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83"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1CA3A1-8735-4CA9-845C-26E2588C0DE9}" type="datetimeFigureOut">
              <a:rPr lang="en-US" smtClean="0"/>
              <a:t>10/20/2023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102760-655F-4911-A275-1D29FC0379DA}" type="slidenum">
              <a:rPr lang="en-US" smtClean="0"/>
              <a:t>‹#›</a:t>
            </a:fld>
            <a:endParaRPr lang="en-US"/>
          </a:p>
        </p:txBody>
      </p:sp>
    </p:spTree>
    <p:extLst>
      <p:ext uri="{BB962C8B-B14F-4D97-AF65-F5344CB8AC3E}">
        <p14:creationId xmlns:p14="http://schemas.microsoft.com/office/powerpoint/2010/main" val="2526579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en-US" altLang="en-US">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Rot="1" noChangeAspect="1" noChangeArrowheads="1" noTextEdit="1"/>
          </p:cNvSpPr>
          <p:nvPr>
            <p:ph type="sldImg"/>
          </p:nvPr>
        </p:nvSpPr>
        <p:spPr>
          <a:ln/>
        </p:spPr>
      </p:sp>
      <p:sp>
        <p:nvSpPr>
          <p:cNvPr id="434179" name="Rectangle 3"/>
          <p:cNvSpPr>
            <a:spLocks noGrp="1" noChangeArrowheads="1"/>
          </p:cNvSpPr>
          <p:nvPr>
            <p:ph type="body" idx="1"/>
          </p:nvPr>
        </p:nvSpPr>
        <p:spPr/>
        <p:txBody>
          <a:bodyPr/>
          <a:lstStyle/>
          <a:p>
            <a:endParaRPr lang="en-US" altLang="en-US">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en-US" altLang="en-US">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en-US" altLang="en-US">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p:txBody>
          <a:bodyPr/>
          <a:lstStyle/>
          <a:p>
            <a:endParaRPr lang="en-US" altLang="en-US">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Rot="1" noChangeAspect="1" noChangeArrowheads="1" noTextEdit="1"/>
          </p:cNvSpPr>
          <p:nvPr>
            <p:ph type="sldImg"/>
          </p:nvPr>
        </p:nvSpPr>
        <p:spPr>
          <a:ln/>
        </p:spPr>
      </p:sp>
      <p:sp>
        <p:nvSpPr>
          <p:cNvPr id="438275" name="Rectangle 3"/>
          <p:cNvSpPr>
            <a:spLocks noGrp="1" noChangeArrowheads="1"/>
          </p:cNvSpPr>
          <p:nvPr>
            <p:ph type="body" idx="1"/>
          </p:nvPr>
        </p:nvSpPr>
        <p:spPr/>
        <p:txBody>
          <a:bodyPr/>
          <a:lstStyle/>
          <a:p>
            <a:endParaRPr lang="en-US" altLang="en-US">
              <a:latin typeface="Arial" pitchFamily="34"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endParaRPr lang="en-US" altLang="en-US">
              <a:latin typeface="Arial" pitchFamily="34" charset="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p:txBody>
          <a:bodyPr/>
          <a:lstStyle/>
          <a:p>
            <a:endParaRPr lang="en-US" altLang="en-US">
              <a:latin typeface="Arial" pitchFamily="34" charset="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Rot="1" noChangeAspect="1" noChangeArrowheads="1" noTextEdit="1"/>
          </p:cNvSpPr>
          <p:nvPr>
            <p:ph type="sldImg"/>
          </p:nvPr>
        </p:nvSpPr>
        <p:spPr>
          <a:ln/>
        </p:spPr>
      </p:sp>
      <p:sp>
        <p:nvSpPr>
          <p:cNvPr id="441347" name="Rectangle 3"/>
          <p:cNvSpPr>
            <a:spLocks noGrp="1" noChangeArrowheads="1"/>
          </p:cNvSpPr>
          <p:nvPr>
            <p:ph type="body" idx="1"/>
          </p:nvPr>
        </p:nvSpPr>
        <p:spPr/>
        <p:txBody>
          <a:bodyPr/>
          <a:lstStyle/>
          <a:p>
            <a:endParaRPr lang="en-US" altLang="en-US">
              <a:latin typeface="Arial" pitchFamily="34" charset="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en-US" altLang="en-US">
              <a:latin typeface="Arial" pitchFamily="34" charset="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Rot="1" noChangeAspect="1" noChangeArrowheads="1" noTextEdit="1"/>
          </p:cNvSpPr>
          <p:nvPr>
            <p:ph type="sldImg"/>
          </p:nvPr>
        </p:nvSpPr>
        <p:spPr>
          <a:ln/>
        </p:spPr>
      </p:sp>
      <p:sp>
        <p:nvSpPr>
          <p:cNvPr id="443395" name="Rectangle 3"/>
          <p:cNvSpPr>
            <a:spLocks noGrp="1" noChangeArrowheads="1"/>
          </p:cNvSpPr>
          <p:nvPr>
            <p:ph type="body" idx="1"/>
          </p:nvPr>
        </p:nvSpPr>
        <p:spPr/>
        <p:txBody>
          <a:bodyPr/>
          <a:lstStyle/>
          <a:p>
            <a:endParaRPr lang="en-US" altLang="en-US">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Rot="1" noChangeAspect="1" noChangeArrowheads="1" noTextEdit="1"/>
          </p:cNvSpPr>
          <p:nvPr>
            <p:ph type="sldImg"/>
          </p:nvPr>
        </p:nvSpPr>
        <p:spPr>
          <a:ln/>
        </p:spPr>
      </p:sp>
      <p:sp>
        <p:nvSpPr>
          <p:cNvPr id="425987" name="Rectangle 3"/>
          <p:cNvSpPr>
            <a:spLocks noGrp="1" noChangeArrowheads="1"/>
          </p:cNvSpPr>
          <p:nvPr>
            <p:ph type="body" idx="1"/>
          </p:nvPr>
        </p:nvSpPr>
        <p:spPr/>
        <p:txBody>
          <a:bodyPr/>
          <a:lstStyle/>
          <a:p>
            <a:endParaRPr lang="en-US" altLang="en-US">
              <a:latin typeface="Arial" pitchFamily="34" charset="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Rot="1" noChangeAspect="1" noChangeArrowheads="1" noTextEdit="1"/>
          </p:cNvSpPr>
          <p:nvPr>
            <p:ph type="sldImg"/>
          </p:nvPr>
        </p:nvSpPr>
        <p:spPr>
          <a:ln/>
        </p:spPr>
      </p:sp>
      <p:sp>
        <p:nvSpPr>
          <p:cNvPr id="444419" name="Rectangle 3"/>
          <p:cNvSpPr>
            <a:spLocks noGrp="1" noChangeArrowheads="1"/>
          </p:cNvSpPr>
          <p:nvPr>
            <p:ph type="body" idx="1"/>
          </p:nvPr>
        </p:nvSpPr>
        <p:spPr/>
        <p:txBody>
          <a:bodyPr/>
          <a:lstStyle/>
          <a:p>
            <a:endParaRPr lang="en-US" altLang="en-US">
              <a:latin typeface="Arial" pitchFamily="34" charset="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en-US" altLang="en-US">
              <a:latin typeface="Arial" pitchFamily="34" charset="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en-US" altLang="en-US">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en-US" altLang="en-US">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Rot="1" noChangeAspect="1" noChangeArrowheads="1" noTextEdit="1"/>
          </p:cNvSpPr>
          <p:nvPr>
            <p:ph type="sldImg"/>
          </p:nvPr>
        </p:nvSpPr>
        <p:spPr>
          <a:ln/>
        </p:spPr>
      </p:sp>
      <p:sp>
        <p:nvSpPr>
          <p:cNvPr id="428035" name="Rectangle 3"/>
          <p:cNvSpPr>
            <a:spLocks noGrp="1" noChangeArrowheads="1"/>
          </p:cNvSpPr>
          <p:nvPr>
            <p:ph type="body" idx="1"/>
          </p:nvPr>
        </p:nvSpPr>
        <p:spPr/>
        <p:txBody>
          <a:bodyPr/>
          <a:lstStyle/>
          <a:p>
            <a:endParaRPr lang="en-US" altLang="en-US">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Rot="1" noChangeAspect="1" noChangeArrowheads="1" noTextEdit="1"/>
          </p:cNvSpPr>
          <p:nvPr>
            <p:ph type="sldImg"/>
          </p:nvPr>
        </p:nvSpPr>
        <p:spPr>
          <a:ln/>
        </p:spPr>
      </p:sp>
      <p:sp>
        <p:nvSpPr>
          <p:cNvPr id="429059" name="Rectangle 3"/>
          <p:cNvSpPr>
            <a:spLocks noGrp="1" noChangeArrowheads="1"/>
          </p:cNvSpPr>
          <p:nvPr>
            <p:ph type="body" idx="1"/>
          </p:nvPr>
        </p:nvSpPr>
        <p:spPr/>
        <p:txBody>
          <a:bodyPr/>
          <a:lstStyle/>
          <a:p>
            <a:endParaRPr lang="en-US" altLang="en-US">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p:txBody>
          <a:bodyPr/>
          <a:lstStyle/>
          <a:p>
            <a:endParaRPr lang="en-US" altLang="en-US">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en-US" altLang="en-US">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endParaRPr lang="en-US" altLang="en-US">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Rot="1" noChangeAspect="1" noChangeArrowheads="1" noTextEdit="1"/>
          </p:cNvSpPr>
          <p:nvPr>
            <p:ph type="sldImg"/>
          </p:nvPr>
        </p:nvSpPr>
        <p:spPr>
          <a:ln/>
        </p:spPr>
      </p:sp>
      <p:sp>
        <p:nvSpPr>
          <p:cNvPr id="433155" name="Rectangle 3"/>
          <p:cNvSpPr>
            <a:spLocks noGrp="1" noChangeArrowheads="1"/>
          </p:cNvSpPr>
          <p:nvPr>
            <p:ph type="body" idx="1"/>
          </p:nvPr>
        </p:nvSpPr>
        <p:spPr/>
        <p:txBody>
          <a:bodyPr/>
          <a:lstStyle/>
          <a:p>
            <a:endParaRPr lang="en-US" altLang="en-US">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1B6B53D-73C9-4D5B-A43D-3D618BF27A10}"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0BD07-2ACB-4C91-98A3-6179FE136341}" type="slidenum">
              <a:rPr lang="en-US" smtClean="0"/>
              <a:t>‹#›</a:t>
            </a:fld>
            <a:endParaRPr lang="en-US"/>
          </a:p>
        </p:txBody>
      </p:sp>
    </p:spTree>
    <p:extLst>
      <p:ext uri="{BB962C8B-B14F-4D97-AF65-F5344CB8AC3E}">
        <p14:creationId xmlns:p14="http://schemas.microsoft.com/office/powerpoint/2010/main" val="2452330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B6B53D-73C9-4D5B-A43D-3D618BF27A10}"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0BD07-2ACB-4C91-98A3-6179FE136341}" type="slidenum">
              <a:rPr lang="en-US" smtClean="0"/>
              <a:t>‹#›</a:t>
            </a:fld>
            <a:endParaRPr lang="en-US"/>
          </a:p>
        </p:txBody>
      </p:sp>
    </p:spTree>
    <p:extLst>
      <p:ext uri="{BB962C8B-B14F-4D97-AF65-F5344CB8AC3E}">
        <p14:creationId xmlns:p14="http://schemas.microsoft.com/office/powerpoint/2010/main" val="330296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B6B53D-73C9-4D5B-A43D-3D618BF27A10}"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0BD07-2ACB-4C91-98A3-6179FE136341}" type="slidenum">
              <a:rPr lang="en-US" smtClean="0"/>
              <a:t>‹#›</a:t>
            </a:fld>
            <a:endParaRPr lang="en-US"/>
          </a:p>
        </p:txBody>
      </p:sp>
    </p:spTree>
    <p:extLst>
      <p:ext uri="{BB962C8B-B14F-4D97-AF65-F5344CB8AC3E}">
        <p14:creationId xmlns:p14="http://schemas.microsoft.com/office/powerpoint/2010/main" val="426186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B6B53D-73C9-4D5B-A43D-3D618BF27A10}"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0BD07-2ACB-4C91-98A3-6179FE136341}" type="slidenum">
              <a:rPr lang="en-US" smtClean="0"/>
              <a:t>‹#›</a:t>
            </a:fld>
            <a:endParaRPr lang="en-US"/>
          </a:p>
        </p:txBody>
      </p:sp>
    </p:spTree>
    <p:extLst>
      <p:ext uri="{BB962C8B-B14F-4D97-AF65-F5344CB8AC3E}">
        <p14:creationId xmlns:p14="http://schemas.microsoft.com/office/powerpoint/2010/main" val="95413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6B53D-73C9-4D5B-A43D-3D618BF27A10}"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0BD07-2ACB-4C91-98A3-6179FE136341}" type="slidenum">
              <a:rPr lang="en-US" smtClean="0"/>
              <a:t>‹#›</a:t>
            </a:fld>
            <a:endParaRPr lang="en-US"/>
          </a:p>
        </p:txBody>
      </p:sp>
    </p:spTree>
    <p:extLst>
      <p:ext uri="{BB962C8B-B14F-4D97-AF65-F5344CB8AC3E}">
        <p14:creationId xmlns:p14="http://schemas.microsoft.com/office/powerpoint/2010/main" val="2783858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B6B53D-73C9-4D5B-A43D-3D618BF27A10}"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0BD07-2ACB-4C91-98A3-6179FE136341}" type="slidenum">
              <a:rPr lang="en-US" smtClean="0"/>
              <a:t>‹#›</a:t>
            </a:fld>
            <a:endParaRPr lang="en-US"/>
          </a:p>
        </p:txBody>
      </p:sp>
    </p:spTree>
    <p:extLst>
      <p:ext uri="{BB962C8B-B14F-4D97-AF65-F5344CB8AC3E}">
        <p14:creationId xmlns:p14="http://schemas.microsoft.com/office/powerpoint/2010/main" val="196575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B6B53D-73C9-4D5B-A43D-3D618BF27A10}" type="datetimeFigureOut">
              <a:rPr lang="en-US" smtClean="0"/>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0BD07-2ACB-4C91-98A3-6179FE136341}" type="slidenum">
              <a:rPr lang="en-US" smtClean="0"/>
              <a:t>‹#›</a:t>
            </a:fld>
            <a:endParaRPr lang="en-US"/>
          </a:p>
        </p:txBody>
      </p:sp>
    </p:spTree>
    <p:extLst>
      <p:ext uri="{BB962C8B-B14F-4D97-AF65-F5344CB8AC3E}">
        <p14:creationId xmlns:p14="http://schemas.microsoft.com/office/powerpoint/2010/main" val="299522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B6B53D-73C9-4D5B-A43D-3D618BF27A10}" type="datetimeFigureOut">
              <a:rPr lang="en-US" smtClean="0"/>
              <a:t>10/20/2023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0BD07-2ACB-4C91-98A3-6179FE136341}" type="slidenum">
              <a:rPr lang="en-US" smtClean="0"/>
              <a:t>‹#›</a:t>
            </a:fld>
            <a:endParaRPr lang="en-US"/>
          </a:p>
        </p:txBody>
      </p:sp>
    </p:spTree>
    <p:extLst>
      <p:ext uri="{BB962C8B-B14F-4D97-AF65-F5344CB8AC3E}">
        <p14:creationId xmlns:p14="http://schemas.microsoft.com/office/powerpoint/2010/main" val="3954856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6B53D-73C9-4D5B-A43D-3D618BF27A10}" type="datetimeFigureOut">
              <a:rPr lang="en-US" smtClean="0"/>
              <a:t>10/20/2023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0BD07-2ACB-4C91-98A3-6179FE136341}" type="slidenum">
              <a:rPr lang="en-US" smtClean="0"/>
              <a:t>‹#›</a:t>
            </a:fld>
            <a:endParaRPr lang="en-US"/>
          </a:p>
        </p:txBody>
      </p:sp>
    </p:spTree>
    <p:extLst>
      <p:ext uri="{BB962C8B-B14F-4D97-AF65-F5344CB8AC3E}">
        <p14:creationId xmlns:p14="http://schemas.microsoft.com/office/powerpoint/2010/main" val="311442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B6B53D-73C9-4D5B-A43D-3D618BF27A10}"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0BD07-2ACB-4C91-98A3-6179FE136341}" type="slidenum">
              <a:rPr lang="en-US" smtClean="0"/>
              <a:t>‹#›</a:t>
            </a:fld>
            <a:endParaRPr lang="en-US"/>
          </a:p>
        </p:txBody>
      </p:sp>
    </p:spTree>
    <p:extLst>
      <p:ext uri="{BB962C8B-B14F-4D97-AF65-F5344CB8AC3E}">
        <p14:creationId xmlns:p14="http://schemas.microsoft.com/office/powerpoint/2010/main" val="284672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B6B53D-73C9-4D5B-A43D-3D618BF27A10}"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0BD07-2ACB-4C91-98A3-6179FE136341}" type="slidenum">
              <a:rPr lang="en-US" smtClean="0"/>
              <a:t>‹#›</a:t>
            </a:fld>
            <a:endParaRPr lang="en-US"/>
          </a:p>
        </p:txBody>
      </p:sp>
    </p:spTree>
    <p:extLst>
      <p:ext uri="{BB962C8B-B14F-4D97-AF65-F5344CB8AC3E}">
        <p14:creationId xmlns:p14="http://schemas.microsoft.com/office/powerpoint/2010/main" val="2646686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6B53D-73C9-4D5B-A43D-3D618BF27A10}" type="datetimeFigureOut">
              <a:rPr lang="en-US" smtClean="0"/>
              <a:t>10/20/2023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0BD07-2ACB-4C91-98A3-6179FE136341}" type="slidenum">
              <a:rPr lang="en-US" smtClean="0"/>
              <a:t>‹#›</a:t>
            </a:fld>
            <a:endParaRPr lang="en-US"/>
          </a:p>
        </p:txBody>
      </p:sp>
    </p:spTree>
    <p:extLst>
      <p:ext uri="{BB962C8B-B14F-4D97-AF65-F5344CB8AC3E}">
        <p14:creationId xmlns:p14="http://schemas.microsoft.com/office/powerpoint/2010/main" val="2502955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1"/>
          </p:nvPr>
        </p:nvSpPr>
        <p:spPr>
          <a:ln/>
        </p:spPr>
        <p:txBody>
          <a:bodyPr/>
          <a:lstStyle/>
          <a:p>
            <a:fld id="{686E26F7-99F4-4F67-9978-368AA9BA28B3}" type="slidenum">
              <a:rPr lang="en-US" altLang="en-US"/>
              <a:pPr/>
              <a:t>1</a:t>
            </a:fld>
            <a:endParaRPr lang="en-US" altLang="en-US"/>
          </a:p>
        </p:txBody>
      </p:sp>
      <p:sp>
        <p:nvSpPr>
          <p:cNvPr id="327682" name="Rectangle 2"/>
          <p:cNvSpPr>
            <a:spLocks noGrp="1" noChangeArrowheads="1"/>
          </p:cNvSpPr>
          <p:nvPr>
            <p:ph type="title"/>
          </p:nvPr>
        </p:nvSpPr>
        <p:spPr/>
        <p:txBody>
          <a:bodyPr/>
          <a:lstStyle/>
          <a:p>
            <a:endParaRPr lang="en-US" altLang="en-US">
              <a:latin typeface="Arial" pitchFamily="34" charset="0"/>
            </a:endParaRPr>
          </a:p>
        </p:txBody>
      </p:sp>
      <p:sp>
        <p:nvSpPr>
          <p:cNvPr id="327683" name="Rectangle 3"/>
          <p:cNvSpPr>
            <a:spLocks noGrp="1" noChangeArrowheads="1"/>
          </p:cNvSpPr>
          <p:nvPr>
            <p:ph type="body" idx="1"/>
          </p:nvPr>
        </p:nvSpPr>
        <p:spPr/>
        <p:txBody>
          <a:bodyPr>
            <a:normAutofit fontScale="92500" lnSpcReduction="10000"/>
          </a:bodyPr>
          <a:lstStyle/>
          <a:p>
            <a:endParaRPr lang="en-US" altLang="en-US"/>
          </a:p>
          <a:p>
            <a:endParaRPr lang="en-US" altLang="en-US"/>
          </a:p>
          <a:p>
            <a:endParaRPr lang="en-US" altLang="en-US"/>
          </a:p>
          <a:p>
            <a:pPr algn="ctr">
              <a:buFont typeface="Wingdings" pitchFamily="2" charset="2"/>
              <a:buNone/>
            </a:pPr>
            <a:endParaRPr lang="en-US" altLang="en-US"/>
          </a:p>
          <a:p>
            <a:pPr algn="ctr">
              <a:buFont typeface="Wingdings" pitchFamily="2" charset="2"/>
              <a:buNone/>
            </a:pPr>
            <a:r>
              <a:rPr lang="en-US" altLang="en-US" sz="3200" b="1"/>
              <a:t>Bài học. Gọi hàm và thủ tục từ xa</a:t>
            </a:r>
          </a:p>
          <a:p>
            <a:pPr lvl="1">
              <a:buFont typeface="Wingdings" pitchFamily="2" charset="2"/>
              <a:buNone/>
            </a:pPr>
            <a:endParaRPr lang="en-US" altLang="en-US"/>
          </a:p>
          <a:p>
            <a:pPr lvl="1">
              <a:buFont typeface="Wingdings" pitchFamily="2" charset="2"/>
              <a:buNone/>
            </a:pPr>
            <a:r>
              <a:rPr lang="en-US" altLang="en-US"/>
              <a:t>3 kỹ thuật phổ biến:                       </a:t>
            </a:r>
          </a:p>
          <a:p>
            <a:pPr lvl="2"/>
            <a:r>
              <a:rPr lang="en-US" altLang="en-US"/>
              <a:t>Remote Procedure Calls (RPC)</a:t>
            </a:r>
          </a:p>
          <a:p>
            <a:pPr lvl="2"/>
            <a:r>
              <a:rPr lang="en-US" altLang="en-US"/>
              <a:t>Remote Method Invocation (RMI)</a:t>
            </a:r>
          </a:p>
          <a:p>
            <a:pPr lvl="2"/>
            <a:r>
              <a:rPr lang="en-US" altLang="en-US"/>
              <a:t>Common Object Request Broker Architecture (CORBA)</a:t>
            </a:r>
          </a:p>
          <a:p>
            <a:pPr algn="ctr">
              <a:buFont typeface="Wingdings" pitchFamily="2" charset="2"/>
              <a:buNone/>
            </a:pPr>
            <a:endParaRPr lang="en-US" altLang="en-US" b="1"/>
          </a:p>
        </p:txBody>
      </p:sp>
    </p:spTree>
    <p:extLst>
      <p:ext uri="{BB962C8B-B14F-4D97-AF65-F5344CB8AC3E}">
        <p14:creationId xmlns:p14="http://schemas.microsoft.com/office/powerpoint/2010/main" val="2425813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1"/>
          </p:nvPr>
        </p:nvSpPr>
        <p:spPr>
          <a:ln/>
        </p:spPr>
        <p:txBody>
          <a:bodyPr/>
          <a:lstStyle/>
          <a:p>
            <a:fld id="{EAB8BFFC-04F8-48B0-B5F9-2C4C30B7B47A}" type="slidenum">
              <a:rPr lang="en-US" altLang="en-US"/>
              <a:pPr/>
              <a:t>10</a:t>
            </a:fld>
            <a:endParaRPr lang="en-US" altLang="en-US"/>
          </a:p>
        </p:txBody>
      </p:sp>
      <p:sp>
        <p:nvSpPr>
          <p:cNvPr id="334850" name="Rectangle 2"/>
          <p:cNvSpPr>
            <a:spLocks noGrp="1" noChangeArrowheads="1"/>
          </p:cNvSpPr>
          <p:nvPr>
            <p:ph type="title"/>
          </p:nvPr>
        </p:nvSpPr>
        <p:spPr/>
        <p:txBody>
          <a:bodyPr>
            <a:normAutofit fontScale="90000"/>
          </a:bodyPr>
          <a:lstStyle/>
          <a:p>
            <a:r>
              <a:rPr lang="en-US" altLang="en-US">
                <a:latin typeface="Arial" pitchFamily="34" charset="0"/>
              </a:rPr>
              <a:t>Đối tượng cục bộ và đối tượng từ xa</a:t>
            </a:r>
          </a:p>
        </p:txBody>
      </p:sp>
      <p:sp>
        <p:nvSpPr>
          <p:cNvPr id="334851" name="Rectangle 3"/>
          <p:cNvSpPr>
            <a:spLocks noGrp="1" noChangeArrowheads="1"/>
          </p:cNvSpPr>
          <p:nvPr>
            <p:ph type="body" idx="1"/>
          </p:nvPr>
        </p:nvSpPr>
        <p:spPr>
          <a:xfrm>
            <a:off x="457200" y="838200"/>
            <a:ext cx="8686800" cy="6019800"/>
          </a:xfrm>
        </p:spPr>
        <p:txBody>
          <a:bodyPr>
            <a:normAutofit fontScale="92500" lnSpcReduction="10000"/>
          </a:bodyPr>
          <a:lstStyle/>
          <a:p>
            <a:pPr lvl="1" algn="just">
              <a:lnSpc>
                <a:spcPct val="90000"/>
              </a:lnSpc>
            </a:pPr>
            <a:r>
              <a:rPr lang="en-US" altLang="en-US"/>
              <a:t>Đối tượng cục bộ (Local objects) là các đối tượng được thực thi trên một trạm client. </a:t>
            </a:r>
          </a:p>
          <a:p>
            <a:pPr lvl="1" algn="just">
              <a:lnSpc>
                <a:spcPct val="90000"/>
              </a:lnSpc>
            </a:pPr>
            <a:r>
              <a:rPr lang="en-US" altLang="en-US"/>
              <a:t>Đối tượng từ xa (</a:t>
            </a:r>
            <a:r>
              <a:rPr lang="en-US" altLang="en-US" b="1"/>
              <a:t>remote objects)</a:t>
            </a:r>
            <a:r>
              <a:rPr lang="en-US" altLang="en-US"/>
              <a:t> là các đối tượng được thực thi ở các máy server ở xa.</a:t>
            </a:r>
          </a:p>
          <a:p>
            <a:pPr lvl="1">
              <a:lnSpc>
                <a:spcPct val="90000"/>
              </a:lnSpc>
            </a:pPr>
            <a:r>
              <a:rPr lang="en-US" altLang="en-US"/>
              <a:t>RMI sử dụng các stubs và skeletons </a:t>
            </a:r>
          </a:p>
          <a:p>
            <a:pPr lvl="1" algn="just">
              <a:lnSpc>
                <a:spcPct val="90000"/>
              </a:lnSpc>
            </a:pPr>
            <a:r>
              <a:rPr lang="en-US" altLang="en-US" b="1"/>
              <a:t>stub</a:t>
            </a:r>
            <a:r>
              <a:rPr lang="en-US" altLang="en-US"/>
              <a:t> là một đối tượng cục bộ hoạt động như proxy cục bộ </a:t>
            </a:r>
          </a:p>
          <a:p>
            <a:pPr lvl="1" algn="just">
              <a:lnSpc>
                <a:spcPct val="90000"/>
              </a:lnSpc>
            </a:pPr>
            <a:r>
              <a:rPr lang="en-US" altLang="en-US" b="1"/>
              <a:t>Skeleton</a:t>
            </a:r>
            <a:r>
              <a:rPr lang="en-US" altLang="en-US"/>
              <a:t> là sự đại diện cho đối tượng từ xa được đặt trên cùng một trạm.</a:t>
            </a:r>
          </a:p>
          <a:p>
            <a:pPr lvl="1" algn="just">
              <a:lnSpc>
                <a:spcPct val="90000"/>
              </a:lnSpc>
            </a:pPr>
            <a:r>
              <a:rPr lang="en-US" altLang="en-US"/>
              <a:t>Stubs và Skeletons truyền thông với nhau thông qua tầng Remote Reference</a:t>
            </a:r>
          </a:p>
          <a:p>
            <a:pPr lvl="1" algn="just">
              <a:lnSpc>
                <a:spcPct val="90000"/>
              </a:lnSpc>
            </a:pPr>
            <a:r>
              <a:rPr lang="en-US" altLang="en-US"/>
              <a:t>Stubs liên lạc với skeleton sử dụng TCP.</a:t>
            </a:r>
          </a:p>
          <a:p>
            <a:pPr lvl="1" algn="just">
              <a:lnSpc>
                <a:spcPct val="90000"/>
              </a:lnSpc>
            </a:pPr>
            <a:r>
              <a:rPr lang="en-US" altLang="en-US"/>
              <a:t>Đối tượng gọi phương thức ở xa gọi là đối tượng client.</a:t>
            </a:r>
          </a:p>
          <a:p>
            <a:pPr lvl="1" algn="just">
              <a:lnSpc>
                <a:spcPct val="90000"/>
              </a:lnSpc>
            </a:pPr>
            <a:r>
              <a:rPr lang="en-US" altLang="en-US"/>
              <a:t>Đối tượng chứa phương thức được gọi từ xa gọi là đối tượng </a:t>
            </a:r>
            <a:r>
              <a:rPr lang="en-US" altLang="en-US" b="1"/>
              <a:t>Server.</a:t>
            </a:r>
          </a:p>
          <a:p>
            <a:pPr lvl="2" algn="just">
              <a:lnSpc>
                <a:spcPct val="90000"/>
              </a:lnSpc>
            </a:pPr>
            <a:r>
              <a:rPr lang="en-US" altLang="en-US"/>
              <a:t>Đối tượng client và server không hoạt động trực tiếp với nhau</a:t>
            </a:r>
          </a:p>
          <a:p>
            <a:pPr lvl="1">
              <a:lnSpc>
                <a:spcPct val="90000"/>
              </a:lnSpc>
            </a:pPr>
            <a:endParaRPr lang="en-US" altLang="en-US"/>
          </a:p>
        </p:txBody>
      </p:sp>
    </p:spTree>
    <p:extLst>
      <p:ext uri="{BB962C8B-B14F-4D97-AF65-F5344CB8AC3E}">
        <p14:creationId xmlns:p14="http://schemas.microsoft.com/office/powerpoint/2010/main" val="1932337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a:ln/>
        </p:spPr>
        <p:txBody>
          <a:bodyPr/>
          <a:lstStyle/>
          <a:p>
            <a:fld id="{987050DC-EF9F-4F48-BD0E-1B97C3203020}" type="slidenum">
              <a:rPr lang="en-US" altLang="en-US"/>
              <a:pPr/>
              <a:t>11</a:t>
            </a:fld>
            <a:endParaRPr lang="en-US" altLang="en-US"/>
          </a:p>
        </p:txBody>
      </p:sp>
      <p:sp>
        <p:nvSpPr>
          <p:cNvPr id="335874" name="Rectangle 2"/>
          <p:cNvSpPr>
            <a:spLocks noGrp="1" noChangeArrowheads="1"/>
          </p:cNvSpPr>
          <p:nvPr>
            <p:ph type="title"/>
          </p:nvPr>
        </p:nvSpPr>
        <p:spPr/>
        <p:txBody>
          <a:bodyPr/>
          <a:lstStyle/>
          <a:p>
            <a:r>
              <a:rPr lang="en-US" altLang="en-US">
                <a:latin typeface="Arial" pitchFamily="34" charset="0"/>
              </a:rPr>
              <a:t>Cách hoạt động của RMI</a:t>
            </a:r>
          </a:p>
        </p:txBody>
      </p:sp>
      <p:sp>
        <p:nvSpPr>
          <p:cNvPr id="335875" name="Rectangle 3"/>
          <p:cNvSpPr>
            <a:spLocks noGrp="1" noChangeArrowheads="1"/>
          </p:cNvSpPr>
          <p:nvPr>
            <p:ph type="body" idx="1"/>
          </p:nvPr>
        </p:nvSpPr>
        <p:spPr/>
        <p:txBody>
          <a:bodyPr/>
          <a:lstStyle/>
          <a:p>
            <a:pPr lvl="1"/>
            <a:r>
              <a:rPr lang="en-US" altLang="en-US"/>
              <a:t>Các server RMI phải đăng ký với dịch vụ tra cứu (lookup service, </a:t>
            </a:r>
            <a:r>
              <a:rPr lang="en-US" altLang="en-US">
                <a:cs typeface="Times New Roman" pitchFamily="18" charset="0"/>
              </a:rPr>
              <a:t>Remote Registry Server</a:t>
            </a:r>
            <a:r>
              <a:rPr lang="en-US" altLang="en-US"/>
              <a:t>), để cho phép các clients tìm thấy chúng. </a:t>
            </a:r>
          </a:p>
          <a:p>
            <a:pPr lvl="1"/>
            <a:r>
              <a:rPr lang="en-US" altLang="en-US"/>
              <a:t>Dịch vụ tra cứu này trong Java là </a:t>
            </a:r>
            <a:r>
              <a:rPr lang="en-US" altLang="en-US" i="1"/>
              <a:t>rmiregistry. Dịch vụ </a:t>
            </a:r>
            <a:r>
              <a:rPr lang="en-US" altLang="en-US"/>
              <a:t>này hoạt động như một tiến trình tách biệt và cho phép các ứng dụng đăng ký các dịch vụ RMI.</a:t>
            </a:r>
          </a:p>
          <a:p>
            <a:pPr lvl="1"/>
            <a:r>
              <a:rPr lang="en-US" altLang="en-US"/>
              <a:t>Sau khi một server đã đăng ký, sẽ chờ các yêu cầu RMI từ các client.</a:t>
            </a:r>
          </a:p>
        </p:txBody>
      </p:sp>
      <p:pic>
        <p:nvPicPr>
          <p:cNvPr id="3358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657600"/>
            <a:ext cx="6342063" cy="305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350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1"/>
          </p:nvPr>
        </p:nvSpPr>
        <p:spPr>
          <a:ln/>
        </p:spPr>
        <p:txBody>
          <a:bodyPr/>
          <a:lstStyle/>
          <a:p>
            <a:fld id="{6906E4CC-8914-4C9F-BC8D-919EF888143B}" type="slidenum">
              <a:rPr lang="en-US" altLang="en-US"/>
              <a:pPr/>
              <a:t>12</a:t>
            </a:fld>
            <a:endParaRPr lang="en-US" altLang="en-US"/>
          </a:p>
        </p:txBody>
      </p:sp>
      <p:sp>
        <p:nvSpPr>
          <p:cNvPr id="337922" name="Rectangle 2"/>
          <p:cNvSpPr>
            <a:spLocks noGrp="1" noChangeArrowheads="1"/>
          </p:cNvSpPr>
          <p:nvPr>
            <p:ph type="title"/>
          </p:nvPr>
        </p:nvSpPr>
        <p:spPr/>
        <p:txBody>
          <a:bodyPr/>
          <a:lstStyle/>
          <a:p>
            <a:r>
              <a:rPr lang="en-US" altLang="en-US">
                <a:latin typeface="Arial" pitchFamily="34" charset="0"/>
              </a:rPr>
              <a:t>Sự phân lớp của RMI</a:t>
            </a:r>
          </a:p>
        </p:txBody>
      </p:sp>
      <p:sp>
        <p:nvSpPr>
          <p:cNvPr id="337923" name="Rectangle 3"/>
          <p:cNvSpPr>
            <a:spLocks noGrp="1" noChangeArrowheads="1"/>
          </p:cNvSpPr>
          <p:nvPr>
            <p:ph type="body" idx="1"/>
          </p:nvPr>
        </p:nvSpPr>
        <p:spPr/>
        <p:txBody>
          <a:bodyPr/>
          <a:lstStyle/>
          <a:p>
            <a:endParaRPr lang="en-US" altLang="en-US">
              <a:latin typeface="Impact" pitchFamily="34" charset="0"/>
              <a:cs typeface="Times New Roman" pitchFamily="18" charset="0"/>
            </a:endParaRPr>
          </a:p>
          <a:p>
            <a:endParaRPr lang="en-US" altLang="en-US">
              <a:latin typeface="Impact" pitchFamily="34" charset="0"/>
              <a:cs typeface="Times New Roman" pitchFamily="18" charset="0"/>
            </a:endParaRPr>
          </a:p>
          <a:p>
            <a:endParaRPr lang="en-US" altLang="en-US">
              <a:latin typeface="Impact" pitchFamily="34" charset="0"/>
              <a:cs typeface="Times New Roman" pitchFamily="18" charset="0"/>
            </a:endParaRPr>
          </a:p>
          <a:p>
            <a:endParaRPr lang="en-US" altLang="en-US">
              <a:latin typeface="Impact" pitchFamily="34" charset="0"/>
              <a:cs typeface="Times New Roman" pitchFamily="18" charset="0"/>
            </a:endParaRPr>
          </a:p>
          <a:p>
            <a:endParaRPr lang="en-US" altLang="en-US">
              <a:latin typeface="Impact" pitchFamily="34" charset="0"/>
              <a:cs typeface="Times New Roman" pitchFamily="18" charset="0"/>
            </a:endParaRPr>
          </a:p>
          <a:p>
            <a:endParaRPr lang="en-US" altLang="en-US">
              <a:latin typeface="Impact" pitchFamily="34" charset="0"/>
              <a:cs typeface="Times New Roman" pitchFamily="18" charset="0"/>
            </a:endParaRPr>
          </a:p>
        </p:txBody>
      </p:sp>
      <p:pic>
        <p:nvPicPr>
          <p:cNvPr id="3379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762000"/>
            <a:ext cx="7010400" cy="2786063"/>
          </a:xfrm>
          <a:prstGeom prst="rect">
            <a:avLst/>
          </a:prstGeom>
          <a:noFill/>
          <a:extLst>
            <a:ext uri="{909E8E84-426E-40DD-AFC4-6F175D3DCCD1}">
              <a14:hiddenFill xmlns:a14="http://schemas.microsoft.com/office/drawing/2010/main">
                <a:solidFill>
                  <a:srgbClr val="FFFFFF"/>
                </a:solidFill>
              </a14:hiddenFill>
            </a:ext>
          </a:extLst>
        </p:spPr>
      </p:pic>
      <p:sp>
        <p:nvSpPr>
          <p:cNvPr id="337926" name="Rectangle 6"/>
          <p:cNvSpPr>
            <a:spLocks noChangeArrowheads="1"/>
          </p:cNvSpPr>
          <p:nvPr/>
        </p:nvSpPr>
        <p:spPr bwMode="auto">
          <a:xfrm>
            <a:off x="762000" y="3657600"/>
            <a:ext cx="7656513"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20000"/>
              </a:spcBef>
              <a:buClr>
                <a:srgbClr val="990000"/>
              </a:buClr>
              <a:buSzPct val="65000"/>
              <a:buFont typeface="Wingdings" pitchFamily="2" charset="2"/>
              <a:buChar char="n"/>
              <a:defRPr sz="2400">
                <a:solidFill>
                  <a:srgbClr val="990000"/>
                </a:solidFill>
                <a:latin typeface="Arial" pitchFamily="34" charset="0"/>
                <a:cs typeface="Arial" pitchFamily="34" charset="0"/>
              </a:defRPr>
            </a:lvl1pPr>
            <a:lvl2pPr marL="669925" indent="-325438" algn="l" eaLnBrk="0" hangingPunct="0">
              <a:spcBef>
                <a:spcPct val="20000"/>
              </a:spcBef>
              <a:buClr>
                <a:srgbClr val="336699"/>
              </a:buClr>
              <a:buSzPct val="60000"/>
              <a:buFont typeface="Wingdings" pitchFamily="2" charset="2"/>
              <a:buChar char="q"/>
              <a:defRPr sz="2000">
                <a:solidFill>
                  <a:srgbClr val="336699"/>
                </a:solidFill>
                <a:latin typeface="Arial" pitchFamily="34" charset="0"/>
                <a:cs typeface="Arial" pitchFamily="34" charset="0"/>
              </a:defRPr>
            </a:lvl2pPr>
            <a:lvl3pPr marL="1022350" indent="-350838" algn="l" eaLnBrk="0" hangingPunct="0">
              <a:spcBef>
                <a:spcPct val="20000"/>
              </a:spcBef>
              <a:buClr>
                <a:schemeClr val="tx1"/>
              </a:buClr>
              <a:buSzPct val="65000"/>
              <a:buFont typeface="Wingdings" pitchFamily="2" charset="2"/>
              <a:buChar char="ü"/>
              <a:defRPr>
                <a:solidFill>
                  <a:schemeClr val="tx1"/>
                </a:solidFill>
                <a:latin typeface="Arial" pitchFamily="34" charset="0"/>
                <a:cs typeface="Arial" pitchFamily="34" charset="0"/>
              </a:defRPr>
            </a:lvl3pPr>
            <a:lvl4pPr marL="1339850" indent="-315913" algn="l" eaLnBrk="0" hangingPunct="0">
              <a:spcBef>
                <a:spcPct val="20000"/>
              </a:spcBef>
              <a:buClr>
                <a:schemeClr val="accent2"/>
              </a:buClr>
              <a:buSzPct val="70000"/>
              <a:buFont typeface="Wingdings" pitchFamily="2" charset="2"/>
              <a:buChar char="Ø"/>
              <a:defRPr sz="1600">
                <a:solidFill>
                  <a:schemeClr val="tx1"/>
                </a:solidFill>
                <a:latin typeface="Arial" pitchFamily="34" charset="0"/>
                <a:cs typeface="Arial" pitchFamily="34" charset="0"/>
              </a:defRPr>
            </a:lvl4pPr>
            <a:lvl5pPr marL="1681163" indent="-339725" algn="l" eaLnBrk="0" hangingPunct="0">
              <a:spcBef>
                <a:spcPct val="20000"/>
              </a:spcBef>
              <a:buClr>
                <a:schemeClr val="accent1"/>
              </a:buClr>
              <a:buSzPct val="75000"/>
              <a:buFont typeface="Wingdings" pitchFamily="2" charset="2"/>
              <a:buChar char="§"/>
              <a:defRPr sz="1400">
                <a:solidFill>
                  <a:schemeClr val="tx1"/>
                </a:solidFill>
                <a:latin typeface="Arial" pitchFamily="34" charset="0"/>
                <a:cs typeface="Arial" pitchFamily="34" charset="0"/>
              </a:defRPr>
            </a:lvl5pPr>
            <a:lvl6pPr marL="2138363" indent="-339725" eaLnBrk="0" fontAlgn="base" hangingPunct="0">
              <a:spcBef>
                <a:spcPct val="20000"/>
              </a:spcBef>
              <a:spcAft>
                <a:spcPct val="0"/>
              </a:spcAft>
              <a:buClr>
                <a:schemeClr val="accent1"/>
              </a:buClr>
              <a:buSzPct val="75000"/>
              <a:buFont typeface="Wingdings" pitchFamily="2" charset="2"/>
              <a:buChar char="§"/>
              <a:defRPr sz="1400">
                <a:solidFill>
                  <a:schemeClr val="tx1"/>
                </a:solidFill>
                <a:latin typeface="Arial" pitchFamily="34" charset="0"/>
                <a:cs typeface="Arial" pitchFamily="34" charset="0"/>
              </a:defRPr>
            </a:lvl6pPr>
            <a:lvl7pPr marL="2595563" indent="-339725" eaLnBrk="0" fontAlgn="base" hangingPunct="0">
              <a:spcBef>
                <a:spcPct val="20000"/>
              </a:spcBef>
              <a:spcAft>
                <a:spcPct val="0"/>
              </a:spcAft>
              <a:buClr>
                <a:schemeClr val="accent1"/>
              </a:buClr>
              <a:buSzPct val="75000"/>
              <a:buFont typeface="Wingdings" pitchFamily="2" charset="2"/>
              <a:buChar char="§"/>
              <a:defRPr sz="1400">
                <a:solidFill>
                  <a:schemeClr val="tx1"/>
                </a:solidFill>
                <a:latin typeface="Arial" pitchFamily="34" charset="0"/>
                <a:cs typeface="Arial" pitchFamily="34" charset="0"/>
              </a:defRPr>
            </a:lvl7pPr>
            <a:lvl8pPr marL="3052763" indent="-339725" eaLnBrk="0" fontAlgn="base" hangingPunct="0">
              <a:spcBef>
                <a:spcPct val="20000"/>
              </a:spcBef>
              <a:spcAft>
                <a:spcPct val="0"/>
              </a:spcAft>
              <a:buClr>
                <a:schemeClr val="accent1"/>
              </a:buClr>
              <a:buSzPct val="75000"/>
              <a:buFont typeface="Wingdings" pitchFamily="2" charset="2"/>
              <a:buChar char="§"/>
              <a:defRPr sz="1400">
                <a:solidFill>
                  <a:schemeClr val="tx1"/>
                </a:solidFill>
                <a:latin typeface="Arial" pitchFamily="34" charset="0"/>
                <a:cs typeface="Arial" pitchFamily="34" charset="0"/>
              </a:defRPr>
            </a:lvl8pPr>
            <a:lvl9pPr marL="3509963" indent="-339725" eaLnBrk="0" fontAlgn="base" hangingPunct="0">
              <a:spcBef>
                <a:spcPct val="20000"/>
              </a:spcBef>
              <a:spcAft>
                <a:spcPct val="0"/>
              </a:spcAft>
              <a:buClr>
                <a:schemeClr val="accent1"/>
              </a:buClr>
              <a:buSzPct val="75000"/>
              <a:buFont typeface="Wingdings" pitchFamily="2" charset="2"/>
              <a:buChar char="§"/>
              <a:defRPr sz="1400">
                <a:solidFill>
                  <a:schemeClr val="tx1"/>
                </a:solidFill>
                <a:latin typeface="Arial" pitchFamily="34" charset="0"/>
                <a:cs typeface="Arial" pitchFamily="34" charset="0"/>
              </a:defRPr>
            </a:lvl9pPr>
          </a:lstStyle>
          <a:p>
            <a:pPr algn="just">
              <a:lnSpc>
                <a:spcPct val="150000"/>
              </a:lnSpc>
            </a:pPr>
            <a:r>
              <a:rPr lang="en-US" altLang="en-US" sz="2000"/>
              <a:t>Đối tượng client gọi các phương thức của stub </a:t>
            </a:r>
          </a:p>
          <a:p>
            <a:pPr algn="just">
              <a:lnSpc>
                <a:spcPct val="150000"/>
              </a:lnSpc>
            </a:pPr>
            <a:r>
              <a:rPr lang="en-US" altLang="en-US" sz="2000"/>
              <a:t>Stub sử dụng tầng remote để liên lạc với skeleton </a:t>
            </a:r>
          </a:p>
          <a:p>
            <a:pPr algn="just">
              <a:lnSpc>
                <a:spcPct val="150000"/>
              </a:lnSpc>
            </a:pPr>
            <a:r>
              <a:rPr lang="en-US" altLang="en-US" sz="2000"/>
              <a:t>Tầng remote sử dụng tầng transport để thiết lập kết nối giữa client và server </a:t>
            </a:r>
          </a:p>
        </p:txBody>
      </p:sp>
    </p:spTree>
    <p:extLst>
      <p:ext uri="{BB962C8B-B14F-4D97-AF65-F5344CB8AC3E}">
        <p14:creationId xmlns:p14="http://schemas.microsoft.com/office/powerpoint/2010/main" val="3753420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26">
                                            <p:txEl>
                                              <p:pRg st="0" end="0"/>
                                            </p:txEl>
                                          </p:spTgt>
                                        </p:tgtEl>
                                        <p:attrNameLst>
                                          <p:attrName>style.visibility</p:attrName>
                                        </p:attrNameLst>
                                      </p:cBhvr>
                                      <p:to>
                                        <p:strVal val="visible"/>
                                      </p:to>
                                    </p:set>
                                    <p:anim calcmode="lin" valueType="num">
                                      <p:cBhvr additive="base">
                                        <p:cTn id="7" dur="500" fill="hold"/>
                                        <p:tgtEl>
                                          <p:spTgt spid="3379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2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26">
                                            <p:txEl>
                                              <p:pRg st="1" end="1"/>
                                            </p:txEl>
                                          </p:spTgt>
                                        </p:tgtEl>
                                        <p:attrNameLst>
                                          <p:attrName>style.visibility</p:attrName>
                                        </p:attrNameLst>
                                      </p:cBhvr>
                                      <p:to>
                                        <p:strVal val="visible"/>
                                      </p:to>
                                    </p:set>
                                    <p:anim calcmode="lin" valueType="num">
                                      <p:cBhvr additive="base">
                                        <p:cTn id="13" dur="500" fill="hold"/>
                                        <p:tgtEl>
                                          <p:spTgt spid="33792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792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7926">
                                            <p:txEl>
                                              <p:pRg st="2" end="2"/>
                                            </p:txEl>
                                          </p:spTgt>
                                        </p:tgtEl>
                                        <p:attrNameLst>
                                          <p:attrName>style.visibility</p:attrName>
                                        </p:attrNameLst>
                                      </p:cBhvr>
                                      <p:to>
                                        <p:strVal val="visible"/>
                                      </p:to>
                                    </p:set>
                                    <p:anim calcmode="lin" valueType="num">
                                      <p:cBhvr additive="base">
                                        <p:cTn id="19" dur="500" fill="hold"/>
                                        <p:tgtEl>
                                          <p:spTgt spid="33792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3792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6"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1"/>
          </p:nvPr>
        </p:nvSpPr>
        <p:spPr>
          <a:ln/>
        </p:spPr>
        <p:txBody>
          <a:bodyPr/>
          <a:lstStyle/>
          <a:p>
            <a:fld id="{EBE807FA-025D-41D9-A843-3C8EF8942282}" type="slidenum">
              <a:rPr lang="en-US" altLang="en-US"/>
              <a:pPr/>
              <a:t>13</a:t>
            </a:fld>
            <a:endParaRPr lang="en-US" altLang="en-US"/>
          </a:p>
        </p:txBody>
      </p:sp>
      <p:sp>
        <p:nvSpPr>
          <p:cNvPr id="338946" name="Rectangle 2"/>
          <p:cNvSpPr>
            <a:spLocks noGrp="1" noChangeArrowheads="1"/>
          </p:cNvSpPr>
          <p:nvPr>
            <p:ph type="title"/>
          </p:nvPr>
        </p:nvSpPr>
        <p:spPr/>
        <p:txBody>
          <a:bodyPr/>
          <a:lstStyle/>
          <a:p>
            <a:r>
              <a:rPr lang="en-US" altLang="en-US">
                <a:latin typeface="Arial" pitchFamily="34" charset="0"/>
              </a:rPr>
              <a:t>Lập trình RMI</a:t>
            </a:r>
          </a:p>
        </p:txBody>
      </p:sp>
      <p:sp>
        <p:nvSpPr>
          <p:cNvPr id="338947" name="Rectangle 3"/>
          <p:cNvSpPr>
            <a:spLocks noGrp="1" noChangeArrowheads="1"/>
          </p:cNvSpPr>
          <p:nvPr>
            <p:ph type="body" idx="1"/>
          </p:nvPr>
        </p:nvSpPr>
        <p:spPr/>
        <p:txBody>
          <a:bodyPr/>
          <a:lstStyle/>
          <a:p>
            <a:pPr algn="just"/>
            <a:r>
              <a:rPr lang="en-US" altLang="en-US"/>
              <a:t>Lập trình RMI liên quan đến 2 bước: </a:t>
            </a:r>
          </a:p>
          <a:p>
            <a:pPr lvl="1" algn="just"/>
            <a:r>
              <a:rPr lang="en-US" altLang="en-US"/>
              <a:t>Lập trình RMI trên trạm ớ xa</a:t>
            </a:r>
          </a:p>
          <a:p>
            <a:pPr lvl="1" algn="just"/>
            <a:r>
              <a:rPr lang="en-US" altLang="en-US"/>
              <a:t>Lập trình RMI trên trạm cục bộ</a:t>
            </a:r>
            <a:endParaRPr lang="en-US" altLang="en-US" sz="2800"/>
          </a:p>
          <a:p>
            <a:endParaRPr lang="en-US" altLang="en-US"/>
          </a:p>
        </p:txBody>
      </p:sp>
    </p:spTree>
    <p:extLst>
      <p:ext uri="{BB962C8B-B14F-4D97-AF65-F5344CB8AC3E}">
        <p14:creationId xmlns:p14="http://schemas.microsoft.com/office/powerpoint/2010/main" val="3590025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1"/>
          </p:nvPr>
        </p:nvSpPr>
        <p:spPr>
          <a:ln/>
        </p:spPr>
        <p:txBody>
          <a:bodyPr/>
          <a:lstStyle/>
          <a:p>
            <a:fld id="{68946744-4D84-4665-B279-E536A4272C9F}" type="slidenum">
              <a:rPr lang="en-US" altLang="en-US"/>
              <a:pPr/>
              <a:t>14</a:t>
            </a:fld>
            <a:endParaRPr lang="en-US" altLang="en-US"/>
          </a:p>
        </p:txBody>
      </p:sp>
      <p:sp>
        <p:nvSpPr>
          <p:cNvPr id="339970" name="Rectangle 2"/>
          <p:cNvSpPr>
            <a:spLocks noGrp="1" noChangeArrowheads="1"/>
          </p:cNvSpPr>
          <p:nvPr>
            <p:ph type="title"/>
          </p:nvPr>
        </p:nvSpPr>
        <p:spPr/>
        <p:txBody>
          <a:bodyPr>
            <a:normAutofit fontScale="90000"/>
          </a:bodyPr>
          <a:lstStyle/>
          <a:p>
            <a:r>
              <a:rPr lang="en-US" altLang="en-US">
                <a:latin typeface="Arial" pitchFamily="34" charset="0"/>
              </a:rPr>
              <a:t>Các bước lập trình RMI trên trạm ớ xa</a:t>
            </a:r>
          </a:p>
        </p:txBody>
      </p:sp>
      <p:sp>
        <p:nvSpPr>
          <p:cNvPr id="339971" name="Rectangle 3"/>
          <p:cNvSpPr>
            <a:spLocks noGrp="1" noChangeArrowheads="1"/>
          </p:cNvSpPr>
          <p:nvPr>
            <p:ph type="body" idx="1"/>
          </p:nvPr>
        </p:nvSpPr>
        <p:spPr/>
        <p:txBody>
          <a:bodyPr>
            <a:normAutofit fontScale="85000" lnSpcReduction="20000"/>
          </a:bodyPr>
          <a:lstStyle/>
          <a:p>
            <a:pPr algn="just">
              <a:lnSpc>
                <a:spcPct val="90000"/>
              </a:lnSpc>
            </a:pPr>
            <a:r>
              <a:rPr lang="en-US" altLang="en-US" b="1">
                <a:solidFill>
                  <a:schemeClr val="hlink"/>
                </a:solidFill>
              </a:rPr>
              <a:t>Bước 1</a:t>
            </a:r>
          </a:p>
          <a:p>
            <a:pPr algn="just">
              <a:lnSpc>
                <a:spcPct val="90000"/>
              </a:lnSpc>
              <a:buFont typeface="Wingdings" pitchFamily="2" charset="2"/>
              <a:buNone/>
            </a:pPr>
            <a:r>
              <a:rPr lang="en-US" altLang="en-US"/>
              <a:t>	Tạo một remote interface:</a:t>
            </a:r>
          </a:p>
          <a:p>
            <a:pPr lvl="1" algn="just">
              <a:lnSpc>
                <a:spcPct val="90000"/>
              </a:lnSpc>
            </a:pPr>
            <a:r>
              <a:rPr lang="en-US" altLang="en-US"/>
              <a:t>Phải là public và phải extend từ interface tên là Remote</a:t>
            </a:r>
          </a:p>
          <a:p>
            <a:pPr lvl="1" algn="just">
              <a:lnSpc>
                <a:spcPct val="90000"/>
              </a:lnSpc>
            </a:pPr>
            <a:r>
              <a:rPr lang="en-US" altLang="en-US"/>
              <a:t>Khai báo các hàm sẽ được gọi từ xa. Các hàm phải throw RemoteException </a:t>
            </a:r>
          </a:p>
          <a:p>
            <a:pPr algn="just">
              <a:lnSpc>
                <a:spcPct val="90000"/>
              </a:lnSpc>
            </a:pPr>
            <a:r>
              <a:rPr lang="en-US" altLang="en-US" b="1">
                <a:solidFill>
                  <a:schemeClr val="hlink"/>
                </a:solidFill>
              </a:rPr>
              <a:t>Bước 2</a:t>
            </a:r>
          </a:p>
          <a:p>
            <a:pPr algn="just">
              <a:lnSpc>
                <a:spcPct val="90000"/>
              </a:lnSpc>
              <a:buFont typeface="Wingdings" pitchFamily="2" charset="2"/>
              <a:buNone/>
            </a:pPr>
            <a:r>
              <a:rPr lang="en-US" altLang="en-US" b="1"/>
              <a:t>	</a:t>
            </a:r>
            <a:r>
              <a:rPr lang="en-US" altLang="en-US"/>
              <a:t>Tạo một lớp hiện thực remote interface: </a:t>
            </a:r>
          </a:p>
          <a:p>
            <a:pPr lvl="1" algn="just">
              <a:lnSpc>
                <a:spcPct val="90000"/>
              </a:lnSpc>
            </a:pPr>
            <a:r>
              <a:rPr lang="en-US" altLang="en-US"/>
              <a:t>Lớp này cũng phải extends lớp UnicastRemoteObject để kế thừa các chức năng đối tượng từ xa </a:t>
            </a:r>
          </a:p>
          <a:p>
            <a:pPr lvl="1" algn="just">
              <a:lnSpc>
                <a:spcPct val="90000"/>
              </a:lnSpc>
            </a:pPr>
            <a:r>
              <a:rPr lang="en-US" altLang="en-US"/>
              <a:t>Lớp này tạo và khởi tạo đối tượng remote object </a:t>
            </a:r>
          </a:p>
          <a:p>
            <a:pPr lvl="1" algn="just">
              <a:lnSpc>
                <a:spcPct val="90000"/>
              </a:lnSpc>
            </a:pPr>
            <a:r>
              <a:rPr lang="en-US" altLang="en-US"/>
              <a:t>Hiện thực tất cả các methods đã định nghĩa trong remote interface </a:t>
            </a:r>
          </a:p>
          <a:p>
            <a:pPr algn="just">
              <a:lnSpc>
                <a:spcPct val="90000"/>
              </a:lnSpc>
            </a:pPr>
            <a:r>
              <a:rPr lang="en-US" altLang="en-US"/>
              <a:t>Tạo hàm </a:t>
            </a:r>
            <a:r>
              <a:rPr lang="en-US" altLang="en-US" b="1"/>
              <a:t>main( )</a:t>
            </a:r>
            <a:r>
              <a:rPr lang="en-US" altLang="en-US"/>
              <a:t> thực thi lớp ở xa</a:t>
            </a:r>
          </a:p>
          <a:p>
            <a:pPr>
              <a:lnSpc>
                <a:spcPct val="90000"/>
              </a:lnSpc>
            </a:pPr>
            <a:endParaRPr lang="en-US" altLang="en-US"/>
          </a:p>
        </p:txBody>
      </p:sp>
    </p:spTree>
    <p:extLst>
      <p:ext uri="{BB962C8B-B14F-4D97-AF65-F5344CB8AC3E}">
        <p14:creationId xmlns:p14="http://schemas.microsoft.com/office/powerpoint/2010/main" val="3721189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1"/>
          </p:nvPr>
        </p:nvSpPr>
        <p:spPr>
          <a:ln/>
        </p:spPr>
        <p:txBody>
          <a:bodyPr/>
          <a:lstStyle/>
          <a:p>
            <a:fld id="{A97CD154-2C1E-4A73-B1AB-9853CFC2BBB7}" type="slidenum">
              <a:rPr lang="en-US" altLang="en-US"/>
              <a:pPr/>
              <a:t>15</a:t>
            </a:fld>
            <a:endParaRPr lang="en-US" altLang="en-US"/>
          </a:p>
        </p:txBody>
      </p:sp>
      <p:sp>
        <p:nvSpPr>
          <p:cNvPr id="340994" name="Rectangle 2"/>
          <p:cNvSpPr>
            <a:spLocks noGrp="1" noChangeArrowheads="1"/>
          </p:cNvSpPr>
          <p:nvPr>
            <p:ph type="title"/>
          </p:nvPr>
        </p:nvSpPr>
        <p:spPr/>
        <p:txBody>
          <a:bodyPr>
            <a:normAutofit fontScale="90000"/>
          </a:bodyPr>
          <a:lstStyle/>
          <a:p>
            <a:r>
              <a:rPr lang="en-US" altLang="en-US">
                <a:latin typeface="Arial" pitchFamily="34" charset="0"/>
              </a:rPr>
              <a:t>Các bước lập trình RMI trên trạm ớ xa (tt)</a:t>
            </a:r>
          </a:p>
        </p:txBody>
      </p:sp>
      <p:sp>
        <p:nvSpPr>
          <p:cNvPr id="340995" name="Rectangle 3"/>
          <p:cNvSpPr>
            <a:spLocks noGrp="1" noChangeArrowheads="1"/>
          </p:cNvSpPr>
          <p:nvPr>
            <p:ph type="body" idx="1"/>
          </p:nvPr>
        </p:nvSpPr>
        <p:spPr/>
        <p:txBody>
          <a:bodyPr>
            <a:normAutofit fontScale="85000" lnSpcReduction="20000"/>
          </a:bodyPr>
          <a:lstStyle/>
          <a:p>
            <a:pPr algn="just">
              <a:lnSpc>
                <a:spcPct val="90000"/>
              </a:lnSpc>
            </a:pPr>
            <a:r>
              <a:rPr lang="en-US" altLang="en-US" b="1">
                <a:solidFill>
                  <a:schemeClr val="hlink"/>
                </a:solidFill>
              </a:rPr>
              <a:t>Bước 3</a:t>
            </a:r>
            <a:r>
              <a:rPr lang="en-US" altLang="en-US"/>
              <a:t> </a:t>
            </a:r>
          </a:p>
          <a:p>
            <a:pPr algn="just">
              <a:lnSpc>
                <a:spcPct val="90000"/>
              </a:lnSpc>
              <a:buFont typeface="Wingdings" pitchFamily="2" charset="2"/>
              <a:buNone/>
            </a:pPr>
            <a:r>
              <a:rPr lang="en-US" altLang="en-US"/>
              <a:t>	Tạo các lớp stub và skeleton sử dụng lệnh </a:t>
            </a:r>
            <a:r>
              <a:rPr lang="en-US" altLang="en-US" b="1"/>
              <a:t>rmic</a:t>
            </a:r>
            <a:r>
              <a:rPr lang="en-US" altLang="en-US"/>
              <a:t>. </a:t>
            </a:r>
          </a:p>
          <a:p>
            <a:pPr algn="just">
              <a:lnSpc>
                <a:spcPct val="90000"/>
              </a:lnSpc>
            </a:pPr>
            <a:r>
              <a:rPr lang="en-US" altLang="en-US" b="1">
                <a:solidFill>
                  <a:schemeClr val="hlink"/>
                </a:solidFill>
              </a:rPr>
              <a:t>Bước 4</a:t>
            </a:r>
            <a:r>
              <a:rPr lang="en-US" altLang="en-US" b="1"/>
              <a:t> </a:t>
            </a:r>
          </a:p>
          <a:p>
            <a:pPr algn="just">
              <a:lnSpc>
                <a:spcPct val="90000"/>
              </a:lnSpc>
              <a:buFont typeface="Wingdings" pitchFamily="2" charset="2"/>
              <a:buNone/>
            </a:pPr>
            <a:r>
              <a:rPr lang="en-US" altLang="en-US" b="1"/>
              <a:t>	</a:t>
            </a:r>
            <a:r>
              <a:rPr lang="en-US" altLang="en-US"/>
              <a:t>Chép remote interface và file stub sinh ra đến trạm client. </a:t>
            </a:r>
          </a:p>
          <a:p>
            <a:pPr algn="just">
              <a:lnSpc>
                <a:spcPct val="90000"/>
              </a:lnSpc>
            </a:pPr>
            <a:r>
              <a:rPr lang="en-US" altLang="en-US" b="1">
                <a:solidFill>
                  <a:schemeClr val="hlink"/>
                </a:solidFill>
              </a:rPr>
              <a:t>Bước 5</a:t>
            </a:r>
            <a:r>
              <a:rPr lang="en-US" altLang="en-US" b="1"/>
              <a:t> </a:t>
            </a:r>
          </a:p>
          <a:p>
            <a:pPr algn="just">
              <a:lnSpc>
                <a:spcPct val="90000"/>
              </a:lnSpc>
              <a:buFont typeface="Wingdings" pitchFamily="2" charset="2"/>
              <a:buNone/>
            </a:pPr>
            <a:r>
              <a:rPr lang="en-US" altLang="en-US" b="1"/>
              <a:t>	</a:t>
            </a:r>
            <a:r>
              <a:rPr lang="en-US" altLang="en-US"/>
              <a:t>Khởi động Remote Registry Server sử dụng lệnh </a:t>
            </a:r>
            <a:r>
              <a:rPr lang="en-US" altLang="en-US" b="1"/>
              <a:t>start rmiregistry.</a:t>
            </a:r>
            <a:r>
              <a:rPr lang="en-US" altLang="en-US"/>
              <a:t> </a:t>
            </a:r>
          </a:p>
          <a:p>
            <a:pPr algn="just">
              <a:lnSpc>
                <a:spcPct val="90000"/>
              </a:lnSpc>
            </a:pPr>
            <a:r>
              <a:rPr lang="en-US" altLang="en-US" b="1">
                <a:solidFill>
                  <a:schemeClr val="hlink"/>
                </a:solidFill>
              </a:rPr>
              <a:t>Bước 6</a:t>
            </a:r>
            <a:r>
              <a:rPr lang="en-US" altLang="en-US" b="1"/>
              <a:t> </a:t>
            </a:r>
          </a:p>
          <a:p>
            <a:pPr algn="just">
              <a:lnSpc>
                <a:spcPct val="90000"/>
              </a:lnSpc>
              <a:buFont typeface="Wingdings" pitchFamily="2" charset="2"/>
              <a:buNone/>
            </a:pPr>
            <a:r>
              <a:rPr lang="en-US" altLang="en-US"/>
              <a:t>	Thực thi chương trình dùng lệnh </a:t>
            </a:r>
            <a:r>
              <a:rPr lang="en-US" altLang="en-US" b="1"/>
              <a:t>java</a:t>
            </a:r>
            <a:r>
              <a:rPr lang="en-US" altLang="en-US"/>
              <a:t> để tạo một đối tượng của lớp. Đối tượng từ xa phải được đăng ký với Remote Registry Server </a:t>
            </a:r>
          </a:p>
          <a:p>
            <a:pPr>
              <a:lnSpc>
                <a:spcPct val="90000"/>
              </a:lnSpc>
            </a:pPr>
            <a:endParaRPr lang="en-US" altLang="en-US"/>
          </a:p>
        </p:txBody>
      </p:sp>
    </p:spTree>
    <p:extLst>
      <p:ext uri="{BB962C8B-B14F-4D97-AF65-F5344CB8AC3E}">
        <p14:creationId xmlns:p14="http://schemas.microsoft.com/office/powerpoint/2010/main" val="1262001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a:ln/>
        </p:spPr>
        <p:txBody>
          <a:bodyPr/>
          <a:lstStyle/>
          <a:p>
            <a:fld id="{5496667E-764F-44A4-80CC-AF0B3A9CE9EE}" type="slidenum">
              <a:rPr lang="en-US" altLang="en-US"/>
              <a:pPr/>
              <a:t>16</a:t>
            </a:fld>
            <a:endParaRPr lang="en-US" altLang="en-US"/>
          </a:p>
        </p:txBody>
      </p:sp>
      <p:sp>
        <p:nvSpPr>
          <p:cNvPr id="342018" name="Rectangle 2"/>
          <p:cNvSpPr>
            <a:spLocks noGrp="1" noChangeArrowheads="1"/>
          </p:cNvSpPr>
          <p:nvPr>
            <p:ph type="title"/>
          </p:nvPr>
        </p:nvSpPr>
        <p:spPr/>
        <p:txBody>
          <a:bodyPr>
            <a:normAutofit fontScale="90000"/>
          </a:bodyPr>
          <a:lstStyle/>
          <a:p>
            <a:r>
              <a:rPr lang="en-US" altLang="en-US" sz="2800">
                <a:latin typeface="Arial" pitchFamily="34" charset="0"/>
              </a:rPr>
              <a:t>Lập trình RMI trên trạm cục bộ</a:t>
            </a:r>
            <a:br>
              <a:rPr lang="en-US" altLang="en-US">
                <a:latin typeface="Arial" pitchFamily="34" charset="0"/>
              </a:rPr>
            </a:br>
            <a:endParaRPr lang="en-US" altLang="en-US">
              <a:latin typeface="Arial" pitchFamily="34" charset="0"/>
            </a:endParaRPr>
          </a:p>
        </p:txBody>
      </p:sp>
      <p:pic>
        <p:nvPicPr>
          <p:cNvPr id="342020" name="Picture 4" descr="client"/>
          <p:cNvPicPr>
            <a:picLocks noGrp="1" noChangeAspect="1" noChangeArrowheads="1"/>
          </p:cNvPicPr>
          <p:nvPr>
            <p:ph type="body" idx="1"/>
          </p:nvPr>
        </p:nvPicPr>
        <p:blipFill>
          <a:blip r:embed="rId3">
            <a:lum bright="-30000"/>
            <a:extLst>
              <a:ext uri="{28A0092B-C50C-407E-A947-70E740481C1C}">
                <a14:useLocalDpi xmlns:a14="http://schemas.microsoft.com/office/drawing/2010/main" val="0"/>
              </a:ext>
            </a:extLst>
          </a:blip>
          <a:srcRect/>
          <a:stretch>
            <a:fillRect/>
          </a:stretch>
        </p:blipFill>
        <p:spPr>
          <a:xfrm>
            <a:off x="762000" y="838200"/>
            <a:ext cx="7162800" cy="2452688"/>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2021" name="Text Box 5"/>
          <p:cNvSpPr txBox="1">
            <a:spLocks noChangeArrowheads="1"/>
          </p:cNvSpPr>
          <p:nvPr/>
        </p:nvSpPr>
        <p:spPr bwMode="auto">
          <a:xfrm>
            <a:off x="381000" y="4038600"/>
            <a:ext cx="8610600"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lgn="l" eaLnBrk="0" hangingPunct="0">
              <a:defRPr sz="2000">
                <a:solidFill>
                  <a:schemeClr val="tx1"/>
                </a:solidFill>
                <a:latin typeface="Garamond" pitchFamily="18" charset="0"/>
                <a:cs typeface="Arial" pitchFamily="34" charset="0"/>
              </a:defRPr>
            </a:lvl1pPr>
            <a:lvl2pPr marL="519113" algn="l" eaLnBrk="0" hangingPunct="0">
              <a:defRPr sz="2000">
                <a:solidFill>
                  <a:schemeClr val="tx1"/>
                </a:solidFill>
                <a:latin typeface="Garamond" pitchFamily="18" charset="0"/>
                <a:cs typeface="Arial" pitchFamily="34" charset="0"/>
              </a:defRPr>
            </a:lvl2pPr>
            <a:lvl3pPr algn="l" eaLnBrk="0" hangingPunct="0">
              <a:defRPr sz="2000">
                <a:solidFill>
                  <a:schemeClr val="tx1"/>
                </a:solidFill>
                <a:latin typeface="Garamond" pitchFamily="18" charset="0"/>
                <a:cs typeface="Arial" pitchFamily="34" charset="0"/>
              </a:defRPr>
            </a:lvl3pPr>
            <a:lvl4pPr algn="l" eaLnBrk="0" hangingPunct="0">
              <a:defRPr sz="2000">
                <a:solidFill>
                  <a:schemeClr val="tx1"/>
                </a:solidFill>
                <a:latin typeface="Garamond" pitchFamily="18" charset="0"/>
                <a:cs typeface="Arial" pitchFamily="34" charset="0"/>
              </a:defRPr>
            </a:lvl4pPr>
            <a:lvl5pPr algn="l" eaLnBrk="0" hangingPunct="0">
              <a:defRPr sz="2000">
                <a:solidFill>
                  <a:schemeClr val="tx1"/>
                </a:solidFill>
                <a:latin typeface="Garamond" pitchFamily="18" charset="0"/>
                <a:cs typeface="Arial" pitchFamily="34" charset="0"/>
              </a:defRPr>
            </a:lvl5pPr>
            <a:lvl6pPr eaLnBrk="0" fontAlgn="base" hangingPunct="0">
              <a:spcBef>
                <a:spcPct val="0"/>
              </a:spcBef>
              <a:spcAft>
                <a:spcPct val="0"/>
              </a:spcAft>
              <a:defRPr sz="2000">
                <a:solidFill>
                  <a:schemeClr val="tx1"/>
                </a:solidFill>
                <a:latin typeface="Garamond" pitchFamily="18" charset="0"/>
                <a:cs typeface="Arial" pitchFamily="34" charset="0"/>
              </a:defRPr>
            </a:lvl6pPr>
            <a:lvl7pPr eaLnBrk="0" fontAlgn="base" hangingPunct="0">
              <a:spcBef>
                <a:spcPct val="0"/>
              </a:spcBef>
              <a:spcAft>
                <a:spcPct val="0"/>
              </a:spcAft>
              <a:defRPr sz="2000">
                <a:solidFill>
                  <a:schemeClr val="tx1"/>
                </a:solidFill>
                <a:latin typeface="Garamond" pitchFamily="18" charset="0"/>
                <a:cs typeface="Arial" pitchFamily="34" charset="0"/>
              </a:defRPr>
            </a:lvl7pPr>
            <a:lvl8pPr eaLnBrk="0" fontAlgn="base" hangingPunct="0">
              <a:spcBef>
                <a:spcPct val="0"/>
              </a:spcBef>
              <a:spcAft>
                <a:spcPct val="0"/>
              </a:spcAft>
              <a:defRPr sz="2000">
                <a:solidFill>
                  <a:schemeClr val="tx1"/>
                </a:solidFill>
                <a:latin typeface="Garamond" pitchFamily="18" charset="0"/>
                <a:cs typeface="Arial" pitchFamily="34" charset="0"/>
              </a:defRPr>
            </a:lvl8pPr>
            <a:lvl9pPr eaLnBrk="0" fontAlgn="base" hangingPunct="0">
              <a:spcBef>
                <a:spcPct val="0"/>
              </a:spcBef>
              <a:spcAft>
                <a:spcPct val="0"/>
              </a:spcAft>
              <a:defRPr sz="2000">
                <a:solidFill>
                  <a:schemeClr val="tx1"/>
                </a:solidFill>
                <a:latin typeface="Garamond" pitchFamily="18" charset="0"/>
                <a:cs typeface="Arial" pitchFamily="34" charset="0"/>
              </a:defRPr>
            </a:lvl9pPr>
          </a:lstStyle>
          <a:p>
            <a:pPr algn="just" eaLnBrk="1" hangingPunct="1">
              <a:spcBef>
                <a:spcPct val="20000"/>
              </a:spcBef>
              <a:buClr>
                <a:schemeClr val="folHlink"/>
              </a:buClr>
              <a:buSzPct val="60000"/>
              <a:buFont typeface="Wingdings" pitchFamily="2" charset="2"/>
              <a:buChar char="n"/>
            </a:pPr>
            <a:r>
              <a:rPr lang="en-US" altLang="en-US" sz="2400">
                <a:latin typeface="Arial" pitchFamily="34" charset="0"/>
              </a:rPr>
              <a:t>Sau khi RMI được lập trình ở máy từ xa, remote server phải được chạy.</a:t>
            </a:r>
          </a:p>
          <a:p>
            <a:pPr algn="just" eaLnBrk="1" hangingPunct="1">
              <a:spcBef>
                <a:spcPct val="20000"/>
              </a:spcBef>
              <a:buClr>
                <a:schemeClr val="folHlink"/>
              </a:buClr>
              <a:buSzPct val="60000"/>
              <a:buFont typeface="Wingdings" pitchFamily="2" charset="2"/>
              <a:buChar char="n"/>
            </a:pPr>
            <a:r>
              <a:rPr lang="en-US" altLang="en-US" sz="2400">
                <a:latin typeface="Arial" pitchFamily="34" charset="0"/>
              </a:rPr>
              <a:t>Tạo một chương trình client để gọi đối tượng từ xa, và hiển thị kết quả</a:t>
            </a:r>
            <a:endParaRPr lang="en-US" altLang="en-US" sz="2400">
              <a:solidFill>
                <a:srgbClr val="000000"/>
              </a:solidFill>
              <a:latin typeface="Arial" pitchFamily="34" charset="0"/>
            </a:endParaRPr>
          </a:p>
          <a:p>
            <a:pPr eaLnBrk="1" hangingPunct="1">
              <a:spcBef>
                <a:spcPct val="20000"/>
              </a:spcBef>
              <a:buClr>
                <a:schemeClr val="folHlink"/>
              </a:buClr>
              <a:buSzPct val="60000"/>
              <a:buFont typeface="Wingdings" pitchFamily="2" charset="2"/>
              <a:buChar char="n"/>
            </a:pPr>
            <a:endParaRPr lang="en-US" altLang="en-US" sz="2400">
              <a:latin typeface="Arial" pitchFamily="34" charset="0"/>
            </a:endParaRPr>
          </a:p>
        </p:txBody>
      </p:sp>
    </p:spTree>
    <p:extLst>
      <p:ext uri="{BB962C8B-B14F-4D97-AF65-F5344CB8AC3E}">
        <p14:creationId xmlns:p14="http://schemas.microsoft.com/office/powerpoint/2010/main" val="2491890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42020"/>
                                        </p:tgtEl>
                                        <p:attrNameLst>
                                          <p:attrName>style.visibility</p:attrName>
                                        </p:attrNameLst>
                                      </p:cBhvr>
                                      <p:to>
                                        <p:strVal val="visible"/>
                                      </p:to>
                                    </p:set>
                                    <p:anim calcmode="lin" valueType="num">
                                      <p:cBhvr additive="base">
                                        <p:cTn id="7" dur="500" fill="hold"/>
                                        <p:tgtEl>
                                          <p:spTgt spid="342020"/>
                                        </p:tgtEl>
                                        <p:attrNameLst>
                                          <p:attrName>ppt_x</p:attrName>
                                        </p:attrNameLst>
                                      </p:cBhvr>
                                      <p:tavLst>
                                        <p:tav tm="0">
                                          <p:val>
                                            <p:strVal val="0-#ppt_w/2"/>
                                          </p:val>
                                        </p:tav>
                                        <p:tav tm="100000">
                                          <p:val>
                                            <p:strVal val="#ppt_x"/>
                                          </p:val>
                                        </p:tav>
                                      </p:tavLst>
                                    </p:anim>
                                    <p:anim calcmode="lin" valueType="num">
                                      <p:cBhvr additive="base">
                                        <p:cTn id="8" dur="500" fill="hold"/>
                                        <p:tgtEl>
                                          <p:spTgt spid="3420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2021">
                                            <p:txEl>
                                              <p:pRg st="0" end="0"/>
                                            </p:txEl>
                                          </p:spTgt>
                                        </p:tgtEl>
                                        <p:attrNameLst>
                                          <p:attrName>style.visibility</p:attrName>
                                        </p:attrNameLst>
                                      </p:cBhvr>
                                      <p:to>
                                        <p:strVal val="visible"/>
                                      </p:to>
                                    </p:set>
                                    <p:anim calcmode="lin" valueType="num">
                                      <p:cBhvr additive="base">
                                        <p:cTn id="13" dur="500" fill="hold"/>
                                        <p:tgtEl>
                                          <p:spTgt spid="34202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202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2021">
                                            <p:txEl>
                                              <p:pRg st="1" end="1"/>
                                            </p:txEl>
                                          </p:spTgt>
                                        </p:tgtEl>
                                        <p:attrNameLst>
                                          <p:attrName>style.visibility</p:attrName>
                                        </p:attrNameLst>
                                      </p:cBhvr>
                                      <p:to>
                                        <p:strVal val="visible"/>
                                      </p:to>
                                    </p:set>
                                    <p:anim calcmode="lin" valueType="num">
                                      <p:cBhvr additive="base">
                                        <p:cTn id="19" dur="500" fill="hold"/>
                                        <p:tgtEl>
                                          <p:spTgt spid="34202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202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1"/>
          </p:nvPr>
        </p:nvSpPr>
        <p:spPr>
          <a:ln/>
        </p:spPr>
        <p:txBody>
          <a:bodyPr/>
          <a:lstStyle/>
          <a:p>
            <a:fld id="{FBC37B3F-7EA6-4A57-BAF3-BB575F31A4E1}" type="slidenum">
              <a:rPr lang="en-US" altLang="en-US"/>
              <a:pPr/>
              <a:t>17</a:t>
            </a:fld>
            <a:endParaRPr lang="en-US" altLang="en-US"/>
          </a:p>
        </p:txBody>
      </p:sp>
      <p:sp>
        <p:nvSpPr>
          <p:cNvPr id="343042" name="Rectangle 2"/>
          <p:cNvSpPr>
            <a:spLocks noGrp="1" noChangeArrowheads="1"/>
          </p:cNvSpPr>
          <p:nvPr>
            <p:ph type="title"/>
          </p:nvPr>
        </p:nvSpPr>
        <p:spPr/>
        <p:txBody>
          <a:bodyPr/>
          <a:lstStyle/>
          <a:p>
            <a:r>
              <a:rPr lang="en-US" altLang="en-US">
                <a:latin typeface="Arial" pitchFamily="34" charset="0"/>
              </a:rPr>
              <a:t>Mã Java: tạo remote interface</a:t>
            </a:r>
          </a:p>
        </p:txBody>
      </p:sp>
      <p:sp>
        <p:nvSpPr>
          <p:cNvPr id="343043" name="Rectangle 3"/>
          <p:cNvSpPr>
            <a:spLocks noGrp="1" noChangeArrowheads="1"/>
          </p:cNvSpPr>
          <p:nvPr>
            <p:ph type="body" idx="1"/>
          </p:nvPr>
        </p:nvSpPr>
        <p:spPr/>
        <p:txBody>
          <a:bodyPr/>
          <a:lstStyle/>
          <a:p>
            <a:pPr lvl="1">
              <a:buFont typeface="Wingdings" pitchFamily="2" charset="2"/>
              <a:buNone/>
            </a:pPr>
            <a:endParaRPr lang="en-US" altLang="en-US" dirty="0"/>
          </a:p>
          <a:p>
            <a:pPr lvl="1">
              <a:buFont typeface="Wingdings" pitchFamily="2" charset="2"/>
              <a:buNone/>
            </a:pPr>
            <a:r>
              <a:rPr lang="en-US" altLang="en-US" dirty="0"/>
              <a:t>import </a:t>
            </a:r>
            <a:r>
              <a:rPr lang="en-US" altLang="en-US" dirty="0" err="1"/>
              <a:t>java.rmi</a:t>
            </a:r>
            <a:r>
              <a:rPr lang="en-US" altLang="en-US" dirty="0"/>
              <a:t>.*;</a:t>
            </a:r>
          </a:p>
          <a:p>
            <a:pPr lvl="1">
              <a:buFont typeface="Wingdings" pitchFamily="2" charset="2"/>
              <a:buNone/>
            </a:pPr>
            <a:r>
              <a:rPr lang="en-US" altLang="en-US" dirty="0"/>
              <a:t>public interface </a:t>
            </a:r>
            <a:r>
              <a:rPr lang="en-US" altLang="en-US" dirty="0" err="1"/>
              <a:t>RMICalcul</a:t>
            </a:r>
            <a:r>
              <a:rPr lang="en-US" altLang="en-US" dirty="0"/>
              <a:t> extends Remote</a:t>
            </a:r>
          </a:p>
          <a:p>
            <a:pPr lvl="1">
              <a:buFont typeface="Wingdings" pitchFamily="2" charset="2"/>
              <a:buNone/>
            </a:pPr>
            <a:r>
              <a:rPr lang="en-US" altLang="en-US" dirty="0"/>
              <a:t>{</a:t>
            </a:r>
          </a:p>
          <a:p>
            <a:pPr lvl="1">
              <a:buFont typeface="Wingdings" pitchFamily="2" charset="2"/>
              <a:buNone/>
            </a:pPr>
            <a:r>
              <a:rPr lang="en-US" altLang="en-US" dirty="0"/>
              <a:t>public </a:t>
            </a:r>
            <a:r>
              <a:rPr lang="en-US" altLang="en-US" dirty="0" err="1"/>
              <a:t>int</a:t>
            </a:r>
            <a:r>
              <a:rPr lang="en-US" altLang="en-US" dirty="0"/>
              <a:t> add (</a:t>
            </a:r>
            <a:r>
              <a:rPr lang="en-US" altLang="en-US" dirty="0" err="1"/>
              <a:t>int</a:t>
            </a:r>
            <a:r>
              <a:rPr lang="en-US" altLang="en-US" dirty="0"/>
              <a:t> a, </a:t>
            </a:r>
            <a:r>
              <a:rPr lang="en-US" altLang="en-US" dirty="0" err="1"/>
              <a:t>int</a:t>
            </a:r>
            <a:r>
              <a:rPr lang="en-US" altLang="en-US" dirty="0"/>
              <a:t> b) throws </a:t>
            </a:r>
            <a:r>
              <a:rPr lang="en-US" altLang="en-US" dirty="0" err="1"/>
              <a:t>RemoteException</a:t>
            </a:r>
            <a:r>
              <a:rPr lang="en-US" altLang="en-US" dirty="0"/>
              <a:t>;</a:t>
            </a:r>
          </a:p>
          <a:p>
            <a:pPr lvl="1">
              <a:buFont typeface="Wingdings" pitchFamily="2" charset="2"/>
              <a:buNone/>
            </a:pPr>
            <a:r>
              <a:rPr lang="en-US" altLang="en-US" dirty="0"/>
              <a:t>public </a:t>
            </a:r>
            <a:r>
              <a:rPr lang="en-US" altLang="en-US" dirty="0" err="1"/>
              <a:t>int</a:t>
            </a:r>
            <a:r>
              <a:rPr lang="en-US" altLang="en-US" dirty="0"/>
              <a:t> sub(</a:t>
            </a:r>
            <a:r>
              <a:rPr lang="en-US" altLang="en-US" dirty="0" err="1"/>
              <a:t>int</a:t>
            </a:r>
            <a:r>
              <a:rPr lang="en-US" altLang="en-US" dirty="0"/>
              <a:t> a, </a:t>
            </a:r>
            <a:r>
              <a:rPr lang="en-US" altLang="en-US" dirty="0" err="1"/>
              <a:t>int</a:t>
            </a:r>
            <a:r>
              <a:rPr lang="en-US" altLang="en-US" dirty="0"/>
              <a:t> b) throws </a:t>
            </a:r>
            <a:r>
              <a:rPr lang="en-US" altLang="en-US" dirty="0" err="1"/>
              <a:t>RemoteException</a:t>
            </a:r>
            <a:r>
              <a:rPr lang="en-US" altLang="en-US" dirty="0"/>
              <a:t>;</a:t>
            </a:r>
          </a:p>
          <a:p>
            <a:pPr lvl="1">
              <a:buFont typeface="Wingdings" pitchFamily="2" charset="2"/>
              <a:buNone/>
            </a:pPr>
            <a:r>
              <a:rPr lang="en-US" altLang="en-US" dirty="0"/>
              <a:t>}</a:t>
            </a:r>
          </a:p>
        </p:txBody>
      </p:sp>
    </p:spTree>
    <p:extLst>
      <p:ext uri="{BB962C8B-B14F-4D97-AF65-F5344CB8AC3E}">
        <p14:creationId xmlns:p14="http://schemas.microsoft.com/office/powerpoint/2010/main" val="2088312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1"/>
          </p:nvPr>
        </p:nvSpPr>
        <p:spPr>
          <a:ln/>
        </p:spPr>
        <p:txBody>
          <a:bodyPr/>
          <a:lstStyle/>
          <a:p>
            <a:fld id="{0453D391-1EEA-4EB3-A9F4-800BD45BBF3E}" type="slidenum">
              <a:rPr lang="en-US" altLang="en-US"/>
              <a:pPr/>
              <a:t>18</a:t>
            </a:fld>
            <a:endParaRPr lang="en-US" altLang="en-US"/>
          </a:p>
        </p:txBody>
      </p:sp>
      <p:sp>
        <p:nvSpPr>
          <p:cNvPr id="344066" name="Rectangle 2"/>
          <p:cNvSpPr>
            <a:spLocks noGrp="1" noChangeArrowheads="1"/>
          </p:cNvSpPr>
          <p:nvPr>
            <p:ph type="title"/>
          </p:nvPr>
        </p:nvSpPr>
        <p:spPr/>
        <p:txBody>
          <a:bodyPr>
            <a:normAutofit fontScale="90000"/>
          </a:bodyPr>
          <a:lstStyle/>
          <a:p>
            <a:r>
              <a:rPr lang="en-US" altLang="en-US">
                <a:latin typeface="Arial" pitchFamily="34" charset="0"/>
              </a:rPr>
              <a:t>Tạo một lớp hiện thực remote interface</a:t>
            </a:r>
          </a:p>
        </p:txBody>
      </p:sp>
      <p:sp>
        <p:nvSpPr>
          <p:cNvPr id="344067" name="Rectangle 3"/>
          <p:cNvSpPr>
            <a:spLocks noGrp="1" noChangeArrowheads="1"/>
          </p:cNvSpPr>
          <p:nvPr>
            <p:ph type="body" idx="1"/>
          </p:nvPr>
        </p:nvSpPr>
        <p:spPr/>
        <p:txBody>
          <a:bodyPr>
            <a:normAutofit fontScale="85000" lnSpcReduction="20000"/>
          </a:bodyPr>
          <a:lstStyle/>
          <a:p>
            <a:pPr>
              <a:lnSpc>
                <a:spcPct val="80000"/>
              </a:lnSpc>
              <a:buFont typeface="Wingdings" pitchFamily="2" charset="2"/>
              <a:buNone/>
            </a:pPr>
            <a:r>
              <a:rPr lang="en-US" altLang="en-US" sz="2400" dirty="0"/>
              <a:t>import </a:t>
            </a:r>
            <a:r>
              <a:rPr lang="en-US" altLang="en-US" sz="2400" dirty="0" err="1"/>
              <a:t>java.rmi</a:t>
            </a:r>
            <a:r>
              <a:rPr lang="en-US" altLang="en-US" sz="2400" dirty="0"/>
              <a:t>.*;</a:t>
            </a:r>
          </a:p>
          <a:p>
            <a:pPr>
              <a:lnSpc>
                <a:spcPct val="80000"/>
              </a:lnSpc>
              <a:buFont typeface="Wingdings" pitchFamily="2" charset="2"/>
              <a:buNone/>
            </a:pPr>
            <a:endParaRPr lang="en-US" altLang="en-US" sz="2400" dirty="0"/>
          </a:p>
          <a:p>
            <a:pPr>
              <a:lnSpc>
                <a:spcPct val="80000"/>
              </a:lnSpc>
              <a:buNone/>
            </a:pPr>
            <a:r>
              <a:rPr lang="en-US" altLang="en-US" sz="2400" dirty="0"/>
              <a:t>import </a:t>
            </a:r>
            <a:r>
              <a:rPr lang="en-US" altLang="en-US" sz="2400" dirty="0" err="1"/>
              <a:t>java.rmi.server</a:t>
            </a:r>
            <a:r>
              <a:rPr lang="en-US" altLang="en-US" sz="2400"/>
              <a:t>.*;</a:t>
            </a:r>
            <a:endParaRPr lang="en-US" altLang="en-US" sz="2400" dirty="0"/>
          </a:p>
          <a:p>
            <a:pPr>
              <a:lnSpc>
                <a:spcPct val="80000"/>
              </a:lnSpc>
              <a:buFont typeface="Wingdings" pitchFamily="2" charset="2"/>
              <a:buNone/>
            </a:pPr>
            <a:endParaRPr lang="en-US" altLang="en-US" sz="2400" dirty="0"/>
          </a:p>
          <a:p>
            <a:pPr>
              <a:lnSpc>
                <a:spcPct val="80000"/>
              </a:lnSpc>
              <a:buFont typeface="Wingdings" pitchFamily="2" charset="2"/>
              <a:buNone/>
            </a:pPr>
            <a:r>
              <a:rPr lang="en-US" altLang="en-US" sz="2400" dirty="0"/>
              <a:t>public class </a:t>
            </a:r>
            <a:r>
              <a:rPr lang="en-US" altLang="en-US" sz="2400" dirty="0" err="1"/>
              <a:t>RMICalculimpl</a:t>
            </a:r>
            <a:r>
              <a:rPr lang="en-US" altLang="en-US" sz="2400" dirty="0"/>
              <a:t> extends </a:t>
            </a:r>
            <a:r>
              <a:rPr lang="en-US" altLang="en-US" sz="2400" dirty="0" err="1"/>
              <a:t>UnicastRemoteObject</a:t>
            </a:r>
            <a:r>
              <a:rPr lang="en-US" altLang="en-US" sz="2400" dirty="0"/>
              <a:t> implements </a:t>
            </a:r>
            <a:r>
              <a:rPr lang="en-US" altLang="en-US" sz="2400" dirty="0" err="1"/>
              <a:t>RMICalcul</a:t>
            </a:r>
            <a:endParaRPr lang="en-US" altLang="en-US" sz="2400" dirty="0"/>
          </a:p>
          <a:p>
            <a:pPr>
              <a:lnSpc>
                <a:spcPct val="80000"/>
              </a:lnSpc>
              <a:buFont typeface="Wingdings" pitchFamily="2" charset="2"/>
              <a:buNone/>
            </a:pPr>
            <a:r>
              <a:rPr lang="en-US" altLang="en-US" sz="2400" dirty="0"/>
              <a:t>{</a:t>
            </a:r>
          </a:p>
          <a:p>
            <a:pPr lvl="1">
              <a:lnSpc>
                <a:spcPct val="80000"/>
              </a:lnSpc>
              <a:buFont typeface="Wingdings" pitchFamily="2" charset="2"/>
              <a:buNone/>
            </a:pPr>
            <a:r>
              <a:rPr lang="en-US" altLang="en-US" sz="2000" dirty="0"/>
              <a:t>public </a:t>
            </a:r>
            <a:r>
              <a:rPr lang="en-US" altLang="en-US" sz="2000" dirty="0" err="1"/>
              <a:t>RMICalculimpl</a:t>
            </a:r>
            <a:r>
              <a:rPr lang="en-US" altLang="en-US" sz="2000" dirty="0"/>
              <a:t>() throws </a:t>
            </a:r>
            <a:r>
              <a:rPr lang="en-US" altLang="en-US" sz="2000" dirty="0" err="1"/>
              <a:t>RemoteException</a:t>
            </a:r>
            <a:endParaRPr lang="en-US" altLang="en-US" sz="2000" dirty="0"/>
          </a:p>
          <a:p>
            <a:pPr lvl="1">
              <a:lnSpc>
                <a:spcPct val="80000"/>
              </a:lnSpc>
              <a:buFont typeface="Wingdings" pitchFamily="2" charset="2"/>
              <a:buNone/>
            </a:pPr>
            <a:r>
              <a:rPr lang="en-US" altLang="en-US" sz="2000" dirty="0"/>
              <a:t>{</a:t>
            </a:r>
          </a:p>
          <a:p>
            <a:pPr lvl="1">
              <a:lnSpc>
                <a:spcPct val="80000"/>
              </a:lnSpc>
              <a:buFont typeface="Wingdings" pitchFamily="2" charset="2"/>
              <a:buNone/>
            </a:pPr>
            <a:r>
              <a:rPr lang="en-US" altLang="en-US" sz="2000" dirty="0"/>
              <a:t>}</a:t>
            </a:r>
          </a:p>
          <a:p>
            <a:pPr lvl="1">
              <a:lnSpc>
                <a:spcPct val="80000"/>
              </a:lnSpc>
              <a:buFont typeface="Wingdings" pitchFamily="2" charset="2"/>
              <a:buNone/>
            </a:pPr>
            <a:r>
              <a:rPr lang="en-US" altLang="en-US" sz="2000" dirty="0"/>
              <a:t>public </a:t>
            </a:r>
            <a:r>
              <a:rPr lang="en-US" altLang="en-US" sz="2000" dirty="0" err="1"/>
              <a:t>int</a:t>
            </a:r>
            <a:r>
              <a:rPr lang="en-US" altLang="en-US" sz="2000" dirty="0"/>
              <a:t> add (</a:t>
            </a:r>
            <a:r>
              <a:rPr lang="en-US" altLang="en-US" sz="2000" dirty="0" err="1"/>
              <a:t>int</a:t>
            </a:r>
            <a:r>
              <a:rPr lang="en-US" altLang="en-US" sz="2000" dirty="0"/>
              <a:t> a, </a:t>
            </a:r>
            <a:r>
              <a:rPr lang="en-US" altLang="en-US" sz="2000" dirty="0" err="1"/>
              <a:t>int</a:t>
            </a:r>
            <a:r>
              <a:rPr lang="en-US" altLang="en-US" sz="2000" dirty="0"/>
              <a:t> b) throws </a:t>
            </a:r>
            <a:r>
              <a:rPr lang="en-US" altLang="en-US" sz="2000" dirty="0" err="1"/>
              <a:t>RemoteException</a:t>
            </a:r>
            <a:endParaRPr lang="en-US" altLang="en-US" sz="2000" dirty="0"/>
          </a:p>
          <a:p>
            <a:pPr lvl="1">
              <a:lnSpc>
                <a:spcPct val="80000"/>
              </a:lnSpc>
              <a:buFont typeface="Wingdings" pitchFamily="2" charset="2"/>
              <a:buNone/>
            </a:pPr>
            <a:r>
              <a:rPr lang="en-US" altLang="en-US" sz="2000" dirty="0"/>
              <a:t>{</a:t>
            </a:r>
          </a:p>
          <a:p>
            <a:pPr lvl="1">
              <a:lnSpc>
                <a:spcPct val="80000"/>
              </a:lnSpc>
              <a:buFont typeface="Wingdings" pitchFamily="2" charset="2"/>
              <a:buNone/>
            </a:pPr>
            <a:r>
              <a:rPr lang="en-US" altLang="en-US" sz="2000" dirty="0"/>
              <a:t>return (</a:t>
            </a:r>
            <a:r>
              <a:rPr lang="en-US" altLang="en-US" sz="2000" dirty="0" err="1"/>
              <a:t>a+b</a:t>
            </a:r>
            <a:r>
              <a:rPr lang="en-US" altLang="en-US" sz="2000" dirty="0"/>
              <a:t>);</a:t>
            </a:r>
          </a:p>
          <a:p>
            <a:pPr lvl="1">
              <a:lnSpc>
                <a:spcPct val="80000"/>
              </a:lnSpc>
              <a:buFont typeface="Wingdings" pitchFamily="2" charset="2"/>
              <a:buNone/>
            </a:pPr>
            <a:r>
              <a:rPr lang="en-US" altLang="en-US" sz="2000" dirty="0"/>
              <a:t>}</a:t>
            </a:r>
          </a:p>
          <a:p>
            <a:pPr lvl="1">
              <a:lnSpc>
                <a:spcPct val="80000"/>
              </a:lnSpc>
              <a:buFont typeface="Wingdings" pitchFamily="2" charset="2"/>
              <a:buNone/>
            </a:pPr>
            <a:r>
              <a:rPr lang="en-US" altLang="en-US" sz="2000" dirty="0"/>
              <a:t>public </a:t>
            </a:r>
            <a:r>
              <a:rPr lang="en-US" altLang="en-US" sz="2000" dirty="0" err="1"/>
              <a:t>int</a:t>
            </a:r>
            <a:r>
              <a:rPr lang="en-US" altLang="en-US" sz="2000" dirty="0"/>
              <a:t> sub(</a:t>
            </a:r>
            <a:r>
              <a:rPr lang="en-US" altLang="en-US" sz="2000" dirty="0" err="1"/>
              <a:t>int</a:t>
            </a:r>
            <a:r>
              <a:rPr lang="en-US" altLang="en-US" sz="2000" dirty="0"/>
              <a:t> a, </a:t>
            </a:r>
            <a:r>
              <a:rPr lang="en-US" altLang="en-US" sz="2000" dirty="0" err="1"/>
              <a:t>int</a:t>
            </a:r>
            <a:r>
              <a:rPr lang="en-US" altLang="en-US" sz="2000" dirty="0"/>
              <a:t> b) throws </a:t>
            </a:r>
            <a:r>
              <a:rPr lang="en-US" altLang="en-US" sz="2000" dirty="0" err="1"/>
              <a:t>RemoteException</a:t>
            </a:r>
            <a:endParaRPr lang="en-US" altLang="en-US" sz="2000" dirty="0"/>
          </a:p>
          <a:p>
            <a:pPr lvl="1">
              <a:lnSpc>
                <a:spcPct val="80000"/>
              </a:lnSpc>
              <a:buFont typeface="Wingdings" pitchFamily="2" charset="2"/>
              <a:buNone/>
            </a:pPr>
            <a:r>
              <a:rPr lang="en-US" altLang="en-US" sz="2000" dirty="0"/>
              <a:t>{</a:t>
            </a:r>
          </a:p>
          <a:p>
            <a:pPr lvl="1">
              <a:lnSpc>
                <a:spcPct val="80000"/>
              </a:lnSpc>
              <a:buFont typeface="Wingdings" pitchFamily="2" charset="2"/>
              <a:buNone/>
            </a:pPr>
            <a:r>
              <a:rPr lang="en-US" altLang="en-US" sz="2000" dirty="0"/>
              <a:t>return (a-b);</a:t>
            </a:r>
          </a:p>
          <a:p>
            <a:pPr lvl="1">
              <a:lnSpc>
                <a:spcPct val="80000"/>
              </a:lnSpc>
              <a:buFont typeface="Wingdings" pitchFamily="2" charset="2"/>
              <a:buNone/>
            </a:pPr>
            <a:r>
              <a:rPr lang="en-US" altLang="en-US" sz="2000" dirty="0"/>
              <a:t>}</a:t>
            </a:r>
          </a:p>
          <a:p>
            <a:pPr>
              <a:lnSpc>
                <a:spcPct val="80000"/>
              </a:lnSpc>
              <a:buFont typeface="Wingdings" pitchFamily="2" charset="2"/>
              <a:buNone/>
            </a:pPr>
            <a:r>
              <a:rPr lang="en-US" altLang="en-US" sz="2400" dirty="0"/>
              <a:t>}</a:t>
            </a:r>
          </a:p>
        </p:txBody>
      </p:sp>
    </p:spTree>
    <p:extLst>
      <p:ext uri="{BB962C8B-B14F-4D97-AF65-F5344CB8AC3E}">
        <p14:creationId xmlns:p14="http://schemas.microsoft.com/office/powerpoint/2010/main" val="3308173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1"/>
          </p:nvPr>
        </p:nvSpPr>
        <p:spPr>
          <a:ln/>
        </p:spPr>
        <p:txBody>
          <a:bodyPr/>
          <a:lstStyle/>
          <a:p>
            <a:fld id="{6C952BC7-FD83-47DA-B6C8-C34132ED88FE}" type="slidenum">
              <a:rPr lang="en-US" altLang="en-US"/>
              <a:pPr/>
              <a:t>19</a:t>
            </a:fld>
            <a:endParaRPr lang="en-US" altLang="en-US"/>
          </a:p>
        </p:txBody>
      </p:sp>
      <p:sp>
        <p:nvSpPr>
          <p:cNvPr id="345090" name="Rectangle 2"/>
          <p:cNvSpPr>
            <a:spLocks noGrp="1" noChangeArrowheads="1"/>
          </p:cNvSpPr>
          <p:nvPr>
            <p:ph type="title"/>
          </p:nvPr>
        </p:nvSpPr>
        <p:spPr/>
        <p:txBody>
          <a:bodyPr/>
          <a:lstStyle/>
          <a:p>
            <a:r>
              <a:rPr lang="en-US" altLang="en-US" b="1">
                <a:latin typeface="Arial" pitchFamily="34" charset="0"/>
              </a:rPr>
              <a:t>Tạo các lớp Stub và Skeleton</a:t>
            </a:r>
          </a:p>
        </p:txBody>
      </p:sp>
      <p:sp>
        <p:nvSpPr>
          <p:cNvPr id="345091" name="Rectangle 3"/>
          <p:cNvSpPr>
            <a:spLocks noGrp="1" noChangeArrowheads="1"/>
          </p:cNvSpPr>
          <p:nvPr>
            <p:ph type="body" idx="1"/>
          </p:nvPr>
        </p:nvSpPr>
        <p:spPr/>
        <p:txBody>
          <a:bodyPr>
            <a:normAutofit lnSpcReduction="10000"/>
          </a:bodyPr>
          <a:lstStyle/>
          <a:p>
            <a:r>
              <a:rPr lang="en-US" altLang="en-US" dirty="0" err="1"/>
              <a:t>Tại</a:t>
            </a:r>
            <a:r>
              <a:rPr lang="en-US" altLang="en-US" dirty="0"/>
              <a:t> </a:t>
            </a:r>
            <a:r>
              <a:rPr lang="en-US" altLang="en-US" dirty="0" err="1"/>
              <a:t>cửa</a:t>
            </a:r>
            <a:r>
              <a:rPr lang="en-US" altLang="en-US" dirty="0"/>
              <a:t> </a:t>
            </a:r>
            <a:r>
              <a:rPr lang="en-US" altLang="en-US" dirty="0" err="1"/>
              <a:t>sổ</a:t>
            </a:r>
            <a:r>
              <a:rPr lang="en-US" altLang="en-US" dirty="0"/>
              <a:t> </a:t>
            </a:r>
            <a:r>
              <a:rPr lang="en-US" altLang="en-US" dirty="0" err="1"/>
              <a:t>dòng</a:t>
            </a:r>
            <a:r>
              <a:rPr lang="en-US" altLang="en-US" dirty="0"/>
              <a:t> </a:t>
            </a:r>
            <a:r>
              <a:rPr lang="en-US" altLang="en-US" dirty="0" err="1"/>
              <a:t>lệnh</a:t>
            </a:r>
            <a:r>
              <a:rPr lang="en-US" altLang="en-US" dirty="0"/>
              <a:t> </a:t>
            </a:r>
            <a:r>
              <a:rPr lang="en-US" altLang="en-US" dirty="0" err="1"/>
              <a:t>gõ</a:t>
            </a:r>
            <a:r>
              <a:rPr lang="en-US" altLang="en-US" dirty="0"/>
              <a:t>:</a:t>
            </a:r>
          </a:p>
          <a:p>
            <a:pPr lvl="1"/>
            <a:r>
              <a:rPr lang="en-US" altLang="en-US" dirty="0" err="1"/>
              <a:t>rmic</a:t>
            </a:r>
            <a:r>
              <a:rPr lang="en-US" altLang="en-US" dirty="0"/>
              <a:t> </a:t>
            </a:r>
            <a:r>
              <a:rPr lang="en-US" altLang="en-US" dirty="0" err="1"/>
              <a:t>RMICalculimpl</a:t>
            </a:r>
            <a:endParaRPr lang="en-US" altLang="en-US" dirty="0"/>
          </a:p>
          <a:p>
            <a:pPr lvl="1"/>
            <a:endParaRPr lang="en-US" altLang="en-US" dirty="0"/>
          </a:p>
          <a:p>
            <a:pPr lvl="1"/>
            <a:r>
              <a:rPr lang="en-US" altLang="en-US" dirty="0" err="1"/>
              <a:t>sẽ</a:t>
            </a:r>
            <a:r>
              <a:rPr lang="en-US" altLang="en-US" dirty="0"/>
              <a:t> </a:t>
            </a:r>
            <a:r>
              <a:rPr lang="en-US" altLang="en-US" dirty="0" err="1"/>
              <a:t>có</a:t>
            </a:r>
            <a:r>
              <a:rPr lang="en-US" altLang="en-US" dirty="0"/>
              <a:t> 2 files </a:t>
            </a:r>
            <a:r>
              <a:rPr lang="en-US" altLang="en-US" dirty="0" err="1"/>
              <a:t>sinh</a:t>
            </a:r>
            <a:r>
              <a:rPr lang="en-US" altLang="en-US" dirty="0"/>
              <a:t> </a:t>
            </a:r>
            <a:r>
              <a:rPr lang="en-US" altLang="en-US" dirty="0" err="1"/>
              <a:t>ra</a:t>
            </a:r>
            <a:r>
              <a:rPr lang="en-US" altLang="en-US" dirty="0"/>
              <a:t> </a:t>
            </a:r>
            <a:r>
              <a:rPr lang="en-US" altLang="en-US" dirty="0" err="1"/>
              <a:t>cùng</a:t>
            </a:r>
            <a:r>
              <a:rPr lang="en-US" altLang="en-US" dirty="0"/>
              <a:t> </a:t>
            </a:r>
            <a:r>
              <a:rPr lang="en-US" altLang="en-US" dirty="0" err="1"/>
              <a:t>thư</a:t>
            </a:r>
            <a:r>
              <a:rPr lang="en-US" altLang="en-US" dirty="0"/>
              <a:t> </a:t>
            </a:r>
            <a:r>
              <a:rPr lang="en-US" altLang="en-US" dirty="0" err="1"/>
              <a:t>mục</a:t>
            </a:r>
            <a:r>
              <a:rPr lang="en-US" altLang="en-US" dirty="0"/>
              <a:t> </a:t>
            </a:r>
            <a:r>
              <a:rPr lang="en-US" altLang="en-US" dirty="0" err="1"/>
              <a:t>chứa</a:t>
            </a:r>
            <a:r>
              <a:rPr lang="en-US" altLang="en-US" dirty="0"/>
              <a:t> </a:t>
            </a:r>
            <a:r>
              <a:rPr lang="en-US" altLang="en-US" dirty="0" err="1"/>
              <a:t>RMICalculimpl</a:t>
            </a:r>
            <a:r>
              <a:rPr lang="en-US" altLang="en-US" dirty="0"/>
              <a:t> :</a:t>
            </a:r>
          </a:p>
          <a:p>
            <a:pPr lvl="2"/>
            <a:r>
              <a:rPr lang="en-US" altLang="en-US" dirty="0" err="1"/>
              <a:t>RMICalculimpl_Stub.class</a:t>
            </a:r>
            <a:endParaRPr lang="en-US" altLang="en-US" dirty="0"/>
          </a:p>
          <a:p>
            <a:pPr lvl="2"/>
            <a:r>
              <a:rPr lang="en-US" altLang="en-US" dirty="0" err="1"/>
              <a:t>RMICalculimpl_Skeleton.class</a:t>
            </a:r>
            <a:endParaRPr lang="en-US" altLang="en-US" dirty="0"/>
          </a:p>
          <a:p>
            <a:pPr lvl="2"/>
            <a:endParaRPr lang="en-US" altLang="en-US" dirty="0"/>
          </a:p>
          <a:p>
            <a:pPr lvl="1"/>
            <a:r>
              <a:rPr lang="en-US" altLang="en-US" dirty="0" err="1"/>
              <a:t>Chép</a:t>
            </a:r>
            <a:r>
              <a:rPr lang="en-US" altLang="en-US" dirty="0"/>
              <a:t> interface </a:t>
            </a:r>
            <a:r>
              <a:rPr lang="en-US" altLang="en-US" dirty="0" err="1"/>
              <a:t>RMICalcul</a:t>
            </a:r>
            <a:r>
              <a:rPr lang="en-US" altLang="en-US" dirty="0"/>
              <a:t> </a:t>
            </a:r>
            <a:r>
              <a:rPr lang="en-US" altLang="en-US" dirty="0" err="1"/>
              <a:t>và</a:t>
            </a:r>
            <a:r>
              <a:rPr lang="en-US" altLang="en-US" dirty="0"/>
              <a:t> </a:t>
            </a:r>
            <a:r>
              <a:rPr lang="en-US" altLang="en-US" dirty="0" err="1"/>
              <a:t>RMICalculimpl_Stub.class</a:t>
            </a:r>
            <a:r>
              <a:rPr lang="en-US" altLang="en-US" dirty="0"/>
              <a:t> </a:t>
            </a:r>
            <a:r>
              <a:rPr lang="en-US" altLang="en-US" dirty="0" err="1"/>
              <a:t>đến</a:t>
            </a:r>
            <a:r>
              <a:rPr lang="en-US" altLang="en-US" dirty="0"/>
              <a:t> </a:t>
            </a:r>
            <a:r>
              <a:rPr lang="en-US" altLang="en-US" dirty="0" err="1"/>
              <a:t>máy</a:t>
            </a:r>
            <a:r>
              <a:rPr lang="en-US" altLang="en-US" dirty="0"/>
              <a:t> client.</a:t>
            </a:r>
          </a:p>
        </p:txBody>
      </p:sp>
    </p:spTree>
    <p:extLst>
      <p:ext uri="{BB962C8B-B14F-4D97-AF65-F5344CB8AC3E}">
        <p14:creationId xmlns:p14="http://schemas.microsoft.com/office/powerpoint/2010/main" val="29048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6"/>
          <p:cNvSpPr>
            <a:spLocks noGrp="1" noChangeArrowheads="1"/>
          </p:cNvSpPr>
          <p:nvPr>
            <p:ph type="sldNum" sz="quarter" idx="11"/>
          </p:nvPr>
        </p:nvSpPr>
        <p:spPr>
          <a:ln/>
        </p:spPr>
        <p:txBody>
          <a:bodyPr/>
          <a:lstStyle/>
          <a:p>
            <a:fld id="{6349F516-F9C3-46EB-86B6-2A9D9C2A9839}" type="slidenum">
              <a:rPr lang="en-US" altLang="en-US"/>
              <a:pPr/>
              <a:t>2</a:t>
            </a:fld>
            <a:endParaRPr lang="en-US" altLang="en-US"/>
          </a:p>
        </p:txBody>
      </p:sp>
      <p:sp>
        <p:nvSpPr>
          <p:cNvPr id="324610" name="Rectangle 2"/>
          <p:cNvSpPr>
            <a:spLocks noGrp="1" noChangeArrowheads="1"/>
          </p:cNvSpPr>
          <p:nvPr>
            <p:ph type="title"/>
          </p:nvPr>
        </p:nvSpPr>
        <p:spPr/>
        <p:txBody>
          <a:bodyPr/>
          <a:lstStyle/>
          <a:p>
            <a:r>
              <a:rPr lang="en-US" altLang="en-US">
                <a:latin typeface="Arial" pitchFamily="34" charset="0"/>
              </a:rPr>
              <a:t>Tổng quan</a:t>
            </a:r>
          </a:p>
        </p:txBody>
      </p:sp>
      <p:sp>
        <p:nvSpPr>
          <p:cNvPr id="324611" name="Rectangle 3"/>
          <p:cNvSpPr>
            <a:spLocks noGrp="1" noChangeArrowheads="1"/>
          </p:cNvSpPr>
          <p:nvPr>
            <p:ph type="body" idx="1"/>
          </p:nvPr>
        </p:nvSpPr>
        <p:spPr/>
        <p:txBody>
          <a:bodyPr/>
          <a:lstStyle/>
          <a:p>
            <a:pPr lvl="1"/>
            <a:r>
              <a:rPr lang="en-US" altLang="en-US"/>
              <a:t>Một trong những kỹ thuật độc đáo tạo các chương trình phân tán client/server là cho phép </a:t>
            </a:r>
          </a:p>
          <a:p>
            <a:pPr lvl="2"/>
            <a:r>
              <a:rPr lang="en-US" altLang="en-US"/>
              <a:t>một ứng dụng trên một máy có thể gọi các phương thức ở các ứng dụng trên máy khác trên mạng.</a:t>
            </a:r>
          </a:p>
          <a:p>
            <a:pPr lvl="1"/>
            <a:r>
              <a:rPr lang="en-US" altLang="en-US"/>
              <a:t>Công nghệ này hết sức quan trọng cho việc phát triển các hệ thống lớn, bởi vì khả năng phân bố tài nguyên và xử lý bài toán trên nhiều máy khác nhau.</a:t>
            </a:r>
          </a:p>
        </p:txBody>
      </p:sp>
      <p:grpSp>
        <p:nvGrpSpPr>
          <p:cNvPr id="324625" name="Group 17"/>
          <p:cNvGrpSpPr>
            <a:grpSpLocks/>
          </p:cNvGrpSpPr>
          <p:nvPr/>
        </p:nvGrpSpPr>
        <p:grpSpPr bwMode="auto">
          <a:xfrm>
            <a:off x="533400" y="3581400"/>
            <a:ext cx="8382000" cy="3276600"/>
            <a:chOff x="336" y="2256"/>
            <a:chExt cx="5280" cy="2064"/>
          </a:xfrm>
        </p:grpSpPr>
        <p:sp>
          <p:nvSpPr>
            <p:cNvPr id="324612" name="Rectangle 4"/>
            <p:cNvSpPr>
              <a:spLocks noChangeArrowheads="1"/>
            </p:cNvSpPr>
            <p:nvPr/>
          </p:nvSpPr>
          <p:spPr bwMode="auto">
            <a:xfrm>
              <a:off x="336" y="2256"/>
              <a:ext cx="1968" cy="9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a:p>
              <a:r>
                <a:rPr lang="en-US" altLang="en-US" i="1"/>
                <a:t>Call</a:t>
              </a:r>
              <a:r>
                <a:rPr lang="en-US" altLang="en-US"/>
                <a:t> remoteMethode1()</a:t>
              </a:r>
            </a:p>
          </p:txBody>
        </p:sp>
        <p:sp>
          <p:nvSpPr>
            <p:cNvPr id="324613" name="Rectangle 5"/>
            <p:cNvSpPr>
              <a:spLocks noChangeArrowheads="1"/>
            </p:cNvSpPr>
            <p:nvPr/>
          </p:nvSpPr>
          <p:spPr bwMode="auto">
            <a:xfrm>
              <a:off x="336" y="2256"/>
              <a:ext cx="120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t>Máy A</a:t>
              </a:r>
            </a:p>
          </p:txBody>
        </p:sp>
        <p:sp>
          <p:nvSpPr>
            <p:cNvPr id="324614" name="Rectangle 6"/>
            <p:cNvSpPr>
              <a:spLocks noChangeArrowheads="1"/>
            </p:cNvSpPr>
            <p:nvPr/>
          </p:nvSpPr>
          <p:spPr bwMode="auto">
            <a:xfrm>
              <a:off x="3648" y="3264"/>
              <a:ext cx="1968" cy="9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7200" bIns="10800" anchor="ctr"/>
            <a:lstStyle/>
            <a:p>
              <a:endParaRPr lang="en-US" altLang="en-US"/>
            </a:p>
            <a:p>
              <a:endParaRPr lang="en-US" altLang="en-US"/>
            </a:p>
            <a:p>
              <a:endParaRPr lang="en-US" altLang="en-US"/>
            </a:p>
            <a:p>
              <a:r>
                <a:rPr lang="en-US" altLang="en-US"/>
                <a:t>remoteMethode1()</a:t>
              </a:r>
            </a:p>
            <a:p>
              <a:r>
                <a:rPr lang="en-US" altLang="en-US"/>
                <a:t>  remoteMethode2()</a:t>
              </a:r>
            </a:p>
            <a:p>
              <a:endParaRPr lang="en-US" altLang="en-US"/>
            </a:p>
          </p:txBody>
        </p:sp>
        <p:sp>
          <p:nvSpPr>
            <p:cNvPr id="324615" name="Rectangle 7"/>
            <p:cNvSpPr>
              <a:spLocks noChangeArrowheads="1"/>
            </p:cNvSpPr>
            <p:nvPr/>
          </p:nvSpPr>
          <p:spPr bwMode="auto">
            <a:xfrm>
              <a:off x="3648" y="3264"/>
              <a:ext cx="120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t>Máy B</a:t>
              </a:r>
            </a:p>
          </p:txBody>
        </p:sp>
        <p:sp>
          <p:nvSpPr>
            <p:cNvPr id="324617" name="Line 9"/>
            <p:cNvSpPr>
              <a:spLocks noChangeShapeType="1"/>
            </p:cNvSpPr>
            <p:nvPr/>
          </p:nvSpPr>
          <p:spPr bwMode="auto">
            <a:xfrm>
              <a:off x="1824" y="3216"/>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18" name="Line 10"/>
            <p:cNvSpPr>
              <a:spLocks noChangeShapeType="1"/>
            </p:cNvSpPr>
            <p:nvPr/>
          </p:nvSpPr>
          <p:spPr bwMode="auto">
            <a:xfrm>
              <a:off x="1824" y="3744"/>
              <a:ext cx="1824"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21" name="Line 13"/>
            <p:cNvSpPr>
              <a:spLocks noChangeShapeType="1"/>
            </p:cNvSpPr>
            <p:nvPr/>
          </p:nvSpPr>
          <p:spPr bwMode="auto">
            <a:xfrm>
              <a:off x="1392" y="3216"/>
              <a:ext cx="0" cy="912"/>
            </a:xfrm>
            <a:prstGeom prst="line">
              <a:avLst/>
            </a:prstGeom>
            <a:noFill/>
            <a:ln w="9525">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22" name="Line 14"/>
            <p:cNvSpPr>
              <a:spLocks noChangeShapeType="1"/>
            </p:cNvSpPr>
            <p:nvPr/>
          </p:nvSpPr>
          <p:spPr bwMode="auto">
            <a:xfrm>
              <a:off x="1392" y="4128"/>
              <a:ext cx="22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23" name="Text Box 15"/>
            <p:cNvSpPr txBox="1">
              <a:spLocks noChangeArrowheads="1"/>
            </p:cNvSpPr>
            <p:nvPr/>
          </p:nvSpPr>
          <p:spPr bwMode="auto">
            <a:xfrm>
              <a:off x="2352" y="3490"/>
              <a:ext cx="1008"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l">
                <a:spcBef>
                  <a:spcPct val="50000"/>
                </a:spcBef>
              </a:pPr>
              <a:r>
                <a:rPr lang="en-US" altLang="en-US"/>
                <a:t>Method request</a:t>
              </a:r>
            </a:p>
          </p:txBody>
        </p:sp>
        <p:sp>
          <p:nvSpPr>
            <p:cNvPr id="324624" name="Text Box 16"/>
            <p:cNvSpPr txBox="1">
              <a:spLocks noChangeArrowheads="1"/>
            </p:cNvSpPr>
            <p:nvPr/>
          </p:nvSpPr>
          <p:spPr bwMode="auto">
            <a:xfrm>
              <a:off x="1968" y="4114"/>
              <a:ext cx="1344"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l">
                <a:spcBef>
                  <a:spcPct val="50000"/>
                </a:spcBef>
              </a:pPr>
              <a:r>
                <a:rPr lang="en-US" altLang="en-US"/>
                <a:t>Method response</a:t>
              </a:r>
            </a:p>
          </p:txBody>
        </p:sp>
      </p:grpSp>
    </p:spTree>
    <p:extLst>
      <p:ext uri="{BB962C8B-B14F-4D97-AF65-F5344CB8AC3E}">
        <p14:creationId xmlns:p14="http://schemas.microsoft.com/office/powerpoint/2010/main" val="2983371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1"/>
          </p:nvPr>
        </p:nvSpPr>
        <p:spPr>
          <a:ln/>
        </p:spPr>
        <p:txBody>
          <a:bodyPr/>
          <a:lstStyle/>
          <a:p>
            <a:fld id="{0FF59CDC-CEC0-408F-AEFC-E6A6D50FE4D9}" type="slidenum">
              <a:rPr lang="en-US" altLang="en-US"/>
              <a:pPr/>
              <a:t>20</a:t>
            </a:fld>
            <a:endParaRPr lang="en-US" altLang="en-US"/>
          </a:p>
        </p:txBody>
      </p:sp>
      <p:sp>
        <p:nvSpPr>
          <p:cNvPr id="346114" name="Rectangle 2"/>
          <p:cNvSpPr>
            <a:spLocks noGrp="1" noChangeArrowheads="1"/>
          </p:cNvSpPr>
          <p:nvPr>
            <p:ph type="title"/>
          </p:nvPr>
        </p:nvSpPr>
        <p:spPr/>
        <p:txBody>
          <a:bodyPr/>
          <a:lstStyle/>
          <a:p>
            <a:r>
              <a:rPr lang="en-US" altLang="en-US" b="1">
                <a:latin typeface="Arial" pitchFamily="34" charset="0"/>
              </a:rPr>
              <a:t>Tạo một RMI Server</a:t>
            </a:r>
          </a:p>
        </p:txBody>
      </p:sp>
      <p:sp>
        <p:nvSpPr>
          <p:cNvPr id="346115" name="Rectangle 3"/>
          <p:cNvSpPr>
            <a:spLocks noGrp="1" noChangeArrowheads="1"/>
          </p:cNvSpPr>
          <p:nvPr>
            <p:ph type="body" idx="1"/>
          </p:nvPr>
        </p:nvSpPr>
        <p:spPr/>
        <p:txBody>
          <a:bodyPr>
            <a:normAutofit fontScale="92500" lnSpcReduction="20000"/>
          </a:bodyPr>
          <a:lstStyle/>
          <a:p>
            <a:pPr>
              <a:lnSpc>
                <a:spcPct val="80000"/>
              </a:lnSpc>
              <a:buFont typeface="Wingdings" pitchFamily="2" charset="2"/>
              <a:buNone/>
            </a:pPr>
            <a:r>
              <a:rPr lang="en-US" altLang="en-US" sz="2000" dirty="0"/>
              <a:t>import </a:t>
            </a:r>
            <a:r>
              <a:rPr lang="en-US" altLang="en-US" sz="2000" dirty="0" err="1"/>
              <a:t>java.rmi</a:t>
            </a:r>
            <a:r>
              <a:rPr lang="en-US" altLang="en-US" sz="2000" dirty="0"/>
              <a:t>.*;</a:t>
            </a:r>
          </a:p>
          <a:p>
            <a:pPr>
              <a:lnSpc>
                <a:spcPct val="80000"/>
              </a:lnSpc>
              <a:buFont typeface="Wingdings" pitchFamily="2" charset="2"/>
              <a:buNone/>
            </a:pPr>
            <a:r>
              <a:rPr lang="en-US" altLang="en-US" sz="2000" dirty="0"/>
              <a:t>import </a:t>
            </a:r>
            <a:r>
              <a:rPr lang="en-US" altLang="en-US" sz="2000" dirty="0" err="1"/>
              <a:t>java.rmi.server</a:t>
            </a:r>
            <a:r>
              <a:rPr lang="en-US" altLang="en-US" sz="2000" dirty="0"/>
              <a:t>.*;</a:t>
            </a:r>
          </a:p>
          <a:p>
            <a:pPr>
              <a:lnSpc>
                <a:spcPct val="80000"/>
              </a:lnSpc>
              <a:buFont typeface="Wingdings" pitchFamily="2" charset="2"/>
              <a:buNone/>
            </a:pPr>
            <a:r>
              <a:rPr lang="en-US" altLang="en-US" sz="2000" dirty="0"/>
              <a:t>public class </a:t>
            </a:r>
            <a:r>
              <a:rPr lang="en-US" altLang="en-US" sz="2000" dirty="0" err="1"/>
              <a:t>CalculServer</a:t>
            </a:r>
            <a:endParaRPr lang="en-US" altLang="en-US" sz="2000" dirty="0"/>
          </a:p>
          <a:p>
            <a:pPr>
              <a:lnSpc>
                <a:spcPct val="80000"/>
              </a:lnSpc>
              <a:buFont typeface="Wingdings" pitchFamily="2" charset="2"/>
              <a:buNone/>
            </a:pPr>
            <a:r>
              <a:rPr lang="en-US" altLang="en-US" sz="2000" dirty="0"/>
              <a:t>{</a:t>
            </a:r>
          </a:p>
          <a:p>
            <a:pPr lvl="1">
              <a:lnSpc>
                <a:spcPct val="80000"/>
              </a:lnSpc>
              <a:buFont typeface="Wingdings" pitchFamily="2" charset="2"/>
              <a:buNone/>
            </a:pPr>
            <a:r>
              <a:rPr lang="en-US" altLang="en-US" sz="1800" dirty="0"/>
              <a:t>public static void main(String </a:t>
            </a:r>
            <a:r>
              <a:rPr lang="en-US" altLang="en-US" sz="1800" dirty="0" err="1"/>
              <a:t>args</a:t>
            </a:r>
            <a:r>
              <a:rPr lang="en-US" altLang="en-US" sz="1800" dirty="0"/>
              <a:t>[])</a:t>
            </a:r>
          </a:p>
          <a:p>
            <a:pPr lvl="1">
              <a:lnSpc>
                <a:spcPct val="80000"/>
              </a:lnSpc>
              <a:buFont typeface="Wingdings" pitchFamily="2" charset="2"/>
              <a:buNone/>
            </a:pPr>
            <a:r>
              <a:rPr lang="en-US" altLang="en-US" sz="1800" dirty="0"/>
              <a:t>{</a:t>
            </a:r>
          </a:p>
          <a:p>
            <a:pPr lvl="1">
              <a:lnSpc>
                <a:spcPct val="80000"/>
              </a:lnSpc>
              <a:buFont typeface="Wingdings" pitchFamily="2" charset="2"/>
              <a:buNone/>
            </a:pPr>
            <a:r>
              <a:rPr lang="en-US" altLang="en-US" sz="1800" dirty="0"/>
              <a:t> try</a:t>
            </a:r>
          </a:p>
          <a:p>
            <a:pPr lvl="1">
              <a:lnSpc>
                <a:spcPct val="80000"/>
              </a:lnSpc>
              <a:buFont typeface="Wingdings" pitchFamily="2" charset="2"/>
              <a:buNone/>
            </a:pPr>
            <a:r>
              <a:rPr lang="en-US" altLang="en-US" sz="1800" dirty="0"/>
              <a:t> {</a:t>
            </a:r>
          </a:p>
          <a:p>
            <a:pPr lvl="3">
              <a:lnSpc>
                <a:spcPct val="80000"/>
              </a:lnSpc>
              <a:buFont typeface="Wingdings" pitchFamily="2" charset="2"/>
              <a:buNone/>
            </a:pPr>
            <a:r>
              <a:rPr lang="en-US" altLang="en-US" sz="1400" dirty="0"/>
              <a:t>// Load the service</a:t>
            </a:r>
          </a:p>
          <a:p>
            <a:pPr lvl="1">
              <a:lnSpc>
                <a:spcPct val="80000"/>
              </a:lnSpc>
              <a:buFont typeface="Wingdings" pitchFamily="2" charset="2"/>
              <a:buNone/>
            </a:pPr>
            <a:r>
              <a:rPr lang="en-US" altLang="en-US" sz="1800" dirty="0"/>
              <a:t>   </a:t>
            </a:r>
            <a:r>
              <a:rPr lang="en-US" altLang="en-US" sz="1800" dirty="0" err="1">
                <a:solidFill>
                  <a:srgbClr val="A50021"/>
                </a:solidFill>
              </a:rPr>
              <a:t>RMICalculimpl</a:t>
            </a:r>
            <a:r>
              <a:rPr lang="en-US" altLang="en-US" sz="1800" dirty="0">
                <a:solidFill>
                  <a:srgbClr val="A50021"/>
                </a:solidFill>
              </a:rPr>
              <a:t> </a:t>
            </a:r>
            <a:r>
              <a:rPr lang="en-US" altLang="en-US" sz="1800" dirty="0" err="1">
                <a:solidFill>
                  <a:srgbClr val="A50021"/>
                </a:solidFill>
              </a:rPr>
              <a:t>CalculService</a:t>
            </a:r>
            <a:r>
              <a:rPr lang="en-US" altLang="en-US" sz="1800" dirty="0">
                <a:solidFill>
                  <a:srgbClr val="A50021"/>
                </a:solidFill>
              </a:rPr>
              <a:t> = new </a:t>
            </a:r>
            <a:r>
              <a:rPr lang="en-US" altLang="en-US" sz="1800" dirty="0" err="1">
                <a:solidFill>
                  <a:srgbClr val="A50021"/>
                </a:solidFill>
              </a:rPr>
              <a:t>RMICalculimpl</a:t>
            </a:r>
            <a:r>
              <a:rPr lang="en-US" altLang="en-US" sz="1800" dirty="0">
                <a:solidFill>
                  <a:srgbClr val="A50021"/>
                </a:solidFill>
              </a:rPr>
              <a:t>();</a:t>
            </a:r>
          </a:p>
          <a:p>
            <a:pPr lvl="1">
              <a:lnSpc>
                <a:spcPct val="80000"/>
              </a:lnSpc>
              <a:buFont typeface="Wingdings" pitchFamily="2" charset="2"/>
              <a:buNone/>
            </a:pPr>
            <a:r>
              <a:rPr lang="en-US" altLang="en-US" sz="1800" dirty="0">
                <a:solidFill>
                  <a:srgbClr val="A50021"/>
                </a:solidFill>
              </a:rPr>
              <a:t>   String registration = "</a:t>
            </a:r>
            <a:r>
              <a:rPr lang="en-US" altLang="en-US" sz="1800" dirty="0" err="1">
                <a:solidFill>
                  <a:srgbClr val="A50021"/>
                </a:solidFill>
              </a:rPr>
              <a:t>rmi</a:t>
            </a:r>
            <a:r>
              <a:rPr lang="en-US" altLang="en-US" sz="1800" dirty="0">
                <a:solidFill>
                  <a:srgbClr val="A50021"/>
                </a:solidFill>
              </a:rPr>
              <a:t>://localhost/</a:t>
            </a:r>
            <a:r>
              <a:rPr lang="en-US" altLang="en-US" sz="1800" dirty="0" err="1">
                <a:solidFill>
                  <a:srgbClr val="A50021"/>
                </a:solidFill>
              </a:rPr>
              <a:t>RMICalcul</a:t>
            </a:r>
            <a:r>
              <a:rPr lang="en-US" altLang="en-US" sz="1800" dirty="0">
                <a:solidFill>
                  <a:srgbClr val="A50021"/>
                </a:solidFill>
              </a:rPr>
              <a:t>";</a:t>
            </a:r>
          </a:p>
          <a:p>
            <a:pPr lvl="2">
              <a:lnSpc>
                <a:spcPct val="80000"/>
              </a:lnSpc>
              <a:buFont typeface="Wingdings" pitchFamily="2" charset="2"/>
              <a:buNone/>
            </a:pPr>
            <a:endParaRPr lang="en-US" altLang="en-US" sz="1600" dirty="0">
              <a:solidFill>
                <a:srgbClr val="A50021"/>
              </a:solidFill>
            </a:endParaRPr>
          </a:p>
          <a:p>
            <a:pPr lvl="3">
              <a:lnSpc>
                <a:spcPct val="80000"/>
              </a:lnSpc>
              <a:buFont typeface="Wingdings" pitchFamily="2" charset="2"/>
              <a:buNone/>
            </a:pPr>
            <a:r>
              <a:rPr lang="en-US" altLang="en-US" sz="1400" dirty="0"/>
              <a:t>// Register with service so that clients can find us</a:t>
            </a:r>
          </a:p>
          <a:p>
            <a:pPr lvl="1">
              <a:lnSpc>
                <a:spcPct val="80000"/>
              </a:lnSpc>
              <a:buFont typeface="Wingdings" pitchFamily="2" charset="2"/>
              <a:buNone/>
            </a:pPr>
            <a:r>
              <a:rPr lang="en-US" altLang="en-US" sz="1800" dirty="0"/>
              <a:t>   </a:t>
            </a:r>
            <a:r>
              <a:rPr lang="en-US" altLang="en-US" sz="1800" dirty="0" err="1">
                <a:solidFill>
                  <a:srgbClr val="A50021"/>
                </a:solidFill>
              </a:rPr>
              <a:t>Naming.rebind</a:t>
            </a:r>
            <a:r>
              <a:rPr lang="en-US" altLang="en-US" sz="1800" dirty="0">
                <a:solidFill>
                  <a:srgbClr val="A50021"/>
                </a:solidFill>
              </a:rPr>
              <a:t>( registration, </a:t>
            </a:r>
            <a:r>
              <a:rPr lang="en-US" altLang="en-US" sz="1800" dirty="0" err="1">
                <a:solidFill>
                  <a:srgbClr val="A50021"/>
                </a:solidFill>
              </a:rPr>
              <a:t>CalculService</a:t>
            </a:r>
            <a:r>
              <a:rPr lang="en-US" altLang="en-US" sz="1800" dirty="0">
                <a:solidFill>
                  <a:srgbClr val="A50021"/>
                </a:solidFill>
              </a:rPr>
              <a:t>);</a:t>
            </a:r>
          </a:p>
          <a:p>
            <a:pPr lvl="1">
              <a:lnSpc>
                <a:spcPct val="80000"/>
              </a:lnSpc>
              <a:buFont typeface="Wingdings" pitchFamily="2" charset="2"/>
              <a:buNone/>
            </a:pPr>
            <a:r>
              <a:rPr lang="en-US" altLang="en-US" sz="1800" dirty="0"/>
              <a:t> }</a:t>
            </a:r>
          </a:p>
          <a:p>
            <a:pPr lvl="1">
              <a:lnSpc>
                <a:spcPct val="80000"/>
              </a:lnSpc>
              <a:buFont typeface="Wingdings" pitchFamily="2" charset="2"/>
              <a:buNone/>
            </a:pPr>
            <a:r>
              <a:rPr lang="en-US" altLang="en-US" sz="1800" dirty="0"/>
              <a:t> catch (Exception e)</a:t>
            </a:r>
          </a:p>
          <a:p>
            <a:pPr lvl="1">
              <a:lnSpc>
                <a:spcPct val="80000"/>
              </a:lnSpc>
              <a:buFont typeface="Wingdings" pitchFamily="2" charset="2"/>
              <a:buNone/>
            </a:pPr>
            <a:r>
              <a:rPr lang="en-US" altLang="en-US" sz="1800" dirty="0"/>
              <a:t> {</a:t>
            </a:r>
          </a:p>
          <a:p>
            <a:pPr lvl="1">
              <a:lnSpc>
                <a:spcPct val="80000"/>
              </a:lnSpc>
              <a:buFont typeface="Wingdings" pitchFamily="2" charset="2"/>
              <a:buNone/>
            </a:pPr>
            <a:r>
              <a:rPr lang="en-US" altLang="en-US" sz="1800" dirty="0"/>
              <a:t>   </a:t>
            </a:r>
            <a:r>
              <a:rPr lang="en-US" altLang="en-US" sz="1800" dirty="0" err="1">
                <a:solidFill>
                  <a:srgbClr val="A50021"/>
                </a:solidFill>
              </a:rPr>
              <a:t>System.err.println</a:t>
            </a:r>
            <a:r>
              <a:rPr lang="en-US" altLang="en-US" sz="1800" dirty="0">
                <a:solidFill>
                  <a:srgbClr val="A50021"/>
                </a:solidFill>
              </a:rPr>
              <a:t> ("Error - " + e);</a:t>
            </a:r>
          </a:p>
          <a:p>
            <a:pPr lvl="1">
              <a:lnSpc>
                <a:spcPct val="80000"/>
              </a:lnSpc>
              <a:buFont typeface="Wingdings" pitchFamily="2" charset="2"/>
              <a:buNone/>
            </a:pPr>
            <a:r>
              <a:rPr lang="en-US" altLang="en-US" sz="1800" dirty="0"/>
              <a:t> }</a:t>
            </a:r>
          </a:p>
          <a:p>
            <a:pPr>
              <a:lnSpc>
                <a:spcPct val="80000"/>
              </a:lnSpc>
              <a:buFont typeface="Wingdings" pitchFamily="2" charset="2"/>
              <a:buNone/>
            </a:pPr>
            <a:r>
              <a:rPr lang="en-US" altLang="en-US" sz="2000" dirty="0"/>
              <a:t>}</a:t>
            </a:r>
          </a:p>
        </p:txBody>
      </p:sp>
    </p:spTree>
    <p:extLst>
      <p:ext uri="{BB962C8B-B14F-4D97-AF65-F5344CB8AC3E}">
        <p14:creationId xmlns:p14="http://schemas.microsoft.com/office/powerpoint/2010/main" val="1662105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1"/>
          </p:nvPr>
        </p:nvSpPr>
        <p:spPr>
          <a:ln/>
        </p:spPr>
        <p:txBody>
          <a:bodyPr/>
          <a:lstStyle/>
          <a:p>
            <a:fld id="{A3B6F3C5-885C-44D5-AC0E-56B11DA0A1AF}" type="slidenum">
              <a:rPr lang="en-US" altLang="en-US"/>
              <a:pPr/>
              <a:t>21</a:t>
            </a:fld>
            <a:endParaRPr lang="en-US" altLang="en-US"/>
          </a:p>
        </p:txBody>
      </p:sp>
      <p:sp>
        <p:nvSpPr>
          <p:cNvPr id="348162" name="Rectangle 2"/>
          <p:cNvSpPr>
            <a:spLocks noGrp="1" noChangeArrowheads="1"/>
          </p:cNvSpPr>
          <p:nvPr>
            <p:ph type="title"/>
          </p:nvPr>
        </p:nvSpPr>
        <p:spPr>
          <a:xfrm>
            <a:off x="3124200" y="266700"/>
            <a:ext cx="8229600" cy="1143000"/>
          </a:xfrm>
        </p:spPr>
        <p:txBody>
          <a:bodyPr/>
          <a:lstStyle/>
          <a:p>
            <a:r>
              <a:rPr lang="en-US" altLang="en-US" b="1" dirty="0" err="1">
                <a:latin typeface="Arial" pitchFamily="34" charset="0"/>
              </a:rPr>
              <a:t>Tạo</a:t>
            </a:r>
            <a:r>
              <a:rPr lang="en-US" altLang="en-US" b="1" dirty="0">
                <a:latin typeface="Arial" pitchFamily="34" charset="0"/>
              </a:rPr>
              <a:t> </a:t>
            </a:r>
            <a:r>
              <a:rPr lang="en-US" altLang="en-US" b="1" dirty="0" err="1">
                <a:latin typeface="Arial" pitchFamily="34" charset="0"/>
              </a:rPr>
              <a:t>một</a:t>
            </a:r>
            <a:r>
              <a:rPr lang="en-US" altLang="en-US" b="1" dirty="0">
                <a:latin typeface="Arial" pitchFamily="34" charset="0"/>
              </a:rPr>
              <a:t> RMI Client</a:t>
            </a:r>
          </a:p>
        </p:txBody>
      </p:sp>
      <p:sp>
        <p:nvSpPr>
          <p:cNvPr id="348163" name="Rectangle 3"/>
          <p:cNvSpPr>
            <a:spLocks noGrp="1" noChangeArrowheads="1"/>
          </p:cNvSpPr>
          <p:nvPr>
            <p:ph type="body" idx="1"/>
          </p:nvPr>
        </p:nvSpPr>
        <p:spPr>
          <a:xfrm>
            <a:off x="457200" y="838200"/>
            <a:ext cx="8686800" cy="6019800"/>
          </a:xfrm>
        </p:spPr>
        <p:txBody>
          <a:bodyPr/>
          <a:lstStyle/>
          <a:p>
            <a:pPr>
              <a:lnSpc>
                <a:spcPct val="80000"/>
              </a:lnSpc>
              <a:buFont typeface="Wingdings" pitchFamily="2" charset="2"/>
              <a:buNone/>
            </a:pPr>
            <a:r>
              <a:rPr lang="en-GB" altLang="en-US" sz="2000" dirty="0"/>
              <a:t>public class </a:t>
            </a:r>
            <a:r>
              <a:rPr lang="en-GB" altLang="en-US" sz="2000" dirty="0" err="1"/>
              <a:t>CalculClient</a:t>
            </a:r>
            <a:endParaRPr lang="en-GB" altLang="en-US" sz="2000" dirty="0"/>
          </a:p>
          <a:p>
            <a:pPr>
              <a:lnSpc>
                <a:spcPct val="80000"/>
              </a:lnSpc>
              <a:buFont typeface="Wingdings" pitchFamily="2" charset="2"/>
              <a:buNone/>
            </a:pPr>
            <a:r>
              <a:rPr lang="en-GB" altLang="en-US" sz="2000" dirty="0"/>
              <a:t>{</a:t>
            </a:r>
          </a:p>
          <a:p>
            <a:pPr lvl="1">
              <a:lnSpc>
                <a:spcPct val="80000"/>
              </a:lnSpc>
              <a:buFont typeface="Wingdings" pitchFamily="2" charset="2"/>
              <a:buNone/>
            </a:pPr>
            <a:r>
              <a:rPr lang="en-GB" altLang="en-US" sz="1800" dirty="0"/>
              <a:t>public static void main(String </a:t>
            </a:r>
            <a:r>
              <a:rPr lang="en-GB" altLang="en-US" sz="1800" dirty="0" err="1"/>
              <a:t>args</a:t>
            </a:r>
            <a:r>
              <a:rPr lang="en-GB" altLang="en-US" sz="1800" dirty="0"/>
              <a:t>[])</a:t>
            </a:r>
          </a:p>
          <a:p>
            <a:pPr lvl="1">
              <a:lnSpc>
                <a:spcPct val="80000"/>
              </a:lnSpc>
              <a:buFont typeface="Wingdings" pitchFamily="2" charset="2"/>
              <a:buNone/>
            </a:pPr>
            <a:r>
              <a:rPr lang="en-GB" altLang="en-US" sz="1800" dirty="0"/>
              <a:t>{</a:t>
            </a:r>
          </a:p>
          <a:p>
            <a:pPr lvl="1">
              <a:lnSpc>
                <a:spcPct val="80000"/>
              </a:lnSpc>
              <a:buFont typeface="Wingdings" pitchFamily="2" charset="2"/>
              <a:buNone/>
            </a:pPr>
            <a:r>
              <a:rPr lang="en-GB" altLang="en-US" sz="1800" dirty="0"/>
              <a:t> try</a:t>
            </a:r>
          </a:p>
          <a:p>
            <a:pPr lvl="1">
              <a:lnSpc>
                <a:spcPct val="80000"/>
              </a:lnSpc>
              <a:buFont typeface="Wingdings" pitchFamily="2" charset="2"/>
              <a:buNone/>
            </a:pPr>
            <a:r>
              <a:rPr lang="en-GB" altLang="en-US" sz="1800" dirty="0"/>
              <a:t>  {</a:t>
            </a:r>
          </a:p>
          <a:p>
            <a:pPr lvl="1">
              <a:lnSpc>
                <a:spcPct val="80000"/>
              </a:lnSpc>
              <a:buFont typeface="Wingdings" pitchFamily="2" charset="2"/>
              <a:buNone/>
            </a:pPr>
            <a:r>
              <a:rPr lang="en-GB" altLang="en-US" sz="1800" dirty="0"/>
              <a:t>  String registration = "</a:t>
            </a:r>
            <a:r>
              <a:rPr lang="en-GB" altLang="en-US" sz="1800" dirty="0" err="1"/>
              <a:t>rmi</a:t>
            </a:r>
            <a:r>
              <a:rPr lang="en-GB" altLang="en-US" sz="1800" dirty="0"/>
              <a:t>://</a:t>
            </a:r>
            <a:r>
              <a:rPr lang="en-GB" altLang="en-US" sz="1800" dirty="0" err="1"/>
              <a:t>RegistryServerName</a:t>
            </a:r>
            <a:r>
              <a:rPr lang="en-GB" altLang="en-US" sz="1800" dirty="0"/>
              <a:t>/</a:t>
            </a:r>
            <a:r>
              <a:rPr lang="en-GB" altLang="en-US" sz="1800" dirty="0" err="1"/>
              <a:t>RMICalcul</a:t>
            </a:r>
            <a:r>
              <a:rPr lang="en-GB" altLang="en-US" sz="1800" dirty="0"/>
              <a:t>";</a:t>
            </a:r>
          </a:p>
          <a:p>
            <a:pPr lvl="2">
              <a:lnSpc>
                <a:spcPct val="80000"/>
              </a:lnSpc>
              <a:buFont typeface="Wingdings" pitchFamily="2" charset="2"/>
              <a:buNone/>
            </a:pPr>
            <a:r>
              <a:rPr lang="en-GB" altLang="en-US" sz="1600" dirty="0"/>
              <a:t>// Lookup the service in the registry, and obtain a remote service</a:t>
            </a:r>
          </a:p>
          <a:p>
            <a:pPr lvl="1">
              <a:lnSpc>
                <a:spcPct val="80000"/>
              </a:lnSpc>
              <a:buFont typeface="Wingdings" pitchFamily="2" charset="2"/>
              <a:buNone/>
            </a:pPr>
            <a:r>
              <a:rPr lang="en-GB" altLang="en-US" sz="1800" dirty="0"/>
              <a:t>  Remote </a:t>
            </a:r>
            <a:r>
              <a:rPr lang="en-GB" altLang="en-US" sz="1800" dirty="0" err="1"/>
              <a:t>remoteService</a:t>
            </a:r>
            <a:r>
              <a:rPr lang="en-GB" altLang="en-US" sz="1800" dirty="0"/>
              <a:t> = </a:t>
            </a:r>
            <a:r>
              <a:rPr lang="en-GB" altLang="en-US" sz="1800" dirty="0" err="1"/>
              <a:t>Naming.lookup</a:t>
            </a:r>
            <a:r>
              <a:rPr lang="en-GB" altLang="en-US" sz="1800" dirty="0"/>
              <a:t> (registration );</a:t>
            </a:r>
          </a:p>
          <a:p>
            <a:pPr lvl="2">
              <a:lnSpc>
                <a:spcPct val="80000"/>
              </a:lnSpc>
              <a:buFont typeface="Wingdings" pitchFamily="2" charset="2"/>
              <a:buNone/>
            </a:pPr>
            <a:r>
              <a:rPr lang="en-GB" altLang="en-US" sz="1600" dirty="0"/>
              <a:t>// Cast to a </a:t>
            </a:r>
            <a:r>
              <a:rPr lang="en-GB" altLang="en-US" sz="1600" dirty="0" err="1"/>
              <a:t>RMICalcul</a:t>
            </a:r>
            <a:r>
              <a:rPr lang="en-GB" altLang="en-US" sz="1600" dirty="0"/>
              <a:t> interface</a:t>
            </a:r>
          </a:p>
          <a:p>
            <a:pPr lvl="1">
              <a:lnSpc>
                <a:spcPct val="80000"/>
              </a:lnSpc>
              <a:buFont typeface="Wingdings" pitchFamily="2" charset="2"/>
              <a:buNone/>
            </a:pPr>
            <a:r>
              <a:rPr lang="en-GB" altLang="en-US" sz="1800" dirty="0"/>
              <a:t>  </a:t>
            </a:r>
            <a:r>
              <a:rPr lang="en-GB" altLang="en-US" sz="1800" dirty="0" err="1"/>
              <a:t>RMICalcul</a:t>
            </a:r>
            <a:r>
              <a:rPr lang="en-GB" altLang="en-US" sz="1800" dirty="0"/>
              <a:t> </a:t>
            </a:r>
            <a:r>
              <a:rPr lang="en-GB" altLang="en-US" sz="1800" dirty="0" err="1"/>
              <a:t>calculService</a:t>
            </a:r>
            <a:r>
              <a:rPr lang="en-GB" altLang="en-US" sz="1800" dirty="0"/>
              <a:t> = (</a:t>
            </a:r>
            <a:r>
              <a:rPr lang="en-GB" altLang="en-US" sz="1800" dirty="0" err="1"/>
              <a:t>RMICalcul</a:t>
            </a:r>
            <a:r>
              <a:rPr lang="en-GB" altLang="en-US" sz="1800" dirty="0"/>
              <a:t>) </a:t>
            </a:r>
            <a:r>
              <a:rPr lang="en-GB" altLang="en-US" sz="1800" dirty="0" err="1"/>
              <a:t>remoteService</a:t>
            </a:r>
            <a:r>
              <a:rPr lang="en-GB" altLang="en-US" sz="1800" dirty="0"/>
              <a:t>;</a:t>
            </a:r>
          </a:p>
          <a:p>
            <a:pPr lvl="2">
              <a:lnSpc>
                <a:spcPct val="80000"/>
              </a:lnSpc>
              <a:buFont typeface="Wingdings" pitchFamily="2" charset="2"/>
              <a:buNone/>
            </a:pPr>
            <a:r>
              <a:rPr lang="en-GB" altLang="en-US" sz="1600" dirty="0"/>
              <a:t>// call remote  method :add (..), sub</a:t>
            </a:r>
          </a:p>
          <a:p>
            <a:pPr lvl="1">
              <a:lnSpc>
                <a:spcPct val="80000"/>
              </a:lnSpc>
              <a:buFont typeface="Wingdings" pitchFamily="2" charset="2"/>
              <a:buNone/>
            </a:pPr>
            <a:r>
              <a:rPr lang="en-GB" altLang="en-US" sz="1800" dirty="0"/>
              <a:t>  </a:t>
            </a:r>
            <a:r>
              <a:rPr lang="en-GB" altLang="en-US" sz="1800" dirty="0" err="1"/>
              <a:t>System.out.println</a:t>
            </a:r>
            <a:r>
              <a:rPr lang="en-GB" altLang="en-US" sz="1800" dirty="0"/>
              <a:t> ("sum = "+</a:t>
            </a:r>
            <a:r>
              <a:rPr lang="en-GB" altLang="en-US" sz="1800" dirty="0" err="1"/>
              <a:t>calculService.add</a:t>
            </a:r>
            <a:r>
              <a:rPr lang="en-GB" altLang="en-US" sz="1800" dirty="0"/>
              <a:t>(3,5));</a:t>
            </a:r>
          </a:p>
          <a:p>
            <a:pPr lvl="1">
              <a:lnSpc>
                <a:spcPct val="80000"/>
              </a:lnSpc>
              <a:buFont typeface="Wingdings" pitchFamily="2" charset="2"/>
              <a:buNone/>
            </a:pPr>
            <a:r>
              <a:rPr lang="en-GB" altLang="en-US" sz="1800" dirty="0"/>
              <a:t>  </a:t>
            </a:r>
            <a:r>
              <a:rPr lang="en-GB" altLang="en-US" sz="1800" dirty="0" err="1"/>
              <a:t>System.out.println</a:t>
            </a:r>
            <a:r>
              <a:rPr lang="en-GB" altLang="en-US" sz="1800" dirty="0"/>
              <a:t> ("sub = "+</a:t>
            </a:r>
            <a:r>
              <a:rPr lang="en-GB" altLang="en-US" sz="1800" dirty="0" err="1"/>
              <a:t>calculService.sub</a:t>
            </a:r>
            <a:r>
              <a:rPr lang="en-GB" altLang="en-US" sz="1800" dirty="0"/>
              <a:t>(3,5));</a:t>
            </a:r>
          </a:p>
          <a:p>
            <a:pPr lvl="1">
              <a:lnSpc>
                <a:spcPct val="80000"/>
              </a:lnSpc>
              <a:buFont typeface="Wingdings" pitchFamily="2" charset="2"/>
              <a:buNone/>
            </a:pPr>
            <a:r>
              <a:rPr lang="en-GB" altLang="en-US" sz="1800" dirty="0"/>
              <a:t> }</a:t>
            </a:r>
          </a:p>
          <a:p>
            <a:pPr lvl="1">
              <a:lnSpc>
                <a:spcPct val="80000"/>
              </a:lnSpc>
              <a:buFont typeface="Wingdings" pitchFamily="2" charset="2"/>
              <a:buNone/>
            </a:pPr>
            <a:r>
              <a:rPr lang="en-GB" altLang="en-US" sz="1800" dirty="0"/>
              <a:t>catch (Exception e)</a:t>
            </a:r>
          </a:p>
          <a:p>
            <a:pPr lvl="1">
              <a:lnSpc>
                <a:spcPct val="80000"/>
              </a:lnSpc>
              <a:buFont typeface="Wingdings" pitchFamily="2" charset="2"/>
              <a:buNone/>
            </a:pPr>
            <a:r>
              <a:rPr lang="en-GB" altLang="en-US" sz="1800" dirty="0"/>
              <a:t> {</a:t>
            </a:r>
          </a:p>
          <a:p>
            <a:pPr lvl="1">
              <a:lnSpc>
                <a:spcPct val="80000"/>
              </a:lnSpc>
              <a:buFont typeface="Wingdings" pitchFamily="2" charset="2"/>
              <a:buNone/>
            </a:pPr>
            <a:r>
              <a:rPr lang="en-GB" altLang="en-US" sz="1800" dirty="0"/>
              <a:t>   </a:t>
            </a:r>
            <a:r>
              <a:rPr lang="en-GB" altLang="en-US" sz="1800" dirty="0" err="1"/>
              <a:t>System.out.println</a:t>
            </a:r>
            <a:r>
              <a:rPr lang="en-GB" altLang="en-US" sz="1800" dirty="0"/>
              <a:t> ("Error - " + e);</a:t>
            </a:r>
          </a:p>
          <a:p>
            <a:pPr lvl="1">
              <a:lnSpc>
                <a:spcPct val="80000"/>
              </a:lnSpc>
              <a:buFont typeface="Wingdings" pitchFamily="2" charset="2"/>
              <a:buNone/>
            </a:pPr>
            <a:r>
              <a:rPr lang="en-GB" altLang="en-US" sz="1800" dirty="0"/>
              <a:t> }</a:t>
            </a:r>
          </a:p>
          <a:p>
            <a:pPr lvl="1">
              <a:lnSpc>
                <a:spcPct val="80000"/>
              </a:lnSpc>
              <a:buFont typeface="Wingdings" pitchFamily="2" charset="2"/>
              <a:buNone/>
            </a:pPr>
            <a:r>
              <a:rPr lang="en-GB" altLang="en-US" sz="1800" dirty="0"/>
              <a:t>}</a:t>
            </a:r>
          </a:p>
          <a:p>
            <a:pPr>
              <a:lnSpc>
                <a:spcPct val="80000"/>
              </a:lnSpc>
              <a:buFont typeface="Wingdings" pitchFamily="2" charset="2"/>
              <a:buNone/>
            </a:pPr>
            <a:r>
              <a:rPr lang="en-GB" altLang="en-US" sz="2000" dirty="0"/>
              <a:t>}</a:t>
            </a:r>
            <a:endParaRPr lang="en-US" altLang="en-US" sz="2000" dirty="0"/>
          </a:p>
        </p:txBody>
      </p:sp>
    </p:spTree>
    <p:extLst>
      <p:ext uri="{BB962C8B-B14F-4D97-AF65-F5344CB8AC3E}">
        <p14:creationId xmlns:p14="http://schemas.microsoft.com/office/powerpoint/2010/main" val="673719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1"/>
          </p:nvPr>
        </p:nvSpPr>
        <p:spPr>
          <a:ln/>
        </p:spPr>
        <p:txBody>
          <a:bodyPr/>
          <a:lstStyle/>
          <a:p>
            <a:fld id="{C4079704-D801-4D76-97F3-6DA4EACA9DE3}" type="slidenum">
              <a:rPr lang="en-US" altLang="en-US"/>
              <a:pPr/>
              <a:t>22</a:t>
            </a:fld>
            <a:endParaRPr lang="en-US" altLang="en-US"/>
          </a:p>
        </p:txBody>
      </p:sp>
      <p:sp>
        <p:nvSpPr>
          <p:cNvPr id="353282" name="Rectangle 2"/>
          <p:cNvSpPr>
            <a:spLocks noGrp="1" noChangeArrowheads="1"/>
          </p:cNvSpPr>
          <p:nvPr>
            <p:ph type="title"/>
          </p:nvPr>
        </p:nvSpPr>
        <p:spPr/>
        <p:txBody>
          <a:bodyPr/>
          <a:lstStyle/>
          <a:p>
            <a:r>
              <a:rPr lang="en-US" altLang="en-US" sz="2800">
                <a:latin typeface="Arial" pitchFamily="34" charset="0"/>
              </a:rPr>
              <a:t>Chạy chương trình CalculServer, CalculClient</a:t>
            </a:r>
          </a:p>
        </p:txBody>
      </p:sp>
      <p:sp>
        <p:nvSpPr>
          <p:cNvPr id="353283" name="Rectangle 3"/>
          <p:cNvSpPr>
            <a:spLocks noGrp="1" noChangeArrowheads="1"/>
          </p:cNvSpPr>
          <p:nvPr>
            <p:ph type="body" idx="1"/>
          </p:nvPr>
        </p:nvSpPr>
        <p:spPr/>
        <p:txBody>
          <a:bodyPr/>
          <a:lstStyle/>
          <a:p>
            <a:pPr algn="just">
              <a:buFont typeface="Wingdings" pitchFamily="2" charset="2"/>
              <a:buNone/>
            </a:pPr>
            <a:r>
              <a:rPr lang="en-US" altLang="en-US" dirty="0"/>
              <a:t>1. </a:t>
            </a:r>
            <a:r>
              <a:rPr lang="en-US" altLang="en-US" dirty="0" err="1"/>
              <a:t>Tại</a:t>
            </a:r>
            <a:r>
              <a:rPr lang="en-US" altLang="en-US" dirty="0"/>
              <a:t> </a:t>
            </a:r>
            <a:r>
              <a:rPr lang="en-US" altLang="en-US" dirty="0" err="1"/>
              <a:t>cửa</a:t>
            </a:r>
            <a:r>
              <a:rPr lang="en-US" altLang="en-US" dirty="0"/>
              <a:t> </a:t>
            </a:r>
            <a:r>
              <a:rPr lang="en-US" altLang="en-US" dirty="0" err="1"/>
              <a:t>sổ</a:t>
            </a:r>
            <a:r>
              <a:rPr lang="en-US" altLang="en-US" dirty="0"/>
              <a:t> </a:t>
            </a:r>
            <a:r>
              <a:rPr lang="en-US" altLang="en-US" dirty="0" err="1"/>
              <a:t>dòng</a:t>
            </a:r>
            <a:r>
              <a:rPr lang="en-US" altLang="en-US" dirty="0"/>
              <a:t> </a:t>
            </a:r>
            <a:r>
              <a:rPr lang="en-US" altLang="en-US" dirty="0" err="1"/>
              <a:t>lệnh</a:t>
            </a:r>
            <a:r>
              <a:rPr lang="en-US" altLang="en-US" dirty="0"/>
              <a:t> </a:t>
            </a:r>
            <a:r>
              <a:rPr lang="en-US" altLang="en-US" dirty="0" err="1"/>
              <a:t>gõ</a:t>
            </a:r>
            <a:r>
              <a:rPr lang="en-US" altLang="en-US" dirty="0"/>
              <a:t>: </a:t>
            </a:r>
            <a:r>
              <a:rPr lang="en-US" altLang="en-US" b="1" dirty="0"/>
              <a:t>start </a:t>
            </a:r>
            <a:r>
              <a:rPr lang="en-US" altLang="en-US" dirty="0" err="1"/>
              <a:t>rmiregistry</a:t>
            </a:r>
            <a:r>
              <a:rPr lang="en-US" altLang="en-US" b="1" dirty="0"/>
              <a:t> </a:t>
            </a:r>
          </a:p>
          <a:p>
            <a:pPr algn="just">
              <a:buFont typeface="Wingdings" pitchFamily="2" charset="2"/>
              <a:buNone/>
            </a:pPr>
            <a:r>
              <a:rPr lang="en-US" altLang="en-US" dirty="0"/>
              <a:t>2. </a:t>
            </a:r>
            <a:r>
              <a:rPr lang="en-US" altLang="en-US" dirty="0" err="1"/>
              <a:t>Dịch</a:t>
            </a:r>
            <a:r>
              <a:rPr lang="en-US" altLang="en-US" dirty="0"/>
              <a:t> </a:t>
            </a:r>
            <a:r>
              <a:rPr lang="en-US" altLang="en-US" dirty="0" err="1"/>
              <a:t>RMICalcul</a:t>
            </a:r>
            <a:r>
              <a:rPr lang="en-US" altLang="en-US" dirty="0"/>
              <a:t>, </a:t>
            </a:r>
            <a:r>
              <a:rPr lang="en-US" altLang="en-US" dirty="0" err="1"/>
              <a:t>RMICalculimpl</a:t>
            </a:r>
            <a:r>
              <a:rPr lang="en-US" altLang="en-US" dirty="0"/>
              <a:t>, </a:t>
            </a:r>
            <a:r>
              <a:rPr lang="en-US" altLang="en-US" dirty="0" err="1"/>
              <a:t>CalculServer</a:t>
            </a:r>
            <a:r>
              <a:rPr lang="en-US" altLang="en-US" dirty="0"/>
              <a:t> </a:t>
            </a:r>
            <a:r>
              <a:rPr lang="en-US" altLang="en-US" dirty="0" err="1"/>
              <a:t>và</a:t>
            </a:r>
            <a:r>
              <a:rPr lang="en-US" altLang="en-US" dirty="0"/>
              <a:t> </a:t>
            </a:r>
            <a:r>
              <a:rPr lang="en-US" altLang="en-US" dirty="0" err="1"/>
              <a:t>chạy</a:t>
            </a:r>
            <a:r>
              <a:rPr lang="en-US" altLang="en-US" dirty="0"/>
              <a:t> </a:t>
            </a:r>
            <a:r>
              <a:rPr lang="en-US" altLang="en-US" dirty="0" err="1"/>
              <a:t>CalculServer</a:t>
            </a:r>
            <a:endParaRPr lang="en-US" altLang="en-US" dirty="0"/>
          </a:p>
          <a:p>
            <a:pPr algn="just">
              <a:buFont typeface="Wingdings" pitchFamily="2" charset="2"/>
              <a:buNone/>
            </a:pPr>
            <a:r>
              <a:rPr lang="en-US" altLang="en-US" dirty="0"/>
              <a:t>3. </a:t>
            </a:r>
            <a:r>
              <a:rPr lang="en-US" altLang="en-US" dirty="0" err="1"/>
              <a:t>Dịch</a:t>
            </a:r>
            <a:r>
              <a:rPr lang="en-US" altLang="en-US" dirty="0"/>
              <a:t> </a:t>
            </a:r>
            <a:r>
              <a:rPr lang="en-US" altLang="en-US" dirty="0" err="1"/>
              <a:t>và</a:t>
            </a:r>
            <a:r>
              <a:rPr lang="en-US" altLang="en-US" dirty="0"/>
              <a:t> </a:t>
            </a:r>
            <a:r>
              <a:rPr lang="en-US" altLang="en-US" dirty="0" err="1"/>
              <a:t>chạy</a:t>
            </a:r>
            <a:r>
              <a:rPr lang="en-US" altLang="en-US" dirty="0"/>
              <a:t> </a:t>
            </a:r>
            <a:r>
              <a:rPr lang="en-US" altLang="en-US" dirty="0" err="1"/>
              <a:t>CalculClient</a:t>
            </a:r>
            <a:endParaRPr lang="en-US" altLang="en-US" dirty="0"/>
          </a:p>
          <a:p>
            <a:endParaRPr lang="en-US" altLang="en-US" dirty="0"/>
          </a:p>
        </p:txBody>
      </p:sp>
    </p:spTree>
    <p:extLst>
      <p:ext uri="{BB962C8B-B14F-4D97-AF65-F5344CB8AC3E}">
        <p14:creationId xmlns:p14="http://schemas.microsoft.com/office/powerpoint/2010/main" val="1377929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1"/>
          </p:nvPr>
        </p:nvSpPr>
        <p:spPr>
          <a:ln/>
        </p:spPr>
        <p:txBody>
          <a:bodyPr/>
          <a:lstStyle/>
          <a:p>
            <a:fld id="{908EA2AA-6D3D-4A18-BB7B-CBCEEEE8A535}" type="slidenum">
              <a:rPr lang="en-US" altLang="en-US"/>
              <a:pPr/>
              <a:t>3</a:t>
            </a:fld>
            <a:endParaRPr lang="en-US" altLang="en-US"/>
          </a:p>
        </p:txBody>
      </p:sp>
      <p:sp>
        <p:nvSpPr>
          <p:cNvPr id="329730" name="Rectangle 2"/>
          <p:cNvSpPr>
            <a:spLocks noGrp="1" noChangeArrowheads="1"/>
          </p:cNvSpPr>
          <p:nvPr>
            <p:ph type="title"/>
          </p:nvPr>
        </p:nvSpPr>
        <p:spPr/>
        <p:txBody>
          <a:bodyPr/>
          <a:lstStyle/>
          <a:p>
            <a:r>
              <a:rPr lang="en-US" altLang="en-US" sz="2800">
                <a:latin typeface="Arial" pitchFamily="34" charset="0"/>
              </a:rPr>
              <a:t>Nguyên lý gọi hàm và phương thức từ xa giữa chương trình client và server.</a:t>
            </a:r>
          </a:p>
        </p:txBody>
      </p:sp>
      <p:pic>
        <p:nvPicPr>
          <p:cNvPr id="329732" name="Picture 4"/>
          <p:cNvPicPr>
            <a:picLocks noChangeAspect="1" noChangeArrowheads="1"/>
          </p:cNvPicPr>
          <p:nvPr/>
        </p:nvPicPr>
        <p:blipFill>
          <a:blip r:embed="rId3">
            <a:extLst>
              <a:ext uri="{28A0092B-C50C-407E-A947-70E740481C1C}">
                <a14:useLocalDpi xmlns:a14="http://schemas.microsoft.com/office/drawing/2010/main" val="0"/>
              </a:ext>
            </a:extLst>
          </a:blip>
          <a:srcRect l="25006" t="38216" r="25183" b="23099"/>
          <a:stretch>
            <a:fillRect/>
          </a:stretch>
        </p:blipFill>
        <p:spPr bwMode="auto">
          <a:xfrm>
            <a:off x="611188" y="1373188"/>
            <a:ext cx="7997825" cy="457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0141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1"/>
          </p:nvPr>
        </p:nvSpPr>
        <p:spPr>
          <a:ln/>
        </p:spPr>
        <p:txBody>
          <a:bodyPr/>
          <a:lstStyle/>
          <a:p>
            <a:fld id="{B0A57C21-C84E-467B-9BD4-42C015D4DDB3}" type="slidenum">
              <a:rPr lang="en-US" altLang="en-US"/>
              <a:pPr/>
              <a:t>4</a:t>
            </a:fld>
            <a:endParaRPr lang="en-US" altLang="en-US"/>
          </a:p>
        </p:txBody>
      </p:sp>
      <p:sp>
        <p:nvSpPr>
          <p:cNvPr id="330754" name="Rectangle 2"/>
          <p:cNvSpPr>
            <a:spLocks noGrp="1" noChangeArrowheads="1"/>
          </p:cNvSpPr>
          <p:nvPr>
            <p:ph type="title"/>
          </p:nvPr>
        </p:nvSpPr>
        <p:spPr/>
        <p:txBody>
          <a:bodyPr>
            <a:normAutofit fontScale="90000"/>
          </a:bodyPr>
          <a:lstStyle/>
          <a:p>
            <a:r>
              <a:rPr lang="en-US" altLang="en-US">
                <a:latin typeface="Arial" pitchFamily="34" charset="0"/>
              </a:rPr>
              <a:t>Sự khác với gọi hàm và thủ tục cục bộ</a:t>
            </a:r>
          </a:p>
        </p:txBody>
      </p:sp>
      <p:sp>
        <p:nvSpPr>
          <p:cNvPr id="330755" name="Rectangle 3"/>
          <p:cNvSpPr>
            <a:spLocks noGrp="1" noChangeArrowheads="1"/>
          </p:cNvSpPr>
          <p:nvPr>
            <p:ph type="body" idx="1"/>
          </p:nvPr>
        </p:nvSpPr>
        <p:spPr/>
        <p:txBody>
          <a:bodyPr/>
          <a:lstStyle/>
          <a:p>
            <a:r>
              <a:rPr lang="en-US" altLang="en-US"/>
              <a:t>Độ trể tương đối lớn hơn</a:t>
            </a:r>
          </a:p>
          <a:p>
            <a:r>
              <a:rPr lang="en-US" altLang="en-US"/>
              <a:t>Không thể truyền con trỏ đến các cấu trúc dữ liệu</a:t>
            </a:r>
          </a:p>
          <a:p>
            <a:pPr lvl="1"/>
            <a:r>
              <a:rPr lang="en-US" altLang="en-US"/>
              <a:t>client và server hoạt động ở các không gian địa chỉ khác nhau</a:t>
            </a:r>
          </a:p>
          <a:p>
            <a:r>
              <a:rPr lang="en-US" altLang="en-US"/>
              <a:t>Môi trường xử lý khác nhau (mở files, mở sockets, etc)</a:t>
            </a:r>
          </a:p>
          <a:p>
            <a:r>
              <a:rPr lang="en-US" altLang="en-US"/>
              <a:t>Chế độ báo lỗi khác nhau</a:t>
            </a:r>
          </a:p>
        </p:txBody>
      </p:sp>
    </p:spTree>
    <p:extLst>
      <p:ext uri="{BB962C8B-B14F-4D97-AF65-F5344CB8AC3E}">
        <p14:creationId xmlns:p14="http://schemas.microsoft.com/office/powerpoint/2010/main" val="371210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a:ln/>
        </p:spPr>
        <p:txBody>
          <a:bodyPr/>
          <a:lstStyle/>
          <a:p>
            <a:fld id="{05D8811E-F5E8-4686-B559-D1BFFD4E8140}" type="slidenum">
              <a:rPr lang="en-US" altLang="en-US"/>
              <a:pPr/>
              <a:t>5</a:t>
            </a:fld>
            <a:endParaRPr lang="en-US" altLang="en-US"/>
          </a:p>
        </p:txBody>
      </p:sp>
      <p:sp>
        <p:nvSpPr>
          <p:cNvPr id="328706" name="Rectangle 2"/>
          <p:cNvSpPr>
            <a:spLocks noGrp="1" noChangeArrowheads="1"/>
          </p:cNvSpPr>
          <p:nvPr>
            <p:ph type="title"/>
          </p:nvPr>
        </p:nvSpPr>
        <p:spPr/>
        <p:txBody>
          <a:bodyPr/>
          <a:lstStyle/>
          <a:p>
            <a:r>
              <a:rPr lang="en-US" altLang="en-US" b="1">
                <a:latin typeface="Arial" pitchFamily="34" charset="0"/>
              </a:rPr>
              <a:t>So sánh kỹ thuật RMI với RPC</a:t>
            </a:r>
          </a:p>
        </p:txBody>
      </p:sp>
      <p:sp>
        <p:nvSpPr>
          <p:cNvPr id="328707" name="Rectangle 3"/>
          <p:cNvSpPr>
            <a:spLocks noGrp="1" noChangeArrowheads="1"/>
          </p:cNvSpPr>
          <p:nvPr>
            <p:ph type="body" sz="half" idx="1"/>
          </p:nvPr>
        </p:nvSpPr>
        <p:spPr>
          <a:xfrm>
            <a:off x="457200" y="838200"/>
            <a:ext cx="4267200" cy="5562600"/>
          </a:xfrm>
          <a:noFill/>
          <a:ln>
            <a:solidFill>
              <a:schemeClr val="tx1"/>
            </a:solidFill>
            <a:miter lim="800000"/>
            <a:headEnd/>
            <a:tailEnd/>
          </a:ln>
        </p:spPr>
        <p:txBody>
          <a:bodyPr/>
          <a:lstStyle/>
          <a:p>
            <a:pPr>
              <a:lnSpc>
                <a:spcPct val="120000"/>
              </a:lnSpc>
            </a:pPr>
            <a:r>
              <a:rPr lang="en-US" altLang="en-US" sz="2400"/>
              <a:t>RMI chỉ hỗ trợ ứng dụng viết bằng Java.</a:t>
            </a:r>
          </a:p>
          <a:p>
            <a:pPr>
              <a:lnSpc>
                <a:spcPct val="120000"/>
              </a:lnSpc>
            </a:pPr>
            <a:r>
              <a:rPr lang="en-US" altLang="en-US" sz="2400"/>
              <a:t>RMI làm việc với đối tượng, và cho phép các phương thức chấp nhận và trả lại các đối tượng cũng như kiểu dữ liệu cơ bản. </a:t>
            </a:r>
          </a:p>
          <a:p>
            <a:endParaRPr lang="en-US" altLang="en-US" sz="2400"/>
          </a:p>
        </p:txBody>
      </p:sp>
      <p:sp>
        <p:nvSpPr>
          <p:cNvPr id="328708" name="Rectangle 4"/>
          <p:cNvSpPr>
            <a:spLocks noGrp="1" noChangeArrowheads="1"/>
          </p:cNvSpPr>
          <p:nvPr>
            <p:ph type="body" sz="half" idx="2"/>
          </p:nvPr>
        </p:nvSpPr>
        <p:spPr>
          <a:xfrm>
            <a:off x="4876800" y="838200"/>
            <a:ext cx="4267200" cy="5562600"/>
          </a:xfrm>
          <a:noFill/>
          <a:ln>
            <a:solidFill>
              <a:schemeClr val="tx1"/>
            </a:solidFill>
            <a:miter lim="800000"/>
            <a:headEnd/>
            <a:tailEnd/>
          </a:ln>
        </p:spPr>
        <p:txBody>
          <a:bodyPr/>
          <a:lstStyle/>
          <a:p>
            <a:r>
              <a:rPr lang="en-US" altLang="en-US" sz="2400"/>
              <a:t>RPC hỗ trợ đa ngôn ngữ</a:t>
            </a:r>
          </a:p>
          <a:p>
            <a:r>
              <a:rPr lang="en-US" altLang="en-US" sz="2400"/>
              <a:t>RPC, không hỗ trợ khái niệm đối tượng.</a:t>
            </a:r>
          </a:p>
          <a:p>
            <a:r>
              <a:rPr lang="en-US" altLang="en-US" sz="2400"/>
              <a:t>Các thông điệp truyền đến dịch vụ RPC được biểu diễn bởi ngông ngữ External Data Representation (XDR). </a:t>
            </a:r>
          </a:p>
          <a:p>
            <a:r>
              <a:rPr lang="en-US" altLang="en-US" sz="2400"/>
              <a:t>Chỉ có các kiểu dữ liệu có thể định nghĩa bởi XDR có thể truyền, chủ yếu là kiểu cơ bản, không cho phép đối tượng được truyền.</a:t>
            </a:r>
          </a:p>
          <a:p>
            <a:endParaRPr lang="en-US" altLang="en-US" sz="2400"/>
          </a:p>
        </p:txBody>
      </p:sp>
    </p:spTree>
    <p:extLst>
      <p:ext uri="{BB962C8B-B14F-4D97-AF65-F5344CB8AC3E}">
        <p14:creationId xmlns:p14="http://schemas.microsoft.com/office/powerpoint/2010/main" val="295190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a:ln/>
        </p:spPr>
        <p:txBody>
          <a:bodyPr/>
          <a:lstStyle/>
          <a:p>
            <a:fld id="{1C25D709-8E33-4D01-9846-009D8691D86B}" type="slidenum">
              <a:rPr lang="en-US" altLang="en-US"/>
              <a:pPr/>
              <a:t>6</a:t>
            </a:fld>
            <a:endParaRPr lang="en-US" altLang="en-US"/>
          </a:p>
        </p:txBody>
      </p:sp>
      <p:sp>
        <p:nvSpPr>
          <p:cNvPr id="352258" name="Rectangle 2"/>
          <p:cNvSpPr>
            <a:spLocks noGrp="1" noChangeArrowheads="1"/>
          </p:cNvSpPr>
          <p:nvPr>
            <p:ph type="title"/>
          </p:nvPr>
        </p:nvSpPr>
        <p:spPr/>
        <p:txBody>
          <a:bodyPr/>
          <a:lstStyle/>
          <a:p>
            <a:r>
              <a:rPr lang="en-US" altLang="en-US">
                <a:latin typeface="Arial" pitchFamily="34" charset="0"/>
              </a:rPr>
              <a:t>Các bước gọi thủ tục từ xa RPC</a:t>
            </a:r>
          </a:p>
        </p:txBody>
      </p:sp>
      <p:sp>
        <p:nvSpPr>
          <p:cNvPr id="352259" name="Rectangle 3"/>
          <p:cNvSpPr>
            <a:spLocks noGrp="1" noChangeArrowheads="1"/>
          </p:cNvSpPr>
          <p:nvPr>
            <p:ph type="body" idx="1"/>
          </p:nvPr>
        </p:nvSpPr>
        <p:spPr/>
        <p:txBody>
          <a:bodyPr/>
          <a:lstStyle/>
          <a:p>
            <a:endParaRPr lang="en-US" altLang="en-US"/>
          </a:p>
        </p:txBody>
      </p:sp>
      <p:pic>
        <p:nvPicPr>
          <p:cNvPr id="3522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42975"/>
            <a:ext cx="8859838"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4244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1"/>
          </p:nvPr>
        </p:nvSpPr>
        <p:spPr>
          <a:ln/>
        </p:spPr>
        <p:txBody>
          <a:bodyPr/>
          <a:lstStyle/>
          <a:p>
            <a:fld id="{C9961305-9F83-4EB3-A976-4F9431D2FF65}" type="slidenum">
              <a:rPr lang="en-US" altLang="en-US"/>
              <a:pPr/>
              <a:t>7</a:t>
            </a:fld>
            <a:endParaRPr lang="en-US" altLang="en-US"/>
          </a:p>
        </p:txBody>
      </p:sp>
      <p:sp>
        <p:nvSpPr>
          <p:cNvPr id="331778" name="Rectangle 2"/>
          <p:cNvSpPr>
            <a:spLocks noGrp="1" noChangeArrowheads="1"/>
          </p:cNvSpPr>
          <p:nvPr>
            <p:ph type="title"/>
          </p:nvPr>
        </p:nvSpPr>
        <p:spPr/>
        <p:txBody>
          <a:bodyPr/>
          <a:lstStyle/>
          <a:p>
            <a:endParaRPr lang="en-US" altLang="en-US">
              <a:latin typeface="Arial" pitchFamily="34" charset="0"/>
            </a:endParaRPr>
          </a:p>
        </p:txBody>
      </p:sp>
      <p:sp>
        <p:nvSpPr>
          <p:cNvPr id="331779" name="Rectangle 3"/>
          <p:cNvSpPr>
            <a:spLocks noGrp="1" noChangeArrowheads="1"/>
          </p:cNvSpPr>
          <p:nvPr>
            <p:ph type="body" idx="1"/>
          </p:nvPr>
        </p:nvSpPr>
        <p:spPr/>
        <p:txBody>
          <a:bodyPr/>
          <a:lstStyle/>
          <a:p>
            <a:endParaRPr lang="en-US" altLang="en-US"/>
          </a:p>
          <a:p>
            <a:endParaRPr lang="en-US" altLang="en-US"/>
          </a:p>
          <a:p>
            <a:endParaRPr lang="en-US" altLang="en-US"/>
          </a:p>
          <a:p>
            <a:endParaRPr lang="en-US" altLang="en-US"/>
          </a:p>
          <a:p>
            <a:pPr>
              <a:buFont typeface="Wingdings" pitchFamily="2" charset="2"/>
              <a:buNone/>
            </a:pPr>
            <a:r>
              <a:rPr lang="en-US" altLang="en-US"/>
              <a:t>				Lập trình RMI</a:t>
            </a:r>
          </a:p>
        </p:txBody>
      </p:sp>
    </p:spTree>
    <p:extLst>
      <p:ext uri="{BB962C8B-B14F-4D97-AF65-F5344CB8AC3E}">
        <p14:creationId xmlns:p14="http://schemas.microsoft.com/office/powerpoint/2010/main" val="3945369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1"/>
          </p:nvPr>
        </p:nvSpPr>
        <p:spPr>
          <a:ln/>
        </p:spPr>
        <p:txBody>
          <a:bodyPr/>
          <a:lstStyle/>
          <a:p>
            <a:fld id="{07AC49E9-BC3D-4B72-9F05-6C07FB8DF4A0}" type="slidenum">
              <a:rPr lang="en-US" altLang="en-US"/>
              <a:pPr/>
              <a:t>8</a:t>
            </a:fld>
            <a:endParaRPr lang="en-US" altLang="en-US"/>
          </a:p>
        </p:txBody>
      </p:sp>
      <p:sp>
        <p:nvSpPr>
          <p:cNvPr id="332802" name="Rectangle 2"/>
          <p:cNvSpPr>
            <a:spLocks noGrp="1" noChangeArrowheads="1"/>
          </p:cNvSpPr>
          <p:nvPr>
            <p:ph type="title"/>
          </p:nvPr>
        </p:nvSpPr>
        <p:spPr/>
        <p:txBody>
          <a:bodyPr/>
          <a:lstStyle/>
          <a:p>
            <a:r>
              <a:rPr lang="en-US" altLang="en-US">
                <a:latin typeface="Impact" pitchFamily="34" charset="0"/>
                <a:cs typeface="Times New Roman" pitchFamily="18" charset="0"/>
              </a:rPr>
              <a:t>RMI</a:t>
            </a:r>
          </a:p>
        </p:txBody>
      </p:sp>
      <p:sp>
        <p:nvSpPr>
          <p:cNvPr id="332803" name="Rectangle 3"/>
          <p:cNvSpPr>
            <a:spLocks noGrp="1" noChangeArrowheads="1"/>
          </p:cNvSpPr>
          <p:nvPr>
            <p:ph type="body" idx="1"/>
          </p:nvPr>
        </p:nvSpPr>
        <p:spPr/>
        <p:txBody>
          <a:bodyPr>
            <a:normAutofit fontScale="92500" lnSpcReduction="10000"/>
          </a:bodyPr>
          <a:lstStyle/>
          <a:p>
            <a:pPr algn="just"/>
            <a:r>
              <a:rPr lang="en-US" altLang="en-US"/>
              <a:t>RMI cho phép các đối tượng đang thực thi trên một trạm có khả năng gọi các phương thức của các đối tượng khác đang chạy trên các trạm khác.</a:t>
            </a:r>
          </a:p>
          <a:p>
            <a:pPr algn="just"/>
            <a:r>
              <a:rPr lang="en-US" altLang="en-US"/>
              <a:t>Sự gọi các phương thức trên các máy khác được gọi là sự gọi phương thức từ xa (remote method invocation).</a:t>
            </a:r>
          </a:p>
          <a:p>
            <a:pPr algn="just"/>
            <a:r>
              <a:rPr lang="en-US" altLang="en-US"/>
              <a:t>Các phương thức ở xa thực hiện việc tính toán và trả lại kết quả cho các hàm cục bộ.</a:t>
            </a:r>
          </a:p>
          <a:p>
            <a:pPr algn="just"/>
            <a:r>
              <a:rPr lang="en-US" altLang="en-US"/>
              <a:t>RMI là công nghệ Java cho phép tạo các ứng dụng phân tán. </a:t>
            </a:r>
          </a:p>
          <a:p>
            <a:endParaRPr lang="en-US" altLang="en-US"/>
          </a:p>
        </p:txBody>
      </p:sp>
    </p:spTree>
    <p:extLst>
      <p:ext uri="{BB962C8B-B14F-4D97-AF65-F5344CB8AC3E}">
        <p14:creationId xmlns:p14="http://schemas.microsoft.com/office/powerpoint/2010/main" val="4276686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1"/>
          </p:nvPr>
        </p:nvSpPr>
        <p:spPr>
          <a:ln/>
        </p:spPr>
        <p:txBody>
          <a:bodyPr/>
          <a:lstStyle/>
          <a:p>
            <a:fld id="{0C308E6C-8C2F-40C9-9904-E9BDE0D8943C}" type="slidenum">
              <a:rPr lang="en-US" altLang="en-US"/>
              <a:pPr/>
              <a:t>9</a:t>
            </a:fld>
            <a:endParaRPr lang="en-US" altLang="en-US"/>
          </a:p>
        </p:txBody>
      </p:sp>
      <p:sp>
        <p:nvSpPr>
          <p:cNvPr id="333826" name="Rectangle 2"/>
          <p:cNvSpPr>
            <a:spLocks noGrp="1" noChangeArrowheads="1"/>
          </p:cNvSpPr>
          <p:nvPr>
            <p:ph type="title"/>
          </p:nvPr>
        </p:nvSpPr>
        <p:spPr/>
        <p:txBody>
          <a:bodyPr/>
          <a:lstStyle/>
          <a:p>
            <a:endParaRPr lang="en-US" altLang="en-US">
              <a:latin typeface="Arial" pitchFamily="34" charset="0"/>
            </a:endParaRPr>
          </a:p>
        </p:txBody>
      </p:sp>
      <p:sp>
        <p:nvSpPr>
          <p:cNvPr id="333827" name="Rectangle 3"/>
          <p:cNvSpPr>
            <a:spLocks noGrp="1" noChangeArrowheads="1"/>
          </p:cNvSpPr>
          <p:nvPr>
            <p:ph type="body" idx="1"/>
          </p:nvPr>
        </p:nvSpPr>
        <p:spPr/>
        <p:txBody>
          <a:bodyPr/>
          <a:lstStyle/>
          <a:p>
            <a:endParaRPr lang="en-US" altLang="en-US"/>
          </a:p>
        </p:txBody>
      </p:sp>
      <p:pic>
        <p:nvPicPr>
          <p:cNvPr id="333828" name="Picture 4" descr="rmiworking"/>
          <p:cNvPicPr>
            <a:picLocks noChangeAspect="1" noChangeArrowheads="1"/>
          </p:cNvPicPr>
          <p:nvPr/>
        </p:nvPicPr>
        <p:blipFill>
          <a:blip r:embed="rId4">
            <a:lum bright="-24000"/>
            <a:grayscl/>
            <a:extLst>
              <a:ext uri="{28A0092B-C50C-407E-A947-70E740481C1C}">
                <a14:useLocalDpi xmlns:a14="http://schemas.microsoft.com/office/drawing/2010/main" val="0"/>
              </a:ext>
            </a:extLst>
          </a:blip>
          <a:srcRect/>
          <a:stretch>
            <a:fillRect/>
          </a:stretch>
        </p:blipFill>
        <p:spPr bwMode="auto">
          <a:xfrm>
            <a:off x="685800" y="914400"/>
            <a:ext cx="7848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3829" name="Rectangle 5"/>
          <p:cNvSpPr>
            <a:spLocks noChangeArrowheads="1"/>
          </p:cNvSpPr>
          <p:nvPr/>
        </p:nvSpPr>
        <p:spPr bwMode="auto">
          <a:xfrm>
            <a:off x="533400" y="3733800"/>
            <a:ext cx="83058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20000"/>
              </a:spcBef>
              <a:buClr>
                <a:srgbClr val="990000"/>
              </a:buClr>
              <a:buSzPct val="65000"/>
              <a:buFont typeface="Wingdings" pitchFamily="2" charset="2"/>
              <a:buChar char="n"/>
              <a:defRPr sz="2400">
                <a:solidFill>
                  <a:srgbClr val="990000"/>
                </a:solidFill>
                <a:latin typeface="Arial" pitchFamily="34" charset="0"/>
                <a:cs typeface="Arial" pitchFamily="34" charset="0"/>
              </a:defRPr>
            </a:lvl1pPr>
            <a:lvl2pPr marL="669925" indent="-325438" algn="l" eaLnBrk="0" hangingPunct="0">
              <a:spcBef>
                <a:spcPct val="20000"/>
              </a:spcBef>
              <a:buClr>
                <a:srgbClr val="336699"/>
              </a:buClr>
              <a:buSzPct val="60000"/>
              <a:buFont typeface="Wingdings" pitchFamily="2" charset="2"/>
              <a:buChar char="q"/>
              <a:defRPr sz="2000">
                <a:solidFill>
                  <a:srgbClr val="336699"/>
                </a:solidFill>
                <a:latin typeface="Arial" pitchFamily="34" charset="0"/>
                <a:cs typeface="Arial" pitchFamily="34" charset="0"/>
              </a:defRPr>
            </a:lvl2pPr>
            <a:lvl3pPr marL="1022350" indent="-350838" algn="l" eaLnBrk="0" hangingPunct="0">
              <a:spcBef>
                <a:spcPct val="20000"/>
              </a:spcBef>
              <a:buClr>
                <a:schemeClr val="tx1"/>
              </a:buClr>
              <a:buSzPct val="65000"/>
              <a:buFont typeface="Wingdings" pitchFamily="2" charset="2"/>
              <a:buChar char="ü"/>
              <a:defRPr>
                <a:solidFill>
                  <a:schemeClr val="tx1"/>
                </a:solidFill>
                <a:latin typeface="Arial" pitchFamily="34" charset="0"/>
                <a:cs typeface="Arial" pitchFamily="34" charset="0"/>
              </a:defRPr>
            </a:lvl3pPr>
            <a:lvl4pPr marL="1339850" indent="-315913" algn="l" eaLnBrk="0" hangingPunct="0">
              <a:spcBef>
                <a:spcPct val="20000"/>
              </a:spcBef>
              <a:buClr>
                <a:schemeClr val="accent2"/>
              </a:buClr>
              <a:buSzPct val="70000"/>
              <a:buFont typeface="Wingdings" pitchFamily="2" charset="2"/>
              <a:buChar char="Ø"/>
              <a:defRPr sz="1600">
                <a:solidFill>
                  <a:schemeClr val="tx1"/>
                </a:solidFill>
                <a:latin typeface="Arial" pitchFamily="34" charset="0"/>
                <a:cs typeface="Arial" pitchFamily="34" charset="0"/>
              </a:defRPr>
            </a:lvl4pPr>
            <a:lvl5pPr marL="1681163" indent="-339725" algn="l" eaLnBrk="0" hangingPunct="0">
              <a:spcBef>
                <a:spcPct val="20000"/>
              </a:spcBef>
              <a:buClr>
                <a:schemeClr val="accent1"/>
              </a:buClr>
              <a:buSzPct val="75000"/>
              <a:buFont typeface="Wingdings" pitchFamily="2" charset="2"/>
              <a:buChar char="§"/>
              <a:defRPr sz="1400">
                <a:solidFill>
                  <a:schemeClr val="tx1"/>
                </a:solidFill>
                <a:latin typeface="Arial" pitchFamily="34" charset="0"/>
                <a:cs typeface="Arial" pitchFamily="34" charset="0"/>
              </a:defRPr>
            </a:lvl5pPr>
            <a:lvl6pPr marL="2138363" indent="-339725" eaLnBrk="0" fontAlgn="base" hangingPunct="0">
              <a:spcBef>
                <a:spcPct val="20000"/>
              </a:spcBef>
              <a:spcAft>
                <a:spcPct val="0"/>
              </a:spcAft>
              <a:buClr>
                <a:schemeClr val="accent1"/>
              </a:buClr>
              <a:buSzPct val="75000"/>
              <a:buFont typeface="Wingdings" pitchFamily="2" charset="2"/>
              <a:buChar char="§"/>
              <a:defRPr sz="1400">
                <a:solidFill>
                  <a:schemeClr val="tx1"/>
                </a:solidFill>
                <a:latin typeface="Arial" pitchFamily="34" charset="0"/>
                <a:cs typeface="Arial" pitchFamily="34" charset="0"/>
              </a:defRPr>
            </a:lvl6pPr>
            <a:lvl7pPr marL="2595563" indent="-339725" eaLnBrk="0" fontAlgn="base" hangingPunct="0">
              <a:spcBef>
                <a:spcPct val="20000"/>
              </a:spcBef>
              <a:spcAft>
                <a:spcPct val="0"/>
              </a:spcAft>
              <a:buClr>
                <a:schemeClr val="accent1"/>
              </a:buClr>
              <a:buSzPct val="75000"/>
              <a:buFont typeface="Wingdings" pitchFamily="2" charset="2"/>
              <a:buChar char="§"/>
              <a:defRPr sz="1400">
                <a:solidFill>
                  <a:schemeClr val="tx1"/>
                </a:solidFill>
                <a:latin typeface="Arial" pitchFamily="34" charset="0"/>
                <a:cs typeface="Arial" pitchFamily="34" charset="0"/>
              </a:defRPr>
            </a:lvl7pPr>
            <a:lvl8pPr marL="3052763" indent="-339725" eaLnBrk="0" fontAlgn="base" hangingPunct="0">
              <a:spcBef>
                <a:spcPct val="20000"/>
              </a:spcBef>
              <a:spcAft>
                <a:spcPct val="0"/>
              </a:spcAft>
              <a:buClr>
                <a:schemeClr val="accent1"/>
              </a:buClr>
              <a:buSzPct val="75000"/>
              <a:buFont typeface="Wingdings" pitchFamily="2" charset="2"/>
              <a:buChar char="§"/>
              <a:defRPr sz="1400">
                <a:solidFill>
                  <a:schemeClr val="tx1"/>
                </a:solidFill>
                <a:latin typeface="Arial" pitchFamily="34" charset="0"/>
                <a:cs typeface="Arial" pitchFamily="34" charset="0"/>
              </a:defRPr>
            </a:lvl8pPr>
            <a:lvl9pPr marL="3509963" indent="-339725" eaLnBrk="0" fontAlgn="base" hangingPunct="0">
              <a:spcBef>
                <a:spcPct val="20000"/>
              </a:spcBef>
              <a:spcAft>
                <a:spcPct val="0"/>
              </a:spcAft>
              <a:buClr>
                <a:schemeClr val="accent1"/>
              </a:buClr>
              <a:buSzPct val="75000"/>
              <a:buFont typeface="Wingdings" pitchFamily="2" charset="2"/>
              <a:buChar char="§"/>
              <a:defRPr sz="1400">
                <a:solidFill>
                  <a:schemeClr val="tx1"/>
                </a:solidFill>
                <a:latin typeface="Arial" pitchFamily="34" charset="0"/>
                <a:cs typeface="Arial" pitchFamily="34" charset="0"/>
              </a:defRPr>
            </a:lvl9pPr>
          </a:lstStyle>
          <a:p>
            <a:pPr algn="just">
              <a:lnSpc>
                <a:spcPct val="130000"/>
              </a:lnSpc>
            </a:pPr>
            <a:r>
              <a:rPr lang="en-US" altLang="en-US" sz="2000"/>
              <a:t>Java cung cấp một số interface và lớp cho phép tạo ứng dung phân tán RMI</a:t>
            </a:r>
          </a:p>
          <a:p>
            <a:pPr algn="just">
              <a:lnSpc>
                <a:spcPct val="130000"/>
              </a:lnSpc>
            </a:pPr>
            <a:r>
              <a:rPr lang="en-US" altLang="en-US" sz="2000"/>
              <a:t>Các đối tượng chứa các phương thức có thể được gọi bởi các máy ảo khác được gọi là </a:t>
            </a:r>
            <a:r>
              <a:rPr lang="en-US" altLang="en-US" sz="2000" b="1"/>
              <a:t>đối tượng từ xa</a:t>
            </a:r>
            <a:r>
              <a:rPr lang="en-US" altLang="en-US" sz="2000"/>
              <a:t> (</a:t>
            </a:r>
            <a:r>
              <a:rPr lang="en-US" altLang="en-US" sz="2000" b="1"/>
              <a:t>remote objects)</a:t>
            </a:r>
            <a:r>
              <a:rPr lang="en-US" altLang="en-US" sz="2000"/>
              <a:t> </a:t>
            </a:r>
          </a:p>
        </p:txBody>
      </p:sp>
    </p:spTree>
    <p:extLst>
      <p:ext uri="{BB962C8B-B14F-4D97-AF65-F5344CB8AC3E}">
        <p14:creationId xmlns:p14="http://schemas.microsoft.com/office/powerpoint/2010/main" val="933889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33828"/>
                                        </p:tgtEl>
                                        <p:attrNameLst>
                                          <p:attrName>style.visibility</p:attrName>
                                        </p:attrNameLst>
                                      </p:cBhvr>
                                      <p:to>
                                        <p:strVal val="visible"/>
                                      </p:to>
                                    </p:set>
                                    <p:anim calcmode="lin" valueType="num">
                                      <p:cBhvr additive="base">
                                        <p:cTn id="7" dur="500" fill="hold"/>
                                        <p:tgtEl>
                                          <p:spTgt spid="333828"/>
                                        </p:tgtEl>
                                        <p:attrNameLst>
                                          <p:attrName>ppt_x</p:attrName>
                                        </p:attrNameLst>
                                      </p:cBhvr>
                                      <p:tavLst>
                                        <p:tav tm="0">
                                          <p:val>
                                            <p:strVal val="0-#ppt_w/2"/>
                                          </p:val>
                                        </p:tav>
                                        <p:tav tm="100000">
                                          <p:val>
                                            <p:strVal val="#ppt_x"/>
                                          </p:val>
                                        </p:tav>
                                      </p:tavLst>
                                    </p:anim>
                                    <p:anim calcmode="lin" valueType="num">
                                      <p:cBhvr additive="base">
                                        <p:cTn id="8" dur="500" fill="hold"/>
                                        <p:tgtEl>
                                          <p:spTgt spid="33382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3829">
                                            <p:txEl>
                                              <p:pRg st="0" end="0"/>
                                            </p:txEl>
                                          </p:spTgt>
                                        </p:tgtEl>
                                        <p:attrNameLst>
                                          <p:attrName>style.visibility</p:attrName>
                                        </p:attrNameLst>
                                      </p:cBhvr>
                                      <p:to>
                                        <p:strVal val="visible"/>
                                      </p:to>
                                    </p:set>
                                    <p:anim calcmode="lin" valueType="num">
                                      <p:cBhvr additive="base">
                                        <p:cTn id="13" dur="500" fill="hold"/>
                                        <p:tgtEl>
                                          <p:spTgt spid="33382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382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3829">
                                            <p:txEl>
                                              <p:pRg st="1" end="1"/>
                                            </p:txEl>
                                          </p:spTgt>
                                        </p:tgtEl>
                                        <p:attrNameLst>
                                          <p:attrName>style.visibility</p:attrName>
                                        </p:attrNameLst>
                                      </p:cBhvr>
                                      <p:to>
                                        <p:strVal val="visible"/>
                                      </p:to>
                                    </p:set>
                                    <p:anim calcmode="lin" valueType="num">
                                      <p:cBhvr additive="base">
                                        <p:cTn id="19" dur="500" fill="hold"/>
                                        <p:tgtEl>
                                          <p:spTgt spid="33382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3382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9"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1456</Words>
  <Application>Microsoft Office PowerPoint</Application>
  <PresentationFormat>On-screen Show (4:3)</PresentationFormat>
  <Paragraphs>207</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Impact</vt:lpstr>
      <vt:lpstr>Wingdings</vt:lpstr>
      <vt:lpstr>Office Theme</vt:lpstr>
      <vt:lpstr>PowerPoint Presentation</vt:lpstr>
      <vt:lpstr>Tổng quan</vt:lpstr>
      <vt:lpstr>Nguyên lý gọi hàm và phương thức từ xa giữa chương trình client và server.</vt:lpstr>
      <vt:lpstr>Sự khác với gọi hàm và thủ tục cục bộ</vt:lpstr>
      <vt:lpstr>So sánh kỹ thuật RMI với RPC</vt:lpstr>
      <vt:lpstr>Các bước gọi thủ tục từ xa RPC</vt:lpstr>
      <vt:lpstr>PowerPoint Presentation</vt:lpstr>
      <vt:lpstr>RMI</vt:lpstr>
      <vt:lpstr>PowerPoint Presentation</vt:lpstr>
      <vt:lpstr>Đối tượng cục bộ và đối tượng từ xa</vt:lpstr>
      <vt:lpstr>Cách hoạt động của RMI</vt:lpstr>
      <vt:lpstr>Sự phân lớp của RMI</vt:lpstr>
      <vt:lpstr>Lập trình RMI</vt:lpstr>
      <vt:lpstr>Các bước lập trình RMI trên trạm ớ xa</vt:lpstr>
      <vt:lpstr>Các bước lập trình RMI trên trạm ớ xa (tt)</vt:lpstr>
      <vt:lpstr>Lập trình RMI trên trạm cục bộ </vt:lpstr>
      <vt:lpstr>Mã Java: tạo remote interface</vt:lpstr>
      <vt:lpstr>Tạo một lớp hiện thực remote interface</vt:lpstr>
      <vt:lpstr>Tạo các lớp Stub và Skeleton</vt:lpstr>
      <vt:lpstr>Tạo một RMI Server</vt:lpstr>
      <vt:lpstr>Tạo một RMI Client</vt:lpstr>
      <vt:lpstr>Chạy chương trình CalculServer, CalculClient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Trần Nguyên Anh (K9C-21GIT)</cp:lastModifiedBy>
  <cp:revision>2</cp:revision>
  <dcterms:created xsi:type="dcterms:W3CDTF">2023-10-13T02:53:41Z</dcterms:created>
  <dcterms:modified xsi:type="dcterms:W3CDTF">2023-10-20T07:44:00Z</dcterms:modified>
</cp:coreProperties>
</file>