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B1B35A-F2CA-4490-9274-4BAB58EF5BDE}"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61FBE-7049-4DC9-8815-24CADA0DE884}" type="slidenum">
              <a:rPr lang="en-US" smtClean="0"/>
              <a:t>‹#›</a:t>
            </a:fld>
            <a:endParaRPr lang="en-US"/>
          </a:p>
        </p:txBody>
      </p:sp>
    </p:spTree>
    <p:extLst>
      <p:ext uri="{BB962C8B-B14F-4D97-AF65-F5344CB8AC3E}">
        <p14:creationId xmlns:p14="http://schemas.microsoft.com/office/powerpoint/2010/main" val="194883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1B35A-F2CA-4490-9274-4BAB58EF5BDE}"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61FBE-7049-4DC9-8815-24CADA0DE884}" type="slidenum">
              <a:rPr lang="en-US" smtClean="0"/>
              <a:t>‹#›</a:t>
            </a:fld>
            <a:endParaRPr lang="en-US"/>
          </a:p>
        </p:txBody>
      </p:sp>
    </p:spTree>
    <p:extLst>
      <p:ext uri="{BB962C8B-B14F-4D97-AF65-F5344CB8AC3E}">
        <p14:creationId xmlns:p14="http://schemas.microsoft.com/office/powerpoint/2010/main" val="350283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1B35A-F2CA-4490-9274-4BAB58EF5BDE}"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61FBE-7049-4DC9-8815-24CADA0DE884}" type="slidenum">
              <a:rPr lang="en-US" smtClean="0"/>
              <a:t>‹#›</a:t>
            </a:fld>
            <a:endParaRPr lang="en-US"/>
          </a:p>
        </p:txBody>
      </p:sp>
    </p:spTree>
    <p:extLst>
      <p:ext uri="{BB962C8B-B14F-4D97-AF65-F5344CB8AC3E}">
        <p14:creationId xmlns:p14="http://schemas.microsoft.com/office/powerpoint/2010/main" val="402128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1B35A-F2CA-4490-9274-4BAB58EF5BDE}"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61FBE-7049-4DC9-8815-24CADA0DE884}" type="slidenum">
              <a:rPr lang="en-US" smtClean="0"/>
              <a:t>‹#›</a:t>
            </a:fld>
            <a:endParaRPr lang="en-US"/>
          </a:p>
        </p:txBody>
      </p:sp>
    </p:spTree>
    <p:extLst>
      <p:ext uri="{BB962C8B-B14F-4D97-AF65-F5344CB8AC3E}">
        <p14:creationId xmlns:p14="http://schemas.microsoft.com/office/powerpoint/2010/main" val="214611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B1B35A-F2CA-4490-9274-4BAB58EF5BDE}"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61FBE-7049-4DC9-8815-24CADA0DE884}" type="slidenum">
              <a:rPr lang="en-US" smtClean="0"/>
              <a:t>‹#›</a:t>
            </a:fld>
            <a:endParaRPr lang="en-US"/>
          </a:p>
        </p:txBody>
      </p:sp>
    </p:spTree>
    <p:extLst>
      <p:ext uri="{BB962C8B-B14F-4D97-AF65-F5344CB8AC3E}">
        <p14:creationId xmlns:p14="http://schemas.microsoft.com/office/powerpoint/2010/main" val="301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1B35A-F2CA-4490-9274-4BAB58EF5BDE}"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61FBE-7049-4DC9-8815-24CADA0DE884}" type="slidenum">
              <a:rPr lang="en-US" smtClean="0"/>
              <a:t>‹#›</a:t>
            </a:fld>
            <a:endParaRPr lang="en-US"/>
          </a:p>
        </p:txBody>
      </p:sp>
    </p:spTree>
    <p:extLst>
      <p:ext uri="{BB962C8B-B14F-4D97-AF65-F5344CB8AC3E}">
        <p14:creationId xmlns:p14="http://schemas.microsoft.com/office/powerpoint/2010/main" val="233002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1B35A-F2CA-4490-9274-4BAB58EF5BDE}" type="datetimeFigureOut">
              <a:rPr lang="en-US" smtClean="0"/>
              <a:t>9/26/2019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861FBE-7049-4DC9-8815-24CADA0DE884}" type="slidenum">
              <a:rPr lang="en-US" smtClean="0"/>
              <a:t>‹#›</a:t>
            </a:fld>
            <a:endParaRPr lang="en-US"/>
          </a:p>
        </p:txBody>
      </p:sp>
    </p:spTree>
    <p:extLst>
      <p:ext uri="{BB962C8B-B14F-4D97-AF65-F5344CB8AC3E}">
        <p14:creationId xmlns:p14="http://schemas.microsoft.com/office/powerpoint/2010/main" val="82267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1B35A-F2CA-4490-9274-4BAB58EF5BDE}" type="datetimeFigureOut">
              <a:rPr lang="en-US" smtClean="0"/>
              <a:t>9/26/2019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61FBE-7049-4DC9-8815-24CADA0DE884}" type="slidenum">
              <a:rPr lang="en-US" smtClean="0"/>
              <a:t>‹#›</a:t>
            </a:fld>
            <a:endParaRPr lang="en-US"/>
          </a:p>
        </p:txBody>
      </p:sp>
    </p:spTree>
    <p:extLst>
      <p:ext uri="{BB962C8B-B14F-4D97-AF65-F5344CB8AC3E}">
        <p14:creationId xmlns:p14="http://schemas.microsoft.com/office/powerpoint/2010/main" val="116814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1B35A-F2CA-4490-9274-4BAB58EF5BDE}" type="datetimeFigureOut">
              <a:rPr lang="en-US" smtClean="0"/>
              <a:t>9/26/2019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861FBE-7049-4DC9-8815-24CADA0DE884}" type="slidenum">
              <a:rPr lang="en-US" smtClean="0"/>
              <a:t>‹#›</a:t>
            </a:fld>
            <a:endParaRPr lang="en-US"/>
          </a:p>
        </p:txBody>
      </p:sp>
    </p:spTree>
    <p:extLst>
      <p:ext uri="{BB962C8B-B14F-4D97-AF65-F5344CB8AC3E}">
        <p14:creationId xmlns:p14="http://schemas.microsoft.com/office/powerpoint/2010/main" val="813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B1B35A-F2CA-4490-9274-4BAB58EF5BDE}"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61FBE-7049-4DC9-8815-24CADA0DE884}" type="slidenum">
              <a:rPr lang="en-US" smtClean="0"/>
              <a:t>‹#›</a:t>
            </a:fld>
            <a:endParaRPr lang="en-US"/>
          </a:p>
        </p:txBody>
      </p:sp>
    </p:spTree>
    <p:extLst>
      <p:ext uri="{BB962C8B-B14F-4D97-AF65-F5344CB8AC3E}">
        <p14:creationId xmlns:p14="http://schemas.microsoft.com/office/powerpoint/2010/main" val="108343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B1B35A-F2CA-4490-9274-4BAB58EF5BDE}"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61FBE-7049-4DC9-8815-24CADA0DE884}" type="slidenum">
              <a:rPr lang="en-US" smtClean="0"/>
              <a:t>‹#›</a:t>
            </a:fld>
            <a:endParaRPr lang="en-US"/>
          </a:p>
        </p:txBody>
      </p:sp>
    </p:spTree>
    <p:extLst>
      <p:ext uri="{BB962C8B-B14F-4D97-AF65-F5344CB8AC3E}">
        <p14:creationId xmlns:p14="http://schemas.microsoft.com/office/powerpoint/2010/main" val="106708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1B35A-F2CA-4490-9274-4BAB58EF5BDE}" type="datetimeFigureOut">
              <a:rPr lang="en-US" smtClean="0"/>
              <a:t>9/26/2019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61FBE-7049-4DC9-8815-24CADA0DE884}" type="slidenum">
              <a:rPr lang="en-US" smtClean="0"/>
              <a:t>‹#›</a:t>
            </a:fld>
            <a:endParaRPr lang="en-US"/>
          </a:p>
        </p:txBody>
      </p:sp>
    </p:spTree>
    <p:extLst>
      <p:ext uri="{BB962C8B-B14F-4D97-AF65-F5344CB8AC3E}">
        <p14:creationId xmlns:p14="http://schemas.microsoft.com/office/powerpoint/2010/main" val="1804297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6571" y="156755"/>
            <a:ext cx="11538858" cy="901337"/>
          </a:xfrm>
        </p:spPr>
        <p:txBody>
          <a:bodyPr>
            <a:noAutofit/>
          </a:bodyPr>
          <a:lstStyle/>
          <a:p>
            <a:pPr algn="l"/>
            <a:r>
              <a:rPr lang="en-US" sz="3200" b="1" dirty="0" err="1" smtClean="0"/>
              <a:t>b.Một</a:t>
            </a:r>
            <a:r>
              <a:rPr lang="en-US" sz="3200" b="1" dirty="0" smtClean="0"/>
              <a:t> </a:t>
            </a:r>
            <a:r>
              <a:rPr lang="en-US" sz="3200" b="1" dirty="0" err="1" smtClean="0"/>
              <a:t>số</a:t>
            </a:r>
            <a:r>
              <a:rPr lang="en-US" sz="3200" b="1" dirty="0"/>
              <a:t> </a:t>
            </a:r>
            <a:r>
              <a:rPr lang="en-US" sz="3200" b="1" dirty="0" err="1" smtClean="0"/>
              <a:t>nguyên</a:t>
            </a:r>
            <a:r>
              <a:rPr lang="en-US" sz="3200" b="1" dirty="0" smtClean="0"/>
              <a:t> </a:t>
            </a:r>
            <a:r>
              <a:rPr lang="en-US" sz="3200" b="1" dirty="0" err="1" smtClean="0"/>
              <a:t>tắc</a:t>
            </a:r>
            <a:r>
              <a:rPr lang="en-US" sz="3200" b="1" dirty="0" smtClean="0"/>
              <a:t> </a:t>
            </a:r>
            <a:r>
              <a:rPr lang="en-US" sz="3200" b="1" dirty="0" err="1" smtClean="0"/>
              <a:t>cơ</a:t>
            </a:r>
            <a:r>
              <a:rPr lang="en-US" sz="3200" b="1" dirty="0" smtClean="0"/>
              <a:t> </a:t>
            </a:r>
            <a:r>
              <a:rPr lang="en-US" sz="3200" b="1" dirty="0" err="1" smtClean="0"/>
              <a:t>bản</a:t>
            </a:r>
            <a:r>
              <a:rPr lang="en-US" sz="3200" b="1" dirty="0" smtClean="0"/>
              <a:t> </a:t>
            </a:r>
            <a:r>
              <a:rPr lang="en-US" sz="3200" b="1" dirty="0" err="1" smtClean="0"/>
              <a:t>về</a:t>
            </a:r>
            <a:r>
              <a:rPr lang="en-US" sz="3200" b="1" dirty="0" smtClean="0"/>
              <a:t> </a:t>
            </a:r>
            <a:r>
              <a:rPr lang="en-US" sz="3200" b="1" dirty="0" err="1" smtClean="0"/>
              <a:t>xây</a:t>
            </a:r>
            <a:r>
              <a:rPr lang="en-US" sz="3200" b="1" dirty="0" smtClean="0"/>
              <a:t> </a:t>
            </a:r>
            <a:r>
              <a:rPr lang="en-US" sz="3200" b="1" dirty="0" err="1" smtClean="0"/>
              <a:t>dựng</a:t>
            </a:r>
            <a:r>
              <a:rPr lang="en-US" sz="3200" b="1" dirty="0" smtClean="0"/>
              <a:t> </a:t>
            </a:r>
            <a:r>
              <a:rPr lang="en-US" sz="3200" b="1" dirty="0" err="1" smtClean="0"/>
              <a:t>và</a:t>
            </a:r>
            <a:r>
              <a:rPr lang="en-US" sz="3200" b="1" dirty="0" smtClean="0"/>
              <a:t> </a:t>
            </a:r>
            <a:r>
              <a:rPr lang="en-US" sz="3200" b="1" dirty="0" err="1" smtClean="0"/>
              <a:t>hoạt</a:t>
            </a:r>
            <a:r>
              <a:rPr lang="en-US" sz="3200" b="1" dirty="0" smtClean="0"/>
              <a:t> </a:t>
            </a:r>
            <a:r>
              <a:rPr lang="en-US" sz="3200" b="1" dirty="0" err="1" smtClean="0"/>
              <a:t>động</a:t>
            </a:r>
            <a:r>
              <a:rPr lang="en-US" sz="3200" b="1" dirty="0" smtClean="0"/>
              <a:t> </a:t>
            </a:r>
            <a:r>
              <a:rPr lang="en-US" sz="3200" b="1" dirty="0" err="1" smtClean="0"/>
              <a:t>của</a:t>
            </a:r>
            <a:r>
              <a:rPr lang="en-US" sz="3200" b="1" dirty="0" smtClean="0"/>
              <a:t> </a:t>
            </a:r>
            <a:r>
              <a:rPr lang="en-US" sz="3200" b="1" dirty="0" err="1" smtClean="0"/>
              <a:t>mặt</a:t>
            </a:r>
            <a:r>
              <a:rPr lang="en-US" sz="3200" b="1" dirty="0" smtClean="0"/>
              <a:t> </a:t>
            </a:r>
            <a:r>
              <a:rPr lang="en-US" sz="3200" b="1" dirty="0" err="1" smtClean="0"/>
              <a:t>trận</a:t>
            </a:r>
            <a:r>
              <a:rPr lang="en-US" sz="3200" b="1" dirty="0" smtClean="0"/>
              <a:t> </a:t>
            </a:r>
            <a:r>
              <a:rPr lang="en-US" sz="3200" b="1" dirty="0" err="1" smtClean="0"/>
              <a:t>dân</a:t>
            </a:r>
            <a:r>
              <a:rPr lang="en-US" sz="3200" b="1" dirty="0" smtClean="0"/>
              <a:t> </a:t>
            </a:r>
            <a:r>
              <a:rPr lang="en-US" sz="3200" b="1" dirty="0" err="1" smtClean="0"/>
              <a:t>tộc</a:t>
            </a:r>
            <a:r>
              <a:rPr lang="en-US" sz="3200" b="1" dirty="0" smtClean="0"/>
              <a:t> </a:t>
            </a:r>
            <a:r>
              <a:rPr lang="en-US" sz="3200" b="1" dirty="0" err="1" smtClean="0"/>
              <a:t>thống</a:t>
            </a:r>
            <a:r>
              <a:rPr lang="en-US" sz="3200" b="1" dirty="0" smtClean="0"/>
              <a:t> </a:t>
            </a:r>
            <a:r>
              <a:rPr lang="en-US" sz="3200" b="1" dirty="0" err="1" smtClean="0"/>
              <a:t>nhất</a:t>
            </a:r>
            <a:endParaRPr lang="en-US" sz="3200" b="1" dirty="0"/>
          </a:p>
        </p:txBody>
      </p:sp>
      <p:sp>
        <p:nvSpPr>
          <p:cNvPr id="12" name="Rounded Rectangle 11"/>
          <p:cNvSpPr/>
          <p:nvPr/>
        </p:nvSpPr>
        <p:spPr>
          <a:xfrm>
            <a:off x="679268" y="1178925"/>
            <a:ext cx="11116489" cy="1227908"/>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a:t>
            </a:r>
          </a:p>
          <a:p>
            <a:r>
              <a:rPr lang="en-US" dirty="0" smtClean="0"/>
              <a:t>           </a:t>
            </a:r>
            <a:br>
              <a:rPr lang="en-US" dirty="0" smtClean="0"/>
            </a:br>
            <a:r>
              <a:rPr lang="vi-VN" dirty="0" smtClean="0"/>
              <a:t>Mặt </a:t>
            </a:r>
            <a:r>
              <a:rPr lang="vi-VN" dirty="0"/>
              <a:t>trận dân tộc thống nhất phải được xây dựng trên nền tảng khối liên minh công - nông </a:t>
            </a:r>
            <a:r>
              <a:rPr lang="vi-VN" dirty="0" smtClean="0"/>
              <a:t>– trí</a:t>
            </a:r>
            <a:r>
              <a:rPr lang="en-US" dirty="0" smtClean="0"/>
              <a:t> </a:t>
            </a:r>
            <a:r>
              <a:rPr lang="vi-VN" dirty="0" smtClean="0"/>
              <a:t>thức</a:t>
            </a:r>
            <a:r>
              <a:rPr lang="vi-VN" dirty="0"/>
              <a:t>, đặt dưới sự lãnh đạo của Đảng</a:t>
            </a:r>
            <a:br>
              <a:rPr lang="vi-VN" dirty="0"/>
            </a:br>
            <a:r>
              <a:rPr lang="vi-VN" dirty="0"/>
              <a:t/>
            </a:r>
            <a:br>
              <a:rPr lang="vi-VN" dirty="0"/>
            </a:br>
            <a:endParaRPr lang="en-US" dirty="0"/>
          </a:p>
        </p:txBody>
      </p:sp>
      <p:sp>
        <p:nvSpPr>
          <p:cNvPr id="26" name="Rounded Rectangle 25"/>
          <p:cNvSpPr/>
          <p:nvPr/>
        </p:nvSpPr>
        <p:spPr>
          <a:xfrm>
            <a:off x="679268" y="2595091"/>
            <a:ext cx="11116491" cy="1227908"/>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a:t>
            </a:r>
          </a:p>
          <a:p>
            <a:r>
              <a:rPr lang="en-US" dirty="0" smtClean="0"/>
              <a:t>           </a:t>
            </a:r>
            <a:br>
              <a:rPr lang="en-US" dirty="0" smtClean="0"/>
            </a:br>
            <a:endParaRPr lang="en-US" dirty="0" smtClean="0"/>
          </a:p>
          <a:p>
            <a:endParaRPr lang="en-US" dirty="0"/>
          </a:p>
          <a:p>
            <a:r>
              <a:rPr lang="vi-VN" dirty="0" smtClean="0"/>
              <a:t>Mặt </a:t>
            </a:r>
            <a:r>
              <a:rPr lang="vi-VN" dirty="0"/>
              <a:t>trận dân tộc thống nhất phải hoạt động trên cơ sở bảo đảm lợi ích tối cao của dân tộc, quyền lợi cơ bản của các tầng lớp nhân dân</a:t>
            </a:r>
            <a:br>
              <a:rPr lang="vi-VN" dirty="0"/>
            </a:br>
            <a:r>
              <a:rPr lang="vi-VN" dirty="0"/>
              <a:t/>
            </a:r>
            <a:br>
              <a:rPr lang="vi-VN" dirty="0"/>
            </a:br>
            <a:r>
              <a:rPr lang="vi-VN" dirty="0"/>
              <a:t/>
            </a:r>
            <a:br>
              <a:rPr lang="vi-VN" dirty="0"/>
            </a:br>
            <a:r>
              <a:rPr lang="vi-VN" dirty="0"/>
              <a:t/>
            </a:r>
            <a:br>
              <a:rPr lang="vi-VN" dirty="0"/>
            </a:br>
            <a:endParaRPr lang="en-US" dirty="0"/>
          </a:p>
        </p:txBody>
      </p:sp>
      <p:sp>
        <p:nvSpPr>
          <p:cNvPr id="27" name="Rounded Rectangle 26"/>
          <p:cNvSpPr/>
          <p:nvPr/>
        </p:nvSpPr>
        <p:spPr>
          <a:xfrm>
            <a:off x="679268" y="4106229"/>
            <a:ext cx="11116491" cy="1227908"/>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a:t>
            </a:r>
          </a:p>
          <a:p>
            <a:r>
              <a:rPr lang="en-US" dirty="0" smtClean="0"/>
              <a:t>           </a:t>
            </a:r>
            <a:br>
              <a:rPr lang="en-US" dirty="0" smtClean="0"/>
            </a:br>
            <a:endParaRPr lang="en-US" dirty="0" smtClean="0"/>
          </a:p>
          <a:p>
            <a:endParaRPr lang="en-US" dirty="0"/>
          </a:p>
          <a:p>
            <a:r>
              <a:rPr lang="vi-VN" dirty="0"/>
              <a:t>Mặt trận dân tộc thống nhất phải hoạt động theo nguyên tắc hiệp thương dân chủ bảo đảm đoàn kết ngày càng rộng rãi và bền vững</a:t>
            </a:r>
            <a:br>
              <a:rPr lang="vi-VN" dirty="0"/>
            </a:br>
            <a:r>
              <a:rPr lang="vi-VN" dirty="0"/>
              <a:t/>
            </a:r>
            <a:br>
              <a:rPr lang="vi-VN" dirty="0"/>
            </a:br>
            <a:r>
              <a:rPr lang="vi-VN" dirty="0"/>
              <a:t/>
            </a:r>
            <a:br>
              <a:rPr lang="vi-VN" dirty="0"/>
            </a:br>
            <a:r>
              <a:rPr lang="vi-VN" dirty="0"/>
              <a:t/>
            </a:r>
            <a:br>
              <a:rPr lang="vi-VN" dirty="0"/>
            </a:br>
            <a:endParaRPr lang="en-US" dirty="0"/>
          </a:p>
        </p:txBody>
      </p:sp>
      <p:sp>
        <p:nvSpPr>
          <p:cNvPr id="28" name="Rounded Rectangle 27"/>
          <p:cNvSpPr/>
          <p:nvPr/>
        </p:nvSpPr>
        <p:spPr>
          <a:xfrm>
            <a:off x="679268" y="5531578"/>
            <a:ext cx="11116491" cy="1227908"/>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a:t>
            </a:r>
          </a:p>
          <a:p>
            <a:r>
              <a:rPr lang="en-US" dirty="0" smtClean="0"/>
              <a:t>           </a:t>
            </a:r>
            <a:br>
              <a:rPr lang="en-US" dirty="0" smtClean="0"/>
            </a:br>
            <a:endParaRPr lang="en-US" dirty="0" smtClean="0"/>
          </a:p>
          <a:p>
            <a:endParaRPr lang="en-US" dirty="0"/>
          </a:p>
          <a:p>
            <a:r>
              <a:rPr lang="vi-VN" dirty="0" smtClean="0"/>
              <a:t>Mặt trận dân tộc thống nhất là khối đoàn kết chặt chẽ lâu dài, đoàn kết thật sự, chân thành, thân ái giúp đỡ nhau cùng tiến bộ</a:t>
            </a:r>
            <a:r>
              <a:rPr lang="vi-VN" dirty="0"/>
              <a:t/>
            </a:r>
            <a:br>
              <a:rPr lang="vi-VN" dirty="0"/>
            </a:br>
            <a:r>
              <a:rPr lang="vi-VN" dirty="0"/>
              <a:t/>
            </a:r>
            <a:br>
              <a:rPr lang="vi-VN" dirty="0"/>
            </a:br>
            <a:r>
              <a:rPr lang="vi-VN" dirty="0"/>
              <a:t/>
            </a:r>
            <a:br>
              <a:rPr lang="vi-VN" dirty="0"/>
            </a:br>
            <a:r>
              <a:rPr lang="vi-VN" dirty="0"/>
              <a:t/>
            </a:r>
            <a:br>
              <a:rPr lang="vi-VN" dirty="0"/>
            </a:br>
            <a:endParaRPr lang="en-US" dirty="0"/>
          </a:p>
        </p:txBody>
      </p:sp>
    </p:spTree>
    <p:extLst>
      <p:ext uri="{BB962C8B-B14F-4D97-AF65-F5344CB8AC3E}">
        <p14:creationId xmlns:p14="http://schemas.microsoft.com/office/powerpoint/2010/main" val="417762893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8464"/>
          </a:xfrm>
        </p:spPr>
        <p:txBody>
          <a:bodyPr>
            <a:normAutofit fontScale="90000"/>
          </a:bodyPr>
          <a:lstStyle/>
          <a:p>
            <a:r>
              <a:rPr lang="en-US" sz="2700" b="1" dirty="0" smtClean="0"/>
              <a:t>1: </a:t>
            </a:r>
            <a:r>
              <a:rPr lang="vi-VN" sz="2700" b="1" dirty="0" smtClean="0"/>
              <a:t>Mặt trận dân tộc thống nhất phải được xây dựng trên nền tảng khối liên minh công - nông – trí</a:t>
            </a:r>
            <a:r>
              <a:rPr lang="en-US" sz="2700" b="1" dirty="0" smtClean="0"/>
              <a:t> </a:t>
            </a:r>
            <a:r>
              <a:rPr lang="vi-VN" sz="2700" b="1" dirty="0" smtClean="0"/>
              <a:t>thức, đặt dưới sự lãnh đạo của Đảng</a:t>
            </a:r>
            <a:r>
              <a:rPr lang="vi-VN" dirty="0" smtClean="0"/>
              <a:t/>
            </a:r>
            <a:br>
              <a:rPr lang="vi-VN" dirty="0" smtClean="0"/>
            </a:br>
            <a:endParaRPr lang="en-US" dirty="0"/>
          </a:p>
        </p:txBody>
      </p:sp>
      <p:sp>
        <p:nvSpPr>
          <p:cNvPr id="3" name="Content Placeholder 2"/>
          <p:cNvSpPr>
            <a:spLocks noGrp="1"/>
          </p:cNvSpPr>
          <p:nvPr>
            <p:ph idx="1"/>
          </p:nvPr>
        </p:nvSpPr>
        <p:spPr>
          <a:xfrm>
            <a:off x="-2" y="794227"/>
            <a:ext cx="12192001" cy="6063773"/>
          </a:xfrm>
        </p:spPr>
        <p:txBody>
          <a:bodyPr>
            <a:normAutofit lnSpcReduction="10000"/>
          </a:bodyPr>
          <a:lstStyle/>
          <a:p>
            <a:r>
              <a:rPr lang="en-US" sz="2400" dirty="0" err="1" smtClean="0"/>
              <a:t>Được</a:t>
            </a:r>
            <a:r>
              <a:rPr lang="en-US" sz="2400" dirty="0" smtClean="0"/>
              <a:t> </a:t>
            </a:r>
            <a:r>
              <a:rPr lang="en-US" sz="2400" dirty="0" err="1" smtClean="0"/>
              <a:t>xây</a:t>
            </a:r>
            <a:r>
              <a:rPr lang="en-US" sz="2400" dirty="0" smtClean="0"/>
              <a:t> </a:t>
            </a:r>
            <a:r>
              <a:rPr lang="en-US" sz="2400" dirty="0" err="1" smtClean="0"/>
              <a:t>dựng</a:t>
            </a:r>
            <a:r>
              <a:rPr lang="en-US" sz="2400" dirty="0" smtClean="0"/>
              <a:t> </a:t>
            </a:r>
            <a:r>
              <a:rPr lang="en-US" sz="2400" dirty="0" err="1" smtClean="0"/>
              <a:t>trên</a:t>
            </a:r>
            <a:r>
              <a:rPr lang="en-US" sz="2400" dirty="0" smtClean="0"/>
              <a:t> </a:t>
            </a:r>
            <a:r>
              <a:rPr lang="en-US" sz="2400" dirty="0" err="1" smtClean="0"/>
              <a:t>khối</a:t>
            </a:r>
            <a:r>
              <a:rPr lang="en-US" sz="2400" dirty="0" smtClean="0"/>
              <a:t> </a:t>
            </a:r>
            <a:r>
              <a:rPr lang="en-US" sz="2400" dirty="0" err="1" smtClean="0"/>
              <a:t>liên</a:t>
            </a:r>
            <a:r>
              <a:rPr lang="en-US" sz="2400" dirty="0" smtClean="0"/>
              <a:t> minh </a:t>
            </a:r>
            <a:r>
              <a:rPr lang="en-US" sz="2400" dirty="0" err="1" smtClean="0"/>
              <a:t>công</a:t>
            </a:r>
            <a:r>
              <a:rPr lang="en-US" sz="2400" dirty="0" smtClean="0"/>
              <a:t> – </a:t>
            </a:r>
            <a:r>
              <a:rPr lang="en-US" sz="2400" dirty="0" err="1" smtClean="0"/>
              <a:t>nông</a:t>
            </a:r>
            <a:r>
              <a:rPr lang="en-US" sz="2400" dirty="0" smtClean="0"/>
              <a:t> – tri – </a:t>
            </a:r>
            <a:r>
              <a:rPr lang="en-US" sz="2400" dirty="0" err="1" smtClean="0"/>
              <a:t>thức</a:t>
            </a:r>
            <a:endParaRPr lang="en-US" sz="2400" dirty="0" smtClean="0"/>
          </a:p>
          <a:p>
            <a:pPr marL="0" indent="0">
              <a:buNone/>
            </a:pPr>
            <a:r>
              <a:rPr lang="en-US" sz="2000" dirty="0" err="1" smtClean="0"/>
              <a:t>Bác</a:t>
            </a:r>
            <a:r>
              <a:rPr lang="en-US" sz="2000" dirty="0" smtClean="0"/>
              <a:t> </a:t>
            </a:r>
            <a:r>
              <a:rPr lang="en-US" sz="2000" dirty="0" err="1" smtClean="0"/>
              <a:t>Hồ</a:t>
            </a:r>
            <a:r>
              <a:rPr lang="en-US" sz="2000" dirty="0" smtClean="0"/>
              <a:t> </a:t>
            </a:r>
            <a:r>
              <a:rPr lang="vi-VN" sz="2000" dirty="0" smtClean="0"/>
              <a:t>viết</a:t>
            </a:r>
            <a:r>
              <a:rPr lang="vi-VN" sz="2000" dirty="0" smtClean="0"/>
              <a:t>: </a:t>
            </a:r>
            <a:endParaRPr lang="en-US" sz="2000" dirty="0" smtClean="0"/>
          </a:p>
          <a:p>
            <a:pPr marL="0" indent="0">
              <a:buNone/>
            </a:pPr>
            <a:r>
              <a:rPr lang="en-US" sz="2000" dirty="0" smtClean="0"/>
              <a:t>+</a:t>
            </a:r>
            <a:r>
              <a:rPr lang="vi-VN" sz="2000" dirty="0" smtClean="0"/>
              <a:t>"Lực lượng chủ yếu trong khối đoàn kết dân tộc là </a:t>
            </a:r>
            <a:endParaRPr lang="en-US" sz="2000" dirty="0" smtClean="0"/>
          </a:p>
          <a:p>
            <a:pPr marL="0" indent="0">
              <a:buNone/>
            </a:pPr>
            <a:r>
              <a:rPr lang="vi-VN" sz="2000" dirty="0" smtClean="0"/>
              <a:t>công </a:t>
            </a:r>
            <a:r>
              <a:rPr lang="vi-VN" sz="2000" dirty="0" smtClean="0"/>
              <a:t>nông, </a:t>
            </a:r>
            <a:r>
              <a:rPr lang="vi-VN" sz="2000" dirty="0" smtClean="0"/>
              <a:t>cho </a:t>
            </a:r>
            <a:r>
              <a:rPr lang="vi-VN" sz="2000" dirty="0" smtClean="0"/>
              <a:t>nên liên minh công nông là nền tảng </a:t>
            </a:r>
            <a:endParaRPr lang="en-US" sz="2000" dirty="0" smtClean="0"/>
          </a:p>
          <a:p>
            <a:pPr marL="0" indent="0">
              <a:buNone/>
            </a:pPr>
            <a:r>
              <a:rPr lang="vi-VN" sz="2000" dirty="0" smtClean="0"/>
              <a:t>của </a:t>
            </a:r>
            <a:r>
              <a:rPr lang="vi-VN" sz="2000" dirty="0" smtClean="0"/>
              <a:t>mặt trận dân tộc thống nhất“</a:t>
            </a:r>
            <a:endParaRPr lang="en-US" sz="2000" dirty="0" smtClean="0"/>
          </a:p>
          <a:p>
            <a:pPr marL="0" indent="0">
              <a:buNone/>
            </a:pPr>
            <a:r>
              <a:rPr lang="en-US" sz="2000" dirty="0" smtClean="0"/>
              <a:t>+ " </a:t>
            </a:r>
            <a:r>
              <a:rPr lang="en-US" sz="2000" dirty="0" err="1" smtClean="0"/>
              <a:t>trong</a:t>
            </a:r>
            <a:r>
              <a:rPr lang="en-US" sz="2000" dirty="0" smtClean="0"/>
              <a:t> </a:t>
            </a:r>
            <a:r>
              <a:rPr lang="en-US" sz="2000" dirty="0" err="1" smtClean="0"/>
              <a:t>sự</a:t>
            </a:r>
            <a:r>
              <a:rPr lang="en-US" sz="2000" dirty="0" smtClean="0"/>
              <a:t> </a:t>
            </a:r>
            <a:r>
              <a:rPr lang="en-US" sz="2000" dirty="0" err="1" smtClean="0"/>
              <a:t>nghiệp</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trong</a:t>
            </a:r>
            <a:r>
              <a:rPr lang="en-US" sz="2000" dirty="0" smtClean="0"/>
              <a:t> </a:t>
            </a:r>
            <a:r>
              <a:rPr lang="en-US" sz="2000" dirty="0" err="1" smtClean="0"/>
              <a:t>sự</a:t>
            </a:r>
            <a:r>
              <a:rPr lang="en-US" sz="2000" dirty="0" smtClean="0"/>
              <a:t> </a:t>
            </a:r>
            <a:r>
              <a:rPr lang="en-US" sz="2000" dirty="0" err="1" smtClean="0"/>
              <a:t>nghiệp</a:t>
            </a:r>
            <a:r>
              <a:rPr lang="en-US" sz="2000" dirty="0" smtClean="0"/>
              <a:t> </a:t>
            </a:r>
            <a:r>
              <a:rPr lang="en-US" sz="2000" dirty="0" err="1" smtClean="0"/>
              <a:t>xây</a:t>
            </a:r>
            <a:r>
              <a:rPr lang="en-US" sz="2000" dirty="0" smtClean="0"/>
              <a:t> </a:t>
            </a:r>
            <a:r>
              <a:rPr lang="en-US" sz="2000" dirty="0" err="1" smtClean="0"/>
              <a:t>dựng</a:t>
            </a:r>
            <a:r>
              <a:rPr lang="en-US" sz="2000" dirty="0" smtClean="0"/>
              <a:t> </a:t>
            </a:r>
            <a:endParaRPr lang="en-US" sz="2000" dirty="0" smtClean="0"/>
          </a:p>
          <a:p>
            <a:pPr marL="0" indent="0">
              <a:buNone/>
            </a:pPr>
            <a:r>
              <a:rPr lang="en-US" sz="2000" dirty="0" err="1" smtClean="0"/>
              <a:t>xã</a:t>
            </a:r>
            <a:r>
              <a:rPr lang="en-US" sz="2000" dirty="0" smtClean="0"/>
              <a:t> </a:t>
            </a:r>
            <a:r>
              <a:rPr lang="en-US" sz="2000" dirty="0" err="1" smtClean="0"/>
              <a:t>hội</a:t>
            </a:r>
            <a:r>
              <a:rPr lang="en-US" sz="2000" dirty="0" smtClean="0"/>
              <a:t> </a:t>
            </a:r>
            <a:r>
              <a:rPr lang="en-US" sz="2000" dirty="0" err="1" smtClean="0"/>
              <a:t>chủ</a:t>
            </a:r>
            <a:r>
              <a:rPr lang="en-US" sz="2000" dirty="0" smtClean="0"/>
              <a:t> </a:t>
            </a:r>
            <a:r>
              <a:rPr lang="en-US" sz="2000" dirty="0" err="1" smtClean="0"/>
              <a:t>nghĩa</a:t>
            </a:r>
            <a:r>
              <a:rPr lang="en-US" sz="2000" dirty="0" smtClean="0"/>
              <a:t>, </a:t>
            </a:r>
            <a:r>
              <a:rPr lang="en-US" sz="2000" dirty="0" err="1" smtClean="0"/>
              <a:t>lao</a:t>
            </a:r>
            <a:r>
              <a:rPr lang="en-US" sz="2000" dirty="0" smtClean="0"/>
              <a:t> </a:t>
            </a:r>
            <a:r>
              <a:rPr lang="en-US" sz="2000" dirty="0" err="1" smtClean="0"/>
              <a:t>động</a:t>
            </a:r>
            <a:r>
              <a:rPr lang="en-US" sz="2000" dirty="0" smtClean="0"/>
              <a:t> </a:t>
            </a:r>
            <a:r>
              <a:rPr lang="en-US" sz="2000" dirty="0" err="1" smtClean="0"/>
              <a:t>trí</a:t>
            </a:r>
            <a:r>
              <a:rPr lang="en-US" sz="2000" dirty="0" smtClean="0"/>
              <a:t> </a:t>
            </a:r>
            <a:r>
              <a:rPr lang="en-US" sz="2000" dirty="0" err="1" smtClean="0"/>
              <a:t>óc</a:t>
            </a:r>
            <a:r>
              <a:rPr lang="en-US" sz="2000" dirty="0" smtClean="0"/>
              <a:t> </a:t>
            </a:r>
            <a:r>
              <a:rPr lang="en-US" sz="2000" dirty="0" err="1" smtClean="0"/>
              <a:t>có</a:t>
            </a:r>
            <a:r>
              <a:rPr lang="en-US" sz="2000" dirty="0" smtClean="0"/>
              <a:t> </a:t>
            </a:r>
            <a:r>
              <a:rPr lang="en-US" sz="2000" dirty="0" err="1" smtClean="0"/>
              <a:t>một</a:t>
            </a:r>
            <a:r>
              <a:rPr lang="en-US" sz="2000" dirty="0" smtClean="0"/>
              <a:t> </a:t>
            </a:r>
            <a:r>
              <a:rPr lang="en-US" sz="2000" dirty="0" err="1" smtClean="0"/>
              <a:t>vai</a:t>
            </a:r>
            <a:r>
              <a:rPr lang="en-US" sz="2000" dirty="0" smtClean="0"/>
              <a:t> </a:t>
            </a:r>
            <a:r>
              <a:rPr lang="en-US" sz="2000" dirty="0" err="1" smtClean="0"/>
              <a:t>trò</a:t>
            </a:r>
            <a:r>
              <a:rPr lang="en-US" sz="2000" dirty="0" smtClean="0"/>
              <a:t> </a:t>
            </a:r>
            <a:r>
              <a:rPr lang="en-US" sz="2000" dirty="0" err="1" smtClean="0"/>
              <a:t>quan</a:t>
            </a:r>
            <a:r>
              <a:rPr lang="en-US" sz="2000" dirty="0" smtClean="0"/>
              <a:t> </a:t>
            </a:r>
            <a:r>
              <a:rPr lang="en-US" sz="2000" dirty="0" err="1" smtClean="0"/>
              <a:t>trọng</a:t>
            </a:r>
            <a:r>
              <a:rPr lang="en-US" sz="2000" dirty="0" smtClean="0"/>
              <a:t> </a:t>
            </a:r>
            <a:endParaRPr lang="en-US" sz="2000" dirty="0" smtClean="0"/>
          </a:p>
          <a:p>
            <a:pPr marL="0" indent="0">
              <a:buNone/>
            </a:pPr>
            <a:r>
              <a:rPr lang="en-US" sz="2000" dirty="0" err="1" smtClean="0"/>
              <a:t>và</a:t>
            </a:r>
            <a:r>
              <a:rPr lang="en-US" sz="2000" dirty="0" smtClean="0"/>
              <a:t> </a:t>
            </a:r>
            <a:r>
              <a:rPr lang="en-US" sz="2000" dirty="0" err="1" smtClean="0"/>
              <a:t>vẻ</a:t>
            </a:r>
            <a:r>
              <a:rPr lang="en-US" sz="2000" dirty="0" smtClean="0"/>
              <a:t> </a:t>
            </a:r>
            <a:r>
              <a:rPr lang="en-US" sz="2000" dirty="0" err="1" smtClean="0"/>
              <a:t>vang</a:t>
            </a:r>
            <a:r>
              <a:rPr lang="en-US" sz="2000" dirty="0" smtClean="0"/>
              <a:t>: </a:t>
            </a:r>
            <a:r>
              <a:rPr lang="en-US" sz="2000" dirty="0" err="1" smtClean="0"/>
              <a:t>và</a:t>
            </a:r>
            <a:r>
              <a:rPr lang="en-US" sz="2000" dirty="0" smtClean="0"/>
              <a:t> </a:t>
            </a:r>
            <a:r>
              <a:rPr lang="en-US" sz="2000" dirty="0" err="1" smtClean="0"/>
              <a:t>công</a:t>
            </a:r>
            <a:r>
              <a:rPr lang="en-US" sz="2000" dirty="0" smtClean="0"/>
              <a:t>, </a:t>
            </a:r>
            <a:r>
              <a:rPr lang="en-US" sz="2000" dirty="0" err="1" smtClean="0"/>
              <a:t>nông</a:t>
            </a:r>
            <a:r>
              <a:rPr lang="en-US" sz="2000" dirty="0" smtClean="0"/>
              <a:t>, tri </a:t>
            </a:r>
            <a:r>
              <a:rPr lang="en-US" sz="2000" dirty="0" err="1" smtClean="0"/>
              <a:t>cần</a:t>
            </a:r>
            <a:r>
              <a:rPr lang="en-US" sz="2000" dirty="0" smtClean="0"/>
              <a:t> </a:t>
            </a:r>
            <a:r>
              <a:rPr lang="en-US" sz="2000" dirty="0" err="1" smtClean="0"/>
              <a:t>đoàn</a:t>
            </a:r>
            <a:r>
              <a:rPr lang="en-US" sz="2000" dirty="0" smtClean="0"/>
              <a:t> </a:t>
            </a:r>
            <a:r>
              <a:rPr lang="en-US" sz="2000" dirty="0" err="1" smtClean="0"/>
              <a:t>kết</a:t>
            </a:r>
            <a:r>
              <a:rPr lang="en-US" sz="2000" dirty="0" smtClean="0"/>
              <a:t> </a:t>
            </a:r>
            <a:r>
              <a:rPr lang="en-US" sz="2000" dirty="0" err="1" smtClean="0"/>
              <a:t>chặt</a:t>
            </a:r>
            <a:r>
              <a:rPr lang="en-US" sz="2000" dirty="0" smtClean="0"/>
              <a:t> </a:t>
            </a:r>
            <a:r>
              <a:rPr lang="en-US" sz="2000" dirty="0" err="1" smtClean="0"/>
              <a:t>chẽ</a:t>
            </a:r>
            <a:r>
              <a:rPr lang="en-US" sz="2000" dirty="0" smtClean="0"/>
              <a:t> </a:t>
            </a:r>
            <a:r>
              <a:rPr lang="en-US" sz="2000" dirty="0" err="1" smtClean="0"/>
              <a:t>thành</a:t>
            </a:r>
            <a:r>
              <a:rPr lang="en-US" sz="2000" dirty="0" smtClean="0"/>
              <a:t> </a:t>
            </a:r>
            <a:r>
              <a:rPr lang="en-US" sz="2000" dirty="0" err="1" smtClean="0"/>
              <a:t>một</a:t>
            </a:r>
            <a:r>
              <a:rPr lang="en-US" sz="2000" dirty="0" smtClean="0"/>
              <a:t> </a:t>
            </a:r>
            <a:r>
              <a:rPr lang="en-US" sz="2000" dirty="0" err="1" smtClean="0"/>
              <a:t>khối</a:t>
            </a:r>
            <a:r>
              <a:rPr lang="en-US" sz="2000" dirty="0" smtClean="0"/>
              <a:t>"'</a:t>
            </a:r>
            <a:endParaRPr lang="vi-VN" sz="2000"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-&gt;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biện</a:t>
            </a:r>
            <a:r>
              <a:rPr lang="en-US" dirty="0" smtClean="0"/>
              <a:t> </a:t>
            </a:r>
            <a:r>
              <a:rPr lang="en-US" dirty="0" err="1" smtClean="0"/>
              <a:t>chứng</a:t>
            </a:r>
            <a:r>
              <a:rPr lang="en-US" dirty="0" smtClean="0"/>
              <a:t> </a:t>
            </a:r>
            <a:r>
              <a:rPr lang="en-US" dirty="0" err="1" smtClean="0"/>
              <a:t>giữa</a:t>
            </a:r>
            <a:r>
              <a:rPr lang="en-US" dirty="0" smtClean="0"/>
              <a:t> </a:t>
            </a:r>
            <a:r>
              <a:rPr lang="en-US" dirty="0" err="1" smtClean="0"/>
              <a:t>dân</a:t>
            </a:r>
            <a:r>
              <a:rPr lang="en-US" dirty="0" smtClean="0"/>
              <a:t> </a:t>
            </a:r>
            <a:r>
              <a:rPr lang="en-US" dirty="0" err="1" smtClean="0"/>
              <a:t>tộc</a:t>
            </a:r>
            <a:r>
              <a:rPr lang="en-US" dirty="0" smtClean="0"/>
              <a:t> </a:t>
            </a:r>
            <a:r>
              <a:rPr lang="en-US" dirty="0" err="1" smtClean="0"/>
              <a:t>và</a:t>
            </a:r>
            <a:r>
              <a:rPr lang="en-US" dirty="0" smtClean="0"/>
              <a:t> </a:t>
            </a:r>
            <a:r>
              <a:rPr lang="en-US" dirty="0" err="1" smtClean="0"/>
              <a:t>giai</a:t>
            </a:r>
            <a:r>
              <a:rPr lang="en-US" dirty="0" smtClean="0"/>
              <a:t> </a:t>
            </a:r>
            <a:r>
              <a:rPr lang="en-US" dirty="0" err="1" smtClean="0"/>
              <a:t>cấp</a:t>
            </a:r>
            <a:endParaRPr lang="en-US" dirty="0"/>
          </a:p>
        </p:txBody>
      </p:sp>
      <p:sp>
        <p:nvSpPr>
          <p:cNvPr id="5" name="Left-Right Arrow 4"/>
          <p:cNvSpPr/>
          <p:nvPr/>
        </p:nvSpPr>
        <p:spPr>
          <a:xfrm>
            <a:off x="3670662" y="4717528"/>
            <a:ext cx="2129245" cy="37882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công nông trí thứ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8303" y="907705"/>
            <a:ext cx="4648199" cy="299809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 y="3958046"/>
            <a:ext cx="3670663" cy="1897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Mặt</a:t>
            </a:r>
            <a:r>
              <a:rPr lang="en-US" sz="2800" dirty="0"/>
              <a:t> </a:t>
            </a:r>
            <a:r>
              <a:rPr lang="en-US" sz="2800" dirty="0" err="1"/>
              <a:t>trận</a:t>
            </a:r>
            <a:r>
              <a:rPr lang="en-US" sz="2800" dirty="0"/>
              <a:t> </a:t>
            </a:r>
            <a:r>
              <a:rPr lang="en-US" sz="2800" dirty="0" err="1"/>
              <a:t>dân</a:t>
            </a:r>
            <a:r>
              <a:rPr lang="en-US" sz="2800" dirty="0"/>
              <a:t> </a:t>
            </a:r>
            <a:r>
              <a:rPr lang="en-US" sz="2800" dirty="0" err="1"/>
              <a:t>tộc</a:t>
            </a:r>
            <a:r>
              <a:rPr lang="en-US" sz="2800" dirty="0"/>
              <a:t> </a:t>
            </a:r>
            <a:r>
              <a:rPr lang="en-US" sz="2800" dirty="0" err="1"/>
              <a:t>thống</a:t>
            </a:r>
            <a:r>
              <a:rPr lang="en-US" sz="2800" dirty="0"/>
              <a:t> </a:t>
            </a:r>
            <a:r>
              <a:rPr lang="en-US" sz="2800" dirty="0" err="1"/>
              <a:t>nhất</a:t>
            </a:r>
            <a:r>
              <a:rPr lang="en-US" sz="2800" dirty="0"/>
              <a:t> </a:t>
            </a:r>
          </a:p>
        </p:txBody>
      </p:sp>
      <p:sp>
        <p:nvSpPr>
          <p:cNvPr id="10" name="Oval 9"/>
          <p:cNvSpPr/>
          <p:nvPr/>
        </p:nvSpPr>
        <p:spPr>
          <a:xfrm>
            <a:off x="5799907" y="3958046"/>
            <a:ext cx="4114802" cy="1897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Liên</a:t>
            </a:r>
            <a:r>
              <a:rPr lang="en-US" sz="2800" dirty="0"/>
              <a:t> minh </a:t>
            </a:r>
            <a:r>
              <a:rPr lang="en-US" sz="2800" dirty="0" err="1"/>
              <a:t>công</a:t>
            </a:r>
            <a:r>
              <a:rPr lang="en-US" sz="2800" dirty="0"/>
              <a:t> – </a:t>
            </a:r>
            <a:r>
              <a:rPr lang="en-US" sz="2800" dirty="0" err="1"/>
              <a:t>nông</a:t>
            </a:r>
            <a:r>
              <a:rPr lang="en-US" sz="2800" dirty="0"/>
              <a:t> – tri </a:t>
            </a:r>
            <a:r>
              <a:rPr lang="en-US" sz="2800" dirty="0" err="1"/>
              <a:t>thức</a:t>
            </a:r>
            <a:endParaRPr lang="en-US" sz="2800" dirty="0"/>
          </a:p>
        </p:txBody>
      </p:sp>
    </p:spTree>
    <p:extLst>
      <p:ext uri="{BB962C8B-B14F-4D97-AF65-F5344CB8AC3E}">
        <p14:creationId xmlns:p14="http://schemas.microsoft.com/office/powerpoint/2010/main" val="3132689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en-US" dirty="0" smtClean="0"/>
              <a:t>Đ</a:t>
            </a:r>
            <a:r>
              <a:rPr lang="vi-VN" dirty="0" smtClean="0"/>
              <a:t>ặt dưới sự lãnh đạo của Đảng.</a:t>
            </a:r>
            <a:endParaRPr lang="en-US" dirty="0"/>
          </a:p>
        </p:txBody>
      </p:sp>
      <p:sp>
        <p:nvSpPr>
          <p:cNvPr id="3" name="Content Placeholder 2"/>
          <p:cNvSpPr>
            <a:spLocks noGrp="1"/>
          </p:cNvSpPr>
          <p:nvPr>
            <p:ph idx="1"/>
          </p:nvPr>
        </p:nvSpPr>
        <p:spPr>
          <a:xfrm>
            <a:off x="538843" y="1499054"/>
            <a:ext cx="11114314" cy="4901746"/>
          </a:xfrm>
        </p:spPr>
        <p:txBody>
          <a:bodyPr>
            <a:noAutofit/>
          </a:bodyPr>
          <a:lstStyle/>
          <a:p>
            <a:pPr>
              <a:buFontTx/>
              <a:buChar char="-"/>
            </a:pPr>
            <a:r>
              <a:rPr lang="en-US" sz="2400" dirty="0" err="1" smtClean="0"/>
              <a:t>Sự</a:t>
            </a:r>
            <a:r>
              <a:rPr lang="en-US" sz="2400" dirty="0" smtClean="0"/>
              <a:t> </a:t>
            </a:r>
            <a:r>
              <a:rPr lang="en-US" sz="2400" dirty="0" err="1" smtClean="0"/>
              <a:t>lãnh</a:t>
            </a:r>
            <a:r>
              <a:rPr lang="en-US" sz="2400" dirty="0" smtClean="0"/>
              <a:t> </a:t>
            </a:r>
            <a:r>
              <a:rPr lang="en-US" sz="2400" dirty="0" err="1" smtClean="0"/>
              <a:t>đạo</a:t>
            </a:r>
            <a:r>
              <a:rPr lang="en-US" sz="2400" dirty="0" smtClean="0"/>
              <a:t> </a:t>
            </a:r>
            <a:r>
              <a:rPr lang="en-US" sz="2400" dirty="0" err="1" smtClean="0"/>
              <a:t>của</a:t>
            </a:r>
            <a:r>
              <a:rPr lang="en-US" sz="2400" dirty="0" smtClean="0"/>
              <a:t> </a:t>
            </a:r>
            <a:r>
              <a:rPr lang="en-US" sz="2400" dirty="0" err="1" smtClean="0"/>
              <a:t>Đảng</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mặt</a:t>
            </a:r>
            <a:r>
              <a:rPr lang="en-US" sz="2400" dirty="0" smtClean="0"/>
              <a:t> </a:t>
            </a:r>
            <a:r>
              <a:rPr lang="en-US" sz="2400" dirty="0" err="1" smtClean="0"/>
              <a:t>trận</a:t>
            </a:r>
            <a:r>
              <a:rPr lang="en-US" sz="2400" dirty="0" smtClean="0"/>
              <a:t> </a:t>
            </a:r>
            <a:r>
              <a:rPr lang="en-US" sz="2400" dirty="0" err="1" smtClean="0"/>
              <a:t>vừa</a:t>
            </a:r>
            <a:r>
              <a:rPr lang="en-US" sz="2400" dirty="0" smtClean="0"/>
              <a:t> </a:t>
            </a:r>
            <a:r>
              <a:rPr lang="en-US" sz="2400" dirty="0" err="1" smtClean="0"/>
              <a:t>là</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mang</a:t>
            </a:r>
            <a:r>
              <a:rPr lang="en-US" sz="2400" dirty="0" smtClean="0"/>
              <a:t> </a:t>
            </a:r>
            <a:r>
              <a:rPr lang="en-US" sz="2400" dirty="0" err="1" smtClean="0"/>
              <a:t>tính</a:t>
            </a:r>
            <a:r>
              <a:rPr lang="en-US" sz="2400" dirty="0" smtClean="0"/>
              <a:t> </a:t>
            </a:r>
            <a:r>
              <a:rPr lang="en-US" sz="2400" dirty="0" err="1" smtClean="0"/>
              <a:t>nguyên</a:t>
            </a:r>
            <a:r>
              <a:rPr lang="en-US" sz="2400" dirty="0" smtClean="0"/>
              <a:t> </a:t>
            </a:r>
            <a:r>
              <a:rPr lang="en-US" sz="2400" dirty="0" err="1" smtClean="0"/>
              <a:t>tắc</a:t>
            </a:r>
            <a:r>
              <a:rPr lang="en-US" sz="2400" dirty="0" smtClean="0"/>
              <a:t>, </a:t>
            </a:r>
            <a:r>
              <a:rPr lang="en-US" sz="2400" dirty="0" err="1" smtClean="0"/>
              <a:t>vừa</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tất</a:t>
            </a:r>
            <a:r>
              <a:rPr lang="en-US" sz="2400" dirty="0" smtClean="0"/>
              <a:t> </a:t>
            </a:r>
            <a:r>
              <a:rPr lang="en-US" sz="2400" dirty="0" err="1" smtClean="0"/>
              <a:t>yếu</a:t>
            </a:r>
            <a:r>
              <a:rPr lang="en-US" sz="2400" dirty="0" smtClean="0"/>
              <a:t> </a:t>
            </a:r>
            <a:r>
              <a:rPr lang="en-US" sz="2400" dirty="0" err="1" smtClean="0"/>
              <a:t>bảo</a:t>
            </a:r>
            <a:r>
              <a:rPr lang="en-US" sz="2400" dirty="0" smtClean="0"/>
              <a:t> </a:t>
            </a:r>
            <a:r>
              <a:rPr lang="en-US" sz="2400" dirty="0" err="1" smtClean="0"/>
              <a:t>đảm</a:t>
            </a:r>
            <a:r>
              <a:rPr lang="en-US" sz="2400" dirty="0" smtClean="0"/>
              <a:t> </a:t>
            </a:r>
            <a:r>
              <a:rPr lang="en-US" sz="2400" dirty="0" err="1" smtClean="0"/>
              <a:t>cho</a:t>
            </a:r>
            <a:r>
              <a:rPr lang="en-US" sz="2400" dirty="0" smtClean="0"/>
              <a:t> </a:t>
            </a:r>
            <a:r>
              <a:rPr lang="en-US" sz="2400" dirty="0" err="1" smtClean="0"/>
              <a:t>mặt</a:t>
            </a:r>
            <a:r>
              <a:rPr lang="en-US" sz="2400" dirty="0" smtClean="0"/>
              <a:t> </a:t>
            </a:r>
            <a:r>
              <a:rPr lang="en-US" sz="2400" dirty="0" err="1" smtClean="0"/>
              <a:t>trận</a:t>
            </a:r>
            <a:r>
              <a:rPr lang="en-US" sz="2400" dirty="0" smtClean="0"/>
              <a:t> </a:t>
            </a:r>
            <a:r>
              <a:rPr lang="en-US" sz="2400" dirty="0" err="1" smtClean="0"/>
              <a:t>tồn</a:t>
            </a:r>
            <a:r>
              <a:rPr lang="en-US" sz="2400" dirty="0" smtClean="0"/>
              <a:t> </a:t>
            </a:r>
            <a:r>
              <a:rPr lang="en-US" sz="2400" dirty="0" err="1" smtClean="0"/>
              <a:t>tại</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và</a:t>
            </a:r>
            <a:r>
              <a:rPr lang="en-US" sz="2400" dirty="0" smtClean="0"/>
              <a:t> </a:t>
            </a:r>
            <a:r>
              <a:rPr lang="en-US" sz="2400" dirty="0" err="1" smtClean="0"/>
              <a:t>có</a:t>
            </a:r>
            <a:r>
              <a:rPr lang="en-US" sz="2400" dirty="0" smtClean="0"/>
              <a:t> </a:t>
            </a:r>
            <a:r>
              <a:rPr lang="en-US" sz="2400" dirty="0" err="1" smtClean="0"/>
              <a:t>hiệu</a:t>
            </a:r>
            <a:r>
              <a:rPr lang="en-US" sz="2400" dirty="0" smtClean="0"/>
              <a:t> </a:t>
            </a:r>
            <a:r>
              <a:rPr lang="en-US" sz="2400" dirty="0" err="1" smtClean="0"/>
              <a:t>lực</a:t>
            </a:r>
            <a:r>
              <a:rPr lang="en-US" sz="2400" dirty="0" smtClean="0"/>
              <a:t> </a:t>
            </a:r>
            <a:r>
              <a:rPr lang="en-US" sz="2400" dirty="0" err="1" smtClean="0"/>
              <a:t>trong</a:t>
            </a:r>
            <a:r>
              <a:rPr lang="en-US" sz="2400" dirty="0" smtClean="0"/>
              <a:t> </a:t>
            </a:r>
            <a:r>
              <a:rPr lang="en-US" sz="2400" dirty="0" err="1" smtClean="0"/>
              <a:t>thực</a:t>
            </a:r>
            <a:r>
              <a:rPr lang="en-US" sz="2400" dirty="0" smtClean="0"/>
              <a:t> </a:t>
            </a:r>
            <a:r>
              <a:rPr lang="en-US" sz="2400" dirty="0" err="1" smtClean="0"/>
              <a:t>tiễn</a:t>
            </a:r>
            <a:r>
              <a:rPr lang="en-US" sz="2400" dirty="0" smtClean="0"/>
              <a:t>.</a:t>
            </a:r>
          </a:p>
          <a:p>
            <a:pPr marL="0" indent="0">
              <a:buNone/>
            </a:pPr>
            <a:r>
              <a:rPr lang="vi-VN" sz="2400" dirty="0" smtClean="0"/>
              <a:t> </a:t>
            </a:r>
            <a:r>
              <a:rPr lang="en-US" sz="2400" dirty="0" smtClean="0"/>
              <a:t>+ </a:t>
            </a:r>
            <a:r>
              <a:rPr lang="en-US" sz="2400" dirty="0" err="1" smtClean="0"/>
              <a:t>Tính</a:t>
            </a:r>
            <a:r>
              <a:rPr lang="en-US" sz="2400" dirty="0" smtClean="0"/>
              <a:t> </a:t>
            </a:r>
            <a:r>
              <a:rPr lang="en-US" sz="2400" dirty="0" err="1" smtClean="0"/>
              <a:t>tất</a:t>
            </a:r>
            <a:r>
              <a:rPr lang="en-US" sz="2400" dirty="0" smtClean="0"/>
              <a:t> </a:t>
            </a:r>
            <a:r>
              <a:rPr lang="en-US" sz="2400" dirty="0" err="1" smtClean="0"/>
              <a:t>yếu</a:t>
            </a:r>
            <a:r>
              <a:rPr lang="en-US" sz="2400" dirty="0" smtClean="0"/>
              <a:t>: </a:t>
            </a:r>
          </a:p>
          <a:p>
            <a:pPr>
              <a:buFontTx/>
              <a:buChar char="-"/>
            </a:pPr>
            <a:r>
              <a:rPr lang="en-US" sz="2400" dirty="0"/>
              <a:t>C</a:t>
            </a:r>
            <a:r>
              <a:rPr lang="vi-VN" sz="2400" dirty="0" smtClean="0"/>
              <a:t>hỉ </a:t>
            </a:r>
            <a:r>
              <a:rPr lang="vi-VN" sz="2400" dirty="0"/>
              <a:t>có chính đảng của giai cấp công nhân được vũ trang bởi chủ nghĩa Mác - Lênin mới đánh giá đúng được vai trò của quần chúng nhân dân trong lịch </a:t>
            </a:r>
            <a:r>
              <a:rPr lang="vi-VN" sz="2400" dirty="0" smtClean="0"/>
              <a:t>sử</a:t>
            </a:r>
            <a:endParaRPr lang="en-US" sz="2400" dirty="0" smtClean="0"/>
          </a:p>
          <a:p>
            <a:pPr>
              <a:buFontTx/>
              <a:buChar char="-"/>
            </a:pPr>
            <a:r>
              <a:rPr lang="en-US" sz="2400" dirty="0" smtClean="0"/>
              <a:t>Đ</a:t>
            </a:r>
            <a:r>
              <a:rPr lang="vi-VN" sz="2400" dirty="0" smtClean="0"/>
              <a:t>ánh giá đúng được vai trò của quần chúng nhân dân trong lịch sử, mới vạch ra được đường lối chiến lược và sách lược đúng đắn để lôi kéo, tập hợp quần chúng vào khối đại đoàn kết trong mặt trận, biến tiến trình cách mạng trở thành ngày hội thật sự của quần chúng</a:t>
            </a:r>
            <a:endParaRPr lang="en-US" sz="2400" dirty="0" smtClean="0"/>
          </a:p>
          <a:p>
            <a:pPr>
              <a:buFontTx/>
              <a:buChar char="-"/>
            </a:pPr>
            <a:r>
              <a:rPr lang="en-US" sz="2400" dirty="0" err="1" smtClean="0"/>
              <a:t>Mối</a:t>
            </a:r>
            <a:r>
              <a:rPr lang="en-US" sz="2400" dirty="0" smtClean="0"/>
              <a:t> </a:t>
            </a:r>
            <a:r>
              <a:rPr lang="en-US" sz="2400" dirty="0" err="1" smtClean="0"/>
              <a:t>quan</a:t>
            </a:r>
            <a:r>
              <a:rPr lang="en-US" sz="2400" dirty="0" smtClean="0"/>
              <a:t> </a:t>
            </a:r>
            <a:r>
              <a:rPr lang="en-US" sz="2400" dirty="0" err="1" smtClean="0"/>
              <a:t>hệ</a:t>
            </a:r>
            <a:r>
              <a:rPr lang="en-US" sz="2400" dirty="0" smtClean="0"/>
              <a:t> </a:t>
            </a:r>
            <a:r>
              <a:rPr lang="en-US" sz="2400" dirty="0" err="1" smtClean="0"/>
              <a:t>giữa</a:t>
            </a:r>
            <a:r>
              <a:rPr lang="en-US" sz="2400" dirty="0" smtClean="0"/>
              <a:t> </a:t>
            </a:r>
            <a:r>
              <a:rPr lang="en-US" sz="2400" dirty="0" err="1" smtClean="0"/>
              <a:t>Đảng</a:t>
            </a:r>
            <a:r>
              <a:rPr lang="en-US" sz="2400" dirty="0" smtClean="0"/>
              <a:t> </a:t>
            </a:r>
            <a:r>
              <a:rPr lang="en-US" sz="2400" dirty="0" err="1" smtClean="0"/>
              <a:t>và</a:t>
            </a:r>
            <a:r>
              <a:rPr lang="en-US" sz="2400" dirty="0" smtClean="0"/>
              <a:t> </a:t>
            </a:r>
            <a:r>
              <a:rPr lang="en-US" sz="2400" dirty="0" err="1" smtClean="0"/>
              <a:t>Mặt</a:t>
            </a:r>
            <a:r>
              <a:rPr lang="en-US" sz="2400" dirty="0" smtClean="0"/>
              <a:t> </a:t>
            </a:r>
            <a:r>
              <a:rPr lang="en-US" sz="2400" dirty="0" err="1" smtClean="0"/>
              <a:t>trận</a:t>
            </a:r>
            <a:r>
              <a:rPr lang="en-US" sz="2400" dirty="0" smtClean="0"/>
              <a:t> </a:t>
            </a:r>
            <a:r>
              <a:rPr lang="en-US" sz="2400" dirty="0" err="1" smtClean="0"/>
              <a:t>là</a:t>
            </a:r>
            <a:r>
              <a:rPr lang="en-US" sz="2400" dirty="0" smtClean="0"/>
              <a:t> </a:t>
            </a:r>
            <a:r>
              <a:rPr lang="en-US" sz="2400" dirty="0" err="1" smtClean="0"/>
              <a:t>mối</a:t>
            </a:r>
            <a:r>
              <a:rPr lang="en-US" sz="2400" dirty="0" smtClean="0"/>
              <a:t> </a:t>
            </a:r>
            <a:r>
              <a:rPr lang="en-US" sz="2400" dirty="0" err="1" smtClean="0"/>
              <a:t>quan</a:t>
            </a:r>
            <a:r>
              <a:rPr lang="en-US" sz="2400" dirty="0" smtClean="0"/>
              <a:t> </a:t>
            </a:r>
            <a:r>
              <a:rPr lang="en-US" sz="2400" dirty="0" err="1" smtClean="0"/>
              <a:t>hệ</a:t>
            </a:r>
            <a:r>
              <a:rPr lang="en-US" sz="2400" dirty="0" smtClean="0"/>
              <a:t> </a:t>
            </a:r>
            <a:r>
              <a:rPr lang="en-US" sz="2400" dirty="0" err="1" smtClean="0"/>
              <a:t>máu</a:t>
            </a:r>
            <a:r>
              <a:rPr lang="en-US" sz="2400" dirty="0" smtClean="0"/>
              <a:t> </a:t>
            </a:r>
            <a:r>
              <a:rPr lang="en-US" sz="2400" dirty="0" err="1" smtClean="0"/>
              <a:t>thịt</a:t>
            </a:r>
            <a:r>
              <a:rPr lang="en-US" sz="2400" dirty="0" smtClean="0"/>
              <a:t>.</a:t>
            </a:r>
          </a:p>
          <a:p>
            <a:pPr marL="0" indent="0">
              <a:buNone/>
            </a:pPr>
            <a:endParaRPr lang="en-US" sz="2400" dirty="0" smtClean="0"/>
          </a:p>
          <a:p>
            <a:pPr marL="0" indent="0">
              <a:buNone/>
            </a:pPr>
            <a:r>
              <a:rPr lang="en-US" sz="2400" dirty="0" smtClean="0"/>
              <a:t>-&gt; </a:t>
            </a:r>
            <a:r>
              <a:rPr lang="en-US" sz="2400" dirty="0" err="1" smtClean="0"/>
              <a:t>Đảng</a:t>
            </a:r>
            <a:r>
              <a:rPr lang="en-US" sz="2400" dirty="0" smtClean="0"/>
              <a:t> </a:t>
            </a:r>
            <a:r>
              <a:rPr lang="en-US" sz="2400" dirty="0" err="1" smtClean="0"/>
              <a:t>vừa</a:t>
            </a:r>
            <a:r>
              <a:rPr lang="en-US" sz="2400" dirty="0" smtClean="0"/>
              <a:t> </a:t>
            </a:r>
            <a:r>
              <a:rPr lang="en-US" sz="2400" dirty="0" err="1" smtClean="0"/>
              <a:t>là</a:t>
            </a:r>
            <a:r>
              <a:rPr lang="en-US" sz="2400" dirty="0" smtClean="0"/>
              <a:t> </a:t>
            </a:r>
            <a:r>
              <a:rPr lang="en-US" sz="2400" dirty="0" err="1" smtClean="0"/>
              <a:t>thành</a:t>
            </a:r>
            <a:r>
              <a:rPr lang="en-US" sz="2400" dirty="0" smtClean="0"/>
              <a:t> </a:t>
            </a:r>
            <a:r>
              <a:rPr lang="en-US" sz="2400" dirty="0" err="1" smtClean="0"/>
              <a:t>viên</a:t>
            </a:r>
            <a:r>
              <a:rPr lang="en-US" sz="2400" dirty="0" smtClean="0"/>
              <a:t> </a:t>
            </a:r>
            <a:r>
              <a:rPr lang="en-US" sz="2400" dirty="0" err="1" smtClean="0"/>
              <a:t>của</a:t>
            </a:r>
            <a:r>
              <a:rPr lang="en-US" sz="2400" dirty="0" smtClean="0"/>
              <a:t> </a:t>
            </a:r>
            <a:r>
              <a:rPr lang="en-US" sz="2400" dirty="0" err="1" smtClean="0"/>
              <a:t>mặt</a:t>
            </a:r>
            <a:r>
              <a:rPr lang="en-US" sz="2400" dirty="0" smtClean="0"/>
              <a:t> </a:t>
            </a:r>
            <a:r>
              <a:rPr lang="en-US" sz="2400" dirty="0" err="1" smtClean="0"/>
              <a:t>trận</a:t>
            </a:r>
            <a:r>
              <a:rPr lang="en-US" sz="2400" dirty="0" smtClean="0"/>
              <a:t> </a:t>
            </a:r>
            <a:r>
              <a:rPr lang="en-US" sz="2400" dirty="0" err="1" smtClean="0"/>
              <a:t>dân</a:t>
            </a:r>
            <a:r>
              <a:rPr lang="en-US" sz="2400" dirty="0" smtClean="0"/>
              <a:t> </a:t>
            </a:r>
            <a:r>
              <a:rPr lang="en-US" sz="2400" dirty="0" err="1" smtClean="0"/>
              <a:t>tộc</a:t>
            </a:r>
            <a:r>
              <a:rPr lang="en-US" sz="2400" dirty="0" smtClean="0"/>
              <a:t> </a:t>
            </a:r>
            <a:r>
              <a:rPr lang="en-US" sz="2400" dirty="0" err="1" smtClean="0"/>
              <a:t>thống</a:t>
            </a:r>
            <a:r>
              <a:rPr lang="en-US" sz="2400" dirty="0" smtClean="0"/>
              <a:t> </a:t>
            </a:r>
            <a:r>
              <a:rPr lang="en-US" sz="2400" dirty="0" err="1" smtClean="0"/>
              <a:t>nhất</a:t>
            </a:r>
            <a:r>
              <a:rPr lang="en-US" sz="2400" dirty="0" smtClean="0"/>
              <a:t> </a:t>
            </a:r>
            <a:r>
              <a:rPr lang="en-US" sz="2400" dirty="0" err="1" smtClean="0"/>
              <a:t>vừa</a:t>
            </a:r>
            <a:r>
              <a:rPr lang="en-US" sz="2400" dirty="0" smtClean="0"/>
              <a:t> </a:t>
            </a:r>
            <a:r>
              <a:rPr lang="en-US" sz="2400" dirty="0" err="1" smtClean="0"/>
              <a:t>là</a:t>
            </a:r>
            <a:r>
              <a:rPr lang="en-US" sz="2400" dirty="0" smtClean="0"/>
              <a:t> </a:t>
            </a:r>
            <a:r>
              <a:rPr lang="en-US" sz="2400" dirty="0" err="1" smtClean="0"/>
              <a:t>lự</a:t>
            </a:r>
            <a:r>
              <a:rPr lang="en-US" sz="2400" dirty="0" err="1" smtClean="0"/>
              <a:t>c</a:t>
            </a:r>
            <a:r>
              <a:rPr lang="en-US" sz="2400" dirty="0" smtClean="0"/>
              <a:t> </a:t>
            </a:r>
            <a:r>
              <a:rPr lang="en-US" sz="2400" dirty="0" err="1" smtClean="0"/>
              <a:t>lượng</a:t>
            </a:r>
            <a:r>
              <a:rPr lang="en-US" sz="2400" dirty="0" smtClean="0"/>
              <a:t> </a:t>
            </a:r>
            <a:r>
              <a:rPr lang="en-US" sz="2400" dirty="0" err="1" smtClean="0"/>
              <a:t>lãnh</a:t>
            </a:r>
            <a:r>
              <a:rPr lang="en-US" sz="2400" dirty="0" smtClean="0"/>
              <a:t> </a:t>
            </a:r>
            <a:r>
              <a:rPr lang="en-US" sz="2400" dirty="0" err="1" smtClean="0"/>
              <a:t>đạo</a:t>
            </a:r>
            <a:r>
              <a:rPr lang="en-US" sz="2400" dirty="0" smtClean="0"/>
              <a:t> </a:t>
            </a:r>
            <a:r>
              <a:rPr lang="en-US" sz="2400" dirty="0" err="1" smtClean="0"/>
              <a:t>mặt</a:t>
            </a:r>
            <a:r>
              <a:rPr lang="en-US" sz="2400" dirty="0" smtClean="0"/>
              <a:t> </a:t>
            </a:r>
            <a:r>
              <a:rPr lang="en-US" sz="2400" dirty="0" err="1" smtClean="0"/>
              <a:t>trận</a:t>
            </a:r>
            <a:endParaRPr lang="en-US" sz="2400" dirty="0"/>
          </a:p>
        </p:txBody>
      </p:sp>
    </p:spTree>
    <p:extLst>
      <p:ext uri="{BB962C8B-B14F-4D97-AF65-F5344CB8AC3E}">
        <p14:creationId xmlns:p14="http://schemas.microsoft.com/office/powerpoint/2010/main" val="241723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169816"/>
            <a:ext cx="12061371" cy="6688183"/>
          </a:xfrm>
        </p:spPr>
        <p:txBody>
          <a:bodyPr>
            <a:normAutofit/>
          </a:bodyPr>
          <a:lstStyle/>
          <a:p>
            <a:r>
              <a:rPr lang="en-US" sz="2400" dirty="0" err="1" smtClean="0"/>
              <a:t>Tính</a:t>
            </a:r>
            <a:r>
              <a:rPr lang="en-US" sz="2400" dirty="0" smtClean="0"/>
              <a:t> </a:t>
            </a:r>
            <a:r>
              <a:rPr lang="en-US" sz="2400" dirty="0" err="1" smtClean="0"/>
              <a:t>nguyên</a:t>
            </a:r>
            <a:r>
              <a:rPr lang="en-US" sz="2400" dirty="0" smtClean="0"/>
              <a:t> </a:t>
            </a:r>
            <a:r>
              <a:rPr lang="en-US" sz="2400" dirty="0" err="1" smtClean="0"/>
              <a:t>tắc</a:t>
            </a:r>
            <a:r>
              <a:rPr lang="en-US" sz="2400" dirty="0" smtClean="0"/>
              <a:t>:</a:t>
            </a:r>
          </a:p>
          <a:p>
            <a:pPr marL="0" indent="0">
              <a:buNone/>
            </a:pPr>
            <a:r>
              <a:rPr lang="en-US" sz="2400" dirty="0" err="1" smtClean="0"/>
              <a:t>Mặt</a:t>
            </a:r>
            <a:r>
              <a:rPr lang="en-US" sz="2400" dirty="0" smtClean="0"/>
              <a:t> </a:t>
            </a:r>
            <a:r>
              <a:rPr lang="en-US" sz="2400" dirty="0" err="1" smtClean="0"/>
              <a:t>trận</a:t>
            </a:r>
            <a:r>
              <a:rPr lang="en-US" sz="2400" dirty="0" smtClean="0"/>
              <a:t> </a:t>
            </a:r>
            <a:r>
              <a:rPr lang="en-US" sz="2400" dirty="0" err="1" smtClean="0"/>
              <a:t>thừa</a:t>
            </a:r>
            <a:r>
              <a:rPr lang="en-US" sz="2400" dirty="0" smtClean="0"/>
              <a:t> </a:t>
            </a:r>
            <a:r>
              <a:rPr lang="en-US" sz="2400" dirty="0" err="1" smtClean="0"/>
              <a:t>nhận</a:t>
            </a:r>
            <a:r>
              <a:rPr lang="en-US" sz="2400" dirty="0" smtClean="0"/>
              <a:t> </a:t>
            </a:r>
            <a:r>
              <a:rPr lang="en-US" sz="2400" dirty="0" err="1" smtClean="0"/>
              <a:t>Đảng</a:t>
            </a:r>
            <a:r>
              <a:rPr lang="en-US" sz="2400" dirty="0" smtClean="0"/>
              <a:t> </a:t>
            </a:r>
            <a:r>
              <a:rPr lang="en-US" sz="2400" dirty="0" err="1" smtClean="0"/>
              <a:t>có</a:t>
            </a:r>
            <a:r>
              <a:rPr lang="en-US" sz="2400" dirty="0" smtClean="0"/>
              <a:t> </a:t>
            </a:r>
            <a:r>
              <a:rPr lang="en-US" sz="2400" dirty="0" err="1" smtClean="0"/>
              <a:t>năng</a:t>
            </a:r>
            <a:r>
              <a:rPr lang="en-US" sz="2400" dirty="0" smtClean="0"/>
              <a:t> </a:t>
            </a:r>
            <a:r>
              <a:rPr lang="en-US" sz="2400" dirty="0" err="1" smtClean="0"/>
              <a:t>lực</a:t>
            </a:r>
            <a:r>
              <a:rPr lang="en-US" sz="2400" dirty="0" smtClean="0"/>
              <a:t> </a:t>
            </a:r>
            <a:r>
              <a:rPr lang="en-US" sz="2400" dirty="0" err="1" smtClean="0"/>
              <a:t>và</a:t>
            </a:r>
            <a:r>
              <a:rPr lang="en-US" sz="2400" dirty="0" smtClean="0"/>
              <a:t> </a:t>
            </a:r>
            <a:r>
              <a:rPr lang="en-US" sz="2400" dirty="0" err="1" smtClean="0"/>
              <a:t>trí</a:t>
            </a:r>
            <a:r>
              <a:rPr lang="en-US" sz="2400" dirty="0" smtClean="0"/>
              <a:t> </a:t>
            </a:r>
            <a:r>
              <a:rPr lang="en-US" sz="2400" dirty="0" err="1" smtClean="0"/>
              <a:t>tuệ</a:t>
            </a:r>
            <a:r>
              <a:rPr lang="en-US" sz="2400" dirty="0" smtClean="0"/>
              <a:t> </a:t>
            </a:r>
            <a:r>
              <a:rPr lang="en-US" sz="2400" dirty="0" err="1" smtClean="0"/>
              <a:t>lãnh</a:t>
            </a:r>
            <a:r>
              <a:rPr lang="en-US" sz="2400" dirty="0" smtClean="0"/>
              <a:t> </a:t>
            </a:r>
            <a:r>
              <a:rPr lang="en-US" sz="2400" dirty="0" err="1" smtClean="0"/>
              <a:t>đạo</a:t>
            </a:r>
            <a:endParaRPr lang="en-US" sz="2400" dirty="0" smtClean="0"/>
          </a:p>
          <a:p>
            <a:pPr marL="0" indent="0">
              <a:buNone/>
            </a:pPr>
            <a:r>
              <a:rPr lang="en-US" sz="2400" dirty="0" err="1" smtClean="0"/>
              <a:t>Đảng</a:t>
            </a:r>
            <a:r>
              <a:rPr lang="en-US" sz="2400" dirty="0" smtClean="0"/>
              <a:t> </a:t>
            </a:r>
            <a:r>
              <a:rPr lang="en-US" sz="2400" dirty="0" err="1" smtClean="0"/>
              <a:t>cũng</a:t>
            </a:r>
            <a:r>
              <a:rPr lang="en-US" sz="2400" dirty="0" smtClean="0"/>
              <a:t> </a:t>
            </a:r>
            <a:r>
              <a:rPr lang="en-US" sz="2400" dirty="0" err="1" smtClean="0"/>
              <a:t>phải</a:t>
            </a:r>
            <a:r>
              <a:rPr lang="en-US" sz="2400" dirty="0" smtClean="0"/>
              <a:t> </a:t>
            </a:r>
            <a:r>
              <a:rPr lang="en-US" sz="2400" dirty="0" err="1" smtClean="0"/>
              <a:t>chấp</a:t>
            </a:r>
            <a:r>
              <a:rPr lang="en-US" sz="2400" dirty="0" smtClean="0"/>
              <a:t> </a:t>
            </a:r>
            <a:r>
              <a:rPr lang="en-US" sz="2400" dirty="0" err="1" smtClean="0"/>
              <a:t>nhận</a:t>
            </a:r>
            <a:r>
              <a:rPr lang="en-US" sz="2400" dirty="0" smtClean="0"/>
              <a:t> </a:t>
            </a:r>
            <a:r>
              <a:rPr lang="en-US" sz="2400" dirty="0" err="1" smtClean="0"/>
              <a:t>nguyên</a:t>
            </a:r>
            <a:r>
              <a:rPr lang="en-US" sz="2400" dirty="0" smtClean="0"/>
              <a:t> </a:t>
            </a:r>
            <a:r>
              <a:rPr lang="en-US" sz="2400" dirty="0" err="1" smtClean="0"/>
              <a:t>tắc</a:t>
            </a:r>
            <a:r>
              <a:rPr lang="en-US" sz="2400" dirty="0" smtClean="0"/>
              <a:t> </a:t>
            </a:r>
            <a:r>
              <a:rPr lang="en-US" sz="2400" dirty="0" err="1" smtClean="0"/>
              <a:t>của</a:t>
            </a:r>
            <a:r>
              <a:rPr lang="en-US" sz="2400" dirty="0" smtClean="0"/>
              <a:t> </a:t>
            </a:r>
            <a:r>
              <a:rPr lang="en-US" sz="2400" dirty="0" err="1" smtClean="0"/>
              <a:t>mặt</a:t>
            </a:r>
            <a:r>
              <a:rPr lang="en-US" sz="2400" dirty="0" smtClean="0"/>
              <a:t> </a:t>
            </a:r>
            <a:r>
              <a:rPr lang="en-US" sz="2400" dirty="0" err="1" smtClean="0"/>
              <a:t>trận</a:t>
            </a:r>
            <a:r>
              <a:rPr lang="en-US" sz="2400" dirty="0" smtClean="0"/>
              <a:t> </a:t>
            </a:r>
          </a:p>
          <a:p>
            <a:pPr marL="0" indent="0">
              <a:buNone/>
            </a:pPr>
            <a:r>
              <a:rPr lang="en-US" sz="2400" dirty="0" err="1" smtClean="0"/>
              <a:t>Đảng</a:t>
            </a:r>
            <a:r>
              <a:rPr lang="en-US" sz="2400" dirty="0" smtClean="0"/>
              <a:t> </a:t>
            </a:r>
            <a:r>
              <a:rPr lang="en-US" sz="2400" dirty="0" err="1" smtClean="0"/>
              <a:t>lãnh</a:t>
            </a:r>
            <a:r>
              <a:rPr lang="en-US" sz="2400" dirty="0" smtClean="0"/>
              <a:t> </a:t>
            </a:r>
            <a:r>
              <a:rPr lang="en-US" sz="2400" dirty="0" err="1" smtClean="0"/>
              <a:t>đạo</a:t>
            </a:r>
            <a:r>
              <a:rPr lang="en-US" sz="2400" dirty="0" smtClean="0"/>
              <a:t> </a:t>
            </a:r>
            <a:r>
              <a:rPr lang="en-US" sz="2400" dirty="0" err="1" smtClean="0"/>
              <a:t>bằng</a:t>
            </a:r>
            <a:r>
              <a:rPr lang="en-US" sz="2400" dirty="0" smtClean="0"/>
              <a:t> </a:t>
            </a:r>
            <a:r>
              <a:rPr lang="en-US" sz="2400" dirty="0" err="1" smtClean="0"/>
              <a:t>việc</a:t>
            </a:r>
            <a:r>
              <a:rPr lang="en-US" sz="2400" dirty="0" smtClean="0"/>
              <a:t> </a:t>
            </a:r>
            <a:r>
              <a:rPr lang="en-US" sz="2400" dirty="0" err="1" smtClean="0"/>
              <a:t>xác</a:t>
            </a:r>
            <a:r>
              <a:rPr lang="en-US" sz="2400" dirty="0" smtClean="0"/>
              <a:t> </a:t>
            </a:r>
            <a:r>
              <a:rPr lang="en-US" sz="2400" dirty="0" err="1" smtClean="0"/>
              <a:t>nhận</a:t>
            </a:r>
            <a:r>
              <a:rPr lang="en-US" sz="2400" dirty="0" smtClean="0"/>
              <a:t> </a:t>
            </a:r>
            <a:r>
              <a:rPr lang="en-US" sz="2400" dirty="0" err="1" smtClean="0"/>
              <a:t>chính</a:t>
            </a:r>
            <a:r>
              <a:rPr lang="en-US" sz="2400" dirty="0" smtClean="0"/>
              <a:t> </a:t>
            </a:r>
            <a:r>
              <a:rPr lang="en-US" sz="2400" dirty="0" err="1" smtClean="0"/>
              <a:t>sách</a:t>
            </a:r>
            <a:r>
              <a:rPr lang="en-US" sz="2400" dirty="0" smtClean="0"/>
              <a:t> </a:t>
            </a:r>
            <a:r>
              <a:rPr lang="en-US" sz="2400" dirty="0" err="1" smtClean="0"/>
              <a:t>mặt</a:t>
            </a:r>
            <a:r>
              <a:rPr lang="en-US" sz="2400" dirty="0" smtClean="0"/>
              <a:t> </a:t>
            </a:r>
            <a:r>
              <a:rPr lang="en-US" sz="2400" dirty="0" err="1" smtClean="0"/>
              <a:t>trận</a:t>
            </a:r>
            <a:r>
              <a:rPr lang="en-US" sz="2400" dirty="0" smtClean="0"/>
              <a:t> </a:t>
            </a:r>
            <a:r>
              <a:rPr lang="en-US" sz="2400" dirty="0" err="1" smtClean="0"/>
              <a:t>đúng</a:t>
            </a:r>
            <a:r>
              <a:rPr lang="en-US" sz="2400" dirty="0" smtClean="0"/>
              <a:t> </a:t>
            </a:r>
            <a:r>
              <a:rPr lang="en-US" sz="2400" dirty="0" err="1" smtClean="0"/>
              <a:t>đắn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từng</a:t>
            </a:r>
            <a:r>
              <a:rPr lang="en-US" sz="2400" dirty="0" smtClean="0"/>
              <a:t> </a:t>
            </a:r>
            <a:r>
              <a:rPr lang="en-US" sz="2400" dirty="0" err="1" smtClean="0"/>
              <a:t>thời</a:t>
            </a:r>
            <a:r>
              <a:rPr lang="en-US" sz="2400" dirty="0" smtClean="0"/>
              <a:t> </a:t>
            </a:r>
            <a:r>
              <a:rPr lang="en-US" sz="2400" dirty="0" err="1" smtClean="0"/>
              <a:t>kỳ</a:t>
            </a:r>
            <a:r>
              <a:rPr lang="en-US" sz="2400" dirty="0" smtClean="0"/>
              <a:t> </a:t>
            </a:r>
            <a:r>
              <a:rPr lang="en-US" sz="2400" dirty="0" err="1" smtClean="0"/>
              <a:t>cách</a:t>
            </a:r>
            <a:r>
              <a:rPr lang="en-US" sz="2400" dirty="0" smtClean="0"/>
              <a:t> </a:t>
            </a:r>
            <a:r>
              <a:rPr lang="en-US" sz="2400" dirty="0" err="1" smtClean="0"/>
              <a:t>mạng</a:t>
            </a:r>
            <a:r>
              <a:rPr lang="en-US" sz="2400" dirty="0" smtClean="0"/>
              <a:t>, </a:t>
            </a:r>
            <a:r>
              <a:rPr lang="en-US" sz="2400" dirty="0" err="1" smtClean="0"/>
              <a:t>không</a:t>
            </a:r>
            <a:r>
              <a:rPr lang="en-US" sz="2400" dirty="0" smtClean="0"/>
              <a:t> </a:t>
            </a:r>
            <a:r>
              <a:rPr lang="en-US" sz="2400" dirty="0" err="1" smtClean="0"/>
              <a:t>lấy</a:t>
            </a:r>
            <a:r>
              <a:rPr lang="en-US" sz="2400" dirty="0" smtClean="0"/>
              <a:t> </a:t>
            </a:r>
            <a:r>
              <a:rPr lang="en-US" sz="2400" dirty="0" err="1" smtClean="0"/>
              <a:t>uy</a:t>
            </a:r>
            <a:r>
              <a:rPr lang="en-US" sz="2400" dirty="0" smtClean="0"/>
              <a:t> </a:t>
            </a:r>
            <a:r>
              <a:rPr lang="en-US" sz="2400" dirty="0" err="1" smtClean="0"/>
              <a:t>quyền</a:t>
            </a:r>
            <a:r>
              <a:rPr lang="en-US" sz="2400" dirty="0" smtClean="0"/>
              <a:t> </a:t>
            </a:r>
            <a:r>
              <a:rPr lang="en-US" sz="2400" dirty="0" err="1" smtClean="0"/>
              <a:t>của</a:t>
            </a:r>
            <a:r>
              <a:rPr lang="en-US" sz="2400" dirty="0" smtClean="0"/>
              <a:t> </a:t>
            </a:r>
            <a:r>
              <a:rPr lang="en-US" sz="2400" dirty="0" err="1" smtClean="0"/>
              <a:t>mình</a:t>
            </a:r>
            <a:r>
              <a:rPr lang="en-US" sz="2400" dirty="0" smtClean="0"/>
              <a:t> </a:t>
            </a:r>
            <a:r>
              <a:rPr lang="en-US" sz="2400" dirty="0" err="1" smtClean="0"/>
              <a:t>để</a:t>
            </a:r>
            <a:r>
              <a:rPr lang="en-US" sz="2400" dirty="0" smtClean="0"/>
              <a:t> </a:t>
            </a:r>
            <a:r>
              <a:rPr lang="en-US" sz="2400" dirty="0" err="1" smtClean="0"/>
              <a:t>buộc</a:t>
            </a:r>
            <a:r>
              <a:rPr lang="en-US" sz="2400" dirty="0" smtClean="0"/>
              <a:t> </a:t>
            </a:r>
            <a:r>
              <a:rPr lang="en-US" sz="2400" dirty="0" err="1" smtClean="0"/>
              <a:t>các</a:t>
            </a:r>
            <a:r>
              <a:rPr lang="en-US" sz="2400" dirty="0" smtClean="0"/>
              <a:t> </a:t>
            </a:r>
            <a:r>
              <a:rPr lang="en-US" sz="2400" dirty="0" err="1" smtClean="0"/>
              <a:t>thành</a:t>
            </a:r>
            <a:r>
              <a:rPr lang="en-US" sz="2400" dirty="0" smtClean="0"/>
              <a:t> </a:t>
            </a:r>
            <a:r>
              <a:rPr lang="en-US" sz="2400" dirty="0" err="1" smtClean="0"/>
              <a:t>viên</a:t>
            </a:r>
            <a:r>
              <a:rPr lang="en-US" sz="2400" dirty="0" smtClean="0"/>
              <a:t> </a:t>
            </a:r>
            <a:r>
              <a:rPr lang="en-US" sz="2400" dirty="0" err="1" smtClean="0"/>
              <a:t>trong</a:t>
            </a:r>
            <a:r>
              <a:rPr lang="en-US" sz="2400" dirty="0" smtClean="0"/>
              <a:t> </a:t>
            </a:r>
            <a:r>
              <a:rPr lang="en-US" sz="2400" dirty="0" err="1" smtClean="0"/>
              <a:t>mặt</a:t>
            </a:r>
            <a:r>
              <a:rPr lang="en-US" sz="2400" dirty="0" smtClean="0"/>
              <a:t> </a:t>
            </a:r>
            <a:r>
              <a:rPr lang="en-US" sz="2400" dirty="0" err="1" smtClean="0"/>
              <a:t>trận</a:t>
            </a:r>
            <a:r>
              <a:rPr lang="en-US" sz="2400" dirty="0" smtClean="0"/>
              <a:t> </a:t>
            </a:r>
            <a:r>
              <a:rPr lang="en-US" sz="2400" dirty="0" err="1" smtClean="0"/>
              <a:t>phải</a:t>
            </a:r>
            <a:r>
              <a:rPr lang="en-US" sz="2400" dirty="0" smtClean="0"/>
              <a:t> </a:t>
            </a:r>
            <a:r>
              <a:rPr lang="en-US" sz="2400" dirty="0" err="1" smtClean="0"/>
              <a:t>tuân</a:t>
            </a:r>
            <a:r>
              <a:rPr lang="en-US" sz="2400" dirty="0" smtClean="0"/>
              <a:t> </a:t>
            </a:r>
            <a:r>
              <a:rPr lang="en-US" sz="2400" dirty="0" err="1" smtClean="0"/>
              <a:t>theo</a:t>
            </a:r>
            <a:r>
              <a:rPr lang="en-US" sz="2400" dirty="0" smtClean="0"/>
              <a:t>	</a:t>
            </a:r>
            <a:endParaRPr lang="en-US" sz="2400" dirty="0"/>
          </a:p>
          <a:p>
            <a:pPr marL="0" indent="0">
              <a:buNone/>
            </a:pPr>
            <a:r>
              <a:rPr lang="en-US" sz="2400" dirty="0" smtClean="0"/>
              <a:t>- &gt; </a:t>
            </a:r>
            <a:r>
              <a:rPr lang="vi-VN" sz="2400" dirty="0" smtClean="0"/>
              <a:t>Khối </a:t>
            </a:r>
            <a:r>
              <a:rPr lang="vi-VN" sz="2400" dirty="0"/>
              <a:t>liên minh công - nông - trí thức, đặt dưới sự lãnh đạo của Đảng là nguyên tắc cốt lõi </a:t>
            </a:r>
            <a:r>
              <a:rPr lang="vi-VN" sz="2400" dirty="0" smtClean="0"/>
              <a:t>trong </a:t>
            </a:r>
            <a:r>
              <a:rPr lang="vi-VN" sz="2400" dirty="0"/>
              <a:t>chiến lược đại đoàn kết của Hồ Chí Minh</a:t>
            </a:r>
            <a:endParaRPr lang="en-US" sz="2400" dirty="0" smtClean="0"/>
          </a:p>
        </p:txBody>
      </p:sp>
      <p:pic>
        <p:nvPicPr>
          <p:cNvPr id="2050" name="Picture 2" descr="Image result for Khối liên minh công - nông - trí thức và sự lãnh đạo của Đả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518" y="3371849"/>
            <a:ext cx="571500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76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068" y="0"/>
            <a:ext cx="10515600" cy="1325563"/>
          </a:xfrm>
        </p:spPr>
        <p:txBody>
          <a:bodyPr>
            <a:noAutofit/>
          </a:bodyPr>
          <a:lstStyle/>
          <a:p>
            <a:r>
              <a:rPr lang="en-US" sz="2400" b="1" dirty="0" smtClean="0"/>
              <a:t>2: </a:t>
            </a:r>
            <a:r>
              <a:rPr lang="vi-VN" sz="2400" b="1" dirty="0"/>
              <a:t>Mặt trận dân tộc thống nhất phải hoạt động trên cơ sở bảo đảm lợi ích tối cao của dân tộc, quyền lợi cơ bản của các tầng lớp nhân dân</a:t>
            </a:r>
            <a:endParaRPr lang="en-US" sz="2400" b="1" dirty="0"/>
          </a:p>
        </p:txBody>
      </p:sp>
      <p:sp>
        <p:nvSpPr>
          <p:cNvPr id="3" name="Content Placeholder 2"/>
          <p:cNvSpPr>
            <a:spLocks noGrp="1"/>
          </p:cNvSpPr>
          <p:nvPr>
            <p:ph idx="1"/>
          </p:nvPr>
        </p:nvSpPr>
        <p:spPr>
          <a:xfrm>
            <a:off x="156754" y="1097280"/>
            <a:ext cx="12035246" cy="5368834"/>
          </a:xfrm>
        </p:spPr>
        <p:txBody>
          <a:bodyPr>
            <a:normAutofit/>
          </a:bodyPr>
          <a:lstStyle/>
          <a:p>
            <a:r>
              <a:rPr lang="en-US" sz="2400" dirty="0" err="1"/>
              <a:t>Khối</a:t>
            </a:r>
            <a:r>
              <a:rPr lang="en-US" sz="2400" dirty="0"/>
              <a:t> </a:t>
            </a:r>
            <a:r>
              <a:rPr lang="en-US" sz="2400" dirty="0" err="1"/>
              <a:t>đại</a:t>
            </a:r>
            <a:r>
              <a:rPr lang="en-US" sz="2400" dirty="0"/>
              <a:t> </a:t>
            </a:r>
            <a:r>
              <a:rPr lang="en-US" sz="2400" dirty="0" err="1"/>
              <a:t>đoàn</a:t>
            </a:r>
            <a:r>
              <a:rPr lang="en-US" sz="2400" dirty="0"/>
              <a:t> </a:t>
            </a:r>
            <a:r>
              <a:rPr lang="en-US" sz="2400" dirty="0" err="1"/>
              <a:t>kết</a:t>
            </a:r>
            <a:r>
              <a:rPr lang="en-US" sz="2400" dirty="0"/>
              <a:t> </a:t>
            </a:r>
            <a:r>
              <a:rPr lang="en-US" sz="2400" dirty="0" err="1"/>
              <a:t>chỉ</a:t>
            </a:r>
            <a:r>
              <a:rPr lang="en-US" sz="2400" dirty="0"/>
              <a:t> </a:t>
            </a:r>
            <a:r>
              <a:rPr lang="en-US" sz="2400" dirty="0" err="1"/>
              <a:t>có</a:t>
            </a:r>
            <a:r>
              <a:rPr lang="en-US" sz="2400" dirty="0"/>
              <a:t> </a:t>
            </a:r>
            <a:r>
              <a:rPr lang="en-US" sz="2400" dirty="0" err="1"/>
              <a:t>thể</a:t>
            </a:r>
            <a:r>
              <a:rPr lang="en-US" sz="2400" dirty="0"/>
              <a:t> </a:t>
            </a:r>
            <a:r>
              <a:rPr lang="en-US" sz="2400" dirty="0" err="1"/>
              <a:t>thực</a:t>
            </a:r>
            <a:r>
              <a:rPr lang="en-US" sz="2400" dirty="0"/>
              <a:t> </a:t>
            </a:r>
            <a:r>
              <a:rPr lang="en-US" sz="2400" dirty="0" err="1" smtClean="0"/>
              <a:t>hiện</a:t>
            </a:r>
            <a:r>
              <a:rPr lang="en-US" sz="2400" dirty="0" smtClean="0"/>
              <a:t> </a:t>
            </a:r>
            <a:r>
              <a:rPr lang="en-US" sz="2400" dirty="0" err="1" smtClean="0"/>
              <a:t>bền</a:t>
            </a:r>
            <a:r>
              <a:rPr lang="en-US" sz="2400" dirty="0" smtClean="0"/>
              <a:t> </a:t>
            </a:r>
            <a:r>
              <a:rPr lang="en-US" sz="2400" dirty="0" err="1" smtClean="0"/>
              <a:t>chặt</a:t>
            </a:r>
            <a:r>
              <a:rPr lang="en-US" sz="2400" dirty="0" smtClean="0"/>
              <a:t> </a:t>
            </a:r>
            <a:r>
              <a:rPr lang="en-US" sz="2400" dirty="0" err="1" smtClean="0"/>
              <a:t>và</a:t>
            </a:r>
            <a:r>
              <a:rPr lang="en-US" sz="2400" dirty="0" smtClean="0"/>
              <a:t> </a:t>
            </a:r>
            <a:r>
              <a:rPr lang="en-US" sz="2400" dirty="0" err="1" smtClean="0"/>
              <a:t>lâu</a:t>
            </a:r>
            <a:r>
              <a:rPr lang="en-US" sz="2400" dirty="0" smtClean="0"/>
              <a:t> </a:t>
            </a:r>
            <a:r>
              <a:rPr lang="en-US" sz="2400" dirty="0" err="1" smtClean="0"/>
              <a:t>dài</a:t>
            </a:r>
            <a:r>
              <a:rPr lang="en-US" sz="2400" dirty="0" smtClean="0"/>
              <a:t> </a:t>
            </a:r>
            <a:r>
              <a:rPr lang="en-US" sz="2400" dirty="0" err="1" smtClean="0"/>
              <a:t>khi</a:t>
            </a:r>
            <a:r>
              <a:rPr lang="en-US" sz="2400" dirty="0" smtClean="0"/>
              <a:t> </a:t>
            </a:r>
            <a:r>
              <a:rPr lang="en-US" sz="2400" dirty="0" err="1" smtClean="0"/>
              <a:t>có</a:t>
            </a:r>
            <a:r>
              <a:rPr lang="en-US" sz="2400" dirty="0" smtClean="0"/>
              <a:t> </a:t>
            </a:r>
            <a:r>
              <a:rPr lang="en-US" sz="2400" dirty="0" err="1" smtClean="0"/>
              <a:t>sự</a:t>
            </a:r>
            <a:r>
              <a:rPr lang="en-US" sz="2400" dirty="0" smtClean="0"/>
              <a:t> </a:t>
            </a:r>
            <a:r>
              <a:rPr lang="en-US" sz="2400" dirty="0" err="1" smtClean="0"/>
              <a:t>thống</a:t>
            </a:r>
            <a:r>
              <a:rPr lang="en-US" sz="2400" dirty="0" smtClean="0"/>
              <a:t> </a:t>
            </a:r>
            <a:r>
              <a:rPr lang="en-US" sz="2400" dirty="0" err="1" smtClean="0"/>
              <a:t>nhất</a:t>
            </a:r>
            <a:r>
              <a:rPr lang="en-US" sz="2400" dirty="0"/>
              <a:t> </a:t>
            </a:r>
            <a:r>
              <a:rPr lang="en-US" sz="2400" dirty="0" err="1" smtClean="0"/>
              <a:t>cao</a:t>
            </a:r>
            <a:r>
              <a:rPr lang="en-US" sz="2400" dirty="0" smtClean="0"/>
              <a:t> </a:t>
            </a:r>
            <a:r>
              <a:rPr lang="en-US" sz="2400" dirty="0" err="1" smtClean="0"/>
              <a:t>độ</a:t>
            </a:r>
            <a:r>
              <a:rPr lang="en-US" sz="2400" dirty="0" smtClean="0"/>
              <a:t> </a:t>
            </a:r>
            <a:r>
              <a:rPr lang="en-US" sz="2400" dirty="0" err="1" smtClean="0"/>
              <a:t>mục</a:t>
            </a:r>
            <a:r>
              <a:rPr lang="en-US" sz="2400" dirty="0" smtClean="0"/>
              <a:t> </a:t>
            </a:r>
            <a:r>
              <a:rPr lang="en-US" sz="2400" dirty="0" err="1" smtClean="0"/>
              <a:t>tiêu</a:t>
            </a:r>
            <a:r>
              <a:rPr lang="en-US" sz="2400" dirty="0" smtClean="0"/>
              <a:t> </a:t>
            </a:r>
            <a:r>
              <a:rPr lang="en-US" sz="2400" dirty="0" err="1" smtClean="0"/>
              <a:t>và</a:t>
            </a:r>
            <a:r>
              <a:rPr lang="en-US" sz="2400" dirty="0" smtClean="0"/>
              <a:t> </a:t>
            </a:r>
            <a:r>
              <a:rPr lang="en-US" sz="2400" dirty="0" err="1" smtClean="0"/>
              <a:t>lợi</a:t>
            </a:r>
            <a:r>
              <a:rPr lang="en-US" sz="2400" dirty="0" smtClean="0"/>
              <a:t> </a:t>
            </a:r>
            <a:r>
              <a:rPr lang="en-US" sz="2400" dirty="0" err="1" smtClean="0"/>
              <a:t>ích</a:t>
            </a:r>
            <a:endParaRPr lang="en-US" sz="2400" dirty="0" smtClean="0"/>
          </a:p>
          <a:p>
            <a:r>
              <a:rPr lang="en-US" sz="2400" b="1" dirty="0" err="1" smtClean="0"/>
              <a:t>Độc</a:t>
            </a:r>
            <a:r>
              <a:rPr lang="en-US" sz="2400" b="1" dirty="0" smtClean="0"/>
              <a:t> </a:t>
            </a:r>
            <a:r>
              <a:rPr lang="en-US" sz="2400" b="1" dirty="0" err="1"/>
              <a:t>lập</a:t>
            </a:r>
            <a:r>
              <a:rPr lang="en-US" sz="2400" b="1" dirty="0"/>
              <a:t>, </a:t>
            </a:r>
            <a:r>
              <a:rPr lang="en-US" sz="2400" b="1" dirty="0" err="1"/>
              <a:t>tự</a:t>
            </a:r>
            <a:r>
              <a:rPr lang="en-US" sz="2400" b="1" dirty="0"/>
              <a:t> do </a:t>
            </a:r>
            <a:r>
              <a:rPr lang="en-US" sz="2400" dirty="0" err="1"/>
              <a:t>là</a:t>
            </a:r>
            <a:r>
              <a:rPr lang="en-US" sz="2400" dirty="0"/>
              <a:t> </a:t>
            </a:r>
            <a:r>
              <a:rPr lang="en-US" sz="2400" dirty="0" err="1"/>
              <a:t>nguyên</a:t>
            </a:r>
            <a:r>
              <a:rPr lang="en-US" sz="2400" dirty="0"/>
              <a:t> </a:t>
            </a:r>
            <a:r>
              <a:rPr lang="en-US" sz="2400" dirty="0" err="1"/>
              <a:t>tắc</a:t>
            </a:r>
            <a:r>
              <a:rPr lang="en-US" sz="2400" dirty="0"/>
              <a:t> </a:t>
            </a:r>
            <a:r>
              <a:rPr lang="en-US" sz="2400" dirty="0" err="1"/>
              <a:t>bất</a:t>
            </a:r>
            <a:r>
              <a:rPr lang="en-US" sz="2400" dirty="0"/>
              <a:t> di </a:t>
            </a:r>
            <a:r>
              <a:rPr lang="en-US" sz="2400" dirty="0" err="1"/>
              <a:t>bất</a:t>
            </a:r>
            <a:r>
              <a:rPr lang="en-US" sz="2400" dirty="0"/>
              <a:t> </a:t>
            </a:r>
            <a:r>
              <a:rPr lang="en-US" sz="2400" dirty="0" err="1" smtClean="0"/>
              <a:t>dịch</a:t>
            </a:r>
            <a:r>
              <a:rPr lang="en-US" sz="2400" dirty="0"/>
              <a:t>, </a:t>
            </a:r>
            <a:r>
              <a:rPr lang="en-US" sz="2400" dirty="0" err="1"/>
              <a:t>là</a:t>
            </a:r>
            <a:r>
              <a:rPr lang="en-US" sz="2400" dirty="0"/>
              <a:t> </a:t>
            </a:r>
            <a:r>
              <a:rPr lang="en-US" sz="2400" dirty="0" err="1"/>
              <a:t>ngọn</a:t>
            </a:r>
            <a:r>
              <a:rPr lang="en-US" sz="2400" dirty="0"/>
              <a:t> </a:t>
            </a:r>
            <a:r>
              <a:rPr lang="en-US" sz="2400" dirty="0" err="1"/>
              <a:t>cờ</a:t>
            </a:r>
            <a:r>
              <a:rPr lang="en-US" sz="2400" dirty="0"/>
              <a:t> </a:t>
            </a:r>
            <a:r>
              <a:rPr lang="en-US" sz="2400" dirty="0" err="1"/>
              <a:t>đoàn</a:t>
            </a:r>
            <a:r>
              <a:rPr lang="en-US" sz="2400" dirty="0"/>
              <a:t> </a:t>
            </a:r>
            <a:r>
              <a:rPr lang="en-US" sz="2400" dirty="0" err="1"/>
              <a:t>kết</a:t>
            </a:r>
            <a:r>
              <a:rPr lang="en-US" sz="2400" dirty="0"/>
              <a:t> </a:t>
            </a:r>
            <a:r>
              <a:rPr lang="en-US" sz="2400" dirty="0" err="1"/>
              <a:t>và</a:t>
            </a:r>
            <a:r>
              <a:rPr lang="en-US" sz="2400" dirty="0"/>
              <a:t> </a:t>
            </a:r>
            <a:r>
              <a:rPr lang="en-US" sz="2400" dirty="0" err="1"/>
              <a:t>là</a:t>
            </a:r>
            <a:r>
              <a:rPr lang="en-US" sz="2400" dirty="0"/>
              <a:t> </a:t>
            </a:r>
            <a:r>
              <a:rPr lang="en-US" sz="2400" dirty="0" err="1"/>
              <a:t>mẫu</a:t>
            </a:r>
            <a:r>
              <a:rPr lang="en-US" sz="2400" dirty="0"/>
              <a:t> </a:t>
            </a:r>
            <a:r>
              <a:rPr lang="en-US" sz="2400" dirty="0" err="1" smtClean="0"/>
              <a:t>số</a:t>
            </a:r>
            <a:r>
              <a:rPr lang="en-US" sz="2400" dirty="0" smtClean="0"/>
              <a:t> </a:t>
            </a:r>
            <a:r>
              <a:rPr lang="en-US" sz="2400" dirty="0" err="1" smtClean="0"/>
              <a:t>chung</a:t>
            </a:r>
            <a:r>
              <a:rPr lang="en-US" sz="2400" dirty="0" smtClean="0"/>
              <a:t> </a:t>
            </a:r>
            <a:r>
              <a:rPr lang="en-US" sz="2400" dirty="0" err="1" smtClean="0"/>
              <a:t>để</a:t>
            </a:r>
            <a:r>
              <a:rPr lang="en-US" sz="2400" dirty="0" smtClean="0"/>
              <a:t> </a:t>
            </a:r>
            <a:r>
              <a:rPr lang="en-US" sz="2400" dirty="0" err="1"/>
              <a:t>quy</a:t>
            </a:r>
            <a:r>
              <a:rPr lang="en-US" sz="2400" dirty="0"/>
              <a:t> </a:t>
            </a:r>
            <a:r>
              <a:rPr lang="en-US" sz="2400" dirty="0" err="1"/>
              <a:t>tụ</a:t>
            </a:r>
            <a:r>
              <a:rPr lang="en-US" sz="2400" dirty="0"/>
              <a:t> </a:t>
            </a:r>
            <a:r>
              <a:rPr lang="en-US" sz="2400" dirty="0" err="1"/>
              <a:t>các</a:t>
            </a:r>
            <a:r>
              <a:rPr lang="en-US" sz="2400" dirty="0"/>
              <a:t> </a:t>
            </a:r>
            <a:r>
              <a:rPr lang="en-US" sz="2400" dirty="0" err="1"/>
              <a:t>tầng</a:t>
            </a:r>
            <a:r>
              <a:rPr lang="en-US" sz="2400" dirty="0"/>
              <a:t> </a:t>
            </a:r>
            <a:r>
              <a:rPr lang="en-US" sz="2400" dirty="0" err="1"/>
              <a:t>lớp</a:t>
            </a:r>
            <a:r>
              <a:rPr lang="en-US" sz="2400" dirty="0"/>
              <a:t>, </a:t>
            </a:r>
            <a:r>
              <a:rPr lang="en-US" sz="2400" dirty="0" err="1"/>
              <a:t>giai</a:t>
            </a:r>
            <a:r>
              <a:rPr lang="en-US" sz="2400" dirty="0"/>
              <a:t> </a:t>
            </a:r>
            <a:r>
              <a:rPr lang="en-US" sz="2400" dirty="0" err="1"/>
              <a:t>cấp</a:t>
            </a:r>
            <a:r>
              <a:rPr lang="en-US" sz="2400" dirty="0"/>
              <a:t>, </a:t>
            </a:r>
            <a:r>
              <a:rPr lang="en-US" sz="2400" dirty="0" err="1"/>
              <a:t>đảng</a:t>
            </a:r>
            <a:r>
              <a:rPr lang="en-US" sz="2400" dirty="0"/>
              <a:t> </a:t>
            </a:r>
            <a:r>
              <a:rPr lang="en-US" sz="2400" dirty="0" err="1"/>
              <a:t>phái</a:t>
            </a:r>
            <a:r>
              <a:rPr lang="en-US" sz="2400" dirty="0"/>
              <a:t>, </a:t>
            </a:r>
            <a:r>
              <a:rPr lang="en-US" sz="2400" dirty="0" err="1" smtClean="0"/>
              <a:t>dân</a:t>
            </a:r>
            <a:r>
              <a:rPr lang="en-US" sz="2400" dirty="0" smtClean="0"/>
              <a:t> </a:t>
            </a:r>
            <a:r>
              <a:rPr lang="en-US" sz="2400" dirty="0" err="1" smtClean="0"/>
              <a:t>tộc</a:t>
            </a:r>
            <a:r>
              <a:rPr lang="en-US" sz="2400" dirty="0"/>
              <a:t> </a:t>
            </a:r>
            <a:r>
              <a:rPr lang="en-US" sz="2400" dirty="0" err="1" smtClean="0"/>
              <a:t>tôn</a:t>
            </a:r>
            <a:r>
              <a:rPr lang="en-US" sz="2400" dirty="0" smtClean="0"/>
              <a:t> </a:t>
            </a:r>
            <a:r>
              <a:rPr lang="en-US" sz="2400" dirty="0" err="1" smtClean="0"/>
              <a:t>giáo</a:t>
            </a:r>
            <a:r>
              <a:rPr lang="en-US" sz="2400" dirty="0" smtClean="0"/>
              <a:t> </a:t>
            </a:r>
            <a:r>
              <a:rPr lang="en-US" sz="2400" dirty="0" err="1" smtClean="0"/>
              <a:t>vào</a:t>
            </a:r>
            <a:r>
              <a:rPr lang="en-US" sz="2400" dirty="0" smtClean="0"/>
              <a:t> </a:t>
            </a:r>
            <a:r>
              <a:rPr lang="en-US" sz="2400" dirty="0" err="1" smtClean="0"/>
              <a:t>trong</a:t>
            </a:r>
            <a:r>
              <a:rPr lang="en-US" sz="2400" dirty="0" smtClean="0"/>
              <a:t> </a:t>
            </a:r>
            <a:r>
              <a:rPr lang="en-US" sz="2400" dirty="0" err="1" smtClean="0"/>
              <a:t>Mặt</a:t>
            </a:r>
            <a:r>
              <a:rPr lang="en-US" sz="2400" dirty="0" smtClean="0"/>
              <a:t> </a:t>
            </a:r>
            <a:r>
              <a:rPr lang="en-US" sz="2400" dirty="0" err="1" smtClean="0"/>
              <a:t>trận</a:t>
            </a:r>
            <a:endParaRPr lang="en-US" sz="2400" dirty="0" smtClean="0"/>
          </a:p>
          <a:p>
            <a:r>
              <a:rPr lang="vi-VN" sz="2400" dirty="0" smtClean="0"/>
              <a:t>Trên </a:t>
            </a:r>
            <a:r>
              <a:rPr lang="vi-VN" sz="2400" dirty="0"/>
              <a:t>cơ sở xác định lợi ích tối cao của </a:t>
            </a:r>
            <a:r>
              <a:rPr lang="vi-VN" sz="2400" dirty="0" smtClean="0"/>
              <a:t>dân </a:t>
            </a:r>
            <a:r>
              <a:rPr lang="vi-VN" sz="2400" dirty="0"/>
              <a:t>tộc những quyền lợi cơ bản của các tầng lớp nhân dân cũng được Hồ Chí Minh kết tinh vào tiêu chí của nước Việt Nam Dân chủ Cộng hòa là độc lập tự do, hạnh phúc</a:t>
            </a:r>
            <a:endParaRPr lang="en-US" sz="2400" dirty="0"/>
          </a:p>
        </p:txBody>
      </p:sp>
      <p:pic>
        <p:nvPicPr>
          <p:cNvPr id="3074" name="Picture 2" descr="Image result for không có gì quý hơn độc lập tự 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495" y="3781696"/>
            <a:ext cx="7690758" cy="3076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6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137103"/>
          </a:xfrm>
        </p:spPr>
        <p:txBody>
          <a:bodyPr>
            <a:normAutofit fontScale="90000"/>
          </a:bodyPr>
          <a:lstStyle/>
          <a:p>
            <a:r>
              <a:rPr lang="en-US" sz="2700" b="1" dirty="0" smtClean="0"/>
              <a:t>3. </a:t>
            </a:r>
            <a:r>
              <a:rPr lang="vi-VN" sz="2700" b="1" dirty="0" smtClean="0"/>
              <a:t>Mặt </a:t>
            </a:r>
            <a:r>
              <a:rPr lang="vi-VN" sz="2700" b="1" dirty="0"/>
              <a:t>trận dân tộc thống nhất phải hoạt động theo nguyên tắc hiệp thương dân chủ bảo đảm đoàn kết ngày càng rộng rãi và bền vững</a:t>
            </a:r>
            <a:r>
              <a:rPr lang="vi-VN" dirty="0"/>
              <a:t/>
            </a:r>
            <a:br>
              <a:rPr lang="vi-VN" dirty="0"/>
            </a:br>
            <a:endParaRPr lang="en-US" dirty="0"/>
          </a:p>
        </p:txBody>
      </p:sp>
      <p:sp>
        <p:nvSpPr>
          <p:cNvPr id="3" name="Content Placeholder 2"/>
          <p:cNvSpPr>
            <a:spLocks noGrp="1"/>
          </p:cNvSpPr>
          <p:nvPr>
            <p:ph idx="1"/>
          </p:nvPr>
        </p:nvSpPr>
        <p:spPr>
          <a:xfrm>
            <a:off x="54428" y="885099"/>
            <a:ext cx="12083143" cy="5972901"/>
          </a:xfrm>
        </p:spPr>
        <p:txBody>
          <a:bodyPr>
            <a:normAutofit fontScale="92500" lnSpcReduction="20000"/>
          </a:bodyPr>
          <a:lstStyle/>
          <a:p>
            <a:r>
              <a:rPr lang="vi-VN" sz="2400" dirty="0"/>
              <a:t>Nguyên tắc hiệp thương dân chủ đòi hỏi tất cả </a:t>
            </a:r>
            <a:endParaRPr lang="en-US" sz="2400" dirty="0" smtClean="0"/>
          </a:p>
          <a:p>
            <a:pPr marL="0" indent="0">
              <a:buNone/>
            </a:pPr>
            <a:r>
              <a:rPr lang="vi-VN" sz="2400" dirty="0" smtClean="0"/>
              <a:t>mọi </a:t>
            </a:r>
            <a:r>
              <a:rPr lang="vi-VN" sz="2400" dirty="0"/>
              <a:t>vấn đề của Mặt trận đều phải được đem ra </a:t>
            </a:r>
            <a:endParaRPr lang="en-US" sz="2400" dirty="0" smtClean="0"/>
          </a:p>
          <a:p>
            <a:pPr marL="0" indent="0">
              <a:buNone/>
            </a:pPr>
            <a:r>
              <a:rPr lang="vi-VN" sz="2400" dirty="0" smtClean="0"/>
              <a:t>để </a:t>
            </a:r>
            <a:r>
              <a:rPr lang="vi-VN" sz="2400" dirty="0"/>
              <a:t>tất cả các thành viên cùng nhau bàn bạc </a:t>
            </a:r>
            <a:endParaRPr lang="en-US" sz="2400" dirty="0" smtClean="0"/>
          </a:p>
          <a:p>
            <a:pPr marL="0" indent="0">
              <a:buNone/>
            </a:pPr>
            <a:r>
              <a:rPr lang="vi-VN" sz="2400" dirty="0" smtClean="0"/>
              <a:t>công </a:t>
            </a:r>
            <a:r>
              <a:rPr lang="vi-VN" sz="2400" dirty="0"/>
              <a:t>khai, </a:t>
            </a:r>
            <a:r>
              <a:rPr lang="vi-VN" sz="2400" dirty="0" smtClean="0"/>
              <a:t>để </a:t>
            </a:r>
            <a:r>
              <a:rPr lang="vi-VN" sz="2400" dirty="0"/>
              <a:t>đi đến nhất trí, loại trừ mọi sự </a:t>
            </a:r>
            <a:endParaRPr lang="en-US" sz="2400" dirty="0" smtClean="0"/>
          </a:p>
          <a:p>
            <a:pPr marL="0" indent="0">
              <a:buNone/>
            </a:pPr>
            <a:r>
              <a:rPr lang="vi-VN" sz="2400" dirty="0" smtClean="0"/>
              <a:t>áp </a:t>
            </a:r>
            <a:r>
              <a:rPr lang="vi-VN" sz="2400" dirty="0"/>
              <a:t>đặt hoặc dân chủ hình </a:t>
            </a:r>
            <a:r>
              <a:rPr lang="vi-VN" sz="2400" dirty="0" smtClean="0"/>
              <a:t>thức</a:t>
            </a:r>
            <a:endParaRPr lang="en-US" sz="2400" dirty="0" smtClean="0"/>
          </a:p>
          <a:p>
            <a:r>
              <a:rPr lang="vi-VN" sz="2400" dirty="0"/>
              <a:t>Đảng phải có trách nhiệm trình bày trước Mặt </a:t>
            </a:r>
            <a:endParaRPr lang="en-US" sz="2400" dirty="0" smtClean="0"/>
          </a:p>
          <a:p>
            <a:pPr marL="0" indent="0">
              <a:buNone/>
            </a:pPr>
            <a:r>
              <a:rPr lang="vi-VN" sz="2400" dirty="0" smtClean="0"/>
              <a:t>trận</a:t>
            </a:r>
            <a:r>
              <a:rPr lang="vi-VN" sz="2400" dirty="0"/>
              <a:t>, cùng với các thành viên khác của Mặt trận </a:t>
            </a:r>
            <a:endParaRPr lang="en-US" sz="2400" dirty="0" smtClean="0"/>
          </a:p>
          <a:p>
            <a:pPr marL="0" indent="0">
              <a:buNone/>
            </a:pPr>
            <a:r>
              <a:rPr lang="vi-VN" sz="2400" dirty="0" smtClean="0"/>
              <a:t>bàn </a:t>
            </a:r>
            <a:r>
              <a:rPr lang="vi-VN" sz="2400" dirty="0"/>
              <a:t>bạc, hiệp thương dân chủ để tìm kiếm các </a:t>
            </a:r>
            <a:endParaRPr lang="en-US" sz="2400" dirty="0" smtClean="0"/>
          </a:p>
          <a:p>
            <a:pPr marL="0" indent="0">
              <a:buNone/>
            </a:pPr>
            <a:r>
              <a:rPr lang="vi-VN" sz="2400" dirty="0" smtClean="0"/>
              <a:t>giải </a:t>
            </a:r>
            <a:r>
              <a:rPr lang="vi-VN" sz="2400" dirty="0"/>
              <a:t>pháp tích cực và thống nhất hành động, </a:t>
            </a:r>
            <a:endParaRPr lang="en-US" sz="2400" dirty="0" smtClean="0"/>
          </a:p>
          <a:p>
            <a:pPr marL="0" indent="0">
              <a:buNone/>
            </a:pPr>
            <a:r>
              <a:rPr lang="vi-VN" sz="2400" dirty="0" smtClean="0"/>
              <a:t>hướng </a:t>
            </a:r>
            <a:r>
              <a:rPr lang="vi-VN" sz="2400" dirty="0"/>
              <a:t>phong trào quần chúng thực hiện thắng lợi </a:t>
            </a:r>
            <a:endParaRPr lang="en-US" sz="2400" dirty="0" smtClean="0"/>
          </a:p>
          <a:p>
            <a:pPr marL="0" indent="0">
              <a:buNone/>
            </a:pPr>
            <a:r>
              <a:rPr lang="vi-VN" sz="2400" dirty="0" smtClean="0"/>
              <a:t>các </a:t>
            </a:r>
            <a:r>
              <a:rPr lang="vi-VN" sz="2400" dirty="0"/>
              <a:t>mục tiêu đã vạch ra</a:t>
            </a:r>
            <a:r>
              <a:rPr lang="vi-VN" sz="2400" dirty="0" smtClean="0"/>
              <a:t>.</a:t>
            </a:r>
            <a:endParaRPr lang="en-US" sz="2400" dirty="0" smtClean="0"/>
          </a:p>
          <a:p>
            <a:r>
              <a:rPr lang="vi-VN" sz="2400" dirty="0"/>
              <a:t>Để thực hiện nguyên tắc hiệp thương dân chủ </a:t>
            </a:r>
            <a:endParaRPr lang="en-US" sz="2400" dirty="0" smtClean="0"/>
          </a:p>
          <a:p>
            <a:pPr marL="0" indent="0">
              <a:buNone/>
            </a:pPr>
            <a:r>
              <a:rPr lang="vi-VN" sz="2400" dirty="0" smtClean="0"/>
              <a:t>phải </a:t>
            </a:r>
            <a:r>
              <a:rPr lang="vi-VN" sz="2400" dirty="0"/>
              <a:t>đứng vững trên lập trường giai cấp công nhân, </a:t>
            </a:r>
            <a:endParaRPr lang="en-US" sz="2400" dirty="0" smtClean="0"/>
          </a:p>
          <a:p>
            <a:pPr marL="0" indent="0">
              <a:buNone/>
            </a:pPr>
            <a:r>
              <a:rPr lang="vi-VN" sz="2400" dirty="0" smtClean="0"/>
              <a:t>giải </a:t>
            </a:r>
            <a:r>
              <a:rPr lang="vi-VN" sz="2400" dirty="0"/>
              <a:t>quyết hài hòa mối quan hệ giữa lợi ích dân tộc và </a:t>
            </a:r>
            <a:endParaRPr lang="en-US" sz="2400" dirty="0" smtClean="0"/>
          </a:p>
          <a:p>
            <a:pPr marL="0" indent="0">
              <a:buNone/>
            </a:pPr>
            <a:r>
              <a:rPr lang="vi-VN" sz="2400" dirty="0" smtClean="0"/>
              <a:t>ích lợi </a:t>
            </a:r>
            <a:r>
              <a:rPr lang="vi-VN" sz="2400" dirty="0"/>
              <a:t>giai cấp, lợi ích chung và lợi ích riêng, lợi ích </a:t>
            </a:r>
            <a:endParaRPr lang="en-US" sz="2400" dirty="0" smtClean="0"/>
          </a:p>
          <a:p>
            <a:pPr marL="0" indent="0">
              <a:buNone/>
            </a:pPr>
            <a:r>
              <a:rPr lang="vi-VN" sz="2400" dirty="0" smtClean="0"/>
              <a:t>lâu </a:t>
            </a:r>
            <a:r>
              <a:rPr lang="vi-VN" sz="2400" dirty="0"/>
              <a:t>dài </a:t>
            </a:r>
            <a:r>
              <a:rPr lang="vi-VN" sz="2400" dirty="0" smtClean="0"/>
              <a:t>và</a:t>
            </a:r>
            <a:r>
              <a:rPr lang="en-US" sz="2400" dirty="0"/>
              <a:t> </a:t>
            </a:r>
            <a:r>
              <a:rPr lang="vi-VN" sz="2400" dirty="0" smtClean="0"/>
              <a:t>lợi</a:t>
            </a:r>
            <a:r>
              <a:rPr lang="en-US" sz="2400" dirty="0" smtClean="0"/>
              <a:t> </a:t>
            </a:r>
            <a:r>
              <a:rPr lang="vi-VN" sz="2400" dirty="0" smtClean="0"/>
              <a:t>ích </a:t>
            </a:r>
            <a:r>
              <a:rPr lang="vi-VN" sz="2400" dirty="0"/>
              <a:t>trước mắt.</a:t>
            </a:r>
            <a:endParaRPr lang="en-US" sz="2400" dirty="0"/>
          </a:p>
        </p:txBody>
      </p:sp>
      <p:pic>
        <p:nvPicPr>
          <p:cNvPr id="4100" name="Picture 4" descr="Image result for giai cấp công nhâ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0313" y="666576"/>
            <a:ext cx="3490841" cy="25599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ĐH đại biểu thực hiện nguyên tắc hợp thươ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6732" y="3331028"/>
            <a:ext cx="5082267" cy="325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01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additive="base">
                                        <p:cTn id="7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5" y="0"/>
            <a:ext cx="10515600" cy="1325563"/>
          </a:xfrm>
        </p:spPr>
        <p:txBody>
          <a:bodyPr>
            <a:normAutofit/>
          </a:bodyPr>
          <a:lstStyle/>
          <a:p>
            <a:r>
              <a:rPr lang="en-US" sz="2400" b="1" dirty="0" smtClean="0"/>
              <a:t>4.</a:t>
            </a:r>
            <a:r>
              <a:rPr lang="vi-VN" sz="2400" b="1" dirty="0" smtClean="0"/>
              <a:t>Mặt </a:t>
            </a:r>
            <a:r>
              <a:rPr lang="vi-VN" sz="2400" b="1" dirty="0"/>
              <a:t>trận dân tộc thống nhất là khối đoàn kết chặt chẽ lâu dài, đoàn kết thật sự, chân thành, thân ái giúp đỡ nhau cùng tiến bộ</a:t>
            </a:r>
            <a:endParaRPr lang="en-US" sz="2400" b="1" dirty="0"/>
          </a:p>
        </p:txBody>
      </p:sp>
      <p:sp>
        <p:nvSpPr>
          <p:cNvPr id="3" name="Content Placeholder 2"/>
          <p:cNvSpPr>
            <a:spLocks noGrp="1"/>
          </p:cNvSpPr>
          <p:nvPr>
            <p:ph idx="1"/>
          </p:nvPr>
        </p:nvSpPr>
        <p:spPr>
          <a:xfrm>
            <a:off x="0" y="1018902"/>
            <a:ext cx="12192000" cy="5630092"/>
          </a:xfrm>
        </p:spPr>
        <p:txBody>
          <a:bodyPr>
            <a:normAutofit/>
          </a:bodyPr>
          <a:lstStyle/>
          <a:p>
            <a:r>
              <a:rPr lang="vi-VN" sz="2200" dirty="0">
                <a:latin typeface="Arial" panose="020B0604020202020204" pitchFamily="34" charset="0"/>
                <a:cs typeface="Arial" panose="020B0604020202020204" pitchFamily="34" charset="0"/>
              </a:rPr>
              <a:t>Nhấn mạnh phương châm: "cầu đồng tồn dị" - lấy cái chung để hạn chế cái riêng, cái khác biệt; mặt khác, Người nêu rõ: "Đoàn kết phải gắn với đấu tranh, đấu tranh để tăng cường đoàn </a:t>
            </a:r>
            <a:r>
              <a:rPr lang="vi-VN" sz="2200" dirty="0" smtClean="0">
                <a:latin typeface="Arial" panose="020B0604020202020204" pitchFamily="34" charset="0"/>
                <a:cs typeface="Arial" panose="020B0604020202020204" pitchFamily="34" charset="0"/>
              </a:rPr>
              <a:t>kết“</a:t>
            </a:r>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P</a:t>
            </a:r>
            <a:r>
              <a:rPr lang="vi-VN" sz="2200" dirty="0" smtClean="0">
                <a:latin typeface="Arial" panose="020B0604020202020204" pitchFamily="34" charset="0"/>
                <a:cs typeface="Arial" panose="020B0604020202020204" pitchFamily="34" charset="0"/>
              </a:rPr>
              <a:t>hải </a:t>
            </a:r>
            <a:r>
              <a:rPr lang="vi-VN" sz="2200" dirty="0">
                <a:latin typeface="Arial" panose="020B0604020202020204" pitchFamily="34" charset="0"/>
                <a:cs typeface="Arial" panose="020B0604020202020204" pitchFamily="34" charset="0"/>
              </a:rPr>
              <a:t>có tấm lòng nhân ái, khoan dung, độ lượng, khắc phục thiên kiến, hẹp hòi, thiển cận, phải nêu cao tinh thần tự phê bình và phê bình để biêu dương mặt tốt, khắc phục mặt chưa tốt, nhằm củng cố và mở rộng khối đoàn kết trong mặt trận dân tộc thống </a:t>
            </a:r>
            <a:r>
              <a:rPr lang="vi-VN" sz="2200" dirty="0" smtClean="0">
                <a:latin typeface="Arial" panose="020B0604020202020204" pitchFamily="34" charset="0"/>
                <a:cs typeface="Arial" panose="020B0604020202020204" pitchFamily="34" charset="0"/>
              </a:rPr>
              <a:t>nhất</a:t>
            </a:r>
            <a:endParaRPr lang="en-US" sz="2200" dirty="0" smtClean="0">
              <a:latin typeface="Arial" panose="020B0604020202020204" pitchFamily="34" charset="0"/>
              <a:cs typeface="Arial" panose="020B0604020202020204" pitchFamily="34" charset="0"/>
            </a:endParaRPr>
          </a:p>
          <a:p>
            <a:r>
              <a:rPr lang="vi-VN" sz="2200" dirty="0">
                <a:latin typeface="Arial" panose="020B0604020202020204" pitchFamily="34" charset="0"/>
                <a:cs typeface="Arial" panose="020B0604020202020204" pitchFamily="34" charset="0"/>
              </a:rPr>
              <a:t>Người viết: "Đoàn kết thực sự nghĩa là mục đích phải nhất trí và lập trường cũng phải nhất trí. Đoàn kết thực sự nghĩa là vừa đoàn kết, vừa đấu tranh, học những cái tốt của nhau, phê bình những cái sai của nhau và phê bình trên lập trường thân ái, vì nước, vì dân. Tóm lại, muốn tiến lên chủ nghĩa xã hội thì toàn dân cần đoàn kết lâu dài, đoàn kết thực sự và cùng nhau tiến bộ"</a:t>
            </a:r>
            <a:endParaRPr lang="en-US" sz="2200" dirty="0">
              <a:latin typeface="Arial" panose="020B0604020202020204" pitchFamily="34" charset="0"/>
              <a:cs typeface="Arial" panose="020B0604020202020204" pitchFamily="34" charset="0"/>
            </a:endParaRPr>
          </a:p>
        </p:txBody>
      </p:sp>
      <p:pic>
        <p:nvPicPr>
          <p:cNvPr id="5124"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900" y="4394244"/>
            <a:ext cx="5388703" cy="246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48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TotalTime>
  <Words>1022</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b.Một số nguyên tắc cơ bản về xây dựng và hoạt động của mặt trận dân tộc thống nhất</vt:lpstr>
      <vt:lpstr>1: Mặt trận dân tộc thống nhất phải được xây dựng trên nền tảng khối liên minh công - nông – trí thức, đặt dưới sự lãnh đạo của Đảng </vt:lpstr>
      <vt:lpstr>Đặt dưới sự lãnh đạo của Đảng.</vt:lpstr>
      <vt:lpstr>PowerPoint Presentation</vt:lpstr>
      <vt:lpstr>2: Mặt trận dân tộc thống nhất phải hoạt động trên cơ sở bảo đảm lợi ích tối cao của dân tộc, quyền lợi cơ bản của các tầng lớp nhân dân</vt:lpstr>
      <vt:lpstr>3. Mặt trận dân tộc thống nhất phải hoạt động theo nguyên tắc hiệp thương dân chủ bảo đảm đoàn kết ngày càng rộng rãi và bền vững </vt:lpstr>
      <vt:lpstr>4.Mặt trận dân tộc thống nhất là khối đoàn kết chặt chẽ lâu dài, đoàn kết thật sự, chân thành, thân ái giúp đỡ nhau cùng tiến bộ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b.Một số nguyên tắc cơ bản về xây dựng và hoạt động của mặt trận dân tộc thống nhất</dc:title>
  <dc:creator>Nguyen Duc</dc:creator>
  <cp:lastModifiedBy>Nguyen Duc</cp:lastModifiedBy>
  <cp:revision>81</cp:revision>
  <dcterms:created xsi:type="dcterms:W3CDTF">2019-09-25T11:31:40Z</dcterms:created>
  <dcterms:modified xsi:type="dcterms:W3CDTF">2019-09-26T14:14:21Z</dcterms:modified>
</cp:coreProperties>
</file>