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94" r:id="rId9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644" autoAdjust="0"/>
  </p:normalViewPr>
  <p:slideViewPr>
    <p:cSldViewPr>
      <p:cViewPr varScale="1">
        <p:scale>
          <a:sx n="98" d="100"/>
          <a:sy n="98" d="100"/>
        </p:scale>
        <p:origin x="576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44799"/>
            <a:ext cx="2963194" cy="50011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76090" y="2436448"/>
            <a:ext cx="7991819" cy="1899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137785" cy="5143500"/>
          </a:xfrm>
          <a:custGeom>
            <a:avLst/>
            <a:gdLst/>
            <a:ahLst/>
            <a:cxnLst/>
            <a:rect l="l" t="t" r="r" b="b"/>
            <a:pathLst>
              <a:path w="5137785" h="5143500">
                <a:moveTo>
                  <a:pt x="3920516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2133360" y="0"/>
                </a:lnTo>
                <a:lnTo>
                  <a:pt x="4810840" y="2677469"/>
                </a:lnTo>
                <a:lnTo>
                  <a:pt x="4844813" y="2712973"/>
                </a:lnTo>
                <a:lnTo>
                  <a:pt x="4877063" y="2749791"/>
                </a:lnTo>
                <a:lnTo>
                  <a:pt x="4907564" y="2787860"/>
                </a:lnTo>
                <a:lnTo>
                  <a:pt x="4936290" y="2827114"/>
                </a:lnTo>
                <a:lnTo>
                  <a:pt x="4963214" y="2867491"/>
                </a:lnTo>
                <a:lnTo>
                  <a:pt x="4988309" y="2908926"/>
                </a:lnTo>
                <a:lnTo>
                  <a:pt x="5011549" y="2951355"/>
                </a:lnTo>
                <a:lnTo>
                  <a:pt x="5032908" y="2994713"/>
                </a:lnTo>
                <a:lnTo>
                  <a:pt x="5052358" y="3038937"/>
                </a:lnTo>
                <a:lnTo>
                  <a:pt x="5069874" y="3083963"/>
                </a:lnTo>
                <a:lnTo>
                  <a:pt x="5085428" y="3129725"/>
                </a:lnTo>
                <a:lnTo>
                  <a:pt x="5098995" y="3176161"/>
                </a:lnTo>
                <a:lnTo>
                  <a:pt x="5110547" y="3223206"/>
                </a:lnTo>
                <a:lnTo>
                  <a:pt x="5120059" y="3270795"/>
                </a:lnTo>
                <a:lnTo>
                  <a:pt x="5127503" y="3318865"/>
                </a:lnTo>
                <a:lnTo>
                  <a:pt x="5132852" y="3367352"/>
                </a:lnTo>
                <a:lnTo>
                  <a:pt x="5136082" y="3416191"/>
                </a:lnTo>
                <a:lnTo>
                  <a:pt x="5137164" y="3465318"/>
                </a:lnTo>
                <a:lnTo>
                  <a:pt x="5136082" y="3514445"/>
                </a:lnTo>
                <a:lnTo>
                  <a:pt x="5132852" y="3563284"/>
                </a:lnTo>
                <a:lnTo>
                  <a:pt x="5127503" y="3611770"/>
                </a:lnTo>
                <a:lnTo>
                  <a:pt x="5120059" y="3659841"/>
                </a:lnTo>
                <a:lnTo>
                  <a:pt x="5110547" y="3707430"/>
                </a:lnTo>
                <a:lnTo>
                  <a:pt x="5098995" y="3754475"/>
                </a:lnTo>
                <a:lnTo>
                  <a:pt x="5085428" y="3800910"/>
                </a:lnTo>
                <a:lnTo>
                  <a:pt x="5069874" y="3846673"/>
                </a:lnTo>
                <a:lnTo>
                  <a:pt x="5052358" y="3891698"/>
                </a:lnTo>
                <a:lnTo>
                  <a:pt x="5032908" y="3935922"/>
                </a:lnTo>
                <a:lnTo>
                  <a:pt x="5011549" y="3979280"/>
                </a:lnTo>
                <a:lnTo>
                  <a:pt x="4988309" y="4021709"/>
                </a:lnTo>
                <a:lnTo>
                  <a:pt x="4963214" y="4063144"/>
                </a:lnTo>
                <a:lnTo>
                  <a:pt x="4936290" y="4103521"/>
                </a:lnTo>
                <a:lnTo>
                  <a:pt x="4907564" y="4142776"/>
                </a:lnTo>
                <a:lnTo>
                  <a:pt x="4877063" y="4180844"/>
                </a:lnTo>
                <a:lnTo>
                  <a:pt x="4844813" y="4217663"/>
                </a:lnTo>
                <a:lnTo>
                  <a:pt x="4810840" y="4253166"/>
                </a:lnTo>
                <a:lnTo>
                  <a:pt x="3920516" y="5143489"/>
                </a:lnTo>
                <a:close/>
              </a:path>
            </a:pathLst>
          </a:custGeom>
          <a:solidFill>
            <a:srgbClr val="F2F2F2">
              <a:alpha val="3372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137785" cy="5143500"/>
          </a:xfrm>
          <a:custGeom>
            <a:avLst/>
            <a:gdLst/>
            <a:ahLst/>
            <a:cxnLst/>
            <a:rect l="l" t="t" r="r" b="b"/>
            <a:pathLst>
              <a:path w="5137785" h="5143500">
                <a:moveTo>
                  <a:pt x="3920516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2133360" y="0"/>
                </a:lnTo>
                <a:lnTo>
                  <a:pt x="4810840" y="2677469"/>
                </a:lnTo>
                <a:lnTo>
                  <a:pt x="4844813" y="2712973"/>
                </a:lnTo>
                <a:lnTo>
                  <a:pt x="4877063" y="2749791"/>
                </a:lnTo>
                <a:lnTo>
                  <a:pt x="4907564" y="2787860"/>
                </a:lnTo>
                <a:lnTo>
                  <a:pt x="4936290" y="2827114"/>
                </a:lnTo>
                <a:lnTo>
                  <a:pt x="4963214" y="2867491"/>
                </a:lnTo>
                <a:lnTo>
                  <a:pt x="4988309" y="2908926"/>
                </a:lnTo>
                <a:lnTo>
                  <a:pt x="5011549" y="2951355"/>
                </a:lnTo>
                <a:lnTo>
                  <a:pt x="5032908" y="2994713"/>
                </a:lnTo>
                <a:lnTo>
                  <a:pt x="5052358" y="3038937"/>
                </a:lnTo>
                <a:lnTo>
                  <a:pt x="5069874" y="3083963"/>
                </a:lnTo>
                <a:lnTo>
                  <a:pt x="5085428" y="3129725"/>
                </a:lnTo>
                <a:lnTo>
                  <a:pt x="5098995" y="3176161"/>
                </a:lnTo>
                <a:lnTo>
                  <a:pt x="5110547" y="3223206"/>
                </a:lnTo>
                <a:lnTo>
                  <a:pt x="5120059" y="3270795"/>
                </a:lnTo>
                <a:lnTo>
                  <a:pt x="5127503" y="3318865"/>
                </a:lnTo>
                <a:lnTo>
                  <a:pt x="5132852" y="3367352"/>
                </a:lnTo>
                <a:lnTo>
                  <a:pt x="5136082" y="3416191"/>
                </a:lnTo>
                <a:lnTo>
                  <a:pt x="5137164" y="3465318"/>
                </a:lnTo>
                <a:lnTo>
                  <a:pt x="5136082" y="3514445"/>
                </a:lnTo>
                <a:lnTo>
                  <a:pt x="5132852" y="3563284"/>
                </a:lnTo>
                <a:lnTo>
                  <a:pt x="5127503" y="3611770"/>
                </a:lnTo>
                <a:lnTo>
                  <a:pt x="5120059" y="3659841"/>
                </a:lnTo>
                <a:lnTo>
                  <a:pt x="5110547" y="3707430"/>
                </a:lnTo>
                <a:lnTo>
                  <a:pt x="5098995" y="3754475"/>
                </a:lnTo>
                <a:lnTo>
                  <a:pt x="5085428" y="3800910"/>
                </a:lnTo>
                <a:lnTo>
                  <a:pt x="5069874" y="3846673"/>
                </a:lnTo>
                <a:lnTo>
                  <a:pt x="5052358" y="3891698"/>
                </a:lnTo>
                <a:lnTo>
                  <a:pt x="5032908" y="3935922"/>
                </a:lnTo>
                <a:lnTo>
                  <a:pt x="5011549" y="3979280"/>
                </a:lnTo>
                <a:lnTo>
                  <a:pt x="4988309" y="4021709"/>
                </a:lnTo>
                <a:lnTo>
                  <a:pt x="4963214" y="4063144"/>
                </a:lnTo>
                <a:lnTo>
                  <a:pt x="4936290" y="4103521"/>
                </a:lnTo>
                <a:lnTo>
                  <a:pt x="4907564" y="4142776"/>
                </a:lnTo>
                <a:lnTo>
                  <a:pt x="4877063" y="4180844"/>
                </a:lnTo>
                <a:lnTo>
                  <a:pt x="4844813" y="4217663"/>
                </a:lnTo>
                <a:lnTo>
                  <a:pt x="4810840" y="4253166"/>
                </a:lnTo>
                <a:lnTo>
                  <a:pt x="3920516" y="5143489"/>
                </a:lnTo>
                <a:close/>
              </a:path>
            </a:pathLst>
          </a:custGeom>
          <a:solidFill>
            <a:srgbClr val="F2F2F2">
              <a:alpha val="3372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12/20/2019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12/20/2019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193665" cy="5143500"/>
          </a:xfrm>
          <a:custGeom>
            <a:avLst/>
            <a:gdLst/>
            <a:ahLst/>
            <a:cxnLst/>
            <a:rect l="l" t="t" r="r" b="b"/>
            <a:pathLst>
              <a:path w="5193665" h="5143500">
                <a:moveTo>
                  <a:pt x="3976916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2189759" y="0"/>
                </a:lnTo>
                <a:lnTo>
                  <a:pt x="4867240" y="2677469"/>
                </a:lnTo>
                <a:lnTo>
                  <a:pt x="4901212" y="2712973"/>
                </a:lnTo>
                <a:lnTo>
                  <a:pt x="4933463" y="2749791"/>
                </a:lnTo>
                <a:lnTo>
                  <a:pt x="4963964" y="2787860"/>
                </a:lnTo>
                <a:lnTo>
                  <a:pt x="4992690" y="2827114"/>
                </a:lnTo>
                <a:lnTo>
                  <a:pt x="5019614" y="2867491"/>
                </a:lnTo>
                <a:lnTo>
                  <a:pt x="5044709" y="2908926"/>
                </a:lnTo>
                <a:lnTo>
                  <a:pt x="5067949" y="2951355"/>
                </a:lnTo>
                <a:lnTo>
                  <a:pt x="5089308" y="2994713"/>
                </a:lnTo>
                <a:lnTo>
                  <a:pt x="5108758" y="3038937"/>
                </a:lnTo>
                <a:lnTo>
                  <a:pt x="5126274" y="3083963"/>
                </a:lnTo>
                <a:lnTo>
                  <a:pt x="5141828" y="3129725"/>
                </a:lnTo>
                <a:lnTo>
                  <a:pt x="5155395" y="3176161"/>
                </a:lnTo>
                <a:lnTo>
                  <a:pt x="5166947" y="3223206"/>
                </a:lnTo>
                <a:lnTo>
                  <a:pt x="5176458" y="3270795"/>
                </a:lnTo>
                <a:lnTo>
                  <a:pt x="5183902" y="3318865"/>
                </a:lnTo>
                <a:lnTo>
                  <a:pt x="5189252" y="3367352"/>
                </a:lnTo>
                <a:lnTo>
                  <a:pt x="5192482" y="3416191"/>
                </a:lnTo>
                <a:lnTo>
                  <a:pt x="5193564" y="3465318"/>
                </a:lnTo>
                <a:lnTo>
                  <a:pt x="5192482" y="3514445"/>
                </a:lnTo>
                <a:lnTo>
                  <a:pt x="5189252" y="3563284"/>
                </a:lnTo>
                <a:lnTo>
                  <a:pt x="5183902" y="3611770"/>
                </a:lnTo>
                <a:lnTo>
                  <a:pt x="5176458" y="3659841"/>
                </a:lnTo>
                <a:lnTo>
                  <a:pt x="5166947" y="3707430"/>
                </a:lnTo>
                <a:lnTo>
                  <a:pt x="5155395" y="3754475"/>
                </a:lnTo>
                <a:lnTo>
                  <a:pt x="5141828" y="3800910"/>
                </a:lnTo>
                <a:lnTo>
                  <a:pt x="5126274" y="3846673"/>
                </a:lnTo>
                <a:lnTo>
                  <a:pt x="5108758" y="3891698"/>
                </a:lnTo>
                <a:lnTo>
                  <a:pt x="5089308" y="3935922"/>
                </a:lnTo>
                <a:lnTo>
                  <a:pt x="5067949" y="3979280"/>
                </a:lnTo>
                <a:lnTo>
                  <a:pt x="5044709" y="4021709"/>
                </a:lnTo>
                <a:lnTo>
                  <a:pt x="5019614" y="4063144"/>
                </a:lnTo>
                <a:lnTo>
                  <a:pt x="4992690" y="4103521"/>
                </a:lnTo>
                <a:lnTo>
                  <a:pt x="4963964" y="4142776"/>
                </a:lnTo>
                <a:lnTo>
                  <a:pt x="4933463" y="4180844"/>
                </a:lnTo>
                <a:lnTo>
                  <a:pt x="4901212" y="4217663"/>
                </a:lnTo>
                <a:lnTo>
                  <a:pt x="4867240" y="4253166"/>
                </a:lnTo>
                <a:lnTo>
                  <a:pt x="3976916" y="5143489"/>
                </a:lnTo>
                <a:close/>
              </a:path>
            </a:pathLst>
          </a:custGeom>
          <a:solidFill>
            <a:srgbClr val="F2F2F2">
              <a:alpha val="3372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620669" y="0"/>
            <a:ext cx="523312" cy="8991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4787890"/>
            <a:ext cx="9143981" cy="3554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12/20/2019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9371" y="3525439"/>
            <a:ext cx="7985257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4789" y="1120447"/>
            <a:ext cx="3746500" cy="1193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Kết quả hình ảnh cho hoc onli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Kết quả hình ảnh cho hoc onlin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8" descr="Kết quả hình ảnh cho hoc onlin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0" descr="Kết quả hình ảnh cho hoc onlin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2" descr="Kết quả hình ảnh cho hoc online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4" descr="Kết quả hình ảnh cho hoc online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7" name="Picture 15" descr="C:\Users\hp\Desktop\do ans\Image Do an\remote-degree-onli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02"/>
            <a:ext cx="9144000" cy="5134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object 3"/>
          <p:cNvSpPr/>
          <p:nvPr/>
        </p:nvSpPr>
        <p:spPr>
          <a:xfrm>
            <a:off x="6011406" y="0"/>
            <a:ext cx="3132593" cy="10518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2"/>
          <p:cNvSpPr txBox="1">
            <a:spLocks noGrp="1"/>
          </p:cNvSpPr>
          <p:nvPr>
            <p:ph type="ctrTitle"/>
          </p:nvPr>
        </p:nvSpPr>
        <p:spPr>
          <a:xfrm>
            <a:off x="1981200" y="1939588"/>
            <a:ext cx="3919710" cy="1273426"/>
          </a:xfrm>
          <a:prstGeom prst="rect">
            <a:avLst/>
          </a:prstGeom>
        </p:spPr>
        <p:txBody>
          <a:bodyPr vert="horz" wrap="square" lIns="0" tIns="163830" rIns="0" bIns="0" rtlCol="0">
            <a:spAutoFit/>
          </a:bodyPr>
          <a:lstStyle/>
          <a:p>
            <a:pPr marL="657860">
              <a:lnSpc>
                <a:spcPct val="100000"/>
              </a:lnSpc>
              <a:spcBef>
                <a:spcPts val="1290"/>
              </a:spcBef>
            </a:pPr>
            <a:r>
              <a:rPr lang="en-US" sz="3600" dirty="0" smtClean="0"/>
              <a:t>SO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Study Online</a:t>
            </a:r>
            <a:endParaRPr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899" y="29759"/>
            <a:ext cx="17430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spc="-445" dirty="0" smtClean="0">
                <a:solidFill>
                  <a:srgbClr val="23B6DD"/>
                </a:solidFill>
              </a:rPr>
              <a:t>SO </a:t>
            </a:r>
            <a:r>
              <a:rPr sz="3000" spc="-440" dirty="0" smtClean="0">
                <a:solidFill>
                  <a:srgbClr val="23B6DD"/>
                </a:solidFill>
              </a:rPr>
              <a:t>Team</a:t>
            </a:r>
            <a:endParaRPr sz="3000" dirty="0"/>
          </a:p>
        </p:txBody>
      </p:sp>
      <p:sp>
        <p:nvSpPr>
          <p:cNvPr id="13" name="object 13"/>
          <p:cNvSpPr txBox="1"/>
          <p:nvPr/>
        </p:nvSpPr>
        <p:spPr>
          <a:xfrm>
            <a:off x="3509254" y="818031"/>
            <a:ext cx="3577346" cy="797653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551815">
              <a:lnSpc>
                <a:spcPts val="2850"/>
              </a:lnSpc>
              <a:spcBef>
                <a:spcPts val="219"/>
              </a:spcBef>
            </a:pPr>
            <a:r>
              <a:rPr sz="2400" spc="-229" dirty="0">
                <a:solidFill>
                  <a:srgbClr val="1883AC"/>
                </a:solidFill>
                <a:latin typeface="Arial Black"/>
                <a:cs typeface="Arial Black"/>
              </a:rPr>
              <a:t>Supervisor  </a:t>
            </a:r>
            <a:endParaRPr lang="en-US" sz="2400" spc="-229" dirty="0" smtClean="0">
              <a:solidFill>
                <a:srgbClr val="1883AC"/>
              </a:solidFill>
              <a:latin typeface="Arial Black"/>
              <a:cs typeface="Arial Black"/>
            </a:endParaRPr>
          </a:p>
          <a:p>
            <a:pPr marL="12700" marR="5080" indent="551815">
              <a:lnSpc>
                <a:spcPts val="2850"/>
              </a:lnSpc>
              <a:spcBef>
                <a:spcPts val="219"/>
              </a:spcBef>
            </a:pPr>
            <a:r>
              <a:rPr sz="2400" spc="-225" dirty="0" smtClean="0">
                <a:solidFill>
                  <a:srgbClr val="1883AC"/>
                </a:solidFill>
                <a:latin typeface="Arial Black"/>
                <a:cs typeface="Arial Black"/>
              </a:rPr>
              <a:t>Mr. </a:t>
            </a:r>
            <a:r>
              <a:rPr lang="en-US" sz="2400" spc="-380" dirty="0" smtClean="0">
                <a:solidFill>
                  <a:srgbClr val="1883AC"/>
                </a:solidFill>
                <a:latin typeface="Arial Black"/>
                <a:cs typeface="Arial Black"/>
              </a:rPr>
              <a:t>Nguyen </a:t>
            </a:r>
            <a:r>
              <a:rPr lang="en-US" sz="2400" spc="-380" dirty="0" err="1" smtClean="0">
                <a:solidFill>
                  <a:srgbClr val="1883AC"/>
                </a:solidFill>
                <a:latin typeface="Arial Black"/>
                <a:cs typeface="Arial Black"/>
              </a:rPr>
              <a:t>Trung</a:t>
            </a:r>
            <a:r>
              <a:rPr lang="en-US" sz="2400" spc="-380" dirty="0" smtClean="0">
                <a:solidFill>
                  <a:srgbClr val="1883AC"/>
                </a:solidFill>
                <a:latin typeface="Arial Black"/>
                <a:cs typeface="Arial Black"/>
              </a:rPr>
              <a:t> </a:t>
            </a:r>
            <a:r>
              <a:rPr lang="en-US" sz="2400" spc="-380" dirty="0" err="1" smtClean="0">
                <a:solidFill>
                  <a:srgbClr val="1883AC"/>
                </a:solidFill>
                <a:latin typeface="Arial Black"/>
                <a:cs typeface="Arial Black"/>
              </a:rPr>
              <a:t>Kien</a:t>
            </a:r>
            <a:endParaRPr sz="2400" dirty="0">
              <a:latin typeface="Arial Black"/>
              <a:cs typeface="Arial Black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97421" y="2451957"/>
            <a:ext cx="6959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-160" dirty="0" err="1" smtClean="0">
                <a:solidFill>
                  <a:srgbClr val="1883AC"/>
                </a:solidFill>
                <a:latin typeface="Arial Black"/>
                <a:cs typeface="Arial Black"/>
              </a:rPr>
              <a:t>NhatNQ</a:t>
            </a:r>
            <a:endParaRPr sz="1400" dirty="0">
              <a:latin typeface="Arial Black"/>
              <a:cs typeface="Arial Black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39700" y="2451957"/>
            <a:ext cx="65468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-160" dirty="0" err="1" smtClean="0">
                <a:solidFill>
                  <a:srgbClr val="1883AC"/>
                </a:solidFill>
                <a:latin typeface="Arial Black"/>
                <a:cs typeface="Arial Black"/>
              </a:rPr>
              <a:t>DucNA</a:t>
            </a:r>
            <a:endParaRPr sz="1400" dirty="0">
              <a:latin typeface="Arial Black"/>
              <a:cs typeface="Arial Black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16758" y="2451957"/>
            <a:ext cx="644691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-160" dirty="0" err="1" smtClean="0">
                <a:solidFill>
                  <a:srgbClr val="1883AC"/>
                </a:solidFill>
                <a:latin typeface="Arial Black"/>
                <a:cs typeface="Arial Black"/>
              </a:rPr>
              <a:t>PhatNK</a:t>
            </a:r>
            <a:endParaRPr sz="1400" dirty="0">
              <a:latin typeface="Arial Black"/>
              <a:cs typeface="Arial Black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80515" y="2440632"/>
            <a:ext cx="7199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-170" dirty="0" err="1" smtClean="0">
                <a:solidFill>
                  <a:srgbClr val="1883AC"/>
                </a:solidFill>
                <a:latin typeface="Arial Black"/>
                <a:cs typeface="Arial Black"/>
              </a:rPr>
              <a:t>GiangDB</a:t>
            </a:r>
            <a:endParaRPr sz="1400" dirty="0">
              <a:latin typeface="Arial Black"/>
              <a:cs typeface="Arial Black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854273" y="2451957"/>
            <a:ext cx="807192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-160" dirty="0" err="1" smtClean="0">
                <a:solidFill>
                  <a:srgbClr val="1883AC"/>
                </a:solidFill>
                <a:latin typeface="Arial Black"/>
                <a:cs typeface="Arial Black"/>
              </a:rPr>
              <a:t>DuongDT</a:t>
            </a:r>
            <a:endParaRPr sz="1400" dirty="0">
              <a:latin typeface="Arial Black"/>
              <a:cs typeface="Arial Black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24520" y="4290278"/>
            <a:ext cx="841762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-160" dirty="0">
                <a:solidFill>
                  <a:srgbClr val="1883AC"/>
                </a:solidFill>
                <a:latin typeface="Arial Black"/>
                <a:cs typeface="Arial Black"/>
              </a:rPr>
              <a:t>SE04924</a:t>
            </a:r>
            <a:endParaRPr sz="1400" spc="-160" dirty="0">
              <a:solidFill>
                <a:srgbClr val="1883AC"/>
              </a:solidFill>
              <a:latin typeface="Arial Black"/>
              <a:cs typeface="Arial Black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573345" y="4290278"/>
            <a:ext cx="796909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-160" dirty="0">
                <a:solidFill>
                  <a:srgbClr val="1883AC"/>
                </a:solidFill>
                <a:latin typeface="Arial Black"/>
                <a:cs typeface="Arial Black"/>
              </a:rPr>
              <a:t>SE04810</a:t>
            </a:r>
            <a:endParaRPr sz="1400" spc="-160" dirty="0">
              <a:solidFill>
                <a:srgbClr val="1883AC"/>
              </a:solidFill>
              <a:latin typeface="Arial Black"/>
              <a:cs typeface="Arial Black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371958" y="4269813"/>
            <a:ext cx="817891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-160" dirty="0">
                <a:solidFill>
                  <a:srgbClr val="1883AC"/>
                </a:solidFill>
                <a:latin typeface="Arial Black"/>
                <a:cs typeface="Arial Black"/>
              </a:rPr>
              <a:t>SE05140</a:t>
            </a:r>
            <a:endParaRPr sz="1400" spc="-160" dirty="0">
              <a:solidFill>
                <a:srgbClr val="1883AC"/>
              </a:solidFill>
              <a:latin typeface="Arial Black"/>
              <a:cs typeface="Arial Black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102017" y="4290278"/>
            <a:ext cx="807307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400" spc="-160" dirty="0">
                <a:solidFill>
                  <a:srgbClr val="1883AC"/>
                </a:solidFill>
                <a:latin typeface="Arial Black"/>
                <a:cs typeface="Arial Black"/>
              </a:rPr>
              <a:t>SE04744</a:t>
            </a:r>
            <a:endParaRPr sz="1400" spc="-160" dirty="0">
              <a:solidFill>
                <a:srgbClr val="1883AC"/>
              </a:solidFill>
              <a:latin typeface="Arial Black"/>
              <a:cs typeface="Arial Black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733563" y="4269813"/>
            <a:ext cx="850889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-160" dirty="0">
                <a:solidFill>
                  <a:srgbClr val="1883AC"/>
                </a:solidFill>
                <a:latin typeface="Arial Black"/>
                <a:cs typeface="Arial Black"/>
              </a:rPr>
              <a:t>SE04940</a:t>
            </a:r>
            <a:endParaRPr sz="1400" spc="-160" dirty="0">
              <a:solidFill>
                <a:srgbClr val="1883AC"/>
              </a:solidFill>
              <a:latin typeface="Arial Black"/>
              <a:cs typeface="Arial Black"/>
            </a:endParaRPr>
          </a:p>
        </p:txBody>
      </p:sp>
      <p:pic>
        <p:nvPicPr>
          <p:cNvPr id="1026" name="Picture 2" descr="C:\Users\hp\Desktop\do ans\Image Do an\14370046_1016201645166440_7934328683301239652_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77" y="2714287"/>
            <a:ext cx="1378648" cy="146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\Desktop\do ans\Image Do an\11246018_666124590188121_8296032344629404396_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717008"/>
            <a:ext cx="1371600" cy="146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hp\Desktop\do ans\Image Do an\45254702_479143892574611_2835192299607031808_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041" y="2736446"/>
            <a:ext cx="1411727" cy="1460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hp\Desktop\do ans\Image Do an\59533356_1260925840733206_5379257271916167168_n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8608" y="2714286"/>
            <a:ext cx="1320800" cy="1460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hp\Desktop\do ans\Image Do an\59203895_1558081284335926_5404624512702480384_n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559" y="2720012"/>
            <a:ext cx="1292224" cy="146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63228"/>
            <a:ext cx="2405380" cy="4380865"/>
            <a:chOff x="0" y="763228"/>
            <a:chExt cx="2405380" cy="4380865"/>
          </a:xfrm>
        </p:grpSpPr>
        <p:sp>
          <p:nvSpPr>
            <p:cNvPr id="3" name="object 3"/>
            <p:cNvSpPr/>
            <p:nvPr/>
          </p:nvSpPr>
          <p:spPr>
            <a:xfrm>
              <a:off x="0" y="763228"/>
              <a:ext cx="2405380" cy="4380865"/>
            </a:xfrm>
            <a:custGeom>
              <a:avLst/>
              <a:gdLst/>
              <a:ahLst/>
              <a:cxnLst/>
              <a:rect l="l" t="t" r="r" b="b"/>
              <a:pathLst>
                <a:path w="2405380" h="4380865">
                  <a:moveTo>
                    <a:pt x="1051338" y="4380261"/>
                  </a:moveTo>
                  <a:lnTo>
                    <a:pt x="0" y="4380261"/>
                  </a:lnTo>
                  <a:lnTo>
                    <a:pt x="0" y="0"/>
                  </a:lnTo>
                  <a:lnTo>
                    <a:pt x="48537" y="44087"/>
                  </a:lnTo>
                  <a:lnTo>
                    <a:pt x="2184113" y="2179665"/>
                  </a:lnTo>
                  <a:lnTo>
                    <a:pt x="2218210" y="2216092"/>
                  </a:lnTo>
                  <a:lnTo>
                    <a:pt x="2249661" y="2254474"/>
                  </a:lnTo>
                  <a:lnTo>
                    <a:pt x="2278405" y="2294664"/>
                  </a:lnTo>
                  <a:lnTo>
                    <a:pt x="2304382" y="2336517"/>
                  </a:lnTo>
                  <a:lnTo>
                    <a:pt x="2327530" y="2379885"/>
                  </a:lnTo>
                  <a:lnTo>
                    <a:pt x="2347789" y="2424621"/>
                  </a:lnTo>
                  <a:lnTo>
                    <a:pt x="2365097" y="2470579"/>
                  </a:lnTo>
                  <a:lnTo>
                    <a:pt x="2379396" y="2517613"/>
                  </a:lnTo>
                  <a:lnTo>
                    <a:pt x="2390622" y="2565575"/>
                  </a:lnTo>
                  <a:lnTo>
                    <a:pt x="2398716" y="2614318"/>
                  </a:lnTo>
                  <a:lnTo>
                    <a:pt x="2403618" y="2663697"/>
                  </a:lnTo>
                  <a:lnTo>
                    <a:pt x="2405265" y="2713564"/>
                  </a:lnTo>
                  <a:lnTo>
                    <a:pt x="2403618" y="2763432"/>
                  </a:lnTo>
                  <a:lnTo>
                    <a:pt x="2398716" y="2812812"/>
                  </a:lnTo>
                  <a:lnTo>
                    <a:pt x="2390622" y="2861558"/>
                  </a:lnTo>
                  <a:lnTo>
                    <a:pt x="2379396" y="2909522"/>
                  </a:lnTo>
                  <a:lnTo>
                    <a:pt x="2365097" y="2956559"/>
                  </a:lnTo>
                  <a:lnTo>
                    <a:pt x="2347789" y="3002520"/>
                  </a:lnTo>
                  <a:lnTo>
                    <a:pt x="2327530" y="3047259"/>
                  </a:lnTo>
                  <a:lnTo>
                    <a:pt x="2304382" y="3090630"/>
                  </a:lnTo>
                  <a:lnTo>
                    <a:pt x="2278405" y="3132485"/>
                  </a:lnTo>
                  <a:lnTo>
                    <a:pt x="2249661" y="3172678"/>
                  </a:lnTo>
                  <a:lnTo>
                    <a:pt x="2218210" y="3211061"/>
                  </a:lnTo>
                  <a:lnTo>
                    <a:pt x="2184113" y="3247488"/>
                  </a:lnTo>
                  <a:lnTo>
                    <a:pt x="1051338" y="4380261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722871"/>
              <a:ext cx="2368795" cy="15899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31994" y="2221048"/>
            <a:ext cx="170433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i="1" spc="105" dirty="0">
                <a:solidFill>
                  <a:srgbClr val="FFFFFF"/>
                </a:solidFill>
                <a:latin typeface="Times New Roman"/>
                <a:cs typeface="Times New Roman"/>
              </a:rPr>
              <a:t>Outline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74989" y="426541"/>
            <a:ext cx="242951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465" dirty="0">
                <a:solidFill>
                  <a:srgbClr val="23B6DD"/>
                </a:solidFill>
              </a:rPr>
              <a:t>1.</a:t>
            </a:r>
            <a:r>
              <a:rPr sz="2900" spc="-430" dirty="0">
                <a:solidFill>
                  <a:srgbClr val="23B6DD"/>
                </a:solidFill>
              </a:rPr>
              <a:t> </a:t>
            </a:r>
            <a:r>
              <a:rPr sz="2900" spc="-265" dirty="0">
                <a:solidFill>
                  <a:srgbClr val="23B6DD"/>
                </a:solidFill>
              </a:rPr>
              <a:t>Introduction</a:t>
            </a:r>
            <a:endParaRPr sz="2900" dirty="0"/>
          </a:p>
        </p:txBody>
      </p:sp>
      <p:sp>
        <p:nvSpPr>
          <p:cNvPr id="7" name="object 7"/>
          <p:cNvSpPr/>
          <p:nvPr/>
        </p:nvSpPr>
        <p:spPr>
          <a:xfrm>
            <a:off x="8202327" y="0"/>
            <a:ext cx="941654" cy="13954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574989" y="864087"/>
            <a:ext cx="6302375" cy="3815715"/>
          </a:xfrm>
          <a:prstGeom prst="rect">
            <a:avLst/>
          </a:prstGeom>
        </p:spPr>
        <p:txBody>
          <a:bodyPr vert="horz" wrap="square" lIns="0" tIns="208279" rIns="0" bIns="0" rtlCol="0">
            <a:spAutoFit/>
          </a:bodyPr>
          <a:lstStyle/>
          <a:p>
            <a:pPr marL="358140" indent="-346075">
              <a:lnSpc>
                <a:spcPct val="100000"/>
              </a:lnSpc>
              <a:spcBef>
                <a:spcPts val="1639"/>
              </a:spcBef>
              <a:buAutoNum type="arabicPeriod" startAt="2"/>
              <a:tabLst>
                <a:tab pos="358775" algn="l"/>
              </a:tabLst>
            </a:pPr>
            <a:r>
              <a:rPr sz="2900" spc="-320" dirty="0">
                <a:solidFill>
                  <a:srgbClr val="23B6DD"/>
                </a:solidFill>
                <a:latin typeface="Arial Black"/>
                <a:cs typeface="Arial Black"/>
              </a:rPr>
              <a:t>Project </a:t>
            </a:r>
            <a:r>
              <a:rPr sz="2900" spc="-350" dirty="0">
                <a:solidFill>
                  <a:srgbClr val="23B6DD"/>
                </a:solidFill>
                <a:latin typeface="Arial Black"/>
                <a:cs typeface="Arial Black"/>
              </a:rPr>
              <a:t>management</a:t>
            </a:r>
            <a:r>
              <a:rPr sz="2900" spc="-465" dirty="0">
                <a:solidFill>
                  <a:srgbClr val="23B6DD"/>
                </a:solidFill>
                <a:latin typeface="Arial Black"/>
                <a:cs typeface="Arial Black"/>
              </a:rPr>
              <a:t> </a:t>
            </a:r>
            <a:r>
              <a:rPr sz="2900" spc="-220" dirty="0">
                <a:solidFill>
                  <a:srgbClr val="23B6DD"/>
                </a:solidFill>
                <a:latin typeface="Arial Black"/>
                <a:cs typeface="Arial Black"/>
              </a:rPr>
              <a:t>plan</a:t>
            </a:r>
            <a:endParaRPr sz="2900">
              <a:latin typeface="Arial Black"/>
              <a:cs typeface="Arial Black"/>
            </a:endParaRPr>
          </a:p>
          <a:p>
            <a:pPr marL="361315" indent="-349250">
              <a:lnSpc>
                <a:spcPct val="100000"/>
              </a:lnSpc>
              <a:spcBef>
                <a:spcPts val="1540"/>
              </a:spcBef>
              <a:buAutoNum type="arabicPeriod" startAt="2"/>
              <a:tabLst>
                <a:tab pos="361950" algn="l"/>
              </a:tabLst>
            </a:pPr>
            <a:r>
              <a:rPr sz="2900" spc="-305" dirty="0">
                <a:solidFill>
                  <a:srgbClr val="23B6DD"/>
                </a:solidFill>
                <a:latin typeface="Arial Black"/>
                <a:cs typeface="Arial Black"/>
              </a:rPr>
              <a:t>Software </a:t>
            </a:r>
            <a:r>
              <a:rPr sz="2900" spc="-330" dirty="0">
                <a:solidFill>
                  <a:srgbClr val="23B6DD"/>
                </a:solidFill>
                <a:latin typeface="Arial Black"/>
                <a:cs typeface="Arial Black"/>
              </a:rPr>
              <a:t>Requirement</a:t>
            </a:r>
            <a:r>
              <a:rPr sz="2900" spc="-495" dirty="0">
                <a:solidFill>
                  <a:srgbClr val="23B6DD"/>
                </a:solidFill>
                <a:latin typeface="Arial Black"/>
                <a:cs typeface="Arial Black"/>
              </a:rPr>
              <a:t> </a:t>
            </a:r>
            <a:r>
              <a:rPr sz="2900" spc="-315" dirty="0">
                <a:solidFill>
                  <a:srgbClr val="23B6DD"/>
                </a:solidFill>
                <a:latin typeface="Arial Black"/>
                <a:cs typeface="Arial Black"/>
              </a:rPr>
              <a:t>Specification</a:t>
            </a:r>
            <a:endParaRPr sz="2900">
              <a:latin typeface="Arial Black"/>
              <a:cs typeface="Arial Black"/>
            </a:endParaRPr>
          </a:p>
          <a:p>
            <a:pPr marL="366395" indent="-354330">
              <a:lnSpc>
                <a:spcPct val="100000"/>
              </a:lnSpc>
              <a:spcBef>
                <a:spcPts val="1515"/>
              </a:spcBef>
              <a:buAutoNum type="arabicPeriod" startAt="2"/>
              <a:tabLst>
                <a:tab pos="367030" algn="l"/>
              </a:tabLst>
            </a:pPr>
            <a:r>
              <a:rPr sz="2900" spc="-305" dirty="0">
                <a:solidFill>
                  <a:srgbClr val="23B6DD"/>
                </a:solidFill>
                <a:latin typeface="Arial Black"/>
                <a:cs typeface="Arial Black"/>
              </a:rPr>
              <a:t>Software </a:t>
            </a:r>
            <a:r>
              <a:rPr sz="2900" spc="-330" dirty="0">
                <a:solidFill>
                  <a:srgbClr val="23B6DD"/>
                </a:solidFill>
                <a:latin typeface="Arial Black"/>
                <a:cs typeface="Arial Black"/>
              </a:rPr>
              <a:t>Design</a:t>
            </a:r>
            <a:r>
              <a:rPr sz="2900" spc="-484" dirty="0">
                <a:solidFill>
                  <a:srgbClr val="23B6DD"/>
                </a:solidFill>
                <a:latin typeface="Arial Black"/>
                <a:cs typeface="Arial Black"/>
              </a:rPr>
              <a:t> </a:t>
            </a:r>
            <a:r>
              <a:rPr sz="2900" spc="-285" dirty="0">
                <a:solidFill>
                  <a:srgbClr val="23B6DD"/>
                </a:solidFill>
                <a:latin typeface="Arial Black"/>
                <a:cs typeface="Arial Black"/>
              </a:rPr>
              <a:t>Description</a:t>
            </a:r>
            <a:endParaRPr sz="2900">
              <a:latin typeface="Arial Black"/>
              <a:cs typeface="Arial Black"/>
            </a:endParaRPr>
          </a:p>
          <a:p>
            <a:pPr marL="356235" indent="-344170">
              <a:lnSpc>
                <a:spcPct val="100000"/>
              </a:lnSpc>
              <a:spcBef>
                <a:spcPts val="1505"/>
              </a:spcBef>
              <a:buAutoNum type="arabicPeriod" startAt="2"/>
              <a:tabLst>
                <a:tab pos="356870" algn="l"/>
              </a:tabLst>
            </a:pPr>
            <a:r>
              <a:rPr sz="2900" spc="-340" dirty="0">
                <a:solidFill>
                  <a:srgbClr val="23B6DD"/>
                </a:solidFill>
                <a:latin typeface="Arial Black"/>
                <a:cs typeface="Arial Black"/>
              </a:rPr>
              <a:t>Testing</a:t>
            </a:r>
            <a:endParaRPr sz="2900">
              <a:latin typeface="Arial Black"/>
              <a:cs typeface="Arial Black"/>
            </a:endParaRPr>
          </a:p>
          <a:p>
            <a:pPr marL="365760" indent="-353695">
              <a:lnSpc>
                <a:spcPct val="100000"/>
              </a:lnSpc>
              <a:spcBef>
                <a:spcPts val="1540"/>
              </a:spcBef>
              <a:buAutoNum type="arabicPeriod" startAt="2"/>
              <a:tabLst>
                <a:tab pos="366395" algn="l"/>
              </a:tabLst>
            </a:pPr>
            <a:r>
              <a:rPr sz="2900" spc="-415" dirty="0">
                <a:solidFill>
                  <a:srgbClr val="23B6DD"/>
                </a:solidFill>
                <a:latin typeface="Arial Black"/>
                <a:cs typeface="Arial Black"/>
              </a:rPr>
              <a:t>Lessons</a:t>
            </a:r>
            <a:r>
              <a:rPr sz="2900" spc="-395" dirty="0">
                <a:solidFill>
                  <a:srgbClr val="23B6DD"/>
                </a:solidFill>
                <a:latin typeface="Arial Black"/>
                <a:cs typeface="Arial Black"/>
              </a:rPr>
              <a:t> </a:t>
            </a:r>
            <a:r>
              <a:rPr sz="2900" spc="-310" dirty="0">
                <a:solidFill>
                  <a:srgbClr val="23B6DD"/>
                </a:solidFill>
                <a:latin typeface="Arial Black"/>
                <a:cs typeface="Arial Black"/>
              </a:rPr>
              <a:t>Learned</a:t>
            </a:r>
            <a:endParaRPr sz="2900">
              <a:latin typeface="Arial Black"/>
              <a:cs typeface="Arial Black"/>
            </a:endParaRPr>
          </a:p>
          <a:p>
            <a:pPr marL="318770" indent="-306705">
              <a:lnSpc>
                <a:spcPct val="100000"/>
              </a:lnSpc>
              <a:spcBef>
                <a:spcPts val="1320"/>
              </a:spcBef>
              <a:buAutoNum type="arabicPeriod" startAt="2"/>
              <a:tabLst>
                <a:tab pos="319405" algn="l"/>
              </a:tabLst>
            </a:pPr>
            <a:r>
              <a:rPr sz="2900" spc="-415" dirty="0">
                <a:solidFill>
                  <a:srgbClr val="23B6DD"/>
                </a:solidFill>
                <a:latin typeface="Arial Black"/>
                <a:cs typeface="Arial Black"/>
              </a:rPr>
              <a:t>Demo</a:t>
            </a:r>
            <a:endParaRPr sz="29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4649" y="0"/>
            <a:ext cx="7715250" cy="5143500"/>
            <a:chOff x="714649" y="0"/>
            <a:chExt cx="7715250" cy="5143500"/>
          </a:xfrm>
        </p:grpSpPr>
        <p:sp>
          <p:nvSpPr>
            <p:cNvPr id="3" name="object 3"/>
            <p:cNvSpPr/>
            <p:nvPr/>
          </p:nvSpPr>
          <p:spPr>
            <a:xfrm>
              <a:off x="714649" y="0"/>
              <a:ext cx="7715250" cy="5143500"/>
            </a:xfrm>
            <a:custGeom>
              <a:avLst/>
              <a:gdLst/>
              <a:ahLst/>
              <a:cxnLst/>
              <a:rect l="l" t="t" r="r" b="b"/>
              <a:pathLst>
                <a:path w="7715250" h="5143500">
                  <a:moveTo>
                    <a:pt x="5560204" y="5143489"/>
                  </a:moveTo>
                  <a:lnTo>
                    <a:pt x="2154474" y="5143489"/>
                  </a:lnTo>
                  <a:lnTo>
                    <a:pt x="295111" y="3284118"/>
                  </a:lnTo>
                  <a:lnTo>
                    <a:pt x="261413" y="3248778"/>
                  </a:lnTo>
                  <a:lnTo>
                    <a:pt x="229757" y="3212243"/>
                  </a:lnTo>
                  <a:lnTo>
                    <a:pt x="200144" y="3174589"/>
                  </a:lnTo>
                  <a:lnTo>
                    <a:pt x="172573" y="3135889"/>
                  </a:lnTo>
                  <a:lnTo>
                    <a:pt x="147045" y="3096219"/>
                  </a:lnTo>
                  <a:lnTo>
                    <a:pt x="123558" y="3055654"/>
                  </a:lnTo>
                  <a:lnTo>
                    <a:pt x="102114" y="3014267"/>
                  </a:lnTo>
                  <a:lnTo>
                    <a:pt x="82712" y="2972134"/>
                  </a:lnTo>
                  <a:lnTo>
                    <a:pt x="65353" y="2929329"/>
                  </a:lnTo>
                  <a:lnTo>
                    <a:pt x="50036" y="2885926"/>
                  </a:lnTo>
                  <a:lnTo>
                    <a:pt x="36761" y="2842001"/>
                  </a:lnTo>
                  <a:lnTo>
                    <a:pt x="25528" y="2797629"/>
                  </a:lnTo>
                  <a:lnTo>
                    <a:pt x="16338" y="2752883"/>
                  </a:lnTo>
                  <a:lnTo>
                    <a:pt x="9190" y="2707838"/>
                  </a:lnTo>
                  <a:lnTo>
                    <a:pt x="4084" y="2662570"/>
                  </a:lnTo>
                  <a:lnTo>
                    <a:pt x="1021" y="2617152"/>
                  </a:lnTo>
                  <a:lnTo>
                    <a:pt x="0" y="2571659"/>
                  </a:lnTo>
                  <a:lnTo>
                    <a:pt x="1021" y="2526167"/>
                  </a:lnTo>
                  <a:lnTo>
                    <a:pt x="4084" y="2480749"/>
                  </a:lnTo>
                  <a:lnTo>
                    <a:pt x="9190" y="2435480"/>
                  </a:lnTo>
                  <a:lnTo>
                    <a:pt x="16338" y="2390436"/>
                  </a:lnTo>
                  <a:lnTo>
                    <a:pt x="25528" y="2345690"/>
                  </a:lnTo>
                  <a:lnTo>
                    <a:pt x="36761" y="2301317"/>
                  </a:lnTo>
                  <a:lnTo>
                    <a:pt x="50036" y="2257391"/>
                  </a:lnTo>
                  <a:lnTo>
                    <a:pt x="65353" y="2213989"/>
                  </a:lnTo>
                  <a:lnTo>
                    <a:pt x="82712" y="2171183"/>
                  </a:lnTo>
                  <a:lnTo>
                    <a:pt x="102114" y="2129050"/>
                  </a:lnTo>
                  <a:lnTo>
                    <a:pt x="123558" y="2087662"/>
                  </a:lnTo>
                  <a:lnTo>
                    <a:pt x="147045" y="2047096"/>
                  </a:lnTo>
                  <a:lnTo>
                    <a:pt x="172573" y="2007425"/>
                  </a:lnTo>
                  <a:lnTo>
                    <a:pt x="200144" y="1968725"/>
                  </a:lnTo>
                  <a:lnTo>
                    <a:pt x="229757" y="1931070"/>
                  </a:lnTo>
                  <a:lnTo>
                    <a:pt x="261413" y="1894535"/>
                  </a:lnTo>
                  <a:lnTo>
                    <a:pt x="295111" y="1859193"/>
                  </a:lnTo>
                  <a:lnTo>
                    <a:pt x="2154300" y="0"/>
                  </a:lnTo>
                  <a:lnTo>
                    <a:pt x="5560378" y="0"/>
                  </a:lnTo>
                  <a:lnTo>
                    <a:pt x="7419559" y="1859193"/>
                  </a:lnTo>
                  <a:lnTo>
                    <a:pt x="7454016" y="1895398"/>
                  </a:lnTo>
                  <a:lnTo>
                    <a:pt x="7486497" y="1933098"/>
                  </a:lnTo>
                  <a:lnTo>
                    <a:pt x="7516968" y="1972211"/>
                  </a:lnTo>
                  <a:lnTo>
                    <a:pt x="7545396" y="2012654"/>
                  </a:lnTo>
                  <a:lnTo>
                    <a:pt x="7571746" y="2054345"/>
                  </a:lnTo>
                  <a:lnTo>
                    <a:pt x="7595984" y="2097200"/>
                  </a:lnTo>
                  <a:lnTo>
                    <a:pt x="7618076" y="2141138"/>
                  </a:lnTo>
                  <a:lnTo>
                    <a:pt x="7637987" y="2186077"/>
                  </a:lnTo>
                  <a:lnTo>
                    <a:pt x="7655684" y="2231932"/>
                  </a:lnTo>
                  <a:lnTo>
                    <a:pt x="7671132" y="2278622"/>
                  </a:lnTo>
                  <a:lnTo>
                    <a:pt x="7684297" y="2326065"/>
                  </a:lnTo>
                  <a:lnTo>
                    <a:pt x="7695145" y="2374177"/>
                  </a:lnTo>
                  <a:lnTo>
                    <a:pt x="7703642" y="2422876"/>
                  </a:lnTo>
                  <a:lnTo>
                    <a:pt x="7709753" y="2472079"/>
                  </a:lnTo>
                  <a:lnTo>
                    <a:pt x="7713445" y="2521705"/>
                  </a:lnTo>
                  <a:lnTo>
                    <a:pt x="7714684" y="2571669"/>
                  </a:lnTo>
                  <a:lnTo>
                    <a:pt x="7713445" y="2621632"/>
                  </a:lnTo>
                  <a:lnTo>
                    <a:pt x="7709753" y="2671255"/>
                  </a:lnTo>
                  <a:lnTo>
                    <a:pt x="7703642" y="2720457"/>
                  </a:lnTo>
                  <a:lnTo>
                    <a:pt x="7695145" y="2769154"/>
                  </a:lnTo>
                  <a:lnTo>
                    <a:pt x="7684297" y="2817264"/>
                  </a:lnTo>
                  <a:lnTo>
                    <a:pt x="7671132" y="2864705"/>
                  </a:lnTo>
                  <a:lnTo>
                    <a:pt x="7655684" y="2911393"/>
                  </a:lnTo>
                  <a:lnTo>
                    <a:pt x="7637987" y="2957247"/>
                  </a:lnTo>
                  <a:lnTo>
                    <a:pt x="7618076" y="3002183"/>
                  </a:lnTo>
                  <a:lnTo>
                    <a:pt x="7595984" y="3046120"/>
                  </a:lnTo>
                  <a:lnTo>
                    <a:pt x="7571746" y="3088974"/>
                  </a:lnTo>
                  <a:lnTo>
                    <a:pt x="7545396" y="3130663"/>
                  </a:lnTo>
                  <a:lnTo>
                    <a:pt x="7516968" y="3171105"/>
                  </a:lnTo>
                  <a:lnTo>
                    <a:pt x="7486497" y="3210216"/>
                  </a:lnTo>
                  <a:lnTo>
                    <a:pt x="7454016" y="3247915"/>
                  </a:lnTo>
                  <a:lnTo>
                    <a:pt x="7419559" y="3284118"/>
                  </a:lnTo>
                  <a:lnTo>
                    <a:pt x="5560204" y="5143489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61709" y="1687619"/>
              <a:ext cx="1673860" cy="1751964"/>
            </a:xfrm>
            <a:custGeom>
              <a:avLst/>
              <a:gdLst/>
              <a:ahLst/>
              <a:cxnLst/>
              <a:rect l="l" t="t" r="r" b="b"/>
              <a:pathLst>
                <a:path w="1673860" h="1751964">
                  <a:moveTo>
                    <a:pt x="1673684" y="1751698"/>
                  </a:moveTo>
                  <a:lnTo>
                    <a:pt x="0" y="1751698"/>
                  </a:lnTo>
                  <a:lnTo>
                    <a:pt x="0" y="0"/>
                  </a:lnTo>
                  <a:lnTo>
                    <a:pt x="1673684" y="0"/>
                  </a:lnTo>
                  <a:lnTo>
                    <a:pt x="1673684" y="1751698"/>
                  </a:lnTo>
                  <a:close/>
                </a:path>
              </a:pathLst>
            </a:custGeom>
            <a:solidFill>
              <a:srgbClr val="23B6DD">
                <a:alpha val="439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61709" y="1687619"/>
            <a:ext cx="1673860" cy="1751964"/>
          </a:xfrm>
          <a:prstGeom prst="rect">
            <a:avLst/>
          </a:prstGeom>
        </p:spPr>
        <p:txBody>
          <a:bodyPr vert="horz" wrap="square" lIns="0" tIns="3879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055"/>
              </a:spcBef>
            </a:pPr>
            <a:r>
              <a:rPr spc="-1280" dirty="0"/>
              <a:t>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731112" y="2225360"/>
            <a:ext cx="2894330" cy="6470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050" i="1" spc="114" dirty="0">
                <a:latin typeface="Arial"/>
                <a:cs typeface="Arial"/>
              </a:rPr>
              <a:t>Introduction</a:t>
            </a:r>
            <a:endParaRPr sz="405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3821992" cy="51434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260864" y="0"/>
              <a:ext cx="3883116" cy="51434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37415" y="502049"/>
            <a:ext cx="4060791" cy="355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424986" y="535146"/>
            <a:ext cx="6864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25" dirty="0">
                <a:solidFill>
                  <a:srgbClr val="FFFFFF"/>
                </a:solidFill>
                <a:latin typeface="Arial Black"/>
                <a:cs typeface="Arial Black"/>
              </a:rPr>
              <a:t>Ma</a:t>
            </a:r>
            <a:r>
              <a:rPr sz="1600" spc="-120" dirty="0">
                <a:solidFill>
                  <a:srgbClr val="FFFFFF"/>
                </a:solidFill>
                <a:latin typeface="Arial Black"/>
                <a:cs typeface="Arial Black"/>
              </a:rPr>
              <a:t>r</a:t>
            </a:r>
            <a:r>
              <a:rPr sz="1600" spc="-195" dirty="0">
                <a:solidFill>
                  <a:srgbClr val="FFFFFF"/>
                </a:solidFill>
                <a:latin typeface="Arial Black"/>
                <a:cs typeface="Arial Black"/>
              </a:rPr>
              <a:t>ket</a:t>
            </a:r>
            <a:endParaRPr sz="1600" dirty="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5137785" cy="5143500"/>
          </a:xfrm>
          <a:custGeom>
            <a:avLst/>
            <a:gdLst/>
            <a:ahLst/>
            <a:cxnLst/>
            <a:rect l="l" t="t" r="r" b="b"/>
            <a:pathLst>
              <a:path w="5137785" h="5143500">
                <a:moveTo>
                  <a:pt x="3920516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2133360" y="0"/>
                </a:lnTo>
                <a:lnTo>
                  <a:pt x="4810840" y="2677469"/>
                </a:lnTo>
                <a:lnTo>
                  <a:pt x="4844813" y="2712973"/>
                </a:lnTo>
                <a:lnTo>
                  <a:pt x="4877063" y="2749791"/>
                </a:lnTo>
                <a:lnTo>
                  <a:pt x="4907564" y="2787860"/>
                </a:lnTo>
                <a:lnTo>
                  <a:pt x="4936290" y="2827114"/>
                </a:lnTo>
                <a:lnTo>
                  <a:pt x="4963214" y="2867491"/>
                </a:lnTo>
                <a:lnTo>
                  <a:pt x="4988309" y="2908926"/>
                </a:lnTo>
                <a:lnTo>
                  <a:pt x="5011549" y="2951355"/>
                </a:lnTo>
                <a:lnTo>
                  <a:pt x="5032908" y="2994713"/>
                </a:lnTo>
                <a:lnTo>
                  <a:pt x="5052358" y="3038937"/>
                </a:lnTo>
                <a:lnTo>
                  <a:pt x="5069874" y="3083963"/>
                </a:lnTo>
                <a:lnTo>
                  <a:pt x="5085428" y="3129725"/>
                </a:lnTo>
                <a:lnTo>
                  <a:pt x="5098995" y="3176161"/>
                </a:lnTo>
                <a:lnTo>
                  <a:pt x="5110547" y="3223206"/>
                </a:lnTo>
                <a:lnTo>
                  <a:pt x="5120059" y="3270795"/>
                </a:lnTo>
                <a:lnTo>
                  <a:pt x="5127503" y="3318865"/>
                </a:lnTo>
                <a:lnTo>
                  <a:pt x="5132852" y="3367352"/>
                </a:lnTo>
                <a:lnTo>
                  <a:pt x="5136082" y="3416191"/>
                </a:lnTo>
                <a:lnTo>
                  <a:pt x="5137164" y="3465318"/>
                </a:lnTo>
                <a:lnTo>
                  <a:pt x="5136082" y="3514445"/>
                </a:lnTo>
                <a:lnTo>
                  <a:pt x="5132852" y="3563284"/>
                </a:lnTo>
                <a:lnTo>
                  <a:pt x="5127503" y="3611770"/>
                </a:lnTo>
                <a:lnTo>
                  <a:pt x="5120059" y="3659841"/>
                </a:lnTo>
                <a:lnTo>
                  <a:pt x="5110547" y="3707430"/>
                </a:lnTo>
                <a:lnTo>
                  <a:pt x="5098995" y="3754475"/>
                </a:lnTo>
                <a:lnTo>
                  <a:pt x="5085428" y="3800910"/>
                </a:lnTo>
                <a:lnTo>
                  <a:pt x="5069874" y="3846673"/>
                </a:lnTo>
                <a:lnTo>
                  <a:pt x="5052358" y="3891698"/>
                </a:lnTo>
                <a:lnTo>
                  <a:pt x="5032908" y="3935922"/>
                </a:lnTo>
                <a:lnTo>
                  <a:pt x="5011549" y="3979280"/>
                </a:lnTo>
                <a:lnTo>
                  <a:pt x="4988309" y="4021709"/>
                </a:lnTo>
                <a:lnTo>
                  <a:pt x="4963214" y="4063144"/>
                </a:lnTo>
                <a:lnTo>
                  <a:pt x="4936290" y="4103521"/>
                </a:lnTo>
                <a:lnTo>
                  <a:pt x="4907564" y="4142776"/>
                </a:lnTo>
                <a:lnTo>
                  <a:pt x="4877063" y="4180844"/>
                </a:lnTo>
                <a:lnTo>
                  <a:pt x="4844813" y="4217663"/>
                </a:lnTo>
                <a:lnTo>
                  <a:pt x="4810840" y="4253166"/>
                </a:lnTo>
                <a:lnTo>
                  <a:pt x="3920516" y="5143489"/>
                </a:lnTo>
                <a:close/>
              </a:path>
            </a:pathLst>
          </a:custGeom>
          <a:solidFill>
            <a:srgbClr val="F2F2F2">
              <a:alpha val="3372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8899" y="29759"/>
            <a:ext cx="7594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50" dirty="0">
                <a:solidFill>
                  <a:srgbClr val="23B6DD"/>
                </a:solidFill>
              </a:rPr>
              <a:t>Idea</a:t>
            </a:r>
            <a:endParaRPr sz="3000" dirty="0"/>
          </a:p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9143981" cy="5143389"/>
            <a:chOff x="0" y="0"/>
            <a:chExt cx="9143981" cy="5143389"/>
          </a:xfrm>
        </p:grpSpPr>
        <p:sp>
          <p:nvSpPr>
            <p:cNvPr id="7" name="object 7"/>
            <p:cNvSpPr/>
            <p:nvPr/>
          </p:nvSpPr>
          <p:spPr>
            <a:xfrm>
              <a:off x="0" y="117446"/>
              <a:ext cx="34290" cy="351155"/>
            </a:xfrm>
            <a:custGeom>
              <a:avLst/>
              <a:gdLst/>
              <a:ahLst/>
              <a:cxnLst/>
              <a:rect l="l" t="t" r="r" b="b"/>
              <a:pathLst>
                <a:path w="34290" h="351155">
                  <a:moveTo>
                    <a:pt x="34199" y="350548"/>
                  </a:moveTo>
                  <a:lnTo>
                    <a:pt x="0" y="350548"/>
                  </a:lnTo>
                  <a:lnTo>
                    <a:pt x="0" y="0"/>
                  </a:lnTo>
                  <a:lnTo>
                    <a:pt x="34199" y="0"/>
                  </a:lnTo>
                  <a:lnTo>
                    <a:pt x="34199" y="350548"/>
                  </a:lnTo>
                  <a:close/>
                </a:path>
              </a:pathLst>
            </a:custGeom>
            <a:solidFill>
              <a:srgbClr val="1883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564268" y="0"/>
              <a:ext cx="579712" cy="90970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4787890"/>
              <a:ext cx="9143981" cy="3554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26649" y="2935287"/>
            <a:ext cx="3813042" cy="172162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403225" indent="-390525">
              <a:lnSpc>
                <a:spcPct val="100000"/>
              </a:lnSpc>
              <a:spcBef>
                <a:spcPts val="865"/>
              </a:spcBef>
              <a:buFont typeface="DejaVu Sans"/>
              <a:buChar char="❖"/>
              <a:tabLst>
                <a:tab pos="402590" algn="l"/>
                <a:tab pos="403225" algn="l"/>
              </a:tabLst>
            </a:pPr>
            <a:r>
              <a:rPr lang="en-US" sz="1300" spc="-120" dirty="0" smtClean="0">
                <a:solidFill>
                  <a:srgbClr val="1883AC"/>
                </a:solidFill>
                <a:latin typeface="Arial Black"/>
                <a:cs typeface="Arial Black"/>
              </a:rPr>
              <a:t>You have better opportunities to concentrate</a:t>
            </a:r>
            <a:endParaRPr sz="1300" dirty="0">
              <a:latin typeface="Arial Black"/>
              <a:cs typeface="Arial Black"/>
            </a:endParaRPr>
          </a:p>
          <a:p>
            <a:pPr marL="403225" indent="-390525">
              <a:lnSpc>
                <a:spcPct val="100000"/>
              </a:lnSpc>
              <a:spcBef>
                <a:spcPts val="765"/>
              </a:spcBef>
              <a:buFont typeface="DejaVu Sans"/>
              <a:buChar char="❖"/>
              <a:tabLst>
                <a:tab pos="402590" algn="l"/>
                <a:tab pos="403225" algn="l"/>
              </a:tabLst>
            </a:pPr>
            <a:r>
              <a:rPr lang="en-US" sz="1300" spc="-114" dirty="0" smtClean="0">
                <a:solidFill>
                  <a:srgbClr val="1883AC"/>
                </a:solidFill>
                <a:latin typeface="Arial Black"/>
                <a:cs typeface="Arial Black"/>
              </a:rPr>
              <a:t>Enjoy a flexible schedule</a:t>
            </a:r>
            <a:endParaRPr sz="1300" dirty="0">
              <a:latin typeface="Arial Black"/>
              <a:cs typeface="Arial Black"/>
            </a:endParaRPr>
          </a:p>
          <a:p>
            <a:pPr marL="403225" indent="-390525">
              <a:lnSpc>
                <a:spcPct val="100000"/>
              </a:lnSpc>
              <a:spcBef>
                <a:spcPts val="765"/>
              </a:spcBef>
              <a:buFont typeface="DejaVu Sans"/>
              <a:buChar char="❖"/>
              <a:tabLst>
                <a:tab pos="402590" algn="l"/>
                <a:tab pos="403225" algn="l"/>
              </a:tabLst>
            </a:pPr>
            <a:r>
              <a:rPr lang="en-US" sz="1300" spc="-80" dirty="0" smtClean="0">
                <a:solidFill>
                  <a:srgbClr val="1883AC"/>
                </a:solidFill>
                <a:latin typeface="Arial Black"/>
                <a:cs typeface="Arial Black"/>
              </a:rPr>
              <a:t>It's eco-friendly</a:t>
            </a:r>
            <a:endParaRPr sz="1300" dirty="0">
              <a:latin typeface="Arial Black"/>
              <a:cs typeface="Arial Black"/>
            </a:endParaRPr>
          </a:p>
          <a:p>
            <a:pPr marL="403225" indent="-390525">
              <a:lnSpc>
                <a:spcPct val="100000"/>
              </a:lnSpc>
              <a:spcBef>
                <a:spcPts val="765"/>
              </a:spcBef>
              <a:buFont typeface="DejaVu Sans"/>
              <a:buChar char="❖"/>
              <a:tabLst>
                <a:tab pos="402590" algn="l"/>
                <a:tab pos="403225" algn="l"/>
              </a:tabLst>
            </a:pPr>
            <a:r>
              <a:rPr lang="en-US" sz="1300" spc="-150" dirty="0" smtClean="0">
                <a:solidFill>
                  <a:srgbClr val="1883AC"/>
                </a:solidFill>
                <a:latin typeface="Arial Black"/>
                <a:cs typeface="Arial Black"/>
              </a:rPr>
              <a:t>You can learn at your own pace </a:t>
            </a:r>
            <a:endParaRPr sz="1300" dirty="0">
              <a:latin typeface="Arial Black"/>
              <a:cs typeface="Arial Black"/>
            </a:endParaRPr>
          </a:p>
          <a:p>
            <a:pPr marL="403225" indent="-390525">
              <a:lnSpc>
                <a:spcPct val="100000"/>
              </a:lnSpc>
              <a:spcBef>
                <a:spcPts val="765"/>
              </a:spcBef>
              <a:buFont typeface="DejaVu Sans"/>
              <a:buChar char="❖"/>
              <a:tabLst>
                <a:tab pos="402590" algn="l"/>
                <a:tab pos="403225" algn="l"/>
              </a:tabLst>
            </a:pPr>
            <a:r>
              <a:rPr lang="en-US" sz="1300" spc="-150" dirty="0">
                <a:solidFill>
                  <a:srgbClr val="1883AC"/>
                </a:solidFill>
                <a:latin typeface="Arial Black"/>
                <a:cs typeface="Arial Black"/>
              </a:rPr>
              <a:t>Take online quizzes and exams and get your score immediately </a:t>
            </a:r>
            <a:endParaRPr sz="1300" dirty="0">
              <a:latin typeface="Arial Black"/>
              <a:cs typeface="Arial Black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8399" y="2541944"/>
            <a:ext cx="3801292" cy="3554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-119254" y="2531869"/>
            <a:ext cx="3801745" cy="292388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144270">
              <a:lnSpc>
                <a:spcPct val="100000"/>
              </a:lnSpc>
              <a:spcBef>
                <a:spcPts val="360"/>
              </a:spcBef>
            </a:pPr>
            <a:r>
              <a:rPr lang="en-US" sz="1600" spc="-175" dirty="0" smtClean="0">
                <a:solidFill>
                  <a:srgbClr val="FFFFFF"/>
                </a:solidFill>
                <a:latin typeface="Arial Black"/>
                <a:cs typeface="Arial Black"/>
              </a:rPr>
              <a:t>Benefits of online learning</a:t>
            </a:r>
            <a:endParaRPr sz="1600" dirty="0">
              <a:latin typeface="Arial Black"/>
              <a:cs typeface="Arial Black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452666" y="299799"/>
            <a:ext cx="8255" cy="4488815"/>
          </a:xfrm>
          <a:custGeom>
            <a:avLst/>
            <a:gdLst/>
            <a:ahLst/>
            <a:cxnLst/>
            <a:rect l="l" t="t" r="r" b="b"/>
            <a:pathLst>
              <a:path w="8254" h="4488815">
                <a:moveTo>
                  <a:pt x="0" y="0"/>
                </a:moveTo>
                <a:lnTo>
                  <a:pt x="7799" y="4488290"/>
                </a:lnTo>
              </a:path>
            </a:pathLst>
          </a:custGeom>
          <a:ln w="9524">
            <a:solidFill>
              <a:srgbClr val="1883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764249" y="3409950"/>
            <a:ext cx="4079240" cy="6218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2590" marR="76200" indent="-390525">
              <a:lnSpc>
                <a:spcPct val="149000"/>
              </a:lnSpc>
              <a:spcBef>
                <a:spcPts val="100"/>
              </a:spcBef>
              <a:buFont typeface="DejaVu Sans"/>
              <a:buChar char="❖"/>
              <a:tabLst>
                <a:tab pos="402590" algn="l"/>
                <a:tab pos="403225" algn="l"/>
              </a:tabLst>
            </a:pPr>
            <a:r>
              <a:rPr lang="en-US" sz="1300" spc="-135" dirty="0" smtClean="0">
                <a:solidFill>
                  <a:srgbClr val="1883AC"/>
                </a:solidFill>
                <a:latin typeface="Arial Black"/>
                <a:cs typeface="Arial Black"/>
              </a:rPr>
              <a:t>Online learning is very HOT in Asia</a:t>
            </a:r>
          </a:p>
          <a:p>
            <a:pPr marL="402590" marR="76200" indent="-390525">
              <a:lnSpc>
                <a:spcPct val="149000"/>
              </a:lnSpc>
              <a:spcBef>
                <a:spcPts val="100"/>
              </a:spcBef>
              <a:buFont typeface="DejaVu Sans"/>
              <a:buChar char="❖"/>
              <a:tabLst>
                <a:tab pos="402590" algn="l"/>
                <a:tab pos="403225" algn="l"/>
              </a:tabLst>
            </a:pPr>
            <a:r>
              <a:rPr lang="en-US" sz="1300" spc="-250" dirty="0" smtClean="0">
                <a:solidFill>
                  <a:srgbClr val="1883AC"/>
                </a:solidFill>
                <a:latin typeface="Arial Black"/>
                <a:cs typeface="Arial Black"/>
              </a:rPr>
              <a:t>Vietnam is among the top growing fast</a:t>
            </a:r>
          </a:p>
        </p:txBody>
      </p:sp>
      <p:pic>
        <p:nvPicPr>
          <p:cNvPr id="2050" name="Picture 2" descr="C:\Users\hp\Desktop\do ans\Image Do an\remote-degree-online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49" y="656317"/>
            <a:ext cx="3109151" cy="170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Kết quả hình ảnh cho udemy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609" y="1570201"/>
            <a:ext cx="1394352" cy="1149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AutoShape 6" descr="Kết quả hình ảnh cho funi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8" descr="Kết quả hình ảnh cho funix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10" descr="Kết quả hình ảnh cho funix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12" descr="Kết quả hình ảnh cho funix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62" name="Picture 14" descr="Kết quả hình ảnh cho funix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386" y="1570201"/>
            <a:ext cx="1423614" cy="1149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AutoShape 16" descr="Kết quả hình ảnh cho coursera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66" name="Picture 18" descr="Kết quả hình ảnh cho coursera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708" y="1621204"/>
            <a:ext cx="1282203" cy="1098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899" y="29759"/>
            <a:ext cx="16021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65" dirty="0">
                <a:solidFill>
                  <a:srgbClr val="23B6DD"/>
                </a:solidFill>
              </a:rPr>
              <a:t>Objective</a:t>
            </a:r>
            <a:endParaRPr sz="3000"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9080" cy="5143500"/>
            <a:chOff x="0" y="0"/>
            <a:chExt cx="9149080" cy="5143500"/>
          </a:xfrm>
        </p:grpSpPr>
        <p:sp>
          <p:nvSpPr>
            <p:cNvPr id="4" name="object 4"/>
            <p:cNvSpPr/>
            <p:nvPr/>
          </p:nvSpPr>
          <p:spPr>
            <a:xfrm>
              <a:off x="0" y="117446"/>
              <a:ext cx="34290" cy="351155"/>
            </a:xfrm>
            <a:custGeom>
              <a:avLst/>
              <a:gdLst/>
              <a:ahLst/>
              <a:cxnLst/>
              <a:rect l="l" t="t" r="r" b="b"/>
              <a:pathLst>
                <a:path w="34290" h="351155">
                  <a:moveTo>
                    <a:pt x="34199" y="350548"/>
                  </a:moveTo>
                  <a:lnTo>
                    <a:pt x="0" y="350548"/>
                  </a:lnTo>
                  <a:lnTo>
                    <a:pt x="0" y="0"/>
                  </a:lnTo>
                  <a:lnTo>
                    <a:pt x="34199" y="0"/>
                  </a:lnTo>
                  <a:lnTo>
                    <a:pt x="34199" y="350548"/>
                  </a:lnTo>
                  <a:close/>
                </a:path>
              </a:pathLst>
            </a:custGeom>
            <a:solidFill>
              <a:srgbClr val="1883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77170" y="330074"/>
              <a:ext cx="7066915" cy="23495"/>
            </a:xfrm>
            <a:custGeom>
              <a:avLst/>
              <a:gdLst/>
              <a:ahLst/>
              <a:cxnLst/>
              <a:rect l="l" t="t" r="r" b="b"/>
              <a:pathLst>
                <a:path w="7066915" h="23495">
                  <a:moveTo>
                    <a:pt x="0" y="23174"/>
                  </a:moveTo>
                  <a:lnTo>
                    <a:pt x="7066560" y="0"/>
                  </a:lnTo>
                </a:path>
              </a:pathLst>
            </a:custGeom>
            <a:ln w="9524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64268" y="0"/>
              <a:ext cx="579712" cy="9097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4787890"/>
              <a:ext cx="9143981" cy="3554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645093" y="1280056"/>
            <a:ext cx="4991735" cy="227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0690" marR="252095" indent="-428625">
              <a:lnSpc>
                <a:spcPct val="113300"/>
              </a:lnSpc>
              <a:spcBef>
                <a:spcPts val="100"/>
              </a:spcBef>
              <a:buFont typeface="DejaVu Sans"/>
              <a:buChar char="❖"/>
              <a:tabLst>
                <a:tab pos="440690" algn="l"/>
                <a:tab pos="441325" algn="l"/>
              </a:tabLst>
            </a:pPr>
            <a:r>
              <a:rPr lang="en-US" sz="1600" spc="-145" dirty="0" smtClean="0">
                <a:solidFill>
                  <a:srgbClr val="1883AC"/>
                </a:solidFill>
                <a:latin typeface="Arial Black"/>
                <a:cs typeface="Arial Black"/>
              </a:rPr>
              <a:t>Study online is an effective online learning software</a:t>
            </a:r>
          </a:p>
          <a:p>
            <a:pPr marL="440690" marR="252095" indent="-428625">
              <a:lnSpc>
                <a:spcPct val="113300"/>
              </a:lnSpc>
              <a:spcBef>
                <a:spcPts val="100"/>
              </a:spcBef>
              <a:buFont typeface="DejaVu Sans"/>
              <a:buChar char="❖"/>
              <a:tabLst>
                <a:tab pos="440690" algn="l"/>
                <a:tab pos="441325" algn="l"/>
              </a:tabLst>
            </a:pPr>
            <a:r>
              <a:rPr lang="en-US" sz="1600" spc="-135" dirty="0" smtClean="0">
                <a:solidFill>
                  <a:srgbClr val="1883AC"/>
                </a:solidFill>
                <a:latin typeface="Arial Black"/>
                <a:cs typeface="Arial Black"/>
              </a:rPr>
              <a:t>is a cost-effective and time-saving online learning software for students</a:t>
            </a:r>
          </a:p>
          <a:p>
            <a:pPr marL="440690" marR="252095" indent="-428625">
              <a:lnSpc>
                <a:spcPct val="113300"/>
              </a:lnSpc>
              <a:spcBef>
                <a:spcPts val="100"/>
              </a:spcBef>
              <a:buFont typeface="DejaVu Sans"/>
              <a:buChar char="❖"/>
              <a:tabLst>
                <a:tab pos="440690" algn="l"/>
                <a:tab pos="441325" algn="l"/>
              </a:tabLst>
            </a:pPr>
            <a:r>
              <a:rPr lang="en-US" sz="1600" spc="-180" dirty="0" smtClean="0">
                <a:solidFill>
                  <a:srgbClr val="1883AC"/>
                </a:solidFill>
                <a:latin typeface="Arial Black"/>
                <a:cs typeface="Arial Black"/>
              </a:rPr>
              <a:t>A place where Accumulation of knowledge is accurate and relevant</a:t>
            </a:r>
          </a:p>
          <a:p>
            <a:pPr marL="440690" marR="252095" indent="-428625">
              <a:lnSpc>
                <a:spcPct val="113300"/>
              </a:lnSpc>
              <a:spcBef>
                <a:spcPts val="100"/>
              </a:spcBef>
              <a:buFont typeface="DejaVu Sans"/>
              <a:buChar char="❖"/>
              <a:tabLst>
                <a:tab pos="440690" algn="l"/>
                <a:tab pos="441325" algn="l"/>
              </a:tabLst>
            </a:pPr>
            <a:r>
              <a:rPr lang="en-US" sz="1600" spc="-180" dirty="0" smtClean="0">
                <a:solidFill>
                  <a:srgbClr val="1883AC"/>
                </a:solidFill>
                <a:latin typeface="Arial Black"/>
                <a:cs typeface="Arial Black"/>
              </a:rPr>
              <a:t>Helping users have fun and learning experiences in the best way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78183" y="707025"/>
            <a:ext cx="568325" cy="37061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055" marR="5080" indent="-46990" algn="just">
              <a:lnSpc>
                <a:spcPct val="100000"/>
              </a:lnSpc>
              <a:spcBef>
                <a:spcPts val="100"/>
              </a:spcBef>
            </a:pPr>
            <a:r>
              <a:rPr lang="en-US" sz="6000" spc="-440" dirty="0" smtClean="0">
                <a:solidFill>
                  <a:srgbClr val="1883AC"/>
                </a:solidFill>
                <a:latin typeface="Arial Black"/>
                <a:cs typeface="Arial Black"/>
              </a:rPr>
              <a:t>H</a:t>
            </a:r>
            <a:r>
              <a:rPr sz="6000" spc="-1040" dirty="0" smtClean="0">
                <a:solidFill>
                  <a:srgbClr val="1883AC"/>
                </a:solidFill>
                <a:latin typeface="Arial Black"/>
                <a:cs typeface="Arial Black"/>
              </a:rPr>
              <a:t>E  </a:t>
            </a:r>
            <a:r>
              <a:rPr sz="6000" spc="-780" dirty="0">
                <a:solidFill>
                  <a:srgbClr val="1883AC"/>
                </a:solidFill>
                <a:latin typeface="Arial Black"/>
                <a:cs typeface="Arial Black"/>
              </a:rPr>
              <a:t>L  </a:t>
            </a:r>
            <a:r>
              <a:rPr sz="6000" spc="-795" dirty="0">
                <a:solidFill>
                  <a:srgbClr val="1883AC"/>
                </a:solidFill>
                <a:latin typeface="Arial Black"/>
                <a:cs typeface="Arial Black"/>
              </a:rPr>
              <a:t>P</a:t>
            </a:r>
            <a:endParaRPr sz="6000" dirty="0">
              <a:latin typeface="Arial Black"/>
              <a:cs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899" y="29759"/>
            <a:ext cx="1609901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spc="-620" dirty="0" smtClean="0">
                <a:solidFill>
                  <a:srgbClr val="23B6DD"/>
                </a:solidFill>
              </a:rPr>
              <a:t>Function</a:t>
            </a:r>
            <a:endParaRPr sz="3000" dirty="0"/>
          </a:p>
        </p:txBody>
      </p:sp>
      <p:grpSp>
        <p:nvGrpSpPr>
          <p:cNvPr id="3" name="object 3"/>
          <p:cNvGrpSpPr/>
          <p:nvPr/>
        </p:nvGrpSpPr>
        <p:grpSpPr>
          <a:xfrm>
            <a:off x="37400" y="0"/>
            <a:ext cx="9143981" cy="5143389"/>
            <a:chOff x="0" y="0"/>
            <a:chExt cx="9143981" cy="5143389"/>
          </a:xfrm>
        </p:grpSpPr>
        <p:sp>
          <p:nvSpPr>
            <p:cNvPr id="4" name="object 4"/>
            <p:cNvSpPr/>
            <p:nvPr/>
          </p:nvSpPr>
          <p:spPr>
            <a:xfrm>
              <a:off x="0" y="117446"/>
              <a:ext cx="34290" cy="351155"/>
            </a:xfrm>
            <a:custGeom>
              <a:avLst/>
              <a:gdLst/>
              <a:ahLst/>
              <a:cxnLst/>
              <a:rect l="l" t="t" r="r" b="b"/>
              <a:pathLst>
                <a:path w="34290" h="351155">
                  <a:moveTo>
                    <a:pt x="34199" y="350548"/>
                  </a:moveTo>
                  <a:lnTo>
                    <a:pt x="0" y="350548"/>
                  </a:lnTo>
                  <a:lnTo>
                    <a:pt x="0" y="0"/>
                  </a:lnTo>
                  <a:lnTo>
                    <a:pt x="34199" y="0"/>
                  </a:lnTo>
                  <a:lnTo>
                    <a:pt x="34199" y="350548"/>
                  </a:lnTo>
                  <a:close/>
                </a:path>
              </a:pathLst>
            </a:custGeom>
            <a:solidFill>
              <a:srgbClr val="1883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40221" y="310874"/>
              <a:ext cx="7603490" cy="19685"/>
            </a:xfrm>
            <a:custGeom>
              <a:avLst/>
              <a:gdLst/>
              <a:ahLst/>
              <a:cxnLst/>
              <a:rect l="l" t="t" r="r" b="b"/>
              <a:pathLst>
                <a:path w="7603490" h="19685">
                  <a:moveTo>
                    <a:pt x="0" y="0"/>
                  </a:moveTo>
                  <a:lnTo>
                    <a:pt x="7603409" y="19124"/>
                  </a:lnTo>
                </a:path>
              </a:pathLst>
            </a:custGeom>
            <a:ln w="9524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64268" y="0"/>
              <a:ext cx="579712" cy="9097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4787890"/>
              <a:ext cx="9143981" cy="3554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10772" y="832623"/>
              <a:ext cx="7137827" cy="3554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31473" y="1291304"/>
            <a:ext cx="7140927" cy="267188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355"/>
              </a:spcBef>
              <a:buFont typeface="Wingdings" panose="05000000000000000000" pitchFamily="2" charset="2"/>
              <a:buChar char="v"/>
              <a:tabLst>
                <a:tab pos="440690" algn="l"/>
                <a:tab pos="441325" algn="l"/>
              </a:tabLst>
            </a:pPr>
            <a:r>
              <a:rPr lang="en-US" sz="1600" spc="-195" dirty="0" smtClean="0">
                <a:solidFill>
                  <a:srgbClr val="1883AC"/>
                </a:solidFill>
                <a:latin typeface="Arial Black"/>
                <a:cs typeface="Arial Black"/>
              </a:rPr>
              <a:t>This application has these main functions::</a:t>
            </a:r>
          </a:p>
          <a:p>
            <a:pPr marL="755650" lvl="1" indent="-285750">
              <a:spcBef>
                <a:spcPts val="355"/>
              </a:spcBef>
              <a:buFont typeface="Wingdings" panose="05000000000000000000" pitchFamily="2" charset="2"/>
              <a:buChar char="ü"/>
              <a:tabLst>
                <a:tab pos="440690" algn="l"/>
                <a:tab pos="441325" algn="l"/>
              </a:tabLst>
            </a:pPr>
            <a:r>
              <a:rPr lang="en-US" sz="1600" spc="-195" dirty="0" smtClean="0">
                <a:solidFill>
                  <a:srgbClr val="1883AC"/>
                </a:solidFill>
                <a:latin typeface="Arial Black"/>
                <a:cs typeface="Arial Black"/>
              </a:rPr>
              <a:t>Study and Test for Student.</a:t>
            </a:r>
          </a:p>
          <a:p>
            <a:pPr marL="755650" lvl="1" indent="-285750">
              <a:spcBef>
                <a:spcPts val="355"/>
              </a:spcBef>
              <a:buFont typeface="Wingdings" panose="05000000000000000000" pitchFamily="2" charset="2"/>
              <a:buChar char="ü"/>
              <a:tabLst>
                <a:tab pos="440690" algn="l"/>
                <a:tab pos="441325" algn="l"/>
              </a:tabLst>
            </a:pPr>
            <a:r>
              <a:rPr lang="en-US" sz="1600" spc="-195" dirty="0" smtClean="0">
                <a:solidFill>
                  <a:srgbClr val="1883AC"/>
                </a:solidFill>
                <a:latin typeface="Arial Black"/>
                <a:cs typeface="Arial Black"/>
              </a:rPr>
              <a:t>Student management and teaching for teachers</a:t>
            </a:r>
          </a:p>
          <a:p>
            <a:pPr marL="755650" lvl="1" indent="-285750">
              <a:spcBef>
                <a:spcPts val="355"/>
              </a:spcBef>
              <a:buFont typeface="Wingdings" panose="05000000000000000000" pitchFamily="2" charset="2"/>
              <a:buChar char="ü"/>
              <a:tabLst>
                <a:tab pos="440690" algn="l"/>
                <a:tab pos="441325" algn="l"/>
              </a:tabLst>
            </a:pPr>
            <a:r>
              <a:rPr lang="en-US" sz="1600" spc="-195" dirty="0" smtClean="0">
                <a:solidFill>
                  <a:srgbClr val="1883AC"/>
                </a:solidFill>
                <a:latin typeface="Arial Black"/>
                <a:cs typeface="Arial Black"/>
              </a:rPr>
              <a:t>Online learning management software for Admin :</a:t>
            </a:r>
          </a:p>
          <a:p>
            <a:pPr marL="1212850" lvl="2" indent="-285750">
              <a:spcBef>
                <a:spcPts val="355"/>
              </a:spcBef>
              <a:buFont typeface="Wingdings" panose="05000000000000000000" pitchFamily="2" charset="2"/>
              <a:buChar char="q"/>
              <a:tabLst>
                <a:tab pos="440690" algn="l"/>
                <a:tab pos="441325" algn="l"/>
              </a:tabLst>
            </a:pPr>
            <a:r>
              <a:rPr lang="en-US" sz="1600" spc="-195" dirty="0" smtClean="0">
                <a:solidFill>
                  <a:srgbClr val="1883AC"/>
                </a:solidFill>
                <a:latin typeface="Arial Black"/>
                <a:cs typeface="Arial Black"/>
              </a:rPr>
              <a:t>Public Contents</a:t>
            </a:r>
          </a:p>
          <a:p>
            <a:pPr marL="1212850" lvl="2" indent="-285750">
              <a:spcBef>
                <a:spcPts val="355"/>
              </a:spcBef>
              <a:buFont typeface="Wingdings" panose="05000000000000000000" pitchFamily="2" charset="2"/>
              <a:buChar char="q"/>
              <a:tabLst>
                <a:tab pos="440690" algn="l"/>
                <a:tab pos="441325" algn="l"/>
              </a:tabLst>
            </a:pPr>
            <a:r>
              <a:rPr lang="en-US" sz="1600" spc="-195" dirty="0" smtClean="0">
                <a:solidFill>
                  <a:srgbClr val="1883AC"/>
                </a:solidFill>
                <a:latin typeface="Arial Black"/>
                <a:cs typeface="Arial Black"/>
              </a:rPr>
              <a:t>Learning and Testing Content</a:t>
            </a:r>
          </a:p>
          <a:p>
            <a:pPr marL="1212850" lvl="2" indent="-285750">
              <a:spcBef>
                <a:spcPts val="355"/>
              </a:spcBef>
              <a:buFont typeface="Wingdings" panose="05000000000000000000" pitchFamily="2" charset="2"/>
              <a:buChar char="q"/>
              <a:tabLst>
                <a:tab pos="440690" algn="l"/>
                <a:tab pos="441325" algn="l"/>
              </a:tabLst>
            </a:pPr>
            <a:r>
              <a:rPr lang="en-US" sz="1600" spc="-195" dirty="0" smtClean="0">
                <a:solidFill>
                  <a:srgbClr val="1883AC"/>
                </a:solidFill>
                <a:latin typeface="Arial Black"/>
                <a:cs typeface="Arial Black"/>
              </a:rPr>
              <a:t>Testing </a:t>
            </a:r>
            <a:r>
              <a:rPr lang="en-US" sz="1600" spc="-195" dirty="0" err="1" smtClean="0">
                <a:solidFill>
                  <a:srgbClr val="1883AC"/>
                </a:solidFill>
                <a:latin typeface="Arial Black"/>
                <a:cs typeface="Arial Black"/>
              </a:rPr>
              <a:t>config</a:t>
            </a:r>
            <a:r>
              <a:rPr lang="en-US" sz="1600" spc="-195" dirty="0" smtClean="0">
                <a:solidFill>
                  <a:srgbClr val="1883AC"/>
                </a:solidFill>
                <a:latin typeface="Arial Black"/>
                <a:cs typeface="Arial Black"/>
              </a:rPr>
              <a:t> and report </a:t>
            </a:r>
          </a:p>
          <a:p>
            <a:pPr marL="1212850" lvl="2" indent="-285750">
              <a:spcBef>
                <a:spcPts val="355"/>
              </a:spcBef>
              <a:buFont typeface="Wingdings" panose="05000000000000000000" pitchFamily="2" charset="2"/>
              <a:buChar char="q"/>
              <a:tabLst>
                <a:tab pos="440690" algn="l"/>
                <a:tab pos="441325" algn="l"/>
              </a:tabLst>
            </a:pPr>
            <a:r>
              <a:rPr lang="en-US" sz="1600" spc="-195" dirty="0" smtClean="0">
                <a:solidFill>
                  <a:srgbClr val="1883AC"/>
                </a:solidFill>
                <a:latin typeface="Arial Black"/>
                <a:cs typeface="Arial Black"/>
              </a:rPr>
              <a:t>System </a:t>
            </a:r>
            <a:r>
              <a:rPr lang="en-US" sz="1600" spc="-195" dirty="0" err="1" smtClean="0">
                <a:solidFill>
                  <a:srgbClr val="1883AC"/>
                </a:solidFill>
                <a:latin typeface="Arial Black"/>
                <a:cs typeface="Arial Black"/>
              </a:rPr>
              <a:t>config</a:t>
            </a:r>
            <a:r>
              <a:rPr lang="en-US" sz="1600" spc="-195" dirty="0" smtClean="0">
                <a:solidFill>
                  <a:srgbClr val="1883AC"/>
                </a:solidFill>
                <a:latin typeface="Arial Black"/>
                <a:cs typeface="Arial Black"/>
              </a:rPr>
              <a:t> </a:t>
            </a:r>
          </a:p>
          <a:p>
            <a:pPr marL="1212850" lvl="2" indent="-285750">
              <a:spcBef>
                <a:spcPts val="355"/>
              </a:spcBef>
              <a:buFont typeface="Wingdings" panose="05000000000000000000" pitchFamily="2" charset="2"/>
              <a:buChar char="q"/>
              <a:tabLst>
                <a:tab pos="440690" algn="l"/>
                <a:tab pos="441325" algn="l"/>
              </a:tabLst>
            </a:pPr>
            <a:r>
              <a:rPr lang="en-US" sz="1600" spc="-195" dirty="0" smtClean="0">
                <a:solidFill>
                  <a:srgbClr val="1883AC"/>
                </a:solidFill>
                <a:latin typeface="Arial Black"/>
                <a:cs typeface="Arial Black"/>
              </a:rPr>
              <a:t>Course Management </a:t>
            </a:r>
            <a:endParaRPr lang="en-US" sz="1600" spc="-195" dirty="0">
              <a:solidFill>
                <a:srgbClr val="1883AC"/>
              </a:solidFill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40776" y="832623"/>
            <a:ext cx="2337227" cy="307777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lang="en-US" spc="-135" dirty="0" smtClean="0">
                <a:solidFill>
                  <a:srgbClr val="FFFFFF"/>
                </a:solidFill>
                <a:latin typeface="Arial Black"/>
                <a:cs typeface="Arial Black"/>
              </a:rPr>
              <a:t>Function</a:t>
            </a:r>
            <a:endParaRPr sz="1800" dirty="0">
              <a:latin typeface="Arial Black"/>
              <a:cs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899" y="29759"/>
            <a:ext cx="10026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620" dirty="0">
                <a:solidFill>
                  <a:srgbClr val="23B6DD"/>
                </a:solidFill>
              </a:rPr>
              <a:t>S</a:t>
            </a:r>
            <a:r>
              <a:rPr sz="3000" spc="-605" dirty="0">
                <a:solidFill>
                  <a:srgbClr val="23B6DD"/>
                </a:solidFill>
              </a:rPr>
              <a:t>c</a:t>
            </a:r>
            <a:r>
              <a:rPr sz="3000" spc="-425" dirty="0">
                <a:solidFill>
                  <a:srgbClr val="23B6DD"/>
                </a:solidFill>
              </a:rPr>
              <a:t>ope</a:t>
            </a:r>
            <a:endParaRPr sz="3000"/>
          </a:p>
        </p:txBody>
      </p:sp>
      <p:grpSp>
        <p:nvGrpSpPr>
          <p:cNvPr id="3" name="object 3"/>
          <p:cNvGrpSpPr/>
          <p:nvPr/>
        </p:nvGrpSpPr>
        <p:grpSpPr>
          <a:xfrm>
            <a:off x="37400" y="0"/>
            <a:ext cx="9143981" cy="5143389"/>
            <a:chOff x="0" y="0"/>
            <a:chExt cx="9143981" cy="5143389"/>
          </a:xfrm>
        </p:grpSpPr>
        <p:sp>
          <p:nvSpPr>
            <p:cNvPr id="4" name="object 4"/>
            <p:cNvSpPr/>
            <p:nvPr/>
          </p:nvSpPr>
          <p:spPr>
            <a:xfrm>
              <a:off x="0" y="117446"/>
              <a:ext cx="34290" cy="351155"/>
            </a:xfrm>
            <a:custGeom>
              <a:avLst/>
              <a:gdLst/>
              <a:ahLst/>
              <a:cxnLst/>
              <a:rect l="l" t="t" r="r" b="b"/>
              <a:pathLst>
                <a:path w="34290" h="351155">
                  <a:moveTo>
                    <a:pt x="34199" y="350548"/>
                  </a:moveTo>
                  <a:lnTo>
                    <a:pt x="0" y="350548"/>
                  </a:lnTo>
                  <a:lnTo>
                    <a:pt x="0" y="0"/>
                  </a:lnTo>
                  <a:lnTo>
                    <a:pt x="34199" y="0"/>
                  </a:lnTo>
                  <a:lnTo>
                    <a:pt x="34199" y="350548"/>
                  </a:lnTo>
                  <a:close/>
                </a:path>
              </a:pathLst>
            </a:custGeom>
            <a:solidFill>
              <a:srgbClr val="1883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40221" y="310874"/>
              <a:ext cx="7603490" cy="19685"/>
            </a:xfrm>
            <a:custGeom>
              <a:avLst/>
              <a:gdLst/>
              <a:ahLst/>
              <a:cxnLst/>
              <a:rect l="l" t="t" r="r" b="b"/>
              <a:pathLst>
                <a:path w="7603490" h="19685">
                  <a:moveTo>
                    <a:pt x="0" y="0"/>
                  </a:moveTo>
                  <a:lnTo>
                    <a:pt x="7603409" y="19124"/>
                  </a:lnTo>
                </a:path>
              </a:pathLst>
            </a:custGeom>
            <a:ln w="9524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64268" y="0"/>
              <a:ext cx="579712" cy="9097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4787890"/>
              <a:ext cx="9143981" cy="3554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10772" y="832623"/>
              <a:ext cx="7137827" cy="3554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31473" y="1291304"/>
            <a:ext cx="7140927" cy="1481816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355"/>
              </a:spcBef>
              <a:buFont typeface="Wingdings" panose="05000000000000000000" pitchFamily="2" charset="2"/>
              <a:buChar char="v"/>
              <a:tabLst>
                <a:tab pos="440690" algn="l"/>
                <a:tab pos="441325" algn="l"/>
              </a:tabLst>
            </a:pPr>
            <a:r>
              <a:rPr lang="en-US" sz="1600" spc="-195" dirty="0" smtClean="0">
                <a:solidFill>
                  <a:srgbClr val="1883AC"/>
                </a:solidFill>
                <a:latin typeface="Arial Black"/>
                <a:cs typeface="Arial Black"/>
              </a:rPr>
              <a:t>The scope of this project includes these stages:</a:t>
            </a:r>
          </a:p>
          <a:p>
            <a:pPr marL="298450" indent="-285750">
              <a:lnSpc>
                <a:spcPct val="100000"/>
              </a:lnSpc>
              <a:spcBef>
                <a:spcPts val="355"/>
              </a:spcBef>
              <a:buFont typeface="Wingdings" panose="05000000000000000000" pitchFamily="2" charset="2"/>
              <a:buChar char="ü"/>
              <a:tabLst>
                <a:tab pos="440690" algn="l"/>
                <a:tab pos="441325" algn="l"/>
              </a:tabLst>
            </a:pPr>
            <a:r>
              <a:rPr lang="en-US" sz="1600" spc="-195" dirty="0" smtClean="0">
                <a:solidFill>
                  <a:srgbClr val="1883AC"/>
                </a:solidFill>
                <a:latin typeface="Arial Black"/>
                <a:cs typeface="Arial Black"/>
              </a:rPr>
              <a:t>	Collect user requirement and software requirement specification.</a:t>
            </a:r>
          </a:p>
          <a:p>
            <a:pPr marL="298450" indent="-285750">
              <a:lnSpc>
                <a:spcPct val="100000"/>
              </a:lnSpc>
              <a:spcBef>
                <a:spcPts val="355"/>
              </a:spcBef>
              <a:buFont typeface="Wingdings" panose="05000000000000000000" pitchFamily="2" charset="2"/>
              <a:buChar char="ü"/>
              <a:tabLst>
                <a:tab pos="440690" algn="l"/>
                <a:tab pos="441325" algn="l"/>
              </a:tabLst>
            </a:pPr>
            <a:r>
              <a:rPr lang="en-US" sz="1600" spc="-195" dirty="0" smtClean="0">
                <a:solidFill>
                  <a:srgbClr val="1883AC"/>
                </a:solidFill>
                <a:latin typeface="Arial Black"/>
                <a:cs typeface="Arial Black"/>
              </a:rPr>
              <a:t>	Develop architecture and detailed design document.</a:t>
            </a:r>
          </a:p>
          <a:p>
            <a:pPr marL="298450" indent="-285750">
              <a:lnSpc>
                <a:spcPct val="100000"/>
              </a:lnSpc>
              <a:spcBef>
                <a:spcPts val="355"/>
              </a:spcBef>
              <a:buFont typeface="Wingdings" panose="05000000000000000000" pitchFamily="2" charset="2"/>
              <a:buChar char="ü"/>
              <a:tabLst>
                <a:tab pos="440690" algn="l"/>
                <a:tab pos="441325" algn="l"/>
              </a:tabLst>
            </a:pPr>
            <a:r>
              <a:rPr lang="en-US" sz="1600" spc="-195" dirty="0" smtClean="0">
                <a:solidFill>
                  <a:srgbClr val="1883AC"/>
                </a:solidFill>
                <a:latin typeface="Arial Black"/>
                <a:cs typeface="Arial Black"/>
              </a:rPr>
              <a:t>	Code and unit test.</a:t>
            </a:r>
          </a:p>
          <a:p>
            <a:pPr marL="298450" indent="-285750">
              <a:lnSpc>
                <a:spcPct val="100000"/>
              </a:lnSpc>
              <a:spcBef>
                <a:spcPts val="355"/>
              </a:spcBef>
              <a:buFont typeface="Wingdings" panose="05000000000000000000" pitchFamily="2" charset="2"/>
              <a:buChar char="ü"/>
              <a:tabLst>
                <a:tab pos="440690" algn="l"/>
                <a:tab pos="441325" algn="l"/>
              </a:tabLst>
            </a:pPr>
            <a:r>
              <a:rPr lang="en-US" sz="1600" spc="-195" dirty="0" smtClean="0">
                <a:solidFill>
                  <a:srgbClr val="1883AC"/>
                </a:solidFill>
                <a:latin typeface="Arial Black"/>
                <a:cs typeface="Arial Black"/>
              </a:rPr>
              <a:t>	Develop test case and execute combination test.</a:t>
            </a:r>
            <a:endParaRPr lang="en-US" sz="1600" spc="-195" dirty="0">
              <a:solidFill>
                <a:srgbClr val="1883AC"/>
              </a:solidFill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40776" y="832623"/>
            <a:ext cx="2337227" cy="307777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sz="1800" spc="-135" dirty="0">
                <a:solidFill>
                  <a:srgbClr val="FFFFFF"/>
                </a:solidFill>
                <a:latin typeface="Arial Black"/>
                <a:cs typeface="Arial Black"/>
              </a:rPr>
              <a:t>In</a:t>
            </a:r>
            <a:r>
              <a:rPr sz="1800" spc="-25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85" dirty="0">
                <a:solidFill>
                  <a:srgbClr val="FFFFFF"/>
                </a:solidFill>
                <a:latin typeface="Arial Black"/>
                <a:cs typeface="Arial Black"/>
              </a:rPr>
              <a:t>scope</a:t>
            </a:r>
            <a:endParaRPr sz="1800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89522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</TotalTime>
  <Words>185</Words>
  <Application>Microsoft Office PowerPoint</Application>
  <PresentationFormat>On-screen Show (16:9)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Black</vt:lpstr>
      <vt:lpstr>Calibri</vt:lpstr>
      <vt:lpstr>DejaVu Sans</vt:lpstr>
      <vt:lpstr>Times New Roman</vt:lpstr>
      <vt:lpstr>Wingdings</vt:lpstr>
      <vt:lpstr>Office Theme</vt:lpstr>
      <vt:lpstr>SO Study Online</vt:lpstr>
      <vt:lpstr>SO Team</vt:lpstr>
      <vt:lpstr>1. Introduction</vt:lpstr>
      <vt:lpstr>1</vt:lpstr>
      <vt:lpstr>Idea</vt:lpstr>
      <vt:lpstr>Objective</vt:lpstr>
      <vt:lpstr>Function</vt:lpstr>
      <vt:lpstr>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SAA Security Auditing for Azure</dc:title>
  <dc:creator>hp</dc:creator>
  <cp:lastModifiedBy>Nguyen Duc</cp:lastModifiedBy>
  <cp:revision>12</cp:revision>
  <dcterms:created xsi:type="dcterms:W3CDTF">2019-12-15T16:37:24Z</dcterms:created>
  <dcterms:modified xsi:type="dcterms:W3CDTF">2019-12-20T02:30:40Z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2019-12-15T00:00:00Z</vt:filetime>
  </property>
</Properties>
</file>