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Montserrat" panose="020B0604020202020204" charset="0"/>
      <p:bold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8aGhJEHI+usQJwCLMakGlKxOld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6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23" Type="http://customschemas.google.com/relationships/presentationmetadata" Target="metadata"/><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16968904" y="8944441"/>
            <a:ext cx="290396" cy="294682"/>
          </a:xfrm>
          <a:prstGeom prst="rect">
            <a:avLst/>
          </a:prstGeom>
          <a:noFill/>
          <a:ln>
            <a:noFill/>
          </a:ln>
        </p:spPr>
      </p:pic>
      <p:sp>
        <p:nvSpPr>
          <p:cNvPr id="85" name="Google Shape;85;p1"/>
          <p:cNvSpPr/>
          <p:nvPr/>
        </p:nvSpPr>
        <p:spPr>
          <a:xfrm>
            <a:off x="-16" y="2871109"/>
            <a:ext cx="15878645" cy="3676650"/>
          </a:xfrm>
          <a:prstGeom prst="rect">
            <a:avLst/>
          </a:prstGeom>
          <a:solidFill>
            <a:srgbClr val="496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
          <p:cNvCxnSpPr/>
          <p:nvPr/>
        </p:nvCxnSpPr>
        <p:spPr>
          <a:xfrm>
            <a:off x="-16" y="8467173"/>
            <a:ext cx="18288016" cy="0"/>
          </a:xfrm>
          <a:prstGeom prst="straightConnector1">
            <a:avLst/>
          </a:prstGeom>
          <a:noFill/>
          <a:ln w="28575" cap="rnd" cmpd="sng">
            <a:solidFill>
              <a:srgbClr val="496592"/>
            </a:solidFill>
            <a:prstDash val="solid"/>
            <a:round/>
            <a:headEnd type="none" w="sm" len="sm"/>
            <a:tailEnd type="none" w="sm" len="sm"/>
          </a:ln>
        </p:spPr>
      </p:cxnSp>
      <p:sp>
        <p:nvSpPr>
          <p:cNvPr id="92" name="Google Shape;92;p1"/>
          <p:cNvSpPr txBox="1"/>
          <p:nvPr/>
        </p:nvSpPr>
        <p:spPr>
          <a:xfrm>
            <a:off x="887757" y="3524494"/>
            <a:ext cx="9838300" cy="236988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000" b="1" smtClean="0">
                <a:solidFill>
                  <a:srgbClr val="FFFFFF"/>
                </a:solidFill>
                <a:latin typeface="Montserrat"/>
                <a:ea typeface="Montserrat"/>
                <a:cs typeface="Montserrat"/>
                <a:sym typeface="Montserrat"/>
              </a:rPr>
              <a:t>XÂY DỰNG WEBSITE</a:t>
            </a:r>
          </a:p>
          <a:p>
            <a:pPr marL="0" marR="0" lvl="0" indent="0" algn="l" rtl="0">
              <a:lnSpc>
                <a:spcPct val="110000"/>
              </a:lnSpc>
              <a:spcBef>
                <a:spcPts val="0"/>
              </a:spcBef>
              <a:spcAft>
                <a:spcPts val="0"/>
              </a:spcAft>
              <a:buNone/>
            </a:pPr>
            <a:r>
              <a:rPr lang="en-US" sz="7000" b="1" smtClean="0">
                <a:solidFill>
                  <a:srgbClr val="FFFFFF"/>
                </a:solidFill>
                <a:latin typeface="Montserrat"/>
                <a:sym typeface="Montserrat"/>
              </a:rPr>
              <a:t>TÌM ĐỒ THẤT LẠC</a:t>
            </a:r>
            <a:endParaRPr sz="7000"/>
          </a:p>
        </p:txBody>
      </p:sp>
      <p:sp>
        <p:nvSpPr>
          <p:cNvPr id="93" name="Google Shape;93;p1"/>
          <p:cNvSpPr txBox="1"/>
          <p:nvPr/>
        </p:nvSpPr>
        <p:spPr>
          <a:xfrm>
            <a:off x="14189615" y="8910612"/>
            <a:ext cx="2443000" cy="400751"/>
          </a:xfrm>
          <a:prstGeom prst="rect">
            <a:avLst/>
          </a:prstGeom>
          <a:noFill/>
          <a:ln>
            <a:noFill/>
          </a:ln>
        </p:spPr>
        <p:txBody>
          <a:bodyPr spcFirstLastPara="1" wrap="square" lIns="0" tIns="0" rIns="0" bIns="0" anchor="t" anchorCtr="0">
            <a:spAutoFit/>
          </a:bodyPr>
          <a:lstStyle/>
          <a:p>
            <a:pPr marL="0" marR="0" lvl="0" indent="0" algn="r" rtl="0">
              <a:lnSpc>
                <a:spcPct val="124000"/>
              </a:lnSpc>
              <a:spcBef>
                <a:spcPts val="0"/>
              </a:spcBef>
              <a:spcAft>
                <a:spcPts val="0"/>
              </a:spcAft>
              <a:buNone/>
            </a:pPr>
            <a:r>
              <a:rPr lang="en-US" sz="2100" b="1" i="0" u="none" strike="noStrike" cap="none" smtClean="0">
                <a:solidFill>
                  <a:srgbClr val="496592"/>
                </a:solidFill>
                <a:latin typeface="Montserrat"/>
                <a:ea typeface="Montserrat"/>
                <a:cs typeface="Montserrat"/>
                <a:sym typeface="Montserrat"/>
              </a:rPr>
              <a:t>Bắt đầu</a:t>
            </a:r>
            <a:endParaRPr/>
          </a:p>
        </p:txBody>
      </p:sp>
      <p:sp>
        <p:nvSpPr>
          <p:cNvPr id="95" name="Google Shape;95;p1"/>
          <p:cNvSpPr txBox="1"/>
          <p:nvPr/>
        </p:nvSpPr>
        <p:spPr>
          <a:xfrm>
            <a:off x="310993" y="1740891"/>
            <a:ext cx="4138386" cy="423193"/>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2500" smtClean="0">
                <a:solidFill>
                  <a:srgbClr val="496592"/>
                </a:solidFill>
                <a:latin typeface="Montserrat"/>
                <a:ea typeface="Montserrat"/>
                <a:cs typeface="Montserrat"/>
                <a:sym typeface="Montserrat"/>
              </a:rPr>
              <a:t>ĐỒ ÁN CHUYÊN NGÀNH</a:t>
            </a:r>
            <a:endParaRPr sz="2500">
              <a:solidFill>
                <a:srgbClr val="496592"/>
              </a:solidFill>
              <a:latin typeface="Montserrat"/>
              <a:ea typeface="Montserrat"/>
              <a:cs typeface="Montserrat"/>
              <a:sym typeface="Montserrat"/>
            </a:endParaRPr>
          </a:p>
        </p:txBody>
      </p:sp>
      <p:sp>
        <p:nvSpPr>
          <p:cNvPr id="96" name="Google Shape;96;p1"/>
          <p:cNvSpPr txBox="1"/>
          <p:nvPr/>
        </p:nvSpPr>
        <p:spPr>
          <a:xfrm>
            <a:off x="1028701" y="8950555"/>
            <a:ext cx="2667000" cy="548483"/>
          </a:xfrm>
          <a:prstGeom prst="rect">
            <a:avLst/>
          </a:prstGeom>
          <a:noFill/>
          <a:ln>
            <a:noFill/>
          </a:ln>
        </p:spPr>
        <p:txBody>
          <a:bodyPr spcFirstLastPara="1" wrap="square" lIns="0" tIns="0" rIns="0" bIns="0" anchor="t" anchorCtr="0">
            <a:spAutoFit/>
          </a:bodyPr>
          <a:lstStyle/>
          <a:p>
            <a:pPr marL="0" marR="0" lvl="0" indent="0" algn="l" rtl="0">
              <a:lnSpc>
                <a:spcPct val="99000"/>
              </a:lnSpc>
              <a:spcBef>
                <a:spcPts val="0"/>
              </a:spcBef>
              <a:spcAft>
                <a:spcPts val="0"/>
              </a:spcAft>
              <a:buNone/>
            </a:pPr>
            <a:r>
              <a:rPr lang="en-US" sz="1800" b="0" i="0" u="none" strike="noStrike" cap="none" smtClean="0">
                <a:solidFill>
                  <a:srgbClr val="496592"/>
                </a:solidFill>
                <a:latin typeface="Montserrat"/>
                <a:ea typeface="Montserrat"/>
                <a:cs typeface="Montserrat"/>
                <a:sym typeface="Montserrat"/>
              </a:rPr>
              <a:t>Giáo viên hướng dẫn:</a:t>
            </a:r>
          </a:p>
          <a:p>
            <a:pPr marL="0" marR="0" lvl="0" indent="0" algn="l" rtl="0">
              <a:lnSpc>
                <a:spcPct val="99000"/>
              </a:lnSpc>
              <a:spcBef>
                <a:spcPts val="0"/>
              </a:spcBef>
              <a:spcAft>
                <a:spcPts val="0"/>
              </a:spcAft>
              <a:buNone/>
            </a:pPr>
            <a:r>
              <a:rPr lang="en-US" sz="1800" i="0" u="none" strike="noStrike" cap="none" smtClean="0">
                <a:solidFill>
                  <a:srgbClr val="496592"/>
                </a:solidFill>
                <a:latin typeface="Montserrat"/>
                <a:ea typeface="Montserrat"/>
                <a:cs typeface="Montserrat"/>
                <a:sym typeface="Montserrat"/>
              </a:rPr>
              <a:t>Nguyễn Nhứt Lam</a:t>
            </a:r>
            <a:endParaRPr/>
          </a:p>
        </p:txBody>
      </p:sp>
      <p:pic>
        <p:nvPicPr>
          <p:cNvPr id="97" name="Google Shape;97;p1"/>
          <p:cNvPicPr preferRelativeResize="0"/>
          <p:nvPr/>
        </p:nvPicPr>
        <p:blipFill rotWithShape="1">
          <a:blip r:embed="rId4">
            <a:alphaModFix/>
          </a:blip>
          <a:srcRect/>
          <a:stretch/>
        </p:blipFill>
        <p:spPr>
          <a:xfrm>
            <a:off x="16805738" y="8938659"/>
            <a:ext cx="290396" cy="294682"/>
          </a:xfrm>
          <a:prstGeom prst="rect">
            <a:avLst/>
          </a:prstGeom>
          <a:noFill/>
          <a:ln>
            <a:noFill/>
          </a:ln>
        </p:spPr>
      </p:pic>
      <p:pic>
        <p:nvPicPr>
          <p:cNvPr id="1026" name="Picture 2"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56192" y="1716956"/>
            <a:ext cx="5463938" cy="5463939"/>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6;p1"/>
          <p:cNvSpPr txBox="1"/>
          <p:nvPr/>
        </p:nvSpPr>
        <p:spPr>
          <a:xfrm>
            <a:off x="5085625" y="8950555"/>
            <a:ext cx="4934778" cy="548483"/>
          </a:xfrm>
          <a:prstGeom prst="rect">
            <a:avLst/>
          </a:prstGeom>
          <a:noFill/>
          <a:ln>
            <a:noFill/>
          </a:ln>
        </p:spPr>
        <p:txBody>
          <a:bodyPr spcFirstLastPara="1" wrap="square" lIns="0" tIns="0" rIns="0" bIns="0" anchor="t" anchorCtr="0">
            <a:spAutoFit/>
          </a:bodyPr>
          <a:lstStyle/>
          <a:p>
            <a:pPr marL="0" marR="0" lvl="0" indent="0" algn="l" rtl="0">
              <a:lnSpc>
                <a:spcPct val="99000"/>
              </a:lnSpc>
              <a:spcBef>
                <a:spcPts val="0"/>
              </a:spcBef>
              <a:spcAft>
                <a:spcPts val="0"/>
              </a:spcAft>
              <a:buNone/>
            </a:pPr>
            <a:r>
              <a:rPr lang="en-US" sz="1800" smtClean="0">
                <a:solidFill>
                  <a:srgbClr val="496592"/>
                </a:solidFill>
                <a:latin typeface="Montserrat"/>
                <a:sym typeface="Montserrat"/>
              </a:rPr>
              <a:t>Sinh viên thực hiện:</a:t>
            </a:r>
          </a:p>
          <a:p>
            <a:pPr marL="0" marR="0" lvl="0" indent="0" algn="l" rtl="0">
              <a:lnSpc>
                <a:spcPct val="99000"/>
              </a:lnSpc>
              <a:spcBef>
                <a:spcPts val="0"/>
              </a:spcBef>
              <a:spcAft>
                <a:spcPts val="0"/>
              </a:spcAft>
              <a:buNone/>
            </a:pPr>
            <a:r>
              <a:rPr lang="en-US" sz="1800" smtClean="0">
                <a:solidFill>
                  <a:srgbClr val="496592"/>
                </a:solidFill>
                <a:latin typeface="Montserrat"/>
                <a:sym typeface="Montserrat"/>
              </a:rPr>
              <a:t>Nguyễn Anh Tuấn – 110121123 – DA21TTA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p:nvPr/>
        </p:nvSpPr>
        <p:spPr>
          <a:xfrm rot="5400000">
            <a:off x="5479905" y="-920896"/>
            <a:ext cx="6926289" cy="12746302"/>
          </a:xfrm>
          <a:custGeom>
            <a:avLst/>
            <a:gdLst/>
            <a:ahLst/>
            <a:cxnLst/>
            <a:rect l="l" t="t" r="r" b="b"/>
            <a:pathLst>
              <a:path w="923722" h="3541270" extrusionOk="0">
                <a:moveTo>
                  <a:pt x="0" y="0"/>
                </a:moveTo>
                <a:lnTo>
                  <a:pt x="923722" y="0"/>
                </a:lnTo>
                <a:lnTo>
                  <a:pt x="923722" y="3541270"/>
                </a:lnTo>
                <a:lnTo>
                  <a:pt x="0" y="3541270"/>
                </a:lnTo>
                <a:close/>
              </a:path>
            </a:pathLst>
          </a:custGeom>
          <a:solidFill>
            <a:schemeClr val="bg2">
              <a:lumMod val="20000"/>
              <a:lumOff val="80000"/>
            </a:schemeClr>
          </a:solidFill>
          <a:ln>
            <a:noFill/>
          </a:ln>
        </p:spPr>
      </p:sp>
      <p:cxnSp>
        <p:nvCxnSpPr>
          <p:cNvPr id="103" name="Google Shape;103;p2"/>
          <p:cNvCxnSpPr/>
          <p:nvPr/>
        </p:nvCxnSpPr>
        <p:spPr>
          <a:xfrm>
            <a:off x="0" y="1406233"/>
            <a:ext cx="18288000" cy="0"/>
          </a:xfrm>
          <a:prstGeom prst="straightConnector1">
            <a:avLst/>
          </a:prstGeom>
          <a:noFill/>
          <a:ln w="28575" cap="rnd" cmpd="sng">
            <a:solidFill>
              <a:schemeClr val="bg2">
                <a:lumMod val="20000"/>
                <a:lumOff val="80000"/>
              </a:schemeClr>
            </a:solidFill>
            <a:prstDash val="solid"/>
            <a:round/>
            <a:headEnd type="none" w="sm" len="sm"/>
            <a:tailEnd type="none" w="sm" len="sm"/>
          </a:ln>
        </p:spPr>
      </p:cxnSp>
      <p:sp>
        <p:nvSpPr>
          <p:cNvPr id="121" name="Google Shape;121;p2"/>
          <p:cNvSpPr txBox="1"/>
          <p:nvPr/>
        </p:nvSpPr>
        <p:spPr>
          <a:xfrm>
            <a:off x="6859521" y="321604"/>
            <a:ext cx="4092014" cy="736805"/>
          </a:xfrm>
          <a:prstGeom prst="rect">
            <a:avLst/>
          </a:prstGeom>
          <a:noFill/>
          <a:ln>
            <a:noFill/>
          </a:ln>
        </p:spPr>
        <p:txBody>
          <a:bodyPr spcFirstLastPara="1" wrap="square" lIns="0" tIns="0" rIns="0" bIns="0" anchor="t" anchorCtr="0">
            <a:spAutoFit/>
          </a:bodyPr>
          <a:lstStyle/>
          <a:p>
            <a:pPr marL="0" marR="0" lvl="0" indent="0" rtl="0">
              <a:lnSpc>
                <a:spcPct val="114000"/>
              </a:lnSpc>
              <a:spcBef>
                <a:spcPts val="0"/>
              </a:spcBef>
              <a:spcAft>
                <a:spcPts val="0"/>
              </a:spcAft>
              <a:buNone/>
            </a:pPr>
            <a:r>
              <a:rPr lang="en-US" sz="4200" b="0" i="0" u="none" strike="noStrike" cap="none" smtClean="0">
                <a:solidFill>
                  <a:srgbClr val="496592"/>
                </a:solidFill>
                <a:latin typeface="Montserrat"/>
                <a:ea typeface="Montserrat"/>
                <a:cs typeface="Montserrat"/>
                <a:sym typeface="Montserrat"/>
              </a:rPr>
              <a:t>MÔ TẢ </a:t>
            </a:r>
            <a:r>
              <a:rPr lang="en-US" sz="4200" smtClean="0">
                <a:solidFill>
                  <a:srgbClr val="496592"/>
                </a:solidFill>
                <a:latin typeface="Montserrat"/>
                <a:ea typeface="Montserrat"/>
                <a:cs typeface="Montserrat"/>
                <a:sym typeface="Montserrat"/>
              </a:rPr>
              <a:t>ĐỀ TÀI</a:t>
            </a:r>
            <a:endParaRPr/>
          </a:p>
        </p:txBody>
      </p:sp>
      <p:sp>
        <p:nvSpPr>
          <p:cNvPr id="34" name="Google Shape;95;p1"/>
          <p:cNvSpPr txBox="1"/>
          <p:nvPr/>
        </p:nvSpPr>
        <p:spPr>
          <a:xfrm>
            <a:off x="3787755" y="2674341"/>
            <a:ext cx="10310588" cy="5170646"/>
          </a:xfrm>
          <a:prstGeom prst="rect">
            <a:avLst/>
          </a:prstGeom>
          <a:noFill/>
          <a:ln>
            <a:noFill/>
          </a:ln>
        </p:spPr>
        <p:txBody>
          <a:bodyPr spcFirstLastPara="1" wrap="square" lIns="0" tIns="0" rIns="0" bIns="0" anchor="t" anchorCtr="0">
            <a:spAutoFit/>
          </a:bodyPr>
          <a:lstStyle/>
          <a:p>
            <a:pPr lvl="0" algn="just">
              <a:lnSpc>
                <a:spcPct val="150000"/>
              </a:lnSpc>
            </a:pPr>
            <a:r>
              <a:rPr lang="vi-VN" sz="3200">
                <a:solidFill>
                  <a:srgbClr val="496592"/>
                </a:solidFill>
                <a:latin typeface="Montserrat"/>
                <a:ea typeface="Montserrat"/>
                <a:cs typeface="Montserrat"/>
                <a:sym typeface="Montserrat"/>
              </a:rPr>
              <a:t>Đề tài tập trung vào việc xây dựng một website hỗ trợ người dùng đăng tải và tìm kiếm thông tin về đồ vật thất lạc hoặc nhặt được. Website tạo nền tảng kết nối người mất đồ và người nhặt đồ, giúp tiết kiệm thời gian, nâng cao hiệu quả tìm kiếm, và hỗ trợ cộng đồng trong việc xử lý tình trạng mất mát đồ vật.</a:t>
            </a:r>
            <a:endParaRPr sz="3200">
              <a:solidFill>
                <a:srgbClr val="496592"/>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8" name="Google Shape;138;p3"/>
          <p:cNvPicPr preferRelativeResize="0"/>
          <p:nvPr/>
        </p:nvPicPr>
        <p:blipFill rotWithShape="1">
          <a:blip r:embed="rId3">
            <a:alphaModFix/>
          </a:blip>
          <a:srcRect/>
          <a:stretch/>
        </p:blipFill>
        <p:spPr>
          <a:xfrm>
            <a:off x="6203170" y="2480656"/>
            <a:ext cx="5881659" cy="6012849"/>
          </a:xfrm>
          <a:prstGeom prst="rect">
            <a:avLst/>
          </a:prstGeom>
          <a:noFill/>
          <a:ln>
            <a:noFill/>
          </a:ln>
        </p:spPr>
      </p:pic>
      <p:cxnSp>
        <p:nvCxnSpPr>
          <p:cNvPr id="139" name="Google Shape;139;p3"/>
          <p:cNvCxnSpPr/>
          <p:nvPr/>
        </p:nvCxnSpPr>
        <p:spPr>
          <a:xfrm>
            <a:off x="0" y="1406233"/>
            <a:ext cx="18288000" cy="0"/>
          </a:xfrm>
          <a:prstGeom prst="straightConnector1">
            <a:avLst/>
          </a:prstGeom>
          <a:noFill/>
          <a:ln w="28575" cap="rnd" cmpd="sng">
            <a:solidFill>
              <a:srgbClr val="ABE3F9"/>
            </a:solidFill>
            <a:prstDash val="solid"/>
            <a:round/>
            <a:headEnd type="none" w="sm" len="sm"/>
            <a:tailEnd type="none" w="sm" len="sm"/>
          </a:ln>
        </p:spPr>
      </p:cxnSp>
      <p:pic>
        <p:nvPicPr>
          <p:cNvPr id="142" name="Google Shape;142;p3"/>
          <p:cNvPicPr preferRelativeResize="0"/>
          <p:nvPr/>
        </p:nvPicPr>
        <p:blipFill rotWithShape="1">
          <a:blip r:embed="rId4">
            <a:alphaModFix/>
          </a:blip>
          <a:srcRect/>
          <a:stretch/>
        </p:blipFill>
        <p:spPr>
          <a:xfrm>
            <a:off x="6657530" y="3204660"/>
            <a:ext cx="900187" cy="538475"/>
          </a:xfrm>
          <a:prstGeom prst="rect">
            <a:avLst/>
          </a:prstGeom>
          <a:noFill/>
          <a:ln>
            <a:noFill/>
          </a:ln>
        </p:spPr>
      </p:pic>
      <p:pic>
        <p:nvPicPr>
          <p:cNvPr id="143" name="Google Shape;143;p3"/>
          <p:cNvPicPr preferRelativeResize="0"/>
          <p:nvPr/>
        </p:nvPicPr>
        <p:blipFill rotWithShape="1">
          <a:blip r:embed="rId5">
            <a:alphaModFix/>
          </a:blip>
          <a:srcRect/>
          <a:stretch/>
        </p:blipFill>
        <p:spPr>
          <a:xfrm>
            <a:off x="10902395" y="2915602"/>
            <a:ext cx="653969" cy="1120507"/>
          </a:xfrm>
          <a:prstGeom prst="rect">
            <a:avLst/>
          </a:prstGeom>
          <a:noFill/>
          <a:ln>
            <a:noFill/>
          </a:ln>
        </p:spPr>
      </p:pic>
      <p:pic>
        <p:nvPicPr>
          <p:cNvPr id="144" name="Google Shape;144;p3"/>
          <p:cNvPicPr preferRelativeResize="0"/>
          <p:nvPr/>
        </p:nvPicPr>
        <p:blipFill rotWithShape="1">
          <a:blip r:embed="rId6">
            <a:alphaModFix/>
          </a:blip>
          <a:srcRect/>
          <a:stretch/>
        </p:blipFill>
        <p:spPr>
          <a:xfrm>
            <a:off x="6657530" y="7093495"/>
            <a:ext cx="970434" cy="786934"/>
          </a:xfrm>
          <a:prstGeom prst="rect">
            <a:avLst/>
          </a:prstGeom>
          <a:noFill/>
          <a:ln>
            <a:noFill/>
          </a:ln>
        </p:spPr>
      </p:pic>
      <p:pic>
        <p:nvPicPr>
          <p:cNvPr id="145" name="Google Shape;145;p3"/>
          <p:cNvPicPr preferRelativeResize="0"/>
          <p:nvPr/>
        </p:nvPicPr>
        <p:blipFill rotWithShape="1">
          <a:blip r:embed="rId7">
            <a:alphaModFix/>
          </a:blip>
          <a:srcRect/>
          <a:stretch/>
        </p:blipFill>
        <p:spPr>
          <a:xfrm>
            <a:off x="10803635" y="7093495"/>
            <a:ext cx="851489" cy="851489"/>
          </a:xfrm>
          <a:prstGeom prst="rect">
            <a:avLst/>
          </a:prstGeom>
          <a:noFill/>
          <a:ln>
            <a:noFill/>
          </a:ln>
        </p:spPr>
      </p:pic>
      <p:sp>
        <p:nvSpPr>
          <p:cNvPr id="148" name="Google Shape;148;p3"/>
          <p:cNvSpPr txBox="1"/>
          <p:nvPr/>
        </p:nvSpPr>
        <p:spPr>
          <a:xfrm>
            <a:off x="6910360" y="503617"/>
            <a:ext cx="5174469" cy="736805"/>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4200" smtClean="0">
                <a:solidFill>
                  <a:srgbClr val="496592"/>
                </a:solidFill>
                <a:latin typeface="Montserrat"/>
                <a:sym typeface="Montserrat"/>
              </a:rPr>
              <a:t>MỤC TIÊU CHÍNH</a:t>
            </a:r>
            <a:endParaRPr/>
          </a:p>
        </p:txBody>
      </p:sp>
      <p:sp>
        <p:nvSpPr>
          <p:cNvPr id="149" name="Google Shape;149;p3"/>
          <p:cNvSpPr txBox="1"/>
          <p:nvPr/>
        </p:nvSpPr>
        <p:spPr>
          <a:xfrm>
            <a:off x="12539189" y="2309640"/>
            <a:ext cx="3680427" cy="1809726"/>
          </a:xfrm>
          <a:prstGeom prst="rect">
            <a:avLst/>
          </a:prstGeom>
          <a:noFill/>
          <a:ln>
            <a:noFill/>
          </a:ln>
        </p:spPr>
        <p:txBody>
          <a:bodyPr spcFirstLastPara="1" wrap="square" lIns="0" tIns="0" rIns="0" bIns="0" anchor="t" anchorCtr="0">
            <a:spAutoFit/>
          </a:bodyPr>
          <a:lstStyle/>
          <a:p>
            <a:pPr lvl="0" algn="just">
              <a:lnSpc>
                <a:spcPct val="140000"/>
              </a:lnSpc>
            </a:pPr>
            <a:r>
              <a:rPr lang="en-US" sz="2100">
                <a:solidFill>
                  <a:srgbClr val="496592"/>
                </a:solidFill>
                <a:latin typeface="Montserrat"/>
                <a:ea typeface="Montserrat"/>
                <a:cs typeface="Montserrat"/>
                <a:sym typeface="Montserrat"/>
              </a:rPr>
              <a:t>Tích hợp công nghệ hiện đại: </a:t>
            </a:r>
            <a:r>
              <a:rPr lang="en-US" sz="2100" smtClean="0">
                <a:solidFill>
                  <a:srgbClr val="496592"/>
                </a:solidFill>
                <a:latin typeface="Montserrat"/>
                <a:ea typeface="Montserrat"/>
                <a:cs typeface="Montserrat"/>
                <a:sym typeface="Montserrat"/>
              </a:rPr>
              <a:t>Maps </a:t>
            </a:r>
            <a:r>
              <a:rPr lang="en-US" sz="2100">
                <a:solidFill>
                  <a:srgbClr val="496592"/>
                </a:solidFill>
                <a:latin typeface="Montserrat"/>
                <a:ea typeface="Montserrat"/>
                <a:cs typeface="Montserrat"/>
                <a:sym typeface="Montserrat"/>
              </a:rPr>
              <a:t>API, thông báo qua email, và tìm kiếm thông minh.</a:t>
            </a:r>
            <a:endParaRPr/>
          </a:p>
        </p:txBody>
      </p:sp>
      <p:sp>
        <p:nvSpPr>
          <p:cNvPr id="150" name="Google Shape;150;p3"/>
          <p:cNvSpPr txBox="1"/>
          <p:nvPr/>
        </p:nvSpPr>
        <p:spPr>
          <a:xfrm>
            <a:off x="2054801" y="2385840"/>
            <a:ext cx="3680427" cy="1357295"/>
          </a:xfrm>
          <a:prstGeom prst="rect">
            <a:avLst/>
          </a:prstGeom>
          <a:noFill/>
          <a:ln>
            <a:noFill/>
          </a:ln>
        </p:spPr>
        <p:txBody>
          <a:bodyPr spcFirstLastPara="1" wrap="square" lIns="0" tIns="0" rIns="0" bIns="0" anchor="t" anchorCtr="0">
            <a:spAutoFit/>
          </a:bodyPr>
          <a:lstStyle/>
          <a:p>
            <a:pPr lvl="0" algn="just">
              <a:lnSpc>
                <a:spcPct val="140000"/>
              </a:lnSpc>
            </a:pPr>
            <a:r>
              <a:rPr lang="en-US" sz="2100">
                <a:solidFill>
                  <a:srgbClr val="496592"/>
                </a:solidFill>
                <a:latin typeface="Montserrat"/>
                <a:ea typeface="Montserrat"/>
                <a:cs typeface="Montserrat"/>
                <a:sym typeface="Montserrat"/>
              </a:rPr>
              <a:t>Xây dựng hệ thống đăng tin và tìm kiếm đồ thất lạc hiệu quả, chính xác.</a:t>
            </a:r>
            <a:endParaRPr/>
          </a:p>
        </p:txBody>
      </p:sp>
      <p:sp>
        <p:nvSpPr>
          <p:cNvPr id="151" name="Google Shape;151;p3"/>
          <p:cNvSpPr txBox="1"/>
          <p:nvPr/>
        </p:nvSpPr>
        <p:spPr>
          <a:xfrm>
            <a:off x="12990581" y="6414846"/>
            <a:ext cx="3680427" cy="1357295"/>
          </a:xfrm>
          <a:prstGeom prst="rect">
            <a:avLst/>
          </a:prstGeom>
          <a:noFill/>
          <a:ln>
            <a:noFill/>
          </a:ln>
        </p:spPr>
        <p:txBody>
          <a:bodyPr spcFirstLastPara="1" wrap="square" lIns="0" tIns="0" rIns="0" bIns="0" anchor="t" anchorCtr="0">
            <a:spAutoFit/>
          </a:bodyPr>
          <a:lstStyle/>
          <a:p>
            <a:pPr lvl="0" algn="just">
              <a:lnSpc>
                <a:spcPct val="140000"/>
              </a:lnSpc>
            </a:pPr>
            <a:r>
              <a:rPr lang="en-US" sz="2100">
                <a:solidFill>
                  <a:srgbClr val="496592"/>
                </a:solidFill>
                <a:latin typeface="Montserrat"/>
                <a:ea typeface="Montserrat"/>
                <a:cs typeface="Montserrat"/>
                <a:sym typeface="Montserrat"/>
              </a:rPr>
              <a:t>Tạo giao diện thân thiện, dễ sử dụng trên cả máy tính và thiết bị di động.</a:t>
            </a:r>
            <a:endParaRPr/>
          </a:p>
        </p:txBody>
      </p:sp>
      <p:sp>
        <p:nvSpPr>
          <p:cNvPr id="152" name="Google Shape;152;p3"/>
          <p:cNvSpPr txBox="1"/>
          <p:nvPr/>
        </p:nvSpPr>
        <p:spPr>
          <a:xfrm>
            <a:off x="2015925" y="6414847"/>
            <a:ext cx="3680427" cy="1357295"/>
          </a:xfrm>
          <a:prstGeom prst="rect">
            <a:avLst/>
          </a:prstGeom>
          <a:noFill/>
          <a:ln>
            <a:noFill/>
          </a:ln>
        </p:spPr>
        <p:txBody>
          <a:bodyPr spcFirstLastPara="1" wrap="square" lIns="0" tIns="0" rIns="0" bIns="0" anchor="t" anchorCtr="0">
            <a:spAutoFit/>
          </a:bodyPr>
          <a:lstStyle/>
          <a:p>
            <a:pPr lvl="0" algn="just">
              <a:lnSpc>
                <a:spcPct val="140000"/>
              </a:lnSpc>
            </a:pPr>
            <a:r>
              <a:rPr lang="vi-VN" sz="2100">
                <a:solidFill>
                  <a:srgbClr val="496592"/>
                </a:solidFill>
                <a:latin typeface="Montserrat"/>
                <a:ea typeface="Montserrat"/>
                <a:cs typeface="Montserrat"/>
                <a:sym typeface="Montserrat"/>
              </a:rPr>
              <a:t>Đảm bảo tính bảo mật thông tin người dùng và tính toàn vẹn dữ liệu.</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25" name="Google Shape;225;p5"/>
          <p:cNvSpPr txBox="1"/>
          <p:nvPr/>
        </p:nvSpPr>
        <p:spPr>
          <a:xfrm>
            <a:off x="1441271" y="2903589"/>
            <a:ext cx="14704421" cy="4616648"/>
          </a:xfrm>
          <a:prstGeom prst="rect">
            <a:avLst/>
          </a:prstGeom>
          <a:noFill/>
          <a:ln>
            <a:noFill/>
          </a:ln>
        </p:spPr>
        <p:txBody>
          <a:bodyPr spcFirstLastPara="1" wrap="square" lIns="0" tIns="0" rIns="0" bIns="0" anchor="t" anchorCtr="0">
            <a:spAutoFit/>
          </a:bodyPr>
          <a:lstStyle/>
          <a:p>
            <a:pPr marL="457200" lvl="0" indent="-457200">
              <a:lnSpc>
                <a:spcPct val="200000"/>
              </a:lnSpc>
              <a:buFont typeface="+mj-lt"/>
              <a:buAutoNum type="arabicPeriod"/>
            </a:pPr>
            <a:r>
              <a:rPr lang="vi-VN" sz="3000">
                <a:solidFill>
                  <a:srgbClr val="496592"/>
                </a:solidFill>
                <a:latin typeface="Montserrat"/>
                <a:ea typeface="Montserrat"/>
                <a:cs typeface="Montserrat"/>
                <a:sym typeface="Montserrat"/>
              </a:rPr>
              <a:t>Đăng tin đồ thất lạc/nhặt được: Bao gồm hình ảnh, thông tin chi tiết, và vị trí trên bản đồ</a:t>
            </a:r>
            <a:r>
              <a:rPr lang="vi-VN" sz="3000" smtClean="0">
                <a:solidFill>
                  <a:srgbClr val="496592"/>
                </a:solidFill>
                <a:latin typeface="Montserrat"/>
                <a:ea typeface="Montserrat"/>
                <a:cs typeface="Montserrat"/>
                <a:sym typeface="Montserrat"/>
              </a:rPr>
              <a:t>.</a:t>
            </a:r>
            <a:endParaRPr lang="en-US" sz="3000" smtClean="0">
              <a:solidFill>
                <a:srgbClr val="496592"/>
              </a:solidFill>
              <a:latin typeface="Montserrat"/>
              <a:ea typeface="Montserrat"/>
              <a:cs typeface="Montserrat"/>
              <a:sym typeface="Montserrat"/>
            </a:endParaRPr>
          </a:p>
          <a:p>
            <a:pPr marL="457200" indent="-457200">
              <a:lnSpc>
                <a:spcPct val="200000"/>
              </a:lnSpc>
              <a:buFont typeface="+mj-lt"/>
              <a:buAutoNum type="arabicPeriod"/>
            </a:pPr>
            <a:r>
              <a:rPr lang="vi-VN" sz="3000">
                <a:solidFill>
                  <a:srgbClr val="496592"/>
                </a:solidFill>
                <a:latin typeface="Montserrat"/>
                <a:ea typeface="Montserrat"/>
                <a:cs typeface="Montserrat"/>
                <a:sym typeface="Montserrat"/>
              </a:rPr>
              <a:t>Tìm kiếm thông minh: Lọc theo tên, thời gian, địa điểm và hình ảnh.</a:t>
            </a:r>
            <a:endParaRPr lang="vi-VN" sz="3000">
              <a:solidFill>
                <a:srgbClr val="496592"/>
              </a:solidFill>
            </a:endParaRPr>
          </a:p>
          <a:p>
            <a:pPr marL="457200" indent="-457200">
              <a:lnSpc>
                <a:spcPct val="200000"/>
              </a:lnSpc>
              <a:buFont typeface="+mj-lt"/>
              <a:buAutoNum type="arabicPeriod"/>
            </a:pPr>
            <a:r>
              <a:rPr lang="vi-VN" sz="3000">
                <a:solidFill>
                  <a:srgbClr val="496592"/>
                </a:solidFill>
                <a:latin typeface="Montserrat"/>
                <a:ea typeface="Montserrat"/>
                <a:cs typeface="Montserrat"/>
                <a:sym typeface="Montserrat"/>
              </a:rPr>
              <a:t>Thông báo qua email: Gửi thông tin khi có bài đăng liên quan.</a:t>
            </a:r>
            <a:endParaRPr lang="vi-VN" sz="3000">
              <a:solidFill>
                <a:srgbClr val="496592"/>
              </a:solidFill>
            </a:endParaRPr>
          </a:p>
          <a:p>
            <a:pPr marL="457200" indent="-457200">
              <a:lnSpc>
                <a:spcPct val="200000"/>
              </a:lnSpc>
              <a:buFont typeface="+mj-lt"/>
              <a:buAutoNum type="arabicPeriod"/>
            </a:pPr>
            <a:r>
              <a:rPr lang="vi-VN" sz="3000">
                <a:solidFill>
                  <a:srgbClr val="496592"/>
                </a:solidFill>
                <a:latin typeface="Montserrat"/>
                <a:ea typeface="Montserrat"/>
                <a:cs typeface="Montserrat"/>
                <a:sym typeface="Montserrat"/>
              </a:rPr>
              <a:t>Quản trị hệ thống: Xử lý dữ liệu bài đăng và tài khoản người </a:t>
            </a:r>
            <a:r>
              <a:rPr lang="vi-VN" sz="3000">
                <a:solidFill>
                  <a:srgbClr val="496592"/>
                </a:solidFill>
                <a:latin typeface="Montserrat"/>
                <a:ea typeface="Montserrat"/>
                <a:cs typeface="Montserrat"/>
                <a:sym typeface="Montserrat"/>
              </a:rPr>
              <a:t>dùng</a:t>
            </a:r>
            <a:r>
              <a:rPr lang="vi-VN" sz="3000" smtClean="0">
                <a:solidFill>
                  <a:srgbClr val="496592"/>
                </a:solidFill>
                <a:latin typeface="Montserrat"/>
                <a:ea typeface="Montserrat"/>
                <a:cs typeface="Montserrat"/>
                <a:sym typeface="Montserrat"/>
              </a:rPr>
              <a:t>.</a:t>
            </a:r>
            <a:endParaRPr lang="vi-VN" sz="3000">
              <a:solidFill>
                <a:srgbClr val="496592"/>
              </a:solidFill>
            </a:endParaRPr>
          </a:p>
        </p:txBody>
      </p:sp>
      <p:cxnSp>
        <p:nvCxnSpPr>
          <p:cNvPr id="21" name="Google Shape;103;p2"/>
          <p:cNvCxnSpPr/>
          <p:nvPr/>
        </p:nvCxnSpPr>
        <p:spPr>
          <a:xfrm>
            <a:off x="0" y="1406233"/>
            <a:ext cx="18288000" cy="0"/>
          </a:xfrm>
          <a:prstGeom prst="straightConnector1">
            <a:avLst/>
          </a:prstGeom>
          <a:noFill/>
          <a:ln w="28575" cap="rnd" cmpd="sng">
            <a:solidFill>
              <a:srgbClr val="ABE3F9"/>
            </a:solidFill>
            <a:prstDash val="solid"/>
            <a:round/>
            <a:headEnd type="none" w="sm" len="sm"/>
            <a:tailEnd type="none" w="sm" len="sm"/>
          </a:ln>
        </p:spPr>
      </p:cxnSp>
      <p:sp>
        <p:nvSpPr>
          <p:cNvPr id="22" name="Google Shape;121;p2"/>
          <p:cNvSpPr txBox="1"/>
          <p:nvPr/>
        </p:nvSpPr>
        <p:spPr>
          <a:xfrm>
            <a:off x="6625605" y="321604"/>
            <a:ext cx="6023595" cy="736805"/>
          </a:xfrm>
          <a:prstGeom prst="rect">
            <a:avLst/>
          </a:prstGeom>
          <a:noFill/>
          <a:ln>
            <a:noFill/>
          </a:ln>
        </p:spPr>
        <p:txBody>
          <a:bodyPr spcFirstLastPara="1" wrap="square" lIns="0" tIns="0" rIns="0" bIns="0" anchor="t" anchorCtr="0">
            <a:spAutoFit/>
          </a:bodyPr>
          <a:lstStyle/>
          <a:p>
            <a:pPr marL="0" marR="0" lvl="0" indent="0" rtl="0">
              <a:lnSpc>
                <a:spcPct val="114000"/>
              </a:lnSpc>
              <a:spcBef>
                <a:spcPts val="0"/>
              </a:spcBef>
              <a:spcAft>
                <a:spcPts val="0"/>
              </a:spcAft>
              <a:buNone/>
            </a:pPr>
            <a:r>
              <a:rPr lang="en-US" sz="4200" b="0" i="0" u="none" strike="noStrike" cap="none" smtClean="0">
                <a:solidFill>
                  <a:srgbClr val="496592"/>
                </a:solidFill>
                <a:latin typeface="Montserrat"/>
                <a:ea typeface="Montserrat"/>
                <a:cs typeface="Montserrat"/>
                <a:sym typeface="Montserrat"/>
              </a:rPr>
              <a:t>TÍNH NĂNG CHÍNH</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41" name="Google Shape;241;p6"/>
          <p:cNvPicPr preferRelativeResize="0"/>
          <p:nvPr/>
        </p:nvPicPr>
        <p:blipFill rotWithShape="1">
          <a:blip r:embed="rId3">
            <a:alphaModFix/>
          </a:blip>
          <a:srcRect/>
          <a:stretch/>
        </p:blipFill>
        <p:spPr>
          <a:xfrm>
            <a:off x="2385737" y="2634894"/>
            <a:ext cx="688490" cy="688490"/>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342" y="3002553"/>
            <a:ext cx="3579223" cy="3585592"/>
          </a:xfrm>
          <a:prstGeom prst="rect">
            <a:avLst/>
          </a:prstGeom>
        </p:spPr>
      </p:pic>
      <p:cxnSp>
        <p:nvCxnSpPr>
          <p:cNvPr id="44" name="Google Shape;139;p3"/>
          <p:cNvCxnSpPr/>
          <p:nvPr/>
        </p:nvCxnSpPr>
        <p:spPr>
          <a:xfrm>
            <a:off x="0" y="1406233"/>
            <a:ext cx="18288000" cy="0"/>
          </a:xfrm>
          <a:prstGeom prst="straightConnector1">
            <a:avLst/>
          </a:prstGeom>
          <a:noFill/>
          <a:ln w="28575" cap="rnd" cmpd="sng">
            <a:solidFill>
              <a:srgbClr val="ABE3F9"/>
            </a:solidFill>
            <a:prstDash val="solid"/>
            <a:round/>
            <a:headEnd type="none" w="sm" len="sm"/>
            <a:tailEnd type="none" w="sm" len="sm"/>
          </a:ln>
        </p:spPr>
      </p:cxnSp>
      <p:sp>
        <p:nvSpPr>
          <p:cNvPr id="45" name="Google Shape;148;p3"/>
          <p:cNvSpPr txBox="1"/>
          <p:nvPr/>
        </p:nvSpPr>
        <p:spPr>
          <a:xfrm>
            <a:off x="4539343" y="422204"/>
            <a:ext cx="9209314" cy="736805"/>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4200" smtClean="0">
                <a:solidFill>
                  <a:srgbClr val="496592"/>
                </a:solidFill>
                <a:latin typeface="Montserrat"/>
                <a:sym typeface="Montserrat"/>
              </a:rPr>
              <a:t>CÔNG CỤ XÂY DỰNG WEBSITE</a:t>
            </a:r>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960" y="3151525"/>
            <a:ext cx="5610808" cy="343662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10813" y="2828845"/>
            <a:ext cx="5388185" cy="3585592"/>
          </a:xfrm>
          <a:prstGeom prst="rect">
            <a:avLst/>
          </a:prstGeom>
        </p:spPr>
      </p:pic>
      <p:sp>
        <p:nvSpPr>
          <p:cNvPr id="48" name="Google Shape;148;p3"/>
          <p:cNvSpPr txBox="1"/>
          <p:nvPr/>
        </p:nvSpPr>
        <p:spPr>
          <a:xfrm>
            <a:off x="1328057" y="7398466"/>
            <a:ext cx="2381794" cy="438582"/>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2500" smtClean="0">
                <a:solidFill>
                  <a:schemeClr val="tx1"/>
                </a:solidFill>
                <a:latin typeface="Montserrat"/>
                <a:sym typeface="Montserrat"/>
              </a:rPr>
              <a:t>FRONT-END</a:t>
            </a:r>
            <a:endParaRPr sz="2500">
              <a:solidFill>
                <a:schemeClr val="tx1"/>
              </a:solidFill>
            </a:endParaRPr>
          </a:p>
        </p:txBody>
      </p:sp>
      <p:sp>
        <p:nvSpPr>
          <p:cNvPr id="49" name="Google Shape;148;p3"/>
          <p:cNvSpPr txBox="1"/>
          <p:nvPr/>
        </p:nvSpPr>
        <p:spPr>
          <a:xfrm>
            <a:off x="7905206" y="7398466"/>
            <a:ext cx="2009502" cy="438582"/>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2500" smtClean="0">
                <a:solidFill>
                  <a:schemeClr val="tx1"/>
                </a:solidFill>
                <a:latin typeface="Montserrat"/>
                <a:sym typeface="Montserrat"/>
              </a:rPr>
              <a:t>BACK-END</a:t>
            </a:r>
            <a:endParaRPr sz="2500">
              <a:solidFill>
                <a:schemeClr val="tx1"/>
              </a:solidFill>
            </a:endParaRPr>
          </a:p>
        </p:txBody>
      </p:sp>
      <p:sp>
        <p:nvSpPr>
          <p:cNvPr id="50" name="Google Shape;148;p3"/>
          <p:cNvSpPr txBox="1"/>
          <p:nvPr/>
        </p:nvSpPr>
        <p:spPr>
          <a:xfrm>
            <a:off x="14380029" y="7398466"/>
            <a:ext cx="2009502" cy="438582"/>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2500" smtClean="0">
                <a:solidFill>
                  <a:schemeClr val="tx1"/>
                </a:solidFill>
                <a:latin typeface="Montserrat"/>
                <a:sym typeface="Montserrat"/>
              </a:rPr>
              <a:t>DATABASE</a:t>
            </a:r>
            <a:endParaRPr sz="2500">
              <a:solidFill>
                <a:schemeClr val="tx1"/>
              </a:solidFill>
            </a:endParaRPr>
          </a:p>
        </p:txBody>
      </p:sp>
      <p:cxnSp>
        <p:nvCxnSpPr>
          <p:cNvPr id="51" name="Google Shape;139;p3"/>
          <p:cNvCxnSpPr/>
          <p:nvPr/>
        </p:nvCxnSpPr>
        <p:spPr>
          <a:xfrm flipV="1">
            <a:off x="5165233" y="2598846"/>
            <a:ext cx="0" cy="5238202"/>
          </a:xfrm>
          <a:prstGeom prst="straightConnector1">
            <a:avLst/>
          </a:prstGeom>
          <a:noFill/>
          <a:ln w="28575" cap="rnd" cmpd="sng">
            <a:solidFill>
              <a:schemeClr val="tx1"/>
            </a:solidFill>
            <a:prstDash val="solid"/>
            <a:round/>
            <a:headEnd type="none" w="sm" len="sm"/>
            <a:tailEnd type="none" w="sm" len="sm"/>
          </a:ln>
        </p:spPr>
      </p:cxnSp>
      <p:cxnSp>
        <p:nvCxnSpPr>
          <p:cNvPr id="57" name="Google Shape;139;p3"/>
          <p:cNvCxnSpPr/>
          <p:nvPr/>
        </p:nvCxnSpPr>
        <p:spPr>
          <a:xfrm flipV="1">
            <a:off x="12319325" y="2598846"/>
            <a:ext cx="0" cy="5238202"/>
          </a:xfrm>
          <a:prstGeom prst="straightConnector1">
            <a:avLst/>
          </a:prstGeom>
          <a:noFill/>
          <a:ln w="28575" cap="rnd" cmpd="sng">
            <a:solidFill>
              <a:schemeClr val="tx1"/>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47" name="Google Shape;121;p2"/>
          <p:cNvSpPr txBox="1"/>
          <p:nvPr/>
        </p:nvSpPr>
        <p:spPr>
          <a:xfrm>
            <a:off x="1725818" y="2581479"/>
            <a:ext cx="13779794" cy="4210383"/>
          </a:xfrm>
          <a:prstGeom prst="rect">
            <a:avLst/>
          </a:prstGeom>
          <a:noFill/>
          <a:ln>
            <a:noFill/>
          </a:ln>
        </p:spPr>
        <p:txBody>
          <a:bodyPr spcFirstLastPara="1" wrap="square" lIns="0" tIns="0" rIns="0" bIns="0" anchor="t" anchorCtr="0">
            <a:spAutoFit/>
          </a:bodyPr>
          <a:lstStyle/>
          <a:p>
            <a:pPr marL="0" marR="0" lvl="0" indent="0" algn="ctr" rtl="0">
              <a:lnSpc>
                <a:spcPct val="114000"/>
              </a:lnSpc>
              <a:spcBef>
                <a:spcPts val="0"/>
              </a:spcBef>
              <a:spcAft>
                <a:spcPts val="0"/>
              </a:spcAft>
              <a:buNone/>
            </a:pPr>
            <a:r>
              <a:rPr lang="en-US" sz="8000" smtClean="0">
                <a:solidFill>
                  <a:srgbClr val="496592"/>
                </a:solidFill>
                <a:latin typeface="Montserrat"/>
                <a:sym typeface="Montserrat"/>
              </a:rPr>
              <a:t>EM XIN CẢM ƠN THẦY, CÔ ĐÃ THEO DÕI BÀI THUYẾT TRÌNH CỦA EM</a:t>
            </a:r>
            <a:endParaRPr sz="8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287</Words>
  <Application>Microsoft Office PowerPoint</Application>
  <PresentationFormat>Custom</PresentationFormat>
  <Paragraphs>25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13</cp:revision>
  <dcterms:created xsi:type="dcterms:W3CDTF">2006-08-16T00:00:00Z</dcterms:created>
  <dcterms:modified xsi:type="dcterms:W3CDTF">2025-01-08T14:46:22Z</dcterms:modified>
</cp:coreProperties>
</file>