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0" r:id="rId5"/>
    <p:sldId id="262" r:id="rId6"/>
    <p:sldId id="261" r:id="rId7"/>
    <p:sldId id="264" r:id="rId8"/>
    <p:sldId id="263" r:id="rId9"/>
    <p:sldId id="266" r:id="rId10"/>
    <p:sldId id="267" r:id="rId11"/>
    <p:sldId id="265" r:id="rId12"/>
    <p:sldId id="259" r:id="rId13"/>
  </p:sldIdLst>
  <p:sldSz cx="18288000" cy="10287000"/>
  <p:notesSz cx="6858000" cy="9144000"/>
  <p:embeddedFontLst>
    <p:embeddedFont>
      <p:font typeface="Montserrat" panose="020B0604020202020204" charset="0"/>
      <p:bold r:id="rId15"/>
      <p:boldItalic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8aGhJEHI+usQJwCLMakGlKxOld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6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p:cViewPr>
        <p:scale>
          <a:sx n="66" d="100"/>
          <a:sy n="66" d="100"/>
        </p:scale>
        <p:origin x="996"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85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137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623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7240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45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448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6968904" y="8944441"/>
            <a:ext cx="290396" cy="294682"/>
          </a:xfrm>
          <a:prstGeom prst="rect">
            <a:avLst/>
          </a:prstGeom>
          <a:noFill/>
          <a:ln>
            <a:noFill/>
          </a:ln>
        </p:spPr>
      </p:pic>
      <p:sp>
        <p:nvSpPr>
          <p:cNvPr id="85" name="Google Shape;85;p1"/>
          <p:cNvSpPr/>
          <p:nvPr/>
        </p:nvSpPr>
        <p:spPr>
          <a:xfrm>
            <a:off x="-16" y="2871109"/>
            <a:ext cx="15878645" cy="3676650"/>
          </a:xfrm>
          <a:prstGeom prst="rect">
            <a:avLst/>
          </a:prstGeom>
          <a:solidFill>
            <a:srgbClr val="496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
          <p:cNvCxnSpPr/>
          <p:nvPr/>
        </p:nvCxnSpPr>
        <p:spPr>
          <a:xfrm>
            <a:off x="-16" y="8467173"/>
            <a:ext cx="18288016" cy="0"/>
          </a:xfrm>
          <a:prstGeom prst="straightConnector1">
            <a:avLst/>
          </a:prstGeom>
          <a:noFill/>
          <a:ln w="28575" cap="rnd" cmpd="sng">
            <a:solidFill>
              <a:srgbClr val="496592"/>
            </a:solidFill>
            <a:prstDash val="solid"/>
            <a:round/>
            <a:headEnd type="none" w="sm" len="sm"/>
            <a:tailEnd type="none" w="sm" len="sm"/>
          </a:ln>
        </p:spPr>
      </p:cxnSp>
      <p:sp>
        <p:nvSpPr>
          <p:cNvPr id="92" name="Google Shape;92;p1"/>
          <p:cNvSpPr txBox="1"/>
          <p:nvPr/>
        </p:nvSpPr>
        <p:spPr>
          <a:xfrm>
            <a:off x="533479" y="3457197"/>
            <a:ext cx="11757089" cy="203132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000" b="1" smtClean="0">
                <a:solidFill>
                  <a:srgbClr val="FFFFFF"/>
                </a:solidFill>
                <a:latin typeface="Montserrat"/>
                <a:ea typeface="Montserrat"/>
                <a:cs typeface="Montserrat"/>
                <a:sym typeface="Montserrat"/>
              </a:rPr>
              <a:t>XÂY DỰNG WEBSITE</a:t>
            </a:r>
          </a:p>
          <a:p>
            <a:pPr marL="0" marR="0" lvl="0" indent="0" algn="l" rtl="0">
              <a:lnSpc>
                <a:spcPct val="110000"/>
              </a:lnSpc>
              <a:spcBef>
                <a:spcPts val="0"/>
              </a:spcBef>
              <a:spcAft>
                <a:spcPts val="0"/>
              </a:spcAft>
              <a:buNone/>
            </a:pPr>
            <a:r>
              <a:rPr lang="en-US" sz="4000" b="1" smtClean="0">
                <a:solidFill>
                  <a:srgbClr val="FFFFFF"/>
                </a:solidFill>
                <a:latin typeface="Montserrat"/>
                <a:sym typeface="Montserrat"/>
              </a:rPr>
              <a:t>QUẢN LÝ MƯỢN TRẢ SÁCH TẠI TRUNG TÂM HỌC LIỆU – PHÁT TRIỂN DẠY VÀ HỌC</a:t>
            </a:r>
            <a:endParaRPr sz="4000"/>
          </a:p>
        </p:txBody>
      </p:sp>
      <p:sp>
        <p:nvSpPr>
          <p:cNvPr id="93" name="Google Shape;93;p1"/>
          <p:cNvSpPr txBox="1"/>
          <p:nvPr/>
        </p:nvSpPr>
        <p:spPr>
          <a:xfrm>
            <a:off x="14189615" y="8910612"/>
            <a:ext cx="2443000" cy="400751"/>
          </a:xfrm>
          <a:prstGeom prst="rect">
            <a:avLst/>
          </a:prstGeom>
          <a:noFill/>
          <a:ln>
            <a:noFill/>
          </a:ln>
        </p:spPr>
        <p:txBody>
          <a:bodyPr spcFirstLastPara="1" wrap="square" lIns="0" tIns="0" rIns="0" bIns="0" anchor="t" anchorCtr="0">
            <a:spAutoFit/>
          </a:bodyPr>
          <a:lstStyle/>
          <a:p>
            <a:pPr marL="0" marR="0" lvl="0" indent="0" algn="r" rtl="0">
              <a:lnSpc>
                <a:spcPct val="124000"/>
              </a:lnSpc>
              <a:spcBef>
                <a:spcPts val="0"/>
              </a:spcBef>
              <a:spcAft>
                <a:spcPts val="0"/>
              </a:spcAft>
              <a:buNone/>
            </a:pPr>
            <a:r>
              <a:rPr lang="en-US" sz="2100" b="1" i="0" u="none" strike="noStrike" cap="none" smtClean="0">
                <a:solidFill>
                  <a:srgbClr val="496592"/>
                </a:solidFill>
                <a:latin typeface="Montserrat"/>
                <a:ea typeface="Montserrat"/>
                <a:cs typeface="Montserrat"/>
                <a:sym typeface="Montserrat"/>
              </a:rPr>
              <a:t>Bắt đầu</a:t>
            </a:r>
            <a:endParaRPr/>
          </a:p>
        </p:txBody>
      </p:sp>
      <p:sp>
        <p:nvSpPr>
          <p:cNvPr id="95" name="Google Shape;95;p1"/>
          <p:cNvSpPr txBox="1"/>
          <p:nvPr/>
        </p:nvSpPr>
        <p:spPr>
          <a:xfrm>
            <a:off x="310992" y="1740891"/>
            <a:ext cx="7892481" cy="846386"/>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2500" smtClean="0">
                <a:solidFill>
                  <a:srgbClr val="496592"/>
                </a:solidFill>
                <a:latin typeface="Montserrat"/>
                <a:ea typeface="Montserrat"/>
                <a:cs typeface="Montserrat"/>
                <a:sym typeface="Montserrat"/>
              </a:rPr>
              <a:t>ĐỒ ÁN </a:t>
            </a:r>
            <a:r>
              <a:rPr lang="en-US" sz="2500" smtClean="0">
                <a:solidFill>
                  <a:srgbClr val="496592"/>
                </a:solidFill>
                <a:latin typeface="Montserrat"/>
                <a:ea typeface="Montserrat"/>
                <a:cs typeface="Montserrat"/>
                <a:sym typeface="Montserrat"/>
              </a:rPr>
              <a:t>KẾT THÚC MÔN</a:t>
            </a:r>
          </a:p>
          <a:p>
            <a:pPr marL="0" marR="0" lvl="0" indent="0" algn="l" rtl="0">
              <a:lnSpc>
                <a:spcPct val="110000"/>
              </a:lnSpc>
              <a:spcBef>
                <a:spcPts val="0"/>
              </a:spcBef>
              <a:spcAft>
                <a:spcPts val="0"/>
              </a:spcAft>
              <a:buNone/>
            </a:pPr>
            <a:r>
              <a:rPr lang="en-US" sz="2500" smtClean="0">
                <a:solidFill>
                  <a:srgbClr val="496592"/>
                </a:solidFill>
                <a:latin typeface="Montserrat"/>
                <a:ea typeface="Montserrat"/>
                <a:cs typeface="Montserrat"/>
                <a:sym typeface="Montserrat"/>
              </a:rPr>
              <a:t>PHÁT TRIỂN ỨNG DỤNG WEB MÃ NGUỒN MỞ</a:t>
            </a:r>
            <a:endParaRPr sz="2500">
              <a:solidFill>
                <a:srgbClr val="496592"/>
              </a:solidFill>
              <a:latin typeface="Montserrat"/>
              <a:ea typeface="Montserrat"/>
              <a:cs typeface="Montserrat"/>
              <a:sym typeface="Montserrat"/>
            </a:endParaRPr>
          </a:p>
        </p:txBody>
      </p:sp>
      <p:sp>
        <p:nvSpPr>
          <p:cNvPr id="96" name="Google Shape;96;p1"/>
          <p:cNvSpPr txBox="1"/>
          <p:nvPr/>
        </p:nvSpPr>
        <p:spPr>
          <a:xfrm>
            <a:off x="1028701" y="8950555"/>
            <a:ext cx="2667000" cy="548483"/>
          </a:xfrm>
          <a:prstGeom prst="rect">
            <a:avLst/>
          </a:prstGeom>
          <a:noFill/>
          <a:ln>
            <a:noFill/>
          </a:ln>
        </p:spPr>
        <p:txBody>
          <a:bodyPr spcFirstLastPara="1" wrap="square" lIns="0" tIns="0" rIns="0" bIns="0" anchor="t" anchorCtr="0">
            <a:spAutoFit/>
          </a:bodyPr>
          <a:lstStyle/>
          <a:p>
            <a:pPr marL="0" marR="0" lvl="0" indent="0" algn="l" rtl="0">
              <a:lnSpc>
                <a:spcPct val="99000"/>
              </a:lnSpc>
              <a:spcBef>
                <a:spcPts val="0"/>
              </a:spcBef>
              <a:spcAft>
                <a:spcPts val="0"/>
              </a:spcAft>
              <a:buNone/>
            </a:pPr>
            <a:r>
              <a:rPr lang="en-US" sz="1800" b="0" i="0" u="none" strike="noStrike" cap="none" smtClean="0">
                <a:solidFill>
                  <a:srgbClr val="496592"/>
                </a:solidFill>
                <a:latin typeface="Montserrat"/>
                <a:ea typeface="Montserrat"/>
                <a:cs typeface="Montserrat"/>
                <a:sym typeface="Montserrat"/>
              </a:rPr>
              <a:t>Giáo viên hướng dẫn:</a:t>
            </a:r>
          </a:p>
          <a:p>
            <a:pPr marL="0" marR="0" lvl="0" indent="0" algn="l" rtl="0">
              <a:lnSpc>
                <a:spcPct val="99000"/>
              </a:lnSpc>
              <a:spcBef>
                <a:spcPts val="0"/>
              </a:spcBef>
              <a:spcAft>
                <a:spcPts val="0"/>
              </a:spcAft>
              <a:buNone/>
            </a:pPr>
            <a:r>
              <a:rPr lang="en-US" sz="1800" i="0" u="none" strike="noStrike" cap="none" smtClean="0">
                <a:solidFill>
                  <a:srgbClr val="496592"/>
                </a:solidFill>
                <a:latin typeface="Montserrat"/>
                <a:ea typeface="Montserrat"/>
                <a:cs typeface="Montserrat"/>
                <a:sym typeface="Montserrat"/>
              </a:rPr>
              <a:t>Phạm Thị Trúc Mai</a:t>
            </a:r>
            <a:endParaRPr/>
          </a:p>
        </p:txBody>
      </p:sp>
      <p:pic>
        <p:nvPicPr>
          <p:cNvPr id="97" name="Google Shape;97;p1"/>
          <p:cNvPicPr preferRelativeResize="0"/>
          <p:nvPr/>
        </p:nvPicPr>
        <p:blipFill rotWithShape="1">
          <a:blip r:embed="rId4">
            <a:alphaModFix/>
          </a:blip>
          <a:srcRect/>
          <a:stretch/>
        </p:blipFill>
        <p:spPr>
          <a:xfrm>
            <a:off x="16805738" y="8938659"/>
            <a:ext cx="290396" cy="294682"/>
          </a:xfrm>
          <a:prstGeom prst="rect">
            <a:avLst/>
          </a:prstGeom>
          <a:noFill/>
          <a:ln>
            <a:noFill/>
          </a:ln>
        </p:spPr>
      </p:pic>
      <p:pic>
        <p:nvPicPr>
          <p:cNvPr id="1026" name="Picture 2"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4062" y="1740891"/>
            <a:ext cx="5463938" cy="5463939"/>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6;p1"/>
          <p:cNvSpPr txBox="1"/>
          <p:nvPr/>
        </p:nvSpPr>
        <p:spPr>
          <a:xfrm>
            <a:off x="5529761" y="8910612"/>
            <a:ext cx="5534478" cy="110799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smtClean="0">
                <a:solidFill>
                  <a:srgbClr val="496592"/>
                </a:solidFill>
                <a:latin typeface="Montserrat"/>
                <a:sym typeface="Montserrat"/>
              </a:rPr>
              <a:t>Sinh viên thực hiện:</a:t>
            </a:r>
          </a:p>
          <a:p>
            <a:pPr marL="0" marR="0" lvl="0" indent="0" algn="l" rtl="0">
              <a:spcBef>
                <a:spcPts val="0"/>
              </a:spcBef>
              <a:spcAft>
                <a:spcPts val="0"/>
              </a:spcAft>
              <a:buNone/>
            </a:pPr>
            <a:r>
              <a:rPr lang="en-US" sz="1800" smtClean="0">
                <a:solidFill>
                  <a:srgbClr val="496592"/>
                </a:solidFill>
                <a:latin typeface="Montserrat"/>
                <a:sym typeface="Montserrat"/>
              </a:rPr>
              <a:t>Nguyễn Anh Tuấn – 110121123 – </a:t>
            </a:r>
            <a:r>
              <a:rPr lang="en-US" sz="1800" smtClean="0">
                <a:solidFill>
                  <a:srgbClr val="496592"/>
                </a:solidFill>
                <a:latin typeface="Montserrat"/>
                <a:sym typeface="Montserrat"/>
              </a:rPr>
              <a:t>DA21TTA</a:t>
            </a:r>
          </a:p>
          <a:p>
            <a:pPr lvl="0"/>
            <a:r>
              <a:rPr lang="en-US" sz="1800" smtClean="0">
                <a:solidFill>
                  <a:srgbClr val="496592"/>
                </a:solidFill>
                <a:latin typeface="Montserrat"/>
                <a:sym typeface="Montserrat"/>
              </a:rPr>
              <a:t>Cao Duy Nhân – 110121070</a:t>
            </a:r>
            <a:r>
              <a:rPr lang="en-US" sz="1800">
                <a:solidFill>
                  <a:srgbClr val="496592"/>
                </a:solidFill>
                <a:latin typeface="Montserrat"/>
                <a:sym typeface="Montserrat"/>
              </a:rPr>
              <a:t> – DA21TTA</a:t>
            </a:r>
            <a:endParaRPr lang="en-US" sz="1800" smtClean="0">
              <a:solidFill>
                <a:srgbClr val="496592"/>
              </a:solidFill>
              <a:latin typeface="Montserrat"/>
              <a:sym typeface="Montserrat"/>
            </a:endParaRPr>
          </a:p>
          <a:p>
            <a:pPr lvl="0"/>
            <a:r>
              <a:rPr lang="en-US" sz="1800">
                <a:solidFill>
                  <a:srgbClr val="496592"/>
                </a:solidFill>
                <a:latin typeface="Montserrat"/>
                <a:sym typeface="Montserrat"/>
              </a:rPr>
              <a:t>Nguyễn Minh Hải Đăng - 110121181 – DA21TTA</a:t>
            </a:r>
            <a:endParaRPr lang="en-US" sz="1800" smtClean="0">
              <a:solidFill>
                <a:srgbClr val="496592"/>
              </a:solidFill>
              <a:latin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cxnSp>
        <p:nvCxnSpPr>
          <p:cNvPr id="44" name="Google Shape;139;p3"/>
          <p:cNvCxnSpPr/>
          <p:nvPr/>
        </p:nvCxnSpPr>
        <p:spPr>
          <a:xfrm>
            <a:off x="0" y="1706678"/>
            <a:ext cx="18288000" cy="0"/>
          </a:xfrm>
          <a:prstGeom prst="straightConnector1">
            <a:avLst/>
          </a:prstGeom>
          <a:noFill/>
          <a:ln w="28575" cap="rnd" cmpd="sng">
            <a:solidFill>
              <a:srgbClr val="ABE3F9"/>
            </a:solidFill>
            <a:prstDash val="solid"/>
            <a:round/>
            <a:headEnd type="none" w="sm" len="sm"/>
            <a:tailEnd type="none" w="sm" len="sm"/>
          </a:ln>
        </p:spPr>
      </p:cxnSp>
      <p:sp>
        <p:nvSpPr>
          <p:cNvPr id="45" name="Google Shape;148;p3"/>
          <p:cNvSpPr txBox="1"/>
          <p:nvPr/>
        </p:nvSpPr>
        <p:spPr>
          <a:xfrm>
            <a:off x="5157652" y="130582"/>
            <a:ext cx="7948748" cy="1473609"/>
          </a:xfrm>
          <a:prstGeom prst="rect">
            <a:avLst/>
          </a:prstGeom>
          <a:noFill/>
          <a:ln>
            <a:noFill/>
          </a:ln>
        </p:spPr>
        <p:txBody>
          <a:bodyPr spcFirstLastPara="1" wrap="square" lIns="0" tIns="0" rIns="0" bIns="0" anchor="t" anchorCtr="0">
            <a:spAutoFit/>
          </a:bodyPr>
          <a:lstStyle/>
          <a:p>
            <a:pPr marL="0" marR="0" lvl="0" indent="0" algn="ctr" rtl="0">
              <a:lnSpc>
                <a:spcPct val="114000"/>
              </a:lnSpc>
              <a:spcBef>
                <a:spcPts val="0"/>
              </a:spcBef>
              <a:spcAft>
                <a:spcPts val="0"/>
              </a:spcAft>
              <a:buNone/>
            </a:pPr>
            <a:r>
              <a:rPr lang="en-US" sz="4200" smtClean="0">
                <a:solidFill>
                  <a:srgbClr val="496592"/>
                </a:solidFill>
                <a:latin typeface="Montserrat"/>
                <a:sym typeface="Montserrat"/>
              </a:rPr>
              <a:t>CÔNG CỤ XÂY DỰNG ĐỀ TÀI (DATABASE)</a:t>
            </a:r>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486" y="3219235"/>
            <a:ext cx="5388185" cy="3585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p:cNvPicPr>
            <a:picLocks noChangeAspect="1"/>
          </p:cNvPicPr>
          <p:nvPr/>
        </p:nvPicPr>
        <p:blipFill rotWithShape="1">
          <a:blip r:embed="rId4"/>
          <a:srcRect l="15416" r="14306"/>
          <a:stretch/>
        </p:blipFill>
        <p:spPr>
          <a:xfrm>
            <a:off x="10947400" y="3049587"/>
            <a:ext cx="5288837" cy="43037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Right Arrow 8"/>
          <p:cNvSpPr/>
          <p:nvPr/>
        </p:nvSpPr>
        <p:spPr>
          <a:xfrm>
            <a:off x="7547429" y="4822620"/>
            <a:ext cx="2473233" cy="378823"/>
          </a:xfrm>
          <a:prstGeom prst="rightArrow">
            <a:avLst>
              <a:gd name="adj1" fmla="val 50000"/>
              <a:gd name="adj2" fmla="val 65325"/>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Tree>
    <p:extLst>
      <p:ext uri="{BB962C8B-B14F-4D97-AF65-F5344CB8AC3E}">
        <p14:creationId xmlns:p14="http://schemas.microsoft.com/office/powerpoint/2010/main" val="1963276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42" y="1928042"/>
            <a:ext cx="3579223" cy="3585592"/>
          </a:xfrm>
          <a:prstGeom prst="rect">
            <a:avLst/>
          </a:prstGeom>
        </p:spPr>
      </p:pic>
      <p:cxnSp>
        <p:nvCxnSpPr>
          <p:cNvPr id="44" name="Google Shape;139;p3"/>
          <p:cNvCxnSpPr/>
          <p:nvPr/>
        </p:nvCxnSpPr>
        <p:spPr>
          <a:xfrm>
            <a:off x="0" y="1565887"/>
            <a:ext cx="18288000" cy="0"/>
          </a:xfrm>
          <a:prstGeom prst="straightConnector1">
            <a:avLst/>
          </a:prstGeom>
          <a:noFill/>
          <a:ln w="28575" cap="rnd" cmpd="sng">
            <a:solidFill>
              <a:srgbClr val="ABE3F9"/>
            </a:solidFill>
            <a:prstDash val="solid"/>
            <a:round/>
            <a:headEnd type="none" w="sm" len="sm"/>
            <a:tailEnd type="none" w="sm" len="sm"/>
          </a:ln>
        </p:spPr>
      </p:cxnSp>
      <p:sp>
        <p:nvSpPr>
          <p:cNvPr id="45" name="Google Shape;148;p3"/>
          <p:cNvSpPr txBox="1"/>
          <p:nvPr/>
        </p:nvSpPr>
        <p:spPr>
          <a:xfrm>
            <a:off x="3989252" y="68466"/>
            <a:ext cx="10525034" cy="1473609"/>
          </a:xfrm>
          <a:prstGeom prst="rect">
            <a:avLst/>
          </a:prstGeom>
          <a:noFill/>
          <a:ln>
            <a:noFill/>
          </a:ln>
        </p:spPr>
        <p:txBody>
          <a:bodyPr spcFirstLastPara="1" wrap="square" lIns="0" tIns="0" rIns="0" bIns="0" anchor="t" anchorCtr="0">
            <a:spAutoFit/>
          </a:bodyPr>
          <a:lstStyle/>
          <a:p>
            <a:pPr marL="0" marR="0" lvl="0" indent="0" algn="ctr" rtl="0">
              <a:lnSpc>
                <a:spcPct val="114000"/>
              </a:lnSpc>
              <a:spcBef>
                <a:spcPts val="0"/>
              </a:spcBef>
              <a:spcAft>
                <a:spcPts val="0"/>
              </a:spcAft>
              <a:buNone/>
            </a:pPr>
            <a:r>
              <a:rPr lang="en-US" sz="4200" smtClean="0">
                <a:solidFill>
                  <a:srgbClr val="496592"/>
                </a:solidFill>
                <a:latin typeface="Montserrat"/>
                <a:sym typeface="Montserrat"/>
              </a:rPr>
              <a:t>KẾT NỐI</a:t>
            </a:r>
          </a:p>
          <a:p>
            <a:pPr marL="0" marR="0" lvl="0" indent="0" algn="ctr" rtl="0">
              <a:lnSpc>
                <a:spcPct val="114000"/>
              </a:lnSpc>
              <a:spcBef>
                <a:spcPts val="0"/>
              </a:spcBef>
              <a:spcAft>
                <a:spcPts val="0"/>
              </a:spcAft>
              <a:buNone/>
            </a:pPr>
            <a:r>
              <a:rPr lang="en-US" sz="4200" smtClean="0">
                <a:solidFill>
                  <a:srgbClr val="496592"/>
                </a:solidFill>
                <a:latin typeface="Montserrat"/>
                <a:sym typeface="Montserrat"/>
              </a:rPr>
              <a:t>FRONTEND – BACKEND - DATABASE</a:t>
            </a:r>
            <a:endParaRPr/>
          </a:p>
        </p:txBody>
      </p:sp>
      <p:pic>
        <p:nvPicPr>
          <p:cNvPr id="5" name="Picture 4"/>
          <p:cNvPicPr>
            <a:picLocks noChangeAspect="1"/>
          </p:cNvPicPr>
          <p:nvPr/>
        </p:nvPicPr>
        <p:blipFill>
          <a:blip r:embed="rId4"/>
          <a:stretch>
            <a:fillRect/>
          </a:stretch>
        </p:blipFill>
        <p:spPr>
          <a:xfrm>
            <a:off x="6785428" y="2825225"/>
            <a:ext cx="2703734" cy="1791224"/>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descr="https://codevivu.com/wp-content/uploads/2016/12/elephpant.png"/>
          <p:cNvPicPr/>
          <p:nvPr/>
        </p:nvPicPr>
        <p:blipFill>
          <a:blip r:embed="rId5">
            <a:extLst>
              <a:ext uri="{28A0092B-C50C-407E-A947-70E740481C1C}">
                <a14:useLocalDpi xmlns:a14="http://schemas.microsoft.com/office/drawing/2010/main" val="0"/>
              </a:ext>
            </a:extLst>
          </a:blip>
          <a:srcRect/>
          <a:stretch>
            <a:fillRect/>
          </a:stretch>
        </p:blipFill>
        <p:spPr bwMode="auto">
          <a:xfrm>
            <a:off x="11966025" y="2063504"/>
            <a:ext cx="4826018" cy="3314667"/>
          </a:xfrm>
          <a:prstGeom prst="rect">
            <a:avLst/>
          </a:prstGeom>
          <a:noFill/>
          <a:ln>
            <a:noFill/>
          </a:ln>
        </p:spPr>
      </p:pic>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l="9056" t="17811" r="6901" b="16612"/>
          <a:stretch/>
        </p:blipFill>
        <p:spPr>
          <a:xfrm>
            <a:off x="11514439" y="7343707"/>
            <a:ext cx="4528458" cy="2351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863283"/>
            <a:ext cx="5554147" cy="2918097"/>
          </a:xfrm>
          <a:prstGeom prst="rect">
            <a:avLst/>
          </a:prstGeom>
        </p:spPr>
      </p:pic>
      <p:sp>
        <p:nvSpPr>
          <p:cNvPr id="26" name="Right Arrow 25"/>
          <p:cNvSpPr/>
          <p:nvPr/>
        </p:nvSpPr>
        <p:spPr>
          <a:xfrm rot="10800000">
            <a:off x="9910249" y="3531425"/>
            <a:ext cx="1852128" cy="378823"/>
          </a:xfrm>
          <a:prstGeom prst="rightArrow">
            <a:avLst>
              <a:gd name="adj1" fmla="val 50000"/>
              <a:gd name="adj2" fmla="val 65325"/>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27" name="Right Arrow 26"/>
          <p:cNvSpPr/>
          <p:nvPr/>
        </p:nvSpPr>
        <p:spPr>
          <a:xfrm rot="16200000">
            <a:off x="13336115" y="6045607"/>
            <a:ext cx="1263930" cy="378823"/>
          </a:xfrm>
          <a:prstGeom prst="rightArrow">
            <a:avLst>
              <a:gd name="adj1" fmla="val 50000"/>
              <a:gd name="adj2" fmla="val 65325"/>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28" name="Right Arrow 27"/>
          <p:cNvSpPr/>
          <p:nvPr/>
        </p:nvSpPr>
        <p:spPr>
          <a:xfrm>
            <a:off x="6438719" y="8148205"/>
            <a:ext cx="2954019" cy="378823"/>
          </a:xfrm>
          <a:prstGeom prst="rightArrow">
            <a:avLst>
              <a:gd name="adj1" fmla="val 50000"/>
              <a:gd name="adj2" fmla="val 65325"/>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29" name="Right Arrow 28"/>
          <p:cNvSpPr/>
          <p:nvPr/>
        </p:nvSpPr>
        <p:spPr>
          <a:xfrm rot="10800000">
            <a:off x="4512213" y="3369230"/>
            <a:ext cx="1852128" cy="378823"/>
          </a:xfrm>
          <a:prstGeom prst="rightArrow">
            <a:avLst>
              <a:gd name="adj1" fmla="val 50000"/>
              <a:gd name="adj2" fmla="val 65325"/>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30" name="Right Arrow 29"/>
          <p:cNvSpPr/>
          <p:nvPr/>
        </p:nvSpPr>
        <p:spPr>
          <a:xfrm rot="5400000">
            <a:off x="2170778" y="6088982"/>
            <a:ext cx="1075172" cy="378823"/>
          </a:xfrm>
          <a:prstGeom prst="rightArrow">
            <a:avLst>
              <a:gd name="adj1" fmla="val 50000"/>
              <a:gd name="adj2" fmla="val 65325"/>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Tree>
    <p:extLst>
      <p:ext uri="{BB962C8B-B14F-4D97-AF65-F5344CB8AC3E}">
        <p14:creationId xmlns:p14="http://schemas.microsoft.com/office/powerpoint/2010/main" val="3568946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47" name="Google Shape;121;p2"/>
          <p:cNvSpPr txBox="1"/>
          <p:nvPr/>
        </p:nvSpPr>
        <p:spPr>
          <a:xfrm>
            <a:off x="1508102" y="1928336"/>
            <a:ext cx="14588239" cy="5613845"/>
          </a:xfrm>
          <a:prstGeom prst="rect">
            <a:avLst/>
          </a:prstGeom>
          <a:noFill/>
          <a:ln>
            <a:noFill/>
          </a:ln>
        </p:spPr>
        <p:txBody>
          <a:bodyPr spcFirstLastPara="1" wrap="square" lIns="0" tIns="0" rIns="0" bIns="0" anchor="t" anchorCtr="0">
            <a:spAutoFit/>
          </a:bodyPr>
          <a:lstStyle/>
          <a:p>
            <a:pPr marL="0" marR="0" lvl="0" indent="0" algn="ctr" rtl="0">
              <a:lnSpc>
                <a:spcPct val="114000"/>
              </a:lnSpc>
              <a:spcBef>
                <a:spcPts val="0"/>
              </a:spcBef>
              <a:spcAft>
                <a:spcPts val="0"/>
              </a:spcAft>
              <a:buNone/>
            </a:pPr>
            <a:r>
              <a:rPr lang="en-US" sz="8000" smtClean="0">
                <a:solidFill>
                  <a:srgbClr val="496592"/>
                </a:solidFill>
                <a:latin typeface="Montserrat"/>
                <a:sym typeface="Montserrat"/>
              </a:rPr>
              <a:t>CHÚNG EM </a:t>
            </a:r>
            <a:r>
              <a:rPr lang="en-US" sz="8000" smtClean="0">
                <a:solidFill>
                  <a:srgbClr val="496592"/>
                </a:solidFill>
                <a:latin typeface="Montserrat"/>
                <a:sym typeface="Montserrat"/>
              </a:rPr>
              <a:t>XIN CẢM ƠN THẦY, </a:t>
            </a:r>
            <a:r>
              <a:rPr lang="en-US" sz="8000" smtClean="0">
                <a:solidFill>
                  <a:srgbClr val="496592"/>
                </a:solidFill>
                <a:latin typeface="Montserrat"/>
                <a:sym typeface="Montserrat"/>
              </a:rPr>
              <a:t>CÔ VÀ CÁC BẠN </a:t>
            </a:r>
            <a:r>
              <a:rPr lang="en-US" sz="8000" smtClean="0">
                <a:solidFill>
                  <a:srgbClr val="496592"/>
                </a:solidFill>
                <a:latin typeface="Montserrat"/>
                <a:sym typeface="Montserrat"/>
              </a:rPr>
              <a:t>ĐÃ THEO DÕI BÀI THUYẾT TRÌNH CỦA </a:t>
            </a:r>
            <a:r>
              <a:rPr lang="en-US" sz="8000" smtClean="0">
                <a:solidFill>
                  <a:srgbClr val="496592"/>
                </a:solidFill>
                <a:latin typeface="Montserrat"/>
                <a:sym typeface="Montserrat"/>
              </a:rPr>
              <a:t>NHÓM!</a:t>
            </a:r>
            <a:endParaRPr sz="8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p:nvPr/>
        </p:nvSpPr>
        <p:spPr>
          <a:xfrm rot="5400000">
            <a:off x="5592682" y="-834245"/>
            <a:ext cx="6926289" cy="13069391"/>
          </a:xfrm>
          <a:custGeom>
            <a:avLst/>
            <a:gdLst/>
            <a:ahLst/>
            <a:cxnLst/>
            <a:rect l="l" t="t" r="r" b="b"/>
            <a:pathLst>
              <a:path w="923722" h="3541270" extrusionOk="0">
                <a:moveTo>
                  <a:pt x="0" y="0"/>
                </a:moveTo>
                <a:lnTo>
                  <a:pt x="923722" y="0"/>
                </a:lnTo>
                <a:lnTo>
                  <a:pt x="923722" y="3541270"/>
                </a:lnTo>
                <a:lnTo>
                  <a:pt x="0" y="3541270"/>
                </a:lnTo>
                <a:close/>
              </a:path>
            </a:pathLst>
          </a:custGeom>
          <a:solidFill>
            <a:schemeClr val="bg2">
              <a:lumMod val="20000"/>
              <a:lumOff val="80000"/>
            </a:schemeClr>
          </a:solidFill>
          <a:ln>
            <a:noFill/>
          </a:ln>
        </p:spPr>
      </p:sp>
      <p:cxnSp>
        <p:nvCxnSpPr>
          <p:cNvPr id="103" name="Google Shape;103;p2"/>
          <p:cNvCxnSpPr/>
          <p:nvPr/>
        </p:nvCxnSpPr>
        <p:spPr>
          <a:xfrm>
            <a:off x="0" y="1406233"/>
            <a:ext cx="18288000" cy="0"/>
          </a:xfrm>
          <a:prstGeom prst="straightConnector1">
            <a:avLst/>
          </a:prstGeom>
          <a:noFill/>
          <a:ln w="28575" cap="rnd" cmpd="sng">
            <a:solidFill>
              <a:schemeClr val="bg2">
                <a:lumMod val="20000"/>
                <a:lumOff val="80000"/>
              </a:schemeClr>
            </a:solidFill>
            <a:prstDash val="solid"/>
            <a:round/>
            <a:headEnd type="none" w="sm" len="sm"/>
            <a:tailEnd type="none" w="sm" len="sm"/>
          </a:ln>
        </p:spPr>
      </p:cxnSp>
      <p:sp>
        <p:nvSpPr>
          <p:cNvPr id="121" name="Google Shape;121;p2"/>
          <p:cNvSpPr txBox="1"/>
          <p:nvPr/>
        </p:nvSpPr>
        <p:spPr>
          <a:xfrm>
            <a:off x="6859521" y="321604"/>
            <a:ext cx="4092014" cy="736805"/>
          </a:xfrm>
          <a:prstGeom prst="rect">
            <a:avLst/>
          </a:prstGeom>
          <a:noFill/>
          <a:ln>
            <a:noFill/>
          </a:ln>
        </p:spPr>
        <p:txBody>
          <a:bodyPr spcFirstLastPara="1" wrap="square" lIns="0" tIns="0" rIns="0" bIns="0" anchor="t" anchorCtr="0">
            <a:spAutoFit/>
          </a:bodyPr>
          <a:lstStyle/>
          <a:p>
            <a:pPr marL="0" marR="0" lvl="0" indent="0" rtl="0">
              <a:lnSpc>
                <a:spcPct val="114000"/>
              </a:lnSpc>
              <a:spcBef>
                <a:spcPts val="0"/>
              </a:spcBef>
              <a:spcAft>
                <a:spcPts val="0"/>
              </a:spcAft>
              <a:buNone/>
            </a:pPr>
            <a:r>
              <a:rPr lang="en-US" sz="4200" b="0" i="0" u="none" strike="noStrike" cap="none" smtClean="0">
                <a:solidFill>
                  <a:srgbClr val="496592"/>
                </a:solidFill>
                <a:latin typeface="Montserrat"/>
                <a:ea typeface="Montserrat"/>
                <a:cs typeface="Montserrat"/>
                <a:sym typeface="Montserrat"/>
              </a:rPr>
              <a:t>MÔ TẢ </a:t>
            </a:r>
            <a:r>
              <a:rPr lang="en-US" sz="4200" smtClean="0">
                <a:solidFill>
                  <a:srgbClr val="496592"/>
                </a:solidFill>
                <a:latin typeface="Montserrat"/>
                <a:ea typeface="Montserrat"/>
                <a:cs typeface="Montserrat"/>
                <a:sym typeface="Montserrat"/>
              </a:rPr>
              <a:t>ĐỀ TÀI</a:t>
            </a:r>
            <a:endParaRPr/>
          </a:p>
        </p:txBody>
      </p:sp>
      <p:sp>
        <p:nvSpPr>
          <p:cNvPr id="34" name="Google Shape;95;p1"/>
          <p:cNvSpPr txBox="1"/>
          <p:nvPr/>
        </p:nvSpPr>
        <p:spPr>
          <a:xfrm>
            <a:off x="3291603" y="2567872"/>
            <a:ext cx="11528446" cy="5909310"/>
          </a:xfrm>
          <a:prstGeom prst="rect">
            <a:avLst/>
          </a:prstGeom>
          <a:noFill/>
          <a:ln>
            <a:noFill/>
          </a:ln>
        </p:spPr>
        <p:txBody>
          <a:bodyPr spcFirstLastPara="1" wrap="square" lIns="0" tIns="0" rIns="0" bIns="0" anchor="t" anchorCtr="0">
            <a:spAutoFit/>
          </a:bodyPr>
          <a:lstStyle/>
          <a:p>
            <a:pPr lvl="0" algn="just">
              <a:lnSpc>
                <a:spcPct val="150000"/>
              </a:lnSpc>
            </a:pPr>
            <a:r>
              <a:rPr lang="vi-VN" sz="3200">
                <a:solidFill>
                  <a:srgbClr val="496592"/>
                </a:solidFill>
                <a:latin typeface="Montserrat"/>
                <a:ea typeface="Montserrat"/>
                <a:cs typeface="Montserrat"/>
                <a:sym typeface="Montserrat"/>
              </a:rPr>
              <a:t>Đề tài tập trung vào việc xây dựng một website hỗ trợ </a:t>
            </a:r>
            <a:r>
              <a:rPr lang="en-US" sz="3200" smtClean="0">
                <a:solidFill>
                  <a:srgbClr val="496592"/>
                </a:solidFill>
                <a:latin typeface="Montserrat"/>
                <a:ea typeface="Montserrat"/>
                <a:cs typeface="Montserrat"/>
                <a:sym typeface="Montserrat"/>
              </a:rPr>
              <a:t>độc giả có thể gửi đơn yêu cầu mượn sách tại website và sau đó đến thư viện nhận sách (mục đích là để tham khảo trước các sách có trong thư viện.</a:t>
            </a:r>
          </a:p>
          <a:p>
            <a:pPr lvl="0" algn="just">
              <a:lnSpc>
                <a:spcPct val="150000"/>
              </a:lnSpc>
            </a:pPr>
            <a:endParaRPr lang="en-US" sz="3200" smtClean="0">
              <a:solidFill>
                <a:srgbClr val="496592"/>
              </a:solidFill>
              <a:latin typeface="Montserrat"/>
              <a:ea typeface="Montserrat"/>
              <a:cs typeface="Montserrat"/>
              <a:sym typeface="Montserrat"/>
            </a:endParaRPr>
          </a:p>
          <a:p>
            <a:pPr lvl="0" algn="just">
              <a:lnSpc>
                <a:spcPct val="150000"/>
              </a:lnSpc>
            </a:pPr>
            <a:r>
              <a:rPr lang="en-US" sz="3200" smtClean="0">
                <a:solidFill>
                  <a:srgbClr val="496592"/>
                </a:solidFill>
                <a:latin typeface="Montserrat"/>
                <a:ea typeface="Montserrat"/>
                <a:cs typeface="Montserrat"/>
                <a:sym typeface="Montserrat"/>
              </a:rPr>
              <a:t>Mục tiêu thứ 2 là giúp cho quản trị viên thư viện dễ dàng với việc quản lý thông tin sách, quản lý đơn yêu cầu mượn, quản lý việc trả sách từ độc giả.</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8" name="Google Shape;138;p3"/>
          <p:cNvPicPr preferRelativeResize="0"/>
          <p:nvPr/>
        </p:nvPicPr>
        <p:blipFill rotWithShape="1">
          <a:blip r:embed="rId3">
            <a:alphaModFix/>
          </a:blip>
          <a:srcRect/>
          <a:stretch/>
        </p:blipFill>
        <p:spPr>
          <a:xfrm>
            <a:off x="6203170" y="2480656"/>
            <a:ext cx="5881659" cy="6012849"/>
          </a:xfrm>
          <a:prstGeom prst="rect">
            <a:avLst/>
          </a:prstGeom>
          <a:noFill/>
          <a:ln>
            <a:noFill/>
          </a:ln>
        </p:spPr>
      </p:pic>
      <p:cxnSp>
        <p:nvCxnSpPr>
          <p:cNvPr id="139" name="Google Shape;139;p3"/>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pic>
        <p:nvPicPr>
          <p:cNvPr id="142" name="Google Shape;142;p3"/>
          <p:cNvPicPr preferRelativeResize="0"/>
          <p:nvPr/>
        </p:nvPicPr>
        <p:blipFill rotWithShape="1">
          <a:blip r:embed="rId4">
            <a:alphaModFix/>
          </a:blip>
          <a:srcRect/>
          <a:stretch/>
        </p:blipFill>
        <p:spPr>
          <a:xfrm>
            <a:off x="6657530" y="3204660"/>
            <a:ext cx="900187" cy="538475"/>
          </a:xfrm>
          <a:prstGeom prst="rect">
            <a:avLst/>
          </a:prstGeom>
          <a:noFill/>
          <a:ln>
            <a:noFill/>
          </a:ln>
        </p:spPr>
      </p:pic>
      <p:pic>
        <p:nvPicPr>
          <p:cNvPr id="143" name="Google Shape;143;p3"/>
          <p:cNvPicPr preferRelativeResize="0"/>
          <p:nvPr/>
        </p:nvPicPr>
        <p:blipFill rotWithShape="1">
          <a:blip r:embed="rId5">
            <a:alphaModFix/>
          </a:blip>
          <a:srcRect/>
          <a:stretch/>
        </p:blipFill>
        <p:spPr>
          <a:xfrm>
            <a:off x="10902395" y="2915602"/>
            <a:ext cx="653969" cy="1120507"/>
          </a:xfrm>
          <a:prstGeom prst="rect">
            <a:avLst/>
          </a:prstGeom>
          <a:noFill/>
          <a:ln>
            <a:noFill/>
          </a:ln>
        </p:spPr>
      </p:pic>
      <p:pic>
        <p:nvPicPr>
          <p:cNvPr id="144" name="Google Shape;144;p3"/>
          <p:cNvPicPr preferRelativeResize="0"/>
          <p:nvPr/>
        </p:nvPicPr>
        <p:blipFill rotWithShape="1">
          <a:blip r:embed="rId6">
            <a:alphaModFix/>
          </a:blip>
          <a:srcRect/>
          <a:stretch/>
        </p:blipFill>
        <p:spPr>
          <a:xfrm>
            <a:off x="6657530" y="7093495"/>
            <a:ext cx="970434" cy="786934"/>
          </a:xfrm>
          <a:prstGeom prst="rect">
            <a:avLst/>
          </a:prstGeom>
          <a:noFill/>
          <a:ln>
            <a:noFill/>
          </a:ln>
        </p:spPr>
      </p:pic>
      <p:pic>
        <p:nvPicPr>
          <p:cNvPr id="145" name="Google Shape;145;p3"/>
          <p:cNvPicPr preferRelativeResize="0"/>
          <p:nvPr/>
        </p:nvPicPr>
        <p:blipFill rotWithShape="1">
          <a:blip r:embed="rId7">
            <a:alphaModFix/>
          </a:blip>
          <a:srcRect/>
          <a:stretch/>
        </p:blipFill>
        <p:spPr>
          <a:xfrm>
            <a:off x="10803635" y="7093495"/>
            <a:ext cx="851489" cy="851489"/>
          </a:xfrm>
          <a:prstGeom prst="rect">
            <a:avLst/>
          </a:prstGeom>
          <a:noFill/>
          <a:ln>
            <a:noFill/>
          </a:ln>
        </p:spPr>
      </p:pic>
      <p:sp>
        <p:nvSpPr>
          <p:cNvPr id="148" name="Google Shape;148;p3"/>
          <p:cNvSpPr txBox="1"/>
          <p:nvPr/>
        </p:nvSpPr>
        <p:spPr>
          <a:xfrm>
            <a:off x="6910360" y="503617"/>
            <a:ext cx="5174469" cy="736805"/>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4200" smtClean="0">
                <a:solidFill>
                  <a:srgbClr val="496592"/>
                </a:solidFill>
                <a:latin typeface="Montserrat"/>
                <a:sym typeface="Montserrat"/>
              </a:rPr>
              <a:t>MỤC TIÊU CHÍNH</a:t>
            </a:r>
            <a:endParaRPr/>
          </a:p>
        </p:txBody>
      </p:sp>
      <p:sp>
        <p:nvSpPr>
          <p:cNvPr id="149" name="Google Shape;149;p3"/>
          <p:cNvSpPr txBox="1"/>
          <p:nvPr/>
        </p:nvSpPr>
        <p:spPr>
          <a:xfrm>
            <a:off x="12539189" y="2309640"/>
            <a:ext cx="3680427" cy="904863"/>
          </a:xfrm>
          <a:prstGeom prst="rect">
            <a:avLst/>
          </a:prstGeom>
          <a:noFill/>
          <a:ln>
            <a:noFill/>
          </a:ln>
        </p:spPr>
        <p:txBody>
          <a:bodyPr spcFirstLastPara="1" wrap="square" lIns="0" tIns="0" rIns="0" bIns="0" anchor="t" anchorCtr="0">
            <a:spAutoFit/>
          </a:bodyPr>
          <a:lstStyle/>
          <a:p>
            <a:pPr lvl="0" algn="just">
              <a:lnSpc>
                <a:spcPct val="140000"/>
              </a:lnSpc>
            </a:pPr>
            <a:r>
              <a:rPr lang="en-US" sz="2100" smtClean="0">
                <a:solidFill>
                  <a:srgbClr val="496592"/>
                </a:solidFill>
                <a:latin typeface="Montserrat"/>
                <a:ea typeface="Montserrat"/>
                <a:cs typeface="Montserrat"/>
                <a:sym typeface="Montserrat"/>
              </a:rPr>
              <a:t>Quản lý thông tin sách có trong thư viện</a:t>
            </a:r>
            <a:endParaRPr/>
          </a:p>
        </p:txBody>
      </p:sp>
      <p:sp>
        <p:nvSpPr>
          <p:cNvPr id="150" name="Google Shape;150;p3"/>
          <p:cNvSpPr txBox="1"/>
          <p:nvPr/>
        </p:nvSpPr>
        <p:spPr>
          <a:xfrm>
            <a:off x="2054801" y="2385840"/>
            <a:ext cx="3680427" cy="1357295"/>
          </a:xfrm>
          <a:prstGeom prst="rect">
            <a:avLst/>
          </a:prstGeom>
          <a:noFill/>
          <a:ln>
            <a:noFill/>
          </a:ln>
        </p:spPr>
        <p:txBody>
          <a:bodyPr spcFirstLastPara="1" wrap="square" lIns="0" tIns="0" rIns="0" bIns="0" anchor="t" anchorCtr="0">
            <a:spAutoFit/>
          </a:bodyPr>
          <a:lstStyle/>
          <a:p>
            <a:pPr lvl="0" algn="just">
              <a:lnSpc>
                <a:spcPct val="140000"/>
              </a:lnSpc>
            </a:pPr>
            <a:r>
              <a:rPr lang="en-US" sz="2100" smtClean="0">
                <a:solidFill>
                  <a:srgbClr val="496592"/>
                </a:solidFill>
                <a:latin typeface="Montserrat"/>
                <a:ea typeface="Montserrat"/>
                <a:cs typeface="Montserrat"/>
                <a:sym typeface="Montserrat"/>
              </a:rPr>
              <a:t>Hiển thị tất cả sách có trong thư viện, độc giả có thể tìm kiếm sách cần tìm</a:t>
            </a:r>
            <a:endParaRPr/>
          </a:p>
        </p:txBody>
      </p:sp>
      <p:sp>
        <p:nvSpPr>
          <p:cNvPr id="151" name="Google Shape;151;p3"/>
          <p:cNvSpPr txBox="1"/>
          <p:nvPr/>
        </p:nvSpPr>
        <p:spPr>
          <a:xfrm>
            <a:off x="12990581" y="6414846"/>
            <a:ext cx="3680427" cy="1809726"/>
          </a:xfrm>
          <a:prstGeom prst="rect">
            <a:avLst/>
          </a:prstGeom>
          <a:noFill/>
          <a:ln>
            <a:noFill/>
          </a:ln>
        </p:spPr>
        <p:txBody>
          <a:bodyPr spcFirstLastPara="1" wrap="square" lIns="0" tIns="0" rIns="0" bIns="0" anchor="t" anchorCtr="0">
            <a:spAutoFit/>
          </a:bodyPr>
          <a:lstStyle/>
          <a:p>
            <a:pPr lvl="0" algn="just">
              <a:lnSpc>
                <a:spcPct val="140000"/>
              </a:lnSpc>
            </a:pPr>
            <a:r>
              <a:rPr lang="en-US" sz="2100" smtClean="0">
                <a:solidFill>
                  <a:srgbClr val="496592"/>
                </a:solidFill>
                <a:latin typeface="Montserrat"/>
                <a:ea typeface="Montserrat"/>
                <a:cs typeface="Montserrat"/>
                <a:sym typeface="Montserrat"/>
              </a:rPr>
              <a:t>Quản lý tình trạng trả sách của độc giả và tất cả các đơn mượn của độc giả</a:t>
            </a:r>
            <a:endParaRPr/>
          </a:p>
        </p:txBody>
      </p:sp>
      <p:sp>
        <p:nvSpPr>
          <p:cNvPr id="152" name="Google Shape;152;p3"/>
          <p:cNvSpPr txBox="1"/>
          <p:nvPr/>
        </p:nvSpPr>
        <p:spPr>
          <a:xfrm>
            <a:off x="2015925" y="6414847"/>
            <a:ext cx="3680427" cy="904863"/>
          </a:xfrm>
          <a:prstGeom prst="rect">
            <a:avLst/>
          </a:prstGeom>
          <a:noFill/>
          <a:ln>
            <a:noFill/>
          </a:ln>
        </p:spPr>
        <p:txBody>
          <a:bodyPr spcFirstLastPara="1" wrap="square" lIns="0" tIns="0" rIns="0" bIns="0" anchor="t" anchorCtr="0">
            <a:spAutoFit/>
          </a:bodyPr>
          <a:lstStyle/>
          <a:p>
            <a:pPr lvl="0" algn="just">
              <a:lnSpc>
                <a:spcPct val="140000"/>
              </a:lnSpc>
            </a:pPr>
            <a:r>
              <a:rPr lang="en-US" sz="2100" smtClean="0">
                <a:solidFill>
                  <a:srgbClr val="496592"/>
                </a:solidFill>
                <a:latin typeface="Montserrat"/>
                <a:sym typeface="Montserrat"/>
              </a:rPr>
              <a:t>Duyệt các đơn yêu cầu mượn của độc giả</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25" name="Google Shape;225;p5"/>
          <p:cNvSpPr txBox="1"/>
          <p:nvPr/>
        </p:nvSpPr>
        <p:spPr>
          <a:xfrm>
            <a:off x="1791789" y="2002252"/>
            <a:ext cx="14704421" cy="7386638"/>
          </a:xfrm>
          <a:prstGeom prst="rect">
            <a:avLst/>
          </a:prstGeom>
          <a:noFill/>
          <a:ln>
            <a:noFill/>
          </a:ln>
        </p:spPr>
        <p:txBody>
          <a:bodyPr spcFirstLastPara="1" wrap="square" lIns="0" tIns="0" rIns="0" bIns="0" anchor="t" anchorCtr="0">
            <a:spAutoFit/>
          </a:bodyPr>
          <a:lstStyle/>
          <a:p>
            <a:pPr marL="514350" indent="-514350">
              <a:lnSpc>
                <a:spcPct val="200000"/>
              </a:lnSpc>
              <a:buFont typeface="Arial"/>
              <a:buAutoNum type="arabicPeriod"/>
            </a:pPr>
            <a:r>
              <a:rPr lang="en-US" sz="3000">
                <a:solidFill>
                  <a:srgbClr val="496592"/>
                </a:solidFill>
                <a:latin typeface="Montserrat"/>
                <a:ea typeface="Montserrat"/>
                <a:cs typeface="Montserrat"/>
                <a:sym typeface="Montserrat"/>
              </a:rPr>
              <a:t>Độc giả có thể chỉnh sửa thông tin cá nhân của mình và thêm sách vào đơn yêu cầu mượn và gửi lên hệ </a:t>
            </a:r>
            <a:r>
              <a:rPr lang="en-US" sz="3000">
                <a:solidFill>
                  <a:srgbClr val="496592"/>
                </a:solidFill>
                <a:latin typeface="Montserrat"/>
                <a:ea typeface="Montserrat"/>
                <a:cs typeface="Montserrat"/>
                <a:sym typeface="Montserrat"/>
              </a:rPr>
              <a:t>thống</a:t>
            </a:r>
            <a:r>
              <a:rPr lang="en-US" sz="3000" smtClean="0">
                <a:solidFill>
                  <a:srgbClr val="496592"/>
                </a:solidFill>
                <a:latin typeface="Montserrat"/>
                <a:ea typeface="Montserrat"/>
                <a:cs typeface="Montserrat"/>
                <a:sym typeface="Montserrat"/>
              </a:rPr>
              <a:t>.</a:t>
            </a:r>
            <a:endParaRPr lang="en-US" sz="3000" smtClean="0">
              <a:solidFill>
                <a:srgbClr val="496592"/>
              </a:solidFill>
              <a:latin typeface="Montserrat"/>
              <a:ea typeface="Montserrat"/>
              <a:cs typeface="Montserrat"/>
              <a:sym typeface="Montserrat"/>
            </a:endParaRPr>
          </a:p>
          <a:p>
            <a:pPr marL="514350" lvl="0" indent="-514350">
              <a:lnSpc>
                <a:spcPct val="200000"/>
              </a:lnSpc>
              <a:buAutoNum type="arabicPeriod"/>
            </a:pPr>
            <a:r>
              <a:rPr lang="en-US" sz="3000" smtClean="0">
                <a:solidFill>
                  <a:srgbClr val="496592"/>
                </a:solidFill>
                <a:latin typeface="Montserrat"/>
                <a:ea typeface="Montserrat"/>
                <a:cs typeface="Montserrat"/>
                <a:sym typeface="Montserrat"/>
              </a:rPr>
              <a:t>Quản trị viên nhận được đơn yêu cầu mượn xong thì xử lý tình trạng của đơn mượn đó “duyệt hoặc hủy”.</a:t>
            </a:r>
          </a:p>
          <a:p>
            <a:pPr marL="514350" lvl="0" indent="-514350">
              <a:lnSpc>
                <a:spcPct val="200000"/>
              </a:lnSpc>
              <a:buAutoNum type="arabicPeriod"/>
            </a:pPr>
            <a:r>
              <a:rPr lang="en-US" sz="3000" smtClean="0">
                <a:solidFill>
                  <a:srgbClr val="496592"/>
                </a:solidFill>
                <a:latin typeface="Montserrat"/>
                <a:ea typeface="Montserrat"/>
                <a:cs typeface="Montserrat"/>
                <a:sym typeface="Montserrat"/>
              </a:rPr>
              <a:t>Quản lý thông tin của độc giả với các phương thức chính thêm, sửa, xóa.</a:t>
            </a:r>
          </a:p>
          <a:p>
            <a:pPr marL="514350" lvl="0" indent="-514350">
              <a:lnSpc>
                <a:spcPct val="200000"/>
              </a:lnSpc>
              <a:buAutoNum type="arabicPeriod"/>
            </a:pPr>
            <a:r>
              <a:rPr lang="en-US" sz="3000" smtClean="0">
                <a:solidFill>
                  <a:srgbClr val="496592"/>
                </a:solidFill>
                <a:latin typeface="Montserrat"/>
                <a:ea typeface="Montserrat"/>
                <a:cs typeface="Montserrat"/>
                <a:sym typeface="Montserrat"/>
              </a:rPr>
              <a:t>Quản lý thông tin sách như: nhà xuất bản, thể loại sách,… có các phương thức chính thêm, sửa xóa.</a:t>
            </a:r>
            <a:endParaRPr lang="en-US" sz="3000" smtClean="0">
              <a:solidFill>
                <a:srgbClr val="496592"/>
              </a:solidFill>
              <a:latin typeface="Montserrat"/>
              <a:ea typeface="Montserrat"/>
              <a:cs typeface="Montserrat"/>
              <a:sym typeface="Montserrat"/>
            </a:endParaRPr>
          </a:p>
        </p:txBody>
      </p:sp>
      <p:cxnSp>
        <p:nvCxnSpPr>
          <p:cNvPr id="21" name="Google Shape;103;p2"/>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sp>
        <p:nvSpPr>
          <p:cNvPr id="22" name="Google Shape;121;p2"/>
          <p:cNvSpPr txBox="1"/>
          <p:nvPr/>
        </p:nvSpPr>
        <p:spPr>
          <a:xfrm>
            <a:off x="6625605" y="321604"/>
            <a:ext cx="6023595" cy="736805"/>
          </a:xfrm>
          <a:prstGeom prst="rect">
            <a:avLst/>
          </a:prstGeom>
          <a:noFill/>
          <a:ln>
            <a:noFill/>
          </a:ln>
        </p:spPr>
        <p:txBody>
          <a:bodyPr spcFirstLastPara="1" wrap="square" lIns="0" tIns="0" rIns="0" bIns="0" anchor="t" anchorCtr="0">
            <a:spAutoFit/>
          </a:bodyPr>
          <a:lstStyle/>
          <a:p>
            <a:pPr marL="0" marR="0" lvl="0" indent="0" rtl="0">
              <a:lnSpc>
                <a:spcPct val="114000"/>
              </a:lnSpc>
              <a:spcBef>
                <a:spcPts val="0"/>
              </a:spcBef>
              <a:spcAft>
                <a:spcPts val="0"/>
              </a:spcAft>
              <a:buNone/>
            </a:pPr>
            <a:r>
              <a:rPr lang="en-US" sz="4200" b="0" i="0" u="none" strike="noStrike" cap="none" smtClean="0">
                <a:solidFill>
                  <a:srgbClr val="496592"/>
                </a:solidFill>
                <a:latin typeface="Montserrat"/>
                <a:ea typeface="Montserrat"/>
                <a:cs typeface="Montserrat"/>
                <a:sym typeface="Montserrat"/>
              </a:rPr>
              <a:t>TÍNH NĂNG CHÍNH</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25" name="Google Shape;225;p5"/>
          <p:cNvSpPr txBox="1"/>
          <p:nvPr/>
        </p:nvSpPr>
        <p:spPr>
          <a:xfrm>
            <a:off x="1791789" y="2002252"/>
            <a:ext cx="14704421" cy="1846659"/>
          </a:xfrm>
          <a:prstGeom prst="rect">
            <a:avLst/>
          </a:prstGeom>
          <a:noFill/>
          <a:ln>
            <a:noFill/>
          </a:ln>
        </p:spPr>
        <p:txBody>
          <a:bodyPr spcFirstLastPara="1" wrap="square" lIns="0" tIns="0" rIns="0" bIns="0" anchor="t" anchorCtr="0">
            <a:spAutoFit/>
          </a:bodyPr>
          <a:lstStyle/>
          <a:p>
            <a:pPr marL="514350" indent="-514350">
              <a:lnSpc>
                <a:spcPct val="200000"/>
              </a:lnSpc>
              <a:buFont typeface="+mj-lt"/>
              <a:buAutoNum type="arabicPeriod" startAt="5"/>
            </a:pPr>
            <a:r>
              <a:rPr lang="en-US" sz="3000" smtClean="0">
                <a:solidFill>
                  <a:srgbClr val="496592"/>
                </a:solidFill>
                <a:latin typeface="Montserrat"/>
                <a:ea typeface="Montserrat"/>
                <a:cs typeface="Montserrat"/>
                <a:sym typeface="Montserrat"/>
              </a:rPr>
              <a:t>Quản lý danh sách đơn mượn: cập nhật trạng thái người dùng đã nhận sách hay chưa, trả sách muộn hoặc sách bị hư tổn thì sẽ bị phạt tiền.</a:t>
            </a:r>
            <a:endParaRPr lang="en-US" sz="3000" smtClean="0">
              <a:solidFill>
                <a:srgbClr val="496592"/>
              </a:solidFill>
              <a:latin typeface="Montserrat"/>
              <a:ea typeface="Montserrat"/>
              <a:cs typeface="Montserrat"/>
              <a:sym typeface="Montserrat"/>
            </a:endParaRPr>
          </a:p>
        </p:txBody>
      </p:sp>
      <p:cxnSp>
        <p:nvCxnSpPr>
          <p:cNvPr id="21" name="Google Shape;103;p2"/>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sp>
        <p:nvSpPr>
          <p:cNvPr id="22" name="Google Shape;121;p2"/>
          <p:cNvSpPr txBox="1"/>
          <p:nvPr/>
        </p:nvSpPr>
        <p:spPr>
          <a:xfrm>
            <a:off x="6625605" y="321604"/>
            <a:ext cx="6023595" cy="736805"/>
          </a:xfrm>
          <a:prstGeom prst="rect">
            <a:avLst/>
          </a:prstGeom>
          <a:noFill/>
          <a:ln>
            <a:noFill/>
          </a:ln>
        </p:spPr>
        <p:txBody>
          <a:bodyPr spcFirstLastPara="1" wrap="square" lIns="0" tIns="0" rIns="0" bIns="0" anchor="t" anchorCtr="0">
            <a:spAutoFit/>
          </a:bodyPr>
          <a:lstStyle/>
          <a:p>
            <a:pPr marL="0" marR="0" lvl="0" indent="0" rtl="0">
              <a:lnSpc>
                <a:spcPct val="114000"/>
              </a:lnSpc>
              <a:spcBef>
                <a:spcPts val="0"/>
              </a:spcBef>
              <a:spcAft>
                <a:spcPts val="0"/>
              </a:spcAft>
              <a:buNone/>
            </a:pPr>
            <a:r>
              <a:rPr lang="en-US" sz="4200" b="0" i="0" u="none" strike="noStrike" cap="none" smtClean="0">
                <a:solidFill>
                  <a:srgbClr val="496592"/>
                </a:solidFill>
                <a:latin typeface="Montserrat"/>
                <a:ea typeface="Montserrat"/>
                <a:cs typeface="Montserrat"/>
                <a:sym typeface="Montserrat"/>
              </a:rPr>
              <a:t>TÍNH NĂNG CHÍNH</a:t>
            </a:r>
            <a:endParaRPr/>
          </a:p>
        </p:txBody>
      </p:sp>
    </p:spTree>
    <p:extLst>
      <p:ext uri="{BB962C8B-B14F-4D97-AF65-F5344CB8AC3E}">
        <p14:creationId xmlns:p14="http://schemas.microsoft.com/office/powerpoint/2010/main" val="1314087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cxnSp>
        <p:nvCxnSpPr>
          <p:cNvPr id="44" name="Google Shape;139;p3"/>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sp>
        <p:nvSpPr>
          <p:cNvPr id="45" name="Google Shape;148;p3"/>
          <p:cNvSpPr txBox="1"/>
          <p:nvPr/>
        </p:nvSpPr>
        <p:spPr>
          <a:xfrm>
            <a:off x="4056016" y="326525"/>
            <a:ext cx="10574383" cy="736805"/>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4200" smtClean="0">
                <a:solidFill>
                  <a:srgbClr val="496592"/>
                </a:solidFill>
                <a:latin typeface="Montserrat"/>
                <a:sym typeface="Montserrat"/>
              </a:rPr>
              <a:t>MÔ HÌNH QUAN NIỆM DỮ LIỆU (ERD)</a:t>
            </a:r>
            <a:endParaRPr/>
          </a:p>
        </p:txBody>
      </p:sp>
      <p:pic>
        <p:nvPicPr>
          <p:cNvPr id="5" name="Picture 4"/>
          <p:cNvPicPr>
            <a:picLocks noChangeAspect="1"/>
          </p:cNvPicPr>
          <p:nvPr/>
        </p:nvPicPr>
        <p:blipFill rotWithShape="1">
          <a:blip r:embed="rId3"/>
          <a:srcRect l="5010" r="1341"/>
          <a:stretch/>
        </p:blipFill>
        <p:spPr>
          <a:xfrm>
            <a:off x="3357154" y="1631571"/>
            <a:ext cx="10820642" cy="8531332"/>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cxnSp>
        <p:nvCxnSpPr>
          <p:cNvPr id="44" name="Google Shape;139;p3"/>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sp>
        <p:nvSpPr>
          <p:cNvPr id="45" name="Google Shape;148;p3"/>
          <p:cNvSpPr txBox="1"/>
          <p:nvPr/>
        </p:nvSpPr>
        <p:spPr>
          <a:xfrm>
            <a:off x="6955970" y="287336"/>
            <a:ext cx="4735287" cy="736805"/>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4200" smtClean="0">
                <a:solidFill>
                  <a:srgbClr val="496592"/>
                </a:solidFill>
                <a:latin typeface="Montserrat"/>
                <a:sym typeface="Montserrat"/>
              </a:rPr>
              <a:t>MÔ HÌNH VẬT LÝ</a:t>
            </a:r>
            <a:endParaRPr/>
          </a:p>
        </p:txBody>
      </p:sp>
      <p:pic>
        <p:nvPicPr>
          <p:cNvPr id="2" name="Picture 1"/>
          <p:cNvPicPr>
            <a:picLocks noChangeAspect="1"/>
          </p:cNvPicPr>
          <p:nvPr/>
        </p:nvPicPr>
        <p:blipFill rotWithShape="1">
          <a:blip r:embed="rId3"/>
          <a:srcRect l="4286" t="3309" r="2017"/>
          <a:stretch/>
        </p:blipFill>
        <p:spPr>
          <a:xfrm>
            <a:off x="3840480" y="1631571"/>
            <a:ext cx="9332647" cy="8537863"/>
          </a:xfrm>
          <a:prstGeom prst="rect">
            <a:avLst/>
          </a:prstGeom>
          <a:ln>
            <a:solidFill>
              <a:schemeClr val="tx1"/>
            </a:solidFill>
          </a:ln>
        </p:spPr>
      </p:pic>
    </p:spTree>
    <p:extLst>
      <p:ext uri="{BB962C8B-B14F-4D97-AF65-F5344CB8AC3E}">
        <p14:creationId xmlns:p14="http://schemas.microsoft.com/office/powerpoint/2010/main" val="352854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79" y="1960243"/>
            <a:ext cx="3579223" cy="3585592"/>
          </a:xfrm>
          <a:prstGeom prst="rect">
            <a:avLst/>
          </a:prstGeom>
        </p:spPr>
      </p:pic>
      <p:cxnSp>
        <p:nvCxnSpPr>
          <p:cNvPr id="44" name="Google Shape;139;p3"/>
          <p:cNvCxnSpPr/>
          <p:nvPr/>
        </p:nvCxnSpPr>
        <p:spPr>
          <a:xfrm>
            <a:off x="0" y="1706678"/>
            <a:ext cx="18288000" cy="0"/>
          </a:xfrm>
          <a:prstGeom prst="straightConnector1">
            <a:avLst/>
          </a:prstGeom>
          <a:noFill/>
          <a:ln w="28575" cap="rnd" cmpd="sng">
            <a:solidFill>
              <a:srgbClr val="ABE3F9"/>
            </a:solidFill>
            <a:prstDash val="solid"/>
            <a:round/>
            <a:headEnd type="none" w="sm" len="sm"/>
            <a:tailEnd type="none" w="sm" len="sm"/>
          </a:ln>
        </p:spPr>
      </p:cxnSp>
      <p:sp>
        <p:nvSpPr>
          <p:cNvPr id="45" name="Google Shape;148;p3"/>
          <p:cNvSpPr txBox="1"/>
          <p:nvPr/>
        </p:nvSpPr>
        <p:spPr>
          <a:xfrm>
            <a:off x="5157652" y="130582"/>
            <a:ext cx="7948748" cy="1473609"/>
          </a:xfrm>
          <a:prstGeom prst="rect">
            <a:avLst/>
          </a:prstGeom>
          <a:noFill/>
          <a:ln>
            <a:noFill/>
          </a:ln>
        </p:spPr>
        <p:txBody>
          <a:bodyPr spcFirstLastPara="1" wrap="square" lIns="0" tIns="0" rIns="0" bIns="0" anchor="t" anchorCtr="0">
            <a:spAutoFit/>
          </a:bodyPr>
          <a:lstStyle/>
          <a:p>
            <a:pPr marL="0" marR="0" lvl="0" indent="0" algn="ctr" rtl="0">
              <a:lnSpc>
                <a:spcPct val="114000"/>
              </a:lnSpc>
              <a:spcBef>
                <a:spcPts val="0"/>
              </a:spcBef>
              <a:spcAft>
                <a:spcPts val="0"/>
              </a:spcAft>
              <a:buNone/>
            </a:pPr>
            <a:r>
              <a:rPr lang="en-US" sz="4200" smtClean="0">
                <a:solidFill>
                  <a:srgbClr val="496592"/>
                </a:solidFill>
                <a:latin typeface="Montserrat"/>
                <a:sym typeface="Montserrat"/>
              </a:rPr>
              <a:t>CÔNG CỤ XÂY DỰNG ĐỀ TÀI (FRONT-END)</a:t>
            </a:r>
            <a:endParaRPr/>
          </a:p>
        </p:txBody>
      </p:sp>
      <p:pic>
        <p:nvPicPr>
          <p:cNvPr id="1026" name="Picture 2" descr="Components in React. Components are the heart of any React… | by Hetvi  Desai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b="7474"/>
          <a:stretch/>
        </p:blipFill>
        <p:spPr bwMode="auto">
          <a:xfrm>
            <a:off x="7535406" y="2497917"/>
            <a:ext cx="3217188" cy="2976723"/>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148;p3"/>
          <p:cNvSpPr txBox="1"/>
          <p:nvPr/>
        </p:nvSpPr>
        <p:spPr>
          <a:xfrm>
            <a:off x="14493240" y="3535651"/>
            <a:ext cx="1665514" cy="736805"/>
          </a:xfrm>
          <a:prstGeom prst="rect">
            <a:avLst/>
          </a:prstGeom>
          <a:noFill/>
          <a:ln>
            <a:noFill/>
          </a:ln>
        </p:spPr>
        <p:txBody>
          <a:bodyPr spcFirstLastPara="1" wrap="square" lIns="0" tIns="0" rIns="0" bIns="0" anchor="t" anchorCtr="0">
            <a:spAutoFit/>
          </a:bodyPr>
          <a:lstStyle/>
          <a:p>
            <a:pPr marL="0" marR="0" lvl="0" indent="0" algn="ctr" rtl="0">
              <a:lnSpc>
                <a:spcPct val="114000"/>
              </a:lnSpc>
              <a:spcBef>
                <a:spcPts val="0"/>
              </a:spcBef>
              <a:spcAft>
                <a:spcPts val="0"/>
              </a:spcAft>
              <a:buNone/>
            </a:pPr>
            <a:r>
              <a:rPr lang="en-US" sz="4200" smtClean="0">
                <a:solidFill>
                  <a:schemeClr val="tx1"/>
                </a:solidFill>
                <a:latin typeface="Montserrat"/>
                <a:sym typeface="Montserrat"/>
              </a:rPr>
              <a:t>APP</a:t>
            </a:r>
            <a:endParaRPr>
              <a:solidFill>
                <a:schemeClr val="tx1"/>
              </a:solidFill>
            </a:endParaRPr>
          </a:p>
        </p:txBody>
      </p:sp>
      <p:sp>
        <p:nvSpPr>
          <p:cNvPr id="6" name="Oval 5"/>
          <p:cNvSpPr/>
          <p:nvPr/>
        </p:nvSpPr>
        <p:spPr>
          <a:xfrm>
            <a:off x="14052368" y="2983933"/>
            <a:ext cx="2547258" cy="173736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Google Shape;139;p3"/>
          <p:cNvCxnSpPr/>
          <p:nvPr/>
        </p:nvCxnSpPr>
        <p:spPr>
          <a:xfrm flipH="1" flipV="1">
            <a:off x="3048001" y="5749239"/>
            <a:ext cx="6095997" cy="1343892"/>
          </a:xfrm>
          <a:prstGeom prst="straightConnector1">
            <a:avLst/>
          </a:prstGeom>
          <a:noFill/>
          <a:ln w="9525" cap="rnd" cmpd="sng">
            <a:solidFill>
              <a:schemeClr val="tx1"/>
            </a:solidFill>
            <a:prstDash val="solid"/>
            <a:round/>
            <a:headEnd type="none" w="sm" len="sm"/>
            <a:tailEnd type="none" w="sm" len="sm"/>
          </a:ln>
        </p:spPr>
      </p:cxnSp>
      <p:cxnSp>
        <p:nvCxnSpPr>
          <p:cNvPr id="24" name="Google Shape;139;p3"/>
          <p:cNvCxnSpPr/>
          <p:nvPr/>
        </p:nvCxnSpPr>
        <p:spPr>
          <a:xfrm flipH="1">
            <a:off x="9143998" y="5029200"/>
            <a:ext cx="5981704" cy="2063931"/>
          </a:xfrm>
          <a:prstGeom prst="straightConnector1">
            <a:avLst/>
          </a:prstGeom>
          <a:noFill/>
          <a:ln w="9525" cap="rnd" cmpd="sng">
            <a:solidFill>
              <a:schemeClr val="tx1"/>
            </a:solidFill>
            <a:prstDash val="solid"/>
            <a:round/>
            <a:headEnd type="none" w="sm" len="sm"/>
            <a:tailEnd type="none" w="sm" len="sm"/>
          </a:ln>
        </p:spPr>
      </p:cxnSp>
      <p:cxnSp>
        <p:nvCxnSpPr>
          <p:cNvPr id="27" name="Google Shape;139;p3"/>
          <p:cNvCxnSpPr/>
          <p:nvPr/>
        </p:nvCxnSpPr>
        <p:spPr>
          <a:xfrm>
            <a:off x="9144000" y="5715935"/>
            <a:ext cx="0" cy="1377196"/>
          </a:xfrm>
          <a:prstGeom prst="straightConnector1">
            <a:avLst/>
          </a:prstGeom>
          <a:noFill/>
          <a:ln w="9525" cap="rnd" cmpd="sng">
            <a:solidFill>
              <a:schemeClr val="tx1"/>
            </a:solidFill>
            <a:prstDash val="solid"/>
            <a:round/>
            <a:headEnd type="none" w="sm" len="sm"/>
            <a:tailEnd type="none" w="sm" len="sm"/>
          </a:ln>
        </p:spPr>
      </p:cxnSp>
      <p:pic>
        <p:nvPicPr>
          <p:cNvPr id="26" name="Picture 25"/>
          <p:cNvPicPr>
            <a:picLocks noChangeAspect="1"/>
          </p:cNvPicPr>
          <p:nvPr/>
        </p:nvPicPr>
        <p:blipFill>
          <a:blip r:embed="rId5"/>
          <a:stretch>
            <a:fillRect/>
          </a:stretch>
        </p:blipFill>
        <p:spPr>
          <a:xfrm>
            <a:off x="7792622" y="7126435"/>
            <a:ext cx="2678807" cy="2678807"/>
          </a:xfrm>
          <a:prstGeom prst="rect">
            <a:avLst/>
          </a:prstGeom>
        </p:spPr>
      </p:pic>
      <p:sp>
        <p:nvSpPr>
          <p:cNvPr id="42" name="Right Arrow 41"/>
          <p:cNvSpPr/>
          <p:nvPr/>
        </p:nvSpPr>
        <p:spPr>
          <a:xfrm>
            <a:off x="4389022" y="3663201"/>
            <a:ext cx="2289314" cy="378823"/>
          </a:xfrm>
          <a:prstGeom prst="rightArrow">
            <a:avLst>
              <a:gd name="adj1" fmla="val 50000"/>
              <a:gd name="adj2" fmla="val 65325"/>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3" name="Right Arrow 42"/>
          <p:cNvSpPr/>
          <p:nvPr/>
        </p:nvSpPr>
        <p:spPr>
          <a:xfrm>
            <a:off x="11379514" y="3663201"/>
            <a:ext cx="2231982" cy="378823"/>
          </a:xfrm>
          <a:prstGeom prst="rightArrow">
            <a:avLst>
              <a:gd name="adj1" fmla="val 50000"/>
              <a:gd name="adj2" fmla="val 65325"/>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Tree>
    <p:extLst>
      <p:ext uri="{BB962C8B-B14F-4D97-AF65-F5344CB8AC3E}">
        <p14:creationId xmlns:p14="http://schemas.microsoft.com/office/powerpoint/2010/main" val="3135782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cxnSp>
        <p:nvCxnSpPr>
          <p:cNvPr id="44" name="Google Shape;139;p3"/>
          <p:cNvCxnSpPr/>
          <p:nvPr/>
        </p:nvCxnSpPr>
        <p:spPr>
          <a:xfrm>
            <a:off x="0" y="1706678"/>
            <a:ext cx="18288000" cy="0"/>
          </a:xfrm>
          <a:prstGeom prst="straightConnector1">
            <a:avLst/>
          </a:prstGeom>
          <a:noFill/>
          <a:ln w="28575" cap="rnd" cmpd="sng">
            <a:solidFill>
              <a:srgbClr val="ABE3F9"/>
            </a:solidFill>
            <a:prstDash val="solid"/>
            <a:round/>
            <a:headEnd type="none" w="sm" len="sm"/>
            <a:tailEnd type="none" w="sm" len="sm"/>
          </a:ln>
        </p:spPr>
      </p:cxnSp>
      <p:sp>
        <p:nvSpPr>
          <p:cNvPr id="45" name="Google Shape;148;p3"/>
          <p:cNvSpPr txBox="1"/>
          <p:nvPr/>
        </p:nvSpPr>
        <p:spPr>
          <a:xfrm>
            <a:off x="5157652" y="130582"/>
            <a:ext cx="7948748" cy="1473609"/>
          </a:xfrm>
          <a:prstGeom prst="rect">
            <a:avLst/>
          </a:prstGeom>
          <a:noFill/>
          <a:ln>
            <a:noFill/>
          </a:ln>
        </p:spPr>
        <p:txBody>
          <a:bodyPr spcFirstLastPara="1" wrap="square" lIns="0" tIns="0" rIns="0" bIns="0" anchor="t" anchorCtr="0">
            <a:spAutoFit/>
          </a:bodyPr>
          <a:lstStyle/>
          <a:p>
            <a:pPr marL="0" marR="0" lvl="0" indent="0" algn="ctr" rtl="0">
              <a:lnSpc>
                <a:spcPct val="114000"/>
              </a:lnSpc>
              <a:spcBef>
                <a:spcPts val="0"/>
              </a:spcBef>
              <a:spcAft>
                <a:spcPts val="0"/>
              </a:spcAft>
              <a:buNone/>
            </a:pPr>
            <a:r>
              <a:rPr lang="en-US" sz="4200" smtClean="0">
                <a:solidFill>
                  <a:srgbClr val="496592"/>
                </a:solidFill>
                <a:latin typeface="Montserrat"/>
                <a:sym typeface="Montserrat"/>
              </a:rPr>
              <a:t>CÔNG CỤ XÂY DỰNG ĐỀ TÀI (BACK-END)</a:t>
            </a:r>
            <a:endParaRPr/>
          </a:p>
        </p:txBody>
      </p:sp>
      <p:sp>
        <p:nvSpPr>
          <p:cNvPr id="16" name="Right Arrow 15"/>
          <p:cNvSpPr/>
          <p:nvPr/>
        </p:nvSpPr>
        <p:spPr>
          <a:xfrm>
            <a:off x="7458529" y="5551396"/>
            <a:ext cx="2954019" cy="378823"/>
          </a:xfrm>
          <a:prstGeom prst="rightArrow">
            <a:avLst>
              <a:gd name="adj1" fmla="val 50000"/>
              <a:gd name="adj2" fmla="val 65325"/>
            </a:avLst>
          </a:prstGeom>
          <a:solidFill>
            <a:schemeClr val="bg1">
              <a:lumMod val="6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pic>
        <p:nvPicPr>
          <p:cNvPr id="15" name="Picture 14" descr="https://codevivu.com/wp-content/uploads/2016/12/elephpant.png"/>
          <p:cNvPicPr/>
          <p:nvPr/>
        </p:nvPicPr>
        <p:blipFill>
          <a:blip r:embed="rId3">
            <a:extLst>
              <a:ext uri="{28A0092B-C50C-407E-A947-70E740481C1C}">
                <a14:useLocalDpi xmlns:a14="http://schemas.microsoft.com/office/drawing/2010/main" val="0"/>
              </a:ext>
            </a:extLst>
          </a:blip>
          <a:srcRect/>
          <a:stretch>
            <a:fillRect/>
          </a:stretch>
        </p:blipFill>
        <p:spPr bwMode="auto">
          <a:xfrm>
            <a:off x="1416214" y="3638680"/>
            <a:ext cx="4826018" cy="3314667"/>
          </a:xfrm>
          <a:prstGeom prst="rect">
            <a:avLst/>
          </a:prstGeom>
          <a:noFill/>
          <a:ln>
            <a:noFill/>
          </a:ln>
        </p:spPr>
      </p:pic>
      <p:pic>
        <p:nvPicPr>
          <p:cNvPr id="7" name="Picture 6"/>
          <p:cNvPicPr>
            <a:picLocks noChangeAspect="1"/>
          </p:cNvPicPr>
          <p:nvPr/>
        </p:nvPicPr>
        <p:blipFill>
          <a:blip r:embed="rId4"/>
          <a:stretch>
            <a:fillRect/>
          </a:stretch>
        </p:blipFill>
        <p:spPr>
          <a:xfrm>
            <a:off x="11964307" y="3166949"/>
            <a:ext cx="4025900" cy="4025900"/>
          </a:xfrm>
          <a:prstGeom prst="rect">
            <a:avLst/>
          </a:prstGeom>
        </p:spPr>
      </p:pic>
    </p:spTree>
    <p:extLst>
      <p:ext uri="{BB962C8B-B14F-4D97-AF65-F5344CB8AC3E}">
        <p14:creationId xmlns:p14="http://schemas.microsoft.com/office/powerpoint/2010/main" val="2252330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417</Words>
  <Application>Microsoft Office PowerPoint</Application>
  <PresentationFormat>Custom</PresentationFormat>
  <Paragraphs>36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19</cp:revision>
  <dcterms:created xsi:type="dcterms:W3CDTF">2006-08-16T00:00:00Z</dcterms:created>
  <dcterms:modified xsi:type="dcterms:W3CDTF">2025-01-10T14:59:36Z</dcterms:modified>
</cp:coreProperties>
</file>