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52"/>
  </p:notesMasterIdLst>
  <p:handoutMasterIdLst>
    <p:handoutMasterId r:id="rId53"/>
  </p:handoutMasterIdLst>
  <p:sldIdLst>
    <p:sldId id="256" r:id="rId2"/>
    <p:sldId id="320" r:id="rId3"/>
    <p:sldId id="335" r:id="rId4"/>
    <p:sldId id="258" r:id="rId5"/>
    <p:sldId id="259" r:id="rId6"/>
    <p:sldId id="265" r:id="rId7"/>
    <p:sldId id="321" r:id="rId8"/>
    <p:sldId id="266" r:id="rId9"/>
    <p:sldId id="267" r:id="rId10"/>
    <p:sldId id="333" r:id="rId11"/>
    <p:sldId id="268" r:id="rId12"/>
    <p:sldId id="334" r:id="rId13"/>
    <p:sldId id="332" r:id="rId14"/>
    <p:sldId id="260" r:id="rId15"/>
    <p:sldId id="298" r:id="rId16"/>
    <p:sldId id="271" r:id="rId17"/>
    <p:sldId id="269" r:id="rId18"/>
    <p:sldId id="270" r:id="rId19"/>
    <p:sldId id="331" r:id="rId20"/>
    <p:sldId id="299" r:id="rId21"/>
    <p:sldId id="273" r:id="rId22"/>
    <p:sldId id="274" r:id="rId23"/>
    <p:sldId id="277" r:id="rId24"/>
    <p:sldId id="276" r:id="rId25"/>
    <p:sldId id="300" r:id="rId26"/>
    <p:sldId id="279" r:id="rId27"/>
    <p:sldId id="281" r:id="rId28"/>
    <p:sldId id="306" r:id="rId29"/>
    <p:sldId id="322" r:id="rId30"/>
    <p:sldId id="323" r:id="rId31"/>
    <p:sldId id="324" r:id="rId32"/>
    <p:sldId id="325" r:id="rId33"/>
    <p:sldId id="326" r:id="rId34"/>
    <p:sldId id="327" r:id="rId35"/>
    <p:sldId id="328" r:id="rId36"/>
    <p:sldId id="329" r:id="rId37"/>
    <p:sldId id="330" r:id="rId38"/>
    <p:sldId id="307" r:id="rId39"/>
    <p:sldId id="308" r:id="rId40"/>
    <p:sldId id="309" r:id="rId41"/>
    <p:sldId id="301" r:id="rId42"/>
    <p:sldId id="283" r:id="rId43"/>
    <p:sldId id="261" r:id="rId44"/>
    <p:sldId id="284" r:id="rId45"/>
    <p:sldId id="336" r:id="rId46"/>
    <p:sldId id="303" r:id="rId47"/>
    <p:sldId id="288" r:id="rId48"/>
    <p:sldId id="317" r:id="rId49"/>
    <p:sldId id="319" r:id="rId50"/>
    <p:sldId id="305" r:id="rId51"/>
  </p:sldIdLst>
  <p:sldSz cx="9144000" cy="6858000" type="screen4x3"/>
  <p:notesSz cx="6858000" cy="9144000"/>
  <p:defaultTextStyle>
    <a:defPPr>
      <a:defRPr lang="en-US"/>
    </a:defPPr>
    <a:lvl1pPr algn="ctr" rtl="0" fontAlgn="base">
      <a:spcBef>
        <a:spcPct val="50000"/>
      </a:spcBef>
      <a:spcAft>
        <a:spcPct val="0"/>
      </a:spcAft>
      <a:defRPr kern="1200">
        <a:solidFill>
          <a:schemeClr val="tx1"/>
        </a:solidFill>
        <a:latin typeface="Tahoma" pitchFamily="34" charset="0"/>
        <a:ea typeface="+mn-ea"/>
        <a:cs typeface="+mn-cs"/>
      </a:defRPr>
    </a:lvl1pPr>
    <a:lvl2pPr marL="457200" algn="ctr" rtl="0" fontAlgn="base">
      <a:spcBef>
        <a:spcPct val="50000"/>
      </a:spcBef>
      <a:spcAft>
        <a:spcPct val="0"/>
      </a:spcAft>
      <a:defRPr kern="1200">
        <a:solidFill>
          <a:schemeClr val="tx1"/>
        </a:solidFill>
        <a:latin typeface="Tahoma" pitchFamily="34" charset="0"/>
        <a:ea typeface="+mn-ea"/>
        <a:cs typeface="+mn-cs"/>
      </a:defRPr>
    </a:lvl2pPr>
    <a:lvl3pPr marL="914400" algn="ctr" rtl="0" fontAlgn="base">
      <a:spcBef>
        <a:spcPct val="50000"/>
      </a:spcBef>
      <a:spcAft>
        <a:spcPct val="0"/>
      </a:spcAft>
      <a:defRPr kern="1200">
        <a:solidFill>
          <a:schemeClr val="tx1"/>
        </a:solidFill>
        <a:latin typeface="Tahoma" pitchFamily="34" charset="0"/>
        <a:ea typeface="+mn-ea"/>
        <a:cs typeface="+mn-cs"/>
      </a:defRPr>
    </a:lvl3pPr>
    <a:lvl4pPr marL="1371600" algn="ctr" rtl="0" fontAlgn="base">
      <a:spcBef>
        <a:spcPct val="50000"/>
      </a:spcBef>
      <a:spcAft>
        <a:spcPct val="0"/>
      </a:spcAft>
      <a:defRPr kern="1200">
        <a:solidFill>
          <a:schemeClr val="tx1"/>
        </a:solidFill>
        <a:latin typeface="Tahoma" pitchFamily="34" charset="0"/>
        <a:ea typeface="+mn-ea"/>
        <a:cs typeface="+mn-cs"/>
      </a:defRPr>
    </a:lvl4pPr>
    <a:lvl5pPr marL="1828800" algn="ctr" rtl="0" fontAlgn="base">
      <a:spcBef>
        <a:spcPct val="5000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777777"/>
    <a:srgbClr val="FF3333"/>
    <a:srgbClr val="CC0000"/>
    <a:srgbClr val="FF3300"/>
    <a:srgbClr val="800000"/>
    <a:srgbClr val="FFCC99"/>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9" autoAdjust="0"/>
    <p:restoredTop sz="97128" autoAdjust="0"/>
  </p:normalViewPr>
  <p:slideViewPr>
    <p:cSldViewPr>
      <p:cViewPr varScale="1">
        <p:scale>
          <a:sx n="70" d="100"/>
          <a:sy n="70" d="100"/>
        </p:scale>
        <p:origin x="11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80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r>
              <a:rPr lang="vi-VN" smtClean="0"/>
              <a:t>Nhập môn Cơ sở dữ liệu</a:t>
            </a:r>
            <a:endParaRPr lang="vi-V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61B5297E-955C-4953-9C84-B711793BEFE5}" type="datetime12">
              <a:rPr lang="vi-VN" smtClean="0"/>
              <a:pPr>
                <a:defRPr/>
              </a:pPr>
              <a:t>08:04</a:t>
            </a:fld>
            <a:endParaRPr 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vi-V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B8AC9598-629A-494F-A114-3808FC2BEE1A}" type="slidenum">
              <a:rPr lang="vi-VN"/>
              <a:pPr>
                <a:defRPr/>
              </a:pPr>
              <a:t>‹#›</a:t>
            </a:fld>
            <a:endParaRPr lang="vi-VN"/>
          </a:p>
        </p:txBody>
      </p:sp>
    </p:spTree>
    <p:extLst>
      <p:ext uri="{BB962C8B-B14F-4D97-AF65-F5344CB8AC3E}">
        <p14:creationId xmlns:p14="http://schemas.microsoft.com/office/powerpoint/2010/main" val="143364522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smtClean="0">
                <a:latin typeface="Arial" charset="0"/>
              </a:defRPr>
            </a:lvl1pPr>
          </a:lstStyle>
          <a:p>
            <a:pPr>
              <a:defRPr/>
            </a:pPr>
            <a:r>
              <a:rPr lang="vi-VN" smtClean="0"/>
              <a:t>Nhập môn Cơ sở dữ liệu</a:t>
            </a: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smtClean="0">
                <a:latin typeface="Arial" charset="0"/>
              </a:defRPr>
            </a:lvl1pPr>
          </a:lstStyle>
          <a:p>
            <a:pPr>
              <a:defRPr/>
            </a:pPr>
            <a:fld id="{A1A584A7-0D18-4AB2-9A4A-B06E466AA956}" type="datetime12">
              <a:rPr lang="vi-VN" smtClean="0"/>
              <a:pPr>
                <a:defRPr/>
              </a:pPr>
              <a:t>08:04</a:t>
            </a:fld>
            <a:endParaRPr lang="en-US"/>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dirty="0" err="1" smtClean="0">
                <a:latin typeface="Arial" charset="0"/>
              </a:defRPr>
            </a:lvl1pPr>
          </a:lstStyle>
          <a:p>
            <a:pPr>
              <a:defRPr/>
            </a:pPr>
            <a:r>
              <a:rPr lang="en-US"/>
              <a:t>Nhập môn CSDL</a:t>
            </a:r>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smtClean="0">
                <a:latin typeface="Arial" charset="0"/>
              </a:defRPr>
            </a:lvl1pPr>
          </a:lstStyle>
          <a:p>
            <a:pPr>
              <a:defRPr/>
            </a:pPr>
            <a:fld id="{F5EAEB4B-D58B-46FC-9842-6B99B09318DB}" type="slidenum">
              <a:rPr lang="en-US"/>
              <a:pPr>
                <a:defRPr/>
              </a:pPr>
              <a:t>‹#›</a:t>
            </a:fld>
            <a:endParaRPr lang="en-US"/>
          </a:p>
        </p:txBody>
      </p:sp>
    </p:spTree>
    <p:extLst>
      <p:ext uri="{BB962C8B-B14F-4D97-AF65-F5344CB8AC3E}">
        <p14:creationId xmlns:p14="http://schemas.microsoft.com/office/powerpoint/2010/main" val="295215414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AF6DF3FC-9A5C-4538-B554-DA0FFA72E967}"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826566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134A61CA-2F5C-4424-88E3-856BB080FEC4}"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12</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593777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A9F50A99-73D3-4627-AB44-57E354558E2A}"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13</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85874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0980DDFE-E83C-43BB-A458-438BE5F3B2C5}"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14</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225105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889B0B6B-2D60-40D8-8A7E-D2CC92C1181E}"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15</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836275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A698DC90-62EB-4E63-B78A-B961FC83C2D9}"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16</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963242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smtClean="0"/>
              <a:t>Trùng lắp: mỗi chương trình ứng dụng truy xuất 1 tập tin, một thông tin sẽ được lưu ở nhiều tập tin.</a:t>
            </a:r>
          </a:p>
          <a:p>
            <a:pPr eaLnBrk="1" hangingPunct="1"/>
            <a:endParaRPr lang="en-US"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33789A27-7EA0-4876-9CC1-C424501C3FD9}"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17</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441148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223E27E3-4C36-4A01-8D61-5CBA06BE10E5}"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18</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323977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479BC6F8-C4F1-4127-B392-FB98A442920B}"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19</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359452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728DE564-EADA-4C13-BCA7-BF831634F717}"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20</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150048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D8505A7E-AB73-46C3-81DB-2B0BCC126322}"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21</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1060709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6A7A0ADE-5452-49CB-A7F0-32B336EFD221}"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654400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3580AF06-95C5-4E9A-B4D4-A1A8E9887CAF}"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22</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106457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483F0FF7-2EA2-4F11-9CBF-A8E5972778C1}"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23</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576071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0302A563-DCC3-4829-9407-7E6EC3EAE0CD}"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24</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287817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95809400-E0E3-46F7-9D28-79C6432F308D}"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25</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58395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t>Bất kỳ tổ chức nào cũng có sự dùng chung tài nguyên.</a:t>
            </a:r>
          </a:p>
          <a:p>
            <a:pPr eaLnBrk="1" hangingPunct="1"/>
            <a:r>
              <a:rPr lang="en-US" smtClean="0"/>
              <a:t>Cần có người để theo dõi và quản lý tài nguyên đó.</a:t>
            </a:r>
          </a:p>
          <a:p>
            <a:pPr eaLnBrk="1" hangingPunct="1"/>
            <a:r>
              <a:rPr lang="en-US" smtClean="0"/>
              <a:t>Ở đây tài nguyên là CSDL, hệ quản trị CSDL và các chương trình khai thác CSDL.</a:t>
            </a:r>
          </a:p>
          <a:p>
            <a:pPr eaLnBrk="1" hangingPunct="1"/>
            <a:endParaRPr lang="en-US" smtClean="0"/>
          </a:p>
          <a:p>
            <a:pPr eaLnBrk="1" hangingPunct="1"/>
            <a:endParaRPr lang="en-US"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BCC4EF09-A4A7-4AE7-90A7-C479D8690D5A}"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26</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932926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3379B191-4143-4914-8632-B4424E161019}"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27</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5622874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14157E88-8571-4CD7-A500-7274623E83E7}"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28</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638632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286D8A8A-2F00-4038-81C0-7D5335D248BB}"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29</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4107007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5544F4E6-ADAA-40B5-BFD9-2EF2F7612367}"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30</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795620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FDBEA235-ED85-411B-823F-0B89F4D1C3F9}"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31</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86989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smtClean="0"/>
              <a:t>Trong vô số thông tin ta chọn lọc ra những sự kiện, khái niệm, số liệu, … để tổ chức lưu trữ, gọi là dữ liệu.</a:t>
            </a:r>
          </a:p>
          <a:p>
            <a:pPr eaLnBrk="1" hangingPunct="1"/>
            <a:r>
              <a:rPr lang="en-US" smtClean="0"/>
              <a:t>Dữ liệu được mô tả dưới nhiều dạng, ví dụ như ký tự hay ký số gắn liền với 1 ngữ nghĩa nào đó.</a:t>
            </a:r>
          </a:p>
          <a:p>
            <a:pPr eaLnBrk="1" hangingPunct="1"/>
            <a:endParaRPr lang="en-US"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B1D3C3F6-5BA2-4124-BE21-440778150A12}"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5</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4856479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6DE900B4-F4A4-4FC1-B807-9FDB4018F5BA}"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32</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056019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DD3166BB-FE1A-4E1D-A438-754CBB6109F7}"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33</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043953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B380428D-820E-458E-B936-39A428EB9E52}"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34</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1954272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11714D1C-A848-46CD-BB43-28D5E691B38D}"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35</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926551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774EB0B0-AD42-4BAD-B2E5-BC3DE366005F}"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36</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2661484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636032FD-3450-42D2-94A0-9D894F565946}"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37</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901175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CFFED942-2FCF-4AD9-B125-37CC233F2B47}"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38</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045090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AD072462-A877-43F5-BD2A-4A428D5A44EB}"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39</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15487947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7C1EC467-8B47-4595-9723-3CECEF6D3C2E}"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40</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1379268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1C59C4D9-EDAF-49CA-98E5-D1049B581106}"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41</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945394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59713E1F-91CD-4692-BF05-0D311129A071}"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6</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5861462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F3E3D86D-9AE1-42A5-B2EE-8E842C29DD24}"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42</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4355978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15C03499-ADBB-423F-A39E-D5BD96D362CE}"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43</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3042014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70DE0080-62D1-488F-9607-DE62AB3F5180}"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44</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0443001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70DE0080-62D1-488F-9607-DE62AB3F5180}"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45</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7316715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E71A402F-14F8-43A5-A649-63B2FA77545E}"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46</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41097274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1B647088-2BFD-4EDC-91F0-13332BA24FCC}"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47</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19824464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EB780863-3CAB-481B-B50F-38667DA519A1}"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48</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7132899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83D71E0F-FDE6-47CB-8D12-11E9324BA195}"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50</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505384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E66130BE-6254-4FEF-AF4B-7B66C6A12241}"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7</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508652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2F1E56F4-8EA0-4B34-8CC5-BB072602BFA4}"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8</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3174723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5FF1A538-91C1-4EE2-83BE-813AC40BE032}"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9</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546645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4A6D677E-1741-4D1C-970F-F566E8C7E148}"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10</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160746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vi-VN" smtClean="0"/>
          </a:p>
        </p:txBody>
      </p:sp>
      <p:sp>
        <p:nvSpPr>
          <p:cNvPr id="5" name="Header Placeholder 4"/>
          <p:cNvSpPr>
            <a:spLocks noGrp="1"/>
          </p:cNvSpPr>
          <p:nvPr>
            <p:ph type="hdr" sz="quarter" idx="10"/>
          </p:nvPr>
        </p:nvSpPr>
        <p:spPr/>
        <p:txBody>
          <a:bodyPr/>
          <a:lstStyle/>
          <a:p>
            <a:pPr>
              <a:defRPr/>
            </a:pPr>
            <a:r>
              <a:rPr lang="vi-VN" smtClean="0"/>
              <a:t>Nhập môn Cơ sở dữ liệu</a:t>
            </a:r>
            <a:endParaRPr lang="en-US"/>
          </a:p>
        </p:txBody>
      </p:sp>
      <p:sp>
        <p:nvSpPr>
          <p:cNvPr id="6" name="Date Placeholder 5"/>
          <p:cNvSpPr>
            <a:spLocks noGrp="1"/>
          </p:cNvSpPr>
          <p:nvPr>
            <p:ph type="dt" idx="11"/>
          </p:nvPr>
        </p:nvSpPr>
        <p:spPr/>
        <p:txBody>
          <a:bodyPr/>
          <a:lstStyle/>
          <a:p>
            <a:pPr>
              <a:defRPr/>
            </a:pPr>
            <a:fld id="{1EEB1545-5626-4C16-AB9B-BC676E4DE814}" type="datetime12">
              <a:rPr lang="vi-VN" smtClean="0"/>
              <a:pPr>
                <a:defRPr/>
              </a:pPr>
              <a:t>08:04</a:t>
            </a:fld>
            <a:endParaRPr lang="en-US"/>
          </a:p>
        </p:txBody>
      </p:sp>
      <p:sp>
        <p:nvSpPr>
          <p:cNvPr id="7" name="Slide Number Placeholder 6"/>
          <p:cNvSpPr>
            <a:spLocks noGrp="1"/>
          </p:cNvSpPr>
          <p:nvPr>
            <p:ph type="sldNum" sz="quarter" idx="12"/>
          </p:nvPr>
        </p:nvSpPr>
        <p:spPr/>
        <p:txBody>
          <a:bodyPr/>
          <a:lstStyle/>
          <a:p>
            <a:pPr>
              <a:defRPr/>
            </a:pPr>
            <a:fld id="{F5EAEB4B-D58B-46FC-9842-6B99B09318DB}" type="slidenum">
              <a:rPr lang="en-US" smtClean="0"/>
              <a:pPr>
                <a:defRPr/>
              </a:pPr>
              <a:t>11</a:t>
            </a:fld>
            <a:endParaRPr lang="en-US"/>
          </a:p>
        </p:txBody>
      </p:sp>
      <p:sp>
        <p:nvSpPr>
          <p:cNvPr id="8" name="Footer Placeholder 7"/>
          <p:cNvSpPr>
            <a:spLocks noGrp="1"/>
          </p:cNvSpPr>
          <p:nvPr>
            <p:ph type="ftr" sz="quarter" idx="13"/>
          </p:nvPr>
        </p:nvSpPr>
        <p:spPr/>
        <p:txBody>
          <a:bodyPr/>
          <a:lstStyle/>
          <a:p>
            <a:pPr>
              <a:defRPr/>
            </a:pPr>
            <a:r>
              <a:rPr lang="en-US" smtClean="0"/>
              <a:t>Nhập môn CSDL</a:t>
            </a:r>
            <a:endParaRPr lang="en-US"/>
          </a:p>
        </p:txBody>
      </p:sp>
    </p:spTree>
    <p:extLst>
      <p:ext uri="{BB962C8B-B14F-4D97-AF65-F5344CB8AC3E}">
        <p14:creationId xmlns:p14="http://schemas.microsoft.com/office/powerpoint/2010/main" val="259512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67AD5EEF-CB14-4F6E-8CC7-241C8E841795}" type="datetime13">
              <a:rPr lang="vi-VN" altLang="en-US" smtClean="0"/>
              <a:pPr>
                <a:defRPr/>
              </a:pPr>
              <a:t>08:04:37</a:t>
            </a:fld>
            <a:endParaRPr lang="en-US" altLang="en-US"/>
          </a:p>
        </p:txBody>
      </p:sp>
      <p:sp>
        <p:nvSpPr>
          <p:cNvPr id="5" name="Footer Placeholder 18"/>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26"/>
          <p:cNvSpPr>
            <a:spLocks noGrp="1"/>
          </p:cNvSpPr>
          <p:nvPr>
            <p:ph type="sldNum" sz="quarter" idx="12"/>
          </p:nvPr>
        </p:nvSpPr>
        <p:spPr/>
        <p:txBody>
          <a:bodyPr/>
          <a:lstStyle>
            <a:lvl1pPr>
              <a:defRPr/>
            </a:lvl1pPr>
          </a:lstStyle>
          <a:p>
            <a:pPr>
              <a:defRPr/>
            </a:pPr>
            <a:fld id="{A481AA61-E24D-4DAF-B275-5AB0E894CC37}" type="slidenum">
              <a:rPr lang="en-US" altLang="en-US"/>
              <a:pPr>
                <a:defRPr/>
              </a:pPr>
              <a:t>‹#›</a:t>
            </a:fld>
            <a:endParaRPr lang="en-US"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91DFE7E-C8CD-4552-98C7-5C683024610C}" type="datetime13">
              <a:rPr lang="vi-VN" altLang="en-US" smtClean="0"/>
              <a:pPr>
                <a:defRPr/>
              </a:pPr>
              <a:t>08:04:37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6C27D4F-5A02-4189-A0B6-5B8FA31029B7}" type="slidenum">
              <a:rPr lang="en-US" altLang="en-US"/>
              <a:pPr>
                <a:defRPr/>
              </a:pPr>
              <a:t>‹#›</a:t>
            </a:fld>
            <a:endParaRPr lang="en-US"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F14BF4-61A1-4ACA-8469-C4AC012BCFB9}" type="datetime13">
              <a:rPr lang="vi-VN" altLang="en-US" smtClean="0"/>
              <a:pPr>
                <a:defRPr/>
              </a:pPr>
              <a:t>08:04:37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1F14533-513C-421B-BF32-3C2BCB714DB3}" type="slidenum">
              <a:rPr lang="en-US" altLang="en-US"/>
              <a:pPr>
                <a:defRPr/>
              </a:pPr>
              <a:t>‹#›</a:t>
            </a:fld>
            <a:endParaRPr lang="en-US" alt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54013"/>
            <a:ext cx="8229600" cy="788987"/>
          </a:xfrm>
        </p:spPr>
        <p:txBody>
          <a:bodyPr/>
          <a:lstStyle/>
          <a:p>
            <a:r>
              <a:rPr lang="en-US" smtClean="0"/>
              <a:t>Click to edit Master title style</a:t>
            </a:r>
            <a:endParaRPr lang="vi-VN"/>
          </a:p>
        </p:txBody>
      </p:sp>
      <p:sp>
        <p:nvSpPr>
          <p:cNvPr id="3" name="Table Placeholder 2"/>
          <p:cNvSpPr>
            <a:spLocks noGrp="1"/>
          </p:cNvSpPr>
          <p:nvPr>
            <p:ph type="tbl" idx="1"/>
          </p:nvPr>
        </p:nvSpPr>
        <p:spPr>
          <a:xfrm>
            <a:off x="457200" y="1219200"/>
            <a:ext cx="8229600" cy="4911725"/>
          </a:xfrm>
        </p:spPr>
        <p:txBody>
          <a:bodyPr>
            <a:normAutofit/>
          </a:bodyPr>
          <a:lstStyle/>
          <a:p>
            <a:pPr lvl="0"/>
            <a:endParaRPr lang="vi-VN" noProof="0"/>
          </a:p>
        </p:txBody>
      </p:sp>
      <p:sp>
        <p:nvSpPr>
          <p:cNvPr id="4" name="Date Placeholder 3"/>
          <p:cNvSpPr>
            <a:spLocks noGrp="1"/>
          </p:cNvSpPr>
          <p:nvPr>
            <p:ph type="dt" sz="half" idx="10"/>
          </p:nvPr>
        </p:nvSpPr>
        <p:spPr>
          <a:xfrm>
            <a:off x="457200" y="6396038"/>
            <a:ext cx="5562600" cy="457200"/>
          </a:xfrm>
        </p:spPr>
        <p:txBody>
          <a:bodyPr/>
          <a:lstStyle>
            <a:lvl1pPr>
              <a:defRPr/>
            </a:lvl1pPr>
          </a:lstStyle>
          <a:p>
            <a:pPr>
              <a:defRPr/>
            </a:pPr>
            <a:fld id="{CD9E81F5-2EC7-423E-9221-978591FD6CAB}" type="datetime13">
              <a:rPr lang="vi-VN" altLang="en-US" smtClean="0"/>
              <a:pPr>
                <a:defRPr/>
              </a:pPr>
              <a:t>08:04:37</a:t>
            </a:fld>
            <a:endParaRPr lang="en-US" altLang="en-US"/>
          </a:p>
        </p:txBody>
      </p:sp>
      <p:sp>
        <p:nvSpPr>
          <p:cNvPr id="5" name="Footer Placeholder 4"/>
          <p:cNvSpPr>
            <a:spLocks noGrp="1"/>
          </p:cNvSpPr>
          <p:nvPr>
            <p:ph type="ftr" sz="quarter" idx="11"/>
          </p:nvPr>
        </p:nvSpPr>
        <p:spPr>
          <a:xfrm>
            <a:off x="3124200" y="6400800"/>
            <a:ext cx="2895600" cy="457200"/>
          </a:xfrm>
        </p:spPr>
        <p:txBody>
          <a:bodyPr/>
          <a:lstStyle>
            <a:lvl1pPr>
              <a:defRPr/>
            </a:lvl1p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a:xfrm>
            <a:off x="6553200" y="6396038"/>
            <a:ext cx="2133600" cy="457200"/>
          </a:xfrm>
        </p:spPr>
        <p:txBody>
          <a:bodyPr/>
          <a:lstStyle>
            <a:lvl1pPr>
              <a:defRPr/>
            </a:lvl1pPr>
          </a:lstStyle>
          <a:p>
            <a:pPr>
              <a:defRPr/>
            </a:pPr>
            <a:fld id="{6A548061-BE63-4667-8076-74496DFD7841}" type="slidenum">
              <a:rPr lang="en-US" altLang="en-US"/>
              <a:pPr>
                <a:defRPr/>
              </a:pPr>
              <a:t>‹#›</a:t>
            </a:fld>
            <a:endParaRPr lang="en-US"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A09705-0FB5-4D2B-929D-1D1FA9223315}" type="datetime13">
              <a:rPr lang="vi-VN" altLang="en-US" smtClean="0"/>
              <a:pPr>
                <a:defRPr/>
              </a:pPr>
              <a:t>08:04:37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DA6126A-E693-49E3-9959-396E52CEBB81}" type="slidenum">
              <a:rPr lang="en-US" altLang="en-US"/>
              <a:pPr>
                <a:defRPr/>
              </a:pPr>
              <a:t>‹#›</a:t>
            </a:fld>
            <a:endParaRPr lang="en-US"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9A8A919-4C60-4613-A9CD-EF017081247B}" type="datetime13">
              <a:rPr lang="vi-VN" altLang="en-US" smtClean="0"/>
              <a:pPr>
                <a:defRPr/>
              </a:pPr>
              <a:t>08:04:37</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8F49089-FA76-4D47-9DB2-3CC54CC4D1D6}" type="slidenum">
              <a:rPr lang="en-US" altLang="en-US"/>
              <a:pPr>
                <a:defRPr/>
              </a:pPr>
              <a:t>‹#›</a:t>
            </a:fld>
            <a:endParaRPr lang="en-US"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129BE60B-A70E-4887-9232-265BB85D761E}" type="datetime13">
              <a:rPr lang="vi-VN" altLang="en-US" smtClean="0"/>
              <a:pPr>
                <a:defRPr/>
              </a:pPr>
              <a:t>08:04:37</a:t>
            </a:fld>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BB200CB9-D652-471C-A789-08761A5F525F}" type="slidenum">
              <a:rPr lang="en-US" altLang="en-US"/>
              <a:pPr>
                <a:defRPr/>
              </a:pPr>
              <a:t>‹#›</a:t>
            </a:fld>
            <a:endParaRPr lang="en-US"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D931BF77-6F7E-45F5-B4B9-3559258305FB}" type="datetime13">
              <a:rPr lang="vi-VN" altLang="en-US" smtClean="0"/>
              <a:pPr>
                <a:defRPr/>
              </a:pPr>
              <a:t>08:04:37</a:t>
            </a:fld>
            <a:endParaRPr lang="en-US" altLang="en-US"/>
          </a:p>
        </p:txBody>
      </p:sp>
      <p:sp>
        <p:nvSpPr>
          <p:cNvPr id="8" name="Footer Placeholder 7"/>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9" name="Slide Number Placeholder 8"/>
          <p:cNvSpPr>
            <a:spLocks noGrp="1"/>
          </p:cNvSpPr>
          <p:nvPr>
            <p:ph type="sldNum" sz="quarter" idx="12"/>
          </p:nvPr>
        </p:nvSpPr>
        <p:spPr/>
        <p:txBody>
          <a:bodyPr/>
          <a:lstStyle>
            <a:lvl1pPr>
              <a:defRPr/>
            </a:lvl1pPr>
          </a:lstStyle>
          <a:p>
            <a:pPr>
              <a:defRPr/>
            </a:pPr>
            <a:fld id="{F2FE00AB-2CE4-4390-BB4E-4438F4A5156B}" type="slidenum">
              <a:rPr lang="en-US" altLang="en-US"/>
              <a:pPr>
                <a:defRPr/>
              </a:pPr>
              <a:t>‹#›</a:t>
            </a:fld>
            <a:endParaRPr lang="en-US"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899A81FB-DF76-494C-8C9E-95B9AFDD6A8B}" type="datetime13">
              <a:rPr lang="vi-VN" altLang="en-US" smtClean="0"/>
              <a:pPr>
                <a:defRPr/>
              </a:pPr>
              <a:t>08:04:37</a:t>
            </a:fld>
            <a:endParaRPr lang="en-US" altLang="en-US"/>
          </a:p>
        </p:txBody>
      </p:sp>
      <p:sp>
        <p:nvSpPr>
          <p:cNvPr id="4" name="Footer Placeholder 3"/>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5" name="Slide Number Placeholder 4"/>
          <p:cNvSpPr>
            <a:spLocks noGrp="1"/>
          </p:cNvSpPr>
          <p:nvPr>
            <p:ph type="sldNum" sz="quarter" idx="12"/>
          </p:nvPr>
        </p:nvSpPr>
        <p:spPr/>
        <p:txBody>
          <a:bodyPr/>
          <a:lstStyle>
            <a:lvl1pPr>
              <a:defRPr/>
            </a:lvl1pPr>
          </a:lstStyle>
          <a:p>
            <a:pPr>
              <a:defRPr/>
            </a:pPr>
            <a:fld id="{09ACBDCA-C436-4DD4-9937-F572030AC036}" type="slidenum">
              <a:rPr lang="en-US" altLang="en-US"/>
              <a:pPr>
                <a:defRPr/>
              </a:pPr>
              <a:t>‹#›</a:t>
            </a:fld>
            <a:endParaRPr lang="en-US"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F0F7AF5F-376B-4EAF-84D7-E01AEA3BDE62}" type="datetime13">
              <a:rPr lang="vi-VN" altLang="en-US" smtClean="0"/>
              <a:pPr>
                <a:defRPr/>
              </a:pPr>
              <a:t>08:04:37</a:t>
            </a:fld>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4" name="Slide Number Placeholder 3"/>
          <p:cNvSpPr>
            <a:spLocks noGrp="1"/>
          </p:cNvSpPr>
          <p:nvPr>
            <p:ph type="sldNum" sz="quarter" idx="12"/>
          </p:nvPr>
        </p:nvSpPr>
        <p:spPr/>
        <p:txBody>
          <a:bodyPr/>
          <a:lstStyle>
            <a:lvl1pPr>
              <a:defRPr/>
            </a:lvl1pPr>
          </a:lstStyle>
          <a:p>
            <a:pPr>
              <a:defRPr/>
            </a:pPr>
            <a:fld id="{6ED718FA-33BF-4128-8E23-0E359EDCE439}" type="slidenum">
              <a:rPr lang="en-US" altLang="en-US"/>
              <a:pPr>
                <a:defRPr/>
              </a:pPr>
              <a:t>‹#›</a:t>
            </a:fld>
            <a:endParaRPr lang="en-US"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79234EC9-9385-4B03-854E-D0A0A2D5D260}" type="datetime13">
              <a:rPr lang="vi-VN" altLang="en-US" smtClean="0"/>
              <a:pPr>
                <a:defRPr/>
              </a:pPr>
              <a:t>08:04:37</a:t>
            </a:fld>
            <a:endParaRPr lang="en-US" altLang="en-US"/>
          </a:p>
        </p:txBody>
      </p:sp>
      <p:sp>
        <p:nvSpPr>
          <p:cNvPr id="6" name="Footer Placeholder 5"/>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9B0128A4-0F7F-4AA1-8788-43F4468CE3A6}" type="slidenum">
              <a:rPr lang="en-US" altLang="en-US"/>
              <a:pPr>
                <a:defRPr/>
              </a:pPr>
              <a:t>‹#›</a:t>
            </a:fld>
            <a:endParaRPr lang="en-US"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a:p>
        </p:txBody>
      </p:sp>
      <p:sp>
        <p:nvSpPr>
          <p:cNvPr id="9" name="Date Placeholder 4"/>
          <p:cNvSpPr>
            <a:spLocks noGrp="1"/>
          </p:cNvSpPr>
          <p:nvPr>
            <p:ph type="dt" sz="half" idx="10"/>
          </p:nvPr>
        </p:nvSpPr>
        <p:spPr/>
        <p:txBody>
          <a:bodyPr/>
          <a:lstStyle>
            <a:lvl1pPr>
              <a:defRPr/>
            </a:lvl1pPr>
          </a:lstStyle>
          <a:p>
            <a:pPr>
              <a:defRPr/>
            </a:pPr>
            <a:fld id="{1B6E4C53-5F9D-47B6-84F2-9B09C8AB73A5}" type="datetime13">
              <a:rPr lang="vi-VN" altLang="en-US" smtClean="0"/>
              <a:pPr>
                <a:defRPr/>
              </a:pPr>
              <a:t>08:04:37</a:t>
            </a:fld>
            <a:endParaRPr lang="en-US" altLang="en-US"/>
          </a:p>
        </p:txBody>
      </p:sp>
      <p:sp>
        <p:nvSpPr>
          <p:cNvPr id="10" name="Footer Placeholder 5"/>
          <p:cNvSpPr>
            <a:spLocks noGrp="1"/>
          </p:cNvSpPr>
          <p:nvPr>
            <p:ph type="ftr" sz="quarter" idx="11"/>
          </p:nvPr>
        </p:nvSpPr>
        <p:spPr/>
        <p:txBody>
          <a:bodyPr/>
          <a:lstStyle>
            <a:lvl1pPr>
              <a:defRPr/>
            </a:lvl1pPr>
          </a:lstStyle>
          <a:p>
            <a:pPr>
              <a:defRPr/>
            </a:pPr>
            <a:r>
              <a:rPr lang="en-US" altLang="en-US" smtClean="0"/>
              <a:t>Khoa CNTT</a:t>
            </a:r>
            <a:endParaRPr lang="en-US" alt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DBA0C2B5-5F70-4F1F-A2BE-2E4097896DDB}" type="slidenum">
              <a:rPr lang="en-US" altLang="en-US"/>
              <a:pPr>
                <a:defRPr/>
              </a:pPr>
              <a:t>‹#›</a:t>
            </a:fld>
            <a:endParaRPr lang="en-US"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lgn="l">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dirty="0" err="1" smtClean="0">
                <a:solidFill>
                  <a:schemeClr val="tx2">
                    <a:shade val="90000"/>
                  </a:schemeClr>
                </a:solidFill>
              </a:defRPr>
            </a:lvl1pPr>
          </a:lstStyle>
          <a:p>
            <a:pPr>
              <a:defRPr/>
            </a:pPr>
            <a:fld id="{E655596A-C850-4E6F-A1D7-C34C12B9E454}" type="datetime13">
              <a:rPr lang="vi-VN" altLang="en-US" smtClean="0"/>
              <a:pPr>
                <a:defRPr/>
              </a:pPr>
              <a:t>08:04:37</a:t>
            </a:fld>
            <a:endParaRPr lang="en-US"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dirty="0" err="1" smtClean="0">
                <a:solidFill>
                  <a:schemeClr val="tx2">
                    <a:shade val="90000"/>
                  </a:schemeClr>
                </a:solidFill>
              </a:defRPr>
            </a:lvl1pPr>
          </a:lstStyle>
          <a:p>
            <a:pPr>
              <a:defRPr/>
            </a:pPr>
            <a:r>
              <a:rPr lang="en-US" altLang="en-US" smtClean="0"/>
              <a:t>Khoa CNTT</a:t>
            </a:r>
            <a:endParaRPr lang="en-US"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3248F4FE-C6D3-4C04-B2AC-2ECDEBBDBDCA}"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ransition>
    <p:wipe/>
  </p:transition>
  <p:hf hdr="0"/>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Charles_Bachma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en.wikipedia.org/wiki/General_Electric"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ubTitle" idx="1"/>
          </p:nvPr>
        </p:nvSpPr>
        <p:spPr>
          <a:xfrm>
            <a:off x="0" y="152400"/>
            <a:ext cx="8915400" cy="990600"/>
          </a:xfrm>
        </p:spPr>
        <p:txBody>
          <a:bodyPr/>
          <a:lstStyle/>
          <a:p>
            <a:pPr marR="0" algn="ctr"/>
            <a:r>
              <a:rPr lang="en-US" dirty="0" smtClean="0"/>
              <a:t>NHẬP </a:t>
            </a:r>
            <a:r>
              <a:rPr lang="en-US" smtClean="0"/>
              <a:t>MÔN </a:t>
            </a:r>
            <a:r>
              <a:rPr lang="en-US" smtClean="0"/>
              <a:t>HỆ CƠ </a:t>
            </a:r>
            <a:r>
              <a:rPr lang="en-US" dirty="0" smtClean="0"/>
              <a:t>SỞ DỮ LIỆU</a:t>
            </a:r>
          </a:p>
          <a:p>
            <a:pPr marR="0" algn="ctr"/>
            <a:r>
              <a:rPr lang="en-US" dirty="0" smtClean="0"/>
              <a:t>--------------------------------------</a:t>
            </a:r>
            <a:endParaRPr lang="vi-VN" dirty="0" smtClean="0"/>
          </a:p>
        </p:txBody>
      </p:sp>
      <p:sp>
        <p:nvSpPr>
          <p:cNvPr id="5" name="Title 4"/>
          <p:cNvSpPr>
            <a:spLocks noGrp="1"/>
          </p:cNvSpPr>
          <p:nvPr>
            <p:ph type="ctrTitle"/>
          </p:nvPr>
        </p:nvSpPr>
        <p:spPr>
          <a:xfrm>
            <a:off x="990600" y="1143000"/>
            <a:ext cx="7772400" cy="3124200"/>
          </a:xfrm>
        </p:spPr>
        <p:txBody>
          <a:bodyPr>
            <a:normAutofit fontScale="90000"/>
          </a:bodyPr>
          <a:lstStyle/>
          <a:p>
            <a:pPr algn="l" fontAlgn="auto">
              <a:spcAft>
                <a:spcPts val="0"/>
              </a:spcAft>
              <a:defRPr/>
            </a:pPr>
            <a:r>
              <a:rPr lang="en-US" sz="3200" u="sng" dirty="0" err="1" smtClean="0">
                <a:solidFill>
                  <a:srgbClr val="FFFF00"/>
                </a:solidFill>
              </a:rPr>
              <a:t>Nội</a:t>
            </a:r>
            <a:r>
              <a:rPr lang="en-US" sz="3200" u="sng" dirty="0" smtClean="0">
                <a:solidFill>
                  <a:srgbClr val="FFFF00"/>
                </a:solidFill>
              </a:rPr>
              <a:t> </a:t>
            </a:r>
            <a:r>
              <a:rPr lang="en-US" sz="3200" u="sng" smtClean="0">
                <a:solidFill>
                  <a:srgbClr val="FFFF00"/>
                </a:solidFill>
              </a:rPr>
              <a:t>dung lý thuyết (30 </a:t>
            </a:r>
            <a:r>
              <a:rPr lang="en-US" sz="3200" u="sng" dirty="0" err="1" smtClean="0">
                <a:solidFill>
                  <a:srgbClr val="FFFF00"/>
                </a:solidFill>
              </a:rPr>
              <a:t>giờ</a:t>
            </a:r>
            <a:r>
              <a:rPr lang="en-US" sz="3200" u="sng" dirty="0" smtClean="0">
                <a:solidFill>
                  <a:srgbClr val="FFFF00"/>
                </a:solidFill>
              </a:rPr>
              <a:t> </a:t>
            </a:r>
            <a:r>
              <a:rPr lang="en-US" sz="3200" u="sng" dirty="0" err="1" smtClean="0">
                <a:solidFill>
                  <a:srgbClr val="FFFF00"/>
                </a:solidFill>
              </a:rPr>
              <a:t>lt</a:t>
            </a:r>
            <a:r>
              <a:rPr lang="en-US" sz="3200" u="sng" dirty="0" smtClean="0">
                <a:solidFill>
                  <a:srgbClr val="FFFF00"/>
                </a:solidFill>
              </a:rPr>
              <a:t> +</a:t>
            </a:r>
            <a:r>
              <a:rPr lang="en-US" sz="3200" u="sng" dirty="0" err="1" smtClean="0">
                <a:solidFill>
                  <a:srgbClr val="FFFF00"/>
                </a:solidFill>
              </a:rPr>
              <a:t>bt+tl</a:t>
            </a:r>
            <a:r>
              <a:rPr lang="en-US" sz="3200" u="sng" dirty="0" smtClean="0">
                <a:solidFill>
                  <a:srgbClr val="FFFF00"/>
                </a:solidFill>
              </a:rPr>
              <a:t>)</a:t>
            </a:r>
            <a:r>
              <a:rPr lang="en-US" sz="3200" dirty="0" smtClean="0">
                <a:solidFill>
                  <a:srgbClr val="FFFF00"/>
                </a:solidFill>
              </a:rPr>
              <a:t>: </a:t>
            </a:r>
            <a:r>
              <a:rPr lang="en-US" sz="3200" dirty="0" smtClean="0">
                <a:solidFill>
                  <a:schemeClr val="tx1"/>
                </a:solidFill>
              </a:rPr>
              <a:t/>
            </a:r>
            <a:br>
              <a:rPr lang="en-US" sz="3200" dirty="0" smtClean="0">
                <a:solidFill>
                  <a:schemeClr val="tx1"/>
                </a:solidFill>
              </a:rPr>
            </a:br>
            <a:r>
              <a:rPr lang="en-US" sz="3200" dirty="0" smtClean="0">
                <a:solidFill>
                  <a:schemeClr val="tx1"/>
                </a:solidFill>
              </a:rPr>
              <a:t>	</a:t>
            </a:r>
            <a:r>
              <a:rPr lang="en-US" sz="1800" dirty="0" smtClean="0">
                <a:solidFill>
                  <a:schemeClr val="tx1"/>
                </a:solidFill>
              </a:rPr>
              <a:t>1. </a:t>
            </a:r>
            <a:r>
              <a:rPr lang="en-US" sz="2400" i="1" dirty="0" err="1" smtClean="0">
                <a:solidFill>
                  <a:schemeClr val="tx1"/>
                </a:solidFill>
              </a:rPr>
              <a:t>Mở</a:t>
            </a:r>
            <a:r>
              <a:rPr lang="en-US" sz="2400" i="1" dirty="0" smtClean="0">
                <a:solidFill>
                  <a:schemeClr val="tx1"/>
                </a:solidFill>
              </a:rPr>
              <a:t> </a:t>
            </a:r>
            <a:r>
              <a:rPr lang="en-US" sz="2400" i="1" dirty="0" err="1" smtClean="0">
                <a:solidFill>
                  <a:schemeClr val="tx1"/>
                </a:solidFill>
              </a:rPr>
              <a:t>đầu</a:t>
            </a:r>
            <a:r>
              <a:rPr lang="en-US" sz="2400" i="1" dirty="0" smtClean="0">
                <a:solidFill>
                  <a:schemeClr val="tx1"/>
                </a:solidFill>
              </a:rPr>
              <a:t>: </a:t>
            </a:r>
            <a:r>
              <a:rPr lang="en-US" sz="2400" dirty="0" err="1" smtClean="0">
                <a:solidFill>
                  <a:schemeClr val="tx1"/>
                </a:solidFill>
              </a:rPr>
              <a:t>Một</a:t>
            </a:r>
            <a:r>
              <a:rPr lang="en-US" sz="2400" dirty="0" smtClean="0">
                <a:solidFill>
                  <a:schemeClr val="tx1"/>
                </a:solidFill>
              </a:rPr>
              <a:t> </a:t>
            </a:r>
            <a:r>
              <a:rPr lang="en-US" sz="2400" dirty="0" err="1" smtClean="0">
                <a:solidFill>
                  <a:schemeClr val="tx1"/>
                </a:solidFill>
              </a:rPr>
              <a:t>số</a:t>
            </a:r>
            <a:r>
              <a:rPr lang="en-US" sz="2400" dirty="0" smtClean="0">
                <a:solidFill>
                  <a:schemeClr val="tx1"/>
                </a:solidFill>
              </a:rPr>
              <a:t> </a:t>
            </a:r>
            <a:r>
              <a:rPr lang="en-US" sz="2400" dirty="0" err="1" smtClean="0">
                <a:solidFill>
                  <a:schemeClr val="tx1"/>
                </a:solidFill>
              </a:rPr>
              <a:t>khái</a:t>
            </a:r>
            <a:r>
              <a:rPr lang="en-US" sz="2400" dirty="0" smtClean="0">
                <a:solidFill>
                  <a:schemeClr val="tx1"/>
                </a:solidFill>
              </a:rPr>
              <a:t> </a:t>
            </a:r>
            <a:r>
              <a:rPr lang="en-US" sz="2400" dirty="0" err="1" smtClean="0">
                <a:solidFill>
                  <a:schemeClr val="tx1"/>
                </a:solidFill>
              </a:rPr>
              <a:t>niệm</a:t>
            </a:r>
            <a:r>
              <a:rPr lang="en-US" sz="2400" i="1" dirty="0" smtClean="0">
                <a:solidFill>
                  <a:schemeClr val="tx1"/>
                </a:solidFill>
              </a:rPr>
              <a:t/>
            </a:r>
            <a:br>
              <a:rPr lang="en-US" sz="2400" i="1" dirty="0" smtClean="0">
                <a:solidFill>
                  <a:schemeClr val="tx1"/>
                </a:solidFill>
              </a:rPr>
            </a:br>
            <a:r>
              <a:rPr lang="en-US" sz="2400" i="1" dirty="0" smtClean="0">
                <a:solidFill>
                  <a:schemeClr val="tx1"/>
                </a:solidFill>
              </a:rPr>
              <a:t>	</a:t>
            </a:r>
            <a:r>
              <a:rPr lang="en-US" sz="1800" dirty="0" smtClean="0">
                <a:solidFill>
                  <a:schemeClr val="tx1"/>
                </a:solidFill>
              </a:rPr>
              <a:t>2. KN </a:t>
            </a:r>
            <a:r>
              <a:rPr lang="en-US" sz="2400" dirty="0" err="1" smtClean="0">
                <a:solidFill>
                  <a:schemeClr val="tx1"/>
                </a:solidFill>
              </a:rPr>
              <a:t>Mô</a:t>
            </a:r>
            <a:r>
              <a:rPr lang="en-US" sz="2400" dirty="0" smtClean="0">
                <a:solidFill>
                  <a:schemeClr val="tx1"/>
                </a:solidFill>
              </a:rPr>
              <a:t> </a:t>
            </a:r>
            <a:r>
              <a:rPr lang="en-US" sz="2400" dirty="0" err="1" smtClean="0">
                <a:solidFill>
                  <a:schemeClr val="tx1"/>
                </a:solidFill>
              </a:rPr>
              <a:t>hình</a:t>
            </a:r>
            <a:r>
              <a:rPr lang="en-US" sz="2400" dirty="0" smtClean="0">
                <a:solidFill>
                  <a:schemeClr val="tx1"/>
                </a:solidFill>
              </a:rPr>
              <a:t>, </a:t>
            </a:r>
            <a:r>
              <a:rPr lang="en-US" sz="2400" dirty="0" err="1" smtClean="0">
                <a:solidFill>
                  <a:schemeClr val="tx1"/>
                </a:solidFill>
              </a:rPr>
              <a:t>lược</a:t>
            </a:r>
            <a:r>
              <a:rPr lang="en-US" sz="2400" dirty="0" smtClean="0">
                <a:solidFill>
                  <a:schemeClr val="tx1"/>
                </a:solidFill>
              </a:rPr>
              <a:t> </a:t>
            </a:r>
            <a:r>
              <a:rPr lang="en-US" sz="2400" dirty="0" err="1" smtClean="0">
                <a:solidFill>
                  <a:schemeClr val="tx1"/>
                </a:solidFill>
              </a:rPr>
              <a:t>đồ</a:t>
            </a:r>
            <a:r>
              <a:rPr lang="en-US" sz="2400" dirty="0" smtClean="0">
                <a:solidFill>
                  <a:schemeClr val="tx1"/>
                </a:solidFill>
              </a:rPr>
              <a:t/>
            </a:r>
            <a:br>
              <a:rPr lang="en-US" sz="2400" dirty="0" smtClean="0">
                <a:solidFill>
                  <a:schemeClr val="tx1"/>
                </a:solidFill>
              </a:rPr>
            </a:br>
            <a:r>
              <a:rPr lang="en-US" sz="2400" dirty="0" smtClean="0">
                <a:solidFill>
                  <a:schemeClr val="tx1"/>
                </a:solidFill>
              </a:rPr>
              <a:t>	</a:t>
            </a:r>
            <a:r>
              <a:rPr lang="en-US" sz="1800" dirty="0" smtClean="0">
                <a:solidFill>
                  <a:schemeClr val="tx1"/>
                </a:solidFill>
              </a:rPr>
              <a:t>3. </a:t>
            </a:r>
            <a:r>
              <a:rPr lang="en-US" sz="2400" dirty="0" err="1" smtClean="0">
                <a:solidFill>
                  <a:schemeClr val="tx1"/>
                </a:solidFill>
              </a:rPr>
              <a:t>Mô</a:t>
            </a:r>
            <a:r>
              <a:rPr lang="en-US" sz="2400" dirty="0" smtClean="0">
                <a:solidFill>
                  <a:schemeClr val="tx1"/>
                </a:solidFill>
              </a:rPr>
              <a:t> </a:t>
            </a:r>
            <a:r>
              <a:rPr lang="en-US" sz="2400" dirty="0" err="1" smtClean="0">
                <a:solidFill>
                  <a:schemeClr val="tx1"/>
                </a:solidFill>
              </a:rPr>
              <a:t>hình</a:t>
            </a:r>
            <a:r>
              <a:rPr lang="en-US" sz="2400" dirty="0" smtClean="0">
                <a:solidFill>
                  <a:schemeClr val="tx1"/>
                </a:solidFill>
              </a:rPr>
              <a:t> </a:t>
            </a:r>
            <a:r>
              <a:rPr lang="en-US" sz="2400" dirty="0" err="1" smtClean="0">
                <a:solidFill>
                  <a:schemeClr val="tx1"/>
                </a:solidFill>
              </a:rPr>
              <a:t>thực</a:t>
            </a:r>
            <a:r>
              <a:rPr lang="en-US" sz="2400" dirty="0" smtClean="0">
                <a:solidFill>
                  <a:schemeClr val="tx1"/>
                </a:solidFill>
              </a:rPr>
              <a:t> </a:t>
            </a:r>
            <a:r>
              <a:rPr lang="en-US" sz="2400" dirty="0" err="1" smtClean="0">
                <a:solidFill>
                  <a:schemeClr val="tx1"/>
                </a:solidFill>
              </a:rPr>
              <a:t>thể</a:t>
            </a:r>
            <a:r>
              <a:rPr lang="en-US" sz="2400" dirty="0" smtClean="0">
                <a:solidFill>
                  <a:schemeClr val="tx1"/>
                </a:solidFill>
              </a:rPr>
              <a:t> - </a:t>
            </a:r>
            <a:r>
              <a:rPr lang="en-US" sz="2400" dirty="0" err="1" smtClean="0">
                <a:solidFill>
                  <a:schemeClr val="tx1"/>
                </a:solidFill>
              </a:rPr>
              <a:t>liên</a:t>
            </a:r>
            <a:r>
              <a:rPr lang="en-US" sz="2400" dirty="0" smtClean="0">
                <a:solidFill>
                  <a:schemeClr val="tx1"/>
                </a:solidFill>
              </a:rPr>
              <a:t> </a:t>
            </a:r>
            <a:r>
              <a:rPr lang="en-US" sz="2400" dirty="0" err="1" smtClean="0">
                <a:solidFill>
                  <a:schemeClr val="tx1"/>
                </a:solidFill>
              </a:rPr>
              <a:t>kết</a:t>
            </a:r>
            <a:r>
              <a:rPr lang="en-US" sz="2400" dirty="0" smtClean="0">
                <a:solidFill>
                  <a:schemeClr val="tx1"/>
                </a:solidFill>
              </a:rPr>
              <a:t/>
            </a:r>
            <a:br>
              <a:rPr lang="en-US" sz="2400" dirty="0" smtClean="0">
                <a:solidFill>
                  <a:schemeClr val="tx1"/>
                </a:solidFill>
              </a:rPr>
            </a:br>
            <a:r>
              <a:rPr lang="en-US" sz="2400" dirty="0" smtClean="0">
                <a:solidFill>
                  <a:schemeClr val="tx1"/>
                </a:solidFill>
              </a:rPr>
              <a:t>	</a:t>
            </a:r>
            <a:r>
              <a:rPr lang="en-US" sz="1800" dirty="0" smtClean="0">
                <a:solidFill>
                  <a:schemeClr val="tx1"/>
                </a:solidFill>
              </a:rPr>
              <a:t>4. </a:t>
            </a:r>
            <a:r>
              <a:rPr lang="en-US" sz="2400" dirty="0" err="1" smtClean="0">
                <a:solidFill>
                  <a:schemeClr val="tx1"/>
                </a:solidFill>
              </a:rPr>
              <a:t>Mô</a:t>
            </a:r>
            <a:r>
              <a:rPr lang="en-US" sz="2400" dirty="0" smtClean="0">
                <a:solidFill>
                  <a:schemeClr val="tx1"/>
                </a:solidFill>
              </a:rPr>
              <a:t> </a:t>
            </a:r>
            <a:r>
              <a:rPr lang="en-US" sz="2400" dirty="0" err="1" smtClean="0">
                <a:solidFill>
                  <a:schemeClr val="tx1"/>
                </a:solidFill>
              </a:rPr>
              <a:t>hình</a:t>
            </a:r>
            <a:r>
              <a:rPr lang="en-US" sz="2400" dirty="0" smtClean="0">
                <a:solidFill>
                  <a:schemeClr val="tx1"/>
                </a:solidFill>
              </a:rPr>
              <a:t> </a:t>
            </a:r>
            <a:r>
              <a:rPr lang="en-US" sz="2400" dirty="0" err="1" smtClean="0">
                <a:solidFill>
                  <a:schemeClr val="tx1"/>
                </a:solidFill>
              </a:rPr>
              <a:t>quan</a:t>
            </a:r>
            <a:r>
              <a:rPr lang="en-US" sz="2400" dirty="0" smtClean="0">
                <a:solidFill>
                  <a:schemeClr val="tx1"/>
                </a:solidFill>
              </a:rPr>
              <a:t> </a:t>
            </a:r>
            <a:r>
              <a:rPr lang="en-US" sz="2400" dirty="0" err="1" smtClean="0">
                <a:solidFill>
                  <a:schemeClr val="tx1"/>
                </a:solidFill>
              </a:rPr>
              <a:t>hệ</a:t>
            </a:r>
            <a:r>
              <a:rPr lang="en-US" sz="2400" dirty="0" smtClean="0">
                <a:solidFill>
                  <a:schemeClr val="tx1"/>
                </a:solidFill>
              </a:rPr>
              <a:t/>
            </a:r>
            <a:br>
              <a:rPr lang="en-US" sz="2400" dirty="0" smtClean="0">
                <a:solidFill>
                  <a:schemeClr val="tx1"/>
                </a:solidFill>
              </a:rPr>
            </a:br>
            <a:r>
              <a:rPr lang="en-US" sz="2400" dirty="0" smtClean="0">
                <a:solidFill>
                  <a:schemeClr val="tx1"/>
                </a:solidFill>
              </a:rPr>
              <a:t>	</a:t>
            </a:r>
            <a:r>
              <a:rPr lang="en-US" sz="1800" dirty="0" smtClean="0">
                <a:solidFill>
                  <a:schemeClr val="tx1"/>
                </a:solidFill>
              </a:rPr>
              <a:t>5. </a:t>
            </a:r>
            <a:r>
              <a:rPr lang="en-US" sz="2400" dirty="0" err="1" smtClean="0">
                <a:solidFill>
                  <a:schemeClr val="tx1"/>
                </a:solidFill>
              </a:rPr>
              <a:t>Phụ</a:t>
            </a:r>
            <a:r>
              <a:rPr lang="en-US" sz="2400" dirty="0" smtClean="0">
                <a:solidFill>
                  <a:schemeClr val="tx1"/>
                </a:solidFill>
              </a:rPr>
              <a:t> </a:t>
            </a:r>
            <a:r>
              <a:rPr lang="en-US" sz="2400" dirty="0" err="1" smtClean="0">
                <a:solidFill>
                  <a:schemeClr val="tx1"/>
                </a:solidFill>
              </a:rPr>
              <a:t>thuộc</a:t>
            </a:r>
            <a:r>
              <a:rPr lang="en-US" sz="2400" dirty="0" smtClean="0">
                <a:solidFill>
                  <a:schemeClr val="tx1"/>
                </a:solidFill>
              </a:rPr>
              <a:t> </a:t>
            </a:r>
            <a:r>
              <a:rPr lang="en-US" sz="2400" dirty="0" err="1" smtClean="0">
                <a:solidFill>
                  <a:schemeClr val="tx1"/>
                </a:solidFill>
              </a:rPr>
              <a:t>hàm</a:t>
            </a:r>
            <a:r>
              <a:rPr lang="en-US" sz="2400" dirty="0" smtClean="0">
                <a:solidFill>
                  <a:schemeClr val="tx1"/>
                </a:solidFill>
              </a:rPr>
              <a:t/>
            </a:r>
            <a:br>
              <a:rPr lang="en-US" sz="2400" dirty="0" smtClean="0">
                <a:solidFill>
                  <a:schemeClr val="tx1"/>
                </a:solidFill>
              </a:rPr>
            </a:br>
            <a:r>
              <a:rPr lang="en-US" sz="2400" dirty="0" smtClean="0">
                <a:solidFill>
                  <a:schemeClr val="tx1"/>
                </a:solidFill>
              </a:rPr>
              <a:t>	</a:t>
            </a:r>
            <a:r>
              <a:rPr lang="en-US" sz="1800" dirty="0" smtClean="0">
                <a:solidFill>
                  <a:schemeClr val="tx1"/>
                </a:solidFill>
              </a:rPr>
              <a:t>6. </a:t>
            </a:r>
            <a:r>
              <a:rPr lang="en-US" sz="2400" dirty="0" err="1" smtClean="0">
                <a:solidFill>
                  <a:schemeClr val="tx1"/>
                </a:solidFill>
              </a:rPr>
              <a:t>Đại</a:t>
            </a:r>
            <a:r>
              <a:rPr lang="en-US" sz="2400" dirty="0" smtClean="0">
                <a:solidFill>
                  <a:schemeClr val="tx1"/>
                </a:solidFill>
              </a:rPr>
              <a:t> </a:t>
            </a:r>
            <a:r>
              <a:rPr lang="en-US" sz="2400" dirty="0" err="1" smtClean="0">
                <a:solidFill>
                  <a:schemeClr val="tx1"/>
                </a:solidFill>
              </a:rPr>
              <a:t>số</a:t>
            </a:r>
            <a:r>
              <a:rPr lang="en-US" sz="2400" dirty="0" smtClean="0">
                <a:solidFill>
                  <a:schemeClr val="tx1"/>
                </a:solidFill>
              </a:rPr>
              <a:t> </a:t>
            </a:r>
            <a:r>
              <a:rPr lang="en-US" sz="2400" dirty="0" err="1" smtClean="0">
                <a:solidFill>
                  <a:schemeClr val="tx1"/>
                </a:solidFill>
              </a:rPr>
              <a:t>quan</a:t>
            </a:r>
            <a:r>
              <a:rPr lang="en-US" sz="2400" dirty="0" smtClean="0">
                <a:solidFill>
                  <a:schemeClr val="tx1"/>
                </a:solidFill>
              </a:rPr>
              <a:t> </a:t>
            </a:r>
            <a:r>
              <a:rPr lang="en-US" sz="2400" dirty="0" err="1" smtClean="0">
                <a:solidFill>
                  <a:schemeClr val="tx1"/>
                </a:solidFill>
              </a:rPr>
              <a:t>hệ</a:t>
            </a:r>
            <a:r>
              <a:rPr lang="en-US" sz="2400" dirty="0" smtClean="0">
                <a:solidFill>
                  <a:schemeClr val="tx1"/>
                </a:solidFill>
              </a:rPr>
              <a:t/>
            </a:r>
            <a:br>
              <a:rPr lang="en-US" sz="2400" dirty="0" smtClean="0">
                <a:solidFill>
                  <a:schemeClr val="tx1"/>
                </a:solidFill>
              </a:rPr>
            </a:br>
            <a:r>
              <a:rPr lang="en-US" sz="2400" dirty="0" smtClean="0">
                <a:solidFill>
                  <a:schemeClr val="tx1"/>
                </a:solidFill>
              </a:rPr>
              <a:t>	</a:t>
            </a:r>
            <a:r>
              <a:rPr lang="en-US" sz="1800" dirty="0" smtClean="0">
                <a:solidFill>
                  <a:schemeClr val="tx1"/>
                </a:solidFill>
              </a:rPr>
              <a:t>7. </a:t>
            </a:r>
            <a:r>
              <a:rPr lang="en-US" sz="2400" dirty="0" err="1" smtClean="0">
                <a:solidFill>
                  <a:schemeClr val="tx1"/>
                </a:solidFill>
              </a:rPr>
              <a:t>Các</a:t>
            </a:r>
            <a:r>
              <a:rPr lang="en-US" sz="2400" dirty="0" smtClean="0">
                <a:solidFill>
                  <a:schemeClr val="tx1"/>
                </a:solidFill>
              </a:rPr>
              <a:t> </a:t>
            </a:r>
            <a:r>
              <a:rPr lang="en-US" sz="2400" dirty="0" err="1" smtClean="0">
                <a:solidFill>
                  <a:schemeClr val="tx1"/>
                </a:solidFill>
              </a:rPr>
              <a:t>dạng</a:t>
            </a:r>
            <a:r>
              <a:rPr lang="en-US" sz="2400" dirty="0" smtClean="0">
                <a:solidFill>
                  <a:schemeClr val="tx1"/>
                </a:solidFill>
              </a:rPr>
              <a:t> </a:t>
            </a:r>
            <a:r>
              <a:rPr lang="en-US" sz="2400" dirty="0" err="1" smtClean="0">
                <a:solidFill>
                  <a:schemeClr val="tx1"/>
                </a:solidFill>
              </a:rPr>
              <a:t>chuẩn</a:t>
            </a:r>
            <a:r>
              <a:rPr lang="en-US" sz="2400" dirty="0" smtClean="0">
                <a:solidFill>
                  <a:schemeClr val="tx1"/>
                </a:solidFill>
              </a:rPr>
              <a:t> </a:t>
            </a:r>
            <a:r>
              <a:rPr lang="en-US" sz="2400" dirty="0" err="1" smtClean="0">
                <a:solidFill>
                  <a:schemeClr val="tx1"/>
                </a:solidFill>
              </a:rPr>
              <a:t>và</a:t>
            </a:r>
            <a:r>
              <a:rPr lang="en-US" sz="2400" dirty="0" smtClean="0">
                <a:solidFill>
                  <a:schemeClr val="tx1"/>
                </a:solidFill>
              </a:rPr>
              <a:t> </a:t>
            </a:r>
            <a:r>
              <a:rPr lang="en-US" sz="2400" dirty="0" err="1" smtClean="0">
                <a:solidFill>
                  <a:schemeClr val="tx1"/>
                </a:solidFill>
              </a:rPr>
              <a:t>chuẩn</a:t>
            </a:r>
            <a:r>
              <a:rPr lang="en-US" sz="2400" dirty="0" smtClean="0">
                <a:solidFill>
                  <a:schemeClr val="tx1"/>
                </a:solidFill>
              </a:rPr>
              <a:t> </a:t>
            </a:r>
            <a:r>
              <a:rPr lang="en-US" sz="2400" dirty="0" err="1" smtClean="0">
                <a:solidFill>
                  <a:schemeClr val="tx1"/>
                </a:solidFill>
              </a:rPr>
              <a:t>hóa</a:t>
            </a:r>
            <a:endParaRPr lang="vi-VN" sz="3200" dirty="0">
              <a:solidFill>
                <a:schemeClr val="tx1"/>
              </a:solidFill>
            </a:endParaRPr>
          </a:p>
        </p:txBody>
      </p:sp>
      <p:sp>
        <p:nvSpPr>
          <p:cNvPr id="4" name="Slide Number Placeholder 3"/>
          <p:cNvSpPr>
            <a:spLocks noGrp="1"/>
          </p:cNvSpPr>
          <p:nvPr>
            <p:ph type="sldNum" sz="quarter" idx="12"/>
          </p:nvPr>
        </p:nvSpPr>
        <p:spPr/>
        <p:txBody>
          <a:bodyPr/>
          <a:lstStyle/>
          <a:p>
            <a:pPr>
              <a:defRPr/>
            </a:pPr>
            <a:fld id="{A481AA61-E24D-4DAF-B275-5AB0E894CC37}" type="slidenum">
              <a:rPr lang="en-US" altLang="en-US" smtClean="0"/>
              <a:pPr>
                <a:defRPr/>
              </a:pPr>
              <a:t>1</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Khoa CNTT</a:t>
            </a:r>
            <a:endParaRPr lang="en-US" altLang="en-US"/>
          </a:p>
        </p:txBody>
      </p:sp>
      <p:sp>
        <p:nvSpPr>
          <p:cNvPr id="7" name="Date Placeholder 6"/>
          <p:cNvSpPr>
            <a:spLocks noGrp="1"/>
          </p:cNvSpPr>
          <p:nvPr>
            <p:ph type="dt" sz="half" idx="10"/>
          </p:nvPr>
        </p:nvSpPr>
        <p:spPr/>
        <p:txBody>
          <a:bodyPr/>
          <a:lstStyle/>
          <a:p>
            <a:pPr>
              <a:defRPr/>
            </a:pPr>
            <a:fld id="{A9F17D46-916B-424D-9DC4-FDB07F881C51}" type="datetime13">
              <a:rPr lang="vi-VN" altLang="en-US" smtClean="0"/>
              <a:pPr>
                <a:defRPr/>
              </a:pPr>
              <a:t>08:04:37</a:t>
            </a:fld>
            <a:endParaRPr lang="en-US" altLang="en-US"/>
          </a:p>
        </p:txBody>
      </p:sp>
      <p:sp>
        <p:nvSpPr>
          <p:cNvPr id="8" name="Title 4"/>
          <p:cNvSpPr txBox="1">
            <a:spLocks/>
          </p:cNvSpPr>
          <p:nvPr/>
        </p:nvSpPr>
        <p:spPr bwMode="auto">
          <a:xfrm>
            <a:off x="838200" y="4495800"/>
            <a:ext cx="7772400" cy="1371600"/>
          </a:xfrm>
          <a:prstGeom prst="rect">
            <a:avLst/>
          </a:prstGeom>
          <a:noFill/>
          <a:ln w="9525">
            <a:noFill/>
            <a:miter lim="800000"/>
            <a:headEnd/>
            <a:tailEnd/>
          </a:ln>
        </p:spPr>
        <p:txBody>
          <a:bodyPr vert="horz" wrap="square" lIns="0" tIns="0" rIns="18288" bIns="0" numCol="1" anchor="b" anchorCtr="0" compatLnSpc="1">
            <a:prstTxWarp prst="textNoShape">
              <a:avLst/>
            </a:prstTxWarp>
            <a:normAutofit/>
            <a:scene3d>
              <a:camera prst="orthographicFront"/>
              <a:lightRig rig="freezing" dir="t">
                <a:rot lat="0" lon="0" rev="5640000"/>
              </a:lightRig>
            </a:scene3d>
            <a:sp3d prstMaterial="flat">
              <a:bevelT w="38100" h="38100"/>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sng" strike="noStrike" kern="1200" cap="none" spc="0" normalizeH="0" baseline="0" noProof="0" dirty="0" smtClean="0">
                <a:ln>
                  <a:noFill/>
                </a:ln>
                <a:solidFill>
                  <a:srgbClr val="FFFF00"/>
                </a:solidFill>
                <a:effectLst>
                  <a:outerShdw blurRad="38100" dist="25400" dir="5400000" algn="tl" rotWithShape="0">
                    <a:srgbClr val="000000">
                      <a:alpha val="43000"/>
                    </a:srgbClr>
                  </a:outerShdw>
                </a:effectLst>
                <a:uLnTx/>
                <a:uFillTx/>
                <a:latin typeface="+mj-lt"/>
                <a:ea typeface="+mj-ea"/>
                <a:cs typeface="+mj-cs"/>
              </a:rPr>
              <a:t>Nội dung thực</a:t>
            </a:r>
            <a:r>
              <a:rPr kumimoji="0" lang="en-US" sz="2800" b="1" i="0" u="sng" strike="noStrike" kern="1200" cap="none" spc="0" normalizeH="0" noProof="0" dirty="0" smtClean="0">
                <a:ln>
                  <a:noFill/>
                </a:ln>
                <a:solidFill>
                  <a:srgbClr val="FFFF00"/>
                </a:solidFill>
                <a:effectLst>
                  <a:outerShdw blurRad="38100" dist="25400" dir="5400000" algn="tl" rotWithShape="0">
                    <a:srgbClr val="000000">
                      <a:alpha val="43000"/>
                    </a:srgbClr>
                  </a:outerShdw>
                </a:effectLst>
                <a:uLnTx/>
                <a:uFillTx/>
                <a:latin typeface="+mj-lt"/>
                <a:ea typeface="+mj-ea"/>
                <a:cs typeface="+mj-cs"/>
              </a:rPr>
              <a:t> hành</a:t>
            </a:r>
            <a:r>
              <a:rPr kumimoji="0" lang="en-US" sz="2800" b="1" i="0" u="sng" strike="noStrike" kern="1200" cap="none" spc="0" normalizeH="0" baseline="0" noProof="0" dirty="0" smtClean="0">
                <a:ln>
                  <a:noFill/>
                </a:ln>
                <a:solidFill>
                  <a:srgbClr val="FFFF00"/>
                </a:solidFill>
                <a:effectLst>
                  <a:outerShdw blurRad="38100" dist="25400" dir="5400000" algn="tl" rotWithShape="0">
                    <a:srgbClr val="000000">
                      <a:alpha val="43000"/>
                    </a:srgbClr>
                  </a:outerShdw>
                </a:effectLst>
                <a:uLnTx/>
                <a:uFillTx/>
                <a:latin typeface="+mj-lt"/>
                <a:ea typeface="+mj-ea"/>
                <a:cs typeface="+mj-cs"/>
              </a:rPr>
              <a:t>(15 giờ)</a:t>
            </a:r>
          </a:p>
          <a:p>
            <a:pPr marL="1371600" lvl="2" indent="-457200" algn="l" fontAlgn="auto">
              <a:spcBef>
                <a:spcPct val="0"/>
              </a:spcBef>
              <a:spcAft>
                <a:spcPts val="0"/>
              </a:spcAft>
              <a:buFontTx/>
              <a:buAutoNum type="arabicPeriod"/>
              <a:defRPr/>
            </a:pPr>
            <a:r>
              <a:rPr kumimoji="0" lang="en-US" sz="2000" b="1" i="0" u="none" strike="noStrike" kern="1200" cap="none" spc="0" normalizeH="0" baseline="0" noProof="0" dirty="0" smtClean="0">
                <a:ln>
                  <a:noFill/>
                </a:ln>
                <a:solidFill>
                  <a:schemeClr val="tx1"/>
                </a:solidFill>
                <a:effectLst>
                  <a:outerShdw blurRad="38100" dist="25400" dir="5400000" algn="tl" rotWithShape="0">
                    <a:srgbClr val="000000">
                      <a:alpha val="43000"/>
                    </a:srgbClr>
                  </a:outerShdw>
                </a:effectLst>
                <a:uLnTx/>
                <a:uFillTx/>
                <a:latin typeface="+mj-lt"/>
                <a:ea typeface="+mj-ea"/>
                <a:cs typeface="+mj-cs"/>
              </a:rPr>
              <a:t>Thực</a:t>
            </a:r>
            <a:r>
              <a:rPr kumimoji="0" lang="en-US" sz="2000" b="1" i="0" u="none" strike="noStrike" kern="1200" cap="none" spc="0" normalizeH="0" noProof="0" dirty="0" smtClean="0">
                <a:ln>
                  <a:noFill/>
                </a:ln>
                <a:solidFill>
                  <a:schemeClr val="tx1"/>
                </a:solidFill>
                <a:effectLst>
                  <a:outerShdw blurRad="38100" dist="25400" dir="5400000" algn="tl" rotWithShape="0">
                    <a:srgbClr val="000000">
                      <a:alpha val="43000"/>
                    </a:srgbClr>
                  </a:outerShdw>
                </a:effectLst>
                <a:uLnTx/>
                <a:uFillTx/>
                <a:latin typeface="+mj-lt"/>
                <a:ea typeface="+mj-ea"/>
                <a:cs typeface="+mj-cs"/>
              </a:rPr>
              <a:t> hành trên máy,  sử </a:t>
            </a:r>
            <a:r>
              <a:rPr kumimoji="0" lang="en-US" sz="2000" b="1" i="0" u="none" strike="noStrike" kern="1200" cap="none" spc="0" normalizeH="0" noProof="0" smtClean="0">
                <a:ln>
                  <a:noFill/>
                </a:ln>
                <a:solidFill>
                  <a:schemeClr val="tx1"/>
                </a:solidFill>
                <a:effectLst>
                  <a:outerShdw blurRad="38100" dist="25400" dir="5400000" algn="tl" rotWithShape="0">
                    <a:srgbClr val="000000">
                      <a:alpha val="43000"/>
                    </a:srgbClr>
                  </a:outerShdw>
                </a:effectLst>
                <a:uLnTx/>
                <a:uFillTx/>
                <a:latin typeface="+mj-lt"/>
                <a:ea typeface="+mj-ea"/>
                <a:cs typeface="+mj-cs"/>
              </a:rPr>
              <a:t>dụng </a:t>
            </a:r>
            <a:r>
              <a:rPr kumimoji="0" lang="en-US" sz="2000" b="1" i="0" u="none" strike="noStrike" kern="1200" cap="none" spc="0" normalizeH="0" noProof="0" smtClean="0">
                <a:ln>
                  <a:noFill/>
                </a:ln>
                <a:solidFill>
                  <a:schemeClr val="tx1"/>
                </a:solidFill>
                <a:effectLst>
                  <a:outerShdw blurRad="38100" dist="25400" dir="5400000" algn="tl" rotWithShape="0">
                    <a:srgbClr val="000000">
                      <a:alpha val="43000"/>
                    </a:srgbClr>
                  </a:outerShdw>
                </a:effectLst>
                <a:uLnTx/>
                <a:uFillTx/>
                <a:latin typeface="+mj-lt"/>
                <a:ea typeface="+mj-ea"/>
                <a:cs typeface="+mj-cs"/>
              </a:rPr>
              <a:t>MySQL</a:t>
            </a:r>
            <a:endParaRPr kumimoji="0" lang="en-US" sz="2000" b="1" i="0" u="none" strike="noStrike" kern="1200" cap="none" spc="0" normalizeH="0" noProof="0" dirty="0" smtClean="0">
              <a:ln>
                <a:noFill/>
              </a:ln>
              <a:solidFill>
                <a:schemeClr val="tx1"/>
              </a:solidFill>
              <a:effectLst>
                <a:outerShdw blurRad="38100" dist="25400" dir="5400000" algn="tl" rotWithShape="0">
                  <a:srgbClr val="000000">
                    <a:alpha val="43000"/>
                  </a:srgbClr>
                </a:outerShdw>
              </a:effectLst>
              <a:uLnTx/>
              <a:uFillTx/>
              <a:latin typeface="+mj-lt"/>
              <a:ea typeface="+mj-ea"/>
              <a:cs typeface="+mj-cs"/>
            </a:endParaRPr>
          </a:p>
          <a:p>
            <a:pPr marL="1371600" lvl="2" indent="-457200" algn="l" fontAlgn="auto">
              <a:spcBef>
                <a:spcPct val="0"/>
              </a:spcBef>
              <a:spcAft>
                <a:spcPts val="0"/>
              </a:spcAft>
              <a:buFontTx/>
              <a:buAutoNum type="arabicPeriod"/>
              <a:defRPr/>
            </a:pPr>
            <a:r>
              <a:rPr kumimoji="0" lang="en-US" sz="2000" b="1" i="0" u="none" strike="noStrike" kern="1200" cap="none" spc="0" normalizeH="0" noProof="0" dirty="0" smtClean="0">
                <a:ln>
                  <a:noFill/>
                </a:ln>
                <a:solidFill>
                  <a:schemeClr val="tx1"/>
                </a:solidFill>
                <a:effectLst>
                  <a:outerShdw blurRad="38100" dist="25400" dir="5400000" algn="tl" rotWithShape="0">
                    <a:srgbClr val="000000">
                      <a:alpha val="43000"/>
                    </a:srgbClr>
                  </a:outerShdw>
                </a:effectLst>
                <a:uLnTx/>
                <a:uFillTx/>
                <a:latin typeface="+mj-lt"/>
                <a:ea typeface="+mj-ea"/>
                <a:cs typeface="+mj-cs"/>
              </a:rPr>
              <a:t>10 bài thực hành</a:t>
            </a:r>
          </a:p>
          <a:p>
            <a:pPr marL="1371600" lvl="2" indent="-457200" algn="l" fontAlgn="auto">
              <a:spcBef>
                <a:spcPct val="0"/>
              </a:spcBef>
              <a:spcAft>
                <a:spcPts val="0"/>
              </a:spcAft>
              <a:buFontTx/>
              <a:buAutoNum type="arabicPeriod"/>
              <a:defRPr/>
            </a:pPr>
            <a:r>
              <a:rPr lang="en-US" sz="2000" b="1" baseline="0" dirty="0" smtClean="0">
                <a:effectLst>
                  <a:outerShdw blurRad="38100" dist="25400" dir="5400000" algn="tl" rotWithShape="0">
                    <a:srgbClr val="000000">
                      <a:alpha val="43000"/>
                    </a:srgbClr>
                  </a:outerShdw>
                </a:effectLst>
                <a:latin typeface="+mj-lt"/>
                <a:ea typeface="+mj-ea"/>
                <a:cs typeface="+mj-cs"/>
              </a:rPr>
              <a:t>Bắt</a:t>
            </a:r>
            <a:r>
              <a:rPr lang="en-US" sz="2000" b="1" dirty="0" smtClean="0">
                <a:effectLst>
                  <a:outerShdw blurRad="38100" dist="25400" dir="5400000" algn="tl" rotWithShape="0">
                    <a:srgbClr val="000000">
                      <a:alpha val="43000"/>
                    </a:srgbClr>
                  </a:outerShdw>
                </a:effectLst>
                <a:latin typeface="+mj-lt"/>
                <a:ea typeface="+mj-ea"/>
                <a:cs typeface="+mj-cs"/>
              </a:rPr>
              <a:t> đầu từ </a:t>
            </a:r>
            <a:r>
              <a:rPr lang="en-US" sz="2000" b="1" smtClean="0">
                <a:effectLst>
                  <a:outerShdw blurRad="38100" dist="25400" dir="5400000" algn="tl" rotWithShape="0">
                    <a:srgbClr val="000000">
                      <a:alpha val="43000"/>
                    </a:srgbClr>
                  </a:outerShdw>
                </a:effectLst>
                <a:latin typeface="+mj-lt"/>
                <a:ea typeface="+mj-ea"/>
                <a:cs typeface="+mj-cs"/>
              </a:rPr>
              <a:t>tuần </a:t>
            </a:r>
            <a:r>
              <a:rPr lang="en-US" sz="2000" b="1" smtClean="0">
                <a:effectLst>
                  <a:outerShdw blurRad="38100" dist="25400" dir="5400000" algn="tl" rotWithShape="0">
                    <a:srgbClr val="000000">
                      <a:alpha val="43000"/>
                    </a:srgbClr>
                  </a:outerShdw>
                </a:effectLst>
                <a:latin typeface="+mj-lt"/>
                <a:ea typeface="+mj-ea"/>
                <a:cs typeface="+mj-cs"/>
              </a:rPr>
              <a:t>thứ 5</a:t>
            </a:r>
            <a:endParaRPr kumimoji="0" lang="vi-VN" sz="3600" b="1" i="0" u="none" strike="noStrike" kern="1200" cap="none" spc="0" normalizeH="0" baseline="0" noProof="0" dirty="0">
              <a:ln>
                <a:noFill/>
              </a:ln>
              <a:solidFill>
                <a:schemeClr val="tx1"/>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609600"/>
          </a:xfrm>
        </p:spPr>
        <p:txBody>
          <a:bodyPr/>
          <a:lstStyle/>
          <a:p>
            <a:r>
              <a:rPr lang="en-US" sz="3200" dirty="0" err="1" smtClean="0">
                <a:solidFill>
                  <a:schemeClr val="accent1"/>
                </a:solidFill>
              </a:rPr>
              <a:t>Một</a:t>
            </a:r>
            <a:r>
              <a:rPr lang="en-US" sz="3200" dirty="0" smtClean="0">
                <a:solidFill>
                  <a:schemeClr val="accent1"/>
                </a:solidFill>
              </a:rPr>
              <a:t> </a:t>
            </a:r>
            <a:r>
              <a:rPr lang="en-US" sz="3200" dirty="0" err="1" smtClean="0">
                <a:solidFill>
                  <a:schemeClr val="accent1"/>
                </a:solidFill>
              </a:rPr>
              <a:t>ví</a:t>
            </a:r>
            <a:r>
              <a:rPr lang="en-US" sz="3200" dirty="0" smtClean="0">
                <a:solidFill>
                  <a:schemeClr val="accent1"/>
                </a:solidFill>
              </a:rPr>
              <a:t> </a:t>
            </a:r>
            <a:r>
              <a:rPr lang="en-US" sz="3200" dirty="0" err="1" smtClean="0">
                <a:solidFill>
                  <a:schemeClr val="accent1"/>
                </a:solidFill>
              </a:rPr>
              <a:t>dụ</a:t>
            </a:r>
            <a:r>
              <a:rPr lang="en-US" sz="3200" dirty="0" smtClean="0">
                <a:solidFill>
                  <a:schemeClr val="accent1"/>
                </a:solidFill>
              </a:rPr>
              <a:t> </a:t>
            </a:r>
            <a:r>
              <a:rPr lang="en-US" sz="3200" dirty="0" err="1" smtClean="0">
                <a:solidFill>
                  <a:schemeClr val="accent1"/>
                </a:solidFill>
              </a:rPr>
              <a:t>về</a:t>
            </a:r>
            <a:r>
              <a:rPr lang="en-US" sz="3200" dirty="0" smtClean="0">
                <a:solidFill>
                  <a:schemeClr val="accent1"/>
                </a:solidFill>
              </a:rPr>
              <a:t> CSDL: </a:t>
            </a:r>
            <a:r>
              <a:rPr lang="en-US" sz="3200" dirty="0" err="1" smtClean="0">
                <a:solidFill>
                  <a:schemeClr val="accent1"/>
                </a:solidFill>
              </a:rPr>
              <a:t>Quản</a:t>
            </a:r>
            <a:r>
              <a:rPr lang="en-US" sz="3200" dirty="0" smtClean="0">
                <a:solidFill>
                  <a:schemeClr val="accent1"/>
                </a:solidFill>
              </a:rPr>
              <a:t> </a:t>
            </a:r>
            <a:r>
              <a:rPr lang="en-US" sz="3200" dirty="0" err="1" smtClean="0">
                <a:solidFill>
                  <a:schemeClr val="accent1"/>
                </a:solidFill>
              </a:rPr>
              <a:t>lý</a:t>
            </a:r>
            <a:r>
              <a:rPr lang="en-US" sz="3200" dirty="0" smtClean="0">
                <a:solidFill>
                  <a:schemeClr val="accent1"/>
                </a:solidFill>
              </a:rPr>
              <a:t> </a:t>
            </a:r>
            <a:r>
              <a:rPr lang="en-US" sz="3200" dirty="0" err="1" smtClean="0">
                <a:solidFill>
                  <a:schemeClr val="accent1"/>
                </a:solidFill>
              </a:rPr>
              <a:t>Đào</a:t>
            </a:r>
            <a:r>
              <a:rPr lang="en-US" sz="3200" dirty="0" smtClean="0">
                <a:solidFill>
                  <a:schemeClr val="accent1"/>
                </a:solidFill>
              </a:rPr>
              <a:t> </a:t>
            </a:r>
            <a:r>
              <a:rPr lang="en-US" sz="3200" dirty="0" err="1" smtClean="0">
                <a:solidFill>
                  <a:schemeClr val="accent1"/>
                </a:solidFill>
              </a:rPr>
              <a:t>tạo</a:t>
            </a:r>
            <a:endParaRPr lang="en-US" sz="3200" dirty="0" smtClean="0">
              <a:solidFill>
                <a:schemeClr val="accent1"/>
              </a:solidFill>
            </a:endParaRPr>
          </a:p>
        </p:txBody>
      </p:sp>
      <p:sp>
        <p:nvSpPr>
          <p:cNvPr id="147" name="Slide Number Placeholder 6"/>
          <p:cNvSpPr>
            <a:spLocks noGrp="1"/>
          </p:cNvSpPr>
          <p:nvPr>
            <p:ph type="sldNum" sz="quarter" idx="12"/>
          </p:nvPr>
        </p:nvSpPr>
        <p:spPr/>
        <p:txBody>
          <a:bodyPr/>
          <a:lstStyle/>
          <a:p>
            <a:pPr>
              <a:defRPr/>
            </a:pPr>
            <a:fld id="{2F1BB0F4-CFC3-4860-899C-CF0CE9852783}" type="slidenum">
              <a:rPr lang="en-US" altLang="en-US"/>
              <a:pPr>
                <a:defRPr/>
              </a:pPr>
              <a:t>10</a:t>
            </a:fld>
            <a:endParaRPr lang="en-US" altLang="en-US"/>
          </a:p>
        </p:txBody>
      </p:sp>
      <p:sp>
        <p:nvSpPr>
          <p:cNvPr id="14" name="TextBox 13"/>
          <p:cNvSpPr txBox="1"/>
          <p:nvPr/>
        </p:nvSpPr>
        <p:spPr>
          <a:xfrm>
            <a:off x="457200" y="1066800"/>
            <a:ext cx="8305800" cy="4724370"/>
          </a:xfrm>
          <a:prstGeom prst="rect">
            <a:avLst/>
          </a:prstGeom>
          <a:noFill/>
        </p:spPr>
        <p:txBody>
          <a:bodyPr wrap="square" rtlCol="0">
            <a:spAutoFit/>
          </a:bodyPr>
          <a:lstStyle/>
          <a:p>
            <a:pPr algn="l">
              <a:buFont typeface="Courier New" pitchFamily="49" charset="0"/>
              <a:buChar char="o"/>
            </a:pPr>
            <a:r>
              <a:rPr lang="en-US" sz="2800" i="1" smtClean="0"/>
              <a:t> </a:t>
            </a:r>
            <a:r>
              <a:rPr lang="en-US" sz="2400" i="1" smtClean="0"/>
              <a:t>Các đối tượng: </a:t>
            </a:r>
            <a:r>
              <a:rPr lang="en-US" sz="2000" smtClean="0"/>
              <a:t>Sinh viên, Môn học, Học phần, Ngành..</a:t>
            </a:r>
            <a:endParaRPr lang="en-US" sz="2400" smtClean="0"/>
          </a:p>
          <a:p>
            <a:pPr algn="l">
              <a:buFont typeface="Courier New" pitchFamily="49" charset="0"/>
              <a:buChar char="o"/>
            </a:pPr>
            <a:r>
              <a:rPr lang="en-US" sz="2400" i="1" smtClean="0"/>
              <a:t> Mối quan hệ:</a:t>
            </a:r>
          </a:p>
          <a:p>
            <a:pPr lvl="1" algn="l">
              <a:buFont typeface="Arial" pitchFamily="34" charset="0"/>
              <a:buChar char="•"/>
            </a:pPr>
            <a:r>
              <a:rPr lang="en-US" sz="2000" smtClean="0"/>
              <a:t> Mỗi sinh viên có thể học một số học phần trong mỗi kỳ</a:t>
            </a:r>
          </a:p>
          <a:p>
            <a:pPr lvl="1" algn="l">
              <a:buFont typeface="Arial" pitchFamily="34" charset="0"/>
              <a:buChar char="•"/>
            </a:pPr>
            <a:r>
              <a:rPr lang="en-US" sz="2000" smtClean="0"/>
              <a:t> Mỗi môn học </a:t>
            </a:r>
            <a:r>
              <a:rPr lang="vi-VN" sz="2000" smtClean="0"/>
              <a:t>đượ</a:t>
            </a:r>
            <a:r>
              <a:rPr lang="en-US" sz="2000" smtClean="0"/>
              <a:t>c dạy trong một hoặc nhiều học phần xác  định</a:t>
            </a:r>
          </a:p>
          <a:p>
            <a:pPr lvl="1" algn="l">
              <a:buFont typeface="Arial" pitchFamily="34" charset="0"/>
              <a:buChar char="•"/>
            </a:pPr>
            <a:r>
              <a:rPr lang="en-US" sz="2000" smtClean="0"/>
              <a:t> Mỗi môn học có thể có các môn điều kiện</a:t>
            </a:r>
          </a:p>
          <a:p>
            <a:pPr lvl="1" algn="l">
              <a:buFont typeface="Arial" pitchFamily="34" charset="0"/>
              <a:buChar char="•"/>
            </a:pPr>
            <a:r>
              <a:rPr lang="en-US" sz="2000" smtClean="0"/>
              <a:t> Mỗi học phần do một giáo viên giảng</a:t>
            </a:r>
          </a:p>
          <a:p>
            <a:pPr lvl="1" algn="l">
              <a:buFont typeface="Arial" pitchFamily="34" charset="0"/>
              <a:buChar char="•"/>
            </a:pPr>
            <a:r>
              <a:rPr lang="en-US" sz="2000" smtClean="0"/>
              <a:t> Mỗi môn học do một khoa quản lý</a:t>
            </a:r>
          </a:p>
          <a:p>
            <a:pPr lvl="1" algn="l">
              <a:buFont typeface="Arial" pitchFamily="34" charset="0"/>
              <a:buChar char="•"/>
            </a:pPr>
            <a:r>
              <a:rPr lang="en-US" sz="2000" smtClean="0"/>
              <a:t> Mỗi sinh viên thuộc một ngành nào đó</a:t>
            </a:r>
          </a:p>
          <a:p>
            <a:pPr lvl="1" algn="l">
              <a:buFont typeface="Arial" pitchFamily="34" charset="0"/>
              <a:buChar char="•"/>
            </a:pPr>
            <a:r>
              <a:rPr lang="en-US" sz="2000" smtClean="0"/>
              <a:t> Mỗi ngành do một khoa quản lý.</a:t>
            </a:r>
          </a:p>
          <a:p>
            <a:pPr algn="l"/>
            <a:endParaRPr lang="vi-VN"/>
          </a:p>
        </p:txBody>
      </p:sp>
      <p:sp>
        <p:nvSpPr>
          <p:cNvPr id="6" name="Footer Placeholder 5"/>
          <p:cNvSpPr>
            <a:spLocks noGrp="1"/>
          </p:cNvSpPr>
          <p:nvPr>
            <p:ph type="ftr" sz="quarter" idx="11"/>
          </p:nvPr>
        </p:nvSpPr>
        <p:spPr/>
        <p:txBody>
          <a:bodyPr/>
          <a:lstStyle/>
          <a:p>
            <a:pPr>
              <a:defRPr/>
            </a:pPr>
            <a:r>
              <a:rPr lang="en-US" altLang="en-US" smtClean="0"/>
              <a:t>Khoa CNTT</a:t>
            </a:r>
            <a:endParaRPr lang="en-US" altLang="en-US"/>
          </a:p>
        </p:txBody>
      </p:sp>
      <p:sp>
        <p:nvSpPr>
          <p:cNvPr id="7" name="Date Placeholder 6"/>
          <p:cNvSpPr>
            <a:spLocks noGrp="1"/>
          </p:cNvSpPr>
          <p:nvPr>
            <p:ph type="dt" sz="half" idx="10"/>
          </p:nvPr>
        </p:nvSpPr>
        <p:spPr/>
        <p:txBody>
          <a:bodyPr/>
          <a:lstStyle/>
          <a:p>
            <a:pPr>
              <a:defRPr/>
            </a:pPr>
            <a:fld id="{98971412-1B8E-4B7C-9745-BDA9AF8A2E17}" type="datetime13">
              <a:rPr lang="vi-VN" altLang="en-US" smtClean="0"/>
              <a:pPr>
                <a:defRPr/>
              </a:pPr>
              <a:t>08:04:39</a:t>
            </a:fld>
            <a:endParaRPr lang="en-US" altLang="en-US"/>
          </a:p>
        </p:txBody>
      </p:sp>
      <p:pic>
        <p:nvPicPr>
          <p:cNvPr id="8"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609600"/>
          </a:xfrm>
        </p:spPr>
        <p:txBody>
          <a:bodyPr/>
          <a:lstStyle/>
          <a:p>
            <a:r>
              <a:rPr lang="en-US" sz="3200" dirty="0" err="1" smtClean="0">
                <a:solidFill>
                  <a:schemeClr val="accent1"/>
                </a:solidFill>
              </a:rPr>
              <a:t>Một</a:t>
            </a:r>
            <a:r>
              <a:rPr lang="en-US" sz="3200" dirty="0" smtClean="0">
                <a:solidFill>
                  <a:schemeClr val="accent1"/>
                </a:solidFill>
              </a:rPr>
              <a:t> </a:t>
            </a:r>
            <a:r>
              <a:rPr lang="en-US" sz="3200" dirty="0" err="1" smtClean="0">
                <a:solidFill>
                  <a:schemeClr val="accent1"/>
                </a:solidFill>
              </a:rPr>
              <a:t>ví</a:t>
            </a:r>
            <a:r>
              <a:rPr lang="en-US" sz="3200" dirty="0" smtClean="0">
                <a:solidFill>
                  <a:schemeClr val="accent1"/>
                </a:solidFill>
              </a:rPr>
              <a:t> </a:t>
            </a:r>
            <a:r>
              <a:rPr lang="en-US" sz="3200" dirty="0" err="1" smtClean="0">
                <a:solidFill>
                  <a:schemeClr val="accent1"/>
                </a:solidFill>
              </a:rPr>
              <a:t>dụ</a:t>
            </a:r>
            <a:r>
              <a:rPr lang="en-US" sz="3200" dirty="0" smtClean="0">
                <a:solidFill>
                  <a:schemeClr val="accent1"/>
                </a:solidFill>
              </a:rPr>
              <a:t> </a:t>
            </a:r>
            <a:r>
              <a:rPr lang="en-US" sz="3200" dirty="0" err="1" smtClean="0">
                <a:solidFill>
                  <a:schemeClr val="accent1"/>
                </a:solidFill>
              </a:rPr>
              <a:t>về</a:t>
            </a:r>
            <a:r>
              <a:rPr lang="en-US" sz="3200" dirty="0" smtClean="0">
                <a:solidFill>
                  <a:schemeClr val="accent1"/>
                </a:solidFill>
              </a:rPr>
              <a:t> CSDL: </a:t>
            </a:r>
            <a:r>
              <a:rPr lang="en-US" sz="3200" dirty="0" err="1" smtClean="0">
                <a:solidFill>
                  <a:schemeClr val="accent1"/>
                </a:solidFill>
              </a:rPr>
              <a:t>Quản</a:t>
            </a:r>
            <a:r>
              <a:rPr lang="en-US" sz="3200" dirty="0" smtClean="0">
                <a:solidFill>
                  <a:schemeClr val="accent1"/>
                </a:solidFill>
              </a:rPr>
              <a:t> </a:t>
            </a:r>
            <a:r>
              <a:rPr lang="en-US" sz="3200" dirty="0" err="1" smtClean="0">
                <a:solidFill>
                  <a:schemeClr val="accent1"/>
                </a:solidFill>
              </a:rPr>
              <a:t>lý</a:t>
            </a:r>
            <a:r>
              <a:rPr lang="en-US" sz="3200" dirty="0" smtClean="0">
                <a:solidFill>
                  <a:schemeClr val="accent1"/>
                </a:solidFill>
              </a:rPr>
              <a:t> </a:t>
            </a:r>
            <a:r>
              <a:rPr lang="en-US" sz="3200" dirty="0" err="1" smtClean="0">
                <a:solidFill>
                  <a:schemeClr val="accent1"/>
                </a:solidFill>
              </a:rPr>
              <a:t>Đào</a:t>
            </a:r>
            <a:r>
              <a:rPr lang="en-US" sz="3200" dirty="0" smtClean="0">
                <a:solidFill>
                  <a:schemeClr val="accent1"/>
                </a:solidFill>
              </a:rPr>
              <a:t> </a:t>
            </a:r>
            <a:r>
              <a:rPr lang="en-US" sz="3200" dirty="0" err="1" smtClean="0">
                <a:solidFill>
                  <a:schemeClr val="accent1"/>
                </a:solidFill>
              </a:rPr>
              <a:t>tạo</a:t>
            </a:r>
            <a:endParaRPr lang="en-US" sz="3200" dirty="0" smtClean="0">
              <a:solidFill>
                <a:schemeClr val="accent1"/>
              </a:solidFill>
            </a:endParaRPr>
          </a:p>
        </p:txBody>
      </p:sp>
      <p:sp>
        <p:nvSpPr>
          <p:cNvPr id="147" name="Slide Number Placeholder 6"/>
          <p:cNvSpPr>
            <a:spLocks noGrp="1"/>
          </p:cNvSpPr>
          <p:nvPr>
            <p:ph type="sldNum" sz="quarter" idx="12"/>
          </p:nvPr>
        </p:nvSpPr>
        <p:spPr/>
        <p:txBody>
          <a:bodyPr/>
          <a:lstStyle/>
          <a:p>
            <a:pPr>
              <a:defRPr/>
            </a:pPr>
            <a:fld id="{2F1BB0F4-CFC3-4860-899C-CF0CE9852783}" type="slidenum">
              <a:rPr lang="en-US" altLang="en-US"/>
              <a:pPr>
                <a:defRPr/>
              </a:pPr>
              <a:t>11</a:t>
            </a:fld>
            <a:endParaRPr lang="en-US" altLang="en-US"/>
          </a:p>
        </p:txBody>
      </p:sp>
      <p:graphicFrame>
        <p:nvGraphicFramePr>
          <p:cNvPr id="8" name="Table 7"/>
          <p:cNvGraphicFramePr>
            <a:graphicFrameLocks noGrp="1"/>
          </p:cNvGraphicFramePr>
          <p:nvPr/>
        </p:nvGraphicFramePr>
        <p:xfrm>
          <a:off x="1599156" y="1371600"/>
          <a:ext cx="4343400" cy="741680"/>
        </p:xfrm>
        <a:graphic>
          <a:graphicData uri="http://schemas.openxmlformats.org/drawingml/2006/table">
            <a:tbl>
              <a:tblPr firstRow="1" bandRow="1">
                <a:tableStyleId>{5C22544A-7EE6-4342-B048-85BDC9FD1C3A}</a:tableStyleId>
              </a:tblPr>
              <a:tblGrid>
                <a:gridCol w="795271"/>
                <a:gridCol w="1039969"/>
                <a:gridCol w="856445"/>
                <a:gridCol w="1651715"/>
              </a:tblGrid>
              <a:tr h="370840">
                <a:tc gridSpan="4">
                  <a:txBody>
                    <a:bodyPr/>
                    <a:lstStyle/>
                    <a:p>
                      <a:pPr algn="ctr"/>
                      <a:r>
                        <a:rPr lang="en-US" smtClean="0"/>
                        <a:t>SINHVIEN</a:t>
                      </a:r>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r>
              <a:tr h="370840">
                <a:tc>
                  <a:txBody>
                    <a:bodyPr/>
                    <a:lstStyle/>
                    <a:p>
                      <a:r>
                        <a:rPr lang="en-US" smtClean="0"/>
                        <a:t>MaSv</a:t>
                      </a:r>
                      <a:endParaRPr lang="vi-VN"/>
                    </a:p>
                  </a:txBody>
                  <a:tcPr/>
                </a:tc>
                <a:tc>
                  <a:txBody>
                    <a:bodyPr/>
                    <a:lstStyle/>
                    <a:p>
                      <a:r>
                        <a:rPr lang="en-US" smtClean="0"/>
                        <a:t>Hoten</a:t>
                      </a:r>
                      <a:endParaRPr lang="vi-VN"/>
                    </a:p>
                  </a:txBody>
                  <a:tcPr/>
                </a:tc>
                <a:tc>
                  <a:txBody>
                    <a:bodyPr/>
                    <a:lstStyle/>
                    <a:p>
                      <a:r>
                        <a:rPr lang="en-US" smtClean="0"/>
                        <a:t>Lop</a:t>
                      </a:r>
                      <a:endParaRPr lang="vi-VN"/>
                    </a:p>
                  </a:txBody>
                  <a:tcPr/>
                </a:tc>
                <a:tc>
                  <a:txBody>
                    <a:bodyPr/>
                    <a:lstStyle/>
                    <a:p>
                      <a:r>
                        <a:rPr lang="en-US" smtClean="0"/>
                        <a:t>MaNganh</a:t>
                      </a:r>
                      <a:endParaRPr lang="vi-VN"/>
                    </a:p>
                  </a:txBody>
                  <a:tcPr/>
                </a:tc>
              </a:tr>
            </a:tbl>
          </a:graphicData>
        </a:graphic>
      </p:graphicFrame>
      <p:graphicFrame>
        <p:nvGraphicFramePr>
          <p:cNvPr id="9" name="Table 8"/>
          <p:cNvGraphicFramePr>
            <a:graphicFrameLocks noGrp="1"/>
          </p:cNvGraphicFramePr>
          <p:nvPr/>
        </p:nvGraphicFramePr>
        <p:xfrm>
          <a:off x="1600200" y="2514600"/>
          <a:ext cx="4343399" cy="741680"/>
        </p:xfrm>
        <a:graphic>
          <a:graphicData uri="http://schemas.openxmlformats.org/drawingml/2006/table">
            <a:tbl>
              <a:tblPr firstRow="1" bandRow="1">
                <a:tableStyleId>{5C22544A-7EE6-4342-B048-85BDC9FD1C3A}</a:tableStyleId>
              </a:tblPr>
              <a:tblGrid>
                <a:gridCol w="1066800"/>
                <a:gridCol w="1143000"/>
                <a:gridCol w="838200"/>
                <a:gridCol w="1295399"/>
              </a:tblGrid>
              <a:tr h="370840">
                <a:tc gridSpan="4">
                  <a:txBody>
                    <a:bodyPr/>
                    <a:lstStyle/>
                    <a:p>
                      <a:pPr algn="ctr"/>
                      <a:r>
                        <a:rPr lang="en-US" smtClean="0"/>
                        <a:t>MONHOC</a:t>
                      </a:r>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r>
              <a:tr h="370840">
                <a:tc>
                  <a:txBody>
                    <a:bodyPr/>
                    <a:lstStyle/>
                    <a:p>
                      <a:r>
                        <a:rPr lang="en-US" smtClean="0"/>
                        <a:t>MaMH</a:t>
                      </a:r>
                      <a:endParaRPr lang="vi-VN"/>
                    </a:p>
                  </a:txBody>
                  <a:tcPr/>
                </a:tc>
                <a:tc>
                  <a:txBody>
                    <a:bodyPr/>
                    <a:lstStyle/>
                    <a:p>
                      <a:r>
                        <a:rPr lang="en-US" smtClean="0"/>
                        <a:t>TenMH</a:t>
                      </a:r>
                      <a:endParaRPr lang="vi-VN"/>
                    </a:p>
                  </a:txBody>
                  <a:tcPr/>
                </a:tc>
                <a:tc>
                  <a:txBody>
                    <a:bodyPr/>
                    <a:lstStyle/>
                    <a:p>
                      <a:r>
                        <a:rPr lang="en-US" smtClean="0"/>
                        <a:t>SoTC</a:t>
                      </a:r>
                      <a:endParaRPr lang="vi-VN"/>
                    </a:p>
                  </a:txBody>
                  <a:tcPr/>
                </a:tc>
                <a:tc>
                  <a:txBody>
                    <a:bodyPr/>
                    <a:lstStyle/>
                    <a:p>
                      <a:r>
                        <a:rPr lang="en-US" smtClean="0"/>
                        <a:t>MaKhoa</a:t>
                      </a:r>
                      <a:endParaRPr lang="vi-VN"/>
                    </a:p>
                  </a:txBody>
                  <a:tcPr/>
                </a:tc>
              </a:tr>
            </a:tbl>
          </a:graphicData>
        </a:graphic>
      </p:graphicFrame>
      <p:graphicFrame>
        <p:nvGraphicFramePr>
          <p:cNvPr id="10" name="Table 9"/>
          <p:cNvGraphicFramePr>
            <a:graphicFrameLocks noGrp="1"/>
          </p:cNvGraphicFramePr>
          <p:nvPr/>
        </p:nvGraphicFramePr>
        <p:xfrm>
          <a:off x="1600200" y="3505200"/>
          <a:ext cx="4343401" cy="741680"/>
        </p:xfrm>
        <a:graphic>
          <a:graphicData uri="http://schemas.openxmlformats.org/drawingml/2006/table">
            <a:tbl>
              <a:tblPr firstRow="1" bandRow="1">
                <a:tableStyleId>{5C22544A-7EE6-4342-B048-85BDC9FD1C3A}</a:tableStyleId>
              </a:tblPr>
              <a:tblGrid>
                <a:gridCol w="838200"/>
                <a:gridCol w="1143000"/>
                <a:gridCol w="914400"/>
                <a:gridCol w="1447801"/>
              </a:tblGrid>
              <a:tr h="370840">
                <a:tc gridSpan="4">
                  <a:txBody>
                    <a:bodyPr/>
                    <a:lstStyle/>
                    <a:p>
                      <a:pPr algn="ctr"/>
                      <a:r>
                        <a:rPr lang="en-US" smtClean="0"/>
                        <a:t>HOCPHAN</a:t>
                      </a:r>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r>
              <a:tr h="370840">
                <a:tc>
                  <a:txBody>
                    <a:bodyPr/>
                    <a:lstStyle/>
                    <a:p>
                      <a:r>
                        <a:rPr lang="en-US" smtClean="0"/>
                        <a:t>MaHP</a:t>
                      </a:r>
                      <a:endParaRPr lang="vi-VN"/>
                    </a:p>
                  </a:txBody>
                  <a:tcPr/>
                </a:tc>
                <a:tc>
                  <a:txBody>
                    <a:bodyPr/>
                    <a:lstStyle/>
                    <a:p>
                      <a:r>
                        <a:rPr lang="en-US" smtClean="0"/>
                        <a:t>MaMH</a:t>
                      </a:r>
                      <a:endParaRPr lang="vi-VN"/>
                    </a:p>
                  </a:txBody>
                  <a:tcPr/>
                </a:tc>
                <a:tc>
                  <a:txBody>
                    <a:bodyPr/>
                    <a:lstStyle/>
                    <a:p>
                      <a:r>
                        <a:rPr lang="en-US" smtClean="0"/>
                        <a:t>Hocky</a:t>
                      </a:r>
                      <a:endParaRPr lang="vi-VN"/>
                    </a:p>
                  </a:txBody>
                  <a:tcPr/>
                </a:tc>
                <a:tc>
                  <a:txBody>
                    <a:bodyPr/>
                    <a:lstStyle/>
                    <a:p>
                      <a:r>
                        <a:rPr lang="en-US" smtClean="0"/>
                        <a:t>Giaovien</a:t>
                      </a:r>
                      <a:endParaRPr lang="vi-VN"/>
                    </a:p>
                  </a:txBody>
                  <a:tcPr/>
                </a:tc>
              </a:tr>
            </a:tbl>
          </a:graphicData>
        </a:graphic>
      </p:graphicFrame>
      <p:graphicFrame>
        <p:nvGraphicFramePr>
          <p:cNvPr id="11" name="Table 10"/>
          <p:cNvGraphicFramePr>
            <a:graphicFrameLocks noGrp="1"/>
          </p:cNvGraphicFramePr>
          <p:nvPr/>
        </p:nvGraphicFramePr>
        <p:xfrm>
          <a:off x="1600200" y="5562600"/>
          <a:ext cx="4343401" cy="741680"/>
        </p:xfrm>
        <a:graphic>
          <a:graphicData uri="http://schemas.openxmlformats.org/drawingml/2006/table">
            <a:tbl>
              <a:tblPr firstRow="1" bandRow="1">
                <a:tableStyleId>{5C22544A-7EE6-4342-B048-85BDC9FD1C3A}</a:tableStyleId>
              </a:tblPr>
              <a:tblGrid>
                <a:gridCol w="1143000"/>
                <a:gridCol w="1600200"/>
                <a:gridCol w="1600201"/>
              </a:tblGrid>
              <a:tr h="370840">
                <a:tc gridSpan="3">
                  <a:txBody>
                    <a:bodyPr/>
                    <a:lstStyle/>
                    <a:p>
                      <a:pPr algn="ctr"/>
                      <a:r>
                        <a:rPr lang="en-US" smtClean="0"/>
                        <a:t>DIEM</a:t>
                      </a:r>
                      <a:endParaRPr lang="vi-VN"/>
                    </a:p>
                  </a:txBody>
                  <a:tcPr/>
                </a:tc>
                <a:tc hMerge="1">
                  <a:txBody>
                    <a:bodyPr/>
                    <a:lstStyle/>
                    <a:p>
                      <a:endParaRPr lang="vi-VN"/>
                    </a:p>
                  </a:txBody>
                  <a:tcPr/>
                </a:tc>
                <a:tc hMerge="1">
                  <a:txBody>
                    <a:bodyPr/>
                    <a:lstStyle/>
                    <a:p>
                      <a:pPr algn="ctr"/>
                      <a:endParaRPr lang="vi-VN"/>
                    </a:p>
                  </a:txBody>
                  <a:tcPr/>
                </a:tc>
              </a:tr>
              <a:tr h="370840">
                <a:tc>
                  <a:txBody>
                    <a:bodyPr/>
                    <a:lstStyle/>
                    <a:p>
                      <a:r>
                        <a:rPr lang="en-US" smtClean="0"/>
                        <a:t>MaSv</a:t>
                      </a:r>
                      <a:endParaRPr lang="vi-VN"/>
                    </a:p>
                  </a:txBody>
                  <a:tcPr/>
                </a:tc>
                <a:tc>
                  <a:txBody>
                    <a:bodyPr/>
                    <a:lstStyle/>
                    <a:p>
                      <a:r>
                        <a:rPr lang="en-US" smtClean="0"/>
                        <a:t>MaHP</a:t>
                      </a:r>
                      <a:endParaRPr lang="vi-VN"/>
                    </a:p>
                  </a:txBody>
                  <a:tcPr/>
                </a:tc>
                <a:tc>
                  <a:txBody>
                    <a:bodyPr/>
                    <a:lstStyle/>
                    <a:p>
                      <a:r>
                        <a:rPr lang="en-US" smtClean="0"/>
                        <a:t>Diem</a:t>
                      </a:r>
                      <a:endParaRPr lang="vi-VN"/>
                    </a:p>
                  </a:txBody>
                  <a:tcPr/>
                </a:tc>
              </a:tr>
            </a:tbl>
          </a:graphicData>
        </a:graphic>
      </p:graphicFrame>
      <p:graphicFrame>
        <p:nvGraphicFramePr>
          <p:cNvPr id="12" name="Table 11"/>
          <p:cNvGraphicFramePr>
            <a:graphicFrameLocks noGrp="1"/>
          </p:cNvGraphicFramePr>
          <p:nvPr/>
        </p:nvGraphicFramePr>
        <p:xfrm>
          <a:off x="6400800" y="2514600"/>
          <a:ext cx="2362200" cy="741680"/>
        </p:xfrm>
        <a:graphic>
          <a:graphicData uri="http://schemas.openxmlformats.org/drawingml/2006/table">
            <a:tbl>
              <a:tblPr firstRow="1" bandRow="1">
                <a:tableStyleId>{5C22544A-7EE6-4342-B048-85BDC9FD1C3A}</a:tableStyleId>
              </a:tblPr>
              <a:tblGrid>
                <a:gridCol w="1066800"/>
                <a:gridCol w="1295400"/>
              </a:tblGrid>
              <a:tr h="370840">
                <a:tc gridSpan="2">
                  <a:txBody>
                    <a:bodyPr/>
                    <a:lstStyle/>
                    <a:p>
                      <a:pPr algn="ctr"/>
                      <a:r>
                        <a:rPr lang="en-US" smtClean="0"/>
                        <a:t>MONDK</a:t>
                      </a:r>
                      <a:endParaRPr lang="vi-VN"/>
                    </a:p>
                  </a:txBody>
                  <a:tcPr/>
                </a:tc>
                <a:tc hMerge="1">
                  <a:txBody>
                    <a:bodyPr/>
                    <a:lstStyle/>
                    <a:p>
                      <a:endParaRPr lang="vi-VN"/>
                    </a:p>
                  </a:txBody>
                  <a:tcPr/>
                </a:tc>
              </a:tr>
              <a:tr h="370840">
                <a:tc>
                  <a:txBody>
                    <a:bodyPr/>
                    <a:lstStyle/>
                    <a:p>
                      <a:r>
                        <a:rPr lang="en-US" smtClean="0"/>
                        <a:t>MaMH</a:t>
                      </a:r>
                      <a:endParaRPr lang="vi-VN"/>
                    </a:p>
                  </a:txBody>
                  <a:tcPr/>
                </a:tc>
                <a:tc>
                  <a:txBody>
                    <a:bodyPr/>
                    <a:lstStyle/>
                    <a:p>
                      <a:r>
                        <a:rPr lang="en-US" smtClean="0"/>
                        <a:t>MaMonDK</a:t>
                      </a:r>
                      <a:endParaRPr lang="vi-VN"/>
                    </a:p>
                  </a:txBody>
                  <a:tcPr/>
                </a:tc>
              </a:tr>
            </a:tbl>
          </a:graphicData>
        </a:graphic>
      </p:graphicFrame>
      <p:graphicFrame>
        <p:nvGraphicFramePr>
          <p:cNvPr id="16" name="Table 15"/>
          <p:cNvGraphicFramePr>
            <a:graphicFrameLocks noGrp="1"/>
          </p:cNvGraphicFramePr>
          <p:nvPr/>
        </p:nvGraphicFramePr>
        <p:xfrm>
          <a:off x="1600200" y="4648200"/>
          <a:ext cx="4343401" cy="741680"/>
        </p:xfrm>
        <a:graphic>
          <a:graphicData uri="http://schemas.openxmlformats.org/drawingml/2006/table">
            <a:tbl>
              <a:tblPr firstRow="1" bandRow="1">
                <a:tableStyleId>{5C22544A-7EE6-4342-B048-85BDC9FD1C3A}</a:tableStyleId>
              </a:tblPr>
              <a:tblGrid>
                <a:gridCol w="1143000"/>
                <a:gridCol w="1600200"/>
                <a:gridCol w="1600201"/>
              </a:tblGrid>
              <a:tr h="370840">
                <a:tc gridSpan="3">
                  <a:txBody>
                    <a:bodyPr/>
                    <a:lstStyle/>
                    <a:p>
                      <a:pPr algn="ctr"/>
                      <a:r>
                        <a:rPr lang="en-US" smtClean="0"/>
                        <a:t>KHOA</a:t>
                      </a:r>
                      <a:endParaRPr lang="vi-VN"/>
                    </a:p>
                  </a:txBody>
                  <a:tcPr/>
                </a:tc>
                <a:tc hMerge="1">
                  <a:txBody>
                    <a:bodyPr/>
                    <a:lstStyle/>
                    <a:p>
                      <a:endParaRPr lang="vi-VN"/>
                    </a:p>
                  </a:txBody>
                  <a:tcPr/>
                </a:tc>
                <a:tc hMerge="1">
                  <a:txBody>
                    <a:bodyPr/>
                    <a:lstStyle/>
                    <a:p>
                      <a:pPr algn="ctr"/>
                      <a:endParaRPr lang="vi-VN"/>
                    </a:p>
                  </a:txBody>
                  <a:tcPr/>
                </a:tc>
              </a:tr>
              <a:tr h="370840">
                <a:tc>
                  <a:txBody>
                    <a:bodyPr/>
                    <a:lstStyle/>
                    <a:p>
                      <a:r>
                        <a:rPr lang="en-US" smtClean="0"/>
                        <a:t>MaKhoa</a:t>
                      </a:r>
                      <a:endParaRPr lang="vi-VN"/>
                    </a:p>
                  </a:txBody>
                  <a:tcPr/>
                </a:tc>
                <a:tc>
                  <a:txBody>
                    <a:bodyPr/>
                    <a:lstStyle/>
                    <a:p>
                      <a:r>
                        <a:rPr lang="en-US" smtClean="0"/>
                        <a:t>TenKhoa</a:t>
                      </a:r>
                      <a:endParaRPr lang="vi-VN"/>
                    </a:p>
                  </a:txBody>
                  <a:tcPr/>
                </a:tc>
                <a:tc>
                  <a:txBody>
                    <a:bodyPr/>
                    <a:lstStyle/>
                    <a:p>
                      <a:r>
                        <a:rPr lang="en-US" smtClean="0"/>
                        <a:t>MaNganh</a:t>
                      </a:r>
                      <a:endParaRPr lang="vi-VN"/>
                    </a:p>
                  </a:txBody>
                  <a:tcPr/>
                </a:tc>
              </a:tr>
            </a:tbl>
          </a:graphicData>
        </a:graphic>
      </p:graphicFrame>
      <p:sp>
        <p:nvSpPr>
          <p:cNvPr id="13" name="Footer Placeholder 12"/>
          <p:cNvSpPr>
            <a:spLocks noGrp="1"/>
          </p:cNvSpPr>
          <p:nvPr>
            <p:ph type="ftr" sz="quarter" idx="11"/>
          </p:nvPr>
        </p:nvSpPr>
        <p:spPr/>
        <p:txBody>
          <a:bodyPr/>
          <a:lstStyle/>
          <a:p>
            <a:pPr>
              <a:defRPr/>
            </a:pPr>
            <a:r>
              <a:rPr lang="en-US" altLang="en-US" smtClean="0"/>
              <a:t>Khoa CNTT</a:t>
            </a:r>
            <a:endParaRPr lang="en-US" altLang="en-US"/>
          </a:p>
        </p:txBody>
      </p:sp>
      <p:sp>
        <p:nvSpPr>
          <p:cNvPr id="14" name="Date Placeholder 13"/>
          <p:cNvSpPr>
            <a:spLocks noGrp="1"/>
          </p:cNvSpPr>
          <p:nvPr>
            <p:ph type="dt" sz="half" idx="10"/>
          </p:nvPr>
        </p:nvSpPr>
        <p:spPr/>
        <p:txBody>
          <a:bodyPr/>
          <a:lstStyle/>
          <a:p>
            <a:pPr>
              <a:defRPr/>
            </a:pPr>
            <a:fld id="{39AAC262-B112-40C1-91E0-70B994B8ADC8}" type="datetime13">
              <a:rPr lang="vi-VN" altLang="en-US" smtClean="0"/>
              <a:pPr>
                <a:defRPr/>
              </a:pPr>
              <a:t>08:04:39</a:t>
            </a:fld>
            <a:endParaRPr lang="en-US" altLang="en-US"/>
          </a:p>
        </p:txBody>
      </p:sp>
      <p:pic>
        <p:nvPicPr>
          <p:cNvPr id="15"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graphicFrame>
        <p:nvGraphicFramePr>
          <p:cNvPr id="17" name="Table 16"/>
          <p:cNvGraphicFramePr>
            <a:graphicFrameLocks noGrp="1"/>
          </p:cNvGraphicFramePr>
          <p:nvPr/>
        </p:nvGraphicFramePr>
        <p:xfrm>
          <a:off x="6400800" y="3505200"/>
          <a:ext cx="2362200" cy="741680"/>
        </p:xfrm>
        <a:graphic>
          <a:graphicData uri="http://schemas.openxmlformats.org/drawingml/2006/table">
            <a:tbl>
              <a:tblPr firstRow="1" bandRow="1">
                <a:tableStyleId>{5C22544A-7EE6-4342-B048-85BDC9FD1C3A}</a:tableStyleId>
              </a:tblPr>
              <a:tblGrid>
                <a:gridCol w="1066800"/>
                <a:gridCol w="1295400"/>
              </a:tblGrid>
              <a:tr h="370840">
                <a:tc gridSpan="2">
                  <a:txBody>
                    <a:bodyPr/>
                    <a:lstStyle/>
                    <a:p>
                      <a:pPr algn="ctr"/>
                      <a:r>
                        <a:rPr lang="en-US" smtClean="0"/>
                        <a:t>NGANH</a:t>
                      </a:r>
                      <a:endParaRPr lang="vi-VN"/>
                    </a:p>
                  </a:txBody>
                  <a:tcPr/>
                </a:tc>
                <a:tc hMerge="1">
                  <a:txBody>
                    <a:bodyPr/>
                    <a:lstStyle/>
                    <a:p>
                      <a:endParaRPr lang="vi-VN"/>
                    </a:p>
                  </a:txBody>
                  <a:tcPr/>
                </a:tc>
              </a:tr>
              <a:tr h="370840">
                <a:tc>
                  <a:txBody>
                    <a:bodyPr/>
                    <a:lstStyle/>
                    <a:p>
                      <a:r>
                        <a:rPr lang="en-US" smtClean="0"/>
                        <a:t>MaNg</a:t>
                      </a:r>
                      <a:endParaRPr lang="vi-VN"/>
                    </a:p>
                  </a:txBody>
                  <a:tcPr/>
                </a:tc>
                <a:tc>
                  <a:txBody>
                    <a:bodyPr/>
                    <a:lstStyle/>
                    <a:p>
                      <a:r>
                        <a:rPr lang="en-US" smtClean="0"/>
                        <a:t>TenNg</a:t>
                      </a:r>
                      <a:endParaRPr lang="vi-VN"/>
                    </a:p>
                  </a:txBody>
                  <a:tcPr/>
                </a:tc>
              </a:tr>
            </a:tbl>
          </a:graphicData>
        </a:graphic>
      </p:graphicFrame>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609600"/>
          </a:xfrm>
        </p:spPr>
        <p:txBody>
          <a:bodyPr/>
          <a:lstStyle/>
          <a:p>
            <a:r>
              <a:rPr lang="en-US" sz="3200" dirty="0" err="1" smtClean="0">
                <a:solidFill>
                  <a:schemeClr val="accent1"/>
                </a:solidFill>
              </a:rPr>
              <a:t>Một</a:t>
            </a:r>
            <a:r>
              <a:rPr lang="en-US" sz="3200" dirty="0" smtClean="0">
                <a:solidFill>
                  <a:schemeClr val="accent1"/>
                </a:solidFill>
              </a:rPr>
              <a:t> </a:t>
            </a:r>
            <a:r>
              <a:rPr lang="en-US" sz="3200" dirty="0" err="1" smtClean="0">
                <a:solidFill>
                  <a:schemeClr val="accent1"/>
                </a:solidFill>
              </a:rPr>
              <a:t>ví</a:t>
            </a:r>
            <a:r>
              <a:rPr lang="en-US" sz="3200" dirty="0" smtClean="0">
                <a:solidFill>
                  <a:schemeClr val="accent1"/>
                </a:solidFill>
              </a:rPr>
              <a:t> </a:t>
            </a:r>
            <a:r>
              <a:rPr lang="en-US" sz="3200" dirty="0" err="1" smtClean="0">
                <a:solidFill>
                  <a:schemeClr val="accent1"/>
                </a:solidFill>
              </a:rPr>
              <a:t>dụ</a:t>
            </a:r>
            <a:r>
              <a:rPr lang="en-US" sz="3200" dirty="0" smtClean="0">
                <a:solidFill>
                  <a:schemeClr val="accent1"/>
                </a:solidFill>
              </a:rPr>
              <a:t> </a:t>
            </a:r>
            <a:r>
              <a:rPr lang="en-US" sz="3200" dirty="0" err="1" smtClean="0">
                <a:solidFill>
                  <a:schemeClr val="accent1"/>
                </a:solidFill>
              </a:rPr>
              <a:t>về</a:t>
            </a:r>
            <a:r>
              <a:rPr lang="en-US" sz="3200" dirty="0" smtClean="0">
                <a:solidFill>
                  <a:schemeClr val="accent1"/>
                </a:solidFill>
              </a:rPr>
              <a:t> CSDL: </a:t>
            </a:r>
            <a:r>
              <a:rPr lang="en-US" sz="3200" dirty="0" err="1" smtClean="0">
                <a:solidFill>
                  <a:schemeClr val="accent1"/>
                </a:solidFill>
              </a:rPr>
              <a:t>Quản</a:t>
            </a:r>
            <a:r>
              <a:rPr lang="en-US" sz="3200" dirty="0" smtClean="0">
                <a:solidFill>
                  <a:schemeClr val="accent1"/>
                </a:solidFill>
              </a:rPr>
              <a:t> </a:t>
            </a:r>
            <a:r>
              <a:rPr lang="en-US" sz="3200" dirty="0" err="1" smtClean="0">
                <a:solidFill>
                  <a:schemeClr val="accent1"/>
                </a:solidFill>
              </a:rPr>
              <a:t>lý</a:t>
            </a:r>
            <a:r>
              <a:rPr lang="en-US" sz="3200" dirty="0" smtClean="0">
                <a:solidFill>
                  <a:schemeClr val="accent1"/>
                </a:solidFill>
              </a:rPr>
              <a:t> </a:t>
            </a:r>
            <a:r>
              <a:rPr lang="en-US" sz="3200" dirty="0" err="1" smtClean="0">
                <a:solidFill>
                  <a:schemeClr val="accent1"/>
                </a:solidFill>
              </a:rPr>
              <a:t>Đào</a:t>
            </a:r>
            <a:r>
              <a:rPr lang="en-US" sz="3200" dirty="0" smtClean="0">
                <a:solidFill>
                  <a:schemeClr val="accent1"/>
                </a:solidFill>
              </a:rPr>
              <a:t> </a:t>
            </a:r>
            <a:r>
              <a:rPr lang="en-US" sz="3200" dirty="0" err="1" smtClean="0">
                <a:solidFill>
                  <a:schemeClr val="accent1"/>
                </a:solidFill>
              </a:rPr>
              <a:t>tạo</a:t>
            </a:r>
            <a:endParaRPr lang="en-US" sz="3200" dirty="0" smtClean="0">
              <a:solidFill>
                <a:schemeClr val="accent1"/>
              </a:solidFill>
            </a:endParaRPr>
          </a:p>
        </p:txBody>
      </p:sp>
      <p:sp>
        <p:nvSpPr>
          <p:cNvPr id="147" name="Slide Number Placeholder 6"/>
          <p:cNvSpPr>
            <a:spLocks noGrp="1"/>
          </p:cNvSpPr>
          <p:nvPr>
            <p:ph type="sldNum" sz="quarter" idx="12"/>
          </p:nvPr>
        </p:nvSpPr>
        <p:spPr/>
        <p:txBody>
          <a:bodyPr/>
          <a:lstStyle/>
          <a:p>
            <a:pPr>
              <a:defRPr/>
            </a:pPr>
            <a:fld id="{2F1BB0F4-CFC3-4860-899C-CF0CE9852783}" type="slidenum">
              <a:rPr lang="en-US" altLang="en-US"/>
              <a:pPr>
                <a:defRPr/>
              </a:pPr>
              <a:t>12</a:t>
            </a:fld>
            <a:endParaRPr lang="en-US" altLang="en-US"/>
          </a:p>
        </p:txBody>
      </p:sp>
      <p:sp>
        <p:nvSpPr>
          <p:cNvPr id="14" name="TextBox 13"/>
          <p:cNvSpPr txBox="1"/>
          <p:nvPr/>
        </p:nvSpPr>
        <p:spPr>
          <a:xfrm>
            <a:off x="457200" y="1066800"/>
            <a:ext cx="8305800" cy="4724370"/>
          </a:xfrm>
          <a:prstGeom prst="rect">
            <a:avLst/>
          </a:prstGeom>
          <a:noFill/>
        </p:spPr>
        <p:txBody>
          <a:bodyPr wrap="square" rtlCol="0">
            <a:spAutoFit/>
          </a:bodyPr>
          <a:lstStyle/>
          <a:p>
            <a:pPr algn="l"/>
            <a:endParaRPr lang="en-US" sz="2800" i="1" smtClean="0"/>
          </a:p>
          <a:p>
            <a:pPr algn="l"/>
            <a:r>
              <a:rPr lang="en-US" sz="2800" b="1" i="1" smtClean="0"/>
              <a:t>Định </a:t>
            </a:r>
            <a:r>
              <a:rPr lang="en-US" sz="2800" b="1" i="1" dirty="0" err="1" smtClean="0"/>
              <a:t>nghĩa</a:t>
            </a:r>
            <a:r>
              <a:rPr lang="en-US" sz="2800" b="1" i="1" dirty="0" smtClean="0"/>
              <a:t> CSDL</a:t>
            </a:r>
            <a:r>
              <a:rPr lang="en-US" sz="2800" i="1" dirty="0" smtClean="0"/>
              <a:t>:</a:t>
            </a:r>
            <a:r>
              <a:rPr lang="en-US" sz="2400" i="1"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cấu</a:t>
            </a:r>
            <a:r>
              <a:rPr lang="en-US" sz="2400" dirty="0" smtClean="0"/>
              <a:t> </a:t>
            </a:r>
            <a:r>
              <a:rPr lang="en-US" sz="2400" dirty="0" err="1" smtClean="0"/>
              <a:t>trúc</a:t>
            </a:r>
            <a:r>
              <a:rPr lang="en-US" sz="2400" dirty="0" smtClean="0"/>
              <a:t> </a:t>
            </a:r>
            <a:r>
              <a:rPr lang="en-US" sz="2400" dirty="0" err="1" smtClean="0"/>
              <a:t>các</a:t>
            </a:r>
            <a:r>
              <a:rPr lang="en-US" sz="2400" dirty="0" smtClean="0"/>
              <a:t> </a:t>
            </a:r>
            <a:r>
              <a:rPr lang="en-US" sz="2400" dirty="0" err="1" smtClean="0"/>
              <a:t>bảng</a:t>
            </a:r>
            <a:r>
              <a:rPr lang="en-US" sz="2400" dirty="0" smtClean="0"/>
              <a:t>, </a:t>
            </a:r>
            <a:r>
              <a:rPr lang="en-US" sz="2400" dirty="0" err="1" smtClean="0"/>
              <a:t>Các</a:t>
            </a:r>
            <a:r>
              <a:rPr lang="en-US" sz="2400" dirty="0" smtClean="0"/>
              <a:t> </a:t>
            </a:r>
            <a:r>
              <a:rPr lang="en-US" sz="2400" dirty="0" err="1" smtClean="0"/>
              <a:t>kiểu</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của</a:t>
            </a:r>
            <a:r>
              <a:rPr lang="en-US" sz="2400" dirty="0" smtClean="0"/>
              <a:t> </a:t>
            </a:r>
            <a:r>
              <a:rPr lang="en-US" sz="2400" err="1" smtClean="0"/>
              <a:t>các</a:t>
            </a:r>
            <a:r>
              <a:rPr lang="en-US" sz="2400" smtClean="0"/>
              <a:t> trường,..</a:t>
            </a:r>
            <a:endParaRPr lang="en-US" sz="2400" dirty="0" smtClean="0"/>
          </a:p>
          <a:p>
            <a:pPr algn="l"/>
            <a:r>
              <a:rPr lang="en-US" sz="2800" b="1" i="1" dirty="0" err="1" smtClean="0"/>
              <a:t>Xây</a:t>
            </a:r>
            <a:r>
              <a:rPr lang="en-US" sz="2800" b="1" i="1" dirty="0" smtClean="0"/>
              <a:t> </a:t>
            </a:r>
            <a:r>
              <a:rPr lang="en-US" sz="2800" b="1" i="1" dirty="0" err="1" smtClean="0"/>
              <a:t>dựng</a:t>
            </a:r>
            <a:r>
              <a:rPr lang="en-US" sz="2800" b="1" i="1" dirty="0" smtClean="0"/>
              <a:t> CSDL</a:t>
            </a:r>
            <a:r>
              <a:rPr lang="en-US" sz="2800" i="1" dirty="0" smtClean="0"/>
              <a:t>: </a:t>
            </a:r>
            <a:r>
              <a:rPr lang="en-US" sz="2400" dirty="0" err="1" smtClean="0"/>
              <a:t>Dữ</a:t>
            </a:r>
            <a:r>
              <a:rPr lang="en-US" sz="2400" dirty="0" smtClean="0"/>
              <a:t> </a:t>
            </a:r>
            <a:r>
              <a:rPr lang="en-US" sz="2400" dirty="0" err="1" smtClean="0"/>
              <a:t>liệu</a:t>
            </a:r>
            <a:r>
              <a:rPr lang="en-US" sz="2400" dirty="0" smtClean="0"/>
              <a:t> </a:t>
            </a:r>
            <a:r>
              <a:rPr lang="vi-VN" sz="2400" dirty="0" smtClean="0"/>
              <a:t>đượ</a:t>
            </a:r>
            <a:r>
              <a:rPr lang="en-US" sz="2400" dirty="0" smtClean="0"/>
              <a:t>c </a:t>
            </a:r>
            <a:r>
              <a:rPr lang="en-US" sz="2400" dirty="0" err="1" smtClean="0"/>
              <a:t>ghi</a:t>
            </a:r>
            <a:r>
              <a:rPr lang="en-US" sz="2400" dirty="0" smtClean="0"/>
              <a:t> </a:t>
            </a:r>
            <a:r>
              <a:rPr lang="en-US" sz="2400" dirty="0" err="1" smtClean="0"/>
              <a:t>trong</a:t>
            </a:r>
            <a:r>
              <a:rPr lang="en-US" sz="2400" dirty="0" smtClean="0"/>
              <a:t> </a:t>
            </a:r>
            <a:r>
              <a:rPr lang="en-US" sz="2400" dirty="0" err="1" smtClean="0"/>
              <a:t>các</a:t>
            </a:r>
            <a:r>
              <a:rPr lang="en-US" sz="2400" dirty="0" smtClean="0"/>
              <a:t> </a:t>
            </a:r>
            <a:r>
              <a:rPr lang="en-US" sz="2400" dirty="0" err="1" smtClean="0"/>
              <a:t>tệp</a:t>
            </a:r>
            <a:r>
              <a:rPr lang="en-US" sz="2400" dirty="0" smtClean="0"/>
              <a:t> </a:t>
            </a:r>
            <a:r>
              <a:rPr lang="en-US" sz="2400" dirty="0" err="1" smtClean="0"/>
              <a:t>như</a:t>
            </a:r>
            <a:r>
              <a:rPr lang="en-US" sz="2400" dirty="0" smtClean="0"/>
              <a:t> </a:t>
            </a:r>
            <a:r>
              <a:rPr lang="en-US" sz="2400" dirty="0" err="1" smtClean="0"/>
              <a:t>thế</a:t>
            </a:r>
            <a:r>
              <a:rPr lang="en-US" sz="2400" dirty="0" smtClean="0"/>
              <a:t> </a:t>
            </a:r>
            <a:r>
              <a:rPr lang="en-US" sz="2400" dirty="0" err="1" smtClean="0"/>
              <a:t>nào</a:t>
            </a:r>
            <a:r>
              <a:rPr lang="en-US" sz="2400" dirty="0" smtClean="0"/>
              <a:t>, </a:t>
            </a:r>
            <a:r>
              <a:rPr lang="en-US" sz="2400" dirty="0" err="1" smtClean="0"/>
              <a:t>các</a:t>
            </a:r>
            <a:r>
              <a:rPr lang="en-US" sz="2400" dirty="0" smtClean="0"/>
              <a:t> </a:t>
            </a:r>
            <a:r>
              <a:rPr lang="en-US" sz="2400" dirty="0" err="1" smtClean="0"/>
              <a:t>quan</a:t>
            </a:r>
            <a:r>
              <a:rPr lang="en-US" sz="2400" dirty="0" smtClean="0"/>
              <a:t> </a:t>
            </a:r>
            <a:r>
              <a:rPr lang="en-US" sz="2400" dirty="0" err="1" smtClean="0"/>
              <a:t>hệ</a:t>
            </a:r>
            <a:r>
              <a:rPr lang="en-US" sz="2400" dirty="0" smtClean="0"/>
              <a:t> </a:t>
            </a:r>
            <a:r>
              <a:rPr lang="en-US" sz="2400" dirty="0" err="1" smtClean="0"/>
              <a:t>giữa</a:t>
            </a:r>
            <a:r>
              <a:rPr lang="en-US" sz="2400" dirty="0" smtClean="0"/>
              <a:t> </a:t>
            </a:r>
            <a:r>
              <a:rPr lang="en-US" sz="2400" dirty="0" err="1" smtClean="0"/>
              <a:t>các</a:t>
            </a:r>
            <a:r>
              <a:rPr lang="en-US" sz="2400" dirty="0" smtClean="0"/>
              <a:t> </a:t>
            </a:r>
            <a:r>
              <a:rPr lang="en-US" sz="2400" dirty="0" err="1" smtClean="0"/>
              <a:t>bản</a:t>
            </a:r>
            <a:r>
              <a:rPr lang="en-US" sz="2400" dirty="0" smtClean="0"/>
              <a:t> </a:t>
            </a:r>
            <a:r>
              <a:rPr lang="en-US" sz="2400" dirty="0" err="1" smtClean="0"/>
              <a:t>ghi</a:t>
            </a:r>
            <a:r>
              <a:rPr lang="en-US" sz="2400" dirty="0" smtClean="0"/>
              <a:t>,</a:t>
            </a:r>
          </a:p>
          <a:p>
            <a:pPr algn="l"/>
            <a:r>
              <a:rPr lang="en-US" sz="2800" b="1" i="1" dirty="0" err="1" smtClean="0"/>
              <a:t>Thao</a:t>
            </a:r>
            <a:r>
              <a:rPr lang="en-US" sz="2800" b="1" i="1" dirty="0" smtClean="0"/>
              <a:t> </a:t>
            </a:r>
            <a:r>
              <a:rPr lang="en-US" sz="2800" b="1" i="1" dirty="0" err="1" smtClean="0"/>
              <a:t>tác</a:t>
            </a:r>
            <a:r>
              <a:rPr lang="en-US" sz="2800" b="1" i="1" dirty="0" smtClean="0"/>
              <a:t> CSDL</a:t>
            </a:r>
            <a:r>
              <a:rPr lang="en-US" sz="2800" i="1" dirty="0" smtClean="0"/>
              <a:t>: </a:t>
            </a:r>
            <a:r>
              <a:rPr lang="en-US" sz="2400" dirty="0" err="1" smtClean="0"/>
              <a:t>Cập</a:t>
            </a:r>
            <a:r>
              <a:rPr lang="en-US" sz="2400" dirty="0" smtClean="0"/>
              <a:t> </a:t>
            </a:r>
            <a:r>
              <a:rPr lang="en-US" sz="2400" dirty="0" err="1" smtClean="0"/>
              <a:t>nhật</a:t>
            </a:r>
            <a:r>
              <a:rPr lang="en-US" sz="2400" dirty="0" smtClean="0"/>
              <a:t> </a:t>
            </a:r>
            <a:r>
              <a:rPr lang="en-US" sz="2400" dirty="0" err="1" smtClean="0"/>
              <a:t>và</a:t>
            </a:r>
            <a:r>
              <a:rPr lang="en-US" sz="2400" dirty="0" smtClean="0"/>
              <a:t> </a:t>
            </a:r>
            <a:r>
              <a:rPr lang="en-US" sz="2400" dirty="0" err="1" smtClean="0"/>
              <a:t>khai</a:t>
            </a:r>
            <a:r>
              <a:rPr lang="en-US" sz="2400" dirty="0" smtClean="0"/>
              <a:t> </a:t>
            </a:r>
            <a:r>
              <a:rPr lang="en-US" sz="2400" dirty="0" err="1" smtClean="0"/>
              <a:t>thác</a:t>
            </a:r>
            <a:r>
              <a:rPr lang="en-US" sz="2400" dirty="0" smtClean="0"/>
              <a:t> </a:t>
            </a:r>
            <a:r>
              <a:rPr lang="en-US" sz="2400" err="1" smtClean="0"/>
              <a:t>dữ</a:t>
            </a:r>
            <a:r>
              <a:rPr lang="en-US" sz="2400" smtClean="0"/>
              <a:t> liệu</a:t>
            </a:r>
            <a:r>
              <a:rPr lang="en-US" sz="2400" u="sng" dirty="0" smtClean="0"/>
              <a:t>.</a:t>
            </a:r>
          </a:p>
          <a:p>
            <a:pPr algn="l"/>
            <a:endParaRPr lang="en-US" sz="2400" u="sng" dirty="0" smtClean="0"/>
          </a:p>
          <a:p>
            <a:pPr lvl="1" algn="l">
              <a:buFont typeface="Arial" pitchFamily="34" charset="0"/>
              <a:buChar char="•"/>
            </a:pPr>
            <a:endParaRPr lang="en-US" sz="2400" dirty="0" smtClean="0"/>
          </a:p>
          <a:p>
            <a:pPr algn="l"/>
            <a:endParaRPr lang="vi-VN" dirty="0"/>
          </a:p>
        </p:txBody>
      </p:sp>
      <p:sp>
        <p:nvSpPr>
          <p:cNvPr id="6" name="Footer Placeholder 5"/>
          <p:cNvSpPr>
            <a:spLocks noGrp="1"/>
          </p:cNvSpPr>
          <p:nvPr>
            <p:ph type="ftr" sz="quarter" idx="11"/>
          </p:nvPr>
        </p:nvSpPr>
        <p:spPr/>
        <p:txBody>
          <a:bodyPr/>
          <a:lstStyle/>
          <a:p>
            <a:pPr>
              <a:defRPr/>
            </a:pPr>
            <a:r>
              <a:rPr lang="en-US" altLang="en-US" smtClean="0"/>
              <a:t>Khoa CNTT</a:t>
            </a:r>
            <a:endParaRPr lang="en-US" altLang="en-US"/>
          </a:p>
        </p:txBody>
      </p:sp>
      <p:sp>
        <p:nvSpPr>
          <p:cNvPr id="7" name="Date Placeholder 6"/>
          <p:cNvSpPr>
            <a:spLocks noGrp="1"/>
          </p:cNvSpPr>
          <p:nvPr>
            <p:ph type="dt" sz="half" idx="10"/>
          </p:nvPr>
        </p:nvSpPr>
        <p:spPr/>
        <p:txBody>
          <a:bodyPr/>
          <a:lstStyle/>
          <a:p>
            <a:pPr>
              <a:defRPr/>
            </a:pPr>
            <a:fld id="{6C3E3C25-9480-4BF3-8E67-4E1EF0AE8E72}" type="datetime13">
              <a:rPr lang="vi-VN" altLang="en-US" smtClean="0"/>
              <a:pPr>
                <a:defRPr/>
              </a:pPr>
              <a:t>08:04:39</a:t>
            </a:fld>
            <a:endParaRPr lang="en-US" altLang="en-US"/>
          </a:p>
        </p:txBody>
      </p:sp>
      <p:pic>
        <p:nvPicPr>
          <p:cNvPr id="8"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609600"/>
          </a:xfrm>
        </p:spPr>
        <p:txBody>
          <a:bodyPr/>
          <a:lstStyle/>
          <a:p>
            <a:r>
              <a:rPr lang="en-US" sz="3600" smtClean="0">
                <a:solidFill>
                  <a:schemeClr val="accent1"/>
                </a:solidFill>
              </a:rPr>
              <a:t>Một ví dụ về CSDL: Quản lý Dự án</a:t>
            </a:r>
          </a:p>
        </p:txBody>
      </p:sp>
      <p:sp>
        <p:nvSpPr>
          <p:cNvPr id="147" name="Slide Number Placeholder 6"/>
          <p:cNvSpPr>
            <a:spLocks noGrp="1"/>
          </p:cNvSpPr>
          <p:nvPr>
            <p:ph type="sldNum" sz="quarter" idx="12"/>
          </p:nvPr>
        </p:nvSpPr>
        <p:spPr/>
        <p:txBody>
          <a:bodyPr/>
          <a:lstStyle/>
          <a:p>
            <a:pPr>
              <a:defRPr/>
            </a:pPr>
            <a:fld id="{2F1BB0F4-CFC3-4860-899C-CF0CE9852783}" type="slidenum">
              <a:rPr lang="en-US" altLang="en-US"/>
              <a:pPr>
                <a:defRPr/>
              </a:pPr>
              <a:t>13</a:t>
            </a:fld>
            <a:endParaRPr lang="en-US" altLang="en-US"/>
          </a:p>
        </p:txBody>
      </p:sp>
      <p:graphicFrame>
        <p:nvGraphicFramePr>
          <p:cNvPr id="157200" name="Group 528"/>
          <p:cNvGraphicFramePr>
            <a:graphicFrameLocks noGrp="1"/>
          </p:cNvGraphicFramePr>
          <p:nvPr/>
        </p:nvGraphicFramePr>
        <p:xfrm>
          <a:off x="4343400" y="4800600"/>
          <a:ext cx="4440238" cy="1616075"/>
        </p:xfrm>
        <a:graphic>
          <a:graphicData uri="http://schemas.openxmlformats.org/drawingml/2006/table">
            <a:tbl>
              <a:tblPr/>
              <a:tblGrid>
                <a:gridCol w="1344613"/>
                <a:gridCol w="1201737"/>
                <a:gridCol w="746125"/>
                <a:gridCol w="1147763"/>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PHANCONG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MA_NVIEN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SODA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THOIGIAN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123456789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32.5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123456789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7.5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666884444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40.0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453453453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20.0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157204" name="Group 532"/>
          <p:cNvGraphicFramePr>
            <a:graphicFrameLocks noGrp="1"/>
          </p:cNvGraphicFramePr>
          <p:nvPr/>
        </p:nvGraphicFramePr>
        <p:xfrm>
          <a:off x="503238" y="3048000"/>
          <a:ext cx="5135562" cy="1612900"/>
        </p:xfrm>
        <a:graphic>
          <a:graphicData uri="http://schemas.openxmlformats.org/drawingml/2006/table">
            <a:tbl>
              <a:tblPr/>
              <a:tblGrid>
                <a:gridCol w="757237"/>
                <a:gridCol w="1301750"/>
                <a:gridCol w="769938"/>
                <a:gridCol w="1377950"/>
                <a:gridCol w="928687"/>
              </a:tblGrid>
              <a:tr h="3937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cs typeface="Times New Roman" pitchFamily="18" charset="0"/>
                        </a:rPr>
                        <a:t>DEAN</a:t>
                      </a:r>
                      <a:endParaRPr kumimoji="0" lang="en-US" sz="1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TENDA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MADA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DDIEM_DA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PHONG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03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San </a:t>
                      </a:r>
                      <a:r>
                        <a:rPr kumimoji="0" lang="en-US" sz="1400" b="0" i="0" u="none" strike="noStrike" cap="none" normalizeH="0" baseline="0" err="1" smtClean="0">
                          <a:ln>
                            <a:noFill/>
                          </a:ln>
                          <a:solidFill>
                            <a:schemeClr val="tx1"/>
                          </a:solidFill>
                          <a:effectLst/>
                          <a:latin typeface="Arial" charset="0"/>
                          <a:ea typeface="Times New Roman" pitchFamily="18" charset="0"/>
                          <a:cs typeface="Arial" charset="0"/>
                        </a:rPr>
                        <a:t>pham</a:t>
                      </a: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 X</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VUNG TAU</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76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San pham Y</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NHA TRANG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San pham Z</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TP HCM</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Tin hoc hoa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10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HA NOI</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157202" name="Group 530"/>
          <p:cNvGraphicFramePr>
            <a:graphicFrameLocks noGrp="1"/>
          </p:cNvGraphicFramePr>
          <p:nvPr/>
        </p:nvGraphicFramePr>
        <p:xfrm>
          <a:off x="457200" y="1295400"/>
          <a:ext cx="8066087" cy="1524000"/>
        </p:xfrm>
        <a:graphic>
          <a:graphicData uri="http://schemas.openxmlformats.org/drawingml/2006/table">
            <a:tbl>
              <a:tblPr/>
              <a:tblGrid>
                <a:gridCol w="1220787"/>
                <a:gridCol w="868363"/>
                <a:gridCol w="968375"/>
                <a:gridCol w="855662"/>
                <a:gridCol w="1179513"/>
                <a:gridCol w="1181100"/>
                <a:gridCol w="1177925"/>
                <a:gridCol w="614362"/>
              </a:tblGrid>
              <a:tr h="266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NHANVIEN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HONV</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TENDEM</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TENNV</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MANV</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NGSINH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MA_NQL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PHG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22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Tran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Hong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Quang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987987987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03/09/1969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987654321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Nguyen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Thanh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Tung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333445555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12/08/1955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888665555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Nguyen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Manh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Hung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666884444</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09/15/1962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333445555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4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vi-VN" sz="1400" b="0" i="0" u="none" strike="noStrike" cap="none" normalizeH="0" baseline="0" smtClean="0">
                        <a:ln>
                          <a:noFill/>
                        </a:ln>
                        <a:solidFill>
                          <a:schemeClr val="tx1"/>
                        </a:solidFill>
                        <a:effectLst/>
                        <a:latin typeface="Arial" charset="0"/>
                      </a:endParaRPr>
                    </a:p>
                  </a:txBody>
                  <a:tcPr anchor="ctr" horzOverflow="overflow">
                    <a:lnL cap="flat">
                      <a:noFill/>
                    </a:lnL>
                    <a:lnR w="12700" cap="flat" cmpd="sng" algn="ctr">
                      <a:solidFill>
                        <a:schemeClr val="tx1"/>
                      </a:solidFill>
                      <a:prstDash val="solid"/>
                      <a:round/>
                      <a:headEnd type="none" w="sm" len="sm"/>
                      <a:tailEnd type="none" w="sm" len="sm"/>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Tran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err="1" smtClean="0">
                          <a:ln>
                            <a:noFill/>
                          </a:ln>
                          <a:solidFill>
                            <a:schemeClr val="tx1"/>
                          </a:solidFill>
                          <a:effectLst/>
                          <a:latin typeface="Arial" charset="0"/>
                          <a:ea typeface="Times New Roman" pitchFamily="18" charset="0"/>
                          <a:cs typeface="Arial" charset="0"/>
                        </a:rPr>
                        <a:t>Thanh</a:t>
                      </a:r>
                      <a:endParaRPr kumimoji="0" lang="en-US" sz="1400" b="0" i="0" u="none" strike="noStrike" cap="none" normalizeH="0" baseline="0" smtClean="0">
                        <a:ln>
                          <a:noFill/>
                        </a:ln>
                        <a:solidFill>
                          <a:schemeClr val="tx1"/>
                        </a:solidFill>
                        <a:effectLst/>
                        <a:latin typeface="Arial" charset="0"/>
                        <a:ea typeface="Times New Roman" pitchFamily="18" charset="0"/>
                        <a:cs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Tam</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453453453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07/31/1972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333445555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
        <p:nvSpPr>
          <p:cNvPr id="9" name="Date Placeholder 8"/>
          <p:cNvSpPr>
            <a:spLocks noGrp="1"/>
          </p:cNvSpPr>
          <p:nvPr>
            <p:ph type="dt" sz="half" idx="10"/>
          </p:nvPr>
        </p:nvSpPr>
        <p:spPr/>
        <p:txBody>
          <a:bodyPr/>
          <a:lstStyle/>
          <a:p>
            <a:pPr>
              <a:defRPr/>
            </a:pPr>
            <a:fld id="{DCBAC23D-0848-4833-8482-94A9071AE599}" type="datetime13">
              <a:rPr lang="vi-VN" altLang="en-US" smtClean="0"/>
              <a:pPr>
                <a:defRPr/>
              </a:pPr>
              <a:t>08:04:39</a:t>
            </a:fld>
            <a:endParaRPr lang="en-US" altLang="en-US"/>
          </a:p>
        </p:txBody>
      </p:sp>
      <p:pic>
        <p:nvPicPr>
          <p:cNvPr id="10"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1295400"/>
            <a:ext cx="8229600" cy="4835525"/>
          </a:xfrm>
        </p:spPr>
        <p:txBody>
          <a:bodyPr/>
          <a:lstStyle/>
          <a:p>
            <a:pPr lvl="1"/>
            <a:r>
              <a:rPr lang="en-US" dirty="0" err="1" smtClean="0"/>
              <a:t>Định</a:t>
            </a:r>
            <a:r>
              <a:rPr lang="en-US" dirty="0" smtClean="0"/>
              <a:t> </a:t>
            </a:r>
            <a:r>
              <a:rPr lang="en-US" dirty="0" err="1" smtClean="0"/>
              <a:t>nghĩa</a:t>
            </a:r>
            <a:r>
              <a:rPr lang="en-US" dirty="0" smtClean="0"/>
              <a:t> CSDL: </a:t>
            </a:r>
            <a:r>
              <a:rPr lang="en-US" dirty="0" err="1" smtClean="0"/>
              <a:t>Cấu</a:t>
            </a:r>
            <a:r>
              <a:rPr lang="en-US" dirty="0" smtClean="0"/>
              <a:t> </a:t>
            </a:r>
            <a:r>
              <a:rPr lang="en-US" dirty="0" err="1" smtClean="0"/>
              <a:t>trúc</a:t>
            </a:r>
            <a:r>
              <a:rPr lang="en-US" dirty="0" smtClean="0"/>
              <a:t> </a:t>
            </a:r>
            <a:r>
              <a:rPr lang="en-US" dirty="0" err="1" smtClean="0"/>
              <a:t>bảng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tương</a:t>
            </a:r>
            <a:r>
              <a:rPr lang="en-US" dirty="0" smtClean="0"/>
              <a:t> </a:t>
            </a:r>
            <a:r>
              <a:rPr lang="en-US" dirty="0" err="1" smtClean="0"/>
              <a:t>ứng</a:t>
            </a:r>
            <a:endParaRPr lang="en-US" dirty="0" smtClean="0"/>
          </a:p>
          <a:p>
            <a:pPr lvl="1"/>
            <a:r>
              <a:rPr lang="en-US" dirty="0" err="1" smtClean="0"/>
              <a:t>Xây</a:t>
            </a:r>
            <a:r>
              <a:rPr lang="en-US" dirty="0" smtClean="0"/>
              <a:t> </a:t>
            </a:r>
            <a:r>
              <a:rPr lang="en-US" dirty="0" err="1" smtClean="0"/>
              <a:t>dựng</a:t>
            </a:r>
            <a:r>
              <a:rPr lang="en-US" dirty="0" smtClean="0"/>
              <a:t> CSDL: </a:t>
            </a:r>
            <a:r>
              <a:rPr lang="en-US" dirty="0" err="1" smtClean="0"/>
              <a:t>Đưa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vào</a:t>
            </a:r>
            <a:r>
              <a:rPr lang="en-US" dirty="0" smtClean="0"/>
              <a:t> </a:t>
            </a:r>
            <a:r>
              <a:rPr lang="en-US" dirty="0" err="1" smtClean="0"/>
              <a:t>các</a:t>
            </a:r>
            <a:r>
              <a:rPr lang="en-US" dirty="0" smtClean="0"/>
              <a:t> </a:t>
            </a:r>
            <a:r>
              <a:rPr lang="en-US" dirty="0" err="1" smtClean="0"/>
              <a:t>bảng</a:t>
            </a:r>
            <a:endParaRPr lang="en-US" dirty="0" smtClean="0"/>
          </a:p>
          <a:p>
            <a:pPr lvl="1"/>
            <a:r>
              <a:rPr lang="en-US" dirty="0" err="1" smtClean="0"/>
              <a:t>Xử</a:t>
            </a:r>
            <a:r>
              <a:rPr lang="en-US" dirty="0" smtClean="0"/>
              <a:t> </a:t>
            </a:r>
            <a:r>
              <a:rPr lang="en-US" dirty="0" err="1" smtClean="0"/>
              <a:t>lý</a:t>
            </a:r>
            <a:r>
              <a:rPr lang="en-US" dirty="0" smtClean="0"/>
              <a:t> CSDL:</a:t>
            </a:r>
          </a:p>
          <a:p>
            <a:pPr lvl="2">
              <a:buFont typeface="Courier New" pitchFamily="49" charset="0"/>
              <a:buChar char="o"/>
            </a:pP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truy</a:t>
            </a:r>
            <a:r>
              <a:rPr lang="en-US" dirty="0" smtClean="0"/>
              <a:t> </a:t>
            </a:r>
            <a:r>
              <a:rPr lang="en-US" dirty="0" err="1" smtClean="0"/>
              <a:t>vấn</a:t>
            </a:r>
            <a:r>
              <a:rPr lang="en-US" dirty="0" smtClean="0"/>
              <a:t>: “Cho </a:t>
            </a:r>
            <a:r>
              <a:rPr lang="en-US" dirty="0" err="1" smtClean="0"/>
              <a:t>biết</a:t>
            </a:r>
            <a:r>
              <a:rPr lang="en-US" dirty="0" smtClean="0"/>
              <a:t> </a:t>
            </a:r>
            <a:r>
              <a:rPr lang="en-US" dirty="0" err="1" smtClean="0"/>
              <a:t>những</a:t>
            </a:r>
            <a:r>
              <a:rPr lang="en-US" dirty="0" smtClean="0"/>
              <a:t> </a:t>
            </a:r>
            <a:r>
              <a:rPr lang="en-US" dirty="0" err="1" smtClean="0"/>
              <a:t>nhân</a:t>
            </a:r>
            <a:r>
              <a:rPr lang="en-US" dirty="0" smtClean="0"/>
              <a:t> </a:t>
            </a:r>
            <a:r>
              <a:rPr lang="en-US" dirty="0" err="1" smtClean="0"/>
              <a:t>viên</a:t>
            </a:r>
            <a:r>
              <a:rPr lang="en-US" dirty="0" smtClean="0"/>
              <a:t> </a:t>
            </a:r>
            <a:r>
              <a:rPr lang="en-US" dirty="0" err="1" smtClean="0"/>
              <a:t>thuộc</a:t>
            </a:r>
            <a:r>
              <a:rPr lang="en-US" dirty="0" smtClean="0"/>
              <a:t> </a:t>
            </a:r>
            <a:r>
              <a:rPr lang="en-US" dirty="0" err="1" smtClean="0"/>
              <a:t>phòng</a:t>
            </a:r>
            <a:r>
              <a:rPr lang="en-US" dirty="0" smtClean="0"/>
              <a:t> </a:t>
            </a:r>
            <a:r>
              <a:rPr lang="en-US" dirty="0" err="1" smtClean="0"/>
              <a:t>nào</a:t>
            </a:r>
            <a:r>
              <a:rPr lang="en-US" dirty="0" smtClean="0"/>
              <a:t> </a:t>
            </a:r>
            <a:r>
              <a:rPr lang="en-US" dirty="0" err="1" smtClean="0"/>
              <a:t>đó</a:t>
            </a:r>
            <a:r>
              <a:rPr lang="en-US" dirty="0" smtClean="0"/>
              <a:t>”</a:t>
            </a:r>
          </a:p>
          <a:p>
            <a:pPr lvl="2">
              <a:buFont typeface="Courier New" pitchFamily="49" charset="0"/>
              <a:buChar char="o"/>
            </a:pP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phép</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thêm</a:t>
            </a:r>
            <a:r>
              <a:rPr lang="en-US" dirty="0" smtClean="0"/>
              <a:t> </a:t>
            </a:r>
            <a:r>
              <a:rPr lang="en-US" dirty="0" err="1" smtClean="0"/>
              <a:t>nhân</a:t>
            </a:r>
            <a:r>
              <a:rPr lang="en-US" dirty="0" smtClean="0"/>
              <a:t> </a:t>
            </a:r>
            <a:r>
              <a:rPr lang="en-US" dirty="0" err="1" smtClean="0"/>
              <a:t>viên</a:t>
            </a:r>
            <a:r>
              <a:rPr lang="en-US" dirty="0" smtClean="0"/>
              <a:t>, </a:t>
            </a:r>
            <a:r>
              <a:rPr lang="en-US" dirty="0" err="1" smtClean="0"/>
              <a:t>chuyển</a:t>
            </a:r>
            <a:r>
              <a:rPr lang="en-US" dirty="0" smtClean="0"/>
              <a:t> </a:t>
            </a:r>
            <a:r>
              <a:rPr lang="en-US" dirty="0" err="1" smtClean="0"/>
              <a:t>phòng</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nhân</a:t>
            </a:r>
            <a:r>
              <a:rPr lang="en-US" dirty="0" smtClean="0"/>
              <a:t> </a:t>
            </a:r>
            <a:r>
              <a:rPr lang="en-US" dirty="0" err="1" smtClean="0"/>
              <a:t>viên</a:t>
            </a:r>
            <a:r>
              <a:rPr lang="en-US" dirty="0" smtClean="0"/>
              <a:t>. </a:t>
            </a:r>
          </a:p>
          <a:p>
            <a:pPr lvl="2">
              <a:buFont typeface="Courier New" pitchFamily="49" charset="0"/>
              <a:buChar char="o"/>
            </a:pPr>
            <a:r>
              <a:rPr lang="en-US" dirty="0" err="1" smtClean="0"/>
              <a:t>Xóa</a:t>
            </a:r>
            <a:r>
              <a:rPr lang="en-US" dirty="0" smtClean="0"/>
              <a:t> </a:t>
            </a:r>
            <a:r>
              <a:rPr lang="en-US" dirty="0" err="1" smtClean="0"/>
              <a:t>một</a:t>
            </a:r>
            <a:r>
              <a:rPr lang="en-US" dirty="0" smtClean="0"/>
              <a:t> </a:t>
            </a:r>
            <a:r>
              <a:rPr lang="en-US" dirty="0" err="1" smtClean="0"/>
              <a:t>nhân</a:t>
            </a:r>
            <a:r>
              <a:rPr lang="en-US" dirty="0" smtClean="0"/>
              <a:t> </a:t>
            </a:r>
            <a:r>
              <a:rPr lang="en-US" dirty="0" err="1" smtClean="0"/>
              <a:t>viên</a:t>
            </a:r>
            <a:r>
              <a:rPr lang="en-US" dirty="0" smtClean="0"/>
              <a:t>,.. </a:t>
            </a:r>
          </a:p>
        </p:txBody>
      </p:sp>
      <p:sp>
        <p:nvSpPr>
          <p:cNvPr id="6" name="Slide Number Placeholder 5"/>
          <p:cNvSpPr>
            <a:spLocks noGrp="1"/>
          </p:cNvSpPr>
          <p:nvPr>
            <p:ph type="sldNum" sz="quarter" idx="12"/>
          </p:nvPr>
        </p:nvSpPr>
        <p:spPr/>
        <p:txBody>
          <a:bodyPr/>
          <a:lstStyle/>
          <a:p>
            <a:pPr>
              <a:defRPr/>
            </a:pPr>
            <a:fld id="{BC2F79DA-F4BA-4578-915D-C272AB6B387B}" type="slidenum">
              <a:rPr lang="en-US" altLang="en-US"/>
              <a:pPr>
                <a:defRPr/>
              </a:pPr>
              <a:t>14</a:t>
            </a:fld>
            <a:endParaRPr lang="en-US" altLang="en-US"/>
          </a:p>
        </p:txBody>
      </p:sp>
      <p:sp>
        <p:nvSpPr>
          <p:cNvPr id="7" name="Rectangle 2"/>
          <p:cNvSpPr txBox="1">
            <a:spLocks noChangeArrowheads="1"/>
          </p:cNvSpPr>
          <p:nvPr/>
        </p:nvSpPr>
        <p:spPr bwMode="auto">
          <a:xfrm>
            <a:off x="533400" y="304800"/>
            <a:ext cx="8229600" cy="6096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1200" cap="none" spc="0" normalizeH="0" baseline="0" noProof="0" err="1" smtClean="0">
                <a:ln>
                  <a:noFill/>
                </a:ln>
                <a:solidFill>
                  <a:schemeClr val="accent1"/>
                </a:solidFill>
                <a:effectLst/>
                <a:uLnTx/>
                <a:uFillTx/>
                <a:latin typeface="+mj-lt"/>
                <a:ea typeface="+mj-ea"/>
                <a:cs typeface="+mj-cs"/>
              </a:rPr>
              <a:t>Một</a:t>
            </a:r>
            <a:r>
              <a:rPr kumimoji="0" lang="en-US" sz="3600" b="0" i="0" u="none" strike="noStrike" kern="1200" cap="none" spc="0" normalizeH="0" baseline="0" noProof="0" smtClean="0">
                <a:ln>
                  <a:noFill/>
                </a:ln>
                <a:solidFill>
                  <a:schemeClr val="accent1"/>
                </a:solidFill>
                <a:effectLst/>
                <a:uLnTx/>
                <a:uFillTx/>
                <a:latin typeface="+mj-lt"/>
                <a:ea typeface="+mj-ea"/>
                <a:cs typeface="+mj-cs"/>
              </a:rPr>
              <a:t> </a:t>
            </a:r>
            <a:r>
              <a:rPr kumimoji="0" lang="en-US" sz="3600" b="0" i="0" u="none" strike="noStrike" kern="1200" cap="none" spc="0" normalizeH="0" baseline="0" noProof="0" err="1" smtClean="0">
                <a:ln>
                  <a:noFill/>
                </a:ln>
                <a:solidFill>
                  <a:schemeClr val="accent1"/>
                </a:solidFill>
                <a:effectLst/>
                <a:uLnTx/>
                <a:uFillTx/>
                <a:latin typeface="+mj-lt"/>
                <a:ea typeface="+mj-ea"/>
                <a:cs typeface="+mj-cs"/>
              </a:rPr>
              <a:t>ví</a:t>
            </a:r>
            <a:r>
              <a:rPr kumimoji="0" lang="en-US" sz="3600" b="0" i="0" u="none" strike="noStrike" kern="1200" cap="none" spc="0" normalizeH="0" baseline="0" noProof="0" smtClean="0">
                <a:ln>
                  <a:noFill/>
                </a:ln>
                <a:solidFill>
                  <a:schemeClr val="accent1"/>
                </a:solidFill>
                <a:effectLst/>
                <a:uLnTx/>
                <a:uFillTx/>
                <a:latin typeface="+mj-lt"/>
                <a:ea typeface="+mj-ea"/>
                <a:cs typeface="+mj-cs"/>
              </a:rPr>
              <a:t> </a:t>
            </a:r>
            <a:r>
              <a:rPr kumimoji="0" lang="en-US" sz="3600" b="0" i="0" u="none" strike="noStrike" kern="1200" cap="none" spc="0" normalizeH="0" baseline="0" noProof="0" err="1" smtClean="0">
                <a:ln>
                  <a:noFill/>
                </a:ln>
                <a:solidFill>
                  <a:schemeClr val="accent1"/>
                </a:solidFill>
                <a:effectLst/>
                <a:uLnTx/>
                <a:uFillTx/>
                <a:latin typeface="+mj-lt"/>
                <a:ea typeface="+mj-ea"/>
                <a:cs typeface="+mj-cs"/>
              </a:rPr>
              <a:t>dụ</a:t>
            </a:r>
            <a:r>
              <a:rPr kumimoji="0" lang="en-US" sz="3600" b="0" i="0" u="none" strike="noStrike" kern="1200" cap="none" spc="0" normalizeH="0" baseline="0" noProof="0" smtClean="0">
                <a:ln>
                  <a:noFill/>
                </a:ln>
                <a:solidFill>
                  <a:schemeClr val="accent1"/>
                </a:solidFill>
                <a:effectLst/>
                <a:uLnTx/>
                <a:uFillTx/>
                <a:latin typeface="+mj-lt"/>
                <a:ea typeface="+mj-ea"/>
                <a:cs typeface="+mj-cs"/>
              </a:rPr>
              <a:t> </a:t>
            </a:r>
            <a:r>
              <a:rPr kumimoji="0" lang="en-US" sz="3600" b="0" i="0" u="none" strike="noStrike" kern="1200" cap="none" spc="0" normalizeH="0" baseline="0" noProof="0" err="1" smtClean="0">
                <a:ln>
                  <a:noFill/>
                </a:ln>
                <a:solidFill>
                  <a:schemeClr val="accent1"/>
                </a:solidFill>
                <a:effectLst/>
                <a:uLnTx/>
                <a:uFillTx/>
                <a:latin typeface="+mj-lt"/>
                <a:ea typeface="+mj-ea"/>
                <a:cs typeface="+mj-cs"/>
              </a:rPr>
              <a:t>về</a:t>
            </a:r>
            <a:r>
              <a:rPr kumimoji="0" lang="en-US" sz="3600" b="0" i="0" u="none" strike="noStrike" kern="1200" cap="none" spc="0" normalizeH="0" baseline="0" noProof="0" smtClean="0">
                <a:ln>
                  <a:noFill/>
                </a:ln>
                <a:solidFill>
                  <a:schemeClr val="accent1"/>
                </a:solidFill>
                <a:effectLst/>
                <a:uLnTx/>
                <a:uFillTx/>
                <a:latin typeface="+mj-lt"/>
                <a:ea typeface="+mj-ea"/>
                <a:cs typeface="+mj-cs"/>
              </a:rPr>
              <a:t> CSDL</a:t>
            </a:r>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
        <p:nvSpPr>
          <p:cNvPr id="9" name="Date Placeholder 8"/>
          <p:cNvSpPr>
            <a:spLocks noGrp="1"/>
          </p:cNvSpPr>
          <p:nvPr>
            <p:ph type="dt" sz="half" idx="10"/>
          </p:nvPr>
        </p:nvSpPr>
        <p:spPr/>
        <p:txBody>
          <a:bodyPr/>
          <a:lstStyle/>
          <a:p>
            <a:pPr>
              <a:defRPr/>
            </a:pPr>
            <a:fld id="{8CE3D788-F2D7-452A-8A1A-9F9966939260}" type="datetime13">
              <a:rPr lang="vi-VN" altLang="en-US" smtClean="0"/>
              <a:pPr>
                <a:defRPr/>
              </a:pPr>
              <a:t>08:04:39</a:t>
            </a:fld>
            <a:endParaRPr lang="en-US" altLang="en-US"/>
          </a:p>
        </p:txBody>
      </p:sp>
      <p:pic>
        <p:nvPicPr>
          <p:cNvPr id="10"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23555" name="Rectangle 3"/>
          <p:cNvSpPr>
            <a:spLocks noGrp="1" noChangeArrowheads="1"/>
          </p:cNvSpPr>
          <p:nvPr>
            <p:ph idx="1"/>
          </p:nvPr>
        </p:nvSpPr>
        <p:spPr>
          <a:xfrm>
            <a:off x="457200" y="1295400"/>
            <a:ext cx="8229600" cy="4835525"/>
          </a:xfrm>
        </p:spPr>
        <p:txBody>
          <a:bodyPr/>
          <a:lstStyle/>
          <a:p>
            <a:r>
              <a:rPr lang="en-US" dirty="0" err="1" smtClean="0">
                <a:solidFill>
                  <a:srgbClr val="777777"/>
                </a:solidFill>
              </a:rPr>
              <a:t>Mở</a:t>
            </a:r>
            <a:r>
              <a:rPr lang="en-US" dirty="0" smtClean="0">
                <a:solidFill>
                  <a:srgbClr val="777777"/>
                </a:solidFill>
              </a:rPr>
              <a:t> </a:t>
            </a:r>
            <a:r>
              <a:rPr lang="en-US" dirty="0" err="1" smtClean="0">
                <a:solidFill>
                  <a:srgbClr val="777777"/>
                </a:solidFill>
              </a:rPr>
              <a:t>đầu</a:t>
            </a:r>
            <a:endParaRPr lang="en-US" dirty="0" smtClean="0">
              <a:solidFill>
                <a:srgbClr val="777777"/>
              </a:solidFill>
            </a:endParaRPr>
          </a:p>
          <a:p>
            <a:r>
              <a:rPr lang="en-US" b="1" dirty="0" err="1" smtClean="0"/>
              <a:t>Quá</a:t>
            </a:r>
            <a:r>
              <a:rPr lang="en-US" b="1" dirty="0" smtClean="0"/>
              <a:t> </a:t>
            </a:r>
            <a:r>
              <a:rPr lang="en-US" b="1" dirty="0" err="1" smtClean="0"/>
              <a:t>trình</a:t>
            </a:r>
            <a:r>
              <a:rPr lang="en-US" b="1" dirty="0" smtClean="0"/>
              <a:t> </a:t>
            </a:r>
            <a:r>
              <a:rPr lang="en-US" b="1" dirty="0" err="1" smtClean="0"/>
              <a:t>phát</a:t>
            </a:r>
            <a:r>
              <a:rPr lang="en-US" b="1" dirty="0" smtClean="0"/>
              <a:t> </a:t>
            </a:r>
            <a:r>
              <a:rPr lang="en-US" b="1" dirty="0" err="1" smtClean="0"/>
              <a:t>triển</a:t>
            </a:r>
            <a:endParaRPr lang="en-US" b="1" dirty="0" smtClean="0"/>
          </a:p>
          <a:p>
            <a:r>
              <a:rPr lang="en-US" dirty="0" err="1" smtClean="0">
                <a:solidFill>
                  <a:srgbClr val="777777"/>
                </a:solidFill>
              </a:rPr>
              <a:t>Một</a:t>
            </a:r>
            <a:r>
              <a:rPr lang="en-US" dirty="0" smtClean="0">
                <a:solidFill>
                  <a:srgbClr val="777777"/>
                </a:solidFill>
              </a:rPr>
              <a:t> </a:t>
            </a:r>
            <a:r>
              <a:rPr lang="en-US" dirty="0" err="1" smtClean="0">
                <a:solidFill>
                  <a:srgbClr val="777777"/>
                </a:solidFill>
              </a:rPr>
              <a:t>số</a:t>
            </a:r>
            <a:r>
              <a:rPr lang="en-US" dirty="0" smtClean="0">
                <a:solidFill>
                  <a:srgbClr val="777777"/>
                </a:solidFill>
              </a:rPr>
              <a:t> </a:t>
            </a:r>
            <a:r>
              <a:rPr lang="en-US" dirty="0" err="1" smtClean="0">
                <a:solidFill>
                  <a:srgbClr val="777777"/>
                </a:solidFill>
              </a:rPr>
              <a:t>đặc</a:t>
            </a:r>
            <a:r>
              <a:rPr lang="en-US" dirty="0" smtClean="0">
                <a:solidFill>
                  <a:srgbClr val="777777"/>
                </a:solidFill>
              </a:rPr>
              <a:t> </a:t>
            </a:r>
            <a:r>
              <a:rPr lang="en-US" dirty="0" err="1" smtClean="0">
                <a:solidFill>
                  <a:srgbClr val="777777"/>
                </a:solidFill>
              </a:rPr>
              <a:t>tính</a:t>
            </a:r>
            <a:r>
              <a:rPr lang="en-US" dirty="0" smtClean="0">
                <a:solidFill>
                  <a:srgbClr val="777777"/>
                </a:solidFill>
              </a:rPr>
              <a:t> </a:t>
            </a:r>
            <a:r>
              <a:rPr lang="en-US" dirty="0" err="1" smtClean="0">
                <a:solidFill>
                  <a:srgbClr val="777777"/>
                </a:solidFill>
              </a:rPr>
              <a:t>của</a:t>
            </a:r>
            <a:r>
              <a:rPr lang="en-US" dirty="0" smtClean="0">
                <a:solidFill>
                  <a:srgbClr val="777777"/>
                </a:solidFill>
              </a:rPr>
              <a:t> CSDL</a:t>
            </a:r>
          </a:p>
          <a:p>
            <a:r>
              <a:rPr lang="en-US" dirty="0" err="1" smtClean="0">
                <a:solidFill>
                  <a:srgbClr val="777777"/>
                </a:solidFill>
              </a:rPr>
              <a:t>Người</a:t>
            </a:r>
            <a:r>
              <a:rPr lang="en-US" dirty="0" smtClean="0">
                <a:solidFill>
                  <a:srgbClr val="777777"/>
                </a:solidFill>
              </a:rPr>
              <a:t> </a:t>
            </a:r>
            <a:r>
              <a:rPr lang="en-US" dirty="0" err="1" smtClean="0">
                <a:solidFill>
                  <a:srgbClr val="777777"/>
                </a:solidFill>
              </a:rPr>
              <a:t>sử</a:t>
            </a:r>
            <a:r>
              <a:rPr lang="en-US" dirty="0" smtClean="0">
                <a:solidFill>
                  <a:srgbClr val="777777"/>
                </a:solidFill>
              </a:rPr>
              <a:t> </a:t>
            </a:r>
            <a:r>
              <a:rPr lang="en-US" dirty="0" err="1" smtClean="0">
                <a:solidFill>
                  <a:srgbClr val="777777"/>
                </a:solidFill>
              </a:rPr>
              <a:t>dụng</a:t>
            </a:r>
            <a:r>
              <a:rPr lang="en-US" dirty="0" smtClean="0">
                <a:solidFill>
                  <a:srgbClr val="777777"/>
                </a:solidFill>
              </a:rPr>
              <a:t> CSDL</a:t>
            </a:r>
          </a:p>
          <a:p>
            <a:r>
              <a:rPr lang="en-US" dirty="0" err="1" smtClean="0">
                <a:solidFill>
                  <a:srgbClr val="777777"/>
                </a:solidFill>
              </a:rPr>
              <a:t>Kiến</a:t>
            </a:r>
            <a:r>
              <a:rPr lang="en-US" dirty="0" smtClean="0">
                <a:solidFill>
                  <a:srgbClr val="777777"/>
                </a:solidFill>
              </a:rPr>
              <a:t> </a:t>
            </a:r>
            <a:r>
              <a:rPr lang="en-US" dirty="0" err="1" smtClean="0">
                <a:solidFill>
                  <a:srgbClr val="777777"/>
                </a:solidFill>
              </a:rPr>
              <a:t>trúc</a:t>
            </a:r>
            <a:r>
              <a:rPr lang="en-US" dirty="0" smtClean="0">
                <a:solidFill>
                  <a:srgbClr val="777777"/>
                </a:solidFill>
              </a:rPr>
              <a:t> </a:t>
            </a:r>
            <a:r>
              <a:rPr lang="en-US" dirty="0" err="1" smtClean="0">
                <a:solidFill>
                  <a:srgbClr val="777777"/>
                </a:solidFill>
              </a:rPr>
              <a:t>của</a:t>
            </a:r>
            <a:r>
              <a:rPr lang="en-US" dirty="0" smtClean="0">
                <a:solidFill>
                  <a:srgbClr val="777777"/>
                </a:solidFill>
              </a:rPr>
              <a:t> HQT CSDL </a:t>
            </a:r>
          </a:p>
          <a:p>
            <a:r>
              <a:rPr lang="en-US" dirty="0" err="1" smtClean="0">
                <a:solidFill>
                  <a:srgbClr val="777777"/>
                </a:solidFill>
              </a:rPr>
              <a:t>Các</a:t>
            </a:r>
            <a:r>
              <a:rPr lang="en-US" dirty="0" smtClean="0">
                <a:solidFill>
                  <a:srgbClr val="777777"/>
                </a:solidFill>
              </a:rPr>
              <a:t> </a:t>
            </a:r>
            <a:r>
              <a:rPr lang="en-US" dirty="0" err="1" smtClean="0">
                <a:solidFill>
                  <a:srgbClr val="777777"/>
                </a:solidFill>
              </a:rPr>
              <a:t>tính</a:t>
            </a:r>
            <a:r>
              <a:rPr lang="en-US" dirty="0" smtClean="0">
                <a:solidFill>
                  <a:srgbClr val="777777"/>
                </a:solidFill>
              </a:rPr>
              <a:t> </a:t>
            </a:r>
            <a:r>
              <a:rPr lang="en-US" dirty="0" err="1" smtClean="0">
                <a:solidFill>
                  <a:srgbClr val="777777"/>
                </a:solidFill>
              </a:rPr>
              <a:t>năng</a:t>
            </a:r>
            <a:r>
              <a:rPr lang="en-US" dirty="0" smtClean="0">
                <a:solidFill>
                  <a:srgbClr val="777777"/>
                </a:solidFill>
              </a:rPr>
              <a:t> </a:t>
            </a:r>
            <a:r>
              <a:rPr lang="en-US" dirty="0" err="1" smtClean="0">
                <a:solidFill>
                  <a:srgbClr val="777777"/>
                </a:solidFill>
              </a:rPr>
              <a:t>của</a:t>
            </a:r>
            <a:r>
              <a:rPr lang="en-US" dirty="0" smtClean="0">
                <a:solidFill>
                  <a:srgbClr val="777777"/>
                </a:solidFill>
              </a:rPr>
              <a:t> HQT CSDL</a:t>
            </a:r>
          </a:p>
          <a:p>
            <a:r>
              <a:rPr lang="en-US" dirty="0" err="1" smtClean="0">
                <a:solidFill>
                  <a:srgbClr val="777777"/>
                </a:solidFill>
              </a:rPr>
              <a:t>Một</a:t>
            </a:r>
            <a:r>
              <a:rPr lang="en-US" dirty="0" smtClean="0">
                <a:solidFill>
                  <a:srgbClr val="777777"/>
                </a:solidFill>
              </a:rPr>
              <a:t> </a:t>
            </a:r>
            <a:r>
              <a:rPr lang="en-US" dirty="0" err="1" smtClean="0">
                <a:solidFill>
                  <a:srgbClr val="777777"/>
                </a:solidFill>
              </a:rPr>
              <a:t>số</a:t>
            </a:r>
            <a:r>
              <a:rPr lang="en-US" dirty="0" smtClean="0">
                <a:solidFill>
                  <a:srgbClr val="777777"/>
                </a:solidFill>
              </a:rPr>
              <a:t> </a:t>
            </a:r>
            <a:r>
              <a:rPr lang="en-US" dirty="0" err="1" smtClean="0">
                <a:solidFill>
                  <a:srgbClr val="777777"/>
                </a:solidFill>
              </a:rPr>
              <a:t>khái</a:t>
            </a:r>
            <a:r>
              <a:rPr lang="en-US" dirty="0" smtClean="0">
                <a:solidFill>
                  <a:srgbClr val="777777"/>
                </a:solidFill>
              </a:rPr>
              <a:t> </a:t>
            </a:r>
            <a:r>
              <a:rPr lang="en-US" dirty="0" err="1" smtClean="0">
                <a:solidFill>
                  <a:srgbClr val="777777"/>
                </a:solidFill>
              </a:rPr>
              <a:t>niệm</a:t>
            </a:r>
            <a:r>
              <a:rPr lang="en-US" dirty="0" smtClean="0">
                <a:solidFill>
                  <a:srgbClr val="777777"/>
                </a:solidFill>
              </a:rPr>
              <a:t>: </a:t>
            </a:r>
            <a:r>
              <a:rPr lang="en-US" dirty="0" err="1" smtClean="0">
                <a:solidFill>
                  <a:srgbClr val="777777"/>
                </a:solidFill>
              </a:rPr>
              <a:t>Mô</a:t>
            </a:r>
            <a:r>
              <a:rPr lang="en-US" dirty="0" smtClean="0">
                <a:solidFill>
                  <a:srgbClr val="777777"/>
                </a:solidFill>
              </a:rPr>
              <a:t> </a:t>
            </a:r>
            <a:r>
              <a:rPr lang="en-US" dirty="0" err="1" smtClean="0">
                <a:solidFill>
                  <a:srgbClr val="777777"/>
                </a:solidFill>
              </a:rPr>
              <a:t>hình</a:t>
            </a:r>
            <a:r>
              <a:rPr lang="en-US" dirty="0" smtClean="0">
                <a:solidFill>
                  <a:srgbClr val="777777"/>
                </a:solidFill>
              </a:rPr>
              <a:t>, </a:t>
            </a:r>
            <a:r>
              <a:rPr lang="en-US" dirty="0" err="1" smtClean="0">
                <a:solidFill>
                  <a:srgbClr val="777777"/>
                </a:solidFill>
              </a:rPr>
              <a:t>Lược</a:t>
            </a:r>
            <a:r>
              <a:rPr lang="en-US" dirty="0" smtClean="0">
                <a:solidFill>
                  <a:srgbClr val="777777"/>
                </a:solidFill>
              </a:rPr>
              <a:t> </a:t>
            </a:r>
            <a:r>
              <a:rPr lang="en-US" dirty="0" err="1" smtClean="0">
                <a:solidFill>
                  <a:srgbClr val="777777"/>
                </a:solidFill>
              </a:rPr>
              <a:t>đồ</a:t>
            </a:r>
            <a:r>
              <a:rPr lang="en-US" dirty="0" smtClean="0">
                <a:solidFill>
                  <a:srgbClr val="777777"/>
                </a:solidFill>
              </a:rPr>
              <a:t>, </a:t>
            </a:r>
            <a:r>
              <a:rPr lang="en-US" dirty="0" err="1" smtClean="0">
                <a:solidFill>
                  <a:srgbClr val="777777"/>
                </a:solidFill>
              </a:rPr>
              <a:t>Thể</a:t>
            </a:r>
            <a:r>
              <a:rPr lang="en-US" dirty="0" smtClean="0">
                <a:solidFill>
                  <a:srgbClr val="777777"/>
                </a:solidFill>
              </a:rPr>
              <a:t> </a:t>
            </a:r>
            <a:r>
              <a:rPr lang="en-US" dirty="0" err="1" smtClean="0">
                <a:solidFill>
                  <a:srgbClr val="777777"/>
                </a:solidFill>
              </a:rPr>
              <a:t>hiện</a:t>
            </a:r>
            <a:endParaRPr lang="en-US" dirty="0" smtClean="0">
              <a:solidFill>
                <a:srgbClr val="777777"/>
              </a:solidFill>
            </a:endParaRPr>
          </a:p>
          <a:p>
            <a:r>
              <a:rPr lang="en-US" dirty="0" err="1" smtClean="0">
                <a:solidFill>
                  <a:srgbClr val="777777"/>
                </a:solidFill>
              </a:rPr>
              <a:t>Ngôn</a:t>
            </a:r>
            <a:r>
              <a:rPr lang="en-US" dirty="0" smtClean="0">
                <a:solidFill>
                  <a:srgbClr val="777777"/>
                </a:solidFill>
              </a:rPr>
              <a:t> </a:t>
            </a:r>
            <a:r>
              <a:rPr lang="en-US" dirty="0" err="1" smtClean="0">
                <a:solidFill>
                  <a:srgbClr val="777777"/>
                </a:solidFill>
              </a:rPr>
              <a:t>ngữ</a:t>
            </a:r>
            <a:r>
              <a:rPr lang="en-US" dirty="0" smtClean="0">
                <a:solidFill>
                  <a:srgbClr val="777777"/>
                </a:solidFill>
              </a:rPr>
              <a:t> CSDL</a:t>
            </a:r>
          </a:p>
          <a:p>
            <a:endParaRPr lang="en-US" dirty="0" smtClean="0"/>
          </a:p>
        </p:txBody>
      </p:sp>
      <p:sp>
        <p:nvSpPr>
          <p:cNvPr id="6" name="Slide Number Placeholder 5"/>
          <p:cNvSpPr>
            <a:spLocks noGrp="1"/>
          </p:cNvSpPr>
          <p:nvPr>
            <p:ph type="sldNum" sz="quarter" idx="12"/>
          </p:nvPr>
        </p:nvSpPr>
        <p:spPr/>
        <p:txBody>
          <a:bodyPr/>
          <a:lstStyle/>
          <a:p>
            <a:pPr>
              <a:defRPr/>
            </a:pPr>
            <a:fld id="{5D37A737-67FF-48E1-994D-C57F4EF26AE8}" type="slidenum">
              <a:rPr lang="en-US" altLang="en-US"/>
              <a:pPr>
                <a:defRPr/>
              </a:pPr>
              <a:t>15</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081B326E-C4E2-438A-ADC4-175856C7097C}" type="datetime13">
              <a:rPr lang="vi-VN" altLang="en-US" smtClean="0"/>
              <a:pPr>
                <a:defRPr/>
              </a:pPr>
              <a:t>08:04:39</a:t>
            </a:fld>
            <a:endParaRPr lang="en-US" altLang="en-US"/>
          </a:p>
        </p:txBody>
      </p:sp>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54013"/>
            <a:ext cx="8229600" cy="620712"/>
          </a:xfrm>
        </p:spPr>
        <p:txBody>
          <a:bodyPr/>
          <a:lstStyle/>
          <a:p>
            <a:r>
              <a:rPr lang="en-US" sz="3500" smtClean="0"/>
              <a:t>1.2 Quá trình phát triển</a:t>
            </a:r>
          </a:p>
        </p:txBody>
      </p:sp>
      <p:sp>
        <p:nvSpPr>
          <p:cNvPr id="24579" name="Rectangle 3"/>
          <p:cNvSpPr>
            <a:spLocks noGrp="1" noChangeArrowheads="1"/>
          </p:cNvSpPr>
          <p:nvPr>
            <p:ph idx="1"/>
          </p:nvPr>
        </p:nvSpPr>
        <p:spPr>
          <a:xfrm>
            <a:off x="457200" y="1295400"/>
            <a:ext cx="8229600" cy="4835525"/>
          </a:xfrm>
        </p:spPr>
        <p:txBody>
          <a:bodyPr/>
          <a:lstStyle/>
          <a:p>
            <a:r>
              <a:rPr lang="en-US" smtClean="0"/>
              <a:t>Tập tin (trước 1960)</a:t>
            </a:r>
          </a:p>
        </p:txBody>
      </p:sp>
      <p:sp>
        <p:nvSpPr>
          <p:cNvPr id="32" name="Slide Number Placeholder 5"/>
          <p:cNvSpPr>
            <a:spLocks noGrp="1"/>
          </p:cNvSpPr>
          <p:nvPr>
            <p:ph type="sldNum" sz="quarter" idx="12"/>
          </p:nvPr>
        </p:nvSpPr>
        <p:spPr/>
        <p:txBody>
          <a:bodyPr/>
          <a:lstStyle/>
          <a:p>
            <a:pPr>
              <a:defRPr/>
            </a:pPr>
            <a:fld id="{233BDEB7-F47A-4463-95C1-DF858BCE4E87}" type="slidenum">
              <a:rPr lang="en-US" altLang="en-US"/>
              <a:pPr>
                <a:defRPr/>
              </a:pPr>
              <a:t>16</a:t>
            </a:fld>
            <a:endParaRPr lang="en-US" altLang="en-US"/>
          </a:p>
        </p:txBody>
      </p:sp>
      <p:grpSp>
        <p:nvGrpSpPr>
          <p:cNvPr id="2" name="Group 4"/>
          <p:cNvGrpSpPr>
            <a:grpSpLocks/>
          </p:cNvGrpSpPr>
          <p:nvPr/>
        </p:nvGrpSpPr>
        <p:grpSpPr bwMode="auto">
          <a:xfrm>
            <a:off x="1066800" y="2057400"/>
            <a:ext cx="6629400" cy="3276600"/>
            <a:chOff x="672" y="1296"/>
            <a:chExt cx="4176" cy="2064"/>
          </a:xfrm>
        </p:grpSpPr>
        <p:grpSp>
          <p:nvGrpSpPr>
            <p:cNvPr id="24583" name="Group 5"/>
            <p:cNvGrpSpPr>
              <a:grpSpLocks/>
            </p:cNvGrpSpPr>
            <p:nvPr/>
          </p:nvGrpSpPr>
          <p:grpSpPr bwMode="auto">
            <a:xfrm>
              <a:off x="672" y="1296"/>
              <a:ext cx="3984" cy="2064"/>
              <a:chOff x="624" y="1152"/>
              <a:chExt cx="3984" cy="2064"/>
            </a:xfrm>
          </p:grpSpPr>
          <p:sp>
            <p:nvSpPr>
              <p:cNvPr id="24585" name="Rectangle 6"/>
              <p:cNvSpPr>
                <a:spLocks noChangeArrowheads="1"/>
              </p:cNvSpPr>
              <p:nvPr/>
            </p:nvSpPr>
            <p:spPr bwMode="auto">
              <a:xfrm>
                <a:off x="2640" y="1152"/>
                <a:ext cx="480" cy="1968"/>
              </a:xfrm>
              <a:prstGeom prst="rect">
                <a:avLst/>
              </a:prstGeom>
              <a:noFill/>
              <a:ln w="12700" algn="ctr">
                <a:solidFill>
                  <a:schemeClr val="tx1"/>
                </a:solidFill>
                <a:miter lim="800000"/>
                <a:headEnd/>
                <a:tailEnd/>
              </a:ln>
            </p:spPr>
            <p:txBody>
              <a:bodyPr wrap="none" anchor="ctr"/>
              <a:lstStyle/>
              <a:p>
                <a:pPr>
                  <a:spcBef>
                    <a:spcPct val="0"/>
                  </a:spcBef>
                </a:pPr>
                <a:r>
                  <a:rPr lang="en-US" sz="1400" b="1"/>
                  <a:t>Hệ</a:t>
                </a:r>
              </a:p>
              <a:p>
                <a:pPr>
                  <a:spcBef>
                    <a:spcPct val="0"/>
                  </a:spcBef>
                </a:pPr>
                <a:r>
                  <a:rPr lang="en-US" sz="1400" b="1"/>
                  <a:t>Thống </a:t>
                </a:r>
              </a:p>
              <a:p>
                <a:pPr>
                  <a:spcBef>
                    <a:spcPct val="0"/>
                  </a:spcBef>
                </a:pPr>
                <a:r>
                  <a:rPr lang="en-US" sz="1400" b="1"/>
                  <a:t>Quản</a:t>
                </a:r>
              </a:p>
              <a:p>
                <a:pPr>
                  <a:spcBef>
                    <a:spcPct val="0"/>
                  </a:spcBef>
                </a:pPr>
                <a:r>
                  <a:rPr lang="en-US" sz="1400" b="1"/>
                  <a:t>Lý </a:t>
                </a:r>
              </a:p>
              <a:p>
                <a:pPr>
                  <a:spcBef>
                    <a:spcPct val="0"/>
                  </a:spcBef>
                </a:pPr>
                <a:r>
                  <a:rPr lang="en-US" sz="1400" b="1"/>
                  <a:t>Tập </a:t>
                </a:r>
              </a:p>
              <a:p>
                <a:pPr>
                  <a:spcBef>
                    <a:spcPct val="0"/>
                  </a:spcBef>
                </a:pPr>
                <a:r>
                  <a:rPr lang="en-US" sz="1400" b="1"/>
                  <a:t>Tin </a:t>
                </a:r>
              </a:p>
            </p:txBody>
          </p:sp>
          <p:grpSp>
            <p:nvGrpSpPr>
              <p:cNvPr id="24586" name="Group 7"/>
              <p:cNvGrpSpPr>
                <a:grpSpLocks/>
              </p:cNvGrpSpPr>
              <p:nvPr/>
            </p:nvGrpSpPr>
            <p:grpSpPr bwMode="auto">
              <a:xfrm>
                <a:off x="624" y="1296"/>
                <a:ext cx="1584" cy="384"/>
                <a:chOff x="480" y="1632"/>
                <a:chExt cx="1584" cy="384"/>
              </a:xfrm>
            </p:grpSpPr>
            <p:sp>
              <p:nvSpPr>
                <p:cNvPr id="24605" name="Rectangle 8"/>
                <p:cNvSpPr>
                  <a:spLocks noChangeArrowheads="1"/>
                </p:cNvSpPr>
                <p:nvPr/>
              </p:nvSpPr>
              <p:spPr bwMode="auto">
                <a:xfrm>
                  <a:off x="480" y="1632"/>
                  <a:ext cx="1536" cy="384"/>
                </a:xfrm>
                <a:prstGeom prst="rect">
                  <a:avLst/>
                </a:prstGeom>
                <a:noFill/>
                <a:ln w="12700" algn="ctr">
                  <a:solidFill>
                    <a:schemeClr val="tx1"/>
                  </a:solidFill>
                  <a:miter lim="800000"/>
                  <a:headEnd/>
                  <a:tailEnd/>
                </a:ln>
              </p:spPr>
              <p:txBody>
                <a:bodyPr wrap="none" anchor="ctr"/>
                <a:lstStyle/>
                <a:p>
                  <a:endParaRPr lang="vi-VN"/>
                </a:p>
              </p:txBody>
            </p:sp>
            <p:sp>
              <p:nvSpPr>
                <p:cNvPr id="24606" name="Text Box 9"/>
                <p:cNvSpPr txBox="1">
                  <a:spLocks noChangeArrowheads="1"/>
                </p:cNvSpPr>
                <p:nvPr/>
              </p:nvSpPr>
              <p:spPr bwMode="auto">
                <a:xfrm>
                  <a:off x="480" y="1632"/>
                  <a:ext cx="1584" cy="192"/>
                </a:xfrm>
                <a:prstGeom prst="rect">
                  <a:avLst/>
                </a:prstGeom>
                <a:noFill/>
                <a:ln w="12700" algn="ctr">
                  <a:noFill/>
                  <a:miter lim="800000"/>
                  <a:headEnd/>
                  <a:tailEnd/>
                </a:ln>
              </p:spPr>
              <p:txBody>
                <a:bodyPr>
                  <a:spAutoFit/>
                </a:bodyPr>
                <a:lstStyle/>
                <a:p>
                  <a:r>
                    <a:rPr lang="en-US" sz="1400" b="1"/>
                    <a:t>Chương trình ứng dụng 1</a:t>
                  </a:r>
                </a:p>
              </p:txBody>
            </p:sp>
            <p:sp>
              <p:nvSpPr>
                <p:cNvPr id="24607" name="Rectangle 10"/>
                <p:cNvSpPr>
                  <a:spLocks noChangeArrowheads="1"/>
                </p:cNvSpPr>
                <p:nvPr/>
              </p:nvSpPr>
              <p:spPr bwMode="auto">
                <a:xfrm>
                  <a:off x="864" y="1824"/>
                  <a:ext cx="1152" cy="192"/>
                </a:xfrm>
                <a:prstGeom prst="rect">
                  <a:avLst/>
                </a:prstGeom>
                <a:solidFill>
                  <a:srgbClr val="99CCFF"/>
                </a:solidFill>
                <a:ln w="12700" algn="ctr">
                  <a:solidFill>
                    <a:schemeClr val="tx1"/>
                  </a:solidFill>
                  <a:miter lim="800000"/>
                  <a:headEnd/>
                  <a:tailEnd/>
                </a:ln>
              </p:spPr>
              <p:txBody>
                <a:bodyPr wrap="none" anchor="ctr"/>
                <a:lstStyle/>
                <a:p>
                  <a:pPr>
                    <a:spcBef>
                      <a:spcPct val="0"/>
                    </a:spcBef>
                  </a:pPr>
                  <a:r>
                    <a:rPr lang="en-US" sz="1400"/>
                    <a:t>Quản lý dữ liệu</a:t>
                  </a:r>
                </a:p>
              </p:txBody>
            </p:sp>
          </p:grpSp>
          <p:grpSp>
            <p:nvGrpSpPr>
              <p:cNvPr id="24587" name="Group 11"/>
              <p:cNvGrpSpPr>
                <a:grpSpLocks/>
              </p:cNvGrpSpPr>
              <p:nvPr/>
            </p:nvGrpSpPr>
            <p:grpSpPr bwMode="auto">
              <a:xfrm>
                <a:off x="624" y="1920"/>
                <a:ext cx="1584" cy="384"/>
                <a:chOff x="480" y="2256"/>
                <a:chExt cx="1584" cy="384"/>
              </a:xfrm>
            </p:grpSpPr>
            <p:sp>
              <p:nvSpPr>
                <p:cNvPr id="24602" name="Rectangle 12"/>
                <p:cNvSpPr>
                  <a:spLocks noChangeArrowheads="1"/>
                </p:cNvSpPr>
                <p:nvPr/>
              </p:nvSpPr>
              <p:spPr bwMode="auto">
                <a:xfrm>
                  <a:off x="480" y="2256"/>
                  <a:ext cx="1536" cy="384"/>
                </a:xfrm>
                <a:prstGeom prst="rect">
                  <a:avLst/>
                </a:prstGeom>
                <a:noFill/>
                <a:ln w="12700" algn="ctr">
                  <a:solidFill>
                    <a:schemeClr val="tx1"/>
                  </a:solidFill>
                  <a:miter lim="800000"/>
                  <a:headEnd/>
                  <a:tailEnd/>
                </a:ln>
              </p:spPr>
              <p:txBody>
                <a:bodyPr wrap="none" anchor="ctr"/>
                <a:lstStyle/>
                <a:p>
                  <a:endParaRPr lang="vi-VN"/>
                </a:p>
              </p:txBody>
            </p:sp>
            <p:sp>
              <p:nvSpPr>
                <p:cNvPr id="24603" name="Text Box 13"/>
                <p:cNvSpPr txBox="1">
                  <a:spLocks noChangeArrowheads="1"/>
                </p:cNvSpPr>
                <p:nvPr/>
              </p:nvSpPr>
              <p:spPr bwMode="auto">
                <a:xfrm>
                  <a:off x="480" y="2256"/>
                  <a:ext cx="1584" cy="192"/>
                </a:xfrm>
                <a:prstGeom prst="rect">
                  <a:avLst/>
                </a:prstGeom>
                <a:noFill/>
                <a:ln w="12700" algn="ctr">
                  <a:noFill/>
                  <a:miter lim="800000"/>
                  <a:headEnd/>
                  <a:tailEnd/>
                </a:ln>
              </p:spPr>
              <p:txBody>
                <a:bodyPr>
                  <a:spAutoFit/>
                </a:bodyPr>
                <a:lstStyle/>
                <a:p>
                  <a:r>
                    <a:rPr lang="en-US" sz="1400" b="1"/>
                    <a:t>Chương trình ứng dụng 2</a:t>
                  </a:r>
                </a:p>
              </p:txBody>
            </p:sp>
            <p:sp>
              <p:nvSpPr>
                <p:cNvPr id="24604" name="Rectangle 14"/>
                <p:cNvSpPr>
                  <a:spLocks noChangeArrowheads="1"/>
                </p:cNvSpPr>
                <p:nvPr/>
              </p:nvSpPr>
              <p:spPr bwMode="auto">
                <a:xfrm>
                  <a:off x="864" y="2448"/>
                  <a:ext cx="1152" cy="192"/>
                </a:xfrm>
                <a:prstGeom prst="rect">
                  <a:avLst/>
                </a:prstGeom>
                <a:solidFill>
                  <a:srgbClr val="FF99CC"/>
                </a:solidFill>
                <a:ln w="12700" algn="ctr">
                  <a:solidFill>
                    <a:schemeClr val="tx1"/>
                  </a:solidFill>
                  <a:miter lim="800000"/>
                  <a:headEnd/>
                  <a:tailEnd/>
                </a:ln>
              </p:spPr>
              <p:txBody>
                <a:bodyPr wrap="none" anchor="ctr"/>
                <a:lstStyle/>
                <a:p>
                  <a:pPr>
                    <a:spcBef>
                      <a:spcPct val="0"/>
                    </a:spcBef>
                  </a:pPr>
                  <a:r>
                    <a:rPr lang="en-US" sz="1400"/>
                    <a:t>Quản lý dữ liệu</a:t>
                  </a:r>
                </a:p>
              </p:txBody>
            </p:sp>
          </p:grpSp>
          <p:grpSp>
            <p:nvGrpSpPr>
              <p:cNvPr id="24588" name="Group 15"/>
              <p:cNvGrpSpPr>
                <a:grpSpLocks/>
              </p:cNvGrpSpPr>
              <p:nvPr/>
            </p:nvGrpSpPr>
            <p:grpSpPr bwMode="auto">
              <a:xfrm>
                <a:off x="624" y="2544"/>
                <a:ext cx="1584" cy="384"/>
                <a:chOff x="480" y="2928"/>
                <a:chExt cx="1584" cy="384"/>
              </a:xfrm>
            </p:grpSpPr>
            <p:sp>
              <p:nvSpPr>
                <p:cNvPr id="24599" name="Rectangle 16"/>
                <p:cNvSpPr>
                  <a:spLocks noChangeArrowheads="1"/>
                </p:cNvSpPr>
                <p:nvPr/>
              </p:nvSpPr>
              <p:spPr bwMode="auto">
                <a:xfrm>
                  <a:off x="480" y="2928"/>
                  <a:ext cx="1536" cy="384"/>
                </a:xfrm>
                <a:prstGeom prst="rect">
                  <a:avLst/>
                </a:prstGeom>
                <a:noFill/>
                <a:ln w="12700" algn="ctr">
                  <a:solidFill>
                    <a:schemeClr val="tx1"/>
                  </a:solidFill>
                  <a:miter lim="800000"/>
                  <a:headEnd/>
                  <a:tailEnd/>
                </a:ln>
              </p:spPr>
              <p:txBody>
                <a:bodyPr wrap="none" anchor="ctr"/>
                <a:lstStyle/>
                <a:p>
                  <a:endParaRPr lang="vi-VN"/>
                </a:p>
              </p:txBody>
            </p:sp>
            <p:sp>
              <p:nvSpPr>
                <p:cNvPr id="24600" name="Text Box 17"/>
                <p:cNvSpPr txBox="1">
                  <a:spLocks noChangeArrowheads="1"/>
                </p:cNvSpPr>
                <p:nvPr/>
              </p:nvSpPr>
              <p:spPr bwMode="auto">
                <a:xfrm>
                  <a:off x="480" y="2928"/>
                  <a:ext cx="1584" cy="192"/>
                </a:xfrm>
                <a:prstGeom prst="rect">
                  <a:avLst/>
                </a:prstGeom>
                <a:noFill/>
                <a:ln w="12700" algn="ctr">
                  <a:noFill/>
                  <a:miter lim="800000"/>
                  <a:headEnd/>
                  <a:tailEnd/>
                </a:ln>
              </p:spPr>
              <p:txBody>
                <a:bodyPr>
                  <a:spAutoFit/>
                </a:bodyPr>
                <a:lstStyle/>
                <a:p>
                  <a:r>
                    <a:rPr lang="en-US" sz="1400" b="1"/>
                    <a:t>Chương trình ứng dụng 3</a:t>
                  </a:r>
                </a:p>
              </p:txBody>
            </p:sp>
            <p:sp>
              <p:nvSpPr>
                <p:cNvPr id="24601" name="Rectangle 18"/>
                <p:cNvSpPr>
                  <a:spLocks noChangeArrowheads="1"/>
                </p:cNvSpPr>
                <p:nvPr/>
              </p:nvSpPr>
              <p:spPr bwMode="auto">
                <a:xfrm>
                  <a:off x="864" y="3120"/>
                  <a:ext cx="1152" cy="192"/>
                </a:xfrm>
                <a:prstGeom prst="rect">
                  <a:avLst/>
                </a:prstGeom>
                <a:solidFill>
                  <a:srgbClr val="FFFF99"/>
                </a:solidFill>
                <a:ln w="12700" algn="ctr">
                  <a:solidFill>
                    <a:schemeClr val="tx1"/>
                  </a:solidFill>
                  <a:miter lim="800000"/>
                  <a:headEnd/>
                  <a:tailEnd/>
                </a:ln>
              </p:spPr>
              <p:txBody>
                <a:bodyPr wrap="none" anchor="ctr"/>
                <a:lstStyle/>
                <a:p>
                  <a:pPr>
                    <a:spcBef>
                      <a:spcPct val="0"/>
                    </a:spcBef>
                  </a:pPr>
                  <a:r>
                    <a:rPr lang="en-US" sz="1400"/>
                    <a:t>Quản lý dữ liệu</a:t>
                  </a:r>
                </a:p>
              </p:txBody>
            </p:sp>
          </p:grpSp>
          <p:grpSp>
            <p:nvGrpSpPr>
              <p:cNvPr id="24589" name="Group 19"/>
              <p:cNvGrpSpPr>
                <a:grpSpLocks/>
              </p:cNvGrpSpPr>
              <p:nvPr/>
            </p:nvGrpSpPr>
            <p:grpSpPr bwMode="auto">
              <a:xfrm>
                <a:off x="3648" y="1200"/>
                <a:ext cx="960" cy="2016"/>
                <a:chOff x="4176" y="1248"/>
                <a:chExt cx="960" cy="2016"/>
              </a:xfrm>
            </p:grpSpPr>
            <p:sp>
              <p:nvSpPr>
                <p:cNvPr id="24596" name="AutoShape 20"/>
                <p:cNvSpPr>
                  <a:spLocks noChangeArrowheads="1"/>
                </p:cNvSpPr>
                <p:nvPr/>
              </p:nvSpPr>
              <p:spPr bwMode="auto">
                <a:xfrm>
                  <a:off x="4704" y="1728"/>
                  <a:ext cx="432" cy="912"/>
                </a:xfrm>
                <a:prstGeom prst="flowChartMultidocument">
                  <a:avLst/>
                </a:prstGeom>
                <a:solidFill>
                  <a:srgbClr val="FF99CC"/>
                </a:solidFill>
                <a:ln w="12700">
                  <a:solidFill>
                    <a:schemeClr val="tx1"/>
                  </a:solidFill>
                  <a:miter lim="800000"/>
                  <a:headEnd/>
                  <a:tailEnd/>
                </a:ln>
              </p:spPr>
              <p:txBody>
                <a:bodyPr wrap="none" anchor="ctr"/>
                <a:lstStyle/>
                <a:p>
                  <a:pPr>
                    <a:spcBef>
                      <a:spcPct val="0"/>
                    </a:spcBef>
                  </a:pPr>
                  <a:r>
                    <a:rPr lang="en-US" sz="1400" b="1"/>
                    <a:t>Tập</a:t>
                  </a:r>
                </a:p>
                <a:p>
                  <a:pPr>
                    <a:spcBef>
                      <a:spcPct val="0"/>
                    </a:spcBef>
                  </a:pPr>
                  <a:r>
                    <a:rPr lang="en-US" sz="1400" b="1"/>
                    <a:t>tin</a:t>
                  </a:r>
                </a:p>
              </p:txBody>
            </p:sp>
            <p:sp>
              <p:nvSpPr>
                <p:cNvPr id="24597" name="AutoShape 21"/>
                <p:cNvSpPr>
                  <a:spLocks noChangeArrowheads="1"/>
                </p:cNvSpPr>
                <p:nvPr/>
              </p:nvSpPr>
              <p:spPr bwMode="auto">
                <a:xfrm>
                  <a:off x="4224" y="1248"/>
                  <a:ext cx="432" cy="912"/>
                </a:xfrm>
                <a:prstGeom prst="flowChartMultidocument">
                  <a:avLst/>
                </a:prstGeom>
                <a:solidFill>
                  <a:srgbClr val="99CCFF"/>
                </a:solidFill>
                <a:ln w="12700">
                  <a:solidFill>
                    <a:schemeClr val="tx1"/>
                  </a:solidFill>
                  <a:miter lim="800000"/>
                  <a:headEnd/>
                  <a:tailEnd/>
                </a:ln>
              </p:spPr>
              <p:txBody>
                <a:bodyPr wrap="none" anchor="ctr"/>
                <a:lstStyle/>
                <a:p>
                  <a:pPr>
                    <a:spcBef>
                      <a:spcPct val="0"/>
                    </a:spcBef>
                  </a:pPr>
                  <a:r>
                    <a:rPr lang="en-US" sz="1400" b="1"/>
                    <a:t>Tập</a:t>
                  </a:r>
                </a:p>
                <a:p>
                  <a:pPr>
                    <a:spcBef>
                      <a:spcPct val="0"/>
                    </a:spcBef>
                  </a:pPr>
                  <a:r>
                    <a:rPr lang="en-US" sz="1400" b="1"/>
                    <a:t>tin</a:t>
                  </a:r>
                </a:p>
              </p:txBody>
            </p:sp>
            <p:sp>
              <p:nvSpPr>
                <p:cNvPr id="24598" name="AutoShape 22"/>
                <p:cNvSpPr>
                  <a:spLocks noChangeArrowheads="1"/>
                </p:cNvSpPr>
                <p:nvPr/>
              </p:nvSpPr>
              <p:spPr bwMode="auto">
                <a:xfrm>
                  <a:off x="4176" y="2352"/>
                  <a:ext cx="432" cy="912"/>
                </a:xfrm>
                <a:prstGeom prst="flowChartMultidocument">
                  <a:avLst/>
                </a:prstGeom>
                <a:solidFill>
                  <a:srgbClr val="FFFF99"/>
                </a:solidFill>
                <a:ln w="12700">
                  <a:solidFill>
                    <a:schemeClr val="tx1"/>
                  </a:solidFill>
                  <a:miter lim="800000"/>
                  <a:headEnd/>
                  <a:tailEnd/>
                </a:ln>
              </p:spPr>
              <p:txBody>
                <a:bodyPr wrap="none" anchor="ctr"/>
                <a:lstStyle/>
                <a:p>
                  <a:pPr>
                    <a:spcBef>
                      <a:spcPct val="0"/>
                    </a:spcBef>
                  </a:pPr>
                  <a:r>
                    <a:rPr lang="en-US" sz="1400" b="1"/>
                    <a:t>Tập</a:t>
                  </a:r>
                </a:p>
                <a:p>
                  <a:pPr>
                    <a:spcBef>
                      <a:spcPct val="0"/>
                    </a:spcBef>
                  </a:pPr>
                  <a:r>
                    <a:rPr lang="en-US" sz="1400" b="1"/>
                    <a:t>tin</a:t>
                  </a:r>
                </a:p>
              </p:txBody>
            </p:sp>
          </p:grpSp>
          <p:sp>
            <p:nvSpPr>
              <p:cNvPr id="24590" name="Line 23"/>
              <p:cNvSpPr>
                <a:spLocks noChangeShapeType="1"/>
              </p:cNvSpPr>
              <p:nvPr/>
            </p:nvSpPr>
            <p:spPr bwMode="auto">
              <a:xfrm>
                <a:off x="2160" y="1440"/>
                <a:ext cx="480" cy="240"/>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4591" name="Line 24"/>
              <p:cNvSpPr>
                <a:spLocks noChangeShapeType="1"/>
              </p:cNvSpPr>
              <p:nvPr/>
            </p:nvSpPr>
            <p:spPr bwMode="auto">
              <a:xfrm flipV="1">
                <a:off x="2160" y="2448"/>
                <a:ext cx="480" cy="336"/>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4592" name="Line 25"/>
              <p:cNvSpPr>
                <a:spLocks noChangeShapeType="1"/>
              </p:cNvSpPr>
              <p:nvPr/>
            </p:nvSpPr>
            <p:spPr bwMode="auto">
              <a:xfrm flipV="1">
                <a:off x="2160" y="2112"/>
                <a:ext cx="480" cy="48"/>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4593" name="Line 26"/>
              <p:cNvSpPr>
                <a:spLocks noChangeShapeType="1"/>
              </p:cNvSpPr>
              <p:nvPr/>
            </p:nvSpPr>
            <p:spPr bwMode="auto">
              <a:xfrm>
                <a:off x="3120" y="1776"/>
                <a:ext cx="576" cy="0"/>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4594" name="Line 27"/>
              <p:cNvSpPr>
                <a:spLocks noChangeShapeType="1"/>
              </p:cNvSpPr>
              <p:nvPr/>
            </p:nvSpPr>
            <p:spPr bwMode="auto">
              <a:xfrm>
                <a:off x="3120" y="2736"/>
                <a:ext cx="528" cy="0"/>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4595" name="Line 28"/>
              <p:cNvSpPr>
                <a:spLocks noChangeShapeType="1"/>
              </p:cNvSpPr>
              <p:nvPr/>
            </p:nvSpPr>
            <p:spPr bwMode="auto">
              <a:xfrm>
                <a:off x="3120" y="2208"/>
                <a:ext cx="1056" cy="0"/>
              </a:xfrm>
              <a:prstGeom prst="line">
                <a:avLst/>
              </a:prstGeom>
              <a:noFill/>
              <a:ln w="12700">
                <a:solidFill>
                  <a:schemeClr val="tx1"/>
                </a:solidFill>
                <a:round/>
                <a:headEnd type="triangle" w="med" len="med"/>
                <a:tailEnd type="triangle" w="med" len="med"/>
              </a:ln>
            </p:spPr>
            <p:txBody>
              <a:bodyPr wrap="none" anchor="ctr"/>
              <a:lstStyle/>
              <a:p>
                <a:endParaRPr lang="vi-VN"/>
              </a:p>
            </p:txBody>
          </p:sp>
        </p:grpSp>
        <p:sp>
          <p:nvSpPr>
            <p:cNvPr id="24584" name="Text Box 29"/>
            <p:cNvSpPr txBox="1">
              <a:spLocks noChangeArrowheads="1"/>
            </p:cNvSpPr>
            <p:nvPr/>
          </p:nvSpPr>
          <p:spPr bwMode="auto">
            <a:xfrm>
              <a:off x="4224" y="2832"/>
              <a:ext cx="624" cy="212"/>
            </a:xfrm>
            <a:prstGeom prst="rect">
              <a:avLst/>
            </a:prstGeom>
            <a:noFill/>
            <a:ln w="12700" algn="ctr">
              <a:noFill/>
              <a:miter lim="800000"/>
              <a:headEnd/>
              <a:tailEnd/>
            </a:ln>
          </p:spPr>
          <p:txBody>
            <a:bodyPr>
              <a:spAutoFit/>
            </a:bodyPr>
            <a:lstStyle/>
            <a:p>
              <a:r>
                <a:rPr lang="en-US" sz="1600"/>
                <a:t>Dữ liệu</a:t>
              </a:r>
            </a:p>
          </p:txBody>
        </p:sp>
      </p:grpSp>
      <p:sp>
        <p:nvSpPr>
          <p:cNvPr id="33" name="Footer Placeholder 32"/>
          <p:cNvSpPr>
            <a:spLocks noGrp="1"/>
          </p:cNvSpPr>
          <p:nvPr>
            <p:ph type="ftr" sz="quarter" idx="11"/>
          </p:nvPr>
        </p:nvSpPr>
        <p:spPr/>
        <p:txBody>
          <a:bodyPr/>
          <a:lstStyle/>
          <a:p>
            <a:pPr>
              <a:defRPr/>
            </a:pPr>
            <a:r>
              <a:rPr lang="en-US" altLang="en-US" smtClean="0"/>
              <a:t>Khoa CNTT</a:t>
            </a:r>
            <a:endParaRPr lang="en-US" altLang="en-US"/>
          </a:p>
        </p:txBody>
      </p:sp>
      <p:sp>
        <p:nvSpPr>
          <p:cNvPr id="34" name="Date Placeholder 33"/>
          <p:cNvSpPr>
            <a:spLocks noGrp="1"/>
          </p:cNvSpPr>
          <p:nvPr>
            <p:ph type="dt" sz="half" idx="10"/>
          </p:nvPr>
        </p:nvSpPr>
        <p:spPr/>
        <p:txBody>
          <a:bodyPr/>
          <a:lstStyle/>
          <a:p>
            <a:pPr>
              <a:defRPr/>
            </a:pPr>
            <a:fld id="{C8C2DED3-1798-4411-AF20-27651478DEFD}" type="datetime13">
              <a:rPr lang="vi-VN" altLang="en-US" smtClean="0"/>
              <a:pPr>
                <a:defRPr/>
              </a:pPr>
              <a:t>08:04:39</a:t>
            </a:fld>
            <a:endParaRPr lang="en-US" altLang="en-US"/>
          </a:p>
        </p:txBody>
      </p:sp>
      <p:pic>
        <p:nvPicPr>
          <p:cNvPr id="35"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354013"/>
            <a:ext cx="8229600" cy="620712"/>
          </a:xfrm>
        </p:spPr>
        <p:txBody>
          <a:bodyPr/>
          <a:lstStyle/>
          <a:p>
            <a:r>
              <a:rPr lang="en-US" sz="3500" smtClean="0"/>
              <a:t>1.2 Quá trình phát triển</a:t>
            </a:r>
          </a:p>
        </p:txBody>
      </p:sp>
      <p:sp>
        <p:nvSpPr>
          <p:cNvPr id="25603" name="Rectangle 3"/>
          <p:cNvSpPr>
            <a:spLocks noGrp="1" noChangeArrowheads="1"/>
          </p:cNvSpPr>
          <p:nvPr>
            <p:ph idx="1"/>
          </p:nvPr>
        </p:nvSpPr>
        <p:spPr>
          <a:xfrm>
            <a:off x="457200" y="1295400"/>
            <a:ext cx="8229600" cy="4835525"/>
          </a:xfrm>
        </p:spPr>
        <p:txBody>
          <a:bodyPr/>
          <a:lstStyle/>
          <a:p>
            <a:r>
              <a:rPr lang="en-US" i="1" smtClean="0"/>
              <a:t>Hạn chế</a:t>
            </a:r>
          </a:p>
          <a:p>
            <a:pPr lvl="1"/>
            <a:r>
              <a:rPr lang="en-US" smtClean="0"/>
              <a:t>Dữ liệu bị trùng lặp và dư thừa</a:t>
            </a:r>
          </a:p>
          <a:p>
            <a:pPr lvl="1"/>
            <a:r>
              <a:rPr lang="en-US" smtClean="0"/>
              <a:t>Thiếu tính nhất quán giữa các dữ liệu</a:t>
            </a:r>
          </a:p>
          <a:p>
            <a:pPr lvl="1"/>
            <a:r>
              <a:rPr lang="en-US" smtClean="0"/>
              <a:t>Khó khăn trong việc truy xuất</a:t>
            </a:r>
          </a:p>
          <a:p>
            <a:pPr lvl="1"/>
            <a:r>
              <a:rPr lang="en-US" smtClean="0"/>
              <a:t>Việc chia sẻ dữ liệu bị hạn chế</a:t>
            </a:r>
          </a:p>
          <a:p>
            <a:pPr lvl="1"/>
            <a:r>
              <a:rPr lang="en-US" smtClean="0"/>
              <a:t>Khó khôi phục</a:t>
            </a:r>
          </a:p>
        </p:txBody>
      </p:sp>
      <p:sp>
        <p:nvSpPr>
          <p:cNvPr id="6" name="Slide Number Placeholder 5"/>
          <p:cNvSpPr>
            <a:spLocks noGrp="1"/>
          </p:cNvSpPr>
          <p:nvPr>
            <p:ph type="sldNum" sz="quarter" idx="12"/>
          </p:nvPr>
        </p:nvSpPr>
        <p:spPr/>
        <p:txBody>
          <a:bodyPr/>
          <a:lstStyle/>
          <a:p>
            <a:pPr>
              <a:defRPr/>
            </a:pPr>
            <a:fld id="{FE1F5573-CF63-46AA-A0A3-758386054BDA}" type="slidenum">
              <a:rPr lang="en-US" altLang="en-US"/>
              <a:pPr>
                <a:defRPr/>
              </a:pPr>
              <a:t>17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868CCAC2-054D-4C25-A88F-8CF4B88E0DC9}" type="datetime13">
              <a:rPr lang="vi-VN" altLang="en-US" smtClean="0"/>
              <a:pPr>
                <a:defRPr/>
              </a:pPr>
              <a:t>08:04:39</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54013"/>
            <a:ext cx="8229600" cy="620712"/>
          </a:xfrm>
        </p:spPr>
        <p:txBody>
          <a:bodyPr/>
          <a:lstStyle/>
          <a:p>
            <a:r>
              <a:rPr lang="en-US" sz="3500" smtClean="0"/>
              <a:t>1.2 Quá trình phát triển</a:t>
            </a:r>
          </a:p>
        </p:txBody>
      </p:sp>
      <p:sp>
        <p:nvSpPr>
          <p:cNvPr id="26627" name="Rectangle 3"/>
          <p:cNvSpPr>
            <a:spLocks noGrp="1" noChangeArrowheads="1"/>
          </p:cNvSpPr>
          <p:nvPr>
            <p:ph idx="1"/>
          </p:nvPr>
        </p:nvSpPr>
        <p:spPr>
          <a:xfrm>
            <a:off x="457200" y="1295400"/>
            <a:ext cx="8229600" cy="4835525"/>
          </a:xfrm>
        </p:spPr>
        <p:txBody>
          <a:bodyPr/>
          <a:lstStyle/>
          <a:p>
            <a:r>
              <a:rPr lang="en-US" smtClean="0"/>
              <a:t>Cơ sở dữ liệu (Database)</a:t>
            </a:r>
          </a:p>
          <a:p>
            <a:endParaRPr lang="en-US" smtClean="0"/>
          </a:p>
        </p:txBody>
      </p:sp>
      <p:sp>
        <p:nvSpPr>
          <p:cNvPr id="26" name="Slide Number Placeholder 5"/>
          <p:cNvSpPr>
            <a:spLocks noGrp="1"/>
          </p:cNvSpPr>
          <p:nvPr>
            <p:ph type="sldNum" sz="quarter" idx="12"/>
          </p:nvPr>
        </p:nvSpPr>
        <p:spPr/>
        <p:txBody>
          <a:bodyPr/>
          <a:lstStyle/>
          <a:p>
            <a:pPr>
              <a:defRPr/>
            </a:pPr>
            <a:fld id="{19D30FFF-47D9-40E2-AE32-52D1A074A9EF}" type="slidenum">
              <a:rPr lang="en-US" altLang="en-US"/>
              <a:pPr>
                <a:defRPr/>
              </a:pPr>
              <a:t>18</a:t>
            </a:fld>
            <a:endParaRPr lang="en-US" altLang="en-US"/>
          </a:p>
        </p:txBody>
      </p:sp>
      <p:grpSp>
        <p:nvGrpSpPr>
          <p:cNvPr id="26630" name="Group 34"/>
          <p:cNvGrpSpPr>
            <a:grpSpLocks/>
          </p:cNvGrpSpPr>
          <p:nvPr/>
        </p:nvGrpSpPr>
        <p:grpSpPr bwMode="auto">
          <a:xfrm>
            <a:off x="1219200" y="2209800"/>
            <a:ext cx="6172200" cy="3124200"/>
            <a:chOff x="672" y="1296"/>
            <a:chExt cx="3888" cy="1968"/>
          </a:xfrm>
        </p:grpSpPr>
        <p:sp>
          <p:nvSpPr>
            <p:cNvPr id="26631" name="Rectangle 6"/>
            <p:cNvSpPr>
              <a:spLocks noChangeArrowheads="1"/>
            </p:cNvSpPr>
            <p:nvPr/>
          </p:nvSpPr>
          <p:spPr bwMode="auto">
            <a:xfrm>
              <a:off x="2688" y="1296"/>
              <a:ext cx="624" cy="1968"/>
            </a:xfrm>
            <a:prstGeom prst="rect">
              <a:avLst/>
            </a:prstGeom>
            <a:noFill/>
            <a:ln w="12700" algn="ctr">
              <a:solidFill>
                <a:schemeClr val="tx1"/>
              </a:solidFill>
              <a:miter lim="800000"/>
              <a:headEnd/>
              <a:tailEnd/>
            </a:ln>
          </p:spPr>
          <p:txBody>
            <a:bodyPr wrap="none" anchor="ctr"/>
            <a:lstStyle/>
            <a:p>
              <a:pPr>
                <a:spcBef>
                  <a:spcPct val="0"/>
                </a:spcBef>
              </a:pPr>
              <a:r>
                <a:rPr lang="en-US" sz="1400" b="1"/>
                <a:t>Hệ</a:t>
              </a:r>
            </a:p>
            <a:p>
              <a:pPr>
                <a:spcBef>
                  <a:spcPct val="0"/>
                </a:spcBef>
              </a:pPr>
              <a:r>
                <a:rPr lang="en-US" sz="1400" b="1"/>
                <a:t>Quản</a:t>
              </a:r>
            </a:p>
            <a:p>
              <a:pPr>
                <a:spcBef>
                  <a:spcPct val="0"/>
                </a:spcBef>
              </a:pPr>
              <a:r>
                <a:rPr lang="en-US" sz="1400" b="1"/>
                <a:t>Trị</a:t>
              </a:r>
            </a:p>
            <a:p>
              <a:pPr>
                <a:spcBef>
                  <a:spcPct val="0"/>
                </a:spcBef>
              </a:pPr>
              <a:r>
                <a:rPr lang="en-US" sz="1400" b="1"/>
                <a:t>CSDL </a:t>
              </a:r>
            </a:p>
          </p:txBody>
        </p:sp>
        <p:grpSp>
          <p:nvGrpSpPr>
            <p:cNvPr id="26632" name="Group 7"/>
            <p:cNvGrpSpPr>
              <a:grpSpLocks/>
            </p:cNvGrpSpPr>
            <p:nvPr/>
          </p:nvGrpSpPr>
          <p:grpSpPr bwMode="auto">
            <a:xfrm>
              <a:off x="672" y="1440"/>
              <a:ext cx="1584" cy="384"/>
              <a:chOff x="480" y="1632"/>
              <a:chExt cx="1584" cy="384"/>
            </a:xfrm>
          </p:grpSpPr>
          <p:sp>
            <p:nvSpPr>
              <p:cNvPr id="26647" name="Rectangle 8"/>
              <p:cNvSpPr>
                <a:spLocks noChangeArrowheads="1"/>
              </p:cNvSpPr>
              <p:nvPr/>
            </p:nvSpPr>
            <p:spPr bwMode="auto">
              <a:xfrm>
                <a:off x="480" y="1632"/>
                <a:ext cx="1536" cy="384"/>
              </a:xfrm>
              <a:prstGeom prst="rect">
                <a:avLst/>
              </a:prstGeom>
              <a:noFill/>
              <a:ln w="12700" algn="ctr">
                <a:solidFill>
                  <a:schemeClr val="tx1"/>
                </a:solidFill>
                <a:miter lim="800000"/>
                <a:headEnd/>
                <a:tailEnd/>
              </a:ln>
            </p:spPr>
            <p:txBody>
              <a:bodyPr wrap="none" anchor="ctr"/>
              <a:lstStyle/>
              <a:p>
                <a:endParaRPr lang="vi-VN"/>
              </a:p>
            </p:txBody>
          </p:sp>
          <p:sp>
            <p:nvSpPr>
              <p:cNvPr id="26648" name="Text Box 9"/>
              <p:cNvSpPr txBox="1">
                <a:spLocks noChangeArrowheads="1"/>
              </p:cNvSpPr>
              <p:nvPr/>
            </p:nvSpPr>
            <p:spPr bwMode="auto">
              <a:xfrm>
                <a:off x="480" y="1632"/>
                <a:ext cx="1584" cy="192"/>
              </a:xfrm>
              <a:prstGeom prst="rect">
                <a:avLst/>
              </a:prstGeom>
              <a:noFill/>
              <a:ln w="12700" algn="ctr">
                <a:noFill/>
                <a:miter lim="800000"/>
                <a:headEnd/>
                <a:tailEnd/>
              </a:ln>
            </p:spPr>
            <p:txBody>
              <a:bodyPr>
                <a:spAutoFit/>
              </a:bodyPr>
              <a:lstStyle/>
              <a:p>
                <a:r>
                  <a:rPr lang="en-US" sz="1400" b="1"/>
                  <a:t>Chương trình ứng dụng 1</a:t>
                </a:r>
              </a:p>
            </p:txBody>
          </p:sp>
          <p:sp>
            <p:nvSpPr>
              <p:cNvPr id="26649" name="Rectangle 10"/>
              <p:cNvSpPr>
                <a:spLocks noChangeArrowheads="1"/>
              </p:cNvSpPr>
              <p:nvPr/>
            </p:nvSpPr>
            <p:spPr bwMode="auto">
              <a:xfrm>
                <a:off x="864" y="1824"/>
                <a:ext cx="1152" cy="192"/>
              </a:xfrm>
              <a:prstGeom prst="rect">
                <a:avLst/>
              </a:prstGeom>
              <a:solidFill>
                <a:srgbClr val="99CCFF"/>
              </a:solidFill>
              <a:ln w="12700" algn="ctr">
                <a:solidFill>
                  <a:schemeClr val="tx1"/>
                </a:solidFill>
                <a:miter lim="800000"/>
                <a:headEnd/>
                <a:tailEnd/>
              </a:ln>
            </p:spPr>
            <p:txBody>
              <a:bodyPr wrap="none" anchor="ctr"/>
              <a:lstStyle/>
              <a:p>
                <a:pPr>
                  <a:spcBef>
                    <a:spcPct val="0"/>
                  </a:spcBef>
                </a:pPr>
                <a:r>
                  <a:rPr lang="en-US" sz="1400"/>
                  <a:t>Quản lý dữ liệu</a:t>
                </a:r>
              </a:p>
            </p:txBody>
          </p:sp>
        </p:grpSp>
        <p:grpSp>
          <p:nvGrpSpPr>
            <p:cNvPr id="26633" name="Group 11"/>
            <p:cNvGrpSpPr>
              <a:grpSpLocks/>
            </p:cNvGrpSpPr>
            <p:nvPr/>
          </p:nvGrpSpPr>
          <p:grpSpPr bwMode="auto">
            <a:xfrm>
              <a:off x="672" y="2064"/>
              <a:ext cx="1584" cy="384"/>
              <a:chOff x="480" y="2256"/>
              <a:chExt cx="1584" cy="384"/>
            </a:xfrm>
          </p:grpSpPr>
          <p:sp>
            <p:nvSpPr>
              <p:cNvPr id="26644" name="Rectangle 12"/>
              <p:cNvSpPr>
                <a:spLocks noChangeArrowheads="1"/>
              </p:cNvSpPr>
              <p:nvPr/>
            </p:nvSpPr>
            <p:spPr bwMode="auto">
              <a:xfrm>
                <a:off x="480" y="2256"/>
                <a:ext cx="1536" cy="384"/>
              </a:xfrm>
              <a:prstGeom prst="rect">
                <a:avLst/>
              </a:prstGeom>
              <a:noFill/>
              <a:ln w="12700" algn="ctr">
                <a:solidFill>
                  <a:schemeClr val="tx1"/>
                </a:solidFill>
                <a:miter lim="800000"/>
                <a:headEnd/>
                <a:tailEnd/>
              </a:ln>
            </p:spPr>
            <p:txBody>
              <a:bodyPr wrap="none" anchor="ctr"/>
              <a:lstStyle/>
              <a:p>
                <a:endParaRPr lang="vi-VN"/>
              </a:p>
            </p:txBody>
          </p:sp>
          <p:sp>
            <p:nvSpPr>
              <p:cNvPr id="26645" name="Text Box 13"/>
              <p:cNvSpPr txBox="1">
                <a:spLocks noChangeArrowheads="1"/>
              </p:cNvSpPr>
              <p:nvPr/>
            </p:nvSpPr>
            <p:spPr bwMode="auto">
              <a:xfrm>
                <a:off x="480" y="2256"/>
                <a:ext cx="1584" cy="192"/>
              </a:xfrm>
              <a:prstGeom prst="rect">
                <a:avLst/>
              </a:prstGeom>
              <a:noFill/>
              <a:ln w="12700" algn="ctr">
                <a:noFill/>
                <a:miter lim="800000"/>
                <a:headEnd/>
                <a:tailEnd/>
              </a:ln>
            </p:spPr>
            <p:txBody>
              <a:bodyPr>
                <a:spAutoFit/>
              </a:bodyPr>
              <a:lstStyle/>
              <a:p>
                <a:r>
                  <a:rPr lang="en-US" sz="1400" b="1"/>
                  <a:t>Chương trình ứng dụng 2</a:t>
                </a:r>
              </a:p>
            </p:txBody>
          </p:sp>
          <p:sp>
            <p:nvSpPr>
              <p:cNvPr id="26646" name="Rectangle 14"/>
              <p:cNvSpPr>
                <a:spLocks noChangeArrowheads="1"/>
              </p:cNvSpPr>
              <p:nvPr/>
            </p:nvSpPr>
            <p:spPr bwMode="auto">
              <a:xfrm>
                <a:off x="864" y="2448"/>
                <a:ext cx="1152" cy="192"/>
              </a:xfrm>
              <a:prstGeom prst="rect">
                <a:avLst/>
              </a:prstGeom>
              <a:solidFill>
                <a:srgbClr val="FF99CC"/>
              </a:solidFill>
              <a:ln w="12700" algn="ctr">
                <a:solidFill>
                  <a:schemeClr val="tx1"/>
                </a:solidFill>
                <a:miter lim="800000"/>
                <a:headEnd/>
                <a:tailEnd/>
              </a:ln>
            </p:spPr>
            <p:txBody>
              <a:bodyPr wrap="none" anchor="ctr"/>
              <a:lstStyle/>
              <a:p>
                <a:pPr>
                  <a:spcBef>
                    <a:spcPct val="0"/>
                  </a:spcBef>
                </a:pPr>
                <a:r>
                  <a:rPr lang="en-US" sz="1400"/>
                  <a:t>Quản lý dữ liệu</a:t>
                </a:r>
              </a:p>
            </p:txBody>
          </p:sp>
        </p:grpSp>
        <p:grpSp>
          <p:nvGrpSpPr>
            <p:cNvPr id="26634" name="Group 15"/>
            <p:cNvGrpSpPr>
              <a:grpSpLocks/>
            </p:cNvGrpSpPr>
            <p:nvPr/>
          </p:nvGrpSpPr>
          <p:grpSpPr bwMode="auto">
            <a:xfrm>
              <a:off x="672" y="2688"/>
              <a:ext cx="1584" cy="384"/>
              <a:chOff x="480" y="2928"/>
              <a:chExt cx="1584" cy="384"/>
            </a:xfrm>
          </p:grpSpPr>
          <p:sp>
            <p:nvSpPr>
              <p:cNvPr id="26641" name="Rectangle 16"/>
              <p:cNvSpPr>
                <a:spLocks noChangeArrowheads="1"/>
              </p:cNvSpPr>
              <p:nvPr/>
            </p:nvSpPr>
            <p:spPr bwMode="auto">
              <a:xfrm>
                <a:off x="480" y="2928"/>
                <a:ext cx="1536" cy="384"/>
              </a:xfrm>
              <a:prstGeom prst="rect">
                <a:avLst/>
              </a:prstGeom>
              <a:noFill/>
              <a:ln w="12700" algn="ctr">
                <a:solidFill>
                  <a:schemeClr val="tx1"/>
                </a:solidFill>
                <a:miter lim="800000"/>
                <a:headEnd/>
                <a:tailEnd/>
              </a:ln>
            </p:spPr>
            <p:txBody>
              <a:bodyPr wrap="none" anchor="ctr"/>
              <a:lstStyle/>
              <a:p>
                <a:endParaRPr lang="vi-VN"/>
              </a:p>
            </p:txBody>
          </p:sp>
          <p:sp>
            <p:nvSpPr>
              <p:cNvPr id="26642" name="Text Box 17"/>
              <p:cNvSpPr txBox="1">
                <a:spLocks noChangeArrowheads="1"/>
              </p:cNvSpPr>
              <p:nvPr/>
            </p:nvSpPr>
            <p:spPr bwMode="auto">
              <a:xfrm>
                <a:off x="480" y="2928"/>
                <a:ext cx="1584" cy="192"/>
              </a:xfrm>
              <a:prstGeom prst="rect">
                <a:avLst/>
              </a:prstGeom>
              <a:noFill/>
              <a:ln w="12700" algn="ctr">
                <a:noFill/>
                <a:miter lim="800000"/>
                <a:headEnd/>
                <a:tailEnd/>
              </a:ln>
            </p:spPr>
            <p:txBody>
              <a:bodyPr>
                <a:spAutoFit/>
              </a:bodyPr>
              <a:lstStyle/>
              <a:p>
                <a:r>
                  <a:rPr lang="en-US" sz="1400" b="1"/>
                  <a:t>Chương trình ứng dụng 3</a:t>
                </a:r>
              </a:p>
            </p:txBody>
          </p:sp>
          <p:sp>
            <p:nvSpPr>
              <p:cNvPr id="26643" name="Rectangle 18"/>
              <p:cNvSpPr>
                <a:spLocks noChangeArrowheads="1"/>
              </p:cNvSpPr>
              <p:nvPr/>
            </p:nvSpPr>
            <p:spPr bwMode="auto">
              <a:xfrm>
                <a:off x="864" y="3120"/>
                <a:ext cx="1152" cy="192"/>
              </a:xfrm>
              <a:prstGeom prst="rect">
                <a:avLst/>
              </a:prstGeom>
              <a:solidFill>
                <a:srgbClr val="FFFF99"/>
              </a:solidFill>
              <a:ln w="12700" algn="ctr">
                <a:solidFill>
                  <a:schemeClr val="tx1"/>
                </a:solidFill>
                <a:miter lim="800000"/>
                <a:headEnd/>
                <a:tailEnd/>
              </a:ln>
            </p:spPr>
            <p:txBody>
              <a:bodyPr wrap="none" anchor="ctr"/>
              <a:lstStyle/>
              <a:p>
                <a:pPr>
                  <a:spcBef>
                    <a:spcPct val="0"/>
                  </a:spcBef>
                </a:pPr>
                <a:r>
                  <a:rPr lang="en-US" sz="1400"/>
                  <a:t>Quản lý dữ liệu</a:t>
                </a:r>
              </a:p>
            </p:txBody>
          </p:sp>
        </p:grpSp>
        <p:sp>
          <p:nvSpPr>
            <p:cNvPr id="26635" name="Line 23"/>
            <p:cNvSpPr>
              <a:spLocks noChangeShapeType="1"/>
            </p:cNvSpPr>
            <p:nvPr/>
          </p:nvSpPr>
          <p:spPr bwMode="auto">
            <a:xfrm>
              <a:off x="2208" y="1584"/>
              <a:ext cx="480" cy="240"/>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6636" name="Line 24"/>
            <p:cNvSpPr>
              <a:spLocks noChangeShapeType="1"/>
            </p:cNvSpPr>
            <p:nvPr/>
          </p:nvSpPr>
          <p:spPr bwMode="auto">
            <a:xfrm flipV="1">
              <a:off x="2208" y="2592"/>
              <a:ext cx="480" cy="336"/>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6637" name="Line 25"/>
            <p:cNvSpPr>
              <a:spLocks noChangeShapeType="1"/>
            </p:cNvSpPr>
            <p:nvPr/>
          </p:nvSpPr>
          <p:spPr bwMode="auto">
            <a:xfrm flipV="1">
              <a:off x="2208" y="2256"/>
              <a:ext cx="480" cy="48"/>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6638" name="Line 27"/>
            <p:cNvSpPr>
              <a:spLocks noChangeShapeType="1"/>
            </p:cNvSpPr>
            <p:nvPr/>
          </p:nvSpPr>
          <p:spPr bwMode="auto">
            <a:xfrm>
              <a:off x="3312" y="2256"/>
              <a:ext cx="528" cy="0"/>
            </a:xfrm>
            <a:prstGeom prst="line">
              <a:avLst/>
            </a:prstGeom>
            <a:noFill/>
            <a:ln w="12700">
              <a:solidFill>
                <a:schemeClr val="tx1"/>
              </a:solidFill>
              <a:round/>
              <a:headEnd type="triangle" w="med" len="med"/>
              <a:tailEnd type="triangle" w="med" len="med"/>
            </a:ln>
          </p:spPr>
          <p:txBody>
            <a:bodyPr wrap="none" anchor="ctr"/>
            <a:lstStyle/>
            <a:p>
              <a:endParaRPr lang="vi-VN"/>
            </a:p>
          </p:txBody>
        </p:sp>
        <p:sp>
          <p:nvSpPr>
            <p:cNvPr id="26639" name="AutoShape 32"/>
            <p:cNvSpPr>
              <a:spLocks noChangeArrowheads="1"/>
            </p:cNvSpPr>
            <p:nvPr/>
          </p:nvSpPr>
          <p:spPr bwMode="auto">
            <a:xfrm>
              <a:off x="3840" y="1776"/>
              <a:ext cx="720" cy="1008"/>
            </a:xfrm>
            <a:prstGeom prst="flowChartMagneticDisk">
              <a:avLst/>
            </a:prstGeom>
            <a:noFill/>
            <a:ln w="12700">
              <a:solidFill>
                <a:schemeClr val="tx1"/>
              </a:solidFill>
              <a:round/>
              <a:headEnd/>
              <a:tailEnd/>
            </a:ln>
          </p:spPr>
          <p:txBody>
            <a:bodyPr anchor="ctr">
              <a:spAutoFit/>
            </a:bodyPr>
            <a:lstStyle/>
            <a:p>
              <a:endParaRPr lang="vi-VN"/>
            </a:p>
          </p:txBody>
        </p:sp>
        <p:sp>
          <p:nvSpPr>
            <p:cNvPr id="26640" name="Text Box 33"/>
            <p:cNvSpPr txBox="1">
              <a:spLocks noChangeArrowheads="1"/>
            </p:cNvSpPr>
            <p:nvPr/>
          </p:nvSpPr>
          <p:spPr bwMode="auto">
            <a:xfrm>
              <a:off x="3840" y="2256"/>
              <a:ext cx="720" cy="192"/>
            </a:xfrm>
            <a:prstGeom prst="rect">
              <a:avLst/>
            </a:prstGeom>
            <a:noFill/>
            <a:ln w="12700" algn="ctr">
              <a:noFill/>
              <a:miter lim="800000"/>
              <a:headEnd/>
              <a:tailEnd/>
            </a:ln>
          </p:spPr>
          <p:txBody>
            <a:bodyPr>
              <a:spAutoFit/>
            </a:bodyPr>
            <a:lstStyle/>
            <a:p>
              <a:r>
                <a:rPr lang="en-US" sz="1400" b="1"/>
                <a:t>CSDL</a:t>
              </a:r>
            </a:p>
          </p:txBody>
        </p:sp>
      </p:grpSp>
      <p:sp>
        <p:nvSpPr>
          <p:cNvPr id="27" name="Footer Placeholder 26"/>
          <p:cNvSpPr>
            <a:spLocks noGrp="1"/>
          </p:cNvSpPr>
          <p:nvPr>
            <p:ph type="ftr" sz="quarter" idx="11"/>
          </p:nvPr>
        </p:nvSpPr>
        <p:spPr/>
        <p:txBody>
          <a:bodyPr/>
          <a:lstStyle/>
          <a:p>
            <a:pPr>
              <a:defRPr/>
            </a:pPr>
            <a:r>
              <a:rPr lang="en-US" altLang="en-US" smtClean="0"/>
              <a:t>Khoa CNTT</a:t>
            </a:r>
            <a:endParaRPr lang="en-US" altLang="en-US"/>
          </a:p>
        </p:txBody>
      </p:sp>
      <p:sp>
        <p:nvSpPr>
          <p:cNvPr id="28" name="Date Placeholder 27"/>
          <p:cNvSpPr>
            <a:spLocks noGrp="1"/>
          </p:cNvSpPr>
          <p:nvPr>
            <p:ph type="dt" sz="half" idx="10"/>
          </p:nvPr>
        </p:nvSpPr>
        <p:spPr/>
        <p:txBody>
          <a:bodyPr/>
          <a:lstStyle/>
          <a:p>
            <a:pPr>
              <a:defRPr/>
            </a:pPr>
            <a:fld id="{E74F991B-BB8E-48DB-93E5-50762FA25331}" type="datetime13">
              <a:rPr lang="vi-VN" altLang="en-US" smtClean="0"/>
              <a:pPr>
                <a:defRPr/>
              </a:pPr>
              <a:t>08:04:39</a:t>
            </a:fld>
            <a:endParaRPr lang="en-US" altLang="en-US"/>
          </a:p>
        </p:txBody>
      </p:sp>
      <p:pic>
        <p:nvPicPr>
          <p:cNvPr id="2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54013"/>
            <a:ext cx="8229600" cy="620712"/>
          </a:xfrm>
        </p:spPr>
        <p:txBody>
          <a:bodyPr/>
          <a:lstStyle/>
          <a:p>
            <a:r>
              <a:rPr lang="en-US" sz="3500" smtClean="0"/>
              <a:t>1.2 Quá trình phát triển </a:t>
            </a:r>
          </a:p>
        </p:txBody>
      </p:sp>
      <p:sp>
        <p:nvSpPr>
          <p:cNvPr id="26627" name="Rectangle 3"/>
          <p:cNvSpPr>
            <a:spLocks noGrp="1" noChangeArrowheads="1"/>
          </p:cNvSpPr>
          <p:nvPr>
            <p:ph idx="1"/>
          </p:nvPr>
        </p:nvSpPr>
        <p:spPr>
          <a:xfrm>
            <a:off x="457200" y="1295400"/>
            <a:ext cx="8229600" cy="4835525"/>
          </a:xfrm>
        </p:spPr>
        <p:txBody>
          <a:bodyPr/>
          <a:lstStyle/>
          <a:p>
            <a:r>
              <a:rPr lang="en-US" dirty="0" smtClean="0"/>
              <a:t>1960: </a:t>
            </a:r>
            <a:r>
              <a:rPr lang="en-US" dirty="0" err="1" smtClean="0"/>
              <a:t>Hệ</a:t>
            </a:r>
            <a:r>
              <a:rPr lang="en-US" dirty="0" smtClean="0"/>
              <a:t> QTCSDL </a:t>
            </a:r>
            <a:r>
              <a:rPr lang="en-US" dirty="0" err="1" smtClean="0"/>
              <a:t>đầu</a:t>
            </a:r>
            <a:r>
              <a:rPr lang="en-US" dirty="0" smtClean="0"/>
              <a:t> </a:t>
            </a:r>
            <a:r>
              <a:rPr lang="en-US" dirty="0" err="1" smtClean="0"/>
              <a:t>tiên</a:t>
            </a:r>
            <a:r>
              <a:rPr lang="en-US" dirty="0" smtClean="0"/>
              <a:t> </a:t>
            </a:r>
            <a:r>
              <a:rPr lang="en-US" dirty="0" err="1" smtClean="0"/>
              <a:t>ra</a:t>
            </a:r>
            <a:r>
              <a:rPr lang="en-US" dirty="0" smtClean="0"/>
              <a:t> </a:t>
            </a:r>
            <a:r>
              <a:rPr lang="en-US" dirty="0" err="1" smtClean="0"/>
              <a:t>đời</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mô</a:t>
            </a:r>
            <a:r>
              <a:rPr lang="en-US" dirty="0" smtClean="0"/>
              <a:t> </a:t>
            </a:r>
            <a:r>
              <a:rPr lang="en-US" dirty="0" err="1" smtClean="0"/>
              <a:t>hình</a:t>
            </a:r>
            <a:r>
              <a:rPr lang="en-US" dirty="0" smtClean="0"/>
              <a:t> </a:t>
            </a:r>
            <a:r>
              <a:rPr lang="en-US" dirty="0" err="1" smtClean="0"/>
              <a:t>phân</a:t>
            </a:r>
            <a:r>
              <a:rPr lang="en-US" dirty="0" smtClean="0"/>
              <a:t> </a:t>
            </a:r>
            <a:r>
              <a:rPr lang="en-US" dirty="0" err="1" smtClean="0"/>
              <a:t>cấp</a:t>
            </a:r>
            <a:r>
              <a:rPr lang="en-US" dirty="0" smtClean="0"/>
              <a:t> : IMS </a:t>
            </a:r>
            <a:r>
              <a:rPr lang="en-US" sz="1600" dirty="0" smtClean="0"/>
              <a:t>(Information Management System</a:t>
            </a:r>
            <a:r>
              <a:rPr lang="en-US" dirty="0" smtClean="0"/>
              <a:t>) </a:t>
            </a:r>
            <a:r>
              <a:rPr lang="en-US" dirty="0" err="1" smtClean="0"/>
              <a:t>của</a:t>
            </a:r>
            <a:r>
              <a:rPr lang="en-US" dirty="0" smtClean="0"/>
              <a:t> IBM; IDS </a:t>
            </a:r>
            <a:r>
              <a:rPr lang="en-US" sz="2000" dirty="0" smtClean="0"/>
              <a:t>(</a:t>
            </a:r>
            <a:r>
              <a:rPr lang="en-US" sz="2000" dirty="0" err="1" smtClean="0"/>
              <a:t>Integated</a:t>
            </a:r>
            <a:r>
              <a:rPr lang="en-US" sz="2000" dirty="0" smtClean="0"/>
              <a:t> Data Store -  </a:t>
            </a:r>
            <a:r>
              <a:rPr lang="en-US" sz="2000" dirty="0" smtClean="0">
                <a:hlinkClick r:id="rId3" tooltip="Charles Bachman"/>
              </a:rPr>
              <a:t>Charles Bachman</a:t>
            </a:r>
            <a:r>
              <a:rPr lang="en-US" sz="2000" dirty="0" smtClean="0"/>
              <a:t>, </a:t>
            </a:r>
            <a:r>
              <a:rPr lang="en-US" sz="2000" dirty="0" smtClean="0">
                <a:hlinkClick r:id="rId4" tooltip="General Electric"/>
              </a:rPr>
              <a:t>General Electric</a:t>
            </a:r>
            <a:r>
              <a:rPr lang="en-US" sz="2000" dirty="0" smtClean="0"/>
              <a:t>)</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mô</a:t>
            </a:r>
            <a:r>
              <a:rPr lang="en-US" dirty="0" smtClean="0"/>
              <a:t> </a:t>
            </a:r>
            <a:r>
              <a:rPr lang="en-US" dirty="0" err="1" smtClean="0"/>
              <a:t>hình</a:t>
            </a:r>
            <a:r>
              <a:rPr lang="en-US" dirty="0" smtClean="0"/>
              <a:t> </a:t>
            </a:r>
            <a:r>
              <a:rPr lang="en-US" dirty="0" err="1" smtClean="0"/>
              <a:t>mạng</a:t>
            </a:r>
            <a:endParaRPr lang="en-US" dirty="0" smtClean="0"/>
          </a:p>
          <a:p>
            <a:r>
              <a:rPr lang="en-US" dirty="0" smtClean="0"/>
              <a:t>1976: HQTCSDL </a:t>
            </a:r>
            <a:r>
              <a:rPr lang="en-US" dirty="0" err="1" smtClean="0"/>
              <a:t>theo</a:t>
            </a:r>
            <a:r>
              <a:rPr lang="en-US" dirty="0" smtClean="0"/>
              <a:t> </a:t>
            </a:r>
            <a:r>
              <a:rPr lang="en-US" dirty="0" err="1" smtClean="0"/>
              <a:t>mô</a:t>
            </a:r>
            <a:r>
              <a:rPr lang="en-US" dirty="0" smtClean="0"/>
              <a:t> </a:t>
            </a:r>
            <a:r>
              <a:rPr lang="en-US" dirty="0" err="1" smtClean="0"/>
              <a:t>hình</a:t>
            </a:r>
            <a:r>
              <a:rPr lang="en-US" dirty="0" smtClean="0"/>
              <a:t> </a:t>
            </a:r>
            <a:r>
              <a:rPr lang="en-US" dirty="0" err="1" smtClean="0"/>
              <a:t>quan</a:t>
            </a:r>
            <a:r>
              <a:rPr lang="en-US" dirty="0" smtClean="0"/>
              <a:t> </a:t>
            </a:r>
            <a:r>
              <a:rPr lang="en-US" dirty="0" err="1" smtClean="0"/>
              <a:t>hệ</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xuất</a:t>
            </a:r>
            <a:r>
              <a:rPr lang="en-US" dirty="0" smtClean="0"/>
              <a:t> </a:t>
            </a:r>
            <a:r>
              <a:rPr lang="en-US" dirty="0" err="1" smtClean="0"/>
              <a:t>hiện</a:t>
            </a:r>
            <a:r>
              <a:rPr lang="en-US" dirty="0" smtClean="0"/>
              <a:t> (System – R) </a:t>
            </a:r>
            <a:r>
              <a:rPr lang="en-US" dirty="0" err="1" smtClean="0"/>
              <a:t>của</a:t>
            </a:r>
            <a:r>
              <a:rPr lang="en-US" dirty="0" smtClean="0"/>
              <a:t> IBM; </a:t>
            </a:r>
            <a:r>
              <a:rPr lang="en-US" dirty="0" err="1" smtClean="0"/>
              <a:t>Từ</a:t>
            </a:r>
            <a:r>
              <a:rPr lang="en-US" dirty="0" smtClean="0"/>
              <a:t> 1980 </a:t>
            </a:r>
            <a:r>
              <a:rPr lang="en-US" dirty="0" err="1" smtClean="0"/>
              <a:t>nhiều</a:t>
            </a:r>
            <a:r>
              <a:rPr lang="en-US" dirty="0" smtClean="0"/>
              <a:t> HQTCSDL </a:t>
            </a:r>
            <a:r>
              <a:rPr lang="en-US" dirty="0" err="1" smtClean="0"/>
              <a:t>mới</a:t>
            </a:r>
            <a:r>
              <a:rPr lang="en-US" dirty="0" smtClean="0"/>
              <a:t> </a:t>
            </a:r>
            <a:r>
              <a:rPr lang="en-US" dirty="0" err="1" smtClean="0"/>
              <a:t>ra</a:t>
            </a:r>
            <a:r>
              <a:rPr lang="en-US" dirty="0" smtClean="0"/>
              <a:t> </a:t>
            </a:r>
            <a:r>
              <a:rPr lang="en-US" dirty="0" err="1" smtClean="0"/>
              <a:t>đời</a:t>
            </a:r>
            <a:r>
              <a:rPr lang="en-US" dirty="0" smtClean="0"/>
              <a:t>: Oracle, DB2, Access, </a:t>
            </a:r>
            <a:r>
              <a:rPr lang="en-US" dirty="0" err="1" smtClean="0"/>
              <a:t>Foxpro</a:t>
            </a:r>
            <a:r>
              <a:rPr lang="en-US" dirty="0" smtClean="0"/>
              <a:t>, Paradox</a:t>
            </a:r>
          </a:p>
          <a:p>
            <a:r>
              <a:rPr lang="en-US" dirty="0" err="1" smtClean="0"/>
              <a:t>Từ</a:t>
            </a:r>
            <a:r>
              <a:rPr lang="en-US" dirty="0" smtClean="0"/>
              <a:t> 1990 </a:t>
            </a:r>
            <a:r>
              <a:rPr lang="en-US" dirty="0" err="1" smtClean="0"/>
              <a:t>Xuất</a:t>
            </a:r>
            <a:r>
              <a:rPr lang="en-US" dirty="0" smtClean="0"/>
              <a:t> </a:t>
            </a:r>
            <a:r>
              <a:rPr lang="en-US" dirty="0" err="1" smtClean="0"/>
              <a:t>hiện</a:t>
            </a:r>
            <a:r>
              <a:rPr lang="en-US" dirty="0" smtClean="0"/>
              <a:t> HQTCSDL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smtClean="0"/>
          </a:p>
          <a:p>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CSDL </a:t>
            </a:r>
            <a:r>
              <a:rPr lang="en-US" dirty="0" err="1" smtClean="0"/>
              <a:t>theo</a:t>
            </a:r>
            <a:r>
              <a:rPr lang="en-US" dirty="0" smtClean="0"/>
              <a:t> </a:t>
            </a:r>
            <a:r>
              <a:rPr lang="en-US" dirty="0" err="1" smtClean="0"/>
              <a:t>mô</a:t>
            </a:r>
            <a:r>
              <a:rPr lang="en-US" dirty="0" smtClean="0"/>
              <a:t> </a:t>
            </a:r>
            <a:r>
              <a:rPr lang="en-US" dirty="0" err="1" smtClean="0"/>
              <a:t>hình</a:t>
            </a:r>
            <a:r>
              <a:rPr lang="en-US" dirty="0" smtClean="0"/>
              <a:t> </a:t>
            </a:r>
            <a:r>
              <a:rPr lang="en-US" dirty="0" err="1" smtClean="0"/>
              <a:t>NoSQL</a:t>
            </a:r>
            <a:endParaRPr lang="en-US" dirty="0" smtClean="0"/>
          </a:p>
        </p:txBody>
      </p:sp>
      <p:sp>
        <p:nvSpPr>
          <p:cNvPr id="26" name="Slide Number Placeholder 5"/>
          <p:cNvSpPr>
            <a:spLocks noGrp="1"/>
          </p:cNvSpPr>
          <p:nvPr>
            <p:ph type="sldNum" sz="quarter" idx="12"/>
          </p:nvPr>
        </p:nvSpPr>
        <p:spPr/>
        <p:txBody>
          <a:bodyPr/>
          <a:lstStyle/>
          <a:p>
            <a:pPr>
              <a:defRPr/>
            </a:pPr>
            <a:fld id="{19D30FFF-47D9-40E2-AE32-52D1A074A9EF}" type="slidenum">
              <a:rPr lang="en-US" altLang="en-US"/>
              <a:pPr>
                <a:defRPr/>
              </a:pPr>
              <a:t>19</a:t>
            </a:fld>
            <a:endParaRPr lang="en-US" altLang="en-US"/>
          </a:p>
        </p:txBody>
      </p:sp>
      <p:sp>
        <p:nvSpPr>
          <p:cNvPr id="6" name="Footer Placeholder 5"/>
          <p:cNvSpPr>
            <a:spLocks noGrp="1"/>
          </p:cNvSpPr>
          <p:nvPr>
            <p:ph type="ftr" sz="quarter" idx="11"/>
          </p:nvPr>
        </p:nvSpPr>
        <p:spPr/>
        <p:txBody>
          <a:bodyPr/>
          <a:lstStyle/>
          <a:p>
            <a:pPr>
              <a:defRPr/>
            </a:pPr>
            <a:r>
              <a:rPr lang="en-US" altLang="en-US" smtClean="0"/>
              <a:t>Khoa CNTT</a:t>
            </a:r>
            <a:endParaRPr lang="en-US" altLang="en-US"/>
          </a:p>
        </p:txBody>
      </p:sp>
      <p:sp>
        <p:nvSpPr>
          <p:cNvPr id="7" name="Date Placeholder 6"/>
          <p:cNvSpPr>
            <a:spLocks noGrp="1"/>
          </p:cNvSpPr>
          <p:nvPr>
            <p:ph type="dt" sz="half" idx="10"/>
          </p:nvPr>
        </p:nvSpPr>
        <p:spPr/>
        <p:txBody>
          <a:bodyPr/>
          <a:lstStyle/>
          <a:p>
            <a:pPr>
              <a:defRPr/>
            </a:pPr>
            <a:fld id="{151B938B-E9C0-48DA-BBF5-3D4FA07DF8E1}" type="datetime13">
              <a:rPr lang="vi-VN" altLang="en-US" smtClean="0"/>
              <a:pPr>
                <a:defRPr/>
              </a:pPr>
              <a:t>08:04:39</a:t>
            </a:fld>
            <a:endParaRPr lang="en-US" altLang="en-US"/>
          </a:p>
        </p:txBody>
      </p:sp>
      <p:pic>
        <p:nvPicPr>
          <p:cNvPr id="8" name="Picture 3"/>
          <p:cNvPicPr preferRelativeResize="0">
            <a:picLocks noChangeArrowheads="1"/>
          </p:cNvPicPr>
          <p:nvPr/>
        </p:nvPicPr>
        <p:blipFill>
          <a:blip r:embed="rId5"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7">
                                            <p:txEl>
                                              <p:pRg st="2" end="2"/>
                                            </p:txEl>
                                          </p:spTgt>
                                        </p:tgtEl>
                                        <p:attrNameLst>
                                          <p:attrName>style.visibility</p:attrName>
                                        </p:attrNameLst>
                                      </p:cBhvr>
                                      <p:to>
                                        <p:strVal val="visible"/>
                                      </p:to>
                                    </p:set>
                                    <p:anim calcmode="lin" valueType="num">
                                      <p:cBhvr additive="base">
                                        <p:cTn id="19"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627">
                                            <p:txEl>
                                              <p:pRg st="3" end="3"/>
                                            </p:txEl>
                                          </p:spTgt>
                                        </p:tgtEl>
                                        <p:attrNameLst>
                                          <p:attrName>style.visibility</p:attrName>
                                        </p:attrNameLst>
                                      </p:cBhvr>
                                      <p:to>
                                        <p:strVal val="visible"/>
                                      </p:to>
                                    </p:set>
                                    <p:anim calcmode="lin" valueType="num">
                                      <p:cBhvr additive="base">
                                        <p:cTn id="25" dur="5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838200" y="1524000"/>
            <a:ext cx="7543800" cy="4267200"/>
          </a:xfrm>
          <a:prstGeom prst="rect">
            <a:avLst/>
          </a:prstGeom>
          <a:noFill/>
          <a:ln w="9525">
            <a:noFill/>
            <a:miter lim="800000"/>
            <a:headEnd/>
            <a:tailEnd/>
          </a:ln>
        </p:spPr>
        <p:txBody>
          <a:bodyPr vert="horz" wrap="square" lIns="0" tIns="0" rIns="18288" bIns="0" numCol="1" anchor="b" anchorCtr="0" compatLnSpc="1">
            <a:prstTxWarp prst="textNoShape">
              <a:avLst/>
            </a:prstTxWarp>
            <a:noAutofit/>
            <a:scene3d>
              <a:camera prst="orthographicFront"/>
              <a:lightRig rig="freezing" dir="t">
                <a:rot lat="0" lon="0" rev="5640000"/>
              </a:lightRig>
            </a:scene3d>
            <a:sp3d prstMaterial="flat">
              <a:bevelT w="38100" h="38100"/>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1" u="sng" strike="noStrike" kern="1200" cap="none" spc="0" normalizeH="0" baseline="0" noProof="0" err="1" smtClean="0">
                <a:ln>
                  <a:noFill/>
                </a:ln>
                <a:solidFill>
                  <a:srgbClr val="FFFF00"/>
                </a:solidFill>
                <a:effectLst>
                  <a:outerShdw blurRad="38100" dist="38100" dir="2700000" algn="tl">
                    <a:srgbClr val="C0C0C0"/>
                  </a:outerShdw>
                </a:effectLst>
                <a:uLnTx/>
                <a:uFillTx/>
                <a:latin typeface="+mj-lt"/>
                <a:ea typeface="+mj-ea"/>
                <a:cs typeface="+mj-cs"/>
              </a:rPr>
              <a:t>Tài</a:t>
            </a:r>
            <a:r>
              <a:rPr kumimoji="0" lang="en-US" sz="2800" b="1" i="1" u="sng" strike="noStrike" kern="1200" cap="none" spc="0" normalizeH="0" noProof="0" smtClean="0">
                <a:ln>
                  <a:noFill/>
                </a:ln>
                <a:solidFill>
                  <a:srgbClr val="FFFF00"/>
                </a:solidFill>
                <a:effectLst>
                  <a:outerShdw blurRad="38100" dist="38100" dir="2700000" algn="tl">
                    <a:srgbClr val="C0C0C0"/>
                  </a:outerShdw>
                </a:effectLst>
                <a:uLnTx/>
                <a:uFillTx/>
                <a:latin typeface="+mj-lt"/>
                <a:ea typeface="+mj-ea"/>
                <a:cs typeface="+mj-cs"/>
              </a:rPr>
              <a:t> </a:t>
            </a:r>
            <a:r>
              <a:rPr kumimoji="0" lang="en-US" sz="2800" b="1" i="1" u="sng" strike="noStrike" kern="1200" cap="none" spc="0" normalizeH="0" noProof="0" err="1" smtClean="0">
                <a:ln>
                  <a:noFill/>
                </a:ln>
                <a:solidFill>
                  <a:srgbClr val="FFFF00"/>
                </a:solidFill>
                <a:effectLst>
                  <a:outerShdw blurRad="38100" dist="38100" dir="2700000" algn="tl">
                    <a:srgbClr val="C0C0C0"/>
                  </a:outerShdw>
                </a:effectLst>
                <a:uLnTx/>
                <a:uFillTx/>
                <a:latin typeface="+mj-lt"/>
                <a:ea typeface="+mj-ea"/>
                <a:cs typeface="+mj-cs"/>
              </a:rPr>
              <a:t>liệu</a:t>
            </a:r>
            <a:r>
              <a:rPr kumimoji="0" lang="en-US" sz="2800" b="1" i="1" u="sng" strike="noStrike" kern="1200" cap="none" spc="0" normalizeH="0" noProof="0" smtClean="0">
                <a:ln>
                  <a:noFill/>
                </a:ln>
                <a:solidFill>
                  <a:srgbClr val="FFFF00"/>
                </a:solidFill>
                <a:effectLst>
                  <a:outerShdw blurRad="38100" dist="38100" dir="2700000" algn="tl">
                    <a:srgbClr val="C0C0C0"/>
                  </a:outerShdw>
                </a:effectLst>
                <a:uLnTx/>
                <a:uFillTx/>
                <a:latin typeface="+mj-lt"/>
                <a:ea typeface="+mj-ea"/>
                <a:cs typeface="+mj-cs"/>
              </a:rPr>
              <a:t> </a:t>
            </a:r>
            <a:r>
              <a:rPr kumimoji="0" lang="en-US" sz="2800" b="1" i="1" u="sng" strike="noStrike" kern="1200" cap="none" spc="0" normalizeH="0" noProof="0" err="1" smtClean="0">
                <a:ln>
                  <a:noFill/>
                </a:ln>
                <a:solidFill>
                  <a:srgbClr val="FFFF00"/>
                </a:solidFill>
                <a:effectLst>
                  <a:outerShdw blurRad="38100" dist="38100" dir="2700000" algn="tl">
                    <a:srgbClr val="C0C0C0"/>
                  </a:outerShdw>
                </a:effectLst>
                <a:uLnTx/>
                <a:uFillTx/>
                <a:latin typeface="+mj-lt"/>
                <a:ea typeface="+mj-ea"/>
                <a:cs typeface="+mj-cs"/>
              </a:rPr>
              <a:t>tham</a:t>
            </a:r>
            <a:r>
              <a:rPr kumimoji="0" lang="en-US" sz="2800" b="1" i="1" u="sng" strike="noStrike" kern="1200" cap="none" spc="0" normalizeH="0" noProof="0" smtClean="0">
                <a:ln>
                  <a:noFill/>
                </a:ln>
                <a:solidFill>
                  <a:srgbClr val="FFFF00"/>
                </a:solidFill>
                <a:effectLst>
                  <a:outerShdw blurRad="38100" dist="38100" dir="2700000" algn="tl">
                    <a:srgbClr val="C0C0C0"/>
                  </a:outerShdw>
                </a:effectLst>
                <a:uLnTx/>
                <a:uFillTx/>
                <a:latin typeface="+mj-lt"/>
                <a:ea typeface="+mj-ea"/>
                <a:cs typeface="+mj-cs"/>
              </a:rPr>
              <a:t> </a:t>
            </a:r>
            <a:r>
              <a:rPr kumimoji="0" lang="en-US" sz="2800" b="1" i="1" u="sng" strike="noStrike" kern="1200" cap="none" spc="0" normalizeH="0" noProof="0" err="1" smtClean="0">
                <a:ln>
                  <a:noFill/>
                </a:ln>
                <a:solidFill>
                  <a:srgbClr val="FFFF00"/>
                </a:solidFill>
                <a:effectLst>
                  <a:outerShdw blurRad="38100" dist="38100" dir="2700000" algn="tl">
                    <a:srgbClr val="C0C0C0"/>
                  </a:outerShdw>
                </a:effectLst>
                <a:uLnTx/>
                <a:uFillTx/>
                <a:latin typeface="+mj-lt"/>
                <a:ea typeface="+mj-ea"/>
                <a:cs typeface="+mj-cs"/>
              </a:rPr>
              <a:t>khảo</a:t>
            </a:r>
            <a:r>
              <a:rPr kumimoji="0" lang="en-US" sz="2400" b="1" i="0" u="none" strike="noStrike" kern="1200" cap="none" spc="0" normalizeH="0" noProof="0" smtClean="0">
                <a:ln>
                  <a:noFill/>
                </a:ln>
                <a:solidFill>
                  <a:srgbClr val="000066"/>
                </a:solidFill>
                <a:effectLst>
                  <a:outerShdw blurRad="38100" dist="38100" dir="2700000" algn="tl">
                    <a:srgbClr val="C0C0C0"/>
                  </a:outerShdw>
                </a:effectLst>
                <a:uLnTx/>
                <a:uFillTx/>
                <a:latin typeface="+mj-lt"/>
                <a:ea typeface="+mj-ea"/>
                <a:cs typeface="+mj-cs"/>
              </a:rPr>
              <a:t>:</a:t>
            </a:r>
            <a:endParaRPr kumimoji="0" lang="en-US" sz="3200" b="1" i="0" u="none" strike="noStrike" kern="1200" cap="none" spc="0" normalizeH="0" noProof="0" smtClean="0">
              <a:ln>
                <a:noFill/>
              </a:ln>
              <a:solidFill>
                <a:srgbClr val="000066"/>
              </a:solidFill>
              <a:effectLst>
                <a:outerShdw blurRad="38100" dist="38100" dir="2700000" algn="tl">
                  <a:srgbClr val="C0C0C0"/>
                </a:outerShdw>
              </a:effectLst>
              <a:uLnTx/>
              <a:uFillTx/>
              <a:latin typeface="+mj-lt"/>
              <a:ea typeface="+mj-ea"/>
              <a:cs typeface="+mj-cs"/>
            </a:endParaRPr>
          </a:p>
          <a:p>
            <a:pPr marL="342900" marR="0" lvl="0" indent="-342900" algn="l" defTabSz="914400" rtl="0" eaLnBrk="1" fontAlgn="auto" latinLnBrk="0" hangingPunct="1">
              <a:lnSpc>
                <a:spcPct val="100000"/>
              </a:lnSpc>
              <a:spcBef>
                <a:spcPct val="0"/>
              </a:spcBef>
              <a:spcAft>
                <a:spcPts val="0"/>
              </a:spcAft>
              <a:buClrTx/>
              <a:buSzTx/>
              <a:buFontTx/>
              <a:buAutoNum type="arabicPeriod"/>
              <a:tabLst/>
              <a:defRPr/>
            </a:pPr>
            <a:r>
              <a:rPr lang="en-US" sz="2500" b="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Nguyễn</a:t>
            </a:r>
            <a:r>
              <a:rPr lang="en-US" sz="25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Tuệ</a:t>
            </a:r>
            <a:r>
              <a:rPr lang="en-US" sz="25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 </a:t>
            </a:r>
          </a:p>
          <a:p>
            <a:pPr marL="342900" marR="0" lvl="0" indent="-342900" algn="l" defTabSz="914400" rtl="0" eaLnBrk="1" fontAlgn="auto" latinLnBrk="0" hangingPunct="1">
              <a:lnSpc>
                <a:spcPct val="100000"/>
              </a:lnSpc>
              <a:spcBef>
                <a:spcPct val="0"/>
              </a:spcBef>
              <a:spcAft>
                <a:spcPts val="0"/>
              </a:spcAft>
              <a:buClrTx/>
              <a:buSzTx/>
              <a:tabLst/>
              <a:defRPr/>
            </a:pP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Giáo</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trình</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Nhập</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môn</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Hệ</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cơ</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sở</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dữ</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i="1" err="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liệu</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5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NXBGD 2008.</a:t>
            </a:r>
          </a:p>
          <a:p>
            <a:pPr marL="342900" lvl="0" indent="-342900" algn="l" fontAlgn="auto">
              <a:spcBef>
                <a:spcPct val="0"/>
              </a:spcBef>
              <a:spcAft>
                <a:spcPts val="0"/>
              </a:spcAft>
              <a:buFontTx/>
              <a:buAutoNum type="arabicPeriod" startAt="2"/>
              <a:defRPr/>
            </a:pPr>
            <a:r>
              <a:rPr lang="en-US" sz="2500" b="1" smtClean="0">
                <a:solidFill>
                  <a:srgbClr val="000066"/>
                </a:solidFill>
                <a:effectLst>
                  <a:outerShdw blurRad="38100" dist="38100" dir="2700000" algn="tl">
                    <a:srgbClr val="C0C0C0"/>
                  </a:outerShdw>
                </a:effectLst>
                <a:latin typeface="Times New Roman" pitchFamily="18" charset="0"/>
                <a:cs typeface="Times New Roman" pitchFamily="18" charset="0"/>
              </a:rPr>
              <a:t>Hồ Thuần, Hồ Cẩm Hà, </a:t>
            </a:r>
          </a:p>
          <a:p>
            <a:pPr marL="342900" lvl="0" indent="-342900" algn="l" fontAlgn="auto">
              <a:spcBef>
                <a:spcPct val="0"/>
              </a:spcBef>
              <a:spcAft>
                <a:spcPts val="0"/>
              </a:spcAft>
              <a:defRPr/>
            </a:pPr>
            <a:r>
              <a:rPr lang="en-US" sz="2500" b="1" i="1" smtClean="0">
                <a:solidFill>
                  <a:srgbClr val="000066"/>
                </a:solidFill>
                <a:effectLst>
                  <a:outerShdw blurRad="38100" dist="38100" dir="2700000" algn="tl">
                    <a:srgbClr val="C0C0C0"/>
                  </a:outerShdw>
                </a:effectLst>
                <a:latin typeface="Times New Roman" pitchFamily="18" charset="0"/>
                <a:cs typeface="Times New Roman" pitchFamily="18" charset="0"/>
              </a:rPr>
              <a:t>	Các hệ cơ sở dữ liệu,  </a:t>
            </a:r>
            <a:r>
              <a:rPr lang="en-US" sz="2500" b="1" smtClean="0">
                <a:solidFill>
                  <a:srgbClr val="000066"/>
                </a:solidFill>
                <a:effectLst>
                  <a:outerShdw blurRad="38100" dist="38100" dir="2700000" algn="tl">
                    <a:srgbClr val="C0C0C0"/>
                  </a:outerShdw>
                </a:effectLst>
                <a:latin typeface="Times New Roman" pitchFamily="18" charset="0"/>
                <a:cs typeface="Times New Roman" pitchFamily="18" charset="0"/>
              </a:rPr>
              <a:t>NXBGD 2009.</a:t>
            </a:r>
          </a:p>
          <a:p>
            <a:pPr marL="342000" indent="-342000" algn="l" fontAlgn="auto">
              <a:spcBef>
                <a:spcPct val="0"/>
              </a:spcBef>
              <a:spcAft>
                <a:spcPts val="0"/>
              </a:spcAft>
              <a:buFont typeface="+mj-lt"/>
              <a:buAutoNum type="arabicPeriod" startAt="3"/>
              <a:defRPr/>
            </a:pPr>
            <a:r>
              <a:rPr lang="en-US" sz="25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Ramez Elmasri, Shamkant B. Navathe, </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Fundamentals of database system</a:t>
            </a:r>
            <a:r>
              <a:rPr lang="en-US" sz="25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Addision-Wasley </a:t>
            </a:r>
          </a:p>
          <a:p>
            <a:pPr marL="342900" indent="-342900" algn="l" fontAlgn="auto">
              <a:spcBef>
                <a:spcPct val="0"/>
              </a:spcBef>
              <a:spcAft>
                <a:spcPts val="0"/>
              </a:spcAft>
              <a:buFont typeface="+mj-lt"/>
              <a:buAutoNum type="arabicPeriod" startAt="3"/>
              <a:defRPr/>
            </a:pPr>
            <a:r>
              <a:rPr lang="en-US" sz="25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Jeffrey  D. Ullman,</a:t>
            </a: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p>
          <a:p>
            <a:pPr marL="342900" indent="-342900" algn="l" fontAlgn="auto">
              <a:spcBef>
                <a:spcPct val="0"/>
              </a:spcBef>
              <a:spcAft>
                <a:spcPts val="0"/>
              </a:spcAft>
              <a:defRPr/>
            </a:pPr>
            <a:r>
              <a:rPr lang="en-US" sz="2500" b="1"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Principles of Database Systems, </a:t>
            </a:r>
            <a:r>
              <a:rPr lang="en-US" sz="25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Computer science Press, 1980</a:t>
            </a:r>
          </a:p>
          <a:p>
            <a:pPr marL="457200" lvl="0" indent="-457200" algn="l" fontAlgn="auto">
              <a:spcBef>
                <a:spcPct val="0"/>
              </a:spcBef>
              <a:spcAft>
                <a:spcPts val="0"/>
              </a:spcAft>
              <a:defRPr/>
            </a:pPr>
            <a:endParaRPr lang="en-US" sz="2400" b="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endParaRPr>
          </a:p>
        </p:txBody>
      </p:sp>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2</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08:04:39</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990600"/>
            <a:ext cx="9144000" cy="36000"/>
          </a:xfrm>
          <a:prstGeom prst="rect">
            <a:avLst/>
          </a:prstGeom>
          <a:noFill/>
        </p:spPr>
      </p:pic>
      <p:sp>
        <p:nvSpPr>
          <p:cNvPr id="10" name="TextBox 9"/>
          <p:cNvSpPr txBox="1"/>
          <p:nvPr/>
        </p:nvSpPr>
        <p:spPr>
          <a:xfrm>
            <a:off x="685800" y="533400"/>
            <a:ext cx="7848600" cy="369332"/>
          </a:xfrm>
          <a:prstGeom prst="rect">
            <a:avLst/>
          </a:prstGeom>
          <a:noFill/>
        </p:spPr>
        <p:txBody>
          <a:bodyPr wrap="square" rtlCol="0">
            <a:spAutoFit/>
          </a:bodyPr>
          <a:lstStyle/>
          <a:p>
            <a:pPr algn="l"/>
            <a:r>
              <a:rPr lang="en-US" smtClean="0"/>
              <a:t>Cơ sở dữ liệu</a:t>
            </a:r>
            <a:endParaRPr lang="vi-VN"/>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27651" name="Rectangle 3"/>
          <p:cNvSpPr>
            <a:spLocks noGrp="1" noChangeArrowheads="1"/>
          </p:cNvSpPr>
          <p:nvPr>
            <p:ph idx="1"/>
          </p:nvPr>
        </p:nvSpPr>
        <p:spPr>
          <a:xfrm>
            <a:off x="457200" y="990600"/>
            <a:ext cx="8305800" cy="5562600"/>
          </a:xfrm>
        </p:spPr>
        <p:txBody>
          <a:bodyPr/>
          <a:lstStyle/>
          <a:p>
            <a:pPr>
              <a:lnSpc>
                <a:spcPct val="90000"/>
              </a:lnSpc>
            </a:pPr>
            <a:r>
              <a:rPr lang="en-US" dirty="0" err="1" smtClean="0">
                <a:solidFill>
                  <a:srgbClr val="777777"/>
                </a:solidFill>
              </a:rPr>
              <a:t>Mở</a:t>
            </a:r>
            <a:r>
              <a:rPr lang="en-US" dirty="0" smtClean="0">
                <a:solidFill>
                  <a:srgbClr val="777777"/>
                </a:solidFill>
              </a:rPr>
              <a:t> </a:t>
            </a:r>
            <a:r>
              <a:rPr lang="en-US" dirty="0" err="1" smtClean="0">
                <a:solidFill>
                  <a:srgbClr val="777777"/>
                </a:solidFill>
              </a:rPr>
              <a:t>đầu</a:t>
            </a:r>
            <a:endParaRPr lang="en-US" dirty="0" smtClean="0">
              <a:solidFill>
                <a:srgbClr val="777777"/>
              </a:solidFill>
            </a:endParaRPr>
          </a:p>
          <a:p>
            <a:pPr>
              <a:lnSpc>
                <a:spcPct val="90000"/>
              </a:lnSpc>
            </a:pPr>
            <a:r>
              <a:rPr lang="en-US" dirty="0" err="1" smtClean="0">
                <a:solidFill>
                  <a:srgbClr val="777777"/>
                </a:solidFill>
              </a:rPr>
              <a:t>Quá</a:t>
            </a:r>
            <a:r>
              <a:rPr lang="en-US" dirty="0" smtClean="0">
                <a:solidFill>
                  <a:srgbClr val="777777"/>
                </a:solidFill>
              </a:rPr>
              <a:t> </a:t>
            </a:r>
            <a:r>
              <a:rPr lang="en-US" dirty="0" err="1" smtClean="0">
                <a:solidFill>
                  <a:srgbClr val="777777"/>
                </a:solidFill>
              </a:rPr>
              <a:t>trình</a:t>
            </a:r>
            <a:r>
              <a:rPr lang="en-US" dirty="0" smtClean="0">
                <a:solidFill>
                  <a:srgbClr val="777777"/>
                </a:solidFill>
              </a:rPr>
              <a:t> </a:t>
            </a:r>
            <a:r>
              <a:rPr lang="en-US" dirty="0" err="1" smtClean="0">
                <a:solidFill>
                  <a:srgbClr val="777777"/>
                </a:solidFill>
              </a:rPr>
              <a:t>phát</a:t>
            </a:r>
            <a:r>
              <a:rPr lang="en-US" dirty="0" smtClean="0">
                <a:solidFill>
                  <a:srgbClr val="777777"/>
                </a:solidFill>
              </a:rPr>
              <a:t> </a:t>
            </a:r>
            <a:r>
              <a:rPr lang="en-US" dirty="0" err="1" smtClean="0">
                <a:solidFill>
                  <a:srgbClr val="777777"/>
                </a:solidFill>
              </a:rPr>
              <a:t>triển</a:t>
            </a:r>
            <a:endParaRPr lang="en-US" dirty="0" smtClean="0">
              <a:solidFill>
                <a:srgbClr val="777777"/>
              </a:solidFill>
            </a:endParaRPr>
          </a:p>
          <a:p>
            <a:pPr>
              <a:lnSpc>
                <a:spcPct val="90000"/>
              </a:lnSpc>
            </a:pPr>
            <a:r>
              <a:rPr lang="en-US" b="1" dirty="0" err="1" smtClean="0"/>
              <a:t>Một</a:t>
            </a:r>
            <a:r>
              <a:rPr lang="en-US" b="1" dirty="0" smtClean="0"/>
              <a:t> </a:t>
            </a:r>
            <a:r>
              <a:rPr lang="en-US" b="1" dirty="0" err="1" smtClean="0"/>
              <a:t>số</a:t>
            </a:r>
            <a:r>
              <a:rPr lang="en-US" b="1" dirty="0" smtClean="0"/>
              <a:t> </a:t>
            </a:r>
            <a:r>
              <a:rPr lang="en-US" b="1" dirty="0" err="1" smtClean="0"/>
              <a:t>đặc</a:t>
            </a:r>
            <a:r>
              <a:rPr lang="en-US" b="1" dirty="0" smtClean="0"/>
              <a:t> </a:t>
            </a:r>
            <a:r>
              <a:rPr lang="en-US" b="1" dirty="0" err="1" smtClean="0"/>
              <a:t>tính</a:t>
            </a:r>
            <a:r>
              <a:rPr lang="en-US" b="1" dirty="0" smtClean="0"/>
              <a:t> </a:t>
            </a:r>
            <a:r>
              <a:rPr lang="en-US" b="1" dirty="0" err="1" smtClean="0"/>
              <a:t>của</a:t>
            </a:r>
            <a:r>
              <a:rPr lang="en-US" b="1" dirty="0" smtClean="0"/>
              <a:t> CSDL</a:t>
            </a:r>
          </a:p>
          <a:p>
            <a:pPr lvl="1">
              <a:lnSpc>
                <a:spcPct val="90000"/>
              </a:lnSpc>
              <a:buFont typeface="Courier New" pitchFamily="49" charset="0"/>
              <a:buChar char="o"/>
            </a:pPr>
            <a:r>
              <a:rPr lang="en-US" dirty="0" err="1" smtClean="0"/>
              <a:t>Tính</a:t>
            </a:r>
            <a:r>
              <a:rPr lang="en-US" dirty="0" smtClean="0"/>
              <a:t> </a:t>
            </a:r>
            <a:r>
              <a:rPr lang="en-US" dirty="0" err="1" smtClean="0"/>
              <a:t>tự</a:t>
            </a:r>
            <a:r>
              <a:rPr lang="en-US" dirty="0" smtClean="0"/>
              <a:t> </a:t>
            </a:r>
            <a:r>
              <a:rPr lang="en-US" dirty="0" err="1" smtClean="0"/>
              <a:t>mô</a:t>
            </a:r>
            <a:r>
              <a:rPr lang="en-US" dirty="0" smtClean="0"/>
              <a:t> </a:t>
            </a:r>
            <a:r>
              <a:rPr lang="en-US" dirty="0" err="1" smtClean="0"/>
              <a:t>tả</a:t>
            </a:r>
            <a:endParaRPr lang="en-US" dirty="0" smtClean="0"/>
          </a:p>
          <a:p>
            <a:pPr lvl="1">
              <a:lnSpc>
                <a:spcPct val="90000"/>
              </a:lnSpc>
              <a:buFont typeface="Courier New" pitchFamily="49" charset="0"/>
              <a:buChar char="o"/>
            </a:pPr>
            <a:r>
              <a:rPr lang="en-US" dirty="0" err="1" smtClean="0"/>
              <a:t>Tính</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giữa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endParaRPr lang="en-US" dirty="0" smtClean="0"/>
          </a:p>
          <a:p>
            <a:pPr lvl="1">
              <a:lnSpc>
                <a:spcPct val="90000"/>
              </a:lnSpc>
              <a:buFont typeface="Courier New" pitchFamily="49" charset="0"/>
              <a:buChar char="o"/>
            </a:pPr>
            <a:r>
              <a:rPr lang="en-US" dirty="0" err="1" smtClean="0"/>
              <a:t>Tính</a:t>
            </a:r>
            <a:r>
              <a:rPr lang="en-US" dirty="0" smtClean="0"/>
              <a:t> </a:t>
            </a:r>
            <a:r>
              <a:rPr lang="en-US" dirty="0" err="1" smtClean="0"/>
              <a:t>trừu</a:t>
            </a:r>
            <a:r>
              <a:rPr lang="en-US" dirty="0" smtClean="0"/>
              <a:t> </a:t>
            </a:r>
            <a:r>
              <a:rPr lang="en-US" dirty="0" err="1" smtClean="0"/>
              <a:t>tượng</a:t>
            </a:r>
            <a:r>
              <a:rPr lang="en-US" dirty="0" smtClean="0"/>
              <a:t> </a:t>
            </a:r>
            <a:r>
              <a:rPr lang="en-US" dirty="0" err="1" smtClean="0"/>
              <a:t>dữ</a:t>
            </a:r>
            <a:r>
              <a:rPr lang="en-US" dirty="0" smtClean="0"/>
              <a:t> </a:t>
            </a:r>
            <a:r>
              <a:rPr lang="en-US" dirty="0" err="1" smtClean="0"/>
              <a:t>liệu</a:t>
            </a:r>
            <a:endParaRPr lang="en-US" dirty="0" smtClean="0"/>
          </a:p>
          <a:p>
            <a:pPr lvl="1">
              <a:lnSpc>
                <a:spcPct val="90000"/>
              </a:lnSpc>
              <a:buFont typeface="Courier New" pitchFamily="49" charset="0"/>
              <a:buChar char="o"/>
            </a:pPr>
            <a:r>
              <a:rPr lang="en-US" dirty="0" err="1" smtClean="0"/>
              <a:t>Tính</a:t>
            </a:r>
            <a:r>
              <a:rPr lang="en-US" dirty="0" smtClean="0"/>
              <a:t> </a:t>
            </a:r>
            <a:r>
              <a:rPr lang="en-US" dirty="0" err="1" smtClean="0"/>
              <a:t>nhất</a:t>
            </a:r>
            <a:r>
              <a:rPr lang="en-US" dirty="0" smtClean="0"/>
              <a:t> </a:t>
            </a:r>
            <a:r>
              <a:rPr lang="en-US" dirty="0" err="1" smtClean="0"/>
              <a:t>quán</a:t>
            </a:r>
            <a:endParaRPr lang="en-US" dirty="0" smtClean="0"/>
          </a:p>
          <a:p>
            <a:pPr lvl="1">
              <a:lnSpc>
                <a:spcPct val="90000"/>
              </a:lnSpc>
              <a:buFont typeface="Courier New" pitchFamily="49" charset="0"/>
              <a:buChar char="o"/>
            </a:pPr>
            <a:r>
              <a:rPr lang="en-US" dirty="0" err="1" smtClean="0"/>
              <a:t>Hỗ</a:t>
            </a:r>
            <a:r>
              <a:rPr lang="en-US" dirty="0" smtClean="0"/>
              <a:t> </a:t>
            </a:r>
            <a:r>
              <a:rPr lang="en-US" dirty="0" err="1" smtClean="0"/>
              <a:t>trợ</a:t>
            </a:r>
            <a:r>
              <a:rPr lang="en-US" dirty="0" smtClean="0"/>
              <a:t> </a:t>
            </a:r>
            <a:r>
              <a:rPr lang="en-US" dirty="0" err="1" smtClean="0"/>
              <a:t>nhiều</a:t>
            </a:r>
            <a:r>
              <a:rPr lang="en-US" dirty="0" smtClean="0"/>
              <a:t> </a:t>
            </a:r>
            <a:r>
              <a:rPr lang="en-US" dirty="0" err="1" smtClean="0"/>
              <a:t>khung</a:t>
            </a:r>
            <a:r>
              <a:rPr lang="en-US" dirty="0" smtClean="0"/>
              <a:t> </a:t>
            </a:r>
            <a:r>
              <a:rPr lang="en-US" dirty="0" err="1" smtClean="0"/>
              <a:t>nhìn</a:t>
            </a:r>
            <a:endParaRPr lang="en-US" dirty="0" smtClean="0"/>
          </a:p>
          <a:p>
            <a:pPr lvl="1">
              <a:lnSpc>
                <a:spcPct val="90000"/>
              </a:lnSpc>
              <a:buFont typeface="Courier New" pitchFamily="49" charset="0"/>
              <a:buChar char="o"/>
            </a:pPr>
            <a:r>
              <a:rPr lang="en-US" dirty="0" err="1" smtClean="0"/>
              <a:t>Chia</a:t>
            </a:r>
            <a:r>
              <a:rPr lang="en-US" dirty="0" smtClean="0"/>
              <a:t> </a:t>
            </a:r>
            <a:r>
              <a:rPr lang="en-US" dirty="0" err="1" smtClean="0"/>
              <a:t>sẻ</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nhiều</a:t>
            </a:r>
            <a:r>
              <a:rPr lang="en-US" dirty="0" smtClean="0"/>
              <a:t> </a:t>
            </a:r>
            <a:r>
              <a:rPr lang="en-US" dirty="0" err="1" smtClean="0"/>
              <a:t>người</a:t>
            </a:r>
            <a:r>
              <a:rPr lang="en-US" dirty="0" smtClean="0"/>
              <a:t> </a:t>
            </a:r>
            <a:r>
              <a:rPr lang="en-US" dirty="0" err="1" smtClean="0"/>
              <a:t>dùng</a:t>
            </a:r>
            <a:endParaRPr lang="en-US" dirty="0" smtClean="0"/>
          </a:p>
          <a:p>
            <a:pPr>
              <a:lnSpc>
                <a:spcPct val="90000"/>
              </a:lnSpc>
            </a:pPr>
            <a:r>
              <a:rPr lang="en-US" dirty="0" err="1" smtClean="0">
                <a:solidFill>
                  <a:srgbClr val="777777"/>
                </a:solidFill>
              </a:rPr>
              <a:t>Người</a:t>
            </a:r>
            <a:r>
              <a:rPr lang="en-US" dirty="0" smtClean="0">
                <a:solidFill>
                  <a:srgbClr val="777777"/>
                </a:solidFill>
              </a:rPr>
              <a:t> </a:t>
            </a:r>
            <a:r>
              <a:rPr lang="en-US" dirty="0" err="1" smtClean="0">
                <a:solidFill>
                  <a:srgbClr val="777777"/>
                </a:solidFill>
              </a:rPr>
              <a:t>sử</a:t>
            </a:r>
            <a:r>
              <a:rPr lang="en-US" dirty="0" smtClean="0">
                <a:solidFill>
                  <a:srgbClr val="777777"/>
                </a:solidFill>
              </a:rPr>
              <a:t> </a:t>
            </a:r>
            <a:r>
              <a:rPr lang="en-US" dirty="0" err="1" smtClean="0">
                <a:solidFill>
                  <a:srgbClr val="777777"/>
                </a:solidFill>
              </a:rPr>
              <a:t>dụng</a:t>
            </a:r>
            <a:r>
              <a:rPr lang="en-US" dirty="0" smtClean="0">
                <a:solidFill>
                  <a:srgbClr val="777777"/>
                </a:solidFill>
              </a:rPr>
              <a:t> CSDL</a:t>
            </a:r>
          </a:p>
          <a:p>
            <a:pPr>
              <a:lnSpc>
                <a:spcPct val="90000"/>
              </a:lnSpc>
            </a:pPr>
            <a:r>
              <a:rPr lang="en-US" dirty="0" err="1" smtClean="0">
                <a:solidFill>
                  <a:srgbClr val="777777"/>
                </a:solidFill>
              </a:rPr>
              <a:t>Kiến</a:t>
            </a:r>
            <a:r>
              <a:rPr lang="en-US" dirty="0" smtClean="0">
                <a:solidFill>
                  <a:srgbClr val="777777"/>
                </a:solidFill>
              </a:rPr>
              <a:t> </a:t>
            </a:r>
            <a:r>
              <a:rPr lang="en-US" dirty="0" err="1" smtClean="0">
                <a:solidFill>
                  <a:srgbClr val="777777"/>
                </a:solidFill>
              </a:rPr>
              <a:t>trúc</a:t>
            </a:r>
            <a:r>
              <a:rPr lang="en-US" dirty="0" smtClean="0">
                <a:solidFill>
                  <a:srgbClr val="777777"/>
                </a:solidFill>
              </a:rPr>
              <a:t> </a:t>
            </a:r>
            <a:r>
              <a:rPr lang="en-US" dirty="0" err="1" smtClean="0">
                <a:solidFill>
                  <a:srgbClr val="777777"/>
                </a:solidFill>
              </a:rPr>
              <a:t>của</a:t>
            </a:r>
            <a:r>
              <a:rPr lang="en-US" dirty="0" smtClean="0">
                <a:solidFill>
                  <a:srgbClr val="777777"/>
                </a:solidFill>
              </a:rPr>
              <a:t> HQT CSDL</a:t>
            </a:r>
          </a:p>
          <a:p>
            <a:pPr>
              <a:lnSpc>
                <a:spcPct val="90000"/>
              </a:lnSpc>
            </a:pPr>
            <a:r>
              <a:rPr lang="en-US" dirty="0" err="1" smtClean="0">
                <a:solidFill>
                  <a:srgbClr val="777777"/>
                </a:solidFill>
              </a:rPr>
              <a:t>Các</a:t>
            </a:r>
            <a:r>
              <a:rPr lang="en-US" dirty="0" smtClean="0">
                <a:solidFill>
                  <a:srgbClr val="777777"/>
                </a:solidFill>
              </a:rPr>
              <a:t> </a:t>
            </a:r>
            <a:r>
              <a:rPr lang="en-US" dirty="0" err="1" smtClean="0">
                <a:solidFill>
                  <a:srgbClr val="777777"/>
                </a:solidFill>
              </a:rPr>
              <a:t>tính</a:t>
            </a:r>
            <a:r>
              <a:rPr lang="en-US" dirty="0" smtClean="0">
                <a:solidFill>
                  <a:srgbClr val="777777"/>
                </a:solidFill>
              </a:rPr>
              <a:t> </a:t>
            </a:r>
            <a:r>
              <a:rPr lang="en-US" dirty="0" err="1" smtClean="0">
                <a:solidFill>
                  <a:srgbClr val="777777"/>
                </a:solidFill>
              </a:rPr>
              <a:t>năng</a:t>
            </a:r>
            <a:r>
              <a:rPr lang="en-US" dirty="0" smtClean="0">
                <a:solidFill>
                  <a:srgbClr val="777777"/>
                </a:solidFill>
              </a:rPr>
              <a:t> </a:t>
            </a:r>
            <a:r>
              <a:rPr lang="en-US" dirty="0" err="1" smtClean="0">
                <a:solidFill>
                  <a:srgbClr val="777777"/>
                </a:solidFill>
              </a:rPr>
              <a:t>của</a:t>
            </a:r>
            <a:r>
              <a:rPr lang="en-US" dirty="0" smtClean="0">
                <a:solidFill>
                  <a:srgbClr val="777777"/>
                </a:solidFill>
              </a:rPr>
              <a:t> HQT CSDL</a:t>
            </a:r>
          </a:p>
          <a:p>
            <a:pPr>
              <a:lnSpc>
                <a:spcPct val="90000"/>
              </a:lnSpc>
            </a:pPr>
            <a:r>
              <a:rPr lang="en-US" dirty="0" err="1" smtClean="0">
                <a:solidFill>
                  <a:srgbClr val="777777"/>
                </a:solidFill>
              </a:rPr>
              <a:t>Ngôn</a:t>
            </a:r>
            <a:r>
              <a:rPr lang="en-US" dirty="0" smtClean="0">
                <a:solidFill>
                  <a:srgbClr val="777777"/>
                </a:solidFill>
              </a:rPr>
              <a:t> </a:t>
            </a:r>
            <a:r>
              <a:rPr lang="en-US" dirty="0" err="1" smtClean="0">
                <a:solidFill>
                  <a:srgbClr val="777777"/>
                </a:solidFill>
              </a:rPr>
              <a:t>ngữ</a:t>
            </a:r>
            <a:r>
              <a:rPr lang="en-US" dirty="0" smtClean="0">
                <a:solidFill>
                  <a:srgbClr val="777777"/>
                </a:solidFill>
              </a:rPr>
              <a:t> CSDL</a:t>
            </a:r>
          </a:p>
        </p:txBody>
      </p:sp>
      <p:sp>
        <p:nvSpPr>
          <p:cNvPr id="6" name="Slide Number Placeholder 5"/>
          <p:cNvSpPr>
            <a:spLocks noGrp="1"/>
          </p:cNvSpPr>
          <p:nvPr>
            <p:ph type="sldNum" sz="quarter" idx="12"/>
          </p:nvPr>
        </p:nvSpPr>
        <p:spPr/>
        <p:txBody>
          <a:bodyPr/>
          <a:lstStyle/>
          <a:p>
            <a:pPr>
              <a:defRPr/>
            </a:pPr>
            <a:fld id="{113E3E12-84E6-47FD-B13C-4066643C542F}" type="slidenum">
              <a:rPr lang="en-US" altLang="en-US"/>
              <a:pPr>
                <a:defRPr/>
              </a:pPr>
              <a:t>20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CA4DF9BC-D5C2-45F6-9852-07B669008F3E}" type="datetime13">
              <a:rPr lang="vi-VN" altLang="en-US" smtClean="0"/>
              <a:pPr>
                <a:defRPr/>
              </a:pPr>
              <a:t>08:04:39</a:t>
            </a:fld>
            <a:endParaRPr lang="en-US" altLang="en-US"/>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4800" y="0"/>
            <a:ext cx="8229600" cy="838200"/>
          </a:xfrm>
        </p:spPr>
        <p:txBody>
          <a:bodyPr/>
          <a:lstStyle/>
          <a:p>
            <a:r>
              <a:rPr lang="en-US" sz="3200" b="1" smtClean="0"/>
              <a:t>1.3- Một số đặc tính của CSDL</a:t>
            </a:r>
            <a:endParaRPr lang="en-US" sz="3500" smtClean="0">
              <a:solidFill>
                <a:schemeClr val="accent1"/>
              </a:solidFill>
            </a:endParaRPr>
          </a:p>
        </p:txBody>
      </p:sp>
      <p:sp>
        <p:nvSpPr>
          <p:cNvPr id="28675" name="Rectangle 3"/>
          <p:cNvSpPr>
            <a:spLocks noGrp="1" noChangeArrowheads="1"/>
          </p:cNvSpPr>
          <p:nvPr>
            <p:ph idx="1"/>
          </p:nvPr>
        </p:nvSpPr>
        <p:spPr>
          <a:xfrm>
            <a:off x="457200" y="1752600"/>
            <a:ext cx="8229600" cy="4572000"/>
          </a:xfrm>
        </p:spPr>
        <p:txBody>
          <a:bodyPr/>
          <a:lstStyle/>
          <a:p>
            <a:pPr>
              <a:buFont typeface="Arial" pitchFamily="34" charset="0"/>
              <a:buChar char="•"/>
            </a:pPr>
            <a:r>
              <a:rPr lang="en-US" smtClean="0"/>
              <a:t>Hệ CSDL không chỉ chứa bản thân CSDL mà còn chứa </a:t>
            </a:r>
            <a:r>
              <a:rPr lang="en-US" u="sng" smtClean="0"/>
              <a:t>định nghĩa</a:t>
            </a:r>
            <a:r>
              <a:rPr lang="en-US" smtClean="0"/>
              <a:t>(mô tả) của CSDL</a:t>
            </a:r>
          </a:p>
          <a:p>
            <a:pPr>
              <a:buFont typeface="Arial" pitchFamily="34" charset="0"/>
              <a:buChar char="•"/>
            </a:pPr>
            <a:r>
              <a:rPr lang="en-US" smtClean="0"/>
              <a:t>Các định nghĩa được lưu trữ trong </a:t>
            </a:r>
            <a:r>
              <a:rPr lang="en-US" u="sng" smtClean="0"/>
              <a:t>catalog</a:t>
            </a:r>
            <a:r>
              <a:rPr lang="en-US" smtClean="0"/>
              <a:t> : chứa các thông tin về cấu trúc tập tin, kiểu và dạng thức lưu trữ của mỗi thành phần dữ liệu và những ràng buộc dữ liệu</a:t>
            </a:r>
          </a:p>
          <a:p>
            <a:pPr>
              <a:buFont typeface="Arial" pitchFamily="34" charset="0"/>
              <a:buChar char="•"/>
            </a:pPr>
            <a:r>
              <a:rPr lang="en-US" smtClean="0"/>
              <a:t>Dữ liệu trong catalog gọi là </a:t>
            </a:r>
            <a:r>
              <a:rPr lang="en-US" u="sng" smtClean="0"/>
              <a:t>meta-data</a:t>
            </a:r>
            <a:r>
              <a:rPr lang="en-US" smtClean="0"/>
              <a:t> (siêu dữ liệu)</a:t>
            </a:r>
            <a:endParaRPr lang="en-US" u="sng" smtClean="0"/>
          </a:p>
          <a:p>
            <a:pPr>
              <a:buFont typeface="Arial" pitchFamily="34" charset="0"/>
              <a:buChar char="•"/>
            </a:pPr>
            <a:r>
              <a:rPr lang="en-US" smtClean="0"/>
              <a:t>Các Chương trình ứng dụng có thể truy xuất đến nhiều CSDL nhờ thông tin cấu trúc được lưu trữ trong catalog</a:t>
            </a:r>
          </a:p>
        </p:txBody>
      </p:sp>
      <p:sp>
        <p:nvSpPr>
          <p:cNvPr id="6" name="Slide Number Placeholder 5"/>
          <p:cNvSpPr>
            <a:spLocks noGrp="1"/>
          </p:cNvSpPr>
          <p:nvPr>
            <p:ph type="sldNum" sz="quarter" idx="12"/>
          </p:nvPr>
        </p:nvSpPr>
        <p:spPr/>
        <p:txBody>
          <a:bodyPr/>
          <a:lstStyle/>
          <a:p>
            <a:pPr>
              <a:defRPr/>
            </a:pPr>
            <a:fld id="{4FD948D4-8106-4307-ABDC-3FFE32839A62}" type="slidenum">
              <a:rPr lang="en-US" altLang="en-US"/>
              <a:pPr>
                <a:defRPr/>
              </a:pPr>
              <a:t>21</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62B3D68-0ED8-4207-877A-B8A59E0A79EB}" type="datetime13">
              <a:rPr lang="vi-VN" altLang="en-US" smtClean="0"/>
              <a:pPr>
                <a:defRPr/>
              </a:pPr>
              <a:t>08:04:39</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0" name="Rectangle 2"/>
          <p:cNvSpPr txBox="1">
            <a:spLocks noChangeArrowheads="1"/>
          </p:cNvSpPr>
          <p:nvPr/>
        </p:nvSpPr>
        <p:spPr bwMode="auto">
          <a:xfrm>
            <a:off x="304800" y="1066800"/>
            <a:ext cx="8229600" cy="5334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514350" marR="0" lvl="0" indent="-514350" algn="l" defTabSz="914400" rtl="0" eaLnBrk="1" fontAlgn="base" latinLnBrk="0" hangingPunct="1">
              <a:lnSpc>
                <a:spcPct val="100000"/>
              </a:lnSpc>
              <a:spcBef>
                <a:spcPct val="0"/>
              </a:spcBef>
              <a:spcAft>
                <a:spcPct val="0"/>
              </a:spcAft>
              <a:buClrTx/>
              <a:buSzTx/>
              <a:buFont typeface="Wingdings" pitchFamily="2" charset="2"/>
              <a:buChar char="§"/>
              <a:tabLst/>
              <a:defRPr/>
            </a:pPr>
            <a:r>
              <a:rPr lang="en-US" sz="3500" smtClean="0">
                <a:solidFill>
                  <a:schemeClr val="accent1"/>
                </a:solidFill>
                <a:latin typeface="+mj-lt"/>
                <a:ea typeface="+mj-ea"/>
                <a:cs typeface="+mj-cs"/>
              </a:rPr>
              <a:t>T</a:t>
            </a:r>
            <a:r>
              <a:rPr kumimoji="0" lang="en-US" sz="3500" b="0" i="0" u="none" strike="noStrike" kern="1200" cap="none" spc="0" normalizeH="0" baseline="0" noProof="0" smtClean="0">
                <a:ln>
                  <a:noFill/>
                </a:ln>
                <a:solidFill>
                  <a:schemeClr val="accent1"/>
                </a:solidFill>
                <a:effectLst/>
                <a:uLnTx/>
                <a:uFillTx/>
                <a:latin typeface="+mj-lt"/>
                <a:ea typeface="+mj-ea"/>
                <a:cs typeface="+mj-cs"/>
              </a:rPr>
              <a:t>ính tự mô tả</a:t>
            </a:r>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990600"/>
            <a:ext cx="8229600" cy="620712"/>
          </a:xfrm>
        </p:spPr>
        <p:txBody>
          <a:bodyPr/>
          <a:lstStyle/>
          <a:p>
            <a:pPr>
              <a:buFont typeface="Wingdings" pitchFamily="2" charset="2"/>
              <a:buChar char="§"/>
            </a:pPr>
            <a:r>
              <a:rPr lang="en-US" sz="2000" smtClean="0">
                <a:solidFill>
                  <a:schemeClr val="accent1"/>
                </a:solidFill>
              </a:rPr>
              <a:t>   </a:t>
            </a:r>
            <a:r>
              <a:rPr lang="en-US" sz="3500" smtClean="0">
                <a:solidFill>
                  <a:schemeClr val="accent1"/>
                </a:solidFill>
              </a:rPr>
              <a:t>Tính độc lập</a:t>
            </a:r>
          </a:p>
        </p:txBody>
      </p:sp>
      <p:sp>
        <p:nvSpPr>
          <p:cNvPr id="29699" name="Rectangle 3"/>
          <p:cNvSpPr>
            <a:spLocks noGrp="1" noChangeArrowheads="1"/>
          </p:cNvSpPr>
          <p:nvPr>
            <p:ph idx="1"/>
          </p:nvPr>
        </p:nvSpPr>
        <p:spPr>
          <a:xfrm>
            <a:off x="457200" y="1752600"/>
            <a:ext cx="8229600" cy="4648200"/>
          </a:xfrm>
        </p:spPr>
        <p:txBody>
          <a:bodyPr/>
          <a:lstStyle/>
          <a:p>
            <a:pPr>
              <a:buFont typeface="Arial" pitchFamily="34" charset="0"/>
              <a:buChar char="•"/>
            </a:pP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có</a:t>
            </a:r>
            <a:r>
              <a:rPr lang="en-US" dirty="0" smtClean="0"/>
              <a:t> </a:t>
            </a:r>
            <a:r>
              <a:rPr lang="en-US" dirty="0" err="1" smtClean="0"/>
              <a:t>tính</a:t>
            </a:r>
            <a:r>
              <a:rPr lang="en-US" dirty="0" smtClean="0"/>
              <a:t> </a:t>
            </a:r>
            <a:r>
              <a:rPr lang="en-US" dirty="0" err="1" smtClean="0"/>
              <a:t>độc</a:t>
            </a:r>
            <a:r>
              <a:rPr lang="en-US" dirty="0" smtClean="0"/>
              <a:t> </a:t>
            </a:r>
            <a:r>
              <a:rPr lang="en-US" dirty="0" err="1" smtClean="0"/>
              <a:t>lập</a:t>
            </a:r>
            <a:r>
              <a:rPr lang="en-US" dirty="0" smtClean="0"/>
              <a:t> </a:t>
            </a:r>
            <a:r>
              <a:rPr lang="en-US" dirty="0" err="1" smtClean="0"/>
              <a:t>tương</a:t>
            </a:r>
            <a:r>
              <a:rPr lang="en-US" dirty="0" smtClean="0"/>
              <a:t> </a:t>
            </a:r>
            <a:r>
              <a:rPr lang="en-US" dirty="0" err="1" smtClean="0"/>
              <a:t>đối</a:t>
            </a:r>
            <a:r>
              <a:rPr lang="en-US" dirty="0" smtClean="0"/>
              <a:t> (</a:t>
            </a:r>
            <a:r>
              <a:rPr lang="en-US" dirty="0" err="1" smtClean="0"/>
              <a:t>Vì</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về</a:t>
            </a:r>
            <a:r>
              <a:rPr lang="en-US" dirty="0" smtClean="0"/>
              <a:t> </a:t>
            </a:r>
            <a:r>
              <a:rPr lang="en-US" dirty="0" err="1" smtClean="0"/>
              <a:t>cấu</a:t>
            </a:r>
            <a:r>
              <a:rPr lang="en-US" dirty="0" smtClean="0"/>
              <a:t> </a:t>
            </a:r>
            <a:r>
              <a:rPr lang="en-US" dirty="0" err="1" smtClean="0"/>
              <a:t>trúc</a:t>
            </a:r>
            <a:r>
              <a:rPr lang="en-US" dirty="0" smtClean="0"/>
              <a:t> CSDL </a:t>
            </a:r>
            <a:r>
              <a:rPr lang="en-US" dirty="0" err="1" smtClean="0"/>
              <a:t>được</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trong</a:t>
            </a:r>
            <a:r>
              <a:rPr lang="en-US" dirty="0" smtClean="0"/>
              <a:t> catalog </a:t>
            </a:r>
            <a:r>
              <a:rPr lang="en-US" dirty="0" err="1" smtClean="0"/>
              <a:t>nên</a:t>
            </a:r>
            <a:r>
              <a:rPr lang="en-US" dirty="0" smtClean="0"/>
              <a:t> </a:t>
            </a:r>
            <a:r>
              <a:rPr lang="en-US" dirty="0" err="1" smtClean="0"/>
              <a:t>khi</a:t>
            </a:r>
            <a:r>
              <a:rPr lang="en-US" dirty="0" smtClean="0"/>
              <a:t> </a:t>
            </a:r>
            <a:r>
              <a:rPr lang="en-US" dirty="0" err="1" smtClean="0"/>
              <a:t>có</a:t>
            </a:r>
            <a:r>
              <a:rPr lang="en-US" dirty="0" smtClean="0"/>
              <a:t> </a:t>
            </a:r>
            <a:r>
              <a:rPr lang="en-US" dirty="0" err="1" smtClean="0"/>
              <a:t>thay</a:t>
            </a:r>
            <a:r>
              <a:rPr lang="en-US" dirty="0" smtClean="0"/>
              <a:t> </a:t>
            </a:r>
            <a:r>
              <a:rPr lang="en-US" dirty="0" err="1" smtClean="0"/>
              <a:t>đổi</a:t>
            </a:r>
            <a:r>
              <a:rPr lang="en-US" dirty="0" smtClean="0"/>
              <a:t> </a:t>
            </a:r>
            <a:r>
              <a:rPr lang="en-US" u="sng" dirty="0" err="1" smtClean="0"/>
              <a:t>nhỏ</a:t>
            </a:r>
            <a:r>
              <a:rPr lang="en-US" dirty="0" smtClean="0"/>
              <a:t> </a:t>
            </a:r>
            <a:r>
              <a:rPr lang="en-US" dirty="0" err="1" smtClean="0"/>
              <a:t>về</a:t>
            </a:r>
            <a:r>
              <a:rPr lang="en-US" dirty="0" smtClean="0"/>
              <a:t> </a:t>
            </a:r>
            <a:r>
              <a:rPr lang="en-US" dirty="0" err="1" smtClean="0"/>
              <a:t>cấu</a:t>
            </a:r>
            <a:r>
              <a:rPr lang="en-US" dirty="0" smtClean="0"/>
              <a:t> </a:t>
            </a:r>
            <a:r>
              <a:rPr lang="en-US" dirty="0" err="1" smtClean="0"/>
              <a:t>trúc</a:t>
            </a:r>
            <a:r>
              <a:rPr lang="en-US" dirty="0" smtClean="0"/>
              <a:t> </a:t>
            </a:r>
            <a:r>
              <a:rPr lang="en-US" dirty="0" err="1" smtClean="0"/>
              <a:t>ta</a:t>
            </a:r>
            <a:r>
              <a:rPr lang="en-US" dirty="0" smtClean="0"/>
              <a:t> </a:t>
            </a:r>
            <a:r>
              <a:rPr lang="en-US" dirty="0" err="1" smtClean="0"/>
              <a:t>ít</a:t>
            </a:r>
            <a:r>
              <a:rPr lang="en-US" dirty="0" smtClean="0"/>
              <a:t> </a:t>
            </a:r>
            <a:r>
              <a:rPr lang="en-US" dirty="0" err="1" smtClean="0"/>
              <a:t>phải</a:t>
            </a:r>
            <a:r>
              <a:rPr lang="en-US" dirty="0" smtClean="0"/>
              <a:t> </a:t>
            </a:r>
            <a:r>
              <a:rPr lang="en-US" dirty="0" err="1" smtClean="0"/>
              <a:t>sửa</a:t>
            </a:r>
            <a:r>
              <a:rPr lang="en-US" dirty="0" smtClean="0"/>
              <a:t> </a:t>
            </a:r>
            <a:r>
              <a:rPr lang="en-US" dirty="0" err="1" smtClean="0"/>
              <a:t>lại</a:t>
            </a:r>
            <a:r>
              <a:rPr lang="en-US" dirty="0" smtClean="0"/>
              <a:t> </a:t>
            </a:r>
            <a:r>
              <a:rPr lang="en-US" dirty="0" err="1" smtClean="0"/>
              <a:t>chương</a:t>
            </a:r>
            <a:r>
              <a:rPr lang="en-US" dirty="0" smtClean="0"/>
              <a:t> </a:t>
            </a:r>
            <a:r>
              <a:rPr lang="en-US" dirty="0" err="1" smtClean="0"/>
              <a:t>trình</a:t>
            </a:r>
            <a:r>
              <a:rPr lang="en-US" dirty="0" smtClean="0"/>
              <a:t>)</a:t>
            </a:r>
          </a:p>
          <a:p>
            <a:endParaRPr lang="en-US" dirty="0" smtClean="0"/>
          </a:p>
        </p:txBody>
      </p:sp>
      <p:sp>
        <p:nvSpPr>
          <p:cNvPr id="11" name="Slide Number Placeholder 5"/>
          <p:cNvSpPr>
            <a:spLocks noGrp="1"/>
          </p:cNvSpPr>
          <p:nvPr>
            <p:ph type="sldNum" sz="quarter" idx="12"/>
          </p:nvPr>
        </p:nvSpPr>
        <p:spPr/>
        <p:txBody>
          <a:bodyPr/>
          <a:lstStyle/>
          <a:p>
            <a:pPr>
              <a:defRPr/>
            </a:pPr>
            <a:fld id="{84A779F4-6885-4207-BD2B-E0C1853AA384}" type="slidenum">
              <a:rPr lang="en-US" altLang="en-US"/>
              <a:pPr>
                <a:defRPr/>
              </a:pPr>
              <a:t>22</a:t>
            </a:fld>
            <a:endParaRPr lang="en-US" altLang="en-US"/>
          </a:p>
        </p:txBody>
      </p:sp>
      <p:grpSp>
        <p:nvGrpSpPr>
          <p:cNvPr id="29702" name="Group 13"/>
          <p:cNvGrpSpPr>
            <a:grpSpLocks/>
          </p:cNvGrpSpPr>
          <p:nvPr/>
        </p:nvGrpSpPr>
        <p:grpSpPr bwMode="auto">
          <a:xfrm>
            <a:off x="2209800" y="3962400"/>
            <a:ext cx="3429000" cy="1293812"/>
            <a:chOff x="1872" y="2352"/>
            <a:chExt cx="2160" cy="815"/>
          </a:xfrm>
        </p:grpSpPr>
        <p:sp>
          <p:nvSpPr>
            <p:cNvPr id="29703" name="Text Box 8"/>
            <p:cNvSpPr txBox="1">
              <a:spLocks noChangeArrowheads="1"/>
            </p:cNvSpPr>
            <p:nvPr/>
          </p:nvSpPr>
          <p:spPr bwMode="auto">
            <a:xfrm>
              <a:off x="1872" y="2640"/>
              <a:ext cx="672" cy="231"/>
            </a:xfrm>
            <a:prstGeom prst="rect">
              <a:avLst/>
            </a:prstGeom>
            <a:noFill/>
            <a:ln w="12700" algn="ctr">
              <a:noFill/>
              <a:miter lim="800000"/>
              <a:headEnd/>
              <a:tailEnd/>
            </a:ln>
          </p:spPr>
          <p:txBody>
            <a:bodyPr>
              <a:spAutoFit/>
            </a:bodyPr>
            <a:lstStyle/>
            <a:p>
              <a:r>
                <a:rPr lang="en-US"/>
                <a:t>Độc lập</a:t>
              </a:r>
            </a:p>
          </p:txBody>
        </p:sp>
        <p:sp>
          <p:nvSpPr>
            <p:cNvPr id="29704" name="Text Box 9"/>
            <p:cNvSpPr txBox="1">
              <a:spLocks noChangeArrowheads="1"/>
            </p:cNvSpPr>
            <p:nvPr/>
          </p:nvSpPr>
          <p:spPr bwMode="auto">
            <a:xfrm>
              <a:off x="2784" y="2352"/>
              <a:ext cx="1056" cy="239"/>
            </a:xfrm>
            <a:prstGeom prst="rect">
              <a:avLst/>
            </a:prstGeom>
            <a:noFill/>
            <a:ln w="12700" algn="ctr">
              <a:solidFill>
                <a:schemeClr val="tx1"/>
              </a:solidFill>
              <a:miter lim="800000"/>
              <a:headEnd/>
              <a:tailEnd/>
            </a:ln>
          </p:spPr>
          <p:txBody>
            <a:bodyPr>
              <a:spAutoFit/>
            </a:bodyPr>
            <a:lstStyle/>
            <a:p>
              <a:r>
                <a:rPr lang="en-US"/>
                <a:t>Chương trình</a:t>
              </a:r>
            </a:p>
          </p:txBody>
        </p:sp>
        <p:sp>
          <p:nvSpPr>
            <p:cNvPr id="29705" name="Text Box 10"/>
            <p:cNvSpPr txBox="1">
              <a:spLocks noChangeArrowheads="1"/>
            </p:cNvSpPr>
            <p:nvPr/>
          </p:nvSpPr>
          <p:spPr bwMode="auto">
            <a:xfrm>
              <a:off x="2784" y="2928"/>
              <a:ext cx="1056" cy="239"/>
            </a:xfrm>
            <a:prstGeom prst="rect">
              <a:avLst/>
            </a:prstGeom>
            <a:noFill/>
            <a:ln w="12700" algn="ctr">
              <a:solidFill>
                <a:schemeClr val="tx1"/>
              </a:solidFill>
              <a:miter lim="800000"/>
              <a:headEnd/>
              <a:tailEnd/>
            </a:ln>
          </p:spPr>
          <p:txBody>
            <a:bodyPr>
              <a:spAutoFit/>
            </a:bodyPr>
            <a:lstStyle/>
            <a:p>
              <a:r>
                <a:rPr lang="en-US" dirty="0" err="1"/>
                <a:t>Dữ</a:t>
              </a:r>
              <a:r>
                <a:rPr lang="en-US" dirty="0"/>
                <a:t> </a:t>
              </a:r>
              <a:r>
                <a:rPr lang="en-US" dirty="0" err="1"/>
                <a:t>liệu</a:t>
              </a:r>
              <a:endParaRPr lang="en-US" dirty="0"/>
            </a:p>
          </p:txBody>
        </p:sp>
        <p:sp>
          <p:nvSpPr>
            <p:cNvPr id="29706" name="Line 12"/>
            <p:cNvSpPr>
              <a:spLocks noChangeShapeType="1"/>
            </p:cNvSpPr>
            <p:nvPr/>
          </p:nvSpPr>
          <p:spPr bwMode="auto">
            <a:xfrm>
              <a:off x="2592" y="2784"/>
              <a:ext cx="1440" cy="0"/>
            </a:xfrm>
            <a:prstGeom prst="line">
              <a:avLst/>
            </a:prstGeom>
            <a:noFill/>
            <a:ln w="12700">
              <a:solidFill>
                <a:schemeClr val="tx1"/>
              </a:solidFill>
              <a:prstDash val="dash"/>
              <a:round/>
              <a:headEnd/>
              <a:tailEnd/>
            </a:ln>
          </p:spPr>
          <p:txBody>
            <a:bodyPr wrap="none" anchor="ctr">
              <a:spAutoFit/>
            </a:bodyPr>
            <a:lstStyle/>
            <a:p>
              <a:endParaRPr lang="vi-VN"/>
            </a:p>
          </p:txBody>
        </p:sp>
      </p:grpSp>
      <p:sp>
        <p:nvSpPr>
          <p:cNvPr id="12" name="Footer Placeholder 11"/>
          <p:cNvSpPr>
            <a:spLocks noGrp="1"/>
          </p:cNvSpPr>
          <p:nvPr>
            <p:ph type="ftr" sz="quarter" idx="11"/>
          </p:nvPr>
        </p:nvSpPr>
        <p:spPr/>
        <p:txBody>
          <a:bodyPr/>
          <a:lstStyle/>
          <a:p>
            <a:pPr>
              <a:defRPr/>
            </a:pPr>
            <a:r>
              <a:rPr lang="en-US" altLang="en-US" smtClean="0"/>
              <a:t>Khoa CNTT</a:t>
            </a:r>
            <a:endParaRPr lang="en-US" altLang="en-US"/>
          </a:p>
        </p:txBody>
      </p:sp>
      <p:sp>
        <p:nvSpPr>
          <p:cNvPr id="13" name="Date Placeholder 12"/>
          <p:cNvSpPr>
            <a:spLocks noGrp="1"/>
          </p:cNvSpPr>
          <p:nvPr>
            <p:ph type="dt" sz="half" idx="10"/>
          </p:nvPr>
        </p:nvSpPr>
        <p:spPr/>
        <p:txBody>
          <a:bodyPr/>
          <a:lstStyle/>
          <a:p>
            <a:pPr>
              <a:defRPr/>
            </a:pPr>
            <a:fld id="{A78A016A-8BF7-4F1C-BBC8-CED2014E504B}" type="datetime13">
              <a:rPr lang="vi-VN" altLang="en-US" smtClean="0"/>
              <a:pPr>
                <a:defRPr/>
              </a:pPr>
              <a:t>08:04:39</a:t>
            </a:fld>
            <a:endParaRPr lang="en-US" altLang="en-US"/>
          </a:p>
        </p:txBody>
      </p:sp>
      <p:pic>
        <p:nvPicPr>
          <p:cNvPr id="14"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5" name="Rectangle 2"/>
          <p:cNvSpPr txBox="1">
            <a:spLocks noChangeArrowheads="1"/>
          </p:cNvSpPr>
          <p:nvPr/>
        </p:nvSpPr>
        <p:spPr bwMode="auto">
          <a:xfrm>
            <a:off x="457200" y="152400"/>
            <a:ext cx="8229600" cy="8382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smtClean="0">
                <a:ln>
                  <a:noFill/>
                </a:ln>
                <a:solidFill>
                  <a:schemeClr val="tx2"/>
                </a:solidFill>
                <a:effectLst/>
                <a:uLnTx/>
                <a:uFillTx/>
                <a:latin typeface="+mj-lt"/>
                <a:ea typeface="+mj-ea"/>
                <a:cs typeface="+mj-cs"/>
              </a:rPr>
              <a:t>1.3 - Một số đặc tính của CSDL</a:t>
            </a:r>
            <a:endParaRPr kumimoji="0" lang="en-US" sz="3500" b="0" i="0" u="none" strike="noStrike" kern="1200" cap="none" spc="0" normalizeH="0" baseline="0" noProof="0" smtClean="0">
              <a:ln>
                <a:noFill/>
              </a:ln>
              <a:solidFill>
                <a:schemeClr val="accent1"/>
              </a:solidFill>
              <a:effectLst/>
              <a:uLnTx/>
              <a:uFillTx/>
              <a:latin typeface="+mj-lt"/>
              <a:ea typeface="+mj-ea"/>
              <a:cs typeface="+mj-cs"/>
            </a:endParaRPr>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1143000"/>
            <a:ext cx="8229600" cy="5257800"/>
          </a:xfrm>
        </p:spPr>
        <p:txBody>
          <a:bodyPr/>
          <a:lstStyle/>
          <a:p>
            <a:pPr>
              <a:buFont typeface="Wingdings" pitchFamily="2" charset="2"/>
              <a:buChar char="§"/>
            </a:pPr>
            <a:r>
              <a:rPr lang="en-US" sz="2800" dirty="0" err="1" smtClean="0"/>
              <a:t>Tính</a:t>
            </a:r>
            <a:r>
              <a:rPr lang="en-US" sz="2800" dirty="0" smtClean="0"/>
              <a:t> </a:t>
            </a:r>
            <a:r>
              <a:rPr lang="en-US" sz="2800" dirty="0" err="1" smtClean="0"/>
              <a:t>trừu</a:t>
            </a:r>
            <a:r>
              <a:rPr lang="en-US" sz="2800" dirty="0" smtClean="0"/>
              <a:t> </a:t>
            </a:r>
            <a:r>
              <a:rPr lang="en-US" sz="2800" dirty="0" err="1" smtClean="0"/>
              <a:t>tượng</a:t>
            </a:r>
            <a:r>
              <a:rPr lang="en-US" sz="2800" dirty="0" smtClean="0"/>
              <a:t>: </a:t>
            </a:r>
          </a:p>
          <a:p>
            <a:pPr lvl="1">
              <a:buFont typeface="Courier New" pitchFamily="49" charset="0"/>
              <a:buChar char="o"/>
            </a:pPr>
            <a:r>
              <a:rPr lang="en-US" dirty="0"/>
              <a:t>C</a:t>
            </a:r>
            <a:r>
              <a:rPr lang="en-US" dirty="0" smtClean="0"/>
              <a:t>ho phép trình bày dữ liệu ở một mức trừu tượng nào đó, nhằm che bớt những chi tiết lưu trữ vật lý của dữ liệu.</a:t>
            </a:r>
            <a:endParaRPr lang="en-US" sz="3200" dirty="0" smtClean="0"/>
          </a:p>
          <a:p>
            <a:pPr>
              <a:buFont typeface="Wingdings" pitchFamily="2" charset="2"/>
              <a:buChar char="§"/>
            </a:pPr>
            <a:r>
              <a:rPr lang="en-US" sz="2800" dirty="0" err="1" smtClean="0"/>
              <a:t>Tính</a:t>
            </a:r>
            <a:r>
              <a:rPr lang="en-US" sz="2800" dirty="0" smtClean="0"/>
              <a:t> </a:t>
            </a:r>
            <a:r>
              <a:rPr lang="en-US" sz="2800" dirty="0" err="1" smtClean="0"/>
              <a:t>nhất</a:t>
            </a:r>
            <a:r>
              <a:rPr lang="en-US" sz="2800" dirty="0" smtClean="0"/>
              <a:t> </a:t>
            </a:r>
            <a:r>
              <a:rPr lang="en-US" sz="2800" dirty="0" err="1" smtClean="0"/>
              <a:t>quán</a:t>
            </a:r>
            <a:r>
              <a:rPr lang="en-US" sz="2800" dirty="0" smtClean="0"/>
              <a:t>:</a:t>
            </a:r>
          </a:p>
          <a:p>
            <a:pPr lvl="1">
              <a:buFont typeface="Courier New" pitchFamily="49" charset="0"/>
              <a:buChar char="o"/>
            </a:pPr>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thống</a:t>
            </a:r>
            <a:r>
              <a:rPr lang="en-US" dirty="0" smtClean="0"/>
              <a:t> </a:t>
            </a:r>
            <a:r>
              <a:rPr lang="en-US" dirty="0" err="1" smtClean="0"/>
              <a:t>nhất</a:t>
            </a:r>
            <a:r>
              <a:rPr lang="en-US" dirty="0" smtClean="0"/>
              <a:t>: </a:t>
            </a:r>
            <a:r>
              <a:rPr lang="en-US" dirty="0" err="1" smtClean="0"/>
              <a:t>tránh</a:t>
            </a:r>
            <a:r>
              <a:rPr lang="en-US" dirty="0" smtClean="0"/>
              <a:t> </a:t>
            </a:r>
            <a:r>
              <a:rPr lang="en-US" dirty="0" err="1" smtClean="0"/>
              <a:t>được</a:t>
            </a:r>
            <a:r>
              <a:rPr lang="en-US" dirty="0" smtClean="0"/>
              <a:t> </a:t>
            </a:r>
            <a:r>
              <a:rPr lang="en-US" dirty="0" err="1" smtClean="0"/>
              <a:t>tình</a:t>
            </a:r>
            <a:r>
              <a:rPr lang="en-US" dirty="0" smtClean="0"/>
              <a:t> </a:t>
            </a:r>
            <a:r>
              <a:rPr lang="en-US" dirty="0" err="1" smtClean="0"/>
              <a:t>trạng</a:t>
            </a:r>
            <a:r>
              <a:rPr lang="en-US" dirty="0" smtClean="0"/>
              <a:t> </a:t>
            </a:r>
            <a:r>
              <a:rPr lang="en-US" dirty="0" err="1" smtClean="0"/>
              <a:t>trùng</a:t>
            </a:r>
            <a:r>
              <a:rPr lang="en-US" dirty="0" smtClean="0"/>
              <a:t> </a:t>
            </a:r>
            <a:r>
              <a:rPr lang="en-US" dirty="0" err="1" smtClean="0"/>
              <a:t>lặp</a:t>
            </a:r>
            <a:r>
              <a:rPr lang="en-US" dirty="0" smtClean="0"/>
              <a:t> </a:t>
            </a:r>
            <a:r>
              <a:rPr lang="en-US" dirty="0" err="1" smtClean="0"/>
              <a:t>thông</a:t>
            </a:r>
            <a:r>
              <a:rPr lang="en-US" dirty="0" smtClean="0"/>
              <a:t> tin</a:t>
            </a:r>
          </a:p>
          <a:p>
            <a:pPr lvl="1">
              <a:buFont typeface="Courier New" pitchFamily="49" charset="0"/>
              <a:buChar char="o"/>
            </a:pPr>
            <a:r>
              <a:rPr lang="en-US" dirty="0" err="1" smtClean="0"/>
              <a:t>Có</a:t>
            </a:r>
            <a:r>
              <a:rPr lang="en-US" dirty="0" smtClean="0"/>
              <a:t> </a:t>
            </a:r>
            <a:r>
              <a:rPr lang="en-US" dirty="0" err="1" smtClean="0"/>
              <a:t>cơ</a:t>
            </a:r>
            <a:r>
              <a:rPr lang="en-US" dirty="0" smtClean="0"/>
              <a:t> </a:t>
            </a:r>
            <a:r>
              <a:rPr lang="en-US" dirty="0" err="1" smtClean="0"/>
              <a:t>chế</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truy</a:t>
            </a:r>
            <a:r>
              <a:rPr lang="en-US" dirty="0" smtClean="0"/>
              <a:t> </a:t>
            </a:r>
            <a:r>
              <a:rPr lang="en-US" dirty="0" err="1" smtClean="0"/>
              <a:t>xuất</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hợp</a:t>
            </a:r>
            <a:r>
              <a:rPr lang="en-US" dirty="0" smtClean="0"/>
              <a:t> </a:t>
            </a:r>
            <a:r>
              <a:rPr lang="en-US" dirty="0" err="1" smtClean="0"/>
              <a:t>lý</a:t>
            </a:r>
            <a:endParaRPr lang="en-US" dirty="0" smtClean="0"/>
          </a:p>
          <a:p>
            <a:pPr lvl="2">
              <a:buFont typeface="Wingdings" pitchFamily="2" charset="2"/>
              <a:buChar char="ü"/>
            </a:pPr>
            <a:r>
              <a:rPr lang="en-US" sz="1700" dirty="0" err="1" smtClean="0"/>
              <a:t>Tránh</a:t>
            </a:r>
            <a:r>
              <a:rPr lang="en-US" sz="1700" dirty="0" smtClean="0"/>
              <a:t> </a:t>
            </a:r>
            <a:r>
              <a:rPr lang="en-US" sz="1700" dirty="0" err="1" smtClean="0"/>
              <a:t>được</a:t>
            </a:r>
            <a:r>
              <a:rPr lang="en-US" sz="1700" dirty="0" smtClean="0"/>
              <a:t> </a:t>
            </a:r>
            <a:r>
              <a:rPr lang="en-US" sz="1700" dirty="0" err="1" smtClean="0"/>
              <a:t>việc</a:t>
            </a:r>
            <a:r>
              <a:rPr lang="en-US" sz="1700" dirty="0" smtClean="0"/>
              <a:t> </a:t>
            </a:r>
            <a:r>
              <a:rPr lang="en-US" sz="1700" dirty="0" err="1" smtClean="0"/>
              <a:t>tranh</a:t>
            </a:r>
            <a:r>
              <a:rPr lang="en-US" sz="1700" dirty="0" smtClean="0"/>
              <a:t> </a:t>
            </a:r>
            <a:r>
              <a:rPr lang="en-US" sz="1700" dirty="0" err="1" smtClean="0"/>
              <a:t>chấp</a:t>
            </a:r>
            <a:r>
              <a:rPr lang="en-US" sz="1700" dirty="0" smtClean="0"/>
              <a:t> </a:t>
            </a:r>
            <a:r>
              <a:rPr lang="en-US" sz="1700" dirty="0" err="1" smtClean="0"/>
              <a:t>dữ</a:t>
            </a:r>
            <a:r>
              <a:rPr lang="en-US" sz="1700" dirty="0" smtClean="0"/>
              <a:t> </a:t>
            </a:r>
            <a:r>
              <a:rPr lang="en-US" sz="1700" dirty="0" err="1" smtClean="0"/>
              <a:t>liệu</a:t>
            </a:r>
            <a:endParaRPr lang="en-US" sz="1700" dirty="0" smtClean="0"/>
          </a:p>
          <a:p>
            <a:pPr lvl="2">
              <a:buFont typeface="Wingdings" pitchFamily="2" charset="2"/>
              <a:buChar char="ü"/>
            </a:pPr>
            <a:r>
              <a:rPr lang="en-US" sz="1700" dirty="0" err="1" smtClean="0"/>
              <a:t>Bảo</a:t>
            </a:r>
            <a:r>
              <a:rPr lang="en-US" sz="1700" dirty="0" smtClean="0"/>
              <a:t> </a:t>
            </a:r>
            <a:r>
              <a:rPr lang="en-US" sz="1700" dirty="0" err="1" smtClean="0"/>
              <a:t>đảm</a:t>
            </a:r>
            <a:r>
              <a:rPr lang="en-US" sz="1700" dirty="0" smtClean="0"/>
              <a:t> </a:t>
            </a:r>
            <a:r>
              <a:rPr lang="en-US" sz="1700" dirty="0" err="1" smtClean="0"/>
              <a:t>dữ</a:t>
            </a:r>
            <a:r>
              <a:rPr lang="en-US" sz="1700" dirty="0" smtClean="0"/>
              <a:t> </a:t>
            </a:r>
            <a:r>
              <a:rPr lang="en-US" sz="1700" dirty="0" err="1" smtClean="0"/>
              <a:t>liệu</a:t>
            </a:r>
            <a:r>
              <a:rPr lang="en-US" sz="1700" dirty="0" smtClean="0"/>
              <a:t> </a:t>
            </a:r>
            <a:r>
              <a:rPr lang="en-US" sz="1700" dirty="0" err="1" smtClean="0"/>
              <a:t>luôn</a:t>
            </a:r>
            <a:r>
              <a:rPr lang="en-US" sz="1700" dirty="0" smtClean="0"/>
              <a:t> </a:t>
            </a:r>
            <a:r>
              <a:rPr lang="en-US" sz="1700" dirty="0" err="1" smtClean="0"/>
              <a:t>đúng</a:t>
            </a:r>
            <a:r>
              <a:rPr lang="en-US" sz="1700" dirty="0" smtClean="0"/>
              <a:t> </a:t>
            </a:r>
            <a:r>
              <a:rPr lang="en-US" sz="1700" dirty="0" err="1" smtClean="0"/>
              <a:t>tại</a:t>
            </a:r>
            <a:r>
              <a:rPr lang="en-US" sz="1700" dirty="0" smtClean="0"/>
              <a:t> </a:t>
            </a:r>
            <a:r>
              <a:rPr lang="en-US" sz="1700" dirty="0" err="1" smtClean="0"/>
              <a:t>mọi</a:t>
            </a:r>
            <a:r>
              <a:rPr lang="en-US" sz="1700" dirty="0" smtClean="0"/>
              <a:t> </a:t>
            </a:r>
            <a:r>
              <a:rPr lang="en-US" sz="1700" dirty="0" err="1" smtClean="0"/>
              <a:t>thời</a:t>
            </a:r>
            <a:r>
              <a:rPr lang="en-US" sz="1700" dirty="0" smtClean="0"/>
              <a:t> </a:t>
            </a:r>
            <a:r>
              <a:rPr lang="en-US" sz="1700" dirty="0" err="1" smtClean="0"/>
              <a:t>điểm</a:t>
            </a:r>
            <a:endParaRPr lang="en-US" sz="1700" dirty="0" smtClean="0"/>
          </a:p>
          <a:p>
            <a:pPr>
              <a:buFont typeface="Wingdings" pitchFamily="2" charset="2"/>
              <a:buChar char="§"/>
            </a:pPr>
            <a:r>
              <a:rPr lang="en-US" dirty="0" err="1" smtClean="0"/>
              <a:t>Chia</a:t>
            </a:r>
            <a:r>
              <a:rPr lang="en-US" dirty="0" smtClean="0"/>
              <a:t> </a:t>
            </a:r>
            <a:r>
              <a:rPr lang="en-US" dirty="0" err="1" smtClean="0"/>
              <a:t>sẻ</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nhiều</a:t>
            </a:r>
            <a:r>
              <a:rPr lang="en-US" dirty="0" smtClean="0"/>
              <a:t> </a:t>
            </a:r>
            <a:r>
              <a:rPr lang="en-US" dirty="0" err="1" smtClean="0"/>
              <a:t>người</a:t>
            </a:r>
            <a:r>
              <a:rPr lang="en-US" dirty="0" smtClean="0"/>
              <a:t> </a:t>
            </a:r>
            <a:r>
              <a:rPr lang="en-US" dirty="0" err="1" smtClean="0"/>
              <a:t>dùng</a:t>
            </a:r>
            <a:endParaRPr lang="en-US" dirty="0" smtClean="0"/>
          </a:p>
          <a:p>
            <a:pPr lvl="1">
              <a:buFont typeface="Courier New" pitchFamily="49" charset="0"/>
              <a:buChar char="o"/>
            </a:pPr>
            <a:r>
              <a:rPr lang="en-US" sz="2000" dirty="0" err="1" smtClean="0"/>
              <a:t>Nhiều</a:t>
            </a:r>
            <a:r>
              <a:rPr lang="en-US" sz="2000" dirty="0" smtClean="0"/>
              <a:t> </a:t>
            </a:r>
            <a:r>
              <a:rPr lang="en-US" sz="2000" dirty="0" err="1" smtClean="0"/>
              <a:t>người</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quản</a:t>
            </a:r>
            <a:r>
              <a:rPr lang="en-US" sz="2000" dirty="0" smtClean="0"/>
              <a:t> </a:t>
            </a:r>
            <a:r>
              <a:rPr lang="en-US" sz="2000" dirty="0" err="1" smtClean="0"/>
              <a:t>lý</a:t>
            </a:r>
            <a:r>
              <a:rPr lang="en-US" sz="2000" dirty="0" smtClean="0"/>
              <a:t> </a:t>
            </a:r>
            <a:r>
              <a:rPr lang="en-US" sz="2000" dirty="0" err="1" smtClean="0"/>
              <a:t>tương</a:t>
            </a:r>
            <a:r>
              <a:rPr lang="en-US" sz="2000" dirty="0" smtClean="0"/>
              <a:t> </a:t>
            </a:r>
            <a:r>
              <a:rPr lang="en-US" sz="2000" dirty="0" err="1" smtClean="0"/>
              <a:t>tranh</a:t>
            </a:r>
            <a:endParaRPr lang="en-US" sz="2000" dirty="0" smtClean="0"/>
          </a:p>
          <a:p>
            <a:pPr lvl="1">
              <a:buFont typeface="Courier New" pitchFamily="49" charset="0"/>
              <a:buChar char="o"/>
            </a:pPr>
            <a:r>
              <a:rPr lang="en-US" sz="2000" dirty="0" err="1" smtClean="0"/>
              <a:t>Đảm</a:t>
            </a:r>
            <a:r>
              <a:rPr lang="en-US" sz="2000" dirty="0" smtClean="0"/>
              <a:t> </a:t>
            </a:r>
            <a:r>
              <a:rPr lang="en-US" sz="2000" dirty="0" err="1" smtClean="0"/>
              <a:t>bảo</a:t>
            </a:r>
            <a:r>
              <a:rPr lang="en-US" sz="2000" dirty="0" smtClean="0"/>
              <a:t> </a:t>
            </a:r>
            <a:r>
              <a:rPr lang="en-US" sz="2000" dirty="0" err="1" smtClean="0"/>
              <a:t>tính</a:t>
            </a:r>
            <a:r>
              <a:rPr lang="en-US" sz="2000" dirty="0" smtClean="0"/>
              <a:t> </a:t>
            </a:r>
            <a:r>
              <a:rPr lang="en-US" sz="2000" dirty="0" err="1" smtClean="0"/>
              <a:t>đúng</a:t>
            </a:r>
            <a:r>
              <a:rPr lang="en-US" sz="2000" dirty="0" smtClean="0"/>
              <a:t> </a:t>
            </a:r>
            <a:r>
              <a:rPr lang="en-US" sz="2000" dirty="0" err="1" smtClean="0"/>
              <a:t>đắn</a:t>
            </a:r>
            <a:r>
              <a:rPr lang="en-US" sz="2000" dirty="0" smtClean="0"/>
              <a:t> </a:t>
            </a:r>
            <a:r>
              <a:rPr lang="en-US" sz="2000" dirty="0" err="1" smtClean="0"/>
              <a:t>đối</a:t>
            </a:r>
            <a:r>
              <a:rPr lang="en-US" sz="2000" dirty="0" smtClean="0"/>
              <a:t> </a:t>
            </a:r>
            <a:r>
              <a:rPr lang="en-US" sz="2000" dirty="0" err="1" smtClean="0"/>
              <a:t>với</a:t>
            </a:r>
            <a:r>
              <a:rPr lang="en-US" sz="2000" dirty="0" smtClean="0"/>
              <a:t> </a:t>
            </a:r>
            <a:r>
              <a:rPr lang="en-US" sz="2000" dirty="0" err="1" smtClean="0"/>
              <a:t>các</a:t>
            </a:r>
            <a:r>
              <a:rPr lang="en-US" sz="2000" dirty="0" smtClean="0"/>
              <a:t> </a:t>
            </a:r>
            <a:r>
              <a:rPr lang="en-US" sz="2000" dirty="0" err="1" smtClean="0"/>
              <a:t>thao</a:t>
            </a:r>
            <a:r>
              <a:rPr lang="en-US" sz="2000" dirty="0" smtClean="0"/>
              <a:t> </a:t>
            </a:r>
            <a:r>
              <a:rPr lang="en-US" sz="2000" dirty="0" err="1" smtClean="0"/>
              <a:t>tác</a:t>
            </a:r>
            <a:endParaRPr lang="en-US" sz="2000" dirty="0" smtClean="0"/>
          </a:p>
        </p:txBody>
      </p:sp>
      <p:sp>
        <p:nvSpPr>
          <p:cNvPr id="6" name="Slide Number Placeholder 5"/>
          <p:cNvSpPr>
            <a:spLocks noGrp="1"/>
          </p:cNvSpPr>
          <p:nvPr>
            <p:ph type="sldNum" sz="quarter" idx="12"/>
          </p:nvPr>
        </p:nvSpPr>
        <p:spPr/>
        <p:txBody>
          <a:bodyPr/>
          <a:lstStyle/>
          <a:p>
            <a:pPr>
              <a:defRPr/>
            </a:pPr>
            <a:fld id="{BC1BB3A5-6195-456C-93C1-7BD0219152A1}" type="slidenum">
              <a:rPr lang="en-US" altLang="en-US"/>
              <a:pPr>
                <a:defRPr/>
              </a:pPr>
              <a:t>23</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88BA7556-8500-493A-833A-3BF7AD95EC9D}" type="datetime13">
              <a:rPr lang="vi-VN" altLang="en-US" smtClean="0"/>
              <a:pPr>
                <a:defRPr/>
              </a:pPr>
              <a:t>08:04:39</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txBox="1">
            <a:spLocks noChangeArrowheads="1"/>
          </p:cNvSpPr>
          <p:nvPr/>
        </p:nvSpPr>
        <p:spPr bwMode="auto">
          <a:xfrm>
            <a:off x="304800" y="0"/>
            <a:ext cx="8229600" cy="8382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lgn="l">
              <a:spcBef>
                <a:spcPct val="0"/>
              </a:spcBef>
              <a:defRPr/>
            </a:pPr>
            <a:r>
              <a:rPr lang="en-US" sz="2400" b="1" smtClean="0">
                <a:solidFill>
                  <a:schemeClr val="tx2"/>
                </a:solidFill>
              </a:rPr>
              <a:t>1.3 - </a:t>
            </a:r>
            <a:r>
              <a:rPr kumimoji="0" lang="en-US" sz="3200" b="1" i="0" u="none" strike="noStrike" kern="1200" cap="none" spc="0" normalizeH="0" baseline="0" noProof="0" smtClean="0">
                <a:ln>
                  <a:noFill/>
                </a:ln>
                <a:solidFill>
                  <a:schemeClr val="tx2"/>
                </a:solidFill>
                <a:effectLst/>
                <a:uLnTx/>
                <a:uFillTx/>
                <a:latin typeface="+mj-lt"/>
                <a:ea typeface="+mj-ea"/>
                <a:cs typeface="+mj-cs"/>
              </a:rPr>
              <a:t>Một số đặc tính của CSDL</a:t>
            </a:r>
            <a:endParaRPr kumimoji="0" lang="en-US" sz="3500" b="0" i="0" u="none" strike="noStrike" kern="1200" cap="none" spc="0" normalizeH="0" baseline="0" noProof="0" smtClean="0">
              <a:ln>
                <a:noFill/>
              </a:ln>
              <a:solidFill>
                <a:schemeClr val="accent1"/>
              </a:solidFill>
              <a:effectLst/>
              <a:uLnTx/>
              <a:uFillTx/>
              <a:latin typeface="+mj-lt"/>
              <a:ea typeface="+mj-ea"/>
              <a:cs typeface="+mj-cs"/>
            </a:endParaRPr>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a:xfrm>
            <a:off x="457200" y="1295400"/>
            <a:ext cx="8229600" cy="5105400"/>
          </a:xfrm>
        </p:spPr>
        <p:txBody>
          <a:bodyPr/>
          <a:lstStyle/>
          <a:p>
            <a:pPr>
              <a:buFont typeface="Wingdings" pitchFamily="2" charset="2"/>
              <a:buChar char="§"/>
            </a:pPr>
            <a:r>
              <a:rPr lang="en-US" sz="2800" dirty="0" err="1" smtClean="0">
                <a:solidFill>
                  <a:schemeClr val="accent1"/>
                </a:solidFill>
              </a:rPr>
              <a:t>Hỗ</a:t>
            </a:r>
            <a:r>
              <a:rPr lang="en-US" sz="2800" dirty="0" smtClean="0">
                <a:solidFill>
                  <a:schemeClr val="accent1"/>
                </a:solidFill>
              </a:rPr>
              <a:t> </a:t>
            </a:r>
            <a:r>
              <a:rPr lang="en-US" sz="2800" dirty="0" err="1" smtClean="0">
                <a:solidFill>
                  <a:schemeClr val="accent1"/>
                </a:solidFill>
              </a:rPr>
              <a:t>trợ</a:t>
            </a:r>
            <a:r>
              <a:rPr lang="en-US" sz="2800" dirty="0" smtClean="0">
                <a:solidFill>
                  <a:schemeClr val="accent1"/>
                </a:solidFill>
              </a:rPr>
              <a:t> </a:t>
            </a:r>
            <a:r>
              <a:rPr lang="en-US" sz="2800" dirty="0" err="1" smtClean="0">
                <a:solidFill>
                  <a:schemeClr val="accent1"/>
                </a:solidFill>
              </a:rPr>
              <a:t>nhiều</a:t>
            </a:r>
            <a:r>
              <a:rPr lang="en-US" sz="2800" dirty="0" smtClean="0">
                <a:solidFill>
                  <a:schemeClr val="accent1"/>
                </a:solidFill>
              </a:rPr>
              <a:t> </a:t>
            </a:r>
            <a:r>
              <a:rPr lang="en-US" sz="2800" dirty="0" err="1" smtClean="0">
                <a:solidFill>
                  <a:schemeClr val="accent1"/>
                </a:solidFill>
              </a:rPr>
              <a:t>khung</a:t>
            </a:r>
            <a:r>
              <a:rPr lang="en-US" sz="2800" dirty="0" smtClean="0">
                <a:solidFill>
                  <a:schemeClr val="accent1"/>
                </a:solidFill>
              </a:rPr>
              <a:t> </a:t>
            </a:r>
            <a:r>
              <a:rPr lang="en-US" sz="2800" dirty="0" err="1" smtClean="0">
                <a:solidFill>
                  <a:schemeClr val="accent1"/>
                </a:solidFill>
              </a:rPr>
              <a:t>nhìn</a:t>
            </a:r>
            <a:r>
              <a:rPr lang="en-US" sz="2800" dirty="0" smtClean="0">
                <a:solidFill>
                  <a:schemeClr val="accent1"/>
                </a:solidFill>
              </a:rPr>
              <a:t>: </a:t>
            </a:r>
          </a:p>
          <a:p>
            <a:pPr lvl="1">
              <a:buFont typeface="Courier New" pitchFamily="49" charset="0"/>
              <a:buChar char="o"/>
            </a:pPr>
            <a:r>
              <a:rPr lang="en-US" dirty="0" err="1" smtClean="0"/>
              <a:t>Hệ</a:t>
            </a:r>
            <a:r>
              <a:rPr lang="en-US" dirty="0" smtClean="0"/>
              <a:t> CSDL </a:t>
            </a:r>
            <a:r>
              <a:rPr lang="en-US" dirty="0" err="1" smtClean="0"/>
              <a:t>cho</a:t>
            </a:r>
            <a:r>
              <a:rPr lang="en-US" dirty="0" smtClean="0"/>
              <a:t> </a:t>
            </a:r>
            <a:r>
              <a:rPr lang="en-US" dirty="0" err="1" smtClean="0"/>
              <a:t>phép</a:t>
            </a:r>
            <a:r>
              <a:rPr lang="en-US" dirty="0" smtClean="0"/>
              <a:t> </a:t>
            </a:r>
            <a:r>
              <a:rPr lang="en-US" dirty="0" err="1" smtClean="0"/>
              <a:t>nhiều</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thao</a:t>
            </a:r>
            <a:r>
              <a:rPr lang="en-US" dirty="0" smtClean="0"/>
              <a:t> </a:t>
            </a:r>
            <a:r>
              <a:rPr lang="en-US" dirty="0" err="1" smtClean="0"/>
              <a:t>tác</a:t>
            </a:r>
            <a:r>
              <a:rPr lang="en-US" dirty="0" smtClean="0"/>
              <a:t> </a:t>
            </a:r>
            <a:r>
              <a:rPr lang="en-US" dirty="0" err="1" smtClean="0"/>
              <a:t>lên</a:t>
            </a:r>
            <a:r>
              <a:rPr lang="en-US" dirty="0" smtClean="0"/>
              <a:t> </a:t>
            </a:r>
            <a:r>
              <a:rPr lang="en-US" dirty="0" err="1" smtClean="0"/>
              <a:t>cùng</a:t>
            </a:r>
            <a:r>
              <a:rPr lang="en-US" dirty="0" smtClean="0"/>
              <a:t> </a:t>
            </a:r>
            <a:r>
              <a:rPr lang="en-US" dirty="0" err="1" smtClean="0"/>
              <a:t>một</a:t>
            </a:r>
            <a:r>
              <a:rPr lang="en-US" dirty="0" smtClean="0"/>
              <a:t> CSDL</a:t>
            </a:r>
          </a:p>
          <a:p>
            <a:pPr lvl="1">
              <a:buFont typeface="Courier New" pitchFamily="49" charset="0"/>
              <a:buChar char="o"/>
            </a:pPr>
            <a:r>
              <a:rPr lang="en-US" dirty="0" err="1" smtClean="0"/>
              <a:t>Mỗi</a:t>
            </a:r>
            <a:r>
              <a:rPr lang="en-US" dirty="0" smtClean="0"/>
              <a:t> </a:t>
            </a:r>
            <a:r>
              <a:rPr lang="en-US" dirty="0" err="1" smtClean="0"/>
              <a:t>người</a:t>
            </a:r>
            <a:r>
              <a:rPr lang="en-US" dirty="0" smtClean="0"/>
              <a:t> </a:t>
            </a:r>
            <a:r>
              <a:rPr lang="en-US" dirty="0" err="1" smtClean="0"/>
              <a:t>đòi</a:t>
            </a:r>
            <a:r>
              <a:rPr lang="en-US" dirty="0" smtClean="0"/>
              <a:t> </a:t>
            </a:r>
            <a:r>
              <a:rPr lang="en-US" dirty="0" err="1" smtClean="0"/>
              <a:t>hỏi</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nhìn</a:t>
            </a:r>
            <a:r>
              <a:rPr lang="en-US" dirty="0" smtClean="0"/>
              <a:t> (view) </a:t>
            </a:r>
            <a:r>
              <a:rPr lang="en-US" dirty="0" err="1" smtClean="0"/>
              <a:t>khác</a:t>
            </a:r>
            <a:r>
              <a:rPr lang="en-US" dirty="0" smtClean="0"/>
              <a:t> </a:t>
            </a:r>
            <a:r>
              <a:rPr lang="en-US" dirty="0" err="1" smtClean="0"/>
              <a:t>nhau</a:t>
            </a:r>
            <a:r>
              <a:rPr lang="en-US" dirty="0" smtClean="0"/>
              <a:t> </a:t>
            </a:r>
            <a:r>
              <a:rPr lang="en-US" dirty="0" err="1" smtClean="0"/>
              <a:t>về</a:t>
            </a:r>
            <a:r>
              <a:rPr lang="en-US" dirty="0" smtClean="0"/>
              <a:t> CSDL</a:t>
            </a:r>
          </a:p>
          <a:p>
            <a:pPr lvl="1">
              <a:buFont typeface="Courier New" pitchFamily="49" charset="0"/>
              <a:buChar char="o"/>
            </a:pPr>
            <a:r>
              <a:rPr lang="en-US" dirty="0" err="1" smtClean="0"/>
              <a:t>Khung</a:t>
            </a:r>
            <a:r>
              <a:rPr lang="en-US" dirty="0" smtClean="0"/>
              <a:t> </a:t>
            </a:r>
            <a:r>
              <a:rPr lang="en-US" dirty="0" err="1" smtClean="0"/>
              <a:t>nhìn</a:t>
            </a:r>
            <a:r>
              <a:rPr lang="en-US" dirty="0" smtClean="0"/>
              <a:t> (view) </a:t>
            </a:r>
            <a:r>
              <a:rPr lang="en-US" dirty="0" err="1" smtClean="0"/>
              <a:t>là</a:t>
            </a:r>
            <a:r>
              <a:rPr lang="en-US" dirty="0" smtClean="0"/>
              <a:t> :</a:t>
            </a:r>
          </a:p>
          <a:p>
            <a:pPr lvl="2">
              <a:buFont typeface="Wingdings" pitchFamily="2" charset="2"/>
              <a:buChar char="ü"/>
            </a:pPr>
            <a:r>
              <a:rPr lang="en-US" dirty="0" err="1" smtClean="0"/>
              <a:t>Một</a:t>
            </a:r>
            <a:r>
              <a:rPr lang="en-US" dirty="0" smtClean="0"/>
              <a:t> </a:t>
            </a:r>
            <a:r>
              <a:rPr lang="en-US" dirty="0" err="1" smtClean="0"/>
              <a:t>phần</a:t>
            </a:r>
            <a:r>
              <a:rPr lang="en-US" dirty="0" smtClean="0"/>
              <a:t> </a:t>
            </a:r>
            <a:r>
              <a:rPr lang="en-US" dirty="0" err="1" smtClean="0"/>
              <a:t>của</a:t>
            </a:r>
            <a:r>
              <a:rPr lang="en-US" dirty="0" smtClean="0"/>
              <a:t> CSDL </a:t>
            </a:r>
            <a:r>
              <a:rPr lang="en-US" dirty="0" err="1" smtClean="0"/>
              <a:t>hoặc</a:t>
            </a:r>
            <a:r>
              <a:rPr lang="en-US" dirty="0" smtClean="0"/>
              <a:t> </a:t>
            </a:r>
          </a:p>
          <a:p>
            <a:pPr lvl="2">
              <a:buFont typeface="Wingdings" pitchFamily="2" charset="2"/>
              <a:buChar char="ü"/>
            </a:pPr>
            <a:r>
              <a:rPr lang="en-US" dirty="0" err="1" smtClean="0"/>
              <a:t>Dữ</a:t>
            </a:r>
            <a:r>
              <a:rPr lang="en-US" dirty="0" smtClean="0"/>
              <a:t> </a:t>
            </a:r>
            <a:r>
              <a:rPr lang="en-US" dirty="0" err="1" smtClean="0"/>
              <a:t>liệu</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từ</a:t>
            </a:r>
            <a:r>
              <a:rPr lang="en-US" dirty="0" smtClean="0"/>
              <a:t> CSDL</a:t>
            </a:r>
          </a:p>
          <a:p>
            <a:endParaRPr lang="en-US" dirty="0" smtClean="0"/>
          </a:p>
        </p:txBody>
      </p:sp>
      <p:sp>
        <p:nvSpPr>
          <p:cNvPr id="6" name="Slide Number Placeholder 5"/>
          <p:cNvSpPr>
            <a:spLocks noGrp="1"/>
          </p:cNvSpPr>
          <p:nvPr>
            <p:ph type="sldNum" sz="quarter" idx="12"/>
          </p:nvPr>
        </p:nvSpPr>
        <p:spPr/>
        <p:txBody>
          <a:bodyPr/>
          <a:lstStyle/>
          <a:p>
            <a:pPr>
              <a:defRPr/>
            </a:pPr>
            <a:fld id="{7FC21848-2FF0-400E-8B6F-6735017C51C8}" type="slidenum">
              <a:rPr lang="en-US" altLang="en-US"/>
              <a:pPr>
                <a:defRPr/>
              </a:pPr>
              <a:t>24</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732A3BD9-24EC-4ED6-8AC8-C0529B0CA57E}" type="datetime13">
              <a:rPr lang="vi-VN" altLang="en-US" smtClean="0"/>
              <a:pPr>
                <a:defRPr/>
              </a:pPr>
              <a:t>08:04:39</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a:spLocks noGrp="1" noChangeArrowheads="1"/>
          </p:cNvSpPr>
          <p:nvPr>
            <p:ph type="title"/>
          </p:nvPr>
        </p:nvSpPr>
        <p:spPr>
          <a:xfrm>
            <a:off x="304800" y="152400"/>
            <a:ext cx="8229600" cy="838200"/>
          </a:xfrm>
        </p:spPr>
        <p:txBody>
          <a:bodyPr/>
          <a:lstStyle/>
          <a:p>
            <a:r>
              <a:rPr lang="en-US" sz="3200" b="1" smtClean="0"/>
              <a:t>1.3 - Một số đặc tính của CSDL</a:t>
            </a:r>
            <a:endParaRPr lang="en-US" sz="3500" smtClean="0">
              <a:solidFill>
                <a:schemeClr val="accent1"/>
              </a:solidFill>
            </a:endParaRPr>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33795" name="Rectangle 3"/>
          <p:cNvSpPr>
            <a:spLocks noGrp="1" noChangeArrowheads="1"/>
          </p:cNvSpPr>
          <p:nvPr>
            <p:ph idx="1"/>
          </p:nvPr>
        </p:nvSpPr>
        <p:spPr>
          <a:xfrm>
            <a:off x="457200" y="1295400"/>
            <a:ext cx="8305800" cy="5257800"/>
          </a:xfrm>
        </p:spPr>
        <p:txBody>
          <a:bodyPr/>
          <a:lstStyle/>
          <a:p>
            <a:r>
              <a:rPr lang="en-US" dirty="0" err="1" smtClean="0">
                <a:solidFill>
                  <a:srgbClr val="777777"/>
                </a:solidFill>
              </a:rPr>
              <a:t>Mở</a:t>
            </a:r>
            <a:r>
              <a:rPr lang="en-US" dirty="0" smtClean="0">
                <a:solidFill>
                  <a:srgbClr val="777777"/>
                </a:solidFill>
              </a:rPr>
              <a:t> </a:t>
            </a:r>
            <a:r>
              <a:rPr lang="en-US" dirty="0" err="1" smtClean="0">
                <a:solidFill>
                  <a:srgbClr val="777777"/>
                </a:solidFill>
              </a:rPr>
              <a:t>đầu</a:t>
            </a:r>
            <a:endParaRPr lang="en-US" dirty="0" smtClean="0">
              <a:solidFill>
                <a:srgbClr val="777777"/>
              </a:solidFill>
            </a:endParaRPr>
          </a:p>
          <a:p>
            <a:r>
              <a:rPr lang="en-US" dirty="0" err="1" smtClean="0">
                <a:solidFill>
                  <a:srgbClr val="777777"/>
                </a:solidFill>
              </a:rPr>
              <a:t>Quá</a:t>
            </a:r>
            <a:r>
              <a:rPr lang="en-US" dirty="0" smtClean="0">
                <a:solidFill>
                  <a:srgbClr val="777777"/>
                </a:solidFill>
              </a:rPr>
              <a:t> </a:t>
            </a:r>
            <a:r>
              <a:rPr lang="en-US" dirty="0" err="1" smtClean="0">
                <a:solidFill>
                  <a:srgbClr val="777777"/>
                </a:solidFill>
              </a:rPr>
              <a:t>trình</a:t>
            </a:r>
            <a:r>
              <a:rPr lang="en-US" dirty="0" smtClean="0">
                <a:solidFill>
                  <a:srgbClr val="777777"/>
                </a:solidFill>
              </a:rPr>
              <a:t> </a:t>
            </a:r>
            <a:r>
              <a:rPr lang="en-US" dirty="0" err="1" smtClean="0">
                <a:solidFill>
                  <a:srgbClr val="777777"/>
                </a:solidFill>
              </a:rPr>
              <a:t>phát</a:t>
            </a:r>
            <a:r>
              <a:rPr lang="en-US" dirty="0" smtClean="0">
                <a:solidFill>
                  <a:srgbClr val="777777"/>
                </a:solidFill>
              </a:rPr>
              <a:t> </a:t>
            </a:r>
            <a:r>
              <a:rPr lang="en-US" dirty="0" err="1" smtClean="0">
                <a:solidFill>
                  <a:srgbClr val="777777"/>
                </a:solidFill>
              </a:rPr>
              <a:t>triển</a:t>
            </a:r>
            <a:endParaRPr lang="en-US" dirty="0" smtClean="0">
              <a:solidFill>
                <a:srgbClr val="777777"/>
              </a:solidFill>
            </a:endParaRPr>
          </a:p>
          <a:p>
            <a:r>
              <a:rPr lang="en-US" dirty="0" err="1" smtClean="0">
                <a:solidFill>
                  <a:srgbClr val="777777"/>
                </a:solidFill>
              </a:rPr>
              <a:t>Một</a:t>
            </a:r>
            <a:r>
              <a:rPr lang="en-US" dirty="0" smtClean="0">
                <a:solidFill>
                  <a:srgbClr val="777777"/>
                </a:solidFill>
              </a:rPr>
              <a:t> </a:t>
            </a:r>
            <a:r>
              <a:rPr lang="en-US" dirty="0" err="1" smtClean="0">
                <a:solidFill>
                  <a:srgbClr val="777777"/>
                </a:solidFill>
              </a:rPr>
              <a:t>số</a:t>
            </a:r>
            <a:r>
              <a:rPr lang="en-US" dirty="0" smtClean="0">
                <a:solidFill>
                  <a:srgbClr val="777777"/>
                </a:solidFill>
              </a:rPr>
              <a:t> </a:t>
            </a:r>
            <a:r>
              <a:rPr lang="en-US" dirty="0" err="1" smtClean="0">
                <a:solidFill>
                  <a:srgbClr val="777777"/>
                </a:solidFill>
              </a:rPr>
              <a:t>đặc</a:t>
            </a:r>
            <a:r>
              <a:rPr lang="en-US" dirty="0" smtClean="0">
                <a:solidFill>
                  <a:srgbClr val="777777"/>
                </a:solidFill>
              </a:rPr>
              <a:t> </a:t>
            </a:r>
            <a:r>
              <a:rPr lang="en-US" dirty="0" err="1" smtClean="0">
                <a:solidFill>
                  <a:srgbClr val="777777"/>
                </a:solidFill>
              </a:rPr>
              <a:t>tính</a:t>
            </a:r>
            <a:r>
              <a:rPr lang="en-US" dirty="0" smtClean="0">
                <a:solidFill>
                  <a:srgbClr val="777777"/>
                </a:solidFill>
              </a:rPr>
              <a:t> </a:t>
            </a:r>
            <a:r>
              <a:rPr lang="en-US" dirty="0" err="1" smtClean="0">
                <a:solidFill>
                  <a:srgbClr val="777777"/>
                </a:solidFill>
              </a:rPr>
              <a:t>của</a:t>
            </a:r>
            <a:r>
              <a:rPr lang="en-US" dirty="0" smtClean="0">
                <a:solidFill>
                  <a:srgbClr val="777777"/>
                </a:solidFill>
              </a:rPr>
              <a:t> CSDL</a:t>
            </a:r>
          </a:p>
          <a:p>
            <a:r>
              <a:rPr lang="en-US" b="1" dirty="0" err="1" smtClean="0"/>
              <a:t>Người</a:t>
            </a:r>
            <a:r>
              <a:rPr lang="en-US" b="1" dirty="0" smtClean="0"/>
              <a:t> </a:t>
            </a:r>
            <a:r>
              <a:rPr lang="en-US" b="1" dirty="0" err="1" smtClean="0"/>
              <a:t>sử</a:t>
            </a:r>
            <a:r>
              <a:rPr lang="en-US" b="1" dirty="0" smtClean="0"/>
              <a:t> </a:t>
            </a:r>
            <a:r>
              <a:rPr lang="en-US" b="1" dirty="0" err="1" smtClean="0"/>
              <a:t>dụng</a:t>
            </a:r>
            <a:r>
              <a:rPr lang="en-US" b="1" dirty="0" smtClean="0"/>
              <a:t> CSDL</a:t>
            </a:r>
          </a:p>
          <a:p>
            <a:pPr lvl="1"/>
            <a:r>
              <a:rPr lang="en-US" dirty="0" err="1" smtClean="0"/>
              <a:t>Quản</a:t>
            </a:r>
            <a:r>
              <a:rPr lang="en-US" dirty="0" smtClean="0"/>
              <a:t> </a:t>
            </a:r>
            <a:r>
              <a:rPr lang="en-US" dirty="0" err="1" smtClean="0"/>
              <a:t>trị</a:t>
            </a:r>
            <a:r>
              <a:rPr lang="en-US" dirty="0" smtClean="0"/>
              <a:t> </a:t>
            </a:r>
            <a:r>
              <a:rPr lang="en-US" dirty="0" err="1" smtClean="0"/>
              <a:t>viên</a:t>
            </a:r>
            <a:r>
              <a:rPr lang="en-US" dirty="0" smtClean="0"/>
              <a:t> (Database Administrator - DBA)</a:t>
            </a:r>
          </a:p>
          <a:p>
            <a:pPr lvl="1"/>
            <a:r>
              <a:rPr lang="en-US" dirty="0" err="1" smtClean="0"/>
              <a:t>Thiết</a:t>
            </a:r>
            <a:r>
              <a:rPr lang="en-US" dirty="0" smtClean="0"/>
              <a:t> </a:t>
            </a:r>
            <a:r>
              <a:rPr lang="en-US" dirty="0" err="1" smtClean="0"/>
              <a:t>kế</a:t>
            </a:r>
            <a:r>
              <a:rPr lang="en-US" dirty="0" smtClean="0"/>
              <a:t> </a:t>
            </a:r>
            <a:r>
              <a:rPr lang="en-US" dirty="0" err="1" smtClean="0"/>
              <a:t>viên</a:t>
            </a:r>
            <a:r>
              <a:rPr lang="en-US" dirty="0" smtClean="0"/>
              <a:t> (Database Designer)</a:t>
            </a:r>
          </a:p>
          <a:p>
            <a:pPr lvl="1"/>
            <a:r>
              <a:rPr lang="en-US" dirty="0" err="1" smtClean="0"/>
              <a:t>Người</a:t>
            </a:r>
            <a:r>
              <a:rPr lang="en-US" dirty="0" smtClean="0"/>
              <a:t> </a:t>
            </a:r>
            <a:r>
              <a:rPr lang="en-US" dirty="0" err="1" smtClean="0"/>
              <a:t>dùng</a:t>
            </a:r>
            <a:r>
              <a:rPr lang="en-US" dirty="0" smtClean="0"/>
              <a:t> </a:t>
            </a:r>
            <a:r>
              <a:rPr lang="en-US" dirty="0" err="1" smtClean="0"/>
              <a:t>cuối</a:t>
            </a:r>
            <a:r>
              <a:rPr lang="en-US" dirty="0" smtClean="0"/>
              <a:t> (End User)</a:t>
            </a:r>
            <a:endParaRPr lang="en-US" b="1" dirty="0" smtClean="0"/>
          </a:p>
          <a:p>
            <a:r>
              <a:rPr lang="en-US" dirty="0" err="1" smtClean="0">
                <a:solidFill>
                  <a:srgbClr val="777777"/>
                </a:solidFill>
              </a:rPr>
              <a:t>Các</a:t>
            </a:r>
            <a:r>
              <a:rPr lang="en-US" dirty="0" smtClean="0">
                <a:solidFill>
                  <a:srgbClr val="777777"/>
                </a:solidFill>
              </a:rPr>
              <a:t> </a:t>
            </a:r>
            <a:r>
              <a:rPr lang="en-US" dirty="0" err="1" smtClean="0">
                <a:solidFill>
                  <a:srgbClr val="777777"/>
                </a:solidFill>
              </a:rPr>
              <a:t>khái</a:t>
            </a:r>
            <a:r>
              <a:rPr lang="en-US" dirty="0" smtClean="0">
                <a:solidFill>
                  <a:srgbClr val="777777"/>
                </a:solidFill>
              </a:rPr>
              <a:t> </a:t>
            </a:r>
            <a:r>
              <a:rPr lang="en-US" dirty="0" err="1" smtClean="0">
                <a:solidFill>
                  <a:srgbClr val="777777"/>
                </a:solidFill>
              </a:rPr>
              <a:t>niệm</a:t>
            </a:r>
            <a:r>
              <a:rPr lang="en-US" dirty="0" smtClean="0">
                <a:solidFill>
                  <a:srgbClr val="777777"/>
                </a:solidFill>
              </a:rPr>
              <a:t>: </a:t>
            </a:r>
            <a:r>
              <a:rPr lang="en-US" dirty="0" err="1" smtClean="0">
                <a:solidFill>
                  <a:srgbClr val="777777"/>
                </a:solidFill>
              </a:rPr>
              <a:t>Mô</a:t>
            </a:r>
            <a:r>
              <a:rPr lang="en-US" dirty="0" smtClean="0">
                <a:solidFill>
                  <a:srgbClr val="777777"/>
                </a:solidFill>
              </a:rPr>
              <a:t> </a:t>
            </a:r>
            <a:r>
              <a:rPr lang="en-US" dirty="0" err="1" smtClean="0">
                <a:solidFill>
                  <a:srgbClr val="777777"/>
                </a:solidFill>
              </a:rPr>
              <a:t>hình</a:t>
            </a:r>
            <a:r>
              <a:rPr lang="en-US" dirty="0" smtClean="0">
                <a:solidFill>
                  <a:srgbClr val="777777"/>
                </a:solidFill>
              </a:rPr>
              <a:t>, </a:t>
            </a:r>
            <a:r>
              <a:rPr lang="en-US" dirty="0" err="1" smtClean="0">
                <a:solidFill>
                  <a:srgbClr val="777777"/>
                </a:solidFill>
              </a:rPr>
              <a:t>Lược</a:t>
            </a:r>
            <a:r>
              <a:rPr lang="en-US" dirty="0" smtClean="0">
                <a:solidFill>
                  <a:srgbClr val="777777"/>
                </a:solidFill>
              </a:rPr>
              <a:t> </a:t>
            </a:r>
            <a:r>
              <a:rPr lang="en-US" dirty="0" err="1" smtClean="0">
                <a:solidFill>
                  <a:srgbClr val="777777"/>
                </a:solidFill>
              </a:rPr>
              <a:t>đồ</a:t>
            </a:r>
            <a:r>
              <a:rPr lang="en-US" dirty="0" smtClean="0">
                <a:solidFill>
                  <a:srgbClr val="777777"/>
                </a:solidFill>
              </a:rPr>
              <a:t>, </a:t>
            </a:r>
            <a:r>
              <a:rPr lang="en-US" dirty="0" err="1" smtClean="0">
                <a:solidFill>
                  <a:srgbClr val="777777"/>
                </a:solidFill>
              </a:rPr>
              <a:t>Thể</a:t>
            </a:r>
            <a:r>
              <a:rPr lang="en-US" dirty="0" smtClean="0">
                <a:solidFill>
                  <a:srgbClr val="777777"/>
                </a:solidFill>
              </a:rPr>
              <a:t> </a:t>
            </a:r>
            <a:r>
              <a:rPr lang="en-US" dirty="0" err="1" smtClean="0">
                <a:solidFill>
                  <a:srgbClr val="777777"/>
                </a:solidFill>
              </a:rPr>
              <a:t>hiện</a:t>
            </a:r>
            <a:endParaRPr lang="en-US" dirty="0" smtClean="0">
              <a:solidFill>
                <a:srgbClr val="777777"/>
              </a:solidFill>
            </a:endParaRPr>
          </a:p>
          <a:p>
            <a:r>
              <a:rPr lang="en-US" dirty="0" err="1" smtClean="0">
                <a:solidFill>
                  <a:srgbClr val="777777"/>
                </a:solidFill>
              </a:rPr>
              <a:t>Kiến</a:t>
            </a:r>
            <a:r>
              <a:rPr lang="en-US" dirty="0" smtClean="0">
                <a:solidFill>
                  <a:srgbClr val="777777"/>
                </a:solidFill>
              </a:rPr>
              <a:t> </a:t>
            </a:r>
            <a:r>
              <a:rPr lang="en-US" dirty="0" err="1" smtClean="0">
                <a:solidFill>
                  <a:srgbClr val="777777"/>
                </a:solidFill>
              </a:rPr>
              <a:t>trúc</a:t>
            </a:r>
            <a:r>
              <a:rPr lang="en-US" dirty="0" smtClean="0">
                <a:solidFill>
                  <a:srgbClr val="777777"/>
                </a:solidFill>
              </a:rPr>
              <a:t> </a:t>
            </a:r>
            <a:r>
              <a:rPr lang="en-US" dirty="0" err="1" smtClean="0">
                <a:solidFill>
                  <a:srgbClr val="777777"/>
                </a:solidFill>
              </a:rPr>
              <a:t>của</a:t>
            </a:r>
            <a:r>
              <a:rPr lang="en-US" dirty="0" smtClean="0">
                <a:solidFill>
                  <a:srgbClr val="777777"/>
                </a:solidFill>
              </a:rPr>
              <a:t> HQT CSDL</a:t>
            </a:r>
          </a:p>
          <a:p>
            <a:r>
              <a:rPr lang="en-US" dirty="0" err="1" smtClean="0">
                <a:solidFill>
                  <a:srgbClr val="777777"/>
                </a:solidFill>
              </a:rPr>
              <a:t>Các</a:t>
            </a:r>
            <a:r>
              <a:rPr lang="en-US" dirty="0" smtClean="0">
                <a:solidFill>
                  <a:srgbClr val="777777"/>
                </a:solidFill>
              </a:rPr>
              <a:t> </a:t>
            </a:r>
            <a:r>
              <a:rPr lang="en-US" dirty="0" err="1" smtClean="0">
                <a:solidFill>
                  <a:srgbClr val="777777"/>
                </a:solidFill>
              </a:rPr>
              <a:t>tính</a:t>
            </a:r>
            <a:r>
              <a:rPr lang="en-US" dirty="0" smtClean="0">
                <a:solidFill>
                  <a:srgbClr val="777777"/>
                </a:solidFill>
              </a:rPr>
              <a:t> </a:t>
            </a:r>
            <a:r>
              <a:rPr lang="en-US" dirty="0" err="1" smtClean="0">
                <a:solidFill>
                  <a:srgbClr val="777777"/>
                </a:solidFill>
              </a:rPr>
              <a:t>năng</a:t>
            </a:r>
            <a:r>
              <a:rPr lang="en-US" dirty="0" smtClean="0">
                <a:solidFill>
                  <a:srgbClr val="777777"/>
                </a:solidFill>
              </a:rPr>
              <a:t> </a:t>
            </a:r>
            <a:r>
              <a:rPr lang="en-US" dirty="0" err="1" smtClean="0">
                <a:solidFill>
                  <a:srgbClr val="777777"/>
                </a:solidFill>
              </a:rPr>
              <a:t>của</a:t>
            </a:r>
            <a:r>
              <a:rPr lang="en-US" dirty="0" smtClean="0">
                <a:solidFill>
                  <a:srgbClr val="777777"/>
                </a:solidFill>
              </a:rPr>
              <a:t> HQT CSDL</a:t>
            </a:r>
          </a:p>
          <a:p>
            <a:r>
              <a:rPr lang="en-US" dirty="0" err="1" smtClean="0">
                <a:solidFill>
                  <a:srgbClr val="777777"/>
                </a:solidFill>
              </a:rPr>
              <a:t>Ngôn</a:t>
            </a:r>
            <a:r>
              <a:rPr lang="en-US" dirty="0" smtClean="0">
                <a:solidFill>
                  <a:srgbClr val="777777"/>
                </a:solidFill>
              </a:rPr>
              <a:t> </a:t>
            </a:r>
            <a:r>
              <a:rPr lang="en-US" dirty="0" err="1" smtClean="0">
                <a:solidFill>
                  <a:srgbClr val="777777"/>
                </a:solidFill>
              </a:rPr>
              <a:t>ngữ</a:t>
            </a:r>
            <a:r>
              <a:rPr lang="en-US" dirty="0" smtClean="0">
                <a:solidFill>
                  <a:srgbClr val="777777"/>
                </a:solidFill>
              </a:rPr>
              <a:t> CSDL</a:t>
            </a:r>
          </a:p>
        </p:txBody>
      </p:sp>
      <p:sp>
        <p:nvSpPr>
          <p:cNvPr id="6" name="Slide Number Placeholder 5"/>
          <p:cNvSpPr>
            <a:spLocks noGrp="1"/>
          </p:cNvSpPr>
          <p:nvPr>
            <p:ph type="sldNum" sz="quarter" idx="12"/>
          </p:nvPr>
        </p:nvSpPr>
        <p:spPr/>
        <p:txBody>
          <a:bodyPr/>
          <a:lstStyle/>
          <a:p>
            <a:pPr>
              <a:defRPr/>
            </a:pPr>
            <a:fld id="{E9452924-EC47-4083-99E9-6B6FC702A631}" type="slidenum">
              <a:rPr lang="en-US" altLang="en-US"/>
              <a:pPr>
                <a:defRPr/>
              </a:pPr>
              <a:t>25</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02B0F8C8-3C25-49FC-A7BC-D3E1F93B9693}" type="datetime13">
              <a:rPr lang="vi-VN" altLang="en-US" smtClean="0"/>
              <a:pPr>
                <a:defRPr/>
              </a:pPr>
              <a:t>08:04:39</a:t>
            </a:fld>
            <a:endParaRPr lang="en-US" altLang="en-US"/>
          </a:p>
        </p:txBody>
      </p:sp>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990600"/>
            <a:ext cx="8229600" cy="620712"/>
          </a:xfrm>
        </p:spPr>
        <p:txBody>
          <a:bodyPr/>
          <a:lstStyle/>
          <a:p>
            <a:pPr>
              <a:buFont typeface="Courier New" pitchFamily="49" charset="0"/>
              <a:buChar char="o"/>
            </a:pPr>
            <a:r>
              <a:rPr lang="en-US" sz="3200" smtClean="0"/>
              <a:t> Quản trị viên (DBA)- quản lý hệ CSDL</a:t>
            </a:r>
          </a:p>
        </p:txBody>
      </p:sp>
      <p:sp>
        <p:nvSpPr>
          <p:cNvPr id="34819" name="Rectangle 3"/>
          <p:cNvSpPr>
            <a:spLocks noGrp="1" noChangeArrowheads="1"/>
          </p:cNvSpPr>
          <p:nvPr>
            <p:ph idx="1"/>
          </p:nvPr>
        </p:nvSpPr>
        <p:spPr>
          <a:xfrm>
            <a:off x="533400" y="1828800"/>
            <a:ext cx="8153400" cy="1066800"/>
          </a:xfrm>
        </p:spPr>
        <p:txBody>
          <a:bodyPr/>
          <a:lstStyle/>
          <a:p>
            <a:pPr lvl="1">
              <a:buFont typeface="Wingdings" pitchFamily="2" charset="2"/>
              <a:buChar char="ü"/>
            </a:pPr>
            <a:r>
              <a:rPr lang="en-US" smtClean="0"/>
              <a:t>Cấp quyền truy cập CSDL</a:t>
            </a:r>
          </a:p>
          <a:p>
            <a:pPr lvl="1">
              <a:buFont typeface="Wingdings" pitchFamily="2" charset="2"/>
              <a:buChar char="ü"/>
            </a:pPr>
            <a:r>
              <a:rPr lang="en-US" smtClean="0"/>
              <a:t>Điều phối và giám sát việc sử dụng CSDL</a:t>
            </a:r>
          </a:p>
          <a:p>
            <a:pPr lvl="1"/>
            <a:endParaRPr lang="en-US" smtClean="0"/>
          </a:p>
          <a:p>
            <a:endParaRPr lang="en-US" smtClean="0"/>
          </a:p>
          <a:p>
            <a:endParaRPr lang="en-US" smtClean="0"/>
          </a:p>
        </p:txBody>
      </p:sp>
      <p:sp>
        <p:nvSpPr>
          <p:cNvPr id="6" name="Slide Number Placeholder 5"/>
          <p:cNvSpPr>
            <a:spLocks noGrp="1"/>
          </p:cNvSpPr>
          <p:nvPr>
            <p:ph type="sldNum" sz="quarter" idx="12"/>
          </p:nvPr>
        </p:nvSpPr>
        <p:spPr/>
        <p:txBody>
          <a:bodyPr/>
          <a:lstStyle/>
          <a:p>
            <a:pPr>
              <a:defRPr/>
            </a:pPr>
            <a:fld id="{23E68DDE-CFC0-42E4-B634-2879CA7AD10C}" type="slidenum">
              <a:rPr lang="en-US" altLang="en-US"/>
              <a:pPr>
                <a:defRPr/>
              </a:pPr>
              <a:t>26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A8902FBB-BB24-4843-8727-B8E46461A3D6}" type="datetime13">
              <a:rPr lang="vi-VN" altLang="en-US" smtClean="0"/>
              <a:pPr>
                <a:defRPr/>
              </a:pPr>
              <a:t>08:04:39</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0" name="Rectangle 2"/>
          <p:cNvSpPr txBox="1">
            <a:spLocks noChangeArrowheads="1"/>
          </p:cNvSpPr>
          <p:nvPr/>
        </p:nvSpPr>
        <p:spPr bwMode="auto">
          <a:xfrm>
            <a:off x="381000" y="3048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algn="l"/>
            <a:r>
              <a:rPr lang="en-US" sz="2000" b="1" smtClean="0"/>
              <a:t>1.4  Người sử dụng CSDL</a:t>
            </a:r>
          </a:p>
        </p:txBody>
      </p:sp>
      <p:sp>
        <p:nvSpPr>
          <p:cNvPr id="11" name="Rectangle 3"/>
          <p:cNvSpPr txBox="1">
            <a:spLocks noChangeArrowheads="1"/>
          </p:cNvSpPr>
          <p:nvPr/>
        </p:nvSpPr>
        <p:spPr bwMode="auto">
          <a:xfrm>
            <a:off x="457200" y="3429000"/>
            <a:ext cx="82296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Lựa</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chọn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cấu</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trúc</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phù</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hợp</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để</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lưu</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trữ</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dữ</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liệu</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Quyết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định</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những</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dữ</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liệu</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nào</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cần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được</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lưu</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trữ</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639763" marR="0" lvl="1" indent="-246063" algn="l" defTabSz="914400" rtl="0" eaLnBrk="1" fontAlgn="base" latinLnBrk="0" hangingPunct="1">
              <a:lnSpc>
                <a:spcPct val="100000"/>
              </a:lnSpc>
              <a:spcBef>
                <a:spcPct val="20000"/>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Liên</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hệ</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với</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người</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dùng</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để</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nắm</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bắt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được</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những</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yêu</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cầu</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và</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đưa</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ra</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một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thiết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kế</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CSDL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thỏa</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yêu</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cầu</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này</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p>
          <a:p>
            <a:pPr marL="273050" marR="0" lvl="0" indent="-273050" algn="l" defTabSz="914400" rtl="0" eaLnBrk="1" fontAlgn="base" latinLnBrk="0" hangingPunct="1">
              <a:lnSpc>
                <a:spcPct val="100000"/>
              </a:lnSpc>
              <a:spcBef>
                <a:spcPct val="20000"/>
              </a:spcBef>
              <a:spcAft>
                <a:spcPct val="0"/>
              </a:spcAft>
              <a:buClr>
                <a:srgbClr val="0BD0D9"/>
              </a:buClr>
              <a:buSzPct val="95000"/>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2"/>
          <p:cNvSpPr txBox="1">
            <a:spLocks noChangeArrowheads="1"/>
          </p:cNvSpPr>
          <p:nvPr/>
        </p:nvSpPr>
        <p:spPr bwMode="auto">
          <a:xfrm>
            <a:off x="457200" y="26670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algn="l">
              <a:spcBef>
                <a:spcPct val="0"/>
              </a:spcBef>
              <a:buFont typeface="Courier New" pitchFamily="49" charset="0"/>
              <a:buChar char="o"/>
            </a:pPr>
            <a:r>
              <a:rPr kumimoji="0" lang="en-US" sz="3500" b="0" i="0" u="none" strike="noStrike" kern="1200" cap="none" spc="0" normalizeH="0" baseline="0" noProof="0" smtClean="0">
                <a:ln>
                  <a:noFill/>
                </a:ln>
                <a:solidFill>
                  <a:schemeClr val="tx2"/>
                </a:solidFill>
                <a:effectLst/>
                <a:uLnTx/>
                <a:uFillTx/>
                <a:latin typeface="+mj-lt"/>
                <a:ea typeface="+mj-ea"/>
                <a:cs typeface="+mj-cs"/>
              </a:rPr>
              <a:t> Thiết kế viên: </a:t>
            </a:r>
            <a:r>
              <a:rPr lang="en-US" sz="2400" smtClean="0"/>
              <a:t>Chịu trách nhiệm :</a:t>
            </a:r>
            <a:r>
              <a:rPr kumimoji="0" lang="en-US" sz="2400" b="0" i="0" u="none" strike="noStrike" kern="1200" cap="none" spc="0" normalizeH="0" baseline="0" noProof="0" smtClean="0">
                <a:ln>
                  <a:noFill/>
                </a:ln>
                <a:solidFill>
                  <a:schemeClr val="tx2"/>
                </a:solidFill>
                <a:effectLst/>
                <a:uLnTx/>
                <a:uFillTx/>
                <a:latin typeface="+mj-lt"/>
                <a:ea typeface="+mj-ea"/>
                <a:cs typeface="+mj-cs"/>
              </a:rPr>
              <a:t> </a:t>
            </a:r>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990600"/>
            <a:ext cx="8229600" cy="620712"/>
          </a:xfrm>
        </p:spPr>
        <p:txBody>
          <a:bodyPr/>
          <a:lstStyle/>
          <a:p>
            <a:pPr>
              <a:buFont typeface="Courier New" pitchFamily="49" charset="0"/>
              <a:buChar char="o"/>
            </a:pPr>
            <a:r>
              <a:rPr lang="en-US" sz="3500" smtClean="0"/>
              <a:t> Người dùng cuối </a:t>
            </a:r>
          </a:p>
        </p:txBody>
      </p:sp>
      <p:sp>
        <p:nvSpPr>
          <p:cNvPr id="36867" name="Rectangle 3"/>
          <p:cNvSpPr>
            <a:spLocks noGrp="1" noChangeArrowheads="1"/>
          </p:cNvSpPr>
          <p:nvPr>
            <p:ph idx="1"/>
          </p:nvPr>
        </p:nvSpPr>
        <p:spPr>
          <a:xfrm>
            <a:off x="457200" y="1752600"/>
            <a:ext cx="8229600" cy="4572000"/>
          </a:xfrm>
        </p:spPr>
        <p:txBody>
          <a:bodyPr/>
          <a:lstStyle/>
          <a:p>
            <a:pPr>
              <a:lnSpc>
                <a:spcPct val="90000"/>
              </a:lnSpc>
            </a:pPr>
            <a:r>
              <a:rPr lang="en-US" sz="2800" i="1" smtClean="0"/>
              <a:t>Người ít sử dụng </a:t>
            </a:r>
            <a:r>
              <a:rPr lang="en-US" sz="2800" smtClean="0"/>
              <a:t>(người quản lý)</a:t>
            </a:r>
          </a:p>
          <a:p>
            <a:pPr lvl="1">
              <a:lnSpc>
                <a:spcPct val="90000"/>
              </a:lnSpc>
              <a:buFont typeface="Courier New" pitchFamily="49" charset="0"/>
              <a:buChar char="o"/>
            </a:pPr>
            <a:r>
              <a:rPr lang="en-US" smtClean="0"/>
              <a:t>Ít khi truy cập CSDL, nhưng cần những thông tin khác nhau trong mỗi lần truy cập và dùng những câu truy vấn phức tạp</a:t>
            </a:r>
          </a:p>
          <a:p>
            <a:pPr>
              <a:lnSpc>
                <a:spcPct val="90000"/>
              </a:lnSpc>
            </a:pPr>
            <a:r>
              <a:rPr lang="en-US" sz="2800" i="1" smtClean="0"/>
              <a:t>Người sử dụng thường xuyên </a:t>
            </a:r>
            <a:r>
              <a:rPr lang="en-US" sz="2800" smtClean="0"/>
              <a:t>(nhân viên)</a:t>
            </a:r>
          </a:p>
          <a:p>
            <a:pPr lvl="1">
              <a:lnSpc>
                <a:spcPct val="90000"/>
              </a:lnSpc>
              <a:buFont typeface="Courier New" pitchFamily="49" charset="0"/>
              <a:buChar char="o"/>
            </a:pPr>
            <a:r>
              <a:rPr lang="en-US" smtClean="0"/>
              <a:t>Thường xuyên truy vấn và cập nhật CSDL nhờ vào một số các chức năng đã được xây dựng sẵn</a:t>
            </a:r>
          </a:p>
          <a:p>
            <a:pPr>
              <a:lnSpc>
                <a:spcPct val="90000"/>
              </a:lnSpc>
            </a:pPr>
            <a:r>
              <a:rPr lang="en-US" sz="2800" i="1" smtClean="0"/>
              <a:t>Người sử dụng đặc biệt</a:t>
            </a:r>
          </a:p>
          <a:p>
            <a:pPr lvl="1">
              <a:lnSpc>
                <a:spcPct val="90000"/>
              </a:lnSpc>
              <a:buFont typeface="Courier New" pitchFamily="49" charset="0"/>
              <a:buChar char="o"/>
            </a:pPr>
            <a:r>
              <a:rPr lang="en-US" smtClean="0"/>
              <a:t>Thông thạo về HQT CSDL, tự xây dựng những truy vấn phức tạp cho công việc</a:t>
            </a:r>
          </a:p>
          <a:p>
            <a:pPr lvl="1">
              <a:lnSpc>
                <a:spcPct val="90000"/>
              </a:lnSpc>
              <a:buFont typeface="Courier New" pitchFamily="49" charset="0"/>
              <a:buChar char="o"/>
            </a:pPr>
            <a:r>
              <a:rPr lang="en-US" smtClean="0"/>
              <a:t>Kỹ sư, nhà khoa học, người phân tích,…</a:t>
            </a:r>
            <a:endParaRPr lang="en-US" sz="2800" smtClean="0"/>
          </a:p>
        </p:txBody>
      </p:sp>
      <p:sp>
        <p:nvSpPr>
          <p:cNvPr id="6" name="Slide Number Placeholder 5"/>
          <p:cNvSpPr>
            <a:spLocks noGrp="1"/>
          </p:cNvSpPr>
          <p:nvPr>
            <p:ph type="sldNum" sz="quarter" idx="12"/>
          </p:nvPr>
        </p:nvSpPr>
        <p:spPr/>
        <p:txBody>
          <a:bodyPr/>
          <a:lstStyle/>
          <a:p>
            <a:pPr>
              <a:defRPr/>
            </a:pPr>
            <a:fld id="{47272791-0B9C-4F96-885A-7BBBCA479AA2}" type="slidenum">
              <a:rPr lang="en-US" altLang="en-US"/>
              <a:pPr>
                <a:defRPr/>
              </a:pPr>
              <a:t>27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8CE6B30B-B6A9-4704-9C4C-562E2D983334}" type="datetime13">
              <a:rPr lang="vi-VN" altLang="en-US" smtClean="0"/>
              <a:pPr>
                <a:defRPr/>
              </a:pPr>
              <a:t>08:04:39</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0" name="Rectangle 2"/>
          <p:cNvSpPr txBox="1">
            <a:spLocks noChangeArrowheads="1"/>
          </p:cNvSpPr>
          <p:nvPr/>
        </p:nvSpPr>
        <p:spPr bwMode="auto">
          <a:xfrm>
            <a:off x="381000" y="2286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algn="l"/>
            <a:r>
              <a:rPr lang="en-US" sz="2000" b="1" smtClean="0"/>
              <a:t>1.4  Người sử dụng CSDL</a:t>
            </a:r>
          </a:p>
        </p:txBody>
      </p:sp>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37891" name="Rectangle 3"/>
          <p:cNvSpPr>
            <a:spLocks noGrp="1" noChangeArrowheads="1"/>
          </p:cNvSpPr>
          <p:nvPr>
            <p:ph idx="1"/>
          </p:nvPr>
        </p:nvSpPr>
        <p:spPr>
          <a:xfrm>
            <a:off x="457200" y="1295400"/>
            <a:ext cx="8305800" cy="5257800"/>
          </a:xfrm>
        </p:spPr>
        <p:txBody>
          <a:bodyPr/>
          <a:lstStyle/>
          <a:p>
            <a:r>
              <a:rPr lang="en-US" dirty="0" err="1" smtClean="0">
                <a:solidFill>
                  <a:srgbClr val="777777"/>
                </a:solidFill>
              </a:rPr>
              <a:t>Mở</a:t>
            </a:r>
            <a:r>
              <a:rPr lang="en-US" dirty="0" smtClean="0">
                <a:solidFill>
                  <a:srgbClr val="777777"/>
                </a:solidFill>
              </a:rPr>
              <a:t> </a:t>
            </a:r>
            <a:r>
              <a:rPr lang="en-US" dirty="0" err="1" smtClean="0">
                <a:solidFill>
                  <a:srgbClr val="777777"/>
                </a:solidFill>
              </a:rPr>
              <a:t>đầu</a:t>
            </a:r>
            <a:endParaRPr lang="en-US" dirty="0" smtClean="0">
              <a:solidFill>
                <a:srgbClr val="777777"/>
              </a:solidFill>
            </a:endParaRPr>
          </a:p>
          <a:p>
            <a:r>
              <a:rPr lang="en-US" dirty="0" err="1" smtClean="0">
                <a:solidFill>
                  <a:srgbClr val="777777"/>
                </a:solidFill>
              </a:rPr>
              <a:t>Quá</a:t>
            </a:r>
            <a:r>
              <a:rPr lang="en-US" dirty="0" smtClean="0">
                <a:solidFill>
                  <a:srgbClr val="777777"/>
                </a:solidFill>
              </a:rPr>
              <a:t> </a:t>
            </a:r>
            <a:r>
              <a:rPr lang="en-US" dirty="0" err="1" smtClean="0">
                <a:solidFill>
                  <a:srgbClr val="777777"/>
                </a:solidFill>
              </a:rPr>
              <a:t>trình</a:t>
            </a:r>
            <a:r>
              <a:rPr lang="en-US" dirty="0" smtClean="0">
                <a:solidFill>
                  <a:srgbClr val="777777"/>
                </a:solidFill>
              </a:rPr>
              <a:t> </a:t>
            </a:r>
            <a:r>
              <a:rPr lang="en-US" dirty="0" err="1" smtClean="0">
                <a:solidFill>
                  <a:srgbClr val="777777"/>
                </a:solidFill>
              </a:rPr>
              <a:t>phát</a:t>
            </a:r>
            <a:r>
              <a:rPr lang="en-US" dirty="0" smtClean="0">
                <a:solidFill>
                  <a:srgbClr val="777777"/>
                </a:solidFill>
              </a:rPr>
              <a:t> </a:t>
            </a:r>
            <a:r>
              <a:rPr lang="en-US" dirty="0" err="1" smtClean="0">
                <a:solidFill>
                  <a:srgbClr val="777777"/>
                </a:solidFill>
              </a:rPr>
              <a:t>triển</a:t>
            </a:r>
            <a:endParaRPr lang="en-US" dirty="0" smtClean="0">
              <a:solidFill>
                <a:srgbClr val="777777"/>
              </a:solidFill>
            </a:endParaRPr>
          </a:p>
          <a:p>
            <a:r>
              <a:rPr lang="en-US" dirty="0" err="1" smtClean="0">
                <a:solidFill>
                  <a:srgbClr val="777777"/>
                </a:solidFill>
              </a:rPr>
              <a:t>Một</a:t>
            </a:r>
            <a:r>
              <a:rPr lang="en-US" dirty="0" smtClean="0">
                <a:solidFill>
                  <a:srgbClr val="777777"/>
                </a:solidFill>
              </a:rPr>
              <a:t> </a:t>
            </a:r>
            <a:r>
              <a:rPr lang="en-US" dirty="0" err="1" smtClean="0">
                <a:solidFill>
                  <a:srgbClr val="777777"/>
                </a:solidFill>
              </a:rPr>
              <a:t>số</a:t>
            </a:r>
            <a:r>
              <a:rPr lang="en-US" dirty="0" smtClean="0">
                <a:solidFill>
                  <a:srgbClr val="777777"/>
                </a:solidFill>
              </a:rPr>
              <a:t> </a:t>
            </a:r>
            <a:r>
              <a:rPr lang="en-US" dirty="0" err="1" smtClean="0">
                <a:solidFill>
                  <a:srgbClr val="777777"/>
                </a:solidFill>
              </a:rPr>
              <a:t>đặc</a:t>
            </a:r>
            <a:r>
              <a:rPr lang="en-US" dirty="0" smtClean="0">
                <a:solidFill>
                  <a:srgbClr val="777777"/>
                </a:solidFill>
              </a:rPr>
              <a:t> </a:t>
            </a:r>
            <a:r>
              <a:rPr lang="en-US" dirty="0" err="1" smtClean="0">
                <a:solidFill>
                  <a:srgbClr val="777777"/>
                </a:solidFill>
              </a:rPr>
              <a:t>tính</a:t>
            </a:r>
            <a:r>
              <a:rPr lang="en-US" dirty="0" smtClean="0">
                <a:solidFill>
                  <a:srgbClr val="777777"/>
                </a:solidFill>
              </a:rPr>
              <a:t> </a:t>
            </a:r>
            <a:r>
              <a:rPr lang="en-US" dirty="0" err="1" smtClean="0">
                <a:solidFill>
                  <a:srgbClr val="777777"/>
                </a:solidFill>
              </a:rPr>
              <a:t>của</a:t>
            </a:r>
            <a:r>
              <a:rPr lang="en-US" dirty="0" smtClean="0">
                <a:solidFill>
                  <a:srgbClr val="777777"/>
                </a:solidFill>
              </a:rPr>
              <a:t> CSDL</a:t>
            </a:r>
          </a:p>
          <a:p>
            <a:r>
              <a:rPr lang="en-US" dirty="0" err="1" smtClean="0">
                <a:solidFill>
                  <a:srgbClr val="777777"/>
                </a:solidFill>
              </a:rPr>
              <a:t>Người</a:t>
            </a:r>
            <a:r>
              <a:rPr lang="en-US" dirty="0" smtClean="0">
                <a:solidFill>
                  <a:srgbClr val="777777"/>
                </a:solidFill>
              </a:rPr>
              <a:t> </a:t>
            </a:r>
            <a:r>
              <a:rPr lang="en-US" dirty="0" err="1" smtClean="0">
                <a:solidFill>
                  <a:srgbClr val="777777"/>
                </a:solidFill>
              </a:rPr>
              <a:t>sử</a:t>
            </a:r>
            <a:r>
              <a:rPr lang="en-US" dirty="0" smtClean="0">
                <a:solidFill>
                  <a:srgbClr val="777777"/>
                </a:solidFill>
              </a:rPr>
              <a:t> </a:t>
            </a:r>
            <a:r>
              <a:rPr lang="en-US" dirty="0" err="1" smtClean="0">
                <a:solidFill>
                  <a:srgbClr val="777777"/>
                </a:solidFill>
              </a:rPr>
              <a:t>dụng</a:t>
            </a:r>
            <a:r>
              <a:rPr lang="en-US" dirty="0" smtClean="0">
                <a:solidFill>
                  <a:srgbClr val="777777"/>
                </a:solidFill>
              </a:rPr>
              <a:t> CSDL</a:t>
            </a:r>
          </a:p>
          <a:p>
            <a:r>
              <a:rPr lang="en-US" b="1" dirty="0" err="1" smtClean="0"/>
              <a:t>Các</a:t>
            </a:r>
            <a:r>
              <a:rPr lang="en-US" b="1" dirty="0" smtClean="0"/>
              <a:t> </a:t>
            </a:r>
            <a:r>
              <a:rPr lang="en-US" b="1" dirty="0" err="1" smtClean="0"/>
              <a:t>khái</a:t>
            </a:r>
            <a:r>
              <a:rPr lang="en-US" b="1" dirty="0" smtClean="0"/>
              <a:t> </a:t>
            </a:r>
            <a:r>
              <a:rPr lang="en-US" b="1" dirty="0" err="1" smtClean="0"/>
              <a:t>niệm</a:t>
            </a:r>
            <a:r>
              <a:rPr lang="en-US" b="1" dirty="0" smtClean="0">
                <a:solidFill>
                  <a:srgbClr val="777777"/>
                </a:solidFill>
              </a:rPr>
              <a:t>: </a:t>
            </a:r>
            <a:r>
              <a:rPr lang="en-US" dirty="0" err="1" smtClean="0">
                <a:solidFill>
                  <a:srgbClr val="777777"/>
                </a:solidFill>
              </a:rPr>
              <a:t>Mô</a:t>
            </a:r>
            <a:r>
              <a:rPr lang="en-US" dirty="0" smtClean="0">
                <a:solidFill>
                  <a:srgbClr val="777777"/>
                </a:solidFill>
              </a:rPr>
              <a:t> </a:t>
            </a:r>
            <a:r>
              <a:rPr lang="en-US" dirty="0" err="1" smtClean="0">
                <a:solidFill>
                  <a:srgbClr val="777777"/>
                </a:solidFill>
              </a:rPr>
              <a:t>hình</a:t>
            </a:r>
            <a:r>
              <a:rPr lang="en-US" dirty="0" smtClean="0">
                <a:solidFill>
                  <a:srgbClr val="777777"/>
                </a:solidFill>
              </a:rPr>
              <a:t>, </a:t>
            </a:r>
            <a:r>
              <a:rPr lang="en-US" dirty="0" err="1" smtClean="0">
                <a:solidFill>
                  <a:srgbClr val="777777"/>
                </a:solidFill>
              </a:rPr>
              <a:t>Lược</a:t>
            </a:r>
            <a:r>
              <a:rPr lang="en-US" dirty="0" smtClean="0">
                <a:solidFill>
                  <a:srgbClr val="777777"/>
                </a:solidFill>
              </a:rPr>
              <a:t> </a:t>
            </a:r>
            <a:r>
              <a:rPr lang="en-US" dirty="0" err="1" smtClean="0">
                <a:solidFill>
                  <a:srgbClr val="777777"/>
                </a:solidFill>
              </a:rPr>
              <a:t>đồ</a:t>
            </a:r>
            <a:r>
              <a:rPr lang="en-US" dirty="0" smtClean="0">
                <a:solidFill>
                  <a:srgbClr val="777777"/>
                </a:solidFill>
              </a:rPr>
              <a:t>, </a:t>
            </a:r>
            <a:r>
              <a:rPr lang="en-US" dirty="0" err="1" smtClean="0">
                <a:solidFill>
                  <a:srgbClr val="777777"/>
                </a:solidFill>
              </a:rPr>
              <a:t>Thể</a:t>
            </a:r>
            <a:r>
              <a:rPr lang="en-US" dirty="0" smtClean="0">
                <a:solidFill>
                  <a:srgbClr val="777777"/>
                </a:solidFill>
              </a:rPr>
              <a:t> </a:t>
            </a:r>
            <a:r>
              <a:rPr lang="en-US" dirty="0" err="1" smtClean="0">
                <a:solidFill>
                  <a:srgbClr val="777777"/>
                </a:solidFill>
              </a:rPr>
              <a:t>hiện</a:t>
            </a:r>
            <a:endParaRPr lang="en-US" dirty="0" smtClean="0">
              <a:solidFill>
                <a:srgbClr val="777777"/>
              </a:solidFill>
            </a:endParaRPr>
          </a:p>
          <a:p>
            <a:r>
              <a:rPr lang="en-US" dirty="0" err="1" smtClean="0">
                <a:solidFill>
                  <a:schemeClr val="bg1">
                    <a:lumMod val="50000"/>
                  </a:schemeClr>
                </a:solidFill>
              </a:rPr>
              <a:t>Kiến</a:t>
            </a:r>
            <a:r>
              <a:rPr lang="en-US" dirty="0" smtClean="0">
                <a:solidFill>
                  <a:schemeClr val="bg1">
                    <a:lumMod val="50000"/>
                  </a:schemeClr>
                </a:solidFill>
              </a:rPr>
              <a:t> </a:t>
            </a:r>
            <a:r>
              <a:rPr lang="en-US" dirty="0" err="1" smtClean="0">
                <a:solidFill>
                  <a:schemeClr val="bg1">
                    <a:lumMod val="50000"/>
                  </a:schemeClr>
                </a:solidFill>
              </a:rPr>
              <a:t>trúc</a:t>
            </a:r>
            <a:r>
              <a:rPr lang="en-US" dirty="0" smtClean="0">
                <a:solidFill>
                  <a:schemeClr val="bg1">
                    <a:lumMod val="50000"/>
                  </a:schemeClr>
                </a:solidFill>
              </a:rPr>
              <a:t> </a:t>
            </a:r>
            <a:r>
              <a:rPr lang="en-US" dirty="0" err="1" smtClean="0">
                <a:solidFill>
                  <a:schemeClr val="bg1">
                    <a:lumMod val="50000"/>
                  </a:schemeClr>
                </a:solidFill>
              </a:rPr>
              <a:t>của</a:t>
            </a:r>
            <a:r>
              <a:rPr lang="en-US" dirty="0" smtClean="0">
                <a:solidFill>
                  <a:schemeClr val="bg1">
                    <a:lumMod val="50000"/>
                  </a:schemeClr>
                </a:solidFill>
              </a:rPr>
              <a:t> </a:t>
            </a:r>
            <a:r>
              <a:rPr lang="en-US" dirty="0" err="1" smtClean="0">
                <a:solidFill>
                  <a:schemeClr val="bg1">
                    <a:lumMod val="50000"/>
                  </a:schemeClr>
                </a:solidFill>
              </a:rPr>
              <a:t>Hệ</a:t>
            </a:r>
            <a:r>
              <a:rPr lang="en-US" dirty="0" smtClean="0">
                <a:solidFill>
                  <a:schemeClr val="bg1">
                    <a:lumMod val="50000"/>
                  </a:schemeClr>
                </a:solidFill>
              </a:rPr>
              <a:t> CSDL</a:t>
            </a:r>
          </a:p>
          <a:p>
            <a:r>
              <a:rPr lang="en-US" dirty="0" err="1" smtClean="0">
                <a:solidFill>
                  <a:srgbClr val="777777"/>
                </a:solidFill>
              </a:rPr>
              <a:t>Các</a:t>
            </a:r>
            <a:r>
              <a:rPr lang="en-US" dirty="0" smtClean="0">
                <a:solidFill>
                  <a:srgbClr val="777777"/>
                </a:solidFill>
              </a:rPr>
              <a:t> </a:t>
            </a:r>
            <a:r>
              <a:rPr lang="en-US" dirty="0" err="1" smtClean="0">
                <a:solidFill>
                  <a:srgbClr val="777777"/>
                </a:solidFill>
              </a:rPr>
              <a:t>tính</a:t>
            </a:r>
            <a:r>
              <a:rPr lang="en-US" dirty="0" smtClean="0">
                <a:solidFill>
                  <a:srgbClr val="777777"/>
                </a:solidFill>
              </a:rPr>
              <a:t> </a:t>
            </a:r>
            <a:r>
              <a:rPr lang="en-US" dirty="0" err="1" smtClean="0">
                <a:solidFill>
                  <a:srgbClr val="777777"/>
                </a:solidFill>
              </a:rPr>
              <a:t>năng</a:t>
            </a:r>
            <a:r>
              <a:rPr lang="en-US" dirty="0" smtClean="0">
                <a:solidFill>
                  <a:srgbClr val="777777"/>
                </a:solidFill>
              </a:rPr>
              <a:t> </a:t>
            </a:r>
            <a:r>
              <a:rPr lang="en-US" dirty="0" err="1" smtClean="0">
                <a:solidFill>
                  <a:srgbClr val="777777"/>
                </a:solidFill>
              </a:rPr>
              <a:t>của</a:t>
            </a:r>
            <a:r>
              <a:rPr lang="en-US" dirty="0" smtClean="0">
                <a:solidFill>
                  <a:srgbClr val="777777"/>
                </a:solidFill>
              </a:rPr>
              <a:t> HQT CSDL</a:t>
            </a:r>
          </a:p>
          <a:p>
            <a:r>
              <a:rPr lang="en-US" dirty="0" err="1" smtClean="0">
                <a:solidFill>
                  <a:srgbClr val="777777"/>
                </a:solidFill>
              </a:rPr>
              <a:t>Ngôn</a:t>
            </a:r>
            <a:r>
              <a:rPr lang="en-US" dirty="0" smtClean="0">
                <a:solidFill>
                  <a:srgbClr val="777777"/>
                </a:solidFill>
              </a:rPr>
              <a:t> </a:t>
            </a:r>
            <a:r>
              <a:rPr lang="en-US" dirty="0" err="1" smtClean="0">
                <a:solidFill>
                  <a:srgbClr val="777777"/>
                </a:solidFill>
              </a:rPr>
              <a:t>ngữ</a:t>
            </a:r>
            <a:r>
              <a:rPr lang="en-US" dirty="0" smtClean="0">
                <a:solidFill>
                  <a:srgbClr val="777777"/>
                </a:solidFill>
              </a:rPr>
              <a:t> CSDL</a:t>
            </a:r>
          </a:p>
        </p:txBody>
      </p:sp>
      <p:sp>
        <p:nvSpPr>
          <p:cNvPr id="6" name="Slide Number Placeholder 5"/>
          <p:cNvSpPr>
            <a:spLocks noGrp="1"/>
          </p:cNvSpPr>
          <p:nvPr>
            <p:ph type="sldNum" sz="quarter" idx="12"/>
          </p:nvPr>
        </p:nvSpPr>
        <p:spPr/>
        <p:txBody>
          <a:bodyPr/>
          <a:lstStyle/>
          <a:p>
            <a:pPr>
              <a:defRPr/>
            </a:pPr>
            <a:fld id="{2C2912CF-BC13-46F3-8304-D0AE4535836E}" type="slidenum">
              <a:rPr lang="en-US" altLang="en-US"/>
              <a:pPr>
                <a:defRPr/>
              </a:pPr>
              <a:t>28</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C9A48860-3FDD-40D8-898F-D14E8E64E386}" type="datetime13">
              <a:rPr lang="vi-VN" altLang="en-US" smtClean="0"/>
              <a:pPr>
                <a:defRPr/>
              </a:pPr>
              <a:t>08:04:40</a:t>
            </a:fld>
            <a:endParaRPr lang="en-US" altLang="en-US"/>
          </a:p>
        </p:txBody>
      </p:sp>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990600"/>
            <a:ext cx="8229600" cy="620712"/>
          </a:xfrm>
        </p:spPr>
        <p:txBody>
          <a:bodyPr/>
          <a:lstStyle/>
          <a:p>
            <a:r>
              <a:rPr lang="en-US" sz="3200" dirty="0" smtClean="0">
                <a:solidFill>
                  <a:schemeClr val="accent1"/>
                </a:solidFill>
              </a:rPr>
              <a:t>a. </a:t>
            </a:r>
            <a:r>
              <a:rPr lang="en-US" sz="3200" dirty="0" err="1" smtClean="0">
                <a:solidFill>
                  <a:schemeClr val="accent1"/>
                </a:solidFill>
              </a:rPr>
              <a:t>Mô</a:t>
            </a:r>
            <a:r>
              <a:rPr lang="en-US" sz="3200" dirty="0" smtClean="0">
                <a:solidFill>
                  <a:schemeClr val="accent1"/>
                </a:solidFill>
              </a:rPr>
              <a:t> </a:t>
            </a:r>
            <a:r>
              <a:rPr lang="en-US" sz="3200" dirty="0" err="1" smtClean="0">
                <a:solidFill>
                  <a:schemeClr val="accent1"/>
                </a:solidFill>
              </a:rPr>
              <a:t>hình</a:t>
            </a:r>
            <a:r>
              <a:rPr lang="en-US" sz="3200" dirty="0" smtClean="0">
                <a:solidFill>
                  <a:schemeClr val="accent1"/>
                </a:solidFill>
              </a:rPr>
              <a:t> </a:t>
            </a:r>
            <a:r>
              <a:rPr lang="en-US" sz="3200" dirty="0" err="1" smtClean="0">
                <a:solidFill>
                  <a:schemeClr val="accent1"/>
                </a:solidFill>
              </a:rPr>
              <a:t>dữ</a:t>
            </a:r>
            <a:r>
              <a:rPr lang="en-US" sz="3200" dirty="0" smtClean="0">
                <a:solidFill>
                  <a:schemeClr val="accent1"/>
                </a:solidFill>
              </a:rPr>
              <a:t> </a:t>
            </a:r>
            <a:r>
              <a:rPr lang="en-US" sz="3200" dirty="0" err="1" smtClean="0">
                <a:solidFill>
                  <a:schemeClr val="accent1"/>
                </a:solidFill>
              </a:rPr>
              <a:t>liệu</a:t>
            </a:r>
            <a:endParaRPr lang="en-US" sz="3200" dirty="0" smtClean="0">
              <a:solidFill>
                <a:schemeClr val="accent1"/>
              </a:solidFill>
            </a:endParaRPr>
          </a:p>
        </p:txBody>
      </p:sp>
      <p:sp>
        <p:nvSpPr>
          <p:cNvPr id="51203" name="Rectangle 3"/>
          <p:cNvSpPr>
            <a:spLocks noGrp="1" noChangeArrowheads="1"/>
          </p:cNvSpPr>
          <p:nvPr>
            <p:ph idx="1"/>
          </p:nvPr>
        </p:nvSpPr>
        <p:spPr>
          <a:xfrm>
            <a:off x="457200" y="1828800"/>
            <a:ext cx="8229600" cy="4495800"/>
          </a:xfrm>
        </p:spPr>
        <p:txBody>
          <a:bodyPr/>
          <a:lstStyle/>
          <a:p>
            <a:r>
              <a:rPr lang="en-US" dirty="0" err="1" smtClean="0"/>
              <a:t>Mô</a:t>
            </a:r>
            <a:r>
              <a:rPr lang="en-US" dirty="0" smtClean="0"/>
              <a:t> </a:t>
            </a:r>
            <a:r>
              <a:rPr lang="en-US" dirty="0" err="1" smtClean="0"/>
              <a:t>hình</a:t>
            </a:r>
            <a:r>
              <a:rPr lang="en-US" dirty="0" smtClean="0"/>
              <a:t> </a:t>
            </a:r>
            <a:r>
              <a:rPr lang="en-US" dirty="0" err="1" smtClean="0"/>
              <a:t>dữ</a:t>
            </a:r>
            <a:r>
              <a:rPr lang="en-US" dirty="0" smtClean="0"/>
              <a:t> </a:t>
            </a:r>
            <a:r>
              <a:rPr lang="en-US" dirty="0" err="1" smtClean="0"/>
              <a:t>liệu</a:t>
            </a:r>
            <a:r>
              <a:rPr lang="en-US" dirty="0" smtClean="0"/>
              <a:t> (Data Model) </a:t>
            </a:r>
            <a:r>
              <a:rPr lang="en-US" dirty="0" err="1" smtClean="0"/>
              <a:t>bao</a:t>
            </a:r>
            <a:r>
              <a:rPr lang="en-US" dirty="0" smtClean="0"/>
              <a:t> </a:t>
            </a:r>
            <a:r>
              <a:rPr lang="en-US" dirty="0" err="1" smtClean="0"/>
              <a:t>gồm</a:t>
            </a:r>
            <a:endParaRPr lang="en-US" dirty="0" smtClean="0"/>
          </a:p>
          <a:p>
            <a:pPr lvl="1">
              <a:buFont typeface="Courier New" pitchFamily="49" charset="0"/>
              <a:buChar char="o"/>
            </a:pPr>
            <a:r>
              <a:rPr lang="en-US" sz="2800" dirty="0" err="1" smtClean="0"/>
              <a:t>Tập</a:t>
            </a:r>
            <a:r>
              <a:rPr lang="en-US" sz="2800" dirty="0" smtClean="0"/>
              <a:t> </a:t>
            </a:r>
            <a:r>
              <a:rPr lang="en-US" sz="2800" dirty="0" err="1" smtClean="0"/>
              <a:t>hợp</a:t>
            </a:r>
            <a:r>
              <a:rPr lang="en-US" sz="2800" dirty="0" smtClean="0"/>
              <a:t> </a:t>
            </a:r>
            <a:r>
              <a:rPr lang="en-US" sz="2800" dirty="0" err="1" smtClean="0"/>
              <a:t>các</a:t>
            </a:r>
            <a:r>
              <a:rPr lang="en-US" sz="2800" dirty="0" smtClean="0"/>
              <a:t> </a:t>
            </a:r>
            <a:r>
              <a:rPr lang="en-US" sz="2800" dirty="0" err="1" smtClean="0"/>
              <a:t>khái</a:t>
            </a:r>
            <a:r>
              <a:rPr lang="en-US" sz="2800" dirty="0" smtClean="0"/>
              <a:t> </a:t>
            </a:r>
            <a:r>
              <a:rPr lang="en-US" sz="2800" dirty="0" err="1" smtClean="0"/>
              <a:t>niệm</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cấu</a:t>
            </a:r>
            <a:r>
              <a:rPr lang="en-US" sz="2800" dirty="0" smtClean="0"/>
              <a:t> </a:t>
            </a:r>
            <a:r>
              <a:rPr lang="en-US" sz="2800" dirty="0" err="1" smtClean="0"/>
              <a:t>trúc</a:t>
            </a:r>
            <a:r>
              <a:rPr lang="en-US" sz="2800" dirty="0" smtClean="0"/>
              <a:t> CSDL:</a:t>
            </a:r>
          </a:p>
          <a:p>
            <a:pPr lvl="2">
              <a:buFont typeface="Wingdings" pitchFamily="2" charset="2"/>
              <a:buChar char="§"/>
            </a:pPr>
            <a:r>
              <a:rPr lang="en-US" sz="2400" dirty="0" err="1" smtClean="0"/>
              <a:t>Kiểu</a:t>
            </a:r>
            <a:r>
              <a:rPr lang="en-US" sz="2400" dirty="0" smtClean="0"/>
              <a:t> </a:t>
            </a:r>
            <a:r>
              <a:rPr lang="en-US" sz="2400" dirty="0" err="1" smtClean="0"/>
              <a:t>dữ</a:t>
            </a:r>
            <a:r>
              <a:rPr lang="en-US" sz="2400" dirty="0" smtClean="0"/>
              <a:t> </a:t>
            </a:r>
            <a:r>
              <a:rPr lang="en-US" sz="2400" dirty="0" err="1" smtClean="0"/>
              <a:t>liệu</a:t>
            </a:r>
            <a:endParaRPr lang="en-US" sz="2400" dirty="0" smtClean="0"/>
          </a:p>
          <a:p>
            <a:pPr lvl="2">
              <a:buFont typeface="Wingdings" pitchFamily="2" charset="2"/>
              <a:buChar char="§"/>
            </a:pPr>
            <a:r>
              <a:rPr lang="en-US" sz="2400" dirty="0" err="1" smtClean="0"/>
              <a:t>Các</a:t>
            </a:r>
            <a:r>
              <a:rPr lang="en-US" sz="2400" dirty="0" smtClean="0"/>
              <a:t> </a:t>
            </a:r>
            <a:r>
              <a:rPr lang="en-US" sz="2400" dirty="0" err="1" smtClean="0"/>
              <a:t>liên</a:t>
            </a:r>
            <a:r>
              <a:rPr lang="en-US" sz="2400" dirty="0" smtClean="0"/>
              <a:t> </a:t>
            </a:r>
            <a:r>
              <a:rPr lang="en-US" sz="2400" dirty="0" err="1" smtClean="0"/>
              <a:t>kết</a:t>
            </a:r>
            <a:r>
              <a:rPr lang="en-US" sz="2400" dirty="0" smtClean="0"/>
              <a:t>, </a:t>
            </a:r>
          </a:p>
          <a:p>
            <a:pPr lvl="2">
              <a:buFont typeface="Wingdings" pitchFamily="2" charset="2"/>
              <a:buChar char="§"/>
            </a:pPr>
            <a:r>
              <a:rPr lang="en-US" sz="2400" dirty="0" err="1" smtClean="0"/>
              <a:t>Các</a:t>
            </a:r>
            <a:r>
              <a:rPr lang="en-US" sz="2400" dirty="0" smtClean="0"/>
              <a:t> </a:t>
            </a:r>
            <a:r>
              <a:rPr lang="en-US" sz="2400" dirty="0" err="1" smtClean="0"/>
              <a:t>ràng</a:t>
            </a:r>
            <a:r>
              <a:rPr lang="en-US" sz="2400" dirty="0" smtClean="0"/>
              <a:t> </a:t>
            </a:r>
            <a:r>
              <a:rPr lang="en-US" sz="2400" dirty="0" err="1" smtClean="0"/>
              <a:t>buộc</a:t>
            </a:r>
            <a:endParaRPr lang="en-US" sz="2400" dirty="0" smtClean="0"/>
          </a:p>
          <a:p>
            <a:pPr lvl="1">
              <a:buFont typeface="Courier New" pitchFamily="49" charset="0"/>
              <a:buChar char="o"/>
            </a:pPr>
            <a:r>
              <a:rPr lang="en-US" sz="2800" dirty="0" err="1" smtClean="0"/>
              <a:t>Các</a:t>
            </a:r>
            <a:r>
              <a:rPr lang="en-US" sz="2800" dirty="0" smtClean="0"/>
              <a:t> </a:t>
            </a:r>
            <a:r>
              <a:rPr lang="en-US" sz="2800" dirty="0" err="1" smtClean="0"/>
              <a:t>phép</a:t>
            </a:r>
            <a:r>
              <a:rPr lang="en-US" sz="2800" dirty="0" smtClean="0"/>
              <a:t> </a:t>
            </a:r>
            <a:r>
              <a:rPr lang="en-US" sz="2800" dirty="0" err="1" smtClean="0"/>
              <a:t>toán</a:t>
            </a:r>
            <a:r>
              <a:rPr lang="en-US" sz="2800" dirty="0" smtClean="0"/>
              <a:t> </a:t>
            </a:r>
            <a:r>
              <a:rPr lang="en-US" sz="2800" dirty="0" err="1" smtClean="0"/>
              <a:t>xử</a:t>
            </a:r>
            <a:r>
              <a:rPr lang="en-US" sz="2800" dirty="0" smtClean="0"/>
              <a:t> </a:t>
            </a:r>
            <a:r>
              <a:rPr lang="en-US" sz="2800" dirty="0" err="1" smtClean="0"/>
              <a:t>lý</a:t>
            </a:r>
            <a:r>
              <a:rPr lang="en-US" sz="2800" dirty="0" smtClean="0"/>
              <a:t> </a:t>
            </a:r>
            <a:r>
              <a:rPr lang="en-US" sz="2800" dirty="0" err="1" smtClean="0"/>
              <a:t>dữ</a:t>
            </a:r>
            <a:r>
              <a:rPr lang="en-US" sz="2800" dirty="0" smtClean="0"/>
              <a:t> </a:t>
            </a:r>
            <a:r>
              <a:rPr lang="en-US" sz="2800" dirty="0" err="1" smtClean="0"/>
              <a:t>liệu</a:t>
            </a:r>
            <a:endParaRPr lang="en-US" sz="2800" dirty="0" smtClean="0"/>
          </a:p>
        </p:txBody>
      </p:sp>
      <p:sp>
        <p:nvSpPr>
          <p:cNvPr id="6" name="Slide Number Placeholder 5"/>
          <p:cNvSpPr>
            <a:spLocks noGrp="1"/>
          </p:cNvSpPr>
          <p:nvPr>
            <p:ph type="sldNum" sz="quarter" idx="12"/>
          </p:nvPr>
        </p:nvSpPr>
        <p:spPr/>
        <p:txBody>
          <a:bodyPr/>
          <a:lstStyle/>
          <a:p>
            <a:pPr>
              <a:defRPr/>
            </a:pPr>
            <a:fld id="{2D08CAF9-FB57-4AB0-A65B-643C44B6E509}" type="slidenum">
              <a:rPr lang="en-US" altLang="en-US"/>
              <a:pPr>
                <a:defRPr/>
              </a:pPr>
              <a:t>29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922260E8-62CE-4E9F-8C6D-D39CD468E254}" type="datetime13">
              <a:rPr lang="vi-VN" altLang="en-US" smtClean="0"/>
              <a:pPr>
                <a:defRPr/>
              </a:pPr>
              <a:t>08:04:40</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0" name="Rectangle 2"/>
          <p:cNvSpPr txBox="1">
            <a:spLocks noChangeArrowheads="1"/>
          </p:cNvSpPr>
          <p:nvPr/>
        </p:nvSpPr>
        <p:spPr bwMode="auto">
          <a:xfrm>
            <a:off x="457200" y="3048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smtClean="0">
                <a:ln>
                  <a:noFill/>
                </a:ln>
                <a:solidFill>
                  <a:schemeClr val="accent1"/>
                </a:solidFill>
                <a:effectLst/>
                <a:uLnTx/>
                <a:uFillTx/>
                <a:latin typeface="+mj-lt"/>
                <a:ea typeface="+mj-ea"/>
                <a:cs typeface="+mj-cs"/>
              </a:rPr>
              <a:t>1.5 - Các</a:t>
            </a:r>
            <a:r>
              <a:rPr kumimoji="0" lang="en-US" sz="2800" b="1" i="0" u="none" strike="noStrike" kern="1200" cap="none" spc="0" normalizeH="0" noProof="0" smtClean="0">
                <a:ln>
                  <a:noFill/>
                </a:ln>
                <a:solidFill>
                  <a:schemeClr val="accent1"/>
                </a:solidFill>
                <a:effectLst/>
                <a:uLnTx/>
                <a:uFillTx/>
                <a:latin typeface="+mj-lt"/>
                <a:ea typeface="+mj-ea"/>
                <a:cs typeface="+mj-cs"/>
              </a:rPr>
              <a:t> khái niệm</a:t>
            </a:r>
            <a:endParaRPr kumimoji="0" lang="en-US" sz="2800" b="1" i="0" u="none" strike="noStrike" kern="1200" cap="none" spc="0" normalizeH="0" baseline="0" noProof="0" smtClean="0">
              <a:ln>
                <a:noFill/>
              </a:ln>
              <a:solidFill>
                <a:schemeClr val="accent1"/>
              </a:solidFill>
              <a:effectLst/>
              <a:uLnTx/>
              <a:uFillTx/>
              <a:latin typeface="+mj-lt"/>
              <a:ea typeface="+mj-ea"/>
              <a:cs typeface="+mj-cs"/>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838200" y="2057400"/>
            <a:ext cx="7543800" cy="4267200"/>
          </a:xfrm>
          <a:prstGeom prst="rect">
            <a:avLst/>
          </a:prstGeom>
          <a:noFill/>
          <a:ln w="9525">
            <a:noFill/>
            <a:miter lim="800000"/>
            <a:headEnd/>
            <a:tailEnd/>
          </a:ln>
        </p:spPr>
        <p:txBody>
          <a:bodyPr vert="horz" wrap="square" lIns="0" tIns="0" rIns="18288" bIns="0" numCol="1" anchor="b" anchorCtr="0" compatLnSpc="1">
            <a:prstTxWarp prst="textNoShape">
              <a:avLst/>
            </a:prstTxWarp>
            <a:noAutofit/>
            <a:scene3d>
              <a:camera prst="orthographicFront"/>
              <a:lightRig rig="freezing" dir="t">
                <a:rot lat="0" lon="0" rev="5640000"/>
              </a:lightRig>
            </a:scene3d>
            <a:sp3d prstMaterial="flat">
              <a:bevelT w="38100" h="38100"/>
              <a:contourClr>
                <a:schemeClr val="tx2"/>
              </a:contourClr>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1" u="sng" strike="noStrike" kern="1200" cap="none" spc="0" normalizeH="0" baseline="0" noProof="0" smtClean="0">
                <a:ln>
                  <a:noFill/>
                </a:ln>
                <a:solidFill>
                  <a:srgbClr val="FFFF00"/>
                </a:solidFill>
                <a:effectLst>
                  <a:outerShdw blurRad="38100" dist="38100" dir="2700000" algn="tl">
                    <a:srgbClr val="C0C0C0"/>
                  </a:outerShdw>
                </a:effectLst>
                <a:uLnTx/>
                <a:uFillTx/>
                <a:latin typeface="+mj-lt"/>
                <a:ea typeface="+mj-ea"/>
                <a:cs typeface="+mj-cs"/>
              </a:rPr>
              <a:t>Yêu</a:t>
            </a:r>
            <a:r>
              <a:rPr kumimoji="0" lang="en-US" sz="2800" b="1" i="1" u="sng" strike="noStrike" kern="1200" cap="none" spc="0" normalizeH="0" noProof="0" smtClean="0">
                <a:ln>
                  <a:noFill/>
                </a:ln>
                <a:solidFill>
                  <a:srgbClr val="FFFF00"/>
                </a:solidFill>
                <a:effectLst>
                  <a:outerShdw blurRad="38100" dist="38100" dir="2700000" algn="tl">
                    <a:srgbClr val="C0C0C0"/>
                  </a:outerShdw>
                </a:effectLst>
                <a:uLnTx/>
                <a:uFillTx/>
                <a:latin typeface="+mj-lt"/>
                <a:ea typeface="+mj-ea"/>
                <a:cs typeface="+mj-cs"/>
              </a:rPr>
              <a:t> cầu chung của môn học</a:t>
            </a:r>
            <a:r>
              <a:rPr kumimoji="0" lang="en-US" sz="2400" b="1" i="0" u="none" strike="noStrike" kern="1200" cap="none" spc="0" normalizeH="0" noProof="0" smtClean="0">
                <a:ln>
                  <a:noFill/>
                </a:ln>
                <a:solidFill>
                  <a:srgbClr val="000066"/>
                </a:solidFill>
                <a:effectLst>
                  <a:outerShdw blurRad="38100" dist="38100" dir="2700000" algn="tl">
                    <a:srgbClr val="C0C0C0"/>
                  </a:outerShdw>
                </a:effectLst>
                <a:uLnTx/>
                <a:uFillTx/>
                <a:latin typeface="+mj-lt"/>
                <a:ea typeface="+mj-ea"/>
                <a:cs typeface="+mj-cs"/>
              </a:rPr>
              <a:t>:</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200" b="1" i="0" u="none" strike="noStrike" kern="1200" cap="none" spc="0" normalizeH="0" noProof="0" smtClean="0">
              <a:ln>
                <a:noFill/>
              </a:ln>
              <a:solidFill>
                <a:srgbClr val="000066"/>
              </a:solidFill>
              <a:effectLst>
                <a:outerShdw blurRad="38100" dist="38100" dir="2700000" algn="tl">
                  <a:srgbClr val="C0C0C0"/>
                </a:outerShdw>
              </a:effectLst>
              <a:uLnTx/>
              <a:uFillTx/>
              <a:latin typeface="+mj-lt"/>
              <a:ea typeface="+mj-ea"/>
              <a:cs typeface="+mj-cs"/>
            </a:endParaRPr>
          </a:p>
          <a:p>
            <a:pPr marL="342900" marR="0" lvl="0" indent="-342900" algn="l" defTabSz="914400" rtl="0" eaLnBrk="1" fontAlgn="auto" latinLnBrk="0" hangingPunct="1">
              <a:lnSpc>
                <a:spcPct val="100000"/>
              </a:lnSpc>
              <a:spcBef>
                <a:spcPts val="1200"/>
              </a:spcBef>
              <a:spcAft>
                <a:spcPts val="0"/>
              </a:spcAft>
              <a:buClrTx/>
              <a:buSzTx/>
              <a:buFontTx/>
              <a:buAutoNum type="arabicPeriod"/>
              <a:tabLst/>
              <a:defRPr/>
            </a:pP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Sinh viên cần tham dự đầy đủ buổi học Lý thuyết, Thực hành (số buổi vắng mặt quá 20% sẽ không được dự thi) </a:t>
            </a:r>
          </a:p>
          <a:p>
            <a:pPr marL="342900" marR="0" lvl="0" indent="-342900" algn="l" defTabSz="914400" rtl="0" eaLnBrk="1" fontAlgn="auto" latinLnBrk="0" hangingPunct="1">
              <a:lnSpc>
                <a:spcPct val="100000"/>
              </a:lnSpc>
              <a:spcBef>
                <a:spcPts val="1200"/>
              </a:spcBef>
              <a:spcAft>
                <a:spcPts val="0"/>
              </a:spcAft>
              <a:buClrTx/>
              <a:buSzTx/>
              <a:tabLst/>
              <a:defRPr/>
            </a:pP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2.</a:t>
            </a:r>
            <a:r>
              <a:rPr lang="en-US" sz="2400" i="1"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r>
              <a:rPr lang="en-US" sz="2400" smtClean="0">
                <a:solidFill>
                  <a:srgbClr val="000066"/>
                </a:solidFill>
                <a:effectLst>
                  <a:outerShdw blurRad="38100" dist="38100" dir="2700000" algn="tl">
                    <a:srgbClr val="C0C0C0"/>
                  </a:outerShdw>
                </a:effectLst>
                <a:latin typeface="Times New Roman" pitchFamily="18" charset="0"/>
                <a:cs typeface="Times New Roman" pitchFamily="18" charset="0"/>
              </a:rPr>
              <a:t>Hoàn thành các bài tập, nội dung tham khảo được giao,</a:t>
            </a:r>
          </a:p>
          <a:p>
            <a:pPr marL="342900" lvl="0" indent="-342900" algn="l" fontAlgn="auto">
              <a:spcBef>
                <a:spcPts val="1200"/>
              </a:spcBef>
              <a:spcAft>
                <a:spcPts val="0"/>
              </a:spcAft>
              <a:defRPr/>
            </a:pPr>
            <a:r>
              <a:rPr lang="en-US" sz="2400" smtClean="0">
                <a:solidFill>
                  <a:srgbClr val="000066"/>
                </a:solidFill>
                <a:effectLst>
                  <a:outerShdw blurRad="38100" dist="38100" dir="2700000" algn="tl">
                    <a:srgbClr val="C0C0C0"/>
                  </a:outerShdw>
                </a:effectLst>
                <a:latin typeface="Times New Roman" pitchFamily="18" charset="0"/>
                <a:cs typeface="Times New Roman" pitchFamily="18" charset="0"/>
              </a:rPr>
              <a:t>3.</a:t>
            </a:r>
            <a:r>
              <a:rPr lang="en-US" sz="2400" i="1" smtClean="0">
                <a:solidFill>
                  <a:srgbClr val="000066"/>
                </a:solidFill>
                <a:effectLst>
                  <a:outerShdw blurRad="38100" dist="38100" dir="2700000" algn="tl">
                    <a:srgbClr val="C0C0C0"/>
                  </a:outerShdw>
                </a:effectLst>
                <a:latin typeface="Times New Roman" pitchFamily="18" charset="0"/>
                <a:cs typeface="Times New Roman" pitchFamily="18" charset="0"/>
              </a:rPr>
              <a:t>	</a:t>
            </a: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Thi và kiểm tra:</a:t>
            </a:r>
          </a:p>
          <a:p>
            <a:pPr marL="342900" lvl="0" indent="-342900" algn="l" fontAlgn="auto">
              <a:spcBef>
                <a:spcPts val="1200"/>
              </a:spcBef>
              <a:spcAft>
                <a:spcPts val="0"/>
              </a:spcAft>
              <a:defRPr/>
            </a:pP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 Kiểm tra giữa kỳ: 1 bài lý </a:t>
            </a: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thuyết và/hoặc </a:t>
            </a: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1 bài thực</a:t>
            </a:r>
          </a:p>
          <a:p>
            <a:pPr marL="342900" lvl="0" indent="-342900" algn="l" fontAlgn="auto">
              <a:spcBef>
                <a:spcPts val="1200"/>
              </a:spcBef>
              <a:spcAft>
                <a:spcPts val="0"/>
              </a:spcAft>
              <a:defRPr/>
            </a:pP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hành (hệ số 0.3)</a:t>
            </a:r>
          </a:p>
          <a:p>
            <a:pPr marL="342900" lvl="0" indent="-342900" algn="l" fontAlgn="auto">
              <a:spcBef>
                <a:spcPts val="1200"/>
              </a:spcBef>
              <a:spcAft>
                <a:spcPts val="0"/>
              </a:spcAft>
              <a:defRPr/>
            </a:pP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 Thi cuối kỳ: Thi viết (hệ số 0.6)</a:t>
            </a:r>
          </a:p>
          <a:p>
            <a:pPr marL="342900" lvl="0" indent="-342900" algn="l" fontAlgn="auto">
              <a:spcBef>
                <a:spcPts val="1200"/>
              </a:spcBef>
              <a:spcAft>
                <a:spcPts val="0"/>
              </a:spcAft>
              <a:defRPr/>
            </a:pP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 Chuyên cần (10 %) : tham dự trên lớp, làm bài tập, thực hành</a:t>
            </a:r>
            <a:r>
              <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rPr>
              <a:t>,… </a:t>
            </a:r>
            <a:endParaRPr lang="en-US" sz="2400" smtClean="0">
              <a:solidFill>
                <a:srgbClr val="000066"/>
              </a:solidFill>
              <a:effectLst>
                <a:outerShdw blurRad="38100" dist="38100" dir="2700000" algn="tl">
                  <a:srgbClr val="C0C0C0"/>
                </a:outerShdw>
              </a:effectLst>
              <a:latin typeface="Times New Roman" pitchFamily="18" charset="0"/>
              <a:ea typeface="+mj-ea"/>
              <a:cs typeface="Times New Roman" pitchFamily="18" charset="0"/>
            </a:endParaRPr>
          </a:p>
        </p:txBody>
      </p:sp>
      <p:sp>
        <p:nvSpPr>
          <p:cNvPr id="6" name="Slide Number Placeholder 5"/>
          <p:cNvSpPr>
            <a:spLocks noGrp="1"/>
          </p:cNvSpPr>
          <p:nvPr>
            <p:ph type="sldNum" sz="quarter" idx="12"/>
          </p:nvPr>
        </p:nvSpPr>
        <p:spPr/>
        <p:txBody>
          <a:bodyPr/>
          <a:lstStyle/>
          <a:p>
            <a:pPr>
              <a:defRPr/>
            </a:pPr>
            <a:fld id="{A481AA61-E24D-4DAF-B275-5AB0E894CC37}" type="slidenum">
              <a:rPr lang="en-US" altLang="en-US" smtClean="0"/>
              <a:pPr>
                <a:defRPr/>
              </a:pPr>
              <a:t>3</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E862A7C-3697-4B49-ACF2-7AF279870294}" type="datetime13">
              <a:rPr lang="vi-VN" altLang="en-US" smtClean="0"/>
              <a:pPr>
                <a:defRPr/>
              </a:pPr>
              <a:t>08:04:39</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990600"/>
            <a:ext cx="9144000" cy="36000"/>
          </a:xfrm>
          <a:prstGeom prst="rect">
            <a:avLst/>
          </a:prstGeom>
          <a:noFill/>
        </p:spPr>
      </p:pic>
      <p:sp>
        <p:nvSpPr>
          <p:cNvPr id="10" name="TextBox 9"/>
          <p:cNvSpPr txBox="1"/>
          <p:nvPr/>
        </p:nvSpPr>
        <p:spPr>
          <a:xfrm>
            <a:off x="685800" y="533400"/>
            <a:ext cx="7848600" cy="369332"/>
          </a:xfrm>
          <a:prstGeom prst="rect">
            <a:avLst/>
          </a:prstGeom>
          <a:noFill/>
        </p:spPr>
        <p:txBody>
          <a:bodyPr wrap="square" rtlCol="0">
            <a:spAutoFit/>
          </a:bodyPr>
          <a:lstStyle/>
          <a:p>
            <a:pPr algn="l"/>
            <a:r>
              <a:rPr lang="en-US" smtClean="0"/>
              <a:t>Cơ sở dữ liệu</a:t>
            </a:r>
            <a:endParaRPr lang="vi-VN"/>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533400" y="1524000"/>
            <a:ext cx="8229600" cy="4876800"/>
          </a:xfrm>
        </p:spPr>
        <p:txBody>
          <a:bodyPr/>
          <a:lstStyle/>
          <a:p>
            <a:pPr marL="457200" indent="-457200">
              <a:buFont typeface="+mj-lt"/>
              <a:buAutoNum type="arabicPeriod"/>
            </a:pPr>
            <a:r>
              <a:rPr lang="en-US" sz="2000" b="1" dirty="0" err="1" smtClean="0"/>
              <a:t>Mô</a:t>
            </a:r>
            <a:r>
              <a:rPr lang="en-US" sz="2000" b="1" dirty="0" smtClean="0"/>
              <a:t> </a:t>
            </a:r>
            <a:r>
              <a:rPr lang="en-US" sz="2000" b="1" dirty="0" err="1" smtClean="0"/>
              <a:t>hình</a:t>
            </a:r>
            <a:r>
              <a:rPr lang="en-US" sz="2000" b="1" dirty="0" smtClean="0"/>
              <a:t> </a:t>
            </a:r>
            <a:r>
              <a:rPr lang="en-US" sz="2000" b="1" dirty="0" err="1" smtClean="0"/>
              <a:t>mức</a:t>
            </a:r>
            <a:r>
              <a:rPr lang="en-US" sz="2000" b="1" dirty="0" smtClean="0"/>
              <a:t> </a:t>
            </a:r>
            <a:r>
              <a:rPr lang="en-US" sz="2000" b="1" dirty="0" err="1" smtClean="0"/>
              <a:t>cao</a:t>
            </a:r>
            <a:r>
              <a:rPr lang="en-US" sz="2000" b="1" dirty="0" smtClean="0"/>
              <a:t> </a:t>
            </a:r>
            <a:r>
              <a:rPr lang="en-US" sz="2000" dirty="0" smtClean="0"/>
              <a:t>(</a:t>
            </a:r>
            <a:r>
              <a:rPr lang="en-US" sz="2000" b="1" i="1" dirty="0" err="1" smtClean="0"/>
              <a:t>mức</a:t>
            </a:r>
            <a:r>
              <a:rPr lang="en-US" sz="2000" b="1" i="1" dirty="0" smtClean="0"/>
              <a:t> </a:t>
            </a:r>
            <a:r>
              <a:rPr lang="en-US" sz="2000" b="1" i="1" dirty="0" err="1" smtClean="0"/>
              <a:t>quan</a:t>
            </a:r>
            <a:r>
              <a:rPr lang="en-US" sz="2000" b="1" i="1" dirty="0" smtClean="0"/>
              <a:t> </a:t>
            </a:r>
            <a:r>
              <a:rPr lang="en-US" sz="2000" b="1" i="1" dirty="0" err="1" smtClean="0"/>
              <a:t>niệm</a:t>
            </a:r>
            <a:r>
              <a:rPr lang="en-US" sz="2000" dirty="0" smtClean="0"/>
              <a:t>)</a:t>
            </a:r>
          </a:p>
          <a:p>
            <a:pPr lvl="1">
              <a:buFont typeface="Courier New" pitchFamily="49" charset="0"/>
              <a:buChar char="o"/>
            </a:pPr>
            <a:r>
              <a:rPr lang="en-US" sz="2000" dirty="0" err="1" smtClean="0"/>
              <a:t>Cung</a:t>
            </a:r>
            <a:r>
              <a:rPr lang="en-US" sz="2000" dirty="0" smtClean="0"/>
              <a:t> </a:t>
            </a:r>
            <a:r>
              <a:rPr lang="en-US" sz="2000" dirty="0" err="1" smtClean="0"/>
              <a:t>cấp</a:t>
            </a:r>
            <a:r>
              <a:rPr lang="en-US" sz="2000" dirty="0" smtClean="0"/>
              <a:t> </a:t>
            </a:r>
            <a:r>
              <a:rPr lang="en-US" sz="2000" dirty="0" err="1" smtClean="0"/>
              <a:t>các</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gần</a:t>
            </a:r>
            <a:r>
              <a:rPr lang="en-US" sz="2000" dirty="0" smtClean="0"/>
              <a:t> </a:t>
            </a:r>
            <a:r>
              <a:rPr lang="en-US" sz="2000" dirty="0" err="1" smtClean="0"/>
              <a:t>gũi</a:t>
            </a:r>
            <a:r>
              <a:rPr lang="en-US" sz="2000" dirty="0" smtClean="0"/>
              <a:t> </a:t>
            </a:r>
            <a:r>
              <a:rPr lang="en-US" sz="2000" dirty="0" err="1" smtClean="0"/>
              <a:t>với</a:t>
            </a:r>
            <a:r>
              <a:rPr lang="en-US" sz="2000" dirty="0" smtClean="0"/>
              <a:t> </a:t>
            </a:r>
            <a:r>
              <a:rPr lang="en-US" sz="2000" dirty="0" err="1" smtClean="0"/>
              <a:t>người</a:t>
            </a:r>
            <a:r>
              <a:rPr lang="en-US" sz="2000" dirty="0" smtClean="0"/>
              <a:t> </a:t>
            </a:r>
            <a:r>
              <a:rPr lang="en-US" sz="2000" dirty="0" err="1" smtClean="0"/>
              <a:t>dùng</a:t>
            </a:r>
            <a:endParaRPr lang="en-US" sz="2000" dirty="0" smtClean="0"/>
          </a:p>
          <a:p>
            <a:pPr lvl="1">
              <a:buFont typeface="Courier New" pitchFamily="49" charset="0"/>
              <a:buChar char="o"/>
            </a:pPr>
            <a:r>
              <a:rPr lang="en-US" sz="2000" dirty="0" err="1" smtClean="0"/>
              <a:t>Mô</a:t>
            </a:r>
            <a:r>
              <a:rPr lang="en-US" sz="2000" dirty="0" smtClean="0"/>
              <a:t> </a:t>
            </a:r>
            <a:r>
              <a:rPr lang="en-US" sz="2000" dirty="0" err="1" smtClean="0"/>
              <a:t>hình</a:t>
            </a:r>
            <a:r>
              <a:rPr lang="en-US" sz="2000" dirty="0" smtClean="0"/>
              <a:t> </a:t>
            </a:r>
            <a:r>
              <a:rPr lang="en-US" sz="2000" dirty="0" err="1" smtClean="0"/>
              <a:t>phải</a:t>
            </a:r>
            <a:r>
              <a:rPr lang="en-US" sz="2000" dirty="0" smtClean="0"/>
              <a:t> </a:t>
            </a:r>
            <a:r>
              <a:rPr lang="en-US" sz="2000" dirty="0" err="1" smtClean="0"/>
              <a:t>tự</a:t>
            </a:r>
            <a:r>
              <a:rPr lang="en-US" sz="2000" dirty="0" smtClean="0"/>
              <a:t> </a:t>
            </a:r>
            <a:r>
              <a:rPr lang="en-US" sz="2000" dirty="0" err="1" smtClean="0"/>
              <a:t>nhiên</a:t>
            </a:r>
            <a:r>
              <a:rPr lang="en-US" sz="2000" dirty="0" smtClean="0"/>
              <a:t> </a:t>
            </a:r>
            <a:r>
              <a:rPr lang="en-US" sz="2000" dirty="0" err="1" smtClean="0"/>
              <a:t>và</a:t>
            </a:r>
            <a:r>
              <a:rPr lang="en-US" sz="2000" dirty="0" smtClean="0"/>
              <a:t> </a:t>
            </a:r>
            <a:r>
              <a:rPr lang="en-US" sz="2000" dirty="0" err="1" smtClean="0"/>
              <a:t>giàu</a:t>
            </a:r>
            <a:r>
              <a:rPr lang="en-US" sz="2000" dirty="0" smtClean="0"/>
              <a:t> </a:t>
            </a:r>
            <a:r>
              <a:rPr lang="en-US" sz="2000" dirty="0" err="1" smtClean="0"/>
              <a:t>ngữ</a:t>
            </a:r>
            <a:r>
              <a:rPr lang="en-US" sz="2000" dirty="0" smtClean="0"/>
              <a:t> </a:t>
            </a:r>
            <a:r>
              <a:rPr lang="en-US" sz="2000" dirty="0" err="1" smtClean="0"/>
              <a:t>nghĩa</a:t>
            </a:r>
            <a:endParaRPr lang="en-US" sz="2000" dirty="0" smtClean="0"/>
          </a:p>
          <a:p>
            <a:pPr lvl="1">
              <a:buNone/>
            </a:pPr>
            <a:r>
              <a:rPr lang="en-US" sz="2000" dirty="0" smtClean="0"/>
              <a:t>VD: </a:t>
            </a:r>
            <a:r>
              <a:rPr lang="en-US" sz="2000" dirty="0" err="1" smtClean="0"/>
              <a:t>mô</a:t>
            </a:r>
            <a:r>
              <a:rPr lang="en-US" sz="2000" dirty="0" smtClean="0"/>
              <a:t> </a:t>
            </a:r>
            <a:r>
              <a:rPr lang="en-US" sz="2000" dirty="0" err="1" smtClean="0"/>
              <a:t>hình</a:t>
            </a:r>
            <a:r>
              <a:rPr lang="en-US" sz="2000" dirty="0" smtClean="0"/>
              <a:t> </a:t>
            </a:r>
            <a:r>
              <a:rPr lang="en-US" sz="2000" dirty="0" err="1" smtClean="0"/>
              <a:t>thực</a:t>
            </a:r>
            <a:r>
              <a:rPr lang="en-US" sz="2000" dirty="0" smtClean="0"/>
              <a:t> </a:t>
            </a:r>
            <a:r>
              <a:rPr lang="en-US" sz="2000" dirty="0" err="1" smtClean="0"/>
              <a:t>thể</a:t>
            </a:r>
            <a:r>
              <a:rPr lang="en-US" sz="2000" dirty="0" smtClean="0"/>
              <a:t> - </a:t>
            </a:r>
            <a:r>
              <a:rPr lang="en-US" sz="2000" dirty="0" err="1" smtClean="0"/>
              <a:t>liên</a:t>
            </a:r>
            <a:r>
              <a:rPr lang="en-US" sz="2000" dirty="0" smtClean="0"/>
              <a:t> </a:t>
            </a:r>
            <a:r>
              <a:rPr lang="en-US" sz="2000" dirty="0" err="1" smtClean="0"/>
              <a:t>kết</a:t>
            </a:r>
            <a:r>
              <a:rPr lang="en-US" sz="2000" dirty="0" smtClean="0"/>
              <a:t> (ER), </a:t>
            </a:r>
            <a:r>
              <a:rPr lang="en-US" sz="2000" dirty="0" err="1" smtClean="0"/>
              <a:t>mô</a:t>
            </a:r>
            <a:r>
              <a:rPr lang="en-US" sz="2000" dirty="0" smtClean="0"/>
              <a:t> </a:t>
            </a:r>
            <a:r>
              <a:rPr lang="en-US" sz="2000" dirty="0" err="1" smtClean="0"/>
              <a:t>hình</a:t>
            </a:r>
            <a:r>
              <a:rPr lang="en-US" sz="2000" dirty="0" smtClean="0"/>
              <a:t> </a:t>
            </a:r>
            <a:r>
              <a:rPr lang="en-US" sz="2000" dirty="0" err="1" smtClean="0"/>
              <a:t>thực</a:t>
            </a:r>
            <a:r>
              <a:rPr lang="en-US" sz="2000" dirty="0" smtClean="0"/>
              <a:t> </a:t>
            </a:r>
            <a:r>
              <a:rPr lang="en-US" sz="2000" dirty="0" err="1" smtClean="0"/>
              <a:t>thể</a:t>
            </a:r>
            <a:r>
              <a:rPr lang="en-US" sz="2000" dirty="0" smtClean="0"/>
              <a:t>…</a:t>
            </a:r>
          </a:p>
          <a:p>
            <a:pPr marL="457200" indent="-457200">
              <a:buFont typeface="+mj-lt"/>
              <a:buAutoNum type="arabicPeriod"/>
            </a:pPr>
            <a:r>
              <a:rPr lang="en-US" sz="2000" b="1" dirty="0" err="1" smtClean="0"/>
              <a:t>Mô</a:t>
            </a:r>
            <a:r>
              <a:rPr lang="en-US" sz="2000" b="1" dirty="0" smtClean="0"/>
              <a:t> </a:t>
            </a:r>
            <a:r>
              <a:rPr lang="en-US" sz="2000" b="1" dirty="0" err="1" smtClean="0"/>
              <a:t>hình</a:t>
            </a:r>
            <a:r>
              <a:rPr lang="en-US" sz="2000" b="1" dirty="0" smtClean="0"/>
              <a:t> </a:t>
            </a:r>
            <a:r>
              <a:rPr lang="en-US" sz="2000" b="1" dirty="0" err="1" smtClean="0"/>
              <a:t>mức</a:t>
            </a:r>
            <a:r>
              <a:rPr lang="en-US" sz="2000" b="1" dirty="0" smtClean="0"/>
              <a:t> </a:t>
            </a:r>
            <a:r>
              <a:rPr lang="en-US" sz="2000" b="1" dirty="0" err="1" smtClean="0"/>
              <a:t>thể</a:t>
            </a:r>
            <a:r>
              <a:rPr lang="en-US" sz="2000" b="1" dirty="0" smtClean="0"/>
              <a:t> </a:t>
            </a:r>
            <a:r>
              <a:rPr lang="en-US" sz="2000" b="1" dirty="0" err="1" smtClean="0"/>
              <a:t>hiện</a:t>
            </a:r>
            <a:r>
              <a:rPr lang="en-US" sz="2000" b="1" dirty="0" smtClean="0"/>
              <a:t> </a:t>
            </a:r>
            <a:r>
              <a:rPr lang="en-US" sz="2000" dirty="0" smtClean="0"/>
              <a:t>(</a:t>
            </a:r>
            <a:r>
              <a:rPr lang="en-US" sz="2000" b="1" i="1" dirty="0" err="1" smtClean="0"/>
              <a:t>mức</a:t>
            </a:r>
            <a:r>
              <a:rPr lang="en-US" sz="2000" b="1" i="1" dirty="0" smtClean="0"/>
              <a:t> </a:t>
            </a:r>
            <a:r>
              <a:rPr lang="en-US" sz="2000" b="1" i="1" dirty="0" err="1" smtClean="0"/>
              <a:t>lôgic</a:t>
            </a:r>
            <a:r>
              <a:rPr lang="en-US" sz="2000" dirty="0" smtClean="0"/>
              <a:t>)</a:t>
            </a:r>
          </a:p>
          <a:p>
            <a:pPr lvl="1">
              <a:buFont typeface="Courier New" pitchFamily="49" charset="0"/>
              <a:buChar char="o"/>
            </a:pPr>
            <a:r>
              <a:rPr lang="en-US" sz="2000" smtClean="0"/>
              <a:t>Dùng </a:t>
            </a:r>
            <a:r>
              <a:rPr lang="en-US" sz="2000" dirty="0" err="1" smtClean="0"/>
              <a:t>các</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người</a:t>
            </a:r>
            <a:r>
              <a:rPr lang="en-US" sz="2000" dirty="0" smtClean="0"/>
              <a:t> </a:t>
            </a:r>
            <a:r>
              <a:rPr lang="en-US" sz="2000" dirty="0" err="1" smtClean="0"/>
              <a:t>dùng</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hiểu</a:t>
            </a:r>
            <a:r>
              <a:rPr lang="en-US" sz="2000" dirty="0" smtClean="0"/>
              <a:t> </a:t>
            </a:r>
            <a:r>
              <a:rPr lang="en-US" sz="2000" dirty="0" err="1" smtClean="0"/>
              <a:t>được</a:t>
            </a:r>
            <a:r>
              <a:rPr lang="en-US" sz="2000" dirty="0" smtClean="0"/>
              <a:t> </a:t>
            </a:r>
            <a:r>
              <a:rPr lang="en-US" sz="2000" dirty="0" err="1" smtClean="0"/>
              <a:t>nhưng</a:t>
            </a:r>
            <a:r>
              <a:rPr lang="en-US" sz="2000" dirty="0" smtClean="0"/>
              <a:t> </a:t>
            </a:r>
            <a:r>
              <a:rPr lang="en-US" sz="2000" dirty="0" err="1" smtClean="0"/>
              <a:t>không</a:t>
            </a:r>
            <a:r>
              <a:rPr lang="en-US" sz="2000" dirty="0" smtClean="0"/>
              <a:t> </a:t>
            </a:r>
            <a:r>
              <a:rPr lang="en-US" sz="2000" dirty="0" err="1" smtClean="0"/>
              <a:t>quá</a:t>
            </a:r>
            <a:r>
              <a:rPr lang="en-US" sz="2000" dirty="0" smtClean="0"/>
              <a:t> </a:t>
            </a:r>
            <a:r>
              <a:rPr lang="en-US" sz="2000" dirty="0" err="1" smtClean="0"/>
              <a:t>xa</a:t>
            </a:r>
            <a:r>
              <a:rPr lang="en-US" sz="2000" dirty="0" smtClean="0"/>
              <a:t> </a:t>
            </a:r>
            <a:r>
              <a:rPr lang="en-US" sz="2000" dirty="0" err="1" smtClean="0"/>
              <a:t>với</a:t>
            </a:r>
            <a:r>
              <a:rPr lang="en-US" sz="2000" dirty="0" smtClean="0"/>
              <a:t> </a:t>
            </a:r>
            <a:r>
              <a:rPr lang="en-US" sz="2000" dirty="0" err="1" smtClean="0"/>
              <a:t>cách</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được</a:t>
            </a:r>
            <a:r>
              <a:rPr lang="en-US" sz="2000" dirty="0" smtClean="0"/>
              <a:t> </a:t>
            </a:r>
            <a:r>
              <a:rPr lang="en-US" sz="2000" dirty="0" err="1" smtClean="0"/>
              <a:t>tổ</a:t>
            </a:r>
            <a:r>
              <a:rPr lang="en-US" sz="2000" dirty="0" smtClean="0"/>
              <a:t> </a:t>
            </a:r>
            <a:r>
              <a:rPr lang="en-US" sz="2000" dirty="0" err="1" smtClean="0"/>
              <a:t>chức</a:t>
            </a:r>
            <a:r>
              <a:rPr lang="en-US" sz="2000" dirty="0" smtClean="0"/>
              <a:t> </a:t>
            </a:r>
            <a:r>
              <a:rPr lang="en-US" sz="2000" dirty="0" err="1" smtClean="0"/>
              <a:t>thật</a:t>
            </a:r>
            <a:r>
              <a:rPr lang="en-US" sz="2000" dirty="0" smtClean="0"/>
              <a:t> </a:t>
            </a:r>
            <a:r>
              <a:rPr lang="en-US" sz="2000" dirty="0" err="1" smtClean="0"/>
              <a:t>sự</a:t>
            </a:r>
            <a:r>
              <a:rPr lang="en-US" sz="2000" dirty="0" smtClean="0"/>
              <a:t> </a:t>
            </a:r>
            <a:r>
              <a:rPr lang="en-US" sz="2000" dirty="0" err="1" smtClean="0"/>
              <a:t>trên</a:t>
            </a:r>
            <a:r>
              <a:rPr lang="en-US" sz="2000" dirty="0" smtClean="0"/>
              <a:t> </a:t>
            </a:r>
            <a:r>
              <a:rPr lang="en-US" sz="2000" err="1" smtClean="0"/>
              <a:t>máy</a:t>
            </a:r>
            <a:r>
              <a:rPr lang="en-US" sz="2000" smtClean="0"/>
              <a:t> tính: </a:t>
            </a:r>
            <a:endParaRPr lang="en-US" sz="2000" dirty="0" smtClean="0"/>
          </a:p>
          <a:p>
            <a:pPr lvl="1">
              <a:buNone/>
            </a:pPr>
            <a:r>
              <a:rPr lang="en-US" sz="2000" smtClean="0"/>
              <a:t>    </a:t>
            </a:r>
            <a:r>
              <a:rPr lang="en-US" sz="2000" dirty="0" err="1" smtClean="0"/>
              <a:t>T</a:t>
            </a:r>
            <a:r>
              <a:rPr lang="en-US" sz="2000" smtClean="0"/>
              <a:t>hực </a:t>
            </a:r>
            <a:r>
              <a:rPr lang="en-US" sz="2000" dirty="0" err="1" smtClean="0"/>
              <a:t>thể</a:t>
            </a:r>
            <a:r>
              <a:rPr lang="en-US" sz="2000" dirty="0" smtClean="0"/>
              <a:t> (entity), </a:t>
            </a:r>
            <a:r>
              <a:rPr lang="en-US" sz="2000" dirty="0" err="1" smtClean="0"/>
              <a:t>thuộc</a:t>
            </a:r>
            <a:r>
              <a:rPr lang="en-US" sz="2000" dirty="0" smtClean="0"/>
              <a:t> </a:t>
            </a:r>
            <a:r>
              <a:rPr lang="en-US" sz="2000" dirty="0" err="1" smtClean="0"/>
              <a:t>tính</a:t>
            </a:r>
            <a:r>
              <a:rPr lang="en-US" sz="2000" dirty="0" smtClean="0"/>
              <a:t>, </a:t>
            </a:r>
            <a:r>
              <a:rPr lang="en-US" sz="2000" dirty="0" err="1" smtClean="0"/>
              <a:t>mối</a:t>
            </a:r>
            <a:r>
              <a:rPr lang="en-US" sz="2000" dirty="0" smtClean="0"/>
              <a:t> </a:t>
            </a:r>
            <a:r>
              <a:rPr lang="en-US" sz="2000" dirty="0" err="1" smtClean="0"/>
              <a:t>liên</a:t>
            </a:r>
            <a:r>
              <a:rPr lang="en-US" sz="2000" dirty="0" smtClean="0"/>
              <a:t> </a:t>
            </a:r>
            <a:r>
              <a:rPr lang="en-US" sz="2000" dirty="0" err="1" smtClean="0"/>
              <a:t>kết</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giữa</a:t>
            </a:r>
            <a:r>
              <a:rPr lang="en-US" sz="2000" dirty="0" smtClean="0"/>
              <a:t> </a:t>
            </a:r>
            <a:r>
              <a:rPr lang="en-US" sz="2000" dirty="0" err="1" smtClean="0"/>
              <a:t>các</a:t>
            </a:r>
            <a:r>
              <a:rPr lang="en-US" sz="2000" dirty="0" smtClean="0"/>
              <a:t> </a:t>
            </a:r>
            <a:r>
              <a:rPr lang="en-US" sz="2000" dirty="0" err="1" smtClean="0"/>
              <a:t>thực</a:t>
            </a:r>
            <a:r>
              <a:rPr lang="en-US" sz="2000" dirty="0" smtClean="0"/>
              <a:t> </a:t>
            </a:r>
            <a:r>
              <a:rPr lang="en-US" sz="2000" dirty="0" err="1" smtClean="0"/>
              <a:t>thể</a:t>
            </a:r>
            <a:endParaRPr lang="en-US" sz="2000" dirty="0" smtClean="0"/>
          </a:p>
          <a:p>
            <a:pPr lvl="1">
              <a:buNone/>
            </a:pPr>
            <a:r>
              <a:rPr lang="en-US" sz="2000" dirty="0" smtClean="0"/>
              <a:t>VD: </a:t>
            </a:r>
            <a:r>
              <a:rPr lang="en-US" sz="2000" dirty="0" err="1" smtClean="0"/>
              <a:t>mô</a:t>
            </a:r>
            <a:r>
              <a:rPr lang="en-US" sz="2000" dirty="0" smtClean="0"/>
              <a:t> </a:t>
            </a:r>
            <a:r>
              <a:rPr lang="en-US" sz="2000" dirty="0" err="1" smtClean="0"/>
              <a:t>hình</a:t>
            </a:r>
            <a:r>
              <a:rPr lang="en-US" sz="2000" dirty="0" smtClean="0"/>
              <a:t> </a:t>
            </a:r>
            <a:r>
              <a:rPr lang="en-US" sz="2000" dirty="0" err="1" smtClean="0"/>
              <a:t>quan</a:t>
            </a:r>
            <a:r>
              <a:rPr lang="en-US" sz="2000" dirty="0" smtClean="0"/>
              <a:t> </a:t>
            </a:r>
            <a:r>
              <a:rPr lang="en-US" sz="2000" dirty="0" err="1" smtClean="0"/>
              <a:t>hệ</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mạng</a:t>
            </a:r>
            <a:r>
              <a:rPr lang="en-US" sz="2000" dirty="0" smtClean="0"/>
              <a:t>, </a:t>
            </a:r>
            <a:r>
              <a:rPr lang="en-US" sz="2000" dirty="0" err="1" smtClean="0"/>
              <a:t>mô</a:t>
            </a:r>
            <a:r>
              <a:rPr lang="en-US" sz="2000" dirty="0" smtClean="0"/>
              <a:t> </a:t>
            </a:r>
            <a:r>
              <a:rPr lang="en-US" sz="2000" dirty="0" err="1" smtClean="0"/>
              <a:t>hình</a:t>
            </a:r>
            <a:r>
              <a:rPr lang="en-US" sz="2000" dirty="0" smtClean="0"/>
              <a:t> </a:t>
            </a:r>
            <a:r>
              <a:rPr lang="en-US" sz="2000" dirty="0" err="1" smtClean="0"/>
              <a:t>phân</a:t>
            </a:r>
            <a:r>
              <a:rPr lang="en-US" sz="2000" dirty="0" smtClean="0"/>
              <a:t> </a:t>
            </a:r>
            <a:r>
              <a:rPr lang="en-US" sz="2000" dirty="0" err="1" smtClean="0"/>
              <a:t>cấp</a:t>
            </a:r>
            <a:endParaRPr lang="en-US" sz="2000" dirty="0" smtClean="0"/>
          </a:p>
          <a:p>
            <a:pPr marL="457200" indent="-457200">
              <a:buFont typeface="+mj-lt"/>
              <a:buAutoNum type="arabicPeriod"/>
            </a:pPr>
            <a:r>
              <a:rPr lang="en-US" sz="2000" b="1" dirty="0" err="1" smtClean="0"/>
              <a:t>Mô</a:t>
            </a:r>
            <a:r>
              <a:rPr lang="en-US" sz="2000" b="1" dirty="0" smtClean="0"/>
              <a:t> </a:t>
            </a:r>
            <a:r>
              <a:rPr lang="en-US" sz="2000" b="1" dirty="0" err="1" smtClean="0"/>
              <a:t>hình</a:t>
            </a:r>
            <a:r>
              <a:rPr lang="en-US" sz="2000" b="1" dirty="0" smtClean="0"/>
              <a:t> </a:t>
            </a:r>
            <a:r>
              <a:rPr lang="en-US" sz="2000" b="1" dirty="0" err="1" smtClean="0"/>
              <a:t>mức</a:t>
            </a:r>
            <a:r>
              <a:rPr lang="en-US" sz="2000" b="1" dirty="0" smtClean="0"/>
              <a:t> </a:t>
            </a:r>
            <a:r>
              <a:rPr lang="en-US" sz="2000" b="1" dirty="0" err="1" smtClean="0"/>
              <a:t>thấp</a:t>
            </a:r>
            <a:r>
              <a:rPr lang="en-US" sz="2000" b="1" dirty="0" smtClean="0"/>
              <a:t> (</a:t>
            </a:r>
            <a:r>
              <a:rPr lang="en-US" sz="2000" b="1" i="1" dirty="0" err="1" smtClean="0"/>
              <a:t>mức</a:t>
            </a:r>
            <a:r>
              <a:rPr lang="en-US" sz="2000" b="1" i="1" dirty="0" smtClean="0"/>
              <a:t> </a:t>
            </a:r>
            <a:r>
              <a:rPr lang="en-US" sz="2000" b="1" i="1" dirty="0" err="1" smtClean="0"/>
              <a:t>hình</a:t>
            </a:r>
            <a:r>
              <a:rPr lang="en-US" sz="2000" b="1" i="1" dirty="0" smtClean="0"/>
              <a:t> </a:t>
            </a:r>
            <a:r>
              <a:rPr lang="en-US" sz="2000" b="1" i="1" dirty="0" err="1" smtClean="0"/>
              <a:t>vật</a:t>
            </a:r>
            <a:r>
              <a:rPr lang="en-US" sz="2000" b="1" i="1" dirty="0" smtClean="0"/>
              <a:t> </a:t>
            </a:r>
            <a:r>
              <a:rPr lang="en-US" sz="2000" b="1" i="1" dirty="0" err="1" smtClean="0"/>
              <a:t>lý</a:t>
            </a:r>
            <a:r>
              <a:rPr lang="en-US" sz="2000" b="1" dirty="0" smtClean="0"/>
              <a:t>)</a:t>
            </a:r>
          </a:p>
          <a:p>
            <a:pPr lvl="1"/>
            <a:r>
              <a:rPr lang="en-US" sz="2000" dirty="0" err="1" smtClean="0"/>
              <a:t>Đưa</a:t>
            </a:r>
            <a:r>
              <a:rPr lang="en-US" sz="2000" dirty="0" smtClean="0"/>
              <a:t> </a:t>
            </a:r>
            <a:r>
              <a:rPr lang="en-US" sz="2000" dirty="0" err="1" smtClean="0"/>
              <a:t>ra</a:t>
            </a:r>
            <a:r>
              <a:rPr lang="en-US" sz="2000" dirty="0" smtClean="0"/>
              <a:t> </a:t>
            </a:r>
            <a:r>
              <a:rPr lang="en-US" sz="2000" dirty="0" err="1" smtClean="0"/>
              <a:t>các</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mô</a:t>
            </a:r>
            <a:r>
              <a:rPr lang="en-US" sz="2000" dirty="0" smtClean="0"/>
              <a:t> </a:t>
            </a:r>
            <a:r>
              <a:rPr lang="en-US" sz="2000" dirty="0" err="1" smtClean="0"/>
              <a:t>tả</a:t>
            </a:r>
            <a:r>
              <a:rPr lang="en-US" sz="2000" dirty="0" smtClean="0"/>
              <a:t> chi </a:t>
            </a:r>
            <a:r>
              <a:rPr lang="en-US" sz="2000" dirty="0" err="1" smtClean="0"/>
              <a:t>tiết</a:t>
            </a:r>
            <a:r>
              <a:rPr lang="en-US" sz="2000" dirty="0" smtClean="0"/>
              <a:t> </a:t>
            </a:r>
            <a:r>
              <a:rPr lang="en-US" sz="2000" dirty="0" err="1" smtClean="0"/>
              <a:t>về</a:t>
            </a:r>
            <a:r>
              <a:rPr lang="en-US" sz="2000" dirty="0" smtClean="0"/>
              <a:t> </a:t>
            </a:r>
            <a:r>
              <a:rPr lang="en-US" sz="2000" dirty="0" err="1" smtClean="0"/>
              <a:t>cách</a:t>
            </a:r>
            <a:r>
              <a:rPr lang="en-US" sz="2000" dirty="0" smtClean="0"/>
              <a:t> </a:t>
            </a:r>
            <a:r>
              <a:rPr lang="en-US" sz="2000" dirty="0" err="1" smtClean="0"/>
              <a:t>thức</a:t>
            </a:r>
            <a:r>
              <a:rPr lang="en-US" sz="2000" dirty="0" smtClean="0"/>
              <a:t> </a:t>
            </a:r>
            <a:r>
              <a:rPr lang="en-US" sz="2000" dirty="0" err="1" smtClean="0"/>
              <a:t>dữ</a:t>
            </a:r>
            <a:r>
              <a:rPr lang="en-US" sz="2000" dirty="0" smtClean="0"/>
              <a:t> </a:t>
            </a:r>
            <a:r>
              <a:rPr lang="en-US" sz="2000" dirty="0" err="1" smtClean="0"/>
              <a:t>liệu</a:t>
            </a:r>
            <a:r>
              <a:rPr lang="en-US" sz="2000" dirty="0" smtClean="0"/>
              <a:t> </a:t>
            </a:r>
            <a:r>
              <a:rPr lang="en-US" sz="2000" dirty="0" err="1" smtClean="0"/>
              <a:t>được</a:t>
            </a:r>
            <a:r>
              <a:rPr lang="en-US" sz="2000" dirty="0" smtClean="0"/>
              <a:t> </a:t>
            </a:r>
            <a:r>
              <a:rPr lang="en-US" sz="2000" dirty="0" err="1" smtClean="0"/>
              <a:t>lưu</a:t>
            </a:r>
            <a:r>
              <a:rPr lang="en-US" sz="2000" dirty="0" smtClean="0"/>
              <a:t> </a:t>
            </a:r>
            <a:r>
              <a:rPr lang="en-US" sz="2000" dirty="0" err="1" smtClean="0"/>
              <a:t>trữ</a:t>
            </a:r>
            <a:r>
              <a:rPr lang="en-US" sz="2000" dirty="0" smtClean="0"/>
              <a:t> </a:t>
            </a:r>
            <a:r>
              <a:rPr lang="en-US" sz="2000" dirty="0" err="1" smtClean="0"/>
              <a:t>trong</a:t>
            </a:r>
            <a:r>
              <a:rPr lang="en-US" sz="2000" dirty="0" smtClean="0"/>
              <a:t> </a:t>
            </a:r>
            <a:r>
              <a:rPr lang="en-US" sz="2000" dirty="0" err="1" smtClean="0"/>
              <a:t>máy</a:t>
            </a:r>
            <a:r>
              <a:rPr lang="en-US" sz="2000" dirty="0" smtClean="0"/>
              <a:t> </a:t>
            </a:r>
            <a:r>
              <a:rPr lang="en-US" sz="2000" dirty="0" err="1" smtClean="0"/>
              <a:t>tính</a:t>
            </a:r>
            <a:r>
              <a:rPr lang="en-US" sz="2000" dirty="0" smtClean="0"/>
              <a:t>: </a:t>
            </a:r>
            <a:r>
              <a:rPr lang="en-US" sz="2000" dirty="0" err="1" smtClean="0"/>
              <a:t>khuôn</a:t>
            </a:r>
            <a:r>
              <a:rPr lang="en-US" sz="2000" dirty="0" smtClean="0"/>
              <a:t> </a:t>
            </a:r>
            <a:r>
              <a:rPr lang="en-US" sz="2000" dirty="0" err="1" smtClean="0"/>
              <a:t>dạng</a:t>
            </a:r>
            <a:r>
              <a:rPr lang="en-US" sz="2000" dirty="0" smtClean="0"/>
              <a:t> </a:t>
            </a:r>
            <a:r>
              <a:rPr lang="en-US" sz="2000" dirty="0" err="1" smtClean="0"/>
              <a:t>bản</a:t>
            </a:r>
            <a:r>
              <a:rPr lang="en-US" sz="2000" dirty="0" smtClean="0"/>
              <a:t> </a:t>
            </a:r>
            <a:r>
              <a:rPr lang="en-US" sz="2000" dirty="0" err="1" smtClean="0"/>
              <a:t>ghi</a:t>
            </a:r>
            <a:r>
              <a:rPr lang="en-US" sz="2000" dirty="0" smtClean="0"/>
              <a:t>, </a:t>
            </a:r>
            <a:r>
              <a:rPr lang="en-US" sz="2000" dirty="0" err="1" smtClean="0"/>
              <a:t>cách</a:t>
            </a:r>
            <a:r>
              <a:rPr lang="en-US" sz="2000" dirty="0" smtClean="0"/>
              <a:t> </a:t>
            </a:r>
            <a:r>
              <a:rPr lang="en-US" sz="2000" dirty="0" err="1" smtClean="0"/>
              <a:t>sắp</a:t>
            </a:r>
            <a:r>
              <a:rPr lang="en-US" sz="2000" dirty="0" smtClean="0"/>
              <a:t> </a:t>
            </a:r>
            <a:r>
              <a:rPr lang="en-US" sz="2000" dirty="0" err="1" smtClean="0"/>
              <a:t>xếp</a:t>
            </a:r>
            <a:r>
              <a:rPr lang="en-US" sz="2000" dirty="0" smtClean="0"/>
              <a:t>, </a:t>
            </a:r>
            <a:r>
              <a:rPr lang="en-US" sz="2000" dirty="0" err="1" smtClean="0"/>
              <a:t>đường</a:t>
            </a:r>
            <a:r>
              <a:rPr lang="en-US" sz="2000" dirty="0" smtClean="0"/>
              <a:t> </a:t>
            </a:r>
            <a:r>
              <a:rPr lang="en-US" sz="2000" dirty="0" err="1" smtClean="0"/>
              <a:t>truy</a:t>
            </a:r>
            <a:r>
              <a:rPr lang="en-US" sz="2000" dirty="0" smtClean="0"/>
              <a:t> </a:t>
            </a:r>
            <a:r>
              <a:rPr lang="en-US" sz="2000" dirty="0" err="1" smtClean="0"/>
              <a:t>cập</a:t>
            </a:r>
            <a:endParaRPr lang="en-US" sz="2000" dirty="0" smtClean="0"/>
          </a:p>
        </p:txBody>
      </p:sp>
      <p:sp>
        <p:nvSpPr>
          <p:cNvPr id="6" name="Slide Number Placeholder 5"/>
          <p:cNvSpPr>
            <a:spLocks noGrp="1"/>
          </p:cNvSpPr>
          <p:nvPr>
            <p:ph type="sldNum" sz="quarter" idx="12"/>
          </p:nvPr>
        </p:nvSpPr>
        <p:spPr/>
        <p:txBody>
          <a:bodyPr/>
          <a:lstStyle/>
          <a:p>
            <a:pPr>
              <a:defRPr/>
            </a:pPr>
            <a:fld id="{B26C8317-5DFF-48C4-AB77-6BF161AFC6E4}" type="slidenum">
              <a:rPr lang="en-US" altLang="en-US"/>
              <a:pPr>
                <a:defRPr/>
              </a:pPr>
              <a:t>30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DBEDB63C-EFAF-4AF0-9140-E8669E8FD57C}" type="datetime13">
              <a:rPr lang="vi-VN" altLang="en-US" smtClean="0"/>
              <a:pPr>
                <a:defRPr/>
              </a:pPr>
              <a:t>08:04:40</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txBox="1">
            <a:spLocks noChangeArrowheads="1"/>
          </p:cNvSpPr>
          <p:nvPr/>
        </p:nvSpPr>
        <p:spPr bwMode="auto">
          <a:xfrm>
            <a:off x="457200" y="3048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smtClean="0">
                <a:ln>
                  <a:noFill/>
                </a:ln>
                <a:solidFill>
                  <a:schemeClr val="accent1"/>
                </a:solidFill>
                <a:effectLst/>
                <a:uLnTx/>
                <a:uFillTx/>
                <a:latin typeface="+mj-lt"/>
                <a:ea typeface="+mj-ea"/>
                <a:cs typeface="+mj-cs"/>
              </a:rPr>
              <a:t>1.5 - Các</a:t>
            </a:r>
            <a:r>
              <a:rPr kumimoji="0" lang="en-US" sz="2800" b="1" i="0" u="none" strike="noStrike" kern="1200" cap="none" spc="0" normalizeH="0" noProof="0" smtClean="0">
                <a:ln>
                  <a:noFill/>
                </a:ln>
                <a:solidFill>
                  <a:schemeClr val="accent1"/>
                </a:solidFill>
                <a:effectLst/>
                <a:uLnTx/>
                <a:uFillTx/>
                <a:latin typeface="+mj-lt"/>
                <a:ea typeface="+mj-ea"/>
                <a:cs typeface="+mj-cs"/>
              </a:rPr>
              <a:t> khái niệm</a:t>
            </a:r>
            <a:endParaRPr kumimoji="0" lang="en-US" sz="2800" b="1" i="0" u="none" strike="noStrike" kern="1200" cap="none" spc="0" normalizeH="0" baseline="0" noProof="0" smtClean="0">
              <a:ln>
                <a:noFill/>
              </a:ln>
              <a:solidFill>
                <a:schemeClr val="accent1"/>
              </a:solidFill>
              <a:effectLst/>
              <a:uLnTx/>
              <a:uFillTx/>
              <a:latin typeface="+mj-lt"/>
              <a:ea typeface="+mj-ea"/>
              <a:cs typeface="+mj-cs"/>
            </a:endParaRPr>
          </a:p>
        </p:txBody>
      </p:sp>
      <p:sp>
        <p:nvSpPr>
          <p:cNvPr id="13" name="Rectangle 2"/>
          <p:cNvSpPr txBox="1">
            <a:spLocks noChangeArrowheads="1"/>
          </p:cNvSpPr>
          <p:nvPr/>
        </p:nvSpPr>
        <p:spPr bwMode="auto">
          <a:xfrm>
            <a:off x="457200" y="9144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smtClean="0">
                <a:ln>
                  <a:noFill/>
                </a:ln>
                <a:solidFill>
                  <a:schemeClr val="accent1"/>
                </a:solidFill>
                <a:effectLst/>
                <a:uLnTx/>
                <a:uFillTx/>
                <a:latin typeface="+mj-lt"/>
                <a:ea typeface="+mj-ea"/>
                <a:cs typeface="+mj-cs"/>
              </a:rPr>
              <a:t>a. Mô hình dữ liệu</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ox(in)">
                                      <p:cBhvr>
                                        <p:cTn id="7" dur="500"/>
                                        <p:tgtEl>
                                          <p:spTgt spid="5222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2227">
                                            <p:txEl>
                                              <p:pRg st="1" end="1"/>
                                            </p:txEl>
                                          </p:spTgt>
                                        </p:tgtEl>
                                        <p:attrNameLst>
                                          <p:attrName>style.visibility</p:attrName>
                                        </p:attrNameLst>
                                      </p:cBhvr>
                                      <p:to>
                                        <p:strVal val="visible"/>
                                      </p:to>
                                    </p:set>
                                    <p:animEffect transition="in" filter="box(in)">
                                      <p:cBhvr>
                                        <p:cTn id="10" dur="500"/>
                                        <p:tgtEl>
                                          <p:spTgt spid="5222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animEffect transition="in" filter="box(in)">
                                      <p:cBhvr>
                                        <p:cTn id="13" dur="500"/>
                                        <p:tgtEl>
                                          <p:spTgt spid="52227">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52227">
                                            <p:txEl>
                                              <p:pRg st="3" end="3"/>
                                            </p:txEl>
                                          </p:spTgt>
                                        </p:tgtEl>
                                        <p:attrNameLst>
                                          <p:attrName>style.visibility</p:attrName>
                                        </p:attrNameLst>
                                      </p:cBhvr>
                                      <p:to>
                                        <p:strVal val="visible"/>
                                      </p:to>
                                    </p:set>
                                    <p:animEffect transition="in" filter="box(in)">
                                      <p:cBhvr>
                                        <p:cTn id="16" dur="500"/>
                                        <p:tgtEl>
                                          <p:spTgt spid="522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52227">
                                            <p:txEl>
                                              <p:pRg st="8" end="8"/>
                                            </p:txEl>
                                          </p:spTgt>
                                        </p:tgtEl>
                                        <p:attrNameLst>
                                          <p:attrName>style.visibility</p:attrName>
                                        </p:attrNameLst>
                                      </p:cBhvr>
                                      <p:to>
                                        <p:strVal val="visible"/>
                                      </p:to>
                                    </p:set>
                                    <p:animEffect transition="in" filter="box(in)">
                                      <p:cBhvr>
                                        <p:cTn id="21" dur="500"/>
                                        <p:tgtEl>
                                          <p:spTgt spid="52227">
                                            <p:txEl>
                                              <p:pRg st="8" end="8"/>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52227">
                                            <p:txEl>
                                              <p:pRg st="9" end="9"/>
                                            </p:txEl>
                                          </p:spTgt>
                                        </p:tgtEl>
                                        <p:attrNameLst>
                                          <p:attrName>style.visibility</p:attrName>
                                        </p:attrNameLst>
                                      </p:cBhvr>
                                      <p:to>
                                        <p:strVal val="visible"/>
                                      </p:to>
                                    </p:set>
                                    <p:animEffect transition="in" filter="box(in)">
                                      <p:cBhvr>
                                        <p:cTn id="24" dur="500"/>
                                        <p:tgtEl>
                                          <p:spTgt spid="52227">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52227">
                                            <p:txEl>
                                              <p:pRg st="4" end="4"/>
                                            </p:txEl>
                                          </p:spTgt>
                                        </p:tgtEl>
                                        <p:attrNameLst>
                                          <p:attrName>style.visibility</p:attrName>
                                        </p:attrNameLst>
                                      </p:cBhvr>
                                      <p:to>
                                        <p:strVal val="visible"/>
                                      </p:to>
                                    </p:set>
                                    <p:animEffect transition="in" filter="box(in)">
                                      <p:cBhvr>
                                        <p:cTn id="29" dur="500"/>
                                        <p:tgtEl>
                                          <p:spTgt spid="52227">
                                            <p:txEl>
                                              <p:pRg st="4" end="4"/>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52227">
                                            <p:txEl>
                                              <p:pRg st="5" end="5"/>
                                            </p:txEl>
                                          </p:spTgt>
                                        </p:tgtEl>
                                        <p:attrNameLst>
                                          <p:attrName>style.visibility</p:attrName>
                                        </p:attrNameLst>
                                      </p:cBhvr>
                                      <p:to>
                                        <p:strVal val="visible"/>
                                      </p:to>
                                    </p:set>
                                    <p:animEffect transition="in" filter="box(in)">
                                      <p:cBhvr>
                                        <p:cTn id="32" dur="500"/>
                                        <p:tgtEl>
                                          <p:spTgt spid="52227">
                                            <p:txEl>
                                              <p:pRg st="5" end="5"/>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52227">
                                            <p:txEl>
                                              <p:pRg st="6" end="6"/>
                                            </p:txEl>
                                          </p:spTgt>
                                        </p:tgtEl>
                                        <p:attrNameLst>
                                          <p:attrName>style.visibility</p:attrName>
                                        </p:attrNameLst>
                                      </p:cBhvr>
                                      <p:to>
                                        <p:strVal val="visible"/>
                                      </p:to>
                                    </p:set>
                                    <p:animEffect transition="in" filter="box(in)">
                                      <p:cBhvr>
                                        <p:cTn id="35" dur="500"/>
                                        <p:tgtEl>
                                          <p:spTgt spid="52227">
                                            <p:txEl>
                                              <p:pRg st="6" end="6"/>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52227">
                                            <p:txEl>
                                              <p:pRg st="7" end="7"/>
                                            </p:txEl>
                                          </p:spTgt>
                                        </p:tgtEl>
                                        <p:attrNameLst>
                                          <p:attrName>style.visibility</p:attrName>
                                        </p:attrNameLst>
                                      </p:cBhvr>
                                      <p:to>
                                        <p:strVal val="visible"/>
                                      </p:to>
                                    </p:set>
                                    <p:animEffect transition="in" filter="box(in)">
                                      <p:cBhvr>
                                        <p:cTn id="38" dur="500"/>
                                        <p:tgtEl>
                                          <p:spTgt spid="52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304800"/>
            <a:ext cx="8229600" cy="685800"/>
          </a:xfrm>
        </p:spPr>
        <p:txBody>
          <a:bodyPr/>
          <a:lstStyle/>
          <a:p>
            <a:r>
              <a:rPr lang="en-US" sz="2800" smtClean="0"/>
              <a:t>Ví dụ mô hình ER</a:t>
            </a:r>
          </a:p>
        </p:txBody>
      </p:sp>
      <p:sp>
        <p:nvSpPr>
          <p:cNvPr id="85" name="Slide Number Placeholder 5"/>
          <p:cNvSpPr>
            <a:spLocks noGrp="1"/>
          </p:cNvSpPr>
          <p:nvPr>
            <p:ph type="sldNum" sz="quarter" idx="12"/>
          </p:nvPr>
        </p:nvSpPr>
        <p:spPr/>
        <p:txBody>
          <a:bodyPr/>
          <a:lstStyle/>
          <a:p>
            <a:pPr>
              <a:defRPr/>
            </a:pPr>
            <a:fld id="{2FDABC69-215B-49DD-83D5-D572D2E27BC4}" type="slidenum">
              <a:rPr lang="en-US" altLang="en-US"/>
              <a:pPr>
                <a:defRPr/>
              </a:pPr>
              <a:t>31</a:t>
            </a:fld>
            <a:endParaRPr lang="en-US" altLang="en-US"/>
          </a:p>
        </p:txBody>
      </p:sp>
      <p:sp>
        <p:nvSpPr>
          <p:cNvPr id="53253" name="AutoShape 81"/>
          <p:cNvSpPr>
            <a:spLocks noChangeAspect="1" noChangeArrowheads="1" noTextEdit="1"/>
          </p:cNvSpPr>
          <p:nvPr/>
        </p:nvSpPr>
        <p:spPr bwMode="auto">
          <a:xfrm>
            <a:off x="152400" y="1881188"/>
            <a:ext cx="8458200" cy="3194050"/>
          </a:xfrm>
          <a:prstGeom prst="rect">
            <a:avLst/>
          </a:prstGeom>
          <a:noFill/>
          <a:ln w="9525">
            <a:noFill/>
            <a:miter lim="800000"/>
            <a:headEnd/>
            <a:tailEnd/>
          </a:ln>
        </p:spPr>
        <p:txBody>
          <a:bodyPr/>
          <a:lstStyle/>
          <a:p>
            <a:endParaRPr lang="vi-VN"/>
          </a:p>
        </p:txBody>
      </p:sp>
      <p:grpSp>
        <p:nvGrpSpPr>
          <p:cNvPr id="2" name="Group 161"/>
          <p:cNvGrpSpPr>
            <a:grpSpLocks/>
          </p:cNvGrpSpPr>
          <p:nvPr/>
        </p:nvGrpSpPr>
        <p:grpSpPr bwMode="auto">
          <a:xfrm>
            <a:off x="930275" y="1981200"/>
            <a:ext cx="7662863" cy="3070225"/>
            <a:chOff x="586" y="1248"/>
            <a:chExt cx="4827" cy="1934"/>
          </a:xfrm>
        </p:grpSpPr>
        <p:sp>
          <p:nvSpPr>
            <p:cNvPr id="53255" name="Rectangle 83"/>
            <p:cNvSpPr>
              <a:spLocks noChangeArrowheads="1"/>
            </p:cNvSpPr>
            <p:nvPr/>
          </p:nvSpPr>
          <p:spPr bwMode="auto">
            <a:xfrm>
              <a:off x="1128" y="2075"/>
              <a:ext cx="729" cy="364"/>
            </a:xfrm>
            <a:prstGeom prst="rect">
              <a:avLst/>
            </a:prstGeom>
            <a:solidFill>
              <a:srgbClr val="FFFFFF"/>
            </a:solidFill>
            <a:ln w="3175">
              <a:solidFill>
                <a:srgbClr val="000000"/>
              </a:solidFill>
              <a:miter lim="800000"/>
              <a:headEnd/>
              <a:tailEnd/>
            </a:ln>
          </p:spPr>
          <p:txBody>
            <a:bodyPr/>
            <a:lstStyle/>
            <a:p>
              <a:endParaRPr lang="vi-VN"/>
            </a:p>
          </p:txBody>
        </p:sp>
        <p:sp>
          <p:nvSpPr>
            <p:cNvPr id="53256" name="Rectangle 84"/>
            <p:cNvSpPr>
              <a:spLocks noChangeArrowheads="1"/>
            </p:cNvSpPr>
            <p:nvPr/>
          </p:nvSpPr>
          <p:spPr bwMode="auto">
            <a:xfrm>
              <a:off x="1359" y="2184"/>
              <a:ext cx="341" cy="144"/>
            </a:xfrm>
            <a:prstGeom prst="rect">
              <a:avLst/>
            </a:prstGeom>
            <a:noFill/>
            <a:ln w="9525">
              <a:noFill/>
              <a:miter lim="800000"/>
              <a:headEnd/>
              <a:tailEnd/>
            </a:ln>
          </p:spPr>
          <p:txBody>
            <a:bodyPr wrap="none" lIns="0" tIns="0" rIns="0" bIns="0">
              <a:spAutoFit/>
            </a:bodyPr>
            <a:lstStyle/>
            <a:p>
              <a:r>
                <a:rPr lang="en-US" sz="1500" b="1">
                  <a:solidFill>
                    <a:srgbClr val="000000"/>
                  </a:solidFill>
                  <a:cs typeface="Tahoma" pitchFamily="34" charset="0"/>
                </a:rPr>
                <a:t>SVien</a:t>
              </a:r>
              <a:endParaRPr lang="en-US" b="1">
                <a:cs typeface="Tahoma" pitchFamily="34" charset="0"/>
              </a:endParaRPr>
            </a:p>
          </p:txBody>
        </p:sp>
        <p:sp>
          <p:nvSpPr>
            <p:cNvPr id="53257" name="Freeform 85"/>
            <p:cNvSpPr>
              <a:spLocks/>
            </p:cNvSpPr>
            <p:nvPr/>
          </p:nvSpPr>
          <p:spPr bwMode="auto">
            <a:xfrm>
              <a:off x="1083" y="1529"/>
              <a:ext cx="820" cy="273"/>
            </a:xfrm>
            <a:custGeom>
              <a:avLst/>
              <a:gdLst>
                <a:gd name="T0" fmla="*/ 0 w 820"/>
                <a:gd name="T1" fmla="*/ 137 h 273"/>
                <a:gd name="T2" fmla="*/ 409 w 820"/>
                <a:gd name="T3" fmla="*/ 0 h 273"/>
                <a:gd name="T4" fmla="*/ 820 w 820"/>
                <a:gd name="T5" fmla="*/ 137 h 273"/>
                <a:gd name="T6" fmla="*/ 409 w 820"/>
                <a:gd name="T7" fmla="*/ 273 h 273"/>
                <a:gd name="T8" fmla="*/ 0 w 820"/>
                <a:gd name="T9" fmla="*/ 137 h 273"/>
                <a:gd name="T10" fmla="*/ 0 60000 65536"/>
                <a:gd name="T11" fmla="*/ 0 60000 65536"/>
                <a:gd name="T12" fmla="*/ 0 60000 65536"/>
                <a:gd name="T13" fmla="*/ 0 60000 65536"/>
                <a:gd name="T14" fmla="*/ 0 60000 65536"/>
                <a:gd name="T15" fmla="*/ 0 w 820"/>
                <a:gd name="T16" fmla="*/ 0 h 273"/>
                <a:gd name="T17" fmla="*/ 820 w 820"/>
                <a:gd name="T18" fmla="*/ 273 h 273"/>
              </a:gdLst>
              <a:ahLst/>
              <a:cxnLst>
                <a:cxn ang="T10">
                  <a:pos x="T0" y="T1"/>
                </a:cxn>
                <a:cxn ang="T11">
                  <a:pos x="T2" y="T3"/>
                </a:cxn>
                <a:cxn ang="T12">
                  <a:pos x="T4" y="T5"/>
                </a:cxn>
                <a:cxn ang="T13">
                  <a:pos x="T6" y="T7"/>
                </a:cxn>
                <a:cxn ang="T14">
                  <a:pos x="T8" y="T9"/>
                </a:cxn>
              </a:cxnLst>
              <a:rect l="T15" t="T16" r="T17" b="T18"/>
              <a:pathLst>
                <a:path w="820" h="273">
                  <a:moveTo>
                    <a:pt x="0" y="137"/>
                  </a:moveTo>
                  <a:lnTo>
                    <a:pt x="409" y="0"/>
                  </a:lnTo>
                  <a:lnTo>
                    <a:pt x="820" y="137"/>
                  </a:lnTo>
                  <a:lnTo>
                    <a:pt x="409" y="273"/>
                  </a:lnTo>
                  <a:lnTo>
                    <a:pt x="0" y="137"/>
                  </a:lnTo>
                  <a:close/>
                </a:path>
              </a:pathLst>
            </a:custGeom>
            <a:solidFill>
              <a:srgbClr val="FFFFFF"/>
            </a:solidFill>
            <a:ln w="3175">
              <a:solidFill>
                <a:srgbClr val="000000"/>
              </a:solidFill>
              <a:round/>
              <a:headEnd/>
              <a:tailEnd/>
            </a:ln>
          </p:spPr>
          <p:txBody>
            <a:bodyPr/>
            <a:lstStyle/>
            <a:p>
              <a:endParaRPr lang="vi-VN"/>
            </a:p>
          </p:txBody>
        </p:sp>
        <p:sp>
          <p:nvSpPr>
            <p:cNvPr id="53258" name="Rectangle 86"/>
            <p:cNvSpPr>
              <a:spLocks noChangeArrowheads="1"/>
            </p:cNvSpPr>
            <p:nvPr/>
          </p:nvSpPr>
          <p:spPr bwMode="auto">
            <a:xfrm>
              <a:off x="1432" y="1594"/>
              <a:ext cx="187" cy="144"/>
            </a:xfrm>
            <a:prstGeom prst="rect">
              <a:avLst/>
            </a:prstGeom>
            <a:noFill/>
            <a:ln w="9525">
              <a:noFill/>
              <a:miter lim="800000"/>
              <a:headEnd/>
              <a:tailEnd/>
            </a:ln>
          </p:spPr>
          <p:txBody>
            <a:bodyPr wrap="none" lIns="0" tIns="0" rIns="0" bIns="0">
              <a:spAutoFit/>
            </a:bodyPr>
            <a:lstStyle/>
            <a:p>
              <a:r>
                <a:rPr lang="en-US" sz="1500">
                  <a:solidFill>
                    <a:srgbClr val="000000"/>
                  </a:solidFill>
                  <a:cs typeface="Tahoma" pitchFamily="34" charset="0"/>
                </a:rPr>
                <a:t>hoc</a:t>
              </a:r>
              <a:endParaRPr lang="en-US">
                <a:cs typeface="Tahoma" pitchFamily="34" charset="0"/>
              </a:endParaRPr>
            </a:p>
          </p:txBody>
        </p:sp>
        <p:sp>
          <p:nvSpPr>
            <p:cNvPr id="53259" name="Line 87"/>
            <p:cNvSpPr>
              <a:spLocks noChangeShapeType="1"/>
            </p:cNvSpPr>
            <p:nvPr/>
          </p:nvSpPr>
          <p:spPr bwMode="auto">
            <a:xfrm>
              <a:off x="1492" y="1802"/>
              <a:ext cx="1" cy="273"/>
            </a:xfrm>
            <a:prstGeom prst="line">
              <a:avLst/>
            </a:prstGeom>
            <a:noFill/>
            <a:ln w="3175">
              <a:solidFill>
                <a:srgbClr val="000000"/>
              </a:solidFill>
              <a:round/>
              <a:headEnd/>
              <a:tailEnd/>
            </a:ln>
          </p:spPr>
          <p:txBody>
            <a:bodyPr/>
            <a:lstStyle/>
            <a:p>
              <a:endParaRPr lang="vi-VN"/>
            </a:p>
          </p:txBody>
        </p:sp>
        <p:sp>
          <p:nvSpPr>
            <p:cNvPr id="53260" name="Rectangle 88"/>
            <p:cNvSpPr>
              <a:spLocks noChangeArrowheads="1"/>
            </p:cNvSpPr>
            <p:nvPr/>
          </p:nvSpPr>
          <p:spPr bwMode="auto">
            <a:xfrm>
              <a:off x="2404" y="1485"/>
              <a:ext cx="729" cy="363"/>
            </a:xfrm>
            <a:prstGeom prst="rect">
              <a:avLst/>
            </a:prstGeom>
            <a:solidFill>
              <a:srgbClr val="FFFFFF"/>
            </a:solidFill>
            <a:ln w="3175">
              <a:solidFill>
                <a:srgbClr val="000000"/>
              </a:solidFill>
              <a:miter lim="800000"/>
              <a:headEnd/>
              <a:tailEnd/>
            </a:ln>
          </p:spPr>
          <p:txBody>
            <a:bodyPr/>
            <a:lstStyle/>
            <a:p>
              <a:endParaRPr lang="vi-VN"/>
            </a:p>
          </p:txBody>
        </p:sp>
        <p:sp>
          <p:nvSpPr>
            <p:cNvPr id="53261" name="Rectangle 89"/>
            <p:cNvSpPr>
              <a:spLocks noChangeArrowheads="1"/>
            </p:cNvSpPr>
            <p:nvPr/>
          </p:nvSpPr>
          <p:spPr bwMode="auto">
            <a:xfrm>
              <a:off x="2611" y="1594"/>
              <a:ext cx="397" cy="144"/>
            </a:xfrm>
            <a:prstGeom prst="rect">
              <a:avLst/>
            </a:prstGeom>
            <a:noFill/>
            <a:ln w="9525">
              <a:noFill/>
              <a:miter lim="800000"/>
              <a:headEnd/>
              <a:tailEnd/>
            </a:ln>
          </p:spPr>
          <p:txBody>
            <a:bodyPr wrap="none" lIns="0" tIns="0" rIns="0" bIns="0">
              <a:spAutoFit/>
            </a:bodyPr>
            <a:lstStyle/>
            <a:p>
              <a:r>
                <a:rPr lang="en-US" sz="1500" b="1">
                  <a:solidFill>
                    <a:srgbClr val="000000"/>
                  </a:solidFill>
                  <a:cs typeface="Tahoma" pitchFamily="34" charset="0"/>
                </a:rPr>
                <a:t>HPhan</a:t>
              </a:r>
              <a:endParaRPr lang="en-US" b="1">
                <a:cs typeface="Tahoma" pitchFamily="34" charset="0"/>
              </a:endParaRPr>
            </a:p>
          </p:txBody>
        </p:sp>
        <p:sp>
          <p:nvSpPr>
            <p:cNvPr id="53262" name="Freeform 90"/>
            <p:cNvSpPr>
              <a:spLocks/>
            </p:cNvSpPr>
            <p:nvPr/>
          </p:nvSpPr>
          <p:spPr bwMode="auto">
            <a:xfrm>
              <a:off x="3680" y="1529"/>
              <a:ext cx="822" cy="273"/>
            </a:xfrm>
            <a:custGeom>
              <a:avLst/>
              <a:gdLst>
                <a:gd name="T0" fmla="*/ 0 w 822"/>
                <a:gd name="T1" fmla="*/ 137 h 273"/>
                <a:gd name="T2" fmla="*/ 411 w 822"/>
                <a:gd name="T3" fmla="*/ 0 h 273"/>
                <a:gd name="T4" fmla="*/ 822 w 822"/>
                <a:gd name="T5" fmla="*/ 137 h 273"/>
                <a:gd name="T6" fmla="*/ 411 w 822"/>
                <a:gd name="T7" fmla="*/ 273 h 273"/>
                <a:gd name="T8" fmla="*/ 0 w 822"/>
                <a:gd name="T9" fmla="*/ 137 h 273"/>
                <a:gd name="T10" fmla="*/ 0 60000 65536"/>
                <a:gd name="T11" fmla="*/ 0 60000 65536"/>
                <a:gd name="T12" fmla="*/ 0 60000 65536"/>
                <a:gd name="T13" fmla="*/ 0 60000 65536"/>
                <a:gd name="T14" fmla="*/ 0 60000 65536"/>
                <a:gd name="T15" fmla="*/ 0 w 822"/>
                <a:gd name="T16" fmla="*/ 0 h 273"/>
                <a:gd name="T17" fmla="*/ 822 w 822"/>
                <a:gd name="T18" fmla="*/ 273 h 273"/>
              </a:gdLst>
              <a:ahLst/>
              <a:cxnLst>
                <a:cxn ang="T10">
                  <a:pos x="T0" y="T1"/>
                </a:cxn>
                <a:cxn ang="T11">
                  <a:pos x="T2" y="T3"/>
                </a:cxn>
                <a:cxn ang="T12">
                  <a:pos x="T4" y="T5"/>
                </a:cxn>
                <a:cxn ang="T13">
                  <a:pos x="T6" y="T7"/>
                </a:cxn>
                <a:cxn ang="T14">
                  <a:pos x="T8" y="T9"/>
                </a:cxn>
              </a:cxnLst>
              <a:rect l="T15" t="T16" r="T17" b="T18"/>
              <a:pathLst>
                <a:path w="822" h="273">
                  <a:moveTo>
                    <a:pt x="0" y="137"/>
                  </a:moveTo>
                  <a:lnTo>
                    <a:pt x="411" y="0"/>
                  </a:lnTo>
                  <a:lnTo>
                    <a:pt x="822" y="137"/>
                  </a:lnTo>
                  <a:lnTo>
                    <a:pt x="411" y="273"/>
                  </a:lnTo>
                  <a:lnTo>
                    <a:pt x="0" y="137"/>
                  </a:lnTo>
                  <a:close/>
                </a:path>
              </a:pathLst>
            </a:custGeom>
            <a:solidFill>
              <a:srgbClr val="FFFFFF"/>
            </a:solidFill>
            <a:ln w="3175">
              <a:solidFill>
                <a:srgbClr val="000000"/>
              </a:solidFill>
              <a:round/>
              <a:headEnd/>
              <a:tailEnd/>
            </a:ln>
          </p:spPr>
          <p:txBody>
            <a:bodyPr/>
            <a:lstStyle/>
            <a:p>
              <a:endParaRPr lang="vi-VN"/>
            </a:p>
          </p:txBody>
        </p:sp>
        <p:sp>
          <p:nvSpPr>
            <p:cNvPr id="53263" name="Rectangle 91"/>
            <p:cNvSpPr>
              <a:spLocks noChangeArrowheads="1"/>
            </p:cNvSpPr>
            <p:nvPr/>
          </p:nvSpPr>
          <p:spPr bwMode="auto">
            <a:xfrm>
              <a:off x="4041" y="1594"/>
              <a:ext cx="167" cy="144"/>
            </a:xfrm>
            <a:prstGeom prst="rect">
              <a:avLst/>
            </a:prstGeom>
            <a:noFill/>
            <a:ln w="9525">
              <a:noFill/>
              <a:miter lim="800000"/>
              <a:headEnd/>
              <a:tailEnd/>
            </a:ln>
          </p:spPr>
          <p:txBody>
            <a:bodyPr wrap="none" lIns="0" tIns="0" rIns="0" bIns="0">
              <a:spAutoFit/>
            </a:bodyPr>
            <a:lstStyle/>
            <a:p>
              <a:r>
                <a:rPr lang="en-US" sz="1500">
                  <a:solidFill>
                    <a:srgbClr val="000000"/>
                  </a:solidFill>
                  <a:cs typeface="Tahoma" pitchFamily="34" charset="0"/>
                </a:rPr>
                <a:t>mo</a:t>
              </a:r>
              <a:endParaRPr lang="en-US">
                <a:cs typeface="Tahoma" pitchFamily="34" charset="0"/>
              </a:endParaRPr>
            </a:p>
          </p:txBody>
        </p:sp>
        <p:sp>
          <p:nvSpPr>
            <p:cNvPr id="53264" name="Rectangle 92"/>
            <p:cNvSpPr>
              <a:spLocks noChangeArrowheads="1"/>
            </p:cNvSpPr>
            <p:nvPr/>
          </p:nvSpPr>
          <p:spPr bwMode="auto">
            <a:xfrm>
              <a:off x="3726" y="2075"/>
              <a:ext cx="729" cy="364"/>
            </a:xfrm>
            <a:prstGeom prst="rect">
              <a:avLst/>
            </a:prstGeom>
            <a:solidFill>
              <a:srgbClr val="FFFFFF"/>
            </a:solidFill>
            <a:ln w="3175">
              <a:solidFill>
                <a:srgbClr val="000000"/>
              </a:solidFill>
              <a:miter lim="800000"/>
              <a:headEnd/>
              <a:tailEnd/>
            </a:ln>
          </p:spPr>
          <p:txBody>
            <a:bodyPr/>
            <a:lstStyle/>
            <a:p>
              <a:endParaRPr lang="vi-VN"/>
            </a:p>
          </p:txBody>
        </p:sp>
        <p:sp>
          <p:nvSpPr>
            <p:cNvPr id="53265" name="Rectangle 93"/>
            <p:cNvSpPr>
              <a:spLocks noChangeArrowheads="1"/>
            </p:cNvSpPr>
            <p:nvPr/>
          </p:nvSpPr>
          <p:spPr bwMode="auto">
            <a:xfrm>
              <a:off x="3960" y="2184"/>
              <a:ext cx="336" cy="144"/>
            </a:xfrm>
            <a:prstGeom prst="rect">
              <a:avLst/>
            </a:prstGeom>
            <a:noFill/>
            <a:ln w="9525">
              <a:noFill/>
              <a:miter lim="800000"/>
              <a:headEnd/>
              <a:tailEnd/>
            </a:ln>
          </p:spPr>
          <p:txBody>
            <a:bodyPr wrap="none" lIns="0" tIns="0" rIns="0" bIns="0">
              <a:spAutoFit/>
            </a:bodyPr>
            <a:lstStyle/>
            <a:p>
              <a:r>
                <a:rPr lang="en-US" sz="1500" b="1">
                  <a:solidFill>
                    <a:srgbClr val="000000"/>
                  </a:solidFill>
                  <a:cs typeface="Tahoma" pitchFamily="34" charset="0"/>
                </a:rPr>
                <a:t>MHoc</a:t>
              </a:r>
              <a:endParaRPr lang="en-US" b="1">
                <a:cs typeface="Tahoma" pitchFamily="34" charset="0"/>
              </a:endParaRPr>
            </a:p>
          </p:txBody>
        </p:sp>
        <p:sp>
          <p:nvSpPr>
            <p:cNvPr id="53266" name="Freeform 94"/>
            <p:cNvSpPr>
              <a:spLocks/>
            </p:cNvSpPr>
            <p:nvPr/>
          </p:nvSpPr>
          <p:spPr bwMode="auto">
            <a:xfrm>
              <a:off x="4593" y="2621"/>
              <a:ext cx="820" cy="273"/>
            </a:xfrm>
            <a:custGeom>
              <a:avLst/>
              <a:gdLst>
                <a:gd name="T0" fmla="*/ 0 w 820"/>
                <a:gd name="T1" fmla="*/ 137 h 273"/>
                <a:gd name="T2" fmla="*/ 409 w 820"/>
                <a:gd name="T3" fmla="*/ 0 h 273"/>
                <a:gd name="T4" fmla="*/ 820 w 820"/>
                <a:gd name="T5" fmla="*/ 137 h 273"/>
                <a:gd name="T6" fmla="*/ 409 w 820"/>
                <a:gd name="T7" fmla="*/ 273 h 273"/>
                <a:gd name="T8" fmla="*/ 0 w 820"/>
                <a:gd name="T9" fmla="*/ 137 h 273"/>
                <a:gd name="T10" fmla="*/ 0 60000 65536"/>
                <a:gd name="T11" fmla="*/ 0 60000 65536"/>
                <a:gd name="T12" fmla="*/ 0 60000 65536"/>
                <a:gd name="T13" fmla="*/ 0 60000 65536"/>
                <a:gd name="T14" fmla="*/ 0 60000 65536"/>
                <a:gd name="T15" fmla="*/ 0 w 820"/>
                <a:gd name="T16" fmla="*/ 0 h 273"/>
                <a:gd name="T17" fmla="*/ 820 w 820"/>
                <a:gd name="T18" fmla="*/ 273 h 273"/>
              </a:gdLst>
              <a:ahLst/>
              <a:cxnLst>
                <a:cxn ang="T10">
                  <a:pos x="T0" y="T1"/>
                </a:cxn>
                <a:cxn ang="T11">
                  <a:pos x="T2" y="T3"/>
                </a:cxn>
                <a:cxn ang="T12">
                  <a:pos x="T4" y="T5"/>
                </a:cxn>
                <a:cxn ang="T13">
                  <a:pos x="T6" y="T7"/>
                </a:cxn>
                <a:cxn ang="T14">
                  <a:pos x="T8" y="T9"/>
                </a:cxn>
              </a:cxnLst>
              <a:rect l="T15" t="T16" r="T17" b="T18"/>
              <a:pathLst>
                <a:path w="820" h="273">
                  <a:moveTo>
                    <a:pt x="0" y="137"/>
                  </a:moveTo>
                  <a:lnTo>
                    <a:pt x="409" y="0"/>
                  </a:lnTo>
                  <a:lnTo>
                    <a:pt x="820" y="137"/>
                  </a:lnTo>
                  <a:lnTo>
                    <a:pt x="409" y="273"/>
                  </a:lnTo>
                  <a:lnTo>
                    <a:pt x="0" y="137"/>
                  </a:lnTo>
                  <a:close/>
                </a:path>
              </a:pathLst>
            </a:custGeom>
            <a:solidFill>
              <a:srgbClr val="FFFFFF"/>
            </a:solidFill>
            <a:ln w="3175">
              <a:solidFill>
                <a:srgbClr val="000000"/>
              </a:solidFill>
              <a:round/>
              <a:headEnd/>
              <a:tailEnd/>
            </a:ln>
          </p:spPr>
          <p:txBody>
            <a:bodyPr/>
            <a:lstStyle/>
            <a:p>
              <a:endParaRPr lang="vi-VN"/>
            </a:p>
          </p:txBody>
        </p:sp>
        <p:sp>
          <p:nvSpPr>
            <p:cNvPr id="53267" name="Rectangle 95"/>
            <p:cNvSpPr>
              <a:spLocks noChangeArrowheads="1"/>
            </p:cNvSpPr>
            <p:nvPr/>
          </p:nvSpPr>
          <p:spPr bwMode="auto">
            <a:xfrm>
              <a:off x="4823" y="2685"/>
              <a:ext cx="440" cy="144"/>
            </a:xfrm>
            <a:prstGeom prst="rect">
              <a:avLst/>
            </a:prstGeom>
            <a:noFill/>
            <a:ln w="9525">
              <a:noFill/>
              <a:miter lim="800000"/>
              <a:headEnd/>
              <a:tailEnd/>
            </a:ln>
          </p:spPr>
          <p:txBody>
            <a:bodyPr wrap="none" lIns="0" tIns="0" rIns="0" bIns="0">
              <a:spAutoFit/>
            </a:bodyPr>
            <a:lstStyle/>
            <a:p>
              <a:r>
                <a:rPr lang="en-US" sz="1500">
                  <a:solidFill>
                    <a:srgbClr val="000000"/>
                  </a:solidFill>
                  <a:cs typeface="Tahoma" pitchFamily="34" charset="0"/>
                </a:rPr>
                <a:t>dieukien</a:t>
              </a:r>
              <a:endParaRPr lang="en-US">
                <a:cs typeface="Tahoma" pitchFamily="34" charset="0"/>
              </a:endParaRPr>
            </a:p>
          </p:txBody>
        </p:sp>
        <p:sp>
          <p:nvSpPr>
            <p:cNvPr id="53268" name="Freeform 96"/>
            <p:cNvSpPr>
              <a:spLocks/>
            </p:cNvSpPr>
            <p:nvPr/>
          </p:nvSpPr>
          <p:spPr bwMode="auto">
            <a:xfrm>
              <a:off x="943" y="2406"/>
              <a:ext cx="45" cy="45"/>
            </a:xfrm>
            <a:custGeom>
              <a:avLst/>
              <a:gdLst>
                <a:gd name="T0" fmla="*/ 3 w 45"/>
                <a:gd name="T1" fmla="*/ 33 h 45"/>
                <a:gd name="T2" fmla="*/ 0 w 45"/>
                <a:gd name="T3" fmla="*/ 23 h 45"/>
                <a:gd name="T4" fmla="*/ 3 w 45"/>
                <a:gd name="T5" fmla="*/ 14 h 45"/>
                <a:gd name="T6" fmla="*/ 9 w 45"/>
                <a:gd name="T7" fmla="*/ 5 h 45"/>
                <a:gd name="T8" fmla="*/ 17 w 45"/>
                <a:gd name="T9" fmla="*/ 1 h 45"/>
                <a:gd name="T10" fmla="*/ 27 w 45"/>
                <a:gd name="T11" fmla="*/ 0 h 45"/>
                <a:gd name="T12" fmla="*/ 37 w 45"/>
                <a:gd name="T13" fmla="*/ 5 h 45"/>
                <a:gd name="T14" fmla="*/ 43 w 45"/>
                <a:gd name="T15" fmla="*/ 12 h 45"/>
                <a:gd name="T16" fmla="*/ 45 w 45"/>
                <a:gd name="T17" fmla="*/ 22 h 45"/>
                <a:gd name="T18" fmla="*/ 44 w 45"/>
                <a:gd name="T19" fmla="*/ 32 h 45"/>
                <a:gd name="T20" fmla="*/ 38 w 45"/>
                <a:gd name="T21" fmla="*/ 40 h 45"/>
                <a:gd name="T22" fmla="*/ 28 w 45"/>
                <a:gd name="T23" fmla="*/ 45 h 45"/>
                <a:gd name="T24" fmla="*/ 18 w 45"/>
                <a:gd name="T25" fmla="*/ 45 h 45"/>
                <a:gd name="T26" fmla="*/ 9 w 45"/>
                <a:gd name="T27" fmla="*/ 42 h 45"/>
                <a:gd name="T28" fmla="*/ 3 w 45"/>
                <a:gd name="T29" fmla="*/ 33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5"/>
                <a:gd name="T47" fmla="*/ 45 w 45"/>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5">
                  <a:moveTo>
                    <a:pt x="3" y="33"/>
                  </a:moveTo>
                  <a:lnTo>
                    <a:pt x="0" y="23"/>
                  </a:lnTo>
                  <a:lnTo>
                    <a:pt x="3" y="14"/>
                  </a:lnTo>
                  <a:lnTo>
                    <a:pt x="9" y="5"/>
                  </a:lnTo>
                  <a:lnTo>
                    <a:pt x="17" y="1"/>
                  </a:lnTo>
                  <a:lnTo>
                    <a:pt x="27" y="0"/>
                  </a:lnTo>
                  <a:lnTo>
                    <a:pt x="37" y="5"/>
                  </a:lnTo>
                  <a:lnTo>
                    <a:pt x="43" y="12"/>
                  </a:lnTo>
                  <a:lnTo>
                    <a:pt x="45" y="22"/>
                  </a:lnTo>
                  <a:lnTo>
                    <a:pt x="44" y="32"/>
                  </a:lnTo>
                  <a:lnTo>
                    <a:pt x="38" y="40"/>
                  </a:lnTo>
                  <a:lnTo>
                    <a:pt x="28" y="45"/>
                  </a:lnTo>
                  <a:lnTo>
                    <a:pt x="18" y="45"/>
                  </a:lnTo>
                  <a:lnTo>
                    <a:pt x="9" y="42"/>
                  </a:lnTo>
                  <a:lnTo>
                    <a:pt x="3" y="33"/>
                  </a:lnTo>
                  <a:close/>
                </a:path>
              </a:pathLst>
            </a:custGeom>
            <a:solidFill>
              <a:srgbClr val="FFFFFF"/>
            </a:solidFill>
            <a:ln w="9525">
              <a:noFill/>
              <a:round/>
              <a:headEnd/>
              <a:tailEnd/>
            </a:ln>
          </p:spPr>
          <p:txBody>
            <a:bodyPr/>
            <a:lstStyle/>
            <a:p>
              <a:endParaRPr lang="vi-VN"/>
            </a:p>
          </p:txBody>
        </p:sp>
        <p:sp>
          <p:nvSpPr>
            <p:cNvPr id="53269" name="Line 97"/>
            <p:cNvSpPr>
              <a:spLocks noChangeShapeType="1"/>
            </p:cNvSpPr>
            <p:nvPr/>
          </p:nvSpPr>
          <p:spPr bwMode="auto">
            <a:xfrm flipV="1">
              <a:off x="986" y="2346"/>
              <a:ext cx="142" cy="72"/>
            </a:xfrm>
            <a:prstGeom prst="line">
              <a:avLst/>
            </a:prstGeom>
            <a:noFill/>
            <a:ln w="7938">
              <a:solidFill>
                <a:srgbClr val="000000"/>
              </a:solidFill>
              <a:round/>
              <a:headEnd/>
              <a:tailEnd/>
            </a:ln>
          </p:spPr>
          <p:txBody>
            <a:bodyPr/>
            <a:lstStyle/>
            <a:p>
              <a:endParaRPr lang="vi-VN"/>
            </a:p>
          </p:txBody>
        </p:sp>
        <p:sp>
          <p:nvSpPr>
            <p:cNvPr id="53270" name="Freeform 98"/>
            <p:cNvSpPr>
              <a:spLocks/>
            </p:cNvSpPr>
            <p:nvPr/>
          </p:nvSpPr>
          <p:spPr bwMode="auto">
            <a:xfrm>
              <a:off x="943" y="2406"/>
              <a:ext cx="45" cy="45"/>
            </a:xfrm>
            <a:custGeom>
              <a:avLst/>
              <a:gdLst>
                <a:gd name="T0" fmla="*/ 3 w 45"/>
                <a:gd name="T1" fmla="*/ 33 h 45"/>
                <a:gd name="T2" fmla="*/ 0 w 45"/>
                <a:gd name="T3" fmla="*/ 23 h 45"/>
                <a:gd name="T4" fmla="*/ 3 w 45"/>
                <a:gd name="T5" fmla="*/ 14 h 45"/>
                <a:gd name="T6" fmla="*/ 9 w 45"/>
                <a:gd name="T7" fmla="*/ 5 h 45"/>
                <a:gd name="T8" fmla="*/ 17 w 45"/>
                <a:gd name="T9" fmla="*/ 1 h 45"/>
                <a:gd name="T10" fmla="*/ 27 w 45"/>
                <a:gd name="T11" fmla="*/ 0 h 45"/>
                <a:gd name="T12" fmla="*/ 37 w 45"/>
                <a:gd name="T13" fmla="*/ 5 h 45"/>
                <a:gd name="T14" fmla="*/ 43 w 45"/>
                <a:gd name="T15" fmla="*/ 12 h 45"/>
                <a:gd name="T16" fmla="*/ 45 w 45"/>
                <a:gd name="T17" fmla="*/ 22 h 45"/>
                <a:gd name="T18" fmla="*/ 44 w 45"/>
                <a:gd name="T19" fmla="*/ 32 h 45"/>
                <a:gd name="T20" fmla="*/ 38 w 45"/>
                <a:gd name="T21" fmla="*/ 40 h 45"/>
                <a:gd name="T22" fmla="*/ 28 w 45"/>
                <a:gd name="T23" fmla="*/ 45 h 45"/>
                <a:gd name="T24" fmla="*/ 18 w 45"/>
                <a:gd name="T25" fmla="*/ 45 h 45"/>
                <a:gd name="T26" fmla="*/ 9 w 45"/>
                <a:gd name="T27" fmla="*/ 42 h 45"/>
                <a:gd name="T28" fmla="*/ 3 w 45"/>
                <a:gd name="T29" fmla="*/ 33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5"/>
                <a:gd name="T47" fmla="*/ 45 w 45"/>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5">
                  <a:moveTo>
                    <a:pt x="3" y="33"/>
                  </a:moveTo>
                  <a:lnTo>
                    <a:pt x="0" y="23"/>
                  </a:lnTo>
                  <a:lnTo>
                    <a:pt x="3" y="14"/>
                  </a:lnTo>
                  <a:lnTo>
                    <a:pt x="9" y="5"/>
                  </a:lnTo>
                  <a:lnTo>
                    <a:pt x="17" y="1"/>
                  </a:lnTo>
                  <a:lnTo>
                    <a:pt x="27" y="0"/>
                  </a:lnTo>
                  <a:lnTo>
                    <a:pt x="37" y="5"/>
                  </a:lnTo>
                  <a:lnTo>
                    <a:pt x="43" y="12"/>
                  </a:lnTo>
                  <a:lnTo>
                    <a:pt x="45" y="22"/>
                  </a:lnTo>
                  <a:lnTo>
                    <a:pt x="44" y="32"/>
                  </a:lnTo>
                  <a:lnTo>
                    <a:pt x="38" y="40"/>
                  </a:lnTo>
                  <a:lnTo>
                    <a:pt x="28" y="45"/>
                  </a:lnTo>
                  <a:lnTo>
                    <a:pt x="18" y="45"/>
                  </a:lnTo>
                  <a:lnTo>
                    <a:pt x="9" y="42"/>
                  </a:lnTo>
                  <a:lnTo>
                    <a:pt x="3" y="33"/>
                  </a:lnTo>
                </a:path>
              </a:pathLst>
            </a:custGeom>
            <a:noFill/>
            <a:ln w="7938">
              <a:solidFill>
                <a:srgbClr val="000000"/>
              </a:solidFill>
              <a:round/>
              <a:headEnd/>
              <a:tailEnd/>
            </a:ln>
          </p:spPr>
          <p:txBody>
            <a:bodyPr/>
            <a:lstStyle/>
            <a:p>
              <a:endParaRPr lang="vi-VN"/>
            </a:p>
          </p:txBody>
        </p:sp>
        <p:sp>
          <p:nvSpPr>
            <p:cNvPr id="53271" name="Rectangle 99"/>
            <p:cNvSpPr>
              <a:spLocks noChangeArrowheads="1"/>
            </p:cNvSpPr>
            <p:nvPr/>
          </p:nvSpPr>
          <p:spPr bwMode="auto">
            <a:xfrm>
              <a:off x="586" y="2379"/>
              <a:ext cx="297"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Nganh</a:t>
              </a:r>
              <a:endParaRPr lang="en-US">
                <a:cs typeface="Tahoma" pitchFamily="34" charset="0"/>
              </a:endParaRPr>
            </a:p>
          </p:txBody>
        </p:sp>
        <p:sp>
          <p:nvSpPr>
            <p:cNvPr id="53272" name="Freeform 100"/>
            <p:cNvSpPr>
              <a:spLocks/>
            </p:cNvSpPr>
            <p:nvPr/>
          </p:nvSpPr>
          <p:spPr bwMode="auto">
            <a:xfrm>
              <a:off x="946" y="2104"/>
              <a:ext cx="44" cy="45"/>
            </a:xfrm>
            <a:custGeom>
              <a:avLst/>
              <a:gdLst>
                <a:gd name="T0" fmla="*/ 0 w 44"/>
                <a:gd name="T1" fmla="*/ 17 h 45"/>
                <a:gd name="T2" fmla="*/ 4 w 44"/>
                <a:gd name="T3" fmla="*/ 8 h 45"/>
                <a:gd name="T4" fmla="*/ 12 w 44"/>
                <a:gd name="T5" fmla="*/ 1 h 45"/>
                <a:gd name="T6" fmla="*/ 23 w 44"/>
                <a:gd name="T7" fmla="*/ 0 h 45"/>
                <a:gd name="T8" fmla="*/ 32 w 44"/>
                <a:gd name="T9" fmla="*/ 3 h 45"/>
                <a:gd name="T10" fmla="*/ 40 w 44"/>
                <a:gd name="T11" fmla="*/ 9 h 45"/>
                <a:gd name="T12" fmla="*/ 44 w 44"/>
                <a:gd name="T13" fmla="*/ 17 h 45"/>
                <a:gd name="T14" fmla="*/ 43 w 44"/>
                <a:gd name="T15" fmla="*/ 28 h 45"/>
                <a:gd name="T16" fmla="*/ 40 w 44"/>
                <a:gd name="T17" fmla="*/ 37 h 45"/>
                <a:gd name="T18" fmla="*/ 31 w 44"/>
                <a:gd name="T19" fmla="*/ 43 h 45"/>
                <a:gd name="T20" fmla="*/ 21 w 44"/>
                <a:gd name="T21" fmla="*/ 45 h 45"/>
                <a:gd name="T22" fmla="*/ 12 w 44"/>
                <a:gd name="T23" fmla="*/ 43 h 45"/>
                <a:gd name="T24" fmla="*/ 3 w 44"/>
                <a:gd name="T25" fmla="*/ 37 h 45"/>
                <a:gd name="T26" fmla="*/ 0 w 44"/>
                <a:gd name="T27" fmla="*/ 27 h 45"/>
                <a:gd name="T28" fmla="*/ 0 w 44"/>
                <a:gd name="T29" fmla="*/ 1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5"/>
                <a:gd name="T47" fmla="*/ 44 w 44"/>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5">
                  <a:moveTo>
                    <a:pt x="0" y="17"/>
                  </a:moveTo>
                  <a:lnTo>
                    <a:pt x="4" y="8"/>
                  </a:lnTo>
                  <a:lnTo>
                    <a:pt x="12" y="1"/>
                  </a:lnTo>
                  <a:lnTo>
                    <a:pt x="23" y="0"/>
                  </a:lnTo>
                  <a:lnTo>
                    <a:pt x="32" y="3"/>
                  </a:lnTo>
                  <a:lnTo>
                    <a:pt x="40" y="9"/>
                  </a:lnTo>
                  <a:lnTo>
                    <a:pt x="44" y="17"/>
                  </a:lnTo>
                  <a:lnTo>
                    <a:pt x="43" y="28"/>
                  </a:lnTo>
                  <a:lnTo>
                    <a:pt x="40" y="37"/>
                  </a:lnTo>
                  <a:lnTo>
                    <a:pt x="31" y="43"/>
                  </a:lnTo>
                  <a:lnTo>
                    <a:pt x="21" y="45"/>
                  </a:lnTo>
                  <a:lnTo>
                    <a:pt x="12" y="43"/>
                  </a:lnTo>
                  <a:lnTo>
                    <a:pt x="3" y="37"/>
                  </a:lnTo>
                  <a:lnTo>
                    <a:pt x="0" y="27"/>
                  </a:lnTo>
                  <a:lnTo>
                    <a:pt x="0" y="17"/>
                  </a:lnTo>
                  <a:close/>
                </a:path>
              </a:pathLst>
            </a:custGeom>
            <a:solidFill>
              <a:srgbClr val="FFFFFF"/>
            </a:solidFill>
            <a:ln w="9525">
              <a:noFill/>
              <a:round/>
              <a:headEnd/>
              <a:tailEnd/>
            </a:ln>
          </p:spPr>
          <p:txBody>
            <a:bodyPr/>
            <a:lstStyle/>
            <a:p>
              <a:endParaRPr lang="vi-VN"/>
            </a:p>
          </p:txBody>
        </p:sp>
        <p:sp>
          <p:nvSpPr>
            <p:cNvPr id="53273" name="Line 101"/>
            <p:cNvSpPr>
              <a:spLocks noChangeShapeType="1"/>
            </p:cNvSpPr>
            <p:nvPr/>
          </p:nvSpPr>
          <p:spPr bwMode="auto">
            <a:xfrm>
              <a:off x="989" y="2132"/>
              <a:ext cx="139" cy="34"/>
            </a:xfrm>
            <a:prstGeom prst="line">
              <a:avLst/>
            </a:prstGeom>
            <a:noFill/>
            <a:ln w="7938">
              <a:solidFill>
                <a:srgbClr val="000000"/>
              </a:solidFill>
              <a:round/>
              <a:headEnd/>
              <a:tailEnd/>
            </a:ln>
          </p:spPr>
          <p:txBody>
            <a:bodyPr/>
            <a:lstStyle/>
            <a:p>
              <a:endParaRPr lang="vi-VN"/>
            </a:p>
          </p:txBody>
        </p:sp>
        <p:sp>
          <p:nvSpPr>
            <p:cNvPr id="53274" name="Freeform 102"/>
            <p:cNvSpPr>
              <a:spLocks/>
            </p:cNvSpPr>
            <p:nvPr/>
          </p:nvSpPr>
          <p:spPr bwMode="auto">
            <a:xfrm>
              <a:off x="946" y="2104"/>
              <a:ext cx="44" cy="45"/>
            </a:xfrm>
            <a:custGeom>
              <a:avLst/>
              <a:gdLst>
                <a:gd name="T0" fmla="*/ 0 w 44"/>
                <a:gd name="T1" fmla="*/ 17 h 45"/>
                <a:gd name="T2" fmla="*/ 4 w 44"/>
                <a:gd name="T3" fmla="*/ 8 h 45"/>
                <a:gd name="T4" fmla="*/ 12 w 44"/>
                <a:gd name="T5" fmla="*/ 1 h 45"/>
                <a:gd name="T6" fmla="*/ 23 w 44"/>
                <a:gd name="T7" fmla="*/ 0 h 45"/>
                <a:gd name="T8" fmla="*/ 32 w 44"/>
                <a:gd name="T9" fmla="*/ 3 h 45"/>
                <a:gd name="T10" fmla="*/ 40 w 44"/>
                <a:gd name="T11" fmla="*/ 9 h 45"/>
                <a:gd name="T12" fmla="*/ 44 w 44"/>
                <a:gd name="T13" fmla="*/ 17 h 45"/>
                <a:gd name="T14" fmla="*/ 43 w 44"/>
                <a:gd name="T15" fmla="*/ 28 h 45"/>
                <a:gd name="T16" fmla="*/ 40 w 44"/>
                <a:gd name="T17" fmla="*/ 37 h 45"/>
                <a:gd name="T18" fmla="*/ 31 w 44"/>
                <a:gd name="T19" fmla="*/ 43 h 45"/>
                <a:gd name="T20" fmla="*/ 21 w 44"/>
                <a:gd name="T21" fmla="*/ 45 h 45"/>
                <a:gd name="T22" fmla="*/ 12 w 44"/>
                <a:gd name="T23" fmla="*/ 43 h 45"/>
                <a:gd name="T24" fmla="*/ 3 w 44"/>
                <a:gd name="T25" fmla="*/ 37 h 45"/>
                <a:gd name="T26" fmla="*/ 0 w 44"/>
                <a:gd name="T27" fmla="*/ 27 h 45"/>
                <a:gd name="T28" fmla="*/ 0 w 44"/>
                <a:gd name="T29" fmla="*/ 1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5"/>
                <a:gd name="T47" fmla="*/ 44 w 44"/>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5">
                  <a:moveTo>
                    <a:pt x="0" y="17"/>
                  </a:moveTo>
                  <a:lnTo>
                    <a:pt x="4" y="8"/>
                  </a:lnTo>
                  <a:lnTo>
                    <a:pt x="12" y="1"/>
                  </a:lnTo>
                  <a:lnTo>
                    <a:pt x="23" y="0"/>
                  </a:lnTo>
                  <a:lnTo>
                    <a:pt x="32" y="3"/>
                  </a:lnTo>
                  <a:lnTo>
                    <a:pt x="40" y="9"/>
                  </a:lnTo>
                  <a:lnTo>
                    <a:pt x="44" y="17"/>
                  </a:lnTo>
                  <a:lnTo>
                    <a:pt x="43" y="28"/>
                  </a:lnTo>
                  <a:lnTo>
                    <a:pt x="40" y="37"/>
                  </a:lnTo>
                  <a:lnTo>
                    <a:pt x="31" y="43"/>
                  </a:lnTo>
                  <a:lnTo>
                    <a:pt x="21" y="45"/>
                  </a:lnTo>
                  <a:lnTo>
                    <a:pt x="12" y="43"/>
                  </a:lnTo>
                  <a:lnTo>
                    <a:pt x="3" y="37"/>
                  </a:lnTo>
                  <a:lnTo>
                    <a:pt x="0" y="27"/>
                  </a:lnTo>
                  <a:lnTo>
                    <a:pt x="0" y="17"/>
                  </a:lnTo>
                </a:path>
              </a:pathLst>
            </a:custGeom>
            <a:noFill/>
            <a:ln w="7938">
              <a:solidFill>
                <a:srgbClr val="000000"/>
              </a:solidFill>
              <a:round/>
              <a:headEnd/>
              <a:tailEnd/>
            </a:ln>
          </p:spPr>
          <p:txBody>
            <a:bodyPr/>
            <a:lstStyle/>
            <a:p>
              <a:endParaRPr lang="vi-VN"/>
            </a:p>
          </p:txBody>
        </p:sp>
        <p:sp>
          <p:nvSpPr>
            <p:cNvPr id="53275" name="Freeform 103"/>
            <p:cNvSpPr>
              <a:spLocks/>
            </p:cNvSpPr>
            <p:nvPr/>
          </p:nvSpPr>
          <p:spPr bwMode="auto">
            <a:xfrm>
              <a:off x="944" y="1968"/>
              <a:ext cx="45" cy="47"/>
            </a:xfrm>
            <a:custGeom>
              <a:avLst/>
              <a:gdLst>
                <a:gd name="T0" fmla="*/ 2 w 45"/>
                <a:gd name="T1" fmla="*/ 16 h 47"/>
                <a:gd name="T2" fmla="*/ 6 w 45"/>
                <a:gd name="T3" fmla="*/ 8 h 47"/>
                <a:gd name="T4" fmla="*/ 15 w 45"/>
                <a:gd name="T5" fmla="*/ 3 h 47"/>
                <a:gd name="T6" fmla="*/ 26 w 45"/>
                <a:gd name="T7" fmla="*/ 0 h 47"/>
                <a:gd name="T8" fmla="*/ 36 w 45"/>
                <a:gd name="T9" fmla="*/ 4 h 47"/>
                <a:gd name="T10" fmla="*/ 43 w 45"/>
                <a:gd name="T11" fmla="*/ 11 h 47"/>
                <a:gd name="T12" fmla="*/ 45 w 45"/>
                <a:gd name="T13" fmla="*/ 21 h 47"/>
                <a:gd name="T14" fmla="*/ 45 w 45"/>
                <a:gd name="T15" fmla="*/ 31 h 47"/>
                <a:gd name="T16" fmla="*/ 39 w 45"/>
                <a:gd name="T17" fmla="*/ 39 h 47"/>
                <a:gd name="T18" fmla="*/ 31 w 45"/>
                <a:gd name="T19" fmla="*/ 45 h 47"/>
                <a:gd name="T20" fmla="*/ 21 w 45"/>
                <a:gd name="T21" fmla="*/ 47 h 47"/>
                <a:gd name="T22" fmla="*/ 11 w 45"/>
                <a:gd name="T23" fmla="*/ 43 h 47"/>
                <a:gd name="T24" fmla="*/ 4 w 45"/>
                <a:gd name="T25" fmla="*/ 36 h 47"/>
                <a:gd name="T26" fmla="*/ 0 w 45"/>
                <a:gd name="T27" fmla="*/ 27 h 47"/>
                <a:gd name="T28" fmla="*/ 2 w 45"/>
                <a:gd name="T29" fmla="*/ 16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7"/>
                <a:gd name="T47" fmla="*/ 45 w 45"/>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7">
                  <a:moveTo>
                    <a:pt x="2" y="16"/>
                  </a:moveTo>
                  <a:lnTo>
                    <a:pt x="6" y="8"/>
                  </a:lnTo>
                  <a:lnTo>
                    <a:pt x="15" y="3"/>
                  </a:lnTo>
                  <a:lnTo>
                    <a:pt x="26" y="0"/>
                  </a:lnTo>
                  <a:lnTo>
                    <a:pt x="36" y="4"/>
                  </a:lnTo>
                  <a:lnTo>
                    <a:pt x="43" y="11"/>
                  </a:lnTo>
                  <a:lnTo>
                    <a:pt x="45" y="21"/>
                  </a:lnTo>
                  <a:lnTo>
                    <a:pt x="45" y="31"/>
                  </a:lnTo>
                  <a:lnTo>
                    <a:pt x="39" y="39"/>
                  </a:lnTo>
                  <a:lnTo>
                    <a:pt x="31" y="45"/>
                  </a:lnTo>
                  <a:lnTo>
                    <a:pt x="21" y="47"/>
                  </a:lnTo>
                  <a:lnTo>
                    <a:pt x="11" y="43"/>
                  </a:lnTo>
                  <a:lnTo>
                    <a:pt x="4" y="36"/>
                  </a:lnTo>
                  <a:lnTo>
                    <a:pt x="0" y="27"/>
                  </a:lnTo>
                  <a:lnTo>
                    <a:pt x="2" y="16"/>
                  </a:lnTo>
                  <a:close/>
                </a:path>
              </a:pathLst>
            </a:custGeom>
            <a:solidFill>
              <a:srgbClr val="000000"/>
            </a:solidFill>
            <a:ln w="9525">
              <a:noFill/>
              <a:round/>
              <a:headEnd/>
              <a:tailEnd/>
            </a:ln>
          </p:spPr>
          <p:txBody>
            <a:bodyPr/>
            <a:lstStyle/>
            <a:p>
              <a:endParaRPr lang="vi-VN"/>
            </a:p>
          </p:txBody>
        </p:sp>
        <p:sp>
          <p:nvSpPr>
            <p:cNvPr id="53276" name="Line 104"/>
            <p:cNvSpPr>
              <a:spLocks noChangeShapeType="1"/>
            </p:cNvSpPr>
            <p:nvPr/>
          </p:nvSpPr>
          <p:spPr bwMode="auto">
            <a:xfrm>
              <a:off x="989" y="1999"/>
              <a:ext cx="230" cy="76"/>
            </a:xfrm>
            <a:prstGeom prst="line">
              <a:avLst/>
            </a:prstGeom>
            <a:noFill/>
            <a:ln w="7938">
              <a:solidFill>
                <a:srgbClr val="000000"/>
              </a:solidFill>
              <a:round/>
              <a:headEnd/>
              <a:tailEnd/>
            </a:ln>
          </p:spPr>
          <p:txBody>
            <a:bodyPr/>
            <a:lstStyle/>
            <a:p>
              <a:endParaRPr lang="vi-VN"/>
            </a:p>
          </p:txBody>
        </p:sp>
        <p:sp>
          <p:nvSpPr>
            <p:cNvPr id="53277" name="Freeform 105"/>
            <p:cNvSpPr>
              <a:spLocks/>
            </p:cNvSpPr>
            <p:nvPr/>
          </p:nvSpPr>
          <p:spPr bwMode="auto">
            <a:xfrm>
              <a:off x="944" y="1968"/>
              <a:ext cx="45" cy="47"/>
            </a:xfrm>
            <a:custGeom>
              <a:avLst/>
              <a:gdLst>
                <a:gd name="T0" fmla="*/ 2 w 45"/>
                <a:gd name="T1" fmla="*/ 16 h 47"/>
                <a:gd name="T2" fmla="*/ 6 w 45"/>
                <a:gd name="T3" fmla="*/ 8 h 47"/>
                <a:gd name="T4" fmla="*/ 15 w 45"/>
                <a:gd name="T5" fmla="*/ 3 h 47"/>
                <a:gd name="T6" fmla="*/ 26 w 45"/>
                <a:gd name="T7" fmla="*/ 0 h 47"/>
                <a:gd name="T8" fmla="*/ 36 w 45"/>
                <a:gd name="T9" fmla="*/ 4 h 47"/>
                <a:gd name="T10" fmla="*/ 43 w 45"/>
                <a:gd name="T11" fmla="*/ 11 h 47"/>
                <a:gd name="T12" fmla="*/ 45 w 45"/>
                <a:gd name="T13" fmla="*/ 21 h 47"/>
                <a:gd name="T14" fmla="*/ 45 w 45"/>
                <a:gd name="T15" fmla="*/ 31 h 47"/>
                <a:gd name="T16" fmla="*/ 39 w 45"/>
                <a:gd name="T17" fmla="*/ 39 h 47"/>
                <a:gd name="T18" fmla="*/ 31 w 45"/>
                <a:gd name="T19" fmla="*/ 45 h 47"/>
                <a:gd name="T20" fmla="*/ 21 w 45"/>
                <a:gd name="T21" fmla="*/ 47 h 47"/>
                <a:gd name="T22" fmla="*/ 11 w 45"/>
                <a:gd name="T23" fmla="*/ 43 h 47"/>
                <a:gd name="T24" fmla="*/ 4 w 45"/>
                <a:gd name="T25" fmla="*/ 36 h 47"/>
                <a:gd name="T26" fmla="*/ 0 w 45"/>
                <a:gd name="T27" fmla="*/ 27 h 47"/>
                <a:gd name="T28" fmla="*/ 2 w 45"/>
                <a:gd name="T29" fmla="*/ 16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7"/>
                <a:gd name="T47" fmla="*/ 45 w 45"/>
                <a:gd name="T48" fmla="*/ 47 h 4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7">
                  <a:moveTo>
                    <a:pt x="2" y="16"/>
                  </a:moveTo>
                  <a:lnTo>
                    <a:pt x="6" y="8"/>
                  </a:lnTo>
                  <a:lnTo>
                    <a:pt x="15" y="3"/>
                  </a:lnTo>
                  <a:lnTo>
                    <a:pt x="26" y="0"/>
                  </a:lnTo>
                  <a:lnTo>
                    <a:pt x="36" y="4"/>
                  </a:lnTo>
                  <a:lnTo>
                    <a:pt x="43" y="11"/>
                  </a:lnTo>
                  <a:lnTo>
                    <a:pt x="45" y="21"/>
                  </a:lnTo>
                  <a:lnTo>
                    <a:pt x="45" y="31"/>
                  </a:lnTo>
                  <a:lnTo>
                    <a:pt x="39" y="39"/>
                  </a:lnTo>
                  <a:lnTo>
                    <a:pt x="31" y="45"/>
                  </a:lnTo>
                  <a:lnTo>
                    <a:pt x="21" y="47"/>
                  </a:lnTo>
                  <a:lnTo>
                    <a:pt x="11" y="43"/>
                  </a:lnTo>
                  <a:lnTo>
                    <a:pt x="4" y="36"/>
                  </a:lnTo>
                  <a:lnTo>
                    <a:pt x="0" y="27"/>
                  </a:lnTo>
                  <a:lnTo>
                    <a:pt x="2" y="16"/>
                  </a:lnTo>
                </a:path>
              </a:pathLst>
            </a:custGeom>
            <a:noFill/>
            <a:ln w="7938">
              <a:solidFill>
                <a:srgbClr val="000000"/>
              </a:solidFill>
              <a:round/>
              <a:headEnd/>
              <a:tailEnd/>
            </a:ln>
          </p:spPr>
          <p:txBody>
            <a:bodyPr/>
            <a:lstStyle/>
            <a:p>
              <a:endParaRPr lang="vi-VN"/>
            </a:p>
          </p:txBody>
        </p:sp>
        <p:sp>
          <p:nvSpPr>
            <p:cNvPr id="53278" name="Rectangle 106"/>
            <p:cNvSpPr>
              <a:spLocks noChangeArrowheads="1"/>
            </p:cNvSpPr>
            <p:nvPr/>
          </p:nvSpPr>
          <p:spPr bwMode="auto">
            <a:xfrm>
              <a:off x="617" y="1925"/>
              <a:ext cx="255"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MaSV</a:t>
              </a:r>
              <a:endParaRPr lang="en-US">
                <a:cs typeface="Tahoma" pitchFamily="34" charset="0"/>
              </a:endParaRPr>
            </a:p>
          </p:txBody>
        </p:sp>
        <p:sp>
          <p:nvSpPr>
            <p:cNvPr id="53279" name="Rectangle 107"/>
            <p:cNvSpPr>
              <a:spLocks noChangeArrowheads="1"/>
            </p:cNvSpPr>
            <p:nvPr/>
          </p:nvSpPr>
          <p:spPr bwMode="auto">
            <a:xfrm>
              <a:off x="704" y="2220"/>
              <a:ext cx="165"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Lop</a:t>
              </a:r>
              <a:endParaRPr lang="en-US">
                <a:cs typeface="Tahoma" pitchFamily="34" charset="0"/>
              </a:endParaRPr>
            </a:p>
          </p:txBody>
        </p:sp>
        <p:sp>
          <p:nvSpPr>
            <p:cNvPr id="53280" name="Freeform 108"/>
            <p:cNvSpPr>
              <a:spLocks/>
            </p:cNvSpPr>
            <p:nvPr/>
          </p:nvSpPr>
          <p:spPr bwMode="auto">
            <a:xfrm>
              <a:off x="1471" y="1303"/>
              <a:ext cx="43" cy="45"/>
            </a:xfrm>
            <a:custGeom>
              <a:avLst/>
              <a:gdLst>
                <a:gd name="T0" fmla="*/ 21 w 43"/>
                <a:gd name="T1" fmla="*/ 0 h 45"/>
                <a:gd name="T2" fmla="*/ 12 w 43"/>
                <a:gd name="T3" fmla="*/ 1 h 45"/>
                <a:gd name="T4" fmla="*/ 3 w 43"/>
                <a:gd name="T5" fmla="*/ 8 h 45"/>
                <a:gd name="T6" fmla="*/ 0 w 43"/>
                <a:gd name="T7" fmla="*/ 17 h 45"/>
                <a:gd name="T8" fmla="*/ 0 w 43"/>
                <a:gd name="T9" fmla="*/ 28 h 45"/>
                <a:gd name="T10" fmla="*/ 3 w 43"/>
                <a:gd name="T11" fmla="*/ 36 h 45"/>
                <a:gd name="T12" fmla="*/ 12 w 43"/>
                <a:gd name="T13" fmla="*/ 42 h 45"/>
                <a:gd name="T14" fmla="*/ 21 w 43"/>
                <a:gd name="T15" fmla="*/ 45 h 45"/>
                <a:gd name="T16" fmla="*/ 31 w 43"/>
                <a:gd name="T17" fmla="*/ 42 h 45"/>
                <a:gd name="T18" fmla="*/ 40 w 43"/>
                <a:gd name="T19" fmla="*/ 36 h 45"/>
                <a:gd name="T20" fmla="*/ 43 w 43"/>
                <a:gd name="T21" fmla="*/ 28 h 45"/>
                <a:gd name="T22" fmla="*/ 43 w 43"/>
                <a:gd name="T23" fmla="*/ 17 h 45"/>
                <a:gd name="T24" fmla="*/ 40 w 43"/>
                <a:gd name="T25" fmla="*/ 8 h 45"/>
                <a:gd name="T26" fmla="*/ 31 w 43"/>
                <a:gd name="T27" fmla="*/ 1 h 45"/>
                <a:gd name="T28" fmla="*/ 21 w 43"/>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45"/>
                <a:gd name="T47" fmla="*/ 43 w 43"/>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45">
                  <a:moveTo>
                    <a:pt x="21" y="0"/>
                  </a:moveTo>
                  <a:lnTo>
                    <a:pt x="12" y="1"/>
                  </a:lnTo>
                  <a:lnTo>
                    <a:pt x="3" y="8"/>
                  </a:lnTo>
                  <a:lnTo>
                    <a:pt x="0" y="17"/>
                  </a:lnTo>
                  <a:lnTo>
                    <a:pt x="0" y="28"/>
                  </a:lnTo>
                  <a:lnTo>
                    <a:pt x="3" y="36"/>
                  </a:lnTo>
                  <a:lnTo>
                    <a:pt x="12" y="42"/>
                  </a:lnTo>
                  <a:lnTo>
                    <a:pt x="21" y="45"/>
                  </a:lnTo>
                  <a:lnTo>
                    <a:pt x="31" y="42"/>
                  </a:lnTo>
                  <a:lnTo>
                    <a:pt x="40" y="36"/>
                  </a:lnTo>
                  <a:lnTo>
                    <a:pt x="43" y="28"/>
                  </a:lnTo>
                  <a:lnTo>
                    <a:pt x="43" y="17"/>
                  </a:lnTo>
                  <a:lnTo>
                    <a:pt x="40" y="8"/>
                  </a:lnTo>
                  <a:lnTo>
                    <a:pt x="31" y="1"/>
                  </a:lnTo>
                  <a:lnTo>
                    <a:pt x="21" y="0"/>
                  </a:lnTo>
                  <a:close/>
                </a:path>
              </a:pathLst>
            </a:custGeom>
            <a:solidFill>
              <a:srgbClr val="FFFFFF"/>
            </a:solidFill>
            <a:ln w="9525">
              <a:noFill/>
              <a:round/>
              <a:headEnd/>
              <a:tailEnd/>
            </a:ln>
          </p:spPr>
          <p:txBody>
            <a:bodyPr/>
            <a:lstStyle/>
            <a:p>
              <a:endParaRPr lang="vi-VN"/>
            </a:p>
          </p:txBody>
        </p:sp>
        <p:sp>
          <p:nvSpPr>
            <p:cNvPr id="53281" name="Line 109"/>
            <p:cNvSpPr>
              <a:spLocks noChangeShapeType="1"/>
            </p:cNvSpPr>
            <p:nvPr/>
          </p:nvSpPr>
          <p:spPr bwMode="auto">
            <a:xfrm>
              <a:off x="1492" y="1348"/>
              <a:ext cx="1" cy="181"/>
            </a:xfrm>
            <a:prstGeom prst="line">
              <a:avLst/>
            </a:prstGeom>
            <a:noFill/>
            <a:ln w="7938">
              <a:solidFill>
                <a:srgbClr val="000000"/>
              </a:solidFill>
              <a:round/>
              <a:headEnd/>
              <a:tailEnd/>
            </a:ln>
          </p:spPr>
          <p:txBody>
            <a:bodyPr/>
            <a:lstStyle/>
            <a:p>
              <a:endParaRPr lang="vi-VN"/>
            </a:p>
          </p:txBody>
        </p:sp>
        <p:sp>
          <p:nvSpPr>
            <p:cNvPr id="53282" name="Freeform 110"/>
            <p:cNvSpPr>
              <a:spLocks/>
            </p:cNvSpPr>
            <p:nvPr/>
          </p:nvSpPr>
          <p:spPr bwMode="auto">
            <a:xfrm>
              <a:off x="1471" y="1303"/>
              <a:ext cx="43" cy="45"/>
            </a:xfrm>
            <a:custGeom>
              <a:avLst/>
              <a:gdLst>
                <a:gd name="T0" fmla="*/ 21 w 43"/>
                <a:gd name="T1" fmla="*/ 0 h 45"/>
                <a:gd name="T2" fmla="*/ 12 w 43"/>
                <a:gd name="T3" fmla="*/ 1 h 45"/>
                <a:gd name="T4" fmla="*/ 3 w 43"/>
                <a:gd name="T5" fmla="*/ 8 h 45"/>
                <a:gd name="T6" fmla="*/ 0 w 43"/>
                <a:gd name="T7" fmla="*/ 17 h 45"/>
                <a:gd name="T8" fmla="*/ 0 w 43"/>
                <a:gd name="T9" fmla="*/ 28 h 45"/>
                <a:gd name="T10" fmla="*/ 3 w 43"/>
                <a:gd name="T11" fmla="*/ 36 h 45"/>
                <a:gd name="T12" fmla="*/ 12 w 43"/>
                <a:gd name="T13" fmla="*/ 42 h 45"/>
                <a:gd name="T14" fmla="*/ 21 w 43"/>
                <a:gd name="T15" fmla="*/ 45 h 45"/>
                <a:gd name="T16" fmla="*/ 31 w 43"/>
                <a:gd name="T17" fmla="*/ 42 h 45"/>
                <a:gd name="T18" fmla="*/ 40 w 43"/>
                <a:gd name="T19" fmla="*/ 36 h 45"/>
                <a:gd name="T20" fmla="*/ 43 w 43"/>
                <a:gd name="T21" fmla="*/ 28 h 45"/>
                <a:gd name="T22" fmla="*/ 43 w 43"/>
                <a:gd name="T23" fmla="*/ 17 h 45"/>
                <a:gd name="T24" fmla="*/ 40 w 43"/>
                <a:gd name="T25" fmla="*/ 8 h 45"/>
                <a:gd name="T26" fmla="*/ 31 w 43"/>
                <a:gd name="T27" fmla="*/ 1 h 45"/>
                <a:gd name="T28" fmla="*/ 21 w 43"/>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45"/>
                <a:gd name="T47" fmla="*/ 43 w 43"/>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45">
                  <a:moveTo>
                    <a:pt x="21" y="0"/>
                  </a:moveTo>
                  <a:lnTo>
                    <a:pt x="12" y="1"/>
                  </a:lnTo>
                  <a:lnTo>
                    <a:pt x="3" y="8"/>
                  </a:lnTo>
                  <a:lnTo>
                    <a:pt x="0" y="17"/>
                  </a:lnTo>
                  <a:lnTo>
                    <a:pt x="0" y="28"/>
                  </a:lnTo>
                  <a:lnTo>
                    <a:pt x="3" y="36"/>
                  </a:lnTo>
                  <a:lnTo>
                    <a:pt x="12" y="42"/>
                  </a:lnTo>
                  <a:lnTo>
                    <a:pt x="21" y="45"/>
                  </a:lnTo>
                  <a:lnTo>
                    <a:pt x="31" y="42"/>
                  </a:lnTo>
                  <a:lnTo>
                    <a:pt x="40" y="36"/>
                  </a:lnTo>
                  <a:lnTo>
                    <a:pt x="43" y="28"/>
                  </a:lnTo>
                  <a:lnTo>
                    <a:pt x="43" y="17"/>
                  </a:lnTo>
                  <a:lnTo>
                    <a:pt x="40" y="8"/>
                  </a:lnTo>
                  <a:lnTo>
                    <a:pt x="31" y="1"/>
                  </a:lnTo>
                  <a:lnTo>
                    <a:pt x="21" y="0"/>
                  </a:lnTo>
                </a:path>
              </a:pathLst>
            </a:custGeom>
            <a:noFill/>
            <a:ln w="7938">
              <a:solidFill>
                <a:srgbClr val="000000"/>
              </a:solidFill>
              <a:round/>
              <a:headEnd/>
              <a:tailEnd/>
            </a:ln>
          </p:spPr>
          <p:txBody>
            <a:bodyPr/>
            <a:lstStyle/>
            <a:p>
              <a:endParaRPr lang="vi-VN"/>
            </a:p>
          </p:txBody>
        </p:sp>
        <p:sp>
          <p:nvSpPr>
            <p:cNvPr id="53283" name="Line 111"/>
            <p:cNvSpPr>
              <a:spLocks noChangeShapeType="1"/>
            </p:cNvSpPr>
            <p:nvPr/>
          </p:nvSpPr>
          <p:spPr bwMode="auto">
            <a:xfrm>
              <a:off x="1903" y="1666"/>
              <a:ext cx="501" cy="1"/>
            </a:xfrm>
            <a:prstGeom prst="line">
              <a:avLst/>
            </a:prstGeom>
            <a:noFill/>
            <a:ln w="3175">
              <a:solidFill>
                <a:srgbClr val="000000"/>
              </a:solidFill>
              <a:round/>
              <a:headEnd/>
              <a:tailEnd/>
            </a:ln>
          </p:spPr>
          <p:txBody>
            <a:bodyPr/>
            <a:lstStyle/>
            <a:p>
              <a:endParaRPr lang="vi-VN"/>
            </a:p>
          </p:txBody>
        </p:sp>
        <p:sp>
          <p:nvSpPr>
            <p:cNvPr id="53284" name="Line 112"/>
            <p:cNvSpPr>
              <a:spLocks noChangeShapeType="1"/>
            </p:cNvSpPr>
            <p:nvPr/>
          </p:nvSpPr>
          <p:spPr bwMode="auto">
            <a:xfrm>
              <a:off x="3133" y="1666"/>
              <a:ext cx="547" cy="1"/>
            </a:xfrm>
            <a:prstGeom prst="line">
              <a:avLst/>
            </a:prstGeom>
            <a:noFill/>
            <a:ln w="3175">
              <a:solidFill>
                <a:srgbClr val="000000"/>
              </a:solidFill>
              <a:round/>
              <a:headEnd/>
              <a:tailEnd/>
            </a:ln>
          </p:spPr>
          <p:txBody>
            <a:bodyPr/>
            <a:lstStyle/>
            <a:p>
              <a:endParaRPr lang="vi-VN"/>
            </a:p>
          </p:txBody>
        </p:sp>
        <p:sp>
          <p:nvSpPr>
            <p:cNvPr id="53285" name="Line 113"/>
            <p:cNvSpPr>
              <a:spLocks noChangeShapeType="1"/>
            </p:cNvSpPr>
            <p:nvPr/>
          </p:nvSpPr>
          <p:spPr bwMode="auto">
            <a:xfrm>
              <a:off x="4091" y="1802"/>
              <a:ext cx="1" cy="273"/>
            </a:xfrm>
            <a:prstGeom prst="line">
              <a:avLst/>
            </a:prstGeom>
            <a:noFill/>
            <a:ln w="3175">
              <a:solidFill>
                <a:srgbClr val="000000"/>
              </a:solidFill>
              <a:round/>
              <a:headEnd/>
              <a:tailEnd/>
            </a:ln>
          </p:spPr>
          <p:txBody>
            <a:bodyPr/>
            <a:lstStyle/>
            <a:p>
              <a:endParaRPr lang="vi-VN"/>
            </a:p>
          </p:txBody>
        </p:sp>
        <p:sp>
          <p:nvSpPr>
            <p:cNvPr id="53286" name="Freeform 114"/>
            <p:cNvSpPr>
              <a:spLocks/>
            </p:cNvSpPr>
            <p:nvPr/>
          </p:nvSpPr>
          <p:spPr bwMode="auto">
            <a:xfrm>
              <a:off x="4273" y="1939"/>
              <a:ext cx="729" cy="682"/>
            </a:xfrm>
            <a:custGeom>
              <a:avLst/>
              <a:gdLst>
                <a:gd name="T0" fmla="*/ 0 w 729"/>
                <a:gd name="T1" fmla="*/ 136 h 682"/>
                <a:gd name="T2" fmla="*/ 0 w 729"/>
                <a:gd name="T3" fmla="*/ 0 h 682"/>
                <a:gd name="T4" fmla="*/ 729 w 729"/>
                <a:gd name="T5" fmla="*/ 0 h 682"/>
                <a:gd name="T6" fmla="*/ 729 w 729"/>
                <a:gd name="T7" fmla="*/ 682 h 682"/>
                <a:gd name="T8" fmla="*/ 0 60000 65536"/>
                <a:gd name="T9" fmla="*/ 0 60000 65536"/>
                <a:gd name="T10" fmla="*/ 0 60000 65536"/>
                <a:gd name="T11" fmla="*/ 0 60000 65536"/>
                <a:gd name="T12" fmla="*/ 0 w 729"/>
                <a:gd name="T13" fmla="*/ 0 h 682"/>
                <a:gd name="T14" fmla="*/ 729 w 729"/>
                <a:gd name="T15" fmla="*/ 682 h 682"/>
              </a:gdLst>
              <a:ahLst/>
              <a:cxnLst>
                <a:cxn ang="T8">
                  <a:pos x="T0" y="T1"/>
                </a:cxn>
                <a:cxn ang="T9">
                  <a:pos x="T2" y="T3"/>
                </a:cxn>
                <a:cxn ang="T10">
                  <a:pos x="T4" y="T5"/>
                </a:cxn>
                <a:cxn ang="T11">
                  <a:pos x="T6" y="T7"/>
                </a:cxn>
              </a:cxnLst>
              <a:rect l="T12" t="T13" r="T14" b="T15"/>
              <a:pathLst>
                <a:path w="729" h="682">
                  <a:moveTo>
                    <a:pt x="0" y="136"/>
                  </a:moveTo>
                  <a:lnTo>
                    <a:pt x="0" y="0"/>
                  </a:lnTo>
                  <a:lnTo>
                    <a:pt x="729" y="0"/>
                  </a:lnTo>
                  <a:lnTo>
                    <a:pt x="729" y="682"/>
                  </a:lnTo>
                </a:path>
              </a:pathLst>
            </a:custGeom>
            <a:noFill/>
            <a:ln w="3175">
              <a:solidFill>
                <a:srgbClr val="000000"/>
              </a:solidFill>
              <a:round/>
              <a:headEnd/>
              <a:tailEnd/>
            </a:ln>
          </p:spPr>
          <p:txBody>
            <a:bodyPr/>
            <a:lstStyle/>
            <a:p>
              <a:endParaRPr lang="vi-VN"/>
            </a:p>
          </p:txBody>
        </p:sp>
        <p:sp>
          <p:nvSpPr>
            <p:cNvPr id="53287" name="Freeform 115"/>
            <p:cNvSpPr>
              <a:spLocks/>
            </p:cNvSpPr>
            <p:nvPr/>
          </p:nvSpPr>
          <p:spPr bwMode="auto">
            <a:xfrm>
              <a:off x="4273" y="2439"/>
              <a:ext cx="729" cy="592"/>
            </a:xfrm>
            <a:custGeom>
              <a:avLst/>
              <a:gdLst>
                <a:gd name="T0" fmla="*/ 0 w 729"/>
                <a:gd name="T1" fmla="*/ 0 h 592"/>
                <a:gd name="T2" fmla="*/ 0 w 729"/>
                <a:gd name="T3" fmla="*/ 592 h 592"/>
                <a:gd name="T4" fmla="*/ 729 w 729"/>
                <a:gd name="T5" fmla="*/ 592 h 592"/>
                <a:gd name="T6" fmla="*/ 729 w 729"/>
                <a:gd name="T7" fmla="*/ 455 h 592"/>
                <a:gd name="T8" fmla="*/ 0 60000 65536"/>
                <a:gd name="T9" fmla="*/ 0 60000 65536"/>
                <a:gd name="T10" fmla="*/ 0 60000 65536"/>
                <a:gd name="T11" fmla="*/ 0 60000 65536"/>
                <a:gd name="T12" fmla="*/ 0 w 729"/>
                <a:gd name="T13" fmla="*/ 0 h 592"/>
                <a:gd name="T14" fmla="*/ 729 w 729"/>
                <a:gd name="T15" fmla="*/ 592 h 592"/>
              </a:gdLst>
              <a:ahLst/>
              <a:cxnLst>
                <a:cxn ang="T8">
                  <a:pos x="T0" y="T1"/>
                </a:cxn>
                <a:cxn ang="T9">
                  <a:pos x="T2" y="T3"/>
                </a:cxn>
                <a:cxn ang="T10">
                  <a:pos x="T4" y="T5"/>
                </a:cxn>
                <a:cxn ang="T11">
                  <a:pos x="T6" y="T7"/>
                </a:cxn>
              </a:cxnLst>
              <a:rect l="T12" t="T13" r="T14" b="T15"/>
              <a:pathLst>
                <a:path w="729" h="592">
                  <a:moveTo>
                    <a:pt x="0" y="0"/>
                  </a:moveTo>
                  <a:lnTo>
                    <a:pt x="0" y="592"/>
                  </a:lnTo>
                  <a:lnTo>
                    <a:pt x="729" y="592"/>
                  </a:lnTo>
                  <a:lnTo>
                    <a:pt x="729" y="455"/>
                  </a:lnTo>
                </a:path>
              </a:pathLst>
            </a:custGeom>
            <a:noFill/>
            <a:ln w="3175">
              <a:solidFill>
                <a:srgbClr val="000000"/>
              </a:solidFill>
              <a:round/>
              <a:headEnd/>
              <a:tailEnd/>
            </a:ln>
          </p:spPr>
          <p:txBody>
            <a:bodyPr/>
            <a:lstStyle/>
            <a:p>
              <a:endParaRPr lang="vi-VN"/>
            </a:p>
          </p:txBody>
        </p:sp>
        <p:sp>
          <p:nvSpPr>
            <p:cNvPr id="53288" name="Rectangle 116"/>
            <p:cNvSpPr>
              <a:spLocks noChangeArrowheads="1"/>
            </p:cNvSpPr>
            <p:nvPr/>
          </p:nvSpPr>
          <p:spPr bwMode="auto">
            <a:xfrm>
              <a:off x="1604" y="1288"/>
              <a:ext cx="237"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Diem</a:t>
              </a:r>
              <a:endParaRPr lang="en-US">
                <a:cs typeface="Tahoma" pitchFamily="34" charset="0"/>
              </a:endParaRPr>
            </a:p>
          </p:txBody>
        </p:sp>
        <p:sp>
          <p:nvSpPr>
            <p:cNvPr id="53289" name="Rectangle 117"/>
            <p:cNvSpPr>
              <a:spLocks noChangeArrowheads="1"/>
            </p:cNvSpPr>
            <p:nvPr/>
          </p:nvSpPr>
          <p:spPr bwMode="auto">
            <a:xfrm>
              <a:off x="1595" y="1925"/>
              <a:ext cx="226"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(1,n)</a:t>
              </a:r>
              <a:endParaRPr lang="en-US">
                <a:cs typeface="Tahoma" pitchFamily="34" charset="0"/>
              </a:endParaRPr>
            </a:p>
          </p:txBody>
        </p:sp>
        <p:sp>
          <p:nvSpPr>
            <p:cNvPr id="53290" name="Rectangle 118"/>
            <p:cNvSpPr>
              <a:spLocks noChangeArrowheads="1"/>
            </p:cNvSpPr>
            <p:nvPr/>
          </p:nvSpPr>
          <p:spPr bwMode="auto">
            <a:xfrm>
              <a:off x="2159" y="1521"/>
              <a:ext cx="226"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(0,n)</a:t>
              </a:r>
              <a:endParaRPr lang="en-US">
                <a:cs typeface="Tahoma" pitchFamily="34" charset="0"/>
              </a:endParaRPr>
            </a:p>
          </p:txBody>
        </p:sp>
        <p:sp>
          <p:nvSpPr>
            <p:cNvPr id="53291" name="Rectangle 119"/>
            <p:cNvSpPr>
              <a:spLocks noChangeArrowheads="1"/>
            </p:cNvSpPr>
            <p:nvPr/>
          </p:nvSpPr>
          <p:spPr bwMode="auto">
            <a:xfrm>
              <a:off x="704" y="2066"/>
              <a:ext cx="174"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Ten</a:t>
              </a:r>
              <a:endParaRPr lang="en-US">
                <a:cs typeface="Tahoma" pitchFamily="34" charset="0"/>
              </a:endParaRPr>
            </a:p>
          </p:txBody>
        </p:sp>
        <p:sp>
          <p:nvSpPr>
            <p:cNvPr id="53292" name="Rectangle 120"/>
            <p:cNvSpPr>
              <a:spLocks noChangeArrowheads="1"/>
            </p:cNvSpPr>
            <p:nvPr/>
          </p:nvSpPr>
          <p:spPr bwMode="auto">
            <a:xfrm>
              <a:off x="3200" y="1511"/>
              <a:ext cx="225"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(1,1)</a:t>
              </a:r>
              <a:endParaRPr lang="en-US">
                <a:cs typeface="Tahoma" pitchFamily="34" charset="0"/>
              </a:endParaRPr>
            </a:p>
          </p:txBody>
        </p:sp>
        <p:sp>
          <p:nvSpPr>
            <p:cNvPr id="53293" name="Rectangle 121"/>
            <p:cNvSpPr>
              <a:spLocks noChangeArrowheads="1"/>
            </p:cNvSpPr>
            <p:nvPr/>
          </p:nvSpPr>
          <p:spPr bwMode="auto">
            <a:xfrm>
              <a:off x="4611" y="1784"/>
              <a:ext cx="483"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mhoctruoc</a:t>
              </a:r>
              <a:endParaRPr lang="en-US">
                <a:cs typeface="Tahoma" pitchFamily="34" charset="0"/>
              </a:endParaRPr>
            </a:p>
          </p:txBody>
        </p:sp>
        <p:sp>
          <p:nvSpPr>
            <p:cNvPr id="53294" name="Rectangle 122"/>
            <p:cNvSpPr>
              <a:spLocks noChangeArrowheads="1"/>
            </p:cNvSpPr>
            <p:nvPr/>
          </p:nvSpPr>
          <p:spPr bwMode="auto">
            <a:xfrm>
              <a:off x="4616" y="3057"/>
              <a:ext cx="408"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mhocsau</a:t>
              </a:r>
              <a:endParaRPr lang="en-US">
                <a:cs typeface="Tahoma" pitchFamily="34" charset="0"/>
              </a:endParaRPr>
            </a:p>
          </p:txBody>
        </p:sp>
        <p:sp>
          <p:nvSpPr>
            <p:cNvPr id="53295" name="Rectangle 123"/>
            <p:cNvSpPr>
              <a:spLocks noChangeArrowheads="1"/>
            </p:cNvSpPr>
            <p:nvPr/>
          </p:nvSpPr>
          <p:spPr bwMode="auto">
            <a:xfrm>
              <a:off x="5077" y="2470"/>
              <a:ext cx="226"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(0,n)</a:t>
              </a:r>
              <a:endParaRPr lang="en-US">
                <a:cs typeface="Tahoma" pitchFamily="34" charset="0"/>
              </a:endParaRPr>
            </a:p>
          </p:txBody>
        </p:sp>
        <p:sp>
          <p:nvSpPr>
            <p:cNvPr id="53296" name="Rectangle 124"/>
            <p:cNvSpPr>
              <a:spLocks noChangeArrowheads="1"/>
            </p:cNvSpPr>
            <p:nvPr/>
          </p:nvSpPr>
          <p:spPr bwMode="auto">
            <a:xfrm>
              <a:off x="5059" y="2885"/>
              <a:ext cx="226"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(0,n)</a:t>
              </a:r>
              <a:endParaRPr lang="en-US">
                <a:cs typeface="Tahoma" pitchFamily="34" charset="0"/>
              </a:endParaRPr>
            </a:p>
          </p:txBody>
        </p:sp>
        <p:sp>
          <p:nvSpPr>
            <p:cNvPr id="53297" name="Freeform 125"/>
            <p:cNvSpPr>
              <a:spLocks/>
            </p:cNvSpPr>
            <p:nvPr/>
          </p:nvSpPr>
          <p:spPr bwMode="auto">
            <a:xfrm>
              <a:off x="3541" y="2401"/>
              <a:ext cx="45" cy="45"/>
            </a:xfrm>
            <a:custGeom>
              <a:avLst/>
              <a:gdLst>
                <a:gd name="T0" fmla="*/ 3 w 45"/>
                <a:gd name="T1" fmla="*/ 33 h 45"/>
                <a:gd name="T2" fmla="*/ 0 w 45"/>
                <a:gd name="T3" fmla="*/ 23 h 45"/>
                <a:gd name="T4" fmla="*/ 2 w 45"/>
                <a:gd name="T5" fmla="*/ 14 h 45"/>
                <a:gd name="T6" fmla="*/ 9 w 45"/>
                <a:gd name="T7" fmla="*/ 5 h 45"/>
                <a:gd name="T8" fmla="*/ 17 w 45"/>
                <a:gd name="T9" fmla="*/ 0 h 45"/>
                <a:gd name="T10" fmla="*/ 27 w 45"/>
                <a:gd name="T11" fmla="*/ 0 h 45"/>
                <a:gd name="T12" fmla="*/ 37 w 45"/>
                <a:gd name="T13" fmla="*/ 5 h 45"/>
                <a:gd name="T14" fmla="*/ 43 w 45"/>
                <a:gd name="T15" fmla="*/ 13 h 45"/>
                <a:gd name="T16" fmla="*/ 45 w 45"/>
                <a:gd name="T17" fmla="*/ 22 h 45"/>
                <a:gd name="T18" fmla="*/ 44 w 45"/>
                <a:gd name="T19" fmla="*/ 32 h 45"/>
                <a:gd name="T20" fmla="*/ 38 w 45"/>
                <a:gd name="T21" fmla="*/ 40 h 45"/>
                <a:gd name="T22" fmla="*/ 28 w 45"/>
                <a:gd name="T23" fmla="*/ 45 h 45"/>
                <a:gd name="T24" fmla="*/ 19 w 45"/>
                <a:gd name="T25" fmla="*/ 45 h 45"/>
                <a:gd name="T26" fmla="*/ 9 w 45"/>
                <a:gd name="T27" fmla="*/ 42 h 45"/>
                <a:gd name="T28" fmla="*/ 3 w 45"/>
                <a:gd name="T29" fmla="*/ 33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5"/>
                <a:gd name="T47" fmla="*/ 45 w 45"/>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5">
                  <a:moveTo>
                    <a:pt x="3" y="33"/>
                  </a:moveTo>
                  <a:lnTo>
                    <a:pt x="0" y="23"/>
                  </a:lnTo>
                  <a:lnTo>
                    <a:pt x="2" y="14"/>
                  </a:lnTo>
                  <a:lnTo>
                    <a:pt x="9" y="5"/>
                  </a:lnTo>
                  <a:lnTo>
                    <a:pt x="17" y="0"/>
                  </a:lnTo>
                  <a:lnTo>
                    <a:pt x="27" y="0"/>
                  </a:lnTo>
                  <a:lnTo>
                    <a:pt x="37" y="5"/>
                  </a:lnTo>
                  <a:lnTo>
                    <a:pt x="43" y="13"/>
                  </a:lnTo>
                  <a:lnTo>
                    <a:pt x="45" y="22"/>
                  </a:lnTo>
                  <a:lnTo>
                    <a:pt x="44" y="32"/>
                  </a:lnTo>
                  <a:lnTo>
                    <a:pt x="38" y="40"/>
                  </a:lnTo>
                  <a:lnTo>
                    <a:pt x="28" y="45"/>
                  </a:lnTo>
                  <a:lnTo>
                    <a:pt x="19" y="45"/>
                  </a:lnTo>
                  <a:lnTo>
                    <a:pt x="9" y="42"/>
                  </a:lnTo>
                  <a:lnTo>
                    <a:pt x="3" y="33"/>
                  </a:lnTo>
                  <a:close/>
                </a:path>
              </a:pathLst>
            </a:custGeom>
            <a:solidFill>
              <a:srgbClr val="FFFFFF"/>
            </a:solidFill>
            <a:ln w="9525">
              <a:noFill/>
              <a:round/>
              <a:headEnd/>
              <a:tailEnd/>
            </a:ln>
          </p:spPr>
          <p:txBody>
            <a:bodyPr/>
            <a:lstStyle/>
            <a:p>
              <a:endParaRPr lang="vi-VN"/>
            </a:p>
          </p:txBody>
        </p:sp>
        <p:sp>
          <p:nvSpPr>
            <p:cNvPr id="53298" name="Line 126"/>
            <p:cNvSpPr>
              <a:spLocks noChangeShapeType="1"/>
            </p:cNvSpPr>
            <p:nvPr/>
          </p:nvSpPr>
          <p:spPr bwMode="auto">
            <a:xfrm flipV="1">
              <a:off x="3584" y="2341"/>
              <a:ext cx="142" cy="73"/>
            </a:xfrm>
            <a:prstGeom prst="line">
              <a:avLst/>
            </a:prstGeom>
            <a:noFill/>
            <a:ln w="7938">
              <a:solidFill>
                <a:srgbClr val="000000"/>
              </a:solidFill>
              <a:round/>
              <a:headEnd/>
              <a:tailEnd/>
            </a:ln>
          </p:spPr>
          <p:txBody>
            <a:bodyPr/>
            <a:lstStyle/>
            <a:p>
              <a:endParaRPr lang="vi-VN"/>
            </a:p>
          </p:txBody>
        </p:sp>
        <p:sp>
          <p:nvSpPr>
            <p:cNvPr id="53299" name="Freeform 127"/>
            <p:cNvSpPr>
              <a:spLocks/>
            </p:cNvSpPr>
            <p:nvPr/>
          </p:nvSpPr>
          <p:spPr bwMode="auto">
            <a:xfrm>
              <a:off x="3541" y="2401"/>
              <a:ext cx="45" cy="45"/>
            </a:xfrm>
            <a:custGeom>
              <a:avLst/>
              <a:gdLst>
                <a:gd name="T0" fmla="*/ 3 w 45"/>
                <a:gd name="T1" fmla="*/ 33 h 45"/>
                <a:gd name="T2" fmla="*/ 0 w 45"/>
                <a:gd name="T3" fmla="*/ 23 h 45"/>
                <a:gd name="T4" fmla="*/ 2 w 45"/>
                <a:gd name="T5" fmla="*/ 14 h 45"/>
                <a:gd name="T6" fmla="*/ 9 w 45"/>
                <a:gd name="T7" fmla="*/ 5 h 45"/>
                <a:gd name="T8" fmla="*/ 17 w 45"/>
                <a:gd name="T9" fmla="*/ 0 h 45"/>
                <a:gd name="T10" fmla="*/ 27 w 45"/>
                <a:gd name="T11" fmla="*/ 0 h 45"/>
                <a:gd name="T12" fmla="*/ 37 w 45"/>
                <a:gd name="T13" fmla="*/ 5 h 45"/>
                <a:gd name="T14" fmla="*/ 43 w 45"/>
                <a:gd name="T15" fmla="*/ 13 h 45"/>
                <a:gd name="T16" fmla="*/ 45 w 45"/>
                <a:gd name="T17" fmla="*/ 22 h 45"/>
                <a:gd name="T18" fmla="*/ 44 w 45"/>
                <a:gd name="T19" fmla="*/ 32 h 45"/>
                <a:gd name="T20" fmla="*/ 38 w 45"/>
                <a:gd name="T21" fmla="*/ 40 h 45"/>
                <a:gd name="T22" fmla="*/ 28 w 45"/>
                <a:gd name="T23" fmla="*/ 45 h 45"/>
                <a:gd name="T24" fmla="*/ 19 w 45"/>
                <a:gd name="T25" fmla="*/ 45 h 45"/>
                <a:gd name="T26" fmla="*/ 9 w 45"/>
                <a:gd name="T27" fmla="*/ 42 h 45"/>
                <a:gd name="T28" fmla="*/ 3 w 45"/>
                <a:gd name="T29" fmla="*/ 33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5"/>
                <a:gd name="T47" fmla="*/ 45 w 45"/>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5">
                  <a:moveTo>
                    <a:pt x="3" y="33"/>
                  </a:moveTo>
                  <a:lnTo>
                    <a:pt x="0" y="23"/>
                  </a:lnTo>
                  <a:lnTo>
                    <a:pt x="2" y="14"/>
                  </a:lnTo>
                  <a:lnTo>
                    <a:pt x="9" y="5"/>
                  </a:lnTo>
                  <a:lnTo>
                    <a:pt x="17" y="0"/>
                  </a:lnTo>
                  <a:lnTo>
                    <a:pt x="27" y="0"/>
                  </a:lnTo>
                  <a:lnTo>
                    <a:pt x="37" y="5"/>
                  </a:lnTo>
                  <a:lnTo>
                    <a:pt x="43" y="13"/>
                  </a:lnTo>
                  <a:lnTo>
                    <a:pt x="45" y="22"/>
                  </a:lnTo>
                  <a:lnTo>
                    <a:pt x="44" y="32"/>
                  </a:lnTo>
                  <a:lnTo>
                    <a:pt x="38" y="40"/>
                  </a:lnTo>
                  <a:lnTo>
                    <a:pt x="28" y="45"/>
                  </a:lnTo>
                  <a:lnTo>
                    <a:pt x="19" y="45"/>
                  </a:lnTo>
                  <a:lnTo>
                    <a:pt x="9" y="42"/>
                  </a:lnTo>
                  <a:lnTo>
                    <a:pt x="3" y="33"/>
                  </a:lnTo>
                </a:path>
              </a:pathLst>
            </a:custGeom>
            <a:noFill/>
            <a:ln w="7938">
              <a:solidFill>
                <a:srgbClr val="000000"/>
              </a:solidFill>
              <a:round/>
              <a:headEnd/>
              <a:tailEnd/>
            </a:ln>
          </p:spPr>
          <p:txBody>
            <a:bodyPr/>
            <a:lstStyle/>
            <a:p>
              <a:endParaRPr lang="vi-VN"/>
            </a:p>
          </p:txBody>
        </p:sp>
        <p:sp>
          <p:nvSpPr>
            <p:cNvPr id="53300" name="Rectangle 128"/>
            <p:cNvSpPr>
              <a:spLocks noChangeArrowheads="1"/>
            </p:cNvSpPr>
            <p:nvPr/>
          </p:nvSpPr>
          <p:spPr bwMode="auto">
            <a:xfrm>
              <a:off x="3207" y="2374"/>
              <a:ext cx="273"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Tinchi</a:t>
              </a:r>
              <a:endParaRPr lang="en-US">
                <a:cs typeface="Tahoma" pitchFamily="34" charset="0"/>
              </a:endParaRPr>
            </a:p>
          </p:txBody>
        </p:sp>
        <p:sp>
          <p:nvSpPr>
            <p:cNvPr id="53301" name="Freeform 129"/>
            <p:cNvSpPr>
              <a:spLocks/>
            </p:cNvSpPr>
            <p:nvPr/>
          </p:nvSpPr>
          <p:spPr bwMode="auto">
            <a:xfrm>
              <a:off x="3544" y="2098"/>
              <a:ext cx="44" cy="46"/>
            </a:xfrm>
            <a:custGeom>
              <a:avLst/>
              <a:gdLst>
                <a:gd name="T0" fmla="*/ 0 w 44"/>
                <a:gd name="T1" fmla="*/ 18 h 46"/>
                <a:gd name="T2" fmla="*/ 5 w 44"/>
                <a:gd name="T3" fmla="*/ 9 h 46"/>
                <a:gd name="T4" fmla="*/ 12 w 44"/>
                <a:gd name="T5" fmla="*/ 3 h 46"/>
                <a:gd name="T6" fmla="*/ 22 w 44"/>
                <a:gd name="T7" fmla="*/ 0 h 46"/>
                <a:gd name="T8" fmla="*/ 33 w 44"/>
                <a:gd name="T9" fmla="*/ 3 h 46"/>
                <a:gd name="T10" fmla="*/ 40 w 44"/>
                <a:gd name="T11" fmla="*/ 10 h 46"/>
                <a:gd name="T12" fmla="*/ 44 w 44"/>
                <a:gd name="T13" fmla="*/ 18 h 46"/>
                <a:gd name="T14" fmla="*/ 44 w 44"/>
                <a:gd name="T15" fmla="*/ 29 h 46"/>
                <a:gd name="T16" fmla="*/ 40 w 44"/>
                <a:gd name="T17" fmla="*/ 38 h 46"/>
                <a:gd name="T18" fmla="*/ 31 w 44"/>
                <a:gd name="T19" fmla="*/ 44 h 46"/>
                <a:gd name="T20" fmla="*/ 22 w 44"/>
                <a:gd name="T21" fmla="*/ 46 h 46"/>
                <a:gd name="T22" fmla="*/ 12 w 44"/>
                <a:gd name="T23" fmla="*/ 44 h 46"/>
                <a:gd name="T24" fmla="*/ 4 w 44"/>
                <a:gd name="T25" fmla="*/ 38 h 46"/>
                <a:gd name="T26" fmla="*/ 0 w 44"/>
                <a:gd name="T27" fmla="*/ 28 h 46"/>
                <a:gd name="T28" fmla="*/ 0 w 44"/>
                <a:gd name="T29" fmla="*/ 18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18"/>
                  </a:moveTo>
                  <a:lnTo>
                    <a:pt x="5" y="9"/>
                  </a:lnTo>
                  <a:lnTo>
                    <a:pt x="12" y="3"/>
                  </a:lnTo>
                  <a:lnTo>
                    <a:pt x="22" y="0"/>
                  </a:lnTo>
                  <a:lnTo>
                    <a:pt x="33" y="3"/>
                  </a:lnTo>
                  <a:lnTo>
                    <a:pt x="40" y="10"/>
                  </a:lnTo>
                  <a:lnTo>
                    <a:pt x="44" y="18"/>
                  </a:lnTo>
                  <a:lnTo>
                    <a:pt x="44" y="29"/>
                  </a:lnTo>
                  <a:lnTo>
                    <a:pt x="40" y="38"/>
                  </a:lnTo>
                  <a:lnTo>
                    <a:pt x="31" y="44"/>
                  </a:lnTo>
                  <a:lnTo>
                    <a:pt x="22" y="46"/>
                  </a:lnTo>
                  <a:lnTo>
                    <a:pt x="12" y="44"/>
                  </a:lnTo>
                  <a:lnTo>
                    <a:pt x="4" y="38"/>
                  </a:lnTo>
                  <a:lnTo>
                    <a:pt x="0" y="28"/>
                  </a:lnTo>
                  <a:lnTo>
                    <a:pt x="0" y="18"/>
                  </a:lnTo>
                  <a:close/>
                </a:path>
              </a:pathLst>
            </a:custGeom>
            <a:solidFill>
              <a:srgbClr val="FFFFFF"/>
            </a:solidFill>
            <a:ln w="9525">
              <a:noFill/>
              <a:round/>
              <a:headEnd/>
              <a:tailEnd/>
            </a:ln>
          </p:spPr>
          <p:txBody>
            <a:bodyPr/>
            <a:lstStyle/>
            <a:p>
              <a:endParaRPr lang="vi-VN"/>
            </a:p>
          </p:txBody>
        </p:sp>
        <p:sp>
          <p:nvSpPr>
            <p:cNvPr id="53302" name="Line 130"/>
            <p:cNvSpPr>
              <a:spLocks noChangeShapeType="1"/>
            </p:cNvSpPr>
            <p:nvPr/>
          </p:nvSpPr>
          <p:spPr bwMode="auto">
            <a:xfrm>
              <a:off x="3588" y="2127"/>
              <a:ext cx="138" cy="34"/>
            </a:xfrm>
            <a:prstGeom prst="line">
              <a:avLst/>
            </a:prstGeom>
            <a:noFill/>
            <a:ln w="7938">
              <a:solidFill>
                <a:srgbClr val="000000"/>
              </a:solidFill>
              <a:round/>
              <a:headEnd/>
              <a:tailEnd/>
            </a:ln>
          </p:spPr>
          <p:txBody>
            <a:bodyPr/>
            <a:lstStyle/>
            <a:p>
              <a:endParaRPr lang="vi-VN"/>
            </a:p>
          </p:txBody>
        </p:sp>
        <p:sp>
          <p:nvSpPr>
            <p:cNvPr id="53303" name="Freeform 131"/>
            <p:cNvSpPr>
              <a:spLocks/>
            </p:cNvSpPr>
            <p:nvPr/>
          </p:nvSpPr>
          <p:spPr bwMode="auto">
            <a:xfrm>
              <a:off x="3544" y="2098"/>
              <a:ext cx="44" cy="46"/>
            </a:xfrm>
            <a:custGeom>
              <a:avLst/>
              <a:gdLst>
                <a:gd name="T0" fmla="*/ 0 w 44"/>
                <a:gd name="T1" fmla="*/ 18 h 46"/>
                <a:gd name="T2" fmla="*/ 5 w 44"/>
                <a:gd name="T3" fmla="*/ 9 h 46"/>
                <a:gd name="T4" fmla="*/ 12 w 44"/>
                <a:gd name="T5" fmla="*/ 3 h 46"/>
                <a:gd name="T6" fmla="*/ 22 w 44"/>
                <a:gd name="T7" fmla="*/ 0 h 46"/>
                <a:gd name="T8" fmla="*/ 33 w 44"/>
                <a:gd name="T9" fmla="*/ 3 h 46"/>
                <a:gd name="T10" fmla="*/ 40 w 44"/>
                <a:gd name="T11" fmla="*/ 10 h 46"/>
                <a:gd name="T12" fmla="*/ 44 w 44"/>
                <a:gd name="T13" fmla="*/ 18 h 46"/>
                <a:gd name="T14" fmla="*/ 44 w 44"/>
                <a:gd name="T15" fmla="*/ 29 h 46"/>
                <a:gd name="T16" fmla="*/ 40 w 44"/>
                <a:gd name="T17" fmla="*/ 38 h 46"/>
                <a:gd name="T18" fmla="*/ 31 w 44"/>
                <a:gd name="T19" fmla="*/ 44 h 46"/>
                <a:gd name="T20" fmla="*/ 22 w 44"/>
                <a:gd name="T21" fmla="*/ 46 h 46"/>
                <a:gd name="T22" fmla="*/ 12 w 44"/>
                <a:gd name="T23" fmla="*/ 44 h 46"/>
                <a:gd name="T24" fmla="*/ 4 w 44"/>
                <a:gd name="T25" fmla="*/ 38 h 46"/>
                <a:gd name="T26" fmla="*/ 0 w 44"/>
                <a:gd name="T27" fmla="*/ 28 h 46"/>
                <a:gd name="T28" fmla="*/ 0 w 44"/>
                <a:gd name="T29" fmla="*/ 18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18"/>
                  </a:moveTo>
                  <a:lnTo>
                    <a:pt x="5" y="9"/>
                  </a:lnTo>
                  <a:lnTo>
                    <a:pt x="12" y="3"/>
                  </a:lnTo>
                  <a:lnTo>
                    <a:pt x="22" y="0"/>
                  </a:lnTo>
                  <a:lnTo>
                    <a:pt x="33" y="3"/>
                  </a:lnTo>
                  <a:lnTo>
                    <a:pt x="40" y="10"/>
                  </a:lnTo>
                  <a:lnTo>
                    <a:pt x="44" y="18"/>
                  </a:lnTo>
                  <a:lnTo>
                    <a:pt x="44" y="29"/>
                  </a:lnTo>
                  <a:lnTo>
                    <a:pt x="40" y="38"/>
                  </a:lnTo>
                  <a:lnTo>
                    <a:pt x="31" y="44"/>
                  </a:lnTo>
                  <a:lnTo>
                    <a:pt x="22" y="46"/>
                  </a:lnTo>
                  <a:lnTo>
                    <a:pt x="12" y="44"/>
                  </a:lnTo>
                  <a:lnTo>
                    <a:pt x="4" y="38"/>
                  </a:lnTo>
                  <a:lnTo>
                    <a:pt x="0" y="28"/>
                  </a:lnTo>
                  <a:lnTo>
                    <a:pt x="0" y="18"/>
                  </a:lnTo>
                </a:path>
              </a:pathLst>
            </a:custGeom>
            <a:noFill/>
            <a:ln w="7938">
              <a:solidFill>
                <a:srgbClr val="000000"/>
              </a:solidFill>
              <a:round/>
              <a:headEnd/>
              <a:tailEnd/>
            </a:ln>
          </p:spPr>
          <p:txBody>
            <a:bodyPr/>
            <a:lstStyle/>
            <a:p>
              <a:endParaRPr lang="vi-VN"/>
            </a:p>
          </p:txBody>
        </p:sp>
        <p:sp>
          <p:nvSpPr>
            <p:cNvPr id="53304" name="Freeform 132"/>
            <p:cNvSpPr>
              <a:spLocks/>
            </p:cNvSpPr>
            <p:nvPr/>
          </p:nvSpPr>
          <p:spPr bwMode="auto">
            <a:xfrm>
              <a:off x="3543" y="1964"/>
              <a:ext cx="45" cy="46"/>
            </a:xfrm>
            <a:custGeom>
              <a:avLst/>
              <a:gdLst>
                <a:gd name="T0" fmla="*/ 1 w 45"/>
                <a:gd name="T1" fmla="*/ 15 h 46"/>
                <a:gd name="T2" fmla="*/ 6 w 45"/>
                <a:gd name="T3" fmla="*/ 7 h 46"/>
                <a:gd name="T4" fmla="*/ 14 w 45"/>
                <a:gd name="T5" fmla="*/ 1 h 46"/>
                <a:gd name="T6" fmla="*/ 25 w 45"/>
                <a:gd name="T7" fmla="*/ 0 h 46"/>
                <a:gd name="T8" fmla="*/ 34 w 45"/>
                <a:gd name="T9" fmla="*/ 3 h 46"/>
                <a:gd name="T10" fmla="*/ 41 w 45"/>
                <a:gd name="T11" fmla="*/ 11 h 46"/>
                <a:gd name="T12" fmla="*/ 45 w 45"/>
                <a:gd name="T13" fmla="*/ 20 h 46"/>
                <a:gd name="T14" fmla="*/ 43 w 45"/>
                <a:gd name="T15" fmla="*/ 30 h 46"/>
                <a:gd name="T16" fmla="*/ 39 w 45"/>
                <a:gd name="T17" fmla="*/ 38 h 46"/>
                <a:gd name="T18" fmla="*/ 30 w 45"/>
                <a:gd name="T19" fmla="*/ 44 h 46"/>
                <a:gd name="T20" fmla="*/ 20 w 45"/>
                <a:gd name="T21" fmla="*/ 46 h 46"/>
                <a:gd name="T22" fmla="*/ 11 w 45"/>
                <a:gd name="T23" fmla="*/ 42 h 46"/>
                <a:gd name="T24" fmla="*/ 3 w 45"/>
                <a:gd name="T25" fmla="*/ 35 h 46"/>
                <a:gd name="T26" fmla="*/ 0 w 45"/>
                <a:gd name="T27" fmla="*/ 25 h 46"/>
                <a:gd name="T28" fmla="*/ 1 w 45"/>
                <a:gd name="T29" fmla="*/ 15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6"/>
                <a:gd name="T47" fmla="*/ 45 w 45"/>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6">
                  <a:moveTo>
                    <a:pt x="1" y="15"/>
                  </a:moveTo>
                  <a:lnTo>
                    <a:pt x="6" y="7"/>
                  </a:lnTo>
                  <a:lnTo>
                    <a:pt x="14" y="1"/>
                  </a:lnTo>
                  <a:lnTo>
                    <a:pt x="25" y="0"/>
                  </a:lnTo>
                  <a:lnTo>
                    <a:pt x="34" y="3"/>
                  </a:lnTo>
                  <a:lnTo>
                    <a:pt x="41" y="11"/>
                  </a:lnTo>
                  <a:lnTo>
                    <a:pt x="45" y="20"/>
                  </a:lnTo>
                  <a:lnTo>
                    <a:pt x="43" y="30"/>
                  </a:lnTo>
                  <a:lnTo>
                    <a:pt x="39" y="38"/>
                  </a:lnTo>
                  <a:lnTo>
                    <a:pt x="30" y="44"/>
                  </a:lnTo>
                  <a:lnTo>
                    <a:pt x="20" y="46"/>
                  </a:lnTo>
                  <a:lnTo>
                    <a:pt x="11" y="42"/>
                  </a:lnTo>
                  <a:lnTo>
                    <a:pt x="3" y="35"/>
                  </a:lnTo>
                  <a:lnTo>
                    <a:pt x="0" y="25"/>
                  </a:lnTo>
                  <a:lnTo>
                    <a:pt x="1" y="15"/>
                  </a:lnTo>
                  <a:close/>
                </a:path>
              </a:pathLst>
            </a:custGeom>
            <a:solidFill>
              <a:srgbClr val="000000"/>
            </a:solidFill>
            <a:ln w="9525">
              <a:noFill/>
              <a:round/>
              <a:headEnd/>
              <a:tailEnd/>
            </a:ln>
          </p:spPr>
          <p:txBody>
            <a:bodyPr/>
            <a:lstStyle/>
            <a:p>
              <a:endParaRPr lang="vi-VN"/>
            </a:p>
          </p:txBody>
        </p:sp>
        <p:sp>
          <p:nvSpPr>
            <p:cNvPr id="53305" name="Line 133"/>
            <p:cNvSpPr>
              <a:spLocks noChangeShapeType="1"/>
            </p:cNvSpPr>
            <p:nvPr/>
          </p:nvSpPr>
          <p:spPr bwMode="auto">
            <a:xfrm>
              <a:off x="3586" y="1994"/>
              <a:ext cx="231" cy="76"/>
            </a:xfrm>
            <a:prstGeom prst="line">
              <a:avLst/>
            </a:prstGeom>
            <a:noFill/>
            <a:ln w="7938">
              <a:solidFill>
                <a:srgbClr val="000000"/>
              </a:solidFill>
              <a:round/>
              <a:headEnd/>
              <a:tailEnd/>
            </a:ln>
          </p:spPr>
          <p:txBody>
            <a:bodyPr/>
            <a:lstStyle/>
            <a:p>
              <a:endParaRPr lang="vi-VN"/>
            </a:p>
          </p:txBody>
        </p:sp>
        <p:sp>
          <p:nvSpPr>
            <p:cNvPr id="53306" name="Freeform 134"/>
            <p:cNvSpPr>
              <a:spLocks/>
            </p:cNvSpPr>
            <p:nvPr/>
          </p:nvSpPr>
          <p:spPr bwMode="auto">
            <a:xfrm>
              <a:off x="3543" y="1964"/>
              <a:ext cx="45" cy="46"/>
            </a:xfrm>
            <a:custGeom>
              <a:avLst/>
              <a:gdLst>
                <a:gd name="T0" fmla="*/ 1 w 45"/>
                <a:gd name="T1" fmla="*/ 15 h 46"/>
                <a:gd name="T2" fmla="*/ 6 w 45"/>
                <a:gd name="T3" fmla="*/ 7 h 46"/>
                <a:gd name="T4" fmla="*/ 14 w 45"/>
                <a:gd name="T5" fmla="*/ 1 h 46"/>
                <a:gd name="T6" fmla="*/ 25 w 45"/>
                <a:gd name="T7" fmla="*/ 0 h 46"/>
                <a:gd name="T8" fmla="*/ 34 w 45"/>
                <a:gd name="T9" fmla="*/ 3 h 46"/>
                <a:gd name="T10" fmla="*/ 41 w 45"/>
                <a:gd name="T11" fmla="*/ 11 h 46"/>
                <a:gd name="T12" fmla="*/ 45 w 45"/>
                <a:gd name="T13" fmla="*/ 20 h 46"/>
                <a:gd name="T14" fmla="*/ 43 w 45"/>
                <a:gd name="T15" fmla="*/ 30 h 46"/>
                <a:gd name="T16" fmla="*/ 39 w 45"/>
                <a:gd name="T17" fmla="*/ 38 h 46"/>
                <a:gd name="T18" fmla="*/ 30 w 45"/>
                <a:gd name="T19" fmla="*/ 44 h 46"/>
                <a:gd name="T20" fmla="*/ 20 w 45"/>
                <a:gd name="T21" fmla="*/ 46 h 46"/>
                <a:gd name="T22" fmla="*/ 11 w 45"/>
                <a:gd name="T23" fmla="*/ 42 h 46"/>
                <a:gd name="T24" fmla="*/ 3 w 45"/>
                <a:gd name="T25" fmla="*/ 35 h 46"/>
                <a:gd name="T26" fmla="*/ 0 w 45"/>
                <a:gd name="T27" fmla="*/ 25 h 46"/>
                <a:gd name="T28" fmla="*/ 1 w 45"/>
                <a:gd name="T29" fmla="*/ 15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6"/>
                <a:gd name="T47" fmla="*/ 45 w 45"/>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6">
                  <a:moveTo>
                    <a:pt x="1" y="15"/>
                  </a:moveTo>
                  <a:lnTo>
                    <a:pt x="6" y="7"/>
                  </a:lnTo>
                  <a:lnTo>
                    <a:pt x="14" y="1"/>
                  </a:lnTo>
                  <a:lnTo>
                    <a:pt x="25" y="0"/>
                  </a:lnTo>
                  <a:lnTo>
                    <a:pt x="34" y="3"/>
                  </a:lnTo>
                  <a:lnTo>
                    <a:pt x="41" y="11"/>
                  </a:lnTo>
                  <a:lnTo>
                    <a:pt x="45" y="20"/>
                  </a:lnTo>
                  <a:lnTo>
                    <a:pt x="43" y="30"/>
                  </a:lnTo>
                  <a:lnTo>
                    <a:pt x="39" y="38"/>
                  </a:lnTo>
                  <a:lnTo>
                    <a:pt x="30" y="44"/>
                  </a:lnTo>
                  <a:lnTo>
                    <a:pt x="20" y="46"/>
                  </a:lnTo>
                  <a:lnTo>
                    <a:pt x="11" y="42"/>
                  </a:lnTo>
                  <a:lnTo>
                    <a:pt x="3" y="35"/>
                  </a:lnTo>
                  <a:lnTo>
                    <a:pt x="0" y="25"/>
                  </a:lnTo>
                  <a:lnTo>
                    <a:pt x="1" y="15"/>
                  </a:lnTo>
                </a:path>
              </a:pathLst>
            </a:custGeom>
            <a:noFill/>
            <a:ln w="7938">
              <a:solidFill>
                <a:srgbClr val="000000"/>
              </a:solidFill>
              <a:round/>
              <a:headEnd/>
              <a:tailEnd/>
            </a:ln>
          </p:spPr>
          <p:txBody>
            <a:bodyPr/>
            <a:lstStyle/>
            <a:p>
              <a:endParaRPr lang="vi-VN"/>
            </a:p>
          </p:txBody>
        </p:sp>
        <p:sp>
          <p:nvSpPr>
            <p:cNvPr id="53307" name="Rectangle 135"/>
            <p:cNvSpPr>
              <a:spLocks noChangeArrowheads="1"/>
            </p:cNvSpPr>
            <p:nvPr/>
          </p:nvSpPr>
          <p:spPr bwMode="auto">
            <a:xfrm>
              <a:off x="3188" y="1920"/>
              <a:ext cx="285"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MaMH</a:t>
              </a:r>
              <a:endParaRPr lang="en-US">
                <a:cs typeface="Tahoma" pitchFamily="34" charset="0"/>
              </a:endParaRPr>
            </a:p>
          </p:txBody>
        </p:sp>
        <p:sp>
          <p:nvSpPr>
            <p:cNvPr id="53308" name="Rectangle 136"/>
            <p:cNvSpPr>
              <a:spLocks noChangeArrowheads="1"/>
            </p:cNvSpPr>
            <p:nvPr/>
          </p:nvSpPr>
          <p:spPr bwMode="auto">
            <a:xfrm>
              <a:off x="3246" y="2223"/>
              <a:ext cx="230"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Khoa</a:t>
              </a:r>
              <a:endParaRPr lang="en-US">
                <a:cs typeface="Tahoma" pitchFamily="34" charset="0"/>
              </a:endParaRPr>
            </a:p>
          </p:txBody>
        </p:sp>
        <p:sp>
          <p:nvSpPr>
            <p:cNvPr id="53309" name="Freeform 137"/>
            <p:cNvSpPr>
              <a:spLocks/>
            </p:cNvSpPr>
            <p:nvPr/>
          </p:nvSpPr>
          <p:spPr bwMode="auto">
            <a:xfrm>
              <a:off x="3544" y="2269"/>
              <a:ext cx="44" cy="46"/>
            </a:xfrm>
            <a:custGeom>
              <a:avLst/>
              <a:gdLst>
                <a:gd name="T0" fmla="*/ 0 w 44"/>
                <a:gd name="T1" fmla="*/ 29 h 46"/>
                <a:gd name="T2" fmla="*/ 0 w 44"/>
                <a:gd name="T3" fmla="*/ 18 h 46"/>
                <a:gd name="T4" fmla="*/ 4 w 44"/>
                <a:gd name="T5" fmla="*/ 10 h 46"/>
                <a:gd name="T6" fmla="*/ 12 w 44"/>
                <a:gd name="T7" fmla="*/ 3 h 46"/>
                <a:gd name="T8" fmla="*/ 22 w 44"/>
                <a:gd name="T9" fmla="*/ 0 h 46"/>
                <a:gd name="T10" fmla="*/ 31 w 44"/>
                <a:gd name="T11" fmla="*/ 3 h 46"/>
                <a:gd name="T12" fmla="*/ 40 w 44"/>
                <a:gd name="T13" fmla="*/ 9 h 46"/>
                <a:gd name="T14" fmla="*/ 44 w 44"/>
                <a:gd name="T15" fmla="*/ 18 h 46"/>
                <a:gd name="T16" fmla="*/ 44 w 44"/>
                <a:gd name="T17" fmla="*/ 28 h 46"/>
                <a:gd name="T18" fmla="*/ 40 w 44"/>
                <a:gd name="T19" fmla="*/ 37 h 46"/>
                <a:gd name="T20" fmla="*/ 33 w 44"/>
                <a:gd name="T21" fmla="*/ 44 h 46"/>
                <a:gd name="T22" fmla="*/ 22 w 44"/>
                <a:gd name="T23" fmla="*/ 46 h 46"/>
                <a:gd name="T24" fmla="*/ 12 w 44"/>
                <a:gd name="T25" fmla="*/ 44 h 46"/>
                <a:gd name="T26" fmla="*/ 5 w 44"/>
                <a:gd name="T27" fmla="*/ 38 h 46"/>
                <a:gd name="T28" fmla="*/ 0 w 44"/>
                <a:gd name="T29" fmla="*/ 29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29"/>
                  </a:moveTo>
                  <a:lnTo>
                    <a:pt x="0" y="18"/>
                  </a:lnTo>
                  <a:lnTo>
                    <a:pt x="4" y="10"/>
                  </a:lnTo>
                  <a:lnTo>
                    <a:pt x="12" y="3"/>
                  </a:lnTo>
                  <a:lnTo>
                    <a:pt x="22" y="0"/>
                  </a:lnTo>
                  <a:lnTo>
                    <a:pt x="31" y="3"/>
                  </a:lnTo>
                  <a:lnTo>
                    <a:pt x="40" y="9"/>
                  </a:lnTo>
                  <a:lnTo>
                    <a:pt x="44" y="18"/>
                  </a:lnTo>
                  <a:lnTo>
                    <a:pt x="44" y="28"/>
                  </a:lnTo>
                  <a:lnTo>
                    <a:pt x="40" y="37"/>
                  </a:lnTo>
                  <a:lnTo>
                    <a:pt x="33" y="44"/>
                  </a:lnTo>
                  <a:lnTo>
                    <a:pt x="22" y="46"/>
                  </a:lnTo>
                  <a:lnTo>
                    <a:pt x="12" y="44"/>
                  </a:lnTo>
                  <a:lnTo>
                    <a:pt x="5" y="38"/>
                  </a:lnTo>
                  <a:lnTo>
                    <a:pt x="0" y="29"/>
                  </a:lnTo>
                  <a:close/>
                </a:path>
              </a:pathLst>
            </a:custGeom>
            <a:solidFill>
              <a:srgbClr val="FFFFFF"/>
            </a:solidFill>
            <a:ln w="9525">
              <a:noFill/>
              <a:round/>
              <a:headEnd/>
              <a:tailEnd/>
            </a:ln>
          </p:spPr>
          <p:txBody>
            <a:bodyPr/>
            <a:lstStyle/>
            <a:p>
              <a:endParaRPr lang="vi-VN"/>
            </a:p>
          </p:txBody>
        </p:sp>
        <p:sp>
          <p:nvSpPr>
            <p:cNvPr id="53310" name="Line 138"/>
            <p:cNvSpPr>
              <a:spLocks noChangeShapeType="1"/>
            </p:cNvSpPr>
            <p:nvPr/>
          </p:nvSpPr>
          <p:spPr bwMode="auto">
            <a:xfrm flipV="1">
              <a:off x="3588" y="2252"/>
              <a:ext cx="138" cy="35"/>
            </a:xfrm>
            <a:prstGeom prst="line">
              <a:avLst/>
            </a:prstGeom>
            <a:noFill/>
            <a:ln w="7938">
              <a:solidFill>
                <a:srgbClr val="000000"/>
              </a:solidFill>
              <a:round/>
              <a:headEnd/>
              <a:tailEnd/>
            </a:ln>
          </p:spPr>
          <p:txBody>
            <a:bodyPr/>
            <a:lstStyle/>
            <a:p>
              <a:endParaRPr lang="vi-VN"/>
            </a:p>
          </p:txBody>
        </p:sp>
        <p:sp>
          <p:nvSpPr>
            <p:cNvPr id="53311" name="Freeform 139"/>
            <p:cNvSpPr>
              <a:spLocks/>
            </p:cNvSpPr>
            <p:nvPr/>
          </p:nvSpPr>
          <p:spPr bwMode="auto">
            <a:xfrm>
              <a:off x="3544" y="2269"/>
              <a:ext cx="44" cy="46"/>
            </a:xfrm>
            <a:custGeom>
              <a:avLst/>
              <a:gdLst>
                <a:gd name="T0" fmla="*/ 0 w 44"/>
                <a:gd name="T1" fmla="*/ 29 h 46"/>
                <a:gd name="T2" fmla="*/ 0 w 44"/>
                <a:gd name="T3" fmla="*/ 18 h 46"/>
                <a:gd name="T4" fmla="*/ 4 w 44"/>
                <a:gd name="T5" fmla="*/ 10 h 46"/>
                <a:gd name="T6" fmla="*/ 12 w 44"/>
                <a:gd name="T7" fmla="*/ 3 h 46"/>
                <a:gd name="T8" fmla="*/ 22 w 44"/>
                <a:gd name="T9" fmla="*/ 0 h 46"/>
                <a:gd name="T10" fmla="*/ 31 w 44"/>
                <a:gd name="T11" fmla="*/ 3 h 46"/>
                <a:gd name="T12" fmla="*/ 40 w 44"/>
                <a:gd name="T13" fmla="*/ 9 h 46"/>
                <a:gd name="T14" fmla="*/ 44 w 44"/>
                <a:gd name="T15" fmla="*/ 18 h 46"/>
                <a:gd name="T16" fmla="*/ 44 w 44"/>
                <a:gd name="T17" fmla="*/ 28 h 46"/>
                <a:gd name="T18" fmla="*/ 40 w 44"/>
                <a:gd name="T19" fmla="*/ 37 h 46"/>
                <a:gd name="T20" fmla="*/ 33 w 44"/>
                <a:gd name="T21" fmla="*/ 44 h 46"/>
                <a:gd name="T22" fmla="*/ 22 w 44"/>
                <a:gd name="T23" fmla="*/ 46 h 46"/>
                <a:gd name="T24" fmla="*/ 12 w 44"/>
                <a:gd name="T25" fmla="*/ 44 h 46"/>
                <a:gd name="T26" fmla="*/ 5 w 44"/>
                <a:gd name="T27" fmla="*/ 38 h 46"/>
                <a:gd name="T28" fmla="*/ 0 w 44"/>
                <a:gd name="T29" fmla="*/ 29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29"/>
                  </a:moveTo>
                  <a:lnTo>
                    <a:pt x="0" y="18"/>
                  </a:lnTo>
                  <a:lnTo>
                    <a:pt x="4" y="10"/>
                  </a:lnTo>
                  <a:lnTo>
                    <a:pt x="12" y="3"/>
                  </a:lnTo>
                  <a:lnTo>
                    <a:pt x="22" y="0"/>
                  </a:lnTo>
                  <a:lnTo>
                    <a:pt x="31" y="3"/>
                  </a:lnTo>
                  <a:lnTo>
                    <a:pt x="40" y="9"/>
                  </a:lnTo>
                  <a:lnTo>
                    <a:pt x="44" y="18"/>
                  </a:lnTo>
                  <a:lnTo>
                    <a:pt x="44" y="28"/>
                  </a:lnTo>
                  <a:lnTo>
                    <a:pt x="40" y="37"/>
                  </a:lnTo>
                  <a:lnTo>
                    <a:pt x="33" y="44"/>
                  </a:lnTo>
                  <a:lnTo>
                    <a:pt x="22" y="46"/>
                  </a:lnTo>
                  <a:lnTo>
                    <a:pt x="12" y="44"/>
                  </a:lnTo>
                  <a:lnTo>
                    <a:pt x="5" y="38"/>
                  </a:lnTo>
                  <a:lnTo>
                    <a:pt x="0" y="29"/>
                  </a:lnTo>
                </a:path>
              </a:pathLst>
            </a:custGeom>
            <a:noFill/>
            <a:ln w="7938">
              <a:solidFill>
                <a:srgbClr val="000000"/>
              </a:solidFill>
              <a:round/>
              <a:headEnd/>
              <a:tailEnd/>
            </a:ln>
          </p:spPr>
          <p:txBody>
            <a:bodyPr/>
            <a:lstStyle/>
            <a:p>
              <a:endParaRPr lang="vi-VN"/>
            </a:p>
          </p:txBody>
        </p:sp>
        <p:sp>
          <p:nvSpPr>
            <p:cNvPr id="53312" name="Rectangle 140"/>
            <p:cNvSpPr>
              <a:spLocks noChangeArrowheads="1"/>
            </p:cNvSpPr>
            <p:nvPr/>
          </p:nvSpPr>
          <p:spPr bwMode="auto">
            <a:xfrm>
              <a:off x="3152" y="2062"/>
              <a:ext cx="324"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TenMH</a:t>
              </a:r>
              <a:endParaRPr lang="en-US">
                <a:cs typeface="Tahoma" pitchFamily="34" charset="0"/>
              </a:endParaRPr>
            </a:p>
          </p:txBody>
        </p:sp>
        <p:sp>
          <p:nvSpPr>
            <p:cNvPr id="53313" name="Rectangle 141"/>
            <p:cNvSpPr>
              <a:spLocks noChangeArrowheads="1"/>
            </p:cNvSpPr>
            <p:nvPr/>
          </p:nvSpPr>
          <p:spPr bwMode="auto">
            <a:xfrm>
              <a:off x="3891" y="1925"/>
              <a:ext cx="226"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(0,n)</a:t>
              </a:r>
              <a:endParaRPr lang="en-US">
                <a:cs typeface="Tahoma" pitchFamily="34" charset="0"/>
              </a:endParaRPr>
            </a:p>
          </p:txBody>
        </p:sp>
        <p:sp>
          <p:nvSpPr>
            <p:cNvPr id="53314" name="Freeform 142"/>
            <p:cNvSpPr>
              <a:spLocks/>
            </p:cNvSpPr>
            <p:nvPr/>
          </p:nvSpPr>
          <p:spPr bwMode="auto">
            <a:xfrm>
              <a:off x="4069" y="1303"/>
              <a:ext cx="44" cy="45"/>
            </a:xfrm>
            <a:custGeom>
              <a:avLst/>
              <a:gdLst>
                <a:gd name="T0" fmla="*/ 22 w 44"/>
                <a:gd name="T1" fmla="*/ 0 h 45"/>
                <a:gd name="T2" fmla="*/ 12 w 44"/>
                <a:gd name="T3" fmla="*/ 1 h 45"/>
                <a:gd name="T4" fmla="*/ 4 w 44"/>
                <a:gd name="T5" fmla="*/ 8 h 45"/>
                <a:gd name="T6" fmla="*/ 0 w 44"/>
                <a:gd name="T7" fmla="*/ 17 h 45"/>
                <a:gd name="T8" fmla="*/ 0 w 44"/>
                <a:gd name="T9" fmla="*/ 28 h 45"/>
                <a:gd name="T10" fmla="*/ 4 w 44"/>
                <a:gd name="T11" fmla="*/ 36 h 45"/>
                <a:gd name="T12" fmla="*/ 12 w 44"/>
                <a:gd name="T13" fmla="*/ 42 h 45"/>
                <a:gd name="T14" fmla="*/ 22 w 44"/>
                <a:gd name="T15" fmla="*/ 45 h 45"/>
                <a:gd name="T16" fmla="*/ 32 w 44"/>
                <a:gd name="T17" fmla="*/ 42 h 45"/>
                <a:gd name="T18" fmla="*/ 40 w 44"/>
                <a:gd name="T19" fmla="*/ 36 h 45"/>
                <a:gd name="T20" fmla="*/ 44 w 44"/>
                <a:gd name="T21" fmla="*/ 28 h 45"/>
                <a:gd name="T22" fmla="*/ 44 w 44"/>
                <a:gd name="T23" fmla="*/ 17 h 45"/>
                <a:gd name="T24" fmla="*/ 40 w 44"/>
                <a:gd name="T25" fmla="*/ 8 h 45"/>
                <a:gd name="T26" fmla="*/ 32 w 44"/>
                <a:gd name="T27" fmla="*/ 1 h 45"/>
                <a:gd name="T28" fmla="*/ 22 w 44"/>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5"/>
                <a:gd name="T47" fmla="*/ 44 w 44"/>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5">
                  <a:moveTo>
                    <a:pt x="22" y="0"/>
                  </a:moveTo>
                  <a:lnTo>
                    <a:pt x="12" y="1"/>
                  </a:lnTo>
                  <a:lnTo>
                    <a:pt x="4" y="8"/>
                  </a:lnTo>
                  <a:lnTo>
                    <a:pt x="0" y="17"/>
                  </a:lnTo>
                  <a:lnTo>
                    <a:pt x="0" y="28"/>
                  </a:lnTo>
                  <a:lnTo>
                    <a:pt x="4" y="36"/>
                  </a:lnTo>
                  <a:lnTo>
                    <a:pt x="12" y="42"/>
                  </a:lnTo>
                  <a:lnTo>
                    <a:pt x="22" y="45"/>
                  </a:lnTo>
                  <a:lnTo>
                    <a:pt x="32" y="42"/>
                  </a:lnTo>
                  <a:lnTo>
                    <a:pt x="40" y="36"/>
                  </a:lnTo>
                  <a:lnTo>
                    <a:pt x="44" y="28"/>
                  </a:lnTo>
                  <a:lnTo>
                    <a:pt x="44" y="17"/>
                  </a:lnTo>
                  <a:lnTo>
                    <a:pt x="40" y="8"/>
                  </a:lnTo>
                  <a:lnTo>
                    <a:pt x="32" y="1"/>
                  </a:lnTo>
                  <a:lnTo>
                    <a:pt x="22" y="0"/>
                  </a:lnTo>
                  <a:close/>
                </a:path>
              </a:pathLst>
            </a:custGeom>
            <a:solidFill>
              <a:srgbClr val="FFFFFF"/>
            </a:solidFill>
            <a:ln w="9525">
              <a:noFill/>
              <a:round/>
              <a:headEnd/>
              <a:tailEnd/>
            </a:ln>
          </p:spPr>
          <p:txBody>
            <a:bodyPr/>
            <a:lstStyle/>
            <a:p>
              <a:endParaRPr lang="vi-VN"/>
            </a:p>
          </p:txBody>
        </p:sp>
        <p:sp>
          <p:nvSpPr>
            <p:cNvPr id="53315" name="Line 143"/>
            <p:cNvSpPr>
              <a:spLocks noChangeShapeType="1"/>
            </p:cNvSpPr>
            <p:nvPr/>
          </p:nvSpPr>
          <p:spPr bwMode="auto">
            <a:xfrm>
              <a:off x="4091" y="1348"/>
              <a:ext cx="1" cy="181"/>
            </a:xfrm>
            <a:prstGeom prst="line">
              <a:avLst/>
            </a:prstGeom>
            <a:noFill/>
            <a:ln w="7938">
              <a:solidFill>
                <a:srgbClr val="000000"/>
              </a:solidFill>
              <a:round/>
              <a:headEnd/>
              <a:tailEnd/>
            </a:ln>
          </p:spPr>
          <p:txBody>
            <a:bodyPr/>
            <a:lstStyle/>
            <a:p>
              <a:endParaRPr lang="vi-VN"/>
            </a:p>
          </p:txBody>
        </p:sp>
        <p:sp>
          <p:nvSpPr>
            <p:cNvPr id="53316" name="Freeform 144"/>
            <p:cNvSpPr>
              <a:spLocks/>
            </p:cNvSpPr>
            <p:nvPr/>
          </p:nvSpPr>
          <p:spPr bwMode="auto">
            <a:xfrm>
              <a:off x="4069" y="1303"/>
              <a:ext cx="44" cy="45"/>
            </a:xfrm>
            <a:custGeom>
              <a:avLst/>
              <a:gdLst>
                <a:gd name="T0" fmla="*/ 22 w 44"/>
                <a:gd name="T1" fmla="*/ 0 h 45"/>
                <a:gd name="T2" fmla="*/ 12 w 44"/>
                <a:gd name="T3" fmla="*/ 1 h 45"/>
                <a:gd name="T4" fmla="*/ 4 w 44"/>
                <a:gd name="T5" fmla="*/ 8 h 45"/>
                <a:gd name="T6" fmla="*/ 0 w 44"/>
                <a:gd name="T7" fmla="*/ 17 h 45"/>
                <a:gd name="T8" fmla="*/ 0 w 44"/>
                <a:gd name="T9" fmla="*/ 28 h 45"/>
                <a:gd name="T10" fmla="*/ 4 w 44"/>
                <a:gd name="T11" fmla="*/ 36 h 45"/>
                <a:gd name="T12" fmla="*/ 12 w 44"/>
                <a:gd name="T13" fmla="*/ 42 h 45"/>
                <a:gd name="T14" fmla="*/ 22 w 44"/>
                <a:gd name="T15" fmla="*/ 45 h 45"/>
                <a:gd name="T16" fmla="*/ 32 w 44"/>
                <a:gd name="T17" fmla="*/ 42 h 45"/>
                <a:gd name="T18" fmla="*/ 40 w 44"/>
                <a:gd name="T19" fmla="*/ 36 h 45"/>
                <a:gd name="T20" fmla="*/ 44 w 44"/>
                <a:gd name="T21" fmla="*/ 28 h 45"/>
                <a:gd name="T22" fmla="*/ 44 w 44"/>
                <a:gd name="T23" fmla="*/ 17 h 45"/>
                <a:gd name="T24" fmla="*/ 40 w 44"/>
                <a:gd name="T25" fmla="*/ 8 h 45"/>
                <a:gd name="T26" fmla="*/ 32 w 44"/>
                <a:gd name="T27" fmla="*/ 1 h 45"/>
                <a:gd name="T28" fmla="*/ 22 w 44"/>
                <a:gd name="T29" fmla="*/ 0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5"/>
                <a:gd name="T47" fmla="*/ 44 w 44"/>
                <a:gd name="T48" fmla="*/ 45 h 4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5">
                  <a:moveTo>
                    <a:pt x="22" y="0"/>
                  </a:moveTo>
                  <a:lnTo>
                    <a:pt x="12" y="1"/>
                  </a:lnTo>
                  <a:lnTo>
                    <a:pt x="4" y="8"/>
                  </a:lnTo>
                  <a:lnTo>
                    <a:pt x="0" y="17"/>
                  </a:lnTo>
                  <a:lnTo>
                    <a:pt x="0" y="28"/>
                  </a:lnTo>
                  <a:lnTo>
                    <a:pt x="4" y="36"/>
                  </a:lnTo>
                  <a:lnTo>
                    <a:pt x="12" y="42"/>
                  </a:lnTo>
                  <a:lnTo>
                    <a:pt x="22" y="45"/>
                  </a:lnTo>
                  <a:lnTo>
                    <a:pt x="32" y="42"/>
                  </a:lnTo>
                  <a:lnTo>
                    <a:pt x="40" y="36"/>
                  </a:lnTo>
                  <a:lnTo>
                    <a:pt x="44" y="28"/>
                  </a:lnTo>
                  <a:lnTo>
                    <a:pt x="44" y="17"/>
                  </a:lnTo>
                  <a:lnTo>
                    <a:pt x="40" y="8"/>
                  </a:lnTo>
                  <a:lnTo>
                    <a:pt x="32" y="1"/>
                  </a:lnTo>
                  <a:lnTo>
                    <a:pt x="22" y="0"/>
                  </a:lnTo>
                </a:path>
              </a:pathLst>
            </a:custGeom>
            <a:noFill/>
            <a:ln w="7938">
              <a:solidFill>
                <a:srgbClr val="000000"/>
              </a:solidFill>
              <a:round/>
              <a:headEnd/>
              <a:tailEnd/>
            </a:ln>
          </p:spPr>
          <p:txBody>
            <a:bodyPr/>
            <a:lstStyle/>
            <a:p>
              <a:endParaRPr lang="vi-VN"/>
            </a:p>
          </p:txBody>
        </p:sp>
        <p:sp>
          <p:nvSpPr>
            <p:cNvPr id="53317" name="Rectangle 145"/>
            <p:cNvSpPr>
              <a:spLocks noChangeArrowheads="1"/>
            </p:cNvSpPr>
            <p:nvPr/>
          </p:nvSpPr>
          <p:spPr bwMode="auto">
            <a:xfrm>
              <a:off x="4201" y="1288"/>
              <a:ext cx="278"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Hocky</a:t>
              </a:r>
              <a:endParaRPr lang="en-US">
                <a:cs typeface="Tahoma" pitchFamily="34" charset="0"/>
              </a:endParaRPr>
            </a:p>
          </p:txBody>
        </p:sp>
        <p:sp>
          <p:nvSpPr>
            <p:cNvPr id="53318" name="Freeform 146"/>
            <p:cNvSpPr>
              <a:spLocks/>
            </p:cNvSpPr>
            <p:nvPr/>
          </p:nvSpPr>
          <p:spPr bwMode="auto">
            <a:xfrm>
              <a:off x="3862" y="1508"/>
              <a:ext cx="46" cy="43"/>
            </a:xfrm>
            <a:custGeom>
              <a:avLst/>
              <a:gdLst>
                <a:gd name="T0" fmla="*/ 0 w 46"/>
                <a:gd name="T1" fmla="*/ 21 h 43"/>
                <a:gd name="T2" fmla="*/ 3 w 46"/>
                <a:gd name="T3" fmla="*/ 31 h 43"/>
                <a:gd name="T4" fmla="*/ 9 w 46"/>
                <a:gd name="T5" fmla="*/ 40 h 43"/>
                <a:gd name="T6" fmla="*/ 19 w 46"/>
                <a:gd name="T7" fmla="*/ 43 h 43"/>
                <a:gd name="T8" fmla="*/ 28 w 46"/>
                <a:gd name="T9" fmla="*/ 43 h 43"/>
                <a:gd name="T10" fmla="*/ 38 w 46"/>
                <a:gd name="T11" fmla="*/ 40 h 43"/>
                <a:gd name="T12" fmla="*/ 44 w 46"/>
                <a:gd name="T13" fmla="*/ 31 h 43"/>
                <a:gd name="T14" fmla="*/ 46 w 46"/>
                <a:gd name="T15" fmla="*/ 21 h 43"/>
                <a:gd name="T16" fmla="*/ 44 w 46"/>
                <a:gd name="T17" fmla="*/ 12 h 43"/>
                <a:gd name="T18" fmla="*/ 38 w 46"/>
                <a:gd name="T19" fmla="*/ 4 h 43"/>
                <a:gd name="T20" fmla="*/ 28 w 46"/>
                <a:gd name="T21" fmla="*/ 0 h 43"/>
                <a:gd name="T22" fmla="*/ 19 w 46"/>
                <a:gd name="T23" fmla="*/ 0 h 43"/>
                <a:gd name="T24" fmla="*/ 9 w 46"/>
                <a:gd name="T25" fmla="*/ 4 h 43"/>
                <a:gd name="T26" fmla="*/ 3 w 46"/>
                <a:gd name="T27" fmla="*/ 12 h 43"/>
                <a:gd name="T28" fmla="*/ 0 w 46"/>
                <a:gd name="T29" fmla="*/ 21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43"/>
                <a:gd name="T47" fmla="*/ 46 w 46"/>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43">
                  <a:moveTo>
                    <a:pt x="0" y="21"/>
                  </a:moveTo>
                  <a:lnTo>
                    <a:pt x="3" y="31"/>
                  </a:lnTo>
                  <a:lnTo>
                    <a:pt x="9" y="40"/>
                  </a:lnTo>
                  <a:lnTo>
                    <a:pt x="19" y="43"/>
                  </a:lnTo>
                  <a:lnTo>
                    <a:pt x="28" y="43"/>
                  </a:lnTo>
                  <a:lnTo>
                    <a:pt x="38" y="40"/>
                  </a:lnTo>
                  <a:lnTo>
                    <a:pt x="44" y="31"/>
                  </a:lnTo>
                  <a:lnTo>
                    <a:pt x="46" y="21"/>
                  </a:lnTo>
                  <a:lnTo>
                    <a:pt x="44" y="12"/>
                  </a:lnTo>
                  <a:lnTo>
                    <a:pt x="38" y="4"/>
                  </a:lnTo>
                  <a:lnTo>
                    <a:pt x="28" y="0"/>
                  </a:lnTo>
                  <a:lnTo>
                    <a:pt x="19" y="0"/>
                  </a:lnTo>
                  <a:lnTo>
                    <a:pt x="9" y="4"/>
                  </a:lnTo>
                  <a:lnTo>
                    <a:pt x="3" y="12"/>
                  </a:lnTo>
                  <a:lnTo>
                    <a:pt x="0" y="21"/>
                  </a:lnTo>
                  <a:close/>
                </a:path>
              </a:pathLst>
            </a:custGeom>
            <a:solidFill>
              <a:srgbClr val="FFFFFF"/>
            </a:solidFill>
            <a:ln w="9525">
              <a:noFill/>
              <a:round/>
              <a:headEnd/>
              <a:tailEnd/>
            </a:ln>
          </p:spPr>
          <p:txBody>
            <a:bodyPr/>
            <a:lstStyle/>
            <a:p>
              <a:endParaRPr lang="vi-VN"/>
            </a:p>
          </p:txBody>
        </p:sp>
        <p:sp>
          <p:nvSpPr>
            <p:cNvPr id="53319" name="Line 147"/>
            <p:cNvSpPr>
              <a:spLocks noChangeShapeType="1"/>
            </p:cNvSpPr>
            <p:nvPr/>
          </p:nvSpPr>
          <p:spPr bwMode="auto">
            <a:xfrm>
              <a:off x="3908" y="1529"/>
              <a:ext cx="183" cy="1"/>
            </a:xfrm>
            <a:prstGeom prst="line">
              <a:avLst/>
            </a:prstGeom>
            <a:noFill/>
            <a:ln w="7938">
              <a:solidFill>
                <a:srgbClr val="000000"/>
              </a:solidFill>
              <a:round/>
              <a:headEnd/>
              <a:tailEnd/>
            </a:ln>
          </p:spPr>
          <p:txBody>
            <a:bodyPr/>
            <a:lstStyle/>
            <a:p>
              <a:endParaRPr lang="vi-VN"/>
            </a:p>
          </p:txBody>
        </p:sp>
        <p:sp>
          <p:nvSpPr>
            <p:cNvPr id="53320" name="Freeform 148"/>
            <p:cNvSpPr>
              <a:spLocks/>
            </p:cNvSpPr>
            <p:nvPr/>
          </p:nvSpPr>
          <p:spPr bwMode="auto">
            <a:xfrm>
              <a:off x="3862" y="1508"/>
              <a:ext cx="46" cy="43"/>
            </a:xfrm>
            <a:custGeom>
              <a:avLst/>
              <a:gdLst>
                <a:gd name="T0" fmla="*/ 0 w 46"/>
                <a:gd name="T1" fmla="*/ 21 h 43"/>
                <a:gd name="T2" fmla="*/ 3 w 46"/>
                <a:gd name="T3" fmla="*/ 31 h 43"/>
                <a:gd name="T4" fmla="*/ 9 w 46"/>
                <a:gd name="T5" fmla="*/ 40 h 43"/>
                <a:gd name="T6" fmla="*/ 19 w 46"/>
                <a:gd name="T7" fmla="*/ 43 h 43"/>
                <a:gd name="T8" fmla="*/ 28 w 46"/>
                <a:gd name="T9" fmla="*/ 43 h 43"/>
                <a:gd name="T10" fmla="*/ 38 w 46"/>
                <a:gd name="T11" fmla="*/ 40 h 43"/>
                <a:gd name="T12" fmla="*/ 44 w 46"/>
                <a:gd name="T13" fmla="*/ 31 h 43"/>
                <a:gd name="T14" fmla="*/ 46 w 46"/>
                <a:gd name="T15" fmla="*/ 21 h 43"/>
                <a:gd name="T16" fmla="*/ 44 w 46"/>
                <a:gd name="T17" fmla="*/ 12 h 43"/>
                <a:gd name="T18" fmla="*/ 38 w 46"/>
                <a:gd name="T19" fmla="*/ 4 h 43"/>
                <a:gd name="T20" fmla="*/ 28 w 46"/>
                <a:gd name="T21" fmla="*/ 0 h 43"/>
                <a:gd name="T22" fmla="*/ 19 w 46"/>
                <a:gd name="T23" fmla="*/ 0 h 43"/>
                <a:gd name="T24" fmla="*/ 9 w 46"/>
                <a:gd name="T25" fmla="*/ 4 h 43"/>
                <a:gd name="T26" fmla="*/ 3 w 46"/>
                <a:gd name="T27" fmla="*/ 12 h 43"/>
                <a:gd name="T28" fmla="*/ 0 w 46"/>
                <a:gd name="T29" fmla="*/ 21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43"/>
                <a:gd name="T47" fmla="*/ 46 w 46"/>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43">
                  <a:moveTo>
                    <a:pt x="0" y="21"/>
                  </a:moveTo>
                  <a:lnTo>
                    <a:pt x="3" y="31"/>
                  </a:lnTo>
                  <a:lnTo>
                    <a:pt x="9" y="40"/>
                  </a:lnTo>
                  <a:lnTo>
                    <a:pt x="19" y="43"/>
                  </a:lnTo>
                  <a:lnTo>
                    <a:pt x="28" y="43"/>
                  </a:lnTo>
                  <a:lnTo>
                    <a:pt x="38" y="40"/>
                  </a:lnTo>
                  <a:lnTo>
                    <a:pt x="44" y="31"/>
                  </a:lnTo>
                  <a:lnTo>
                    <a:pt x="46" y="21"/>
                  </a:lnTo>
                  <a:lnTo>
                    <a:pt x="44" y="12"/>
                  </a:lnTo>
                  <a:lnTo>
                    <a:pt x="38" y="4"/>
                  </a:lnTo>
                  <a:lnTo>
                    <a:pt x="28" y="0"/>
                  </a:lnTo>
                  <a:lnTo>
                    <a:pt x="19" y="0"/>
                  </a:lnTo>
                  <a:lnTo>
                    <a:pt x="9" y="4"/>
                  </a:lnTo>
                  <a:lnTo>
                    <a:pt x="3" y="12"/>
                  </a:lnTo>
                  <a:lnTo>
                    <a:pt x="0" y="21"/>
                  </a:lnTo>
                </a:path>
              </a:pathLst>
            </a:custGeom>
            <a:noFill/>
            <a:ln w="7938">
              <a:solidFill>
                <a:srgbClr val="000000"/>
              </a:solidFill>
              <a:round/>
              <a:headEnd/>
              <a:tailEnd/>
            </a:ln>
          </p:spPr>
          <p:txBody>
            <a:bodyPr/>
            <a:lstStyle/>
            <a:p>
              <a:endParaRPr lang="vi-VN"/>
            </a:p>
          </p:txBody>
        </p:sp>
        <p:sp>
          <p:nvSpPr>
            <p:cNvPr id="53321" name="Freeform 149"/>
            <p:cNvSpPr>
              <a:spLocks/>
            </p:cNvSpPr>
            <p:nvPr/>
          </p:nvSpPr>
          <p:spPr bwMode="auto">
            <a:xfrm>
              <a:off x="4273" y="1508"/>
              <a:ext cx="45" cy="43"/>
            </a:xfrm>
            <a:custGeom>
              <a:avLst/>
              <a:gdLst>
                <a:gd name="T0" fmla="*/ 45 w 45"/>
                <a:gd name="T1" fmla="*/ 21 h 43"/>
                <a:gd name="T2" fmla="*/ 44 w 45"/>
                <a:gd name="T3" fmla="*/ 31 h 43"/>
                <a:gd name="T4" fmla="*/ 37 w 45"/>
                <a:gd name="T5" fmla="*/ 40 h 43"/>
                <a:gd name="T6" fmla="*/ 28 w 45"/>
                <a:gd name="T7" fmla="*/ 43 h 43"/>
                <a:gd name="T8" fmla="*/ 18 w 45"/>
                <a:gd name="T9" fmla="*/ 43 h 43"/>
                <a:gd name="T10" fmla="*/ 9 w 45"/>
                <a:gd name="T11" fmla="*/ 40 h 43"/>
                <a:gd name="T12" fmla="*/ 3 w 45"/>
                <a:gd name="T13" fmla="*/ 31 h 43"/>
                <a:gd name="T14" fmla="*/ 0 w 45"/>
                <a:gd name="T15" fmla="*/ 21 h 43"/>
                <a:gd name="T16" fmla="*/ 3 w 45"/>
                <a:gd name="T17" fmla="*/ 12 h 43"/>
                <a:gd name="T18" fmla="*/ 9 w 45"/>
                <a:gd name="T19" fmla="*/ 4 h 43"/>
                <a:gd name="T20" fmla="*/ 18 w 45"/>
                <a:gd name="T21" fmla="*/ 0 h 43"/>
                <a:gd name="T22" fmla="*/ 28 w 45"/>
                <a:gd name="T23" fmla="*/ 0 h 43"/>
                <a:gd name="T24" fmla="*/ 37 w 45"/>
                <a:gd name="T25" fmla="*/ 4 h 43"/>
                <a:gd name="T26" fmla="*/ 44 w 45"/>
                <a:gd name="T27" fmla="*/ 12 h 43"/>
                <a:gd name="T28" fmla="*/ 45 w 45"/>
                <a:gd name="T29" fmla="*/ 21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3"/>
                <a:gd name="T47" fmla="*/ 45 w 45"/>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3">
                  <a:moveTo>
                    <a:pt x="45" y="21"/>
                  </a:moveTo>
                  <a:lnTo>
                    <a:pt x="44" y="31"/>
                  </a:lnTo>
                  <a:lnTo>
                    <a:pt x="37" y="40"/>
                  </a:lnTo>
                  <a:lnTo>
                    <a:pt x="28" y="43"/>
                  </a:lnTo>
                  <a:lnTo>
                    <a:pt x="18" y="43"/>
                  </a:lnTo>
                  <a:lnTo>
                    <a:pt x="9" y="40"/>
                  </a:lnTo>
                  <a:lnTo>
                    <a:pt x="3" y="31"/>
                  </a:lnTo>
                  <a:lnTo>
                    <a:pt x="0" y="21"/>
                  </a:lnTo>
                  <a:lnTo>
                    <a:pt x="3" y="12"/>
                  </a:lnTo>
                  <a:lnTo>
                    <a:pt x="9" y="4"/>
                  </a:lnTo>
                  <a:lnTo>
                    <a:pt x="18" y="0"/>
                  </a:lnTo>
                  <a:lnTo>
                    <a:pt x="28" y="0"/>
                  </a:lnTo>
                  <a:lnTo>
                    <a:pt x="37" y="4"/>
                  </a:lnTo>
                  <a:lnTo>
                    <a:pt x="44" y="12"/>
                  </a:lnTo>
                  <a:lnTo>
                    <a:pt x="45" y="21"/>
                  </a:lnTo>
                  <a:close/>
                </a:path>
              </a:pathLst>
            </a:custGeom>
            <a:solidFill>
              <a:srgbClr val="FFFFFF"/>
            </a:solidFill>
            <a:ln w="9525">
              <a:noFill/>
              <a:round/>
              <a:headEnd/>
              <a:tailEnd/>
            </a:ln>
          </p:spPr>
          <p:txBody>
            <a:bodyPr/>
            <a:lstStyle/>
            <a:p>
              <a:endParaRPr lang="vi-VN"/>
            </a:p>
          </p:txBody>
        </p:sp>
        <p:sp>
          <p:nvSpPr>
            <p:cNvPr id="53322" name="Line 150"/>
            <p:cNvSpPr>
              <a:spLocks noChangeShapeType="1"/>
            </p:cNvSpPr>
            <p:nvPr/>
          </p:nvSpPr>
          <p:spPr bwMode="auto">
            <a:xfrm flipH="1">
              <a:off x="4091" y="1529"/>
              <a:ext cx="182" cy="1"/>
            </a:xfrm>
            <a:prstGeom prst="line">
              <a:avLst/>
            </a:prstGeom>
            <a:noFill/>
            <a:ln w="7938">
              <a:solidFill>
                <a:srgbClr val="000000"/>
              </a:solidFill>
              <a:round/>
              <a:headEnd/>
              <a:tailEnd/>
            </a:ln>
          </p:spPr>
          <p:txBody>
            <a:bodyPr/>
            <a:lstStyle/>
            <a:p>
              <a:endParaRPr lang="vi-VN"/>
            </a:p>
          </p:txBody>
        </p:sp>
        <p:sp>
          <p:nvSpPr>
            <p:cNvPr id="53323" name="Freeform 151"/>
            <p:cNvSpPr>
              <a:spLocks/>
            </p:cNvSpPr>
            <p:nvPr/>
          </p:nvSpPr>
          <p:spPr bwMode="auto">
            <a:xfrm>
              <a:off x="4273" y="1508"/>
              <a:ext cx="45" cy="43"/>
            </a:xfrm>
            <a:custGeom>
              <a:avLst/>
              <a:gdLst>
                <a:gd name="T0" fmla="*/ 45 w 45"/>
                <a:gd name="T1" fmla="*/ 21 h 43"/>
                <a:gd name="T2" fmla="*/ 44 w 45"/>
                <a:gd name="T3" fmla="*/ 31 h 43"/>
                <a:gd name="T4" fmla="*/ 37 w 45"/>
                <a:gd name="T5" fmla="*/ 40 h 43"/>
                <a:gd name="T6" fmla="*/ 28 w 45"/>
                <a:gd name="T7" fmla="*/ 43 h 43"/>
                <a:gd name="T8" fmla="*/ 18 w 45"/>
                <a:gd name="T9" fmla="*/ 43 h 43"/>
                <a:gd name="T10" fmla="*/ 9 w 45"/>
                <a:gd name="T11" fmla="*/ 40 h 43"/>
                <a:gd name="T12" fmla="*/ 3 w 45"/>
                <a:gd name="T13" fmla="*/ 31 h 43"/>
                <a:gd name="T14" fmla="*/ 0 w 45"/>
                <a:gd name="T15" fmla="*/ 21 h 43"/>
                <a:gd name="T16" fmla="*/ 3 w 45"/>
                <a:gd name="T17" fmla="*/ 12 h 43"/>
                <a:gd name="T18" fmla="*/ 9 w 45"/>
                <a:gd name="T19" fmla="*/ 4 h 43"/>
                <a:gd name="T20" fmla="*/ 18 w 45"/>
                <a:gd name="T21" fmla="*/ 0 h 43"/>
                <a:gd name="T22" fmla="*/ 28 w 45"/>
                <a:gd name="T23" fmla="*/ 0 h 43"/>
                <a:gd name="T24" fmla="*/ 37 w 45"/>
                <a:gd name="T25" fmla="*/ 4 h 43"/>
                <a:gd name="T26" fmla="*/ 44 w 45"/>
                <a:gd name="T27" fmla="*/ 12 h 43"/>
                <a:gd name="T28" fmla="*/ 45 w 45"/>
                <a:gd name="T29" fmla="*/ 21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3"/>
                <a:gd name="T47" fmla="*/ 45 w 45"/>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3">
                  <a:moveTo>
                    <a:pt x="45" y="21"/>
                  </a:moveTo>
                  <a:lnTo>
                    <a:pt x="44" y="31"/>
                  </a:lnTo>
                  <a:lnTo>
                    <a:pt x="37" y="40"/>
                  </a:lnTo>
                  <a:lnTo>
                    <a:pt x="28" y="43"/>
                  </a:lnTo>
                  <a:lnTo>
                    <a:pt x="18" y="43"/>
                  </a:lnTo>
                  <a:lnTo>
                    <a:pt x="9" y="40"/>
                  </a:lnTo>
                  <a:lnTo>
                    <a:pt x="3" y="31"/>
                  </a:lnTo>
                  <a:lnTo>
                    <a:pt x="0" y="21"/>
                  </a:lnTo>
                  <a:lnTo>
                    <a:pt x="3" y="12"/>
                  </a:lnTo>
                  <a:lnTo>
                    <a:pt x="9" y="4"/>
                  </a:lnTo>
                  <a:lnTo>
                    <a:pt x="18" y="0"/>
                  </a:lnTo>
                  <a:lnTo>
                    <a:pt x="28" y="0"/>
                  </a:lnTo>
                  <a:lnTo>
                    <a:pt x="37" y="4"/>
                  </a:lnTo>
                  <a:lnTo>
                    <a:pt x="44" y="12"/>
                  </a:lnTo>
                  <a:lnTo>
                    <a:pt x="45" y="21"/>
                  </a:lnTo>
                </a:path>
              </a:pathLst>
            </a:custGeom>
            <a:noFill/>
            <a:ln w="7938">
              <a:solidFill>
                <a:srgbClr val="000000"/>
              </a:solidFill>
              <a:round/>
              <a:headEnd/>
              <a:tailEnd/>
            </a:ln>
          </p:spPr>
          <p:txBody>
            <a:bodyPr/>
            <a:lstStyle/>
            <a:p>
              <a:endParaRPr lang="vi-VN"/>
            </a:p>
          </p:txBody>
        </p:sp>
        <p:sp>
          <p:nvSpPr>
            <p:cNvPr id="53324" name="Rectangle 152"/>
            <p:cNvSpPr>
              <a:spLocks noChangeArrowheads="1"/>
            </p:cNvSpPr>
            <p:nvPr/>
          </p:nvSpPr>
          <p:spPr bwMode="auto">
            <a:xfrm>
              <a:off x="4433" y="1470"/>
              <a:ext cx="258"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Gvien</a:t>
              </a:r>
              <a:endParaRPr lang="en-US">
                <a:cs typeface="Tahoma" pitchFamily="34" charset="0"/>
              </a:endParaRPr>
            </a:p>
          </p:txBody>
        </p:sp>
        <p:sp>
          <p:nvSpPr>
            <p:cNvPr id="53325" name="Rectangle 153"/>
            <p:cNvSpPr>
              <a:spLocks noChangeArrowheads="1"/>
            </p:cNvSpPr>
            <p:nvPr/>
          </p:nvSpPr>
          <p:spPr bwMode="auto">
            <a:xfrm>
              <a:off x="3630" y="1470"/>
              <a:ext cx="211"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Nam</a:t>
              </a:r>
              <a:endParaRPr lang="en-US">
                <a:cs typeface="Tahoma" pitchFamily="34" charset="0"/>
              </a:endParaRPr>
            </a:p>
          </p:txBody>
        </p:sp>
        <p:sp>
          <p:nvSpPr>
            <p:cNvPr id="53326" name="Freeform 154"/>
            <p:cNvSpPr>
              <a:spLocks/>
            </p:cNvSpPr>
            <p:nvPr/>
          </p:nvSpPr>
          <p:spPr bwMode="auto">
            <a:xfrm>
              <a:off x="946" y="2274"/>
              <a:ext cx="44" cy="46"/>
            </a:xfrm>
            <a:custGeom>
              <a:avLst/>
              <a:gdLst>
                <a:gd name="T0" fmla="*/ 0 w 44"/>
                <a:gd name="T1" fmla="*/ 29 h 46"/>
                <a:gd name="T2" fmla="*/ 0 w 44"/>
                <a:gd name="T3" fmla="*/ 18 h 46"/>
                <a:gd name="T4" fmla="*/ 3 w 44"/>
                <a:gd name="T5" fmla="*/ 10 h 46"/>
                <a:gd name="T6" fmla="*/ 12 w 44"/>
                <a:gd name="T7" fmla="*/ 3 h 46"/>
                <a:gd name="T8" fmla="*/ 21 w 44"/>
                <a:gd name="T9" fmla="*/ 0 h 46"/>
                <a:gd name="T10" fmla="*/ 31 w 44"/>
                <a:gd name="T11" fmla="*/ 3 h 46"/>
                <a:gd name="T12" fmla="*/ 40 w 44"/>
                <a:gd name="T13" fmla="*/ 9 h 46"/>
                <a:gd name="T14" fmla="*/ 43 w 44"/>
                <a:gd name="T15" fmla="*/ 18 h 46"/>
                <a:gd name="T16" fmla="*/ 44 w 44"/>
                <a:gd name="T17" fmla="*/ 28 h 46"/>
                <a:gd name="T18" fmla="*/ 40 w 44"/>
                <a:gd name="T19" fmla="*/ 38 h 46"/>
                <a:gd name="T20" fmla="*/ 32 w 44"/>
                <a:gd name="T21" fmla="*/ 44 h 46"/>
                <a:gd name="T22" fmla="*/ 23 w 44"/>
                <a:gd name="T23" fmla="*/ 46 h 46"/>
                <a:gd name="T24" fmla="*/ 12 w 44"/>
                <a:gd name="T25" fmla="*/ 44 h 46"/>
                <a:gd name="T26" fmla="*/ 4 w 44"/>
                <a:gd name="T27" fmla="*/ 38 h 46"/>
                <a:gd name="T28" fmla="*/ 0 w 44"/>
                <a:gd name="T29" fmla="*/ 29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29"/>
                  </a:moveTo>
                  <a:lnTo>
                    <a:pt x="0" y="18"/>
                  </a:lnTo>
                  <a:lnTo>
                    <a:pt x="3" y="10"/>
                  </a:lnTo>
                  <a:lnTo>
                    <a:pt x="12" y="3"/>
                  </a:lnTo>
                  <a:lnTo>
                    <a:pt x="21" y="0"/>
                  </a:lnTo>
                  <a:lnTo>
                    <a:pt x="31" y="3"/>
                  </a:lnTo>
                  <a:lnTo>
                    <a:pt x="40" y="9"/>
                  </a:lnTo>
                  <a:lnTo>
                    <a:pt x="43" y="18"/>
                  </a:lnTo>
                  <a:lnTo>
                    <a:pt x="44" y="28"/>
                  </a:lnTo>
                  <a:lnTo>
                    <a:pt x="40" y="38"/>
                  </a:lnTo>
                  <a:lnTo>
                    <a:pt x="32" y="44"/>
                  </a:lnTo>
                  <a:lnTo>
                    <a:pt x="23" y="46"/>
                  </a:lnTo>
                  <a:lnTo>
                    <a:pt x="12" y="44"/>
                  </a:lnTo>
                  <a:lnTo>
                    <a:pt x="4" y="38"/>
                  </a:lnTo>
                  <a:lnTo>
                    <a:pt x="0" y="29"/>
                  </a:lnTo>
                  <a:close/>
                </a:path>
              </a:pathLst>
            </a:custGeom>
            <a:solidFill>
              <a:srgbClr val="FFFFFF"/>
            </a:solidFill>
            <a:ln w="9525">
              <a:noFill/>
              <a:round/>
              <a:headEnd/>
              <a:tailEnd/>
            </a:ln>
          </p:spPr>
          <p:txBody>
            <a:bodyPr/>
            <a:lstStyle/>
            <a:p>
              <a:endParaRPr lang="vi-VN"/>
            </a:p>
          </p:txBody>
        </p:sp>
        <p:sp>
          <p:nvSpPr>
            <p:cNvPr id="53327" name="Line 155"/>
            <p:cNvSpPr>
              <a:spLocks noChangeShapeType="1"/>
            </p:cNvSpPr>
            <p:nvPr/>
          </p:nvSpPr>
          <p:spPr bwMode="auto">
            <a:xfrm flipV="1">
              <a:off x="989" y="2257"/>
              <a:ext cx="139" cy="35"/>
            </a:xfrm>
            <a:prstGeom prst="line">
              <a:avLst/>
            </a:prstGeom>
            <a:noFill/>
            <a:ln w="7938">
              <a:solidFill>
                <a:srgbClr val="000000"/>
              </a:solidFill>
              <a:round/>
              <a:headEnd/>
              <a:tailEnd/>
            </a:ln>
          </p:spPr>
          <p:txBody>
            <a:bodyPr/>
            <a:lstStyle/>
            <a:p>
              <a:endParaRPr lang="vi-VN"/>
            </a:p>
          </p:txBody>
        </p:sp>
        <p:sp>
          <p:nvSpPr>
            <p:cNvPr id="53328" name="Freeform 156"/>
            <p:cNvSpPr>
              <a:spLocks/>
            </p:cNvSpPr>
            <p:nvPr/>
          </p:nvSpPr>
          <p:spPr bwMode="auto">
            <a:xfrm>
              <a:off x="946" y="2274"/>
              <a:ext cx="44" cy="46"/>
            </a:xfrm>
            <a:custGeom>
              <a:avLst/>
              <a:gdLst>
                <a:gd name="T0" fmla="*/ 0 w 44"/>
                <a:gd name="T1" fmla="*/ 29 h 46"/>
                <a:gd name="T2" fmla="*/ 0 w 44"/>
                <a:gd name="T3" fmla="*/ 18 h 46"/>
                <a:gd name="T4" fmla="*/ 3 w 44"/>
                <a:gd name="T5" fmla="*/ 10 h 46"/>
                <a:gd name="T6" fmla="*/ 12 w 44"/>
                <a:gd name="T7" fmla="*/ 3 h 46"/>
                <a:gd name="T8" fmla="*/ 21 w 44"/>
                <a:gd name="T9" fmla="*/ 0 h 46"/>
                <a:gd name="T10" fmla="*/ 31 w 44"/>
                <a:gd name="T11" fmla="*/ 3 h 46"/>
                <a:gd name="T12" fmla="*/ 40 w 44"/>
                <a:gd name="T13" fmla="*/ 9 h 46"/>
                <a:gd name="T14" fmla="*/ 43 w 44"/>
                <a:gd name="T15" fmla="*/ 18 h 46"/>
                <a:gd name="T16" fmla="*/ 44 w 44"/>
                <a:gd name="T17" fmla="*/ 28 h 46"/>
                <a:gd name="T18" fmla="*/ 40 w 44"/>
                <a:gd name="T19" fmla="*/ 38 h 46"/>
                <a:gd name="T20" fmla="*/ 32 w 44"/>
                <a:gd name="T21" fmla="*/ 44 h 46"/>
                <a:gd name="T22" fmla="*/ 23 w 44"/>
                <a:gd name="T23" fmla="*/ 46 h 46"/>
                <a:gd name="T24" fmla="*/ 12 w 44"/>
                <a:gd name="T25" fmla="*/ 44 h 46"/>
                <a:gd name="T26" fmla="*/ 4 w 44"/>
                <a:gd name="T27" fmla="*/ 38 h 46"/>
                <a:gd name="T28" fmla="*/ 0 w 44"/>
                <a:gd name="T29" fmla="*/ 29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4"/>
                <a:gd name="T46" fmla="*/ 0 h 46"/>
                <a:gd name="T47" fmla="*/ 44 w 44"/>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4" h="46">
                  <a:moveTo>
                    <a:pt x="0" y="29"/>
                  </a:moveTo>
                  <a:lnTo>
                    <a:pt x="0" y="18"/>
                  </a:lnTo>
                  <a:lnTo>
                    <a:pt x="3" y="10"/>
                  </a:lnTo>
                  <a:lnTo>
                    <a:pt x="12" y="3"/>
                  </a:lnTo>
                  <a:lnTo>
                    <a:pt x="21" y="0"/>
                  </a:lnTo>
                  <a:lnTo>
                    <a:pt x="31" y="3"/>
                  </a:lnTo>
                  <a:lnTo>
                    <a:pt x="40" y="9"/>
                  </a:lnTo>
                  <a:lnTo>
                    <a:pt x="43" y="18"/>
                  </a:lnTo>
                  <a:lnTo>
                    <a:pt x="44" y="28"/>
                  </a:lnTo>
                  <a:lnTo>
                    <a:pt x="40" y="38"/>
                  </a:lnTo>
                  <a:lnTo>
                    <a:pt x="32" y="44"/>
                  </a:lnTo>
                  <a:lnTo>
                    <a:pt x="23" y="46"/>
                  </a:lnTo>
                  <a:lnTo>
                    <a:pt x="12" y="44"/>
                  </a:lnTo>
                  <a:lnTo>
                    <a:pt x="4" y="38"/>
                  </a:lnTo>
                  <a:lnTo>
                    <a:pt x="0" y="29"/>
                  </a:lnTo>
                </a:path>
              </a:pathLst>
            </a:custGeom>
            <a:noFill/>
            <a:ln w="7938">
              <a:solidFill>
                <a:srgbClr val="000000"/>
              </a:solidFill>
              <a:round/>
              <a:headEnd/>
              <a:tailEnd/>
            </a:ln>
          </p:spPr>
          <p:txBody>
            <a:bodyPr/>
            <a:lstStyle/>
            <a:p>
              <a:endParaRPr lang="vi-VN"/>
            </a:p>
          </p:txBody>
        </p:sp>
        <p:sp>
          <p:nvSpPr>
            <p:cNvPr id="53329" name="Freeform 157"/>
            <p:cNvSpPr>
              <a:spLocks/>
            </p:cNvSpPr>
            <p:nvPr/>
          </p:nvSpPr>
          <p:spPr bwMode="auto">
            <a:xfrm>
              <a:off x="2747" y="1257"/>
              <a:ext cx="45" cy="46"/>
            </a:xfrm>
            <a:custGeom>
              <a:avLst/>
              <a:gdLst>
                <a:gd name="T0" fmla="*/ 22 w 45"/>
                <a:gd name="T1" fmla="*/ 0 h 46"/>
                <a:gd name="T2" fmla="*/ 31 w 45"/>
                <a:gd name="T3" fmla="*/ 2 h 46"/>
                <a:gd name="T4" fmla="*/ 40 w 45"/>
                <a:gd name="T5" fmla="*/ 8 h 46"/>
                <a:gd name="T6" fmla="*/ 45 w 45"/>
                <a:gd name="T7" fmla="*/ 18 h 46"/>
                <a:gd name="T8" fmla="*/ 45 w 45"/>
                <a:gd name="T9" fmla="*/ 27 h 46"/>
                <a:gd name="T10" fmla="*/ 40 w 45"/>
                <a:gd name="T11" fmla="*/ 37 h 46"/>
                <a:gd name="T12" fmla="*/ 31 w 45"/>
                <a:gd name="T13" fmla="*/ 43 h 46"/>
                <a:gd name="T14" fmla="*/ 22 w 45"/>
                <a:gd name="T15" fmla="*/ 46 h 46"/>
                <a:gd name="T16" fmla="*/ 12 w 45"/>
                <a:gd name="T17" fmla="*/ 43 h 46"/>
                <a:gd name="T18" fmla="*/ 4 w 45"/>
                <a:gd name="T19" fmla="*/ 37 h 46"/>
                <a:gd name="T20" fmla="*/ 0 w 45"/>
                <a:gd name="T21" fmla="*/ 27 h 46"/>
                <a:gd name="T22" fmla="*/ 0 w 45"/>
                <a:gd name="T23" fmla="*/ 18 h 46"/>
                <a:gd name="T24" fmla="*/ 4 w 45"/>
                <a:gd name="T25" fmla="*/ 8 h 46"/>
                <a:gd name="T26" fmla="*/ 12 w 45"/>
                <a:gd name="T27" fmla="*/ 2 h 46"/>
                <a:gd name="T28" fmla="*/ 22 w 45"/>
                <a:gd name="T29" fmla="*/ 0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6"/>
                <a:gd name="T47" fmla="*/ 45 w 45"/>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6">
                  <a:moveTo>
                    <a:pt x="22" y="0"/>
                  </a:moveTo>
                  <a:lnTo>
                    <a:pt x="31" y="2"/>
                  </a:lnTo>
                  <a:lnTo>
                    <a:pt x="40" y="8"/>
                  </a:lnTo>
                  <a:lnTo>
                    <a:pt x="45" y="18"/>
                  </a:lnTo>
                  <a:lnTo>
                    <a:pt x="45" y="27"/>
                  </a:lnTo>
                  <a:lnTo>
                    <a:pt x="40" y="37"/>
                  </a:lnTo>
                  <a:lnTo>
                    <a:pt x="31" y="43"/>
                  </a:lnTo>
                  <a:lnTo>
                    <a:pt x="22" y="46"/>
                  </a:lnTo>
                  <a:lnTo>
                    <a:pt x="12" y="43"/>
                  </a:lnTo>
                  <a:lnTo>
                    <a:pt x="4" y="37"/>
                  </a:lnTo>
                  <a:lnTo>
                    <a:pt x="0" y="27"/>
                  </a:lnTo>
                  <a:lnTo>
                    <a:pt x="0" y="18"/>
                  </a:lnTo>
                  <a:lnTo>
                    <a:pt x="4" y="8"/>
                  </a:lnTo>
                  <a:lnTo>
                    <a:pt x="12" y="2"/>
                  </a:lnTo>
                  <a:lnTo>
                    <a:pt x="22" y="0"/>
                  </a:lnTo>
                  <a:close/>
                </a:path>
              </a:pathLst>
            </a:custGeom>
            <a:solidFill>
              <a:srgbClr val="000000"/>
            </a:solidFill>
            <a:ln w="9525">
              <a:noFill/>
              <a:round/>
              <a:headEnd/>
              <a:tailEnd/>
            </a:ln>
          </p:spPr>
          <p:txBody>
            <a:bodyPr/>
            <a:lstStyle/>
            <a:p>
              <a:endParaRPr lang="vi-VN"/>
            </a:p>
          </p:txBody>
        </p:sp>
        <p:sp>
          <p:nvSpPr>
            <p:cNvPr id="53330" name="Line 158"/>
            <p:cNvSpPr>
              <a:spLocks noChangeShapeType="1"/>
            </p:cNvSpPr>
            <p:nvPr/>
          </p:nvSpPr>
          <p:spPr bwMode="auto">
            <a:xfrm>
              <a:off x="2769" y="1303"/>
              <a:ext cx="1" cy="182"/>
            </a:xfrm>
            <a:prstGeom prst="line">
              <a:avLst/>
            </a:prstGeom>
            <a:noFill/>
            <a:ln w="7938">
              <a:solidFill>
                <a:srgbClr val="000000"/>
              </a:solidFill>
              <a:round/>
              <a:headEnd/>
              <a:tailEnd/>
            </a:ln>
          </p:spPr>
          <p:txBody>
            <a:bodyPr/>
            <a:lstStyle/>
            <a:p>
              <a:endParaRPr lang="vi-VN"/>
            </a:p>
          </p:txBody>
        </p:sp>
        <p:sp>
          <p:nvSpPr>
            <p:cNvPr id="53331" name="Freeform 159"/>
            <p:cNvSpPr>
              <a:spLocks/>
            </p:cNvSpPr>
            <p:nvPr/>
          </p:nvSpPr>
          <p:spPr bwMode="auto">
            <a:xfrm>
              <a:off x="2747" y="1257"/>
              <a:ext cx="45" cy="46"/>
            </a:xfrm>
            <a:custGeom>
              <a:avLst/>
              <a:gdLst>
                <a:gd name="T0" fmla="*/ 22 w 45"/>
                <a:gd name="T1" fmla="*/ 0 h 46"/>
                <a:gd name="T2" fmla="*/ 31 w 45"/>
                <a:gd name="T3" fmla="*/ 2 h 46"/>
                <a:gd name="T4" fmla="*/ 40 w 45"/>
                <a:gd name="T5" fmla="*/ 8 h 46"/>
                <a:gd name="T6" fmla="*/ 45 w 45"/>
                <a:gd name="T7" fmla="*/ 18 h 46"/>
                <a:gd name="T8" fmla="*/ 45 w 45"/>
                <a:gd name="T9" fmla="*/ 27 h 46"/>
                <a:gd name="T10" fmla="*/ 40 w 45"/>
                <a:gd name="T11" fmla="*/ 37 h 46"/>
                <a:gd name="T12" fmla="*/ 31 w 45"/>
                <a:gd name="T13" fmla="*/ 43 h 46"/>
                <a:gd name="T14" fmla="*/ 22 w 45"/>
                <a:gd name="T15" fmla="*/ 46 h 46"/>
                <a:gd name="T16" fmla="*/ 12 w 45"/>
                <a:gd name="T17" fmla="*/ 43 h 46"/>
                <a:gd name="T18" fmla="*/ 4 w 45"/>
                <a:gd name="T19" fmla="*/ 37 h 46"/>
                <a:gd name="T20" fmla="*/ 0 w 45"/>
                <a:gd name="T21" fmla="*/ 27 h 46"/>
                <a:gd name="T22" fmla="*/ 0 w 45"/>
                <a:gd name="T23" fmla="*/ 18 h 46"/>
                <a:gd name="T24" fmla="*/ 4 w 45"/>
                <a:gd name="T25" fmla="*/ 8 h 46"/>
                <a:gd name="T26" fmla="*/ 12 w 45"/>
                <a:gd name="T27" fmla="*/ 2 h 46"/>
                <a:gd name="T28" fmla="*/ 22 w 45"/>
                <a:gd name="T29" fmla="*/ 0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6"/>
                <a:gd name="T47" fmla="*/ 45 w 45"/>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6">
                  <a:moveTo>
                    <a:pt x="22" y="0"/>
                  </a:moveTo>
                  <a:lnTo>
                    <a:pt x="31" y="2"/>
                  </a:lnTo>
                  <a:lnTo>
                    <a:pt x="40" y="8"/>
                  </a:lnTo>
                  <a:lnTo>
                    <a:pt x="45" y="18"/>
                  </a:lnTo>
                  <a:lnTo>
                    <a:pt x="45" y="27"/>
                  </a:lnTo>
                  <a:lnTo>
                    <a:pt x="40" y="37"/>
                  </a:lnTo>
                  <a:lnTo>
                    <a:pt x="31" y="43"/>
                  </a:lnTo>
                  <a:lnTo>
                    <a:pt x="22" y="46"/>
                  </a:lnTo>
                  <a:lnTo>
                    <a:pt x="12" y="43"/>
                  </a:lnTo>
                  <a:lnTo>
                    <a:pt x="4" y="37"/>
                  </a:lnTo>
                  <a:lnTo>
                    <a:pt x="0" y="27"/>
                  </a:lnTo>
                  <a:lnTo>
                    <a:pt x="0" y="18"/>
                  </a:lnTo>
                  <a:lnTo>
                    <a:pt x="4" y="8"/>
                  </a:lnTo>
                  <a:lnTo>
                    <a:pt x="12" y="2"/>
                  </a:lnTo>
                  <a:lnTo>
                    <a:pt x="22" y="0"/>
                  </a:lnTo>
                </a:path>
              </a:pathLst>
            </a:custGeom>
            <a:noFill/>
            <a:ln w="7938">
              <a:solidFill>
                <a:srgbClr val="000000"/>
              </a:solidFill>
              <a:round/>
              <a:headEnd/>
              <a:tailEnd/>
            </a:ln>
          </p:spPr>
          <p:txBody>
            <a:bodyPr/>
            <a:lstStyle/>
            <a:p>
              <a:endParaRPr lang="vi-VN"/>
            </a:p>
          </p:txBody>
        </p:sp>
        <p:sp>
          <p:nvSpPr>
            <p:cNvPr id="53332" name="Rectangle 160"/>
            <p:cNvSpPr>
              <a:spLocks noChangeArrowheads="1"/>
            </p:cNvSpPr>
            <p:nvPr/>
          </p:nvSpPr>
          <p:spPr bwMode="auto">
            <a:xfrm>
              <a:off x="2479" y="1248"/>
              <a:ext cx="262" cy="125"/>
            </a:xfrm>
            <a:prstGeom prst="rect">
              <a:avLst/>
            </a:prstGeom>
            <a:noFill/>
            <a:ln w="9525">
              <a:noFill/>
              <a:miter lim="800000"/>
              <a:headEnd/>
              <a:tailEnd/>
            </a:ln>
          </p:spPr>
          <p:txBody>
            <a:bodyPr wrap="none" lIns="0" tIns="0" rIns="0" bIns="0">
              <a:spAutoFit/>
            </a:bodyPr>
            <a:lstStyle/>
            <a:p>
              <a:r>
                <a:rPr lang="en-US" sz="1300">
                  <a:solidFill>
                    <a:srgbClr val="000000"/>
                  </a:solidFill>
                  <a:cs typeface="Tahoma" pitchFamily="34" charset="0"/>
                </a:rPr>
                <a:t>MaHP</a:t>
              </a:r>
              <a:endParaRPr lang="en-US">
                <a:cs typeface="Tahoma" pitchFamily="34" charset="0"/>
              </a:endParaRPr>
            </a:p>
          </p:txBody>
        </p:sp>
      </p:grpSp>
      <p:sp>
        <p:nvSpPr>
          <p:cNvPr id="86" name="Footer Placeholder 85"/>
          <p:cNvSpPr>
            <a:spLocks noGrp="1"/>
          </p:cNvSpPr>
          <p:nvPr>
            <p:ph type="ftr" sz="quarter" idx="11"/>
          </p:nvPr>
        </p:nvSpPr>
        <p:spPr/>
        <p:txBody>
          <a:bodyPr/>
          <a:lstStyle/>
          <a:p>
            <a:pPr>
              <a:defRPr/>
            </a:pPr>
            <a:r>
              <a:rPr lang="en-US" altLang="en-US" smtClean="0"/>
              <a:t>Khoa CNTT</a:t>
            </a:r>
            <a:endParaRPr lang="en-US" altLang="en-US"/>
          </a:p>
        </p:txBody>
      </p:sp>
      <p:sp>
        <p:nvSpPr>
          <p:cNvPr id="87" name="Date Placeholder 86"/>
          <p:cNvSpPr>
            <a:spLocks noGrp="1"/>
          </p:cNvSpPr>
          <p:nvPr>
            <p:ph type="dt" sz="half" idx="10"/>
          </p:nvPr>
        </p:nvSpPr>
        <p:spPr/>
        <p:txBody>
          <a:bodyPr/>
          <a:lstStyle/>
          <a:p>
            <a:pPr>
              <a:defRPr/>
            </a:pPr>
            <a:fld id="{6D04C366-02F2-4196-BB6B-118A541E296B}" type="datetime13">
              <a:rPr lang="vi-VN" altLang="en-US" smtClean="0"/>
              <a:pPr>
                <a:defRPr/>
              </a:pPr>
              <a:t>08:04:40</a:t>
            </a:fld>
            <a:endParaRPr lang="en-US" altLang="en-US"/>
          </a:p>
        </p:txBody>
      </p:sp>
      <p:pic>
        <p:nvPicPr>
          <p:cNvPr id="88"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381000"/>
            <a:ext cx="8229600" cy="381000"/>
          </a:xfrm>
        </p:spPr>
        <p:txBody>
          <a:bodyPr/>
          <a:lstStyle/>
          <a:p>
            <a:r>
              <a:rPr lang="en-US" sz="3200" smtClean="0">
                <a:solidFill>
                  <a:schemeClr val="accent1"/>
                </a:solidFill>
              </a:rPr>
              <a:t>Ví dụ mô hình đối tượng</a:t>
            </a:r>
          </a:p>
        </p:txBody>
      </p:sp>
      <p:sp>
        <p:nvSpPr>
          <p:cNvPr id="106" name="Slide Number Placeholder 5"/>
          <p:cNvSpPr>
            <a:spLocks noGrp="1"/>
          </p:cNvSpPr>
          <p:nvPr>
            <p:ph type="sldNum" sz="quarter" idx="12"/>
          </p:nvPr>
        </p:nvSpPr>
        <p:spPr/>
        <p:txBody>
          <a:bodyPr/>
          <a:lstStyle/>
          <a:p>
            <a:pPr>
              <a:defRPr/>
            </a:pPr>
            <a:fld id="{BBB07CAA-6911-4BF0-A230-4CEB5344AEBA}" type="slidenum">
              <a:rPr lang="en-US" altLang="en-US"/>
              <a:pPr>
                <a:defRPr/>
              </a:pPr>
              <a:t>32</a:t>
            </a:fld>
            <a:endParaRPr lang="en-US" altLang="en-US"/>
          </a:p>
        </p:txBody>
      </p:sp>
      <p:grpSp>
        <p:nvGrpSpPr>
          <p:cNvPr id="2" name="Group 110"/>
          <p:cNvGrpSpPr>
            <a:grpSpLocks/>
          </p:cNvGrpSpPr>
          <p:nvPr/>
        </p:nvGrpSpPr>
        <p:grpSpPr bwMode="auto">
          <a:xfrm>
            <a:off x="1752600" y="1524000"/>
            <a:ext cx="5438775" cy="4497388"/>
            <a:chOff x="1152" y="1010"/>
            <a:chExt cx="3426" cy="2833"/>
          </a:xfrm>
        </p:grpSpPr>
        <p:sp>
          <p:nvSpPr>
            <p:cNvPr id="54278" name="Rectangle 10"/>
            <p:cNvSpPr>
              <a:spLocks noChangeArrowheads="1"/>
            </p:cNvSpPr>
            <p:nvPr/>
          </p:nvSpPr>
          <p:spPr bwMode="auto">
            <a:xfrm>
              <a:off x="1186" y="1010"/>
              <a:ext cx="732" cy="898"/>
            </a:xfrm>
            <a:prstGeom prst="rect">
              <a:avLst/>
            </a:prstGeom>
            <a:noFill/>
            <a:ln w="0">
              <a:solidFill>
                <a:schemeClr val="tx1"/>
              </a:solidFill>
              <a:miter lim="800000"/>
              <a:headEnd/>
              <a:tailEnd/>
            </a:ln>
          </p:spPr>
          <p:txBody>
            <a:bodyPr/>
            <a:lstStyle/>
            <a:p>
              <a:endParaRPr lang="vi-VN"/>
            </a:p>
          </p:txBody>
        </p:sp>
        <p:sp>
          <p:nvSpPr>
            <p:cNvPr id="54279" name="Rectangle 11"/>
            <p:cNvSpPr>
              <a:spLocks noChangeArrowheads="1"/>
            </p:cNvSpPr>
            <p:nvPr/>
          </p:nvSpPr>
          <p:spPr bwMode="auto">
            <a:xfrm>
              <a:off x="1441" y="1039"/>
              <a:ext cx="273" cy="115"/>
            </a:xfrm>
            <a:prstGeom prst="rect">
              <a:avLst/>
            </a:prstGeom>
            <a:noFill/>
            <a:ln w="9525">
              <a:noFill/>
              <a:miter lim="800000"/>
              <a:headEnd/>
              <a:tailEnd/>
            </a:ln>
          </p:spPr>
          <p:txBody>
            <a:bodyPr wrap="none" lIns="0" tIns="0" rIns="0" bIns="0">
              <a:spAutoFit/>
            </a:bodyPr>
            <a:lstStyle/>
            <a:p>
              <a:r>
                <a:rPr lang="en-US" sz="1200" b="1">
                  <a:solidFill>
                    <a:srgbClr val="000000"/>
                  </a:solidFill>
                  <a:cs typeface="Tahoma" pitchFamily="34" charset="0"/>
                </a:rPr>
                <a:t>SVien</a:t>
              </a:r>
              <a:endParaRPr lang="en-US" b="1">
                <a:cs typeface="Tahoma" pitchFamily="34" charset="0"/>
              </a:endParaRPr>
            </a:p>
          </p:txBody>
        </p:sp>
        <p:sp>
          <p:nvSpPr>
            <p:cNvPr id="54280" name="Rectangle 12"/>
            <p:cNvSpPr>
              <a:spLocks noChangeArrowheads="1"/>
            </p:cNvSpPr>
            <p:nvPr/>
          </p:nvSpPr>
          <p:spPr bwMode="auto">
            <a:xfrm>
              <a:off x="1186" y="1163"/>
              <a:ext cx="732" cy="745"/>
            </a:xfrm>
            <a:prstGeom prst="rect">
              <a:avLst/>
            </a:prstGeom>
            <a:noFill/>
            <a:ln w="0">
              <a:solidFill>
                <a:schemeClr val="tx1"/>
              </a:solidFill>
              <a:miter lim="800000"/>
              <a:headEnd/>
              <a:tailEnd/>
            </a:ln>
          </p:spPr>
          <p:txBody>
            <a:bodyPr/>
            <a:lstStyle/>
            <a:p>
              <a:endParaRPr lang="vi-VN"/>
            </a:p>
          </p:txBody>
        </p:sp>
        <p:sp>
          <p:nvSpPr>
            <p:cNvPr id="54281" name="Rectangle 13"/>
            <p:cNvSpPr>
              <a:spLocks noChangeArrowheads="1"/>
            </p:cNvSpPr>
            <p:nvPr/>
          </p:nvSpPr>
          <p:spPr bwMode="auto">
            <a:xfrm>
              <a:off x="1186" y="1572"/>
              <a:ext cx="732" cy="336"/>
            </a:xfrm>
            <a:prstGeom prst="rect">
              <a:avLst/>
            </a:prstGeom>
            <a:noFill/>
            <a:ln w="0">
              <a:solidFill>
                <a:schemeClr val="tx1"/>
              </a:solidFill>
              <a:miter lim="800000"/>
              <a:headEnd/>
              <a:tailEnd/>
            </a:ln>
          </p:spPr>
          <p:txBody>
            <a:bodyPr/>
            <a:lstStyle/>
            <a:p>
              <a:endParaRPr lang="vi-VN"/>
            </a:p>
          </p:txBody>
        </p:sp>
        <p:pic>
          <p:nvPicPr>
            <p:cNvPr id="54282" name="Picture 14"/>
            <p:cNvPicPr>
              <a:picLocks noChangeAspect="1" noChangeArrowheads="1"/>
            </p:cNvPicPr>
            <p:nvPr/>
          </p:nvPicPr>
          <p:blipFill>
            <a:blip r:embed="rId3" cstate="print"/>
            <a:srcRect/>
            <a:stretch>
              <a:fillRect/>
            </a:stretch>
          </p:blipFill>
          <p:spPr bwMode="auto">
            <a:xfrm>
              <a:off x="1208" y="1178"/>
              <a:ext cx="117" cy="109"/>
            </a:xfrm>
            <a:prstGeom prst="rect">
              <a:avLst/>
            </a:prstGeom>
            <a:noFill/>
            <a:ln w="9525">
              <a:noFill/>
              <a:miter lim="800000"/>
              <a:headEnd/>
              <a:tailEnd/>
            </a:ln>
          </p:spPr>
        </p:pic>
        <p:pic>
          <p:nvPicPr>
            <p:cNvPr id="54283" name="Picture 15"/>
            <p:cNvPicPr>
              <a:picLocks noChangeAspect="1" noChangeArrowheads="1"/>
            </p:cNvPicPr>
            <p:nvPr/>
          </p:nvPicPr>
          <p:blipFill>
            <a:blip r:embed="rId4" cstate="print"/>
            <a:srcRect/>
            <a:stretch>
              <a:fillRect/>
            </a:stretch>
          </p:blipFill>
          <p:spPr bwMode="auto">
            <a:xfrm>
              <a:off x="1208" y="1178"/>
              <a:ext cx="117" cy="109"/>
            </a:xfrm>
            <a:prstGeom prst="rect">
              <a:avLst/>
            </a:prstGeom>
            <a:noFill/>
            <a:ln w="9525">
              <a:noFill/>
              <a:miter lim="800000"/>
              <a:headEnd/>
              <a:tailEnd/>
            </a:ln>
          </p:spPr>
        </p:pic>
        <p:pic>
          <p:nvPicPr>
            <p:cNvPr id="54284" name="Picture 16"/>
            <p:cNvPicPr>
              <a:picLocks noChangeAspect="1" noChangeArrowheads="1"/>
            </p:cNvPicPr>
            <p:nvPr/>
          </p:nvPicPr>
          <p:blipFill>
            <a:blip r:embed="rId3" cstate="print"/>
            <a:srcRect/>
            <a:stretch>
              <a:fillRect/>
            </a:stretch>
          </p:blipFill>
          <p:spPr bwMode="auto">
            <a:xfrm>
              <a:off x="1208" y="1178"/>
              <a:ext cx="117" cy="109"/>
            </a:xfrm>
            <a:prstGeom prst="rect">
              <a:avLst/>
            </a:prstGeom>
            <a:noFill/>
            <a:ln w="9525">
              <a:noFill/>
              <a:miter lim="800000"/>
              <a:headEnd/>
              <a:tailEnd/>
            </a:ln>
          </p:spPr>
        </p:pic>
        <p:sp>
          <p:nvSpPr>
            <p:cNvPr id="54285" name="Rectangle 17"/>
            <p:cNvSpPr>
              <a:spLocks noChangeArrowheads="1"/>
            </p:cNvSpPr>
            <p:nvPr/>
          </p:nvSpPr>
          <p:spPr bwMode="auto">
            <a:xfrm>
              <a:off x="1343" y="1178"/>
              <a:ext cx="161"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Ten</a:t>
              </a:r>
              <a:endParaRPr lang="en-US">
                <a:cs typeface="Tahoma" pitchFamily="34" charset="0"/>
              </a:endParaRPr>
            </a:p>
          </p:txBody>
        </p:sp>
        <p:pic>
          <p:nvPicPr>
            <p:cNvPr id="54286" name="Picture 18"/>
            <p:cNvPicPr>
              <a:picLocks noChangeAspect="1" noChangeArrowheads="1"/>
            </p:cNvPicPr>
            <p:nvPr/>
          </p:nvPicPr>
          <p:blipFill>
            <a:blip r:embed="rId3" cstate="print"/>
            <a:srcRect/>
            <a:stretch>
              <a:fillRect/>
            </a:stretch>
          </p:blipFill>
          <p:spPr bwMode="auto">
            <a:xfrm>
              <a:off x="1208" y="1295"/>
              <a:ext cx="117" cy="109"/>
            </a:xfrm>
            <a:prstGeom prst="rect">
              <a:avLst/>
            </a:prstGeom>
            <a:noFill/>
            <a:ln w="9525">
              <a:noFill/>
              <a:miter lim="800000"/>
              <a:headEnd/>
              <a:tailEnd/>
            </a:ln>
          </p:spPr>
        </p:pic>
        <p:pic>
          <p:nvPicPr>
            <p:cNvPr id="54287" name="Picture 19"/>
            <p:cNvPicPr>
              <a:picLocks noChangeAspect="1" noChangeArrowheads="1"/>
            </p:cNvPicPr>
            <p:nvPr/>
          </p:nvPicPr>
          <p:blipFill>
            <a:blip r:embed="rId4" cstate="print"/>
            <a:srcRect/>
            <a:stretch>
              <a:fillRect/>
            </a:stretch>
          </p:blipFill>
          <p:spPr bwMode="auto">
            <a:xfrm>
              <a:off x="1208" y="1295"/>
              <a:ext cx="117" cy="109"/>
            </a:xfrm>
            <a:prstGeom prst="rect">
              <a:avLst/>
            </a:prstGeom>
            <a:noFill/>
            <a:ln w="9525">
              <a:noFill/>
              <a:miter lim="800000"/>
              <a:headEnd/>
              <a:tailEnd/>
            </a:ln>
          </p:spPr>
        </p:pic>
        <p:pic>
          <p:nvPicPr>
            <p:cNvPr id="54288" name="Picture 20"/>
            <p:cNvPicPr>
              <a:picLocks noChangeAspect="1" noChangeArrowheads="1"/>
            </p:cNvPicPr>
            <p:nvPr/>
          </p:nvPicPr>
          <p:blipFill>
            <a:blip r:embed="rId3" cstate="print"/>
            <a:srcRect/>
            <a:stretch>
              <a:fillRect/>
            </a:stretch>
          </p:blipFill>
          <p:spPr bwMode="auto">
            <a:xfrm>
              <a:off x="1208" y="1295"/>
              <a:ext cx="117" cy="109"/>
            </a:xfrm>
            <a:prstGeom prst="rect">
              <a:avLst/>
            </a:prstGeom>
            <a:noFill/>
            <a:ln w="9525">
              <a:noFill/>
              <a:miter lim="800000"/>
              <a:headEnd/>
              <a:tailEnd/>
            </a:ln>
          </p:spPr>
        </p:pic>
        <p:sp>
          <p:nvSpPr>
            <p:cNvPr id="54289" name="Rectangle 21"/>
            <p:cNvSpPr>
              <a:spLocks noChangeArrowheads="1"/>
            </p:cNvSpPr>
            <p:nvPr/>
          </p:nvSpPr>
          <p:spPr bwMode="auto">
            <a:xfrm>
              <a:off x="1347" y="1295"/>
              <a:ext cx="153"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Lop</a:t>
              </a:r>
              <a:endParaRPr lang="en-US">
                <a:cs typeface="Tahoma" pitchFamily="34" charset="0"/>
              </a:endParaRPr>
            </a:p>
          </p:txBody>
        </p:sp>
        <p:pic>
          <p:nvPicPr>
            <p:cNvPr id="54290" name="Picture 22"/>
            <p:cNvPicPr>
              <a:picLocks noChangeAspect="1" noChangeArrowheads="1"/>
            </p:cNvPicPr>
            <p:nvPr/>
          </p:nvPicPr>
          <p:blipFill>
            <a:blip r:embed="rId3" cstate="print"/>
            <a:srcRect/>
            <a:stretch>
              <a:fillRect/>
            </a:stretch>
          </p:blipFill>
          <p:spPr bwMode="auto">
            <a:xfrm>
              <a:off x="1208" y="1412"/>
              <a:ext cx="117" cy="109"/>
            </a:xfrm>
            <a:prstGeom prst="rect">
              <a:avLst/>
            </a:prstGeom>
            <a:noFill/>
            <a:ln w="9525">
              <a:noFill/>
              <a:miter lim="800000"/>
              <a:headEnd/>
              <a:tailEnd/>
            </a:ln>
          </p:spPr>
        </p:pic>
        <p:pic>
          <p:nvPicPr>
            <p:cNvPr id="54291" name="Picture 23"/>
            <p:cNvPicPr>
              <a:picLocks noChangeAspect="1" noChangeArrowheads="1"/>
            </p:cNvPicPr>
            <p:nvPr/>
          </p:nvPicPr>
          <p:blipFill>
            <a:blip r:embed="rId4" cstate="print"/>
            <a:srcRect/>
            <a:stretch>
              <a:fillRect/>
            </a:stretch>
          </p:blipFill>
          <p:spPr bwMode="auto">
            <a:xfrm>
              <a:off x="1208" y="1412"/>
              <a:ext cx="117" cy="109"/>
            </a:xfrm>
            <a:prstGeom prst="rect">
              <a:avLst/>
            </a:prstGeom>
            <a:noFill/>
            <a:ln w="9525">
              <a:noFill/>
              <a:miter lim="800000"/>
              <a:headEnd/>
              <a:tailEnd/>
            </a:ln>
          </p:spPr>
        </p:pic>
        <p:pic>
          <p:nvPicPr>
            <p:cNvPr id="54292" name="Picture 24"/>
            <p:cNvPicPr>
              <a:picLocks noChangeAspect="1" noChangeArrowheads="1"/>
            </p:cNvPicPr>
            <p:nvPr/>
          </p:nvPicPr>
          <p:blipFill>
            <a:blip r:embed="rId3" cstate="print"/>
            <a:srcRect/>
            <a:stretch>
              <a:fillRect/>
            </a:stretch>
          </p:blipFill>
          <p:spPr bwMode="auto">
            <a:xfrm>
              <a:off x="1208" y="1412"/>
              <a:ext cx="117" cy="109"/>
            </a:xfrm>
            <a:prstGeom prst="rect">
              <a:avLst/>
            </a:prstGeom>
            <a:noFill/>
            <a:ln w="9525">
              <a:noFill/>
              <a:miter lim="800000"/>
              <a:headEnd/>
              <a:tailEnd/>
            </a:ln>
          </p:spPr>
        </p:pic>
        <p:sp>
          <p:nvSpPr>
            <p:cNvPr id="54293" name="Rectangle 25"/>
            <p:cNvSpPr>
              <a:spLocks noChangeArrowheads="1"/>
            </p:cNvSpPr>
            <p:nvPr/>
          </p:nvSpPr>
          <p:spPr bwMode="auto">
            <a:xfrm>
              <a:off x="1345" y="1412"/>
              <a:ext cx="275"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Nganh</a:t>
              </a:r>
              <a:endParaRPr lang="en-US">
                <a:cs typeface="Tahoma" pitchFamily="34" charset="0"/>
              </a:endParaRPr>
            </a:p>
          </p:txBody>
        </p:sp>
        <p:pic>
          <p:nvPicPr>
            <p:cNvPr id="54294" name="Picture 26"/>
            <p:cNvPicPr>
              <a:picLocks noChangeAspect="1" noChangeArrowheads="1"/>
            </p:cNvPicPr>
            <p:nvPr/>
          </p:nvPicPr>
          <p:blipFill>
            <a:blip r:embed="rId5" cstate="print"/>
            <a:srcRect/>
            <a:stretch>
              <a:fillRect/>
            </a:stretch>
          </p:blipFill>
          <p:spPr bwMode="auto">
            <a:xfrm>
              <a:off x="1152" y="1645"/>
              <a:ext cx="117" cy="110"/>
            </a:xfrm>
            <a:prstGeom prst="rect">
              <a:avLst/>
            </a:prstGeom>
            <a:noFill/>
            <a:ln w="9525">
              <a:noFill/>
              <a:miter lim="800000"/>
              <a:headEnd/>
              <a:tailEnd/>
            </a:ln>
          </p:spPr>
        </p:pic>
        <p:pic>
          <p:nvPicPr>
            <p:cNvPr id="54295" name="Picture 27"/>
            <p:cNvPicPr>
              <a:picLocks noChangeAspect="1" noChangeArrowheads="1"/>
            </p:cNvPicPr>
            <p:nvPr/>
          </p:nvPicPr>
          <p:blipFill>
            <a:blip r:embed="rId6" cstate="print"/>
            <a:srcRect/>
            <a:stretch>
              <a:fillRect/>
            </a:stretch>
          </p:blipFill>
          <p:spPr bwMode="auto">
            <a:xfrm>
              <a:off x="1152" y="1645"/>
              <a:ext cx="117" cy="110"/>
            </a:xfrm>
            <a:prstGeom prst="rect">
              <a:avLst/>
            </a:prstGeom>
            <a:noFill/>
            <a:ln w="9525">
              <a:noFill/>
              <a:miter lim="800000"/>
              <a:headEnd/>
              <a:tailEnd/>
            </a:ln>
          </p:spPr>
        </p:pic>
        <p:pic>
          <p:nvPicPr>
            <p:cNvPr id="54296" name="Picture 28"/>
            <p:cNvPicPr>
              <a:picLocks noChangeAspect="1" noChangeArrowheads="1"/>
            </p:cNvPicPr>
            <p:nvPr/>
          </p:nvPicPr>
          <p:blipFill>
            <a:blip r:embed="rId5" cstate="print"/>
            <a:srcRect/>
            <a:stretch>
              <a:fillRect/>
            </a:stretch>
          </p:blipFill>
          <p:spPr bwMode="auto">
            <a:xfrm>
              <a:off x="1152" y="1645"/>
              <a:ext cx="117" cy="110"/>
            </a:xfrm>
            <a:prstGeom prst="rect">
              <a:avLst/>
            </a:prstGeom>
            <a:noFill/>
            <a:ln w="9525">
              <a:noFill/>
              <a:miter lim="800000"/>
              <a:headEnd/>
              <a:tailEnd/>
            </a:ln>
          </p:spPr>
        </p:pic>
        <p:sp>
          <p:nvSpPr>
            <p:cNvPr id="54297" name="Rectangle 29"/>
            <p:cNvSpPr>
              <a:spLocks noChangeArrowheads="1"/>
            </p:cNvSpPr>
            <p:nvPr/>
          </p:nvSpPr>
          <p:spPr bwMode="auto">
            <a:xfrm>
              <a:off x="1291" y="1645"/>
              <a:ext cx="394"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LapTKB()</a:t>
              </a:r>
              <a:endParaRPr lang="en-US">
                <a:cs typeface="Tahoma" pitchFamily="34" charset="0"/>
              </a:endParaRPr>
            </a:p>
          </p:txBody>
        </p:sp>
        <p:pic>
          <p:nvPicPr>
            <p:cNvPr id="54298" name="Picture 30"/>
            <p:cNvPicPr>
              <a:picLocks noChangeAspect="1" noChangeArrowheads="1"/>
            </p:cNvPicPr>
            <p:nvPr/>
          </p:nvPicPr>
          <p:blipFill>
            <a:blip r:embed="rId5" cstate="print"/>
            <a:srcRect/>
            <a:stretch>
              <a:fillRect/>
            </a:stretch>
          </p:blipFill>
          <p:spPr bwMode="auto">
            <a:xfrm>
              <a:off x="1152" y="1762"/>
              <a:ext cx="117" cy="109"/>
            </a:xfrm>
            <a:prstGeom prst="rect">
              <a:avLst/>
            </a:prstGeom>
            <a:noFill/>
            <a:ln w="9525">
              <a:noFill/>
              <a:miter lim="800000"/>
              <a:headEnd/>
              <a:tailEnd/>
            </a:ln>
          </p:spPr>
        </p:pic>
        <p:pic>
          <p:nvPicPr>
            <p:cNvPr id="54299" name="Picture 31"/>
            <p:cNvPicPr>
              <a:picLocks noChangeAspect="1" noChangeArrowheads="1"/>
            </p:cNvPicPr>
            <p:nvPr/>
          </p:nvPicPr>
          <p:blipFill>
            <a:blip r:embed="rId6" cstate="print"/>
            <a:srcRect/>
            <a:stretch>
              <a:fillRect/>
            </a:stretch>
          </p:blipFill>
          <p:spPr bwMode="auto">
            <a:xfrm>
              <a:off x="1152" y="1762"/>
              <a:ext cx="117" cy="109"/>
            </a:xfrm>
            <a:prstGeom prst="rect">
              <a:avLst/>
            </a:prstGeom>
            <a:noFill/>
            <a:ln w="9525">
              <a:noFill/>
              <a:miter lim="800000"/>
              <a:headEnd/>
              <a:tailEnd/>
            </a:ln>
          </p:spPr>
        </p:pic>
        <p:pic>
          <p:nvPicPr>
            <p:cNvPr id="54300" name="Picture 32"/>
            <p:cNvPicPr>
              <a:picLocks noChangeAspect="1" noChangeArrowheads="1"/>
            </p:cNvPicPr>
            <p:nvPr/>
          </p:nvPicPr>
          <p:blipFill>
            <a:blip r:embed="rId5" cstate="print"/>
            <a:srcRect/>
            <a:stretch>
              <a:fillRect/>
            </a:stretch>
          </p:blipFill>
          <p:spPr bwMode="auto">
            <a:xfrm>
              <a:off x="1152" y="1762"/>
              <a:ext cx="117" cy="109"/>
            </a:xfrm>
            <a:prstGeom prst="rect">
              <a:avLst/>
            </a:prstGeom>
            <a:noFill/>
            <a:ln w="9525">
              <a:noFill/>
              <a:miter lim="800000"/>
              <a:headEnd/>
              <a:tailEnd/>
            </a:ln>
          </p:spPr>
        </p:pic>
        <p:sp>
          <p:nvSpPr>
            <p:cNvPr id="54301" name="Rectangle 33"/>
            <p:cNvSpPr>
              <a:spLocks noChangeArrowheads="1"/>
            </p:cNvSpPr>
            <p:nvPr/>
          </p:nvSpPr>
          <p:spPr bwMode="auto">
            <a:xfrm>
              <a:off x="1278" y="1762"/>
              <a:ext cx="597"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InBangDiem()</a:t>
              </a:r>
              <a:endParaRPr lang="en-US">
                <a:cs typeface="Tahoma" pitchFamily="34" charset="0"/>
              </a:endParaRPr>
            </a:p>
          </p:txBody>
        </p:sp>
        <p:sp>
          <p:nvSpPr>
            <p:cNvPr id="54302" name="Rectangle 34"/>
            <p:cNvSpPr>
              <a:spLocks noChangeArrowheads="1"/>
            </p:cNvSpPr>
            <p:nvPr/>
          </p:nvSpPr>
          <p:spPr bwMode="auto">
            <a:xfrm>
              <a:off x="1998" y="2039"/>
              <a:ext cx="607" cy="782"/>
            </a:xfrm>
            <a:prstGeom prst="rect">
              <a:avLst/>
            </a:prstGeom>
            <a:noFill/>
            <a:ln w="0">
              <a:solidFill>
                <a:schemeClr val="tx1"/>
              </a:solidFill>
              <a:miter lim="800000"/>
              <a:headEnd/>
              <a:tailEnd/>
            </a:ln>
          </p:spPr>
          <p:txBody>
            <a:bodyPr/>
            <a:lstStyle/>
            <a:p>
              <a:endParaRPr lang="vi-VN"/>
            </a:p>
          </p:txBody>
        </p:sp>
        <p:sp>
          <p:nvSpPr>
            <p:cNvPr id="54303" name="Rectangle 35"/>
            <p:cNvSpPr>
              <a:spLocks noChangeArrowheads="1"/>
            </p:cNvSpPr>
            <p:nvPr/>
          </p:nvSpPr>
          <p:spPr bwMode="auto">
            <a:xfrm>
              <a:off x="2202" y="2069"/>
              <a:ext cx="251" cy="115"/>
            </a:xfrm>
            <a:prstGeom prst="rect">
              <a:avLst/>
            </a:prstGeom>
            <a:noFill/>
            <a:ln w="9525">
              <a:noFill/>
              <a:miter lim="800000"/>
              <a:headEnd/>
              <a:tailEnd/>
            </a:ln>
          </p:spPr>
          <p:txBody>
            <a:bodyPr wrap="none" lIns="0" tIns="0" rIns="0" bIns="0">
              <a:spAutoFit/>
            </a:bodyPr>
            <a:lstStyle/>
            <a:p>
              <a:r>
                <a:rPr lang="en-US" sz="1200" b="1">
                  <a:solidFill>
                    <a:srgbClr val="000000"/>
                  </a:solidFill>
                  <a:cs typeface="Tahoma" pitchFamily="34" charset="0"/>
                </a:rPr>
                <a:t>Diem</a:t>
              </a:r>
              <a:endParaRPr lang="en-US" b="1">
                <a:cs typeface="Tahoma" pitchFamily="34" charset="0"/>
              </a:endParaRPr>
            </a:p>
          </p:txBody>
        </p:sp>
        <p:sp>
          <p:nvSpPr>
            <p:cNvPr id="54304" name="Rectangle 36"/>
            <p:cNvSpPr>
              <a:spLocks noChangeArrowheads="1"/>
            </p:cNvSpPr>
            <p:nvPr/>
          </p:nvSpPr>
          <p:spPr bwMode="auto">
            <a:xfrm>
              <a:off x="1998" y="2193"/>
              <a:ext cx="607" cy="628"/>
            </a:xfrm>
            <a:prstGeom prst="rect">
              <a:avLst/>
            </a:prstGeom>
            <a:noFill/>
            <a:ln w="0">
              <a:solidFill>
                <a:schemeClr val="tx1"/>
              </a:solidFill>
              <a:miter lim="800000"/>
              <a:headEnd/>
              <a:tailEnd/>
            </a:ln>
          </p:spPr>
          <p:txBody>
            <a:bodyPr/>
            <a:lstStyle/>
            <a:p>
              <a:endParaRPr lang="vi-VN"/>
            </a:p>
          </p:txBody>
        </p:sp>
        <p:sp>
          <p:nvSpPr>
            <p:cNvPr id="54305" name="Rectangle 37"/>
            <p:cNvSpPr>
              <a:spLocks noChangeArrowheads="1"/>
            </p:cNvSpPr>
            <p:nvPr/>
          </p:nvSpPr>
          <p:spPr bwMode="auto">
            <a:xfrm>
              <a:off x="1998" y="2602"/>
              <a:ext cx="607" cy="219"/>
            </a:xfrm>
            <a:prstGeom prst="rect">
              <a:avLst/>
            </a:prstGeom>
            <a:noFill/>
            <a:ln w="0">
              <a:solidFill>
                <a:schemeClr val="tx1"/>
              </a:solidFill>
              <a:miter lim="800000"/>
              <a:headEnd/>
              <a:tailEnd/>
            </a:ln>
          </p:spPr>
          <p:txBody>
            <a:bodyPr/>
            <a:lstStyle/>
            <a:p>
              <a:endParaRPr lang="vi-VN"/>
            </a:p>
          </p:txBody>
        </p:sp>
        <p:pic>
          <p:nvPicPr>
            <p:cNvPr id="54306" name="Picture 38"/>
            <p:cNvPicPr>
              <a:picLocks noChangeAspect="1" noChangeArrowheads="1"/>
            </p:cNvPicPr>
            <p:nvPr/>
          </p:nvPicPr>
          <p:blipFill>
            <a:blip r:embed="rId3" cstate="print"/>
            <a:srcRect/>
            <a:stretch>
              <a:fillRect/>
            </a:stretch>
          </p:blipFill>
          <p:spPr bwMode="auto">
            <a:xfrm>
              <a:off x="2020" y="2207"/>
              <a:ext cx="117" cy="110"/>
            </a:xfrm>
            <a:prstGeom prst="rect">
              <a:avLst/>
            </a:prstGeom>
            <a:noFill/>
            <a:ln w="9525">
              <a:noFill/>
              <a:miter lim="800000"/>
              <a:headEnd/>
              <a:tailEnd/>
            </a:ln>
          </p:spPr>
        </p:pic>
        <p:pic>
          <p:nvPicPr>
            <p:cNvPr id="54307" name="Picture 39"/>
            <p:cNvPicPr>
              <a:picLocks noChangeAspect="1" noChangeArrowheads="1"/>
            </p:cNvPicPr>
            <p:nvPr/>
          </p:nvPicPr>
          <p:blipFill>
            <a:blip r:embed="rId4" cstate="print"/>
            <a:srcRect/>
            <a:stretch>
              <a:fillRect/>
            </a:stretch>
          </p:blipFill>
          <p:spPr bwMode="auto">
            <a:xfrm>
              <a:off x="2020" y="2207"/>
              <a:ext cx="117" cy="110"/>
            </a:xfrm>
            <a:prstGeom prst="rect">
              <a:avLst/>
            </a:prstGeom>
            <a:noFill/>
            <a:ln w="9525">
              <a:noFill/>
              <a:miter lim="800000"/>
              <a:headEnd/>
              <a:tailEnd/>
            </a:ln>
          </p:spPr>
        </p:pic>
        <p:pic>
          <p:nvPicPr>
            <p:cNvPr id="54308" name="Picture 40"/>
            <p:cNvPicPr>
              <a:picLocks noChangeAspect="1" noChangeArrowheads="1"/>
            </p:cNvPicPr>
            <p:nvPr/>
          </p:nvPicPr>
          <p:blipFill>
            <a:blip r:embed="rId3" cstate="print"/>
            <a:srcRect/>
            <a:stretch>
              <a:fillRect/>
            </a:stretch>
          </p:blipFill>
          <p:spPr bwMode="auto">
            <a:xfrm>
              <a:off x="2020" y="2207"/>
              <a:ext cx="117" cy="110"/>
            </a:xfrm>
            <a:prstGeom prst="rect">
              <a:avLst/>
            </a:prstGeom>
            <a:noFill/>
            <a:ln w="9525">
              <a:noFill/>
              <a:miter lim="800000"/>
              <a:headEnd/>
              <a:tailEnd/>
            </a:ln>
          </p:spPr>
        </p:pic>
        <p:sp>
          <p:nvSpPr>
            <p:cNvPr id="54309" name="Rectangle 41"/>
            <p:cNvSpPr>
              <a:spLocks noChangeArrowheads="1"/>
            </p:cNvSpPr>
            <p:nvPr/>
          </p:nvSpPr>
          <p:spPr bwMode="auto">
            <a:xfrm>
              <a:off x="2156" y="2207"/>
              <a:ext cx="340"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DiemTH</a:t>
              </a:r>
              <a:endParaRPr lang="en-US">
                <a:cs typeface="Tahoma" pitchFamily="34" charset="0"/>
              </a:endParaRPr>
            </a:p>
          </p:txBody>
        </p:sp>
        <p:pic>
          <p:nvPicPr>
            <p:cNvPr id="54310" name="Picture 42"/>
            <p:cNvPicPr>
              <a:picLocks noChangeAspect="1" noChangeArrowheads="1"/>
            </p:cNvPicPr>
            <p:nvPr/>
          </p:nvPicPr>
          <p:blipFill>
            <a:blip r:embed="rId3" cstate="print"/>
            <a:srcRect/>
            <a:stretch>
              <a:fillRect/>
            </a:stretch>
          </p:blipFill>
          <p:spPr bwMode="auto">
            <a:xfrm>
              <a:off x="2020" y="2324"/>
              <a:ext cx="117" cy="110"/>
            </a:xfrm>
            <a:prstGeom prst="rect">
              <a:avLst/>
            </a:prstGeom>
            <a:noFill/>
            <a:ln w="9525">
              <a:noFill/>
              <a:miter lim="800000"/>
              <a:headEnd/>
              <a:tailEnd/>
            </a:ln>
          </p:spPr>
        </p:pic>
        <p:pic>
          <p:nvPicPr>
            <p:cNvPr id="54311" name="Picture 43"/>
            <p:cNvPicPr>
              <a:picLocks noChangeAspect="1" noChangeArrowheads="1"/>
            </p:cNvPicPr>
            <p:nvPr/>
          </p:nvPicPr>
          <p:blipFill>
            <a:blip r:embed="rId4" cstate="print"/>
            <a:srcRect/>
            <a:stretch>
              <a:fillRect/>
            </a:stretch>
          </p:blipFill>
          <p:spPr bwMode="auto">
            <a:xfrm>
              <a:off x="2020" y="2324"/>
              <a:ext cx="117" cy="110"/>
            </a:xfrm>
            <a:prstGeom prst="rect">
              <a:avLst/>
            </a:prstGeom>
            <a:noFill/>
            <a:ln w="9525">
              <a:noFill/>
              <a:miter lim="800000"/>
              <a:headEnd/>
              <a:tailEnd/>
            </a:ln>
          </p:spPr>
        </p:pic>
        <p:pic>
          <p:nvPicPr>
            <p:cNvPr id="54312" name="Picture 44"/>
            <p:cNvPicPr>
              <a:picLocks noChangeAspect="1" noChangeArrowheads="1"/>
            </p:cNvPicPr>
            <p:nvPr/>
          </p:nvPicPr>
          <p:blipFill>
            <a:blip r:embed="rId3" cstate="print"/>
            <a:srcRect/>
            <a:stretch>
              <a:fillRect/>
            </a:stretch>
          </p:blipFill>
          <p:spPr bwMode="auto">
            <a:xfrm>
              <a:off x="2020" y="2324"/>
              <a:ext cx="117" cy="110"/>
            </a:xfrm>
            <a:prstGeom prst="rect">
              <a:avLst/>
            </a:prstGeom>
            <a:noFill/>
            <a:ln w="9525">
              <a:noFill/>
              <a:miter lim="800000"/>
              <a:headEnd/>
              <a:tailEnd/>
            </a:ln>
          </p:spPr>
        </p:pic>
        <p:sp>
          <p:nvSpPr>
            <p:cNvPr id="54313" name="Rectangle 45"/>
            <p:cNvSpPr>
              <a:spLocks noChangeArrowheads="1"/>
            </p:cNvSpPr>
            <p:nvPr/>
          </p:nvSpPr>
          <p:spPr bwMode="auto">
            <a:xfrm>
              <a:off x="2158" y="2324"/>
              <a:ext cx="323"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DiemLT</a:t>
              </a:r>
              <a:endParaRPr lang="en-US">
                <a:cs typeface="Tahoma" pitchFamily="34" charset="0"/>
              </a:endParaRPr>
            </a:p>
          </p:txBody>
        </p:sp>
        <p:pic>
          <p:nvPicPr>
            <p:cNvPr id="54314" name="Picture 46"/>
            <p:cNvPicPr>
              <a:picLocks noChangeAspect="1" noChangeArrowheads="1"/>
            </p:cNvPicPr>
            <p:nvPr/>
          </p:nvPicPr>
          <p:blipFill>
            <a:blip r:embed="rId3" cstate="print"/>
            <a:srcRect/>
            <a:stretch>
              <a:fillRect/>
            </a:stretch>
          </p:blipFill>
          <p:spPr bwMode="auto">
            <a:xfrm>
              <a:off x="2020" y="2441"/>
              <a:ext cx="117" cy="109"/>
            </a:xfrm>
            <a:prstGeom prst="rect">
              <a:avLst/>
            </a:prstGeom>
            <a:noFill/>
            <a:ln w="9525">
              <a:noFill/>
              <a:miter lim="800000"/>
              <a:headEnd/>
              <a:tailEnd/>
            </a:ln>
          </p:spPr>
        </p:pic>
        <p:pic>
          <p:nvPicPr>
            <p:cNvPr id="54315" name="Picture 47"/>
            <p:cNvPicPr>
              <a:picLocks noChangeAspect="1" noChangeArrowheads="1"/>
            </p:cNvPicPr>
            <p:nvPr/>
          </p:nvPicPr>
          <p:blipFill>
            <a:blip r:embed="rId4" cstate="print"/>
            <a:srcRect/>
            <a:stretch>
              <a:fillRect/>
            </a:stretch>
          </p:blipFill>
          <p:spPr bwMode="auto">
            <a:xfrm>
              <a:off x="2020" y="2441"/>
              <a:ext cx="117" cy="109"/>
            </a:xfrm>
            <a:prstGeom prst="rect">
              <a:avLst/>
            </a:prstGeom>
            <a:noFill/>
            <a:ln w="9525">
              <a:noFill/>
              <a:miter lim="800000"/>
              <a:headEnd/>
              <a:tailEnd/>
            </a:ln>
          </p:spPr>
        </p:pic>
        <p:pic>
          <p:nvPicPr>
            <p:cNvPr id="54316" name="Picture 48"/>
            <p:cNvPicPr>
              <a:picLocks noChangeAspect="1" noChangeArrowheads="1"/>
            </p:cNvPicPr>
            <p:nvPr/>
          </p:nvPicPr>
          <p:blipFill>
            <a:blip r:embed="rId3" cstate="print"/>
            <a:srcRect/>
            <a:stretch>
              <a:fillRect/>
            </a:stretch>
          </p:blipFill>
          <p:spPr bwMode="auto">
            <a:xfrm>
              <a:off x="2020" y="2441"/>
              <a:ext cx="117" cy="109"/>
            </a:xfrm>
            <a:prstGeom prst="rect">
              <a:avLst/>
            </a:prstGeom>
            <a:noFill/>
            <a:ln w="9525">
              <a:noFill/>
              <a:miter lim="800000"/>
              <a:headEnd/>
              <a:tailEnd/>
            </a:ln>
          </p:spPr>
        </p:pic>
        <p:sp>
          <p:nvSpPr>
            <p:cNvPr id="54317" name="Rectangle 49"/>
            <p:cNvSpPr>
              <a:spLocks noChangeArrowheads="1"/>
            </p:cNvSpPr>
            <p:nvPr/>
          </p:nvSpPr>
          <p:spPr bwMode="auto">
            <a:xfrm>
              <a:off x="2160" y="2441"/>
              <a:ext cx="334"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DiemPrj</a:t>
              </a:r>
              <a:endParaRPr lang="en-US">
                <a:cs typeface="Tahoma" pitchFamily="34" charset="0"/>
              </a:endParaRPr>
            </a:p>
          </p:txBody>
        </p:sp>
        <p:pic>
          <p:nvPicPr>
            <p:cNvPr id="54318" name="Picture 50"/>
            <p:cNvPicPr>
              <a:picLocks noChangeAspect="1" noChangeArrowheads="1"/>
            </p:cNvPicPr>
            <p:nvPr/>
          </p:nvPicPr>
          <p:blipFill>
            <a:blip r:embed="rId5" cstate="print"/>
            <a:srcRect/>
            <a:stretch>
              <a:fillRect/>
            </a:stretch>
          </p:blipFill>
          <p:spPr bwMode="auto">
            <a:xfrm>
              <a:off x="1968" y="2675"/>
              <a:ext cx="117" cy="109"/>
            </a:xfrm>
            <a:prstGeom prst="rect">
              <a:avLst/>
            </a:prstGeom>
            <a:noFill/>
            <a:ln w="9525">
              <a:noFill/>
              <a:miter lim="800000"/>
              <a:headEnd/>
              <a:tailEnd/>
            </a:ln>
          </p:spPr>
        </p:pic>
        <p:pic>
          <p:nvPicPr>
            <p:cNvPr id="54319" name="Picture 51"/>
            <p:cNvPicPr>
              <a:picLocks noChangeAspect="1" noChangeArrowheads="1"/>
            </p:cNvPicPr>
            <p:nvPr/>
          </p:nvPicPr>
          <p:blipFill>
            <a:blip r:embed="rId6" cstate="print"/>
            <a:srcRect/>
            <a:stretch>
              <a:fillRect/>
            </a:stretch>
          </p:blipFill>
          <p:spPr bwMode="auto">
            <a:xfrm>
              <a:off x="1968" y="2675"/>
              <a:ext cx="117" cy="109"/>
            </a:xfrm>
            <a:prstGeom prst="rect">
              <a:avLst/>
            </a:prstGeom>
            <a:noFill/>
            <a:ln w="9525">
              <a:noFill/>
              <a:miter lim="800000"/>
              <a:headEnd/>
              <a:tailEnd/>
            </a:ln>
          </p:spPr>
        </p:pic>
        <p:pic>
          <p:nvPicPr>
            <p:cNvPr id="54320" name="Picture 52"/>
            <p:cNvPicPr>
              <a:picLocks noChangeAspect="1" noChangeArrowheads="1"/>
            </p:cNvPicPr>
            <p:nvPr/>
          </p:nvPicPr>
          <p:blipFill>
            <a:blip r:embed="rId5" cstate="print"/>
            <a:srcRect/>
            <a:stretch>
              <a:fillRect/>
            </a:stretch>
          </p:blipFill>
          <p:spPr bwMode="auto">
            <a:xfrm>
              <a:off x="1968" y="2675"/>
              <a:ext cx="117" cy="109"/>
            </a:xfrm>
            <a:prstGeom prst="rect">
              <a:avLst/>
            </a:prstGeom>
            <a:noFill/>
            <a:ln w="9525">
              <a:noFill/>
              <a:miter lim="800000"/>
              <a:headEnd/>
              <a:tailEnd/>
            </a:ln>
          </p:spPr>
        </p:pic>
        <p:sp>
          <p:nvSpPr>
            <p:cNvPr id="54321" name="Rectangle 53"/>
            <p:cNvSpPr>
              <a:spLocks noChangeArrowheads="1"/>
            </p:cNvSpPr>
            <p:nvPr/>
          </p:nvSpPr>
          <p:spPr bwMode="auto">
            <a:xfrm>
              <a:off x="2104" y="2675"/>
              <a:ext cx="450"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SuaDiem()</a:t>
              </a:r>
              <a:endParaRPr lang="en-US">
                <a:cs typeface="Tahoma" pitchFamily="34" charset="0"/>
              </a:endParaRPr>
            </a:p>
          </p:txBody>
        </p:sp>
        <p:sp>
          <p:nvSpPr>
            <p:cNvPr id="54322" name="Rectangle 54"/>
            <p:cNvSpPr>
              <a:spLocks noChangeArrowheads="1"/>
            </p:cNvSpPr>
            <p:nvPr/>
          </p:nvSpPr>
          <p:spPr bwMode="auto">
            <a:xfrm>
              <a:off x="3029" y="1185"/>
              <a:ext cx="491" cy="548"/>
            </a:xfrm>
            <a:prstGeom prst="rect">
              <a:avLst/>
            </a:prstGeom>
            <a:noFill/>
            <a:ln w="0">
              <a:solidFill>
                <a:schemeClr val="tx1"/>
              </a:solidFill>
              <a:miter lim="800000"/>
              <a:headEnd/>
              <a:tailEnd/>
            </a:ln>
          </p:spPr>
          <p:txBody>
            <a:bodyPr/>
            <a:lstStyle/>
            <a:p>
              <a:endParaRPr lang="vi-VN"/>
            </a:p>
          </p:txBody>
        </p:sp>
        <p:sp>
          <p:nvSpPr>
            <p:cNvPr id="54323" name="Rectangle 55"/>
            <p:cNvSpPr>
              <a:spLocks noChangeArrowheads="1"/>
            </p:cNvSpPr>
            <p:nvPr/>
          </p:nvSpPr>
          <p:spPr bwMode="auto">
            <a:xfrm>
              <a:off x="3139" y="1214"/>
              <a:ext cx="315" cy="115"/>
            </a:xfrm>
            <a:prstGeom prst="rect">
              <a:avLst/>
            </a:prstGeom>
            <a:noFill/>
            <a:ln w="9525">
              <a:noFill/>
              <a:miter lim="800000"/>
              <a:headEnd/>
              <a:tailEnd/>
            </a:ln>
          </p:spPr>
          <p:txBody>
            <a:bodyPr wrap="none" lIns="0" tIns="0" rIns="0" bIns="0">
              <a:spAutoFit/>
            </a:bodyPr>
            <a:lstStyle/>
            <a:p>
              <a:r>
                <a:rPr lang="en-US" sz="1200" b="1">
                  <a:solidFill>
                    <a:srgbClr val="000000"/>
                  </a:solidFill>
                  <a:cs typeface="Tahoma" pitchFamily="34" charset="0"/>
                </a:rPr>
                <a:t>HPhan</a:t>
              </a:r>
              <a:endParaRPr lang="en-US" b="1">
                <a:cs typeface="Tahoma" pitchFamily="34" charset="0"/>
              </a:endParaRPr>
            </a:p>
          </p:txBody>
        </p:sp>
        <p:sp>
          <p:nvSpPr>
            <p:cNvPr id="54324" name="Rectangle 56"/>
            <p:cNvSpPr>
              <a:spLocks noChangeArrowheads="1"/>
            </p:cNvSpPr>
            <p:nvPr/>
          </p:nvSpPr>
          <p:spPr bwMode="auto">
            <a:xfrm>
              <a:off x="3029" y="1339"/>
              <a:ext cx="491" cy="394"/>
            </a:xfrm>
            <a:prstGeom prst="rect">
              <a:avLst/>
            </a:prstGeom>
            <a:noFill/>
            <a:ln w="0">
              <a:solidFill>
                <a:schemeClr val="tx1"/>
              </a:solidFill>
              <a:miter lim="800000"/>
              <a:headEnd/>
              <a:tailEnd/>
            </a:ln>
          </p:spPr>
          <p:txBody>
            <a:bodyPr/>
            <a:lstStyle/>
            <a:p>
              <a:endParaRPr lang="vi-VN"/>
            </a:p>
          </p:txBody>
        </p:sp>
        <p:sp>
          <p:nvSpPr>
            <p:cNvPr id="54325" name="Rectangle 57"/>
            <p:cNvSpPr>
              <a:spLocks noChangeArrowheads="1"/>
            </p:cNvSpPr>
            <p:nvPr/>
          </p:nvSpPr>
          <p:spPr bwMode="auto">
            <a:xfrm>
              <a:off x="3029" y="1631"/>
              <a:ext cx="491" cy="102"/>
            </a:xfrm>
            <a:prstGeom prst="rect">
              <a:avLst/>
            </a:prstGeom>
            <a:noFill/>
            <a:ln w="0">
              <a:solidFill>
                <a:schemeClr val="tx1"/>
              </a:solidFill>
              <a:miter lim="800000"/>
              <a:headEnd/>
              <a:tailEnd/>
            </a:ln>
          </p:spPr>
          <p:txBody>
            <a:bodyPr/>
            <a:lstStyle/>
            <a:p>
              <a:endParaRPr lang="vi-VN"/>
            </a:p>
          </p:txBody>
        </p:sp>
        <p:pic>
          <p:nvPicPr>
            <p:cNvPr id="54326" name="Picture 58"/>
            <p:cNvPicPr>
              <a:picLocks noChangeAspect="1" noChangeArrowheads="1"/>
            </p:cNvPicPr>
            <p:nvPr/>
          </p:nvPicPr>
          <p:blipFill>
            <a:blip r:embed="rId3" cstate="print"/>
            <a:srcRect/>
            <a:stretch>
              <a:fillRect/>
            </a:stretch>
          </p:blipFill>
          <p:spPr bwMode="auto">
            <a:xfrm>
              <a:off x="3051" y="1353"/>
              <a:ext cx="117" cy="110"/>
            </a:xfrm>
            <a:prstGeom prst="rect">
              <a:avLst/>
            </a:prstGeom>
            <a:noFill/>
            <a:ln w="9525">
              <a:noFill/>
              <a:miter lim="800000"/>
              <a:headEnd/>
              <a:tailEnd/>
            </a:ln>
          </p:spPr>
        </p:pic>
        <p:pic>
          <p:nvPicPr>
            <p:cNvPr id="54327" name="Picture 59"/>
            <p:cNvPicPr>
              <a:picLocks noChangeAspect="1" noChangeArrowheads="1"/>
            </p:cNvPicPr>
            <p:nvPr/>
          </p:nvPicPr>
          <p:blipFill>
            <a:blip r:embed="rId4" cstate="print"/>
            <a:srcRect/>
            <a:stretch>
              <a:fillRect/>
            </a:stretch>
          </p:blipFill>
          <p:spPr bwMode="auto">
            <a:xfrm>
              <a:off x="3051" y="1353"/>
              <a:ext cx="117" cy="110"/>
            </a:xfrm>
            <a:prstGeom prst="rect">
              <a:avLst/>
            </a:prstGeom>
            <a:noFill/>
            <a:ln w="9525">
              <a:noFill/>
              <a:miter lim="800000"/>
              <a:headEnd/>
              <a:tailEnd/>
            </a:ln>
          </p:spPr>
        </p:pic>
        <p:pic>
          <p:nvPicPr>
            <p:cNvPr id="54328" name="Picture 60"/>
            <p:cNvPicPr>
              <a:picLocks noChangeAspect="1" noChangeArrowheads="1"/>
            </p:cNvPicPr>
            <p:nvPr/>
          </p:nvPicPr>
          <p:blipFill>
            <a:blip r:embed="rId3" cstate="print"/>
            <a:srcRect/>
            <a:stretch>
              <a:fillRect/>
            </a:stretch>
          </p:blipFill>
          <p:spPr bwMode="auto">
            <a:xfrm>
              <a:off x="3051" y="1353"/>
              <a:ext cx="117" cy="110"/>
            </a:xfrm>
            <a:prstGeom prst="rect">
              <a:avLst/>
            </a:prstGeom>
            <a:noFill/>
            <a:ln w="9525">
              <a:noFill/>
              <a:miter lim="800000"/>
              <a:headEnd/>
              <a:tailEnd/>
            </a:ln>
          </p:spPr>
        </p:pic>
        <p:sp>
          <p:nvSpPr>
            <p:cNvPr id="54329" name="Rectangle 61"/>
            <p:cNvSpPr>
              <a:spLocks noChangeArrowheads="1"/>
            </p:cNvSpPr>
            <p:nvPr/>
          </p:nvSpPr>
          <p:spPr bwMode="auto">
            <a:xfrm>
              <a:off x="3186" y="1353"/>
              <a:ext cx="161"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Ten</a:t>
              </a:r>
              <a:endParaRPr lang="en-US">
                <a:cs typeface="Tahoma" pitchFamily="34" charset="0"/>
              </a:endParaRPr>
            </a:p>
          </p:txBody>
        </p:sp>
        <p:pic>
          <p:nvPicPr>
            <p:cNvPr id="54330" name="Picture 62"/>
            <p:cNvPicPr>
              <a:picLocks noChangeAspect="1" noChangeArrowheads="1"/>
            </p:cNvPicPr>
            <p:nvPr/>
          </p:nvPicPr>
          <p:blipFill>
            <a:blip r:embed="rId3" cstate="print"/>
            <a:srcRect/>
            <a:stretch>
              <a:fillRect/>
            </a:stretch>
          </p:blipFill>
          <p:spPr bwMode="auto">
            <a:xfrm>
              <a:off x="3051" y="1470"/>
              <a:ext cx="117" cy="109"/>
            </a:xfrm>
            <a:prstGeom prst="rect">
              <a:avLst/>
            </a:prstGeom>
            <a:noFill/>
            <a:ln w="9525">
              <a:noFill/>
              <a:miter lim="800000"/>
              <a:headEnd/>
              <a:tailEnd/>
            </a:ln>
          </p:spPr>
        </p:pic>
        <p:pic>
          <p:nvPicPr>
            <p:cNvPr id="54331" name="Picture 63"/>
            <p:cNvPicPr>
              <a:picLocks noChangeAspect="1" noChangeArrowheads="1"/>
            </p:cNvPicPr>
            <p:nvPr/>
          </p:nvPicPr>
          <p:blipFill>
            <a:blip r:embed="rId4" cstate="print"/>
            <a:srcRect/>
            <a:stretch>
              <a:fillRect/>
            </a:stretch>
          </p:blipFill>
          <p:spPr bwMode="auto">
            <a:xfrm>
              <a:off x="3051" y="1470"/>
              <a:ext cx="117" cy="109"/>
            </a:xfrm>
            <a:prstGeom prst="rect">
              <a:avLst/>
            </a:prstGeom>
            <a:noFill/>
            <a:ln w="9525">
              <a:noFill/>
              <a:miter lim="800000"/>
              <a:headEnd/>
              <a:tailEnd/>
            </a:ln>
          </p:spPr>
        </p:pic>
        <p:pic>
          <p:nvPicPr>
            <p:cNvPr id="54332" name="Picture 64"/>
            <p:cNvPicPr>
              <a:picLocks noChangeAspect="1" noChangeArrowheads="1"/>
            </p:cNvPicPr>
            <p:nvPr/>
          </p:nvPicPr>
          <p:blipFill>
            <a:blip r:embed="rId3" cstate="print"/>
            <a:srcRect/>
            <a:stretch>
              <a:fillRect/>
            </a:stretch>
          </p:blipFill>
          <p:spPr bwMode="auto">
            <a:xfrm>
              <a:off x="3051" y="1470"/>
              <a:ext cx="117" cy="109"/>
            </a:xfrm>
            <a:prstGeom prst="rect">
              <a:avLst/>
            </a:prstGeom>
            <a:noFill/>
            <a:ln w="9525">
              <a:noFill/>
              <a:miter lim="800000"/>
              <a:headEnd/>
              <a:tailEnd/>
            </a:ln>
          </p:spPr>
        </p:pic>
        <p:sp>
          <p:nvSpPr>
            <p:cNvPr id="54333" name="Rectangle 65"/>
            <p:cNvSpPr>
              <a:spLocks noChangeArrowheads="1"/>
            </p:cNvSpPr>
            <p:nvPr/>
          </p:nvSpPr>
          <p:spPr bwMode="auto">
            <a:xfrm>
              <a:off x="3193" y="1470"/>
              <a:ext cx="314"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SLuong</a:t>
              </a:r>
              <a:endParaRPr lang="en-US">
                <a:cs typeface="Tahoma" pitchFamily="34" charset="0"/>
              </a:endParaRPr>
            </a:p>
          </p:txBody>
        </p:sp>
        <p:sp>
          <p:nvSpPr>
            <p:cNvPr id="54334" name="Line 66"/>
            <p:cNvSpPr>
              <a:spLocks noChangeShapeType="1"/>
            </p:cNvSpPr>
            <p:nvPr/>
          </p:nvSpPr>
          <p:spPr bwMode="auto">
            <a:xfrm>
              <a:off x="2474" y="1463"/>
              <a:ext cx="555" cy="1"/>
            </a:xfrm>
            <a:prstGeom prst="line">
              <a:avLst/>
            </a:prstGeom>
            <a:noFill/>
            <a:ln w="0">
              <a:solidFill>
                <a:schemeClr val="tx1"/>
              </a:solidFill>
              <a:round/>
              <a:headEnd/>
              <a:tailEnd/>
            </a:ln>
          </p:spPr>
          <p:txBody>
            <a:bodyPr/>
            <a:lstStyle/>
            <a:p>
              <a:endParaRPr lang="vi-VN"/>
            </a:p>
          </p:txBody>
        </p:sp>
        <p:sp>
          <p:nvSpPr>
            <p:cNvPr id="54335" name="Rectangle 67"/>
            <p:cNvSpPr>
              <a:spLocks noChangeArrowheads="1"/>
            </p:cNvSpPr>
            <p:nvPr/>
          </p:nvSpPr>
          <p:spPr bwMode="auto">
            <a:xfrm>
              <a:off x="2839" y="1528"/>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sp>
          <p:nvSpPr>
            <p:cNvPr id="54336" name="Line 68"/>
            <p:cNvSpPr>
              <a:spLocks noChangeShapeType="1"/>
            </p:cNvSpPr>
            <p:nvPr/>
          </p:nvSpPr>
          <p:spPr bwMode="auto">
            <a:xfrm flipH="1">
              <a:off x="1918" y="1463"/>
              <a:ext cx="556" cy="1"/>
            </a:xfrm>
            <a:prstGeom prst="line">
              <a:avLst/>
            </a:prstGeom>
            <a:noFill/>
            <a:ln w="0">
              <a:solidFill>
                <a:schemeClr val="tx1"/>
              </a:solidFill>
              <a:round/>
              <a:headEnd/>
              <a:tailEnd/>
            </a:ln>
          </p:spPr>
          <p:txBody>
            <a:bodyPr/>
            <a:lstStyle/>
            <a:p>
              <a:endParaRPr lang="vi-VN"/>
            </a:p>
          </p:txBody>
        </p:sp>
        <p:sp>
          <p:nvSpPr>
            <p:cNvPr id="54337" name="Rectangle 69"/>
            <p:cNvSpPr>
              <a:spLocks noChangeArrowheads="1"/>
            </p:cNvSpPr>
            <p:nvPr/>
          </p:nvSpPr>
          <p:spPr bwMode="auto">
            <a:xfrm>
              <a:off x="1954" y="1528"/>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1..*</a:t>
              </a:r>
              <a:endParaRPr lang="en-US">
                <a:cs typeface="Tahoma" pitchFamily="34" charset="0"/>
              </a:endParaRPr>
            </a:p>
          </p:txBody>
        </p:sp>
        <p:sp>
          <p:nvSpPr>
            <p:cNvPr id="54338" name="Rectangle 70"/>
            <p:cNvSpPr>
              <a:spLocks noChangeArrowheads="1"/>
            </p:cNvSpPr>
            <p:nvPr/>
          </p:nvSpPr>
          <p:spPr bwMode="auto">
            <a:xfrm>
              <a:off x="2423" y="1266"/>
              <a:ext cx="150" cy="115"/>
            </a:xfrm>
            <a:prstGeom prst="rect">
              <a:avLst/>
            </a:prstGeom>
            <a:noFill/>
            <a:ln w="9525">
              <a:noFill/>
              <a:miter lim="800000"/>
              <a:headEnd/>
              <a:tailEnd/>
            </a:ln>
          </p:spPr>
          <p:txBody>
            <a:bodyPr wrap="none" lIns="0" tIns="0" rIns="0" bIns="0">
              <a:spAutoFit/>
            </a:bodyPr>
            <a:lstStyle/>
            <a:p>
              <a:r>
                <a:rPr lang="en-US" sz="1200" i="1">
                  <a:solidFill>
                    <a:srgbClr val="000000"/>
                  </a:solidFill>
                  <a:cs typeface="Tahoma" pitchFamily="34" charset="0"/>
                </a:rPr>
                <a:t>hoc</a:t>
              </a:r>
              <a:endParaRPr lang="en-US">
                <a:cs typeface="Tahoma" pitchFamily="34" charset="0"/>
              </a:endParaRPr>
            </a:p>
          </p:txBody>
        </p:sp>
        <p:sp>
          <p:nvSpPr>
            <p:cNvPr id="54339" name="Line 71"/>
            <p:cNvSpPr>
              <a:spLocks noChangeShapeType="1"/>
            </p:cNvSpPr>
            <p:nvPr/>
          </p:nvSpPr>
          <p:spPr bwMode="auto">
            <a:xfrm flipH="1">
              <a:off x="2371" y="1463"/>
              <a:ext cx="103" cy="569"/>
            </a:xfrm>
            <a:prstGeom prst="line">
              <a:avLst/>
            </a:prstGeom>
            <a:noFill/>
            <a:ln w="0">
              <a:solidFill>
                <a:schemeClr val="tx1"/>
              </a:solidFill>
              <a:prstDash val="dash"/>
              <a:round/>
              <a:headEnd/>
              <a:tailEnd/>
            </a:ln>
          </p:spPr>
          <p:txBody>
            <a:bodyPr/>
            <a:lstStyle/>
            <a:p>
              <a:endParaRPr lang="vi-VN"/>
            </a:p>
          </p:txBody>
        </p:sp>
        <p:sp>
          <p:nvSpPr>
            <p:cNvPr id="54340" name="Rectangle 72"/>
            <p:cNvSpPr>
              <a:spLocks noChangeArrowheads="1"/>
            </p:cNvSpPr>
            <p:nvPr/>
          </p:nvSpPr>
          <p:spPr bwMode="auto">
            <a:xfrm>
              <a:off x="2839" y="1528"/>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sp>
          <p:nvSpPr>
            <p:cNvPr id="54341" name="Rectangle 73"/>
            <p:cNvSpPr>
              <a:spLocks noChangeArrowheads="1"/>
            </p:cNvSpPr>
            <p:nvPr/>
          </p:nvSpPr>
          <p:spPr bwMode="auto">
            <a:xfrm>
              <a:off x="1954" y="1528"/>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1..*</a:t>
              </a:r>
              <a:endParaRPr lang="en-US">
                <a:cs typeface="Tahoma" pitchFamily="34" charset="0"/>
              </a:endParaRPr>
            </a:p>
          </p:txBody>
        </p:sp>
        <p:sp>
          <p:nvSpPr>
            <p:cNvPr id="54342" name="Rectangle 74"/>
            <p:cNvSpPr>
              <a:spLocks noChangeArrowheads="1"/>
            </p:cNvSpPr>
            <p:nvPr/>
          </p:nvSpPr>
          <p:spPr bwMode="auto">
            <a:xfrm>
              <a:off x="2890" y="2748"/>
              <a:ext cx="768" cy="781"/>
            </a:xfrm>
            <a:prstGeom prst="rect">
              <a:avLst/>
            </a:prstGeom>
            <a:noFill/>
            <a:ln w="0">
              <a:solidFill>
                <a:schemeClr val="tx1"/>
              </a:solidFill>
              <a:miter lim="800000"/>
              <a:headEnd/>
              <a:tailEnd/>
            </a:ln>
          </p:spPr>
          <p:txBody>
            <a:bodyPr/>
            <a:lstStyle/>
            <a:p>
              <a:endParaRPr lang="vi-VN"/>
            </a:p>
          </p:txBody>
        </p:sp>
        <p:sp>
          <p:nvSpPr>
            <p:cNvPr id="54343" name="Rectangle 75"/>
            <p:cNvSpPr>
              <a:spLocks noChangeArrowheads="1"/>
            </p:cNvSpPr>
            <p:nvPr/>
          </p:nvSpPr>
          <p:spPr bwMode="auto">
            <a:xfrm>
              <a:off x="3165" y="2777"/>
              <a:ext cx="269" cy="115"/>
            </a:xfrm>
            <a:prstGeom prst="rect">
              <a:avLst/>
            </a:prstGeom>
            <a:noFill/>
            <a:ln w="9525">
              <a:noFill/>
              <a:miter lim="800000"/>
              <a:headEnd/>
              <a:tailEnd/>
            </a:ln>
          </p:spPr>
          <p:txBody>
            <a:bodyPr wrap="none" lIns="0" tIns="0" rIns="0" bIns="0">
              <a:spAutoFit/>
            </a:bodyPr>
            <a:lstStyle/>
            <a:p>
              <a:r>
                <a:rPr lang="en-US" sz="1200" b="1">
                  <a:solidFill>
                    <a:srgbClr val="000000"/>
                  </a:solidFill>
                  <a:cs typeface="Tahoma" pitchFamily="34" charset="0"/>
                </a:rPr>
                <a:t>MHoc</a:t>
              </a:r>
              <a:endParaRPr lang="en-US" b="1">
                <a:cs typeface="Tahoma" pitchFamily="34" charset="0"/>
              </a:endParaRPr>
            </a:p>
          </p:txBody>
        </p:sp>
        <p:sp>
          <p:nvSpPr>
            <p:cNvPr id="54344" name="Rectangle 76"/>
            <p:cNvSpPr>
              <a:spLocks noChangeArrowheads="1"/>
            </p:cNvSpPr>
            <p:nvPr/>
          </p:nvSpPr>
          <p:spPr bwMode="auto">
            <a:xfrm>
              <a:off x="2890" y="2901"/>
              <a:ext cx="768" cy="628"/>
            </a:xfrm>
            <a:prstGeom prst="rect">
              <a:avLst/>
            </a:prstGeom>
            <a:noFill/>
            <a:ln w="0">
              <a:solidFill>
                <a:schemeClr val="tx1"/>
              </a:solidFill>
              <a:miter lim="800000"/>
              <a:headEnd/>
              <a:tailEnd/>
            </a:ln>
          </p:spPr>
          <p:txBody>
            <a:bodyPr/>
            <a:lstStyle/>
            <a:p>
              <a:endParaRPr lang="vi-VN"/>
            </a:p>
          </p:txBody>
        </p:sp>
        <p:sp>
          <p:nvSpPr>
            <p:cNvPr id="54345" name="Rectangle 77"/>
            <p:cNvSpPr>
              <a:spLocks noChangeArrowheads="1"/>
            </p:cNvSpPr>
            <p:nvPr/>
          </p:nvSpPr>
          <p:spPr bwMode="auto">
            <a:xfrm>
              <a:off x="2890" y="3310"/>
              <a:ext cx="768" cy="219"/>
            </a:xfrm>
            <a:prstGeom prst="rect">
              <a:avLst/>
            </a:prstGeom>
            <a:noFill/>
            <a:ln w="0">
              <a:solidFill>
                <a:schemeClr val="tx1"/>
              </a:solidFill>
              <a:miter lim="800000"/>
              <a:headEnd/>
              <a:tailEnd/>
            </a:ln>
          </p:spPr>
          <p:txBody>
            <a:bodyPr/>
            <a:lstStyle/>
            <a:p>
              <a:endParaRPr lang="vi-VN"/>
            </a:p>
          </p:txBody>
        </p:sp>
        <p:pic>
          <p:nvPicPr>
            <p:cNvPr id="54346" name="Picture 78"/>
            <p:cNvPicPr>
              <a:picLocks noChangeAspect="1" noChangeArrowheads="1"/>
            </p:cNvPicPr>
            <p:nvPr/>
          </p:nvPicPr>
          <p:blipFill>
            <a:blip r:embed="rId3" cstate="print"/>
            <a:srcRect/>
            <a:stretch>
              <a:fillRect/>
            </a:stretch>
          </p:blipFill>
          <p:spPr bwMode="auto">
            <a:xfrm>
              <a:off x="2912" y="2915"/>
              <a:ext cx="117" cy="110"/>
            </a:xfrm>
            <a:prstGeom prst="rect">
              <a:avLst/>
            </a:prstGeom>
            <a:noFill/>
            <a:ln w="9525">
              <a:noFill/>
              <a:miter lim="800000"/>
              <a:headEnd/>
              <a:tailEnd/>
            </a:ln>
          </p:spPr>
        </p:pic>
        <p:pic>
          <p:nvPicPr>
            <p:cNvPr id="54347" name="Picture 79"/>
            <p:cNvPicPr>
              <a:picLocks noChangeAspect="1" noChangeArrowheads="1"/>
            </p:cNvPicPr>
            <p:nvPr/>
          </p:nvPicPr>
          <p:blipFill>
            <a:blip r:embed="rId4" cstate="print"/>
            <a:srcRect/>
            <a:stretch>
              <a:fillRect/>
            </a:stretch>
          </p:blipFill>
          <p:spPr bwMode="auto">
            <a:xfrm>
              <a:off x="2912" y="2915"/>
              <a:ext cx="117" cy="110"/>
            </a:xfrm>
            <a:prstGeom prst="rect">
              <a:avLst/>
            </a:prstGeom>
            <a:noFill/>
            <a:ln w="9525">
              <a:noFill/>
              <a:miter lim="800000"/>
              <a:headEnd/>
              <a:tailEnd/>
            </a:ln>
          </p:spPr>
        </p:pic>
        <p:pic>
          <p:nvPicPr>
            <p:cNvPr id="54348" name="Picture 80"/>
            <p:cNvPicPr>
              <a:picLocks noChangeAspect="1" noChangeArrowheads="1"/>
            </p:cNvPicPr>
            <p:nvPr/>
          </p:nvPicPr>
          <p:blipFill>
            <a:blip r:embed="rId3" cstate="print"/>
            <a:srcRect/>
            <a:stretch>
              <a:fillRect/>
            </a:stretch>
          </p:blipFill>
          <p:spPr bwMode="auto">
            <a:xfrm>
              <a:off x="2912" y="2915"/>
              <a:ext cx="117" cy="110"/>
            </a:xfrm>
            <a:prstGeom prst="rect">
              <a:avLst/>
            </a:prstGeom>
            <a:noFill/>
            <a:ln w="9525">
              <a:noFill/>
              <a:miter lim="800000"/>
              <a:headEnd/>
              <a:tailEnd/>
            </a:ln>
          </p:spPr>
        </p:pic>
        <p:sp>
          <p:nvSpPr>
            <p:cNvPr id="54349" name="Rectangle 81"/>
            <p:cNvSpPr>
              <a:spLocks noChangeArrowheads="1"/>
            </p:cNvSpPr>
            <p:nvPr/>
          </p:nvSpPr>
          <p:spPr bwMode="auto">
            <a:xfrm>
              <a:off x="3047" y="2915"/>
              <a:ext cx="161"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Ten</a:t>
              </a:r>
              <a:endParaRPr lang="en-US">
                <a:cs typeface="Tahoma" pitchFamily="34" charset="0"/>
              </a:endParaRPr>
            </a:p>
          </p:txBody>
        </p:sp>
        <p:pic>
          <p:nvPicPr>
            <p:cNvPr id="54350" name="Picture 82"/>
            <p:cNvPicPr>
              <a:picLocks noChangeAspect="1" noChangeArrowheads="1"/>
            </p:cNvPicPr>
            <p:nvPr/>
          </p:nvPicPr>
          <p:blipFill>
            <a:blip r:embed="rId3" cstate="print"/>
            <a:srcRect/>
            <a:stretch>
              <a:fillRect/>
            </a:stretch>
          </p:blipFill>
          <p:spPr bwMode="auto">
            <a:xfrm>
              <a:off x="2912" y="3032"/>
              <a:ext cx="117" cy="110"/>
            </a:xfrm>
            <a:prstGeom prst="rect">
              <a:avLst/>
            </a:prstGeom>
            <a:noFill/>
            <a:ln w="9525">
              <a:noFill/>
              <a:miter lim="800000"/>
              <a:headEnd/>
              <a:tailEnd/>
            </a:ln>
          </p:spPr>
        </p:pic>
        <p:pic>
          <p:nvPicPr>
            <p:cNvPr id="54351" name="Picture 83"/>
            <p:cNvPicPr>
              <a:picLocks noChangeAspect="1" noChangeArrowheads="1"/>
            </p:cNvPicPr>
            <p:nvPr/>
          </p:nvPicPr>
          <p:blipFill>
            <a:blip r:embed="rId4" cstate="print"/>
            <a:srcRect/>
            <a:stretch>
              <a:fillRect/>
            </a:stretch>
          </p:blipFill>
          <p:spPr bwMode="auto">
            <a:xfrm>
              <a:off x="2912" y="3032"/>
              <a:ext cx="117" cy="110"/>
            </a:xfrm>
            <a:prstGeom prst="rect">
              <a:avLst/>
            </a:prstGeom>
            <a:noFill/>
            <a:ln w="9525">
              <a:noFill/>
              <a:miter lim="800000"/>
              <a:headEnd/>
              <a:tailEnd/>
            </a:ln>
          </p:spPr>
        </p:pic>
        <p:pic>
          <p:nvPicPr>
            <p:cNvPr id="54352" name="Picture 84"/>
            <p:cNvPicPr>
              <a:picLocks noChangeAspect="1" noChangeArrowheads="1"/>
            </p:cNvPicPr>
            <p:nvPr/>
          </p:nvPicPr>
          <p:blipFill>
            <a:blip r:embed="rId3" cstate="print"/>
            <a:srcRect/>
            <a:stretch>
              <a:fillRect/>
            </a:stretch>
          </p:blipFill>
          <p:spPr bwMode="auto">
            <a:xfrm>
              <a:off x="2912" y="3032"/>
              <a:ext cx="117" cy="110"/>
            </a:xfrm>
            <a:prstGeom prst="rect">
              <a:avLst/>
            </a:prstGeom>
            <a:noFill/>
            <a:ln w="9525">
              <a:noFill/>
              <a:miter lim="800000"/>
              <a:headEnd/>
              <a:tailEnd/>
            </a:ln>
          </p:spPr>
        </p:pic>
        <p:sp>
          <p:nvSpPr>
            <p:cNvPr id="54353" name="Rectangle 85"/>
            <p:cNvSpPr>
              <a:spLocks noChangeArrowheads="1"/>
            </p:cNvSpPr>
            <p:nvPr/>
          </p:nvSpPr>
          <p:spPr bwMode="auto">
            <a:xfrm>
              <a:off x="3054" y="3032"/>
              <a:ext cx="21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Khoa</a:t>
              </a:r>
              <a:endParaRPr lang="en-US">
                <a:cs typeface="Tahoma" pitchFamily="34" charset="0"/>
              </a:endParaRPr>
            </a:p>
          </p:txBody>
        </p:sp>
        <p:pic>
          <p:nvPicPr>
            <p:cNvPr id="54354" name="Picture 86"/>
            <p:cNvPicPr>
              <a:picLocks noChangeAspect="1" noChangeArrowheads="1"/>
            </p:cNvPicPr>
            <p:nvPr/>
          </p:nvPicPr>
          <p:blipFill>
            <a:blip r:embed="rId3" cstate="print"/>
            <a:srcRect/>
            <a:stretch>
              <a:fillRect/>
            </a:stretch>
          </p:blipFill>
          <p:spPr bwMode="auto">
            <a:xfrm>
              <a:off x="2912" y="3149"/>
              <a:ext cx="117" cy="110"/>
            </a:xfrm>
            <a:prstGeom prst="rect">
              <a:avLst/>
            </a:prstGeom>
            <a:noFill/>
            <a:ln w="9525">
              <a:noFill/>
              <a:miter lim="800000"/>
              <a:headEnd/>
              <a:tailEnd/>
            </a:ln>
          </p:spPr>
        </p:pic>
        <p:pic>
          <p:nvPicPr>
            <p:cNvPr id="54355" name="Picture 87"/>
            <p:cNvPicPr>
              <a:picLocks noChangeAspect="1" noChangeArrowheads="1"/>
            </p:cNvPicPr>
            <p:nvPr/>
          </p:nvPicPr>
          <p:blipFill>
            <a:blip r:embed="rId4" cstate="print"/>
            <a:srcRect/>
            <a:stretch>
              <a:fillRect/>
            </a:stretch>
          </p:blipFill>
          <p:spPr bwMode="auto">
            <a:xfrm>
              <a:off x="2912" y="3149"/>
              <a:ext cx="117" cy="110"/>
            </a:xfrm>
            <a:prstGeom prst="rect">
              <a:avLst/>
            </a:prstGeom>
            <a:noFill/>
            <a:ln w="9525">
              <a:noFill/>
              <a:miter lim="800000"/>
              <a:headEnd/>
              <a:tailEnd/>
            </a:ln>
          </p:spPr>
        </p:pic>
        <p:pic>
          <p:nvPicPr>
            <p:cNvPr id="54356" name="Picture 88"/>
            <p:cNvPicPr>
              <a:picLocks noChangeAspect="1" noChangeArrowheads="1"/>
            </p:cNvPicPr>
            <p:nvPr/>
          </p:nvPicPr>
          <p:blipFill>
            <a:blip r:embed="rId3" cstate="print"/>
            <a:srcRect/>
            <a:stretch>
              <a:fillRect/>
            </a:stretch>
          </p:blipFill>
          <p:spPr bwMode="auto">
            <a:xfrm>
              <a:off x="2912" y="3149"/>
              <a:ext cx="117" cy="110"/>
            </a:xfrm>
            <a:prstGeom prst="rect">
              <a:avLst/>
            </a:prstGeom>
            <a:noFill/>
            <a:ln w="9525">
              <a:noFill/>
              <a:miter lim="800000"/>
              <a:headEnd/>
              <a:tailEnd/>
            </a:ln>
          </p:spPr>
        </p:pic>
        <p:sp>
          <p:nvSpPr>
            <p:cNvPr id="54357" name="Rectangle 89"/>
            <p:cNvSpPr>
              <a:spLocks noChangeArrowheads="1"/>
            </p:cNvSpPr>
            <p:nvPr/>
          </p:nvSpPr>
          <p:spPr bwMode="auto">
            <a:xfrm>
              <a:off x="3055" y="3149"/>
              <a:ext cx="371"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SoTinChi</a:t>
              </a:r>
              <a:endParaRPr lang="en-US">
                <a:cs typeface="Tahoma" pitchFamily="34" charset="0"/>
              </a:endParaRPr>
            </a:p>
          </p:txBody>
        </p:sp>
        <p:pic>
          <p:nvPicPr>
            <p:cNvPr id="54358" name="Picture 90"/>
            <p:cNvPicPr>
              <a:picLocks noChangeAspect="1" noChangeArrowheads="1"/>
            </p:cNvPicPr>
            <p:nvPr/>
          </p:nvPicPr>
          <p:blipFill>
            <a:blip r:embed="rId5" cstate="print"/>
            <a:srcRect/>
            <a:stretch>
              <a:fillRect/>
            </a:stretch>
          </p:blipFill>
          <p:spPr bwMode="auto">
            <a:xfrm>
              <a:off x="2889" y="3383"/>
              <a:ext cx="117" cy="109"/>
            </a:xfrm>
            <a:prstGeom prst="rect">
              <a:avLst/>
            </a:prstGeom>
            <a:noFill/>
            <a:ln w="9525">
              <a:noFill/>
              <a:miter lim="800000"/>
              <a:headEnd/>
              <a:tailEnd/>
            </a:ln>
          </p:spPr>
        </p:pic>
        <p:pic>
          <p:nvPicPr>
            <p:cNvPr id="54359" name="Picture 91"/>
            <p:cNvPicPr>
              <a:picLocks noChangeAspect="1" noChangeArrowheads="1"/>
            </p:cNvPicPr>
            <p:nvPr/>
          </p:nvPicPr>
          <p:blipFill>
            <a:blip r:embed="rId6" cstate="print"/>
            <a:srcRect/>
            <a:stretch>
              <a:fillRect/>
            </a:stretch>
          </p:blipFill>
          <p:spPr bwMode="auto">
            <a:xfrm>
              <a:off x="2889" y="3383"/>
              <a:ext cx="117" cy="109"/>
            </a:xfrm>
            <a:prstGeom prst="rect">
              <a:avLst/>
            </a:prstGeom>
            <a:noFill/>
            <a:ln w="9525">
              <a:noFill/>
              <a:miter lim="800000"/>
              <a:headEnd/>
              <a:tailEnd/>
            </a:ln>
          </p:spPr>
        </p:pic>
        <p:pic>
          <p:nvPicPr>
            <p:cNvPr id="54360" name="Picture 92"/>
            <p:cNvPicPr>
              <a:picLocks noChangeAspect="1" noChangeArrowheads="1"/>
            </p:cNvPicPr>
            <p:nvPr/>
          </p:nvPicPr>
          <p:blipFill>
            <a:blip r:embed="rId5" cstate="print"/>
            <a:srcRect/>
            <a:stretch>
              <a:fillRect/>
            </a:stretch>
          </p:blipFill>
          <p:spPr bwMode="auto">
            <a:xfrm>
              <a:off x="2889" y="3383"/>
              <a:ext cx="117" cy="109"/>
            </a:xfrm>
            <a:prstGeom prst="rect">
              <a:avLst/>
            </a:prstGeom>
            <a:noFill/>
            <a:ln w="9525">
              <a:noFill/>
              <a:miter lim="800000"/>
              <a:headEnd/>
              <a:tailEnd/>
            </a:ln>
          </p:spPr>
        </p:pic>
        <p:sp>
          <p:nvSpPr>
            <p:cNvPr id="54361" name="Rectangle 93"/>
            <p:cNvSpPr>
              <a:spLocks noChangeArrowheads="1"/>
            </p:cNvSpPr>
            <p:nvPr/>
          </p:nvSpPr>
          <p:spPr bwMode="auto">
            <a:xfrm>
              <a:off x="3030" y="3383"/>
              <a:ext cx="60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CapNhatSTC()</a:t>
              </a:r>
              <a:endParaRPr lang="en-US">
                <a:cs typeface="Tahoma" pitchFamily="34" charset="0"/>
              </a:endParaRPr>
            </a:p>
          </p:txBody>
        </p:sp>
        <p:sp>
          <p:nvSpPr>
            <p:cNvPr id="54362" name="Line 94"/>
            <p:cNvSpPr>
              <a:spLocks noChangeShapeType="1"/>
            </p:cNvSpPr>
            <p:nvPr/>
          </p:nvSpPr>
          <p:spPr bwMode="auto">
            <a:xfrm>
              <a:off x="3278" y="2236"/>
              <a:ext cx="1" cy="512"/>
            </a:xfrm>
            <a:prstGeom prst="line">
              <a:avLst/>
            </a:prstGeom>
            <a:noFill/>
            <a:ln w="0">
              <a:solidFill>
                <a:schemeClr val="tx1"/>
              </a:solidFill>
              <a:round/>
              <a:headEnd/>
              <a:tailEnd/>
            </a:ln>
          </p:spPr>
          <p:txBody>
            <a:bodyPr/>
            <a:lstStyle/>
            <a:p>
              <a:endParaRPr lang="vi-VN"/>
            </a:p>
          </p:txBody>
        </p:sp>
        <p:sp>
          <p:nvSpPr>
            <p:cNvPr id="54363" name="Rectangle 95"/>
            <p:cNvSpPr>
              <a:spLocks noChangeArrowheads="1"/>
            </p:cNvSpPr>
            <p:nvPr/>
          </p:nvSpPr>
          <p:spPr bwMode="auto">
            <a:xfrm>
              <a:off x="3409" y="2558"/>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sp>
          <p:nvSpPr>
            <p:cNvPr id="54364" name="Line 96"/>
            <p:cNvSpPr>
              <a:spLocks noChangeShapeType="1"/>
            </p:cNvSpPr>
            <p:nvPr/>
          </p:nvSpPr>
          <p:spPr bwMode="auto">
            <a:xfrm flipV="1">
              <a:off x="3278" y="1733"/>
              <a:ext cx="1" cy="503"/>
            </a:xfrm>
            <a:prstGeom prst="line">
              <a:avLst/>
            </a:prstGeom>
            <a:noFill/>
            <a:ln w="0">
              <a:solidFill>
                <a:schemeClr val="tx1"/>
              </a:solidFill>
              <a:round/>
              <a:headEnd/>
              <a:tailEnd/>
            </a:ln>
          </p:spPr>
          <p:txBody>
            <a:bodyPr/>
            <a:lstStyle/>
            <a:p>
              <a:endParaRPr lang="vi-VN"/>
            </a:p>
          </p:txBody>
        </p:sp>
        <p:sp>
          <p:nvSpPr>
            <p:cNvPr id="54365" name="Rectangle 97"/>
            <p:cNvSpPr>
              <a:spLocks noChangeArrowheads="1"/>
            </p:cNvSpPr>
            <p:nvPr/>
          </p:nvSpPr>
          <p:spPr bwMode="auto">
            <a:xfrm>
              <a:off x="3402" y="1806"/>
              <a:ext cx="53"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1</a:t>
              </a:r>
              <a:endParaRPr lang="en-US">
                <a:cs typeface="Tahoma" pitchFamily="34" charset="0"/>
              </a:endParaRPr>
            </a:p>
          </p:txBody>
        </p:sp>
        <p:sp>
          <p:nvSpPr>
            <p:cNvPr id="54366" name="Rectangle 98"/>
            <p:cNvSpPr>
              <a:spLocks noChangeArrowheads="1"/>
            </p:cNvSpPr>
            <p:nvPr/>
          </p:nvSpPr>
          <p:spPr bwMode="auto">
            <a:xfrm>
              <a:off x="3409" y="2558"/>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sp>
          <p:nvSpPr>
            <p:cNvPr id="54367" name="Rectangle 99"/>
            <p:cNvSpPr>
              <a:spLocks noChangeArrowheads="1"/>
            </p:cNvSpPr>
            <p:nvPr/>
          </p:nvSpPr>
          <p:spPr bwMode="auto">
            <a:xfrm>
              <a:off x="3402" y="1806"/>
              <a:ext cx="53"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1</a:t>
              </a:r>
              <a:endParaRPr lang="en-US">
                <a:cs typeface="Tahoma" pitchFamily="34" charset="0"/>
              </a:endParaRPr>
            </a:p>
          </p:txBody>
        </p:sp>
        <p:sp>
          <p:nvSpPr>
            <p:cNvPr id="54368" name="Rectangle 100"/>
            <p:cNvSpPr>
              <a:spLocks noChangeArrowheads="1"/>
            </p:cNvSpPr>
            <p:nvPr/>
          </p:nvSpPr>
          <p:spPr bwMode="auto">
            <a:xfrm>
              <a:off x="3336" y="2156"/>
              <a:ext cx="133" cy="115"/>
            </a:xfrm>
            <a:prstGeom prst="rect">
              <a:avLst/>
            </a:prstGeom>
            <a:noFill/>
            <a:ln w="9525">
              <a:noFill/>
              <a:miter lim="800000"/>
              <a:headEnd/>
              <a:tailEnd/>
            </a:ln>
          </p:spPr>
          <p:txBody>
            <a:bodyPr wrap="none" lIns="0" tIns="0" rIns="0" bIns="0">
              <a:spAutoFit/>
            </a:bodyPr>
            <a:lstStyle/>
            <a:p>
              <a:r>
                <a:rPr lang="en-US" sz="1200" i="1">
                  <a:solidFill>
                    <a:srgbClr val="000000"/>
                  </a:solidFill>
                  <a:cs typeface="Tahoma" pitchFamily="34" charset="0"/>
                </a:rPr>
                <a:t>mo</a:t>
              </a:r>
              <a:endParaRPr lang="en-US">
                <a:cs typeface="Tahoma" pitchFamily="34" charset="0"/>
              </a:endParaRPr>
            </a:p>
          </p:txBody>
        </p:sp>
        <p:sp>
          <p:nvSpPr>
            <p:cNvPr id="54369" name="Freeform 101"/>
            <p:cNvSpPr>
              <a:spLocks/>
            </p:cNvSpPr>
            <p:nvPr/>
          </p:nvSpPr>
          <p:spPr bwMode="auto">
            <a:xfrm>
              <a:off x="3278" y="3529"/>
              <a:ext cx="1083" cy="314"/>
            </a:xfrm>
            <a:custGeom>
              <a:avLst/>
              <a:gdLst>
                <a:gd name="T0" fmla="*/ 148 w 148"/>
                <a:gd name="T1" fmla="*/ 23 h 43"/>
                <a:gd name="T2" fmla="*/ 148 w 148"/>
                <a:gd name="T3" fmla="*/ 43 h 43"/>
                <a:gd name="T4" fmla="*/ 0 w 148"/>
                <a:gd name="T5" fmla="*/ 43 h 43"/>
                <a:gd name="T6" fmla="*/ 0 w 148"/>
                <a:gd name="T7" fmla="*/ 0 h 43"/>
                <a:gd name="T8" fmla="*/ 0 60000 65536"/>
                <a:gd name="T9" fmla="*/ 0 60000 65536"/>
                <a:gd name="T10" fmla="*/ 0 60000 65536"/>
                <a:gd name="T11" fmla="*/ 0 60000 65536"/>
                <a:gd name="T12" fmla="*/ 0 w 148"/>
                <a:gd name="T13" fmla="*/ 0 h 43"/>
                <a:gd name="T14" fmla="*/ 148 w 148"/>
                <a:gd name="T15" fmla="*/ 43 h 43"/>
              </a:gdLst>
              <a:ahLst/>
              <a:cxnLst>
                <a:cxn ang="T8">
                  <a:pos x="T0" y="T1"/>
                </a:cxn>
                <a:cxn ang="T9">
                  <a:pos x="T2" y="T3"/>
                </a:cxn>
                <a:cxn ang="T10">
                  <a:pos x="T4" y="T5"/>
                </a:cxn>
                <a:cxn ang="T11">
                  <a:pos x="T6" y="T7"/>
                </a:cxn>
              </a:cxnLst>
              <a:rect l="T12" t="T13" r="T14" b="T15"/>
              <a:pathLst>
                <a:path w="148" h="43">
                  <a:moveTo>
                    <a:pt x="148" y="23"/>
                  </a:moveTo>
                  <a:lnTo>
                    <a:pt x="148" y="43"/>
                  </a:lnTo>
                  <a:lnTo>
                    <a:pt x="0" y="43"/>
                  </a:lnTo>
                  <a:lnTo>
                    <a:pt x="0" y="0"/>
                  </a:lnTo>
                </a:path>
              </a:pathLst>
            </a:custGeom>
            <a:noFill/>
            <a:ln w="0">
              <a:solidFill>
                <a:schemeClr val="tx1"/>
              </a:solidFill>
              <a:round/>
              <a:headEnd/>
              <a:tailEnd/>
            </a:ln>
          </p:spPr>
          <p:txBody>
            <a:bodyPr/>
            <a:lstStyle/>
            <a:p>
              <a:endParaRPr lang="vi-VN"/>
            </a:p>
          </p:txBody>
        </p:sp>
        <p:sp>
          <p:nvSpPr>
            <p:cNvPr id="54370" name="Rectangle 102"/>
            <p:cNvSpPr>
              <a:spLocks noChangeArrowheads="1"/>
            </p:cNvSpPr>
            <p:nvPr/>
          </p:nvSpPr>
          <p:spPr bwMode="auto">
            <a:xfrm>
              <a:off x="3080" y="3551"/>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sp>
          <p:nvSpPr>
            <p:cNvPr id="54371" name="Freeform 103"/>
            <p:cNvSpPr>
              <a:spLocks/>
            </p:cNvSpPr>
            <p:nvPr/>
          </p:nvSpPr>
          <p:spPr bwMode="auto">
            <a:xfrm>
              <a:off x="3658" y="3142"/>
              <a:ext cx="703" cy="555"/>
            </a:xfrm>
            <a:custGeom>
              <a:avLst/>
              <a:gdLst>
                <a:gd name="T0" fmla="*/ 96 w 96"/>
                <a:gd name="T1" fmla="*/ 76 h 76"/>
                <a:gd name="T2" fmla="*/ 96 w 96"/>
                <a:gd name="T3" fmla="*/ 0 h 76"/>
                <a:gd name="T4" fmla="*/ 0 w 96"/>
                <a:gd name="T5" fmla="*/ 0 h 76"/>
                <a:gd name="T6" fmla="*/ 0 60000 65536"/>
                <a:gd name="T7" fmla="*/ 0 60000 65536"/>
                <a:gd name="T8" fmla="*/ 0 60000 65536"/>
                <a:gd name="T9" fmla="*/ 0 w 96"/>
                <a:gd name="T10" fmla="*/ 0 h 76"/>
                <a:gd name="T11" fmla="*/ 96 w 96"/>
                <a:gd name="T12" fmla="*/ 76 h 76"/>
              </a:gdLst>
              <a:ahLst/>
              <a:cxnLst>
                <a:cxn ang="T6">
                  <a:pos x="T0" y="T1"/>
                </a:cxn>
                <a:cxn ang="T7">
                  <a:pos x="T2" y="T3"/>
                </a:cxn>
                <a:cxn ang="T8">
                  <a:pos x="T4" y="T5"/>
                </a:cxn>
              </a:cxnLst>
              <a:rect l="T9" t="T10" r="T11" b="T12"/>
              <a:pathLst>
                <a:path w="96" h="76">
                  <a:moveTo>
                    <a:pt x="96" y="76"/>
                  </a:moveTo>
                  <a:lnTo>
                    <a:pt x="96" y="0"/>
                  </a:lnTo>
                  <a:lnTo>
                    <a:pt x="0" y="0"/>
                  </a:lnTo>
                </a:path>
              </a:pathLst>
            </a:custGeom>
            <a:noFill/>
            <a:ln w="0">
              <a:solidFill>
                <a:schemeClr val="tx1"/>
              </a:solidFill>
              <a:round/>
              <a:headEnd/>
              <a:tailEnd/>
            </a:ln>
          </p:spPr>
          <p:txBody>
            <a:bodyPr/>
            <a:lstStyle/>
            <a:p>
              <a:endParaRPr lang="vi-VN"/>
            </a:p>
          </p:txBody>
        </p:sp>
        <p:sp>
          <p:nvSpPr>
            <p:cNvPr id="54372" name="Rectangle 104"/>
            <p:cNvSpPr>
              <a:spLocks noChangeArrowheads="1"/>
            </p:cNvSpPr>
            <p:nvPr/>
          </p:nvSpPr>
          <p:spPr bwMode="auto">
            <a:xfrm>
              <a:off x="3731" y="3207"/>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sp>
          <p:nvSpPr>
            <p:cNvPr id="54373" name="Rectangle 105"/>
            <p:cNvSpPr>
              <a:spLocks noChangeArrowheads="1"/>
            </p:cNvSpPr>
            <p:nvPr/>
          </p:nvSpPr>
          <p:spPr bwMode="auto">
            <a:xfrm>
              <a:off x="4180" y="3507"/>
              <a:ext cx="398" cy="115"/>
            </a:xfrm>
            <a:prstGeom prst="rect">
              <a:avLst/>
            </a:prstGeom>
            <a:noFill/>
            <a:ln w="9525">
              <a:noFill/>
              <a:miter lim="800000"/>
              <a:headEnd/>
              <a:tailEnd/>
            </a:ln>
          </p:spPr>
          <p:txBody>
            <a:bodyPr wrap="none" lIns="0" tIns="0" rIns="0" bIns="0">
              <a:spAutoFit/>
            </a:bodyPr>
            <a:lstStyle/>
            <a:p>
              <a:r>
                <a:rPr lang="en-US" sz="1200" i="1">
                  <a:solidFill>
                    <a:srgbClr val="000000"/>
                  </a:solidFill>
                  <a:cs typeface="Tahoma" pitchFamily="34" charset="0"/>
                </a:rPr>
                <a:t>Dieu kien</a:t>
              </a:r>
              <a:endParaRPr lang="en-US">
                <a:cs typeface="Tahoma" pitchFamily="34" charset="0"/>
              </a:endParaRPr>
            </a:p>
          </p:txBody>
        </p:sp>
        <p:sp>
          <p:nvSpPr>
            <p:cNvPr id="54374" name="Rectangle 106"/>
            <p:cNvSpPr>
              <a:spLocks noChangeArrowheads="1"/>
            </p:cNvSpPr>
            <p:nvPr/>
          </p:nvSpPr>
          <p:spPr bwMode="auto">
            <a:xfrm>
              <a:off x="3657" y="2988"/>
              <a:ext cx="55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+MHoc truoc</a:t>
              </a:r>
              <a:endParaRPr lang="en-US">
                <a:cs typeface="Tahoma" pitchFamily="34" charset="0"/>
              </a:endParaRPr>
            </a:p>
          </p:txBody>
        </p:sp>
        <p:sp>
          <p:nvSpPr>
            <p:cNvPr id="54375" name="Rectangle 107"/>
            <p:cNvSpPr>
              <a:spLocks noChangeArrowheads="1"/>
            </p:cNvSpPr>
            <p:nvPr/>
          </p:nvSpPr>
          <p:spPr bwMode="auto">
            <a:xfrm>
              <a:off x="2923" y="3675"/>
              <a:ext cx="48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+MHoc sau</a:t>
              </a:r>
              <a:endParaRPr lang="en-US">
                <a:cs typeface="Tahoma" pitchFamily="34" charset="0"/>
              </a:endParaRPr>
            </a:p>
          </p:txBody>
        </p:sp>
        <p:sp>
          <p:nvSpPr>
            <p:cNvPr id="54376" name="Rectangle 108"/>
            <p:cNvSpPr>
              <a:spLocks noChangeArrowheads="1"/>
            </p:cNvSpPr>
            <p:nvPr/>
          </p:nvSpPr>
          <p:spPr bwMode="auto">
            <a:xfrm>
              <a:off x="3731" y="3207"/>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sp>
          <p:nvSpPr>
            <p:cNvPr id="54377" name="Rectangle 109"/>
            <p:cNvSpPr>
              <a:spLocks noChangeArrowheads="1"/>
            </p:cNvSpPr>
            <p:nvPr/>
          </p:nvSpPr>
          <p:spPr bwMode="auto">
            <a:xfrm>
              <a:off x="3080" y="3551"/>
              <a:ext cx="162" cy="115"/>
            </a:xfrm>
            <a:prstGeom prst="rect">
              <a:avLst/>
            </a:prstGeom>
            <a:noFill/>
            <a:ln w="9525">
              <a:noFill/>
              <a:miter lim="800000"/>
              <a:headEnd/>
              <a:tailEnd/>
            </a:ln>
          </p:spPr>
          <p:txBody>
            <a:bodyPr wrap="none" lIns="0" tIns="0" rIns="0" bIns="0">
              <a:spAutoFit/>
            </a:bodyPr>
            <a:lstStyle/>
            <a:p>
              <a:r>
                <a:rPr lang="en-US" sz="1200">
                  <a:solidFill>
                    <a:srgbClr val="000000"/>
                  </a:solidFill>
                  <a:cs typeface="Tahoma" pitchFamily="34" charset="0"/>
                </a:rPr>
                <a:t>0..*</a:t>
              </a:r>
              <a:endParaRPr lang="en-US">
                <a:cs typeface="Tahoma" pitchFamily="34" charset="0"/>
              </a:endParaRPr>
            </a:p>
          </p:txBody>
        </p:sp>
      </p:grpSp>
      <p:sp>
        <p:nvSpPr>
          <p:cNvPr id="107" name="Footer Placeholder 106"/>
          <p:cNvSpPr>
            <a:spLocks noGrp="1"/>
          </p:cNvSpPr>
          <p:nvPr>
            <p:ph type="ftr" sz="quarter" idx="11"/>
          </p:nvPr>
        </p:nvSpPr>
        <p:spPr/>
        <p:txBody>
          <a:bodyPr/>
          <a:lstStyle/>
          <a:p>
            <a:pPr>
              <a:defRPr/>
            </a:pPr>
            <a:r>
              <a:rPr lang="en-US" altLang="en-US" smtClean="0"/>
              <a:t>Khoa CNTT</a:t>
            </a:r>
            <a:endParaRPr lang="en-US" altLang="en-US"/>
          </a:p>
        </p:txBody>
      </p:sp>
      <p:sp>
        <p:nvSpPr>
          <p:cNvPr id="108" name="Date Placeholder 107"/>
          <p:cNvSpPr>
            <a:spLocks noGrp="1"/>
          </p:cNvSpPr>
          <p:nvPr>
            <p:ph type="dt" sz="half" idx="10"/>
          </p:nvPr>
        </p:nvSpPr>
        <p:spPr/>
        <p:txBody>
          <a:bodyPr/>
          <a:lstStyle/>
          <a:p>
            <a:pPr>
              <a:defRPr/>
            </a:pPr>
            <a:fld id="{0780FC5A-77C3-4342-A0A3-15373C6AB8BB}" type="datetime13">
              <a:rPr lang="vi-VN" altLang="en-US" smtClean="0"/>
              <a:pPr>
                <a:defRPr/>
              </a:pPr>
              <a:t>08:04:40</a:t>
            </a:fld>
            <a:endParaRPr lang="en-US" altLang="en-US"/>
          </a:p>
        </p:txBody>
      </p:sp>
      <p:pic>
        <p:nvPicPr>
          <p:cNvPr id="109" name="Picture 3"/>
          <p:cNvPicPr preferRelativeResize="0">
            <a:picLocks noChangeArrowheads="1"/>
          </p:cNvPicPr>
          <p:nvPr/>
        </p:nvPicPr>
        <p:blipFill>
          <a:blip r:embed="rId7"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381000"/>
            <a:ext cx="8229600" cy="457200"/>
          </a:xfrm>
        </p:spPr>
        <p:txBody>
          <a:bodyPr/>
          <a:lstStyle/>
          <a:p>
            <a:r>
              <a:rPr lang="en-US" sz="3200" smtClean="0">
                <a:solidFill>
                  <a:schemeClr val="accent1"/>
                </a:solidFill>
              </a:rPr>
              <a:t>Ví dụ mô hình quan hệ</a:t>
            </a:r>
          </a:p>
        </p:txBody>
      </p:sp>
      <p:sp>
        <p:nvSpPr>
          <p:cNvPr id="48" name="Slide Number Placeholder 5"/>
          <p:cNvSpPr>
            <a:spLocks noGrp="1"/>
          </p:cNvSpPr>
          <p:nvPr>
            <p:ph type="sldNum" sz="quarter" idx="12"/>
          </p:nvPr>
        </p:nvSpPr>
        <p:spPr/>
        <p:txBody>
          <a:bodyPr/>
          <a:lstStyle/>
          <a:p>
            <a:pPr>
              <a:defRPr/>
            </a:pPr>
            <a:fld id="{D180C7F0-1B38-4C59-AC21-FDE7F1F05B61}" type="slidenum">
              <a:rPr lang="en-US" altLang="en-US"/>
              <a:pPr>
                <a:defRPr/>
              </a:pPr>
              <a:t>33</a:t>
            </a:fld>
            <a:endParaRPr lang="en-US" altLang="en-US"/>
          </a:p>
        </p:txBody>
      </p:sp>
      <p:grpSp>
        <p:nvGrpSpPr>
          <p:cNvPr id="2" name="Group 130"/>
          <p:cNvGrpSpPr>
            <a:grpSpLocks/>
          </p:cNvGrpSpPr>
          <p:nvPr/>
        </p:nvGrpSpPr>
        <p:grpSpPr bwMode="auto">
          <a:xfrm>
            <a:off x="1447800" y="1905000"/>
            <a:ext cx="5964237" cy="3733800"/>
            <a:chOff x="816" y="1200"/>
            <a:chExt cx="3757" cy="2352"/>
          </a:xfrm>
        </p:grpSpPr>
        <p:grpSp>
          <p:nvGrpSpPr>
            <p:cNvPr id="3" name="Group 87"/>
            <p:cNvGrpSpPr>
              <a:grpSpLocks/>
            </p:cNvGrpSpPr>
            <p:nvPr/>
          </p:nvGrpSpPr>
          <p:grpSpPr bwMode="auto">
            <a:xfrm>
              <a:off x="816" y="1200"/>
              <a:ext cx="729" cy="1056"/>
              <a:chOff x="528" y="1440"/>
              <a:chExt cx="729" cy="1056"/>
            </a:xfrm>
          </p:grpSpPr>
          <p:sp>
            <p:nvSpPr>
              <p:cNvPr id="55337" name="Rectangle 4"/>
              <p:cNvSpPr>
                <a:spLocks noChangeArrowheads="1"/>
              </p:cNvSpPr>
              <p:nvPr/>
            </p:nvSpPr>
            <p:spPr bwMode="auto">
              <a:xfrm>
                <a:off x="528" y="1440"/>
                <a:ext cx="729" cy="1056"/>
              </a:xfrm>
              <a:prstGeom prst="rect">
                <a:avLst/>
              </a:prstGeom>
              <a:solidFill>
                <a:srgbClr val="FFFFFF"/>
              </a:solidFill>
              <a:ln w="3175">
                <a:solidFill>
                  <a:srgbClr val="000000"/>
                </a:solidFill>
                <a:miter lim="800000"/>
                <a:headEnd/>
                <a:tailEnd/>
              </a:ln>
            </p:spPr>
            <p:txBody>
              <a:bodyPr/>
              <a:lstStyle/>
              <a:p>
                <a:endParaRPr lang="vi-VN"/>
              </a:p>
            </p:txBody>
          </p:sp>
          <p:sp>
            <p:nvSpPr>
              <p:cNvPr id="55338" name="Rectangle 5"/>
              <p:cNvSpPr>
                <a:spLocks noChangeArrowheads="1"/>
              </p:cNvSpPr>
              <p:nvPr/>
            </p:nvSpPr>
            <p:spPr bwMode="auto">
              <a:xfrm>
                <a:off x="576" y="1488"/>
                <a:ext cx="624" cy="144"/>
              </a:xfrm>
              <a:prstGeom prst="rect">
                <a:avLst/>
              </a:prstGeom>
              <a:noFill/>
              <a:ln w="9525">
                <a:noFill/>
                <a:miter lim="800000"/>
                <a:headEnd/>
                <a:tailEnd/>
              </a:ln>
            </p:spPr>
            <p:txBody>
              <a:bodyPr lIns="0" tIns="0" rIns="0" bIns="0">
                <a:spAutoFit/>
              </a:bodyPr>
              <a:lstStyle/>
              <a:p>
                <a:r>
                  <a:rPr lang="en-US" sz="1500" b="1">
                    <a:solidFill>
                      <a:srgbClr val="000000"/>
                    </a:solidFill>
                    <a:cs typeface="Tahoma" pitchFamily="34" charset="0"/>
                  </a:rPr>
                  <a:t>SVien</a:t>
                </a:r>
                <a:endParaRPr lang="en-US" b="1">
                  <a:cs typeface="Tahoma" pitchFamily="34" charset="0"/>
                </a:endParaRPr>
              </a:p>
            </p:txBody>
          </p:sp>
          <p:sp>
            <p:nvSpPr>
              <p:cNvPr id="55339" name="Line 82"/>
              <p:cNvSpPr>
                <a:spLocks noChangeShapeType="1"/>
              </p:cNvSpPr>
              <p:nvPr/>
            </p:nvSpPr>
            <p:spPr bwMode="auto">
              <a:xfrm>
                <a:off x="528" y="1680"/>
                <a:ext cx="720" cy="0"/>
              </a:xfrm>
              <a:prstGeom prst="line">
                <a:avLst/>
              </a:prstGeom>
              <a:noFill/>
              <a:ln w="12700">
                <a:solidFill>
                  <a:schemeClr val="tx1"/>
                </a:solidFill>
                <a:round/>
                <a:headEnd/>
                <a:tailEnd/>
              </a:ln>
            </p:spPr>
            <p:txBody>
              <a:bodyPr wrap="none" anchor="ctr">
                <a:spAutoFit/>
              </a:bodyPr>
              <a:lstStyle/>
              <a:p>
                <a:endParaRPr lang="vi-VN"/>
              </a:p>
            </p:txBody>
          </p:sp>
          <p:sp>
            <p:nvSpPr>
              <p:cNvPr id="55340" name="Rectangle 83"/>
              <p:cNvSpPr>
                <a:spLocks noChangeArrowheads="1"/>
              </p:cNvSpPr>
              <p:nvPr/>
            </p:nvSpPr>
            <p:spPr bwMode="auto">
              <a:xfrm>
                <a:off x="624" y="1728"/>
                <a:ext cx="480" cy="144"/>
              </a:xfrm>
              <a:prstGeom prst="rect">
                <a:avLst/>
              </a:prstGeom>
              <a:noFill/>
              <a:ln w="9525">
                <a:noFill/>
                <a:miter lim="800000"/>
                <a:headEnd/>
                <a:tailEnd/>
              </a:ln>
            </p:spPr>
            <p:txBody>
              <a:bodyPr lIns="0" tIns="0" rIns="0" bIns="0">
                <a:spAutoFit/>
              </a:bodyPr>
              <a:lstStyle/>
              <a:p>
                <a:pPr algn="l"/>
                <a:r>
                  <a:rPr lang="en-US" sz="1500" u="sng">
                    <a:solidFill>
                      <a:srgbClr val="000000"/>
                    </a:solidFill>
                    <a:cs typeface="Tahoma" pitchFamily="34" charset="0"/>
                  </a:rPr>
                  <a:t>MaSV</a:t>
                </a:r>
                <a:endParaRPr lang="en-US" u="sng">
                  <a:cs typeface="Tahoma" pitchFamily="34" charset="0"/>
                </a:endParaRPr>
              </a:p>
            </p:txBody>
          </p:sp>
          <p:sp>
            <p:nvSpPr>
              <p:cNvPr id="55341" name="Rectangle 84"/>
              <p:cNvSpPr>
                <a:spLocks noChangeArrowheads="1"/>
              </p:cNvSpPr>
              <p:nvPr/>
            </p:nvSpPr>
            <p:spPr bwMode="auto">
              <a:xfrm>
                <a:off x="624" y="1920"/>
                <a:ext cx="480"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Ten</a:t>
                </a:r>
                <a:endParaRPr lang="en-US">
                  <a:cs typeface="Tahoma" pitchFamily="34" charset="0"/>
                </a:endParaRPr>
              </a:p>
            </p:txBody>
          </p:sp>
          <p:sp>
            <p:nvSpPr>
              <p:cNvPr id="55342" name="Rectangle 85"/>
              <p:cNvSpPr>
                <a:spLocks noChangeArrowheads="1"/>
              </p:cNvSpPr>
              <p:nvPr/>
            </p:nvSpPr>
            <p:spPr bwMode="auto">
              <a:xfrm>
                <a:off x="624" y="2112"/>
                <a:ext cx="480"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Lop</a:t>
                </a:r>
                <a:endParaRPr lang="en-US">
                  <a:cs typeface="Tahoma" pitchFamily="34" charset="0"/>
                </a:endParaRPr>
              </a:p>
            </p:txBody>
          </p:sp>
          <p:sp>
            <p:nvSpPr>
              <p:cNvPr id="55343" name="Rectangle 86"/>
              <p:cNvSpPr>
                <a:spLocks noChangeArrowheads="1"/>
              </p:cNvSpPr>
              <p:nvPr/>
            </p:nvSpPr>
            <p:spPr bwMode="auto">
              <a:xfrm>
                <a:off x="624" y="2304"/>
                <a:ext cx="480"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Nganh</a:t>
                </a:r>
                <a:endParaRPr lang="en-US">
                  <a:cs typeface="Tahoma" pitchFamily="34" charset="0"/>
                </a:endParaRPr>
              </a:p>
            </p:txBody>
          </p:sp>
        </p:grpSp>
        <p:grpSp>
          <p:nvGrpSpPr>
            <p:cNvPr id="4" name="Group 90"/>
            <p:cNvGrpSpPr>
              <a:grpSpLocks/>
            </p:cNvGrpSpPr>
            <p:nvPr/>
          </p:nvGrpSpPr>
          <p:grpSpPr bwMode="auto">
            <a:xfrm>
              <a:off x="2343" y="1200"/>
              <a:ext cx="729" cy="1056"/>
              <a:chOff x="528" y="1440"/>
              <a:chExt cx="729" cy="1056"/>
            </a:xfrm>
          </p:grpSpPr>
          <p:sp>
            <p:nvSpPr>
              <p:cNvPr id="55330" name="Rectangle 91"/>
              <p:cNvSpPr>
                <a:spLocks noChangeArrowheads="1"/>
              </p:cNvSpPr>
              <p:nvPr/>
            </p:nvSpPr>
            <p:spPr bwMode="auto">
              <a:xfrm>
                <a:off x="528" y="1440"/>
                <a:ext cx="729" cy="1056"/>
              </a:xfrm>
              <a:prstGeom prst="rect">
                <a:avLst/>
              </a:prstGeom>
              <a:solidFill>
                <a:srgbClr val="FFFFFF"/>
              </a:solidFill>
              <a:ln w="3175">
                <a:solidFill>
                  <a:srgbClr val="000000"/>
                </a:solidFill>
                <a:miter lim="800000"/>
                <a:headEnd/>
                <a:tailEnd/>
              </a:ln>
            </p:spPr>
            <p:txBody>
              <a:bodyPr/>
              <a:lstStyle/>
              <a:p>
                <a:endParaRPr lang="vi-VN"/>
              </a:p>
            </p:txBody>
          </p:sp>
          <p:sp>
            <p:nvSpPr>
              <p:cNvPr id="55331" name="Rectangle 92"/>
              <p:cNvSpPr>
                <a:spLocks noChangeArrowheads="1"/>
              </p:cNvSpPr>
              <p:nvPr/>
            </p:nvSpPr>
            <p:spPr bwMode="auto">
              <a:xfrm>
                <a:off x="576" y="1488"/>
                <a:ext cx="624" cy="144"/>
              </a:xfrm>
              <a:prstGeom prst="rect">
                <a:avLst/>
              </a:prstGeom>
              <a:noFill/>
              <a:ln w="9525">
                <a:noFill/>
                <a:miter lim="800000"/>
                <a:headEnd/>
                <a:tailEnd/>
              </a:ln>
            </p:spPr>
            <p:txBody>
              <a:bodyPr lIns="0" tIns="0" rIns="0" bIns="0">
                <a:spAutoFit/>
              </a:bodyPr>
              <a:lstStyle/>
              <a:p>
                <a:r>
                  <a:rPr lang="en-US" sz="1500" b="1">
                    <a:solidFill>
                      <a:srgbClr val="000000"/>
                    </a:solidFill>
                    <a:cs typeface="Tahoma" pitchFamily="34" charset="0"/>
                  </a:rPr>
                  <a:t>Hoc</a:t>
                </a:r>
                <a:endParaRPr lang="en-US" b="1">
                  <a:cs typeface="Tahoma" pitchFamily="34" charset="0"/>
                </a:endParaRPr>
              </a:p>
            </p:txBody>
          </p:sp>
          <p:sp>
            <p:nvSpPr>
              <p:cNvPr id="55332" name="Line 93"/>
              <p:cNvSpPr>
                <a:spLocks noChangeShapeType="1"/>
              </p:cNvSpPr>
              <p:nvPr/>
            </p:nvSpPr>
            <p:spPr bwMode="auto">
              <a:xfrm>
                <a:off x="528" y="1680"/>
                <a:ext cx="720" cy="0"/>
              </a:xfrm>
              <a:prstGeom prst="line">
                <a:avLst/>
              </a:prstGeom>
              <a:noFill/>
              <a:ln w="12700">
                <a:solidFill>
                  <a:schemeClr val="tx1"/>
                </a:solidFill>
                <a:round/>
                <a:headEnd/>
                <a:tailEnd/>
              </a:ln>
            </p:spPr>
            <p:txBody>
              <a:bodyPr wrap="none" anchor="ctr">
                <a:spAutoFit/>
              </a:bodyPr>
              <a:lstStyle/>
              <a:p>
                <a:endParaRPr lang="vi-VN"/>
              </a:p>
            </p:txBody>
          </p:sp>
          <p:sp>
            <p:nvSpPr>
              <p:cNvPr id="55333" name="Rectangle 94"/>
              <p:cNvSpPr>
                <a:spLocks noChangeArrowheads="1"/>
              </p:cNvSpPr>
              <p:nvPr/>
            </p:nvSpPr>
            <p:spPr bwMode="auto">
              <a:xfrm>
                <a:off x="624" y="1728"/>
                <a:ext cx="480" cy="144"/>
              </a:xfrm>
              <a:prstGeom prst="rect">
                <a:avLst/>
              </a:prstGeom>
              <a:noFill/>
              <a:ln w="9525">
                <a:noFill/>
                <a:miter lim="800000"/>
                <a:headEnd/>
                <a:tailEnd/>
              </a:ln>
            </p:spPr>
            <p:txBody>
              <a:bodyPr lIns="0" tIns="0" rIns="0" bIns="0">
                <a:spAutoFit/>
              </a:bodyPr>
              <a:lstStyle/>
              <a:p>
                <a:pPr algn="l"/>
                <a:r>
                  <a:rPr lang="en-US" sz="1500" u="sng">
                    <a:solidFill>
                      <a:srgbClr val="000000"/>
                    </a:solidFill>
                    <a:cs typeface="Tahoma" pitchFamily="34" charset="0"/>
                  </a:rPr>
                  <a:t>MaSV</a:t>
                </a:r>
                <a:endParaRPr lang="en-US" u="sng">
                  <a:cs typeface="Tahoma" pitchFamily="34" charset="0"/>
                </a:endParaRPr>
              </a:p>
            </p:txBody>
          </p:sp>
          <p:sp>
            <p:nvSpPr>
              <p:cNvPr id="55334" name="Rectangle 95"/>
              <p:cNvSpPr>
                <a:spLocks noChangeArrowheads="1"/>
              </p:cNvSpPr>
              <p:nvPr/>
            </p:nvSpPr>
            <p:spPr bwMode="auto">
              <a:xfrm>
                <a:off x="624" y="1920"/>
                <a:ext cx="480" cy="144"/>
              </a:xfrm>
              <a:prstGeom prst="rect">
                <a:avLst/>
              </a:prstGeom>
              <a:noFill/>
              <a:ln w="9525">
                <a:noFill/>
                <a:miter lim="800000"/>
                <a:headEnd/>
                <a:tailEnd/>
              </a:ln>
            </p:spPr>
            <p:txBody>
              <a:bodyPr lIns="0" tIns="0" rIns="0" bIns="0">
                <a:spAutoFit/>
              </a:bodyPr>
              <a:lstStyle/>
              <a:p>
                <a:pPr algn="l"/>
                <a:r>
                  <a:rPr lang="en-US" sz="1500" u="sng">
                    <a:solidFill>
                      <a:srgbClr val="000000"/>
                    </a:solidFill>
                    <a:cs typeface="Tahoma" pitchFamily="34" charset="0"/>
                  </a:rPr>
                  <a:t>MaHP</a:t>
                </a:r>
                <a:endParaRPr lang="en-US" u="sng">
                  <a:cs typeface="Tahoma" pitchFamily="34" charset="0"/>
                </a:endParaRPr>
              </a:p>
            </p:txBody>
          </p:sp>
          <p:sp>
            <p:nvSpPr>
              <p:cNvPr id="55335" name="Rectangle 96"/>
              <p:cNvSpPr>
                <a:spLocks noChangeArrowheads="1"/>
              </p:cNvSpPr>
              <p:nvPr/>
            </p:nvSpPr>
            <p:spPr bwMode="auto">
              <a:xfrm>
                <a:off x="624" y="2112"/>
                <a:ext cx="480"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DiemLT</a:t>
                </a:r>
                <a:endParaRPr lang="en-US">
                  <a:cs typeface="Tahoma" pitchFamily="34" charset="0"/>
                </a:endParaRPr>
              </a:p>
            </p:txBody>
          </p:sp>
          <p:sp>
            <p:nvSpPr>
              <p:cNvPr id="55336" name="Rectangle 97"/>
              <p:cNvSpPr>
                <a:spLocks noChangeArrowheads="1"/>
              </p:cNvSpPr>
              <p:nvPr/>
            </p:nvSpPr>
            <p:spPr bwMode="auto">
              <a:xfrm>
                <a:off x="624" y="2304"/>
                <a:ext cx="480"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DiemTH</a:t>
                </a:r>
                <a:endParaRPr lang="en-US">
                  <a:cs typeface="Tahoma" pitchFamily="34" charset="0"/>
                </a:endParaRPr>
              </a:p>
            </p:txBody>
          </p:sp>
        </p:grpSp>
        <p:sp>
          <p:nvSpPr>
            <p:cNvPr id="55304" name="Line 102"/>
            <p:cNvSpPr>
              <a:spLocks noChangeShapeType="1"/>
            </p:cNvSpPr>
            <p:nvPr/>
          </p:nvSpPr>
          <p:spPr bwMode="auto">
            <a:xfrm flipH="1">
              <a:off x="1440" y="1584"/>
              <a:ext cx="960" cy="0"/>
            </a:xfrm>
            <a:prstGeom prst="line">
              <a:avLst/>
            </a:prstGeom>
            <a:noFill/>
            <a:ln w="12700">
              <a:solidFill>
                <a:schemeClr val="tx1"/>
              </a:solidFill>
              <a:round/>
              <a:headEnd/>
              <a:tailEnd type="triangle" w="med" len="med"/>
            </a:ln>
          </p:spPr>
          <p:txBody>
            <a:bodyPr anchor="ctr">
              <a:spAutoFit/>
            </a:bodyPr>
            <a:lstStyle/>
            <a:p>
              <a:endParaRPr lang="vi-VN"/>
            </a:p>
          </p:txBody>
        </p:sp>
        <p:sp>
          <p:nvSpPr>
            <p:cNvPr id="55305" name="Line 103"/>
            <p:cNvSpPr>
              <a:spLocks noChangeShapeType="1"/>
            </p:cNvSpPr>
            <p:nvPr/>
          </p:nvSpPr>
          <p:spPr bwMode="auto">
            <a:xfrm flipV="1">
              <a:off x="2832" y="1584"/>
              <a:ext cx="1008" cy="144"/>
            </a:xfrm>
            <a:prstGeom prst="line">
              <a:avLst/>
            </a:prstGeom>
            <a:noFill/>
            <a:ln w="12700">
              <a:solidFill>
                <a:schemeClr val="tx1"/>
              </a:solidFill>
              <a:round/>
              <a:headEnd/>
              <a:tailEnd type="triangle" w="med" len="med"/>
            </a:ln>
          </p:spPr>
          <p:txBody>
            <a:bodyPr anchor="ctr">
              <a:spAutoFit/>
            </a:bodyPr>
            <a:lstStyle/>
            <a:p>
              <a:endParaRPr lang="vi-VN"/>
            </a:p>
          </p:txBody>
        </p:sp>
        <p:grpSp>
          <p:nvGrpSpPr>
            <p:cNvPr id="5" name="Group 113"/>
            <p:cNvGrpSpPr>
              <a:grpSpLocks/>
            </p:cNvGrpSpPr>
            <p:nvPr/>
          </p:nvGrpSpPr>
          <p:grpSpPr bwMode="auto">
            <a:xfrm>
              <a:off x="3840" y="1200"/>
              <a:ext cx="733" cy="912"/>
              <a:chOff x="3360" y="1440"/>
              <a:chExt cx="733" cy="912"/>
            </a:xfrm>
          </p:grpSpPr>
          <p:sp>
            <p:nvSpPr>
              <p:cNvPr id="55324" name="Rectangle 9"/>
              <p:cNvSpPr>
                <a:spLocks noChangeArrowheads="1"/>
              </p:cNvSpPr>
              <p:nvPr/>
            </p:nvSpPr>
            <p:spPr bwMode="auto">
              <a:xfrm>
                <a:off x="3364" y="1440"/>
                <a:ext cx="729" cy="912"/>
              </a:xfrm>
              <a:prstGeom prst="rect">
                <a:avLst/>
              </a:prstGeom>
              <a:solidFill>
                <a:srgbClr val="FFFFFF"/>
              </a:solidFill>
              <a:ln w="3175">
                <a:solidFill>
                  <a:srgbClr val="000000"/>
                </a:solidFill>
                <a:miter lim="800000"/>
                <a:headEnd/>
                <a:tailEnd/>
              </a:ln>
            </p:spPr>
            <p:txBody>
              <a:bodyPr/>
              <a:lstStyle/>
              <a:p>
                <a:endParaRPr lang="vi-VN"/>
              </a:p>
            </p:txBody>
          </p:sp>
          <p:sp>
            <p:nvSpPr>
              <p:cNvPr id="55325" name="Rectangle 10"/>
              <p:cNvSpPr>
                <a:spLocks noChangeArrowheads="1"/>
              </p:cNvSpPr>
              <p:nvPr/>
            </p:nvSpPr>
            <p:spPr bwMode="auto">
              <a:xfrm>
                <a:off x="3538" y="1491"/>
                <a:ext cx="397" cy="144"/>
              </a:xfrm>
              <a:prstGeom prst="rect">
                <a:avLst/>
              </a:prstGeom>
              <a:noFill/>
              <a:ln w="9525">
                <a:noFill/>
                <a:miter lim="800000"/>
                <a:headEnd/>
                <a:tailEnd/>
              </a:ln>
            </p:spPr>
            <p:txBody>
              <a:bodyPr wrap="none" lIns="0" tIns="0" rIns="0" bIns="0">
                <a:spAutoFit/>
              </a:bodyPr>
              <a:lstStyle/>
              <a:p>
                <a:r>
                  <a:rPr lang="en-US" sz="1500" b="1">
                    <a:solidFill>
                      <a:srgbClr val="000000"/>
                    </a:solidFill>
                    <a:cs typeface="Tahoma" pitchFamily="34" charset="0"/>
                  </a:rPr>
                  <a:t>HPhan</a:t>
                </a:r>
                <a:endParaRPr lang="en-US" b="1">
                  <a:cs typeface="Tahoma" pitchFamily="34" charset="0"/>
                </a:endParaRPr>
              </a:p>
            </p:txBody>
          </p:sp>
          <p:sp>
            <p:nvSpPr>
              <p:cNvPr id="55326" name="Rectangle 81"/>
              <p:cNvSpPr>
                <a:spLocks noChangeArrowheads="1"/>
              </p:cNvSpPr>
              <p:nvPr/>
            </p:nvSpPr>
            <p:spPr bwMode="auto">
              <a:xfrm>
                <a:off x="3456" y="1731"/>
                <a:ext cx="432" cy="144"/>
              </a:xfrm>
              <a:prstGeom prst="rect">
                <a:avLst/>
              </a:prstGeom>
              <a:noFill/>
              <a:ln w="9525">
                <a:noFill/>
                <a:miter lim="800000"/>
                <a:headEnd/>
                <a:tailEnd/>
              </a:ln>
            </p:spPr>
            <p:txBody>
              <a:bodyPr lIns="0" tIns="0" rIns="0" bIns="0">
                <a:spAutoFit/>
              </a:bodyPr>
              <a:lstStyle/>
              <a:p>
                <a:pPr algn="l"/>
                <a:r>
                  <a:rPr lang="en-US" sz="1500" u="sng">
                    <a:solidFill>
                      <a:srgbClr val="000000"/>
                    </a:solidFill>
                    <a:cs typeface="Tahoma" pitchFamily="34" charset="0"/>
                  </a:rPr>
                  <a:t>MaHP</a:t>
                </a:r>
                <a:endParaRPr lang="en-US" sz="1500" u="sng">
                  <a:cs typeface="Tahoma" pitchFamily="34" charset="0"/>
                </a:endParaRPr>
              </a:p>
            </p:txBody>
          </p:sp>
          <p:sp>
            <p:nvSpPr>
              <p:cNvPr id="55327" name="Line 88"/>
              <p:cNvSpPr>
                <a:spLocks noChangeShapeType="1"/>
              </p:cNvSpPr>
              <p:nvPr/>
            </p:nvSpPr>
            <p:spPr bwMode="auto">
              <a:xfrm>
                <a:off x="3360" y="1683"/>
                <a:ext cx="720" cy="0"/>
              </a:xfrm>
              <a:prstGeom prst="line">
                <a:avLst/>
              </a:prstGeom>
              <a:noFill/>
              <a:ln w="12700">
                <a:solidFill>
                  <a:schemeClr val="tx1"/>
                </a:solidFill>
                <a:round/>
                <a:headEnd/>
                <a:tailEnd/>
              </a:ln>
            </p:spPr>
            <p:txBody>
              <a:bodyPr wrap="none" anchor="ctr">
                <a:spAutoFit/>
              </a:bodyPr>
              <a:lstStyle/>
              <a:p>
                <a:endParaRPr lang="vi-VN"/>
              </a:p>
            </p:txBody>
          </p:sp>
          <p:sp>
            <p:nvSpPr>
              <p:cNvPr id="55328" name="Rectangle 89"/>
              <p:cNvSpPr>
                <a:spLocks noChangeArrowheads="1"/>
              </p:cNvSpPr>
              <p:nvPr/>
            </p:nvSpPr>
            <p:spPr bwMode="auto">
              <a:xfrm>
                <a:off x="3456" y="1923"/>
                <a:ext cx="432"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SLuong</a:t>
                </a:r>
                <a:endParaRPr lang="en-US" sz="1500">
                  <a:cs typeface="Tahoma" pitchFamily="34" charset="0"/>
                </a:endParaRPr>
              </a:p>
            </p:txBody>
          </p:sp>
          <p:sp>
            <p:nvSpPr>
              <p:cNvPr id="55329" name="Rectangle 104"/>
              <p:cNvSpPr>
                <a:spLocks noChangeArrowheads="1"/>
              </p:cNvSpPr>
              <p:nvPr/>
            </p:nvSpPr>
            <p:spPr bwMode="auto">
              <a:xfrm>
                <a:off x="3456" y="2112"/>
                <a:ext cx="432"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MaMH</a:t>
                </a:r>
                <a:endParaRPr lang="en-US" sz="1500">
                  <a:cs typeface="Tahoma" pitchFamily="34" charset="0"/>
                </a:endParaRPr>
              </a:p>
            </p:txBody>
          </p:sp>
        </p:grpSp>
        <p:sp>
          <p:nvSpPr>
            <p:cNvPr id="55307" name="Line 105"/>
            <p:cNvSpPr>
              <a:spLocks noChangeShapeType="1"/>
            </p:cNvSpPr>
            <p:nvPr/>
          </p:nvSpPr>
          <p:spPr bwMode="auto">
            <a:xfrm flipH="1">
              <a:off x="3456" y="2016"/>
              <a:ext cx="720" cy="864"/>
            </a:xfrm>
            <a:prstGeom prst="line">
              <a:avLst/>
            </a:prstGeom>
            <a:noFill/>
            <a:ln w="12700">
              <a:solidFill>
                <a:schemeClr val="tx1"/>
              </a:solidFill>
              <a:round/>
              <a:headEnd/>
              <a:tailEnd type="triangle" w="med" len="med"/>
            </a:ln>
          </p:spPr>
          <p:txBody>
            <a:bodyPr anchor="ctr">
              <a:spAutoFit/>
            </a:bodyPr>
            <a:lstStyle/>
            <a:p>
              <a:endParaRPr lang="vi-VN"/>
            </a:p>
          </p:txBody>
        </p:sp>
        <p:grpSp>
          <p:nvGrpSpPr>
            <p:cNvPr id="6" name="Group 128"/>
            <p:cNvGrpSpPr>
              <a:grpSpLocks/>
            </p:cNvGrpSpPr>
            <p:nvPr/>
          </p:nvGrpSpPr>
          <p:grpSpPr bwMode="auto">
            <a:xfrm>
              <a:off x="2775" y="2496"/>
              <a:ext cx="729" cy="1056"/>
              <a:chOff x="2775" y="2496"/>
              <a:chExt cx="729" cy="1056"/>
            </a:xfrm>
          </p:grpSpPr>
          <p:sp>
            <p:nvSpPr>
              <p:cNvPr id="55317" name="Rectangle 13"/>
              <p:cNvSpPr>
                <a:spLocks noChangeArrowheads="1"/>
              </p:cNvSpPr>
              <p:nvPr/>
            </p:nvSpPr>
            <p:spPr bwMode="auto">
              <a:xfrm>
                <a:off x="2775" y="2496"/>
                <a:ext cx="729" cy="1056"/>
              </a:xfrm>
              <a:prstGeom prst="rect">
                <a:avLst/>
              </a:prstGeom>
              <a:solidFill>
                <a:srgbClr val="FFFFFF"/>
              </a:solidFill>
              <a:ln w="3175">
                <a:solidFill>
                  <a:srgbClr val="000000"/>
                </a:solidFill>
                <a:miter lim="800000"/>
                <a:headEnd/>
                <a:tailEnd/>
              </a:ln>
            </p:spPr>
            <p:txBody>
              <a:bodyPr/>
              <a:lstStyle/>
              <a:p>
                <a:endParaRPr lang="vi-VN"/>
              </a:p>
            </p:txBody>
          </p:sp>
          <p:sp>
            <p:nvSpPr>
              <p:cNvPr id="55318" name="Rectangle 14"/>
              <p:cNvSpPr>
                <a:spLocks noChangeArrowheads="1"/>
              </p:cNvSpPr>
              <p:nvPr/>
            </p:nvSpPr>
            <p:spPr bwMode="auto">
              <a:xfrm>
                <a:off x="2784" y="2533"/>
                <a:ext cx="672" cy="144"/>
              </a:xfrm>
              <a:prstGeom prst="rect">
                <a:avLst/>
              </a:prstGeom>
              <a:noFill/>
              <a:ln w="9525">
                <a:noFill/>
                <a:miter lim="800000"/>
                <a:headEnd/>
                <a:tailEnd/>
              </a:ln>
            </p:spPr>
            <p:txBody>
              <a:bodyPr lIns="0" tIns="0" rIns="0" bIns="0">
                <a:spAutoFit/>
              </a:bodyPr>
              <a:lstStyle/>
              <a:p>
                <a:r>
                  <a:rPr lang="en-US" sz="1500" b="1">
                    <a:solidFill>
                      <a:srgbClr val="000000"/>
                    </a:solidFill>
                    <a:cs typeface="Tahoma" pitchFamily="34" charset="0"/>
                  </a:rPr>
                  <a:t>MHoc</a:t>
                </a:r>
                <a:endParaRPr lang="en-US" b="1">
                  <a:cs typeface="Tahoma" pitchFamily="34" charset="0"/>
                </a:endParaRPr>
              </a:p>
            </p:txBody>
          </p:sp>
          <p:sp>
            <p:nvSpPr>
              <p:cNvPr id="55319" name="Line 98"/>
              <p:cNvSpPr>
                <a:spLocks noChangeShapeType="1"/>
              </p:cNvSpPr>
              <p:nvPr/>
            </p:nvSpPr>
            <p:spPr bwMode="auto">
              <a:xfrm>
                <a:off x="2784" y="2725"/>
                <a:ext cx="720" cy="0"/>
              </a:xfrm>
              <a:prstGeom prst="line">
                <a:avLst/>
              </a:prstGeom>
              <a:noFill/>
              <a:ln w="12700">
                <a:solidFill>
                  <a:schemeClr val="tx1"/>
                </a:solidFill>
                <a:round/>
                <a:headEnd/>
                <a:tailEnd/>
              </a:ln>
            </p:spPr>
            <p:txBody>
              <a:bodyPr wrap="none" anchor="ctr">
                <a:spAutoFit/>
              </a:bodyPr>
              <a:lstStyle/>
              <a:p>
                <a:endParaRPr lang="vi-VN"/>
              </a:p>
            </p:txBody>
          </p:sp>
          <p:sp>
            <p:nvSpPr>
              <p:cNvPr id="55320" name="Rectangle 99"/>
              <p:cNvSpPr>
                <a:spLocks noChangeArrowheads="1"/>
              </p:cNvSpPr>
              <p:nvPr/>
            </p:nvSpPr>
            <p:spPr bwMode="auto">
              <a:xfrm>
                <a:off x="2832" y="2773"/>
                <a:ext cx="432" cy="144"/>
              </a:xfrm>
              <a:prstGeom prst="rect">
                <a:avLst/>
              </a:prstGeom>
              <a:noFill/>
              <a:ln w="9525">
                <a:noFill/>
                <a:miter lim="800000"/>
                <a:headEnd/>
                <a:tailEnd/>
              </a:ln>
            </p:spPr>
            <p:txBody>
              <a:bodyPr lIns="0" tIns="0" rIns="0" bIns="0">
                <a:spAutoFit/>
              </a:bodyPr>
              <a:lstStyle/>
              <a:p>
                <a:pPr algn="l"/>
                <a:r>
                  <a:rPr lang="en-US" sz="1500" u="sng">
                    <a:solidFill>
                      <a:srgbClr val="000000"/>
                    </a:solidFill>
                    <a:cs typeface="Tahoma" pitchFamily="34" charset="0"/>
                  </a:rPr>
                  <a:t>MaMH</a:t>
                </a:r>
                <a:endParaRPr lang="en-US" sz="1500" u="sng">
                  <a:cs typeface="Tahoma" pitchFamily="34" charset="0"/>
                </a:endParaRPr>
              </a:p>
            </p:txBody>
          </p:sp>
          <p:sp>
            <p:nvSpPr>
              <p:cNvPr id="55321" name="Rectangle 100"/>
              <p:cNvSpPr>
                <a:spLocks noChangeArrowheads="1"/>
              </p:cNvSpPr>
              <p:nvPr/>
            </p:nvSpPr>
            <p:spPr bwMode="auto">
              <a:xfrm>
                <a:off x="2832" y="2965"/>
                <a:ext cx="432"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TenMH</a:t>
                </a:r>
                <a:endParaRPr lang="en-US" sz="1500">
                  <a:cs typeface="Tahoma" pitchFamily="34" charset="0"/>
                </a:endParaRPr>
              </a:p>
            </p:txBody>
          </p:sp>
          <p:sp>
            <p:nvSpPr>
              <p:cNvPr id="55322" name="Rectangle 107"/>
              <p:cNvSpPr>
                <a:spLocks noChangeArrowheads="1"/>
              </p:cNvSpPr>
              <p:nvPr/>
            </p:nvSpPr>
            <p:spPr bwMode="auto">
              <a:xfrm>
                <a:off x="2832" y="3157"/>
                <a:ext cx="432"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Khoa</a:t>
                </a:r>
                <a:endParaRPr lang="en-US" sz="1500">
                  <a:cs typeface="Tahoma" pitchFamily="34" charset="0"/>
                </a:endParaRPr>
              </a:p>
            </p:txBody>
          </p:sp>
          <p:sp>
            <p:nvSpPr>
              <p:cNvPr id="55323" name="Rectangle 108"/>
              <p:cNvSpPr>
                <a:spLocks noChangeArrowheads="1"/>
              </p:cNvSpPr>
              <p:nvPr/>
            </p:nvSpPr>
            <p:spPr bwMode="auto">
              <a:xfrm>
                <a:off x="2832" y="3360"/>
                <a:ext cx="432" cy="144"/>
              </a:xfrm>
              <a:prstGeom prst="rect">
                <a:avLst/>
              </a:prstGeom>
              <a:noFill/>
              <a:ln w="9525">
                <a:noFill/>
                <a:miter lim="800000"/>
                <a:headEnd/>
                <a:tailEnd/>
              </a:ln>
            </p:spPr>
            <p:txBody>
              <a:bodyPr lIns="0" tIns="0" rIns="0" bIns="0">
                <a:spAutoFit/>
              </a:bodyPr>
              <a:lstStyle/>
              <a:p>
                <a:pPr algn="l"/>
                <a:r>
                  <a:rPr lang="en-US" sz="1500">
                    <a:solidFill>
                      <a:srgbClr val="000000"/>
                    </a:solidFill>
                    <a:cs typeface="Tahoma" pitchFamily="34" charset="0"/>
                  </a:rPr>
                  <a:t>TinChi</a:t>
                </a:r>
                <a:endParaRPr lang="en-US" sz="1500">
                  <a:cs typeface="Tahoma" pitchFamily="34" charset="0"/>
                </a:endParaRPr>
              </a:p>
            </p:txBody>
          </p:sp>
        </p:grpSp>
        <p:grpSp>
          <p:nvGrpSpPr>
            <p:cNvPr id="7" name="Group 129"/>
            <p:cNvGrpSpPr>
              <a:grpSpLocks/>
            </p:cNvGrpSpPr>
            <p:nvPr/>
          </p:nvGrpSpPr>
          <p:grpSpPr bwMode="auto">
            <a:xfrm>
              <a:off x="1344" y="2592"/>
              <a:ext cx="729" cy="720"/>
              <a:chOff x="1344" y="2592"/>
              <a:chExt cx="729" cy="720"/>
            </a:xfrm>
          </p:grpSpPr>
          <p:sp>
            <p:nvSpPr>
              <p:cNvPr id="55312" name="Rectangle 118"/>
              <p:cNvSpPr>
                <a:spLocks noChangeArrowheads="1"/>
              </p:cNvSpPr>
              <p:nvPr/>
            </p:nvSpPr>
            <p:spPr bwMode="auto">
              <a:xfrm>
                <a:off x="1344" y="2592"/>
                <a:ext cx="729" cy="720"/>
              </a:xfrm>
              <a:prstGeom prst="rect">
                <a:avLst/>
              </a:prstGeom>
              <a:solidFill>
                <a:srgbClr val="FFFFFF"/>
              </a:solidFill>
              <a:ln w="3175">
                <a:solidFill>
                  <a:srgbClr val="000000"/>
                </a:solidFill>
                <a:miter lim="800000"/>
                <a:headEnd/>
                <a:tailEnd/>
              </a:ln>
            </p:spPr>
            <p:txBody>
              <a:bodyPr/>
              <a:lstStyle/>
              <a:p>
                <a:endParaRPr lang="vi-VN"/>
              </a:p>
            </p:txBody>
          </p:sp>
          <p:sp>
            <p:nvSpPr>
              <p:cNvPr id="55313" name="Rectangle 119"/>
              <p:cNvSpPr>
                <a:spLocks noChangeArrowheads="1"/>
              </p:cNvSpPr>
              <p:nvPr/>
            </p:nvSpPr>
            <p:spPr bwMode="auto">
              <a:xfrm>
                <a:off x="1353" y="2629"/>
                <a:ext cx="672" cy="144"/>
              </a:xfrm>
              <a:prstGeom prst="rect">
                <a:avLst/>
              </a:prstGeom>
              <a:noFill/>
              <a:ln w="9525">
                <a:noFill/>
                <a:miter lim="800000"/>
                <a:headEnd/>
                <a:tailEnd/>
              </a:ln>
            </p:spPr>
            <p:txBody>
              <a:bodyPr lIns="0" tIns="0" rIns="0" bIns="0">
                <a:spAutoFit/>
              </a:bodyPr>
              <a:lstStyle/>
              <a:p>
                <a:r>
                  <a:rPr lang="en-US" sz="1500" b="1">
                    <a:solidFill>
                      <a:srgbClr val="000000"/>
                    </a:solidFill>
                    <a:cs typeface="Tahoma" pitchFamily="34" charset="0"/>
                  </a:rPr>
                  <a:t>DKien</a:t>
                </a:r>
                <a:endParaRPr lang="en-US" b="1">
                  <a:cs typeface="Tahoma" pitchFamily="34" charset="0"/>
                </a:endParaRPr>
              </a:p>
            </p:txBody>
          </p:sp>
          <p:sp>
            <p:nvSpPr>
              <p:cNvPr id="55314" name="Line 120"/>
              <p:cNvSpPr>
                <a:spLocks noChangeShapeType="1"/>
              </p:cNvSpPr>
              <p:nvPr/>
            </p:nvSpPr>
            <p:spPr bwMode="auto">
              <a:xfrm>
                <a:off x="1353" y="2821"/>
                <a:ext cx="720" cy="0"/>
              </a:xfrm>
              <a:prstGeom prst="line">
                <a:avLst/>
              </a:prstGeom>
              <a:noFill/>
              <a:ln w="12700">
                <a:solidFill>
                  <a:schemeClr val="tx1"/>
                </a:solidFill>
                <a:round/>
                <a:headEnd/>
                <a:tailEnd/>
              </a:ln>
            </p:spPr>
            <p:txBody>
              <a:bodyPr wrap="none" anchor="ctr">
                <a:spAutoFit/>
              </a:bodyPr>
              <a:lstStyle/>
              <a:p>
                <a:endParaRPr lang="vi-VN"/>
              </a:p>
            </p:txBody>
          </p:sp>
          <p:sp>
            <p:nvSpPr>
              <p:cNvPr id="55315" name="Rectangle 121"/>
              <p:cNvSpPr>
                <a:spLocks noChangeArrowheads="1"/>
              </p:cNvSpPr>
              <p:nvPr/>
            </p:nvSpPr>
            <p:spPr bwMode="auto">
              <a:xfrm>
                <a:off x="1401" y="2869"/>
                <a:ext cx="432" cy="144"/>
              </a:xfrm>
              <a:prstGeom prst="rect">
                <a:avLst/>
              </a:prstGeom>
              <a:noFill/>
              <a:ln w="9525">
                <a:noFill/>
                <a:miter lim="800000"/>
                <a:headEnd/>
                <a:tailEnd/>
              </a:ln>
            </p:spPr>
            <p:txBody>
              <a:bodyPr lIns="0" tIns="0" rIns="0" bIns="0">
                <a:spAutoFit/>
              </a:bodyPr>
              <a:lstStyle/>
              <a:p>
                <a:pPr algn="l"/>
                <a:r>
                  <a:rPr lang="en-US" sz="1500" u="sng">
                    <a:solidFill>
                      <a:srgbClr val="000000"/>
                    </a:solidFill>
                    <a:cs typeface="Tahoma" pitchFamily="34" charset="0"/>
                  </a:rPr>
                  <a:t>MaMH</a:t>
                </a:r>
                <a:endParaRPr lang="en-US" sz="1500" u="sng">
                  <a:cs typeface="Tahoma" pitchFamily="34" charset="0"/>
                </a:endParaRPr>
              </a:p>
            </p:txBody>
          </p:sp>
          <p:sp>
            <p:nvSpPr>
              <p:cNvPr id="55316" name="Rectangle 123"/>
              <p:cNvSpPr>
                <a:spLocks noChangeArrowheads="1"/>
              </p:cNvSpPr>
              <p:nvPr/>
            </p:nvSpPr>
            <p:spPr bwMode="auto">
              <a:xfrm>
                <a:off x="1401" y="3072"/>
                <a:ext cx="672" cy="144"/>
              </a:xfrm>
              <a:prstGeom prst="rect">
                <a:avLst/>
              </a:prstGeom>
              <a:noFill/>
              <a:ln w="9525">
                <a:noFill/>
                <a:miter lim="800000"/>
                <a:headEnd/>
                <a:tailEnd/>
              </a:ln>
            </p:spPr>
            <p:txBody>
              <a:bodyPr lIns="0" tIns="0" rIns="0" bIns="0">
                <a:spAutoFit/>
              </a:bodyPr>
              <a:lstStyle/>
              <a:p>
                <a:pPr algn="l"/>
                <a:r>
                  <a:rPr lang="en-US" sz="1500" u="sng">
                    <a:solidFill>
                      <a:srgbClr val="000000"/>
                    </a:solidFill>
                    <a:cs typeface="Tahoma" pitchFamily="34" charset="0"/>
                  </a:rPr>
                  <a:t>MaMHTruoc</a:t>
                </a:r>
                <a:endParaRPr lang="en-US" sz="1500" u="sng">
                  <a:cs typeface="Tahoma" pitchFamily="34" charset="0"/>
                </a:endParaRPr>
              </a:p>
            </p:txBody>
          </p:sp>
        </p:grpSp>
        <p:sp>
          <p:nvSpPr>
            <p:cNvPr id="55310" name="Line 126"/>
            <p:cNvSpPr>
              <a:spLocks noChangeShapeType="1"/>
            </p:cNvSpPr>
            <p:nvPr/>
          </p:nvSpPr>
          <p:spPr bwMode="auto">
            <a:xfrm flipV="1">
              <a:off x="1920" y="2832"/>
              <a:ext cx="912" cy="96"/>
            </a:xfrm>
            <a:prstGeom prst="line">
              <a:avLst/>
            </a:prstGeom>
            <a:noFill/>
            <a:ln w="12700">
              <a:solidFill>
                <a:schemeClr val="tx1"/>
              </a:solidFill>
              <a:round/>
              <a:headEnd/>
              <a:tailEnd type="triangle" w="med" len="med"/>
            </a:ln>
          </p:spPr>
          <p:txBody>
            <a:bodyPr anchor="ctr">
              <a:spAutoFit/>
            </a:bodyPr>
            <a:lstStyle/>
            <a:p>
              <a:endParaRPr lang="vi-VN"/>
            </a:p>
          </p:txBody>
        </p:sp>
        <p:sp>
          <p:nvSpPr>
            <p:cNvPr id="55311" name="Line 127"/>
            <p:cNvSpPr>
              <a:spLocks noChangeShapeType="1"/>
            </p:cNvSpPr>
            <p:nvPr/>
          </p:nvSpPr>
          <p:spPr bwMode="auto">
            <a:xfrm flipV="1">
              <a:off x="2016" y="2880"/>
              <a:ext cx="816" cy="288"/>
            </a:xfrm>
            <a:prstGeom prst="line">
              <a:avLst/>
            </a:prstGeom>
            <a:noFill/>
            <a:ln w="12700">
              <a:solidFill>
                <a:schemeClr val="tx1"/>
              </a:solidFill>
              <a:round/>
              <a:headEnd/>
              <a:tailEnd type="triangle" w="med" len="med"/>
            </a:ln>
          </p:spPr>
          <p:txBody>
            <a:bodyPr wrap="none" anchor="ctr">
              <a:spAutoFit/>
            </a:bodyPr>
            <a:lstStyle/>
            <a:p>
              <a:endParaRPr lang="vi-VN"/>
            </a:p>
          </p:txBody>
        </p:sp>
      </p:grpSp>
      <p:sp>
        <p:nvSpPr>
          <p:cNvPr id="49" name="Footer Placeholder 48"/>
          <p:cNvSpPr>
            <a:spLocks noGrp="1"/>
          </p:cNvSpPr>
          <p:nvPr>
            <p:ph type="ftr" sz="quarter" idx="11"/>
          </p:nvPr>
        </p:nvSpPr>
        <p:spPr/>
        <p:txBody>
          <a:bodyPr/>
          <a:lstStyle/>
          <a:p>
            <a:pPr>
              <a:defRPr/>
            </a:pPr>
            <a:r>
              <a:rPr lang="en-US" altLang="en-US" smtClean="0"/>
              <a:t>Khoa CNTT</a:t>
            </a:r>
            <a:endParaRPr lang="en-US" altLang="en-US"/>
          </a:p>
        </p:txBody>
      </p:sp>
      <p:sp>
        <p:nvSpPr>
          <p:cNvPr id="50" name="Date Placeholder 49"/>
          <p:cNvSpPr>
            <a:spLocks noGrp="1"/>
          </p:cNvSpPr>
          <p:nvPr>
            <p:ph type="dt" sz="half" idx="10"/>
          </p:nvPr>
        </p:nvSpPr>
        <p:spPr/>
        <p:txBody>
          <a:bodyPr/>
          <a:lstStyle/>
          <a:p>
            <a:pPr>
              <a:defRPr/>
            </a:pPr>
            <a:fld id="{10FEC2A9-3EFA-40B9-BAEF-26A25FFF1E5A}" type="datetime13">
              <a:rPr lang="vi-VN" altLang="en-US" smtClean="0"/>
              <a:pPr>
                <a:defRPr/>
              </a:pPr>
              <a:t>08:04:40</a:t>
            </a:fld>
            <a:endParaRPr lang="en-US" altLang="en-US"/>
          </a:p>
        </p:txBody>
      </p:sp>
      <p:pic>
        <p:nvPicPr>
          <p:cNvPr id="51"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04800" y="228600"/>
            <a:ext cx="8229600" cy="609600"/>
          </a:xfrm>
        </p:spPr>
        <p:txBody>
          <a:bodyPr/>
          <a:lstStyle/>
          <a:p>
            <a:r>
              <a:rPr lang="en-US" sz="3200" smtClean="0">
                <a:solidFill>
                  <a:schemeClr val="accent1"/>
                </a:solidFill>
              </a:rPr>
              <a:t>Ví dụ mô hình mạng</a:t>
            </a:r>
          </a:p>
        </p:txBody>
      </p:sp>
      <p:sp>
        <p:nvSpPr>
          <p:cNvPr id="21" name="Slide Number Placeholder 5"/>
          <p:cNvSpPr>
            <a:spLocks noGrp="1"/>
          </p:cNvSpPr>
          <p:nvPr>
            <p:ph type="sldNum" sz="quarter" idx="12"/>
          </p:nvPr>
        </p:nvSpPr>
        <p:spPr/>
        <p:txBody>
          <a:bodyPr/>
          <a:lstStyle/>
          <a:p>
            <a:pPr>
              <a:defRPr/>
            </a:pPr>
            <a:fld id="{B8793E4C-EFD0-45FA-B077-C192645B5328}" type="slidenum">
              <a:rPr lang="en-US" altLang="en-US"/>
              <a:pPr>
                <a:defRPr/>
              </a:pPr>
              <a:t>34</a:t>
            </a:fld>
            <a:endParaRPr lang="en-US" altLang="en-US"/>
          </a:p>
        </p:txBody>
      </p:sp>
      <p:grpSp>
        <p:nvGrpSpPr>
          <p:cNvPr id="2" name="Group 18"/>
          <p:cNvGrpSpPr>
            <a:grpSpLocks/>
          </p:cNvGrpSpPr>
          <p:nvPr/>
        </p:nvGrpSpPr>
        <p:grpSpPr bwMode="auto">
          <a:xfrm>
            <a:off x="1090613" y="1828800"/>
            <a:ext cx="6937375" cy="3660775"/>
            <a:chOff x="432" y="1018"/>
            <a:chExt cx="5194" cy="2626"/>
          </a:xfrm>
        </p:grpSpPr>
        <p:sp>
          <p:nvSpPr>
            <p:cNvPr id="56326" name="Rectangle 3"/>
            <p:cNvSpPr>
              <a:spLocks noChangeArrowheads="1"/>
            </p:cNvSpPr>
            <p:nvPr/>
          </p:nvSpPr>
          <p:spPr bwMode="auto">
            <a:xfrm>
              <a:off x="432" y="1107"/>
              <a:ext cx="1066" cy="234"/>
            </a:xfrm>
            <a:prstGeom prst="rect">
              <a:avLst/>
            </a:prstGeom>
            <a:noFill/>
            <a:ln w="6350" algn="ctr">
              <a:solidFill>
                <a:srgbClr val="000000"/>
              </a:solidFill>
              <a:miter lim="800000"/>
              <a:headEnd/>
              <a:tailEnd/>
            </a:ln>
          </p:spPr>
          <p:txBody>
            <a:bodyPr anchor="ctr">
              <a:spAutoFit/>
            </a:bodyPr>
            <a:lstStyle/>
            <a:p>
              <a:pPr eaLnBrk="0" hangingPunct="0">
                <a:spcBef>
                  <a:spcPct val="0"/>
                </a:spcBef>
              </a:pPr>
              <a:r>
                <a:rPr lang="en-US" sz="1500" b="1"/>
                <a:t>SVien</a:t>
              </a:r>
            </a:p>
          </p:txBody>
        </p:sp>
        <p:sp>
          <p:nvSpPr>
            <p:cNvPr id="56327" name="Rectangle 4"/>
            <p:cNvSpPr>
              <a:spLocks noChangeArrowheads="1"/>
            </p:cNvSpPr>
            <p:nvPr/>
          </p:nvSpPr>
          <p:spPr bwMode="auto">
            <a:xfrm>
              <a:off x="2878" y="1018"/>
              <a:ext cx="1065" cy="332"/>
            </a:xfrm>
            <a:prstGeom prst="rect">
              <a:avLst/>
            </a:prstGeom>
            <a:noFill/>
            <a:ln w="6350" algn="ctr">
              <a:solidFill>
                <a:srgbClr val="000000"/>
              </a:solidFill>
              <a:miter lim="800000"/>
              <a:headEnd/>
              <a:tailEnd/>
            </a:ln>
          </p:spPr>
          <p:txBody>
            <a:bodyPr anchor="ctr">
              <a:spAutoFit/>
            </a:bodyPr>
            <a:lstStyle/>
            <a:p>
              <a:pPr eaLnBrk="0" hangingPunct="0">
                <a:spcBef>
                  <a:spcPct val="0"/>
                </a:spcBef>
              </a:pPr>
              <a:r>
                <a:rPr lang="en-US" sz="1500" b="1"/>
                <a:t>MHoc     </a:t>
              </a:r>
              <a:r>
                <a:rPr lang="en-US" sz="2400"/>
                <a:t>   </a:t>
              </a:r>
            </a:p>
          </p:txBody>
        </p:sp>
        <p:sp>
          <p:nvSpPr>
            <p:cNvPr id="56328" name="Rectangle 5"/>
            <p:cNvSpPr>
              <a:spLocks noChangeArrowheads="1"/>
            </p:cNvSpPr>
            <p:nvPr/>
          </p:nvSpPr>
          <p:spPr bwMode="auto">
            <a:xfrm>
              <a:off x="2811" y="2356"/>
              <a:ext cx="1197" cy="235"/>
            </a:xfrm>
            <a:prstGeom prst="rect">
              <a:avLst/>
            </a:prstGeom>
            <a:noFill/>
            <a:ln w="6350" algn="ctr">
              <a:solidFill>
                <a:srgbClr val="000000"/>
              </a:solidFill>
              <a:miter lim="800000"/>
              <a:headEnd/>
              <a:tailEnd/>
            </a:ln>
          </p:spPr>
          <p:txBody>
            <a:bodyPr anchor="ctr">
              <a:spAutoFit/>
            </a:bodyPr>
            <a:lstStyle/>
            <a:p>
              <a:pPr eaLnBrk="0" hangingPunct="0">
                <a:spcBef>
                  <a:spcPct val="0"/>
                </a:spcBef>
              </a:pPr>
              <a:r>
                <a:rPr lang="en-US" sz="1500" b="1"/>
                <a:t>HPhan</a:t>
              </a:r>
            </a:p>
          </p:txBody>
        </p:sp>
        <p:sp>
          <p:nvSpPr>
            <p:cNvPr id="56329" name="Rectangle 6"/>
            <p:cNvSpPr>
              <a:spLocks noChangeArrowheads="1"/>
            </p:cNvSpPr>
            <p:nvPr/>
          </p:nvSpPr>
          <p:spPr bwMode="auto">
            <a:xfrm>
              <a:off x="1700" y="3409"/>
              <a:ext cx="1001" cy="235"/>
            </a:xfrm>
            <a:prstGeom prst="rect">
              <a:avLst/>
            </a:prstGeom>
            <a:noFill/>
            <a:ln w="6350" algn="ctr">
              <a:solidFill>
                <a:srgbClr val="000000"/>
              </a:solidFill>
              <a:miter lim="800000"/>
              <a:headEnd/>
              <a:tailEnd/>
            </a:ln>
          </p:spPr>
          <p:txBody>
            <a:bodyPr anchor="ctr">
              <a:spAutoFit/>
            </a:bodyPr>
            <a:lstStyle/>
            <a:p>
              <a:pPr eaLnBrk="0" hangingPunct="0">
                <a:spcBef>
                  <a:spcPct val="0"/>
                </a:spcBef>
              </a:pPr>
              <a:r>
                <a:rPr lang="en-US" sz="1500" b="1"/>
                <a:t>KQua</a:t>
              </a:r>
            </a:p>
          </p:txBody>
        </p:sp>
        <p:sp>
          <p:nvSpPr>
            <p:cNvPr id="56330" name="Rectangle 7"/>
            <p:cNvSpPr>
              <a:spLocks noChangeArrowheads="1"/>
            </p:cNvSpPr>
            <p:nvPr/>
          </p:nvSpPr>
          <p:spPr bwMode="auto">
            <a:xfrm>
              <a:off x="4525" y="2356"/>
              <a:ext cx="1101" cy="235"/>
            </a:xfrm>
            <a:prstGeom prst="rect">
              <a:avLst/>
            </a:prstGeom>
            <a:noFill/>
            <a:ln w="6350" algn="ctr">
              <a:solidFill>
                <a:srgbClr val="000000"/>
              </a:solidFill>
              <a:miter lim="800000"/>
              <a:headEnd/>
              <a:tailEnd/>
            </a:ln>
          </p:spPr>
          <p:txBody>
            <a:bodyPr anchor="ctr">
              <a:spAutoFit/>
            </a:bodyPr>
            <a:lstStyle/>
            <a:p>
              <a:pPr eaLnBrk="0" hangingPunct="0">
                <a:spcBef>
                  <a:spcPct val="0"/>
                </a:spcBef>
              </a:pPr>
              <a:r>
                <a:rPr lang="en-US" sz="1500" b="1"/>
                <a:t>DKien</a:t>
              </a:r>
            </a:p>
          </p:txBody>
        </p:sp>
        <p:sp>
          <p:nvSpPr>
            <p:cNvPr id="56331" name="Line 8"/>
            <p:cNvSpPr>
              <a:spLocks noChangeShapeType="1"/>
            </p:cNvSpPr>
            <p:nvPr/>
          </p:nvSpPr>
          <p:spPr bwMode="auto">
            <a:xfrm>
              <a:off x="960" y="1392"/>
              <a:ext cx="1248" cy="1968"/>
            </a:xfrm>
            <a:prstGeom prst="line">
              <a:avLst/>
            </a:prstGeom>
            <a:noFill/>
            <a:ln w="6350">
              <a:solidFill>
                <a:srgbClr val="000000"/>
              </a:solidFill>
              <a:round/>
              <a:headEnd/>
              <a:tailEnd type="triangle" w="med" len="med"/>
            </a:ln>
          </p:spPr>
          <p:txBody>
            <a:bodyPr wrap="none" anchor="ctr"/>
            <a:lstStyle/>
            <a:p>
              <a:endParaRPr lang="vi-VN"/>
            </a:p>
          </p:txBody>
        </p:sp>
        <p:sp>
          <p:nvSpPr>
            <p:cNvPr id="56332" name="Line 9"/>
            <p:cNvSpPr>
              <a:spLocks noChangeShapeType="1"/>
            </p:cNvSpPr>
            <p:nvPr/>
          </p:nvSpPr>
          <p:spPr bwMode="auto">
            <a:xfrm>
              <a:off x="3408" y="1344"/>
              <a:ext cx="0" cy="960"/>
            </a:xfrm>
            <a:prstGeom prst="line">
              <a:avLst/>
            </a:prstGeom>
            <a:noFill/>
            <a:ln w="6350">
              <a:solidFill>
                <a:srgbClr val="000000"/>
              </a:solidFill>
              <a:round/>
              <a:headEnd/>
              <a:tailEnd type="triangle" w="med" len="med"/>
            </a:ln>
          </p:spPr>
          <p:txBody>
            <a:bodyPr wrap="none" anchor="ctr"/>
            <a:lstStyle/>
            <a:p>
              <a:endParaRPr lang="vi-VN"/>
            </a:p>
          </p:txBody>
        </p:sp>
        <p:sp>
          <p:nvSpPr>
            <p:cNvPr id="56333" name="Line 10"/>
            <p:cNvSpPr>
              <a:spLocks noChangeShapeType="1"/>
            </p:cNvSpPr>
            <p:nvPr/>
          </p:nvSpPr>
          <p:spPr bwMode="auto">
            <a:xfrm flipH="1">
              <a:off x="2544" y="2640"/>
              <a:ext cx="864" cy="720"/>
            </a:xfrm>
            <a:prstGeom prst="line">
              <a:avLst/>
            </a:prstGeom>
            <a:noFill/>
            <a:ln w="6350">
              <a:solidFill>
                <a:srgbClr val="000000"/>
              </a:solidFill>
              <a:round/>
              <a:headEnd/>
              <a:tailEnd type="triangle" w="med" len="med"/>
            </a:ln>
          </p:spPr>
          <p:txBody>
            <a:bodyPr wrap="none" anchor="ctr"/>
            <a:lstStyle/>
            <a:p>
              <a:endParaRPr lang="vi-VN"/>
            </a:p>
          </p:txBody>
        </p:sp>
        <p:sp>
          <p:nvSpPr>
            <p:cNvPr id="56334" name="Line 11"/>
            <p:cNvSpPr>
              <a:spLocks noChangeShapeType="1"/>
            </p:cNvSpPr>
            <p:nvPr/>
          </p:nvSpPr>
          <p:spPr bwMode="auto">
            <a:xfrm>
              <a:off x="3792" y="1344"/>
              <a:ext cx="1152" cy="960"/>
            </a:xfrm>
            <a:prstGeom prst="line">
              <a:avLst/>
            </a:prstGeom>
            <a:noFill/>
            <a:ln w="6350">
              <a:solidFill>
                <a:srgbClr val="000000"/>
              </a:solidFill>
              <a:round/>
              <a:headEnd/>
              <a:tailEnd type="triangle" w="med" len="med"/>
            </a:ln>
          </p:spPr>
          <p:txBody>
            <a:bodyPr wrap="none" anchor="ctr"/>
            <a:lstStyle/>
            <a:p>
              <a:endParaRPr lang="vi-VN"/>
            </a:p>
          </p:txBody>
        </p:sp>
        <p:sp>
          <p:nvSpPr>
            <p:cNvPr id="56335" name="Line 12"/>
            <p:cNvSpPr>
              <a:spLocks noChangeShapeType="1"/>
            </p:cNvSpPr>
            <p:nvPr/>
          </p:nvSpPr>
          <p:spPr bwMode="auto">
            <a:xfrm flipH="1" flipV="1">
              <a:off x="3936" y="1200"/>
              <a:ext cx="1344" cy="1104"/>
            </a:xfrm>
            <a:prstGeom prst="line">
              <a:avLst/>
            </a:prstGeom>
            <a:noFill/>
            <a:ln w="6350">
              <a:solidFill>
                <a:srgbClr val="000000"/>
              </a:solidFill>
              <a:round/>
              <a:headEnd/>
              <a:tailEnd type="triangle" w="med" len="med"/>
            </a:ln>
          </p:spPr>
          <p:txBody>
            <a:bodyPr wrap="none" anchor="ctr"/>
            <a:lstStyle/>
            <a:p>
              <a:endParaRPr lang="vi-VN"/>
            </a:p>
          </p:txBody>
        </p:sp>
        <p:sp>
          <p:nvSpPr>
            <p:cNvPr id="56336" name="Text Box 13"/>
            <p:cNvSpPr txBox="1">
              <a:spLocks noChangeArrowheads="1"/>
            </p:cNvSpPr>
            <p:nvPr/>
          </p:nvSpPr>
          <p:spPr bwMode="auto">
            <a:xfrm>
              <a:off x="492" y="2273"/>
              <a:ext cx="841" cy="208"/>
            </a:xfrm>
            <a:prstGeom prst="rect">
              <a:avLst/>
            </a:prstGeom>
            <a:noFill/>
            <a:ln w="6350" algn="ctr">
              <a:noFill/>
              <a:miter lim="800000"/>
              <a:headEnd/>
              <a:tailEnd/>
            </a:ln>
          </p:spPr>
          <p:txBody>
            <a:bodyPr wrap="none">
              <a:spAutoFit/>
            </a:bodyPr>
            <a:lstStyle/>
            <a:p>
              <a:pPr eaLnBrk="0" hangingPunct="0">
                <a:spcBef>
                  <a:spcPct val="0"/>
                </a:spcBef>
              </a:pPr>
              <a:r>
                <a:rPr lang="en-US" sz="1300"/>
                <a:t>SVIEN_DIEM</a:t>
              </a:r>
            </a:p>
          </p:txBody>
        </p:sp>
        <p:sp>
          <p:nvSpPr>
            <p:cNvPr id="56337" name="Text Box 14"/>
            <p:cNvSpPr txBox="1">
              <a:spLocks noChangeArrowheads="1"/>
            </p:cNvSpPr>
            <p:nvPr/>
          </p:nvSpPr>
          <p:spPr bwMode="auto">
            <a:xfrm>
              <a:off x="2581" y="1676"/>
              <a:ext cx="728" cy="209"/>
            </a:xfrm>
            <a:prstGeom prst="rect">
              <a:avLst/>
            </a:prstGeom>
            <a:noFill/>
            <a:ln w="6350" algn="ctr">
              <a:noFill/>
              <a:miter lim="800000"/>
              <a:headEnd/>
              <a:tailEnd/>
            </a:ln>
          </p:spPr>
          <p:txBody>
            <a:bodyPr wrap="none">
              <a:spAutoFit/>
            </a:bodyPr>
            <a:lstStyle/>
            <a:p>
              <a:pPr eaLnBrk="0" hangingPunct="0">
                <a:spcBef>
                  <a:spcPct val="0"/>
                </a:spcBef>
              </a:pPr>
              <a:r>
                <a:rPr lang="en-US" sz="1300"/>
                <a:t>MHOC_MO</a:t>
              </a:r>
            </a:p>
          </p:txBody>
        </p:sp>
        <p:sp>
          <p:nvSpPr>
            <p:cNvPr id="56338" name="Text Box 15"/>
            <p:cNvSpPr txBox="1">
              <a:spLocks noChangeArrowheads="1"/>
            </p:cNvSpPr>
            <p:nvPr/>
          </p:nvSpPr>
          <p:spPr bwMode="auto">
            <a:xfrm>
              <a:off x="4647" y="1435"/>
              <a:ext cx="769" cy="208"/>
            </a:xfrm>
            <a:prstGeom prst="rect">
              <a:avLst/>
            </a:prstGeom>
            <a:noFill/>
            <a:ln w="6350" algn="ctr">
              <a:noFill/>
              <a:miter lim="800000"/>
              <a:headEnd/>
              <a:tailEnd/>
            </a:ln>
          </p:spPr>
          <p:txBody>
            <a:bodyPr wrap="none">
              <a:spAutoFit/>
            </a:bodyPr>
            <a:lstStyle/>
            <a:p>
              <a:pPr eaLnBrk="0" hangingPunct="0">
                <a:spcBef>
                  <a:spcPct val="0"/>
                </a:spcBef>
              </a:pPr>
              <a:r>
                <a:rPr lang="en-US" sz="1300"/>
                <a:t>MHOC_SAU</a:t>
              </a:r>
            </a:p>
          </p:txBody>
        </p:sp>
        <p:sp>
          <p:nvSpPr>
            <p:cNvPr id="56339" name="Text Box 16"/>
            <p:cNvSpPr txBox="1">
              <a:spLocks noChangeArrowheads="1"/>
            </p:cNvSpPr>
            <p:nvPr/>
          </p:nvSpPr>
          <p:spPr bwMode="auto">
            <a:xfrm>
              <a:off x="3654" y="2060"/>
              <a:ext cx="938" cy="208"/>
            </a:xfrm>
            <a:prstGeom prst="rect">
              <a:avLst/>
            </a:prstGeom>
            <a:noFill/>
            <a:ln w="6350" algn="ctr">
              <a:noFill/>
              <a:miter lim="800000"/>
              <a:headEnd/>
              <a:tailEnd/>
            </a:ln>
          </p:spPr>
          <p:txBody>
            <a:bodyPr wrap="none">
              <a:spAutoFit/>
            </a:bodyPr>
            <a:lstStyle/>
            <a:p>
              <a:pPr eaLnBrk="0" hangingPunct="0">
                <a:spcBef>
                  <a:spcPct val="0"/>
                </a:spcBef>
              </a:pPr>
              <a:r>
                <a:rPr lang="en-US" sz="1300"/>
                <a:t>MHOC_TRUOC</a:t>
              </a:r>
            </a:p>
          </p:txBody>
        </p:sp>
        <p:sp>
          <p:nvSpPr>
            <p:cNvPr id="56340" name="Text Box 17"/>
            <p:cNvSpPr txBox="1">
              <a:spLocks noChangeArrowheads="1"/>
            </p:cNvSpPr>
            <p:nvPr/>
          </p:nvSpPr>
          <p:spPr bwMode="auto">
            <a:xfrm>
              <a:off x="3125" y="2925"/>
              <a:ext cx="911" cy="209"/>
            </a:xfrm>
            <a:prstGeom prst="rect">
              <a:avLst/>
            </a:prstGeom>
            <a:noFill/>
            <a:ln w="6350" algn="ctr">
              <a:noFill/>
              <a:miter lim="800000"/>
              <a:headEnd/>
              <a:tailEnd/>
            </a:ln>
          </p:spPr>
          <p:txBody>
            <a:bodyPr wrap="none">
              <a:spAutoFit/>
            </a:bodyPr>
            <a:lstStyle/>
            <a:p>
              <a:pPr eaLnBrk="0" hangingPunct="0">
                <a:spcBef>
                  <a:spcPct val="0"/>
                </a:spcBef>
              </a:pPr>
              <a:r>
                <a:rPr lang="en-US" sz="1300"/>
                <a:t>KQUA_HPHAN</a:t>
              </a:r>
            </a:p>
          </p:txBody>
        </p:sp>
      </p:grpSp>
      <p:sp>
        <p:nvSpPr>
          <p:cNvPr id="22" name="Footer Placeholder 21"/>
          <p:cNvSpPr>
            <a:spLocks noGrp="1"/>
          </p:cNvSpPr>
          <p:nvPr>
            <p:ph type="ftr" sz="quarter" idx="11"/>
          </p:nvPr>
        </p:nvSpPr>
        <p:spPr/>
        <p:txBody>
          <a:bodyPr/>
          <a:lstStyle/>
          <a:p>
            <a:pPr>
              <a:defRPr/>
            </a:pPr>
            <a:r>
              <a:rPr lang="en-US" altLang="en-US" smtClean="0"/>
              <a:t>Khoa CNTT</a:t>
            </a:r>
            <a:endParaRPr lang="en-US" altLang="en-US"/>
          </a:p>
        </p:txBody>
      </p:sp>
      <p:sp>
        <p:nvSpPr>
          <p:cNvPr id="23" name="Date Placeholder 22"/>
          <p:cNvSpPr>
            <a:spLocks noGrp="1"/>
          </p:cNvSpPr>
          <p:nvPr>
            <p:ph type="dt" sz="half" idx="10"/>
          </p:nvPr>
        </p:nvSpPr>
        <p:spPr/>
        <p:txBody>
          <a:bodyPr/>
          <a:lstStyle/>
          <a:p>
            <a:pPr>
              <a:defRPr/>
            </a:pPr>
            <a:fld id="{AC71C9A3-0389-49B3-9C19-335A55AF0185}" type="datetime13">
              <a:rPr lang="vi-VN" altLang="en-US" smtClean="0"/>
              <a:pPr>
                <a:defRPr/>
              </a:pPr>
              <a:t>08:04:40</a:t>
            </a:fld>
            <a:endParaRPr lang="en-US" altLang="en-US"/>
          </a:p>
        </p:txBody>
      </p:sp>
      <p:pic>
        <p:nvPicPr>
          <p:cNvPr id="24"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354013"/>
            <a:ext cx="8229600" cy="484187"/>
          </a:xfrm>
        </p:spPr>
        <p:txBody>
          <a:bodyPr/>
          <a:lstStyle/>
          <a:p>
            <a:r>
              <a:rPr lang="en-US" sz="2800" smtClean="0">
                <a:solidFill>
                  <a:schemeClr val="accent1"/>
                </a:solidFill>
              </a:rPr>
              <a:t>Ví dụ mô hình phân cấp</a:t>
            </a:r>
          </a:p>
        </p:txBody>
      </p:sp>
      <p:graphicFrame>
        <p:nvGraphicFramePr>
          <p:cNvPr id="226505" name="Group 201"/>
          <p:cNvGraphicFramePr>
            <a:graphicFrameLocks noGrp="1"/>
          </p:cNvGraphicFramePr>
          <p:nvPr>
            <p:ph type="tbl" idx="1"/>
          </p:nvPr>
        </p:nvGraphicFramePr>
        <p:xfrm>
          <a:off x="3581400" y="1490663"/>
          <a:ext cx="1981200" cy="762001"/>
        </p:xfrm>
        <a:graphic>
          <a:graphicData uri="http://schemas.openxmlformats.org/drawingml/2006/table">
            <a:tbl>
              <a:tblPr/>
              <a:tblGrid>
                <a:gridCol w="914400"/>
                <a:gridCol w="1066800"/>
              </a:tblGrid>
              <a:tr h="363538">
                <a:tc grid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500" b="1" i="0" u="none" strike="noStrike" cap="none" normalizeH="0" baseline="0" smtClean="0">
                          <a:ln>
                            <a:noFill/>
                          </a:ln>
                          <a:solidFill>
                            <a:schemeClr val="tx1"/>
                          </a:solidFill>
                          <a:effectLst/>
                          <a:latin typeface="Tahoma" pitchFamily="34" charset="0"/>
                          <a:cs typeface="Tahoma" pitchFamily="34" charset="0"/>
                        </a:rPr>
                        <a:t>KQua</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r h="398463">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DiemTH</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DiemLT</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 name="Slide Number Placeholder 5"/>
          <p:cNvSpPr>
            <a:spLocks noGrp="1"/>
          </p:cNvSpPr>
          <p:nvPr>
            <p:ph type="sldNum" sz="quarter" idx="12"/>
          </p:nvPr>
        </p:nvSpPr>
        <p:spPr/>
        <p:txBody>
          <a:bodyPr/>
          <a:lstStyle/>
          <a:p>
            <a:pPr>
              <a:defRPr/>
            </a:pPr>
            <a:fld id="{73F0FC84-EAAA-4F75-8CE2-7F07F834D856}" type="slidenum">
              <a:rPr lang="en-US" altLang="en-US"/>
              <a:pPr>
                <a:defRPr/>
              </a:pPr>
              <a:t>35</a:t>
            </a:fld>
            <a:endParaRPr lang="en-US" altLang="en-US"/>
          </a:p>
        </p:txBody>
      </p:sp>
      <p:graphicFrame>
        <p:nvGraphicFramePr>
          <p:cNvPr id="226461" name="Group 157"/>
          <p:cNvGraphicFramePr>
            <a:graphicFrameLocks noGrp="1"/>
          </p:cNvGraphicFramePr>
          <p:nvPr/>
        </p:nvGraphicFramePr>
        <p:xfrm>
          <a:off x="4876800" y="3243263"/>
          <a:ext cx="2438400" cy="685800"/>
        </p:xfrm>
        <a:graphic>
          <a:graphicData uri="http://schemas.openxmlformats.org/drawingml/2006/table">
            <a:tbl>
              <a:tblPr/>
              <a:tblGrid>
                <a:gridCol w="788988"/>
                <a:gridCol w="744537"/>
                <a:gridCol w="904875"/>
              </a:tblGrid>
              <a:tr h="327025">
                <a:tc gridSpan="3">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500" b="1" i="0" u="none" strike="noStrike" cap="none" normalizeH="0" baseline="0" smtClean="0">
                          <a:ln>
                            <a:noFill/>
                          </a:ln>
                          <a:solidFill>
                            <a:schemeClr val="tx1"/>
                          </a:solidFill>
                          <a:effectLst/>
                          <a:latin typeface="Tahoma" pitchFamily="34" charset="0"/>
                          <a:cs typeface="Tahoma" pitchFamily="34" charset="0"/>
                        </a:rPr>
                        <a:t>SVien</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r>
              <a:tr h="358775">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TenSV</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Lop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Nganh</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6471" name="Group 167"/>
          <p:cNvGraphicFramePr>
            <a:graphicFrameLocks noGrp="1"/>
          </p:cNvGraphicFramePr>
          <p:nvPr/>
        </p:nvGraphicFramePr>
        <p:xfrm>
          <a:off x="2743200" y="3243263"/>
          <a:ext cx="1676400" cy="762000"/>
        </p:xfrm>
        <a:graphic>
          <a:graphicData uri="http://schemas.openxmlformats.org/drawingml/2006/table">
            <a:tbl>
              <a:tblPr/>
              <a:tblGrid>
                <a:gridCol w="685800"/>
                <a:gridCol w="990600"/>
              </a:tblGrid>
              <a:tr h="355600">
                <a:tc grid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600" b="1" i="0" u="none" strike="noStrike" cap="none" normalizeH="0" baseline="0" smtClean="0">
                          <a:ln>
                            <a:noFill/>
                          </a:ln>
                          <a:solidFill>
                            <a:schemeClr val="tx1"/>
                          </a:solidFill>
                          <a:effectLst/>
                          <a:latin typeface="Arial" charset="0"/>
                        </a:rPr>
                        <a:t>HPhan</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r>
              <a:tr h="40640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TenHP</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SLuong</a:t>
                      </a: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6485" name="Group 181"/>
          <p:cNvGraphicFramePr>
            <a:graphicFrameLocks noGrp="1"/>
          </p:cNvGraphicFramePr>
          <p:nvPr/>
        </p:nvGraphicFramePr>
        <p:xfrm>
          <a:off x="2514600" y="5257800"/>
          <a:ext cx="2209800" cy="720090"/>
        </p:xfrm>
        <a:graphic>
          <a:graphicData uri="http://schemas.openxmlformats.org/drawingml/2006/table">
            <a:tbl>
              <a:tblPr/>
              <a:tblGrid>
                <a:gridCol w="762000"/>
                <a:gridCol w="573088"/>
                <a:gridCol w="874712"/>
              </a:tblGrid>
              <a:tr h="134303">
                <a:tc gridSpan="3">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500" b="1" i="0" u="none" strike="noStrike" cap="none" normalizeH="0" baseline="0" dirty="0" err="1" smtClean="0">
                          <a:ln>
                            <a:noFill/>
                          </a:ln>
                          <a:solidFill>
                            <a:schemeClr val="tx1"/>
                          </a:solidFill>
                          <a:effectLst/>
                          <a:latin typeface="Tahoma" pitchFamily="34" charset="0"/>
                          <a:cs typeface="Tahoma" pitchFamily="34" charset="0"/>
                        </a:rPr>
                        <a:t>MHoc</a:t>
                      </a:r>
                      <a:endParaRPr kumimoji="0" lang="en-US" sz="1500" b="1" i="0" u="none" strike="noStrike" cap="none" normalizeH="0" baseline="0" dirty="0" smtClean="0">
                        <a:ln>
                          <a:noFill/>
                        </a:ln>
                        <a:solidFill>
                          <a:schemeClr val="tx1"/>
                        </a:solidFill>
                        <a:effectLst/>
                        <a:latin typeface="Tahoma" pitchFamily="34" charset="0"/>
                        <a:cs typeface="Tahoma" pitchFamily="34" charset="0"/>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vi-VN"/>
                    </a:p>
                  </a:txBody>
                  <a:tcPr/>
                </a:tc>
                <a:tc hMerge="1">
                  <a:txBody>
                    <a:bodyPr/>
                    <a:lstStyle/>
                    <a:p>
                      <a:endParaRPr lang="vi-VN"/>
                    </a:p>
                  </a:txBody>
                  <a:tcPr/>
                </a:tc>
              </a:tr>
              <a:tr h="400050">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TenMH</a:t>
                      </a:r>
                    </a:p>
                  </a:txBody>
                  <a:tcPr anchor="ctr" horzOverflow="overflow">
                    <a:lnL w="63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smtClean="0">
                          <a:ln>
                            <a:noFill/>
                          </a:ln>
                          <a:solidFill>
                            <a:schemeClr val="tx1"/>
                          </a:solidFill>
                          <a:effectLst/>
                          <a:latin typeface="Tahoma" pitchFamily="34" charset="0"/>
                          <a:cs typeface="Tahoma" pitchFamily="34" charset="0"/>
                        </a:rPr>
                        <a:t>Khoa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Wingdings 2" pitchFamily="18" charset="2"/>
                        <a:buNone/>
                        <a:tabLst/>
                      </a:pPr>
                      <a:r>
                        <a:rPr kumimoji="0" lang="en-US" sz="1300" b="0" i="0" u="none" strike="noStrike" cap="none" normalizeH="0" baseline="0" dirty="0" err="1" smtClean="0">
                          <a:ln>
                            <a:noFill/>
                          </a:ln>
                          <a:solidFill>
                            <a:schemeClr val="tx1"/>
                          </a:solidFill>
                          <a:effectLst/>
                          <a:latin typeface="Tahoma" pitchFamily="34" charset="0"/>
                          <a:cs typeface="Tahoma" pitchFamily="34" charset="0"/>
                        </a:rPr>
                        <a:t>TinChi</a:t>
                      </a:r>
                      <a:endParaRPr kumimoji="0" lang="en-US" sz="1300" b="0" i="0" u="none" strike="noStrike" cap="none" normalizeH="0" baseline="0" dirty="0" smtClean="0">
                        <a:ln>
                          <a:noFill/>
                        </a:ln>
                        <a:solidFill>
                          <a:schemeClr val="tx1"/>
                        </a:solidFill>
                        <a:effectLst/>
                        <a:latin typeface="Tahoma" pitchFamily="34" charset="0"/>
                        <a:cs typeface="Tahoma" pitchFamily="34" charset="0"/>
                      </a:endParaRPr>
                    </a:p>
                  </a:txBody>
                  <a:tcPr anchor="ctr" horzOverflow="overflow">
                    <a:lnL w="127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93" name="Line 80"/>
          <p:cNvSpPr>
            <a:spLocks noChangeShapeType="1"/>
          </p:cNvSpPr>
          <p:nvPr/>
        </p:nvSpPr>
        <p:spPr bwMode="auto">
          <a:xfrm>
            <a:off x="3657600" y="4005263"/>
            <a:ext cx="0" cy="1219200"/>
          </a:xfrm>
          <a:prstGeom prst="line">
            <a:avLst/>
          </a:prstGeom>
          <a:noFill/>
          <a:ln w="6350">
            <a:solidFill>
              <a:srgbClr val="000000"/>
            </a:solidFill>
            <a:round/>
            <a:headEnd/>
            <a:tailEnd/>
          </a:ln>
        </p:spPr>
        <p:txBody>
          <a:bodyPr wrap="none" anchor="ctr"/>
          <a:lstStyle/>
          <a:p>
            <a:endParaRPr lang="vi-VN"/>
          </a:p>
        </p:txBody>
      </p:sp>
      <p:sp>
        <p:nvSpPr>
          <p:cNvPr id="57394" name="Line 81"/>
          <p:cNvSpPr>
            <a:spLocks noChangeShapeType="1"/>
          </p:cNvSpPr>
          <p:nvPr/>
        </p:nvSpPr>
        <p:spPr bwMode="auto">
          <a:xfrm>
            <a:off x="4724400" y="2252663"/>
            <a:ext cx="0" cy="533400"/>
          </a:xfrm>
          <a:prstGeom prst="line">
            <a:avLst/>
          </a:prstGeom>
          <a:noFill/>
          <a:ln w="6350">
            <a:solidFill>
              <a:srgbClr val="000000"/>
            </a:solidFill>
            <a:round/>
            <a:headEnd/>
            <a:tailEnd/>
          </a:ln>
        </p:spPr>
        <p:txBody>
          <a:bodyPr wrap="none" anchor="ctr"/>
          <a:lstStyle/>
          <a:p>
            <a:endParaRPr lang="vi-VN"/>
          </a:p>
        </p:txBody>
      </p:sp>
      <p:sp>
        <p:nvSpPr>
          <p:cNvPr id="57395" name="Text Box 82"/>
          <p:cNvSpPr txBox="1">
            <a:spLocks noChangeArrowheads="1"/>
          </p:cNvSpPr>
          <p:nvPr/>
        </p:nvSpPr>
        <p:spPr bwMode="auto">
          <a:xfrm>
            <a:off x="795338" y="3505200"/>
            <a:ext cx="804862" cy="336550"/>
          </a:xfrm>
          <a:prstGeom prst="rect">
            <a:avLst/>
          </a:prstGeom>
          <a:noFill/>
          <a:ln w="6350" algn="ctr">
            <a:noFill/>
            <a:miter lim="800000"/>
            <a:headEnd/>
            <a:tailEnd/>
          </a:ln>
        </p:spPr>
        <p:txBody>
          <a:bodyPr wrap="none">
            <a:spAutoFit/>
          </a:bodyPr>
          <a:lstStyle/>
          <a:p>
            <a:pPr eaLnBrk="0" hangingPunct="0">
              <a:spcBef>
                <a:spcPct val="0"/>
              </a:spcBef>
            </a:pPr>
            <a:r>
              <a:rPr lang="en-US" sz="1600"/>
              <a:t>Mức 2:</a:t>
            </a:r>
          </a:p>
        </p:txBody>
      </p:sp>
      <p:sp>
        <p:nvSpPr>
          <p:cNvPr id="57396" name="Text Box 83"/>
          <p:cNvSpPr txBox="1">
            <a:spLocks noChangeArrowheads="1"/>
          </p:cNvSpPr>
          <p:nvPr/>
        </p:nvSpPr>
        <p:spPr bwMode="auto">
          <a:xfrm>
            <a:off x="795338" y="1752600"/>
            <a:ext cx="804862" cy="336550"/>
          </a:xfrm>
          <a:prstGeom prst="rect">
            <a:avLst/>
          </a:prstGeom>
          <a:noFill/>
          <a:ln w="6350" algn="ctr">
            <a:noFill/>
            <a:miter lim="800000"/>
            <a:headEnd/>
            <a:tailEnd/>
          </a:ln>
        </p:spPr>
        <p:txBody>
          <a:bodyPr wrap="none">
            <a:spAutoFit/>
          </a:bodyPr>
          <a:lstStyle/>
          <a:p>
            <a:pPr eaLnBrk="0" hangingPunct="0">
              <a:spcBef>
                <a:spcPct val="0"/>
              </a:spcBef>
            </a:pPr>
            <a:r>
              <a:rPr lang="en-US" sz="1600"/>
              <a:t>Mức 1:</a:t>
            </a:r>
          </a:p>
        </p:txBody>
      </p:sp>
      <p:sp>
        <p:nvSpPr>
          <p:cNvPr id="57397" name="Text Box 84"/>
          <p:cNvSpPr txBox="1">
            <a:spLocks noChangeArrowheads="1"/>
          </p:cNvSpPr>
          <p:nvPr/>
        </p:nvSpPr>
        <p:spPr bwMode="auto">
          <a:xfrm>
            <a:off x="795338" y="5424488"/>
            <a:ext cx="804862" cy="336550"/>
          </a:xfrm>
          <a:prstGeom prst="rect">
            <a:avLst/>
          </a:prstGeom>
          <a:noFill/>
          <a:ln w="6350" algn="ctr">
            <a:noFill/>
            <a:miter lim="800000"/>
            <a:headEnd/>
            <a:tailEnd/>
          </a:ln>
        </p:spPr>
        <p:txBody>
          <a:bodyPr wrap="none">
            <a:spAutoFit/>
          </a:bodyPr>
          <a:lstStyle/>
          <a:p>
            <a:pPr eaLnBrk="0" hangingPunct="0">
              <a:spcBef>
                <a:spcPct val="0"/>
              </a:spcBef>
            </a:pPr>
            <a:r>
              <a:rPr lang="en-US" sz="1600"/>
              <a:t>Mức 3:</a:t>
            </a:r>
          </a:p>
        </p:txBody>
      </p:sp>
      <p:sp>
        <p:nvSpPr>
          <p:cNvPr id="57398" name="Line 202"/>
          <p:cNvSpPr>
            <a:spLocks noChangeShapeType="1"/>
          </p:cNvSpPr>
          <p:nvPr/>
        </p:nvSpPr>
        <p:spPr bwMode="auto">
          <a:xfrm>
            <a:off x="3733800" y="2786063"/>
            <a:ext cx="2286000" cy="0"/>
          </a:xfrm>
          <a:prstGeom prst="line">
            <a:avLst/>
          </a:prstGeom>
          <a:noFill/>
          <a:ln w="12700">
            <a:solidFill>
              <a:schemeClr val="tx1"/>
            </a:solidFill>
            <a:round/>
            <a:headEnd/>
            <a:tailEnd/>
          </a:ln>
        </p:spPr>
        <p:txBody>
          <a:bodyPr anchor="ctr">
            <a:spAutoFit/>
          </a:bodyPr>
          <a:lstStyle/>
          <a:p>
            <a:endParaRPr lang="vi-VN"/>
          </a:p>
        </p:txBody>
      </p:sp>
      <p:sp>
        <p:nvSpPr>
          <p:cNvPr id="57399" name="Line 203"/>
          <p:cNvSpPr>
            <a:spLocks noChangeShapeType="1"/>
          </p:cNvSpPr>
          <p:nvPr/>
        </p:nvSpPr>
        <p:spPr bwMode="auto">
          <a:xfrm>
            <a:off x="3733800" y="2786063"/>
            <a:ext cx="0" cy="457200"/>
          </a:xfrm>
          <a:prstGeom prst="line">
            <a:avLst/>
          </a:prstGeom>
          <a:noFill/>
          <a:ln w="6350">
            <a:solidFill>
              <a:srgbClr val="000000"/>
            </a:solidFill>
            <a:round/>
            <a:headEnd/>
            <a:tailEnd/>
          </a:ln>
        </p:spPr>
        <p:txBody>
          <a:bodyPr wrap="none" anchor="ctr"/>
          <a:lstStyle/>
          <a:p>
            <a:endParaRPr lang="vi-VN"/>
          </a:p>
        </p:txBody>
      </p:sp>
      <p:sp>
        <p:nvSpPr>
          <p:cNvPr id="57400" name="Line 204"/>
          <p:cNvSpPr>
            <a:spLocks noChangeShapeType="1"/>
          </p:cNvSpPr>
          <p:nvPr/>
        </p:nvSpPr>
        <p:spPr bwMode="auto">
          <a:xfrm>
            <a:off x="6019800" y="2786063"/>
            <a:ext cx="0" cy="457200"/>
          </a:xfrm>
          <a:prstGeom prst="line">
            <a:avLst/>
          </a:prstGeom>
          <a:noFill/>
          <a:ln w="6350">
            <a:solidFill>
              <a:srgbClr val="000000"/>
            </a:solidFill>
            <a:round/>
            <a:headEnd/>
            <a:tailEnd/>
          </a:ln>
        </p:spPr>
        <p:txBody>
          <a:bodyPr wrap="none" anchor="ctr"/>
          <a:lstStyle/>
          <a:p>
            <a:endParaRPr lang="vi-VN"/>
          </a:p>
        </p:txBody>
      </p:sp>
      <p:sp>
        <p:nvSpPr>
          <p:cNvPr id="17" name="Footer Placeholder 16"/>
          <p:cNvSpPr>
            <a:spLocks noGrp="1"/>
          </p:cNvSpPr>
          <p:nvPr>
            <p:ph type="ftr" sz="quarter" idx="11"/>
          </p:nvPr>
        </p:nvSpPr>
        <p:spPr/>
        <p:txBody>
          <a:bodyPr/>
          <a:lstStyle/>
          <a:p>
            <a:pPr>
              <a:defRPr/>
            </a:pPr>
            <a:r>
              <a:rPr lang="en-US" altLang="en-US" smtClean="0"/>
              <a:t>Khoa CNTT</a:t>
            </a:r>
            <a:endParaRPr lang="en-US" altLang="en-US"/>
          </a:p>
        </p:txBody>
      </p:sp>
      <p:sp>
        <p:nvSpPr>
          <p:cNvPr id="18" name="Date Placeholder 17"/>
          <p:cNvSpPr>
            <a:spLocks noGrp="1"/>
          </p:cNvSpPr>
          <p:nvPr>
            <p:ph type="dt" sz="half" idx="10"/>
          </p:nvPr>
        </p:nvSpPr>
        <p:spPr/>
        <p:txBody>
          <a:bodyPr/>
          <a:lstStyle/>
          <a:p>
            <a:pPr>
              <a:defRPr/>
            </a:pPr>
            <a:fld id="{6AB527A8-3A7D-46B2-9516-19C7A6A1EC85}" type="datetime13">
              <a:rPr lang="vi-VN" altLang="en-US" smtClean="0"/>
              <a:pPr>
                <a:defRPr/>
              </a:pPr>
              <a:t>08:04:40</a:t>
            </a:fld>
            <a:endParaRPr lang="en-US" altLang="en-US"/>
          </a:p>
        </p:txBody>
      </p:sp>
      <p:pic>
        <p:nvPicPr>
          <p:cNvPr id="1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990600"/>
            <a:ext cx="8229600" cy="620712"/>
          </a:xfrm>
        </p:spPr>
        <p:txBody>
          <a:bodyPr/>
          <a:lstStyle/>
          <a:p>
            <a:r>
              <a:rPr lang="en-US" sz="3500" smtClean="0"/>
              <a:t>b. Lược đồ </a:t>
            </a:r>
          </a:p>
        </p:txBody>
      </p:sp>
      <p:sp>
        <p:nvSpPr>
          <p:cNvPr id="58371" name="Rectangle 3"/>
          <p:cNvSpPr>
            <a:spLocks noGrp="1" noChangeArrowheads="1"/>
          </p:cNvSpPr>
          <p:nvPr>
            <p:ph idx="1"/>
          </p:nvPr>
        </p:nvSpPr>
        <p:spPr>
          <a:xfrm>
            <a:off x="304800" y="1676400"/>
            <a:ext cx="8534400" cy="4800600"/>
          </a:xfrm>
        </p:spPr>
        <p:txBody>
          <a:bodyPr/>
          <a:lstStyle/>
          <a:p>
            <a:r>
              <a:rPr lang="en-US" smtClean="0"/>
              <a:t>Lược đồ CSDL (Database Schema)</a:t>
            </a:r>
          </a:p>
          <a:p>
            <a:pPr lvl="1"/>
            <a:r>
              <a:rPr lang="en-US" smtClean="0"/>
              <a:t>Là các mô tả biểu diễn về CSDL(cấu trúc và ràng buộc trên CSDL)</a:t>
            </a:r>
          </a:p>
          <a:p>
            <a:endParaRPr lang="en-US" smtClean="0"/>
          </a:p>
          <a:p>
            <a:pPr lvl="1"/>
            <a:endParaRPr lang="en-US" smtClean="0"/>
          </a:p>
        </p:txBody>
      </p:sp>
      <p:sp>
        <p:nvSpPr>
          <p:cNvPr id="58" name="Slide Number Placeholder 5"/>
          <p:cNvSpPr>
            <a:spLocks noGrp="1"/>
          </p:cNvSpPr>
          <p:nvPr>
            <p:ph type="sldNum" sz="quarter" idx="12"/>
          </p:nvPr>
        </p:nvSpPr>
        <p:spPr/>
        <p:txBody>
          <a:bodyPr/>
          <a:lstStyle/>
          <a:p>
            <a:pPr>
              <a:defRPr/>
            </a:pPr>
            <a:fld id="{52EF471B-AECF-4769-A223-8E8C70A54A23}" type="slidenum">
              <a:rPr lang="en-US" altLang="en-US"/>
              <a:pPr>
                <a:defRPr/>
              </a:pPr>
              <a:t>36</a:t>
            </a:fld>
            <a:endParaRPr lang="en-US" altLang="en-US"/>
          </a:p>
        </p:txBody>
      </p:sp>
      <p:grpSp>
        <p:nvGrpSpPr>
          <p:cNvPr id="2" name="Group 71"/>
          <p:cNvGrpSpPr>
            <a:grpSpLocks/>
          </p:cNvGrpSpPr>
          <p:nvPr/>
        </p:nvGrpSpPr>
        <p:grpSpPr bwMode="auto">
          <a:xfrm>
            <a:off x="1295400" y="2590800"/>
            <a:ext cx="5468937" cy="3733800"/>
            <a:chOff x="816" y="1335"/>
            <a:chExt cx="3445" cy="2481"/>
          </a:xfrm>
        </p:grpSpPr>
        <p:grpSp>
          <p:nvGrpSpPr>
            <p:cNvPr id="3" name="Group 57"/>
            <p:cNvGrpSpPr>
              <a:grpSpLocks/>
            </p:cNvGrpSpPr>
            <p:nvPr/>
          </p:nvGrpSpPr>
          <p:grpSpPr bwMode="auto">
            <a:xfrm>
              <a:off x="864" y="1680"/>
              <a:ext cx="2400" cy="240"/>
              <a:chOff x="528" y="1680"/>
              <a:chExt cx="2400" cy="240"/>
            </a:xfrm>
          </p:grpSpPr>
          <p:sp>
            <p:nvSpPr>
              <p:cNvPr id="58417" name="Rectangle 7"/>
              <p:cNvSpPr>
                <a:spLocks noChangeArrowheads="1"/>
              </p:cNvSpPr>
              <p:nvPr/>
            </p:nvSpPr>
            <p:spPr bwMode="auto">
              <a:xfrm>
                <a:off x="1056" y="1680"/>
                <a:ext cx="1872" cy="240"/>
              </a:xfrm>
              <a:prstGeom prst="rect">
                <a:avLst/>
              </a:prstGeom>
              <a:noFill/>
              <a:ln w="12700" algn="ctr">
                <a:solidFill>
                  <a:schemeClr val="tx1"/>
                </a:solidFill>
                <a:miter lim="800000"/>
                <a:headEnd/>
                <a:tailEnd/>
              </a:ln>
            </p:spPr>
            <p:txBody>
              <a:bodyPr anchor="ctr">
                <a:spAutoFit/>
              </a:bodyPr>
              <a:lstStyle/>
              <a:p>
                <a:endParaRPr lang="vi-VN"/>
              </a:p>
            </p:txBody>
          </p:sp>
          <p:sp>
            <p:nvSpPr>
              <p:cNvPr id="58418" name="Rectangle 8"/>
              <p:cNvSpPr>
                <a:spLocks noChangeArrowheads="1"/>
              </p:cNvSpPr>
              <p:nvPr/>
            </p:nvSpPr>
            <p:spPr bwMode="auto">
              <a:xfrm>
                <a:off x="528" y="1680"/>
                <a:ext cx="471" cy="231"/>
              </a:xfrm>
              <a:prstGeom prst="rect">
                <a:avLst/>
              </a:prstGeom>
              <a:noFill/>
              <a:ln w="12700" algn="ctr">
                <a:noFill/>
                <a:miter lim="800000"/>
                <a:headEnd/>
                <a:tailEnd/>
              </a:ln>
            </p:spPr>
            <p:txBody>
              <a:bodyPr anchor="ctr">
                <a:spAutoFit/>
              </a:bodyPr>
              <a:lstStyle/>
              <a:p>
                <a:r>
                  <a:rPr lang="en-US"/>
                  <a:t>SVien</a:t>
                </a:r>
              </a:p>
            </p:txBody>
          </p:sp>
          <p:sp>
            <p:nvSpPr>
              <p:cNvPr id="58419" name="Rectangle 9"/>
              <p:cNvSpPr>
                <a:spLocks noChangeArrowheads="1"/>
              </p:cNvSpPr>
              <p:nvPr/>
            </p:nvSpPr>
            <p:spPr bwMode="auto">
              <a:xfrm>
                <a:off x="1056" y="1680"/>
                <a:ext cx="471" cy="231"/>
              </a:xfrm>
              <a:prstGeom prst="rect">
                <a:avLst/>
              </a:prstGeom>
              <a:noFill/>
              <a:ln w="12700" algn="ctr">
                <a:noFill/>
                <a:miter lim="800000"/>
                <a:headEnd/>
                <a:tailEnd/>
              </a:ln>
            </p:spPr>
            <p:txBody>
              <a:bodyPr anchor="ctr">
                <a:spAutoFit/>
              </a:bodyPr>
              <a:lstStyle/>
              <a:p>
                <a:r>
                  <a:rPr lang="en-US"/>
                  <a:t>Ten</a:t>
                </a:r>
              </a:p>
            </p:txBody>
          </p:sp>
          <p:sp>
            <p:nvSpPr>
              <p:cNvPr id="58420" name="Rectangle 10"/>
              <p:cNvSpPr>
                <a:spLocks noChangeArrowheads="1"/>
              </p:cNvSpPr>
              <p:nvPr/>
            </p:nvSpPr>
            <p:spPr bwMode="auto">
              <a:xfrm>
                <a:off x="1536" y="1680"/>
                <a:ext cx="471" cy="231"/>
              </a:xfrm>
              <a:prstGeom prst="rect">
                <a:avLst/>
              </a:prstGeom>
              <a:noFill/>
              <a:ln w="12700" algn="ctr">
                <a:noFill/>
                <a:miter lim="800000"/>
                <a:headEnd/>
                <a:tailEnd/>
              </a:ln>
            </p:spPr>
            <p:txBody>
              <a:bodyPr anchor="ctr">
                <a:spAutoFit/>
              </a:bodyPr>
              <a:lstStyle/>
              <a:p>
                <a:r>
                  <a:rPr lang="en-US" u="sng"/>
                  <a:t>MaSV</a:t>
                </a:r>
              </a:p>
            </p:txBody>
          </p:sp>
          <p:sp>
            <p:nvSpPr>
              <p:cNvPr id="58421" name="Rectangle 11"/>
              <p:cNvSpPr>
                <a:spLocks noChangeArrowheads="1"/>
              </p:cNvSpPr>
              <p:nvPr/>
            </p:nvSpPr>
            <p:spPr bwMode="auto">
              <a:xfrm>
                <a:off x="2016" y="1680"/>
                <a:ext cx="471" cy="231"/>
              </a:xfrm>
              <a:prstGeom prst="rect">
                <a:avLst/>
              </a:prstGeom>
              <a:noFill/>
              <a:ln w="12700" algn="ctr">
                <a:noFill/>
                <a:miter lim="800000"/>
                <a:headEnd/>
                <a:tailEnd/>
              </a:ln>
            </p:spPr>
            <p:txBody>
              <a:bodyPr anchor="ctr">
                <a:spAutoFit/>
              </a:bodyPr>
              <a:lstStyle/>
              <a:p>
                <a:r>
                  <a:rPr lang="en-US"/>
                  <a:t>Nam</a:t>
                </a:r>
              </a:p>
            </p:txBody>
          </p:sp>
          <p:sp>
            <p:nvSpPr>
              <p:cNvPr id="58422" name="Rectangle 12"/>
              <p:cNvSpPr>
                <a:spLocks noChangeArrowheads="1"/>
              </p:cNvSpPr>
              <p:nvPr/>
            </p:nvSpPr>
            <p:spPr bwMode="auto">
              <a:xfrm>
                <a:off x="2448" y="1680"/>
                <a:ext cx="471" cy="231"/>
              </a:xfrm>
              <a:prstGeom prst="rect">
                <a:avLst/>
              </a:prstGeom>
              <a:noFill/>
              <a:ln w="12700" algn="ctr">
                <a:noFill/>
                <a:miter lim="800000"/>
                <a:headEnd/>
                <a:tailEnd/>
              </a:ln>
            </p:spPr>
            <p:txBody>
              <a:bodyPr anchor="ctr">
                <a:spAutoFit/>
              </a:bodyPr>
              <a:lstStyle/>
              <a:p>
                <a:r>
                  <a:rPr lang="en-US"/>
                  <a:t>Khoa</a:t>
                </a:r>
              </a:p>
            </p:txBody>
          </p:sp>
          <p:sp>
            <p:nvSpPr>
              <p:cNvPr id="58423" name="Line 13"/>
              <p:cNvSpPr>
                <a:spLocks noChangeShapeType="1"/>
              </p:cNvSpPr>
              <p:nvPr/>
            </p:nvSpPr>
            <p:spPr bwMode="auto">
              <a:xfrm>
                <a:off x="1536" y="1680"/>
                <a:ext cx="0" cy="240"/>
              </a:xfrm>
              <a:prstGeom prst="line">
                <a:avLst/>
              </a:prstGeom>
              <a:noFill/>
              <a:ln w="12700">
                <a:solidFill>
                  <a:schemeClr val="tx1"/>
                </a:solidFill>
                <a:round/>
                <a:headEnd/>
                <a:tailEnd/>
              </a:ln>
            </p:spPr>
            <p:txBody>
              <a:bodyPr wrap="none" anchor="ctr">
                <a:spAutoFit/>
              </a:bodyPr>
              <a:lstStyle/>
              <a:p>
                <a:endParaRPr lang="vi-VN"/>
              </a:p>
            </p:txBody>
          </p:sp>
          <p:sp>
            <p:nvSpPr>
              <p:cNvPr id="58424" name="Line 15"/>
              <p:cNvSpPr>
                <a:spLocks noChangeShapeType="1"/>
              </p:cNvSpPr>
              <p:nvPr/>
            </p:nvSpPr>
            <p:spPr bwMode="auto">
              <a:xfrm>
                <a:off x="2016" y="1680"/>
                <a:ext cx="0" cy="240"/>
              </a:xfrm>
              <a:prstGeom prst="line">
                <a:avLst/>
              </a:prstGeom>
              <a:noFill/>
              <a:ln w="12700">
                <a:solidFill>
                  <a:schemeClr val="tx1"/>
                </a:solidFill>
                <a:round/>
                <a:headEnd/>
                <a:tailEnd/>
              </a:ln>
            </p:spPr>
            <p:txBody>
              <a:bodyPr wrap="none" anchor="ctr">
                <a:spAutoFit/>
              </a:bodyPr>
              <a:lstStyle/>
              <a:p>
                <a:endParaRPr lang="vi-VN"/>
              </a:p>
            </p:txBody>
          </p:sp>
          <p:sp>
            <p:nvSpPr>
              <p:cNvPr id="58425" name="Line 16"/>
              <p:cNvSpPr>
                <a:spLocks noChangeShapeType="1"/>
              </p:cNvSpPr>
              <p:nvPr/>
            </p:nvSpPr>
            <p:spPr bwMode="auto">
              <a:xfrm>
                <a:off x="2448" y="1680"/>
                <a:ext cx="0" cy="240"/>
              </a:xfrm>
              <a:prstGeom prst="line">
                <a:avLst/>
              </a:prstGeom>
              <a:noFill/>
              <a:ln w="12700">
                <a:solidFill>
                  <a:schemeClr val="tx1"/>
                </a:solidFill>
                <a:round/>
                <a:headEnd/>
                <a:tailEnd/>
              </a:ln>
            </p:spPr>
            <p:txBody>
              <a:bodyPr wrap="none" anchor="ctr">
                <a:spAutoFit/>
              </a:bodyPr>
              <a:lstStyle/>
              <a:p>
                <a:endParaRPr lang="vi-VN"/>
              </a:p>
            </p:txBody>
          </p:sp>
        </p:grpSp>
        <p:grpSp>
          <p:nvGrpSpPr>
            <p:cNvPr id="4" name="Group 58"/>
            <p:cNvGrpSpPr>
              <a:grpSpLocks/>
            </p:cNvGrpSpPr>
            <p:nvPr/>
          </p:nvGrpSpPr>
          <p:grpSpPr bwMode="auto">
            <a:xfrm>
              <a:off x="864" y="2112"/>
              <a:ext cx="2640" cy="240"/>
              <a:chOff x="528" y="2112"/>
              <a:chExt cx="2640" cy="240"/>
            </a:xfrm>
          </p:grpSpPr>
          <p:sp>
            <p:nvSpPr>
              <p:cNvPr id="58408" name="Rectangle 17"/>
              <p:cNvSpPr>
                <a:spLocks noChangeArrowheads="1"/>
              </p:cNvSpPr>
              <p:nvPr/>
            </p:nvSpPr>
            <p:spPr bwMode="auto">
              <a:xfrm>
                <a:off x="1056" y="2112"/>
                <a:ext cx="2112" cy="240"/>
              </a:xfrm>
              <a:prstGeom prst="rect">
                <a:avLst/>
              </a:prstGeom>
              <a:noFill/>
              <a:ln w="12700" algn="ctr">
                <a:solidFill>
                  <a:schemeClr val="tx1"/>
                </a:solidFill>
                <a:miter lim="800000"/>
                <a:headEnd/>
                <a:tailEnd/>
              </a:ln>
            </p:spPr>
            <p:txBody>
              <a:bodyPr anchor="ctr">
                <a:spAutoFit/>
              </a:bodyPr>
              <a:lstStyle/>
              <a:p>
                <a:endParaRPr lang="vi-VN"/>
              </a:p>
            </p:txBody>
          </p:sp>
          <p:sp>
            <p:nvSpPr>
              <p:cNvPr id="58409" name="Rectangle 18"/>
              <p:cNvSpPr>
                <a:spLocks noChangeArrowheads="1"/>
              </p:cNvSpPr>
              <p:nvPr/>
            </p:nvSpPr>
            <p:spPr bwMode="auto">
              <a:xfrm>
                <a:off x="1056" y="2112"/>
                <a:ext cx="576" cy="231"/>
              </a:xfrm>
              <a:prstGeom prst="rect">
                <a:avLst/>
              </a:prstGeom>
              <a:noFill/>
              <a:ln w="12700" algn="ctr">
                <a:noFill/>
                <a:miter lim="800000"/>
                <a:headEnd/>
                <a:tailEnd/>
              </a:ln>
            </p:spPr>
            <p:txBody>
              <a:bodyPr anchor="ctr">
                <a:spAutoFit/>
              </a:bodyPr>
              <a:lstStyle/>
              <a:p>
                <a:r>
                  <a:rPr lang="en-US"/>
                  <a:t>TenMH</a:t>
                </a:r>
              </a:p>
            </p:txBody>
          </p:sp>
          <p:sp>
            <p:nvSpPr>
              <p:cNvPr id="58410" name="Rectangle 19"/>
              <p:cNvSpPr>
                <a:spLocks noChangeArrowheads="1"/>
              </p:cNvSpPr>
              <p:nvPr/>
            </p:nvSpPr>
            <p:spPr bwMode="auto">
              <a:xfrm>
                <a:off x="1632" y="2112"/>
                <a:ext cx="528" cy="231"/>
              </a:xfrm>
              <a:prstGeom prst="rect">
                <a:avLst/>
              </a:prstGeom>
              <a:noFill/>
              <a:ln w="12700" algn="ctr">
                <a:noFill/>
                <a:miter lim="800000"/>
                <a:headEnd/>
                <a:tailEnd/>
              </a:ln>
            </p:spPr>
            <p:txBody>
              <a:bodyPr anchor="ctr">
                <a:spAutoFit/>
              </a:bodyPr>
              <a:lstStyle/>
              <a:p>
                <a:r>
                  <a:rPr lang="en-US" u="sng"/>
                  <a:t>MaMH</a:t>
                </a:r>
              </a:p>
            </p:txBody>
          </p:sp>
          <p:sp>
            <p:nvSpPr>
              <p:cNvPr id="58411" name="Rectangle 20"/>
              <p:cNvSpPr>
                <a:spLocks noChangeArrowheads="1"/>
              </p:cNvSpPr>
              <p:nvPr/>
            </p:nvSpPr>
            <p:spPr bwMode="auto">
              <a:xfrm>
                <a:off x="2160" y="2112"/>
                <a:ext cx="528" cy="231"/>
              </a:xfrm>
              <a:prstGeom prst="rect">
                <a:avLst/>
              </a:prstGeom>
              <a:noFill/>
              <a:ln w="12700" algn="ctr">
                <a:noFill/>
                <a:miter lim="800000"/>
                <a:headEnd/>
                <a:tailEnd/>
              </a:ln>
            </p:spPr>
            <p:txBody>
              <a:bodyPr anchor="ctr">
                <a:spAutoFit/>
              </a:bodyPr>
              <a:lstStyle/>
              <a:p>
                <a:r>
                  <a:rPr lang="en-US"/>
                  <a:t>TinChi</a:t>
                </a:r>
              </a:p>
            </p:txBody>
          </p:sp>
          <p:sp>
            <p:nvSpPr>
              <p:cNvPr id="58412" name="Rectangle 21"/>
              <p:cNvSpPr>
                <a:spLocks noChangeArrowheads="1"/>
              </p:cNvSpPr>
              <p:nvPr/>
            </p:nvSpPr>
            <p:spPr bwMode="auto">
              <a:xfrm>
                <a:off x="2688" y="2112"/>
                <a:ext cx="471" cy="231"/>
              </a:xfrm>
              <a:prstGeom prst="rect">
                <a:avLst/>
              </a:prstGeom>
              <a:noFill/>
              <a:ln w="12700" algn="ctr">
                <a:noFill/>
                <a:miter lim="800000"/>
                <a:headEnd/>
                <a:tailEnd/>
              </a:ln>
            </p:spPr>
            <p:txBody>
              <a:bodyPr anchor="ctr">
                <a:spAutoFit/>
              </a:bodyPr>
              <a:lstStyle/>
              <a:p>
                <a:r>
                  <a:rPr lang="en-US"/>
                  <a:t>Khoa</a:t>
                </a:r>
              </a:p>
            </p:txBody>
          </p:sp>
          <p:sp>
            <p:nvSpPr>
              <p:cNvPr id="58413" name="Line 22"/>
              <p:cNvSpPr>
                <a:spLocks noChangeShapeType="1"/>
              </p:cNvSpPr>
              <p:nvPr/>
            </p:nvSpPr>
            <p:spPr bwMode="auto">
              <a:xfrm>
                <a:off x="1632" y="2112"/>
                <a:ext cx="0" cy="240"/>
              </a:xfrm>
              <a:prstGeom prst="line">
                <a:avLst/>
              </a:prstGeom>
              <a:noFill/>
              <a:ln w="12700">
                <a:solidFill>
                  <a:schemeClr val="tx1"/>
                </a:solidFill>
                <a:round/>
                <a:headEnd/>
                <a:tailEnd/>
              </a:ln>
            </p:spPr>
            <p:txBody>
              <a:bodyPr wrap="none" anchor="ctr">
                <a:spAutoFit/>
              </a:bodyPr>
              <a:lstStyle/>
              <a:p>
                <a:endParaRPr lang="vi-VN"/>
              </a:p>
            </p:txBody>
          </p:sp>
          <p:sp>
            <p:nvSpPr>
              <p:cNvPr id="58414" name="Line 23"/>
              <p:cNvSpPr>
                <a:spLocks noChangeShapeType="1"/>
              </p:cNvSpPr>
              <p:nvPr/>
            </p:nvSpPr>
            <p:spPr bwMode="auto">
              <a:xfrm>
                <a:off x="2160" y="2112"/>
                <a:ext cx="0" cy="240"/>
              </a:xfrm>
              <a:prstGeom prst="line">
                <a:avLst/>
              </a:prstGeom>
              <a:noFill/>
              <a:ln w="12700">
                <a:solidFill>
                  <a:schemeClr val="tx1"/>
                </a:solidFill>
                <a:round/>
                <a:headEnd/>
                <a:tailEnd/>
              </a:ln>
            </p:spPr>
            <p:txBody>
              <a:bodyPr wrap="none" anchor="ctr">
                <a:spAutoFit/>
              </a:bodyPr>
              <a:lstStyle/>
              <a:p>
                <a:endParaRPr lang="vi-VN"/>
              </a:p>
            </p:txBody>
          </p:sp>
          <p:sp>
            <p:nvSpPr>
              <p:cNvPr id="58415" name="Line 24"/>
              <p:cNvSpPr>
                <a:spLocks noChangeShapeType="1"/>
              </p:cNvSpPr>
              <p:nvPr/>
            </p:nvSpPr>
            <p:spPr bwMode="auto">
              <a:xfrm>
                <a:off x="2688" y="2112"/>
                <a:ext cx="0" cy="240"/>
              </a:xfrm>
              <a:prstGeom prst="line">
                <a:avLst/>
              </a:prstGeom>
              <a:noFill/>
              <a:ln w="12700">
                <a:solidFill>
                  <a:schemeClr val="tx1"/>
                </a:solidFill>
                <a:round/>
                <a:headEnd/>
                <a:tailEnd/>
              </a:ln>
            </p:spPr>
            <p:txBody>
              <a:bodyPr wrap="none" anchor="ctr">
                <a:spAutoFit/>
              </a:bodyPr>
              <a:lstStyle/>
              <a:p>
                <a:endParaRPr lang="vi-VN"/>
              </a:p>
            </p:txBody>
          </p:sp>
          <p:sp>
            <p:nvSpPr>
              <p:cNvPr id="58416" name="Rectangle 25"/>
              <p:cNvSpPr>
                <a:spLocks noChangeArrowheads="1"/>
              </p:cNvSpPr>
              <p:nvPr/>
            </p:nvSpPr>
            <p:spPr bwMode="auto">
              <a:xfrm>
                <a:off x="528" y="2121"/>
                <a:ext cx="471" cy="231"/>
              </a:xfrm>
              <a:prstGeom prst="rect">
                <a:avLst/>
              </a:prstGeom>
              <a:noFill/>
              <a:ln w="12700" algn="ctr">
                <a:noFill/>
                <a:miter lim="800000"/>
                <a:headEnd/>
                <a:tailEnd/>
              </a:ln>
            </p:spPr>
            <p:txBody>
              <a:bodyPr anchor="ctr">
                <a:spAutoFit/>
              </a:bodyPr>
              <a:lstStyle/>
              <a:p>
                <a:r>
                  <a:rPr lang="en-US"/>
                  <a:t>Mhoc</a:t>
                </a:r>
              </a:p>
            </p:txBody>
          </p:sp>
        </p:grpSp>
        <p:grpSp>
          <p:nvGrpSpPr>
            <p:cNvPr id="5" name="Group 59"/>
            <p:cNvGrpSpPr>
              <a:grpSpLocks/>
            </p:cNvGrpSpPr>
            <p:nvPr/>
          </p:nvGrpSpPr>
          <p:grpSpPr bwMode="auto">
            <a:xfrm>
              <a:off x="816" y="2544"/>
              <a:ext cx="2112" cy="240"/>
              <a:chOff x="480" y="2544"/>
              <a:chExt cx="2112" cy="240"/>
            </a:xfrm>
          </p:grpSpPr>
          <p:sp>
            <p:nvSpPr>
              <p:cNvPr id="58403" name="Rectangle 26"/>
              <p:cNvSpPr>
                <a:spLocks noChangeArrowheads="1"/>
              </p:cNvSpPr>
              <p:nvPr/>
            </p:nvSpPr>
            <p:spPr bwMode="auto">
              <a:xfrm>
                <a:off x="1056" y="2544"/>
                <a:ext cx="1536" cy="240"/>
              </a:xfrm>
              <a:prstGeom prst="rect">
                <a:avLst/>
              </a:prstGeom>
              <a:noFill/>
              <a:ln w="12700" algn="ctr">
                <a:solidFill>
                  <a:schemeClr val="tx1"/>
                </a:solidFill>
                <a:miter lim="800000"/>
                <a:headEnd/>
                <a:tailEnd/>
              </a:ln>
            </p:spPr>
            <p:txBody>
              <a:bodyPr anchor="ctr">
                <a:spAutoFit/>
              </a:bodyPr>
              <a:lstStyle/>
              <a:p>
                <a:endParaRPr lang="vi-VN"/>
              </a:p>
            </p:txBody>
          </p:sp>
          <p:sp>
            <p:nvSpPr>
              <p:cNvPr id="58404" name="Rectangle 27"/>
              <p:cNvSpPr>
                <a:spLocks noChangeArrowheads="1"/>
              </p:cNvSpPr>
              <p:nvPr/>
            </p:nvSpPr>
            <p:spPr bwMode="auto">
              <a:xfrm>
                <a:off x="1056" y="2544"/>
                <a:ext cx="576" cy="231"/>
              </a:xfrm>
              <a:prstGeom prst="rect">
                <a:avLst/>
              </a:prstGeom>
              <a:noFill/>
              <a:ln w="12700" algn="ctr">
                <a:noFill/>
                <a:miter lim="800000"/>
                <a:headEnd/>
                <a:tailEnd/>
              </a:ln>
            </p:spPr>
            <p:txBody>
              <a:bodyPr anchor="ctr">
                <a:spAutoFit/>
              </a:bodyPr>
              <a:lstStyle/>
              <a:p>
                <a:r>
                  <a:rPr lang="en-US" u="sng"/>
                  <a:t>MaMH</a:t>
                </a:r>
              </a:p>
            </p:txBody>
          </p:sp>
          <p:sp>
            <p:nvSpPr>
              <p:cNvPr id="58405" name="Rectangle 28"/>
              <p:cNvSpPr>
                <a:spLocks noChangeArrowheads="1"/>
              </p:cNvSpPr>
              <p:nvPr/>
            </p:nvSpPr>
            <p:spPr bwMode="auto">
              <a:xfrm>
                <a:off x="1632" y="2545"/>
                <a:ext cx="960" cy="231"/>
              </a:xfrm>
              <a:prstGeom prst="rect">
                <a:avLst/>
              </a:prstGeom>
              <a:noFill/>
              <a:ln w="12700" algn="ctr">
                <a:noFill/>
                <a:miter lim="800000"/>
                <a:headEnd/>
                <a:tailEnd/>
              </a:ln>
            </p:spPr>
            <p:txBody>
              <a:bodyPr anchor="ctr">
                <a:spAutoFit/>
              </a:bodyPr>
              <a:lstStyle/>
              <a:p>
                <a:r>
                  <a:rPr lang="en-US" u="sng"/>
                  <a:t>MaMH_Truoc</a:t>
                </a:r>
              </a:p>
            </p:txBody>
          </p:sp>
          <p:sp>
            <p:nvSpPr>
              <p:cNvPr id="58406" name="Line 31"/>
              <p:cNvSpPr>
                <a:spLocks noChangeShapeType="1"/>
              </p:cNvSpPr>
              <p:nvPr/>
            </p:nvSpPr>
            <p:spPr bwMode="auto">
              <a:xfrm>
                <a:off x="1632" y="2544"/>
                <a:ext cx="0" cy="240"/>
              </a:xfrm>
              <a:prstGeom prst="line">
                <a:avLst/>
              </a:prstGeom>
              <a:noFill/>
              <a:ln w="12700">
                <a:solidFill>
                  <a:schemeClr val="tx1"/>
                </a:solidFill>
                <a:round/>
                <a:headEnd/>
                <a:tailEnd/>
              </a:ln>
            </p:spPr>
            <p:txBody>
              <a:bodyPr wrap="none" anchor="ctr">
                <a:spAutoFit/>
              </a:bodyPr>
              <a:lstStyle/>
              <a:p>
                <a:endParaRPr lang="vi-VN"/>
              </a:p>
            </p:txBody>
          </p:sp>
          <p:sp>
            <p:nvSpPr>
              <p:cNvPr id="58407" name="Rectangle 34"/>
              <p:cNvSpPr>
                <a:spLocks noChangeArrowheads="1"/>
              </p:cNvSpPr>
              <p:nvPr/>
            </p:nvSpPr>
            <p:spPr bwMode="auto">
              <a:xfrm>
                <a:off x="480" y="2553"/>
                <a:ext cx="519" cy="231"/>
              </a:xfrm>
              <a:prstGeom prst="rect">
                <a:avLst/>
              </a:prstGeom>
              <a:noFill/>
              <a:ln w="12700" algn="ctr">
                <a:noFill/>
                <a:miter lim="800000"/>
                <a:headEnd/>
                <a:tailEnd/>
              </a:ln>
            </p:spPr>
            <p:txBody>
              <a:bodyPr anchor="ctr">
                <a:spAutoFit/>
              </a:bodyPr>
              <a:lstStyle/>
              <a:p>
                <a:r>
                  <a:rPr lang="en-US"/>
                  <a:t>DKien</a:t>
                </a:r>
              </a:p>
            </p:txBody>
          </p:sp>
        </p:grpSp>
        <p:grpSp>
          <p:nvGrpSpPr>
            <p:cNvPr id="6" name="Group 60"/>
            <p:cNvGrpSpPr>
              <a:grpSpLocks/>
            </p:cNvGrpSpPr>
            <p:nvPr/>
          </p:nvGrpSpPr>
          <p:grpSpPr bwMode="auto">
            <a:xfrm>
              <a:off x="816" y="2976"/>
              <a:ext cx="3120" cy="240"/>
              <a:chOff x="480" y="2976"/>
              <a:chExt cx="3120" cy="240"/>
            </a:xfrm>
          </p:grpSpPr>
          <p:sp>
            <p:nvSpPr>
              <p:cNvPr id="58392" name="Rectangle 35"/>
              <p:cNvSpPr>
                <a:spLocks noChangeArrowheads="1"/>
              </p:cNvSpPr>
              <p:nvPr/>
            </p:nvSpPr>
            <p:spPr bwMode="auto">
              <a:xfrm>
                <a:off x="1056" y="2976"/>
                <a:ext cx="2544" cy="240"/>
              </a:xfrm>
              <a:prstGeom prst="rect">
                <a:avLst/>
              </a:prstGeom>
              <a:noFill/>
              <a:ln w="12700" algn="ctr">
                <a:solidFill>
                  <a:schemeClr val="tx1"/>
                </a:solidFill>
                <a:miter lim="800000"/>
                <a:headEnd/>
                <a:tailEnd/>
              </a:ln>
            </p:spPr>
            <p:txBody>
              <a:bodyPr anchor="ctr">
                <a:spAutoFit/>
              </a:bodyPr>
              <a:lstStyle/>
              <a:p>
                <a:endParaRPr lang="vi-VN"/>
              </a:p>
            </p:txBody>
          </p:sp>
          <p:sp>
            <p:nvSpPr>
              <p:cNvPr id="58393" name="Rectangle 36"/>
              <p:cNvSpPr>
                <a:spLocks noChangeArrowheads="1"/>
              </p:cNvSpPr>
              <p:nvPr/>
            </p:nvSpPr>
            <p:spPr bwMode="auto">
              <a:xfrm>
                <a:off x="1056" y="2976"/>
                <a:ext cx="576" cy="231"/>
              </a:xfrm>
              <a:prstGeom prst="rect">
                <a:avLst/>
              </a:prstGeom>
              <a:noFill/>
              <a:ln w="12700" algn="ctr">
                <a:noFill/>
                <a:miter lim="800000"/>
                <a:headEnd/>
                <a:tailEnd/>
              </a:ln>
            </p:spPr>
            <p:txBody>
              <a:bodyPr anchor="ctr">
                <a:spAutoFit/>
              </a:bodyPr>
              <a:lstStyle/>
              <a:p>
                <a:r>
                  <a:rPr lang="en-US" u="sng"/>
                  <a:t>MaKH</a:t>
                </a:r>
              </a:p>
            </p:txBody>
          </p:sp>
          <p:sp>
            <p:nvSpPr>
              <p:cNvPr id="58394" name="Rectangle 37"/>
              <p:cNvSpPr>
                <a:spLocks noChangeArrowheads="1"/>
              </p:cNvSpPr>
              <p:nvPr/>
            </p:nvSpPr>
            <p:spPr bwMode="auto">
              <a:xfrm>
                <a:off x="1632" y="2976"/>
                <a:ext cx="528" cy="231"/>
              </a:xfrm>
              <a:prstGeom prst="rect">
                <a:avLst/>
              </a:prstGeom>
              <a:noFill/>
              <a:ln w="12700" algn="ctr">
                <a:noFill/>
                <a:miter lim="800000"/>
                <a:headEnd/>
                <a:tailEnd/>
              </a:ln>
            </p:spPr>
            <p:txBody>
              <a:bodyPr anchor="ctr">
                <a:spAutoFit/>
              </a:bodyPr>
              <a:lstStyle/>
              <a:p>
                <a:r>
                  <a:rPr lang="en-US"/>
                  <a:t>MaMH</a:t>
                </a:r>
              </a:p>
            </p:txBody>
          </p:sp>
          <p:sp>
            <p:nvSpPr>
              <p:cNvPr id="58395" name="Line 38"/>
              <p:cNvSpPr>
                <a:spLocks noChangeShapeType="1"/>
              </p:cNvSpPr>
              <p:nvPr/>
            </p:nvSpPr>
            <p:spPr bwMode="auto">
              <a:xfrm>
                <a:off x="1632" y="2976"/>
                <a:ext cx="0" cy="240"/>
              </a:xfrm>
              <a:prstGeom prst="line">
                <a:avLst/>
              </a:prstGeom>
              <a:noFill/>
              <a:ln w="12700">
                <a:solidFill>
                  <a:schemeClr val="tx1"/>
                </a:solidFill>
                <a:round/>
                <a:headEnd/>
                <a:tailEnd/>
              </a:ln>
            </p:spPr>
            <p:txBody>
              <a:bodyPr wrap="none" anchor="ctr">
                <a:spAutoFit/>
              </a:bodyPr>
              <a:lstStyle/>
              <a:p>
                <a:endParaRPr lang="vi-VN"/>
              </a:p>
            </p:txBody>
          </p:sp>
          <p:sp>
            <p:nvSpPr>
              <p:cNvPr id="58396" name="Rectangle 39"/>
              <p:cNvSpPr>
                <a:spLocks noChangeArrowheads="1"/>
              </p:cNvSpPr>
              <p:nvPr/>
            </p:nvSpPr>
            <p:spPr bwMode="auto">
              <a:xfrm>
                <a:off x="480" y="2985"/>
                <a:ext cx="519" cy="231"/>
              </a:xfrm>
              <a:prstGeom prst="rect">
                <a:avLst/>
              </a:prstGeom>
              <a:noFill/>
              <a:ln w="12700" algn="ctr">
                <a:noFill/>
                <a:miter lim="800000"/>
                <a:headEnd/>
                <a:tailEnd/>
              </a:ln>
            </p:spPr>
            <p:txBody>
              <a:bodyPr anchor="ctr">
                <a:spAutoFit/>
              </a:bodyPr>
              <a:lstStyle/>
              <a:p>
                <a:r>
                  <a:rPr lang="en-US"/>
                  <a:t>KHoc</a:t>
                </a:r>
              </a:p>
            </p:txBody>
          </p:sp>
          <p:sp>
            <p:nvSpPr>
              <p:cNvPr id="58397" name="Line 40"/>
              <p:cNvSpPr>
                <a:spLocks noChangeShapeType="1"/>
              </p:cNvSpPr>
              <p:nvPr/>
            </p:nvSpPr>
            <p:spPr bwMode="auto">
              <a:xfrm>
                <a:off x="2160" y="2976"/>
                <a:ext cx="0" cy="240"/>
              </a:xfrm>
              <a:prstGeom prst="line">
                <a:avLst/>
              </a:prstGeom>
              <a:noFill/>
              <a:ln w="12700">
                <a:solidFill>
                  <a:schemeClr val="tx1"/>
                </a:solidFill>
                <a:round/>
                <a:headEnd/>
                <a:tailEnd/>
              </a:ln>
            </p:spPr>
            <p:txBody>
              <a:bodyPr wrap="none" anchor="ctr">
                <a:spAutoFit/>
              </a:bodyPr>
              <a:lstStyle/>
              <a:p>
                <a:endParaRPr lang="vi-VN"/>
              </a:p>
            </p:txBody>
          </p:sp>
          <p:sp>
            <p:nvSpPr>
              <p:cNvPr id="58398" name="Rectangle 41"/>
              <p:cNvSpPr>
                <a:spLocks noChangeArrowheads="1"/>
              </p:cNvSpPr>
              <p:nvPr/>
            </p:nvSpPr>
            <p:spPr bwMode="auto">
              <a:xfrm>
                <a:off x="2160" y="2976"/>
                <a:ext cx="528" cy="231"/>
              </a:xfrm>
              <a:prstGeom prst="rect">
                <a:avLst/>
              </a:prstGeom>
              <a:noFill/>
              <a:ln w="12700" algn="ctr">
                <a:noFill/>
                <a:miter lim="800000"/>
                <a:headEnd/>
                <a:tailEnd/>
              </a:ln>
            </p:spPr>
            <p:txBody>
              <a:bodyPr anchor="ctr">
                <a:spAutoFit/>
              </a:bodyPr>
              <a:lstStyle/>
              <a:p>
                <a:r>
                  <a:rPr lang="en-US"/>
                  <a:t>HocKy</a:t>
                </a:r>
              </a:p>
            </p:txBody>
          </p:sp>
          <p:sp>
            <p:nvSpPr>
              <p:cNvPr id="58399" name="Line 42"/>
              <p:cNvSpPr>
                <a:spLocks noChangeShapeType="1"/>
              </p:cNvSpPr>
              <p:nvPr/>
            </p:nvSpPr>
            <p:spPr bwMode="auto">
              <a:xfrm>
                <a:off x="3168" y="2976"/>
                <a:ext cx="0" cy="240"/>
              </a:xfrm>
              <a:prstGeom prst="line">
                <a:avLst/>
              </a:prstGeom>
              <a:noFill/>
              <a:ln w="12700">
                <a:solidFill>
                  <a:schemeClr val="tx1"/>
                </a:solidFill>
                <a:round/>
                <a:headEnd/>
                <a:tailEnd/>
              </a:ln>
            </p:spPr>
            <p:txBody>
              <a:bodyPr wrap="none" anchor="ctr">
                <a:spAutoFit/>
              </a:bodyPr>
              <a:lstStyle/>
              <a:p>
                <a:endParaRPr lang="vi-VN"/>
              </a:p>
            </p:txBody>
          </p:sp>
          <p:sp>
            <p:nvSpPr>
              <p:cNvPr id="58400" name="Rectangle 43"/>
              <p:cNvSpPr>
                <a:spLocks noChangeArrowheads="1"/>
              </p:cNvSpPr>
              <p:nvPr/>
            </p:nvSpPr>
            <p:spPr bwMode="auto">
              <a:xfrm>
                <a:off x="2688" y="2976"/>
                <a:ext cx="480" cy="231"/>
              </a:xfrm>
              <a:prstGeom prst="rect">
                <a:avLst/>
              </a:prstGeom>
              <a:noFill/>
              <a:ln w="12700" algn="ctr">
                <a:noFill/>
                <a:miter lim="800000"/>
                <a:headEnd/>
                <a:tailEnd/>
              </a:ln>
            </p:spPr>
            <p:txBody>
              <a:bodyPr anchor="ctr">
                <a:spAutoFit/>
              </a:bodyPr>
              <a:lstStyle/>
              <a:p>
                <a:r>
                  <a:rPr lang="en-US"/>
                  <a:t>Nam</a:t>
                </a:r>
              </a:p>
            </p:txBody>
          </p:sp>
          <p:sp>
            <p:nvSpPr>
              <p:cNvPr id="58401" name="Line 44"/>
              <p:cNvSpPr>
                <a:spLocks noChangeShapeType="1"/>
              </p:cNvSpPr>
              <p:nvPr/>
            </p:nvSpPr>
            <p:spPr bwMode="auto">
              <a:xfrm>
                <a:off x="2688" y="2976"/>
                <a:ext cx="0" cy="240"/>
              </a:xfrm>
              <a:prstGeom prst="line">
                <a:avLst/>
              </a:prstGeom>
              <a:noFill/>
              <a:ln w="12700">
                <a:solidFill>
                  <a:schemeClr val="tx1"/>
                </a:solidFill>
                <a:round/>
                <a:headEnd/>
                <a:tailEnd/>
              </a:ln>
            </p:spPr>
            <p:txBody>
              <a:bodyPr wrap="none" anchor="ctr">
                <a:spAutoFit/>
              </a:bodyPr>
              <a:lstStyle/>
              <a:p>
                <a:endParaRPr lang="vi-VN"/>
              </a:p>
            </p:txBody>
          </p:sp>
          <p:sp>
            <p:nvSpPr>
              <p:cNvPr id="58402" name="Rectangle 45"/>
              <p:cNvSpPr>
                <a:spLocks noChangeArrowheads="1"/>
              </p:cNvSpPr>
              <p:nvPr/>
            </p:nvSpPr>
            <p:spPr bwMode="auto">
              <a:xfrm>
                <a:off x="3168" y="2976"/>
                <a:ext cx="432" cy="231"/>
              </a:xfrm>
              <a:prstGeom prst="rect">
                <a:avLst/>
              </a:prstGeom>
              <a:noFill/>
              <a:ln w="12700" algn="ctr">
                <a:noFill/>
                <a:miter lim="800000"/>
                <a:headEnd/>
                <a:tailEnd/>
              </a:ln>
            </p:spPr>
            <p:txBody>
              <a:bodyPr anchor="ctr">
                <a:spAutoFit/>
              </a:bodyPr>
              <a:lstStyle/>
              <a:p>
                <a:r>
                  <a:rPr lang="en-US"/>
                  <a:t>GV</a:t>
                </a:r>
              </a:p>
            </p:txBody>
          </p:sp>
        </p:grpSp>
        <p:grpSp>
          <p:nvGrpSpPr>
            <p:cNvPr id="7" name="Group 61"/>
            <p:cNvGrpSpPr>
              <a:grpSpLocks/>
            </p:cNvGrpSpPr>
            <p:nvPr/>
          </p:nvGrpSpPr>
          <p:grpSpPr bwMode="auto">
            <a:xfrm>
              <a:off x="816" y="3408"/>
              <a:ext cx="2208" cy="240"/>
              <a:chOff x="480" y="3408"/>
              <a:chExt cx="2208" cy="240"/>
            </a:xfrm>
          </p:grpSpPr>
          <p:sp>
            <p:nvSpPr>
              <p:cNvPr id="58385" name="Rectangle 46"/>
              <p:cNvSpPr>
                <a:spLocks noChangeArrowheads="1"/>
              </p:cNvSpPr>
              <p:nvPr/>
            </p:nvSpPr>
            <p:spPr bwMode="auto">
              <a:xfrm>
                <a:off x="1056" y="3408"/>
                <a:ext cx="1632" cy="240"/>
              </a:xfrm>
              <a:prstGeom prst="rect">
                <a:avLst/>
              </a:prstGeom>
              <a:noFill/>
              <a:ln w="12700" algn="ctr">
                <a:solidFill>
                  <a:schemeClr val="tx1"/>
                </a:solidFill>
                <a:miter lim="800000"/>
                <a:headEnd/>
                <a:tailEnd/>
              </a:ln>
            </p:spPr>
            <p:txBody>
              <a:bodyPr anchor="ctr">
                <a:spAutoFit/>
              </a:bodyPr>
              <a:lstStyle/>
              <a:p>
                <a:endParaRPr lang="vi-VN"/>
              </a:p>
            </p:txBody>
          </p:sp>
          <p:sp>
            <p:nvSpPr>
              <p:cNvPr id="58386" name="Rectangle 47"/>
              <p:cNvSpPr>
                <a:spLocks noChangeArrowheads="1"/>
              </p:cNvSpPr>
              <p:nvPr/>
            </p:nvSpPr>
            <p:spPr bwMode="auto">
              <a:xfrm>
                <a:off x="1056" y="3408"/>
                <a:ext cx="576" cy="231"/>
              </a:xfrm>
              <a:prstGeom prst="rect">
                <a:avLst/>
              </a:prstGeom>
              <a:noFill/>
              <a:ln w="12700" algn="ctr">
                <a:noFill/>
                <a:miter lim="800000"/>
                <a:headEnd/>
                <a:tailEnd/>
              </a:ln>
            </p:spPr>
            <p:txBody>
              <a:bodyPr anchor="ctr">
                <a:spAutoFit/>
              </a:bodyPr>
              <a:lstStyle/>
              <a:p>
                <a:r>
                  <a:rPr lang="en-US" u="sng"/>
                  <a:t>MaKH</a:t>
                </a:r>
              </a:p>
            </p:txBody>
          </p:sp>
          <p:sp>
            <p:nvSpPr>
              <p:cNvPr id="58387" name="Rectangle 48"/>
              <p:cNvSpPr>
                <a:spLocks noChangeArrowheads="1"/>
              </p:cNvSpPr>
              <p:nvPr/>
            </p:nvSpPr>
            <p:spPr bwMode="auto">
              <a:xfrm>
                <a:off x="1632" y="3408"/>
                <a:ext cx="528" cy="231"/>
              </a:xfrm>
              <a:prstGeom prst="rect">
                <a:avLst/>
              </a:prstGeom>
              <a:noFill/>
              <a:ln w="12700" algn="ctr">
                <a:noFill/>
                <a:miter lim="800000"/>
                <a:headEnd/>
                <a:tailEnd/>
              </a:ln>
            </p:spPr>
            <p:txBody>
              <a:bodyPr anchor="ctr">
                <a:spAutoFit/>
              </a:bodyPr>
              <a:lstStyle/>
              <a:p>
                <a:r>
                  <a:rPr lang="en-US" u="sng"/>
                  <a:t>MaSV</a:t>
                </a:r>
              </a:p>
            </p:txBody>
          </p:sp>
          <p:sp>
            <p:nvSpPr>
              <p:cNvPr id="58388" name="Line 49"/>
              <p:cNvSpPr>
                <a:spLocks noChangeShapeType="1"/>
              </p:cNvSpPr>
              <p:nvPr/>
            </p:nvSpPr>
            <p:spPr bwMode="auto">
              <a:xfrm>
                <a:off x="1632" y="3408"/>
                <a:ext cx="0" cy="240"/>
              </a:xfrm>
              <a:prstGeom prst="line">
                <a:avLst/>
              </a:prstGeom>
              <a:noFill/>
              <a:ln w="12700">
                <a:solidFill>
                  <a:schemeClr val="tx1"/>
                </a:solidFill>
                <a:round/>
                <a:headEnd/>
                <a:tailEnd/>
              </a:ln>
            </p:spPr>
            <p:txBody>
              <a:bodyPr wrap="none" anchor="ctr">
                <a:spAutoFit/>
              </a:bodyPr>
              <a:lstStyle/>
              <a:p>
                <a:endParaRPr lang="vi-VN"/>
              </a:p>
            </p:txBody>
          </p:sp>
          <p:sp>
            <p:nvSpPr>
              <p:cNvPr id="58389" name="Rectangle 50"/>
              <p:cNvSpPr>
                <a:spLocks noChangeArrowheads="1"/>
              </p:cNvSpPr>
              <p:nvPr/>
            </p:nvSpPr>
            <p:spPr bwMode="auto">
              <a:xfrm>
                <a:off x="480" y="3417"/>
                <a:ext cx="519" cy="231"/>
              </a:xfrm>
              <a:prstGeom prst="rect">
                <a:avLst/>
              </a:prstGeom>
              <a:noFill/>
              <a:ln w="12700" algn="ctr">
                <a:noFill/>
                <a:miter lim="800000"/>
                <a:headEnd/>
                <a:tailEnd/>
              </a:ln>
            </p:spPr>
            <p:txBody>
              <a:bodyPr anchor="ctr">
                <a:spAutoFit/>
              </a:bodyPr>
              <a:lstStyle/>
              <a:p>
                <a:r>
                  <a:rPr lang="en-US"/>
                  <a:t>KQua</a:t>
                </a:r>
              </a:p>
            </p:txBody>
          </p:sp>
          <p:sp>
            <p:nvSpPr>
              <p:cNvPr id="58390" name="Line 51"/>
              <p:cNvSpPr>
                <a:spLocks noChangeShapeType="1"/>
              </p:cNvSpPr>
              <p:nvPr/>
            </p:nvSpPr>
            <p:spPr bwMode="auto">
              <a:xfrm>
                <a:off x="2160" y="3408"/>
                <a:ext cx="0" cy="240"/>
              </a:xfrm>
              <a:prstGeom prst="line">
                <a:avLst/>
              </a:prstGeom>
              <a:noFill/>
              <a:ln w="12700">
                <a:solidFill>
                  <a:schemeClr val="tx1"/>
                </a:solidFill>
                <a:round/>
                <a:headEnd/>
                <a:tailEnd/>
              </a:ln>
            </p:spPr>
            <p:txBody>
              <a:bodyPr wrap="none" anchor="ctr">
                <a:spAutoFit/>
              </a:bodyPr>
              <a:lstStyle/>
              <a:p>
                <a:endParaRPr lang="vi-VN"/>
              </a:p>
            </p:txBody>
          </p:sp>
          <p:sp>
            <p:nvSpPr>
              <p:cNvPr id="58391" name="Rectangle 52"/>
              <p:cNvSpPr>
                <a:spLocks noChangeArrowheads="1"/>
              </p:cNvSpPr>
              <p:nvPr/>
            </p:nvSpPr>
            <p:spPr bwMode="auto">
              <a:xfrm>
                <a:off x="2160" y="3408"/>
                <a:ext cx="528" cy="231"/>
              </a:xfrm>
              <a:prstGeom prst="rect">
                <a:avLst/>
              </a:prstGeom>
              <a:noFill/>
              <a:ln w="12700" algn="ctr">
                <a:noFill/>
                <a:miter lim="800000"/>
                <a:headEnd/>
                <a:tailEnd/>
              </a:ln>
            </p:spPr>
            <p:txBody>
              <a:bodyPr anchor="ctr">
                <a:spAutoFit/>
              </a:bodyPr>
              <a:lstStyle/>
              <a:p>
                <a:r>
                  <a:rPr lang="en-US"/>
                  <a:t>Diem</a:t>
                </a:r>
              </a:p>
            </p:txBody>
          </p:sp>
        </p:grpSp>
        <p:sp>
          <p:nvSpPr>
            <p:cNvPr id="58380" name="Line 62"/>
            <p:cNvSpPr>
              <a:spLocks noChangeShapeType="1"/>
            </p:cNvSpPr>
            <p:nvPr/>
          </p:nvSpPr>
          <p:spPr bwMode="auto">
            <a:xfrm flipV="1">
              <a:off x="1680" y="2352"/>
              <a:ext cx="432" cy="192"/>
            </a:xfrm>
            <a:prstGeom prst="line">
              <a:avLst/>
            </a:prstGeom>
            <a:noFill/>
            <a:ln w="12700">
              <a:solidFill>
                <a:schemeClr val="tx1"/>
              </a:solidFill>
              <a:round/>
              <a:headEnd/>
              <a:tailEnd type="triangle" w="med" len="med"/>
            </a:ln>
          </p:spPr>
          <p:txBody>
            <a:bodyPr wrap="none" anchor="ctr">
              <a:spAutoFit/>
            </a:bodyPr>
            <a:lstStyle/>
            <a:p>
              <a:endParaRPr lang="vi-VN"/>
            </a:p>
          </p:txBody>
        </p:sp>
        <p:sp>
          <p:nvSpPr>
            <p:cNvPr id="58381" name="Line 63"/>
            <p:cNvSpPr>
              <a:spLocks noChangeShapeType="1"/>
            </p:cNvSpPr>
            <p:nvPr/>
          </p:nvSpPr>
          <p:spPr bwMode="auto">
            <a:xfrm flipH="1" flipV="1">
              <a:off x="2256" y="2352"/>
              <a:ext cx="0" cy="192"/>
            </a:xfrm>
            <a:prstGeom prst="line">
              <a:avLst/>
            </a:prstGeom>
            <a:noFill/>
            <a:ln w="12700">
              <a:solidFill>
                <a:schemeClr val="tx1"/>
              </a:solidFill>
              <a:round/>
              <a:headEnd/>
              <a:tailEnd type="triangle" w="med" len="med"/>
            </a:ln>
          </p:spPr>
          <p:txBody>
            <a:bodyPr anchor="ctr">
              <a:spAutoFit/>
            </a:bodyPr>
            <a:lstStyle/>
            <a:p>
              <a:endParaRPr lang="vi-VN"/>
            </a:p>
          </p:txBody>
        </p:sp>
        <p:sp>
          <p:nvSpPr>
            <p:cNvPr id="58382" name="Line 64"/>
            <p:cNvSpPr>
              <a:spLocks noChangeShapeType="1"/>
            </p:cNvSpPr>
            <p:nvPr/>
          </p:nvSpPr>
          <p:spPr bwMode="auto">
            <a:xfrm flipV="1">
              <a:off x="1680" y="3216"/>
              <a:ext cx="0" cy="192"/>
            </a:xfrm>
            <a:prstGeom prst="line">
              <a:avLst/>
            </a:prstGeom>
            <a:noFill/>
            <a:ln w="12700">
              <a:solidFill>
                <a:schemeClr val="tx1"/>
              </a:solidFill>
              <a:round/>
              <a:headEnd/>
              <a:tailEnd type="triangle" w="med" len="med"/>
            </a:ln>
          </p:spPr>
          <p:txBody>
            <a:bodyPr wrap="none" anchor="ctr">
              <a:spAutoFit/>
            </a:bodyPr>
            <a:lstStyle/>
            <a:p>
              <a:endParaRPr lang="vi-VN"/>
            </a:p>
          </p:txBody>
        </p:sp>
        <p:sp>
          <p:nvSpPr>
            <p:cNvPr id="58383" name="Freeform 68"/>
            <p:cNvSpPr>
              <a:spLocks/>
            </p:cNvSpPr>
            <p:nvPr/>
          </p:nvSpPr>
          <p:spPr bwMode="auto">
            <a:xfrm>
              <a:off x="2304" y="2352"/>
              <a:ext cx="925" cy="624"/>
            </a:xfrm>
            <a:custGeom>
              <a:avLst/>
              <a:gdLst>
                <a:gd name="T0" fmla="*/ 0 w 925"/>
                <a:gd name="T1" fmla="*/ 624 h 624"/>
                <a:gd name="T2" fmla="*/ 464 w 925"/>
                <a:gd name="T3" fmla="*/ 552 h 624"/>
                <a:gd name="T4" fmla="*/ 864 w 925"/>
                <a:gd name="T5" fmla="*/ 432 h 624"/>
                <a:gd name="T6" fmla="*/ 824 w 925"/>
                <a:gd name="T7" fmla="*/ 136 h 624"/>
                <a:gd name="T8" fmla="*/ 256 w 925"/>
                <a:gd name="T9" fmla="*/ 80 h 624"/>
                <a:gd name="T10" fmla="*/ 96 w 925"/>
                <a:gd name="T11" fmla="*/ 0 h 624"/>
                <a:gd name="T12" fmla="*/ 0 60000 65536"/>
                <a:gd name="T13" fmla="*/ 0 60000 65536"/>
                <a:gd name="T14" fmla="*/ 0 60000 65536"/>
                <a:gd name="T15" fmla="*/ 0 60000 65536"/>
                <a:gd name="T16" fmla="*/ 0 60000 65536"/>
                <a:gd name="T17" fmla="*/ 0 60000 65536"/>
                <a:gd name="T18" fmla="*/ 0 w 925"/>
                <a:gd name="T19" fmla="*/ 0 h 624"/>
                <a:gd name="T20" fmla="*/ 925 w 925"/>
                <a:gd name="T21" fmla="*/ 624 h 624"/>
              </a:gdLst>
              <a:ahLst/>
              <a:cxnLst>
                <a:cxn ang="T12">
                  <a:pos x="T0" y="T1"/>
                </a:cxn>
                <a:cxn ang="T13">
                  <a:pos x="T2" y="T3"/>
                </a:cxn>
                <a:cxn ang="T14">
                  <a:pos x="T4" y="T5"/>
                </a:cxn>
                <a:cxn ang="T15">
                  <a:pos x="T6" y="T7"/>
                </a:cxn>
                <a:cxn ang="T16">
                  <a:pos x="T8" y="T9"/>
                </a:cxn>
                <a:cxn ang="T17">
                  <a:pos x="T10" y="T11"/>
                </a:cxn>
              </a:cxnLst>
              <a:rect l="T18" t="T19" r="T20" b="T21"/>
              <a:pathLst>
                <a:path w="925" h="624">
                  <a:moveTo>
                    <a:pt x="0" y="624"/>
                  </a:moveTo>
                  <a:cubicBezTo>
                    <a:pt x="77" y="612"/>
                    <a:pt x="320" y="584"/>
                    <a:pt x="464" y="552"/>
                  </a:cubicBezTo>
                  <a:cubicBezTo>
                    <a:pt x="608" y="520"/>
                    <a:pt x="804" y="501"/>
                    <a:pt x="864" y="432"/>
                  </a:cubicBezTo>
                  <a:cubicBezTo>
                    <a:pt x="924" y="363"/>
                    <a:pt x="925" y="195"/>
                    <a:pt x="824" y="136"/>
                  </a:cubicBezTo>
                  <a:cubicBezTo>
                    <a:pt x="723" y="77"/>
                    <a:pt x="377" y="103"/>
                    <a:pt x="256" y="80"/>
                  </a:cubicBezTo>
                  <a:cubicBezTo>
                    <a:pt x="135" y="57"/>
                    <a:pt x="129" y="17"/>
                    <a:pt x="96" y="0"/>
                  </a:cubicBezTo>
                </a:path>
              </a:pathLst>
            </a:custGeom>
            <a:noFill/>
            <a:ln w="12700">
              <a:solidFill>
                <a:schemeClr val="tx1"/>
              </a:solidFill>
              <a:round/>
              <a:headEnd/>
              <a:tailEnd type="triangle" w="med" len="med"/>
            </a:ln>
          </p:spPr>
          <p:txBody>
            <a:bodyPr wrap="none" anchor="ctr">
              <a:spAutoFit/>
            </a:bodyPr>
            <a:lstStyle/>
            <a:p>
              <a:endParaRPr lang="vi-VN"/>
            </a:p>
          </p:txBody>
        </p:sp>
        <p:sp>
          <p:nvSpPr>
            <p:cNvPr id="58384" name="Freeform 70"/>
            <p:cNvSpPr>
              <a:spLocks/>
            </p:cNvSpPr>
            <p:nvPr/>
          </p:nvSpPr>
          <p:spPr bwMode="auto">
            <a:xfrm>
              <a:off x="2064" y="1335"/>
              <a:ext cx="2197" cy="2481"/>
            </a:xfrm>
            <a:custGeom>
              <a:avLst/>
              <a:gdLst>
                <a:gd name="T0" fmla="*/ 152 w 2197"/>
                <a:gd name="T1" fmla="*/ 2321 h 2481"/>
                <a:gd name="T2" fmla="*/ 1872 w 2197"/>
                <a:gd name="T3" fmla="*/ 2353 h 2481"/>
                <a:gd name="T4" fmla="*/ 2104 w 2197"/>
                <a:gd name="T5" fmla="*/ 1553 h 2481"/>
                <a:gd name="T6" fmla="*/ 1632 w 2197"/>
                <a:gd name="T7" fmla="*/ 201 h 2481"/>
                <a:gd name="T8" fmla="*/ 0 w 2197"/>
                <a:gd name="T9" fmla="*/ 345 h 2481"/>
                <a:gd name="T10" fmla="*/ 0 60000 65536"/>
                <a:gd name="T11" fmla="*/ 0 60000 65536"/>
                <a:gd name="T12" fmla="*/ 0 60000 65536"/>
                <a:gd name="T13" fmla="*/ 0 60000 65536"/>
                <a:gd name="T14" fmla="*/ 0 60000 65536"/>
                <a:gd name="T15" fmla="*/ 0 w 2197"/>
                <a:gd name="T16" fmla="*/ 0 h 2481"/>
                <a:gd name="T17" fmla="*/ 2197 w 2197"/>
                <a:gd name="T18" fmla="*/ 2481 h 2481"/>
              </a:gdLst>
              <a:ahLst/>
              <a:cxnLst>
                <a:cxn ang="T10">
                  <a:pos x="T0" y="T1"/>
                </a:cxn>
                <a:cxn ang="T11">
                  <a:pos x="T2" y="T3"/>
                </a:cxn>
                <a:cxn ang="T12">
                  <a:pos x="T4" y="T5"/>
                </a:cxn>
                <a:cxn ang="T13">
                  <a:pos x="T6" y="T7"/>
                </a:cxn>
                <a:cxn ang="T14">
                  <a:pos x="T8" y="T9"/>
                </a:cxn>
              </a:cxnLst>
              <a:rect l="T15" t="T16" r="T17" b="T18"/>
              <a:pathLst>
                <a:path w="2197" h="2481">
                  <a:moveTo>
                    <a:pt x="152" y="2321"/>
                  </a:moveTo>
                  <a:cubicBezTo>
                    <a:pt x="437" y="2326"/>
                    <a:pt x="1547" y="2481"/>
                    <a:pt x="1872" y="2353"/>
                  </a:cubicBezTo>
                  <a:cubicBezTo>
                    <a:pt x="2197" y="2225"/>
                    <a:pt x="2144" y="1912"/>
                    <a:pt x="2104" y="1553"/>
                  </a:cubicBezTo>
                  <a:cubicBezTo>
                    <a:pt x="2064" y="1194"/>
                    <a:pt x="1983" y="402"/>
                    <a:pt x="1632" y="201"/>
                  </a:cubicBezTo>
                  <a:cubicBezTo>
                    <a:pt x="1281" y="0"/>
                    <a:pt x="636" y="173"/>
                    <a:pt x="0" y="345"/>
                  </a:cubicBezTo>
                </a:path>
              </a:pathLst>
            </a:custGeom>
            <a:noFill/>
            <a:ln w="12700">
              <a:solidFill>
                <a:schemeClr val="tx1"/>
              </a:solidFill>
              <a:round/>
              <a:headEnd/>
              <a:tailEnd type="triangle" w="med" len="med"/>
            </a:ln>
          </p:spPr>
          <p:txBody>
            <a:bodyPr wrap="none" anchor="ctr">
              <a:spAutoFit/>
            </a:bodyPr>
            <a:lstStyle/>
            <a:p>
              <a:endParaRPr lang="vi-VN"/>
            </a:p>
          </p:txBody>
        </p:sp>
      </p:grpSp>
      <p:sp>
        <p:nvSpPr>
          <p:cNvPr id="59" name="Footer Placeholder 58"/>
          <p:cNvSpPr>
            <a:spLocks noGrp="1"/>
          </p:cNvSpPr>
          <p:nvPr>
            <p:ph type="ftr" sz="quarter" idx="11"/>
          </p:nvPr>
        </p:nvSpPr>
        <p:spPr/>
        <p:txBody>
          <a:bodyPr/>
          <a:lstStyle/>
          <a:p>
            <a:pPr>
              <a:defRPr/>
            </a:pPr>
            <a:r>
              <a:rPr lang="en-US" altLang="en-US" smtClean="0"/>
              <a:t>Khoa CNTT</a:t>
            </a:r>
            <a:endParaRPr lang="en-US" altLang="en-US"/>
          </a:p>
        </p:txBody>
      </p:sp>
      <p:sp>
        <p:nvSpPr>
          <p:cNvPr id="60" name="Date Placeholder 59"/>
          <p:cNvSpPr>
            <a:spLocks noGrp="1"/>
          </p:cNvSpPr>
          <p:nvPr>
            <p:ph type="dt" sz="half" idx="10"/>
          </p:nvPr>
        </p:nvSpPr>
        <p:spPr/>
        <p:txBody>
          <a:bodyPr/>
          <a:lstStyle/>
          <a:p>
            <a:pPr>
              <a:defRPr/>
            </a:pPr>
            <a:fld id="{4F47F4F6-DD21-49CE-BEE2-43D19AB6410A}" type="datetime13">
              <a:rPr lang="vi-VN" altLang="en-US" smtClean="0"/>
              <a:pPr>
                <a:defRPr/>
              </a:pPr>
              <a:t>08:04:40</a:t>
            </a:fld>
            <a:endParaRPr lang="en-US" altLang="en-US"/>
          </a:p>
        </p:txBody>
      </p:sp>
      <p:pic>
        <p:nvPicPr>
          <p:cNvPr id="61"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62" name="Rectangle 2"/>
          <p:cNvSpPr txBox="1">
            <a:spLocks noChangeArrowheads="1"/>
          </p:cNvSpPr>
          <p:nvPr/>
        </p:nvSpPr>
        <p:spPr bwMode="auto">
          <a:xfrm>
            <a:off x="304800" y="3048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accent1"/>
                </a:solidFill>
                <a:effectLst/>
                <a:uLnTx/>
                <a:uFillTx/>
                <a:latin typeface="+mj-lt"/>
                <a:ea typeface="+mj-ea"/>
                <a:cs typeface="+mj-cs"/>
              </a:rPr>
              <a:t>1.5 - Các</a:t>
            </a:r>
            <a:r>
              <a:rPr kumimoji="0" lang="en-US" sz="2400" b="1" i="0" u="none" strike="noStrike" kern="1200" cap="none" spc="0" normalizeH="0" noProof="0" smtClean="0">
                <a:ln>
                  <a:noFill/>
                </a:ln>
                <a:solidFill>
                  <a:schemeClr val="accent1"/>
                </a:solidFill>
                <a:effectLst/>
                <a:uLnTx/>
                <a:uFillTx/>
                <a:latin typeface="+mj-lt"/>
                <a:ea typeface="+mj-ea"/>
                <a:cs typeface="+mj-cs"/>
              </a:rPr>
              <a:t> khái niệm</a:t>
            </a:r>
            <a:endParaRPr kumimoji="0" lang="en-US" sz="2400" b="1" i="0" u="none" strike="noStrike" kern="1200" cap="none" spc="0" normalizeH="0" baseline="0" noProof="0" smtClean="0">
              <a:ln>
                <a:noFill/>
              </a:ln>
              <a:solidFill>
                <a:schemeClr val="accent1"/>
              </a:solidFill>
              <a:effectLst/>
              <a:uLnTx/>
              <a:uFillTx/>
              <a:latin typeface="+mj-lt"/>
              <a:ea typeface="+mj-ea"/>
              <a:cs typeface="+mj-cs"/>
            </a:endParaRPr>
          </a:p>
        </p:txBody>
      </p:sp>
    </p:spTree>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457200" y="1143000"/>
            <a:ext cx="8229600" cy="5257800"/>
          </a:xfrm>
        </p:spPr>
        <p:txBody>
          <a:bodyPr/>
          <a:lstStyle/>
          <a:p>
            <a:pPr>
              <a:buNone/>
            </a:pPr>
            <a:r>
              <a:rPr lang="en-US" sz="3500" smtClean="0">
                <a:solidFill>
                  <a:schemeClr val="tx2"/>
                </a:solidFill>
                <a:latin typeface="+mj-lt"/>
                <a:ea typeface="+mj-ea"/>
                <a:cs typeface="+mj-cs"/>
              </a:rPr>
              <a:t>c. Thể hiện CSDL </a:t>
            </a:r>
            <a:r>
              <a:rPr lang="en-US" smtClean="0"/>
              <a:t>(</a:t>
            </a:r>
            <a:r>
              <a:rPr lang="en-US" sz="2400" i="1" smtClean="0"/>
              <a:t>Database Instance</a:t>
            </a:r>
            <a:r>
              <a:rPr lang="en-US" smtClean="0"/>
              <a:t>)</a:t>
            </a:r>
          </a:p>
          <a:p>
            <a:pPr lvl="1">
              <a:buFont typeface="Courier New" pitchFamily="49" charset="0"/>
              <a:buChar char="o"/>
            </a:pPr>
            <a:r>
              <a:rPr lang="en-US" smtClean="0"/>
              <a:t>Là dữ liệu hiện thời được lưu trữ trong CSDL ở một thời điểm nào đó</a:t>
            </a:r>
          </a:p>
          <a:p>
            <a:pPr lvl="1">
              <a:buFont typeface="Courier New" pitchFamily="49" charset="0"/>
              <a:buChar char="o"/>
            </a:pPr>
            <a:r>
              <a:rPr lang="en-US" smtClean="0"/>
              <a:t>Tình trạng của CSDL</a:t>
            </a:r>
          </a:p>
        </p:txBody>
      </p:sp>
      <p:sp>
        <p:nvSpPr>
          <p:cNvPr id="93" name="Slide Number Placeholder 5"/>
          <p:cNvSpPr>
            <a:spLocks noGrp="1"/>
          </p:cNvSpPr>
          <p:nvPr>
            <p:ph type="sldNum" sz="quarter" idx="12"/>
          </p:nvPr>
        </p:nvSpPr>
        <p:spPr/>
        <p:txBody>
          <a:bodyPr/>
          <a:lstStyle/>
          <a:p>
            <a:pPr>
              <a:defRPr/>
            </a:pPr>
            <a:fld id="{1309E22C-38E7-46F2-93CA-557BEE4C8833}" type="slidenum">
              <a:rPr lang="en-US" altLang="en-US"/>
              <a:pPr>
                <a:defRPr/>
              </a:pPr>
              <a:t>37</a:t>
            </a:fld>
            <a:endParaRPr lang="en-US" altLang="en-US"/>
          </a:p>
        </p:txBody>
      </p:sp>
      <p:grpSp>
        <p:nvGrpSpPr>
          <p:cNvPr id="2" name="Group 159"/>
          <p:cNvGrpSpPr>
            <a:grpSpLocks/>
          </p:cNvGrpSpPr>
          <p:nvPr/>
        </p:nvGrpSpPr>
        <p:grpSpPr bwMode="auto">
          <a:xfrm>
            <a:off x="914400" y="5105400"/>
            <a:ext cx="3352800" cy="838200"/>
            <a:chOff x="672" y="1968"/>
            <a:chExt cx="2112" cy="528"/>
          </a:xfrm>
        </p:grpSpPr>
        <p:sp>
          <p:nvSpPr>
            <p:cNvPr id="59466" name="Rectangle 101"/>
            <p:cNvSpPr>
              <a:spLocks noChangeArrowheads="1"/>
            </p:cNvSpPr>
            <p:nvPr/>
          </p:nvSpPr>
          <p:spPr bwMode="auto">
            <a:xfrm>
              <a:off x="1152" y="1968"/>
              <a:ext cx="1632" cy="528"/>
            </a:xfrm>
            <a:prstGeom prst="rect">
              <a:avLst/>
            </a:prstGeom>
            <a:noFill/>
            <a:ln w="12700" algn="ctr">
              <a:solidFill>
                <a:schemeClr val="tx1"/>
              </a:solidFill>
              <a:miter lim="800000"/>
              <a:headEnd/>
              <a:tailEnd/>
            </a:ln>
          </p:spPr>
          <p:txBody>
            <a:bodyPr anchor="ctr">
              <a:spAutoFit/>
            </a:bodyPr>
            <a:lstStyle/>
            <a:p>
              <a:endParaRPr lang="vi-VN"/>
            </a:p>
          </p:txBody>
        </p:sp>
        <p:sp>
          <p:nvSpPr>
            <p:cNvPr id="59467" name="Text Box 102"/>
            <p:cNvSpPr txBox="1">
              <a:spLocks noChangeArrowheads="1"/>
            </p:cNvSpPr>
            <p:nvPr/>
          </p:nvSpPr>
          <p:spPr bwMode="auto">
            <a:xfrm>
              <a:off x="1152" y="1968"/>
              <a:ext cx="336" cy="192"/>
            </a:xfrm>
            <a:prstGeom prst="rect">
              <a:avLst/>
            </a:prstGeom>
            <a:noFill/>
            <a:ln w="12700" algn="ctr">
              <a:noFill/>
              <a:miter lim="800000"/>
              <a:headEnd/>
              <a:tailEnd/>
            </a:ln>
          </p:spPr>
          <p:txBody>
            <a:bodyPr>
              <a:spAutoFit/>
            </a:bodyPr>
            <a:lstStyle/>
            <a:p>
              <a:r>
                <a:rPr lang="en-US" sz="1400"/>
                <a:t>Ten</a:t>
              </a:r>
            </a:p>
          </p:txBody>
        </p:sp>
        <p:sp>
          <p:nvSpPr>
            <p:cNvPr id="59468" name="Text Box 103"/>
            <p:cNvSpPr txBox="1">
              <a:spLocks noChangeArrowheads="1"/>
            </p:cNvSpPr>
            <p:nvPr/>
          </p:nvSpPr>
          <p:spPr bwMode="auto">
            <a:xfrm>
              <a:off x="1488" y="1968"/>
              <a:ext cx="432" cy="192"/>
            </a:xfrm>
            <a:prstGeom prst="rect">
              <a:avLst/>
            </a:prstGeom>
            <a:noFill/>
            <a:ln w="12700" algn="ctr">
              <a:noFill/>
              <a:miter lim="800000"/>
              <a:headEnd/>
              <a:tailEnd/>
            </a:ln>
          </p:spPr>
          <p:txBody>
            <a:bodyPr>
              <a:spAutoFit/>
            </a:bodyPr>
            <a:lstStyle/>
            <a:p>
              <a:r>
                <a:rPr lang="en-US" sz="1400"/>
                <a:t>MaSV</a:t>
              </a:r>
            </a:p>
          </p:txBody>
        </p:sp>
        <p:sp>
          <p:nvSpPr>
            <p:cNvPr id="59469" name="Text Box 104"/>
            <p:cNvSpPr txBox="1">
              <a:spLocks noChangeArrowheads="1"/>
            </p:cNvSpPr>
            <p:nvPr/>
          </p:nvSpPr>
          <p:spPr bwMode="auto">
            <a:xfrm>
              <a:off x="1920" y="1968"/>
              <a:ext cx="432" cy="192"/>
            </a:xfrm>
            <a:prstGeom prst="rect">
              <a:avLst/>
            </a:prstGeom>
            <a:noFill/>
            <a:ln w="12700" algn="ctr">
              <a:noFill/>
              <a:miter lim="800000"/>
              <a:headEnd/>
              <a:tailEnd/>
            </a:ln>
          </p:spPr>
          <p:txBody>
            <a:bodyPr>
              <a:spAutoFit/>
            </a:bodyPr>
            <a:lstStyle/>
            <a:p>
              <a:r>
                <a:rPr lang="en-US" sz="1400"/>
                <a:t>Nam</a:t>
              </a:r>
            </a:p>
          </p:txBody>
        </p:sp>
        <p:sp>
          <p:nvSpPr>
            <p:cNvPr id="59470" name="Text Box 105"/>
            <p:cNvSpPr txBox="1">
              <a:spLocks noChangeArrowheads="1"/>
            </p:cNvSpPr>
            <p:nvPr/>
          </p:nvSpPr>
          <p:spPr bwMode="auto">
            <a:xfrm>
              <a:off x="2352" y="1968"/>
              <a:ext cx="432" cy="192"/>
            </a:xfrm>
            <a:prstGeom prst="rect">
              <a:avLst/>
            </a:prstGeom>
            <a:noFill/>
            <a:ln w="12700" algn="ctr">
              <a:noFill/>
              <a:miter lim="800000"/>
              <a:headEnd/>
              <a:tailEnd/>
            </a:ln>
          </p:spPr>
          <p:txBody>
            <a:bodyPr>
              <a:spAutoFit/>
            </a:bodyPr>
            <a:lstStyle/>
            <a:p>
              <a:r>
                <a:rPr lang="en-US" sz="1400"/>
                <a:t>Khoa</a:t>
              </a:r>
            </a:p>
          </p:txBody>
        </p:sp>
        <p:grpSp>
          <p:nvGrpSpPr>
            <p:cNvPr id="3" name="Group 137"/>
            <p:cNvGrpSpPr>
              <a:grpSpLocks/>
            </p:cNvGrpSpPr>
            <p:nvPr/>
          </p:nvGrpSpPr>
          <p:grpSpPr bwMode="auto">
            <a:xfrm>
              <a:off x="1488" y="1968"/>
              <a:ext cx="864" cy="528"/>
              <a:chOff x="1488" y="1968"/>
              <a:chExt cx="864" cy="576"/>
            </a:xfrm>
          </p:grpSpPr>
          <p:sp>
            <p:nvSpPr>
              <p:cNvPr id="59482" name="Line 106"/>
              <p:cNvSpPr>
                <a:spLocks noChangeShapeType="1"/>
              </p:cNvSpPr>
              <p:nvPr/>
            </p:nvSpPr>
            <p:spPr bwMode="auto">
              <a:xfrm>
                <a:off x="1488" y="1968"/>
                <a:ext cx="0" cy="576"/>
              </a:xfrm>
              <a:prstGeom prst="line">
                <a:avLst/>
              </a:prstGeom>
              <a:noFill/>
              <a:ln w="12700">
                <a:solidFill>
                  <a:schemeClr val="tx1"/>
                </a:solidFill>
                <a:round/>
                <a:headEnd/>
                <a:tailEnd/>
              </a:ln>
            </p:spPr>
            <p:txBody>
              <a:bodyPr wrap="none" anchor="ctr">
                <a:spAutoFit/>
              </a:bodyPr>
              <a:lstStyle/>
              <a:p>
                <a:endParaRPr lang="vi-VN"/>
              </a:p>
            </p:txBody>
          </p:sp>
          <p:sp>
            <p:nvSpPr>
              <p:cNvPr id="59483" name="Line 107"/>
              <p:cNvSpPr>
                <a:spLocks noChangeShapeType="1"/>
              </p:cNvSpPr>
              <p:nvPr/>
            </p:nvSpPr>
            <p:spPr bwMode="auto">
              <a:xfrm>
                <a:off x="1920" y="1968"/>
                <a:ext cx="0" cy="576"/>
              </a:xfrm>
              <a:prstGeom prst="line">
                <a:avLst/>
              </a:prstGeom>
              <a:noFill/>
              <a:ln w="12700">
                <a:solidFill>
                  <a:schemeClr val="tx1"/>
                </a:solidFill>
                <a:round/>
                <a:headEnd/>
                <a:tailEnd/>
              </a:ln>
            </p:spPr>
            <p:txBody>
              <a:bodyPr wrap="none" anchor="ctr">
                <a:spAutoFit/>
              </a:bodyPr>
              <a:lstStyle/>
              <a:p>
                <a:endParaRPr lang="vi-VN"/>
              </a:p>
            </p:txBody>
          </p:sp>
          <p:sp>
            <p:nvSpPr>
              <p:cNvPr id="59484" name="Line 108"/>
              <p:cNvSpPr>
                <a:spLocks noChangeShapeType="1"/>
              </p:cNvSpPr>
              <p:nvPr/>
            </p:nvSpPr>
            <p:spPr bwMode="auto">
              <a:xfrm>
                <a:off x="2352" y="1968"/>
                <a:ext cx="0" cy="576"/>
              </a:xfrm>
              <a:prstGeom prst="line">
                <a:avLst/>
              </a:prstGeom>
              <a:noFill/>
              <a:ln w="12700">
                <a:solidFill>
                  <a:schemeClr val="tx1"/>
                </a:solidFill>
                <a:round/>
                <a:headEnd/>
                <a:tailEnd/>
              </a:ln>
            </p:spPr>
            <p:txBody>
              <a:bodyPr wrap="none" anchor="ctr">
                <a:spAutoFit/>
              </a:bodyPr>
              <a:lstStyle/>
              <a:p>
                <a:endParaRPr lang="vi-VN"/>
              </a:p>
            </p:txBody>
          </p:sp>
        </p:grpSp>
        <p:sp>
          <p:nvSpPr>
            <p:cNvPr id="59472" name="Line 109"/>
            <p:cNvSpPr>
              <a:spLocks noChangeShapeType="1"/>
            </p:cNvSpPr>
            <p:nvPr/>
          </p:nvSpPr>
          <p:spPr bwMode="auto">
            <a:xfrm>
              <a:off x="1152" y="2168"/>
              <a:ext cx="1632" cy="0"/>
            </a:xfrm>
            <a:prstGeom prst="line">
              <a:avLst/>
            </a:prstGeom>
            <a:noFill/>
            <a:ln w="12700">
              <a:solidFill>
                <a:schemeClr val="tx1"/>
              </a:solidFill>
              <a:round/>
              <a:headEnd/>
              <a:tailEnd/>
            </a:ln>
          </p:spPr>
          <p:txBody>
            <a:bodyPr anchor="ctr">
              <a:spAutoFit/>
            </a:bodyPr>
            <a:lstStyle/>
            <a:p>
              <a:endParaRPr lang="vi-VN"/>
            </a:p>
          </p:txBody>
        </p:sp>
        <p:sp>
          <p:nvSpPr>
            <p:cNvPr id="59473" name="Text Box 110"/>
            <p:cNvSpPr txBox="1">
              <a:spLocks noChangeArrowheads="1"/>
            </p:cNvSpPr>
            <p:nvPr/>
          </p:nvSpPr>
          <p:spPr bwMode="auto">
            <a:xfrm>
              <a:off x="1152" y="2160"/>
              <a:ext cx="336" cy="192"/>
            </a:xfrm>
            <a:prstGeom prst="rect">
              <a:avLst/>
            </a:prstGeom>
            <a:noFill/>
            <a:ln w="12700" algn="ctr">
              <a:noFill/>
              <a:miter lim="800000"/>
              <a:headEnd/>
              <a:tailEnd/>
            </a:ln>
          </p:spPr>
          <p:txBody>
            <a:bodyPr>
              <a:spAutoFit/>
            </a:bodyPr>
            <a:lstStyle/>
            <a:p>
              <a:r>
                <a:rPr lang="en-US" sz="1400"/>
                <a:t>Son</a:t>
              </a:r>
            </a:p>
          </p:txBody>
        </p:sp>
        <p:sp>
          <p:nvSpPr>
            <p:cNvPr id="59474" name="Text Box 111"/>
            <p:cNvSpPr txBox="1">
              <a:spLocks noChangeArrowheads="1"/>
            </p:cNvSpPr>
            <p:nvPr/>
          </p:nvSpPr>
          <p:spPr bwMode="auto">
            <a:xfrm>
              <a:off x="1488" y="2160"/>
              <a:ext cx="432" cy="192"/>
            </a:xfrm>
            <a:prstGeom prst="rect">
              <a:avLst/>
            </a:prstGeom>
            <a:noFill/>
            <a:ln w="12700" algn="ctr">
              <a:noFill/>
              <a:miter lim="800000"/>
              <a:headEnd/>
              <a:tailEnd/>
            </a:ln>
          </p:spPr>
          <p:txBody>
            <a:bodyPr>
              <a:spAutoFit/>
            </a:bodyPr>
            <a:lstStyle/>
            <a:p>
              <a:r>
                <a:rPr lang="en-US" sz="1400"/>
                <a:t>17</a:t>
              </a:r>
            </a:p>
          </p:txBody>
        </p:sp>
        <p:sp>
          <p:nvSpPr>
            <p:cNvPr id="59475" name="Text Box 112"/>
            <p:cNvSpPr txBox="1">
              <a:spLocks noChangeArrowheads="1"/>
            </p:cNvSpPr>
            <p:nvPr/>
          </p:nvSpPr>
          <p:spPr bwMode="auto">
            <a:xfrm>
              <a:off x="1920" y="2160"/>
              <a:ext cx="432" cy="192"/>
            </a:xfrm>
            <a:prstGeom prst="rect">
              <a:avLst/>
            </a:prstGeom>
            <a:noFill/>
            <a:ln w="12700" algn="ctr">
              <a:noFill/>
              <a:miter lim="800000"/>
              <a:headEnd/>
              <a:tailEnd/>
            </a:ln>
          </p:spPr>
          <p:txBody>
            <a:bodyPr>
              <a:spAutoFit/>
            </a:bodyPr>
            <a:lstStyle/>
            <a:p>
              <a:r>
                <a:rPr lang="en-US" sz="1400"/>
                <a:t>1</a:t>
              </a:r>
            </a:p>
          </p:txBody>
        </p:sp>
        <p:sp>
          <p:nvSpPr>
            <p:cNvPr id="59476" name="Text Box 113"/>
            <p:cNvSpPr txBox="1">
              <a:spLocks noChangeArrowheads="1"/>
            </p:cNvSpPr>
            <p:nvPr/>
          </p:nvSpPr>
          <p:spPr bwMode="auto">
            <a:xfrm>
              <a:off x="2352" y="2160"/>
              <a:ext cx="432" cy="192"/>
            </a:xfrm>
            <a:prstGeom prst="rect">
              <a:avLst/>
            </a:prstGeom>
            <a:noFill/>
            <a:ln w="12700" algn="ctr">
              <a:noFill/>
              <a:miter lim="800000"/>
              <a:headEnd/>
              <a:tailEnd/>
            </a:ln>
          </p:spPr>
          <p:txBody>
            <a:bodyPr>
              <a:spAutoFit/>
            </a:bodyPr>
            <a:lstStyle/>
            <a:p>
              <a:r>
                <a:rPr lang="en-US" sz="1400"/>
                <a:t>CNTT</a:t>
              </a:r>
            </a:p>
          </p:txBody>
        </p:sp>
        <p:sp>
          <p:nvSpPr>
            <p:cNvPr id="59477" name="Text Box 114"/>
            <p:cNvSpPr txBox="1">
              <a:spLocks noChangeArrowheads="1"/>
            </p:cNvSpPr>
            <p:nvPr/>
          </p:nvSpPr>
          <p:spPr bwMode="auto">
            <a:xfrm>
              <a:off x="1152" y="2304"/>
              <a:ext cx="336" cy="192"/>
            </a:xfrm>
            <a:prstGeom prst="rect">
              <a:avLst/>
            </a:prstGeom>
            <a:noFill/>
            <a:ln w="12700" algn="ctr">
              <a:noFill/>
              <a:miter lim="800000"/>
              <a:headEnd/>
              <a:tailEnd/>
            </a:ln>
          </p:spPr>
          <p:txBody>
            <a:bodyPr>
              <a:spAutoFit/>
            </a:bodyPr>
            <a:lstStyle/>
            <a:p>
              <a:r>
                <a:rPr lang="en-US" sz="1400"/>
                <a:t>Bao</a:t>
              </a:r>
            </a:p>
          </p:txBody>
        </p:sp>
        <p:sp>
          <p:nvSpPr>
            <p:cNvPr id="59478" name="Text Box 115"/>
            <p:cNvSpPr txBox="1">
              <a:spLocks noChangeArrowheads="1"/>
            </p:cNvSpPr>
            <p:nvPr/>
          </p:nvSpPr>
          <p:spPr bwMode="auto">
            <a:xfrm>
              <a:off x="1488" y="2304"/>
              <a:ext cx="432" cy="192"/>
            </a:xfrm>
            <a:prstGeom prst="rect">
              <a:avLst/>
            </a:prstGeom>
            <a:noFill/>
            <a:ln w="12700" algn="ctr">
              <a:noFill/>
              <a:miter lim="800000"/>
              <a:headEnd/>
              <a:tailEnd/>
            </a:ln>
          </p:spPr>
          <p:txBody>
            <a:bodyPr>
              <a:spAutoFit/>
            </a:bodyPr>
            <a:lstStyle/>
            <a:p>
              <a:r>
                <a:rPr lang="en-US" sz="1400"/>
                <a:t>8</a:t>
              </a:r>
            </a:p>
          </p:txBody>
        </p:sp>
        <p:sp>
          <p:nvSpPr>
            <p:cNvPr id="59479" name="Text Box 116"/>
            <p:cNvSpPr txBox="1">
              <a:spLocks noChangeArrowheads="1"/>
            </p:cNvSpPr>
            <p:nvPr/>
          </p:nvSpPr>
          <p:spPr bwMode="auto">
            <a:xfrm>
              <a:off x="1920" y="2304"/>
              <a:ext cx="432" cy="192"/>
            </a:xfrm>
            <a:prstGeom prst="rect">
              <a:avLst/>
            </a:prstGeom>
            <a:noFill/>
            <a:ln w="12700" algn="ctr">
              <a:noFill/>
              <a:miter lim="800000"/>
              <a:headEnd/>
              <a:tailEnd/>
            </a:ln>
          </p:spPr>
          <p:txBody>
            <a:bodyPr>
              <a:spAutoFit/>
            </a:bodyPr>
            <a:lstStyle/>
            <a:p>
              <a:r>
                <a:rPr lang="en-US" sz="1400"/>
                <a:t>2</a:t>
              </a:r>
            </a:p>
          </p:txBody>
        </p:sp>
        <p:sp>
          <p:nvSpPr>
            <p:cNvPr id="59480" name="Text Box 117"/>
            <p:cNvSpPr txBox="1">
              <a:spLocks noChangeArrowheads="1"/>
            </p:cNvSpPr>
            <p:nvPr/>
          </p:nvSpPr>
          <p:spPr bwMode="auto">
            <a:xfrm>
              <a:off x="2352" y="2304"/>
              <a:ext cx="432" cy="192"/>
            </a:xfrm>
            <a:prstGeom prst="rect">
              <a:avLst/>
            </a:prstGeom>
            <a:noFill/>
            <a:ln w="12700" algn="ctr">
              <a:noFill/>
              <a:miter lim="800000"/>
              <a:headEnd/>
              <a:tailEnd/>
            </a:ln>
          </p:spPr>
          <p:txBody>
            <a:bodyPr>
              <a:spAutoFit/>
            </a:bodyPr>
            <a:lstStyle/>
            <a:p>
              <a:r>
                <a:rPr lang="en-US" sz="1400"/>
                <a:t>CNTT</a:t>
              </a:r>
            </a:p>
          </p:txBody>
        </p:sp>
        <p:sp>
          <p:nvSpPr>
            <p:cNvPr id="59481" name="Text Box 118"/>
            <p:cNvSpPr txBox="1">
              <a:spLocks noChangeArrowheads="1"/>
            </p:cNvSpPr>
            <p:nvPr/>
          </p:nvSpPr>
          <p:spPr bwMode="auto">
            <a:xfrm>
              <a:off x="672" y="1968"/>
              <a:ext cx="480" cy="200"/>
            </a:xfrm>
            <a:prstGeom prst="rect">
              <a:avLst/>
            </a:prstGeom>
            <a:noFill/>
            <a:ln w="12700" algn="ctr">
              <a:solidFill>
                <a:schemeClr val="tx1"/>
              </a:solidFill>
              <a:miter lim="800000"/>
              <a:headEnd/>
              <a:tailEnd/>
            </a:ln>
          </p:spPr>
          <p:txBody>
            <a:bodyPr>
              <a:spAutoFit/>
            </a:bodyPr>
            <a:lstStyle/>
            <a:p>
              <a:r>
                <a:rPr lang="en-US" sz="1400" b="1"/>
                <a:t>SVien</a:t>
              </a:r>
            </a:p>
          </p:txBody>
        </p:sp>
      </p:grpSp>
      <p:grpSp>
        <p:nvGrpSpPr>
          <p:cNvPr id="4" name="Group 158"/>
          <p:cNvGrpSpPr>
            <a:grpSpLocks/>
          </p:cNvGrpSpPr>
          <p:nvPr/>
        </p:nvGrpSpPr>
        <p:grpSpPr bwMode="auto">
          <a:xfrm>
            <a:off x="228600" y="3124200"/>
            <a:ext cx="5105400" cy="1524000"/>
            <a:chOff x="672" y="2688"/>
            <a:chExt cx="3216" cy="960"/>
          </a:xfrm>
        </p:grpSpPr>
        <p:sp>
          <p:nvSpPr>
            <p:cNvPr id="59440" name="Rectangle 119"/>
            <p:cNvSpPr>
              <a:spLocks noChangeArrowheads="1"/>
            </p:cNvSpPr>
            <p:nvPr/>
          </p:nvSpPr>
          <p:spPr bwMode="auto">
            <a:xfrm>
              <a:off x="1152" y="2688"/>
              <a:ext cx="2736" cy="960"/>
            </a:xfrm>
            <a:prstGeom prst="rect">
              <a:avLst/>
            </a:prstGeom>
            <a:noFill/>
            <a:ln w="12700" algn="ctr">
              <a:solidFill>
                <a:schemeClr val="tx1"/>
              </a:solidFill>
              <a:miter lim="800000"/>
              <a:headEnd/>
              <a:tailEnd/>
            </a:ln>
          </p:spPr>
          <p:txBody>
            <a:bodyPr anchor="ctr">
              <a:spAutoFit/>
            </a:bodyPr>
            <a:lstStyle/>
            <a:p>
              <a:endParaRPr lang="vi-VN"/>
            </a:p>
          </p:txBody>
        </p:sp>
        <p:sp>
          <p:nvSpPr>
            <p:cNvPr id="59441" name="Text Box 120"/>
            <p:cNvSpPr txBox="1">
              <a:spLocks noChangeArrowheads="1"/>
            </p:cNvSpPr>
            <p:nvPr/>
          </p:nvSpPr>
          <p:spPr bwMode="auto">
            <a:xfrm>
              <a:off x="1152" y="2688"/>
              <a:ext cx="1056" cy="192"/>
            </a:xfrm>
            <a:prstGeom prst="rect">
              <a:avLst/>
            </a:prstGeom>
            <a:noFill/>
            <a:ln w="12700" algn="ctr">
              <a:noFill/>
              <a:miter lim="800000"/>
              <a:headEnd/>
              <a:tailEnd/>
            </a:ln>
          </p:spPr>
          <p:txBody>
            <a:bodyPr>
              <a:spAutoFit/>
            </a:bodyPr>
            <a:lstStyle/>
            <a:p>
              <a:r>
                <a:rPr lang="en-US" sz="1400"/>
                <a:t>TenMH</a:t>
              </a:r>
            </a:p>
          </p:txBody>
        </p:sp>
        <p:sp>
          <p:nvSpPr>
            <p:cNvPr id="59442" name="Line 127"/>
            <p:cNvSpPr>
              <a:spLocks noChangeShapeType="1"/>
            </p:cNvSpPr>
            <p:nvPr/>
          </p:nvSpPr>
          <p:spPr bwMode="auto">
            <a:xfrm>
              <a:off x="1152" y="2888"/>
              <a:ext cx="2736" cy="0"/>
            </a:xfrm>
            <a:prstGeom prst="line">
              <a:avLst/>
            </a:prstGeom>
            <a:noFill/>
            <a:ln w="12700">
              <a:solidFill>
                <a:schemeClr val="tx1"/>
              </a:solidFill>
              <a:round/>
              <a:headEnd/>
              <a:tailEnd/>
            </a:ln>
          </p:spPr>
          <p:txBody>
            <a:bodyPr anchor="ctr">
              <a:spAutoFit/>
            </a:bodyPr>
            <a:lstStyle/>
            <a:p>
              <a:endParaRPr lang="vi-VN"/>
            </a:p>
          </p:txBody>
        </p:sp>
        <p:sp>
          <p:nvSpPr>
            <p:cNvPr id="59443" name="Text Box 128"/>
            <p:cNvSpPr txBox="1">
              <a:spLocks noChangeArrowheads="1"/>
            </p:cNvSpPr>
            <p:nvPr/>
          </p:nvSpPr>
          <p:spPr bwMode="auto">
            <a:xfrm>
              <a:off x="1152" y="2880"/>
              <a:ext cx="1104" cy="192"/>
            </a:xfrm>
            <a:prstGeom prst="rect">
              <a:avLst/>
            </a:prstGeom>
            <a:noFill/>
            <a:ln w="12700" algn="ctr">
              <a:noFill/>
              <a:miter lim="800000"/>
              <a:headEnd/>
              <a:tailEnd/>
            </a:ln>
          </p:spPr>
          <p:txBody>
            <a:bodyPr>
              <a:spAutoFit/>
            </a:bodyPr>
            <a:lstStyle/>
            <a:p>
              <a:pPr algn="l"/>
              <a:r>
                <a:rPr lang="en-US" sz="1400"/>
                <a:t>Nhap mon tin hoc</a:t>
              </a:r>
            </a:p>
          </p:txBody>
        </p:sp>
        <p:sp>
          <p:nvSpPr>
            <p:cNvPr id="59444" name="Text Box 132"/>
            <p:cNvSpPr txBox="1">
              <a:spLocks noChangeArrowheads="1"/>
            </p:cNvSpPr>
            <p:nvPr/>
          </p:nvSpPr>
          <p:spPr bwMode="auto">
            <a:xfrm>
              <a:off x="1152" y="3072"/>
              <a:ext cx="1056" cy="192"/>
            </a:xfrm>
            <a:prstGeom prst="rect">
              <a:avLst/>
            </a:prstGeom>
            <a:noFill/>
            <a:ln w="12700" algn="ctr">
              <a:noFill/>
              <a:miter lim="800000"/>
              <a:headEnd/>
              <a:tailEnd/>
            </a:ln>
          </p:spPr>
          <p:txBody>
            <a:bodyPr>
              <a:spAutoFit/>
            </a:bodyPr>
            <a:lstStyle/>
            <a:p>
              <a:pPr algn="l"/>
              <a:r>
                <a:rPr lang="en-US" sz="1400"/>
                <a:t>Cau truc du lieu</a:t>
              </a:r>
            </a:p>
          </p:txBody>
        </p:sp>
        <p:sp>
          <p:nvSpPr>
            <p:cNvPr id="59445" name="Text Box 136"/>
            <p:cNvSpPr txBox="1">
              <a:spLocks noChangeArrowheads="1"/>
            </p:cNvSpPr>
            <p:nvPr/>
          </p:nvSpPr>
          <p:spPr bwMode="auto">
            <a:xfrm>
              <a:off x="672" y="2688"/>
              <a:ext cx="480" cy="200"/>
            </a:xfrm>
            <a:prstGeom prst="rect">
              <a:avLst/>
            </a:prstGeom>
            <a:noFill/>
            <a:ln w="12700" algn="ctr">
              <a:solidFill>
                <a:schemeClr val="tx1"/>
              </a:solidFill>
              <a:miter lim="800000"/>
              <a:headEnd/>
              <a:tailEnd/>
            </a:ln>
          </p:spPr>
          <p:txBody>
            <a:bodyPr>
              <a:spAutoFit/>
            </a:bodyPr>
            <a:lstStyle/>
            <a:p>
              <a:r>
                <a:rPr lang="en-US" sz="1400" b="1"/>
                <a:t>Mhoc</a:t>
              </a:r>
            </a:p>
          </p:txBody>
        </p:sp>
        <p:sp>
          <p:nvSpPr>
            <p:cNvPr id="59446" name="Line 138"/>
            <p:cNvSpPr>
              <a:spLocks noChangeShapeType="1"/>
            </p:cNvSpPr>
            <p:nvPr/>
          </p:nvSpPr>
          <p:spPr bwMode="auto">
            <a:xfrm>
              <a:off x="2160" y="2688"/>
              <a:ext cx="0" cy="960"/>
            </a:xfrm>
            <a:prstGeom prst="line">
              <a:avLst/>
            </a:prstGeom>
            <a:noFill/>
            <a:ln w="12700">
              <a:solidFill>
                <a:schemeClr val="tx1"/>
              </a:solidFill>
              <a:round/>
              <a:headEnd/>
              <a:tailEnd/>
            </a:ln>
          </p:spPr>
          <p:txBody>
            <a:bodyPr anchor="ctr">
              <a:spAutoFit/>
            </a:bodyPr>
            <a:lstStyle/>
            <a:p>
              <a:endParaRPr lang="vi-VN"/>
            </a:p>
          </p:txBody>
        </p:sp>
        <p:sp>
          <p:nvSpPr>
            <p:cNvPr id="59447" name="Text Box 139"/>
            <p:cNvSpPr txBox="1">
              <a:spLocks noChangeArrowheads="1"/>
            </p:cNvSpPr>
            <p:nvPr/>
          </p:nvSpPr>
          <p:spPr bwMode="auto">
            <a:xfrm>
              <a:off x="1152" y="3264"/>
              <a:ext cx="1104" cy="192"/>
            </a:xfrm>
            <a:prstGeom prst="rect">
              <a:avLst/>
            </a:prstGeom>
            <a:noFill/>
            <a:ln w="12700" algn="ctr">
              <a:noFill/>
              <a:miter lim="800000"/>
              <a:headEnd/>
              <a:tailEnd/>
            </a:ln>
          </p:spPr>
          <p:txBody>
            <a:bodyPr>
              <a:spAutoFit/>
            </a:bodyPr>
            <a:lstStyle/>
            <a:p>
              <a:pPr algn="l"/>
              <a:r>
                <a:rPr lang="en-US" sz="1400"/>
                <a:t>Toan roi rac</a:t>
              </a:r>
            </a:p>
          </p:txBody>
        </p:sp>
        <p:sp>
          <p:nvSpPr>
            <p:cNvPr id="59448" name="Text Box 140"/>
            <p:cNvSpPr txBox="1">
              <a:spLocks noChangeArrowheads="1"/>
            </p:cNvSpPr>
            <p:nvPr/>
          </p:nvSpPr>
          <p:spPr bwMode="auto">
            <a:xfrm>
              <a:off x="1152" y="3456"/>
              <a:ext cx="1056" cy="192"/>
            </a:xfrm>
            <a:prstGeom prst="rect">
              <a:avLst/>
            </a:prstGeom>
            <a:noFill/>
            <a:ln w="12700" algn="ctr">
              <a:noFill/>
              <a:miter lim="800000"/>
              <a:headEnd/>
              <a:tailEnd/>
            </a:ln>
          </p:spPr>
          <p:txBody>
            <a:bodyPr>
              <a:spAutoFit/>
            </a:bodyPr>
            <a:lstStyle/>
            <a:p>
              <a:pPr algn="l"/>
              <a:r>
                <a:rPr lang="en-US" sz="1400"/>
                <a:t>Co so du lieu</a:t>
              </a:r>
            </a:p>
          </p:txBody>
        </p:sp>
        <p:sp>
          <p:nvSpPr>
            <p:cNvPr id="59449" name="Text Box 141"/>
            <p:cNvSpPr txBox="1">
              <a:spLocks noChangeArrowheads="1"/>
            </p:cNvSpPr>
            <p:nvPr/>
          </p:nvSpPr>
          <p:spPr bwMode="auto">
            <a:xfrm>
              <a:off x="2160" y="2688"/>
              <a:ext cx="624" cy="192"/>
            </a:xfrm>
            <a:prstGeom prst="rect">
              <a:avLst/>
            </a:prstGeom>
            <a:noFill/>
            <a:ln w="12700" algn="ctr">
              <a:noFill/>
              <a:miter lim="800000"/>
              <a:headEnd/>
              <a:tailEnd/>
            </a:ln>
          </p:spPr>
          <p:txBody>
            <a:bodyPr>
              <a:spAutoFit/>
            </a:bodyPr>
            <a:lstStyle/>
            <a:p>
              <a:r>
                <a:rPr lang="en-US" sz="1400"/>
                <a:t>MaMH</a:t>
              </a:r>
            </a:p>
          </p:txBody>
        </p:sp>
        <p:sp>
          <p:nvSpPr>
            <p:cNvPr id="59450" name="Text Box 142"/>
            <p:cNvSpPr txBox="1">
              <a:spLocks noChangeArrowheads="1"/>
            </p:cNvSpPr>
            <p:nvPr/>
          </p:nvSpPr>
          <p:spPr bwMode="auto">
            <a:xfrm>
              <a:off x="2160" y="2880"/>
              <a:ext cx="672" cy="192"/>
            </a:xfrm>
            <a:prstGeom prst="rect">
              <a:avLst/>
            </a:prstGeom>
            <a:noFill/>
            <a:ln w="12700" algn="ctr">
              <a:noFill/>
              <a:miter lim="800000"/>
              <a:headEnd/>
              <a:tailEnd/>
            </a:ln>
          </p:spPr>
          <p:txBody>
            <a:bodyPr>
              <a:spAutoFit/>
            </a:bodyPr>
            <a:lstStyle/>
            <a:p>
              <a:r>
                <a:rPr lang="en-US" sz="1400"/>
                <a:t>COSC1310</a:t>
              </a:r>
            </a:p>
          </p:txBody>
        </p:sp>
        <p:sp>
          <p:nvSpPr>
            <p:cNvPr id="59451" name="Text Box 143"/>
            <p:cNvSpPr txBox="1">
              <a:spLocks noChangeArrowheads="1"/>
            </p:cNvSpPr>
            <p:nvPr/>
          </p:nvSpPr>
          <p:spPr bwMode="auto">
            <a:xfrm>
              <a:off x="2160" y="3072"/>
              <a:ext cx="672" cy="192"/>
            </a:xfrm>
            <a:prstGeom prst="rect">
              <a:avLst/>
            </a:prstGeom>
            <a:noFill/>
            <a:ln w="12700" algn="ctr">
              <a:noFill/>
              <a:miter lim="800000"/>
              <a:headEnd/>
              <a:tailEnd/>
            </a:ln>
          </p:spPr>
          <p:txBody>
            <a:bodyPr>
              <a:spAutoFit/>
            </a:bodyPr>
            <a:lstStyle/>
            <a:p>
              <a:r>
                <a:rPr lang="en-US" sz="1400"/>
                <a:t>COSC3320</a:t>
              </a:r>
            </a:p>
          </p:txBody>
        </p:sp>
        <p:sp>
          <p:nvSpPr>
            <p:cNvPr id="59452" name="Text Box 144"/>
            <p:cNvSpPr txBox="1">
              <a:spLocks noChangeArrowheads="1"/>
            </p:cNvSpPr>
            <p:nvPr/>
          </p:nvSpPr>
          <p:spPr bwMode="auto">
            <a:xfrm>
              <a:off x="2160" y="3264"/>
              <a:ext cx="672" cy="192"/>
            </a:xfrm>
            <a:prstGeom prst="rect">
              <a:avLst/>
            </a:prstGeom>
            <a:noFill/>
            <a:ln w="12700" algn="ctr">
              <a:noFill/>
              <a:miter lim="800000"/>
              <a:headEnd/>
              <a:tailEnd/>
            </a:ln>
          </p:spPr>
          <p:txBody>
            <a:bodyPr>
              <a:spAutoFit/>
            </a:bodyPr>
            <a:lstStyle/>
            <a:p>
              <a:r>
                <a:rPr lang="en-US" sz="1400"/>
                <a:t>MATH2410</a:t>
              </a:r>
            </a:p>
          </p:txBody>
        </p:sp>
        <p:sp>
          <p:nvSpPr>
            <p:cNvPr id="59453" name="Text Box 145"/>
            <p:cNvSpPr txBox="1">
              <a:spLocks noChangeArrowheads="1"/>
            </p:cNvSpPr>
            <p:nvPr/>
          </p:nvSpPr>
          <p:spPr bwMode="auto">
            <a:xfrm>
              <a:off x="2160" y="3456"/>
              <a:ext cx="672" cy="192"/>
            </a:xfrm>
            <a:prstGeom prst="rect">
              <a:avLst/>
            </a:prstGeom>
            <a:noFill/>
            <a:ln w="12700" algn="ctr">
              <a:noFill/>
              <a:miter lim="800000"/>
              <a:headEnd/>
              <a:tailEnd/>
            </a:ln>
          </p:spPr>
          <p:txBody>
            <a:bodyPr>
              <a:spAutoFit/>
            </a:bodyPr>
            <a:lstStyle/>
            <a:p>
              <a:r>
                <a:rPr lang="en-US" sz="1400"/>
                <a:t>COSC3380</a:t>
              </a:r>
            </a:p>
          </p:txBody>
        </p:sp>
        <p:sp>
          <p:nvSpPr>
            <p:cNvPr id="59454" name="Line 146"/>
            <p:cNvSpPr>
              <a:spLocks noChangeShapeType="1"/>
            </p:cNvSpPr>
            <p:nvPr/>
          </p:nvSpPr>
          <p:spPr bwMode="auto">
            <a:xfrm>
              <a:off x="2832" y="2688"/>
              <a:ext cx="0" cy="960"/>
            </a:xfrm>
            <a:prstGeom prst="line">
              <a:avLst/>
            </a:prstGeom>
            <a:noFill/>
            <a:ln w="12700">
              <a:solidFill>
                <a:schemeClr val="tx1"/>
              </a:solidFill>
              <a:round/>
              <a:headEnd/>
              <a:tailEnd/>
            </a:ln>
          </p:spPr>
          <p:txBody>
            <a:bodyPr anchor="ctr">
              <a:spAutoFit/>
            </a:bodyPr>
            <a:lstStyle/>
            <a:p>
              <a:endParaRPr lang="vi-VN"/>
            </a:p>
          </p:txBody>
        </p:sp>
        <p:sp>
          <p:nvSpPr>
            <p:cNvPr id="59455" name="Text Box 147"/>
            <p:cNvSpPr txBox="1">
              <a:spLocks noChangeArrowheads="1"/>
            </p:cNvSpPr>
            <p:nvPr/>
          </p:nvSpPr>
          <p:spPr bwMode="auto">
            <a:xfrm>
              <a:off x="2832" y="2688"/>
              <a:ext cx="480" cy="192"/>
            </a:xfrm>
            <a:prstGeom prst="rect">
              <a:avLst/>
            </a:prstGeom>
            <a:noFill/>
            <a:ln w="12700" algn="ctr">
              <a:noFill/>
              <a:miter lim="800000"/>
              <a:headEnd/>
              <a:tailEnd/>
            </a:ln>
          </p:spPr>
          <p:txBody>
            <a:bodyPr>
              <a:spAutoFit/>
            </a:bodyPr>
            <a:lstStyle/>
            <a:p>
              <a:r>
                <a:rPr lang="en-US" sz="1400"/>
                <a:t>TinChi</a:t>
              </a:r>
            </a:p>
          </p:txBody>
        </p:sp>
        <p:sp>
          <p:nvSpPr>
            <p:cNvPr id="59456" name="Text Box 148"/>
            <p:cNvSpPr txBox="1">
              <a:spLocks noChangeArrowheads="1"/>
            </p:cNvSpPr>
            <p:nvPr/>
          </p:nvSpPr>
          <p:spPr bwMode="auto">
            <a:xfrm>
              <a:off x="3312" y="2688"/>
              <a:ext cx="576" cy="192"/>
            </a:xfrm>
            <a:prstGeom prst="rect">
              <a:avLst/>
            </a:prstGeom>
            <a:noFill/>
            <a:ln w="12700" algn="ctr">
              <a:noFill/>
              <a:miter lim="800000"/>
              <a:headEnd/>
              <a:tailEnd/>
            </a:ln>
          </p:spPr>
          <p:txBody>
            <a:bodyPr>
              <a:spAutoFit/>
            </a:bodyPr>
            <a:lstStyle/>
            <a:p>
              <a:r>
                <a:rPr lang="en-US" sz="1400"/>
                <a:t>Khoa</a:t>
              </a:r>
            </a:p>
          </p:txBody>
        </p:sp>
        <p:sp>
          <p:nvSpPr>
            <p:cNvPr id="59457" name="Line 149"/>
            <p:cNvSpPr>
              <a:spLocks noChangeShapeType="1"/>
            </p:cNvSpPr>
            <p:nvPr/>
          </p:nvSpPr>
          <p:spPr bwMode="auto">
            <a:xfrm>
              <a:off x="3312" y="2688"/>
              <a:ext cx="0" cy="960"/>
            </a:xfrm>
            <a:prstGeom prst="line">
              <a:avLst/>
            </a:prstGeom>
            <a:noFill/>
            <a:ln w="12700">
              <a:solidFill>
                <a:schemeClr val="tx1"/>
              </a:solidFill>
              <a:round/>
              <a:headEnd/>
              <a:tailEnd/>
            </a:ln>
          </p:spPr>
          <p:txBody>
            <a:bodyPr anchor="ctr">
              <a:spAutoFit/>
            </a:bodyPr>
            <a:lstStyle/>
            <a:p>
              <a:endParaRPr lang="vi-VN"/>
            </a:p>
          </p:txBody>
        </p:sp>
        <p:sp>
          <p:nvSpPr>
            <p:cNvPr id="59458" name="Text Box 150"/>
            <p:cNvSpPr txBox="1">
              <a:spLocks noChangeArrowheads="1"/>
            </p:cNvSpPr>
            <p:nvPr/>
          </p:nvSpPr>
          <p:spPr bwMode="auto">
            <a:xfrm>
              <a:off x="2832" y="2880"/>
              <a:ext cx="480" cy="192"/>
            </a:xfrm>
            <a:prstGeom prst="rect">
              <a:avLst/>
            </a:prstGeom>
            <a:noFill/>
            <a:ln w="12700" algn="ctr">
              <a:noFill/>
              <a:miter lim="800000"/>
              <a:headEnd/>
              <a:tailEnd/>
            </a:ln>
          </p:spPr>
          <p:txBody>
            <a:bodyPr>
              <a:spAutoFit/>
            </a:bodyPr>
            <a:lstStyle/>
            <a:p>
              <a:r>
                <a:rPr lang="en-US" sz="1400"/>
                <a:t>4</a:t>
              </a:r>
            </a:p>
          </p:txBody>
        </p:sp>
        <p:sp>
          <p:nvSpPr>
            <p:cNvPr id="59459" name="Text Box 151"/>
            <p:cNvSpPr txBox="1">
              <a:spLocks noChangeArrowheads="1"/>
            </p:cNvSpPr>
            <p:nvPr/>
          </p:nvSpPr>
          <p:spPr bwMode="auto">
            <a:xfrm>
              <a:off x="2832" y="3072"/>
              <a:ext cx="480" cy="192"/>
            </a:xfrm>
            <a:prstGeom prst="rect">
              <a:avLst/>
            </a:prstGeom>
            <a:noFill/>
            <a:ln w="12700" algn="ctr">
              <a:noFill/>
              <a:miter lim="800000"/>
              <a:headEnd/>
              <a:tailEnd/>
            </a:ln>
          </p:spPr>
          <p:txBody>
            <a:bodyPr>
              <a:spAutoFit/>
            </a:bodyPr>
            <a:lstStyle/>
            <a:p>
              <a:r>
                <a:rPr lang="en-US" sz="1400"/>
                <a:t>4</a:t>
              </a:r>
            </a:p>
          </p:txBody>
        </p:sp>
        <p:sp>
          <p:nvSpPr>
            <p:cNvPr id="59460" name="Text Box 152"/>
            <p:cNvSpPr txBox="1">
              <a:spLocks noChangeArrowheads="1"/>
            </p:cNvSpPr>
            <p:nvPr/>
          </p:nvSpPr>
          <p:spPr bwMode="auto">
            <a:xfrm>
              <a:off x="2832" y="3264"/>
              <a:ext cx="480" cy="192"/>
            </a:xfrm>
            <a:prstGeom prst="rect">
              <a:avLst/>
            </a:prstGeom>
            <a:noFill/>
            <a:ln w="12700" algn="ctr">
              <a:noFill/>
              <a:miter lim="800000"/>
              <a:headEnd/>
              <a:tailEnd/>
            </a:ln>
          </p:spPr>
          <p:txBody>
            <a:bodyPr>
              <a:spAutoFit/>
            </a:bodyPr>
            <a:lstStyle/>
            <a:p>
              <a:r>
                <a:rPr lang="en-US" sz="1400"/>
                <a:t>3</a:t>
              </a:r>
            </a:p>
          </p:txBody>
        </p:sp>
        <p:sp>
          <p:nvSpPr>
            <p:cNvPr id="59461" name="Text Box 153"/>
            <p:cNvSpPr txBox="1">
              <a:spLocks noChangeArrowheads="1"/>
            </p:cNvSpPr>
            <p:nvPr/>
          </p:nvSpPr>
          <p:spPr bwMode="auto">
            <a:xfrm>
              <a:off x="2832" y="3456"/>
              <a:ext cx="480" cy="192"/>
            </a:xfrm>
            <a:prstGeom prst="rect">
              <a:avLst/>
            </a:prstGeom>
            <a:noFill/>
            <a:ln w="12700" algn="ctr">
              <a:noFill/>
              <a:miter lim="800000"/>
              <a:headEnd/>
              <a:tailEnd/>
            </a:ln>
          </p:spPr>
          <p:txBody>
            <a:bodyPr>
              <a:spAutoFit/>
            </a:bodyPr>
            <a:lstStyle/>
            <a:p>
              <a:r>
                <a:rPr lang="en-US" sz="1400"/>
                <a:t>3</a:t>
              </a:r>
            </a:p>
          </p:txBody>
        </p:sp>
        <p:sp>
          <p:nvSpPr>
            <p:cNvPr id="59462" name="Text Box 154"/>
            <p:cNvSpPr txBox="1">
              <a:spLocks noChangeArrowheads="1"/>
            </p:cNvSpPr>
            <p:nvPr/>
          </p:nvSpPr>
          <p:spPr bwMode="auto">
            <a:xfrm>
              <a:off x="3312" y="2880"/>
              <a:ext cx="576" cy="192"/>
            </a:xfrm>
            <a:prstGeom prst="rect">
              <a:avLst/>
            </a:prstGeom>
            <a:noFill/>
            <a:ln w="12700" algn="ctr">
              <a:noFill/>
              <a:miter lim="800000"/>
              <a:headEnd/>
              <a:tailEnd/>
            </a:ln>
          </p:spPr>
          <p:txBody>
            <a:bodyPr>
              <a:spAutoFit/>
            </a:bodyPr>
            <a:lstStyle/>
            <a:p>
              <a:r>
                <a:rPr lang="en-US" sz="1400"/>
                <a:t>CNTT</a:t>
              </a:r>
            </a:p>
          </p:txBody>
        </p:sp>
        <p:sp>
          <p:nvSpPr>
            <p:cNvPr id="59463" name="Text Box 155"/>
            <p:cNvSpPr txBox="1">
              <a:spLocks noChangeArrowheads="1"/>
            </p:cNvSpPr>
            <p:nvPr/>
          </p:nvSpPr>
          <p:spPr bwMode="auto">
            <a:xfrm>
              <a:off x="3312" y="3072"/>
              <a:ext cx="576" cy="192"/>
            </a:xfrm>
            <a:prstGeom prst="rect">
              <a:avLst/>
            </a:prstGeom>
            <a:noFill/>
            <a:ln w="12700" algn="ctr">
              <a:noFill/>
              <a:miter lim="800000"/>
              <a:headEnd/>
              <a:tailEnd/>
            </a:ln>
          </p:spPr>
          <p:txBody>
            <a:bodyPr>
              <a:spAutoFit/>
            </a:bodyPr>
            <a:lstStyle/>
            <a:p>
              <a:r>
                <a:rPr lang="en-US" sz="1400"/>
                <a:t>CNTT</a:t>
              </a:r>
            </a:p>
          </p:txBody>
        </p:sp>
        <p:sp>
          <p:nvSpPr>
            <p:cNvPr id="59464" name="Text Box 156"/>
            <p:cNvSpPr txBox="1">
              <a:spLocks noChangeArrowheads="1"/>
            </p:cNvSpPr>
            <p:nvPr/>
          </p:nvSpPr>
          <p:spPr bwMode="auto">
            <a:xfrm>
              <a:off x="3312" y="3264"/>
              <a:ext cx="576" cy="192"/>
            </a:xfrm>
            <a:prstGeom prst="rect">
              <a:avLst/>
            </a:prstGeom>
            <a:noFill/>
            <a:ln w="12700" algn="ctr">
              <a:noFill/>
              <a:miter lim="800000"/>
              <a:headEnd/>
              <a:tailEnd/>
            </a:ln>
          </p:spPr>
          <p:txBody>
            <a:bodyPr>
              <a:spAutoFit/>
            </a:bodyPr>
            <a:lstStyle/>
            <a:p>
              <a:r>
                <a:rPr lang="en-US" sz="1400"/>
                <a:t>TOAN</a:t>
              </a:r>
            </a:p>
          </p:txBody>
        </p:sp>
        <p:sp>
          <p:nvSpPr>
            <p:cNvPr id="59465" name="Text Box 157"/>
            <p:cNvSpPr txBox="1">
              <a:spLocks noChangeArrowheads="1"/>
            </p:cNvSpPr>
            <p:nvPr/>
          </p:nvSpPr>
          <p:spPr bwMode="auto">
            <a:xfrm>
              <a:off x="3312" y="3456"/>
              <a:ext cx="576" cy="192"/>
            </a:xfrm>
            <a:prstGeom prst="rect">
              <a:avLst/>
            </a:prstGeom>
            <a:noFill/>
            <a:ln w="12700" algn="ctr">
              <a:noFill/>
              <a:miter lim="800000"/>
              <a:headEnd/>
              <a:tailEnd/>
            </a:ln>
          </p:spPr>
          <p:txBody>
            <a:bodyPr>
              <a:spAutoFit/>
            </a:bodyPr>
            <a:lstStyle/>
            <a:p>
              <a:r>
                <a:rPr lang="en-US" sz="1400"/>
                <a:t>CNTT</a:t>
              </a:r>
            </a:p>
          </p:txBody>
        </p:sp>
      </p:grpSp>
      <p:grpSp>
        <p:nvGrpSpPr>
          <p:cNvPr id="5" name="Group 189"/>
          <p:cNvGrpSpPr>
            <a:grpSpLocks/>
          </p:cNvGrpSpPr>
          <p:nvPr/>
        </p:nvGrpSpPr>
        <p:grpSpPr bwMode="auto">
          <a:xfrm>
            <a:off x="4876800" y="5181600"/>
            <a:ext cx="3200400" cy="1066800"/>
            <a:chOff x="3504" y="2064"/>
            <a:chExt cx="2016" cy="672"/>
          </a:xfrm>
        </p:grpSpPr>
        <p:sp>
          <p:nvSpPr>
            <p:cNvPr id="59428" name="Rectangle 161"/>
            <p:cNvSpPr>
              <a:spLocks noChangeArrowheads="1"/>
            </p:cNvSpPr>
            <p:nvPr/>
          </p:nvSpPr>
          <p:spPr bwMode="auto">
            <a:xfrm>
              <a:off x="3984" y="2064"/>
              <a:ext cx="1536" cy="672"/>
            </a:xfrm>
            <a:prstGeom prst="rect">
              <a:avLst/>
            </a:prstGeom>
            <a:noFill/>
            <a:ln w="12700" algn="ctr">
              <a:solidFill>
                <a:schemeClr val="tx1"/>
              </a:solidFill>
              <a:miter lim="800000"/>
              <a:headEnd/>
              <a:tailEnd/>
            </a:ln>
          </p:spPr>
          <p:txBody>
            <a:bodyPr anchor="ctr">
              <a:spAutoFit/>
            </a:bodyPr>
            <a:lstStyle/>
            <a:p>
              <a:endParaRPr lang="vi-VN"/>
            </a:p>
          </p:txBody>
        </p:sp>
        <p:sp>
          <p:nvSpPr>
            <p:cNvPr id="59429" name="Text Box 162"/>
            <p:cNvSpPr txBox="1">
              <a:spLocks noChangeArrowheads="1"/>
            </p:cNvSpPr>
            <p:nvPr/>
          </p:nvSpPr>
          <p:spPr bwMode="auto">
            <a:xfrm>
              <a:off x="3984" y="2064"/>
              <a:ext cx="720" cy="192"/>
            </a:xfrm>
            <a:prstGeom prst="rect">
              <a:avLst/>
            </a:prstGeom>
            <a:noFill/>
            <a:ln w="12700" algn="ctr">
              <a:noFill/>
              <a:miter lim="800000"/>
              <a:headEnd/>
              <a:tailEnd/>
            </a:ln>
          </p:spPr>
          <p:txBody>
            <a:bodyPr>
              <a:spAutoFit/>
            </a:bodyPr>
            <a:lstStyle/>
            <a:p>
              <a:r>
                <a:rPr lang="en-US" sz="1400"/>
                <a:t>MaMH</a:t>
              </a:r>
            </a:p>
          </p:txBody>
        </p:sp>
        <p:sp>
          <p:nvSpPr>
            <p:cNvPr id="59430" name="Text Box 163"/>
            <p:cNvSpPr txBox="1">
              <a:spLocks noChangeArrowheads="1"/>
            </p:cNvSpPr>
            <p:nvPr/>
          </p:nvSpPr>
          <p:spPr bwMode="auto">
            <a:xfrm>
              <a:off x="4704" y="2064"/>
              <a:ext cx="816" cy="192"/>
            </a:xfrm>
            <a:prstGeom prst="rect">
              <a:avLst/>
            </a:prstGeom>
            <a:noFill/>
            <a:ln w="12700" algn="ctr">
              <a:noFill/>
              <a:miter lim="800000"/>
              <a:headEnd/>
              <a:tailEnd/>
            </a:ln>
          </p:spPr>
          <p:txBody>
            <a:bodyPr>
              <a:spAutoFit/>
            </a:bodyPr>
            <a:lstStyle/>
            <a:p>
              <a:r>
                <a:rPr lang="en-US" sz="1400"/>
                <a:t>MaMH_Truoc</a:t>
              </a:r>
            </a:p>
          </p:txBody>
        </p:sp>
        <p:sp>
          <p:nvSpPr>
            <p:cNvPr id="59431" name="Line 170"/>
            <p:cNvSpPr>
              <a:spLocks noChangeShapeType="1"/>
            </p:cNvSpPr>
            <p:nvPr/>
          </p:nvSpPr>
          <p:spPr bwMode="auto">
            <a:xfrm>
              <a:off x="3984" y="2264"/>
              <a:ext cx="1536" cy="0"/>
            </a:xfrm>
            <a:prstGeom prst="line">
              <a:avLst/>
            </a:prstGeom>
            <a:noFill/>
            <a:ln w="12700">
              <a:solidFill>
                <a:schemeClr val="tx1"/>
              </a:solidFill>
              <a:round/>
              <a:headEnd/>
              <a:tailEnd/>
            </a:ln>
          </p:spPr>
          <p:txBody>
            <a:bodyPr anchor="ctr">
              <a:spAutoFit/>
            </a:bodyPr>
            <a:lstStyle/>
            <a:p>
              <a:endParaRPr lang="vi-VN"/>
            </a:p>
          </p:txBody>
        </p:sp>
        <p:sp>
          <p:nvSpPr>
            <p:cNvPr id="59432" name="Text Box 179"/>
            <p:cNvSpPr txBox="1">
              <a:spLocks noChangeArrowheads="1"/>
            </p:cNvSpPr>
            <p:nvPr/>
          </p:nvSpPr>
          <p:spPr bwMode="auto">
            <a:xfrm>
              <a:off x="3504" y="2064"/>
              <a:ext cx="480" cy="200"/>
            </a:xfrm>
            <a:prstGeom prst="rect">
              <a:avLst/>
            </a:prstGeom>
            <a:noFill/>
            <a:ln w="12700" algn="ctr">
              <a:solidFill>
                <a:schemeClr val="tx1"/>
              </a:solidFill>
              <a:miter lim="800000"/>
              <a:headEnd/>
              <a:tailEnd/>
            </a:ln>
          </p:spPr>
          <p:txBody>
            <a:bodyPr>
              <a:spAutoFit/>
            </a:bodyPr>
            <a:lstStyle/>
            <a:p>
              <a:r>
                <a:rPr lang="en-US" sz="1400" b="1"/>
                <a:t>DKien</a:t>
              </a:r>
            </a:p>
          </p:txBody>
        </p:sp>
        <p:sp>
          <p:nvSpPr>
            <p:cNvPr id="59433" name="Text Box 181"/>
            <p:cNvSpPr txBox="1">
              <a:spLocks noChangeArrowheads="1"/>
            </p:cNvSpPr>
            <p:nvPr/>
          </p:nvSpPr>
          <p:spPr bwMode="auto">
            <a:xfrm>
              <a:off x="3984" y="2256"/>
              <a:ext cx="720" cy="192"/>
            </a:xfrm>
            <a:prstGeom prst="rect">
              <a:avLst/>
            </a:prstGeom>
            <a:noFill/>
            <a:ln w="12700" algn="ctr">
              <a:noFill/>
              <a:miter lim="800000"/>
              <a:headEnd/>
              <a:tailEnd/>
            </a:ln>
          </p:spPr>
          <p:txBody>
            <a:bodyPr>
              <a:spAutoFit/>
            </a:bodyPr>
            <a:lstStyle/>
            <a:p>
              <a:r>
                <a:rPr lang="en-US" sz="1400"/>
                <a:t>COSC3380</a:t>
              </a:r>
            </a:p>
          </p:txBody>
        </p:sp>
        <p:sp>
          <p:nvSpPr>
            <p:cNvPr id="59434" name="Text Box 182"/>
            <p:cNvSpPr txBox="1">
              <a:spLocks noChangeArrowheads="1"/>
            </p:cNvSpPr>
            <p:nvPr/>
          </p:nvSpPr>
          <p:spPr bwMode="auto">
            <a:xfrm>
              <a:off x="4704" y="2256"/>
              <a:ext cx="816" cy="192"/>
            </a:xfrm>
            <a:prstGeom prst="rect">
              <a:avLst/>
            </a:prstGeom>
            <a:noFill/>
            <a:ln w="12700" algn="ctr">
              <a:noFill/>
              <a:miter lim="800000"/>
              <a:headEnd/>
              <a:tailEnd/>
            </a:ln>
          </p:spPr>
          <p:txBody>
            <a:bodyPr>
              <a:spAutoFit/>
            </a:bodyPr>
            <a:lstStyle/>
            <a:p>
              <a:r>
                <a:rPr lang="en-US" sz="1400"/>
                <a:t>COSC3320</a:t>
              </a:r>
            </a:p>
          </p:txBody>
        </p:sp>
        <p:sp>
          <p:nvSpPr>
            <p:cNvPr id="59435" name="Text Box 183"/>
            <p:cNvSpPr txBox="1">
              <a:spLocks noChangeArrowheads="1"/>
            </p:cNvSpPr>
            <p:nvPr/>
          </p:nvSpPr>
          <p:spPr bwMode="auto">
            <a:xfrm>
              <a:off x="3984" y="2400"/>
              <a:ext cx="720" cy="192"/>
            </a:xfrm>
            <a:prstGeom prst="rect">
              <a:avLst/>
            </a:prstGeom>
            <a:noFill/>
            <a:ln w="12700" algn="ctr">
              <a:noFill/>
              <a:miter lim="800000"/>
              <a:headEnd/>
              <a:tailEnd/>
            </a:ln>
          </p:spPr>
          <p:txBody>
            <a:bodyPr>
              <a:spAutoFit/>
            </a:bodyPr>
            <a:lstStyle/>
            <a:p>
              <a:r>
                <a:rPr lang="en-US" sz="1400"/>
                <a:t>COSC3380</a:t>
              </a:r>
            </a:p>
          </p:txBody>
        </p:sp>
        <p:sp>
          <p:nvSpPr>
            <p:cNvPr id="59436" name="Text Box 184"/>
            <p:cNvSpPr txBox="1">
              <a:spLocks noChangeArrowheads="1"/>
            </p:cNvSpPr>
            <p:nvPr/>
          </p:nvSpPr>
          <p:spPr bwMode="auto">
            <a:xfrm>
              <a:off x="4704" y="2400"/>
              <a:ext cx="816" cy="192"/>
            </a:xfrm>
            <a:prstGeom prst="rect">
              <a:avLst/>
            </a:prstGeom>
            <a:noFill/>
            <a:ln w="12700" algn="ctr">
              <a:noFill/>
              <a:miter lim="800000"/>
              <a:headEnd/>
              <a:tailEnd/>
            </a:ln>
          </p:spPr>
          <p:txBody>
            <a:bodyPr>
              <a:spAutoFit/>
            </a:bodyPr>
            <a:lstStyle/>
            <a:p>
              <a:r>
                <a:rPr lang="en-US" sz="1400"/>
                <a:t>MATH2410</a:t>
              </a:r>
            </a:p>
          </p:txBody>
        </p:sp>
        <p:sp>
          <p:nvSpPr>
            <p:cNvPr id="59437" name="Text Box 185"/>
            <p:cNvSpPr txBox="1">
              <a:spLocks noChangeArrowheads="1"/>
            </p:cNvSpPr>
            <p:nvPr/>
          </p:nvSpPr>
          <p:spPr bwMode="auto">
            <a:xfrm>
              <a:off x="3984" y="2544"/>
              <a:ext cx="720" cy="192"/>
            </a:xfrm>
            <a:prstGeom prst="rect">
              <a:avLst/>
            </a:prstGeom>
            <a:noFill/>
            <a:ln w="12700" algn="ctr">
              <a:noFill/>
              <a:miter lim="800000"/>
              <a:headEnd/>
              <a:tailEnd/>
            </a:ln>
          </p:spPr>
          <p:txBody>
            <a:bodyPr>
              <a:spAutoFit/>
            </a:bodyPr>
            <a:lstStyle/>
            <a:p>
              <a:r>
                <a:rPr lang="en-US" sz="1400"/>
                <a:t>COSC3320</a:t>
              </a:r>
            </a:p>
          </p:txBody>
        </p:sp>
        <p:sp>
          <p:nvSpPr>
            <p:cNvPr id="59438" name="Text Box 186"/>
            <p:cNvSpPr txBox="1">
              <a:spLocks noChangeArrowheads="1"/>
            </p:cNvSpPr>
            <p:nvPr/>
          </p:nvSpPr>
          <p:spPr bwMode="auto">
            <a:xfrm>
              <a:off x="4704" y="2544"/>
              <a:ext cx="816" cy="192"/>
            </a:xfrm>
            <a:prstGeom prst="rect">
              <a:avLst/>
            </a:prstGeom>
            <a:noFill/>
            <a:ln w="12700" algn="ctr">
              <a:noFill/>
              <a:miter lim="800000"/>
              <a:headEnd/>
              <a:tailEnd/>
            </a:ln>
          </p:spPr>
          <p:txBody>
            <a:bodyPr>
              <a:spAutoFit/>
            </a:bodyPr>
            <a:lstStyle/>
            <a:p>
              <a:r>
                <a:rPr lang="en-US" sz="1400"/>
                <a:t>COSC3380</a:t>
              </a:r>
            </a:p>
          </p:txBody>
        </p:sp>
        <p:sp>
          <p:nvSpPr>
            <p:cNvPr id="59439" name="Line 188"/>
            <p:cNvSpPr>
              <a:spLocks noChangeShapeType="1"/>
            </p:cNvSpPr>
            <p:nvPr/>
          </p:nvSpPr>
          <p:spPr bwMode="auto">
            <a:xfrm>
              <a:off x="4704" y="2064"/>
              <a:ext cx="0" cy="672"/>
            </a:xfrm>
            <a:prstGeom prst="line">
              <a:avLst/>
            </a:prstGeom>
            <a:noFill/>
            <a:ln w="12700">
              <a:solidFill>
                <a:schemeClr val="tx1"/>
              </a:solidFill>
              <a:round/>
              <a:headEnd/>
              <a:tailEnd/>
            </a:ln>
          </p:spPr>
          <p:txBody>
            <a:bodyPr wrap="none" anchor="ctr">
              <a:spAutoFit/>
            </a:bodyPr>
            <a:lstStyle/>
            <a:p>
              <a:endParaRPr lang="vi-VN"/>
            </a:p>
          </p:txBody>
        </p:sp>
      </p:grpSp>
      <p:grpSp>
        <p:nvGrpSpPr>
          <p:cNvPr id="6" name="Group 227"/>
          <p:cNvGrpSpPr>
            <a:grpSpLocks/>
          </p:cNvGrpSpPr>
          <p:nvPr/>
        </p:nvGrpSpPr>
        <p:grpSpPr bwMode="auto">
          <a:xfrm>
            <a:off x="5638800" y="3124200"/>
            <a:ext cx="2971800" cy="1752600"/>
            <a:chOff x="192" y="2976"/>
            <a:chExt cx="1872" cy="1104"/>
          </a:xfrm>
        </p:grpSpPr>
        <p:sp>
          <p:nvSpPr>
            <p:cNvPr id="59402" name="Rectangle 191"/>
            <p:cNvSpPr>
              <a:spLocks noChangeArrowheads="1"/>
            </p:cNvSpPr>
            <p:nvPr/>
          </p:nvSpPr>
          <p:spPr bwMode="auto">
            <a:xfrm>
              <a:off x="672" y="2976"/>
              <a:ext cx="1392" cy="1104"/>
            </a:xfrm>
            <a:prstGeom prst="rect">
              <a:avLst/>
            </a:prstGeom>
            <a:noFill/>
            <a:ln w="12700" algn="ctr">
              <a:solidFill>
                <a:schemeClr val="tx1"/>
              </a:solidFill>
              <a:miter lim="800000"/>
              <a:headEnd/>
              <a:tailEnd/>
            </a:ln>
          </p:spPr>
          <p:txBody>
            <a:bodyPr anchor="ctr">
              <a:spAutoFit/>
            </a:bodyPr>
            <a:lstStyle/>
            <a:p>
              <a:endParaRPr lang="vi-VN"/>
            </a:p>
          </p:txBody>
        </p:sp>
        <p:sp>
          <p:nvSpPr>
            <p:cNvPr id="59403" name="Text Box 192"/>
            <p:cNvSpPr txBox="1">
              <a:spLocks noChangeArrowheads="1"/>
            </p:cNvSpPr>
            <p:nvPr/>
          </p:nvSpPr>
          <p:spPr bwMode="auto">
            <a:xfrm>
              <a:off x="672" y="2976"/>
              <a:ext cx="432" cy="192"/>
            </a:xfrm>
            <a:prstGeom prst="rect">
              <a:avLst/>
            </a:prstGeom>
            <a:noFill/>
            <a:ln w="12700" algn="ctr">
              <a:noFill/>
              <a:miter lim="800000"/>
              <a:headEnd/>
              <a:tailEnd/>
            </a:ln>
          </p:spPr>
          <p:txBody>
            <a:bodyPr>
              <a:spAutoFit/>
            </a:bodyPr>
            <a:lstStyle/>
            <a:p>
              <a:r>
                <a:rPr lang="en-US" sz="1400"/>
                <a:t>MaSV</a:t>
              </a:r>
            </a:p>
          </p:txBody>
        </p:sp>
        <p:sp>
          <p:nvSpPr>
            <p:cNvPr id="59404" name="Text Box 195"/>
            <p:cNvSpPr txBox="1">
              <a:spLocks noChangeArrowheads="1"/>
            </p:cNvSpPr>
            <p:nvPr/>
          </p:nvSpPr>
          <p:spPr bwMode="auto">
            <a:xfrm>
              <a:off x="1632" y="2976"/>
              <a:ext cx="432" cy="192"/>
            </a:xfrm>
            <a:prstGeom prst="rect">
              <a:avLst/>
            </a:prstGeom>
            <a:noFill/>
            <a:ln w="12700" algn="ctr">
              <a:noFill/>
              <a:miter lim="800000"/>
              <a:headEnd/>
              <a:tailEnd/>
            </a:ln>
          </p:spPr>
          <p:txBody>
            <a:bodyPr>
              <a:spAutoFit/>
            </a:bodyPr>
            <a:lstStyle/>
            <a:p>
              <a:r>
                <a:rPr lang="en-US" sz="1400"/>
                <a:t>Diem</a:t>
              </a:r>
            </a:p>
          </p:txBody>
        </p:sp>
        <p:sp>
          <p:nvSpPr>
            <p:cNvPr id="59405" name="Line 200"/>
            <p:cNvSpPr>
              <a:spLocks noChangeShapeType="1"/>
            </p:cNvSpPr>
            <p:nvPr/>
          </p:nvSpPr>
          <p:spPr bwMode="auto">
            <a:xfrm>
              <a:off x="672" y="3176"/>
              <a:ext cx="1392" cy="0"/>
            </a:xfrm>
            <a:prstGeom prst="line">
              <a:avLst/>
            </a:prstGeom>
            <a:noFill/>
            <a:ln w="12700">
              <a:solidFill>
                <a:schemeClr val="tx1"/>
              </a:solidFill>
              <a:round/>
              <a:headEnd/>
              <a:tailEnd/>
            </a:ln>
          </p:spPr>
          <p:txBody>
            <a:bodyPr anchor="ctr">
              <a:spAutoFit/>
            </a:bodyPr>
            <a:lstStyle/>
            <a:p>
              <a:endParaRPr lang="vi-VN"/>
            </a:p>
          </p:txBody>
        </p:sp>
        <p:sp>
          <p:nvSpPr>
            <p:cNvPr id="59406" name="Text Box 201"/>
            <p:cNvSpPr txBox="1">
              <a:spLocks noChangeArrowheads="1"/>
            </p:cNvSpPr>
            <p:nvPr/>
          </p:nvSpPr>
          <p:spPr bwMode="auto">
            <a:xfrm>
              <a:off x="672" y="3168"/>
              <a:ext cx="432" cy="192"/>
            </a:xfrm>
            <a:prstGeom prst="rect">
              <a:avLst/>
            </a:prstGeom>
            <a:noFill/>
            <a:ln w="12700" algn="ctr">
              <a:noFill/>
              <a:miter lim="800000"/>
              <a:headEnd/>
              <a:tailEnd/>
            </a:ln>
          </p:spPr>
          <p:txBody>
            <a:bodyPr>
              <a:spAutoFit/>
            </a:bodyPr>
            <a:lstStyle/>
            <a:p>
              <a:r>
                <a:rPr lang="en-US" sz="1400"/>
                <a:t>17</a:t>
              </a:r>
            </a:p>
          </p:txBody>
        </p:sp>
        <p:sp>
          <p:nvSpPr>
            <p:cNvPr id="59407" name="Text Box 204"/>
            <p:cNvSpPr txBox="1">
              <a:spLocks noChangeArrowheads="1"/>
            </p:cNvSpPr>
            <p:nvPr/>
          </p:nvSpPr>
          <p:spPr bwMode="auto">
            <a:xfrm>
              <a:off x="1632" y="3168"/>
              <a:ext cx="432" cy="192"/>
            </a:xfrm>
            <a:prstGeom prst="rect">
              <a:avLst/>
            </a:prstGeom>
            <a:noFill/>
            <a:ln w="12700" algn="ctr">
              <a:noFill/>
              <a:miter lim="800000"/>
              <a:headEnd/>
              <a:tailEnd/>
            </a:ln>
          </p:spPr>
          <p:txBody>
            <a:bodyPr>
              <a:spAutoFit/>
            </a:bodyPr>
            <a:lstStyle/>
            <a:p>
              <a:r>
                <a:rPr lang="en-US" sz="1400"/>
                <a:t>8</a:t>
              </a:r>
            </a:p>
          </p:txBody>
        </p:sp>
        <p:sp>
          <p:nvSpPr>
            <p:cNvPr id="59408" name="Text Box 205"/>
            <p:cNvSpPr txBox="1">
              <a:spLocks noChangeArrowheads="1"/>
            </p:cNvSpPr>
            <p:nvPr/>
          </p:nvSpPr>
          <p:spPr bwMode="auto">
            <a:xfrm>
              <a:off x="672" y="3312"/>
              <a:ext cx="432" cy="192"/>
            </a:xfrm>
            <a:prstGeom prst="rect">
              <a:avLst/>
            </a:prstGeom>
            <a:noFill/>
            <a:ln w="12700" algn="ctr">
              <a:noFill/>
              <a:miter lim="800000"/>
              <a:headEnd/>
              <a:tailEnd/>
            </a:ln>
          </p:spPr>
          <p:txBody>
            <a:bodyPr>
              <a:spAutoFit/>
            </a:bodyPr>
            <a:lstStyle/>
            <a:p>
              <a:r>
                <a:rPr lang="en-US" sz="1400"/>
                <a:t>17</a:t>
              </a:r>
            </a:p>
          </p:txBody>
        </p:sp>
        <p:sp>
          <p:nvSpPr>
            <p:cNvPr id="59409" name="Text Box 208"/>
            <p:cNvSpPr txBox="1">
              <a:spLocks noChangeArrowheads="1"/>
            </p:cNvSpPr>
            <p:nvPr/>
          </p:nvSpPr>
          <p:spPr bwMode="auto">
            <a:xfrm>
              <a:off x="1632" y="3312"/>
              <a:ext cx="432" cy="192"/>
            </a:xfrm>
            <a:prstGeom prst="rect">
              <a:avLst/>
            </a:prstGeom>
            <a:noFill/>
            <a:ln w="12700" algn="ctr">
              <a:noFill/>
              <a:miter lim="800000"/>
              <a:headEnd/>
              <a:tailEnd/>
            </a:ln>
          </p:spPr>
          <p:txBody>
            <a:bodyPr>
              <a:spAutoFit/>
            </a:bodyPr>
            <a:lstStyle/>
            <a:p>
              <a:r>
                <a:rPr lang="en-US" sz="1400"/>
                <a:t>6</a:t>
              </a:r>
            </a:p>
          </p:txBody>
        </p:sp>
        <p:sp>
          <p:nvSpPr>
            <p:cNvPr id="59410" name="Text Box 209"/>
            <p:cNvSpPr txBox="1">
              <a:spLocks noChangeArrowheads="1"/>
            </p:cNvSpPr>
            <p:nvPr/>
          </p:nvSpPr>
          <p:spPr bwMode="auto">
            <a:xfrm>
              <a:off x="192" y="2976"/>
              <a:ext cx="480" cy="200"/>
            </a:xfrm>
            <a:prstGeom prst="rect">
              <a:avLst/>
            </a:prstGeom>
            <a:noFill/>
            <a:ln w="12700" algn="ctr">
              <a:solidFill>
                <a:schemeClr val="tx1"/>
              </a:solidFill>
              <a:miter lim="800000"/>
              <a:headEnd/>
              <a:tailEnd/>
            </a:ln>
          </p:spPr>
          <p:txBody>
            <a:bodyPr>
              <a:spAutoFit/>
            </a:bodyPr>
            <a:lstStyle/>
            <a:p>
              <a:r>
                <a:rPr lang="en-US" sz="1400" b="1"/>
                <a:t>KQua</a:t>
              </a:r>
            </a:p>
          </p:txBody>
        </p:sp>
        <p:sp>
          <p:nvSpPr>
            <p:cNvPr id="59411" name="Text Box 210"/>
            <p:cNvSpPr txBox="1">
              <a:spLocks noChangeArrowheads="1"/>
            </p:cNvSpPr>
            <p:nvPr/>
          </p:nvSpPr>
          <p:spPr bwMode="auto">
            <a:xfrm>
              <a:off x="1104" y="2976"/>
              <a:ext cx="528" cy="192"/>
            </a:xfrm>
            <a:prstGeom prst="rect">
              <a:avLst/>
            </a:prstGeom>
            <a:noFill/>
            <a:ln w="12700" algn="ctr">
              <a:noFill/>
              <a:miter lim="800000"/>
              <a:headEnd/>
              <a:tailEnd/>
            </a:ln>
          </p:spPr>
          <p:txBody>
            <a:bodyPr>
              <a:spAutoFit/>
            </a:bodyPr>
            <a:lstStyle/>
            <a:p>
              <a:r>
                <a:rPr lang="en-US" sz="1400"/>
                <a:t>MaKH</a:t>
              </a:r>
            </a:p>
          </p:txBody>
        </p:sp>
        <p:sp>
          <p:nvSpPr>
            <p:cNvPr id="59412" name="Line 211"/>
            <p:cNvSpPr>
              <a:spLocks noChangeShapeType="1"/>
            </p:cNvSpPr>
            <p:nvPr/>
          </p:nvSpPr>
          <p:spPr bwMode="auto">
            <a:xfrm>
              <a:off x="1104" y="2976"/>
              <a:ext cx="0" cy="1104"/>
            </a:xfrm>
            <a:prstGeom prst="line">
              <a:avLst/>
            </a:prstGeom>
            <a:noFill/>
            <a:ln w="12700">
              <a:solidFill>
                <a:schemeClr val="tx1"/>
              </a:solidFill>
              <a:round/>
              <a:headEnd/>
              <a:tailEnd/>
            </a:ln>
          </p:spPr>
          <p:txBody>
            <a:bodyPr anchor="ctr">
              <a:spAutoFit/>
            </a:bodyPr>
            <a:lstStyle/>
            <a:p>
              <a:endParaRPr lang="vi-VN"/>
            </a:p>
          </p:txBody>
        </p:sp>
        <p:sp>
          <p:nvSpPr>
            <p:cNvPr id="59413" name="Line 212"/>
            <p:cNvSpPr>
              <a:spLocks noChangeShapeType="1"/>
            </p:cNvSpPr>
            <p:nvPr/>
          </p:nvSpPr>
          <p:spPr bwMode="auto">
            <a:xfrm>
              <a:off x="1632" y="2976"/>
              <a:ext cx="0" cy="1104"/>
            </a:xfrm>
            <a:prstGeom prst="line">
              <a:avLst/>
            </a:prstGeom>
            <a:noFill/>
            <a:ln w="12700">
              <a:solidFill>
                <a:schemeClr val="tx1"/>
              </a:solidFill>
              <a:round/>
              <a:headEnd/>
              <a:tailEnd/>
            </a:ln>
          </p:spPr>
          <p:txBody>
            <a:bodyPr anchor="ctr">
              <a:spAutoFit/>
            </a:bodyPr>
            <a:lstStyle/>
            <a:p>
              <a:endParaRPr lang="vi-VN"/>
            </a:p>
          </p:txBody>
        </p:sp>
        <p:sp>
          <p:nvSpPr>
            <p:cNvPr id="59414" name="Text Box 213"/>
            <p:cNvSpPr txBox="1">
              <a:spLocks noChangeArrowheads="1"/>
            </p:cNvSpPr>
            <p:nvPr/>
          </p:nvSpPr>
          <p:spPr bwMode="auto">
            <a:xfrm>
              <a:off x="672" y="3456"/>
              <a:ext cx="432" cy="192"/>
            </a:xfrm>
            <a:prstGeom prst="rect">
              <a:avLst/>
            </a:prstGeom>
            <a:noFill/>
            <a:ln w="12700" algn="ctr">
              <a:noFill/>
              <a:miter lim="800000"/>
              <a:headEnd/>
              <a:tailEnd/>
            </a:ln>
          </p:spPr>
          <p:txBody>
            <a:bodyPr>
              <a:spAutoFit/>
            </a:bodyPr>
            <a:lstStyle/>
            <a:p>
              <a:r>
                <a:rPr lang="en-US" sz="1400"/>
                <a:t>8</a:t>
              </a:r>
            </a:p>
          </p:txBody>
        </p:sp>
        <p:sp>
          <p:nvSpPr>
            <p:cNvPr id="59415" name="Text Box 214"/>
            <p:cNvSpPr txBox="1">
              <a:spLocks noChangeArrowheads="1"/>
            </p:cNvSpPr>
            <p:nvPr/>
          </p:nvSpPr>
          <p:spPr bwMode="auto">
            <a:xfrm>
              <a:off x="672" y="3600"/>
              <a:ext cx="432" cy="192"/>
            </a:xfrm>
            <a:prstGeom prst="rect">
              <a:avLst/>
            </a:prstGeom>
            <a:noFill/>
            <a:ln w="12700" algn="ctr">
              <a:noFill/>
              <a:miter lim="800000"/>
              <a:headEnd/>
              <a:tailEnd/>
            </a:ln>
          </p:spPr>
          <p:txBody>
            <a:bodyPr>
              <a:spAutoFit/>
            </a:bodyPr>
            <a:lstStyle/>
            <a:p>
              <a:r>
                <a:rPr lang="en-US" sz="1400"/>
                <a:t>8</a:t>
              </a:r>
            </a:p>
          </p:txBody>
        </p:sp>
        <p:sp>
          <p:nvSpPr>
            <p:cNvPr id="59416" name="Text Box 215"/>
            <p:cNvSpPr txBox="1">
              <a:spLocks noChangeArrowheads="1"/>
            </p:cNvSpPr>
            <p:nvPr/>
          </p:nvSpPr>
          <p:spPr bwMode="auto">
            <a:xfrm>
              <a:off x="672" y="3744"/>
              <a:ext cx="432" cy="192"/>
            </a:xfrm>
            <a:prstGeom prst="rect">
              <a:avLst/>
            </a:prstGeom>
            <a:noFill/>
            <a:ln w="12700" algn="ctr">
              <a:noFill/>
              <a:miter lim="800000"/>
              <a:headEnd/>
              <a:tailEnd/>
            </a:ln>
          </p:spPr>
          <p:txBody>
            <a:bodyPr>
              <a:spAutoFit/>
            </a:bodyPr>
            <a:lstStyle/>
            <a:p>
              <a:r>
                <a:rPr lang="en-US" sz="1400"/>
                <a:t>8</a:t>
              </a:r>
            </a:p>
          </p:txBody>
        </p:sp>
        <p:sp>
          <p:nvSpPr>
            <p:cNvPr id="59417" name="Text Box 216"/>
            <p:cNvSpPr txBox="1">
              <a:spLocks noChangeArrowheads="1"/>
            </p:cNvSpPr>
            <p:nvPr/>
          </p:nvSpPr>
          <p:spPr bwMode="auto">
            <a:xfrm>
              <a:off x="672" y="3888"/>
              <a:ext cx="432" cy="192"/>
            </a:xfrm>
            <a:prstGeom prst="rect">
              <a:avLst/>
            </a:prstGeom>
            <a:noFill/>
            <a:ln w="12700" algn="ctr">
              <a:noFill/>
              <a:miter lim="800000"/>
              <a:headEnd/>
              <a:tailEnd/>
            </a:ln>
          </p:spPr>
          <p:txBody>
            <a:bodyPr>
              <a:spAutoFit/>
            </a:bodyPr>
            <a:lstStyle/>
            <a:p>
              <a:r>
                <a:rPr lang="en-US" sz="1400"/>
                <a:t>8</a:t>
              </a:r>
            </a:p>
          </p:txBody>
        </p:sp>
        <p:sp>
          <p:nvSpPr>
            <p:cNvPr id="59418" name="Text Box 217"/>
            <p:cNvSpPr txBox="1">
              <a:spLocks noChangeArrowheads="1"/>
            </p:cNvSpPr>
            <p:nvPr/>
          </p:nvSpPr>
          <p:spPr bwMode="auto">
            <a:xfrm>
              <a:off x="1104" y="3168"/>
              <a:ext cx="528" cy="192"/>
            </a:xfrm>
            <a:prstGeom prst="rect">
              <a:avLst/>
            </a:prstGeom>
            <a:noFill/>
            <a:ln w="12700" algn="ctr">
              <a:noFill/>
              <a:miter lim="800000"/>
              <a:headEnd/>
              <a:tailEnd/>
            </a:ln>
          </p:spPr>
          <p:txBody>
            <a:bodyPr>
              <a:spAutoFit/>
            </a:bodyPr>
            <a:lstStyle/>
            <a:p>
              <a:r>
                <a:rPr lang="en-US" sz="1400"/>
                <a:t>112</a:t>
              </a:r>
            </a:p>
          </p:txBody>
        </p:sp>
        <p:sp>
          <p:nvSpPr>
            <p:cNvPr id="59419" name="Text Box 218"/>
            <p:cNvSpPr txBox="1">
              <a:spLocks noChangeArrowheads="1"/>
            </p:cNvSpPr>
            <p:nvPr/>
          </p:nvSpPr>
          <p:spPr bwMode="auto">
            <a:xfrm>
              <a:off x="1104" y="3312"/>
              <a:ext cx="528" cy="192"/>
            </a:xfrm>
            <a:prstGeom prst="rect">
              <a:avLst/>
            </a:prstGeom>
            <a:noFill/>
            <a:ln w="12700" algn="ctr">
              <a:noFill/>
              <a:miter lim="800000"/>
              <a:headEnd/>
              <a:tailEnd/>
            </a:ln>
          </p:spPr>
          <p:txBody>
            <a:bodyPr>
              <a:spAutoFit/>
            </a:bodyPr>
            <a:lstStyle/>
            <a:p>
              <a:r>
                <a:rPr lang="en-US" sz="1400"/>
                <a:t>119</a:t>
              </a:r>
            </a:p>
          </p:txBody>
        </p:sp>
        <p:sp>
          <p:nvSpPr>
            <p:cNvPr id="59420" name="Text Box 219"/>
            <p:cNvSpPr txBox="1">
              <a:spLocks noChangeArrowheads="1"/>
            </p:cNvSpPr>
            <p:nvPr/>
          </p:nvSpPr>
          <p:spPr bwMode="auto">
            <a:xfrm>
              <a:off x="1104" y="3456"/>
              <a:ext cx="528" cy="192"/>
            </a:xfrm>
            <a:prstGeom prst="rect">
              <a:avLst/>
            </a:prstGeom>
            <a:noFill/>
            <a:ln w="12700" algn="ctr">
              <a:noFill/>
              <a:miter lim="800000"/>
              <a:headEnd/>
              <a:tailEnd/>
            </a:ln>
          </p:spPr>
          <p:txBody>
            <a:bodyPr>
              <a:spAutoFit/>
            </a:bodyPr>
            <a:lstStyle/>
            <a:p>
              <a:r>
                <a:rPr lang="en-US" sz="1400"/>
                <a:t>85</a:t>
              </a:r>
            </a:p>
          </p:txBody>
        </p:sp>
        <p:sp>
          <p:nvSpPr>
            <p:cNvPr id="59421" name="Text Box 220"/>
            <p:cNvSpPr txBox="1">
              <a:spLocks noChangeArrowheads="1"/>
            </p:cNvSpPr>
            <p:nvPr/>
          </p:nvSpPr>
          <p:spPr bwMode="auto">
            <a:xfrm>
              <a:off x="1104" y="3600"/>
              <a:ext cx="528" cy="192"/>
            </a:xfrm>
            <a:prstGeom prst="rect">
              <a:avLst/>
            </a:prstGeom>
            <a:noFill/>
            <a:ln w="12700" algn="ctr">
              <a:noFill/>
              <a:miter lim="800000"/>
              <a:headEnd/>
              <a:tailEnd/>
            </a:ln>
          </p:spPr>
          <p:txBody>
            <a:bodyPr>
              <a:spAutoFit/>
            </a:bodyPr>
            <a:lstStyle/>
            <a:p>
              <a:r>
                <a:rPr lang="en-US" sz="1400"/>
                <a:t>92</a:t>
              </a:r>
            </a:p>
          </p:txBody>
        </p:sp>
        <p:sp>
          <p:nvSpPr>
            <p:cNvPr id="59422" name="Text Box 221"/>
            <p:cNvSpPr txBox="1">
              <a:spLocks noChangeArrowheads="1"/>
            </p:cNvSpPr>
            <p:nvPr/>
          </p:nvSpPr>
          <p:spPr bwMode="auto">
            <a:xfrm>
              <a:off x="1104" y="3744"/>
              <a:ext cx="528" cy="192"/>
            </a:xfrm>
            <a:prstGeom prst="rect">
              <a:avLst/>
            </a:prstGeom>
            <a:noFill/>
            <a:ln w="12700" algn="ctr">
              <a:noFill/>
              <a:miter lim="800000"/>
              <a:headEnd/>
              <a:tailEnd/>
            </a:ln>
          </p:spPr>
          <p:txBody>
            <a:bodyPr>
              <a:spAutoFit/>
            </a:bodyPr>
            <a:lstStyle/>
            <a:p>
              <a:r>
                <a:rPr lang="en-US" sz="1400"/>
                <a:t>102</a:t>
              </a:r>
            </a:p>
          </p:txBody>
        </p:sp>
        <p:sp>
          <p:nvSpPr>
            <p:cNvPr id="59423" name="Text Box 222"/>
            <p:cNvSpPr txBox="1">
              <a:spLocks noChangeArrowheads="1"/>
            </p:cNvSpPr>
            <p:nvPr/>
          </p:nvSpPr>
          <p:spPr bwMode="auto">
            <a:xfrm>
              <a:off x="1104" y="3888"/>
              <a:ext cx="528" cy="192"/>
            </a:xfrm>
            <a:prstGeom prst="rect">
              <a:avLst/>
            </a:prstGeom>
            <a:noFill/>
            <a:ln w="12700" algn="ctr">
              <a:noFill/>
              <a:miter lim="800000"/>
              <a:headEnd/>
              <a:tailEnd/>
            </a:ln>
          </p:spPr>
          <p:txBody>
            <a:bodyPr>
              <a:spAutoFit/>
            </a:bodyPr>
            <a:lstStyle/>
            <a:p>
              <a:r>
                <a:rPr lang="en-US" sz="1400"/>
                <a:t>135</a:t>
              </a:r>
            </a:p>
          </p:txBody>
        </p:sp>
        <p:sp>
          <p:nvSpPr>
            <p:cNvPr id="59424" name="Text Box 223"/>
            <p:cNvSpPr txBox="1">
              <a:spLocks noChangeArrowheads="1"/>
            </p:cNvSpPr>
            <p:nvPr/>
          </p:nvSpPr>
          <p:spPr bwMode="auto">
            <a:xfrm>
              <a:off x="1632" y="3456"/>
              <a:ext cx="432" cy="192"/>
            </a:xfrm>
            <a:prstGeom prst="rect">
              <a:avLst/>
            </a:prstGeom>
            <a:noFill/>
            <a:ln w="12700" algn="ctr">
              <a:noFill/>
              <a:miter lim="800000"/>
              <a:headEnd/>
              <a:tailEnd/>
            </a:ln>
          </p:spPr>
          <p:txBody>
            <a:bodyPr>
              <a:spAutoFit/>
            </a:bodyPr>
            <a:lstStyle/>
            <a:p>
              <a:r>
                <a:rPr lang="en-US" sz="1400"/>
                <a:t>10</a:t>
              </a:r>
            </a:p>
          </p:txBody>
        </p:sp>
        <p:sp>
          <p:nvSpPr>
            <p:cNvPr id="59425" name="Text Box 224"/>
            <p:cNvSpPr txBox="1">
              <a:spLocks noChangeArrowheads="1"/>
            </p:cNvSpPr>
            <p:nvPr/>
          </p:nvSpPr>
          <p:spPr bwMode="auto">
            <a:xfrm>
              <a:off x="1632" y="3600"/>
              <a:ext cx="432" cy="192"/>
            </a:xfrm>
            <a:prstGeom prst="rect">
              <a:avLst/>
            </a:prstGeom>
            <a:noFill/>
            <a:ln w="12700" algn="ctr">
              <a:noFill/>
              <a:miter lim="800000"/>
              <a:headEnd/>
              <a:tailEnd/>
            </a:ln>
          </p:spPr>
          <p:txBody>
            <a:bodyPr>
              <a:spAutoFit/>
            </a:bodyPr>
            <a:lstStyle/>
            <a:p>
              <a:r>
                <a:rPr lang="en-US" sz="1400"/>
                <a:t>9</a:t>
              </a:r>
            </a:p>
          </p:txBody>
        </p:sp>
        <p:sp>
          <p:nvSpPr>
            <p:cNvPr id="59426" name="Text Box 225"/>
            <p:cNvSpPr txBox="1">
              <a:spLocks noChangeArrowheads="1"/>
            </p:cNvSpPr>
            <p:nvPr/>
          </p:nvSpPr>
          <p:spPr bwMode="auto">
            <a:xfrm>
              <a:off x="1632" y="3744"/>
              <a:ext cx="432" cy="192"/>
            </a:xfrm>
            <a:prstGeom prst="rect">
              <a:avLst/>
            </a:prstGeom>
            <a:noFill/>
            <a:ln w="12700" algn="ctr">
              <a:noFill/>
              <a:miter lim="800000"/>
              <a:headEnd/>
              <a:tailEnd/>
            </a:ln>
          </p:spPr>
          <p:txBody>
            <a:bodyPr>
              <a:spAutoFit/>
            </a:bodyPr>
            <a:lstStyle/>
            <a:p>
              <a:r>
                <a:rPr lang="en-US" sz="1400"/>
                <a:t>8</a:t>
              </a:r>
            </a:p>
          </p:txBody>
        </p:sp>
        <p:sp>
          <p:nvSpPr>
            <p:cNvPr id="59427" name="Text Box 226"/>
            <p:cNvSpPr txBox="1">
              <a:spLocks noChangeArrowheads="1"/>
            </p:cNvSpPr>
            <p:nvPr/>
          </p:nvSpPr>
          <p:spPr bwMode="auto">
            <a:xfrm>
              <a:off x="1632" y="3888"/>
              <a:ext cx="432" cy="192"/>
            </a:xfrm>
            <a:prstGeom prst="rect">
              <a:avLst/>
            </a:prstGeom>
            <a:noFill/>
            <a:ln w="12700" algn="ctr">
              <a:noFill/>
              <a:miter lim="800000"/>
              <a:headEnd/>
              <a:tailEnd/>
            </a:ln>
          </p:spPr>
          <p:txBody>
            <a:bodyPr>
              <a:spAutoFit/>
            </a:bodyPr>
            <a:lstStyle/>
            <a:p>
              <a:r>
                <a:rPr lang="en-US" sz="1400"/>
                <a:t>10</a:t>
              </a:r>
            </a:p>
          </p:txBody>
        </p:sp>
      </p:grpSp>
      <p:sp>
        <p:nvSpPr>
          <p:cNvPr id="94" name="Footer Placeholder 93"/>
          <p:cNvSpPr>
            <a:spLocks noGrp="1"/>
          </p:cNvSpPr>
          <p:nvPr>
            <p:ph type="ftr" sz="quarter" idx="11"/>
          </p:nvPr>
        </p:nvSpPr>
        <p:spPr/>
        <p:txBody>
          <a:bodyPr/>
          <a:lstStyle/>
          <a:p>
            <a:pPr>
              <a:defRPr/>
            </a:pPr>
            <a:r>
              <a:rPr lang="en-US" altLang="en-US" smtClean="0"/>
              <a:t>Khoa CNTT</a:t>
            </a:r>
            <a:endParaRPr lang="en-US" altLang="en-US"/>
          </a:p>
        </p:txBody>
      </p:sp>
      <p:sp>
        <p:nvSpPr>
          <p:cNvPr id="95" name="Date Placeholder 94"/>
          <p:cNvSpPr>
            <a:spLocks noGrp="1"/>
          </p:cNvSpPr>
          <p:nvPr>
            <p:ph type="dt" sz="half" idx="10"/>
          </p:nvPr>
        </p:nvSpPr>
        <p:spPr/>
        <p:txBody>
          <a:bodyPr/>
          <a:lstStyle/>
          <a:p>
            <a:pPr>
              <a:defRPr/>
            </a:pPr>
            <a:fld id="{BA994D33-1A66-455F-9BE2-8FA1484A1B25}" type="datetime13">
              <a:rPr lang="vi-VN" altLang="en-US" smtClean="0"/>
              <a:pPr>
                <a:defRPr/>
              </a:pPr>
              <a:t>08:04:40</a:t>
            </a:fld>
            <a:endParaRPr lang="en-US" altLang="en-US"/>
          </a:p>
        </p:txBody>
      </p:sp>
      <p:pic>
        <p:nvPicPr>
          <p:cNvPr id="96"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97" name="Rectangle 2"/>
          <p:cNvSpPr txBox="1">
            <a:spLocks noChangeArrowheads="1"/>
          </p:cNvSpPr>
          <p:nvPr/>
        </p:nvSpPr>
        <p:spPr bwMode="auto">
          <a:xfrm>
            <a:off x="533400" y="228600"/>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accent1"/>
                </a:solidFill>
                <a:effectLst/>
                <a:uLnTx/>
                <a:uFillTx/>
                <a:latin typeface="+mj-lt"/>
                <a:ea typeface="+mj-ea"/>
                <a:cs typeface="+mj-cs"/>
              </a:rPr>
              <a:t>1.5 - Các</a:t>
            </a:r>
            <a:r>
              <a:rPr kumimoji="0" lang="en-US" sz="2400" b="1" i="0" u="none" strike="noStrike" kern="1200" cap="none" spc="0" normalizeH="0" noProof="0" smtClean="0">
                <a:ln>
                  <a:noFill/>
                </a:ln>
                <a:solidFill>
                  <a:schemeClr val="accent1"/>
                </a:solidFill>
                <a:effectLst/>
                <a:uLnTx/>
                <a:uFillTx/>
                <a:latin typeface="+mj-lt"/>
                <a:ea typeface="+mj-ea"/>
                <a:cs typeface="+mj-cs"/>
              </a:rPr>
              <a:t> khái niệm</a:t>
            </a:r>
            <a:endParaRPr kumimoji="0" lang="en-US" sz="2400" b="1" i="0" u="none" strike="noStrike" kern="1200" cap="none" spc="0" normalizeH="0" baseline="0" noProof="0" smtClean="0">
              <a:ln>
                <a:noFill/>
              </a:ln>
              <a:solidFill>
                <a:schemeClr val="accent1"/>
              </a:solidFill>
              <a:effectLst/>
              <a:uLnTx/>
              <a:uFillTx/>
              <a:latin typeface="+mj-lt"/>
              <a:ea typeface="+mj-ea"/>
              <a:cs typeface="+mj-cs"/>
            </a:endParaRPr>
          </a:p>
        </p:txBody>
      </p:sp>
    </p:spTree>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354013"/>
            <a:ext cx="8229600" cy="620712"/>
          </a:xfrm>
        </p:spPr>
        <p:txBody>
          <a:bodyPr/>
          <a:lstStyle/>
          <a:p>
            <a:r>
              <a:rPr lang="en-US" sz="3200" b="1" dirty="0" smtClean="0"/>
              <a:t>1.6- </a:t>
            </a:r>
            <a:r>
              <a:rPr lang="en-US" sz="3200" b="1" dirty="0" err="1" smtClean="0"/>
              <a:t>Kiến</a:t>
            </a:r>
            <a:r>
              <a:rPr lang="en-US" sz="3200" b="1" dirty="0" smtClean="0"/>
              <a:t> </a:t>
            </a:r>
            <a:r>
              <a:rPr lang="en-US" sz="3200" b="1" dirty="0" err="1" smtClean="0"/>
              <a:t>trúc</a:t>
            </a:r>
            <a:r>
              <a:rPr lang="en-US" sz="3200" b="1" dirty="0" smtClean="0"/>
              <a:t> 3 </a:t>
            </a:r>
            <a:r>
              <a:rPr lang="en-US" sz="3200" b="1" dirty="0" err="1" smtClean="0"/>
              <a:t>mức</a:t>
            </a:r>
            <a:r>
              <a:rPr lang="en-US" sz="3200" b="1" dirty="0" smtClean="0"/>
              <a:t> (</a:t>
            </a:r>
            <a:r>
              <a:rPr lang="en-US" sz="3200" b="1" dirty="0" err="1" smtClean="0"/>
              <a:t>lược</a:t>
            </a:r>
            <a:r>
              <a:rPr lang="en-US" sz="3200" b="1" dirty="0" smtClean="0"/>
              <a:t> </a:t>
            </a:r>
            <a:r>
              <a:rPr lang="en-US" sz="3200" b="1" dirty="0" err="1" smtClean="0"/>
              <a:t>đồ</a:t>
            </a:r>
            <a:r>
              <a:rPr lang="en-US" sz="3200" b="1" dirty="0" smtClean="0"/>
              <a:t>) </a:t>
            </a:r>
            <a:r>
              <a:rPr lang="en-US" sz="3200" b="1" dirty="0" err="1" smtClean="0"/>
              <a:t>của</a:t>
            </a:r>
            <a:r>
              <a:rPr lang="en-US" sz="3200" b="1" dirty="0" smtClean="0"/>
              <a:t> </a:t>
            </a:r>
            <a:r>
              <a:rPr lang="en-US" sz="3200" b="1" dirty="0" err="1" smtClean="0"/>
              <a:t>Hệ</a:t>
            </a:r>
            <a:r>
              <a:rPr lang="en-US" sz="3200" b="1" dirty="0" smtClean="0"/>
              <a:t> CSDL </a:t>
            </a:r>
          </a:p>
        </p:txBody>
      </p:sp>
      <p:sp>
        <p:nvSpPr>
          <p:cNvPr id="38915" name="Rectangle 3"/>
          <p:cNvSpPr>
            <a:spLocks noGrp="1" noChangeArrowheads="1"/>
          </p:cNvSpPr>
          <p:nvPr>
            <p:ph idx="1"/>
          </p:nvPr>
        </p:nvSpPr>
        <p:spPr>
          <a:xfrm>
            <a:off x="457200" y="1295400"/>
            <a:ext cx="8229600" cy="5105400"/>
          </a:xfrm>
        </p:spPr>
        <p:txBody>
          <a:bodyPr/>
          <a:lstStyle/>
          <a:p>
            <a:r>
              <a:rPr lang="en-US" smtClean="0"/>
              <a:t>Kiến trúc 3 lược đồ (3 mức - theo ANSI/SPARC)</a:t>
            </a:r>
          </a:p>
        </p:txBody>
      </p:sp>
      <p:sp>
        <p:nvSpPr>
          <p:cNvPr id="52" name="Slide Number Placeholder 5"/>
          <p:cNvSpPr>
            <a:spLocks noGrp="1"/>
          </p:cNvSpPr>
          <p:nvPr>
            <p:ph type="sldNum" sz="quarter" idx="12"/>
          </p:nvPr>
        </p:nvSpPr>
        <p:spPr/>
        <p:txBody>
          <a:bodyPr/>
          <a:lstStyle/>
          <a:p>
            <a:pPr>
              <a:defRPr/>
            </a:pPr>
            <a:fld id="{73F5FB88-0DE8-4081-82A1-7962AE234B65}" type="slidenum">
              <a:rPr lang="en-US" altLang="en-US"/>
              <a:pPr>
                <a:defRPr/>
              </a:pPr>
              <a:t>38</a:t>
            </a:fld>
            <a:endParaRPr lang="en-US" altLang="en-US"/>
          </a:p>
        </p:txBody>
      </p:sp>
      <p:grpSp>
        <p:nvGrpSpPr>
          <p:cNvPr id="38918" name="Group 4"/>
          <p:cNvGrpSpPr>
            <a:grpSpLocks/>
          </p:cNvGrpSpPr>
          <p:nvPr/>
        </p:nvGrpSpPr>
        <p:grpSpPr bwMode="auto">
          <a:xfrm>
            <a:off x="457200" y="1828800"/>
            <a:ext cx="8305800" cy="4648200"/>
            <a:chOff x="288" y="1152"/>
            <a:chExt cx="5280" cy="2928"/>
          </a:xfrm>
        </p:grpSpPr>
        <p:sp>
          <p:nvSpPr>
            <p:cNvPr id="38919" name="Rectangle 5"/>
            <p:cNvSpPr>
              <a:spLocks noChangeArrowheads="1"/>
            </p:cNvSpPr>
            <p:nvPr/>
          </p:nvSpPr>
          <p:spPr bwMode="auto">
            <a:xfrm>
              <a:off x="288" y="2112"/>
              <a:ext cx="5280" cy="912"/>
            </a:xfrm>
            <a:prstGeom prst="rect">
              <a:avLst/>
            </a:prstGeom>
            <a:solidFill>
              <a:srgbClr val="FF99CC">
                <a:alpha val="54901"/>
              </a:srgbClr>
            </a:solidFill>
            <a:ln w="12700" algn="ctr">
              <a:solidFill>
                <a:srgbClr val="FF99CC"/>
              </a:solidFill>
              <a:miter lim="800000"/>
              <a:headEnd/>
              <a:tailEnd/>
            </a:ln>
          </p:spPr>
          <p:txBody>
            <a:bodyPr anchor="ctr">
              <a:spAutoFit/>
            </a:bodyPr>
            <a:lstStyle/>
            <a:p>
              <a:endParaRPr lang="vi-VN"/>
            </a:p>
          </p:txBody>
        </p:sp>
        <p:sp>
          <p:nvSpPr>
            <p:cNvPr id="38920" name="Rectangle 6"/>
            <p:cNvSpPr>
              <a:spLocks noChangeArrowheads="1"/>
            </p:cNvSpPr>
            <p:nvPr/>
          </p:nvSpPr>
          <p:spPr bwMode="auto">
            <a:xfrm>
              <a:off x="288" y="3024"/>
              <a:ext cx="5280" cy="1056"/>
            </a:xfrm>
            <a:prstGeom prst="rect">
              <a:avLst/>
            </a:prstGeom>
            <a:solidFill>
              <a:srgbClr val="FFCC99">
                <a:alpha val="54901"/>
              </a:srgbClr>
            </a:solidFill>
            <a:ln w="12700" algn="ctr">
              <a:solidFill>
                <a:srgbClr val="FFCC99"/>
              </a:solidFill>
              <a:miter lim="800000"/>
              <a:headEnd/>
              <a:tailEnd/>
            </a:ln>
          </p:spPr>
          <p:txBody>
            <a:bodyPr anchor="ctr">
              <a:spAutoFit/>
            </a:bodyPr>
            <a:lstStyle/>
            <a:p>
              <a:endParaRPr lang="vi-VN"/>
            </a:p>
          </p:txBody>
        </p:sp>
        <p:sp>
          <p:nvSpPr>
            <p:cNvPr id="38921" name="Rectangle 7"/>
            <p:cNvSpPr>
              <a:spLocks noChangeArrowheads="1"/>
            </p:cNvSpPr>
            <p:nvPr/>
          </p:nvSpPr>
          <p:spPr bwMode="auto">
            <a:xfrm>
              <a:off x="288" y="1152"/>
              <a:ext cx="5280" cy="960"/>
            </a:xfrm>
            <a:prstGeom prst="rect">
              <a:avLst/>
            </a:prstGeom>
            <a:solidFill>
              <a:srgbClr val="99CCFF">
                <a:alpha val="54901"/>
              </a:srgbClr>
            </a:solidFill>
            <a:ln w="12700" algn="ctr">
              <a:solidFill>
                <a:srgbClr val="99CCFF"/>
              </a:solidFill>
              <a:miter lim="800000"/>
              <a:headEnd/>
              <a:tailEnd/>
            </a:ln>
          </p:spPr>
          <p:txBody>
            <a:bodyPr anchor="ctr">
              <a:spAutoFit/>
            </a:bodyPr>
            <a:lstStyle/>
            <a:p>
              <a:endParaRPr lang="vi-VN"/>
            </a:p>
          </p:txBody>
        </p:sp>
        <p:grpSp>
          <p:nvGrpSpPr>
            <p:cNvPr id="38922" name="Group 8"/>
            <p:cNvGrpSpPr>
              <a:grpSpLocks/>
            </p:cNvGrpSpPr>
            <p:nvPr/>
          </p:nvGrpSpPr>
          <p:grpSpPr bwMode="auto">
            <a:xfrm>
              <a:off x="2255" y="1201"/>
              <a:ext cx="720" cy="575"/>
              <a:chOff x="2880" y="1391"/>
              <a:chExt cx="720" cy="575"/>
            </a:xfrm>
          </p:grpSpPr>
          <p:grpSp>
            <p:nvGrpSpPr>
              <p:cNvPr id="38955" name="Group 9"/>
              <p:cNvGrpSpPr>
                <a:grpSpLocks/>
              </p:cNvGrpSpPr>
              <p:nvPr/>
            </p:nvGrpSpPr>
            <p:grpSpPr bwMode="auto">
              <a:xfrm>
                <a:off x="3107" y="1391"/>
                <a:ext cx="205" cy="385"/>
                <a:chOff x="515" y="1775"/>
                <a:chExt cx="239" cy="529"/>
              </a:xfrm>
            </p:grpSpPr>
            <p:sp>
              <p:nvSpPr>
                <p:cNvPr id="38957" name="Oval 10"/>
                <p:cNvSpPr>
                  <a:spLocks noChangeArrowheads="1"/>
                </p:cNvSpPr>
                <p:nvPr/>
              </p:nvSpPr>
              <p:spPr bwMode="auto">
                <a:xfrm>
                  <a:off x="534" y="1775"/>
                  <a:ext cx="200" cy="197"/>
                </a:xfrm>
                <a:prstGeom prst="ellipse">
                  <a:avLst/>
                </a:prstGeom>
                <a:noFill/>
                <a:ln w="12700">
                  <a:solidFill>
                    <a:schemeClr val="tx1"/>
                  </a:solidFill>
                  <a:round/>
                  <a:headEnd/>
                  <a:tailEnd/>
                </a:ln>
              </p:spPr>
              <p:txBody>
                <a:bodyPr wrap="none" anchor="ctr"/>
                <a:lstStyle/>
                <a:p>
                  <a:endParaRPr lang="vi-VN"/>
                </a:p>
              </p:txBody>
            </p:sp>
            <p:grpSp>
              <p:nvGrpSpPr>
                <p:cNvPr id="38958" name="Group 11"/>
                <p:cNvGrpSpPr>
                  <a:grpSpLocks/>
                </p:cNvGrpSpPr>
                <p:nvPr/>
              </p:nvGrpSpPr>
              <p:grpSpPr bwMode="auto">
                <a:xfrm>
                  <a:off x="515" y="2146"/>
                  <a:ext cx="239" cy="158"/>
                  <a:chOff x="515" y="2146"/>
                  <a:chExt cx="239" cy="158"/>
                </a:xfrm>
              </p:grpSpPr>
              <p:sp>
                <p:nvSpPr>
                  <p:cNvPr id="38962" name="Line 12"/>
                  <p:cNvSpPr>
                    <a:spLocks noChangeShapeType="1"/>
                  </p:cNvSpPr>
                  <p:nvPr/>
                </p:nvSpPr>
                <p:spPr bwMode="auto">
                  <a:xfrm flipH="1">
                    <a:off x="515" y="2146"/>
                    <a:ext cx="120" cy="158"/>
                  </a:xfrm>
                  <a:prstGeom prst="line">
                    <a:avLst/>
                  </a:prstGeom>
                  <a:noFill/>
                  <a:ln w="12700">
                    <a:solidFill>
                      <a:schemeClr val="tx1"/>
                    </a:solidFill>
                    <a:round/>
                    <a:headEnd/>
                    <a:tailEnd/>
                  </a:ln>
                </p:spPr>
                <p:txBody>
                  <a:bodyPr/>
                  <a:lstStyle/>
                  <a:p>
                    <a:endParaRPr lang="vi-VN"/>
                  </a:p>
                </p:txBody>
              </p:sp>
              <p:sp>
                <p:nvSpPr>
                  <p:cNvPr id="38963" name="Line 13"/>
                  <p:cNvSpPr>
                    <a:spLocks noChangeShapeType="1"/>
                  </p:cNvSpPr>
                  <p:nvPr/>
                </p:nvSpPr>
                <p:spPr bwMode="auto">
                  <a:xfrm>
                    <a:off x="634" y="2146"/>
                    <a:ext cx="120" cy="158"/>
                  </a:xfrm>
                  <a:prstGeom prst="line">
                    <a:avLst/>
                  </a:prstGeom>
                  <a:noFill/>
                  <a:ln w="12700">
                    <a:solidFill>
                      <a:schemeClr val="tx1"/>
                    </a:solidFill>
                    <a:round/>
                    <a:headEnd/>
                    <a:tailEnd/>
                  </a:ln>
                </p:spPr>
                <p:txBody>
                  <a:bodyPr/>
                  <a:lstStyle/>
                  <a:p>
                    <a:endParaRPr lang="vi-VN"/>
                  </a:p>
                </p:txBody>
              </p:sp>
            </p:grpSp>
            <p:grpSp>
              <p:nvGrpSpPr>
                <p:cNvPr id="38959" name="Group 14"/>
                <p:cNvGrpSpPr>
                  <a:grpSpLocks/>
                </p:cNvGrpSpPr>
                <p:nvPr/>
              </p:nvGrpSpPr>
              <p:grpSpPr bwMode="auto">
                <a:xfrm>
                  <a:off x="516" y="1980"/>
                  <a:ext cx="237" cy="162"/>
                  <a:chOff x="516" y="1980"/>
                  <a:chExt cx="237" cy="162"/>
                </a:xfrm>
              </p:grpSpPr>
              <p:sp>
                <p:nvSpPr>
                  <p:cNvPr id="38960" name="Line 15"/>
                  <p:cNvSpPr>
                    <a:spLocks noChangeShapeType="1"/>
                  </p:cNvSpPr>
                  <p:nvPr/>
                </p:nvSpPr>
                <p:spPr bwMode="auto">
                  <a:xfrm>
                    <a:off x="634" y="1980"/>
                    <a:ext cx="0" cy="162"/>
                  </a:xfrm>
                  <a:prstGeom prst="line">
                    <a:avLst/>
                  </a:prstGeom>
                  <a:noFill/>
                  <a:ln w="12700">
                    <a:solidFill>
                      <a:schemeClr val="tx1"/>
                    </a:solidFill>
                    <a:round/>
                    <a:headEnd/>
                    <a:tailEnd/>
                  </a:ln>
                </p:spPr>
                <p:txBody>
                  <a:bodyPr/>
                  <a:lstStyle/>
                  <a:p>
                    <a:endParaRPr lang="vi-VN"/>
                  </a:p>
                </p:txBody>
              </p:sp>
              <p:sp>
                <p:nvSpPr>
                  <p:cNvPr id="38961" name="Line 16"/>
                  <p:cNvSpPr>
                    <a:spLocks noChangeShapeType="1"/>
                  </p:cNvSpPr>
                  <p:nvPr/>
                </p:nvSpPr>
                <p:spPr bwMode="auto">
                  <a:xfrm>
                    <a:off x="516" y="2040"/>
                    <a:ext cx="237" cy="0"/>
                  </a:xfrm>
                  <a:prstGeom prst="line">
                    <a:avLst/>
                  </a:prstGeom>
                  <a:noFill/>
                  <a:ln w="12700">
                    <a:solidFill>
                      <a:schemeClr val="tx1"/>
                    </a:solidFill>
                    <a:round/>
                    <a:headEnd/>
                    <a:tailEnd/>
                  </a:ln>
                </p:spPr>
                <p:txBody>
                  <a:bodyPr/>
                  <a:lstStyle/>
                  <a:p>
                    <a:endParaRPr lang="vi-VN"/>
                  </a:p>
                </p:txBody>
              </p:sp>
            </p:grpSp>
          </p:grpSp>
          <p:sp>
            <p:nvSpPr>
              <p:cNvPr id="38956" name="Rectangle 17"/>
              <p:cNvSpPr>
                <a:spLocks noChangeArrowheads="1"/>
              </p:cNvSpPr>
              <p:nvPr/>
            </p:nvSpPr>
            <p:spPr bwMode="auto">
              <a:xfrm>
                <a:off x="2880" y="1776"/>
                <a:ext cx="720" cy="190"/>
              </a:xfrm>
              <a:prstGeom prst="rect">
                <a:avLst/>
              </a:prstGeom>
              <a:noFill/>
              <a:ln w="12700">
                <a:noFill/>
                <a:miter lim="800000"/>
                <a:headEnd/>
                <a:tailEnd/>
              </a:ln>
            </p:spPr>
            <p:txBody>
              <a:bodyPr lIns="90488" tIns="44450" rIns="90488" bIns="44450" anchor="ctr">
                <a:spAutoFit/>
              </a:bodyPr>
              <a:lstStyle/>
              <a:p>
                <a:pPr eaLnBrk="0" hangingPunct="0">
                  <a:spcBef>
                    <a:spcPct val="0"/>
                  </a:spcBef>
                </a:pPr>
                <a:r>
                  <a:rPr lang="fr-FR" sz="1400">
                    <a:latin typeface="Arial" charset="0"/>
                  </a:rPr>
                  <a:t>Người dùng</a:t>
                </a:r>
              </a:p>
            </p:txBody>
          </p:sp>
        </p:grpSp>
        <p:sp>
          <p:nvSpPr>
            <p:cNvPr id="38923" name="Rectangle 18"/>
            <p:cNvSpPr>
              <a:spLocks noChangeArrowheads="1"/>
            </p:cNvSpPr>
            <p:nvPr/>
          </p:nvSpPr>
          <p:spPr bwMode="auto">
            <a:xfrm>
              <a:off x="2010" y="1825"/>
              <a:ext cx="1162" cy="239"/>
            </a:xfrm>
            <a:prstGeom prst="rect">
              <a:avLst/>
            </a:prstGeom>
            <a:noFill/>
            <a:ln w="12700" algn="ctr">
              <a:solidFill>
                <a:schemeClr val="tx1"/>
              </a:solidFill>
              <a:miter lim="800000"/>
              <a:headEnd/>
              <a:tailEnd/>
            </a:ln>
          </p:spPr>
          <p:txBody>
            <a:bodyPr wrap="none" anchor="ctr">
              <a:spAutoFit/>
            </a:bodyPr>
            <a:lstStyle/>
            <a:p>
              <a:r>
                <a:rPr lang="en-US"/>
                <a:t>Lược đồ ngoài 1</a:t>
              </a:r>
            </a:p>
          </p:txBody>
        </p:sp>
        <p:sp>
          <p:nvSpPr>
            <p:cNvPr id="38924" name="Rectangle 19"/>
            <p:cNvSpPr>
              <a:spLocks noChangeArrowheads="1"/>
            </p:cNvSpPr>
            <p:nvPr/>
          </p:nvSpPr>
          <p:spPr bwMode="auto">
            <a:xfrm>
              <a:off x="3978" y="1825"/>
              <a:ext cx="1163" cy="239"/>
            </a:xfrm>
            <a:prstGeom prst="rect">
              <a:avLst/>
            </a:prstGeom>
            <a:noFill/>
            <a:ln w="12700" algn="ctr">
              <a:solidFill>
                <a:schemeClr val="tx1"/>
              </a:solidFill>
              <a:miter lim="800000"/>
              <a:headEnd/>
              <a:tailEnd/>
            </a:ln>
          </p:spPr>
          <p:txBody>
            <a:bodyPr wrap="none" anchor="ctr">
              <a:spAutoFit/>
            </a:bodyPr>
            <a:lstStyle/>
            <a:p>
              <a:r>
                <a:rPr lang="en-US"/>
                <a:t>Lược đồ ngoài n</a:t>
              </a:r>
            </a:p>
          </p:txBody>
        </p:sp>
        <p:sp>
          <p:nvSpPr>
            <p:cNvPr id="38925" name="Text Box 20"/>
            <p:cNvSpPr txBox="1">
              <a:spLocks noChangeArrowheads="1"/>
            </p:cNvSpPr>
            <p:nvPr/>
          </p:nvSpPr>
          <p:spPr bwMode="auto">
            <a:xfrm>
              <a:off x="3311" y="1825"/>
              <a:ext cx="576" cy="231"/>
            </a:xfrm>
            <a:prstGeom prst="rect">
              <a:avLst/>
            </a:prstGeom>
            <a:noFill/>
            <a:ln w="12700" algn="ctr">
              <a:noFill/>
              <a:miter lim="800000"/>
              <a:headEnd/>
              <a:tailEnd/>
            </a:ln>
          </p:spPr>
          <p:txBody>
            <a:bodyPr>
              <a:spAutoFit/>
            </a:bodyPr>
            <a:lstStyle/>
            <a:p>
              <a:r>
                <a:rPr lang="en-US"/>
                <a:t>…</a:t>
              </a:r>
            </a:p>
          </p:txBody>
        </p:sp>
        <p:sp>
          <p:nvSpPr>
            <p:cNvPr id="38926" name="Rectangle 21"/>
            <p:cNvSpPr>
              <a:spLocks noChangeArrowheads="1"/>
            </p:cNvSpPr>
            <p:nvPr/>
          </p:nvSpPr>
          <p:spPr bwMode="auto">
            <a:xfrm>
              <a:off x="2869" y="2448"/>
              <a:ext cx="1365" cy="239"/>
            </a:xfrm>
            <a:prstGeom prst="rect">
              <a:avLst/>
            </a:prstGeom>
            <a:noFill/>
            <a:ln w="12700" algn="ctr">
              <a:solidFill>
                <a:schemeClr val="tx1"/>
              </a:solidFill>
              <a:miter lim="800000"/>
              <a:headEnd/>
              <a:tailEnd/>
            </a:ln>
          </p:spPr>
          <p:txBody>
            <a:bodyPr wrap="none" anchor="ctr">
              <a:spAutoFit/>
            </a:bodyPr>
            <a:lstStyle/>
            <a:p>
              <a:r>
                <a:rPr lang="en-US"/>
                <a:t>Lược đồ quan niệm</a:t>
              </a:r>
            </a:p>
          </p:txBody>
        </p:sp>
        <p:sp>
          <p:nvSpPr>
            <p:cNvPr id="38927" name="Rectangle 22"/>
            <p:cNvSpPr>
              <a:spLocks noChangeArrowheads="1"/>
            </p:cNvSpPr>
            <p:nvPr/>
          </p:nvSpPr>
          <p:spPr bwMode="auto">
            <a:xfrm>
              <a:off x="3066" y="3121"/>
              <a:ext cx="1029" cy="239"/>
            </a:xfrm>
            <a:prstGeom prst="rect">
              <a:avLst/>
            </a:prstGeom>
            <a:noFill/>
            <a:ln w="12700" algn="ctr">
              <a:solidFill>
                <a:schemeClr val="tx1"/>
              </a:solidFill>
              <a:miter lim="800000"/>
              <a:headEnd/>
              <a:tailEnd/>
            </a:ln>
          </p:spPr>
          <p:txBody>
            <a:bodyPr wrap="none" anchor="ctr">
              <a:spAutoFit/>
            </a:bodyPr>
            <a:lstStyle/>
            <a:p>
              <a:r>
                <a:rPr lang="en-US"/>
                <a:t>Lược đồ trong</a:t>
              </a:r>
            </a:p>
          </p:txBody>
        </p:sp>
        <p:grpSp>
          <p:nvGrpSpPr>
            <p:cNvPr id="38928" name="Group 23"/>
            <p:cNvGrpSpPr>
              <a:grpSpLocks/>
            </p:cNvGrpSpPr>
            <p:nvPr/>
          </p:nvGrpSpPr>
          <p:grpSpPr bwMode="auto">
            <a:xfrm>
              <a:off x="2927" y="3600"/>
              <a:ext cx="1296" cy="432"/>
              <a:chOff x="2208" y="3552"/>
              <a:chExt cx="1296" cy="432"/>
            </a:xfrm>
          </p:grpSpPr>
          <p:sp>
            <p:nvSpPr>
              <p:cNvPr id="38952" name="AutoShape 24"/>
              <p:cNvSpPr>
                <a:spLocks noChangeArrowheads="1"/>
              </p:cNvSpPr>
              <p:nvPr/>
            </p:nvSpPr>
            <p:spPr bwMode="auto">
              <a:xfrm>
                <a:off x="2208" y="3552"/>
                <a:ext cx="336" cy="432"/>
              </a:xfrm>
              <a:prstGeom prst="flowChartMagneticDisk">
                <a:avLst/>
              </a:prstGeom>
              <a:noFill/>
              <a:ln w="12700">
                <a:solidFill>
                  <a:schemeClr val="tx1"/>
                </a:solidFill>
                <a:round/>
                <a:headEnd/>
                <a:tailEnd/>
              </a:ln>
            </p:spPr>
            <p:txBody>
              <a:bodyPr wrap="none" anchor="ctr">
                <a:spAutoFit/>
              </a:bodyPr>
              <a:lstStyle/>
              <a:p>
                <a:endParaRPr lang="vi-VN"/>
              </a:p>
            </p:txBody>
          </p:sp>
          <p:sp>
            <p:nvSpPr>
              <p:cNvPr id="38953" name="AutoShape 25"/>
              <p:cNvSpPr>
                <a:spLocks noChangeArrowheads="1"/>
              </p:cNvSpPr>
              <p:nvPr/>
            </p:nvSpPr>
            <p:spPr bwMode="auto">
              <a:xfrm>
                <a:off x="2688" y="3552"/>
                <a:ext cx="336" cy="432"/>
              </a:xfrm>
              <a:prstGeom prst="flowChartMagneticDisk">
                <a:avLst/>
              </a:prstGeom>
              <a:noFill/>
              <a:ln w="12700">
                <a:solidFill>
                  <a:schemeClr val="tx1"/>
                </a:solidFill>
                <a:round/>
                <a:headEnd/>
                <a:tailEnd/>
              </a:ln>
            </p:spPr>
            <p:txBody>
              <a:bodyPr wrap="none" anchor="ctr">
                <a:spAutoFit/>
              </a:bodyPr>
              <a:lstStyle/>
              <a:p>
                <a:endParaRPr lang="vi-VN"/>
              </a:p>
            </p:txBody>
          </p:sp>
          <p:sp>
            <p:nvSpPr>
              <p:cNvPr id="38954" name="AutoShape 26"/>
              <p:cNvSpPr>
                <a:spLocks noChangeArrowheads="1"/>
              </p:cNvSpPr>
              <p:nvPr/>
            </p:nvSpPr>
            <p:spPr bwMode="auto">
              <a:xfrm>
                <a:off x="3168" y="3552"/>
                <a:ext cx="336" cy="432"/>
              </a:xfrm>
              <a:prstGeom prst="flowChartMagneticDisk">
                <a:avLst/>
              </a:prstGeom>
              <a:noFill/>
              <a:ln w="12700">
                <a:solidFill>
                  <a:schemeClr val="tx1"/>
                </a:solidFill>
                <a:round/>
                <a:headEnd/>
                <a:tailEnd/>
              </a:ln>
            </p:spPr>
            <p:txBody>
              <a:bodyPr wrap="none" anchor="ctr">
                <a:spAutoFit/>
              </a:bodyPr>
              <a:lstStyle/>
              <a:p>
                <a:endParaRPr lang="vi-VN"/>
              </a:p>
            </p:txBody>
          </p:sp>
        </p:grpSp>
        <p:sp>
          <p:nvSpPr>
            <p:cNvPr id="38929" name="Line 27"/>
            <p:cNvSpPr>
              <a:spLocks noChangeShapeType="1"/>
            </p:cNvSpPr>
            <p:nvPr/>
          </p:nvSpPr>
          <p:spPr bwMode="auto">
            <a:xfrm>
              <a:off x="3599" y="2688"/>
              <a:ext cx="1" cy="432"/>
            </a:xfrm>
            <a:prstGeom prst="line">
              <a:avLst/>
            </a:prstGeom>
            <a:noFill/>
            <a:ln w="12700">
              <a:solidFill>
                <a:schemeClr val="tx1"/>
              </a:solidFill>
              <a:round/>
              <a:headEnd type="triangle" w="med" len="med"/>
              <a:tailEnd type="triangle" w="med" len="med"/>
            </a:ln>
          </p:spPr>
          <p:txBody>
            <a:bodyPr anchor="ctr">
              <a:spAutoFit/>
            </a:bodyPr>
            <a:lstStyle/>
            <a:p>
              <a:endParaRPr lang="vi-VN"/>
            </a:p>
          </p:txBody>
        </p:sp>
        <p:sp>
          <p:nvSpPr>
            <p:cNvPr id="38930" name="Line 28"/>
            <p:cNvSpPr>
              <a:spLocks noChangeShapeType="1"/>
            </p:cNvSpPr>
            <p:nvPr/>
          </p:nvSpPr>
          <p:spPr bwMode="auto">
            <a:xfrm>
              <a:off x="2639" y="2064"/>
              <a:ext cx="432" cy="384"/>
            </a:xfrm>
            <a:prstGeom prst="line">
              <a:avLst/>
            </a:prstGeom>
            <a:noFill/>
            <a:ln w="12700">
              <a:solidFill>
                <a:schemeClr val="tx1"/>
              </a:solidFill>
              <a:round/>
              <a:headEnd type="triangle" w="med" len="med"/>
              <a:tailEnd type="triangle" w="med" len="med"/>
            </a:ln>
          </p:spPr>
          <p:txBody>
            <a:bodyPr wrap="none" anchor="ctr">
              <a:spAutoFit/>
            </a:bodyPr>
            <a:lstStyle/>
            <a:p>
              <a:endParaRPr lang="vi-VN"/>
            </a:p>
          </p:txBody>
        </p:sp>
        <p:sp>
          <p:nvSpPr>
            <p:cNvPr id="38931" name="Line 29"/>
            <p:cNvSpPr>
              <a:spLocks noChangeShapeType="1"/>
            </p:cNvSpPr>
            <p:nvPr/>
          </p:nvSpPr>
          <p:spPr bwMode="auto">
            <a:xfrm flipH="1">
              <a:off x="4031" y="2064"/>
              <a:ext cx="528" cy="384"/>
            </a:xfrm>
            <a:prstGeom prst="line">
              <a:avLst/>
            </a:prstGeom>
            <a:noFill/>
            <a:ln w="12700">
              <a:solidFill>
                <a:schemeClr val="tx1"/>
              </a:solidFill>
              <a:round/>
              <a:headEnd type="triangle" w="med" len="med"/>
              <a:tailEnd type="triangle" w="med" len="med"/>
            </a:ln>
          </p:spPr>
          <p:txBody>
            <a:bodyPr wrap="none" anchor="ctr">
              <a:spAutoFit/>
            </a:bodyPr>
            <a:lstStyle/>
            <a:p>
              <a:endParaRPr lang="vi-VN"/>
            </a:p>
          </p:txBody>
        </p:sp>
        <p:grpSp>
          <p:nvGrpSpPr>
            <p:cNvPr id="38932" name="Group 30"/>
            <p:cNvGrpSpPr>
              <a:grpSpLocks/>
            </p:cNvGrpSpPr>
            <p:nvPr/>
          </p:nvGrpSpPr>
          <p:grpSpPr bwMode="auto">
            <a:xfrm>
              <a:off x="4223" y="1201"/>
              <a:ext cx="720" cy="575"/>
              <a:chOff x="2880" y="1391"/>
              <a:chExt cx="720" cy="575"/>
            </a:xfrm>
          </p:grpSpPr>
          <p:grpSp>
            <p:nvGrpSpPr>
              <p:cNvPr id="38943" name="Group 31"/>
              <p:cNvGrpSpPr>
                <a:grpSpLocks/>
              </p:cNvGrpSpPr>
              <p:nvPr/>
            </p:nvGrpSpPr>
            <p:grpSpPr bwMode="auto">
              <a:xfrm>
                <a:off x="3107" y="1391"/>
                <a:ext cx="205" cy="385"/>
                <a:chOff x="515" y="1775"/>
                <a:chExt cx="239" cy="529"/>
              </a:xfrm>
            </p:grpSpPr>
            <p:sp>
              <p:nvSpPr>
                <p:cNvPr id="38945" name="Oval 32"/>
                <p:cNvSpPr>
                  <a:spLocks noChangeArrowheads="1"/>
                </p:cNvSpPr>
                <p:nvPr/>
              </p:nvSpPr>
              <p:spPr bwMode="auto">
                <a:xfrm>
                  <a:off x="534" y="1775"/>
                  <a:ext cx="200" cy="197"/>
                </a:xfrm>
                <a:prstGeom prst="ellipse">
                  <a:avLst/>
                </a:prstGeom>
                <a:noFill/>
                <a:ln w="12700">
                  <a:solidFill>
                    <a:schemeClr val="tx1"/>
                  </a:solidFill>
                  <a:round/>
                  <a:headEnd/>
                  <a:tailEnd/>
                </a:ln>
              </p:spPr>
              <p:txBody>
                <a:bodyPr wrap="none" anchor="ctr"/>
                <a:lstStyle/>
                <a:p>
                  <a:endParaRPr lang="vi-VN"/>
                </a:p>
              </p:txBody>
            </p:sp>
            <p:grpSp>
              <p:nvGrpSpPr>
                <p:cNvPr id="38946" name="Group 33"/>
                <p:cNvGrpSpPr>
                  <a:grpSpLocks/>
                </p:cNvGrpSpPr>
                <p:nvPr/>
              </p:nvGrpSpPr>
              <p:grpSpPr bwMode="auto">
                <a:xfrm>
                  <a:off x="515" y="2146"/>
                  <a:ext cx="239" cy="158"/>
                  <a:chOff x="515" y="2146"/>
                  <a:chExt cx="239" cy="158"/>
                </a:xfrm>
              </p:grpSpPr>
              <p:sp>
                <p:nvSpPr>
                  <p:cNvPr id="38950" name="Line 34"/>
                  <p:cNvSpPr>
                    <a:spLocks noChangeShapeType="1"/>
                  </p:cNvSpPr>
                  <p:nvPr/>
                </p:nvSpPr>
                <p:spPr bwMode="auto">
                  <a:xfrm flipH="1">
                    <a:off x="515" y="2146"/>
                    <a:ext cx="120" cy="158"/>
                  </a:xfrm>
                  <a:prstGeom prst="line">
                    <a:avLst/>
                  </a:prstGeom>
                  <a:noFill/>
                  <a:ln w="12700">
                    <a:solidFill>
                      <a:schemeClr val="tx1"/>
                    </a:solidFill>
                    <a:round/>
                    <a:headEnd/>
                    <a:tailEnd/>
                  </a:ln>
                </p:spPr>
                <p:txBody>
                  <a:bodyPr/>
                  <a:lstStyle/>
                  <a:p>
                    <a:endParaRPr lang="vi-VN"/>
                  </a:p>
                </p:txBody>
              </p:sp>
              <p:sp>
                <p:nvSpPr>
                  <p:cNvPr id="38951" name="Line 35"/>
                  <p:cNvSpPr>
                    <a:spLocks noChangeShapeType="1"/>
                  </p:cNvSpPr>
                  <p:nvPr/>
                </p:nvSpPr>
                <p:spPr bwMode="auto">
                  <a:xfrm>
                    <a:off x="634" y="2146"/>
                    <a:ext cx="120" cy="158"/>
                  </a:xfrm>
                  <a:prstGeom prst="line">
                    <a:avLst/>
                  </a:prstGeom>
                  <a:noFill/>
                  <a:ln w="12700">
                    <a:solidFill>
                      <a:schemeClr val="tx1"/>
                    </a:solidFill>
                    <a:round/>
                    <a:headEnd/>
                    <a:tailEnd/>
                  </a:ln>
                </p:spPr>
                <p:txBody>
                  <a:bodyPr/>
                  <a:lstStyle/>
                  <a:p>
                    <a:endParaRPr lang="vi-VN"/>
                  </a:p>
                </p:txBody>
              </p:sp>
            </p:grpSp>
            <p:grpSp>
              <p:nvGrpSpPr>
                <p:cNvPr id="38947" name="Group 36"/>
                <p:cNvGrpSpPr>
                  <a:grpSpLocks/>
                </p:cNvGrpSpPr>
                <p:nvPr/>
              </p:nvGrpSpPr>
              <p:grpSpPr bwMode="auto">
                <a:xfrm>
                  <a:off x="516" y="1980"/>
                  <a:ext cx="237" cy="162"/>
                  <a:chOff x="516" y="1980"/>
                  <a:chExt cx="237" cy="162"/>
                </a:xfrm>
              </p:grpSpPr>
              <p:sp>
                <p:nvSpPr>
                  <p:cNvPr id="38948" name="Line 37"/>
                  <p:cNvSpPr>
                    <a:spLocks noChangeShapeType="1"/>
                  </p:cNvSpPr>
                  <p:nvPr/>
                </p:nvSpPr>
                <p:spPr bwMode="auto">
                  <a:xfrm>
                    <a:off x="634" y="1980"/>
                    <a:ext cx="0" cy="162"/>
                  </a:xfrm>
                  <a:prstGeom prst="line">
                    <a:avLst/>
                  </a:prstGeom>
                  <a:noFill/>
                  <a:ln w="12700">
                    <a:solidFill>
                      <a:schemeClr val="tx1"/>
                    </a:solidFill>
                    <a:round/>
                    <a:headEnd/>
                    <a:tailEnd/>
                  </a:ln>
                </p:spPr>
                <p:txBody>
                  <a:bodyPr/>
                  <a:lstStyle/>
                  <a:p>
                    <a:endParaRPr lang="vi-VN"/>
                  </a:p>
                </p:txBody>
              </p:sp>
              <p:sp>
                <p:nvSpPr>
                  <p:cNvPr id="38949" name="Line 38"/>
                  <p:cNvSpPr>
                    <a:spLocks noChangeShapeType="1"/>
                  </p:cNvSpPr>
                  <p:nvPr/>
                </p:nvSpPr>
                <p:spPr bwMode="auto">
                  <a:xfrm>
                    <a:off x="516" y="2040"/>
                    <a:ext cx="237" cy="0"/>
                  </a:xfrm>
                  <a:prstGeom prst="line">
                    <a:avLst/>
                  </a:prstGeom>
                  <a:noFill/>
                  <a:ln w="12700">
                    <a:solidFill>
                      <a:schemeClr val="tx1"/>
                    </a:solidFill>
                    <a:round/>
                    <a:headEnd/>
                    <a:tailEnd/>
                  </a:ln>
                </p:spPr>
                <p:txBody>
                  <a:bodyPr/>
                  <a:lstStyle/>
                  <a:p>
                    <a:endParaRPr lang="vi-VN"/>
                  </a:p>
                </p:txBody>
              </p:sp>
            </p:grpSp>
          </p:grpSp>
          <p:sp>
            <p:nvSpPr>
              <p:cNvPr id="38944" name="Rectangle 39"/>
              <p:cNvSpPr>
                <a:spLocks noChangeArrowheads="1"/>
              </p:cNvSpPr>
              <p:nvPr/>
            </p:nvSpPr>
            <p:spPr bwMode="auto">
              <a:xfrm>
                <a:off x="2880" y="1776"/>
                <a:ext cx="720" cy="190"/>
              </a:xfrm>
              <a:prstGeom prst="rect">
                <a:avLst/>
              </a:prstGeom>
              <a:noFill/>
              <a:ln w="12700">
                <a:noFill/>
                <a:miter lim="800000"/>
                <a:headEnd/>
                <a:tailEnd/>
              </a:ln>
            </p:spPr>
            <p:txBody>
              <a:bodyPr lIns="90488" tIns="44450" rIns="90488" bIns="44450" anchor="ctr">
                <a:spAutoFit/>
              </a:bodyPr>
              <a:lstStyle/>
              <a:p>
                <a:pPr eaLnBrk="0" hangingPunct="0">
                  <a:spcBef>
                    <a:spcPct val="0"/>
                  </a:spcBef>
                </a:pPr>
                <a:r>
                  <a:rPr lang="fr-FR" sz="1400">
                    <a:latin typeface="Arial" charset="0"/>
                  </a:rPr>
                  <a:t>Người dùng</a:t>
                </a:r>
              </a:p>
            </p:txBody>
          </p:sp>
        </p:grpSp>
        <p:sp>
          <p:nvSpPr>
            <p:cNvPr id="38933" name="Text Box 40"/>
            <p:cNvSpPr txBox="1">
              <a:spLocks noChangeArrowheads="1"/>
            </p:cNvSpPr>
            <p:nvPr/>
          </p:nvSpPr>
          <p:spPr bwMode="auto">
            <a:xfrm>
              <a:off x="1631" y="2160"/>
              <a:ext cx="1104" cy="326"/>
            </a:xfrm>
            <a:prstGeom prst="rect">
              <a:avLst/>
            </a:prstGeom>
            <a:noFill/>
            <a:ln w="12700" algn="ctr">
              <a:noFill/>
              <a:miter lim="800000"/>
              <a:headEnd/>
              <a:tailEnd/>
            </a:ln>
          </p:spPr>
          <p:txBody>
            <a:bodyPr>
              <a:spAutoFit/>
            </a:bodyPr>
            <a:lstStyle/>
            <a:p>
              <a:r>
                <a:rPr lang="en-US" sz="1400"/>
                <a:t>Ánh xạ ngoài/</a:t>
              </a:r>
              <a:br>
                <a:rPr lang="en-US" sz="1400"/>
              </a:br>
              <a:r>
                <a:rPr lang="en-US" sz="1400"/>
                <a:t>Ánh xạ quan niệm</a:t>
              </a:r>
            </a:p>
          </p:txBody>
        </p:sp>
        <p:sp>
          <p:nvSpPr>
            <p:cNvPr id="38934" name="Text Box 41"/>
            <p:cNvSpPr txBox="1">
              <a:spLocks noChangeArrowheads="1"/>
            </p:cNvSpPr>
            <p:nvPr/>
          </p:nvSpPr>
          <p:spPr bwMode="auto">
            <a:xfrm>
              <a:off x="432" y="1584"/>
              <a:ext cx="960" cy="192"/>
            </a:xfrm>
            <a:prstGeom prst="rect">
              <a:avLst/>
            </a:prstGeom>
            <a:noFill/>
            <a:ln w="12700" algn="ctr">
              <a:noFill/>
              <a:miter lim="800000"/>
              <a:headEnd/>
              <a:tailEnd/>
            </a:ln>
          </p:spPr>
          <p:txBody>
            <a:bodyPr>
              <a:spAutoFit/>
            </a:bodyPr>
            <a:lstStyle/>
            <a:p>
              <a:pPr algn="l"/>
              <a:r>
                <a:rPr lang="en-US" sz="1400" b="1"/>
                <a:t>Mức ngoài</a:t>
              </a:r>
            </a:p>
          </p:txBody>
        </p:sp>
        <p:sp>
          <p:nvSpPr>
            <p:cNvPr id="38935" name="Text Box 42"/>
            <p:cNvSpPr txBox="1">
              <a:spLocks noChangeArrowheads="1"/>
            </p:cNvSpPr>
            <p:nvPr/>
          </p:nvSpPr>
          <p:spPr bwMode="auto">
            <a:xfrm>
              <a:off x="431" y="2448"/>
              <a:ext cx="1104" cy="192"/>
            </a:xfrm>
            <a:prstGeom prst="rect">
              <a:avLst/>
            </a:prstGeom>
            <a:noFill/>
            <a:ln w="12700" algn="ctr">
              <a:noFill/>
              <a:miter lim="800000"/>
              <a:headEnd/>
              <a:tailEnd/>
            </a:ln>
          </p:spPr>
          <p:txBody>
            <a:bodyPr>
              <a:spAutoFit/>
            </a:bodyPr>
            <a:lstStyle/>
            <a:p>
              <a:pPr algn="l"/>
              <a:r>
                <a:rPr lang="en-US" sz="1400" b="1"/>
                <a:t>Mức quan niệm</a:t>
              </a:r>
            </a:p>
          </p:txBody>
        </p:sp>
        <p:sp>
          <p:nvSpPr>
            <p:cNvPr id="38936" name="Text Box 43"/>
            <p:cNvSpPr txBox="1">
              <a:spLocks noChangeArrowheads="1"/>
            </p:cNvSpPr>
            <p:nvPr/>
          </p:nvSpPr>
          <p:spPr bwMode="auto">
            <a:xfrm>
              <a:off x="432" y="3408"/>
              <a:ext cx="1104" cy="192"/>
            </a:xfrm>
            <a:prstGeom prst="rect">
              <a:avLst/>
            </a:prstGeom>
            <a:noFill/>
            <a:ln w="12700" algn="ctr">
              <a:noFill/>
              <a:miter lim="800000"/>
              <a:headEnd/>
              <a:tailEnd/>
            </a:ln>
          </p:spPr>
          <p:txBody>
            <a:bodyPr>
              <a:spAutoFit/>
            </a:bodyPr>
            <a:lstStyle/>
            <a:p>
              <a:pPr algn="l"/>
              <a:r>
                <a:rPr lang="en-US" sz="1400" b="1"/>
                <a:t>Mức trong</a:t>
              </a:r>
            </a:p>
          </p:txBody>
        </p:sp>
        <p:sp>
          <p:nvSpPr>
            <p:cNvPr id="38937" name="Text Box 44"/>
            <p:cNvSpPr txBox="1">
              <a:spLocks noChangeArrowheads="1"/>
            </p:cNvSpPr>
            <p:nvPr/>
          </p:nvSpPr>
          <p:spPr bwMode="auto">
            <a:xfrm>
              <a:off x="1679" y="2688"/>
              <a:ext cx="1104" cy="326"/>
            </a:xfrm>
            <a:prstGeom prst="rect">
              <a:avLst/>
            </a:prstGeom>
            <a:noFill/>
            <a:ln w="12700" algn="ctr">
              <a:noFill/>
              <a:miter lim="800000"/>
              <a:headEnd/>
              <a:tailEnd/>
            </a:ln>
          </p:spPr>
          <p:txBody>
            <a:bodyPr>
              <a:spAutoFit/>
            </a:bodyPr>
            <a:lstStyle/>
            <a:p>
              <a:r>
                <a:rPr lang="en-US" sz="1400"/>
                <a:t>Ánh xạ quan niệm/</a:t>
              </a:r>
              <a:br>
                <a:rPr lang="en-US" sz="1400"/>
              </a:br>
              <a:r>
                <a:rPr lang="en-US" sz="1400"/>
                <a:t>Ánh xạ trong</a:t>
              </a:r>
            </a:p>
          </p:txBody>
        </p:sp>
        <p:grpSp>
          <p:nvGrpSpPr>
            <p:cNvPr id="38938" name="Group 45"/>
            <p:cNvGrpSpPr>
              <a:grpSpLocks/>
            </p:cNvGrpSpPr>
            <p:nvPr/>
          </p:nvGrpSpPr>
          <p:grpSpPr bwMode="auto">
            <a:xfrm>
              <a:off x="3071" y="3360"/>
              <a:ext cx="1009" cy="288"/>
              <a:chOff x="3167" y="3360"/>
              <a:chExt cx="1009" cy="288"/>
            </a:xfrm>
          </p:grpSpPr>
          <p:sp>
            <p:nvSpPr>
              <p:cNvPr id="38939" name="Line 46"/>
              <p:cNvSpPr>
                <a:spLocks noChangeShapeType="1"/>
              </p:cNvSpPr>
              <p:nvPr/>
            </p:nvSpPr>
            <p:spPr bwMode="auto">
              <a:xfrm>
                <a:off x="3167" y="3504"/>
                <a:ext cx="1008" cy="0"/>
              </a:xfrm>
              <a:prstGeom prst="line">
                <a:avLst/>
              </a:prstGeom>
              <a:noFill/>
              <a:ln w="12700">
                <a:solidFill>
                  <a:schemeClr val="tx1"/>
                </a:solidFill>
                <a:round/>
                <a:headEnd/>
                <a:tailEnd/>
              </a:ln>
            </p:spPr>
            <p:txBody>
              <a:bodyPr wrap="none" anchor="ctr">
                <a:spAutoFit/>
              </a:bodyPr>
              <a:lstStyle/>
              <a:p>
                <a:endParaRPr lang="vi-VN"/>
              </a:p>
            </p:txBody>
          </p:sp>
          <p:sp>
            <p:nvSpPr>
              <p:cNvPr id="38940" name="Line 47"/>
              <p:cNvSpPr>
                <a:spLocks noChangeShapeType="1"/>
              </p:cNvSpPr>
              <p:nvPr/>
            </p:nvSpPr>
            <p:spPr bwMode="auto">
              <a:xfrm flipH="1">
                <a:off x="3167" y="3504"/>
                <a:ext cx="1" cy="144"/>
              </a:xfrm>
              <a:prstGeom prst="line">
                <a:avLst/>
              </a:prstGeom>
              <a:noFill/>
              <a:ln w="12700">
                <a:solidFill>
                  <a:schemeClr val="tx1"/>
                </a:solidFill>
                <a:round/>
                <a:headEnd/>
                <a:tailEnd/>
              </a:ln>
            </p:spPr>
            <p:txBody>
              <a:bodyPr anchor="ctr">
                <a:spAutoFit/>
              </a:bodyPr>
              <a:lstStyle/>
              <a:p>
                <a:endParaRPr lang="vi-VN"/>
              </a:p>
            </p:txBody>
          </p:sp>
          <p:sp>
            <p:nvSpPr>
              <p:cNvPr id="38941" name="Line 48"/>
              <p:cNvSpPr>
                <a:spLocks noChangeShapeType="1"/>
              </p:cNvSpPr>
              <p:nvPr/>
            </p:nvSpPr>
            <p:spPr bwMode="auto">
              <a:xfrm flipH="1">
                <a:off x="4175" y="3504"/>
                <a:ext cx="1" cy="144"/>
              </a:xfrm>
              <a:prstGeom prst="line">
                <a:avLst/>
              </a:prstGeom>
              <a:noFill/>
              <a:ln w="12700">
                <a:solidFill>
                  <a:schemeClr val="tx1"/>
                </a:solidFill>
                <a:round/>
                <a:headEnd/>
                <a:tailEnd/>
              </a:ln>
            </p:spPr>
            <p:txBody>
              <a:bodyPr anchor="ctr">
                <a:spAutoFit/>
              </a:bodyPr>
              <a:lstStyle/>
              <a:p>
                <a:endParaRPr lang="vi-VN"/>
              </a:p>
            </p:txBody>
          </p:sp>
          <p:sp>
            <p:nvSpPr>
              <p:cNvPr id="38942" name="Line 49"/>
              <p:cNvSpPr>
                <a:spLocks noChangeShapeType="1"/>
              </p:cNvSpPr>
              <p:nvPr/>
            </p:nvSpPr>
            <p:spPr bwMode="auto">
              <a:xfrm>
                <a:off x="3696" y="3360"/>
                <a:ext cx="0" cy="288"/>
              </a:xfrm>
              <a:prstGeom prst="line">
                <a:avLst/>
              </a:prstGeom>
              <a:noFill/>
              <a:ln w="12700">
                <a:solidFill>
                  <a:schemeClr val="tx1"/>
                </a:solidFill>
                <a:round/>
                <a:headEnd/>
                <a:tailEnd/>
              </a:ln>
            </p:spPr>
            <p:txBody>
              <a:bodyPr anchor="ctr">
                <a:spAutoFit/>
              </a:bodyPr>
              <a:lstStyle/>
              <a:p>
                <a:endParaRPr lang="vi-VN"/>
              </a:p>
            </p:txBody>
          </p:sp>
        </p:grpSp>
      </p:grpSp>
      <p:sp>
        <p:nvSpPr>
          <p:cNvPr id="53" name="Footer Placeholder 52"/>
          <p:cNvSpPr>
            <a:spLocks noGrp="1"/>
          </p:cNvSpPr>
          <p:nvPr>
            <p:ph type="ftr" sz="quarter" idx="11"/>
          </p:nvPr>
        </p:nvSpPr>
        <p:spPr/>
        <p:txBody>
          <a:bodyPr/>
          <a:lstStyle/>
          <a:p>
            <a:pPr>
              <a:defRPr/>
            </a:pPr>
            <a:r>
              <a:rPr lang="en-US" altLang="en-US" smtClean="0"/>
              <a:t>Khoa CNTT</a:t>
            </a:r>
            <a:endParaRPr lang="en-US" altLang="en-US"/>
          </a:p>
        </p:txBody>
      </p:sp>
      <p:sp>
        <p:nvSpPr>
          <p:cNvPr id="54" name="Date Placeholder 53"/>
          <p:cNvSpPr>
            <a:spLocks noGrp="1"/>
          </p:cNvSpPr>
          <p:nvPr>
            <p:ph type="dt" sz="half" idx="10"/>
          </p:nvPr>
        </p:nvSpPr>
        <p:spPr/>
        <p:txBody>
          <a:bodyPr/>
          <a:lstStyle/>
          <a:p>
            <a:pPr>
              <a:defRPr/>
            </a:pPr>
            <a:fld id="{455F1EB1-DE4E-4FC9-912F-A33ACA009CE4}" type="datetime13">
              <a:rPr lang="vi-VN" altLang="en-US" smtClean="0"/>
              <a:pPr>
                <a:defRPr/>
              </a:pPr>
              <a:t>08:04:40</a:t>
            </a:fld>
            <a:endParaRPr lang="en-US" altLang="en-US"/>
          </a:p>
        </p:txBody>
      </p:sp>
      <p:pic>
        <p:nvPicPr>
          <p:cNvPr id="55"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57200" y="1295400"/>
            <a:ext cx="8229600" cy="5105400"/>
          </a:xfrm>
        </p:spPr>
        <p:txBody>
          <a:bodyPr/>
          <a:lstStyle/>
          <a:p>
            <a:r>
              <a:rPr lang="en-US" b="1" i="1" smtClean="0"/>
              <a:t>Mức trong </a:t>
            </a:r>
            <a:r>
              <a:rPr lang="en-US" smtClean="0"/>
              <a:t>(lược đồ trong)</a:t>
            </a:r>
          </a:p>
          <a:p>
            <a:pPr lvl="1">
              <a:buFont typeface="Courier New" pitchFamily="49" charset="0"/>
              <a:buChar char="o"/>
            </a:pPr>
            <a:r>
              <a:rPr lang="en-US" smtClean="0"/>
              <a:t>Mô tả cấu trúc lưu trữ vật lý CSDL</a:t>
            </a:r>
          </a:p>
          <a:p>
            <a:r>
              <a:rPr lang="en-US" b="1" i="1" smtClean="0"/>
              <a:t>Mức quan niệm </a:t>
            </a:r>
            <a:r>
              <a:rPr lang="en-US" smtClean="0"/>
              <a:t>(lược đồ quan niệm)</a:t>
            </a:r>
          </a:p>
          <a:p>
            <a:pPr lvl="1">
              <a:buFont typeface="Courier New" pitchFamily="49" charset="0"/>
              <a:buChar char="o"/>
            </a:pPr>
            <a:r>
              <a:rPr lang="en-US" smtClean="0"/>
              <a:t>Mô tả cấu trúc của toàn thể CSDL cho 1 cộng đồng người sử dụng, gồm thực thể, kiểu dữ liệu, mối liên hệ và ràng buộc</a:t>
            </a:r>
          </a:p>
          <a:p>
            <a:pPr lvl="1">
              <a:buFont typeface="Courier New" pitchFamily="49" charset="0"/>
              <a:buChar char="o"/>
            </a:pPr>
            <a:r>
              <a:rPr lang="en-US" smtClean="0"/>
              <a:t>Che bớt các chi tiết của cấu trúc lưu trữ vật lý</a:t>
            </a:r>
          </a:p>
          <a:p>
            <a:r>
              <a:rPr lang="en-US" b="1" i="1" smtClean="0"/>
              <a:t>Mức ngoài </a:t>
            </a:r>
            <a:r>
              <a:rPr lang="en-US" smtClean="0"/>
              <a:t>(lược đồ ngoài)</a:t>
            </a:r>
          </a:p>
          <a:p>
            <a:pPr lvl="1">
              <a:buFont typeface="Courier New" pitchFamily="49" charset="0"/>
              <a:buChar char="o"/>
            </a:pPr>
            <a:r>
              <a:rPr lang="en-US" smtClean="0"/>
              <a:t>Còn gọi là mức khung nhìn (view)</a:t>
            </a:r>
          </a:p>
          <a:p>
            <a:pPr lvl="1">
              <a:buFont typeface="Courier New" pitchFamily="49" charset="0"/>
              <a:buChar char="o"/>
            </a:pPr>
            <a:r>
              <a:rPr lang="en-US" smtClean="0"/>
              <a:t>Mô tả một phần của CSDL mà 1 nhóm người dùng quan tâm đến và che dấu phần còn lại của CSDL đối với nhóm người dùng đó</a:t>
            </a:r>
          </a:p>
        </p:txBody>
      </p:sp>
      <p:sp>
        <p:nvSpPr>
          <p:cNvPr id="6" name="Slide Number Placeholder 5"/>
          <p:cNvSpPr>
            <a:spLocks noGrp="1"/>
          </p:cNvSpPr>
          <p:nvPr>
            <p:ph type="sldNum" sz="quarter" idx="12"/>
          </p:nvPr>
        </p:nvSpPr>
        <p:spPr/>
        <p:txBody>
          <a:bodyPr/>
          <a:lstStyle/>
          <a:p>
            <a:pPr>
              <a:defRPr/>
            </a:pPr>
            <a:fld id="{8938377C-50E0-481E-A6E5-4682BD5545E8}" type="slidenum">
              <a:rPr lang="en-US" altLang="en-US"/>
              <a:pPr>
                <a:defRPr/>
              </a:pPr>
              <a:t>39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9801B6FF-463C-446E-AB51-1E80F35B6333}" type="datetime13">
              <a:rPr lang="vi-VN" altLang="en-US" smtClean="0"/>
              <a:pPr>
                <a:defRPr/>
              </a:pPr>
              <a:t>08:04:40</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a:spLocks noGrp="1" noChangeArrowheads="1"/>
          </p:cNvSpPr>
          <p:nvPr>
            <p:ph type="title"/>
          </p:nvPr>
        </p:nvSpPr>
        <p:spPr>
          <a:xfrm>
            <a:off x="457200" y="354013"/>
            <a:ext cx="8229600" cy="620712"/>
          </a:xfrm>
        </p:spPr>
        <p:txBody>
          <a:bodyPr/>
          <a:lstStyle/>
          <a:p>
            <a:r>
              <a:rPr lang="en-US" sz="3200" b="1" smtClean="0"/>
              <a:t>1.6- Kiến trúc 3 mức của Hệ CSDL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ox(in)">
                                      <p:cBhvr>
                                        <p:cTn id="7" dur="500"/>
                                        <p:tgtEl>
                                          <p:spTgt spid="3993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box(in)">
                                      <p:cBhvr>
                                        <p:cTn id="10" dur="500"/>
                                        <p:tgtEl>
                                          <p:spTgt spid="3993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anim calcmode="lin" valueType="num">
                                      <p:cBhvr additive="base">
                                        <p:cTn id="15"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939">
                                            <p:txEl>
                                              <p:pRg st="3" end="3"/>
                                            </p:txEl>
                                          </p:spTgt>
                                        </p:tgtEl>
                                        <p:attrNameLst>
                                          <p:attrName>style.visibility</p:attrName>
                                        </p:attrNameLst>
                                      </p:cBhvr>
                                      <p:to>
                                        <p:strVal val="visible"/>
                                      </p:to>
                                    </p:set>
                                    <p:anim calcmode="lin" valueType="num">
                                      <p:cBhvr additive="base">
                                        <p:cTn id="21"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 calcmode="lin" valueType="num">
                                      <p:cBhvr additive="base">
                                        <p:cTn id="27"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9939">
                                            <p:txEl>
                                              <p:pRg st="5" end="5"/>
                                            </p:txEl>
                                          </p:spTgt>
                                        </p:tgtEl>
                                        <p:attrNameLst>
                                          <p:attrName>style.visibility</p:attrName>
                                        </p:attrNameLst>
                                      </p:cBhvr>
                                      <p:to>
                                        <p:strVal val="visible"/>
                                      </p:to>
                                    </p:set>
                                    <p:animEffect transition="in" filter="box(in)">
                                      <p:cBhvr>
                                        <p:cTn id="33" dur="500"/>
                                        <p:tgtEl>
                                          <p:spTgt spid="3993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39939">
                                            <p:txEl>
                                              <p:pRg st="6" end="6"/>
                                            </p:txEl>
                                          </p:spTgt>
                                        </p:tgtEl>
                                        <p:attrNameLst>
                                          <p:attrName>style.visibility</p:attrName>
                                        </p:attrNameLst>
                                      </p:cBhvr>
                                      <p:to>
                                        <p:strVal val="visible"/>
                                      </p:to>
                                    </p:set>
                                    <p:animEffect transition="in" filter="box(in)">
                                      <p:cBhvr>
                                        <p:cTn id="38" dur="500"/>
                                        <p:tgtEl>
                                          <p:spTgt spid="39939">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39939">
                                            <p:txEl>
                                              <p:pRg st="7" end="7"/>
                                            </p:txEl>
                                          </p:spTgt>
                                        </p:tgtEl>
                                        <p:attrNameLst>
                                          <p:attrName>style.visibility</p:attrName>
                                        </p:attrNameLst>
                                      </p:cBhvr>
                                      <p:to>
                                        <p:strVal val="visible"/>
                                      </p:to>
                                    </p:set>
                                    <p:animEffect transition="in" filter="box(in)">
                                      <p:cBhvr>
                                        <p:cTn id="43" dur="500"/>
                                        <p:tgtEl>
                                          <p:spTgt spid="399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457200" y="304800"/>
            <a:ext cx="8229600" cy="5826125"/>
          </a:xfrm>
        </p:spPr>
        <p:txBody>
          <a:bodyPr/>
          <a:lstStyle/>
          <a:p>
            <a:pPr>
              <a:buNone/>
            </a:pPr>
            <a:r>
              <a:rPr lang="en-US" sz="2800" dirty="0" err="1" smtClean="0">
                <a:solidFill>
                  <a:schemeClr val="tx1">
                    <a:lumMod val="95000"/>
                    <a:lumOff val="5000"/>
                  </a:schemeClr>
                </a:solidFill>
                <a:effectLst>
                  <a:outerShdw blurRad="38100" dist="38100" dir="2700000" algn="tl">
                    <a:srgbClr val="C0C0C0"/>
                  </a:outerShdw>
                </a:effectLst>
                <a:latin typeface="Verdana" pitchFamily="34" charset="0"/>
              </a:rPr>
              <a:t>Chương</a:t>
            </a:r>
            <a:r>
              <a:rPr lang="en-US" sz="2800" dirty="0" smtClean="0">
                <a:solidFill>
                  <a:schemeClr val="tx1">
                    <a:lumMod val="95000"/>
                    <a:lumOff val="5000"/>
                  </a:schemeClr>
                </a:solidFill>
                <a:effectLst>
                  <a:outerShdw blurRad="38100" dist="38100" dir="2700000" algn="tl">
                    <a:srgbClr val="C0C0C0"/>
                  </a:outerShdw>
                </a:effectLst>
                <a:latin typeface="Verdana" pitchFamily="34" charset="0"/>
              </a:rPr>
              <a:t> 1. </a:t>
            </a:r>
            <a:r>
              <a:rPr lang="en-US" sz="2800" dirty="0" err="1" smtClean="0">
                <a:solidFill>
                  <a:schemeClr val="tx1">
                    <a:lumMod val="95000"/>
                    <a:lumOff val="5000"/>
                  </a:schemeClr>
                </a:solidFill>
                <a:effectLst>
                  <a:outerShdw blurRad="38100" dist="38100" dir="2700000" algn="tl">
                    <a:srgbClr val="C0C0C0"/>
                  </a:outerShdw>
                </a:effectLst>
                <a:latin typeface="Verdana" pitchFamily="34" charset="0"/>
              </a:rPr>
              <a:t>Tổng</a:t>
            </a:r>
            <a:r>
              <a:rPr lang="en-US" sz="2800" dirty="0" smtClean="0">
                <a:solidFill>
                  <a:schemeClr val="tx1">
                    <a:lumMod val="95000"/>
                    <a:lumOff val="5000"/>
                  </a:schemeClr>
                </a:solidFill>
                <a:effectLst>
                  <a:outerShdw blurRad="38100" dist="38100" dir="2700000" algn="tl">
                    <a:srgbClr val="C0C0C0"/>
                  </a:outerShdw>
                </a:effectLst>
                <a:latin typeface="Verdana" pitchFamily="34" charset="0"/>
              </a:rPr>
              <a:t> </a:t>
            </a:r>
            <a:r>
              <a:rPr lang="en-US" sz="2800" dirty="0" err="1" smtClean="0">
                <a:solidFill>
                  <a:schemeClr val="tx1">
                    <a:lumMod val="95000"/>
                    <a:lumOff val="5000"/>
                  </a:schemeClr>
                </a:solidFill>
                <a:effectLst>
                  <a:outerShdw blurRad="38100" dist="38100" dir="2700000" algn="tl">
                    <a:srgbClr val="C0C0C0"/>
                  </a:outerShdw>
                </a:effectLst>
                <a:latin typeface="Verdana" pitchFamily="34" charset="0"/>
              </a:rPr>
              <a:t>quan</a:t>
            </a:r>
            <a:r>
              <a:rPr lang="en-US" sz="2800" dirty="0" smtClean="0">
                <a:solidFill>
                  <a:schemeClr val="tx1">
                    <a:lumMod val="95000"/>
                    <a:lumOff val="5000"/>
                  </a:schemeClr>
                </a:solidFill>
                <a:effectLst>
                  <a:outerShdw blurRad="38100" dist="38100" dir="2700000" algn="tl">
                    <a:srgbClr val="C0C0C0"/>
                  </a:outerShdw>
                </a:effectLst>
                <a:latin typeface="Verdana" pitchFamily="34" charset="0"/>
              </a:rPr>
              <a:t> </a:t>
            </a:r>
            <a:r>
              <a:rPr lang="en-US" sz="2800" dirty="0" err="1" smtClean="0">
                <a:solidFill>
                  <a:schemeClr val="tx1">
                    <a:lumMod val="95000"/>
                    <a:lumOff val="5000"/>
                  </a:schemeClr>
                </a:solidFill>
                <a:effectLst>
                  <a:outerShdw blurRad="38100" dist="38100" dir="2700000" algn="tl">
                    <a:srgbClr val="C0C0C0"/>
                  </a:outerShdw>
                </a:effectLst>
                <a:latin typeface="Verdana" pitchFamily="34" charset="0"/>
              </a:rPr>
              <a:t>về</a:t>
            </a:r>
            <a:r>
              <a:rPr lang="en-US" sz="2800" dirty="0" smtClean="0">
                <a:solidFill>
                  <a:schemeClr val="tx1">
                    <a:lumMod val="95000"/>
                    <a:lumOff val="5000"/>
                  </a:schemeClr>
                </a:solidFill>
                <a:effectLst>
                  <a:outerShdw blurRad="38100" dist="38100" dir="2700000" algn="tl">
                    <a:srgbClr val="C0C0C0"/>
                  </a:outerShdw>
                </a:effectLst>
                <a:latin typeface="Verdana" pitchFamily="34" charset="0"/>
              </a:rPr>
              <a:t> </a:t>
            </a:r>
            <a:r>
              <a:rPr lang="en-US" sz="2800" dirty="0" err="1" smtClean="0">
                <a:solidFill>
                  <a:schemeClr val="tx1">
                    <a:lumMod val="95000"/>
                    <a:lumOff val="5000"/>
                  </a:schemeClr>
                </a:solidFill>
                <a:effectLst>
                  <a:outerShdw blurRad="38100" dist="38100" dir="2700000" algn="tl">
                    <a:srgbClr val="C0C0C0"/>
                  </a:outerShdw>
                </a:effectLst>
                <a:latin typeface="Verdana" pitchFamily="34" charset="0"/>
              </a:rPr>
              <a:t>Hệ</a:t>
            </a:r>
            <a:r>
              <a:rPr lang="en-US" sz="2800" dirty="0" smtClean="0">
                <a:solidFill>
                  <a:schemeClr val="tx1">
                    <a:lumMod val="95000"/>
                    <a:lumOff val="5000"/>
                  </a:schemeClr>
                </a:solidFill>
                <a:effectLst>
                  <a:outerShdw blurRad="38100" dist="38100" dir="2700000" algn="tl">
                    <a:srgbClr val="C0C0C0"/>
                  </a:outerShdw>
                </a:effectLst>
                <a:latin typeface="Verdana" pitchFamily="34" charset="0"/>
              </a:rPr>
              <a:t> CSDL</a:t>
            </a:r>
          </a:p>
          <a:p>
            <a:endParaRPr lang="en-US" dirty="0" smtClean="0"/>
          </a:p>
          <a:p>
            <a:pPr>
              <a:buFont typeface="Wingdings" pitchFamily="2" charset="2"/>
              <a:buChar char="§"/>
            </a:pPr>
            <a:r>
              <a:rPr lang="en-US" err="1" smtClean="0">
                <a:solidFill>
                  <a:srgbClr val="000066"/>
                </a:solidFill>
                <a:hlinkClick r:id="rId3" action="ppaction://hlinksldjump"/>
              </a:rPr>
              <a:t>Mở</a:t>
            </a:r>
            <a:r>
              <a:rPr lang="en-US" smtClean="0">
                <a:solidFill>
                  <a:srgbClr val="000066"/>
                </a:solidFill>
                <a:hlinkClick r:id="rId3" action="ppaction://hlinksldjump"/>
              </a:rPr>
              <a:t> đầu</a:t>
            </a:r>
            <a:r>
              <a:rPr lang="en-US" smtClean="0">
                <a:solidFill>
                  <a:srgbClr val="000066"/>
                </a:solidFill>
              </a:rPr>
              <a:t>: một số khái niệm</a:t>
            </a:r>
            <a:endParaRPr lang="en-US" dirty="0" smtClean="0">
              <a:solidFill>
                <a:srgbClr val="000066"/>
              </a:solidFill>
            </a:endParaRPr>
          </a:p>
          <a:p>
            <a:pPr>
              <a:buFont typeface="Wingdings" pitchFamily="2" charset="2"/>
              <a:buChar char="§"/>
            </a:pPr>
            <a:r>
              <a:rPr lang="en-US" dirty="0" err="1" smtClean="0"/>
              <a:t>Quá</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endParaRPr lang="en-US" dirty="0" smtClean="0"/>
          </a:p>
          <a:p>
            <a:pPr>
              <a:buFont typeface="Wingdings" pitchFamily="2" charset="2"/>
              <a:buChar char="§"/>
            </a:pPr>
            <a:r>
              <a:rPr lang="en-US" dirty="0" err="1" smtClean="0"/>
              <a:t>Một</a:t>
            </a:r>
            <a:r>
              <a:rPr lang="en-US" dirty="0" smtClean="0"/>
              <a:t> </a:t>
            </a:r>
            <a:r>
              <a:rPr lang="en-US" dirty="0" err="1" smtClean="0"/>
              <a:t>số</a:t>
            </a:r>
            <a:r>
              <a:rPr lang="en-US" dirty="0" smtClean="0"/>
              <a:t> </a:t>
            </a:r>
            <a:r>
              <a:rPr lang="en-US" dirty="0" err="1" smtClean="0"/>
              <a:t>đặc</a:t>
            </a:r>
            <a:r>
              <a:rPr lang="en-US" dirty="0" smtClean="0"/>
              <a:t> </a:t>
            </a:r>
            <a:r>
              <a:rPr lang="en-US" dirty="0" err="1" smtClean="0"/>
              <a:t>tính</a:t>
            </a:r>
            <a:r>
              <a:rPr lang="en-US" dirty="0" smtClean="0"/>
              <a:t> </a:t>
            </a:r>
            <a:r>
              <a:rPr lang="en-US" dirty="0" err="1" smtClean="0"/>
              <a:t>của</a:t>
            </a:r>
            <a:r>
              <a:rPr lang="en-US" dirty="0" smtClean="0"/>
              <a:t> CSDL</a:t>
            </a:r>
          </a:p>
          <a:p>
            <a:pPr>
              <a:buFont typeface="Wingdings" pitchFamily="2" charset="2"/>
              <a:buChar char="§"/>
            </a:pPr>
            <a:r>
              <a:rPr lang="en-US" dirty="0" err="1" smtClean="0"/>
              <a:t>Người</a:t>
            </a:r>
            <a:r>
              <a:rPr lang="en-US" dirty="0" smtClean="0"/>
              <a:t> </a:t>
            </a:r>
            <a:r>
              <a:rPr lang="en-US" dirty="0" err="1" smtClean="0"/>
              <a:t>sử</a:t>
            </a:r>
            <a:r>
              <a:rPr lang="en-US" dirty="0" smtClean="0"/>
              <a:t> </a:t>
            </a:r>
            <a:r>
              <a:rPr lang="en-US" dirty="0" err="1" smtClean="0"/>
              <a:t>dụng</a:t>
            </a:r>
            <a:r>
              <a:rPr lang="en-US" dirty="0" smtClean="0"/>
              <a:t> CSDL</a:t>
            </a:r>
          </a:p>
          <a:p>
            <a:pPr>
              <a:buFont typeface="Wingdings" pitchFamily="2" charset="2"/>
              <a:buChar char="§"/>
            </a:pPr>
            <a:r>
              <a:rPr lang="en-US" dirty="0" err="1" smtClean="0"/>
              <a:t>Kiến</a:t>
            </a:r>
            <a:r>
              <a:rPr lang="en-US" dirty="0" smtClean="0"/>
              <a:t> </a:t>
            </a:r>
            <a:r>
              <a:rPr lang="en-US" dirty="0" err="1" smtClean="0"/>
              <a:t>trúc</a:t>
            </a:r>
            <a:r>
              <a:rPr lang="en-US" dirty="0" smtClean="0"/>
              <a:t> </a:t>
            </a:r>
            <a:r>
              <a:rPr lang="en-US" dirty="0" err="1" smtClean="0"/>
              <a:t>của</a:t>
            </a:r>
            <a:r>
              <a:rPr lang="en-US" dirty="0" smtClean="0"/>
              <a:t> HQT CSDL </a:t>
            </a:r>
          </a:p>
          <a:p>
            <a:pPr>
              <a:buFont typeface="Wingdings" pitchFamily="2" charset="2"/>
              <a:buChar char="§"/>
            </a:pPr>
            <a:r>
              <a:rPr lang="en-US" dirty="0" err="1" smtClean="0"/>
              <a:t>Các</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của</a:t>
            </a:r>
            <a:r>
              <a:rPr lang="en-US" dirty="0" smtClean="0"/>
              <a:t> HQT CSDL</a:t>
            </a:r>
          </a:p>
          <a:p>
            <a:pPr>
              <a:buFont typeface="Wingdings" pitchFamily="2" charset="2"/>
              <a:buChar char="§"/>
            </a:pPr>
            <a:r>
              <a:rPr lang="en-US" dirty="0" err="1" smtClean="0"/>
              <a:t>Một</a:t>
            </a:r>
            <a:r>
              <a:rPr lang="en-US" dirty="0" smtClean="0"/>
              <a:t> </a:t>
            </a:r>
            <a:r>
              <a:rPr lang="en-US" dirty="0" err="1" smtClean="0"/>
              <a:t>số</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solidFill>
                  <a:srgbClr val="777777"/>
                </a:solidFill>
              </a:rPr>
              <a:t>Mô</a:t>
            </a:r>
            <a:r>
              <a:rPr lang="en-US" dirty="0" smtClean="0">
                <a:solidFill>
                  <a:srgbClr val="777777"/>
                </a:solidFill>
              </a:rPr>
              <a:t> </a:t>
            </a:r>
            <a:r>
              <a:rPr lang="en-US" dirty="0" err="1" smtClean="0">
                <a:solidFill>
                  <a:srgbClr val="777777"/>
                </a:solidFill>
              </a:rPr>
              <a:t>hình</a:t>
            </a:r>
            <a:r>
              <a:rPr lang="en-US" dirty="0" smtClean="0">
                <a:solidFill>
                  <a:srgbClr val="777777"/>
                </a:solidFill>
              </a:rPr>
              <a:t>, </a:t>
            </a:r>
            <a:r>
              <a:rPr lang="en-US" dirty="0" err="1" smtClean="0">
                <a:solidFill>
                  <a:srgbClr val="777777"/>
                </a:solidFill>
              </a:rPr>
              <a:t>Lược</a:t>
            </a:r>
            <a:r>
              <a:rPr lang="en-US" dirty="0" smtClean="0">
                <a:solidFill>
                  <a:srgbClr val="777777"/>
                </a:solidFill>
              </a:rPr>
              <a:t> </a:t>
            </a:r>
            <a:r>
              <a:rPr lang="en-US" dirty="0" err="1" smtClean="0">
                <a:solidFill>
                  <a:srgbClr val="777777"/>
                </a:solidFill>
              </a:rPr>
              <a:t>đồ</a:t>
            </a:r>
            <a:r>
              <a:rPr lang="en-US" dirty="0" smtClean="0">
                <a:solidFill>
                  <a:srgbClr val="777777"/>
                </a:solidFill>
              </a:rPr>
              <a:t>, </a:t>
            </a:r>
            <a:r>
              <a:rPr lang="en-US" dirty="0" err="1" smtClean="0">
                <a:solidFill>
                  <a:srgbClr val="777777"/>
                </a:solidFill>
              </a:rPr>
              <a:t>Thể</a:t>
            </a:r>
            <a:r>
              <a:rPr lang="en-US" dirty="0" smtClean="0">
                <a:solidFill>
                  <a:srgbClr val="777777"/>
                </a:solidFill>
              </a:rPr>
              <a:t> </a:t>
            </a:r>
            <a:r>
              <a:rPr lang="en-US" dirty="0" err="1" smtClean="0">
                <a:solidFill>
                  <a:srgbClr val="777777"/>
                </a:solidFill>
              </a:rPr>
              <a:t>hiện</a:t>
            </a:r>
            <a:endParaRPr lang="en-US" dirty="0" smtClean="0"/>
          </a:p>
          <a:p>
            <a:pPr>
              <a:buFont typeface="Wingdings" pitchFamily="2" charset="2"/>
              <a:buChar char="§"/>
            </a:pPr>
            <a:r>
              <a:rPr lang="en-US" dirty="0" err="1" smtClean="0"/>
              <a:t>Ngôn</a:t>
            </a:r>
            <a:r>
              <a:rPr lang="en-US" dirty="0" smtClean="0"/>
              <a:t> </a:t>
            </a:r>
            <a:r>
              <a:rPr lang="en-US" dirty="0" err="1" smtClean="0"/>
              <a:t>ngữ</a:t>
            </a:r>
            <a:r>
              <a:rPr lang="en-US" dirty="0" smtClean="0"/>
              <a:t> CSDL</a:t>
            </a:r>
          </a:p>
          <a:p>
            <a:endParaRPr lang="en-US" dirty="0" smtClean="0"/>
          </a:p>
        </p:txBody>
      </p:sp>
      <p:sp>
        <p:nvSpPr>
          <p:cNvPr id="6" name="Slide Number Placeholder 5"/>
          <p:cNvSpPr>
            <a:spLocks noGrp="1"/>
          </p:cNvSpPr>
          <p:nvPr>
            <p:ph type="sldNum" sz="quarter" idx="12"/>
          </p:nvPr>
        </p:nvSpPr>
        <p:spPr/>
        <p:txBody>
          <a:bodyPr/>
          <a:lstStyle/>
          <a:p>
            <a:pPr>
              <a:defRPr/>
            </a:pPr>
            <a:fld id="{2CE616CD-B8F0-4478-AA32-34611F6E2F67}" type="slidenum">
              <a:rPr lang="en-US" altLang="en-US"/>
              <a:pPr>
                <a:defRPr/>
              </a:pPr>
              <a:t>4</a:t>
            </a:fld>
            <a:endParaRPr lang="en-US" altLang="en-US"/>
          </a:p>
        </p:txBody>
      </p:sp>
      <p:sp>
        <p:nvSpPr>
          <p:cNvPr id="8" name="Footer Placeholder 7"/>
          <p:cNvSpPr>
            <a:spLocks noGrp="1"/>
          </p:cNvSpPr>
          <p:nvPr>
            <p:ph type="ftr" sz="quarter" idx="11"/>
          </p:nvPr>
        </p:nvSpPr>
        <p:spPr/>
        <p:txBody>
          <a:bodyPr/>
          <a:lstStyle/>
          <a:p>
            <a:pPr>
              <a:defRPr/>
            </a:pPr>
            <a:r>
              <a:rPr lang="en-US" altLang="en-US" smtClean="0"/>
              <a:t>Khoa CNTT</a:t>
            </a:r>
            <a:endParaRPr lang="en-US" altLang="en-US"/>
          </a:p>
        </p:txBody>
      </p:sp>
      <p:sp>
        <p:nvSpPr>
          <p:cNvPr id="9" name="Date Placeholder 8"/>
          <p:cNvSpPr>
            <a:spLocks noGrp="1"/>
          </p:cNvSpPr>
          <p:nvPr>
            <p:ph type="dt" sz="half" idx="10"/>
          </p:nvPr>
        </p:nvSpPr>
        <p:spPr/>
        <p:txBody>
          <a:bodyPr/>
          <a:lstStyle/>
          <a:p>
            <a:pPr>
              <a:defRPr/>
            </a:pPr>
            <a:fld id="{3569E0C8-C2ED-437C-B329-F53341A57C7F}" type="datetime13">
              <a:rPr lang="vi-VN" altLang="en-US" smtClean="0"/>
              <a:pPr>
                <a:defRPr/>
              </a:pPr>
              <a:t>08:04:39</a:t>
            </a:fld>
            <a:endParaRPr lang="en-US" altLang="en-US"/>
          </a:p>
        </p:txBody>
      </p:sp>
      <p:pic>
        <p:nvPicPr>
          <p:cNvPr id="7" name="Picture 3"/>
          <p:cNvPicPr preferRelativeResize="0">
            <a:picLocks noChangeArrowheads="1"/>
          </p:cNvPicPr>
          <p:nvPr/>
        </p:nvPicPr>
        <p:blipFill>
          <a:blip r:embed="rId4"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457200" y="1295400"/>
            <a:ext cx="8229600" cy="5105400"/>
          </a:xfrm>
        </p:spPr>
        <p:txBody>
          <a:bodyPr/>
          <a:lstStyle/>
          <a:p>
            <a:r>
              <a:rPr lang="en-US" i="1" smtClean="0"/>
              <a:t>Độc lập dữ liệu</a:t>
            </a:r>
          </a:p>
          <a:p>
            <a:pPr lvl="1">
              <a:buFont typeface="Courier New" pitchFamily="49" charset="0"/>
              <a:buChar char="o"/>
            </a:pPr>
            <a:r>
              <a:rPr lang="en-US" smtClean="0"/>
              <a:t>Độc lập logic</a:t>
            </a:r>
          </a:p>
          <a:p>
            <a:pPr lvl="2"/>
            <a:r>
              <a:rPr lang="en-US" smtClean="0"/>
              <a:t>Khả năng thay đổi lược đồ quan niệm mà không thay đổi lược đồ ngoài hoặc các chương trình ứng dụng</a:t>
            </a:r>
          </a:p>
          <a:p>
            <a:pPr lvl="1">
              <a:buFont typeface="Courier New" pitchFamily="49" charset="0"/>
              <a:buChar char="o"/>
            </a:pPr>
            <a:r>
              <a:rPr lang="en-US" smtClean="0"/>
              <a:t>Độc lập vật lý</a:t>
            </a:r>
          </a:p>
          <a:p>
            <a:pPr lvl="2"/>
            <a:r>
              <a:rPr lang="en-US" smtClean="0"/>
              <a:t>Khả năng thay đổi lược đồ trong mà không làm thay đổi lược đồ quan niệm cũng như lược đồ ngoài</a:t>
            </a:r>
          </a:p>
        </p:txBody>
      </p:sp>
      <p:sp>
        <p:nvSpPr>
          <p:cNvPr id="6" name="Slide Number Placeholder 5"/>
          <p:cNvSpPr>
            <a:spLocks noGrp="1"/>
          </p:cNvSpPr>
          <p:nvPr>
            <p:ph type="sldNum" sz="quarter" idx="12"/>
          </p:nvPr>
        </p:nvSpPr>
        <p:spPr/>
        <p:txBody>
          <a:bodyPr/>
          <a:lstStyle/>
          <a:p>
            <a:pPr>
              <a:defRPr/>
            </a:pPr>
            <a:fld id="{2DF003FE-F9AF-45C2-8F58-8DC78033D286}" type="slidenum">
              <a:rPr lang="en-US" altLang="en-US"/>
              <a:pPr>
                <a:defRPr/>
              </a:pPr>
              <a:t>40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7DDF78CB-8CB4-4E5C-9FD5-B0D78BBD4F98}" type="datetime13">
              <a:rPr lang="vi-VN" altLang="en-US" smtClean="0"/>
              <a:pPr>
                <a:defRPr/>
              </a:pPr>
              <a:t>08:04:40</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a:spLocks noGrp="1" noChangeArrowheads="1"/>
          </p:cNvSpPr>
          <p:nvPr>
            <p:ph type="title"/>
          </p:nvPr>
        </p:nvSpPr>
        <p:spPr>
          <a:xfrm>
            <a:off x="457200" y="354013"/>
            <a:ext cx="8229600" cy="620712"/>
          </a:xfrm>
        </p:spPr>
        <p:txBody>
          <a:bodyPr/>
          <a:lstStyle/>
          <a:p>
            <a:r>
              <a:rPr lang="en-US" sz="3200" b="1" dirty="0" smtClean="0"/>
              <a:t>1.6- </a:t>
            </a:r>
            <a:r>
              <a:rPr lang="en-US" sz="3200" b="1" dirty="0" err="1" smtClean="0"/>
              <a:t>Kiến</a:t>
            </a:r>
            <a:r>
              <a:rPr lang="en-US" sz="3200" b="1" dirty="0" smtClean="0"/>
              <a:t> </a:t>
            </a:r>
            <a:r>
              <a:rPr lang="en-US" sz="3200" b="1" dirty="0" err="1" smtClean="0"/>
              <a:t>trúc</a:t>
            </a:r>
            <a:r>
              <a:rPr lang="en-US" sz="3200" b="1" dirty="0" smtClean="0"/>
              <a:t> 3 </a:t>
            </a:r>
            <a:r>
              <a:rPr lang="en-US" sz="3200" b="1" dirty="0" err="1" smtClean="0"/>
              <a:t>mức</a:t>
            </a:r>
            <a:r>
              <a:rPr lang="en-US" sz="3200" b="1" dirty="0" smtClean="0"/>
              <a:t> </a:t>
            </a:r>
            <a:r>
              <a:rPr lang="en-US" sz="3200" b="1" dirty="0" err="1" smtClean="0"/>
              <a:t>của</a:t>
            </a:r>
            <a:r>
              <a:rPr lang="en-US" sz="3200" b="1" dirty="0" smtClean="0"/>
              <a:t> </a:t>
            </a:r>
            <a:r>
              <a:rPr lang="en-US" sz="3200" b="1" dirty="0" err="1" smtClean="0"/>
              <a:t>Hệ</a:t>
            </a:r>
            <a:r>
              <a:rPr lang="en-US" sz="3200" b="1" dirty="0" smtClean="0"/>
              <a:t> CSDL </a:t>
            </a:r>
          </a:p>
        </p:txBody>
      </p:sp>
    </p:spTree>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46083" name="Rectangle 3"/>
          <p:cNvSpPr>
            <a:spLocks noGrp="1" noChangeArrowheads="1"/>
          </p:cNvSpPr>
          <p:nvPr>
            <p:ph idx="1"/>
          </p:nvPr>
        </p:nvSpPr>
        <p:spPr>
          <a:xfrm>
            <a:off x="457200" y="1295400"/>
            <a:ext cx="8305800" cy="5257800"/>
          </a:xfrm>
        </p:spPr>
        <p:txBody>
          <a:bodyPr/>
          <a:lstStyle/>
          <a:p>
            <a:r>
              <a:rPr lang="en-US" smtClean="0">
                <a:solidFill>
                  <a:srgbClr val="777777"/>
                </a:solidFill>
              </a:rPr>
              <a:t>Giới thiệu</a:t>
            </a:r>
          </a:p>
          <a:p>
            <a:r>
              <a:rPr lang="en-US" smtClean="0">
                <a:solidFill>
                  <a:srgbClr val="777777"/>
                </a:solidFill>
              </a:rPr>
              <a:t>Quá trình phát triển</a:t>
            </a:r>
          </a:p>
          <a:p>
            <a:r>
              <a:rPr lang="en-US" smtClean="0">
                <a:solidFill>
                  <a:srgbClr val="777777"/>
                </a:solidFill>
              </a:rPr>
              <a:t>Một số đặc tính của CSDL</a:t>
            </a:r>
          </a:p>
          <a:p>
            <a:r>
              <a:rPr lang="en-US" smtClean="0">
                <a:solidFill>
                  <a:srgbClr val="777777"/>
                </a:solidFill>
              </a:rPr>
              <a:t>Người sử dụng CSDL</a:t>
            </a:r>
          </a:p>
          <a:p>
            <a:r>
              <a:rPr lang="en-US" smtClean="0">
                <a:solidFill>
                  <a:srgbClr val="777777"/>
                </a:solidFill>
              </a:rPr>
              <a:t>Các khái niệm</a:t>
            </a:r>
          </a:p>
          <a:p>
            <a:r>
              <a:rPr lang="en-US" smtClean="0">
                <a:solidFill>
                  <a:srgbClr val="777777"/>
                </a:solidFill>
              </a:rPr>
              <a:t>Kiến trúc của Hệ CSDL</a:t>
            </a:r>
          </a:p>
          <a:p>
            <a:r>
              <a:rPr lang="en-US" b="1" smtClean="0"/>
              <a:t>Các tính năng của HQT CSDL</a:t>
            </a:r>
          </a:p>
          <a:p>
            <a:r>
              <a:rPr lang="en-US" smtClean="0">
                <a:solidFill>
                  <a:srgbClr val="777777"/>
                </a:solidFill>
              </a:rPr>
              <a:t>Ngôn ngữ CSDL</a:t>
            </a:r>
          </a:p>
        </p:txBody>
      </p:sp>
      <p:sp>
        <p:nvSpPr>
          <p:cNvPr id="6" name="Slide Number Placeholder 5"/>
          <p:cNvSpPr>
            <a:spLocks noGrp="1"/>
          </p:cNvSpPr>
          <p:nvPr>
            <p:ph type="sldNum" sz="quarter" idx="12"/>
          </p:nvPr>
        </p:nvSpPr>
        <p:spPr/>
        <p:txBody>
          <a:bodyPr/>
          <a:lstStyle/>
          <a:p>
            <a:pPr>
              <a:defRPr/>
            </a:pPr>
            <a:fld id="{53530213-DEA2-449C-B3DC-FED9BC8194A5}" type="slidenum">
              <a:rPr lang="en-US" altLang="en-US"/>
              <a:pPr>
                <a:defRPr/>
              </a:pPr>
              <a:t>41</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5E5192B1-9EA4-4101-8DF6-75269DD1274F}" type="datetime13">
              <a:rPr lang="vi-VN" altLang="en-US" smtClean="0"/>
              <a:pPr>
                <a:defRPr/>
              </a:pPr>
              <a:t>08:04:40</a:t>
            </a:fld>
            <a:endParaRPr lang="en-US" altLang="en-US"/>
          </a:p>
        </p:txBody>
      </p:sp>
    </p:spTree>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354013"/>
            <a:ext cx="8229600" cy="620712"/>
          </a:xfrm>
        </p:spPr>
        <p:txBody>
          <a:bodyPr/>
          <a:lstStyle/>
          <a:p>
            <a:r>
              <a:rPr lang="en-US" sz="2000" b="1" smtClean="0"/>
              <a:t>1.7 </a:t>
            </a:r>
            <a:r>
              <a:rPr lang="en-US" sz="2800" b="1" smtClean="0"/>
              <a:t>- Các tính năng của HQT CSDL</a:t>
            </a:r>
          </a:p>
        </p:txBody>
      </p:sp>
      <p:sp>
        <p:nvSpPr>
          <p:cNvPr id="47107" name="Rectangle 3"/>
          <p:cNvSpPr>
            <a:spLocks noGrp="1" noChangeArrowheads="1"/>
          </p:cNvSpPr>
          <p:nvPr>
            <p:ph idx="1"/>
          </p:nvPr>
        </p:nvSpPr>
        <p:spPr>
          <a:xfrm>
            <a:off x="457200" y="1295400"/>
            <a:ext cx="8229600" cy="5105400"/>
          </a:xfrm>
        </p:spPr>
        <p:txBody>
          <a:bodyPr/>
          <a:lstStyle/>
          <a:p>
            <a:pPr>
              <a:buNone/>
            </a:pPr>
            <a:r>
              <a:rPr lang="en-US" smtClean="0"/>
              <a:t>1. Kiểm soát được tính dư thừa của dữ liệu</a:t>
            </a:r>
          </a:p>
          <a:p>
            <a:pPr lvl="1">
              <a:buFont typeface="Courier New" pitchFamily="49" charset="0"/>
              <a:buChar char="o"/>
            </a:pPr>
            <a:r>
              <a:rPr lang="en-US" smtClean="0"/>
              <a:t>Tích hợp các nhu cầu dữ liệu của người dùng để xây dựng một CSDL thống nhất</a:t>
            </a:r>
          </a:p>
          <a:p>
            <a:pPr>
              <a:buNone/>
            </a:pPr>
            <a:r>
              <a:rPr lang="en-US" smtClean="0"/>
              <a:t>2. Chia sẻ dữ liệu</a:t>
            </a:r>
          </a:p>
          <a:p>
            <a:pPr marL="850900" lvl="1" indent="-457200">
              <a:buFont typeface="Courier New" pitchFamily="49" charset="0"/>
              <a:buChar char="o"/>
            </a:pPr>
            <a:r>
              <a:rPr lang="en-US" smtClean="0"/>
              <a:t>Trong môi trường đa người dùng, các HQT phải cho phép truy xuất dữ liệu đồng thời</a:t>
            </a:r>
          </a:p>
          <a:p>
            <a:pPr>
              <a:buNone/>
            </a:pPr>
            <a:r>
              <a:rPr lang="en-US" smtClean="0"/>
              <a:t>3. Hạn chế những truy cập không hợp lệ</a:t>
            </a:r>
          </a:p>
          <a:p>
            <a:pPr lvl="1">
              <a:buFont typeface="Courier New" pitchFamily="49" charset="0"/>
              <a:buChar char="o"/>
            </a:pPr>
            <a:r>
              <a:rPr lang="en-US" smtClean="0"/>
              <a:t>Từng người dùng và nhóm người dùng có một quyền (tài khoản và mật mã) nhất định để truy xuất dữ liệu</a:t>
            </a:r>
          </a:p>
          <a:p>
            <a:pPr>
              <a:buNone/>
            </a:pPr>
            <a:r>
              <a:rPr lang="en-US" smtClean="0"/>
              <a:t>4. Cung cấp nhiều giao diện</a:t>
            </a:r>
          </a:p>
          <a:p>
            <a:pPr lvl="1">
              <a:buFont typeface="Courier New" pitchFamily="49" charset="0"/>
              <a:buChar char="o"/>
            </a:pPr>
            <a:r>
              <a:rPr lang="en-US" smtClean="0"/>
              <a:t>HQT cung cấp ngôn ngữ giữa CSDL và người dùng</a:t>
            </a:r>
          </a:p>
        </p:txBody>
      </p:sp>
      <p:sp>
        <p:nvSpPr>
          <p:cNvPr id="6" name="Slide Number Placeholder 5"/>
          <p:cNvSpPr>
            <a:spLocks noGrp="1"/>
          </p:cNvSpPr>
          <p:nvPr>
            <p:ph type="sldNum" sz="quarter" idx="12"/>
          </p:nvPr>
        </p:nvSpPr>
        <p:spPr/>
        <p:txBody>
          <a:bodyPr/>
          <a:lstStyle/>
          <a:p>
            <a:pPr>
              <a:defRPr/>
            </a:pPr>
            <a:fld id="{38920406-4CE5-4FFA-824B-13A3EF1E4168}" type="slidenum">
              <a:rPr lang="en-US" altLang="en-US"/>
              <a:pPr>
                <a:defRPr/>
              </a:pPr>
              <a:t>42</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1D7F419B-E1EE-41CA-8E28-C0452CF7C253}" type="datetime13">
              <a:rPr lang="vi-VN" altLang="en-US" smtClean="0"/>
              <a:pPr>
                <a:defRPr/>
              </a:pPr>
              <a:t>08:04:40</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57200" y="1295400"/>
            <a:ext cx="8229600" cy="5105400"/>
          </a:xfrm>
        </p:spPr>
        <p:txBody>
          <a:bodyPr/>
          <a:lstStyle/>
          <a:p>
            <a:pPr>
              <a:buNone/>
            </a:pPr>
            <a:r>
              <a:rPr lang="en-US" sz="2000" smtClean="0"/>
              <a:t>5. </a:t>
            </a:r>
            <a:r>
              <a:rPr lang="en-US" smtClean="0"/>
              <a:t>Đảm bảo các ràng buộc toàn vẹn</a:t>
            </a:r>
          </a:p>
          <a:p>
            <a:pPr lvl="1">
              <a:buFont typeface="Courier New" pitchFamily="49" charset="0"/>
              <a:buChar char="o"/>
            </a:pPr>
            <a:r>
              <a:rPr lang="en-US" smtClean="0"/>
              <a:t>RBTV (</a:t>
            </a:r>
            <a:r>
              <a:rPr lang="en-US" sz="1800" i="1" smtClean="0"/>
              <a:t>Integrity Constraints</a:t>
            </a:r>
            <a:r>
              <a:rPr lang="en-US" smtClean="0"/>
              <a:t>) là những qui định cần được thỏa mãn để đảm bảo dữ liệu luôn phản ánh đúng ngữ nghĩa của thế giới thực</a:t>
            </a:r>
          </a:p>
          <a:p>
            <a:pPr lvl="1">
              <a:buFont typeface="Courier New" pitchFamily="49" charset="0"/>
              <a:buChar char="o"/>
            </a:pPr>
            <a:r>
              <a:rPr lang="en-US" smtClean="0"/>
              <a:t>Một số ràng buộc có thể được khai báo với HQT và HQT sẽ tự động kiểm tra. </a:t>
            </a:r>
          </a:p>
          <a:p>
            <a:pPr lvl="1">
              <a:buFont typeface="Courier New" pitchFamily="49" charset="0"/>
              <a:buChar char="o"/>
            </a:pPr>
            <a:r>
              <a:rPr lang="en-US" smtClean="0"/>
              <a:t>Một số ràng buộc khác được kiểm tra nhờ chương trình ứng dụng</a:t>
            </a:r>
          </a:p>
          <a:p>
            <a:pPr>
              <a:buNone/>
            </a:pPr>
            <a:r>
              <a:rPr lang="en-US" sz="1800" smtClean="0"/>
              <a:t>6</a:t>
            </a:r>
            <a:r>
              <a:rPr lang="en-US" smtClean="0"/>
              <a:t>. Khả năng sao lưu dự phòng khi gặp sự cố</a:t>
            </a:r>
          </a:p>
          <a:p>
            <a:pPr lvl="1">
              <a:buFont typeface="Courier New" pitchFamily="49" charset="0"/>
              <a:buChar char="o"/>
            </a:pPr>
            <a:r>
              <a:rPr lang="en-US" smtClean="0"/>
              <a:t>Có khả năng khôi phục dữ liệu khi có sự hư hỏng về phần cứng hoặc phần mềm</a:t>
            </a:r>
          </a:p>
        </p:txBody>
      </p:sp>
      <p:sp>
        <p:nvSpPr>
          <p:cNvPr id="6" name="Slide Number Placeholder 5"/>
          <p:cNvSpPr>
            <a:spLocks noGrp="1"/>
          </p:cNvSpPr>
          <p:nvPr>
            <p:ph type="sldNum" sz="quarter" idx="12"/>
          </p:nvPr>
        </p:nvSpPr>
        <p:spPr/>
        <p:txBody>
          <a:bodyPr/>
          <a:lstStyle/>
          <a:p>
            <a:pPr>
              <a:defRPr/>
            </a:pPr>
            <a:fld id="{82673DC9-536B-41D2-8A20-839ED48049BF}" type="slidenum">
              <a:rPr lang="en-US" altLang="en-US"/>
              <a:pPr>
                <a:defRPr/>
              </a:pPr>
              <a:t>43</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3C15B612-4683-4228-ABDE-3943793AEED2}" type="datetime13">
              <a:rPr lang="vi-VN" altLang="en-US" smtClean="0"/>
              <a:pPr>
                <a:defRPr/>
              </a:pPr>
              <a:t>08:04:40</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smtClean="0">
                <a:ln>
                  <a:noFill/>
                </a:ln>
                <a:solidFill>
                  <a:schemeClr val="tx2"/>
                </a:solidFill>
                <a:effectLst/>
                <a:uLnTx/>
                <a:uFillTx/>
                <a:latin typeface="+mj-lt"/>
                <a:ea typeface="+mj-ea"/>
                <a:cs typeface="+mj-cs"/>
              </a:rPr>
              <a:t>1.7 </a:t>
            </a:r>
            <a:r>
              <a:rPr kumimoji="0" lang="en-US" sz="2800" b="1" i="0" u="none" strike="noStrike" kern="1200" cap="none" spc="0" normalizeH="0" baseline="0" noProof="0" smtClean="0">
                <a:ln>
                  <a:noFill/>
                </a:ln>
                <a:solidFill>
                  <a:schemeClr val="tx2"/>
                </a:solidFill>
                <a:effectLst/>
                <a:uLnTx/>
                <a:uFillTx/>
                <a:latin typeface="+mj-lt"/>
                <a:ea typeface="+mj-ea"/>
                <a:cs typeface="+mj-cs"/>
              </a:rPr>
              <a:t>- Các tính năng của HQT CSDL</a:t>
            </a:r>
          </a:p>
        </p:txBody>
      </p:sp>
    </p:spTree>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1295400"/>
            <a:ext cx="8229600" cy="5105400"/>
          </a:xfrm>
        </p:spPr>
        <p:txBody>
          <a:bodyPr/>
          <a:lstStyle/>
          <a:p>
            <a:r>
              <a:rPr lang="en-US" smtClean="0"/>
              <a:t>Các tính năng khác</a:t>
            </a:r>
          </a:p>
          <a:p>
            <a:pPr lvl="1"/>
            <a:r>
              <a:rPr lang="en-US" smtClean="0"/>
              <a:t>Chuẩn hóa</a:t>
            </a:r>
          </a:p>
          <a:p>
            <a:pPr lvl="2"/>
            <a:r>
              <a:rPr lang="en-US" smtClean="0"/>
              <a:t>Cho phép DBA định nghĩa và bắt buộc áp dụng một chuẩn thống nhất cho mọi người dùng</a:t>
            </a:r>
          </a:p>
          <a:p>
            <a:pPr lvl="1"/>
            <a:r>
              <a:rPr lang="en-US" smtClean="0"/>
              <a:t>Uyển chuyển</a:t>
            </a:r>
          </a:p>
          <a:p>
            <a:pPr lvl="2"/>
            <a:r>
              <a:rPr lang="en-US" smtClean="0"/>
              <a:t>Khi nhu cầu công việc thay đổi, cấu trúc CSDL rất có thể thay đổi, HQT cho phép thêm hoặc mở rộng cấu trúc mà không làm ảnh hưởng đến chương trình ứng dụng</a:t>
            </a:r>
          </a:p>
          <a:p>
            <a:pPr lvl="1"/>
            <a:r>
              <a:rPr lang="en-US" smtClean="0"/>
              <a:t>Giảm thời gian phát triển ứng dụng</a:t>
            </a:r>
          </a:p>
          <a:p>
            <a:pPr lvl="1"/>
            <a:r>
              <a:rPr lang="en-US" smtClean="0"/>
              <a:t>Tính khả dụng</a:t>
            </a:r>
          </a:p>
          <a:p>
            <a:pPr lvl="2"/>
            <a:r>
              <a:rPr lang="en-US" smtClean="0"/>
              <a:t>Khi có một sự thay đổi lên CSDL, tất cả người dùng đều thấy được</a:t>
            </a:r>
          </a:p>
          <a:p>
            <a:pPr lvl="1"/>
            <a:endParaRPr lang="en-US" smtClean="0"/>
          </a:p>
        </p:txBody>
      </p:sp>
      <p:sp>
        <p:nvSpPr>
          <p:cNvPr id="6" name="Slide Number Placeholder 5"/>
          <p:cNvSpPr>
            <a:spLocks noGrp="1"/>
          </p:cNvSpPr>
          <p:nvPr>
            <p:ph type="sldNum" sz="quarter" idx="12"/>
          </p:nvPr>
        </p:nvSpPr>
        <p:spPr/>
        <p:txBody>
          <a:bodyPr/>
          <a:lstStyle/>
          <a:p>
            <a:pPr>
              <a:defRPr/>
            </a:pPr>
            <a:fld id="{5071EB4E-7CA5-4E06-B666-A01D48939931}" type="slidenum">
              <a:rPr lang="en-US" altLang="en-US"/>
              <a:pPr>
                <a:defRPr/>
              </a:pPr>
              <a:t>44</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8CDEF264-C24D-4C7D-B883-B28E30719E77}" type="datetime13">
              <a:rPr lang="vi-VN" altLang="en-US" smtClean="0"/>
              <a:pPr>
                <a:defRPr/>
              </a:pPr>
              <a:t>08:04:40</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a:spLocks noGrp="1" noChangeArrowheads="1"/>
          </p:cNvSpPr>
          <p:nvPr>
            <p:ph type="title"/>
          </p:nvPr>
        </p:nvSpPr>
        <p:spPr>
          <a:xfrm>
            <a:off x="457200" y="354013"/>
            <a:ext cx="8229600" cy="620712"/>
          </a:xfrm>
        </p:spPr>
        <p:txBody>
          <a:bodyPr/>
          <a:lstStyle/>
          <a:p>
            <a:r>
              <a:rPr lang="en-US" sz="2000" b="1" smtClean="0"/>
              <a:t>1.7 </a:t>
            </a:r>
            <a:r>
              <a:rPr lang="en-US" sz="2800" b="1" smtClean="0"/>
              <a:t>- Các tính năng của HQT CSDL</a:t>
            </a:r>
          </a:p>
        </p:txBody>
      </p:sp>
    </p:spTree>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457200" y="1295400"/>
            <a:ext cx="8229600" cy="5105400"/>
          </a:xfrm>
        </p:spPr>
        <p:txBody>
          <a:bodyPr/>
          <a:lstStyle/>
          <a:p>
            <a:r>
              <a:rPr lang="en-US" smtClean="0"/>
              <a:t>Phân loại HQTCSDL</a:t>
            </a:r>
          </a:p>
          <a:p>
            <a:pPr lvl="1">
              <a:buFont typeface="Wingdings" pitchFamily="2" charset="2"/>
              <a:buChar char="§"/>
            </a:pPr>
            <a:r>
              <a:rPr lang="en-US" sz="2000" b="1" i="1" smtClean="0"/>
              <a:t>Theo mô hình </a:t>
            </a:r>
            <a:r>
              <a:rPr lang="en-US" i="1" smtClean="0"/>
              <a:t>: </a:t>
            </a:r>
          </a:p>
          <a:p>
            <a:pPr lvl="2">
              <a:buFont typeface="Wingdings" pitchFamily="2" charset="2"/>
              <a:buChar char="§"/>
            </a:pPr>
            <a:r>
              <a:rPr lang="en-US" smtClean="0"/>
              <a:t>mô hình mạng, </a:t>
            </a:r>
          </a:p>
          <a:p>
            <a:pPr lvl="2">
              <a:buFont typeface="Wingdings" pitchFamily="2" charset="2"/>
              <a:buChar char="§"/>
            </a:pPr>
            <a:r>
              <a:rPr lang="en-US" smtClean="0"/>
              <a:t>mô hình phân cấp, </a:t>
            </a:r>
          </a:p>
          <a:p>
            <a:pPr lvl="2">
              <a:buFont typeface="Wingdings" pitchFamily="2" charset="2"/>
              <a:buChar char="§"/>
            </a:pPr>
            <a:r>
              <a:rPr lang="en-US" smtClean="0"/>
              <a:t>mô hình quan hệ, </a:t>
            </a:r>
          </a:p>
          <a:p>
            <a:pPr lvl="2">
              <a:buFont typeface="Wingdings" pitchFamily="2" charset="2"/>
              <a:buChar char="§"/>
            </a:pPr>
            <a:r>
              <a:rPr lang="en-US" smtClean="0"/>
              <a:t>mô hình đối tượng,…</a:t>
            </a:r>
          </a:p>
          <a:p>
            <a:pPr lvl="1">
              <a:buFont typeface="Wingdings" pitchFamily="2" charset="2"/>
              <a:buChar char="§"/>
            </a:pPr>
            <a:r>
              <a:rPr lang="en-US" sz="2000" b="1" i="1" smtClean="0"/>
              <a:t>Theo số người dùng</a:t>
            </a:r>
            <a:r>
              <a:rPr lang="en-US" i="1" smtClean="0"/>
              <a:t>: </a:t>
            </a:r>
          </a:p>
          <a:p>
            <a:pPr lvl="2">
              <a:buFont typeface="Wingdings" pitchFamily="2" charset="2"/>
              <a:buChar char="§"/>
            </a:pPr>
            <a:r>
              <a:rPr lang="en-US" smtClean="0"/>
              <a:t>một người dùng, </a:t>
            </a:r>
          </a:p>
          <a:p>
            <a:pPr lvl="2">
              <a:buFont typeface="Wingdings" pitchFamily="2" charset="2"/>
              <a:buChar char="§"/>
            </a:pPr>
            <a:r>
              <a:rPr lang="en-US" smtClean="0"/>
              <a:t>đa người dùng</a:t>
            </a:r>
          </a:p>
          <a:p>
            <a:pPr lvl="1">
              <a:buFont typeface="Wingdings" pitchFamily="2" charset="2"/>
              <a:buChar char="§"/>
            </a:pPr>
            <a:r>
              <a:rPr lang="en-US" sz="2000" b="1" i="1" smtClean="0"/>
              <a:t>Theo sự phân tán của dữ liệu</a:t>
            </a:r>
            <a:r>
              <a:rPr lang="en-US" i="1" smtClean="0"/>
              <a:t>: </a:t>
            </a:r>
          </a:p>
          <a:p>
            <a:pPr lvl="2">
              <a:buFont typeface="Wingdings" pitchFamily="2" charset="2"/>
              <a:buChar char="§"/>
            </a:pPr>
            <a:r>
              <a:rPr lang="en-US" smtClean="0"/>
              <a:t>tập trung, </a:t>
            </a:r>
          </a:p>
          <a:p>
            <a:pPr lvl="2">
              <a:buFont typeface="Wingdings" pitchFamily="2" charset="2"/>
              <a:buChar char="§"/>
            </a:pPr>
            <a:r>
              <a:rPr lang="en-US" smtClean="0"/>
              <a:t>phân tán (thuần nhất hoặc không thuần nhất)</a:t>
            </a:r>
          </a:p>
          <a:p>
            <a:pPr lvl="1"/>
            <a:endParaRPr lang="en-US" smtClean="0"/>
          </a:p>
        </p:txBody>
      </p:sp>
      <p:sp>
        <p:nvSpPr>
          <p:cNvPr id="6" name="Slide Number Placeholder 5"/>
          <p:cNvSpPr>
            <a:spLocks noGrp="1"/>
          </p:cNvSpPr>
          <p:nvPr>
            <p:ph type="sldNum" sz="quarter" idx="12"/>
          </p:nvPr>
        </p:nvSpPr>
        <p:spPr/>
        <p:txBody>
          <a:bodyPr/>
          <a:lstStyle/>
          <a:p>
            <a:pPr>
              <a:defRPr/>
            </a:pPr>
            <a:fld id="{5071EB4E-7CA5-4E06-B666-A01D48939931}" type="slidenum">
              <a:rPr lang="en-US" altLang="en-US"/>
              <a:pPr>
                <a:defRPr/>
              </a:pPr>
              <a:t>45</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8CDEF264-C24D-4C7D-B883-B28E30719E77}" type="datetime13">
              <a:rPr lang="vi-VN" altLang="en-US" smtClean="0"/>
              <a:pPr>
                <a:defRPr/>
              </a:pPr>
              <a:t>08:04:40</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a:spLocks noGrp="1" noChangeArrowheads="1"/>
          </p:cNvSpPr>
          <p:nvPr>
            <p:ph type="title"/>
          </p:nvPr>
        </p:nvSpPr>
        <p:spPr>
          <a:xfrm>
            <a:off x="457200" y="354013"/>
            <a:ext cx="8229600" cy="620712"/>
          </a:xfrm>
        </p:spPr>
        <p:txBody>
          <a:bodyPr/>
          <a:lstStyle/>
          <a:p>
            <a:r>
              <a:rPr lang="en-US" sz="2000" b="1" smtClean="0"/>
              <a:t>1.7 </a:t>
            </a:r>
            <a:r>
              <a:rPr lang="en-US" sz="2800" b="1" smtClean="0"/>
              <a:t>- Các tính năng của HQT CSDL</a:t>
            </a:r>
          </a:p>
        </p:txBody>
      </p:sp>
    </p:spTree>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354013"/>
            <a:ext cx="8229600" cy="620712"/>
          </a:xfrm>
        </p:spPr>
        <p:txBody>
          <a:bodyPr/>
          <a:lstStyle/>
          <a:p>
            <a:r>
              <a:rPr lang="en-US" sz="3500" smtClean="0"/>
              <a:t>Nội dung chi tiết</a:t>
            </a:r>
          </a:p>
        </p:txBody>
      </p:sp>
      <p:sp>
        <p:nvSpPr>
          <p:cNvPr id="50179" name="Rectangle 3"/>
          <p:cNvSpPr>
            <a:spLocks noGrp="1" noChangeArrowheads="1"/>
          </p:cNvSpPr>
          <p:nvPr>
            <p:ph idx="1"/>
          </p:nvPr>
        </p:nvSpPr>
        <p:spPr>
          <a:xfrm>
            <a:off x="457200" y="1295400"/>
            <a:ext cx="8305800" cy="5257800"/>
          </a:xfrm>
        </p:spPr>
        <p:txBody>
          <a:bodyPr/>
          <a:lstStyle/>
          <a:p>
            <a:r>
              <a:rPr lang="en-US" smtClean="0">
                <a:solidFill>
                  <a:srgbClr val="777777"/>
                </a:solidFill>
              </a:rPr>
              <a:t>Giới thiệu</a:t>
            </a:r>
          </a:p>
          <a:p>
            <a:r>
              <a:rPr lang="en-US" smtClean="0">
                <a:solidFill>
                  <a:srgbClr val="777777"/>
                </a:solidFill>
              </a:rPr>
              <a:t>Quá trình phát triển</a:t>
            </a:r>
          </a:p>
          <a:p>
            <a:r>
              <a:rPr lang="en-US" smtClean="0">
                <a:solidFill>
                  <a:srgbClr val="777777"/>
                </a:solidFill>
              </a:rPr>
              <a:t>Một số đặc tính của CSDL</a:t>
            </a:r>
          </a:p>
          <a:p>
            <a:r>
              <a:rPr lang="en-US" smtClean="0">
                <a:solidFill>
                  <a:srgbClr val="777777"/>
                </a:solidFill>
              </a:rPr>
              <a:t>Người sử dụng CSDL</a:t>
            </a:r>
          </a:p>
          <a:p>
            <a:r>
              <a:rPr lang="en-US" smtClean="0">
                <a:solidFill>
                  <a:srgbClr val="777777"/>
                </a:solidFill>
              </a:rPr>
              <a:t>Các khái niệm</a:t>
            </a:r>
          </a:p>
          <a:p>
            <a:r>
              <a:rPr lang="en-US" smtClean="0">
                <a:solidFill>
                  <a:srgbClr val="777777"/>
                </a:solidFill>
              </a:rPr>
              <a:t>Kiến trúc của Hệ CSDL</a:t>
            </a:r>
          </a:p>
          <a:p>
            <a:r>
              <a:rPr lang="en-US" smtClean="0">
                <a:solidFill>
                  <a:srgbClr val="777777"/>
                </a:solidFill>
              </a:rPr>
              <a:t>Các tính năng của HQT CSDL</a:t>
            </a:r>
          </a:p>
          <a:p>
            <a:r>
              <a:rPr lang="en-US" b="1" smtClean="0"/>
              <a:t>Ngôn ngữ CSDL</a:t>
            </a:r>
          </a:p>
        </p:txBody>
      </p:sp>
      <p:sp>
        <p:nvSpPr>
          <p:cNvPr id="6" name="Slide Number Placeholder 5"/>
          <p:cNvSpPr>
            <a:spLocks noGrp="1"/>
          </p:cNvSpPr>
          <p:nvPr>
            <p:ph type="sldNum" sz="quarter" idx="12"/>
          </p:nvPr>
        </p:nvSpPr>
        <p:spPr/>
        <p:txBody>
          <a:bodyPr/>
          <a:lstStyle/>
          <a:p>
            <a:pPr>
              <a:defRPr/>
            </a:pPr>
            <a:fld id="{1E0BF249-4F7F-4A2E-B86F-D30A92EFECD7}" type="slidenum">
              <a:rPr lang="en-US" altLang="en-US"/>
              <a:pPr>
                <a:defRPr/>
              </a:pPr>
              <a:t>46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B6CB47D8-0DAF-49E0-BEBF-AFF120126AC0}" type="datetime13">
              <a:rPr lang="vi-VN" altLang="en-US" smtClean="0"/>
              <a:pPr>
                <a:defRPr/>
              </a:pPr>
              <a:t>08:04:40</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354013"/>
            <a:ext cx="8229600" cy="620712"/>
          </a:xfrm>
        </p:spPr>
        <p:txBody>
          <a:bodyPr/>
          <a:lstStyle/>
          <a:p>
            <a:r>
              <a:rPr lang="en-US" sz="2400" b="1" smtClean="0"/>
              <a:t>1.8- </a:t>
            </a:r>
            <a:r>
              <a:rPr lang="en-US" sz="3200" b="1" smtClean="0"/>
              <a:t>Ngôn ngữ CSDL</a:t>
            </a:r>
          </a:p>
        </p:txBody>
      </p:sp>
      <p:sp>
        <p:nvSpPr>
          <p:cNvPr id="60419" name="Rectangle 3"/>
          <p:cNvSpPr>
            <a:spLocks noGrp="1" noChangeArrowheads="1"/>
          </p:cNvSpPr>
          <p:nvPr>
            <p:ph idx="1"/>
          </p:nvPr>
        </p:nvSpPr>
        <p:spPr>
          <a:xfrm>
            <a:off x="457200" y="1295400"/>
            <a:ext cx="8229600" cy="5105400"/>
          </a:xfrm>
        </p:spPr>
        <p:txBody>
          <a:bodyPr/>
          <a:lstStyle/>
          <a:p>
            <a:pPr>
              <a:buNone/>
            </a:pPr>
            <a:r>
              <a:rPr lang="en-US" smtClean="0"/>
              <a:t>1. </a:t>
            </a:r>
            <a:r>
              <a:rPr lang="en-US" b="1" i="1" smtClean="0"/>
              <a:t>Ngôn ngữ định nghĩa dữ liệu </a:t>
            </a:r>
            <a:r>
              <a:rPr lang="en-US" sz="2000" smtClean="0"/>
              <a:t>(DDL – Data Definition Language)</a:t>
            </a:r>
            <a:endParaRPr lang="en-US" smtClean="0"/>
          </a:p>
          <a:p>
            <a:pPr lvl="2"/>
            <a:r>
              <a:rPr lang="en-US" smtClean="0"/>
              <a:t>Xác định ra lược đồ quan niệm  </a:t>
            </a:r>
          </a:p>
          <a:p>
            <a:pPr lvl="2"/>
            <a:r>
              <a:rPr lang="en-US" smtClean="0"/>
              <a:t>Được dùng bởi DBA và người thiết kế để xây dựng lược đồ.</a:t>
            </a:r>
          </a:p>
          <a:p>
            <a:pPr lvl="2"/>
            <a:r>
              <a:rPr lang="en-US" smtClean="0"/>
              <a:t>DBMS dịch các câu lệnh trong DDL thành mô tả xây dựng lược đồ</a:t>
            </a:r>
          </a:p>
          <a:p>
            <a:pPr>
              <a:buNone/>
            </a:pPr>
            <a:r>
              <a:rPr lang="en-US" sz="2000" b="1" i="1" smtClean="0"/>
              <a:t>Ví dụ</a:t>
            </a:r>
          </a:p>
          <a:p>
            <a:pPr lvl="1">
              <a:buFont typeface="Arial" charset="0"/>
              <a:buNone/>
            </a:pPr>
            <a:r>
              <a:rPr lang="en-US" smtClean="0"/>
              <a:t>CREATE TABLE employees ( </a:t>
            </a:r>
          </a:p>
          <a:p>
            <a:pPr lvl="1">
              <a:buFont typeface="Arial" charset="0"/>
              <a:buNone/>
            </a:pPr>
            <a:r>
              <a:rPr lang="en-US" smtClean="0"/>
              <a:t>					id INTEGER PRIMARY KEY, </a:t>
            </a:r>
          </a:p>
          <a:p>
            <a:pPr lvl="1">
              <a:buFont typeface="Arial" charset="0"/>
              <a:buNone/>
            </a:pPr>
            <a:r>
              <a:rPr lang="en-US" smtClean="0"/>
              <a:t>					first_name CHAR(50) null, </a:t>
            </a:r>
          </a:p>
          <a:p>
            <a:pPr lvl="1">
              <a:buFont typeface="Arial" charset="0"/>
              <a:buNone/>
            </a:pPr>
            <a:r>
              <a:rPr lang="en-US" smtClean="0"/>
              <a:t>					last_name CHAR(75) not null, </a:t>
            </a:r>
          </a:p>
          <a:p>
            <a:pPr lvl="1">
              <a:buFont typeface="Arial" charset="0"/>
              <a:buNone/>
            </a:pPr>
            <a:r>
              <a:rPr lang="en-US" smtClean="0"/>
              <a:t>					date_of_birth DATE null ); </a:t>
            </a:r>
          </a:p>
        </p:txBody>
      </p:sp>
      <p:sp>
        <p:nvSpPr>
          <p:cNvPr id="6" name="Slide Number Placeholder 5"/>
          <p:cNvSpPr>
            <a:spLocks noGrp="1"/>
          </p:cNvSpPr>
          <p:nvPr>
            <p:ph type="sldNum" sz="quarter" idx="12"/>
          </p:nvPr>
        </p:nvSpPr>
        <p:spPr/>
        <p:txBody>
          <a:bodyPr/>
          <a:lstStyle/>
          <a:p>
            <a:pPr>
              <a:defRPr/>
            </a:pPr>
            <a:fld id="{53CF5DA5-B6DB-4C59-8606-A3A86BD7C1FB}" type="slidenum">
              <a:rPr lang="en-US" altLang="en-US"/>
              <a:pPr>
                <a:defRPr/>
              </a:pPr>
              <a:t>47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90BAA6D5-BD1B-4C22-B6E8-0C2CD7BBB37C}" type="datetime13">
              <a:rPr lang="vi-VN" altLang="en-US" smtClean="0"/>
              <a:pPr>
                <a:defRPr/>
              </a:pPr>
              <a:t>08:04:40</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457200" y="1295400"/>
            <a:ext cx="8229600" cy="5105400"/>
          </a:xfrm>
        </p:spPr>
        <p:txBody>
          <a:bodyPr/>
          <a:lstStyle/>
          <a:p>
            <a:pPr>
              <a:buNone/>
            </a:pPr>
            <a:r>
              <a:rPr lang="en-US" smtClean="0"/>
              <a:t>2. </a:t>
            </a:r>
            <a:r>
              <a:rPr lang="en-US" b="1" i="1" smtClean="0"/>
              <a:t>Ngôn ngữ thao tác dữ liệu </a:t>
            </a:r>
            <a:r>
              <a:rPr lang="en-US" sz="2000" smtClean="0"/>
              <a:t>(DML – Data Manipulation Language)</a:t>
            </a:r>
            <a:endParaRPr lang="en-US" smtClean="0"/>
          </a:p>
          <a:p>
            <a:pPr lvl="2"/>
            <a:r>
              <a:rPr lang="en-US" smtClean="0"/>
              <a:t>Cho phép truy xuất, thêm, xóa, sửa dữ liệu</a:t>
            </a:r>
          </a:p>
          <a:p>
            <a:pPr lvl="2"/>
            <a:r>
              <a:rPr lang="en-US" smtClean="0"/>
              <a:t>Mức cao (phi thủ tục): SQL</a:t>
            </a:r>
          </a:p>
          <a:p>
            <a:pPr lvl="2"/>
            <a:r>
              <a:rPr lang="en-US" smtClean="0"/>
              <a:t>Mức thấp (thủ tục): được nhúng trong một ngôn ngữ lập trình “vạn năng”.</a:t>
            </a:r>
          </a:p>
          <a:p>
            <a:pPr lvl="1"/>
            <a:endParaRPr lang="en-US" smtClean="0"/>
          </a:p>
          <a:p>
            <a:pPr>
              <a:buNone/>
            </a:pPr>
            <a:r>
              <a:rPr lang="en-US" smtClean="0"/>
              <a:t>Ví dụ </a:t>
            </a:r>
          </a:p>
          <a:p>
            <a:pPr lvl="1"/>
            <a:r>
              <a:rPr lang="en-US" smtClean="0"/>
              <a:t>Các câu lệnh trọng SQL: SELECT, INSERT, UPDATE, và DELETE. </a:t>
            </a:r>
          </a:p>
          <a:p>
            <a:pPr lvl="1"/>
            <a:r>
              <a:rPr lang="en-US" smtClean="0"/>
              <a:t>SELECT id, last_name FROM employees </a:t>
            </a:r>
          </a:p>
        </p:txBody>
      </p:sp>
      <p:sp>
        <p:nvSpPr>
          <p:cNvPr id="6" name="Slide Number Placeholder 5"/>
          <p:cNvSpPr>
            <a:spLocks noGrp="1"/>
          </p:cNvSpPr>
          <p:nvPr>
            <p:ph type="sldNum" sz="quarter" idx="12"/>
          </p:nvPr>
        </p:nvSpPr>
        <p:spPr/>
        <p:txBody>
          <a:bodyPr/>
          <a:lstStyle/>
          <a:p>
            <a:pPr>
              <a:defRPr/>
            </a:pPr>
            <a:fld id="{6C1804A6-6D93-4FA1-B687-0DDB65D31626}" type="slidenum">
              <a:rPr lang="en-US" altLang="en-US"/>
              <a:pPr>
                <a:defRPr/>
              </a:pPr>
              <a:t>48</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3F26B5C2-B415-41DA-958C-CEC52474398D}" type="datetime13">
              <a:rPr lang="vi-VN" altLang="en-US" smtClean="0"/>
              <a:pPr>
                <a:defRPr/>
              </a:pPr>
              <a:t>08:04:40</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
        <p:nvSpPr>
          <p:cNvPr id="11" name="Rectangle 2"/>
          <p:cNvSpPr txBox="1">
            <a:spLocks noChangeArrowheads="1"/>
          </p:cNvSpPr>
          <p:nvPr/>
        </p:nvSpPr>
        <p:spPr bwMode="auto">
          <a:xfrm>
            <a:off x="457200" y="354013"/>
            <a:ext cx="8229600" cy="620712"/>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smtClean="0">
                <a:ln>
                  <a:noFill/>
                </a:ln>
                <a:solidFill>
                  <a:schemeClr val="tx2"/>
                </a:solidFill>
                <a:effectLst/>
                <a:uLnTx/>
                <a:uFillTx/>
                <a:latin typeface="+mj-lt"/>
                <a:ea typeface="+mj-ea"/>
                <a:cs typeface="+mj-cs"/>
              </a:rPr>
              <a:t>1.8- </a:t>
            </a:r>
            <a:r>
              <a:rPr kumimoji="0" lang="en-US" sz="3200" b="1" i="0" u="none" strike="noStrike" kern="1200" cap="none" spc="0" normalizeH="0" baseline="0" noProof="0" smtClean="0">
                <a:ln>
                  <a:noFill/>
                </a:ln>
                <a:solidFill>
                  <a:schemeClr val="tx2"/>
                </a:solidFill>
                <a:effectLst/>
                <a:uLnTx/>
                <a:uFillTx/>
                <a:latin typeface="+mj-lt"/>
                <a:ea typeface="+mj-ea"/>
                <a:cs typeface="+mj-cs"/>
              </a:rPr>
              <a:t>Ngôn ngữ CSDL</a:t>
            </a:r>
          </a:p>
        </p:txBody>
      </p:sp>
    </p:spTree>
  </p:cSld>
  <p:clrMapOvr>
    <a:masterClrMapping/>
  </p:clrMapOvr>
  <p:transition>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457200" y="1524001"/>
            <a:ext cx="8229600" cy="4800600"/>
          </a:xfrm>
        </p:spPr>
        <p:txBody>
          <a:bodyPr/>
          <a:lstStyle/>
          <a:p>
            <a:pPr>
              <a:buNone/>
            </a:pPr>
            <a:r>
              <a:rPr lang="en-US" smtClean="0"/>
              <a:t>3. </a:t>
            </a:r>
            <a:r>
              <a:rPr lang="en-US" b="1" i="1" smtClean="0"/>
              <a:t>Ngôn ngữ điều khiển giao dịch </a:t>
            </a:r>
            <a:r>
              <a:rPr lang="en-US" sz="2000" smtClean="0"/>
              <a:t>(Transaction Control Language - TCL)</a:t>
            </a:r>
            <a:endParaRPr lang="en-US" smtClean="0"/>
          </a:p>
          <a:p>
            <a:pPr lvl="1"/>
            <a:r>
              <a:rPr lang="en-US" sz="2100" smtClean="0"/>
              <a:t>Đảm bảo tính toàn vẹn dữ liệu khi thực hiện các tác vụ có sự thay đổi dữ liệu</a:t>
            </a:r>
          </a:p>
          <a:p>
            <a:pPr lvl="1"/>
            <a:r>
              <a:rPr lang="en-US" sz="2100" smtClean="0"/>
              <a:t>Các câu lệnh SQL tương ứng: </a:t>
            </a:r>
          </a:p>
          <a:p>
            <a:pPr lvl="2"/>
            <a:r>
              <a:rPr lang="en-US" sz="1800" smtClean="0"/>
              <a:t>COMMIT, ROLLBACK, và SAVEPOINT.  </a:t>
            </a:r>
          </a:p>
          <a:p>
            <a:pPr lvl="2"/>
            <a:endParaRPr lang="en-US" sz="1800" smtClean="0"/>
          </a:p>
          <a:p>
            <a:pPr>
              <a:buNone/>
            </a:pPr>
            <a:r>
              <a:rPr lang="en-US" smtClean="0"/>
              <a:t>4. </a:t>
            </a:r>
            <a:r>
              <a:rPr lang="en-US" b="1" i="1" smtClean="0"/>
              <a:t>Ngôn ngữ điều khiển dữ liệu </a:t>
            </a:r>
            <a:r>
              <a:rPr lang="en-US" sz="1800" smtClean="0"/>
              <a:t>(Data Control Language - DCL) </a:t>
            </a:r>
            <a:endParaRPr lang="en-US" smtClean="0"/>
          </a:p>
          <a:p>
            <a:pPr lvl="1"/>
            <a:r>
              <a:rPr lang="en-US" sz="2100" smtClean="0"/>
              <a:t>Cung cấp các tính năng bảo vệ cho các đối tượng của CSDL</a:t>
            </a:r>
          </a:p>
          <a:p>
            <a:pPr lvl="1"/>
            <a:r>
              <a:rPr lang="en-US" sz="2100" smtClean="0"/>
              <a:t>Các câu lệnh SQL tương ứng: </a:t>
            </a:r>
          </a:p>
          <a:p>
            <a:pPr lvl="2"/>
            <a:r>
              <a:rPr lang="en-US" sz="1800" smtClean="0"/>
              <a:t>GRANT và REVOKE. </a:t>
            </a:r>
          </a:p>
        </p:txBody>
      </p:sp>
      <p:sp>
        <p:nvSpPr>
          <p:cNvPr id="6" name="Slide Number Placeholder 5"/>
          <p:cNvSpPr>
            <a:spLocks noGrp="1"/>
          </p:cNvSpPr>
          <p:nvPr>
            <p:ph type="sldNum" sz="quarter" idx="12"/>
          </p:nvPr>
        </p:nvSpPr>
        <p:spPr/>
        <p:txBody>
          <a:bodyPr/>
          <a:lstStyle/>
          <a:p>
            <a:pPr>
              <a:defRPr/>
            </a:pPr>
            <a:fld id="{A66EDE3F-FF0D-486D-BFF4-03855D0DFEEB}" type="slidenum">
              <a:rPr lang="en-US" altLang="en-US"/>
              <a:pPr>
                <a:defRPr/>
              </a:pPr>
              <a:t>49</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72A6E12D-512C-480A-98ED-73FFF58F0A16}" type="datetime13">
              <a:rPr lang="vi-VN" altLang="en-US" smtClean="0"/>
              <a:pPr>
                <a:defRPr/>
              </a:pPr>
              <a:t>08:04:40</a:t>
            </a:fld>
            <a:endParaRPr lang="en-US" altLang="en-US"/>
          </a:p>
        </p:txBody>
      </p:sp>
      <p:pic>
        <p:nvPicPr>
          <p:cNvPr id="9" name="Picture 3"/>
          <p:cNvPicPr preferRelativeResize="0">
            <a:picLocks noChangeArrowheads="1"/>
          </p:cNvPicPr>
          <p:nvPr/>
        </p:nvPicPr>
        <p:blipFill>
          <a:blip r:embed="rId2" cstate="print"/>
          <a:srcRect/>
          <a:stretch>
            <a:fillRect/>
          </a:stretch>
        </p:blipFill>
        <p:spPr bwMode="auto">
          <a:xfrm>
            <a:off x="0" y="990600"/>
            <a:ext cx="9144000" cy="36000"/>
          </a:xfrm>
          <a:prstGeom prst="rect">
            <a:avLst/>
          </a:prstGeom>
          <a:noFill/>
        </p:spPr>
      </p:pic>
      <p:sp>
        <p:nvSpPr>
          <p:cNvPr id="11" name="Rectangle 2"/>
          <p:cNvSpPr>
            <a:spLocks noGrp="1" noChangeArrowheads="1"/>
          </p:cNvSpPr>
          <p:nvPr>
            <p:ph type="title"/>
          </p:nvPr>
        </p:nvSpPr>
        <p:spPr>
          <a:xfrm>
            <a:off x="457200" y="354013"/>
            <a:ext cx="8229600" cy="620712"/>
          </a:xfrm>
        </p:spPr>
        <p:txBody>
          <a:bodyPr/>
          <a:lstStyle/>
          <a:p>
            <a:r>
              <a:rPr lang="en-US" sz="2400" b="1" smtClean="0"/>
              <a:t>1.8- </a:t>
            </a:r>
            <a:r>
              <a:rPr lang="en-US" sz="3200" b="1" smtClean="0"/>
              <a:t>Ngôn ngữ CSDL</a:t>
            </a: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54013"/>
            <a:ext cx="8229600" cy="620712"/>
          </a:xfrm>
        </p:spPr>
        <p:txBody>
          <a:bodyPr/>
          <a:lstStyle/>
          <a:p>
            <a:r>
              <a:rPr lang="en-US" sz="3500" smtClean="0">
                <a:solidFill>
                  <a:srgbClr val="FFFF00"/>
                </a:solidFill>
              </a:rPr>
              <a:t>1.1 Mở </a:t>
            </a:r>
            <a:r>
              <a:rPr lang="en-US" sz="3500" err="1" smtClean="0">
                <a:solidFill>
                  <a:srgbClr val="FFFF00"/>
                </a:solidFill>
              </a:rPr>
              <a:t>đầu</a:t>
            </a:r>
            <a:endParaRPr lang="en-US" sz="3500" smtClean="0">
              <a:solidFill>
                <a:srgbClr val="FFFF00"/>
              </a:solidFill>
            </a:endParaRPr>
          </a:p>
        </p:txBody>
      </p:sp>
      <p:sp>
        <p:nvSpPr>
          <p:cNvPr id="138243" name="Rectangle 3"/>
          <p:cNvSpPr>
            <a:spLocks noGrp="1" noChangeArrowheads="1"/>
          </p:cNvSpPr>
          <p:nvPr>
            <p:ph idx="1"/>
          </p:nvPr>
        </p:nvSpPr>
        <p:spPr>
          <a:xfrm>
            <a:off x="457200" y="1295400"/>
            <a:ext cx="8229600" cy="5105400"/>
          </a:xfrm>
        </p:spPr>
        <p:txBody>
          <a:bodyPr>
            <a:normAutofit lnSpcReduction="10000"/>
          </a:bodyPr>
          <a:lstStyle/>
          <a:p>
            <a:pPr marL="274320" indent="-274320" fontAlgn="auto">
              <a:spcAft>
                <a:spcPts val="0"/>
              </a:spcAft>
              <a:buClr>
                <a:schemeClr val="accent3"/>
              </a:buClr>
              <a:buFont typeface="Wingdings" pitchFamily="2" charset="2"/>
              <a:buChar char="q"/>
              <a:defRPr/>
            </a:pPr>
            <a:r>
              <a:rPr lang="en-US" dirty="0" smtClean="0"/>
              <a:t> </a:t>
            </a:r>
            <a:r>
              <a:rPr lang="en-US" b="1" dirty="0" err="1" smtClean="0"/>
              <a:t>Thông</a:t>
            </a:r>
            <a:r>
              <a:rPr lang="en-US" b="1" dirty="0" smtClean="0"/>
              <a:t> tin </a:t>
            </a:r>
            <a:r>
              <a:rPr lang="en-US" b="1" dirty="0" err="1" smtClean="0"/>
              <a:t>và</a:t>
            </a:r>
            <a:r>
              <a:rPr lang="en-US" b="1" dirty="0" smtClean="0"/>
              <a:t> </a:t>
            </a:r>
            <a:r>
              <a:rPr lang="en-US" b="1" dirty="0" err="1" smtClean="0"/>
              <a:t>dữ</a:t>
            </a:r>
            <a:r>
              <a:rPr lang="en-US" b="1" dirty="0" smtClean="0"/>
              <a:t> </a:t>
            </a:r>
            <a:r>
              <a:rPr lang="en-US" b="1" dirty="0" err="1" smtClean="0"/>
              <a:t>liệu</a:t>
            </a:r>
            <a:endParaRPr lang="en-US" b="1" dirty="0"/>
          </a:p>
          <a:p>
            <a:pPr marL="640080" lvl="1" indent="-246888" fontAlgn="auto">
              <a:spcAft>
                <a:spcPts val="0"/>
              </a:spcAft>
              <a:buFont typeface="Wingdings" pitchFamily="2" charset="2"/>
              <a:buChar char="§"/>
              <a:defRPr/>
            </a:pPr>
            <a:r>
              <a:rPr lang="en-US" sz="2200" b="1" dirty="0" err="1" smtClean="0"/>
              <a:t>Thông</a:t>
            </a:r>
            <a:r>
              <a:rPr lang="en-US" sz="2200" b="1" dirty="0" smtClean="0"/>
              <a:t> tin</a:t>
            </a:r>
            <a:r>
              <a:rPr lang="en-US" dirty="0" smtClean="0"/>
              <a:t>:</a:t>
            </a:r>
          </a:p>
          <a:p>
            <a:pPr marL="914717" lvl="2" indent="-246888" fontAlgn="auto">
              <a:spcAft>
                <a:spcPts val="0"/>
              </a:spcAft>
              <a:buFont typeface="Wingdings 2"/>
              <a:buChar char=""/>
              <a:defRPr/>
            </a:pPr>
            <a:r>
              <a:rPr lang="en-US" dirty="0" err="1" smtClean="0"/>
              <a:t>Kinh</a:t>
            </a:r>
            <a:r>
              <a:rPr lang="en-US" dirty="0" smtClean="0"/>
              <a:t> </a:t>
            </a:r>
            <a:r>
              <a:rPr lang="en-US" dirty="0" err="1"/>
              <a:t>doanh</a:t>
            </a:r>
            <a:endParaRPr lang="en-US" dirty="0"/>
          </a:p>
          <a:p>
            <a:pPr marL="914717" lvl="2" indent="-246888" fontAlgn="auto">
              <a:spcAft>
                <a:spcPts val="0"/>
              </a:spcAft>
              <a:buFont typeface="Wingdings 2"/>
              <a:buChar char=""/>
              <a:defRPr/>
            </a:pPr>
            <a:r>
              <a:rPr lang="en-US" dirty="0" err="1" smtClean="0"/>
              <a:t>Thời</a:t>
            </a:r>
            <a:r>
              <a:rPr lang="en-US" dirty="0" smtClean="0"/>
              <a:t> </a:t>
            </a:r>
            <a:r>
              <a:rPr lang="en-US" dirty="0" err="1" smtClean="0"/>
              <a:t>tiết</a:t>
            </a:r>
            <a:endParaRPr lang="en-US" dirty="0"/>
          </a:p>
          <a:p>
            <a:pPr marL="914717" lvl="2" indent="-246888" fontAlgn="auto">
              <a:spcAft>
                <a:spcPts val="0"/>
              </a:spcAft>
              <a:buFont typeface="Wingdings 2"/>
              <a:buChar char=""/>
              <a:defRPr/>
            </a:pPr>
            <a:r>
              <a:rPr lang="en-US" dirty="0" err="1"/>
              <a:t>Giáo</a:t>
            </a:r>
            <a:r>
              <a:rPr lang="en-US" dirty="0"/>
              <a:t> </a:t>
            </a:r>
            <a:r>
              <a:rPr lang="en-US" dirty="0" err="1"/>
              <a:t>dục</a:t>
            </a:r>
            <a:endParaRPr lang="en-US" dirty="0"/>
          </a:p>
          <a:p>
            <a:pPr marL="914717" lvl="2" indent="-246888" fontAlgn="auto">
              <a:spcAft>
                <a:spcPts val="0"/>
              </a:spcAft>
              <a:buFont typeface="Wingdings 2"/>
              <a:buChar char=""/>
              <a:defRPr/>
            </a:pPr>
            <a:r>
              <a:rPr lang="en-US" dirty="0" err="1" smtClean="0"/>
              <a:t>Sinh</a:t>
            </a:r>
            <a:r>
              <a:rPr lang="en-US" dirty="0" smtClean="0"/>
              <a:t> </a:t>
            </a:r>
            <a:r>
              <a:rPr lang="en-US" dirty="0" err="1" smtClean="0"/>
              <a:t>viên</a:t>
            </a:r>
            <a:r>
              <a:rPr lang="en-US" dirty="0" smtClean="0"/>
              <a:t> </a:t>
            </a:r>
          </a:p>
          <a:p>
            <a:pPr marL="914717" lvl="2" indent="-246888" fontAlgn="auto">
              <a:spcAft>
                <a:spcPts val="0"/>
              </a:spcAft>
              <a:buFont typeface="Wingdings 2"/>
              <a:buChar char=""/>
              <a:defRPr/>
            </a:pPr>
            <a:r>
              <a:rPr lang="en-US" dirty="0" smtClean="0"/>
              <a:t>…..</a:t>
            </a:r>
            <a:endParaRPr lang="en-US" dirty="0"/>
          </a:p>
          <a:p>
            <a:pPr marL="274320" indent="-274320" fontAlgn="auto">
              <a:spcAft>
                <a:spcPts val="0"/>
              </a:spcAft>
              <a:buClr>
                <a:schemeClr val="accent3"/>
              </a:buClr>
              <a:buNone/>
              <a:defRPr/>
            </a:pPr>
            <a:endParaRPr lang="en-US" dirty="0" smtClean="0"/>
          </a:p>
          <a:p>
            <a:pPr marL="641033" lvl="1" indent="-274320" fontAlgn="auto">
              <a:spcAft>
                <a:spcPts val="0"/>
              </a:spcAft>
              <a:buClr>
                <a:schemeClr val="accent3"/>
              </a:buClr>
              <a:buFont typeface="Wingdings" pitchFamily="2" charset="2"/>
              <a:buChar char="§"/>
              <a:defRPr/>
            </a:pPr>
            <a:r>
              <a:rPr lang="en-US" sz="2200" b="1" dirty="0" err="1" smtClean="0"/>
              <a:t>Dữ</a:t>
            </a:r>
            <a:r>
              <a:rPr lang="en-US" sz="2200" b="1" dirty="0" smtClean="0"/>
              <a:t> </a:t>
            </a:r>
            <a:r>
              <a:rPr lang="en-US" sz="2200" b="1" dirty="0" err="1" smtClean="0"/>
              <a:t>liệu</a:t>
            </a:r>
            <a:r>
              <a:rPr lang="en-US" sz="2200" b="1" dirty="0" smtClean="0"/>
              <a:t> </a:t>
            </a:r>
            <a:r>
              <a:rPr lang="en-US" sz="2200" dirty="0"/>
              <a:t>(Data</a:t>
            </a:r>
            <a:r>
              <a:rPr lang="en-US" sz="2200" dirty="0" smtClean="0"/>
              <a:t>)</a:t>
            </a:r>
            <a:endParaRPr lang="en-US" sz="2200" dirty="0"/>
          </a:p>
          <a:p>
            <a:pPr lvl="2" indent="-246888" fontAlgn="auto">
              <a:spcAft>
                <a:spcPts val="0"/>
              </a:spcAft>
              <a:buFont typeface="Wingdings 2"/>
              <a:buChar char=""/>
              <a:defRPr/>
            </a:pPr>
            <a:r>
              <a:rPr lang="en-US" sz="2000" dirty="0" err="1" smtClean="0"/>
              <a:t>Khách</a:t>
            </a:r>
            <a:r>
              <a:rPr lang="en-US" sz="2000" dirty="0" smtClean="0"/>
              <a:t> </a:t>
            </a:r>
            <a:r>
              <a:rPr lang="en-US" sz="2000" dirty="0" err="1" smtClean="0"/>
              <a:t>hàng</a:t>
            </a:r>
            <a:r>
              <a:rPr lang="en-US" sz="2000" dirty="0" smtClean="0"/>
              <a:t>: </a:t>
            </a:r>
            <a:r>
              <a:rPr lang="en-US" sz="2000" dirty="0" err="1" smtClean="0"/>
              <a:t>Tên</a:t>
            </a:r>
            <a:r>
              <a:rPr lang="en-US" sz="2000" dirty="0"/>
              <a:t>, </a:t>
            </a:r>
            <a:r>
              <a:rPr lang="en-US" sz="2000" dirty="0" err="1"/>
              <a:t>địa</a:t>
            </a:r>
            <a:r>
              <a:rPr lang="en-US" sz="2000" dirty="0"/>
              <a:t> </a:t>
            </a:r>
            <a:r>
              <a:rPr lang="en-US" sz="2000" dirty="0" err="1"/>
              <a:t>chỉ</a:t>
            </a:r>
            <a:r>
              <a:rPr lang="en-US" sz="2000" dirty="0"/>
              <a:t>, </a:t>
            </a:r>
            <a:r>
              <a:rPr lang="en-US" sz="2000" dirty="0" err="1"/>
              <a:t>số</a:t>
            </a:r>
            <a:r>
              <a:rPr lang="en-US" sz="2000" dirty="0"/>
              <a:t> </a:t>
            </a:r>
            <a:r>
              <a:rPr lang="en-US" sz="2000" dirty="0" err="1"/>
              <a:t>điện</a:t>
            </a:r>
            <a:r>
              <a:rPr lang="en-US" sz="2000" dirty="0"/>
              <a:t> </a:t>
            </a:r>
            <a:r>
              <a:rPr lang="en-US" sz="2000" dirty="0" err="1" smtClean="0"/>
              <a:t>thoại</a:t>
            </a:r>
            <a:endParaRPr lang="en-US" sz="2000" dirty="0"/>
          </a:p>
          <a:p>
            <a:pPr lvl="2" indent="-246888" fontAlgn="auto">
              <a:spcAft>
                <a:spcPts val="0"/>
              </a:spcAft>
              <a:buFont typeface="Wingdings 2"/>
              <a:buChar char=""/>
              <a:defRPr/>
            </a:pPr>
            <a:r>
              <a:rPr lang="en-US" sz="2000" dirty="0" err="1" smtClean="0"/>
              <a:t>Sinh</a:t>
            </a:r>
            <a:r>
              <a:rPr lang="en-US" sz="2000" dirty="0" smtClean="0"/>
              <a:t> </a:t>
            </a:r>
            <a:r>
              <a:rPr lang="en-US" sz="2000" dirty="0" err="1" smtClean="0"/>
              <a:t>viên</a:t>
            </a:r>
            <a:r>
              <a:rPr lang="en-US" sz="2000" dirty="0" smtClean="0"/>
              <a:t>: </a:t>
            </a:r>
            <a:r>
              <a:rPr lang="en-US" sz="2000" dirty="0" err="1" smtClean="0"/>
              <a:t>Họ</a:t>
            </a:r>
            <a:r>
              <a:rPr lang="en-US" sz="2000" dirty="0" smtClean="0"/>
              <a:t> </a:t>
            </a:r>
            <a:r>
              <a:rPr lang="en-US" sz="2000" dirty="0" err="1" smtClean="0"/>
              <a:t>tên</a:t>
            </a:r>
            <a:r>
              <a:rPr lang="en-US" sz="2000" dirty="0" smtClean="0"/>
              <a:t>, </a:t>
            </a:r>
            <a:r>
              <a:rPr lang="en-US" sz="2000" dirty="0" err="1" smtClean="0"/>
              <a:t>masv</a:t>
            </a:r>
            <a:r>
              <a:rPr lang="en-US" sz="2000" dirty="0" smtClean="0"/>
              <a:t>, </a:t>
            </a:r>
            <a:r>
              <a:rPr lang="en-US" sz="2000" dirty="0" err="1" smtClean="0"/>
              <a:t>địa</a:t>
            </a:r>
            <a:r>
              <a:rPr lang="en-US" sz="2000" dirty="0" smtClean="0"/>
              <a:t> </a:t>
            </a:r>
            <a:r>
              <a:rPr lang="en-US" sz="2000" dirty="0" err="1" smtClean="0"/>
              <a:t>chỉ</a:t>
            </a:r>
            <a:endParaRPr lang="vi-VN" sz="2000" dirty="0" smtClean="0"/>
          </a:p>
          <a:p>
            <a:pPr marL="648000" lvl="1" indent="0" fontAlgn="auto">
              <a:spcBef>
                <a:spcPts val="1200"/>
              </a:spcBef>
              <a:spcAft>
                <a:spcPts val="0"/>
              </a:spcAft>
              <a:buNone/>
              <a:defRPr/>
            </a:pPr>
            <a:r>
              <a:rPr lang="vi-VN" b="1" i="1" dirty="0" smtClean="0">
                <a:solidFill>
                  <a:schemeClr val="accent1"/>
                </a:solidFill>
              </a:rPr>
              <a:t>Dữ liệu là những sự kiện (thông tin) có thể ghi lại được và có nghĩa, có mục đích sử dụng. </a:t>
            </a:r>
            <a:endParaRPr lang="en-US" b="1" i="1" dirty="0">
              <a:solidFill>
                <a:schemeClr val="accent1"/>
              </a:solidFill>
            </a:endParaRPr>
          </a:p>
        </p:txBody>
      </p:sp>
      <p:sp>
        <p:nvSpPr>
          <p:cNvPr id="11" name="Slide Number Placeholder 5"/>
          <p:cNvSpPr>
            <a:spLocks noGrp="1"/>
          </p:cNvSpPr>
          <p:nvPr>
            <p:ph type="sldNum" sz="quarter" idx="12"/>
          </p:nvPr>
        </p:nvSpPr>
        <p:spPr/>
        <p:txBody>
          <a:bodyPr/>
          <a:lstStyle/>
          <a:p>
            <a:pPr>
              <a:defRPr/>
            </a:pPr>
            <a:fld id="{4DE9A1A7-2E93-4CF6-BD46-914E2E8F9AA3}" type="slidenum">
              <a:rPr lang="en-US" altLang="en-US"/>
              <a:pPr>
                <a:defRPr/>
              </a:pPr>
              <a:t>5</a:t>
            </a:fld>
            <a:endParaRPr lang="en-US" altLang="en-US"/>
          </a:p>
        </p:txBody>
      </p:sp>
      <p:grpSp>
        <p:nvGrpSpPr>
          <p:cNvPr id="17414" name="Group 9"/>
          <p:cNvGrpSpPr>
            <a:grpSpLocks/>
          </p:cNvGrpSpPr>
          <p:nvPr/>
        </p:nvGrpSpPr>
        <p:grpSpPr bwMode="auto">
          <a:xfrm>
            <a:off x="5943600" y="1752600"/>
            <a:ext cx="1905000" cy="1903413"/>
            <a:chOff x="3360" y="1249"/>
            <a:chExt cx="1200" cy="1199"/>
          </a:xfrm>
        </p:grpSpPr>
        <p:sp>
          <p:nvSpPr>
            <p:cNvPr id="17415" name="Text Box 4"/>
            <p:cNvSpPr txBox="1">
              <a:spLocks noChangeArrowheads="1"/>
            </p:cNvSpPr>
            <p:nvPr/>
          </p:nvSpPr>
          <p:spPr bwMode="auto">
            <a:xfrm>
              <a:off x="3360" y="1249"/>
              <a:ext cx="912" cy="239"/>
            </a:xfrm>
            <a:prstGeom prst="rect">
              <a:avLst/>
            </a:prstGeom>
            <a:noFill/>
            <a:ln w="12700">
              <a:solidFill>
                <a:schemeClr val="tx1"/>
              </a:solidFill>
              <a:miter lim="800000"/>
              <a:headEnd/>
              <a:tailEnd/>
            </a:ln>
          </p:spPr>
          <p:txBody>
            <a:bodyPr>
              <a:spAutoFit/>
            </a:bodyPr>
            <a:lstStyle/>
            <a:p>
              <a:r>
                <a:rPr lang="en-US" b="1" dirty="0" err="1"/>
                <a:t>Thông</a:t>
              </a:r>
              <a:r>
                <a:rPr lang="en-US" b="1" dirty="0"/>
                <a:t> tin</a:t>
              </a:r>
            </a:p>
          </p:txBody>
        </p:sp>
        <p:sp>
          <p:nvSpPr>
            <p:cNvPr id="17416" name="Text Box 5"/>
            <p:cNvSpPr txBox="1">
              <a:spLocks noChangeArrowheads="1"/>
            </p:cNvSpPr>
            <p:nvPr/>
          </p:nvSpPr>
          <p:spPr bwMode="auto">
            <a:xfrm>
              <a:off x="3408" y="2209"/>
              <a:ext cx="768" cy="239"/>
            </a:xfrm>
            <a:prstGeom prst="rect">
              <a:avLst/>
            </a:prstGeom>
            <a:noFill/>
            <a:ln w="12700">
              <a:solidFill>
                <a:schemeClr val="tx1"/>
              </a:solidFill>
              <a:miter lim="800000"/>
              <a:headEnd/>
              <a:tailEnd/>
            </a:ln>
          </p:spPr>
          <p:txBody>
            <a:bodyPr>
              <a:spAutoFit/>
            </a:bodyPr>
            <a:lstStyle/>
            <a:p>
              <a:r>
                <a:rPr lang="en-US" b="1" dirty="0" err="1"/>
                <a:t>Dữ</a:t>
              </a:r>
              <a:r>
                <a:rPr lang="en-US" b="1" dirty="0"/>
                <a:t> </a:t>
              </a:r>
              <a:r>
                <a:rPr lang="en-US" b="1" dirty="0" err="1"/>
                <a:t>liệu</a:t>
              </a:r>
              <a:endParaRPr lang="en-US" b="1" dirty="0"/>
            </a:p>
          </p:txBody>
        </p:sp>
        <p:sp>
          <p:nvSpPr>
            <p:cNvPr id="17417" name="Line 6"/>
            <p:cNvSpPr>
              <a:spLocks noChangeShapeType="1"/>
            </p:cNvSpPr>
            <p:nvPr/>
          </p:nvSpPr>
          <p:spPr bwMode="auto">
            <a:xfrm>
              <a:off x="3792" y="1489"/>
              <a:ext cx="0" cy="720"/>
            </a:xfrm>
            <a:prstGeom prst="line">
              <a:avLst/>
            </a:prstGeom>
            <a:noFill/>
            <a:ln w="12700">
              <a:solidFill>
                <a:schemeClr val="tx1"/>
              </a:solidFill>
              <a:round/>
              <a:headEnd/>
              <a:tailEnd type="triangle" w="med" len="med"/>
            </a:ln>
          </p:spPr>
          <p:txBody>
            <a:bodyPr/>
            <a:lstStyle/>
            <a:p>
              <a:endParaRPr lang="vi-VN"/>
            </a:p>
          </p:txBody>
        </p:sp>
        <p:sp>
          <p:nvSpPr>
            <p:cNvPr id="17418" name="Text Box 7"/>
            <p:cNvSpPr txBox="1">
              <a:spLocks noChangeArrowheads="1"/>
            </p:cNvSpPr>
            <p:nvPr/>
          </p:nvSpPr>
          <p:spPr bwMode="auto">
            <a:xfrm>
              <a:off x="3840" y="1777"/>
              <a:ext cx="720" cy="212"/>
            </a:xfrm>
            <a:prstGeom prst="rect">
              <a:avLst/>
            </a:prstGeom>
            <a:noFill/>
            <a:ln w="9525">
              <a:noFill/>
              <a:miter lim="800000"/>
              <a:headEnd/>
              <a:tailEnd/>
            </a:ln>
          </p:spPr>
          <p:txBody>
            <a:bodyPr>
              <a:spAutoFit/>
            </a:bodyPr>
            <a:lstStyle/>
            <a:p>
              <a:pPr algn="l"/>
              <a:r>
                <a:rPr lang="en-US" sz="1600" err="1"/>
                <a:t>Chọn</a:t>
              </a:r>
              <a:r>
                <a:rPr lang="en-US" sz="1600"/>
                <a:t> </a:t>
              </a:r>
              <a:r>
                <a:rPr lang="en-US" sz="1600" err="1"/>
                <a:t>lọc</a:t>
              </a:r>
              <a:endParaRPr lang="en-US" sz="1600"/>
            </a:p>
          </p:txBody>
        </p:sp>
      </p:grpSp>
      <p:sp>
        <p:nvSpPr>
          <p:cNvPr id="12" name="Footer Placeholder 11"/>
          <p:cNvSpPr>
            <a:spLocks noGrp="1"/>
          </p:cNvSpPr>
          <p:nvPr>
            <p:ph type="ftr" sz="quarter" idx="11"/>
          </p:nvPr>
        </p:nvSpPr>
        <p:spPr/>
        <p:txBody>
          <a:bodyPr/>
          <a:lstStyle/>
          <a:p>
            <a:pPr>
              <a:defRPr/>
            </a:pPr>
            <a:r>
              <a:rPr lang="en-US" altLang="en-US" smtClean="0"/>
              <a:t>Khoa CNTT</a:t>
            </a:r>
            <a:endParaRPr lang="en-US" altLang="en-US"/>
          </a:p>
        </p:txBody>
      </p:sp>
      <p:sp>
        <p:nvSpPr>
          <p:cNvPr id="13" name="Date Placeholder 12"/>
          <p:cNvSpPr>
            <a:spLocks noGrp="1"/>
          </p:cNvSpPr>
          <p:nvPr>
            <p:ph type="dt" sz="half" idx="10"/>
          </p:nvPr>
        </p:nvSpPr>
        <p:spPr/>
        <p:txBody>
          <a:bodyPr/>
          <a:lstStyle/>
          <a:p>
            <a:pPr>
              <a:defRPr/>
            </a:pPr>
            <a:fld id="{DCF28656-B40F-48D1-8CAD-70CC31745FB1}" type="datetime13">
              <a:rPr lang="vi-VN" altLang="en-US" smtClean="0"/>
              <a:pPr>
                <a:defRPr/>
              </a:pPr>
              <a:t>08:04:39</a:t>
            </a:fld>
            <a:endParaRPr lang="en-US" altLang="en-US"/>
          </a:p>
        </p:txBody>
      </p:sp>
      <p:pic>
        <p:nvPicPr>
          <p:cNvPr id="14"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243">
                                            <p:txEl>
                                              <p:pRg st="8" end="8"/>
                                            </p:txEl>
                                          </p:spTgt>
                                        </p:tgtEl>
                                        <p:attrNameLst>
                                          <p:attrName>style.visibility</p:attrName>
                                        </p:attrNameLst>
                                      </p:cBhvr>
                                      <p:to>
                                        <p:strVal val="visible"/>
                                      </p:to>
                                    </p:set>
                                    <p:anim calcmode="lin" valueType="num">
                                      <p:cBhvr additive="base">
                                        <p:cTn id="7" dur="500" fill="hold"/>
                                        <p:tgtEl>
                                          <p:spTgt spid="13824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8243">
                                            <p:txEl>
                                              <p:pRg st="9" end="9"/>
                                            </p:txEl>
                                          </p:spTgt>
                                        </p:tgtEl>
                                        <p:attrNameLst>
                                          <p:attrName>style.visibility</p:attrName>
                                        </p:attrNameLst>
                                      </p:cBhvr>
                                      <p:to>
                                        <p:strVal val="visible"/>
                                      </p:to>
                                    </p:set>
                                    <p:anim calcmode="lin" valueType="num">
                                      <p:cBhvr additive="base">
                                        <p:cTn id="11" dur="500" fill="hold"/>
                                        <p:tgtEl>
                                          <p:spTgt spid="13824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24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8243">
                                            <p:txEl>
                                              <p:pRg st="10" end="10"/>
                                            </p:txEl>
                                          </p:spTgt>
                                        </p:tgtEl>
                                        <p:attrNameLst>
                                          <p:attrName>style.visibility</p:attrName>
                                        </p:attrNameLst>
                                      </p:cBhvr>
                                      <p:to>
                                        <p:strVal val="visible"/>
                                      </p:to>
                                    </p:set>
                                    <p:anim calcmode="lin" valueType="num">
                                      <p:cBhvr additive="base">
                                        <p:cTn id="15" dur="500" fill="hold"/>
                                        <p:tgtEl>
                                          <p:spTgt spid="13824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82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8243">
                                            <p:txEl>
                                              <p:pRg st="11" end="11"/>
                                            </p:txEl>
                                          </p:spTgt>
                                        </p:tgtEl>
                                        <p:attrNameLst>
                                          <p:attrName>style.visibility</p:attrName>
                                        </p:attrNameLst>
                                      </p:cBhvr>
                                      <p:to>
                                        <p:strVal val="visible"/>
                                      </p:to>
                                    </p:set>
                                    <p:anim calcmode="lin" valueType="num">
                                      <p:cBhvr additive="base">
                                        <p:cTn id="21" dur="500" fill="hold"/>
                                        <p:tgtEl>
                                          <p:spTgt spid="138243">
                                            <p:txEl>
                                              <p:pRg st="11" end="1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82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7414"/>
                                        </p:tgtEl>
                                        <p:attrNameLst>
                                          <p:attrName>style.visibility</p:attrName>
                                        </p:attrNameLst>
                                      </p:cBhvr>
                                      <p:to>
                                        <p:strVal val="visible"/>
                                      </p:to>
                                    </p:set>
                                    <p:animEffect transition="in" filter="box(in)">
                                      <p:cBhvr>
                                        <p:cTn id="27"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354013"/>
            <a:ext cx="8229600" cy="620712"/>
          </a:xfrm>
        </p:spPr>
        <p:txBody>
          <a:bodyPr/>
          <a:lstStyle/>
          <a:p>
            <a:r>
              <a:rPr lang="en-US" sz="2800" b="1" i="1" smtClean="0"/>
              <a:t>Câu hỏi</a:t>
            </a:r>
          </a:p>
        </p:txBody>
      </p:sp>
      <p:sp>
        <p:nvSpPr>
          <p:cNvPr id="63491" name="Rectangle 3"/>
          <p:cNvSpPr>
            <a:spLocks noGrp="1" noChangeArrowheads="1"/>
          </p:cNvSpPr>
          <p:nvPr>
            <p:ph idx="1"/>
          </p:nvPr>
        </p:nvSpPr>
        <p:spPr>
          <a:xfrm>
            <a:off x="457200" y="1295400"/>
            <a:ext cx="8229600" cy="5105400"/>
          </a:xfrm>
        </p:spPr>
        <p:txBody>
          <a:bodyPr/>
          <a:lstStyle/>
          <a:p>
            <a:pPr marL="1125537" lvl="2" indent="-457200">
              <a:buAutoNum type="arabicPeriod"/>
            </a:pPr>
            <a:r>
              <a:rPr lang="en-US" smtClean="0"/>
              <a:t>Phân biệt các khái niệm: dữ liệu, cơ sở dữ liệu, hệ quản trị cơ sở dữ liệu, hệ cơ sở dữ liệu.</a:t>
            </a:r>
          </a:p>
          <a:p>
            <a:pPr marL="1125537" lvl="2" indent="-457200">
              <a:buAutoNum type="arabicPeriod"/>
            </a:pPr>
            <a:r>
              <a:rPr lang="en-US" smtClean="0"/>
              <a:t>Thế nào là độc lập dữ liệu, độc lập logic và độc lập vật lý.</a:t>
            </a:r>
          </a:p>
          <a:p>
            <a:pPr marL="1125537" lvl="2" indent="-457200">
              <a:buAutoNum type="arabicPeriod"/>
            </a:pPr>
            <a:r>
              <a:rPr lang="en-US" smtClean="0"/>
              <a:t>Khái niệm mô hình, lược đồ, thể hiện của cơ sở dữ liệu.</a:t>
            </a:r>
          </a:p>
          <a:p>
            <a:pPr marL="1125537" lvl="2" indent="-457200">
              <a:buAutoNum type="arabicPeriod"/>
            </a:pPr>
            <a:r>
              <a:rPr lang="en-US" smtClean="0"/>
              <a:t>Các tính năng chính của HQTCSDL</a:t>
            </a:r>
          </a:p>
          <a:p>
            <a:pPr marL="1125537" lvl="2" indent="-457200">
              <a:buAutoNum type="arabicPeriod"/>
            </a:pPr>
            <a:endParaRPr lang="en-US" smtClean="0"/>
          </a:p>
        </p:txBody>
      </p:sp>
      <p:sp>
        <p:nvSpPr>
          <p:cNvPr id="6" name="Slide Number Placeholder 5"/>
          <p:cNvSpPr>
            <a:spLocks noGrp="1"/>
          </p:cNvSpPr>
          <p:nvPr>
            <p:ph type="sldNum" sz="quarter" idx="12"/>
          </p:nvPr>
        </p:nvSpPr>
        <p:spPr/>
        <p:txBody>
          <a:bodyPr/>
          <a:lstStyle/>
          <a:p>
            <a:pPr>
              <a:defRPr/>
            </a:pPr>
            <a:fld id="{5D5C7DB7-B63C-4E0D-AE77-F2A2C0CEAB77}" type="slidenum">
              <a:rPr lang="en-US" altLang="en-US"/>
              <a:pPr>
                <a:defRPr/>
              </a:pPr>
              <a:t>50</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EAF8BEAB-2940-464B-BA5B-1C210528D661}" type="datetime13">
              <a:rPr lang="vi-VN" altLang="en-US" smtClean="0"/>
              <a:pPr>
                <a:defRPr/>
              </a:pPr>
              <a:t>08:04:40</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54013"/>
            <a:ext cx="8229600" cy="620712"/>
          </a:xfrm>
        </p:spPr>
        <p:txBody>
          <a:bodyPr/>
          <a:lstStyle/>
          <a:p>
            <a:r>
              <a:rPr lang="en-US" sz="3500" smtClean="0">
                <a:solidFill>
                  <a:srgbClr val="FFFF00"/>
                </a:solidFill>
              </a:rPr>
              <a:t>1.1 Mở </a:t>
            </a:r>
            <a:r>
              <a:rPr lang="en-US" sz="3500" err="1" smtClean="0">
                <a:solidFill>
                  <a:srgbClr val="FFFF00"/>
                </a:solidFill>
              </a:rPr>
              <a:t>đầu</a:t>
            </a:r>
            <a:endParaRPr lang="en-US" sz="3500" smtClean="0">
              <a:solidFill>
                <a:srgbClr val="FFFF00"/>
              </a:solidFill>
            </a:endParaRPr>
          </a:p>
        </p:txBody>
      </p:sp>
      <p:sp>
        <p:nvSpPr>
          <p:cNvPr id="150531" name="Rectangle 3"/>
          <p:cNvSpPr>
            <a:spLocks noGrp="1" noChangeArrowheads="1"/>
          </p:cNvSpPr>
          <p:nvPr>
            <p:ph idx="1"/>
          </p:nvPr>
        </p:nvSpPr>
        <p:spPr>
          <a:xfrm>
            <a:off x="457200" y="1295400"/>
            <a:ext cx="8229600" cy="5105400"/>
          </a:xfrm>
        </p:spPr>
        <p:txBody>
          <a:bodyPr>
            <a:normAutofit/>
          </a:bodyPr>
          <a:lstStyle/>
          <a:p>
            <a:pPr marL="274320" indent="-274320" fontAlgn="auto">
              <a:spcAft>
                <a:spcPts val="0"/>
              </a:spcAft>
              <a:buClr>
                <a:schemeClr val="accent3"/>
              </a:buClr>
              <a:buFont typeface="Wingdings" pitchFamily="2" charset="2"/>
              <a:buChar char="q"/>
              <a:defRPr/>
            </a:pPr>
            <a:r>
              <a:rPr lang="en-US" dirty="0" smtClean="0"/>
              <a:t> </a:t>
            </a:r>
            <a:r>
              <a:rPr lang="en-US" b="1" dirty="0" err="1" smtClean="0"/>
              <a:t>Cơ</a:t>
            </a:r>
            <a:r>
              <a:rPr lang="en-US" b="1" dirty="0" smtClean="0"/>
              <a:t> </a:t>
            </a:r>
            <a:r>
              <a:rPr lang="en-US" b="1" dirty="0" err="1"/>
              <a:t>sở</a:t>
            </a:r>
            <a:r>
              <a:rPr lang="en-US" b="1" dirty="0"/>
              <a:t> </a:t>
            </a:r>
            <a:r>
              <a:rPr lang="en-US" b="1" dirty="0" err="1"/>
              <a:t>dữ</a:t>
            </a:r>
            <a:r>
              <a:rPr lang="en-US" b="1" dirty="0"/>
              <a:t> </a:t>
            </a:r>
            <a:r>
              <a:rPr lang="en-US" b="1" dirty="0" err="1"/>
              <a:t>liệu</a:t>
            </a:r>
            <a:r>
              <a:rPr lang="en-US" b="1" dirty="0"/>
              <a:t> </a:t>
            </a:r>
            <a:r>
              <a:rPr lang="en-US" dirty="0"/>
              <a:t>(Database</a:t>
            </a:r>
            <a:r>
              <a:rPr lang="en-US" dirty="0" smtClean="0"/>
              <a:t>): </a:t>
            </a:r>
            <a:r>
              <a:rPr lang="en-US" i="1" dirty="0" err="1" smtClean="0"/>
              <a:t>Một</a:t>
            </a:r>
            <a:r>
              <a:rPr lang="en-US" i="1" dirty="0" smtClean="0"/>
              <a:t> </a:t>
            </a:r>
            <a:r>
              <a:rPr lang="en-US" i="1" dirty="0" err="1"/>
              <a:t>tập</a:t>
            </a:r>
            <a:r>
              <a:rPr lang="en-US" i="1" dirty="0"/>
              <a:t> </a:t>
            </a:r>
            <a:r>
              <a:rPr lang="en-US" i="1" dirty="0" err="1"/>
              <a:t>hợp</a:t>
            </a:r>
            <a:r>
              <a:rPr lang="en-US" i="1" dirty="0"/>
              <a:t> </a:t>
            </a:r>
            <a:r>
              <a:rPr lang="en-US" i="1" dirty="0" err="1" smtClean="0"/>
              <a:t>những</a:t>
            </a:r>
            <a:r>
              <a:rPr lang="en-US" i="1" dirty="0" smtClean="0"/>
              <a:t> </a:t>
            </a:r>
            <a:r>
              <a:rPr lang="en-US" i="1" dirty="0" err="1"/>
              <a:t>dữ</a:t>
            </a:r>
            <a:r>
              <a:rPr lang="en-US" i="1" dirty="0"/>
              <a:t> </a:t>
            </a:r>
            <a:r>
              <a:rPr lang="en-US" i="1" dirty="0" err="1"/>
              <a:t>liệu</a:t>
            </a:r>
            <a:r>
              <a:rPr lang="en-US" i="1" dirty="0"/>
              <a:t> </a:t>
            </a:r>
            <a:r>
              <a:rPr lang="en-US" i="1" dirty="0" err="1"/>
              <a:t>có</a:t>
            </a:r>
            <a:r>
              <a:rPr lang="en-US" i="1" dirty="0"/>
              <a:t> </a:t>
            </a:r>
            <a:r>
              <a:rPr lang="en-US" i="1" dirty="0" err="1"/>
              <a:t>liên</a:t>
            </a:r>
            <a:r>
              <a:rPr lang="en-US" i="1" dirty="0"/>
              <a:t> </a:t>
            </a:r>
            <a:r>
              <a:rPr lang="en-US" i="1" dirty="0" err="1"/>
              <a:t>quan</a:t>
            </a:r>
            <a:r>
              <a:rPr lang="en-US" i="1" dirty="0"/>
              <a:t> </a:t>
            </a:r>
            <a:r>
              <a:rPr lang="en-US" i="1" dirty="0" err="1"/>
              <a:t>với</a:t>
            </a:r>
            <a:r>
              <a:rPr lang="en-US" i="1" dirty="0"/>
              <a:t> </a:t>
            </a:r>
            <a:r>
              <a:rPr lang="en-US" i="1" dirty="0" err="1"/>
              <a:t>nhau</a:t>
            </a:r>
            <a:r>
              <a:rPr lang="en-US" i="1" dirty="0"/>
              <a:t> </a:t>
            </a:r>
            <a:r>
              <a:rPr lang="en-US" i="1" dirty="0" err="1"/>
              <a:t>được</a:t>
            </a:r>
            <a:r>
              <a:rPr lang="en-US" i="1" dirty="0"/>
              <a:t> </a:t>
            </a:r>
            <a:r>
              <a:rPr lang="en-US" i="1" dirty="0" err="1"/>
              <a:t>lưu</a:t>
            </a:r>
            <a:r>
              <a:rPr lang="en-US" i="1" dirty="0"/>
              <a:t> </a:t>
            </a:r>
            <a:r>
              <a:rPr lang="en-US" i="1" dirty="0" err="1"/>
              <a:t>trữ</a:t>
            </a:r>
            <a:r>
              <a:rPr lang="en-US" i="1" dirty="0"/>
              <a:t> </a:t>
            </a:r>
            <a:r>
              <a:rPr lang="en-US" i="1" dirty="0" err="1"/>
              <a:t>trong</a:t>
            </a:r>
            <a:r>
              <a:rPr lang="en-US" i="1" dirty="0"/>
              <a:t> </a:t>
            </a:r>
            <a:r>
              <a:rPr lang="en-US" i="1" dirty="0" err="1"/>
              <a:t>máy</a:t>
            </a:r>
            <a:r>
              <a:rPr lang="en-US" i="1" dirty="0"/>
              <a:t> </a:t>
            </a:r>
            <a:r>
              <a:rPr lang="en-US" i="1" dirty="0" err="1" smtClean="0"/>
              <a:t>tính</a:t>
            </a:r>
            <a:r>
              <a:rPr lang="en-US" i="1" dirty="0" smtClean="0"/>
              <a:t> </a:t>
            </a:r>
            <a:r>
              <a:rPr lang="en-US" i="1" dirty="0" err="1" smtClean="0"/>
              <a:t>đáp</a:t>
            </a:r>
            <a:r>
              <a:rPr lang="en-US" i="1" dirty="0" smtClean="0"/>
              <a:t> </a:t>
            </a:r>
            <a:r>
              <a:rPr lang="en-US" i="1" dirty="0" err="1" smtClean="0"/>
              <a:t>ứng</a:t>
            </a:r>
            <a:r>
              <a:rPr lang="en-US" i="1" dirty="0" smtClean="0"/>
              <a:t> </a:t>
            </a:r>
            <a:r>
              <a:rPr lang="en-US" i="1" dirty="0" err="1" smtClean="0"/>
              <a:t>nhu</a:t>
            </a:r>
            <a:r>
              <a:rPr lang="en-US" i="1" dirty="0" smtClean="0"/>
              <a:t> </a:t>
            </a:r>
            <a:r>
              <a:rPr lang="en-US" i="1" dirty="0" err="1" smtClean="0"/>
              <a:t>cầu</a:t>
            </a:r>
            <a:r>
              <a:rPr lang="en-US" i="1" dirty="0" smtClean="0"/>
              <a:t> </a:t>
            </a:r>
            <a:r>
              <a:rPr lang="en-US" i="1" dirty="0" err="1" smtClean="0"/>
              <a:t>khai</a:t>
            </a:r>
            <a:r>
              <a:rPr lang="en-US" i="1" dirty="0" smtClean="0"/>
              <a:t> </a:t>
            </a:r>
            <a:r>
              <a:rPr lang="en-US" i="1" dirty="0" err="1" smtClean="0"/>
              <a:t>thác</a:t>
            </a:r>
            <a:r>
              <a:rPr lang="en-US" i="1" dirty="0" smtClean="0"/>
              <a:t> </a:t>
            </a:r>
            <a:r>
              <a:rPr lang="en-US" i="1" dirty="0" err="1" smtClean="0"/>
              <a:t>của</a:t>
            </a:r>
            <a:r>
              <a:rPr lang="en-US" i="1" dirty="0" smtClean="0"/>
              <a:t> </a:t>
            </a:r>
            <a:r>
              <a:rPr lang="en-US" i="1" dirty="0" err="1" smtClean="0"/>
              <a:t>nhóm</a:t>
            </a:r>
            <a:r>
              <a:rPr lang="en-US" i="1" dirty="0" smtClean="0"/>
              <a:t> </a:t>
            </a:r>
            <a:r>
              <a:rPr lang="en-US" i="1" dirty="0" err="1" smtClean="0"/>
              <a:t>người</a:t>
            </a:r>
            <a:r>
              <a:rPr lang="en-US" i="1" dirty="0" smtClean="0"/>
              <a:t> </a:t>
            </a:r>
            <a:r>
              <a:rPr lang="en-US" i="1" dirty="0" err="1" smtClean="0"/>
              <a:t>sử</a:t>
            </a:r>
            <a:r>
              <a:rPr lang="en-US" i="1" dirty="0" smtClean="0"/>
              <a:t> </a:t>
            </a:r>
            <a:r>
              <a:rPr lang="en-US" i="1" dirty="0" err="1" smtClean="0"/>
              <a:t>dụng</a:t>
            </a:r>
            <a:r>
              <a:rPr lang="en-US" i="1" dirty="0" smtClean="0"/>
              <a:t> </a:t>
            </a:r>
            <a:r>
              <a:rPr lang="en-US" i="1" dirty="0" err="1" smtClean="0"/>
              <a:t>với</a:t>
            </a:r>
            <a:r>
              <a:rPr lang="en-US" i="1" dirty="0" smtClean="0"/>
              <a:t> </a:t>
            </a:r>
            <a:r>
              <a:rPr lang="en-US" i="1" dirty="0" err="1" smtClean="0"/>
              <a:t>các</a:t>
            </a:r>
            <a:r>
              <a:rPr lang="en-US" i="1" dirty="0" smtClean="0"/>
              <a:t> </a:t>
            </a:r>
            <a:r>
              <a:rPr lang="en-US" i="1" dirty="0" err="1" smtClean="0"/>
              <a:t>mục</a:t>
            </a:r>
            <a:r>
              <a:rPr lang="en-US" i="1" dirty="0" smtClean="0"/>
              <a:t> </a:t>
            </a:r>
            <a:r>
              <a:rPr lang="en-US" i="1" dirty="0" err="1" smtClean="0"/>
              <a:t>đích</a:t>
            </a:r>
            <a:r>
              <a:rPr lang="en-US" i="1" dirty="0" smtClean="0"/>
              <a:t> </a:t>
            </a:r>
            <a:r>
              <a:rPr lang="en-US" i="1" dirty="0" err="1" smtClean="0"/>
              <a:t>xác</a:t>
            </a:r>
            <a:r>
              <a:rPr lang="en-US" i="1" dirty="0" smtClean="0"/>
              <a:t> </a:t>
            </a:r>
            <a:r>
              <a:rPr lang="en-US" i="1" dirty="0" err="1" smtClean="0"/>
              <a:t>định</a:t>
            </a:r>
            <a:r>
              <a:rPr lang="en-US" i="1" dirty="0" smtClean="0"/>
              <a:t> </a:t>
            </a:r>
            <a:r>
              <a:rPr lang="en-US" i="1" dirty="0" err="1" smtClean="0"/>
              <a:t>nào</a:t>
            </a:r>
            <a:r>
              <a:rPr lang="en-US" i="1" dirty="0" smtClean="0"/>
              <a:t> </a:t>
            </a:r>
            <a:r>
              <a:rPr lang="en-US" i="1" dirty="0" err="1" smtClean="0"/>
              <a:t>đó</a:t>
            </a:r>
            <a:r>
              <a:rPr lang="en-US" i="1" dirty="0" smtClean="0"/>
              <a:t>.</a:t>
            </a:r>
          </a:p>
          <a:p>
            <a:pPr marL="274320" indent="-274320" fontAlgn="auto">
              <a:spcAft>
                <a:spcPts val="0"/>
              </a:spcAft>
              <a:buClr>
                <a:schemeClr val="accent3"/>
              </a:buClr>
              <a:buFont typeface="Wingdings" pitchFamily="2" charset="2"/>
              <a:buChar char="v"/>
              <a:defRPr/>
            </a:pPr>
            <a:r>
              <a:rPr lang="en-US" i="1" dirty="0" smtClean="0">
                <a:solidFill>
                  <a:srgbClr val="00B0F0"/>
                </a:solidFill>
              </a:rPr>
              <a:t> </a:t>
            </a:r>
            <a:r>
              <a:rPr lang="en-US" b="1" i="1" dirty="0" err="1" smtClean="0">
                <a:solidFill>
                  <a:srgbClr val="00B0F0"/>
                </a:solidFill>
              </a:rPr>
              <a:t>Các</a:t>
            </a:r>
            <a:r>
              <a:rPr lang="en-US" b="1" i="1" dirty="0" smtClean="0">
                <a:solidFill>
                  <a:srgbClr val="00B0F0"/>
                </a:solidFill>
              </a:rPr>
              <a:t> </a:t>
            </a:r>
            <a:r>
              <a:rPr lang="en-US" b="1" i="1" dirty="0" err="1" smtClean="0">
                <a:solidFill>
                  <a:srgbClr val="00B0F0"/>
                </a:solidFill>
              </a:rPr>
              <a:t>tính</a:t>
            </a:r>
            <a:r>
              <a:rPr lang="en-US" b="1" i="1" dirty="0" smtClean="0">
                <a:solidFill>
                  <a:srgbClr val="00B0F0"/>
                </a:solidFill>
              </a:rPr>
              <a:t> </a:t>
            </a:r>
            <a:r>
              <a:rPr lang="en-US" b="1" i="1" dirty="0" err="1" smtClean="0">
                <a:solidFill>
                  <a:srgbClr val="00B0F0"/>
                </a:solidFill>
              </a:rPr>
              <a:t>chất</a:t>
            </a:r>
            <a:r>
              <a:rPr lang="en-US" i="1" dirty="0" smtClean="0">
                <a:solidFill>
                  <a:srgbClr val="00B0F0"/>
                </a:solidFill>
              </a:rPr>
              <a:t>:</a:t>
            </a:r>
            <a:endParaRPr lang="en-US" i="1" dirty="0">
              <a:solidFill>
                <a:srgbClr val="00B0F0"/>
              </a:solidFill>
            </a:endParaRPr>
          </a:p>
          <a:p>
            <a:pPr marL="640080" lvl="1" indent="-246888" fontAlgn="auto">
              <a:spcAft>
                <a:spcPts val="0"/>
              </a:spcAft>
              <a:buFont typeface="Courier New" pitchFamily="49" charset="0"/>
              <a:buChar char="o"/>
              <a:defRPr/>
            </a:pPr>
            <a:r>
              <a:rPr lang="en-US" sz="2300" dirty="0" err="1" smtClean="0"/>
              <a:t>Một</a:t>
            </a:r>
            <a:r>
              <a:rPr lang="en-US" sz="2300" dirty="0" smtClean="0"/>
              <a:t> </a:t>
            </a:r>
            <a:r>
              <a:rPr lang="en-US" sz="2300" dirty="0"/>
              <a:t>CSDL </a:t>
            </a:r>
            <a:r>
              <a:rPr lang="en-US" sz="2300" dirty="0" err="1"/>
              <a:t>biểu</a:t>
            </a:r>
            <a:r>
              <a:rPr lang="en-US" sz="2300" dirty="0"/>
              <a:t> </a:t>
            </a:r>
            <a:r>
              <a:rPr lang="en-US" sz="2300" dirty="0" err="1"/>
              <a:t>diễn</a:t>
            </a:r>
            <a:r>
              <a:rPr lang="en-US" sz="2300" dirty="0"/>
              <a:t> </a:t>
            </a:r>
            <a:r>
              <a:rPr lang="en-US" sz="2300" dirty="0" err="1"/>
              <a:t>một</a:t>
            </a:r>
            <a:r>
              <a:rPr lang="en-US" sz="2300" dirty="0"/>
              <a:t> </a:t>
            </a:r>
            <a:r>
              <a:rPr lang="en-US" sz="2300" dirty="0" err="1"/>
              <a:t>phần</a:t>
            </a:r>
            <a:r>
              <a:rPr lang="en-US" sz="2300" dirty="0"/>
              <a:t> </a:t>
            </a:r>
            <a:r>
              <a:rPr lang="en-US" sz="2300" dirty="0" err="1"/>
              <a:t>của</a:t>
            </a:r>
            <a:r>
              <a:rPr lang="en-US" sz="2300" dirty="0"/>
              <a:t> </a:t>
            </a:r>
            <a:r>
              <a:rPr lang="en-US" sz="2300" dirty="0" err="1"/>
              <a:t>thế</a:t>
            </a:r>
            <a:r>
              <a:rPr lang="en-US" sz="2300" dirty="0"/>
              <a:t> </a:t>
            </a:r>
            <a:r>
              <a:rPr lang="en-US" sz="2300" dirty="0" err="1"/>
              <a:t>giới</a:t>
            </a:r>
            <a:r>
              <a:rPr lang="en-US" sz="2300" dirty="0"/>
              <a:t> </a:t>
            </a:r>
            <a:r>
              <a:rPr lang="en-US" sz="2300" dirty="0" err="1"/>
              <a:t>thực</a:t>
            </a:r>
            <a:r>
              <a:rPr lang="en-US" sz="2300" dirty="0"/>
              <a:t> (</a:t>
            </a:r>
            <a:r>
              <a:rPr lang="en-US" sz="2300" dirty="0" err="1"/>
              <a:t>thế</a:t>
            </a:r>
            <a:r>
              <a:rPr lang="en-US" sz="2300" dirty="0"/>
              <a:t> </a:t>
            </a:r>
            <a:r>
              <a:rPr lang="en-US" sz="2300" dirty="0" err="1"/>
              <a:t>giới</a:t>
            </a:r>
            <a:r>
              <a:rPr lang="en-US" sz="2300" dirty="0"/>
              <a:t> </a:t>
            </a:r>
            <a:r>
              <a:rPr lang="en-US" sz="2300" dirty="0" err="1" smtClean="0"/>
              <a:t>nhỏ</a:t>
            </a:r>
            <a:r>
              <a:rPr lang="en-US" sz="2300" dirty="0" smtClean="0"/>
              <a:t> - </a:t>
            </a:r>
            <a:r>
              <a:rPr lang="en-US" sz="2300" dirty="0" err="1" smtClean="0"/>
              <a:t>miniworld</a:t>
            </a:r>
            <a:r>
              <a:rPr lang="en-US" sz="2300" dirty="0" smtClean="0"/>
              <a:t>), </a:t>
            </a:r>
            <a:r>
              <a:rPr lang="en-US" sz="2300" dirty="0" err="1" smtClean="0"/>
              <a:t>được</a:t>
            </a:r>
            <a:r>
              <a:rPr lang="en-US" sz="2300" dirty="0" smtClean="0"/>
              <a:t> </a:t>
            </a:r>
            <a:r>
              <a:rPr lang="en-US" sz="2300" dirty="0" err="1" smtClean="0"/>
              <a:t>cập</a:t>
            </a:r>
            <a:r>
              <a:rPr lang="en-US" sz="2300" dirty="0" smtClean="0"/>
              <a:t> </a:t>
            </a:r>
            <a:r>
              <a:rPr lang="en-US" sz="2300" dirty="0" err="1" smtClean="0"/>
              <a:t>nhật</a:t>
            </a:r>
            <a:r>
              <a:rPr lang="en-US" sz="2300" dirty="0" smtClean="0"/>
              <a:t> </a:t>
            </a:r>
            <a:r>
              <a:rPr lang="en-US" sz="2300" dirty="0" err="1" smtClean="0"/>
              <a:t>phản</a:t>
            </a:r>
            <a:r>
              <a:rPr lang="en-US" sz="2300" dirty="0" smtClean="0"/>
              <a:t> </a:t>
            </a:r>
            <a:r>
              <a:rPr lang="en-US" sz="2300" dirty="0" err="1" smtClean="0"/>
              <a:t>ảnh</a:t>
            </a:r>
            <a:r>
              <a:rPr lang="en-US" sz="2300" dirty="0" smtClean="0"/>
              <a:t> </a:t>
            </a:r>
            <a:r>
              <a:rPr lang="en-US" sz="2300" dirty="0" err="1" smtClean="0"/>
              <a:t>sự</a:t>
            </a:r>
            <a:r>
              <a:rPr lang="en-US" sz="2300" dirty="0" smtClean="0"/>
              <a:t> </a:t>
            </a:r>
            <a:r>
              <a:rPr lang="en-US" sz="2300" dirty="0" err="1" smtClean="0"/>
              <a:t>thay</a:t>
            </a:r>
            <a:r>
              <a:rPr lang="en-US" sz="2300" dirty="0" smtClean="0"/>
              <a:t> </a:t>
            </a:r>
            <a:r>
              <a:rPr lang="en-US" sz="2300" dirty="0" err="1" smtClean="0"/>
              <a:t>đổi</a:t>
            </a:r>
            <a:r>
              <a:rPr lang="en-US" sz="2300" dirty="0" smtClean="0"/>
              <a:t> </a:t>
            </a:r>
            <a:r>
              <a:rPr lang="en-US" sz="2300" dirty="0" err="1" smtClean="0"/>
              <a:t>của</a:t>
            </a:r>
            <a:r>
              <a:rPr lang="en-US" sz="2300" dirty="0" smtClean="0"/>
              <a:t> </a:t>
            </a:r>
            <a:r>
              <a:rPr lang="en-US" sz="2300" dirty="0" err="1" smtClean="0"/>
              <a:t>thế</a:t>
            </a:r>
            <a:r>
              <a:rPr lang="en-US" sz="2300" dirty="0" smtClean="0"/>
              <a:t> </a:t>
            </a:r>
            <a:r>
              <a:rPr lang="en-US" sz="2300" dirty="0" err="1" smtClean="0"/>
              <a:t>giới</a:t>
            </a:r>
            <a:r>
              <a:rPr lang="en-US" sz="2300" dirty="0" smtClean="0"/>
              <a:t> </a:t>
            </a:r>
            <a:r>
              <a:rPr lang="en-US" sz="2300" dirty="0" err="1" smtClean="0"/>
              <a:t>nó</a:t>
            </a:r>
            <a:r>
              <a:rPr lang="en-US" sz="2300" dirty="0" smtClean="0"/>
              <a:t> </a:t>
            </a:r>
            <a:r>
              <a:rPr lang="en-US" sz="2300" dirty="0" err="1" smtClean="0"/>
              <a:t>biểu</a:t>
            </a:r>
            <a:r>
              <a:rPr lang="en-US" sz="2300" dirty="0" smtClean="0"/>
              <a:t> </a:t>
            </a:r>
            <a:r>
              <a:rPr lang="en-US" sz="2300" dirty="0" err="1" smtClean="0"/>
              <a:t>diễn</a:t>
            </a:r>
            <a:r>
              <a:rPr lang="en-US" sz="2300" dirty="0" smtClean="0"/>
              <a:t>.</a:t>
            </a:r>
          </a:p>
          <a:p>
            <a:pPr lvl="1">
              <a:buFont typeface="Courier New" pitchFamily="49" charset="0"/>
              <a:buChar char="o"/>
            </a:pPr>
            <a:r>
              <a:rPr lang="vi-VN" sz="2300" dirty="0" smtClean="0"/>
              <a:t>Một cơ sở dữ liệu là một tập hợp dữ liệu liên kết với nhau một cách logic và mang một nghĩa nào đó.</a:t>
            </a:r>
          </a:p>
          <a:p>
            <a:pPr lvl="1">
              <a:buFont typeface="Courier New" pitchFamily="49" charset="0"/>
              <a:buChar char="o"/>
            </a:pPr>
            <a:r>
              <a:rPr lang="vi-VN" sz="2300" dirty="0" smtClean="0"/>
              <a:t>Một cơ sở dữ liệu được thiết kế và được phổ biến cho một mục đích riêng, có nhóm người sử dụng.</a:t>
            </a:r>
          </a:p>
          <a:p>
            <a:pPr lvl="1">
              <a:buFont typeface="Courier New" pitchFamily="49" charset="0"/>
              <a:buChar char="o"/>
            </a:pPr>
            <a:endParaRPr lang="en-US" sz="2000" dirty="0"/>
          </a:p>
        </p:txBody>
      </p:sp>
      <p:sp>
        <p:nvSpPr>
          <p:cNvPr id="6" name="Slide Number Placeholder 5"/>
          <p:cNvSpPr>
            <a:spLocks noGrp="1"/>
          </p:cNvSpPr>
          <p:nvPr>
            <p:ph type="sldNum" sz="quarter" idx="12"/>
          </p:nvPr>
        </p:nvSpPr>
        <p:spPr/>
        <p:txBody>
          <a:bodyPr/>
          <a:lstStyle/>
          <a:p>
            <a:pPr>
              <a:defRPr/>
            </a:pPr>
            <a:fld id="{7459EBA3-38E8-432A-A468-0984240566B5}" type="slidenum">
              <a:rPr lang="en-US" altLang="en-US"/>
              <a:pPr>
                <a:defRPr/>
              </a:pPr>
              <a:t>6</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CFB80E5D-3D77-49C5-86D7-B07D6151CF15}" type="datetime13">
              <a:rPr lang="vi-VN" altLang="en-US" smtClean="0"/>
              <a:pPr>
                <a:defRPr/>
              </a:pPr>
              <a:t>08:04:39</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box(in)">
                                      <p:cBhvr>
                                        <p:cTn id="7" dur="500"/>
                                        <p:tgtEl>
                                          <p:spTgt spid="150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0531">
                                            <p:txEl>
                                              <p:pRg st="2" end="2"/>
                                            </p:txEl>
                                          </p:spTgt>
                                        </p:tgtEl>
                                        <p:attrNameLst>
                                          <p:attrName>style.visibility</p:attrName>
                                        </p:attrNameLst>
                                      </p:cBhvr>
                                      <p:to>
                                        <p:strVal val="visible"/>
                                      </p:to>
                                    </p:set>
                                    <p:animEffect transition="in" filter="box(in)">
                                      <p:cBhvr>
                                        <p:cTn id="12" dur="500"/>
                                        <p:tgtEl>
                                          <p:spTgt spid="150531">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50531">
                                            <p:txEl>
                                              <p:pRg st="3" end="3"/>
                                            </p:txEl>
                                          </p:spTgt>
                                        </p:tgtEl>
                                        <p:attrNameLst>
                                          <p:attrName>style.visibility</p:attrName>
                                        </p:attrNameLst>
                                      </p:cBhvr>
                                      <p:to>
                                        <p:strVal val="visible"/>
                                      </p:to>
                                    </p:set>
                                    <p:animEffect transition="in" filter="box(in)">
                                      <p:cBhvr>
                                        <p:cTn id="15" dur="500"/>
                                        <p:tgtEl>
                                          <p:spTgt spid="150531">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50531">
                                            <p:txEl>
                                              <p:pRg st="4" end="4"/>
                                            </p:txEl>
                                          </p:spTgt>
                                        </p:tgtEl>
                                        <p:attrNameLst>
                                          <p:attrName>style.visibility</p:attrName>
                                        </p:attrNameLst>
                                      </p:cBhvr>
                                      <p:to>
                                        <p:strVal val="visible"/>
                                      </p:to>
                                    </p:set>
                                    <p:animEffect transition="in" filter="box(in)">
                                      <p:cBhvr>
                                        <p:cTn id="18" dur="500"/>
                                        <p:tgtEl>
                                          <p:spTgt spid="150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54013"/>
            <a:ext cx="8229600" cy="620712"/>
          </a:xfrm>
        </p:spPr>
        <p:txBody>
          <a:bodyPr/>
          <a:lstStyle/>
          <a:p>
            <a:r>
              <a:rPr lang="en-US" sz="3500" smtClean="0">
                <a:solidFill>
                  <a:srgbClr val="FFFF00"/>
                </a:solidFill>
              </a:rPr>
              <a:t>1.1 Mở </a:t>
            </a:r>
            <a:r>
              <a:rPr lang="en-US" sz="3500" err="1" smtClean="0">
                <a:solidFill>
                  <a:srgbClr val="FFFF00"/>
                </a:solidFill>
              </a:rPr>
              <a:t>đầu</a:t>
            </a:r>
            <a:endParaRPr lang="en-US" sz="3500" smtClean="0">
              <a:solidFill>
                <a:srgbClr val="FFFF00"/>
              </a:solidFill>
            </a:endParaRPr>
          </a:p>
        </p:txBody>
      </p:sp>
      <p:sp>
        <p:nvSpPr>
          <p:cNvPr id="150531" name="Rectangle 3"/>
          <p:cNvSpPr>
            <a:spLocks noGrp="1" noChangeArrowheads="1"/>
          </p:cNvSpPr>
          <p:nvPr>
            <p:ph idx="1"/>
          </p:nvPr>
        </p:nvSpPr>
        <p:spPr>
          <a:xfrm>
            <a:off x="457200" y="1295400"/>
            <a:ext cx="8229600" cy="5105400"/>
          </a:xfrm>
        </p:spPr>
        <p:txBody>
          <a:bodyPr>
            <a:normAutofit/>
          </a:bodyPr>
          <a:lstStyle/>
          <a:p>
            <a:pPr marL="274320" indent="-274320" fontAlgn="auto">
              <a:spcAft>
                <a:spcPts val="0"/>
              </a:spcAft>
              <a:buClr>
                <a:schemeClr val="accent3"/>
              </a:buClr>
              <a:buFont typeface="Wingdings" pitchFamily="2" charset="2"/>
              <a:buChar char="v"/>
              <a:defRPr/>
            </a:pPr>
            <a:r>
              <a:rPr lang="en-US" sz="3200" dirty="0" smtClean="0"/>
              <a:t> </a:t>
            </a:r>
            <a:r>
              <a:rPr lang="en-US" sz="2400" b="1" dirty="0" err="1" smtClean="0"/>
              <a:t>Tại</a:t>
            </a:r>
            <a:r>
              <a:rPr lang="en-US" sz="2400" b="1" dirty="0" smtClean="0"/>
              <a:t> </a:t>
            </a:r>
            <a:r>
              <a:rPr lang="en-US" sz="2400" b="1" dirty="0" err="1" smtClean="0"/>
              <a:t>sao</a:t>
            </a:r>
            <a:r>
              <a:rPr lang="en-US" sz="2400" b="1" dirty="0" smtClean="0"/>
              <a:t> </a:t>
            </a:r>
            <a:r>
              <a:rPr lang="en-US" sz="2400" b="1" dirty="0" err="1" smtClean="0"/>
              <a:t>cần</a:t>
            </a:r>
            <a:r>
              <a:rPr lang="en-US" sz="2400" b="1" dirty="0" smtClean="0"/>
              <a:t> CSDL </a:t>
            </a:r>
            <a:r>
              <a:rPr lang="en-US" sz="3200" dirty="0" smtClean="0"/>
              <a:t>? </a:t>
            </a:r>
          </a:p>
          <a:p>
            <a:pPr marL="641033" lvl="1" indent="-274320" fontAlgn="auto">
              <a:spcAft>
                <a:spcPts val="0"/>
              </a:spcAft>
              <a:buClr>
                <a:schemeClr val="accent3"/>
              </a:buClr>
              <a:buFont typeface="Courier New" pitchFamily="49" charset="0"/>
              <a:buChar char="o"/>
              <a:defRPr/>
            </a:pPr>
            <a:r>
              <a:rPr lang="vi-VN" dirty="0" smtClean="0"/>
              <a:t>Dư thừa dữ liệu và không nhất quán,</a:t>
            </a:r>
          </a:p>
          <a:p>
            <a:pPr marL="641033" lvl="1" indent="-274320" fontAlgn="auto">
              <a:spcAft>
                <a:spcPts val="0"/>
              </a:spcAft>
              <a:buClr>
                <a:schemeClr val="accent3"/>
              </a:buClr>
              <a:buFont typeface="Courier New" pitchFamily="49" charset="0"/>
              <a:buChar char="o"/>
              <a:defRPr/>
            </a:pPr>
            <a:r>
              <a:rPr lang="vi-VN" dirty="0" smtClean="0"/>
              <a:t>Nhu cầu  truy cập dữ liệu</a:t>
            </a:r>
          </a:p>
          <a:p>
            <a:pPr marL="641033" lvl="1" indent="-274320" fontAlgn="auto">
              <a:spcAft>
                <a:spcPts val="0"/>
              </a:spcAft>
              <a:buClr>
                <a:schemeClr val="accent3"/>
              </a:buClr>
              <a:buFont typeface="Courier New" pitchFamily="49" charset="0"/>
              <a:buChar char="o"/>
              <a:defRPr/>
            </a:pPr>
            <a:r>
              <a:rPr lang="vi-VN" dirty="0" smtClean="0"/>
              <a:t>Vấn đề toàn vẹn dữ liệu</a:t>
            </a:r>
          </a:p>
          <a:p>
            <a:pPr marL="641033" lvl="1" indent="-274320" fontAlgn="auto">
              <a:spcAft>
                <a:spcPts val="0"/>
              </a:spcAft>
              <a:buClr>
                <a:schemeClr val="accent3"/>
              </a:buClr>
              <a:buFont typeface="Courier New" pitchFamily="49" charset="0"/>
              <a:buChar char="o"/>
              <a:defRPr/>
            </a:pPr>
            <a:r>
              <a:rPr lang="vi-VN" dirty="0" smtClean="0"/>
              <a:t>Vấn đề tính nguyên tố của giao tác</a:t>
            </a:r>
          </a:p>
          <a:p>
            <a:pPr marL="641033" lvl="1" indent="-274320" fontAlgn="auto">
              <a:spcAft>
                <a:spcPts val="0"/>
              </a:spcAft>
              <a:buClr>
                <a:schemeClr val="accent3"/>
              </a:buClr>
              <a:buFont typeface="Courier New" pitchFamily="49" charset="0"/>
              <a:buChar char="o"/>
              <a:defRPr/>
            </a:pPr>
            <a:r>
              <a:rPr lang="vi-VN" dirty="0" smtClean="0"/>
              <a:t>Vấn đề nhiều người dùng tương tranh</a:t>
            </a:r>
          </a:p>
          <a:p>
            <a:pPr marL="641033" lvl="1" indent="-274320" fontAlgn="auto">
              <a:spcAft>
                <a:spcPts val="0"/>
              </a:spcAft>
              <a:buClr>
                <a:schemeClr val="accent3"/>
              </a:buClr>
              <a:buFont typeface="Courier New" pitchFamily="49" charset="0"/>
              <a:buChar char="o"/>
              <a:defRPr/>
            </a:pPr>
            <a:r>
              <a:rPr lang="vi-VN" dirty="0" smtClean="0"/>
              <a:t>Vấn đề an toàn  </a:t>
            </a:r>
          </a:p>
          <a:p>
            <a:pPr lvl="1">
              <a:buFont typeface="Courier New" pitchFamily="49" charset="0"/>
              <a:buChar char="o"/>
            </a:pPr>
            <a:endParaRPr lang="en-US" sz="2000" dirty="0"/>
          </a:p>
        </p:txBody>
      </p:sp>
      <p:sp>
        <p:nvSpPr>
          <p:cNvPr id="6" name="Slide Number Placeholder 5"/>
          <p:cNvSpPr>
            <a:spLocks noGrp="1"/>
          </p:cNvSpPr>
          <p:nvPr>
            <p:ph type="sldNum" sz="quarter" idx="12"/>
          </p:nvPr>
        </p:nvSpPr>
        <p:spPr/>
        <p:txBody>
          <a:bodyPr/>
          <a:lstStyle/>
          <a:p>
            <a:pPr>
              <a:defRPr/>
            </a:pPr>
            <a:fld id="{7459EBA3-38E8-432A-A468-0984240566B5}" type="slidenum">
              <a:rPr lang="en-US" altLang="en-US"/>
              <a:pPr>
                <a:defRPr/>
              </a:pPr>
              <a:t>7</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CA35F2E7-814C-452A-BBF0-DAB34ADA01E6}" type="datetime13">
              <a:rPr lang="vi-VN" altLang="en-US" smtClean="0"/>
              <a:pPr>
                <a:defRPr/>
              </a:pPr>
              <a:t>08:04:39</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ox(in)">
                                      <p:cBhvr>
                                        <p:cTn id="7" dur="500"/>
                                        <p:tgtEl>
                                          <p:spTgt spid="15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checkerboard(across)">
                                      <p:cBhvr>
                                        <p:cTn id="12" dur="500"/>
                                        <p:tgtEl>
                                          <p:spTgt spid="150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50531">
                                            <p:txEl>
                                              <p:pRg st="2" end="2"/>
                                            </p:txEl>
                                          </p:spTgt>
                                        </p:tgtEl>
                                        <p:attrNameLst>
                                          <p:attrName>style.visibility</p:attrName>
                                        </p:attrNameLst>
                                      </p:cBhvr>
                                      <p:to>
                                        <p:strVal val="visible"/>
                                      </p:to>
                                    </p:set>
                                    <p:animEffect transition="in" filter="checkerboard(across)">
                                      <p:cBhvr>
                                        <p:cTn id="17" dur="500"/>
                                        <p:tgtEl>
                                          <p:spTgt spid="150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50531">
                                            <p:txEl>
                                              <p:pRg st="3" end="3"/>
                                            </p:txEl>
                                          </p:spTgt>
                                        </p:tgtEl>
                                        <p:attrNameLst>
                                          <p:attrName>style.visibility</p:attrName>
                                        </p:attrNameLst>
                                      </p:cBhvr>
                                      <p:to>
                                        <p:strVal val="visible"/>
                                      </p:to>
                                    </p:set>
                                    <p:animEffect transition="in" filter="checkerboard(across)">
                                      <p:cBhvr>
                                        <p:cTn id="22" dur="500"/>
                                        <p:tgtEl>
                                          <p:spTgt spid="150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animEffect transition="in" filter="checkerboard(across)">
                                      <p:cBhvr>
                                        <p:cTn id="27" dur="500"/>
                                        <p:tgtEl>
                                          <p:spTgt spid="1505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50531">
                                            <p:txEl>
                                              <p:pRg st="5" end="5"/>
                                            </p:txEl>
                                          </p:spTgt>
                                        </p:tgtEl>
                                        <p:attrNameLst>
                                          <p:attrName>style.visibility</p:attrName>
                                        </p:attrNameLst>
                                      </p:cBhvr>
                                      <p:to>
                                        <p:strVal val="visible"/>
                                      </p:to>
                                    </p:set>
                                    <p:animEffect transition="in" filter="checkerboard(across)">
                                      <p:cBhvr>
                                        <p:cTn id="32" dur="500"/>
                                        <p:tgtEl>
                                          <p:spTgt spid="1505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50531">
                                            <p:txEl>
                                              <p:pRg st="6" end="6"/>
                                            </p:txEl>
                                          </p:spTgt>
                                        </p:tgtEl>
                                        <p:attrNameLst>
                                          <p:attrName>style.visibility</p:attrName>
                                        </p:attrNameLst>
                                      </p:cBhvr>
                                      <p:to>
                                        <p:strVal val="visible"/>
                                      </p:to>
                                    </p:set>
                                    <p:animEffect transition="in" filter="checkerboard(across)">
                                      <p:cBhvr>
                                        <p:cTn id="37" dur="500"/>
                                        <p:tgtEl>
                                          <p:spTgt spid="150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54013"/>
            <a:ext cx="8229600" cy="620712"/>
          </a:xfrm>
        </p:spPr>
        <p:txBody>
          <a:bodyPr/>
          <a:lstStyle/>
          <a:p>
            <a:r>
              <a:rPr lang="en-US" sz="2800" smtClean="0">
                <a:solidFill>
                  <a:srgbClr val="FFFF00"/>
                </a:solidFill>
              </a:rPr>
              <a:t>1.1 Mở </a:t>
            </a:r>
            <a:r>
              <a:rPr lang="en-US" sz="2800" err="1" smtClean="0">
                <a:solidFill>
                  <a:srgbClr val="FFFF00"/>
                </a:solidFill>
              </a:rPr>
              <a:t>đầu</a:t>
            </a:r>
            <a:endParaRPr lang="en-US" sz="2800" smtClean="0">
              <a:solidFill>
                <a:srgbClr val="FFFF00"/>
              </a:solidFill>
            </a:endParaRPr>
          </a:p>
        </p:txBody>
      </p:sp>
      <p:sp>
        <p:nvSpPr>
          <p:cNvPr id="19459" name="Rectangle 3"/>
          <p:cNvSpPr>
            <a:spLocks noGrp="1" noChangeArrowheads="1"/>
          </p:cNvSpPr>
          <p:nvPr>
            <p:ph idx="1"/>
          </p:nvPr>
        </p:nvSpPr>
        <p:spPr>
          <a:xfrm>
            <a:off x="457200" y="1295400"/>
            <a:ext cx="8229600" cy="5105400"/>
          </a:xfrm>
        </p:spPr>
        <p:txBody>
          <a:bodyPr/>
          <a:lstStyle/>
          <a:p>
            <a:pPr>
              <a:buFont typeface="Wingdings" pitchFamily="2" charset="2"/>
              <a:buChar char="q"/>
            </a:pPr>
            <a:r>
              <a:rPr lang="en-US" dirty="0" smtClean="0"/>
              <a:t> </a:t>
            </a:r>
            <a:r>
              <a:rPr lang="en-US" b="1" i="1" dirty="0" err="1" smtClean="0"/>
              <a:t>Hệ</a:t>
            </a:r>
            <a:r>
              <a:rPr lang="en-US" b="1" i="1" dirty="0" smtClean="0"/>
              <a:t> </a:t>
            </a:r>
            <a:r>
              <a:rPr lang="en-US" b="1" i="1" dirty="0" err="1" smtClean="0"/>
              <a:t>quản</a:t>
            </a:r>
            <a:r>
              <a:rPr lang="en-US" b="1" i="1" dirty="0" smtClean="0"/>
              <a:t> </a:t>
            </a:r>
            <a:r>
              <a:rPr lang="en-US" b="1" i="1" dirty="0" err="1" smtClean="0"/>
              <a:t>trị</a:t>
            </a:r>
            <a:r>
              <a:rPr lang="en-US" b="1" i="1" dirty="0" smtClean="0"/>
              <a:t> </a:t>
            </a:r>
            <a:r>
              <a:rPr lang="en-US" sz="2400" b="1" i="1" dirty="0" smtClean="0"/>
              <a:t>CSDL (Database Management System)</a:t>
            </a:r>
            <a:endParaRPr lang="en-US" b="1" i="1" dirty="0" smtClean="0"/>
          </a:p>
          <a:p>
            <a:pPr lvl="1"/>
            <a:r>
              <a:rPr lang="en-US" sz="2700" dirty="0" err="1" smtClean="0"/>
              <a:t>Tập</a:t>
            </a:r>
            <a:r>
              <a:rPr lang="en-US" sz="2700" dirty="0" smtClean="0"/>
              <a:t> </a:t>
            </a:r>
            <a:r>
              <a:rPr lang="en-US" sz="2700" dirty="0" err="1" smtClean="0"/>
              <a:t>hợp</a:t>
            </a:r>
            <a:r>
              <a:rPr lang="en-US" sz="2700" dirty="0" smtClean="0"/>
              <a:t> </a:t>
            </a:r>
            <a:r>
              <a:rPr lang="en-US" sz="2700" dirty="0" err="1" smtClean="0"/>
              <a:t>các</a:t>
            </a:r>
            <a:r>
              <a:rPr lang="en-US" sz="2700" dirty="0" smtClean="0"/>
              <a:t> </a:t>
            </a:r>
            <a:r>
              <a:rPr lang="en-US" sz="2700" dirty="0" err="1" smtClean="0"/>
              <a:t>chương</a:t>
            </a:r>
            <a:r>
              <a:rPr lang="en-US" sz="2700" dirty="0" smtClean="0"/>
              <a:t> </a:t>
            </a:r>
            <a:r>
              <a:rPr lang="en-US" sz="2700" dirty="0" err="1" smtClean="0"/>
              <a:t>trình</a:t>
            </a:r>
            <a:r>
              <a:rPr lang="en-US" sz="2700" dirty="0" smtClean="0"/>
              <a:t> </a:t>
            </a:r>
            <a:r>
              <a:rPr lang="en-US" sz="2700" dirty="0" err="1" smtClean="0"/>
              <a:t>cho</a:t>
            </a:r>
            <a:r>
              <a:rPr lang="en-US" sz="2700" dirty="0" smtClean="0"/>
              <a:t> </a:t>
            </a:r>
            <a:r>
              <a:rPr lang="en-US" sz="2700" dirty="0" err="1" smtClean="0"/>
              <a:t>phép</a:t>
            </a:r>
            <a:r>
              <a:rPr lang="en-US" sz="2700" dirty="0" smtClean="0"/>
              <a:t> </a:t>
            </a:r>
            <a:r>
              <a:rPr lang="en-US" sz="2700" dirty="0" err="1" smtClean="0"/>
              <a:t>người</a:t>
            </a:r>
            <a:r>
              <a:rPr lang="en-US" sz="2700" dirty="0" smtClean="0"/>
              <a:t> </a:t>
            </a:r>
            <a:r>
              <a:rPr lang="en-US" sz="2700" dirty="0" err="1" smtClean="0"/>
              <a:t>sử</a:t>
            </a:r>
            <a:r>
              <a:rPr lang="en-US" sz="2700" dirty="0" smtClean="0"/>
              <a:t> </a:t>
            </a:r>
            <a:r>
              <a:rPr lang="en-US" sz="2700" dirty="0" err="1" smtClean="0"/>
              <a:t>dụng</a:t>
            </a:r>
            <a:r>
              <a:rPr lang="en-US" sz="2700" dirty="0" smtClean="0"/>
              <a:t> </a:t>
            </a:r>
            <a:r>
              <a:rPr lang="en-US" sz="2700" dirty="0" err="1" smtClean="0"/>
              <a:t>tạo</a:t>
            </a:r>
            <a:r>
              <a:rPr lang="en-US" sz="2700" dirty="0" smtClean="0"/>
              <a:t>, </a:t>
            </a:r>
            <a:r>
              <a:rPr lang="en-US" sz="2700" dirty="0" err="1" smtClean="0"/>
              <a:t>bảo</a:t>
            </a:r>
            <a:r>
              <a:rPr lang="en-US" sz="2700" dirty="0" smtClean="0"/>
              <a:t> </a:t>
            </a:r>
            <a:r>
              <a:rPr lang="en-US" sz="2700" dirty="0" err="1" smtClean="0"/>
              <a:t>trì</a:t>
            </a:r>
            <a:r>
              <a:rPr lang="en-US" sz="2700" dirty="0" smtClean="0"/>
              <a:t> </a:t>
            </a:r>
            <a:r>
              <a:rPr lang="en-US" sz="2700" dirty="0" err="1" smtClean="0"/>
              <a:t>và</a:t>
            </a:r>
            <a:r>
              <a:rPr lang="en-US" sz="2700" dirty="0" smtClean="0"/>
              <a:t> </a:t>
            </a:r>
            <a:r>
              <a:rPr lang="en-US" sz="2700" dirty="0" err="1" smtClean="0"/>
              <a:t>khai</a:t>
            </a:r>
            <a:r>
              <a:rPr lang="en-US" sz="2700" dirty="0" smtClean="0"/>
              <a:t> </a:t>
            </a:r>
            <a:r>
              <a:rPr lang="en-US" sz="2700" dirty="0" err="1" smtClean="0"/>
              <a:t>thác</a:t>
            </a:r>
            <a:r>
              <a:rPr lang="en-US" sz="2700" dirty="0" smtClean="0"/>
              <a:t> CSDL; </a:t>
            </a:r>
            <a:r>
              <a:rPr lang="en-US" sz="2700" dirty="0" err="1" smtClean="0"/>
              <a:t>tức</a:t>
            </a:r>
            <a:r>
              <a:rPr lang="en-US" sz="2700" dirty="0" smtClean="0"/>
              <a:t> </a:t>
            </a:r>
            <a:r>
              <a:rPr lang="en-US" sz="2700" dirty="0" err="1" smtClean="0"/>
              <a:t>là</a:t>
            </a:r>
            <a:r>
              <a:rPr lang="en-US" sz="2700" dirty="0" smtClean="0"/>
              <a:t> </a:t>
            </a:r>
            <a:r>
              <a:rPr lang="en-US" sz="2700" dirty="0" err="1" smtClean="0"/>
              <a:t>phần</a:t>
            </a:r>
            <a:r>
              <a:rPr lang="en-US" sz="2700" dirty="0" smtClean="0"/>
              <a:t> </a:t>
            </a:r>
            <a:r>
              <a:rPr lang="en-US" sz="2700" dirty="0" err="1" smtClean="0"/>
              <a:t>mềm</a:t>
            </a:r>
            <a:r>
              <a:rPr lang="en-US" sz="2700" dirty="0" smtClean="0"/>
              <a:t> </a:t>
            </a:r>
            <a:r>
              <a:rPr lang="en-US" sz="2700" dirty="0" err="1" smtClean="0"/>
              <a:t>cho</a:t>
            </a:r>
            <a:r>
              <a:rPr lang="en-US" sz="2700" dirty="0" smtClean="0"/>
              <a:t> </a:t>
            </a:r>
            <a:r>
              <a:rPr lang="en-US" sz="2700" dirty="0" err="1" smtClean="0"/>
              <a:t>phép</a:t>
            </a:r>
            <a:r>
              <a:rPr lang="en-US" sz="2700" dirty="0" smtClean="0"/>
              <a:t> </a:t>
            </a:r>
            <a:r>
              <a:rPr lang="en-US" sz="2700" b="1" i="1" dirty="0" err="1" smtClean="0"/>
              <a:t>định</a:t>
            </a:r>
            <a:r>
              <a:rPr lang="en-US" sz="2700" b="1" i="1" dirty="0" smtClean="0"/>
              <a:t> </a:t>
            </a:r>
            <a:r>
              <a:rPr lang="en-US" sz="2700" b="1" i="1" dirty="0" err="1" smtClean="0"/>
              <a:t>nghĩa</a:t>
            </a:r>
            <a:r>
              <a:rPr lang="en-US" sz="2700" dirty="0" smtClean="0"/>
              <a:t>, </a:t>
            </a:r>
            <a:r>
              <a:rPr lang="en-US" sz="2700" b="1" i="1" dirty="0" err="1" smtClean="0"/>
              <a:t>xây</a:t>
            </a:r>
            <a:r>
              <a:rPr lang="en-US" sz="2700" b="1" i="1" dirty="0" smtClean="0"/>
              <a:t> </a:t>
            </a:r>
            <a:r>
              <a:rPr lang="en-US" sz="2700" b="1" i="1" dirty="0" err="1" smtClean="0"/>
              <a:t>dựng</a:t>
            </a:r>
            <a:r>
              <a:rPr lang="en-US" sz="2700" b="1" i="1" dirty="0" smtClean="0"/>
              <a:t> </a:t>
            </a:r>
            <a:r>
              <a:rPr lang="en-US" sz="2700" dirty="0" err="1" smtClean="0"/>
              <a:t>và</a:t>
            </a:r>
            <a:r>
              <a:rPr lang="en-US" sz="2700" dirty="0" smtClean="0"/>
              <a:t> </a:t>
            </a:r>
            <a:r>
              <a:rPr lang="en-US" sz="2700" b="1" i="1" dirty="0" err="1" smtClean="0"/>
              <a:t>thao</a:t>
            </a:r>
            <a:r>
              <a:rPr lang="en-US" sz="2700" b="1" i="1" dirty="0" smtClean="0"/>
              <a:t> </a:t>
            </a:r>
            <a:r>
              <a:rPr lang="en-US" sz="2700" b="1" i="1" dirty="0" err="1" smtClean="0"/>
              <a:t>tác</a:t>
            </a:r>
            <a:r>
              <a:rPr lang="en-US" sz="2700" b="1" i="1" dirty="0" smtClean="0"/>
              <a:t> </a:t>
            </a:r>
            <a:r>
              <a:rPr lang="en-US" sz="2700" dirty="0" err="1" smtClean="0"/>
              <a:t>với</a:t>
            </a:r>
            <a:r>
              <a:rPr lang="en-US" sz="2700" dirty="0" smtClean="0"/>
              <a:t> </a:t>
            </a:r>
            <a:r>
              <a:rPr lang="en-US" sz="2700" dirty="0" err="1" smtClean="0"/>
              <a:t>dữ</a:t>
            </a:r>
            <a:r>
              <a:rPr lang="en-US" sz="2700" dirty="0" smtClean="0"/>
              <a:t> </a:t>
            </a:r>
            <a:r>
              <a:rPr lang="en-US" sz="2700" dirty="0" err="1" smtClean="0"/>
              <a:t>liệu</a:t>
            </a:r>
            <a:r>
              <a:rPr lang="en-US" sz="2700" dirty="0" smtClean="0"/>
              <a:t>.</a:t>
            </a:r>
          </a:p>
          <a:p>
            <a:pPr lvl="3">
              <a:buFont typeface="Courier New" pitchFamily="49" charset="0"/>
              <a:buChar char="o"/>
            </a:pPr>
            <a:r>
              <a:rPr lang="en-US" sz="2300" b="1" i="1" dirty="0" err="1" smtClean="0"/>
              <a:t>Định</a:t>
            </a:r>
            <a:r>
              <a:rPr lang="en-US" sz="2300" b="1" i="1" dirty="0" smtClean="0"/>
              <a:t> </a:t>
            </a:r>
            <a:r>
              <a:rPr lang="en-US" sz="2300" b="1" i="1" dirty="0" err="1" smtClean="0"/>
              <a:t>nghĩa</a:t>
            </a:r>
            <a:r>
              <a:rPr lang="en-US" sz="2300" b="1" i="1" dirty="0" smtClean="0"/>
              <a:t> </a:t>
            </a:r>
            <a:r>
              <a:rPr lang="en-US" sz="2300" dirty="0" smtClean="0"/>
              <a:t>CSDL: </a:t>
            </a:r>
            <a:r>
              <a:rPr lang="en-US" sz="2300" dirty="0" err="1" smtClean="0"/>
              <a:t>đặc</a:t>
            </a:r>
            <a:r>
              <a:rPr lang="en-US" sz="2300" dirty="0" smtClean="0"/>
              <a:t> </a:t>
            </a:r>
            <a:r>
              <a:rPr lang="en-US" sz="2300" dirty="0" err="1" smtClean="0"/>
              <a:t>tả</a:t>
            </a:r>
            <a:r>
              <a:rPr lang="en-US" sz="2300" dirty="0" smtClean="0"/>
              <a:t> </a:t>
            </a:r>
            <a:r>
              <a:rPr lang="en-US" sz="2300" dirty="0" err="1" smtClean="0"/>
              <a:t>các</a:t>
            </a:r>
            <a:r>
              <a:rPr lang="en-US" sz="2300" dirty="0" smtClean="0"/>
              <a:t> </a:t>
            </a:r>
            <a:r>
              <a:rPr lang="en-US" sz="2300" dirty="0" err="1" smtClean="0"/>
              <a:t>kiểu</a:t>
            </a:r>
            <a:r>
              <a:rPr lang="en-US" sz="2300" dirty="0" smtClean="0"/>
              <a:t> </a:t>
            </a:r>
            <a:r>
              <a:rPr lang="en-US" sz="2300" dirty="0" err="1" smtClean="0"/>
              <a:t>dữ</a:t>
            </a:r>
            <a:r>
              <a:rPr lang="en-US" sz="2300" dirty="0" smtClean="0"/>
              <a:t> </a:t>
            </a:r>
            <a:r>
              <a:rPr lang="en-US" sz="2300" dirty="0" err="1" smtClean="0"/>
              <a:t>liệu</a:t>
            </a:r>
            <a:r>
              <a:rPr lang="en-US" sz="2300" dirty="0" smtClean="0"/>
              <a:t>, </a:t>
            </a:r>
            <a:r>
              <a:rPr lang="en-US" sz="2300" dirty="0" err="1" smtClean="0"/>
              <a:t>cấu</a:t>
            </a:r>
            <a:r>
              <a:rPr lang="en-US" sz="2300" dirty="0" smtClean="0"/>
              <a:t> </a:t>
            </a:r>
            <a:r>
              <a:rPr lang="en-US" sz="2300" dirty="0" err="1" smtClean="0"/>
              <a:t>trúc</a:t>
            </a:r>
            <a:r>
              <a:rPr lang="en-US" sz="2300" dirty="0" smtClean="0"/>
              <a:t> </a:t>
            </a:r>
            <a:r>
              <a:rPr lang="en-US" sz="2300" dirty="0" err="1" smtClean="0"/>
              <a:t>mô</a:t>
            </a:r>
            <a:r>
              <a:rPr lang="en-US" sz="2300" dirty="0" smtClean="0"/>
              <a:t> </a:t>
            </a:r>
            <a:r>
              <a:rPr lang="en-US" sz="2300" dirty="0" err="1" smtClean="0"/>
              <a:t>tả</a:t>
            </a:r>
            <a:r>
              <a:rPr lang="en-US" sz="2300" dirty="0" smtClean="0"/>
              <a:t> chi </a:t>
            </a:r>
            <a:r>
              <a:rPr lang="en-US" sz="2300" dirty="0" err="1" smtClean="0"/>
              <a:t>tiết</a:t>
            </a:r>
            <a:r>
              <a:rPr lang="en-US" sz="2300" dirty="0" smtClean="0"/>
              <a:t> </a:t>
            </a:r>
            <a:r>
              <a:rPr lang="en-US" sz="2300" dirty="0" err="1" smtClean="0"/>
              <a:t>về</a:t>
            </a:r>
            <a:r>
              <a:rPr lang="en-US" sz="2300" dirty="0" smtClean="0"/>
              <a:t> </a:t>
            </a:r>
            <a:r>
              <a:rPr lang="en-US" sz="2300" dirty="0" err="1" smtClean="0"/>
              <a:t>dữ</a:t>
            </a:r>
            <a:r>
              <a:rPr lang="en-US" sz="2300" dirty="0" smtClean="0"/>
              <a:t> </a:t>
            </a:r>
            <a:r>
              <a:rPr lang="en-US" sz="2300" dirty="0" err="1" smtClean="0"/>
              <a:t>liệu</a:t>
            </a:r>
            <a:r>
              <a:rPr lang="en-US" sz="2300" dirty="0" smtClean="0"/>
              <a:t>, </a:t>
            </a:r>
            <a:r>
              <a:rPr lang="en-US" sz="2300" dirty="0" err="1" smtClean="0"/>
              <a:t>các</a:t>
            </a:r>
            <a:r>
              <a:rPr lang="en-US" sz="2300" dirty="0" smtClean="0"/>
              <a:t> </a:t>
            </a:r>
            <a:r>
              <a:rPr lang="en-US" sz="2300" dirty="0" err="1" smtClean="0"/>
              <a:t>ràng</a:t>
            </a:r>
            <a:r>
              <a:rPr lang="en-US" sz="2300" dirty="0" smtClean="0"/>
              <a:t> </a:t>
            </a:r>
            <a:r>
              <a:rPr lang="en-US" sz="2300" dirty="0" err="1" smtClean="0"/>
              <a:t>buộc</a:t>
            </a:r>
            <a:r>
              <a:rPr lang="en-US" sz="2300" dirty="0" smtClean="0"/>
              <a:t> </a:t>
            </a:r>
            <a:r>
              <a:rPr lang="en-US" sz="2300" dirty="0" err="1" smtClean="0"/>
              <a:t>của</a:t>
            </a:r>
            <a:r>
              <a:rPr lang="en-US" sz="2300" dirty="0" smtClean="0"/>
              <a:t> </a:t>
            </a:r>
            <a:r>
              <a:rPr lang="en-US" sz="2300" dirty="0" err="1" smtClean="0"/>
              <a:t>dữ</a:t>
            </a:r>
            <a:r>
              <a:rPr lang="en-US" sz="2300" dirty="0" smtClean="0"/>
              <a:t> </a:t>
            </a:r>
            <a:r>
              <a:rPr lang="en-US" sz="2300" dirty="0" err="1" smtClean="0"/>
              <a:t>liệu</a:t>
            </a:r>
            <a:r>
              <a:rPr lang="en-US" sz="2300" dirty="0" smtClean="0"/>
              <a:t> </a:t>
            </a:r>
            <a:r>
              <a:rPr lang="en-US" sz="2300" dirty="0" err="1" smtClean="0"/>
              <a:t>trong</a:t>
            </a:r>
            <a:r>
              <a:rPr lang="en-US" sz="2300" dirty="0" smtClean="0"/>
              <a:t> CSDL.</a:t>
            </a:r>
          </a:p>
          <a:p>
            <a:pPr lvl="3">
              <a:buFont typeface="Courier New" pitchFamily="49" charset="0"/>
              <a:buChar char="o"/>
            </a:pPr>
            <a:r>
              <a:rPr lang="en-US" sz="2300" b="1" i="1" dirty="0" err="1" smtClean="0"/>
              <a:t>Xây</a:t>
            </a:r>
            <a:r>
              <a:rPr lang="en-US" sz="2300" b="1" i="1" dirty="0" smtClean="0"/>
              <a:t> </a:t>
            </a:r>
            <a:r>
              <a:rPr lang="en-US" sz="2300" b="1" i="1" dirty="0" err="1" smtClean="0"/>
              <a:t>dựng</a:t>
            </a:r>
            <a:r>
              <a:rPr lang="en-US" sz="2300" b="1" i="1" dirty="0" smtClean="0"/>
              <a:t> </a:t>
            </a:r>
            <a:r>
              <a:rPr lang="en-US" sz="2300" dirty="0" smtClean="0"/>
              <a:t>CSDL:  </a:t>
            </a:r>
            <a:r>
              <a:rPr lang="en-US" sz="2300" dirty="0" err="1" smtClean="0"/>
              <a:t>lưu</a:t>
            </a:r>
            <a:r>
              <a:rPr lang="en-US" sz="2300" dirty="0" smtClean="0"/>
              <a:t> </a:t>
            </a:r>
            <a:r>
              <a:rPr lang="en-US" sz="2300" dirty="0" err="1" smtClean="0"/>
              <a:t>trữ</a:t>
            </a:r>
            <a:r>
              <a:rPr lang="en-US" sz="2300" dirty="0" smtClean="0"/>
              <a:t> </a:t>
            </a:r>
            <a:r>
              <a:rPr lang="en-US" sz="2300" dirty="0" err="1" smtClean="0"/>
              <a:t>dữ</a:t>
            </a:r>
            <a:r>
              <a:rPr lang="en-US" sz="2300" dirty="0" smtClean="0"/>
              <a:t> </a:t>
            </a:r>
            <a:r>
              <a:rPr lang="en-US" sz="2300" dirty="0" err="1" smtClean="0"/>
              <a:t>liệu</a:t>
            </a:r>
            <a:r>
              <a:rPr lang="en-US" sz="2300" dirty="0" smtClean="0"/>
              <a:t> </a:t>
            </a:r>
            <a:r>
              <a:rPr lang="en-US" sz="2300" dirty="0" err="1" smtClean="0"/>
              <a:t>trên</a:t>
            </a:r>
            <a:r>
              <a:rPr lang="en-US" sz="2300" dirty="0" smtClean="0"/>
              <a:t> </a:t>
            </a:r>
            <a:r>
              <a:rPr lang="en-US" sz="2300" dirty="0" err="1" smtClean="0"/>
              <a:t>thiết</a:t>
            </a:r>
            <a:r>
              <a:rPr lang="en-US" sz="2300" dirty="0" smtClean="0"/>
              <a:t> </a:t>
            </a:r>
            <a:r>
              <a:rPr lang="en-US" sz="2300" dirty="0" err="1" smtClean="0"/>
              <a:t>bị</a:t>
            </a:r>
            <a:r>
              <a:rPr lang="en-US" sz="2300" dirty="0" smtClean="0"/>
              <a:t> </a:t>
            </a:r>
            <a:r>
              <a:rPr lang="en-US" sz="2300" dirty="0" err="1" smtClean="0"/>
              <a:t>bộ</a:t>
            </a:r>
            <a:r>
              <a:rPr lang="en-US" sz="2300" dirty="0" smtClean="0"/>
              <a:t> </a:t>
            </a:r>
            <a:r>
              <a:rPr lang="en-US" sz="2300" dirty="0" err="1" smtClean="0"/>
              <a:t>nhớ</a:t>
            </a:r>
            <a:r>
              <a:rPr lang="en-US" sz="2300" dirty="0" smtClean="0"/>
              <a:t> </a:t>
            </a:r>
          </a:p>
          <a:p>
            <a:pPr lvl="3">
              <a:buFont typeface="Courier New" pitchFamily="49" charset="0"/>
              <a:buChar char="o"/>
            </a:pPr>
            <a:r>
              <a:rPr lang="en-US" sz="2300" b="1" i="1" dirty="0" err="1" smtClean="0"/>
              <a:t>Thao</a:t>
            </a:r>
            <a:r>
              <a:rPr lang="en-US" sz="2300" b="1" i="1" dirty="0" smtClean="0"/>
              <a:t> </a:t>
            </a:r>
            <a:r>
              <a:rPr lang="en-US" sz="2300" b="1" i="1" dirty="0" err="1" smtClean="0"/>
              <a:t>tác</a:t>
            </a:r>
            <a:r>
              <a:rPr lang="en-US" sz="2300" dirty="0" smtClean="0"/>
              <a:t>:  </a:t>
            </a:r>
            <a:r>
              <a:rPr lang="en-US" sz="2300" dirty="0" err="1" smtClean="0"/>
              <a:t>truy</a:t>
            </a:r>
            <a:r>
              <a:rPr lang="en-US" sz="2300" dirty="0" smtClean="0"/>
              <a:t> </a:t>
            </a:r>
            <a:r>
              <a:rPr lang="en-US" sz="2300" dirty="0" err="1" smtClean="0"/>
              <a:t>vấn</a:t>
            </a:r>
            <a:r>
              <a:rPr lang="en-US" sz="2300" dirty="0" smtClean="0"/>
              <a:t>, </a:t>
            </a:r>
            <a:r>
              <a:rPr lang="en-US" sz="2300" dirty="0" err="1" smtClean="0"/>
              <a:t>cập</a:t>
            </a:r>
            <a:r>
              <a:rPr lang="en-US" sz="2300" dirty="0" smtClean="0"/>
              <a:t> </a:t>
            </a:r>
            <a:r>
              <a:rPr lang="en-US" sz="2300" dirty="0" err="1" smtClean="0"/>
              <a:t>nhật</a:t>
            </a:r>
            <a:r>
              <a:rPr lang="en-US" sz="2300" dirty="0" smtClean="0"/>
              <a:t> </a:t>
            </a:r>
            <a:r>
              <a:rPr lang="en-US" sz="2300" dirty="0" err="1" smtClean="0"/>
              <a:t>và</a:t>
            </a:r>
            <a:r>
              <a:rPr lang="en-US" sz="2300" dirty="0" smtClean="0"/>
              <a:t>  </a:t>
            </a:r>
            <a:r>
              <a:rPr lang="en-US" sz="2300" dirty="0" err="1" smtClean="0"/>
              <a:t>sinh</a:t>
            </a:r>
            <a:r>
              <a:rPr lang="en-US" sz="2300" dirty="0" smtClean="0"/>
              <a:t> </a:t>
            </a:r>
            <a:r>
              <a:rPr lang="en-US" sz="2300" dirty="0" err="1" smtClean="0"/>
              <a:t>báo</a:t>
            </a:r>
            <a:r>
              <a:rPr lang="en-US" sz="2300" dirty="0" smtClean="0"/>
              <a:t> </a:t>
            </a:r>
            <a:r>
              <a:rPr lang="en-US" sz="2300" dirty="0" err="1" smtClean="0"/>
              <a:t>cáo</a:t>
            </a:r>
            <a:r>
              <a:rPr lang="en-US" sz="2300" dirty="0" smtClean="0"/>
              <a:t>.</a:t>
            </a:r>
          </a:p>
          <a:p>
            <a:pPr lvl="2">
              <a:buNone/>
            </a:pPr>
            <a:endParaRPr lang="en-US" dirty="0" smtClean="0"/>
          </a:p>
        </p:txBody>
      </p:sp>
      <p:sp>
        <p:nvSpPr>
          <p:cNvPr id="6" name="Slide Number Placeholder 5"/>
          <p:cNvSpPr>
            <a:spLocks noGrp="1"/>
          </p:cNvSpPr>
          <p:nvPr>
            <p:ph type="sldNum" sz="quarter" idx="12"/>
          </p:nvPr>
        </p:nvSpPr>
        <p:spPr/>
        <p:txBody>
          <a:bodyPr/>
          <a:lstStyle/>
          <a:p>
            <a:pPr>
              <a:defRPr/>
            </a:pPr>
            <a:fld id="{4808F064-05C5-4820-9366-DD37540BDB25}" type="slidenum">
              <a:rPr lang="en-US" altLang="en-US"/>
              <a:pPr>
                <a:defRPr/>
              </a:pPr>
              <a:t>8</a:t>
            </a:fld>
            <a:endParaRPr lang="en-US" altLang="en-US"/>
          </a:p>
        </p:txBody>
      </p:sp>
      <p:sp>
        <p:nvSpPr>
          <p:cNvPr id="7" name="Footer Placeholder 6"/>
          <p:cNvSpPr>
            <a:spLocks noGrp="1"/>
          </p:cNvSpPr>
          <p:nvPr>
            <p:ph type="ftr" sz="quarter" idx="11"/>
          </p:nvPr>
        </p:nvSpPr>
        <p:spPr/>
        <p:txBody>
          <a:bodyPr/>
          <a:lstStyle/>
          <a:p>
            <a:pPr>
              <a:defRPr/>
            </a:pPr>
            <a:r>
              <a:rPr lang="en-US" altLang="en-US" smtClean="0"/>
              <a:t>Khoa CNTT</a:t>
            </a:r>
            <a:endParaRPr lang="en-US" altLang="en-US"/>
          </a:p>
        </p:txBody>
      </p:sp>
      <p:sp>
        <p:nvSpPr>
          <p:cNvPr id="8" name="Date Placeholder 7"/>
          <p:cNvSpPr>
            <a:spLocks noGrp="1"/>
          </p:cNvSpPr>
          <p:nvPr>
            <p:ph type="dt" sz="half" idx="10"/>
          </p:nvPr>
        </p:nvSpPr>
        <p:spPr/>
        <p:txBody>
          <a:bodyPr/>
          <a:lstStyle/>
          <a:p>
            <a:pPr>
              <a:defRPr/>
            </a:pPr>
            <a:fld id="{24CE6B39-E75C-426B-BEDF-CD8958738DE1}" type="datetime13">
              <a:rPr lang="vi-VN" altLang="en-US" smtClean="0"/>
              <a:pPr>
                <a:defRPr/>
              </a:pPr>
              <a:t>08:04:39</a:t>
            </a:fld>
            <a:endParaRPr lang="en-US" altLang="en-US"/>
          </a:p>
        </p:txBody>
      </p:sp>
      <p:pic>
        <p:nvPicPr>
          <p:cNvPr id="9"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Effect transition="in" filter="box(in)">
                                      <p:cBhvr>
                                        <p:cTn id="7" dur="500"/>
                                        <p:tgtEl>
                                          <p:spTgt spid="194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459">
                                            <p:txEl>
                                              <p:pRg st="3" end="3"/>
                                            </p:txEl>
                                          </p:spTgt>
                                        </p:tgtEl>
                                        <p:attrNameLst>
                                          <p:attrName>style.visibility</p:attrName>
                                        </p:attrNameLst>
                                      </p:cBhvr>
                                      <p:to>
                                        <p:strVal val="visible"/>
                                      </p:to>
                                    </p:set>
                                    <p:animEffect transition="in" filter="box(in)">
                                      <p:cBhvr>
                                        <p:cTn id="12" dur="500"/>
                                        <p:tgtEl>
                                          <p:spTgt spid="1945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animEffect transition="in" filter="box(in)">
                                      <p:cBhvr>
                                        <p:cTn id="17"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354013"/>
            <a:ext cx="8229600" cy="620712"/>
          </a:xfrm>
        </p:spPr>
        <p:txBody>
          <a:bodyPr/>
          <a:lstStyle/>
          <a:p>
            <a:r>
              <a:rPr lang="en-US" sz="3200" smtClean="0">
                <a:solidFill>
                  <a:srgbClr val="FFFF00"/>
                </a:solidFill>
              </a:rPr>
              <a:t>1.1 Mở </a:t>
            </a:r>
            <a:r>
              <a:rPr lang="en-US" sz="3200" err="1" smtClean="0">
                <a:solidFill>
                  <a:srgbClr val="FFFF00"/>
                </a:solidFill>
              </a:rPr>
              <a:t>đầu</a:t>
            </a:r>
            <a:endParaRPr lang="en-US" sz="3200" smtClean="0">
              <a:solidFill>
                <a:srgbClr val="FFFF00"/>
              </a:solidFill>
            </a:endParaRPr>
          </a:p>
        </p:txBody>
      </p:sp>
      <p:sp>
        <p:nvSpPr>
          <p:cNvPr id="20483" name="Rectangle 3"/>
          <p:cNvSpPr>
            <a:spLocks noGrp="1" noChangeArrowheads="1"/>
          </p:cNvSpPr>
          <p:nvPr>
            <p:ph idx="1"/>
          </p:nvPr>
        </p:nvSpPr>
        <p:spPr>
          <a:xfrm>
            <a:off x="457200" y="1295400"/>
            <a:ext cx="8229600" cy="5105400"/>
          </a:xfrm>
        </p:spPr>
        <p:txBody>
          <a:bodyPr/>
          <a:lstStyle/>
          <a:p>
            <a:r>
              <a:rPr lang="en-US" err="1" smtClean="0"/>
              <a:t>Hệ</a:t>
            </a:r>
            <a:r>
              <a:rPr lang="en-US" smtClean="0"/>
              <a:t> CSDL (Database System)</a:t>
            </a:r>
          </a:p>
        </p:txBody>
      </p:sp>
      <p:sp>
        <p:nvSpPr>
          <p:cNvPr id="26" name="Slide Number Placeholder 5"/>
          <p:cNvSpPr>
            <a:spLocks noGrp="1"/>
          </p:cNvSpPr>
          <p:nvPr>
            <p:ph type="sldNum" sz="quarter" idx="12"/>
          </p:nvPr>
        </p:nvSpPr>
        <p:spPr/>
        <p:txBody>
          <a:bodyPr/>
          <a:lstStyle/>
          <a:p>
            <a:pPr>
              <a:defRPr/>
            </a:pPr>
            <a:fld id="{090CAFAB-E460-4495-8380-A31EFBB6D755}" type="slidenum">
              <a:rPr lang="en-US" altLang="en-US"/>
              <a:pPr>
                <a:defRPr/>
              </a:pPr>
              <a:t>9</a:t>
            </a:fld>
            <a:endParaRPr lang="en-US" altLang="en-US"/>
          </a:p>
        </p:txBody>
      </p:sp>
      <p:grpSp>
        <p:nvGrpSpPr>
          <p:cNvPr id="3" name="Group 29"/>
          <p:cNvGrpSpPr>
            <a:grpSpLocks/>
          </p:cNvGrpSpPr>
          <p:nvPr/>
        </p:nvGrpSpPr>
        <p:grpSpPr bwMode="auto">
          <a:xfrm>
            <a:off x="3124200" y="4724400"/>
            <a:ext cx="2438400" cy="1371600"/>
            <a:chOff x="1968" y="2976"/>
            <a:chExt cx="1536" cy="864"/>
          </a:xfrm>
        </p:grpSpPr>
        <p:sp>
          <p:nvSpPr>
            <p:cNvPr id="20497" name="AutoShape 12"/>
            <p:cNvSpPr>
              <a:spLocks noChangeArrowheads="1"/>
            </p:cNvSpPr>
            <p:nvPr/>
          </p:nvSpPr>
          <p:spPr bwMode="auto">
            <a:xfrm>
              <a:off x="2784" y="3264"/>
              <a:ext cx="720" cy="576"/>
            </a:xfrm>
            <a:prstGeom prst="flowChartMagneticDisk">
              <a:avLst/>
            </a:prstGeom>
            <a:noFill/>
            <a:ln w="12700">
              <a:solidFill>
                <a:schemeClr val="tx1"/>
              </a:solidFill>
              <a:round/>
              <a:headEnd/>
              <a:tailEnd/>
            </a:ln>
          </p:spPr>
          <p:txBody>
            <a:bodyPr wrap="none" anchor="ctr"/>
            <a:lstStyle/>
            <a:p>
              <a:pPr>
                <a:spcBef>
                  <a:spcPct val="0"/>
                </a:spcBef>
              </a:pPr>
              <a:r>
                <a:rPr lang="en-US" sz="1600" b="1"/>
                <a:t>CSDL</a:t>
              </a:r>
            </a:p>
          </p:txBody>
        </p:sp>
        <p:sp>
          <p:nvSpPr>
            <p:cNvPr id="20498" name="AutoShape 13"/>
            <p:cNvSpPr>
              <a:spLocks noChangeArrowheads="1"/>
            </p:cNvSpPr>
            <p:nvPr/>
          </p:nvSpPr>
          <p:spPr bwMode="auto">
            <a:xfrm>
              <a:off x="1968" y="3264"/>
              <a:ext cx="768" cy="576"/>
            </a:xfrm>
            <a:prstGeom prst="flowChartMagneticDisk">
              <a:avLst/>
            </a:prstGeom>
            <a:noFill/>
            <a:ln w="12700">
              <a:solidFill>
                <a:schemeClr val="tx1"/>
              </a:solidFill>
              <a:round/>
              <a:headEnd/>
              <a:tailEnd/>
            </a:ln>
          </p:spPr>
          <p:txBody>
            <a:bodyPr wrap="none" anchor="ctr"/>
            <a:lstStyle/>
            <a:p>
              <a:pPr>
                <a:spcBef>
                  <a:spcPct val="0"/>
                </a:spcBef>
              </a:pPr>
              <a:r>
                <a:rPr lang="en-US" sz="1100" b="1" err="1"/>
                <a:t>Định</a:t>
              </a:r>
              <a:r>
                <a:rPr lang="en-US" sz="1100" b="1"/>
                <a:t> </a:t>
              </a:r>
              <a:r>
                <a:rPr lang="en-US" sz="1100" b="1" err="1"/>
                <a:t>nghĩa</a:t>
              </a:r>
              <a:endParaRPr lang="en-US" sz="1100" b="1"/>
            </a:p>
            <a:p>
              <a:pPr>
                <a:spcBef>
                  <a:spcPct val="0"/>
                </a:spcBef>
              </a:pPr>
              <a:r>
                <a:rPr lang="en-US" sz="1100" b="1" smtClean="0"/>
                <a:t>CSDL </a:t>
              </a:r>
              <a:r>
                <a:rPr lang="en-US" sz="1050" b="1" smtClean="0"/>
                <a:t>(meta data)</a:t>
              </a:r>
              <a:endParaRPr lang="en-US" sz="1600" b="1"/>
            </a:p>
          </p:txBody>
        </p:sp>
        <p:sp>
          <p:nvSpPr>
            <p:cNvPr id="20499" name="Line 23"/>
            <p:cNvSpPr>
              <a:spLocks noChangeShapeType="1"/>
            </p:cNvSpPr>
            <p:nvPr/>
          </p:nvSpPr>
          <p:spPr bwMode="auto">
            <a:xfrm>
              <a:off x="2352" y="2976"/>
              <a:ext cx="0" cy="384"/>
            </a:xfrm>
            <a:prstGeom prst="line">
              <a:avLst/>
            </a:prstGeom>
            <a:noFill/>
            <a:ln w="12700">
              <a:solidFill>
                <a:schemeClr val="tx1"/>
              </a:solidFill>
              <a:round/>
              <a:headEnd/>
              <a:tailEnd type="arrow" w="lg" len="lg"/>
            </a:ln>
          </p:spPr>
          <p:txBody>
            <a:bodyPr wrap="none" anchor="ctr"/>
            <a:lstStyle/>
            <a:p>
              <a:endParaRPr lang="vi-VN"/>
            </a:p>
          </p:txBody>
        </p:sp>
        <p:sp>
          <p:nvSpPr>
            <p:cNvPr id="20500" name="Line 24"/>
            <p:cNvSpPr>
              <a:spLocks noChangeShapeType="1"/>
            </p:cNvSpPr>
            <p:nvPr/>
          </p:nvSpPr>
          <p:spPr bwMode="auto">
            <a:xfrm>
              <a:off x="3120" y="2976"/>
              <a:ext cx="0" cy="384"/>
            </a:xfrm>
            <a:prstGeom prst="line">
              <a:avLst/>
            </a:prstGeom>
            <a:noFill/>
            <a:ln w="12700">
              <a:solidFill>
                <a:schemeClr val="tx1"/>
              </a:solidFill>
              <a:round/>
              <a:headEnd/>
              <a:tailEnd type="arrow" w="lg" len="lg"/>
            </a:ln>
          </p:spPr>
          <p:txBody>
            <a:bodyPr wrap="none" anchor="ctr"/>
            <a:lstStyle/>
            <a:p>
              <a:endParaRPr lang="vi-VN"/>
            </a:p>
          </p:txBody>
        </p:sp>
      </p:grpSp>
      <p:sp>
        <p:nvSpPr>
          <p:cNvPr id="20493" name="Text Box 10"/>
          <p:cNvSpPr txBox="1">
            <a:spLocks noChangeArrowheads="1"/>
          </p:cNvSpPr>
          <p:nvPr/>
        </p:nvSpPr>
        <p:spPr bwMode="auto">
          <a:xfrm>
            <a:off x="2590800" y="1981200"/>
            <a:ext cx="3733800" cy="336550"/>
          </a:xfrm>
          <a:prstGeom prst="rect">
            <a:avLst/>
          </a:prstGeom>
          <a:noFill/>
          <a:ln w="12700" algn="ctr">
            <a:noFill/>
            <a:miter lim="800000"/>
            <a:headEnd/>
            <a:tailEnd/>
          </a:ln>
        </p:spPr>
        <p:txBody>
          <a:bodyPr>
            <a:spAutoFit/>
          </a:bodyPr>
          <a:lstStyle/>
          <a:p>
            <a:r>
              <a:rPr lang="en-US" sz="1600" b="1" err="1"/>
              <a:t>Người</a:t>
            </a:r>
            <a:r>
              <a:rPr lang="en-US" sz="1600" b="1"/>
              <a:t> </a:t>
            </a:r>
            <a:r>
              <a:rPr lang="en-US" sz="1600" b="1" err="1"/>
              <a:t>sử</a:t>
            </a:r>
            <a:r>
              <a:rPr lang="en-US" sz="1600" b="1"/>
              <a:t> </a:t>
            </a:r>
            <a:r>
              <a:rPr lang="en-US" sz="1600" b="1" err="1"/>
              <a:t>dụng</a:t>
            </a:r>
            <a:r>
              <a:rPr lang="en-US" sz="1600" b="1"/>
              <a:t>/</a:t>
            </a:r>
            <a:r>
              <a:rPr lang="en-US" sz="1600" b="1" err="1"/>
              <a:t>Lập</a:t>
            </a:r>
            <a:r>
              <a:rPr lang="en-US" sz="1600" b="1"/>
              <a:t> </a:t>
            </a:r>
            <a:r>
              <a:rPr lang="en-US" sz="1600" b="1" err="1"/>
              <a:t>trình</a:t>
            </a:r>
            <a:r>
              <a:rPr lang="en-US" sz="1600" b="1"/>
              <a:t> </a:t>
            </a:r>
            <a:r>
              <a:rPr lang="en-US" sz="1600" b="1" err="1"/>
              <a:t>viên</a:t>
            </a:r>
            <a:endParaRPr lang="en-US" sz="1600" b="1"/>
          </a:p>
        </p:txBody>
      </p:sp>
      <p:grpSp>
        <p:nvGrpSpPr>
          <p:cNvPr id="27" name="Group 26"/>
          <p:cNvGrpSpPr/>
          <p:nvPr/>
        </p:nvGrpSpPr>
        <p:grpSpPr>
          <a:xfrm>
            <a:off x="2362200" y="2743200"/>
            <a:ext cx="3810000" cy="2286000"/>
            <a:chOff x="2362200" y="2743200"/>
            <a:chExt cx="3810000" cy="2286000"/>
          </a:xfrm>
        </p:grpSpPr>
        <p:grpSp>
          <p:nvGrpSpPr>
            <p:cNvPr id="2" name="Group 28"/>
            <p:cNvGrpSpPr>
              <a:grpSpLocks/>
            </p:cNvGrpSpPr>
            <p:nvPr/>
          </p:nvGrpSpPr>
          <p:grpSpPr bwMode="auto">
            <a:xfrm>
              <a:off x="2362200" y="3429000"/>
              <a:ext cx="3810000" cy="1600200"/>
              <a:chOff x="1488" y="2160"/>
              <a:chExt cx="2400" cy="1008"/>
            </a:xfrm>
          </p:grpSpPr>
          <p:sp>
            <p:nvSpPr>
              <p:cNvPr id="20501" name="Rectangle 14"/>
              <p:cNvSpPr>
                <a:spLocks noChangeArrowheads="1"/>
              </p:cNvSpPr>
              <p:nvPr/>
            </p:nvSpPr>
            <p:spPr bwMode="auto">
              <a:xfrm>
                <a:off x="1536" y="2160"/>
                <a:ext cx="2352" cy="1008"/>
              </a:xfrm>
              <a:prstGeom prst="rect">
                <a:avLst/>
              </a:prstGeom>
              <a:noFill/>
              <a:ln w="12700" algn="ctr">
                <a:solidFill>
                  <a:schemeClr val="tx1"/>
                </a:solidFill>
                <a:miter lim="800000"/>
                <a:headEnd/>
                <a:tailEnd/>
              </a:ln>
            </p:spPr>
            <p:txBody>
              <a:bodyPr wrap="none" anchor="ctr"/>
              <a:lstStyle/>
              <a:p>
                <a:endParaRPr lang="vi-VN"/>
              </a:p>
            </p:txBody>
          </p:sp>
          <p:sp>
            <p:nvSpPr>
              <p:cNvPr id="20502" name="Text Box 15"/>
              <p:cNvSpPr txBox="1">
                <a:spLocks noChangeArrowheads="1"/>
              </p:cNvSpPr>
              <p:nvPr/>
            </p:nvSpPr>
            <p:spPr bwMode="auto">
              <a:xfrm>
                <a:off x="2064" y="2352"/>
                <a:ext cx="1344" cy="220"/>
              </a:xfrm>
              <a:prstGeom prst="rect">
                <a:avLst/>
              </a:prstGeom>
              <a:solidFill>
                <a:srgbClr val="99CCFF"/>
              </a:solidFill>
              <a:ln w="12700" algn="ctr">
                <a:solidFill>
                  <a:srgbClr val="99CCFF"/>
                </a:solidFill>
                <a:miter lim="800000"/>
                <a:headEnd/>
                <a:tailEnd/>
              </a:ln>
            </p:spPr>
            <p:txBody>
              <a:bodyPr>
                <a:spAutoFit/>
              </a:bodyPr>
              <a:lstStyle/>
              <a:p>
                <a:r>
                  <a:rPr lang="en-US" sz="1600" b="1"/>
                  <a:t>Xử lý truy vấn</a:t>
                </a:r>
              </a:p>
            </p:txBody>
          </p:sp>
          <p:sp>
            <p:nvSpPr>
              <p:cNvPr id="20503" name="Text Box 17"/>
              <p:cNvSpPr txBox="1">
                <a:spLocks noChangeArrowheads="1"/>
              </p:cNvSpPr>
              <p:nvPr/>
            </p:nvSpPr>
            <p:spPr bwMode="auto">
              <a:xfrm>
                <a:off x="1488" y="2160"/>
                <a:ext cx="720" cy="192"/>
              </a:xfrm>
              <a:prstGeom prst="rect">
                <a:avLst/>
              </a:prstGeom>
              <a:noFill/>
              <a:ln w="12700" algn="ctr">
                <a:noFill/>
                <a:miter lim="800000"/>
                <a:headEnd/>
                <a:tailEnd/>
              </a:ln>
            </p:spPr>
            <p:txBody>
              <a:bodyPr>
                <a:spAutoFit/>
              </a:bodyPr>
              <a:lstStyle/>
              <a:p>
                <a:r>
                  <a:rPr lang="en-US" sz="1400"/>
                  <a:t>HQT CSDL</a:t>
                </a:r>
              </a:p>
            </p:txBody>
          </p:sp>
          <p:sp>
            <p:nvSpPr>
              <p:cNvPr id="20504" name="Text Box 18"/>
              <p:cNvSpPr txBox="1">
                <a:spLocks noChangeArrowheads="1"/>
              </p:cNvSpPr>
              <p:nvPr/>
            </p:nvSpPr>
            <p:spPr bwMode="auto">
              <a:xfrm>
                <a:off x="2064" y="2756"/>
                <a:ext cx="1344" cy="220"/>
              </a:xfrm>
              <a:prstGeom prst="rect">
                <a:avLst/>
              </a:prstGeom>
              <a:solidFill>
                <a:srgbClr val="99CCFF"/>
              </a:solidFill>
              <a:ln w="12700" algn="ctr">
                <a:solidFill>
                  <a:srgbClr val="99CCFF"/>
                </a:solidFill>
                <a:miter lim="800000"/>
                <a:headEnd/>
                <a:tailEnd/>
              </a:ln>
            </p:spPr>
            <p:txBody>
              <a:bodyPr>
                <a:spAutoFit/>
              </a:bodyPr>
              <a:lstStyle/>
              <a:p>
                <a:r>
                  <a:rPr lang="en-US" sz="1600" b="1" err="1"/>
                  <a:t>Truy</a:t>
                </a:r>
                <a:r>
                  <a:rPr lang="en-US" sz="1600" b="1"/>
                  <a:t> </a:t>
                </a:r>
                <a:r>
                  <a:rPr lang="en-US" sz="1600" b="1" err="1"/>
                  <a:t>xuất</a:t>
                </a:r>
                <a:r>
                  <a:rPr lang="en-US" sz="1600" b="1"/>
                  <a:t> </a:t>
                </a:r>
                <a:r>
                  <a:rPr lang="en-US" sz="1600" b="1" err="1"/>
                  <a:t>dữ</a:t>
                </a:r>
                <a:r>
                  <a:rPr lang="en-US" sz="1600" b="1"/>
                  <a:t> </a:t>
                </a:r>
                <a:r>
                  <a:rPr lang="en-US" sz="1600" b="1" err="1"/>
                  <a:t>liệu</a:t>
                </a:r>
                <a:endParaRPr lang="en-US" sz="1600" b="1"/>
              </a:p>
            </p:txBody>
          </p:sp>
          <p:sp>
            <p:nvSpPr>
              <p:cNvPr id="20505" name="Line 20"/>
              <p:cNvSpPr>
                <a:spLocks noChangeShapeType="1"/>
              </p:cNvSpPr>
              <p:nvPr/>
            </p:nvSpPr>
            <p:spPr bwMode="auto">
              <a:xfrm>
                <a:off x="2736" y="2592"/>
                <a:ext cx="0" cy="144"/>
              </a:xfrm>
              <a:prstGeom prst="line">
                <a:avLst/>
              </a:prstGeom>
              <a:noFill/>
              <a:ln w="12700">
                <a:solidFill>
                  <a:schemeClr val="tx1"/>
                </a:solidFill>
                <a:round/>
                <a:headEnd/>
                <a:tailEnd type="arrow" w="lg" len="lg"/>
              </a:ln>
            </p:spPr>
            <p:txBody>
              <a:bodyPr wrap="none" anchor="ctr"/>
              <a:lstStyle/>
              <a:p>
                <a:endParaRPr lang="vi-VN"/>
              </a:p>
            </p:txBody>
          </p:sp>
        </p:grpSp>
        <p:sp>
          <p:nvSpPr>
            <p:cNvPr id="20494" name="Text Box 11"/>
            <p:cNvSpPr txBox="1">
              <a:spLocks noChangeArrowheads="1"/>
            </p:cNvSpPr>
            <p:nvPr/>
          </p:nvSpPr>
          <p:spPr bwMode="auto">
            <a:xfrm>
              <a:off x="2514600" y="2743200"/>
              <a:ext cx="3657600" cy="349250"/>
            </a:xfrm>
            <a:prstGeom prst="rect">
              <a:avLst/>
            </a:prstGeom>
            <a:solidFill>
              <a:srgbClr val="FF99CC"/>
            </a:solidFill>
            <a:ln w="12700" algn="ctr">
              <a:solidFill>
                <a:srgbClr val="FF99CC"/>
              </a:solidFill>
              <a:miter lim="800000"/>
              <a:headEnd/>
              <a:tailEnd/>
            </a:ln>
          </p:spPr>
          <p:txBody>
            <a:bodyPr>
              <a:spAutoFit/>
            </a:bodyPr>
            <a:lstStyle/>
            <a:p>
              <a:r>
                <a:rPr lang="en-US" sz="1600" b="1" err="1"/>
                <a:t>Chương</a:t>
              </a:r>
              <a:r>
                <a:rPr lang="en-US" sz="1600" b="1"/>
                <a:t> </a:t>
              </a:r>
              <a:r>
                <a:rPr lang="en-US" sz="1600" b="1" err="1"/>
                <a:t>trình</a:t>
              </a:r>
              <a:r>
                <a:rPr lang="en-US" sz="1600" b="1"/>
                <a:t> </a:t>
              </a:r>
              <a:r>
                <a:rPr lang="en-US" sz="1600" b="1" err="1"/>
                <a:t>ứng</a:t>
              </a:r>
              <a:r>
                <a:rPr lang="en-US" sz="1600" b="1"/>
                <a:t> </a:t>
              </a:r>
              <a:r>
                <a:rPr lang="en-US" sz="1600" b="1" err="1"/>
                <a:t>dụng</a:t>
              </a:r>
              <a:r>
                <a:rPr lang="en-US" sz="1600" b="1"/>
                <a:t>/</a:t>
              </a:r>
              <a:r>
                <a:rPr lang="en-US" sz="1600" b="1" err="1"/>
                <a:t>Truy</a:t>
              </a:r>
              <a:r>
                <a:rPr lang="en-US" sz="1600" b="1"/>
                <a:t> </a:t>
              </a:r>
              <a:r>
                <a:rPr lang="en-US" sz="1600" b="1" err="1"/>
                <a:t>vấn</a:t>
              </a:r>
              <a:endParaRPr lang="en-US" sz="1600" b="1"/>
            </a:p>
          </p:txBody>
        </p:sp>
      </p:grpSp>
      <p:sp>
        <p:nvSpPr>
          <p:cNvPr id="20495" name="Line 22"/>
          <p:cNvSpPr>
            <a:spLocks noChangeShapeType="1"/>
          </p:cNvSpPr>
          <p:nvPr/>
        </p:nvSpPr>
        <p:spPr bwMode="auto">
          <a:xfrm>
            <a:off x="4343400" y="3124200"/>
            <a:ext cx="0" cy="609600"/>
          </a:xfrm>
          <a:prstGeom prst="line">
            <a:avLst/>
          </a:prstGeom>
          <a:noFill/>
          <a:ln w="12700">
            <a:solidFill>
              <a:schemeClr val="tx1"/>
            </a:solidFill>
            <a:round/>
            <a:headEnd/>
            <a:tailEnd type="arrow" w="lg" len="lg"/>
          </a:ln>
        </p:spPr>
        <p:txBody>
          <a:bodyPr wrap="none" anchor="ctr"/>
          <a:lstStyle/>
          <a:p>
            <a:endParaRPr lang="vi-VN"/>
          </a:p>
        </p:txBody>
      </p:sp>
      <p:sp>
        <p:nvSpPr>
          <p:cNvPr id="20496" name="Line 25"/>
          <p:cNvSpPr>
            <a:spLocks noChangeShapeType="1"/>
          </p:cNvSpPr>
          <p:nvPr/>
        </p:nvSpPr>
        <p:spPr bwMode="auto">
          <a:xfrm>
            <a:off x="4343400" y="2362200"/>
            <a:ext cx="0" cy="381000"/>
          </a:xfrm>
          <a:prstGeom prst="line">
            <a:avLst/>
          </a:prstGeom>
          <a:noFill/>
          <a:ln w="12700">
            <a:solidFill>
              <a:schemeClr val="tx1"/>
            </a:solidFill>
            <a:round/>
            <a:headEnd/>
            <a:tailEnd type="arrow" w="lg" len="lg"/>
          </a:ln>
        </p:spPr>
        <p:txBody>
          <a:bodyPr wrap="none" anchor="ctr"/>
          <a:lstStyle/>
          <a:p>
            <a:endParaRPr lang="vi-VN"/>
          </a:p>
        </p:txBody>
      </p:sp>
      <p:grpSp>
        <p:nvGrpSpPr>
          <p:cNvPr id="5" name="Group 30"/>
          <p:cNvGrpSpPr>
            <a:grpSpLocks/>
          </p:cNvGrpSpPr>
          <p:nvPr/>
        </p:nvGrpSpPr>
        <p:grpSpPr bwMode="auto">
          <a:xfrm>
            <a:off x="1524000" y="2514600"/>
            <a:ext cx="5486400" cy="3810000"/>
            <a:chOff x="960" y="1200"/>
            <a:chExt cx="3456" cy="2784"/>
          </a:xfrm>
        </p:grpSpPr>
        <p:sp>
          <p:nvSpPr>
            <p:cNvPr id="20491" name="Rectangle 16"/>
            <p:cNvSpPr>
              <a:spLocks noChangeArrowheads="1"/>
            </p:cNvSpPr>
            <p:nvPr/>
          </p:nvSpPr>
          <p:spPr bwMode="auto">
            <a:xfrm>
              <a:off x="960" y="1200"/>
              <a:ext cx="3456" cy="2784"/>
            </a:xfrm>
            <a:prstGeom prst="rect">
              <a:avLst/>
            </a:prstGeom>
            <a:noFill/>
            <a:ln w="12700" algn="ctr">
              <a:solidFill>
                <a:schemeClr val="tx1"/>
              </a:solidFill>
              <a:prstDash val="dash"/>
              <a:miter lim="800000"/>
              <a:headEnd/>
              <a:tailEnd/>
            </a:ln>
          </p:spPr>
          <p:txBody>
            <a:bodyPr wrap="none" anchor="ctr"/>
            <a:lstStyle/>
            <a:p>
              <a:endParaRPr lang="vi-VN"/>
            </a:p>
          </p:txBody>
        </p:sp>
        <p:sp>
          <p:nvSpPr>
            <p:cNvPr id="20492" name="Text Box 26"/>
            <p:cNvSpPr txBox="1">
              <a:spLocks noChangeArrowheads="1"/>
            </p:cNvSpPr>
            <p:nvPr/>
          </p:nvSpPr>
          <p:spPr bwMode="auto">
            <a:xfrm>
              <a:off x="960" y="3792"/>
              <a:ext cx="576" cy="192"/>
            </a:xfrm>
            <a:prstGeom prst="rect">
              <a:avLst/>
            </a:prstGeom>
            <a:noFill/>
            <a:ln w="12700" algn="ctr">
              <a:noFill/>
              <a:miter lim="800000"/>
              <a:headEnd/>
              <a:tailEnd/>
            </a:ln>
          </p:spPr>
          <p:txBody>
            <a:bodyPr>
              <a:spAutoFit/>
            </a:bodyPr>
            <a:lstStyle/>
            <a:p>
              <a:r>
                <a:rPr lang="en-US" sz="1400" err="1"/>
                <a:t>Hệ</a:t>
              </a:r>
              <a:r>
                <a:rPr lang="en-US" sz="1400"/>
                <a:t> CSDL </a:t>
              </a:r>
            </a:p>
          </p:txBody>
        </p:sp>
      </p:grpSp>
      <p:sp>
        <p:nvSpPr>
          <p:cNvPr id="28" name="Footer Placeholder 27"/>
          <p:cNvSpPr>
            <a:spLocks noGrp="1"/>
          </p:cNvSpPr>
          <p:nvPr>
            <p:ph type="ftr" sz="quarter" idx="11"/>
          </p:nvPr>
        </p:nvSpPr>
        <p:spPr/>
        <p:txBody>
          <a:bodyPr/>
          <a:lstStyle/>
          <a:p>
            <a:pPr>
              <a:defRPr/>
            </a:pPr>
            <a:r>
              <a:rPr lang="en-US" altLang="en-US" smtClean="0"/>
              <a:t>Khoa CNTT</a:t>
            </a:r>
            <a:endParaRPr lang="en-US" altLang="en-US"/>
          </a:p>
        </p:txBody>
      </p:sp>
      <p:sp>
        <p:nvSpPr>
          <p:cNvPr id="29" name="Date Placeholder 28"/>
          <p:cNvSpPr>
            <a:spLocks noGrp="1"/>
          </p:cNvSpPr>
          <p:nvPr>
            <p:ph type="dt" sz="half" idx="10"/>
          </p:nvPr>
        </p:nvSpPr>
        <p:spPr/>
        <p:txBody>
          <a:bodyPr/>
          <a:lstStyle/>
          <a:p>
            <a:pPr>
              <a:defRPr/>
            </a:pPr>
            <a:fld id="{80EC3DC3-4C25-4FC0-8EE7-6713FFC10DA8}" type="datetime13">
              <a:rPr lang="vi-VN" altLang="en-US" smtClean="0"/>
              <a:pPr>
                <a:defRPr/>
              </a:pPr>
              <a:t>08:04:39</a:t>
            </a:fld>
            <a:endParaRPr lang="en-US" altLang="en-US"/>
          </a:p>
        </p:txBody>
      </p:sp>
      <p:pic>
        <p:nvPicPr>
          <p:cNvPr id="30" name="Picture 3"/>
          <p:cNvPicPr preferRelativeResize="0">
            <a:picLocks noChangeArrowheads="1"/>
          </p:cNvPicPr>
          <p:nvPr/>
        </p:nvPicPr>
        <p:blipFill>
          <a:blip r:embed="rId3" cstate="print"/>
          <a:srcRect/>
          <a:stretch>
            <a:fillRect/>
          </a:stretch>
        </p:blipFill>
        <p:spPr bwMode="auto">
          <a:xfrm>
            <a:off x="0" y="990600"/>
            <a:ext cx="9144000" cy="36000"/>
          </a:xfrm>
          <a:prstGeom prst="rect">
            <a:avLst/>
          </a:prstGeom>
          <a:noFill/>
        </p:spPr>
      </p:pic>
    </p:spTree>
  </p:cSld>
  <p:clrMapOvr>
    <a:masterClrMapping/>
  </p:clrMapOvr>
  <p:transition>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4351</TotalTime>
  <Words>4229</Words>
  <Application>Microsoft Office PowerPoint</Application>
  <PresentationFormat>On-screen Show (4:3)</PresentationFormat>
  <Paragraphs>1045</Paragraphs>
  <Slides>50</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Arial</vt:lpstr>
      <vt:lpstr>Calibri</vt:lpstr>
      <vt:lpstr>Constantia</vt:lpstr>
      <vt:lpstr>Courier New</vt:lpstr>
      <vt:lpstr>Tahoma</vt:lpstr>
      <vt:lpstr>Times New Roman</vt:lpstr>
      <vt:lpstr>Verdana</vt:lpstr>
      <vt:lpstr>Wingdings</vt:lpstr>
      <vt:lpstr>Wingdings 2</vt:lpstr>
      <vt:lpstr>Flow</vt:lpstr>
      <vt:lpstr>Nội dung lý thuyết (30 giờ lt +bt+tl):   1. Mở đầu: Một số khái niệm  2. KN Mô hình, lược đồ  3. Mô hình thực thể - liên kết  4. Mô hình quan hệ  5. Phụ thuộc hàm  6. Đại số quan hệ  7. Các dạng chuẩn và chuẩn hóa</vt:lpstr>
      <vt:lpstr>PowerPoint Presentation</vt:lpstr>
      <vt:lpstr>PowerPoint Presentation</vt:lpstr>
      <vt:lpstr>PowerPoint Presentation</vt:lpstr>
      <vt:lpstr>1.1 Mở đầu</vt:lpstr>
      <vt:lpstr>1.1 Mở đầu</vt:lpstr>
      <vt:lpstr>1.1 Mở đầu</vt:lpstr>
      <vt:lpstr>1.1 Mở đầu</vt:lpstr>
      <vt:lpstr>1.1 Mở đầu</vt:lpstr>
      <vt:lpstr>Một ví dụ về CSDL: Quản lý Đào tạo</vt:lpstr>
      <vt:lpstr>Một ví dụ về CSDL: Quản lý Đào tạo</vt:lpstr>
      <vt:lpstr>Một ví dụ về CSDL: Quản lý Đào tạo</vt:lpstr>
      <vt:lpstr>Một ví dụ về CSDL: Quản lý Dự án</vt:lpstr>
      <vt:lpstr>PowerPoint Presentation</vt:lpstr>
      <vt:lpstr>Nội dung chi tiết</vt:lpstr>
      <vt:lpstr>1.2 Quá trình phát triển</vt:lpstr>
      <vt:lpstr>1.2 Quá trình phát triển</vt:lpstr>
      <vt:lpstr>1.2 Quá trình phát triển</vt:lpstr>
      <vt:lpstr>1.2 Quá trình phát triển </vt:lpstr>
      <vt:lpstr>Nội dung chi tiết</vt:lpstr>
      <vt:lpstr>1.3- Một số đặc tính của CSDL</vt:lpstr>
      <vt:lpstr>   Tính độc lập</vt:lpstr>
      <vt:lpstr>PowerPoint Presentation</vt:lpstr>
      <vt:lpstr>1.3 - Một số đặc tính của CSDL</vt:lpstr>
      <vt:lpstr>Nội dung chi tiết</vt:lpstr>
      <vt:lpstr> Quản trị viên (DBA)- quản lý hệ CSDL</vt:lpstr>
      <vt:lpstr> Người dùng cuối </vt:lpstr>
      <vt:lpstr>Nội dung chi tiết</vt:lpstr>
      <vt:lpstr>a. Mô hình dữ liệu</vt:lpstr>
      <vt:lpstr>PowerPoint Presentation</vt:lpstr>
      <vt:lpstr>Ví dụ mô hình ER</vt:lpstr>
      <vt:lpstr>Ví dụ mô hình đối tượng</vt:lpstr>
      <vt:lpstr>Ví dụ mô hình quan hệ</vt:lpstr>
      <vt:lpstr>Ví dụ mô hình mạng</vt:lpstr>
      <vt:lpstr>Ví dụ mô hình phân cấp</vt:lpstr>
      <vt:lpstr>b. Lược đồ </vt:lpstr>
      <vt:lpstr>PowerPoint Presentation</vt:lpstr>
      <vt:lpstr>1.6- Kiến trúc 3 mức (lược đồ) của Hệ CSDL </vt:lpstr>
      <vt:lpstr>1.6- Kiến trúc 3 mức của Hệ CSDL </vt:lpstr>
      <vt:lpstr>1.6- Kiến trúc 3 mức của Hệ CSDL </vt:lpstr>
      <vt:lpstr>Nội dung chi tiết</vt:lpstr>
      <vt:lpstr>1.7 - Các tính năng của HQT CSDL</vt:lpstr>
      <vt:lpstr>PowerPoint Presentation</vt:lpstr>
      <vt:lpstr>1.7 - Các tính năng của HQT CSDL</vt:lpstr>
      <vt:lpstr>1.7 - Các tính năng của HQT CSDL</vt:lpstr>
      <vt:lpstr>Nội dung chi tiết</vt:lpstr>
      <vt:lpstr>1.8- Ngôn ngữ CSDL</vt:lpstr>
      <vt:lpstr>PowerPoint Presentation</vt:lpstr>
      <vt:lpstr>1.8- Ngôn ngữ CSDL</vt:lpstr>
      <vt:lpstr>Câu hỏi</vt:lpstr>
    </vt:vector>
  </TitlesOfParts>
  <Company>SRDC METU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Semantics of Web Services</dc:title>
  <dc:creator>Asuman Dogac</dc:creator>
  <cp:lastModifiedBy>Windows User</cp:lastModifiedBy>
  <cp:revision>436</cp:revision>
  <dcterms:created xsi:type="dcterms:W3CDTF">2003-05-25T12:47:52Z</dcterms:created>
  <dcterms:modified xsi:type="dcterms:W3CDTF">2016-08-29T01:31:54Z</dcterms:modified>
</cp:coreProperties>
</file>