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90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82"/>
            <p14:sldId id="290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2654891"/>
            <a:ext cx="3728275" cy="37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19159"/>
              </p:ext>
            </p:extLst>
          </p:nvPr>
        </p:nvGraphicFramePr>
        <p:xfrm>
          <a:off x="609600" y="2133600"/>
          <a:ext cx="8153400" cy="3476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477000"/>
              </a:tblGrid>
              <a:tr h="3968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17"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17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parentNode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cha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childNodes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firstChild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lastChild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nextSibling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previousSibling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41684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63817"/>
              </p:ext>
            </p:extLst>
          </p:nvPr>
        </p:nvGraphicFramePr>
        <p:xfrm>
          <a:off x="490633" y="1865428"/>
          <a:ext cx="81534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67"/>
                <a:gridCol w="5519833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getElementById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getElementByClassName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getElementByName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getElementByTagName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getAttribute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setAttribute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</a:t>
                      </a:r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createElement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append()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sẵn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focus()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blur()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bỏ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querySelector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css</a:t>
                      </a:r>
                      <a:r>
                        <a:rPr lang="en-US" baseline="0" dirty="0" smtClean="0"/>
                        <a:t> selector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querySelectorAll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Lẫy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css</a:t>
                      </a:r>
                      <a:r>
                        <a:rPr lang="en-US" baseline="0" dirty="0" smtClean="0"/>
                        <a:t> selector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88214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HTML: 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“script”&gt;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object.event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 {script};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addEventListener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object.addEventListener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“event”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script);</a:t>
            </a:r>
          </a:p>
        </p:txBody>
      </p:sp>
    </p:spTree>
    <p:extLst>
      <p:ext uri="{BB962C8B-B14F-4D97-AF65-F5344CB8AC3E}">
        <p14:creationId xmlns:p14="http://schemas.microsoft.com/office/powerpoint/2010/main" val="4234762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55749"/>
              </p:ext>
            </p:extLst>
          </p:nvPr>
        </p:nvGraphicFramePr>
        <p:xfrm>
          <a:off x="490633" y="2209800"/>
          <a:ext cx="8153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67"/>
                <a:gridCol w="5519833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kiện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click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phím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nút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phím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keydown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nút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phím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ALT, CTRL, SHIFT, ESC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onload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load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form </a:t>
                      </a:r>
                      <a:r>
                        <a:rPr lang="en-US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gửi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42839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 startAt="5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</a:t>
            </a: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56446"/>
              </p:ext>
            </p:extLst>
          </p:nvPr>
        </p:nvGraphicFramePr>
        <p:xfrm>
          <a:off x="490633" y="2971800"/>
          <a:ext cx="8153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967"/>
                <a:gridCol w="5748433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hàm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alert()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hộp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confirm()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hộp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câu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hỏi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nút</a:t>
                      </a:r>
                      <a:r>
                        <a:rPr lang="en-US" baseline="0" dirty="0" smtClean="0"/>
                        <a:t> ok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cancel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web, </a:t>
                      </a:r>
                      <a:r>
                        <a:rPr lang="en-US" baseline="0" dirty="0" err="1" smtClean="0"/>
                        <a:t>thường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href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mới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localStorage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Làm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duyệt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setTimeOut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chuyền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sessionStorage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localStorage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session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3034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4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click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0-9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+, -, *,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7628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4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08" y="3657600"/>
            <a:ext cx="3829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1108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4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7"/>
            <a:r>
              <a:rPr lang="en-US" sz="5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5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5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5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8862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4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4x4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click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úp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“Game Over”</a:t>
            </a:r>
          </a:p>
        </p:txBody>
      </p:sp>
    </p:spTree>
    <p:extLst>
      <p:ext uri="{BB962C8B-B14F-4D97-AF65-F5344CB8AC3E}">
        <p14:creationId xmlns:p14="http://schemas.microsoft.com/office/powerpoint/2010/main" val="140859833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366" y="2209800"/>
            <a:ext cx="68469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smtClean="0"/>
              <a:t>Function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smtClean="0"/>
              <a:t>DOM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Xử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lý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sự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kiện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với</a:t>
            </a:r>
            <a:r>
              <a:rPr lang="en-US" sz="3200" b="1" dirty="0" smtClean="0"/>
              <a:t> DOM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Function (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71633" y="1905000"/>
            <a:ext cx="73914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Javascript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gồm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câu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lệnh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javascript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nhằm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mục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đích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hành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động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cụ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nào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đó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chạy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chúng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gọi</a:t>
            </a:r>
            <a:r>
              <a:rPr lang="en-US" sz="2400" dirty="0" smtClean="0">
                <a:solidFill>
                  <a:schemeClr val="tx1"/>
                </a:solidFill>
              </a:rPr>
              <a:t> function </a:t>
            </a:r>
            <a:r>
              <a:rPr lang="en-US" sz="2400" dirty="0" err="1" smtClean="0">
                <a:solidFill>
                  <a:schemeClr val="tx1"/>
                </a:solidFill>
              </a:rPr>
              <a:t>đó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" y="3505200"/>
            <a:ext cx="8043767" cy="96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javascript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phép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truyền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vào</a:t>
            </a:r>
            <a:r>
              <a:rPr lang="en-US" sz="2400" dirty="0" smtClean="0">
                <a:solidFill>
                  <a:schemeClr val="tx1"/>
                </a:solidFill>
              </a:rPr>
              <a:t>. Cho </a:t>
            </a:r>
            <a:r>
              <a:rPr lang="en-US" sz="2400" dirty="0" err="1" smtClean="0">
                <a:solidFill>
                  <a:schemeClr val="tx1"/>
                </a:solidFill>
              </a:rPr>
              <a:t>phép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trả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về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trị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cụ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trả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về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cả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688" y="4776144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95" y="5350354"/>
            <a:ext cx="61626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6622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(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7" y="2249137"/>
            <a:ext cx="4010025" cy="444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161" y="3048000"/>
            <a:ext cx="3290888" cy="76849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693356" y="3203647"/>
            <a:ext cx="9144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837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code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130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DOM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71633" y="1879805"/>
            <a:ext cx="73914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DOM là </a:t>
            </a:r>
            <a:r>
              <a:rPr lang="fr-FR" sz="2400" dirty="0" err="1">
                <a:solidFill>
                  <a:schemeClr val="tx1"/>
                </a:solidFill>
              </a:rPr>
              <a:t>viết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tắt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của</a:t>
            </a:r>
            <a:r>
              <a:rPr lang="fr-FR" sz="2400" dirty="0" smtClean="0">
                <a:solidFill>
                  <a:schemeClr val="tx1"/>
                </a:solidFill>
              </a:rPr>
              <a:t> Document </a:t>
            </a:r>
            <a:r>
              <a:rPr lang="fr-FR" sz="2400" dirty="0">
                <a:solidFill>
                  <a:schemeClr val="tx1"/>
                </a:solidFill>
              </a:rPr>
              <a:t>Object </a:t>
            </a:r>
            <a:r>
              <a:rPr lang="fr-FR" sz="2400" dirty="0" smtClean="0">
                <a:solidFill>
                  <a:schemeClr val="tx1"/>
                </a:solidFill>
              </a:rPr>
              <a:t>Model </a:t>
            </a:r>
            <a:r>
              <a:rPr lang="fr-FR" sz="2400" dirty="0" err="1" smtClean="0">
                <a:solidFill>
                  <a:schemeClr val="tx1"/>
                </a:solidFill>
              </a:rPr>
              <a:t>nghĩa</a:t>
            </a:r>
            <a:r>
              <a:rPr lang="fr-FR" sz="2400" dirty="0" smtClean="0">
                <a:solidFill>
                  <a:schemeClr val="tx1"/>
                </a:solidFill>
              </a:rPr>
              <a:t> là </a:t>
            </a:r>
            <a:r>
              <a:rPr lang="fr-FR" sz="2400" dirty="0" err="1" smtClean="0">
                <a:solidFill>
                  <a:schemeClr val="tx1"/>
                </a:solidFill>
              </a:rPr>
              <a:t>mô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hình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hóa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các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đối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tượng</a:t>
            </a:r>
            <a:r>
              <a:rPr lang="fr-FR" sz="2400" dirty="0" smtClean="0">
                <a:solidFill>
                  <a:schemeClr val="tx1"/>
                </a:solidFill>
              </a:rPr>
              <a:t>. </a:t>
            </a:r>
            <a:r>
              <a:rPr lang="fr-FR" sz="2400" dirty="0" err="1" smtClean="0">
                <a:solidFill>
                  <a:schemeClr val="tx1"/>
                </a:solidFill>
              </a:rPr>
              <a:t>Cụ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thể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trong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một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trang</a:t>
            </a:r>
            <a:r>
              <a:rPr lang="fr-FR" sz="2400" dirty="0" smtClean="0">
                <a:solidFill>
                  <a:schemeClr val="tx1"/>
                </a:solidFill>
              </a:rPr>
              <a:t> web, document </a:t>
            </a:r>
            <a:r>
              <a:rPr lang="fr-FR" sz="2400" dirty="0" err="1" smtClean="0">
                <a:solidFill>
                  <a:schemeClr val="tx1"/>
                </a:solidFill>
              </a:rPr>
              <a:t>chính</a:t>
            </a:r>
            <a:r>
              <a:rPr lang="fr-FR" sz="2400" dirty="0" smtClean="0">
                <a:solidFill>
                  <a:schemeClr val="tx1"/>
                </a:solidFill>
              </a:rPr>
              <a:t> là </a:t>
            </a:r>
            <a:r>
              <a:rPr lang="fr-FR" sz="2400" dirty="0" err="1" smtClean="0">
                <a:solidFill>
                  <a:schemeClr val="tx1"/>
                </a:solidFill>
              </a:rPr>
              <a:t>tập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hợp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của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các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phần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tử</a:t>
            </a:r>
            <a:r>
              <a:rPr lang="fr-FR" sz="2400" dirty="0" smtClean="0">
                <a:solidFill>
                  <a:schemeClr val="tx1"/>
                </a:solidFill>
              </a:rPr>
              <a:t> html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1633" y="3886200"/>
            <a:ext cx="73914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DOM </a:t>
            </a:r>
            <a:r>
              <a:rPr lang="fr-FR" sz="2400" dirty="0" err="1" smtClean="0">
                <a:solidFill>
                  <a:schemeClr val="tx1"/>
                </a:solidFill>
              </a:rPr>
              <a:t>đóng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vai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trò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vô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cùng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quan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trọng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trong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một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trang</a:t>
            </a:r>
            <a:r>
              <a:rPr lang="fr-FR" sz="2400" dirty="0" smtClean="0">
                <a:solidFill>
                  <a:schemeClr val="tx1"/>
                </a:solidFill>
              </a:rPr>
              <a:t> web </a:t>
            </a:r>
            <a:r>
              <a:rPr lang="fr-FR" sz="2400" dirty="0" err="1" smtClean="0">
                <a:solidFill>
                  <a:schemeClr val="tx1"/>
                </a:solidFill>
              </a:rPr>
              <a:t>vì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nó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cho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phép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javascript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truy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cập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các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phần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tử</a:t>
            </a:r>
            <a:r>
              <a:rPr lang="fr-FR" sz="2400" dirty="0" smtClean="0">
                <a:solidFill>
                  <a:schemeClr val="tx1"/>
                </a:solidFill>
              </a:rPr>
              <a:t> html </a:t>
            </a:r>
            <a:r>
              <a:rPr lang="fr-FR" sz="2400" dirty="0" err="1" smtClean="0">
                <a:solidFill>
                  <a:schemeClr val="tx1"/>
                </a:solidFill>
              </a:rPr>
              <a:t>và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thay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đổi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các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thuộc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tính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của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phần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tử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đó</a:t>
            </a:r>
            <a:endParaRPr lang="fr-FR" sz="2400" dirty="0" smtClean="0">
              <a:solidFill>
                <a:schemeClr val="tx1"/>
              </a:solidFill>
            </a:endParaRPr>
          </a:p>
          <a:p>
            <a:pPr algn="ctr"/>
            <a:r>
              <a:rPr lang="fr-FR" sz="2400" dirty="0" smtClean="0">
                <a:solidFill>
                  <a:srgbClr val="FF0000"/>
                </a:solidFill>
              </a:rPr>
              <a:t>=&gt; </a:t>
            </a:r>
            <a:r>
              <a:rPr lang="fr-FR" sz="2400" dirty="0" err="1" smtClean="0">
                <a:solidFill>
                  <a:srgbClr val="FF0000"/>
                </a:solidFill>
              </a:rPr>
              <a:t>Khiến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website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trở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nên</a:t>
            </a:r>
            <a:r>
              <a:rPr lang="fr-FR" sz="2400" dirty="0" smtClean="0">
                <a:solidFill>
                  <a:srgbClr val="FF0000"/>
                </a:solidFill>
              </a:rPr>
              <a:t> ‘‘</a:t>
            </a:r>
            <a:r>
              <a:rPr lang="fr-FR" sz="2400" dirty="0" err="1" smtClean="0">
                <a:solidFill>
                  <a:srgbClr val="FF0000"/>
                </a:solidFill>
              </a:rPr>
              <a:t>động</a:t>
            </a:r>
            <a:r>
              <a:rPr lang="fr-FR" sz="2400" dirty="0" smtClean="0">
                <a:solidFill>
                  <a:srgbClr val="FF0000"/>
                </a:solidFill>
              </a:rPr>
              <a:t>’’ </a:t>
            </a:r>
            <a:r>
              <a:rPr lang="fr-FR" sz="2400" dirty="0" err="1" smtClean="0">
                <a:solidFill>
                  <a:srgbClr val="FF0000"/>
                </a:solidFill>
              </a:rPr>
              <a:t>hơn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445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35868"/>
            <a:ext cx="4381500" cy="29051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14600" y="2209800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506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833" y="1879791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95833" y="2608806"/>
            <a:ext cx="1143000" cy="5286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&lt;html&gt;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3418922"/>
            <a:ext cx="1295400" cy="5434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&lt;head&gt;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09869" y="3410810"/>
            <a:ext cx="1295400" cy="551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&lt;body&gt;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9869" y="4267032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&lt;div&gt;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9869" y="5221870"/>
            <a:ext cx="1295400" cy="4931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&lt;p&gt;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72400" y="6248400"/>
            <a:ext cx="1295400" cy="4931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“Xin Chao”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9034" y="6248400"/>
            <a:ext cx="1295400" cy="4931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441960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&lt;title&gt;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5341914"/>
            <a:ext cx="1295400" cy="5175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“Tieu de”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7333" y="2336990"/>
            <a:ext cx="0" cy="274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1"/>
            <a:endCxn id="6" idx="0"/>
          </p:cNvCxnSpPr>
          <p:nvPr/>
        </p:nvCxnSpPr>
        <p:spPr>
          <a:xfrm flipH="1">
            <a:off x="1714500" y="2873140"/>
            <a:ext cx="2281333" cy="545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3"/>
            <a:endCxn id="11" idx="0"/>
          </p:cNvCxnSpPr>
          <p:nvPr/>
        </p:nvCxnSpPr>
        <p:spPr>
          <a:xfrm>
            <a:off x="5138833" y="2873140"/>
            <a:ext cx="1818736" cy="537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6" idx="0"/>
          </p:cNvCxnSpPr>
          <p:nvPr/>
        </p:nvCxnSpPr>
        <p:spPr>
          <a:xfrm>
            <a:off x="1714500" y="3962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14500" y="48768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2"/>
            <a:endCxn id="12" idx="0"/>
          </p:cNvCxnSpPr>
          <p:nvPr/>
        </p:nvCxnSpPr>
        <p:spPr>
          <a:xfrm>
            <a:off x="6957569" y="3962399"/>
            <a:ext cx="0" cy="304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3" idx="0"/>
          </p:cNvCxnSpPr>
          <p:nvPr/>
        </p:nvCxnSpPr>
        <p:spPr>
          <a:xfrm flipH="1">
            <a:off x="6957569" y="4724483"/>
            <a:ext cx="10429" cy="497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</p:cNvCxnSpPr>
          <p:nvPr/>
        </p:nvCxnSpPr>
        <p:spPr>
          <a:xfrm flipH="1">
            <a:off x="5421520" y="5715000"/>
            <a:ext cx="1536049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2"/>
            <a:endCxn id="14" idx="0"/>
          </p:cNvCxnSpPr>
          <p:nvPr/>
        </p:nvCxnSpPr>
        <p:spPr>
          <a:xfrm>
            <a:off x="6957569" y="5715000"/>
            <a:ext cx="1462531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937" y="1799753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6652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0850"/>
              </p:ext>
            </p:extLst>
          </p:nvPr>
        </p:nvGraphicFramePr>
        <p:xfrm>
          <a:off x="490633" y="2362200"/>
          <a:ext cx="8153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6294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tagName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html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innerHTML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html </a:t>
                      </a:r>
                      <a:r>
                        <a:rPr lang="en-US" dirty="0" err="1" smtClean="0"/>
                        <a:t>bên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html </a:t>
                      </a:r>
                      <a:r>
                        <a:rPr lang="en-US" baseline="0" dirty="0" err="1" smtClean="0"/>
                        <a:t>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này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outerHtml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</a:t>
                      </a:r>
                      <a:r>
                        <a:rPr lang="en-US" dirty="0" err="1" smtClean="0"/>
                        <a:t>tagName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innerHTML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textContent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Nội</a:t>
                      </a:r>
                      <a:r>
                        <a:rPr lang="en-US" baseline="0" dirty="0" smtClean="0"/>
                        <a:t> dung </a:t>
                      </a:r>
                      <a:r>
                        <a:rPr lang="en-US" baseline="0" dirty="0" err="1" smtClean="0"/>
                        <a:t>bên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html </a:t>
                      </a:r>
                      <a:r>
                        <a:rPr lang="en-US" baseline="0" dirty="0" err="1" smtClean="0"/>
                        <a:t>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này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3673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1329</Words>
  <Application>Microsoft Office PowerPoint</Application>
  <PresentationFormat>On-screen Show (4:3)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517</cp:revision>
  <dcterms:created xsi:type="dcterms:W3CDTF">2017-04-12T14:41:05Z</dcterms:created>
  <dcterms:modified xsi:type="dcterms:W3CDTF">2020-07-09T19:38:13Z</dcterms:modified>
</cp:coreProperties>
</file>