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3" r:id="rId5"/>
    <p:sldId id="284" r:id="rId6"/>
    <p:sldId id="285" r:id="rId7"/>
    <p:sldId id="290" r:id="rId8"/>
    <p:sldId id="286" r:id="rId9"/>
    <p:sldId id="287" r:id="rId10"/>
    <p:sldId id="288" r:id="rId11"/>
    <p:sldId id="289" r:id="rId12"/>
    <p:sldId id="291" r:id="rId13"/>
    <p:sldId id="292"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E3125E-89BA-4B35-AD57-344C0813C984}">
          <p14:sldIdLst>
            <p14:sldId id="256"/>
            <p14:sldId id="257"/>
          </p14:sldIdLst>
        </p14:section>
        <p14:section name="Untitled Section" id="{3E20A21F-35B3-4F62-B0F0-7446A643334F}">
          <p14:sldIdLst>
            <p14:sldId id="282"/>
            <p14:sldId id="283"/>
            <p14:sldId id="284"/>
            <p14:sldId id="285"/>
            <p14:sldId id="290"/>
            <p14:sldId id="286"/>
            <p14:sldId id="287"/>
            <p14:sldId id="288"/>
            <p14:sldId id="289"/>
            <p14:sldId id="291"/>
            <p14:sldId id="292"/>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7B13"/>
    <a:srgbClr val="908F7C"/>
    <a:srgbClr val="D1D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09C2E1-7128-4CF3-932E-985565988C28}"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329225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9C2E1-7128-4CF3-932E-985565988C28}"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63864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9C2E1-7128-4CF3-932E-985565988C28}"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14090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9C2E1-7128-4CF3-932E-985565988C28}"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75400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9C2E1-7128-4CF3-932E-985565988C28}"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53478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09C2E1-7128-4CF3-932E-985565988C28}"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310061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09C2E1-7128-4CF3-932E-985565988C28}" type="datetimeFigureOut">
              <a:rPr lang="en-US" smtClean="0"/>
              <a:t>7/11/2020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25086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09C2E1-7128-4CF3-932E-985565988C28}" type="datetimeFigureOut">
              <a:rPr lang="en-US" smtClean="0"/>
              <a:t>7/11/2020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50964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9C2E1-7128-4CF3-932E-985565988C28}" type="datetimeFigureOut">
              <a:rPr lang="en-US" smtClean="0"/>
              <a:t>7/11/2020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46771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C2E1-7128-4CF3-932E-985565988C28}"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66488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C2E1-7128-4CF3-932E-985565988C28}"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271050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C2E1-7128-4CF3-932E-985565988C28}" type="datetimeFigureOut">
              <a:rPr lang="en-US" smtClean="0"/>
              <a:t>7/11/2020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E2D15-B2DE-4435-8B44-57497A8A4461}" type="slidenum">
              <a:rPr lang="en-US" smtClean="0"/>
              <a:t>‹#›</a:t>
            </a:fld>
            <a:endParaRPr lang="en-US"/>
          </a:p>
        </p:txBody>
      </p:sp>
    </p:spTree>
    <p:extLst>
      <p:ext uri="{BB962C8B-B14F-4D97-AF65-F5344CB8AC3E}">
        <p14:creationId xmlns:p14="http://schemas.microsoft.com/office/powerpoint/2010/main" val="4146305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473" y="2935853"/>
            <a:ext cx="3057527" cy="3057527"/>
          </a:xfrm>
          <a:prstGeom prst="rect">
            <a:avLst/>
          </a:prstGeom>
        </p:spPr>
      </p:pic>
      <p:sp>
        <p:nvSpPr>
          <p:cNvPr id="9" name="Rectangle 8"/>
          <p:cNvSpPr/>
          <p:nvPr/>
        </p:nvSpPr>
        <p:spPr>
          <a:xfrm>
            <a:off x="347144" y="1331452"/>
            <a:ext cx="8449709" cy="1323439"/>
          </a:xfrm>
          <a:prstGeom prst="rect">
            <a:avLst/>
          </a:prstGeom>
        </p:spPr>
        <p:txBody>
          <a:bodyPr wrap="square">
            <a:spAutoFit/>
          </a:bodyPr>
          <a:lstStyle/>
          <a:p>
            <a:pPr algn="ctr"/>
            <a:r>
              <a:rPr lang="en-US" sz="4000" b="1" u="sng" dirty="0" err="1" smtClean="0">
                <a:solidFill>
                  <a:srgbClr val="FF0000"/>
                </a:solidFill>
                <a:latin typeface="Arial" panose="020B0604020202020204" pitchFamily="34" charset="0"/>
                <a:cs typeface="Arial" panose="020B0604020202020204" pitchFamily="34" charset="0"/>
              </a:rPr>
              <a:t>Bài</a:t>
            </a:r>
            <a:r>
              <a:rPr lang="en-US" sz="4000" b="1" u="sng" dirty="0" smtClean="0">
                <a:solidFill>
                  <a:srgbClr val="FF0000"/>
                </a:solidFill>
                <a:latin typeface="Arial" panose="020B0604020202020204" pitchFamily="34" charset="0"/>
                <a:cs typeface="Arial" panose="020B0604020202020204" pitchFamily="34" charset="0"/>
              </a:rPr>
              <a:t> 4:</a:t>
            </a:r>
            <a:r>
              <a:rPr lang="en-US" sz="4000" b="1" dirty="0" smtClean="0">
                <a:solidFill>
                  <a:srgbClr val="FF0000"/>
                </a:solidFill>
                <a:latin typeface="Arial" panose="020B0604020202020204" pitchFamily="34" charset="0"/>
                <a:cs typeface="Arial" panose="020B0604020202020204" pitchFamily="34" charset="0"/>
              </a:rPr>
              <a:t> </a:t>
            </a:r>
            <a:r>
              <a:rPr lang="en-US" sz="4000" b="1" dirty="0" err="1" smtClean="0">
                <a:solidFill>
                  <a:srgbClr val="FF0000"/>
                </a:solidFill>
                <a:latin typeface="Arial" panose="020B0604020202020204" pitchFamily="34" charset="0"/>
                <a:cs typeface="Arial" panose="020B0604020202020204" pitchFamily="34" charset="0"/>
              </a:rPr>
              <a:t>Thẻ</a:t>
            </a:r>
            <a:r>
              <a:rPr lang="en-US" sz="4000" b="1" dirty="0" smtClean="0">
                <a:solidFill>
                  <a:srgbClr val="FF0000"/>
                </a:solidFill>
                <a:latin typeface="Arial" panose="020B0604020202020204" pitchFamily="34" charset="0"/>
                <a:cs typeface="Arial" panose="020B0604020202020204" pitchFamily="34" charset="0"/>
              </a:rPr>
              <a:t> div. </a:t>
            </a:r>
            <a:r>
              <a:rPr lang="en-US" sz="4000" b="1" dirty="0" err="1" smtClean="0">
                <a:solidFill>
                  <a:srgbClr val="FF0000"/>
                </a:solidFill>
                <a:latin typeface="Arial" panose="020B0604020202020204" pitchFamily="34" charset="0"/>
                <a:cs typeface="Arial" panose="020B0604020202020204" pitchFamily="34" charset="0"/>
              </a:rPr>
              <a:t>Làm</a:t>
            </a:r>
            <a:r>
              <a:rPr lang="en-US" sz="4000" b="1" dirty="0" smtClean="0">
                <a:solidFill>
                  <a:srgbClr val="FF0000"/>
                </a:solidFill>
                <a:latin typeface="Arial" panose="020B0604020202020204" pitchFamily="34" charset="0"/>
                <a:cs typeface="Arial" panose="020B0604020202020204" pitchFamily="34" charset="0"/>
              </a:rPr>
              <a:t> </a:t>
            </a:r>
            <a:r>
              <a:rPr lang="en-US" sz="4000" b="1" dirty="0" err="1" smtClean="0">
                <a:solidFill>
                  <a:srgbClr val="FF0000"/>
                </a:solidFill>
                <a:latin typeface="Arial" panose="020B0604020202020204" pitchFamily="34" charset="0"/>
                <a:cs typeface="Arial" panose="020B0604020202020204" pitchFamily="34" charset="0"/>
              </a:rPr>
              <a:t>việc</a:t>
            </a:r>
            <a:r>
              <a:rPr lang="en-US" sz="4000" b="1" dirty="0" smtClean="0">
                <a:solidFill>
                  <a:srgbClr val="FF0000"/>
                </a:solidFill>
                <a:latin typeface="Arial" panose="020B0604020202020204" pitchFamily="34" charset="0"/>
                <a:cs typeface="Arial" panose="020B0604020202020204" pitchFamily="34" charset="0"/>
              </a:rPr>
              <a:t> </a:t>
            </a:r>
            <a:r>
              <a:rPr lang="en-US" sz="4000" b="1" dirty="0" err="1" smtClean="0">
                <a:solidFill>
                  <a:srgbClr val="FF0000"/>
                </a:solidFill>
                <a:latin typeface="Arial" panose="020B0604020202020204" pitchFamily="34" charset="0"/>
                <a:cs typeface="Arial" panose="020B0604020202020204" pitchFamily="34" charset="0"/>
              </a:rPr>
              <a:t>với</a:t>
            </a:r>
            <a:r>
              <a:rPr lang="en-US" sz="4000" b="1" dirty="0" smtClean="0">
                <a:solidFill>
                  <a:srgbClr val="FF0000"/>
                </a:solidFill>
                <a:latin typeface="Arial" panose="020B0604020202020204" pitchFamily="34" charset="0"/>
                <a:cs typeface="Arial" panose="020B0604020202020204" pitchFamily="34" charset="0"/>
              </a:rPr>
              <a:t> CSS</a:t>
            </a:r>
          </a:p>
          <a:p>
            <a:pPr algn="ctr"/>
            <a:r>
              <a:rPr lang="en-US" sz="4000" b="1" dirty="0">
                <a:solidFill>
                  <a:srgbClr val="FF0000"/>
                </a:solidFill>
                <a:latin typeface="Arial" panose="020B0604020202020204" pitchFamily="34" charset="0"/>
                <a:cs typeface="Arial" panose="020B0604020202020204" pitchFamily="34" charset="0"/>
              </a:rPr>
              <a:t>b</a:t>
            </a:r>
            <a:r>
              <a:rPr lang="en-US" sz="4000" b="1" dirty="0" smtClean="0">
                <a:solidFill>
                  <a:srgbClr val="FF0000"/>
                </a:solidFill>
                <a:latin typeface="Arial" panose="020B0604020202020204" pitchFamily="34" charset="0"/>
                <a:cs typeface="Arial" panose="020B0604020202020204" pitchFamily="34" charset="0"/>
              </a:rPr>
              <a:t>efore/after - float</a:t>
            </a:r>
          </a:p>
        </p:txBody>
      </p:sp>
      <p:sp>
        <p:nvSpPr>
          <p:cNvPr id="3" name="Rectangle 2"/>
          <p:cNvSpPr/>
          <p:nvPr/>
        </p:nvSpPr>
        <p:spPr>
          <a:xfrm>
            <a:off x="6395273" y="6400800"/>
            <a:ext cx="2672527" cy="369332"/>
          </a:xfrm>
          <a:prstGeom prst="rect">
            <a:avLst/>
          </a:prstGeom>
        </p:spPr>
        <p:txBody>
          <a:bodyPr wrap="none">
            <a:spAutoFit/>
          </a:bodyPr>
          <a:lstStyle/>
          <a:p>
            <a:pPr algn="r"/>
            <a:r>
              <a:rPr lang="en-US" b="1" dirty="0">
                <a:solidFill>
                  <a:srgbClr val="FF0000"/>
                </a:solidFill>
                <a:latin typeface="Arial" panose="020B0604020202020204" pitchFamily="34" charset="0"/>
                <a:cs typeface="Arial" panose="020B0604020202020204" pitchFamily="34" charset="0"/>
              </a:rPr>
              <a:t>GIẢNG VIÊN: </a:t>
            </a:r>
            <a:r>
              <a:rPr lang="en-US" b="1" dirty="0" smtClean="0">
                <a:solidFill>
                  <a:srgbClr val="FF0000"/>
                </a:solidFill>
                <a:latin typeface="Arial" panose="020B0604020202020204" pitchFamily="34" charset="0"/>
                <a:cs typeface="Arial" panose="020B0604020202020204" pitchFamily="34" charset="0"/>
              </a:rPr>
              <a:t>NVLONG</a:t>
            </a:r>
            <a:endParaRPr lang="en-US" b="1" dirty="0">
              <a:solidFill>
                <a:srgbClr val="FF000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3084932"/>
            <a:ext cx="1981200" cy="2778195"/>
          </a:xfrm>
          <a:prstGeom prst="rect">
            <a:avLst/>
          </a:prstGeom>
        </p:spPr>
      </p:pic>
    </p:spTree>
    <p:extLst>
      <p:ext uri="{BB962C8B-B14F-4D97-AF65-F5344CB8AC3E}">
        <p14:creationId xmlns:p14="http://schemas.microsoft.com/office/powerpoint/2010/main" val="2539245909"/>
      </p:ext>
    </p:extLst>
  </p:cSld>
  <p:clrMapOvr>
    <a:masterClrMapping/>
  </p:clrMapOvr>
  <p:transition spd="slow">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3539430"/>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III.   Float </a:t>
            </a:r>
            <a:r>
              <a:rPr lang="en-US" sz="2400" b="1" dirty="0" err="1" smtClean="0">
                <a:solidFill>
                  <a:srgbClr val="FF0000"/>
                </a:solidFill>
                <a:latin typeface="Arial" panose="020B0604020202020204" pitchFamily="34" charset="0"/>
                <a:cs typeface="Arial" panose="020B0604020202020204" pitchFamily="34" charset="0"/>
              </a:rPr>
              <a:t>trong</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css</a:t>
            </a:r>
            <a:endParaRPr lang="en-US" sz="2400" b="1" dirty="0" smtClean="0">
              <a:solidFill>
                <a:srgbClr val="FF0000"/>
              </a:solidFill>
              <a:latin typeface="Arial" panose="020B0604020202020204" pitchFamily="34" charset="0"/>
              <a:cs typeface="Arial" panose="020B0604020202020204" pitchFamily="34" charset="0"/>
            </a:endParaRPr>
          </a:p>
          <a:p>
            <a:r>
              <a:rPr lang="en-US" sz="2000" b="1" dirty="0" smtClean="0">
                <a:solidFill>
                  <a:srgbClr val="FF0000"/>
                </a:solidFill>
                <a:latin typeface="Arial" panose="020B0604020202020204" pitchFamily="34" charset="0"/>
                <a:cs typeface="Arial" panose="020B0604020202020204" pitchFamily="34" charset="0"/>
              </a:rPr>
              <a:t>      2.   </a:t>
            </a:r>
            <a:r>
              <a:rPr lang="en-US" sz="2000" b="1" dirty="0" err="1" smtClean="0">
                <a:solidFill>
                  <a:srgbClr val="FF0000"/>
                </a:solidFill>
                <a:latin typeface="Arial" panose="020B0604020202020204" pitchFamily="34" charset="0"/>
                <a:cs typeface="Arial" panose="020B0604020202020204" pitchFamily="34" charset="0"/>
              </a:rPr>
              <a:t>Kỹ</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thuật</a:t>
            </a:r>
            <a:r>
              <a:rPr lang="en-US" sz="2000" b="1" dirty="0" smtClean="0">
                <a:solidFill>
                  <a:srgbClr val="FF0000"/>
                </a:solidFill>
                <a:latin typeface="Arial" panose="020B0604020202020204" pitchFamily="34" charset="0"/>
                <a:cs typeface="Arial" panose="020B0604020202020204" pitchFamily="34" charset="0"/>
              </a:rPr>
              <a:t> clear float</a:t>
            </a:r>
          </a:p>
          <a:p>
            <a:endParaRPr lang="en-US" sz="2000" b="1" dirty="0">
              <a:solidFill>
                <a:srgbClr val="FF0000"/>
              </a:solidFill>
              <a:latin typeface="Arial" panose="020B0604020202020204" pitchFamily="34" charset="0"/>
              <a:cs typeface="Arial" panose="020B0604020202020204" pitchFamily="34" charset="0"/>
            </a:endParaRPr>
          </a:p>
          <a:p>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Cách</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để</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giải</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quyết</a:t>
            </a:r>
            <a:r>
              <a:rPr lang="en-US" sz="2000" b="1" dirty="0" smtClean="0">
                <a:solidFill>
                  <a:srgbClr val="FF0000"/>
                </a:solidFill>
                <a:latin typeface="Arial" panose="020B0604020202020204" pitchFamily="34" charset="0"/>
                <a:cs typeface="Arial" panose="020B0604020202020204" pitchFamily="34" charset="0"/>
              </a:rPr>
              <a:t>:</a:t>
            </a:r>
          </a:p>
          <a:p>
            <a:endParaRPr lang="en-US" sz="2000" b="1" dirty="0">
              <a:solidFill>
                <a:srgbClr val="FF0000"/>
              </a:solidFill>
              <a:latin typeface="Arial" panose="020B0604020202020204" pitchFamily="34" charset="0"/>
              <a:cs typeface="Arial" panose="020B0604020202020204" pitchFamily="34" charset="0"/>
            </a:endParaRPr>
          </a:p>
          <a:p>
            <a:r>
              <a:rPr lang="en-US" sz="2000" b="1" dirty="0" smtClean="0">
                <a:solidFill>
                  <a:srgbClr val="FF0000"/>
                </a:solidFill>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ở </a:t>
            </a:r>
            <a:r>
              <a:rPr lang="en-US" sz="2000" b="1" dirty="0" err="1" smtClean="0">
                <a:latin typeface="Arial" panose="020B0604020202020204" pitchFamily="34" charset="0"/>
                <a:cs typeface="Arial" panose="020B0604020202020204" pitchFamily="34" charset="0"/>
              </a:rPr>
              <a:t>phần</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tử</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tiếp</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theo</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không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có</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thuộc</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tính</a:t>
            </a:r>
            <a:r>
              <a:rPr lang="en-US" sz="2000" b="1" dirty="0" smtClean="0">
                <a:latin typeface="Arial" panose="020B0604020202020204" pitchFamily="34" charset="0"/>
                <a:cs typeface="Arial" panose="020B0604020202020204" pitchFamily="34" charset="0"/>
              </a:rPr>
              <a:t> float, </a:t>
            </a:r>
            <a:r>
              <a:rPr lang="en-US" sz="2000" b="1" dirty="0" err="1" smtClean="0">
                <a:latin typeface="Arial" panose="020B0604020202020204" pitchFamily="34" charset="0"/>
                <a:cs typeface="Arial" panose="020B0604020202020204" pitchFamily="34" charset="0"/>
              </a:rPr>
              <a:t>sử</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dụng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thuộc</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tính</a:t>
            </a:r>
            <a:r>
              <a:rPr lang="en-US" sz="2000" b="1" dirty="0" smtClean="0">
                <a:latin typeface="Arial" panose="020B0604020202020204" pitchFamily="34" charset="0"/>
                <a:cs typeface="Arial" panose="020B0604020202020204" pitchFamily="34" charset="0"/>
              </a:rPr>
              <a:t> clear: clear: both;</a:t>
            </a: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 ở </a:t>
            </a:r>
            <a:r>
              <a:rPr lang="en-US" sz="2000" b="1" dirty="0" err="1" smtClean="0">
                <a:latin typeface="Arial" panose="020B0604020202020204" pitchFamily="34" charset="0"/>
                <a:cs typeface="Arial" panose="020B0604020202020204" pitchFamily="34" charset="0"/>
              </a:rPr>
              <a:t>phần</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tử</a:t>
            </a:r>
            <a:r>
              <a:rPr lang="en-US" sz="2000" b="1" dirty="0" smtClean="0">
                <a:latin typeface="Arial" panose="020B0604020202020204" pitchFamily="34" charset="0"/>
                <a:cs typeface="Arial" panose="020B0604020202020204" pitchFamily="34" charset="0"/>
              </a:rPr>
              <a:t> cha, </a:t>
            </a:r>
            <a:r>
              <a:rPr lang="en-US" sz="2000" b="1" dirty="0" err="1" smtClean="0">
                <a:latin typeface="Arial" panose="020B0604020202020204" pitchFamily="34" charset="0"/>
                <a:cs typeface="Arial" panose="020B0604020202020204" pitchFamily="34" charset="0"/>
              </a:rPr>
              <a:t>sử</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dụng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thuộc</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tính</a:t>
            </a:r>
            <a:r>
              <a:rPr lang="en-US" sz="2000" b="1" dirty="0" smtClean="0">
                <a:latin typeface="Arial" panose="020B0604020202020204" pitchFamily="34" charset="0"/>
                <a:cs typeface="Arial" panose="020B0604020202020204" pitchFamily="34" charset="0"/>
              </a:rPr>
              <a:t> overflow: hidden</a:t>
            </a:r>
          </a:p>
        </p:txBody>
      </p:sp>
      <p:pic>
        <p:nvPicPr>
          <p:cNvPr id="2" name="Picture 1"/>
          <p:cNvPicPr>
            <a:picLocks noChangeAspect="1"/>
          </p:cNvPicPr>
          <p:nvPr/>
        </p:nvPicPr>
        <p:blipFill>
          <a:blip r:embed="rId3"/>
          <a:stretch>
            <a:fillRect/>
          </a:stretch>
        </p:blipFill>
        <p:spPr>
          <a:xfrm>
            <a:off x="1371600" y="3276600"/>
            <a:ext cx="1666875" cy="676275"/>
          </a:xfrm>
          <a:prstGeom prst="rect">
            <a:avLst/>
          </a:prstGeom>
        </p:spPr>
      </p:pic>
      <p:pic>
        <p:nvPicPr>
          <p:cNvPr id="6" name="Picture 5"/>
          <p:cNvPicPr>
            <a:picLocks noChangeAspect="1"/>
          </p:cNvPicPr>
          <p:nvPr/>
        </p:nvPicPr>
        <p:blipFill>
          <a:blip r:embed="rId4"/>
          <a:stretch>
            <a:fillRect/>
          </a:stretch>
        </p:blipFill>
        <p:spPr>
          <a:xfrm>
            <a:off x="1371600" y="4607832"/>
            <a:ext cx="2124075" cy="676275"/>
          </a:xfrm>
          <a:prstGeom prst="rect">
            <a:avLst/>
          </a:prstGeom>
        </p:spPr>
      </p:pic>
    </p:spTree>
    <p:extLst>
      <p:ext uri="{BB962C8B-B14F-4D97-AF65-F5344CB8AC3E}">
        <p14:creationId xmlns:p14="http://schemas.microsoft.com/office/powerpoint/2010/main" val="90490106"/>
      </p:ext>
    </p:extLst>
  </p:cSld>
  <p:clrMapOvr>
    <a:masterClrMapping/>
  </p:clrMapOvr>
  <p:transition spd="slow">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1200329"/>
          </a:xfrm>
          <a:prstGeom prst="rect">
            <a:avLst/>
          </a:prstGeom>
        </p:spPr>
        <p:txBody>
          <a:bodyPr wrap="square">
            <a:spAutoFit/>
          </a:bodyPr>
          <a:lstStyle/>
          <a:p>
            <a:pPr marL="514350" indent="-514350">
              <a:buAutoNum type="romanUcPeriod" startAt="4"/>
            </a:pP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a:solidFill>
                <a:srgbClr val="FF0000"/>
              </a:solidFill>
              <a:latin typeface="Arial" panose="020B0604020202020204" pitchFamily="34" charset="0"/>
              <a:cs typeface="Arial" panose="020B0604020202020204" pitchFamily="34" charset="0"/>
            </a:endParaRPr>
          </a:p>
          <a:p>
            <a:r>
              <a:rPr lang="en-US" sz="2400" b="1" dirty="0" err="1" smtClean="0">
                <a:solidFill>
                  <a:srgbClr val="FF0000"/>
                </a:solidFill>
                <a:latin typeface="Arial" panose="020B0604020202020204" pitchFamily="34" charset="0"/>
                <a:cs typeface="Arial" panose="020B0604020202020204" pitchFamily="34" charset="0"/>
              </a:rPr>
              <a:t>Bài</a:t>
            </a:r>
            <a:r>
              <a:rPr lang="en-US" sz="2400" b="1" dirty="0" smtClean="0">
                <a:solidFill>
                  <a:srgbClr val="FF0000"/>
                </a:solidFill>
                <a:latin typeface="Arial" panose="020B0604020202020204" pitchFamily="34" charset="0"/>
                <a:cs typeface="Arial" panose="020B0604020202020204" pitchFamily="34" charset="0"/>
              </a:rPr>
              <a:t> 1. </a:t>
            </a:r>
            <a:r>
              <a:rPr lang="en-US" sz="2400" b="1" dirty="0" err="1" smtClean="0">
                <a:solidFill>
                  <a:srgbClr val="FF0000"/>
                </a:solidFill>
                <a:latin typeface="Arial" panose="020B0604020202020204" pitchFamily="34" charset="0"/>
                <a:cs typeface="Arial" panose="020B0604020202020204" pitchFamily="34" charset="0"/>
              </a:rPr>
              <a:t>Dùng</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thẻ</a:t>
            </a:r>
            <a:r>
              <a:rPr lang="en-US" sz="2400" b="1" dirty="0" smtClean="0">
                <a:solidFill>
                  <a:srgbClr val="FF0000"/>
                </a:solidFill>
                <a:latin typeface="Arial" panose="020B0604020202020204" pitchFamily="34" charset="0"/>
                <a:cs typeface="Arial" panose="020B0604020202020204" pitchFamily="34" charset="0"/>
              </a:rPr>
              <a:t> div </a:t>
            </a:r>
            <a:r>
              <a:rPr lang="en-US" sz="2400" b="1" dirty="0" err="1" smtClean="0">
                <a:solidFill>
                  <a:srgbClr val="FF0000"/>
                </a:solidFill>
                <a:latin typeface="Arial" panose="020B0604020202020204" pitchFamily="34" charset="0"/>
                <a:cs typeface="Arial" panose="020B0604020202020204" pitchFamily="34" charset="0"/>
              </a:rPr>
              <a:t>để</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tạo</a:t>
            </a:r>
            <a:r>
              <a:rPr lang="en-US" sz="2400" b="1" dirty="0" smtClean="0">
                <a:solidFill>
                  <a:srgbClr val="FF0000"/>
                </a:solidFill>
                <a:latin typeface="Arial" panose="020B0604020202020204" pitchFamily="34" charset="0"/>
                <a:cs typeface="Arial" panose="020B0604020202020204" pitchFamily="34" charset="0"/>
              </a:rPr>
              <a:t> layout </a:t>
            </a:r>
            <a:r>
              <a:rPr lang="en-US" sz="2400" b="1" dirty="0" err="1" smtClean="0">
                <a:solidFill>
                  <a:srgbClr val="FF0000"/>
                </a:solidFill>
                <a:latin typeface="Arial" panose="020B0604020202020204" pitchFamily="34" charset="0"/>
                <a:cs typeface="Arial" panose="020B0604020202020204" pitchFamily="34" charset="0"/>
              </a:rPr>
              <a:t>sau</a:t>
            </a:r>
            <a:endParaRPr lang="en-US" sz="2000" b="1" dirty="0" smtClean="0">
              <a:solidFill>
                <a:srgbClr val="FF0000"/>
              </a:solidFill>
              <a:latin typeface="Arial" panose="020B0604020202020204" pitchFamily="34" charset="0"/>
              <a:cs typeface="Arial" panose="020B0604020202020204" pitchFamily="34" charset="0"/>
            </a:endParaRPr>
          </a:p>
        </p:txBody>
      </p:sp>
      <p:sp>
        <p:nvSpPr>
          <p:cNvPr id="10" name="Rectangle 9"/>
          <p:cNvSpPr/>
          <p:nvPr/>
        </p:nvSpPr>
        <p:spPr>
          <a:xfrm>
            <a:off x="685800" y="2362200"/>
            <a:ext cx="7485293" cy="990600"/>
          </a:xfrm>
          <a:prstGeom prst="rect">
            <a:avLst/>
          </a:prstGeom>
          <a:solidFill>
            <a:srgbClr val="D1D13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Header</a:t>
            </a:r>
            <a:endParaRPr lang="en-US" sz="2000" b="1" dirty="0">
              <a:solidFill>
                <a:schemeClr val="tx1"/>
              </a:solidFill>
              <a:latin typeface="Arial" panose="020B0604020202020204" pitchFamily="34" charset="0"/>
              <a:cs typeface="Arial" panose="020B0604020202020204" pitchFamily="34" charset="0"/>
            </a:endParaRPr>
          </a:p>
        </p:txBody>
      </p:sp>
      <p:sp>
        <p:nvSpPr>
          <p:cNvPr id="11" name="Rectangle 10"/>
          <p:cNvSpPr/>
          <p:nvPr/>
        </p:nvSpPr>
        <p:spPr>
          <a:xfrm>
            <a:off x="699314" y="3429000"/>
            <a:ext cx="1127250" cy="2133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Left</a:t>
            </a:r>
            <a:endParaRPr lang="en-US" sz="2000"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7043843" y="3429000"/>
            <a:ext cx="1127250" cy="1047929"/>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Right 1</a:t>
            </a:r>
            <a:endParaRPr lang="en-US" sz="2000"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1918514" y="3429000"/>
            <a:ext cx="5029200" cy="2133600"/>
          </a:xfrm>
          <a:prstGeom prst="rect">
            <a:avLst/>
          </a:prstGeom>
          <a:solidFill>
            <a:srgbClr val="908F7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Content</a:t>
            </a:r>
            <a:endParaRPr lang="en-US" sz="2000" b="1"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685799" y="5715000"/>
            <a:ext cx="7485293" cy="838200"/>
          </a:xfrm>
          <a:prstGeom prst="rect">
            <a:avLst/>
          </a:prstGeom>
          <a:solidFill>
            <a:srgbClr val="F97B1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Footer</a:t>
            </a:r>
            <a:endParaRPr lang="en-US" sz="2000" b="1" dirty="0">
              <a:solidFill>
                <a:schemeClr val="tx1"/>
              </a:solidFill>
              <a:latin typeface="Arial" panose="020B0604020202020204" pitchFamily="34" charset="0"/>
              <a:cs typeface="Arial" panose="020B0604020202020204" pitchFamily="34" charset="0"/>
            </a:endParaRPr>
          </a:p>
        </p:txBody>
      </p:sp>
      <p:sp>
        <p:nvSpPr>
          <p:cNvPr id="15" name="Rectangle 14"/>
          <p:cNvSpPr/>
          <p:nvPr/>
        </p:nvSpPr>
        <p:spPr>
          <a:xfrm>
            <a:off x="7039664" y="4514671"/>
            <a:ext cx="1127250" cy="1047929"/>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Right 2</a:t>
            </a:r>
            <a:endParaRPr lang="en-US"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4081487"/>
      </p:ext>
    </p:extLst>
  </p:cSld>
  <p:clrMapOvr>
    <a:masterClrMapping/>
  </p:clrMapOvr>
  <p:transition spd="slow">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1200329"/>
          </a:xfrm>
          <a:prstGeom prst="rect">
            <a:avLst/>
          </a:prstGeom>
        </p:spPr>
        <p:txBody>
          <a:bodyPr wrap="square">
            <a:spAutoFit/>
          </a:bodyPr>
          <a:lstStyle/>
          <a:p>
            <a:pPr marL="514350" indent="-514350">
              <a:buAutoNum type="romanUcPeriod" startAt="4"/>
            </a:pP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a:solidFill>
                <a:srgbClr val="FF0000"/>
              </a:solidFill>
              <a:latin typeface="Arial" panose="020B0604020202020204" pitchFamily="34" charset="0"/>
              <a:cs typeface="Arial" panose="020B0604020202020204" pitchFamily="34" charset="0"/>
            </a:endParaRPr>
          </a:p>
          <a:p>
            <a:r>
              <a:rPr lang="en-US" sz="2400" b="1" dirty="0" err="1" smtClean="0">
                <a:solidFill>
                  <a:srgbClr val="FF0000"/>
                </a:solidFill>
                <a:latin typeface="Arial" panose="020B0604020202020204" pitchFamily="34" charset="0"/>
                <a:cs typeface="Arial" panose="020B0604020202020204" pitchFamily="34" charset="0"/>
              </a:rPr>
              <a:t>Bài</a:t>
            </a:r>
            <a:r>
              <a:rPr lang="en-US" sz="2400" b="1" dirty="0" smtClean="0">
                <a:solidFill>
                  <a:srgbClr val="FF0000"/>
                </a:solidFill>
                <a:latin typeface="Arial" panose="020B0604020202020204" pitchFamily="34" charset="0"/>
                <a:cs typeface="Arial" panose="020B0604020202020204" pitchFamily="34" charset="0"/>
              </a:rPr>
              <a:t> 2. </a:t>
            </a:r>
            <a:r>
              <a:rPr lang="en-US" sz="2400" b="1" dirty="0" err="1" smtClean="0">
                <a:solidFill>
                  <a:srgbClr val="FF0000"/>
                </a:solidFill>
                <a:latin typeface="Arial" panose="020B0604020202020204" pitchFamily="34" charset="0"/>
                <a:cs typeface="Arial" panose="020B0604020202020204" pitchFamily="34" charset="0"/>
              </a:rPr>
              <a:t>Dùng</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thẻ</a:t>
            </a:r>
            <a:r>
              <a:rPr lang="en-US" sz="2400" b="1" dirty="0" smtClean="0">
                <a:solidFill>
                  <a:srgbClr val="FF0000"/>
                </a:solidFill>
                <a:latin typeface="Arial" panose="020B0604020202020204" pitchFamily="34" charset="0"/>
                <a:cs typeface="Arial" panose="020B0604020202020204" pitchFamily="34" charset="0"/>
              </a:rPr>
              <a:t> div </a:t>
            </a:r>
            <a:r>
              <a:rPr lang="en-US" sz="2400" b="1" dirty="0" err="1" smtClean="0">
                <a:solidFill>
                  <a:srgbClr val="FF0000"/>
                </a:solidFill>
                <a:latin typeface="Arial" panose="020B0604020202020204" pitchFamily="34" charset="0"/>
                <a:cs typeface="Arial" panose="020B0604020202020204" pitchFamily="34" charset="0"/>
              </a:rPr>
              <a:t>để</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tạo</a:t>
            </a:r>
            <a:r>
              <a:rPr lang="en-US" sz="2400" b="1" dirty="0" smtClean="0">
                <a:solidFill>
                  <a:srgbClr val="FF0000"/>
                </a:solidFill>
                <a:latin typeface="Arial" panose="020B0604020202020204" pitchFamily="34" charset="0"/>
                <a:cs typeface="Arial" panose="020B0604020202020204" pitchFamily="34" charset="0"/>
              </a:rPr>
              <a:t> layout </a:t>
            </a:r>
            <a:r>
              <a:rPr lang="en-US" sz="2400" b="1" dirty="0" err="1" smtClean="0">
                <a:solidFill>
                  <a:srgbClr val="FF0000"/>
                </a:solidFill>
                <a:latin typeface="Arial" panose="020B0604020202020204" pitchFamily="34" charset="0"/>
                <a:cs typeface="Arial" panose="020B0604020202020204" pitchFamily="34" charset="0"/>
              </a:rPr>
              <a:t>sau</a:t>
            </a:r>
            <a:endParaRPr lang="en-US" sz="2000" b="1" dirty="0" smtClean="0">
              <a:solidFill>
                <a:srgbClr val="FF0000"/>
              </a:solidFill>
              <a:latin typeface="Arial" panose="020B0604020202020204" pitchFamily="34" charset="0"/>
              <a:cs typeface="Arial" panose="020B0604020202020204" pitchFamily="34" charset="0"/>
            </a:endParaRPr>
          </a:p>
        </p:txBody>
      </p:sp>
      <p:sp>
        <p:nvSpPr>
          <p:cNvPr id="16" name="Rectangle 15"/>
          <p:cNvSpPr/>
          <p:nvPr/>
        </p:nvSpPr>
        <p:spPr>
          <a:xfrm>
            <a:off x="793055" y="2161026"/>
            <a:ext cx="7485293" cy="990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Xin </a:t>
            </a:r>
            <a:r>
              <a:rPr lang="en-US" sz="2000" dirty="0" err="1" smtClean="0">
                <a:solidFill>
                  <a:schemeClr val="tx1"/>
                </a:solidFill>
                <a:latin typeface="Arial" panose="020B0604020202020204" pitchFamily="34" charset="0"/>
                <a:cs typeface="Arial" panose="020B0604020202020204" pitchFamily="34" charset="0"/>
              </a:rPr>
              <a:t>chào</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đây</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trang</a:t>
            </a:r>
            <a:r>
              <a:rPr lang="en-US" sz="2000" dirty="0" smtClean="0">
                <a:solidFill>
                  <a:schemeClr val="tx1"/>
                </a:solidFill>
                <a:latin typeface="Arial" panose="020B0604020202020204" pitchFamily="34" charset="0"/>
                <a:cs typeface="Arial" panose="020B0604020202020204" pitchFamily="34" charset="0"/>
              </a:rPr>
              <a:t> web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tôi</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p:txBody>
      </p:sp>
      <p:sp>
        <p:nvSpPr>
          <p:cNvPr id="17" name="Rectangle 16"/>
          <p:cNvSpPr/>
          <p:nvPr/>
        </p:nvSpPr>
        <p:spPr>
          <a:xfrm>
            <a:off x="793054" y="3268083"/>
            <a:ext cx="1797745" cy="244691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rial" panose="020B0604020202020204" pitchFamily="34" charset="0"/>
                <a:cs typeface="Arial" panose="020B0604020202020204" pitchFamily="34" charset="0"/>
              </a:rPr>
              <a:t>MENU</a:t>
            </a:r>
          </a:p>
          <a:p>
            <a:pPr marL="342900" indent="-342900">
              <a:buFont typeface="Courier New" panose="02070309020205020404" pitchFamily="49" charset="0"/>
              <a:buChar char="o"/>
            </a:pPr>
            <a:r>
              <a:rPr lang="en-US" sz="2000" dirty="0" err="1" smtClean="0">
                <a:solidFill>
                  <a:schemeClr val="tx1"/>
                </a:solidFill>
                <a:latin typeface="Arial" panose="020B0604020202020204" pitchFamily="34" charset="0"/>
                <a:cs typeface="Arial" panose="020B0604020202020204" pitchFamily="34" charset="0"/>
              </a:rPr>
              <a:t>Trang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chủ</a:t>
            </a:r>
            <a:endParaRPr lang="en-US" sz="2000" dirty="0" smtClean="0">
              <a:solidFill>
                <a:schemeClr val="tx1"/>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err="1" smtClean="0">
                <a:solidFill>
                  <a:schemeClr val="tx1"/>
                </a:solidFill>
                <a:latin typeface="Arial" panose="020B0604020202020204" pitchFamily="34" charset="0"/>
                <a:cs typeface="Arial" panose="020B0604020202020204" pitchFamily="34" charset="0"/>
              </a:rPr>
              <a:t>Mua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sắm</a:t>
            </a:r>
            <a:endParaRPr lang="en-US" sz="2000" dirty="0" smtClean="0">
              <a:solidFill>
                <a:schemeClr val="tx1"/>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err="1" smtClean="0">
                <a:solidFill>
                  <a:schemeClr val="tx1"/>
                </a:solidFill>
                <a:latin typeface="Arial" panose="020B0604020202020204" pitchFamily="34" charset="0"/>
                <a:cs typeface="Arial" panose="020B0604020202020204" pitchFamily="34" charset="0"/>
              </a:rPr>
              <a:t>Sức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khỏe</a:t>
            </a:r>
            <a:endParaRPr lang="en-US" sz="2000" dirty="0" smtClean="0">
              <a:solidFill>
                <a:schemeClr val="tx1"/>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smtClean="0">
                <a:solidFill>
                  <a:schemeClr val="tx1"/>
                </a:solidFill>
                <a:latin typeface="Arial" panose="020B0604020202020204" pitchFamily="34" charset="0"/>
                <a:cs typeface="Arial" panose="020B0604020202020204" pitchFamily="34" charset="0"/>
              </a:rPr>
              <a:t>Du </a:t>
            </a:r>
            <a:r>
              <a:rPr lang="en-US" sz="2000" dirty="0" err="1" smtClean="0">
                <a:solidFill>
                  <a:schemeClr val="tx1"/>
                </a:solidFill>
                <a:latin typeface="Arial" panose="020B0604020202020204" pitchFamily="34" charset="0"/>
                <a:cs typeface="Arial" panose="020B0604020202020204" pitchFamily="34" charset="0"/>
              </a:rPr>
              <a:t>lịch</a:t>
            </a:r>
            <a:endParaRPr lang="en-US" sz="2000" dirty="0" smtClean="0">
              <a:solidFill>
                <a:schemeClr val="tx1"/>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err="1" smtClean="0">
                <a:solidFill>
                  <a:schemeClr val="tx1"/>
                </a:solidFill>
                <a:latin typeface="Arial" panose="020B0604020202020204" pitchFamily="34" charset="0"/>
                <a:cs typeface="Arial" panose="020B0604020202020204" pitchFamily="34" charset="0"/>
              </a:rPr>
              <a:t>Thuê</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Trọ</a:t>
            </a:r>
            <a:endParaRPr lang="en-US" sz="2000" dirty="0" smtClean="0">
              <a:solidFill>
                <a:schemeClr val="tx1"/>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endParaRPr lang="en-US" sz="2000" dirty="0">
              <a:solidFill>
                <a:schemeClr val="tx1"/>
              </a:solidFill>
              <a:latin typeface="Arial" panose="020B0604020202020204" pitchFamily="34" charset="0"/>
              <a:cs typeface="Arial" panose="020B0604020202020204" pitchFamily="34" charset="0"/>
            </a:endParaRPr>
          </a:p>
        </p:txBody>
      </p:sp>
      <p:sp>
        <p:nvSpPr>
          <p:cNvPr id="18" name="Rectangle 17"/>
          <p:cNvSpPr/>
          <p:nvPr/>
        </p:nvSpPr>
        <p:spPr>
          <a:xfrm>
            <a:off x="2743200" y="3268082"/>
            <a:ext cx="5535148" cy="244691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smtClean="0">
                <a:solidFill>
                  <a:schemeClr val="tx1"/>
                </a:solidFill>
                <a:latin typeface="Arial" panose="020B0604020202020204" pitchFamily="34" charset="0"/>
                <a:cs typeface="Arial" panose="020B0604020202020204" pitchFamily="34" charset="0"/>
              </a:rPr>
              <a:t>Nội</a:t>
            </a:r>
            <a:r>
              <a:rPr lang="en-US" sz="2000" dirty="0" smtClean="0">
                <a:solidFill>
                  <a:schemeClr val="tx1"/>
                </a:solidFill>
                <a:latin typeface="Arial" panose="020B0604020202020204" pitchFamily="34" charset="0"/>
                <a:cs typeface="Arial" panose="020B0604020202020204" pitchFamily="34" charset="0"/>
              </a:rPr>
              <a:t> dung </a:t>
            </a:r>
            <a:r>
              <a:rPr lang="en-US" sz="2000" dirty="0" err="1" smtClean="0">
                <a:solidFill>
                  <a:schemeClr val="tx1"/>
                </a:solidFill>
                <a:latin typeface="Arial" panose="020B0604020202020204" pitchFamily="34" charset="0"/>
                <a:cs typeface="Arial" panose="020B0604020202020204" pitchFamily="34" charset="0"/>
              </a:rPr>
              <a:t>số</a:t>
            </a:r>
            <a:r>
              <a:rPr lang="en-US" sz="2000" dirty="0" smtClean="0">
                <a:solidFill>
                  <a:schemeClr val="tx1"/>
                </a:solidFill>
                <a:latin typeface="Arial" panose="020B0604020202020204" pitchFamily="34" charset="0"/>
                <a:cs typeface="Arial" panose="020B0604020202020204" pitchFamily="34" charset="0"/>
              </a:rPr>
              <a:t> 1.</a:t>
            </a:r>
          </a:p>
          <a:p>
            <a:r>
              <a:rPr lang="en-US" sz="2000" dirty="0" err="1" smtClean="0">
                <a:solidFill>
                  <a:schemeClr val="tx1"/>
                </a:solidFill>
                <a:latin typeface="Arial" panose="020B0604020202020204" pitchFamily="34" charset="0"/>
                <a:cs typeface="Arial" panose="020B0604020202020204" pitchFamily="34" charset="0"/>
              </a:rPr>
              <a:t>Nội</a:t>
            </a:r>
            <a:r>
              <a:rPr lang="en-US" sz="2000" dirty="0" smtClean="0">
                <a:solidFill>
                  <a:schemeClr val="tx1"/>
                </a:solidFill>
                <a:latin typeface="Arial" panose="020B0604020202020204" pitchFamily="34" charset="0"/>
                <a:cs typeface="Arial" panose="020B0604020202020204" pitchFamily="34" charset="0"/>
              </a:rPr>
              <a:t> dung </a:t>
            </a:r>
            <a:r>
              <a:rPr lang="en-US" sz="2000" dirty="0" err="1" smtClean="0">
                <a:solidFill>
                  <a:schemeClr val="tx1"/>
                </a:solidFill>
                <a:latin typeface="Arial" panose="020B0604020202020204" pitchFamily="34" charset="0"/>
                <a:cs typeface="Arial" panose="020B0604020202020204" pitchFamily="34" charset="0"/>
              </a:rPr>
              <a:t>số</a:t>
            </a:r>
            <a:r>
              <a:rPr lang="en-US" sz="2000" dirty="0" smtClean="0">
                <a:solidFill>
                  <a:schemeClr val="tx1"/>
                </a:solidFill>
                <a:latin typeface="Arial" panose="020B0604020202020204" pitchFamily="34" charset="0"/>
                <a:cs typeface="Arial" panose="020B0604020202020204" pitchFamily="34" charset="0"/>
              </a:rPr>
              <a:t> 2.</a:t>
            </a:r>
          </a:p>
          <a:p>
            <a:r>
              <a:rPr lang="en-US" sz="2000" dirty="0" err="1" smtClean="0">
                <a:solidFill>
                  <a:schemeClr val="tx1"/>
                </a:solidFill>
                <a:latin typeface="Arial" panose="020B0604020202020204" pitchFamily="34" charset="0"/>
                <a:cs typeface="Arial" panose="020B0604020202020204" pitchFamily="34" charset="0"/>
              </a:rPr>
              <a:t>Nội</a:t>
            </a:r>
            <a:r>
              <a:rPr lang="en-US" sz="2000" dirty="0" smtClean="0">
                <a:solidFill>
                  <a:schemeClr val="tx1"/>
                </a:solidFill>
                <a:latin typeface="Arial" panose="020B0604020202020204" pitchFamily="34" charset="0"/>
                <a:cs typeface="Arial" panose="020B0604020202020204" pitchFamily="34" charset="0"/>
              </a:rPr>
              <a:t> dung </a:t>
            </a:r>
            <a:r>
              <a:rPr lang="en-US" sz="2000" dirty="0" err="1" smtClean="0">
                <a:solidFill>
                  <a:schemeClr val="tx1"/>
                </a:solidFill>
                <a:latin typeface="Arial" panose="020B0604020202020204" pitchFamily="34" charset="0"/>
                <a:cs typeface="Arial" panose="020B0604020202020204" pitchFamily="34" charset="0"/>
              </a:rPr>
              <a:t>số</a:t>
            </a:r>
            <a:r>
              <a:rPr lang="en-US" sz="2000" dirty="0" smtClean="0">
                <a:solidFill>
                  <a:schemeClr val="tx1"/>
                </a:solidFill>
                <a:latin typeface="Arial" panose="020B0604020202020204" pitchFamily="34" charset="0"/>
                <a:cs typeface="Arial" panose="020B0604020202020204" pitchFamily="34" charset="0"/>
              </a:rPr>
              <a:t> 3.</a:t>
            </a:r>
            <a:endParaRPr lang="en-US" sz="2000" dirty="0">
              <a:solidFill>
                <a:schemeClr val="tx1"/>
              </a:solidFill>
              <a:latin typeface="Arial" panose="020B0604020202020204" pitchFamily="34" charset="0"/>
              <a:cs typeface="Arial" panose="020B0604020202020204" pitchFamily="34" charset="0"/>
            </a:endParaRPr>
          </a:p>
        </p:txBody>
      </p:sp>
      <p:sp>
        <p:nvSpPr>
          <p:cNvPr id="19" name="Rectangle 18"/>
          <p:cNvSpPr/>
          <p:nvPr/>
        </p:nvSpPr>
        <p:spPr>
          <a:xfrm>
            <a:off x="793055" y="5867400"/>
            <a:ext cx="7485294" cy="838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Arial" panose="020B0604020202020204" pitchFamily="34" charset="0"/>
              <a:cs typeface="Arial" panose="020B0604020202020204" pitchFamily="34" charset="0"/>
            </a:endParaRPr>
          </a:p>
        </p:txBody>
      </p:sp>
      <p:sp>
        <p:nvSpPr>
          <p:cNvPr id="20" name="Rounded Rectangle 19"/>
          <p:cNvSpPr/>
          <p:nvPr/>
        </p:nvSpPr>
        <p:spPr>
          <a:xfrm>
            <a:off x="898650" y="2306238"/>
            <a:ext cx="1311150" cy="741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Hình</a:t>
            </a:r>
            <a:r>
              <a:rPr lang="en-US" dirty="0" smtClean="0">
                <a:solidFill>
                  <a:schemeClr val="tx1"/>
                </a:solidFill>
              </a:rPr>
              <a:t> </a:t>
            </a:r>
            <a:r>
              <a:rPr lang="en-US" dirty="0" err="1" smtClean="0">
                <a:solidFill>
                  <a:schemeClr val="tx1"/>
                </a:solidFill>
              </a:rPr>
              <a:t>ảnh</a:t>
            </a:r>
            <a:endParaRPr lang="en-US" dirty="0">
              <a:solidFill>
                <a:schemeClr val="tx1"/>
              </a:solidFill>
            </a:endParaRPr>
          </a:p>
        </p:txBody>
      </p:sp>
      <p:sp>
        <p:nvSpPr>
          <p:cNvPr id="21" name="Rounded Rectangle 20"/>
          <p:cNvSpPr/>
          <p:nvPr/>
        </p:nvSpPr>
        <p:spPr>
          <a:xfrm>
            <a:off x="2819400" y="3352800"/>
            <a:ext cx="541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Arial" panose="020B0604020202020204" pitchFamily="34" charset="0"/>
                <a:cs typeface="Arial" panose="020B0604020202020204" pitchFamily="34" charset="0"/>
              </a:rPr>
              <a:t>Trang </a:t>
            </a:r>
            <a:r>
              <a:rPr lang="en-US" dirty="0" err="1" smtClean="0">
                <a:solidFill>
                  <a:schemeClr val="tx1"/>
                </a:solidFill>
                <a:latin typeface="Arial" panose="020B0604020202020204" pitchFamily="34" charset="0"/>
                <a:cs typeface="Arial" panose="020B0604020202020204" pitchFamily="34" charset="0"/>
              </a:rPr>
              <a:t>chủ</a:t>
            </a:r>
            <a:endParaRPr lang="en-US" dirty="0">
              <a:solidFill>
                <a:schemeClr val="tx1"/>
              </a:solidFill>
              <a:latin typeface="Arial" panose="020B0604020202020204" pitchFamily="34" charset="0"/>
              <a:cs typeface="Arial" panose="020B0604020202020204" pitchFamily="34" charset="0"/>
            </a:endParaRPr>
          </a:p>
        </p:txBody>
      </p:sp>
      <p:sp>
        <p:nvSpPr>
          <p:cNvPr id="22" name="Rectangle 21"/>
          <p:cNvSpPr/>
          <p:nvPr/>
        </p:nvSpPr>
        <p:spPr>
          <a:xfrm>
            <a:off x="898650" y="5943600"/>
            <a:ext cx="2301750" cy="685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Liên</a:t>
            </a:r>
            <a:r>
              <a:rPr lang="en-US" dirty="0" smtClean="0">
                <a:solidFill>
                  <a:schemeClr val="tx1"/>
                </a:solidFill>
              </a:rPr>
              <a:t> </a:t>
            </a:r>
            <a:r>
              <a:rPr lang="en-US" dirty="0" err="1" smtClean="0">
                <a:solidFill>
                  <a:schemeClr val="tx1"/>
                </a:solidFill>
              </a:rPr>
              <a:t>hệ</a:t>
            </a:r>
            <a:r>
              <a:rPr lang="en-US" dirty="0" smtClean="0">
                <a:solidFill>
                  <a:schemeClr val="tx1"/>
                </a:solidFill>
              </a:rPr>
              <a:t>: 19999</a:t>
            </a:r>
            <a:endParaRPr lang="en-US" dirty="0">
              <a:solidFill>
                <a:schemeClr val="tx1"/>
              </a:solidFill>
            </a:endParaRPr>
          </a:p>
        </p:txBody>
      </p:sp>
      <p:sp>
        <p:nvSpPr>
          <p:cNvPr id="23" name="Rectangle 22"/>
          <p:cNvSpPr/>
          <p:nvPr/>
        </p:nvSpPr>
        <p:spPr>
          <a:xfrm>
            <a:off x="3416458" y="5943600"/>
            <a:ext cx="2301750" cy="685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Facebook: demo</a:t>
            </a:r>
            <a:endParaRPr lang="en-US" dirty="0">
              <a:solidFill>
                <a:schemeClr val="tx1"/>
              </a:solidFill>
            </a:endParaRPr>
          </a:p>
        </p:txBody>
      </p:sp>
      <p:sp>
        <p:nvSpPr>
          <p:cNvPr id="24" name="Rectangle 23"/>
          <p:cNvSpPr/>
          <p:nvPr/>
        </p:nvSpPr>
        <p:spPr>
          <a:xfrm>
            <a:off x="5904846" y="5949351"/>
            <a:ext cx="2301750" cy="685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Địa</a:t>
            </a:r>
            <a:r>
              <a:rPr lang="en-US" dirty="0" smtClean="0">
                <a:solidFill>
                  <a:schemeClr val="tx1"/>
                </a:solidFill>
              </a:rPr>
              <a:t> </a:t>
            </a:r>
            <a:r>
              <a:rPr lang="en-US" dirty="0" err="1" smtClean="0">
                <a:solidFill>
                  <a:schemeClr val="tx1"/>
                </a:solidFill>
              </a:rPr>
              <a:t>chỉ</a:t>
            </a:r>
            <a:r>
              <a:rPr lang="en-US" dirty="0" smtClean="0">
                <a:solidFill>
                  <a:schemeClr val="tx1"/>
                </a:solidFill>
              </a:rPr>
              <a:t>: </a:t>
            </a:r>
            <a:r>
              <a:rPr lang="en-US" dirty="0" err="1" smtClean="0">
                <a:solidFill>
                  <a:schemeClr val="tx1"/>
                </a:solidFill>
              </a:rPr>
              <a:t>Hà</a:t>
            </a:r>
            <a:r>
              <a:rPr lang="en-US" dirty="0" smtClean="0">
                <a:solidFill>
                  <a:schemeClr val="tx1"/>
                </a:solidFill>
              </a:rPr>
              <a:t> </a:t>
            </a:r>
            <a:r>
              <a:rPr lang="en-US" dirty="0" err="1" smtClean="0">
                <a:solidFill>
                  <a:schemeClr val="tx1"/>
                </a:solidFill>
              </a:rPr>
              <a:t>Nội</a:t>
            </a:r>
            <a:endParaRPr lang="en-US" dirty="0">
              <a:solidFill>
                <a:schemeClr val="tx1"/>
              </a:solidFill>
            </a:endParaRPr>
          </a:p>
        </p:txBody>
      </p:sp>
    </p:spTree>
    <p:extLst>
      <p:ext uri="{BB962C8B-B14F-4D97-AF65-F5344CB8AC3E}">
        <p14:creationId xmlns:p14="http://schemas.microsoft.com/office/powerpoint/2010/main" val="1605599680"/>
      </p:ext>
    </p:extLst>
  </p:cSld>
  <p:clrMapOvr>
    <a:masterClrMapping/>
  </p:clrMapOvr>
  <p:transition spd="slow">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1200329"/>
          </a:xfrm>
          <a:prstGeom prst="rect">
            <a:avLst/>
          </a:prstGeom>
        </p:spPr>
        <p:txBody>
          <a:bodyPr wrap="square">
            <a:spAutoFit/>
          </a:bodyPr>
          <a:lstStyle/>
          <a:p>
            <a:pPr marL="514350" indent="-514350">
              <a:buAutoNum type="romanUcPeriod" startAt="4"/>
            </a:pP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a:solidFill>
                <a:srgbClr val="FF0000"/>
              </a:solidFill>
              <a:latin typeface="Arial" panose="020B0604020202020204" pitchFamily="34" charset="0"/>
              <a:cs typeface="Arial" panose="020B0604020202020204" pitchFamily="34" charset="0"/>
            </a:endParaRPr>
          </a:p>
          <a:p>
            <a:r>
              <a:rPr lang="en-US" sz="2400" b="1" dirty="0" err="1" smtClean="0">
                <a:solidFill>
                  <a:srgbClr val="FF0000"/>
                </a:solidFill>
                <a:latin typeface="Arial" panose="020B0604020202020204" pitchFamily="34" charset="0"/>
                <a:cs typeface="Arial" panose="020B0604020202020204" pitchFamily="34" charset="0"/>
              </a:rPr>
              <a:t>Bài</a:t>
            </a:r>
            <a:r>
              <a:rPr lang="en-US" sz="2400" b="1" dirty="0" smtClean="0">
                <a:solidFill>
                  <a:srgbClr val="FF0000"/>
                </a:solidFill>
                <a:latin typeface="Arial" panose="020B0604020202020204" pitchFamily="34" charset="0"/>
                <a:cs typeface="Arial" panose="020B0604020202020204" pitchFamily="34" charset="0"/>
              </a:rPr>
              <a:t> 3. </a:t>
            </a:r>
            <a:r>
              <a:rPr lang="en-US" sz="2400" b="1" dirty="0" err="1" smtClean="0">
                <a:solidFill>
                  <a:srgbClr val="FF0000"/>
                </a:solidFill>
                <a:latin typeface="Arial" panose="020B0604020202020204" pitchFamily="34" charset="0"/>
                <a:cs typeface="Arial" panose="020B0604020202020204" pitchFamily="34" charset="0"/>
              </a:rPr>
              <a:t>Dùng</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thẻ</a:t>
            </a:r>
            <a:r>
              <a:rPr lang="en-US" sz="2400" b="1" dirty="0" smtClean="0">
                <a:solidFill>
                  <a:srgbClr val="FF0000"/>
                </a:solidFill>
                <a:latin typeface="Arial" panose="020B0604020202020204" pitchFamily="34" charset="0"/>
                <a:cs typeface="Arial" panose="020B0604020202020204" pitchFamily="34" charset="0"/>
              </a:rPr>
              <a:t> div </a:t>
            </a:r>
            <a:r>
              <a:rPr lang="en-US" sz="2400" b="1" dirty="0" err="1" smtClean="0">
                <a:solidFill>
                  <a:srgbClr val="FF0000"/>
                </a:solidFill>
                <a:latin typeface="Arial" panose="020B0604020202020204" pitchFamily="34" charset="0"/>
                <a:cs typeface="Arial" panose="020B0604020202020204" pitchFamily="34" charset="0"/>
              </a:rPr>
              <a:t>để</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tạo</a:t>
            </a:r>
            <a:r>
              <a:rPr lang="en-US" sz="2400" b="1" dirty="0" smtClean="0">
                <a:solidFill>
                  <a:srgbClr val="FF0000"/>
                </a:solidFill>
                <a:latin typeface="Arial" panose="020B0604020202020204" pitchFamily="34" charset="0"/>
                <a:cs typeface="Arial" panose="020B0604020202020204" pitchFamily="34" charset="0"/>
              </a:rPr>
              <a:t> layout </a:t>
            </a:r>
            <a:r>
              <a:rPr lang="en-US" sz="2400" b="1" dirty="0" err="1" smtClean="0">
                <a:solidFill>
                  <a:srgbClr val="FF0000"/>
                </a:solidFill>
                <a:latin typeface="Arial" panose="020B0604020202020204" pitchFamily="34" charset="0"/>
                <a:cs typeface="Arial" panose="020B0604020202020204" pitchFamily="34" charset="0"/>
              </a:rPr>
              <a:t>sau</a:t>
            </a:r>
            <a:endParaRPr lang="en-US" sz="2000" b="1" dirty="0" smtClean="0">
              <a:solidFill>
                <a:srgbClr val="FF0000"/>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3"/>
          <a:stretch>
            <a:fillRect/>
          </a:stretch>
        </p:blipFill>
        <p:spPr>
          <a:xfrm>
            <a:off x="127053" y="2362200"/>
            <a:ext cx="8955987" cy="4267200"/>
          </a:xfrm>
          <a:prstGeom prst="rect">
            <a:avLst/>
          </a:prstGeom>
        </p:spPr>
      </p:pic>
    </p:spTree>
    <p:extLst>
      <p:ext uri="{BB962C8B-B14F-4D97-AF65-F5344CB8AC3E}">
        <p14:creationId xmlns:p14="http://schemas.microsoft.com/office/powerpoint/2010/main" val="3905556670"/>
      </p:ext>
    </p:extLst>
  </p:cSld>
  <p:clrMapOvr>
    <a:masterClrMapping/>
  </p:clrMapOvr>
  <p:transition spd="slow">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2369880"/>
          </a:xfrm>
          <a:prstGeom prst="rect">
            <a:avLst/>
          </a:prstGeom>
        </p:spPr>
        <p:txBody>
          <a:bodyPr wrap="square">
            <a:spAutoFit/>
          </a:bodyPr>
          <a:lstStyle/>
          <a:p>
            <a:pPr marL="514350" indent="-514350">
              <a:buAutoNum type="romanUcPeriod" startAt="4"/>
            </a:pP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a:solidFill>
                <a:srgbClr val="FF0000"/>
              </a:solidFill>
              <a:latin typeface="Arial" panose="020B0604020202020204" pitchFamily="34" charset="0"/>
              <a:cs typeface="Arial" panose="020B0604020202020204" pitchFamily="34" charset="0"/>
            </a:endParaRPr>
          </a:p>
          <a:p>
            <a:r>
              <a:rPr lang="en-US" sz="2400" b="1" dirty="0" err="1" smtClean="0">
                <a:solidFill>
                  <a:srgbClr val="FF0000"/>
                </a:solidFill>
                <a:latin typeface="Arial" panose="020B0604020202020204" pitchFamily="34" charset="0"/>
                <a:cs typeface="Arial" panose="020B0604020202020204" pitchFamily="34" charset="0"/>
              </a:rPr>
              <a:t>Bài</a:t>
            </a:r>
            <a:r>
              <a:rPr lang="en-US" sz="2400" b="1" dirty="0" smtClean="0">
                <a:solidFill>
                  <a:srgbClr val="FF0000"/>
                </a:solidFill>
                <a:latin typeface="Arial" panose="020B0604020202020204" pitchFamily="34" charset="0"/>
                <a:cs typeface="Arial" panose="020B0604020202020204" pitchFamily="34" charset="0"/>
              </a:rPr>
              <a:t> </a:t>
            </a:r>
            <a:r>
              <a:rPr lang="en-US" sz="2400" b="1" dirty="0" smtClean="0">
                <a:solidFill>
                  <a:srgbClr val="FF0000"/>
                </a:solidFill>
                <a:latin typeface="Arial" panose="020B0604020202020204" pitchFamily="34" charset="0"/>
                <a:cs typeface="Arial" panose="020B0604020202020204" pitchFamily="34" charset="0"/>
              </a:rPr>
              <a:t>4. </a:t>
            </a: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xây</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dựng</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bố</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cục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trang</a:t>
            </a:r>
            <a:r>
              <a:rPr lang="en-US" sz="2400" b="1" dirty="0" smtClean="0">
                <a:solidFill>
                  <a:srgbClr val="FF0000"/>
                </a:solidFill>
                <a:latin typeface="Arial" panose="020B0604020202020204" pitchFamily="34" charset="0"/>
                <a:cs typeface="Arial" panose="020B0604020202020204" pitchFamily="34" charset="0"/>
              </a:rPr>
              <a:t> web </a:t>
            </a:r>
            <a:r>
              <a:rPr lang="en-US" sz="2400" b="1" dirty="0" err="1" smtClean="0">
                <a:solidFill>
                  <a:srgbClr val="FF0000"/>
                </a:solidFill>
                <a:latin typeface="Arial" panose="020B0604020202020204" pitchFamily="34" charset="0"/>
                <a:cs typeface="Arial" panose="020B0604020202020204" pitchFamily="34" charset="0"/>
              </a:rPr>
              <a:t>theo</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mẫu</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sau</a:t>
            </a:r>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a:solidFill>
                <a:srgbClr val="FF0000"/>
              </a:solidFill>
              <a:latin typeface="Arial" panose="020B0604020202020204" pitchFamily="34" charset="0"/>
              <a:cs typeface="Arial" panose="020B0604020202020204" pitchFamily="34" charset="0"/>
            </a:endParaRPr>
          </a:p>
          <a:p>
            <a:pPr algn="ctr"/>
            <a:r>
              <a:rPr lang="en-US" sz="2800" i="1" u="sng" dirty="0">
                <a:latin typeface="Arial" panose="020B0604020202020204" pitchFamily="34" charset="0"/>
                <a:cs typeface="Arial" panose="020B0604020202020204" pitchFamily="34" charset="0"/>
              </a:rPr>
              <a:t>http://html.thietkeweb43.com/mywebsite/</a:t>
            </a:r>
            <a:endParaRPr lang="en-US" sz="2800" i="1" u="sng"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2395187"/>
      </p:ext>
    </p:extLst>
  </p:cSld>
  <p:clrMapOvr>
    <a:masterClrMapping/>
  </p:clrMapOvr>
  <p:transition spd="slow">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a:xfrm>
            <a:off x="457200" y="838200"/>
            <a:ext cx="8229600" cy="1143000"/>
          </a:xfrm>
        </p:spPr>
        <p:txBody>
          <a:bodyPr/>
          <a:lstStyle/>
          <a:p>
            <a:pPr algn="l"/>
            <a:r>
              <a:rPr lang="en-US" b="1" dirty="0" smtClean="0"/>
              <a:t>NỘI DUNG</a:t>
            </a:r>
            <a:endParaRPr lang="en-US" b="1" dirty="0"/>
          </a:p>
        </p:txBody>
      </p:sp>
      <p:sp>
        <p:nvSpPr>
          <p:cNvPr id="7" name="Content Placeholder 6"/>
          <p:cNvSpPr>
            <a:spLocks noGrp="1"/>
          </p:cNvSpPr>
          <p:nvPr>
            <p:ph idx="1"/>
          </p:nvPr>
        </p:nvSpPr>
        <p:spPr>
          <a:xfrm>
            <a:off x="457200" y="2133600"/>
            <a:ext cx="8229600" cy="4525963"/>
          </a:xfrm>
        </p:spPr>
        <p:txBody>
          <a:bodyPr/>
          <a:lstStyle/>
          <a:p>
            <a:pPr marL="571500" indent="-571500">
              <a:buFont typeface="+mj-lt"/>
              <a:buAutoNum type="romanUcPeriod"/>
            </a:pPr>
            <a:r>
              <a:rPr lang="en-US" b="1" dirty="0" smtClean="0"/>
              <a:t>Before/after </a:t>
            </a:r>
            <a:r>
              <a:rPr lang="en-US" b="1" dirty="0" err="1" smtClean="0"/>
              <a:t>trong</a:t>
            </a:r>
            <a:r>
              <a:rPr lang="en-US" b="1" dirty="0" smtClean="0"/>
              <a:t> CSS</a:t>
            </a:r>
          </a:p>
          <a:p>
            <a:pPr marL="571500" indent="-571500">
              <a:buFont typeface="+mj-lt"/>
              <a:buAutoNum type="romanUcPeriod"/>
            </a:pPr>
            <a:r>
              <a:rPr lang="en-US" b="1" dirty="0" err="1" smtClean="0"/>
              <a:t>Thẻ</a:t>
            </a:r>
            <a:r>
              <a:rPr lang="en-US" b="1" dirty="0" smtClean="0"/>
              <a:t> div</a:t>
            </a:r>
          </a:p>
          <a:p>
            <a:pPr marL="571500" indent="-571500">
              <a:buFont typeface="+mj-lt"/>
              <a:buAutoNum type="romanUcPeriod"/>
            </a:pPr>
            <a:r>
              <a:rPr lang="en-US" b="1" dirty="0" smtClean="0"/>
              <a:t>Float </a:t>
            </a:r>
            <a:r>
              <a:rPr lang="en-US" b="1" dirty="0" err="1" smtClean="0"/>
              <a:t>trong</a:t>
            </a:r>
            <a:r>
              <a:rPr lang="en-US" b="1" dirty="0" smtClean="0"/>
              <a:t> CSS</a:t>
            </a:r>
          </a:p>
          <a:p>
            <a:pPr marL="571500" indent="-571500">
              <a:buFont typeface="+mj-lt"/>
              <a:buAutoNum type="romanUcPeriod"/>
            </a:pPr>
            <a:r>
              <a:rPr lang="en-US" b="1" dirty="0" err="1" smtClean="0"/>
              <a:t>Thực</a:t>
            </a:r>
            <a:r>
              <a:rPr lang="en-US" b="1" dirty="0" smtClean="0"/>
              <a:t> </a:t>
            </a:r>
            <a:r>
              <a:rPr lang="en-US" b="1" dirty="0" err="1" smtClean="0"/>
              <a:t>hành</a:t>
            </a:r>
            <a:endParaRPr lang="en-US" b="1" dirty="0" smtClean="0"/>
          </a:p>
        </p:txBody>
      </p:sp>
    </p:spTree>
    <p:extLst>
      <p:ext uri="{BB962C8B-B14F-4D97-AF65-F5344CB8AC3E}">
        <p14:creationId xmlns:p14="http://schemas.microsoft.com/office/powerpoint/2010/main" val="1289754588"/>
      </p:ext>
    </p:extLst>
  </p:cSld>
  <p:clrMapOvr>
    <a:masterClrMapping/>
  </p:clrMapOvr>
  <p:transition spd="slow">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830997"/>
          </a:xfrm>
          <a:prstGeom prst="rect">
            <a:avLst/>
          </a:prstGeom>
        </p:spPr>
        <p:txBody>
          <a:bodyPr wrap="square">
            <a:spAutoFit/>
          </a:bodyPr>
          <a:lstStyle/>
          <a:p>
            <a:pPr marL="514350" indent="-514350">
              <a:buAutoNum type="romanUcPeriod"/>
            </a:pPr>
            <a:r>
              <a:rPr lang="en-US" sz="2400" b="1" dirty="0" smtClean="0">
                <a:solidFill>
                  <a:srgbClr val="FF0000"/>
                </a:solidFill>
                <a:latin typeface="Arial" panose="020B0604020202020204" pitchFamily="34" charset="0"/>
                <a:cs typeface="Arial" panose="020B0604020202020204" pitchFamily="34" charset="0"/>
              </a:rPr>
              <a:t>Before/after </a:t>
            </a:r>
            <a:r>
              <a:rPr lang="en-US" sz="2400" b="1" dirty="0" err="1" smtClean="0">
                <a:solidFill>
                  <a:srgbClr val="FF0000"/>
                </a:solidFill>
                <a:latin typeface="Arial" panose="020B0604020202020204" pitchFamily="34" charset="0"/>
                <a:cs typeface="Arial" panose="020B0604020202020204" pitchFamily="34" charset="0"/>
              </a:rPr>
              <a:t>trong</a:t>
            </a:r>
            <a:r>
              <a:rPr lang="en-US" sz="2400" b="1" dirty="0" smtClean="0">
                <a:solidFill>
                  <a:srgbClr val="FF0000"/>
                </a:solidFill>
                <a:latin typeface="Arial" panose="020B0604020202020204" pitchFamily="34" charset="0"/>
                <a:cs typeface="Arial" panose="020B0604020202020204" pitchFamily="34" charset="0"/>
              </a:rPr>
              <a:t> CSS</a:t>
            </a:r>
          </a:p>
          <a:p>
            <a:pPr lvl="1"/>
            <a:r>
              <a:rPr lang="en-US" sz="2400" b="1" dirty="0" smtClean="0">
                <a:solidFill>
                  <a:srgbClr val="FF0000"/>
                </a:solidFill>
                <a:latin typeface="Arial" panose="020B0604020202020204" pitchFamily="34" charset="0"/>
                <a:cs typeface="Arial" panose="020B0604020202020204" pitchFamily="34" charset="0"/>
              </a:rPr>
              <a:t>1.   </a:t>
            </a:r>
            <a:r>
              <a:rPr lang="en-US" sz="2400" b="1" dirty="0" err="1" smtClean="0">
                <a:solidFill>
                  <a:srgbClr val="FF0000"/>
                </a:solidFill>
                <a:latin typeface="Arial" panose="020B0604020202020204" pitchFamily="34" charset="0"/>
                <a:cs typeface="Arial" panose="020B0604020202020204" pitchFamily="34" charset="0"/>
              </a:rPr>
              <a:t>Khái</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niệm</a:t>
            </a:r>
            <a:endParaRPr lang="en-US" sz="2400" b="1" dirty="0" smtClean="0">
              <a:solidFill>
                <a:srgbClr val="FF0000"/>
              </a:solidFill>
              <a:latin typeface="Arial" panose="020B0604020202020204" pitchFamily="34" charset="0"/>
              <a:cs typeface="Arial" panose="020B0604020202020204" pitchFamily="34" charset="0"/>
            </a:endParaRPr>
          </a:p>
        </p:txBody>
      </p:sp>
      <p:sp>
        <p:nvSpPr>
          <p:cNvPr id="3" name="Rounded Rectangle 2"/>
          <p:cNvSpPr/>
          <p:nvPr/>
        </p:nvSpPr>
        <p:spPr>
          <a:xfrm>
            <a:off x="1214533" y="3883967"/>
            <a:ext cx="6705600" cy="1295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anose="020B0604020202020204" pitchFamily="34" charset="0"/>
                <a:cs typeface="Arial" panose="020B0604020202020204" pitchFamily="34" charset="0"/>
              </a:rPr>
              <a:t>Before/after </a:t>
            </a:r>
            <a:r>
              <a:rPr lang="en-US" sz="2400" b="1" dirty="0" err="1" smtClean="0">
                <a:solidFill>
                  <a:schemeClr val="tx1"/>
                </a:solidFill>
                <a:latin typeface="Arial" panose="020B0604020202020204" pitchFamily="34" charset="0"/>
                <a:cs typeface="Arial" panose="020B0604020202020204" pitchFamily="34" charset="0"/>
              </a:rPr>
              <a:t>trong</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css</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nói</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đến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việc</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thêm</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một</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phần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tử</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nào</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đó</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vào</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trong</a:t>
            </a:r>
            <a:r>
              <a:rPr lang="en-US" sz="2400" b="1" dirty="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một</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phần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tử</a:t>
            </a:r>
            <a:r>
              <a:rPr lang="en-US" sz="2400" b="1" dirty="0" smtClean="0">
                <a:solidFill>
                  <a:schemeClr val="tx1"/>
                </a:solidFill>
                <a:latin typeface="Arial" panose="020B0604020202020204" pitchFamily="34" charset="0"/>
                <a:cs typeface="Arial" panose="020B0604020202020204" pitchFamily="34" charset="0"/>
              </a:rPr>
              <a:t> HTML </a:t>
            </a:r>
            <a:r>
              <a:rPr lang="en-US" sz="2400" b="1" dirty="0" err="1" smtClean="0">
                <a:solidFill>
                  <a:schemeClr val="tx1"/>
                </a:solidFill>
                <a:latin typeface="Arial" panose="020B0604020202020204" pitchFamily="34" charset="0"/>
                <a:cs typeface="Arial" panose="020B0604020202020204" pitchFamily="34" charset="0"/>
              </a:rPr>
              <a:t>khác</a:t>
            </a:r>
            <a:endParaRPr lang="en-US" sz="2400" b="1" dirty="0">
              <a:solidFill>
                <a:schemeClr val="tx1"/>
              </a:solidFill>
              <a:latin typeface="Arial" panose="020B0604020202020204" pitchFamily="34" charset="0"/>
              <a:cs typeface="Arial" panose="020B0604020202020204" pitchFamily="34" charset="0"/>
            </a:endParaRPr>
          </a:p>
        </p:txBody>
      </p:sp>
      <p:sp>
        <p:nvSpPr>
          <p:cNvPr id="11" name="Rounded Rectangle 10"/>
          <p:cNvSpPr/>
          <p:nvPr/>
        </p:nvSpPr>
        <p:spPr>
          <a:xfrm>
            <a:off x="1214533" y="2135832"/>
            <a:ext cx="6705600" cy="98836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anose="020B0604020202020204" pitchFamily="34" charset="0"/>
                <a:cs typeface="Arial" panose="020B0604020202020204" pitchFamily="34" charset="0"/>
              </a:rPr>
              <a:t>Before/after </a:t>
            </a:r>
            <a:r>
              <a:rPr lang="en-US" sz="2400" b="1" dirty="0" err="1" smtClean="0">
                <a:solidFill>
                  <a:schemeClr val="tx1"/>
                </a:solidFill>
                <a:latin typeface="Arial" panose="020B0604020202020204" pitchFamily="34" charset="0"/>
                <a:cs typeface="Arial" panose="020B0604020202020204" pitchFamily="34" charset="0"/>
              </a:rPr>
              <a:t>là</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một</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trong</a:t>
            </a:r>
            <a:r>
              <a:rPr lang="en-US" sz="2400" b="1" dirty="0" smtClean="0">
                <a:solidFill>
                  <a:schemeClr val="tx1"/>
                </a:solidFill>
                <a:latin typeface="Arial" panose="020B0604020202020204" pitchFamily="34" charset="0"/>
                <a:cs typeface="Arial" panose="020B0604020202020204" pitchFamily="34" charset="0"/>
              </a:rPr>
              <a:t> 4 </a:t>
            </a:r>
            <a:r>
              <a:rPr lang="en-US" sz="2400" b="1" dirty="0" err="1" smtClean="0">
                <a:solidFill>
                  <a:schemeClr val="tx1"/>
                </a:solidFill>
                <a:latin typeface="Arial" panose="020B0604020202020204" pitchFamily="34" charset="0"/>
                <a:cs typeface="Arial" panose="020B0604020202020204" pitchFamily="34" charset="0"/>
              </a:rPr>
              <a:t>loại</a:t>
            </a:r>
            <a:r>
              <a:rPr lang="en-US" sz="2400" b="1" dirty="0" smtClean="0">
                <a:solidFill>
                  <a:schemeClr val="tx1"/>
                </a:solidFill>
                <a:latin typeface="Arial" panose="020B0604020202020204" pitchFamily="34" charset="0"/>
                <a:cs typeface="Arial" panose="020B0604020202020204" pitchFamily="34" charset="0"/>
              </a:rPr>
              <a:t> selectors </a:t>
            </a:r>
            <a:r>
              <a:rPr lang="en-US" sz="2400" b="1" dirty="0" err="1" smtClean="0">
                <a:solidFill>
                  <a:schemeClr val="tx1"/>
                </a:solidFill>
                <a:latin typeface="Arial" panose="020B0604020202020204" pitchFamily="34" charset="0"/>
                <a:cs typeface="Arial" panose="020B0604020202020204" pitchFamily="34" charset="0"/>
              </a:rPr>
              <a:t>của</a:t>
            </a:r>
            <a:r>
              <a:rPr lang="en-US" sz="2400" b="1" dirty="0" smtClean="0">
                <a:solidFill>
                  <a:schemeClr val="tx1"/>
                </a:solidFill>
                <a:latin typeface="Arial" panose="020B0604020202020204" pitchFamily="34" charset="0"/>
                <a:cs typeface="Arial" panose="020B0604020202020204" pitchFamily="34" charset="0"/>
              </a:rPr>
              <a:t> CSS</a:t>
            </a: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4110465"/>
      </p:ext>
    </p:extLst>
  </p:cSld>
  <p:clrMapOvr>
    <a:masterClrMapping/>
  </p:clrMapOvr>
  <p:transition spd="slow">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1200329"/>
          </a:xfrm>
          <a:prstGeom prst="rect">
            <a:avLst/>
          </a:prstGeom>
        </p:spPr>
        <p:txBody>
          <a:bodyPr wrap="square">
            <a:spAutoFit/>
          </a:bodyPr>
          <a:lstStyle/>
          <a:p>
            <a:pPr marL="514350" indent="-514350">
              <a:buAutoNum type="romanUcPeriod"/>
            </a:pPr>
            <a:r>
              <a:rPr lang="en-US" sz="2400" b="1" dirty="0" smtClean="0">
                <a:solidFill>
                  <a:srgbClr val="FF0000"/>
                </a:solidFill>
                <a:latin typeface="Arial" panose="020B0604020202020204" pitchFamily="34" charset="0"/>
                <a:cs typeface="Arial" panose="020B0604020202020204" pitchFamily="34" charset="0"/>
              </a:rPr>
              <a:t>Before/after </a:t>
            </a:r>
            <a:r>
              <a:rPr lang="en-US" sz="2400" b="1" dirty="0" err="1" smtClean="0">
                <a:solidFill>
                  <a:srgbClr val="FF0000"/>
                </a:solidFill>
                <a:latin typeface="Arial" panose="020B0604020202020204" pitchFamily="34" charset="0"/>
                <a:cs typeface="Arial" panose="020B0604020202020204" pitchFamily="34" charset="0"/>
              </a:rPr>
              <a:t>trong</a:t>
            </a:r>
            <a:r>
              <a:rPr lang="en-US" sz="2400" b="1" dirty="0" smtClean="0">
                <a:solidFill>
                  <a:srgbClr val="FF0000"/>
                </a:solidFill>
                <a:latin typeface="Arial" panose="020B0604020202020204" pitchFamily="34" charset="0"/>
                <a:cs typeface="Arial" panose="020B0604020202020204" pitchFamily="34" charset="0"/>
              </a:rPr>
              <a:t> CSS</a:t>
            </a:r>
          </a:p>
          <a:p>
            <a:r>
              <a:rPr lang="en-US" sz="2400" b="1" dirty="0" smtClean="0">
                <a:solidFill>
                  <a:srgbClr val="FF0000"/>
                </a:solidFill>
                <a:latin typeface="Arial" panose="020B0604020202020204" pitchFamily="34" charset="0"/>
                <a:cs typeface="Arial" panose="020B0604020202020204" pitchFamily="34" charset="0"/>
              </a:rPr>
              <a:t>     1. </a:t>
            </a:r>
            <a:r>
              <a:rPr lang="en-US" sz="2400" b="1" dirty="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Khái</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niệm</a:t>
            </a:r>
            <a:endParaRPr lang="en-US" sz="2400" b="1" dirty="0" smtClean="0">
              <a:solidFill>
                <a:srgbClr val="FF0000"/>
              </a:solidFill>
              <a:latin typeface="Arial" panose="020B0604020202020204" pitchFamily="34" charset="0"/>
              <a:cs typeface="Arial" panose="020B0604020202020204" pitchFamily="34" charset="0"/>
            </a:endParaRPr>
          </a:p>
          <a:p>
            <a:r>
              <a:rPr lang="en-US" sz="2400" b="1" dirty="0">
                <a:solidFill>
                  <a:srgbClr val="FF0000"/>
                </a:solidFill>
                <a:latin typeface="Arial" panose="020B0604020202020204" pitchFamily="34" charset="0"/>
                <a:cs typeface="Arial" panose="020B0604020202020204" pitchFamily="34" charset="0"/>
              </a:rPr>
              <a:t> </a:t>
            </a:r>
            <a:r>
              <a:rPr lang="en-US" sz="2400" b="1" dirty="0" smtClean="0">
                <a:solidFill>
                  <a:srgbClr val="FF0000"/>
                </a:solidFill>
                <a:latin typeface="Arial" panose="020B0604020202020204" pitchFamily="34" charset="0"/>
                <a:cs typeface="Arial" panose="020B0604020202020204" pitchFamily="34" charset="0"/>
              </a:rPr>
              <a:t>     VÍ DỤ:</a:t>
            </a:r>
            <a:endParaRPr lang="en-US" sz="2400" b="1" dirty="0">
              <a:solidFill>
                <a:srgbClr val="FF000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57200" y="2362200"/>
            <a:ext cx="3876675" cy="4152900"/>
          </a:xfrm>
          <a:prstGeom prst="rect">
            <a:avLst/>
          </a:prstGeom>
        </p:spPr>
      </p:pic>
      <p:sp>
        <p:nvSpPr>
          <p:cNvPr id="3" name="Right Arrow 2"/>
          <p:cNvSpPr/>
          <p:nvPr/>
        </p:nvSpPr>
        <p:spPr>
          <a:xfrm>
            <a:off x="4114800" y="3657599"/>
            <a:ext cx="1066800" cy="4572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486400" y="3276600"/>
            <a:ext cx="2971800" cy="1184413"/>
          </a:xfrm>
          <a:prstGeom prst="rect">
            <a:avLst/>
          </a:prstGeom>
        </p:spPr>
      </p:pic>
    </p:spTree>
    <p:extLst>
      <p:ext uri="{BB962C8B-B14F-4D97-AF65-F5344CB8AC3E}">
        <p14:creationId xmlns:p14="http://schemas.microsoft.com/office/powerpoint/2010/main" val="4256954192"/>
      </p:ext>
    </p:extLst>
  </p:cSld>
  <p:clrMapOvr>
    <a:masterClrMapping/>
  </p:clrMapOvr>
  <p:transition spd="slow">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1754326"/>
          </a:xfrm>
          <a:prstGeom prst="rect">
            <a:avLst/>
          </a:prstGeom>
        </p:spPr>
        <p:txBody>
          <a:bodyPr wrap="square">
            <a:spAutoFit/>
          </a:bodyPr>
          <a:lstStyle/>
          <a:p>
            <a:pPr marL="514350" indent="-514350">
              <a:buAutoNum type="romanUcPeriod"/>
            </a:pPr>
            <a:r>
              <a:rPr lang="en-US" sz="2400" b="1" dirty="0" smtClean="0">
                <a:solidFill>
                  <a:srgbClr val="FF0000"/>
                </a:solidFill>
                <a:latin typeface="Arial" panose="020B0604020202020204" pitchFamily="34" charset="0"/>
                <a:cs typeface="Arial" panose="020B0604020202020204" pitchFamily="34" charset="0"/>
              </a:rPr>
              <a:t>Before/after </a:t>
            </a:r>
            <a:r>
              <a:rPr lang="en-US" sz="2400" b="1" dirty="0" err="1" smtClean="0">
                <a:solidFill>
                  <a:srgbClr val="FF0000"/>
                </a:solidFill>
                <a:latin typeface="Arial" panose="020B0604020202020204" pitchFamily="34" charset="0"/>
                <a:cs typeface="Arial" panose="020B0604020202020204" pitchFamily="34" charset="0"/>
              </a:rPr>
              <a:t>trong</a:t>
            </a:r>
            <a:r>
              <a:rPr lang="en-US" sz="2400" b="1" dirty="0" smtClean="0">
                <a:solidFill>
                  <a:srgbClr val="FF0000"/>
                </a:solidFill>
                <a:latin typeface="Arial" panose="020B0604020202020204" pitchFamily="34" charset="0"/>
                <a:cs typeface="Arial" panose="020B0604020202020204" pitchFamily="34" charset="0"/>
              </a:rPr>
              <a:t> CSS</a:t>
            </a:r>
          </a:p>
          <a:p>
            <a:r>
              <a:rPr lang="en-US" sz="2400" b="1" dirty="0" smtClean="0">
                <a:solidFill>
                  <a:srgbClr val="FF0000"/>
                </a:solidFill>
                <a:latin typeface="Arial" panose="020B0604020202020204" pitchFamily="34" charset="0"/>
                <a:cs typeface="Arial" panose="020B0604020202020204" pitchFamily="34" charset="0"/>
              </a:rPr>
              <a:t>     2.  </a:t>
            </a: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endParaRPr lang="en-US" sz="2400" b="1" dirty="0" smtClean="0">
              <a:solidFill>
                <a:srgbClr val="FF0000"/>
              </a:solidFill>
              <a:latin typeface="Arial" panose="020B0604020202020204" pitchFamily="34" charset="0"/>
              <a:cs typeface="Arial" panose="020B0604020202020204" pitchFamily="34" charset="0"/>
            </a:endParaRPr>
          </a:p>
          <a:p>
            <a:endParaRPr lang="en-US" sz="2000" b="1" dirty="0" smtClean="0">
              <a:solidFill>
                <a:srgbClr val="FF0000"/>
              </a:solidFill>
              <a:latin typeface="Arial" panose="020B0604020202020204" pitchFamily="34" charset="0"/>
              <a:cs typeface="Arial" panose="020B0604020202020204" pitchFamily="34" charset="0"/>
            </a:endParaRPr>
          </a:p>
          <a:p>
            <a:r>
              <a:rPr lang="en-US" sz="2000" b="1" dirty="0" err="1" smtClean="0">
                <a:latin typeface="Arial" panose="020B0604020202020204" pitchFamily="34" charset="0"/>
                <a:cs typeface="Arial" panose="020B0604020202020204" pitchFamily="34" charset="0"/>
              </a:rPr>
              <a:t>Sử</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dụng</a:t>
            </a:r>
            <a:r>
              <a:rPr lang="en-US" sz="2000" b="1" dirty="0" smtClean="0">
                <a:latin typeface="Arial" panose="020B0604020202020204" pitchFamily="34" charset="0"/>
                <a:cs typeface="Arial" panose="020B0604020202020204" pitchFamily="34" charset="0"/>
              </a:rPr>
              <a:t> after </a:t>
            </a:r>
            <a:r>
              <a:rPr lang="en-US" sz="2000" b="1" dirty="0" err="1" smtClean="0">
                <a:latin typeface="Arial" panose="020B0604020202020204" pitchFamily="34" charset="0"/>
                <a:cs typeface="Arial" panose="020B0604020202020204" pitchFamily="34" charset="0"/>
              </a:rPr>
              <a:t>để</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tạo</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lời</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chào</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sau</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khi</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đăng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nhập</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có</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kèm</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theo</a:t>
            </a:r>
            <a:r>
              <a:rPr lang="en-US" sz="2000" b="1" dirty="0" smtClean="0">
                <a:latin typeface="Arial" panose="020B0604020202020204" pitchFamily="34" charset="0"/>
                <a:cs typeface="Arial" panose="020B0604020202020204" pitchFamily="34" charset="0"/>
              </a:rPr>
              <a:t> avatar </a:t>
            </a:r>
            <a:r>
              <a:rPr lang="en-US" sz="2000" b="1" dirty="0" err="1" smtClean="0">
                <a:latin typeface="Arial" panose="020B0604020202020204" pitchFamily="34" charset="0"/>
                <a:cs typeface="Arial" panose="020B0604020202020204" pitchFamily="34" charset="0"/>
              </a:rPr>
              <a:t>của</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người</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dùng</a:t>
            </a:r>
            <a:endParaRPr lang="en-US" sz="2000" b="1"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681258" y="3581400"/>
            <a:ext cx="5772150" cy="1314450"/>
          </a:xfrm>
          <a:prstGeom prst="rect">
            <a:avLst/>
          </a:prstGeom>
        </p:spPr>
      </p:pic>
    </p:spTree>
    <p:extLst>
      <p:ext uri="{BB962C8B-B14F-4D97-AF65-F5344CB8AC3E}">
        <p14:creationId xmlns:p14="http://schemas.microsoft.com/office/powerpoint/2010/main" val="729593033"/>
      </p:ext>
    </p:extLst>
  </p:cSld>
  <p:clrMapOvr>
    <a:masterClrMapping/>
  </p:clrMapOvr>
  <p:transition spd="slow">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1877437"/>
          </a:xfrm>
          <a:prstGeom prst="rect">
            <a:avLst/>
          </a:prstGeom>
        </p:spPr>
        <p:txBody>
          <a:bodyPr wrap="square">
            <a:spAutoFit/>
          </a:bodyPr>
          <a:lstStyle/>
          <a:p>
            <a:pPr marL="514350" indent="-514350">
              <a:buAutoNum type="romanUcPeriod"/>
            </a:pPr>
            <a:r>
              <a:rPr lang="en-US" sz="2400" b="1" dirty="0" smtClean="0">
                <a:solidFill>
                  <a:srgbClr val="FF0000"/>
                </a:solidFill>
                <a:latin typeface="Arial" panose="020B0604020202020204" pitchFamily="34" charset="0"/>
                <a:cs typeface="Arial" panose="020B0604020202020204" pitchFamily="34" charset="0"/>
              </a:rPr>
              <a:t>Before/after </a:t>
            </a:r>
            <a:r>
              <a:rPr lang="en-US" sz="2400" b="1" dirty="0" err="1" smtClean="0">
                <a:solidFill>
                  <a:srgbClr val="FF0000"/>
                </a:solidFill>
                <a:latin typeface="Arial" panose="020B0604020202020204" pitchFamily="34" charset="0"/>
                <a:cs typeface="Arial" panose="020B0604020202020204" pitchFamily="34" charset="0"/>
              </a:rPr>
              <a:t>trong</a:t>
            </a:r>
            <a:r>
              <a:rPr lang="en-US" sz="2400" b="1" dirty="0" smtClean="0">
                <a:solidFill>
                  <a:srgbClr val="FF0000"/>
                </a:solidFill>
                <a:latin typeface="Arial" panose="020B0604020202020204" pitchFamily="34" charset="0"/>
                <a:cs typeface="Arial" panose="020B0604020202020204" pitchFamily="34" charset="0"/>
              </a:rPr>
              <a:t> CSS</a:t>
            </a:r>
          </a:p>
          <a:p>
            <a:r>
              <a:rPr lang="en-US" sz="2400" b="1" dirty="0" smtClean="0">
                <a:solidFill>
                  <a:srgbClr val="FF0000"/>
                </a:solidFill>
                <a:latin typeface="Arial" panose="020B0604020202020204" pitchFamily="34" charset="0"/>
                <a:cs typeface="Arial" panose="020B0604020202020204" pitchFamily="34" charset="0"/>
              </a:rPr>
              <a:t>     2.  </a:t>
            </a: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a:solidFill>
                <a:srgbClr val="FF0000"/>
              </a:solidFill>
              <a:latin typeface="Arial" panose="020B0604020202020204" pitchFamily="34" charset="0"/>
              <a:cs typeface="Arial" panose="020B0604020202020204" pitchFamily="34" charset="0"/>
            </a:endParaRPr>
          </a:p>
          <a:p>
            <a:r>
              <a:rPr lang="en-US" sz="2400" b="1" dirty="0" err="1">
                <a:latin typeface="Arial" panose="020B0604020202020204" pitchFamily="34" charset="0"/>
                <a:cs typeface="Arial" panose="020B0604020202020204" pitchFamily="34" charset="0"/>
              </a:rPr>
              <a:t>Sử</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dụng</a:t>
            </a:r>
            <a:r>
              <a:rPr lang="en-US" sz="2400" b="1" dirty="0">
                <a:latin typeface="Arial" panose="020B0604020202020204" pitchFamily="34" charset="0"/>
                <a:cs typeface="Arial" panose="020B0604020202020204" pitchFamily="34" charset="0"/>
              </a:rPr>
              <a:t> after </a:t>
            </a:r>
            <a:r>
              <a:rPr lang="en-US" sz="2400" b="1" dirty="0" err="1">
                <a:latin typeface="Arial" panose="020B0604020202020204" pitchFamily="34" charset="0"/>
                <a:cs typeface="Arial" panose="020B0604020202020204" pitchFamily="34" charset="0"/>
              </a:rPr>
              <a:t>hoặc</a:t>
            </a:r>
            <a:r>
              <a:rPr lang="en-US" sz="2400" b="1" dirty="0">
                <a:latin typeface="Arial" panose="020B0604020202020204" pitchFamily="34" charset="0"/>
                <a:cs typeface="Arial" panose="020B0604020202020204" pitchFamily="34" charset="0"/>
              </a:rPr>
              <a:t> before </a:t>
            </a:r>
            <a:r>
              <a:rPr lang="en-US" sz="2400" b="1" dirty="0" err="1">
                <a:latin typeface="Arial" panose="020B0604020202020204" pitchFamily="34" charset="0"/>
                <a:cs typeface="Arial" panose="020B0604020202020204" pitchFamily="34" charset="0"/>
              </a:rPr>
              <a:t>để</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tạo</a:t>
            </a:r>
            <a:r>
              <a:rPr lang="en-US" sz="2400" b="1" dirty="0">
                <a:latin typeface="Arial" panose="020B0604020202020204" pitchFamily="34" charset="0"/>
                <a:cs typeface="Arial" panose="020B0604020202020204" pitchFamily="34" charset="0"/>
              </a:rPr>
              <a:t> icon </a:t>
            </a:r>
            <a:r>
              <a:rPr lang="en-US" sz="2400" b="1" dirty="0" err="1">
                <a:latin typeface="Arial" panose="020B0604020202020204" pitchFamily="34" charset="0"/>
                <a:cs typeface="Arial" panose="020B0604020202020204" pitchFamily="34" charset="0"/>
              </a:rPr>
              <a:t>cho</a:t>
            </a:r>
            <a:r>
              <a:rPr lang="en-US" sz="2400" b="1" dirty="0">
                <a:latin typeface="Arial" panose="020B0604020202020204" pitchFamily="34" charset="0"/>
                <a:cs typeface="Arial" panose="020B0604020202020204" pitchFamily="34" charset="0"/>
              </a:rPr>
              <a:t> menu </a:t>
            </a:r>
            <a:r>
              <a:rPr lang="en-US" sz="2400" b="1" dirty="0" smtClean="0">
                <a:latin typeface="Arial" panose="020B0604020202020204" pitchFamily="34" charset="0"/>
                <a:cs typeface="Arial" panose="020B0604020202020204" pitchFamily="34" charset="0"/>
              </a:rPr>
              <a:t>bar</a:t>
            </a:r>
            <a:endParaRPr lang="en-US" sz="2400" b="1" dirty="0" smtClean="0">
              <a:solidFill>
                <a:srgbClr val="FF0000"/>
              </a:solidFill>
              <a:latin typeface="Arial" panose="020B0604020202020204" pitchFamily="34" charset="0"/>
              <a:cs typeface="Arial" panose="020B0604020202020204" pitchFamily="34" charset="0"/>
            </a:endParaRPr>
          </a:p>
          <a:p>
            <a:endParaRPr lang="en-US" sz="2000" b="1" dirty="0" smtClean="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0" y="914400"/>
            <a:ext cx="9153334" cy="769441"/>
          </a:xfrm>
          <a:prstGeom prst="rect">
            <a:avLst/>
          </a:prstGeom>
        </p:spPr>
        <p:txBody>
          <a:bodyPr wrap="square">
            <a:spAutoFit/>
          </a:bodyPr>
          <a:lstStyle/>
          <a:p>
            <a:endParaRPr lang="en-US" sz="2400" b="1" dirty="0" smtClean="0">
              <a:solidFill>
                <a:srgbClr val="FF0000"/>
              </a:solidFill>
              <a:latin typeface="Arial" panose="020B0604020202020204" pitchFamily="34" charset="0"/>
              <a:cs typeface="Arial" panose="020B0604020202020204" pitchFamily="34" charset="0"/>
            </a:endParaRPr>
          </a:p>
          <a:p>
            <a:endParaRPr lang="en-US" sz="2000" b="1" dirty="0" smtClean="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471958" y="2730282"/>
            <a:ext cx="2190750" cy="2876550"/>
          </a:xfrm>
          <a:prstGeom prst="rect">
            <a:avLst/>
          </a:prstGeom>
        </p:spPr>
      </p:pic>
    </p:spTree>
    <p:extLst>
      <p:ext uri="{BB962C8B-B14F-4D97-AF65-F5344CB8AC3E}">
        <p14:creationId xmlns:p14="http://schemas.microsoft.com/office/powerpoint/2010/main" val="1849554717"/>
      </p:ext>
    </p:extLst>
  </p:cSld>
  <p:clrMapOvr>
    <a:masterClrMapping/>
  </p:clrMapOvr>
  <p:transition spd="slow">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pPr marL="514350" indent="-514350">
              <a:buAutoNum type="romanUcPeriod" startAt="2"/>
            </a:pPr>
            <a:r>
              <a:rPr lang="en-US" sz="2400" b="1" dirty="0" err="1" smtClean="0">
                <a:solidFill>
                  <a:srgbClr val="FF0000"/>
                </a:solidFill>
                <a:latin typeface="Arial" panose="020B0604020202020204" pitchFamily="34" charset="0"/>
                <a:cs typeface="Arial" panose="020B0604020202020204" pitchFamily="34" charset="0"/>
              </a:rPr>
              <a:t>Thẻ</a:t>
            </a:r>
            <a:r>
              <a:rPr lang="en-US" sz="2400" b="1" dirty="0" smtClean="0">
                <a:solidFill>
                  <a:srgbClr val="FF0000"/>
                </a:solidFill>
                <a:latin typeface="Arial" panose="020B0604020202020204" pitchFamily="34" charset="0"/>
                <a:cs typeface="Arial" panose="020B0604020202020204" pitchFamily="34" charset="0"/>
              </a:rPr>
              <a:t> div</a:t>
            </a:r>
            <a:endParaRPr lang="en-US" sz="2000" b="1" dirty="0" smtClean="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0" y="914400"/>
            <a:ext cx="9153334" cy="769441"/>
          </a:xfrm>
          <a:prstGeom prst="rect">
            <a:avLst/>
          </a:prstGeom>
        </p:spPr>
        <p:txBody>
          <a:bodyPr wrap="square">
            <a:spAutoFit/>
          </a:bodyPr>
          <a:lstStyle/>
          <a:p>
            <a:endParaRPr lang="en-US" sz="2400" b="1" dirty="0" smtClean="0">
              <a:solidFill>
                <a:srgbClr val="FF0000"/>
              </a:solidFill>
              <a:latin typeface="Arial" panose="020B0604020202020204" pitchFamily="34" charset="0"/>
              <a:cs typeface="Arial" panose="020B0604020202020204" pitchFamily="34" charset="0"/>
            </a:endParaRPr>
          </a:p>
          <a:p>
            <a:endParaRPr lang="en-US" sz="2000" b="1" dirty="0" smtClean="0">
              <a:solidFill>
                <a:srgbClr val="FF0000"/>
              </a:solidFill>
              <a:latin typeface="Arial" panose="020B0604020202020204" pitchFamily="34" charset="0"/>
              <a:cs typeface="Arial" panose="020B0604020202020204" pitchFamily="34" charset="0"/>
            </a:endParaRPr>
          </a:p>
        </p:txBody>
      </p:sp>
      <p:sp>
        <p:nvSpPr>
          <p:cNvPr id="10" name="Rounded Rectangle 9"/>
          <p:cNvSpPr/>
          <p:nvPr/>
        </p:nvSpPr>
        <p:spPr>
          <a:xfrm>
            <a:off x="223933" y="1683840"/>
            <a:ext cx="8686799" cy="121175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anose="020B0604020202020204" pitchFamily="34" charset="0"/>
                <a:cs typeface="Arial" panose="020B0604020202020204" pitchFamily="34" charset="0"/>
              </a:rPr>
              <a:t>div </a:t>
            </a:r>
            <a:r>
              <a:rPr lang="en-US" sz="2400" b="1" dirty="0" err="1" smtClean="0">
                <a:solidFill>
                  <a:schemeClr val="tx1"/>
                </a:solidFill>
                <a:latin typeface="Arial" panose="020B0604020202020204" pitchFamily="34" charset="0"/>
                <a:cs typeface="Arial" panose="020B0604020202020204" pitchFamily="34" charset="0"/>
              </a:rPr>
              <a:t>là</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một</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thẻ</a:t>
            </a:r>
            <a:r>
              <a:rPr lang="en-US" sz="2400" b="1" dirty="0" smtClean="0">
                <a:solidFill>
                  <a:schemeClr val="tx1"/>
                </a:solidFill>
                <a:latin typeface="Arial" panose="020B0604020202020204" pitchFamily="34" charset="0"/>
                <a:cs typeface="Arial" panose="020B0604020202020204" pitchFamily="34" charset="0"/>
              </a:rPr>
              <a:t> block </a:t>
            </a:r>
            <a:r>
              <a:rPr lang="en-US" sz="2400" b="1" dirty="0" err="1" smtClean="0">
                <a:solidFill>
                  <a:schemeClr val="tx1"/>
                </a:solidFill>
                <a:latin typeface="Arial" panose="020B0604020202020204" pitchFamily="34" charset="0"/>
                <a:cs typeface="Arial" panose="020B0604020202020204" pitchFamily="34" charset="0"/>
              </a:rPr>
              <a:t>được</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sử</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dụng</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để</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tạo</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một</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khu</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vực</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nhất</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định</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trên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trang</a:t>
            </a:r>
            <a:r>
              <a:rPr lang="en-US" sz="2400" b="1" dirty="0" smtClean="0">
                <a:solidFill>
                  <a:schemeClr val="tx1"/>
                </a:solidFill>
                <a:latin typeface="Arial" panose="020B0604020202020204" pitchFamily="34" charset="0"/>
                <a:cs typeface="Arial" panose="020B0604020202020204" pitchFamily="34" charset="0"/>
              </a:rPr>
              <a:t> web </a:t>
            </a:r>
            <a:r>
              <a:rPr lang="en-US" sz="2400" b="1" dirty="0" err="1" smtClean="0">
                <a:solidFill>
                  <a:schemeClr val="tx1"/>
                </a:solidFill>
                <a:latin typeface="Arial" panose="020B0604020202020204" pitchFamily="34" charset="0"/>
                <a:cs typeface="Arial" panose="020B0604020202020204" pitchFamily="34" charset="0"/>
              </a:rPr>
              <a:t>hoặc</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gom</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một</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hoặc</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nhiều</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phần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thử</a:t>
            </a:r>
            <a:r>
              <a:rPr lang="en-US" sz="2400" b="1" dirty="0" smtClean="0">
                <a:solidFill>
                  <a:schemeClr val="tx1"/>
                </a:solidFill>
                <a:latin typeface="Arial" panose="020B0604020202020204" pitchFamily="34" charset="0"/>
                <a:cs typeface="Arial" panose="020B0604020202020204" pitchFamily="34" charset="0"/>
              </a:rPr>
              <a:t> HTML </a:t>
            </a:r>
            <a:r>
              <a:rPr lang="en-US" sz="2400" b="1" dirty="0" err="1" smtClean="0">
                <a:solidFill>
                  <a:schemeClr val="tx1"/>
                </a:solidFill>
                <a:latin typeface="Arial" panose="020B0604020202020204" pitchFamily="34" charset="0"/>
                <a:cs typeface="Arial" panose="020B0604020202020204" pitchFamily="34" charset="0"/>
              </a:rPr>
              <a:t>trong</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một</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khu</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vực</a:t>
            </a:r>
            <a:r>
              <a:rPr lang="en-US" sz="2400" b="1" dirty="0" smtClean="0">
                <a:solidFill>
                  <a:schemeClr val="tx1"/>
                </a:solidFill>
                <a:latin typeface="Arial" panose="020B0604020202020204" pitchFamily="34" charset="0"/>
                <a:cs typeface="Arial" panose="020B0604020202020204" pitchFamily="34" charset="0"/>
              </a:rPr>
              <a:t>.</a:t>
            </a:r>
            <a:endParaRPr lang="en-US" sz="2400" b="1" dirty="0">
              <a:solidFill>
                <a:schemeClr val="tx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152400" y="3352800"/>
            <a:ext cx="3962400" cy="3076575"/>
          </a:xfrm>
          <a:prstGeom prst="rect">
            <a:avLst/>
          </a:prstGeom>
        </p:spPr>
      </p:pic>
      <p:pic>
        <p:nvPicPr>
          <p:cNvPr id="11" name="Picture 10"/>
          <p:cNvPicPr>
            <a:picLocks noChangeAspect="1"/>
          </p:cNvPicPr>
          <p:nvPr/>
        </p:nvPicPr>
        <p:blipFill>
          <a:blip r:embed="rId4"/>
          <a:stretch>
            <a:fillRect/>
          </a:stretch>
        </p:blipFill>
        <p:spPr>
          <a:xfrm>
            <a:off x="5170170" y="3657600"/>
            <a:ext cx="3915047" cy="2019300"/>
          </a:xfrm>
          <a:prstGeom prst="rect">
            <a:avLst/>
          </a:prstGeom>
        </p:spPr>
      </p:pic>
      <p:sp>
        <p:nvSpPr>
          <p:cNvPr id="12" name="Right Arrow 11"/>
          <p:cNvSpPr/>
          <p:nvPr/>
        </p:nvSpPr>
        <p:spPr>
          <a:xfrm>
            <a:off x="3733800" y="4438650"/>
            <a:ext cx="1066800" cy="4572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900051"/>
      </p:ext>
    </p:extLst>
  </p:cSld>
  <p:clrMapOvr>
    <a:masterClrMapping/>
  </p:clrMapOvr>
  <p:transition spd="slow">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769441"/>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III.   Float </a:t>
            </a:r>
            <a:r>
              <a:rPr lang="en-US" sz="2400" b="1" dirty="0" err="1" smtClean="0">
                <a:solidFill>
                  <a:srgbClr val="FF0000"/>
                </a:solidFill>
                <a:latin typeface="Arial" panose="020B0604020202020204" pitchFamily="34" charset="0"/>
                <a:cs typeface="Arial" panose="020B0604020202020204" pitchFamily="34" charset="0"/>
              </a:rPr>
              <a:t>trong</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css</a:t>
            </a:r>
            <a:endParaRPr lang="en-US" sz="2400" b="1" dirty="0" smtClean="0">
              <a:solidFill>
                <a:srgbClr val="FF0000"/>
              </a:solidFill>
              <a:latin typeface="Arial" panose="020B0604020202020204" pitchFamily="34" charset="0"/>
              <a:cs typeface="Arial" panose="020B0604020202020204" pitchFamily="34" charset="0"/>
            </a:endParaRPr>
          </a:p>
          <a:p>
            <a:r>
              <a:rPr lang="en-US" sz="2000" b="1" dirty="0" smtClean="0">
                <a:solidFill>
                  <a:srgbClr val="FF0000"/>
                </a:solidFill>
                <a:latin typeface="Arial" panose="020B0604020202020204" pitchFamily="34" charset="0"/>
                <a:cs typeface="Arial" panose="020B0604020202020204" pitchFamily="34" charset="0"/>
              </a:rPr>
              <a:t>      1.   </a:t>
            </a:r>
            <a:r>
              <a:rPr lang="en-US" sz="2000" b="1" dirty="0" err="1" smtClean="0">
                <a:solidFill>
                  <a:srgbClr val="FF0000"/>
                </a:solidFill>
                <a:latin typeface="Arial" panose="020B0604020202020204" pitchFamily="34" charset="0"/>
                <a:cs typeface="Arial" panose="020B0604020202020204" pitchFamily="34" charset="0"/>
              </a:rPr>
              <a:t>Khái</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niệm</a:t>
            </a:r>
            <a:r>
              <a:rPr lang="en-US" sz="2000" b="1" dirty="0" smtClean="0">
                <a:solidFill>
                  <a:srgbClr val="FF0000"/>
                </a:solidFill>
                <a:latin typeface="Arial" panose="020B0604020202020204" pitchFamily="34" charset="0"/>
                <a:cs typeface="Arial" panose="020B0604020202020204" pitchFamily="34" charset="0"/>
              </a:rPr>
              <a:t> float</a:t>
            </a:r>
          </a:p>
        </p:txBody>
      </p:sp>
      <p:sp>
        <p:nvSpPr>
          <p:cNvPr id="10" name="Rounded Rectangle 9"/>
          <p:cNvSpPr/>
          <p:nvPr/>
        </p:nvSpPr>
        <p:spPr>
          <a:xfrm>
            <a:off x="1219200" y="1905000"/>
            <a:ext cx="6705600" cy="151344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latin typeface="Arial" panose="020B0604020202020204" pitchFamily="34" charset="0"/>
                <a:cs typeface="Arial" panose="020B0604020202020204" pitchFamily="34" charset="0"/>
              </a:rPr>
              <a:t>Thuộc</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tính</a:t>
            </a:r>
            <a:r>
              <a:rPr lang="en-US" sz="2400" b="1" dirty="0" smtClean="0">
                <a:solidFill>
                  <a:schemeClr val="tx1"/>
                </a:solidFill>
                <a:latin typeface="Arial" panose="020B0604020202020204" pitchFamily="34" charset="0"/>
                <a:cs typeface="Arial" panose="020B0604020202020204" pitchFamily="34" charset="0"/>
              </a:rPr>
              <a:t> float </a:t>
            </a:r>
            <a:r>
              <a:rPr lang="en-US" sz="2400" b="1" dirty="0" err="1" smtClean="0">
                <a:solidFill>
                  <a:schemeClr val="tx1"/>
                </a:solidFill>
                <a:latin typeface="Arial" panose="020B0604020202020204" pitchFamily="34" charset="0"/>
                <a:cs typeface="Arial" panose="020B0604020202020204" pitchFamily="34" charset="0"/>
              </a:rPr>
              <a:t>trong</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css</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quyết</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định</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cách</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phần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tử</a:t>
            </a:r>
            <a:r>
              <a:rPr lang="en-US" sz="2400" b="1" dirty="0" smtClean="0">
                <a:solidFill>
                  <a:schemeClr val="tx1"/>
                </a:solidFill>
                <a:latin typeface="Arial" panose="020B0604020202020204" pitchFamily="34" charset="0"/>
                <a:cs typeface="Arial" panose="020B0604020202020204" pitchFamily="34" charset="0"/>
              </a:rPr>
              <a:t> HTML </a:t>
            </a:r>
            <a:r>
              <a:rPr lang="en-US" sz="2400" b="1" dirty="0" err="1" smtClean="0">
                <a:solidFill>
                  <a:schemeClr val="tx1"/>
                </a:solidFill>
                <a:latin typeface="Arial" panose="020B0604020202020204" pitchFamily="34" charset="0"/>
                <a:cs typeface="Arial" panose="020B0604020202020204" pitchFamily="34" charset="0"/>
              </a:rPr>
              <a:t>căn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trái</a:t>
            </a:r>
            <a:r>
              <a:rPr lang="en-US" sz="2400" b="1" dirty="0" smtClean="0">
                <a:solidFill>
                  <a:schemeClr val="tx1"/>
                </a:solidFill>
                <a:latin typeface="Arial" panose="020B0604020202020204" pitchFamily="34" charset="0"/>
                <a:cs typeface="Arial" panose="020B0604020202020204" pitchFamily="34" charset="0"/>
              </a:rPr>
              <a:t> hay </a:t>
            </a:r>
            <a:r>
              <a:rPr lang="en-US" sz="2400" b="1" dirty="0" err="1" smtClean="0">
                <a:solidFill>
                  <a:schemeClr val="tx1"/>
                </a:solidFill>
                <a:latin typeface="Arial" panose="020B0604020202020204" pitchFamily="34" charset="0"/>
                <a:cs typeface="Arial" panose="020B0604020202020204" pitchFamily="34" charset="0"/>
              </a:rPr>
              <a:t>căn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phải</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và</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cho</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phép</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các</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phần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tử</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khác</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đứng</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cạnh</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nó</a:t>
            </a:r>
            <a:r>
              <a:rPr lang="en-US" sz="2400" b="1" dirty="0" smtClean="0">
                <a:solidFill>
                  <a:schemeClr val="tx1"/>
                </a:solidFill>
                <a:latin typeface="Arial" panose="020B0604020202020204" pitchFamily="34" charset="0"/>
                <a:cs typeface="Arial" panose="020B0604020202020204" pitchFamily="34" charset="0"/>
              </a:rPr>
              <a:t>. </a:t>
            </a:r>
            <a:endParaRPr lang="en-US" sz="2400" b="1" dirty="0">
              <a:solidFill>
                <a:schemeClr val="tx1"/>
              </a:solidFill>
              <a:latin typeface="Arial" panose="020B0604020202020204" pitchFamily="34" charset="0"/>
              <a:cs typeface="Arial" panose="020B0604020202020204" pitchFamily="34" charset="0"/>
            </a:endParaRPr>
          </a:p>
        </p:txBody>
      </p:sp>
      <p:sp>
        <p:nvSpPr>
          <p:cNvPr id="2" name="TextBox 1"/>
          <p:cNvSpPr txBox="1"/>
          <p:nvPr/>
        </p:nvSpPr>
        <p:spPr>
          <a:xfrm>
            <a:off x="457200" y="3639608"/>
            <a:ext cx="6328977" cy="1631216"/>
          </a:xfrm>
          <a:prstGeom prst="rect">
            <a:avLst/>
          </a:prstGeom>
          <a:noFill/>
        </p:spPr>
        <p:txBody>
          <a:bodyPr wrap="none" rtlCol="0">
            <a:spAutoFit/>
          </a:bodyPr>
          <a:lstStyle/>
          <a:p>
            <a:r>
              <a:rPr lang="en-US" sz="2000" b="1" dirty="0" err="1" smtClean="0">
                <a:solidFill>
                  <a:srgbClr val="FF0000"/>
                </a:solidFill>
                <a:latin typeface="Arial" panose="020B0604020202020204" pitchFamily="34" charset="0"/>
                <a:cs typeface="Arial" panose="020B0604020202020204" pitchFamily="34" charset="0"/>
              </a:rPr>
              <a:t>Thuộc</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tính</a:t>
            </a:r>
            <a:r>
              <a:rPr lang="en-US" sz="2000" b="1" dirty="0" smtClean="0">
                <a:solidFill>
                  <a:srgbClr val="FF0000"/>
                </a:solidFill>
                <a:latin typeface="Arial" panose="020B0604020202020204" pitchFamily="34" charset="0"/>
                <a:cs typeface="Arial" panose="020B0604020202020204" pitchFamily="34" charset="0"/>
              </a:rPr>
              <a:t>:</a:t>
            </a:r>
          </a:p>
          <a:p>
            <a:endParaRPr lang="en-US" sz="2000" b="1" dirty="0">
              <a:solidFill>
                <a:srgbClr val="FF0000"/>
              </a:solidFill>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a:t>
            </a:r>
            <a:r>
              <a:rPr lang="en-US" sz="2000" b="1" dirty="0" smtClean="0">
                <a:solidFill>
                  <a:srgbClr val="FF0000"/>
                </a:solidFill>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left</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căn</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trái</a:t>
            </a:r>
            <a:endParaRPr lang="en-US" sz="2000" b="1" dirty="0" smtClean="0">
              <a:solidFill>
                <a:srgbClr val="FF0000"/>
              </a:solidFill>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right</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căn</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phải</a:t>
            </a:r>
            <a:endParaRPr lang="en-US" sz="2000" b="1" dirty="0" smtClean="0">
              <a:solidFill>
                <a:srgbClr val="FF0000"/>
              </a:solidFill>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none</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mặc</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định</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phần</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tử</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không</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căn</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trái</a:t>
            </a:r>
            <a:r>
              <a:rPr lang="en-US" sz="2000" b="1" dirty="0" smtClean="0">
                <a:solidFill>
                  <a:srgbClr val="FF0000"/>
                </a:solidFill>
                <a:latin typeface="Arial" panose="020B0604020202020204" pitchFamily="34" charset="0"/>
                <a:cs typeface="Arial" panose="020B0604020202020204" pitchFamily="34" charset="0"/>
              </a:rPr>
              <a:t> hay </a:t>
            </a:r>
            <a:r>
              <a:rPr lang="en-US" sz="2000" b="1" dirty="0" err="1" smtClean="0">
                <a:solidFill>
                  <a:srgbClr val="FF0000"/>
                </a:solidFill>
                <a:latin typeface="Arial" panose="020B0604020202020204" pitchFamily="34" charset="0"/>
                <a:cs typeface="Arial" panose="020B0604020202020204" pitchFamily="34" charset="0"/>
              </a:rPr>
              <a:t>phải</a:t>
            </a:r>
            <a:endParaRPr lang="en-US" sz="2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8888486"/>
      </p:ext>
    </p:extLst>
  </p:cSld>
  <p:clrMapOvr>
    <a:masterClrMapping/>
  </p:clrMapOvr>
  <p:transition spd="slow">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769441"/>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III.   Float </a:t>
            </a:r>
            <a:r>
              <a:rPr lang="en-US" sz="2400" b="1" dirty="0" err="1" smtClean="0">
                <a:solidFill>
                  <a:srgbClr val="FF0000"/>
                </a:solidFill>
                <a:latin typeface="Arial" panose="020B0604020202020204" pitchFamily="34" charset="0"/>
                <a:cs typeface="Arial" panose="020B0604020202020204" pitchFamily="34" charset="0"/>
              </a:rPr>
              <a:t>trong</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css</a:t>
            </a:r>
            <a:endParaRPr lang="en-US" sz="2400" b="1" dirty="0" smtClean="0">
              <a:solidFill>
                <a:srgbClr val="FF0000"/>
              </a:solidFill>
              <a:latin typeface="Arial" panose="020B0604020202020204" pitchFamily="34" charset="0"/>
              <a:cs typeface="Arial" panose="020B0604020202020204" pitchFamily="34" charset="0"/>
            </a:endParaRPr>
          </a:p>
          <a:p>
            <a:r>
              <a:rPr lang="en-US" sz="2000" b="1" dirty="0" smtClean="0">
                <a:solidFill>
                  <a:srgbClr val="FF0000"/>
                </a:solidFill>
                <a:latin typeface="Arial" panose="020B0604020202020204" pitchFamily="34" charset="0"/>
                <a:cs typeface="Arial" panose="020B0604020202020204" pitchFamily="34" charset="0"/>
              </a:rPr>
              <a:t>      2.   </a:t>
            </a:r>
            <a:r>
              <a:rPr lang="en-US" sz="2000" b="1" dirty="0" err="1" smtClean="0">
                <a:solidFill>
                  <a:srgbClr val="FF0000"/>
                </a:solidFill>
                <a:latin typeface="Arial" panose="020B0604020202020204" pitchFamily="34" charset="0"/>
                <a:cs typeface="Arial" panose="020B0604020202020204" pitchFamily="34" charset="0"/>
              </a:rPr>
              <a:t>Kỹ</a:t>
            </a:r>
            <a:r>
              <a:rPr lang="en-US" sz="2000" b="1" dirty="0" smtClean="0">
                <a:solidFill>
                  <a:srgbClr val="FF0000"/>
                </a:solidFill>
                <a:latin typeface="Arial" panose="020B0604020202020204" pitchFamily="34" charset="0"/>
                <a:cs typeface="Arial" panose="020B0604020202020204" pitchFamily="34" charset="0"/>
              </a:rPr>
              <a:t> </a:t>
            </a:r>
            <a:r>
              <a:rPr lang="en-US" sz="2000" b="1" dirty="0" err="1" smtClean="0">
                <a:solidFill>
                  <a:srgbClr val="FF0000"/>
                </a:solidFill>
                <a:latin typeface="Arial" panose="020B0604020202020204" pitchFamily="34" charset="0"/>
                <a:cs typeface="Arial" panose="020B0604020202020204" pitchFamily="34" charset="0"/>
              </a:rPr>
              <a:t>thuật</a:t>
            </a:r>
            <a:r>
              <a:rPr lang="en-US" sz="2000" b="1" dirty="0" smtClean="0">
                <a:solidFill>
                  <a:srgbClr val="FF0000"/>
                </a:solidFill>
                <a:latin typeface="Arial" panose="020B0604020202020204" pitchFamily="34" charset="0"/>
                <a:cs typeface="Arial" panose="020B0604020202020204" pitchFamily="34" charset="0"/>
              </a:rPr>
              <a:t> clear float</a:t>
            </a:r>
          </a:p>
        </p:txBody>
      </p:sp>
      <p:sp>
        <p:nvSpPr>
          <p:cNvPr id="11" name="Rounded Rectangle 10"/>
          <p:cNvSpPr/>
          <p:nvPr/>
        </p:nvSpPr>
        <p:spPr>
          <a:xfrm>
            <a:off x="685800" y="1905000"/>
            <a:ext cx="8153400" cy="151344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tx1"/>
                </a:solidFill>
                <a:cs typeface="Arial" panose="020B0604020202020204" pitchFamily="34" charset="0"/>
              </a:rPr>
              <a:t>Khi một thành phần được CSS float là left hoặc right thì tất cả các thẻ cùng cấp phía sau nó sẽ được tràn lên phía trên và lấp đầy chỗ trống của hàng chứa thẻ được CSS float left hoặc right.</a:t>
            </a:r>
            <a:endParaRPr lang="en-US" sz="2400" b="1" dirty="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a:off x="457200" y="4267200"/>
            <a:ext cx="8382000" cy="1371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tx1"/>
                </a:solidFill>
                <a:latin typeface="Arial" panose="020B0604020202020204" pitchFamily="34" charset="0"/>
                <a:cs typeface="Arial" panose="020B0604020202020204" pitchFamily="34" charset="0"/>
              </a:rPr>
              <a:t>Khi một thành phần được CSS float là left hoặc </a:t>
            </a:r>
            <a:r>
              <a:rPr lang="vi-VN" sz="2400" b="1" dirty="0" smtClean="0">
                <a:solidFill>
                  <a:schemeClr val="tx1"/>
                </a:solidFill>
                <a:latin typeface="Arial" panose="020B0604020202020204" pitchFamily="34" charset="0"/>
                <a:cs typeface="Arial" panose="020B0604020202020204" pitchFamily="34" charset="0"/>
              </a:rPr>
              <a:t>right</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phần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tử</a:t>
            </a:r>
            <a:r>
              <a:rPr lang="en-US" sz="2400" b="1" dirty="0" smtClean="0">
                <a:solidFill>
                  <a:schemeClr val="tx1"/>
                </a:solidFill>
                <a:latin typeface="Arial" panose="020B0604020202020204" pitchFamily="34" charset="0"/>
                <a:cs typeface="Arial" panose="020B0604020202020204" pitchFamily="34" charset="0"/>
              </a:rPr>
              <a:t> cha </a:t>
            </a:r>
            <a:r>
              <a:rPr lang="en-US" sz="2400" b="1" dirty="0" err="1" smtClean="0">
                <a:solidFill>
                  <a:schemeClr val="tx1"/>
                </a:solidFill>
                <a:latin typeface="Arial" panose="020B0604020202020204" pitchFamily="34" charset="0"/>
                <a:cs typeface="Arial" panose="020B0604020202020204" pitchFamily="34" charset="0"/>
              </a:rPr>
              <a:t>của</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nó</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sẽ</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không</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bao</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gồm</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chiều</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cao</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của</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phần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tử</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đó</a:t>
            </a: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3777323"/>
      </p:ext>
    </p:extLst>
  </p:cSld>
  <p:clrMapOvr>
    <a:masterClrMapping/>
  </p:clrMapOvr>
  <p:transition spd="slow">
    <p:pull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611</Words>
  <Application>Microsoft Office PowerPoint</Application>
  <PresentationFormat>On-screen Show (4:3)</PresentationFormat>
  <Paragraphs>111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Long Nguyen</cp:lastModifiedBy>
  <cp:revision>295</cp:revision>
  <dcterms:created xsi:type="dcterms:W3CDTF">2017-04-12T14:41:05Z</dcterms:created>
  <dcterms:modified xsi:type="dcterms:W3CDTF">2020-07-11T17:10:29Z</dcterms:modified>
</cp:coreProperties>
</file>