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0" r:id="rId2"/>
    <p:sldId id="271" r:id="rId3"/>
    <p:sldId id="267" r:id="rId4"/>
    <p:sldId id="258" r:id="rId5"/>
    <p:sldId id="276" r:id="rId6"/>
    <p:sldId id="291" r:id="rId7"/>
    <p:sldId id="277" r:id="rId8"/>
    <p:sldId id="278" r:id="rId9"/>
    <p:sldId id="279" r:id="rId10"/>
    <p:sldId id="273" r:id="rId11"/>
    <p:sldId id="274" r:id="rId12"/>
    <p:sldId id="275" r:id="rId13"/>
    <p:sldId id="284" r:id="rId14"/>
    <p:sldId id="287" r:id="rId15"/>
    <p:sldId id="286" r:id="rId16"/>
    <p:sldId id="294" r:id="rId17"/>
    <p:sldId id="289" r:id="rId18"/>
    <p:sldId id="292" r:id="rId19"/>
    <p:sldId id="293" r:id="rId20"/>
    <p:sldId id="262" r:id="rId21"/>
    <p:sldId id="285"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E9836755-31BD-40CC-B5A3-19D563F849EB}">
          <p14:sldIdLst>
            <p14:sldId id="260"/>
            <p14:sldId id="271"/>
            <p14:sldId id="267"/>
            <p14:sldId id="258"/>
            <p14:sldId id="276"/>
            <p14:sldId id="291"/>
            <p14:sldId id="277"/>
            <p14:sldId id="278"/>
            <p14:sldId id="279"/>
            <p14:sldId id="273"/>
            <p14:sldId id="274"/>
            <p14:sldId id="275"/>
            <p14:sldId id="284"/>
            <p14:sldId id="287"/>
            <p14:sldId id="286"/>
            <p14:sldId id="294"/>
            <p14:sldId id="289"/>
            <p14:sldId id="292"/>
            <p14:sldId id="293"/>
            <p14:sldId id="262"/>
            <p14:sldId id="285"/>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ương Huỳnh Kim Yế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24" autoAdjust="0"/>
  </p:normalViewPr>
  <p:slideViewPr>
    <p:cSldViewPr snapToGrid="0">
      <p:cViewPr varScale="1">
        <p:scale>
          <a:sx n="58" d="100"/>
          <a:sy n="58" d="100"/>
        </p:scale>
        <p:origin x="988" y="48"/>
      </p:cViewPr>
      <p:guideLst/>
    </p:cSldViewPr>
  </p:slideViewPr>
  <p:notesTextViewPr>
    <p:cViewPr>
      <p:scale>
        <a:sx n="66" d="100"/>
        <a:sy n="66" d="100"/>
      </p:scale>
      <p:origin x="0" y="0"/>
    </p:cViewPr>
  </p:notesTextViewPr>
  <p:sorterViewPr>
    <p:cViewPr>
      <p:scale>
        <a:sx n="100" d="100"/>
        <a:sy n="100" d="100"/>
      </p:scale>
      <p:origin x="0" y="-6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4T00:11:16.528" idx="1">
    <p:pos x="5570" y="184"/>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3BD0C-5109-493A-94E5-8A135BF1AC39}" type="datetimeFigureOut">
              <a:rPr lang="en-US" smtClean="0"/>
              <a:t>9/24/2023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19C68-CB3F-4D69-A5F4-A14604CBC3F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None/>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spcBef>
                <a:spcPts val="0"/>
              </a:spcBef>
              <a:spcAft>
                <a:spcPts val="0"/>
              </a:spcAft>
              <a:buSzPts val="1000"/>
              <a:buFont typeface="Symbol" panose="05050102010706020507" pitchFamily="18" charset="2"/>
              <a:buNone/>
              <a:tabLst>
                <a:tab pos="457200" algn="l"/>
              </a:tabLst>
            </a:pPr>
            <a:endParaRPr lang="vi-VN" sz="12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a:spcBef>
                <a:spcPts val="0"/>
              </a:spcBef>
              <a:spcAft>
                <a:spcPts val="0"/>
              </a:spcAft>
            </a:pPr>
            <a:endParaRPr lang="vi-VN" sz="18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a:spcBef>
                <a:spcPts val="0"/>
              </a:spcBef>
              <a:spcAft>
                <a:spcPts val="0"/>
              </a:spcAft>
            </a:pPr>
            <a:endParaRPr lang="vi-VN" sz="18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a:spcBef>
                <a:spcPts val="0"/>
              </a:spcBef>
              <a:spcAft>
                <a:spcPts val="0"/>
              </a:spcAft>
            </a:pPr>
            <a:endParaRPr lang="vi-VN" sz="12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None/>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a:spcBef>
                <a:spcPts val="0"/>
              </a:spcBef>
              <a:spcAft>
                <a:spcPts val="300"/>
              </a:spcAft>
            </a:pPr>
            <a:endParaRPr lang="vi-VN" sz="18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AutoNum type="romanUcPeriod"/>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None/>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None/>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AutoNum type="romanUcPeriod"/>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AutoNum type="romanUcPeriod"/>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None/>
            </a:pP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1" dirty="0" err="1"/>
              <a:t>III.Lợi</a:t>
            </a:r>
            <a:r>
              <a:rPr lang="vi-VN" b="1" dirty="0"/>
              <a:t> ích của phân tích RFM: </a:t>
            </a:r>
          </a:p>
          <a:p>
            <a:r>
              <a:rPr lang="vi-VN" dirty="0"/>
              <a:t>• Tăng tỷ lệ giữ chân khách hàng. </a:t>
            </a:r>
          </a:p>
          <a:p>
            <a:r>
              <a:rPr lang="vi-VN" dirty="0"/>
              <a:t>• Tăng tốc độ phản hồi từ khách hàng. </a:t>
            </a:r>
          </a:p>
          <a:p>
            <a:r>
              <a:rPr lang="vi-VN" dirty="0"/>
              <a:t>• Tăng tỷ lệ doanh thu từ khách hàng. </a:t>
            </a:r>
          </a:p>
          <a:p>
            <a:r>
              <a:rPr lang="vi-VN" dirty="0"/>
              <a:t>Nó dựa trên tiên đề tiếp thị rằng 80% doanh thu doanh nghiệp của bạn đến từ 20% khách hàng của bạn. RFM giúp xác định những khách hàng có nhiều khả năng phản hồi các chương trình khuyến mãi hơn bằng cách phân khúc họ thành các danh mục khác nhau.</a:t>
            </a:r>
            <a:endParaRPr lang="en-US" dirty="0"/>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a:spcBef>
                <a:spcPts val="0"/>
              </a:spcBef>
              <a:spcAft>
                <a:spcPts val="0"/>
              </a:spcAft>
            </a:pPr>
            <a:endParaRPr lang="vi-VN" sz="1800" dirty="0">
              <a:effectLst/>
              <a:latin typeface=".AppleSystemUIFont"/>
              <a:ea typeface="Times New Roman" panose="02020603050405020304" pitchFamily="18" charset="0"/>
              <a:cs typeface="Times New Roman" panose="02020603050405020304" pitchFamily="18" charset="0"/>
            </a:endParaRPr>
          </a:p>
        </p:txBody>
      </p:sp>
      <p:sp>
        <p:nvSpPr>
          <p:cNvPr id="4" name="Chỗ dành sẵn cho Số hiệu Bản chiếu 3"/>
          <p:cNvSpPr>
            <a:spLocks noGrp="1"/>
          </p:cNvSpPr>
          <p:nvPr>
            <p:ph type="sldNum" sz="quarter" idx="5"/>
          </p:nvPr>
        </p:nvSpPr>
        <p:spPr/>
        <p:txBody>
          <a:bodyPr/>
          <a:lstStyle/>
          <a:p>
            <a:fld id="{8D319C68-CB3F-4D69-A5F4-A14604CBC3FC}"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p:cNvSpPr>
            <a:spLocks noGrp="1"/>
          </p:cNvSpPr>
          <p:nvPr>
            <p:ph type="dt" sz="half" idx="10"/>
          </p:nvPr>
        </p:nvSpPr>
        <p:spPr/>
        <p:txBody>
          <a:body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idx="1" hasCustomPrompt="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fld id="{DED0A542-AFA8-4194-A748-26721AEF2869}" type="datetimeFigureOut">
              <a:rPr lang="en-US" smtClean="0"/>
              <a:t>9/24/2023</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fld id="{DED0A542-AFA8-4194-A748-26721AEF2869}" type="datetimeFigureOut">
              <a:rPr lang="en-US" smtClean="0"/>
              <a:t>9/24/2023</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DED0A542-AFA8-4194-A748-26721AEF2869}" type="datetimeFigureOut">
              <a:rPr lang="en-US" smtClean="0"/>
              <a:t>9/24/2023</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DED0A542-AFA8-4194-A748-26721AEF2869}" type="datetimeFigureOut">
              <a:rPr lang="en-US" smtClean="0"/>
              <a:t>9/24/2023</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DED0A542-AFA8-4194-A748-26721AEF2869}" type="datetimeFigureOut">
              <a:rPr lang="en-US" smtClean="0"/>
              <a:t>9/24/2023</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fld id="{DED0A542-AFA8-4194-A748-26721AEF2869}" type="datetimeFigureOut">
              <a:rPr lang="en-US" smtClean="0"/>
              <a:t>9/24/2023</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A43A194C-F77E-452C-94CA-2A421FC6C6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0A542-AFA8-4194-A748-26721AEF2869}" type="datetimeFigureOut">
              <a:rPr lang="en-US" smtClean="0"/>
              <a:t>9/24/2023</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A194C-F77E-452C-94CA-2A421FC6C6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endParaRPr lang="en-US"/>
          </a:p>
        </p:txBody>
      </p:sp>
      <p:sp>
        <p:nvSpPr>
          <p:cNvPr id="3" name="Tiêu đề phụ 2"/>
          <p:cNvSpPr>
            <a:spLocks noGrp="1"/>
          </p:cNvSpPr>
          <p:nvPr>
            <p:ph type="subTitle" idx="1"/>
          </p:nvPr>
        </p:nvSpPr>
        <p:spPr/>
        <p:txBody>
          <a:bodyPr/>
          <a:lstStyle/>
          <a:p>
            <a:endParaRPr lang="en-US"/>
          </a:p>
        </p:txBody>
      </p:sp>
      <p:sp>
        <p:nvSpPr>
          <p:cNvPr id="8" name="Hộp Văn bản 7"/>
          <p:cNvSpPr txBox="1"/>
          <p:nvPr/>
        </p:nvSpPr>
        <p:spPr>
          <a:xfrm>
            <a:off x="95534" y="1534250"/>
            <a:ext cx="8843749" cy="3789499"/>
          </a:xfrm>
          <a:prstGeom prst="rect">
            <a:avLst/>
          </a:prstGeom>
          <a:noFill/>
        </p:spPr>
        <p:txBody>
          <a:bodyPr wrap="square" rtlCol="0">
            <a:spAutoFit/>
          </a:bodyPr>
          <a:lstStyle/>
          <a:p>
            <a:pPr algn="ctr">
              <a:lnSpc>
                <a:spcPct val="150000"/>
              </a:lnSpc>
            </a:pPr>
            <a:r>
              <a:rPr lang="vi-VN" sz="3600" b="1" dirty="0">
                <a:solidFill>
                  <a:schemeClr val="bg1"/>
                </a:solidFill>
                <a:latin typeface="Times New Roman" panose="02020603050405020304" pitchFamily="18" charset="0"/>
                <a:cs typeface="Times New Roman" panose="02020603050405020304" pitchFamily="18" charset="0"/>
              </a:rPr>
              <a:t>Nhóm 1</a:t>
            </a:r>
          </a:p>
          <a:p>
            <a:pPr algn="ctr">
              <a:lnSpc>
                <a:spcPct val="150000"/>
              </a:lnSpc>
            </a:pPr>
            <a:r>
              <a:rPr lang="vi-VN" sz="3200" b="1" dirty="0">
                <a:solidFill>
                  <a:schemeClr val="bg1"/>
                </a:solidFill>
                <a:latin typeface="Times New Roman" panose="02020603050405020304" pitchFamily="18" charset="0"/>
                <a:cs typeface="Times New Roman" panose="02020603050405020304" pitchFamily="18" charset="0"/>
              </a:rPr>
              <a:t>Nguyễn Văn Vinh</a:t>
            </a:r>
          </a:p>
          <a:p>
            <a:pPr algn="ctr">
              <a:lnSpc>
                <a:spcPct val="150000"/>
              </a:lnSpc>
            </a:pPr>
            <a:r>
              <a:rPr lang="vi-VN" sz="3200" b="1" dirty="0">
                <a:solidFill>
                  <a:schemeClr val="bg1"/>
                </a:solidFill>
                <a:latin typeface="Times New Roman" panose="02020603050405020304" pitchFamily="18" charset="0"/>
                <a:cs typeface="Times New Roman" panose="02020603050405020304" pitchFamily="18" charset="0"/>
              </a:rPr>
              <a:t>Nguyễn Thị Phương Trinh</a:t>
            </a:r>
          </a:p>
          <a:p>
            <a:pPr algn="ctr">
              <a:lnSpc>
                <a:spcPct val="150000"/>
              </a:lnSpc>
            </a:pPr>
            <a:r>
              <a:rPr lang="vi-VN" sz="3200" b="1" dirty="0">
                <a:solidFill>
                  <a:schemeClr val="bg1"/>
                </a:solidFill>
                <a:latin typeface="Times New Roman" panose="02020603050405020304" pitchFamily="18" charset="0"/>
                <a:cs typeface="Times New Roman" panose="02020603050405020304" pitchFamily="18" charset="0"/>
              </a:rPr>
              <a:t>Trương Huỳnh Kim Yến</a:t>
            </a:r>
          </a:p>
          <a:p>
            <a:pPr algn="ctr">
              <a:lnSpc>
                <a:spcPct val="150000"/>
              </a:lnSpc>
            </a:pPr>
            <a:r>
              <a:rPr lang="vi-VN" sz="3200" b="1" dirty="0">
                <a:solidFill>
                  <a:schemeClr val="bg1"/>
                </a:solidFill>
                <a:latin typeface="Times New Roman" panose="02020603050405020304" pitchFamily="18" charset="0"/>
                <a:cs typeface="Times New Roman" panose="02020603050405020304" pitchFamily="18" charset="0"/>
              </a:rPr>
              <a:t>Huỳnh Thanh Hoàng</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 name="Hình ảnh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12161"/>
          </a:xfrm>
          <a:prstGeom prst="rect">
            <a:avLst/>
          </a:prstGeom>
        </p:spPr>
      </p:pic>
      <p:sp>
        <p:nvSpPr>
          <p:cNvPr id="11" name="Hộp Văn bản 10"/>
          <p:cNvSpPr txBox="1"/>
          <p:nvPr/>
        </p:nvSpPr>
        <p:spPr>
          <a:xfrm>
            <a:off x="6096000" y="1099672"/>
            <a:ext cx="5432612" cy="3416320"/>
          </a:xfrm>
          <a:prstGeom prst="rect">
            <a:avLst/>
          </a:prstGeom>
          <a:noFill/>
        </p:spPr>
        <p:txBody>
          <a:bodyPr wrap="square" rtlCol="0">
            <a:spAutoFit/>
          </a:bodyPr>
          <a:lstStyle/>
          <a:p>
            <a:r>
              <a:rPr lang="vi-VN" sz="7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Kỹ Thuật RFM</a:t>
            </a:r>
            <a:endParaRPr lang="en-US" sz="7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Hộp Văn bản 11"/>
          <p:cNvSpPr txBox="1"/>
          <p:nvPr/>
        </p:nvSpPr>
        <p:spPr>
          <a:xfrm>
            <a:off x="7960659" y="5415824"/>
            <a:ext cx="4356847" cy="1200329"/>
          </a:xfrm>
          <a:prstGeom prst="rect">
            <a:avLst/>
          </a:prstGeom>
          <a:noFill/>
        </p:spPr>
        <p:txBody>
          <a:bodyPr wrap="square" rtlCol="0">
            <a:spAutoFit/>
          </a:bodyPr>
          <a:lstStyle/>
          <a:p>
            <a:r>
              <a:rPr lang="vi-VN" sz="2400" b="1" dirty="0">
                <a:solidFill>
                  <a:schemeClr val="bg1"/>
                </a:solidFill>
                <a:latin typeface="Times New Roman" panose="02020603050405020304" pitchFamily="18" charset="0"/>
                <a:cs typeface="Times New Roman" panose="02020603050405020304" pitchFamily="18" charset="0"/>
              </a:rPr>
              <a:t>Môn: Phân Tích Định Lượng</a:t>
            </a:r>
          </a:p>
          <a:p>
            <a:r>
              <a:rPr lang="vi-VN" sz="2400" b="1" dirty="0">
                <a:solidFill>
                  <a:schemeClr val="bg1"/>
                </a:solidFill>
                <a:latin typeface="Times New Roman" panose="02020603050405020304" pitchFamily="18" charset="0"/>
                <a:cs typeface="Times New Roman" panose="02020603050405020304" pitchFamily="18" charset="0"/>
              </a:rPr>
              <a:t>GVHD: Huỳnh Nam</a:t>
            </a:r>
          </a:p>
          <a:p>
            <a:r>
              <a:rPr lang="vi-VN" sz="2400" b="1" dirty="0">
                <a:solidFill>
                  <a:schemeClr val="bg1"/>
                </a:solidFill>
                <a:latin typeface="Times New Roman" panose="02020603050405020304" pitchFamily="18" charset="0"/>
                <a:cs typeface="Times New Roman" panose="02020603050405020304" pitchFamily="18" charset="0"/>
              </a:rPr>
              <a:t>Lớp: DHHTTT17B</a:t>
            </a:r>
            <a:endParaRPr lang="en-US"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4" name="Chỗ dành sẵn cho Nội dung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239997" cy="6986132"/>
          </a:xfrm>
          <a:prstGeom prst="rect">
            <a:avLst/>
          </a:prstGeom>
        </p:spPr>
      </p:pic>
      <p:sp>
        <p:nvSpPr>
          <p:cNvPr id="3" name="Hộp Văn bản 2"/>
          <p:cNvSpPr txBox="1"/>
          <p:nvPr/>
        </p:nvSpPr>
        <p:spPr>
          <a:xfrm>
            <a:off x="2868707" y="365125"/>
            <a:ext cx="7799294" cy="1046440"/>
          </a:xfrm>
          <a:prstGeom prst="rect">
            <a:avLst/>
          </a:prstGeom>
          <a:noFill/>
        </p:spPr>
        <p:txBody>
          <a:bodyPr wrap="square" rtlCol="0">
            <a:spAutoFit/>
          </a:bodyPr>
          <a:lstStyle/>
          <a:p>
            <a:r>
              <a:rPr lang="vi-VN" sz="4400" b="1" kern="100" dirty="0" err="1">
                <a:solidFill>
                  <a:schemeClr val="bg1"/>
                </a:solidFill>
                <a:effectLst/>
                <a:latin typeface="+mj-lt"/>
                <a:ea typeface="Times New Roman" panose="02020603050405020304" pitchFamily="18" charset="0"/>
                <a:cs typeface="Times New Roman" panose="02020603050405020304" pitchFamily="18" charset="0"/>
              </a:rPr>
              <a:t>III.Benefits</a:t>
            </a:r>
            <a:r>
              <a:rPr lang="vi-VN" sz="4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4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4400" b="1"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4400" b="1"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Hộp Văn bản 4"/>
          <p:cNvSpPr txBox="1"/>
          <p:nvPr/>
        </p:nvSpPr>
        <p:spPr>
          <a:xfrm>
            <a:off x="323007" y="1690688"/>
            <a:ext cx="5772993" cy="5386090"/>
          </a:xfrm>
          <a:prstGeom prst="rect">
            <a:avLst/>
          </a:prstGeom>
          <a:noFill/>
        </p:spPr>
        <p:txBody>
          <a:bodyPr wrap="square" rtlCol="0">
            <a:spAutoFit/>
          </a:bodyPr>
          <a:lstStyle/>
          <a:p>
            <a:pPr marL="0" marR="0">
              <a:spcBef>
                <a:spcPts val="0"/>
              </a:spcBef>
              <a:spcAft>
                <a:spcPts val="0"/>
              </a:spcAft>
            </a:pP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Increase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retention</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rate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Speed</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up</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feedback</a:t>
            </a:r>
            <a:endParaRPr lang="en-US" sz="28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Increase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rate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revenue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from</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It</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based</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axiom</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80%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your</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revenue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comes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from</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20%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your</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identify</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who</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are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more</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likely</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respond</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promotions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by</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segmenting</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them</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into</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different</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categories</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pic>
        <p:nvPicPr>
          <p:cNvPr id="7" name="Hình ảnh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55814"/>
            <a:ext cx="6143997" cy="47601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anim calcmode="lin" valueType="num">
                                      <p:cBhvr>
                                        <p:cTn id="14" dur="250" fill="hold"/>
                                        <p:tgtEl>
                                          <p:spTgt spid="7"/>
                                        </p:tgtEl>
                                        <p:attrNameLst>
                                          <p:attrName>ppt_x</p:attrName>
                                        </p:attrNameLst>
                                      </p:cBhvr>
                                      <p:tavLst>
                                        <p:tav tm="0">
                                          <p:val>
                                            <p:strVal val="#ppt_x"/>
                                          </p:val>
                                        </p:tav>
                                        <p:tav tm="100000">
                                          <p:val>
                                            <p:strVal val="#ppt_x"/>
                                          </p:val>
                                        </p:tav>
                                      </p:tavLst>
                                    </p:anim>
                                    <p:anim calcmode="lin" valueType="num">
                                      <p:cBhvr>
                                        <p:cTn id="15"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1000"/>
                                        <p:tgtEl>
                                          <p:spTgt spid="5">
                                            <p:txEl>
                                              <p:pRg st="1" end="1"/>
                                            </p:txEl>
                                          </p:spTgt>
                                        </p:tgtEl>
                                      </p:cBhvr>
                                    </p:animEffect>
                                    <p:anim calcmode="lin" valueType="num">
                                      <p:cBhvr>
                                        <p:cTn id="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4" name="Chỗ dành sẵn cho Nội dung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239997" cy="6986132"/>
          </a:xfrm>
          <a:prstGeom prst="rect">
            <a:avLst/>
          </a:prstGeom>
        </p:spPr>
      </p:pic>
      <p:sp>
        <p:nvSpPr>
          <p:cNvPr id="3" name="Hộp Văn bản 2"/>
          <p:cNvSpPr txBox="1"/>
          <p:nvPr/>
        </p:nvSpPr>
        <p:spPr>
          <a:xfrm>
            <a:off x="484094" y="181617"/>
            <a:ext cx="9377082" cy="923330"/>
          </a:xfrm>
          <a:prstGeom prst="rect">
            <a:avLst/>
          </a:prstGeom>
          <a:noFill/>
        </p:spPr>
        <p:txBody>
          <a:bodyPr wrap="square" rtlCol="0">
            <a:spAutoFit/>
          </a:bodyPr>
          <a:lstStyle/>
          <a:p>
            <a:r>
              <a:rPr lang="vi-VN" sz="3600" b="1" kern="100" dirty="0">
                <a:solidFill>
                  <a:schemeClr val="bg1"/>
                </a:solidFill>
                <a:effectLst/>
                <a:latin typeface="+mj-lt"/>
                <a:ea typeface="Times New Roman" panose="02020603050405020304" pitchFamily="18" charset="0"/>
                <a:cs typeface="Times New Roman" panose="02020603050405020304" pitchFamily="18" charset="0"/>
              </a:rPr>
              <a:t>IV.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Application</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RFM in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various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fields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3600" b="1"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
        <p:nvSpPr>
          <p:cNvPr id="5" name="Hộp Văn bản 4"/>
          <p:cNvSpPr txBox="1"/>
          <p:nvPr/>
        </p:nvSpPr>
        <p:spPr>
          <a:xfrm>
            <a:off x="227291" y="1136405"/>
            <a:ext cx="12012706" cy="5539978"/>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applied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different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areas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management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-E-</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commerce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Online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shopping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sites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Analytics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evaluate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relationships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focus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offering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offers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further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motivate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shopping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Retail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Retail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stores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classifddy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into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based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adjust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store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structure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promotions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Financial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financial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company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assess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risk</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solvency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thereby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determining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structure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financial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products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Tourism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hospitality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tourism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industry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bookings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promotions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profits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4" name="Chỗ dành sẵn cho Nội dung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239997" cy="6986132"/>
          </a:xfrm>
          <a:prstGeom prst="rect">
            <a:avLst/>
          </a:prstGeom>
        </p:spPr>
      </p:pic>
      <p:sp>
        <p:nvSpPr>
          <p:cNvPr id="3" name="Hộp Văn bản 2"/>
          <p:cNvSpPr txBox="1"/>
          <p:nvPr/>
        </p:nvSpPr>
        <p:spPr>
          <a:xfrm>
            <a:off x="1039906" y="723077"/>
            <a:ext cx="10130118" cy="5970865"/>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Health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medical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Medical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organizations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monitor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relationships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patients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ensure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receive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medical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records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effectively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p>
          <a:p>
            <a:pPr marL="0" marR="0">
              <a:spcBef>
                <a:spcPts val="0"/>
              </a:spcBef>
              <a:spcAft>
                <a:spcPts val="0"/>
              </a:spcAft>
            </a:pP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Public</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area</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relations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government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agencies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organizations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p>
          <a:p>
            <a:pPr marL="0" marR="0">
              <a:spcBef>
                <a:spcPts val="0"/>
              </a:spcBef>
              <a:spcAft>
                <a:spcPts val="0"/>
              </a:spcAft>
            </a:pP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Hotels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restaurants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hotel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restaurant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industry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manage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reservations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provide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better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p>
          <a:p>
            <a:pPr marL="0" marR="0">
              <a:spcBef>
                <a:spcPts val="0"/>
              </a:spcBef>
              <a:spcAft>
                <a:spcPts val="0"/>
              </a:spcAft>
            </a:pP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Banking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Banking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institutions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track</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financial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recommend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financial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products</a:t>
            </a:r>
            <a:r>
              <a:rPr lang="vi-VN" sz="2800" kern="1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2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7" name="Hộp Văn bản 6"/>
          <p:cNvSpPr txBox="1"/>
          <p:nvPr/>
        </p:nvSpPr>
        <p:spPr>
          <a:xfrm>
            <a:off x="1488141" y="104576"/>
            <a:ext cx="10703859" cy="923330"/>
          </a:xfrm>
          <a:prstGeom prst="rect">
            <a:avLst/>
          </a:prstGeom>
          <a:noFill/>
        </p:spPr>
        <p:txBody>
          <a:bodyPr wrap="square" rtlCol="0">
            <a:spAutoFit/>
          </a:bodyPr>
          <a:lstStyle/>
          <a:p>
            <a:r>
              <a:rPr lang="vi-VN" sz="3600" b="1" dirty="0" err="1">
                <a:solidFill>
                  <a:schemeClr val="bg1"/>
                </a:solidFill>
                <a:effectLst/>
                <a:latin typeface="+mj-lt"/>
                <a:ea typeface="Times New Roman" panose="02020603050405020304" pitchFamily="18" charset="0"/>
                <a:cs typeface="Times New Roman" panose="02020603050405020304" pitchFamily="18" charset="0"/>
              </a:rPr>
              <a:t>V.Advantages</a:t>
            </a:r>
            <a:r>
              <a:rPr lang="vi-VN" sz="3600" b="1" dirty="0">
                <a:solidFill>
                  <a:schemeClr val="bg1"/>
                </a:solidFill>
                <a:effectLst/>
                <a:latin typeface="+mj-lt"/>
                <a:ea typeface="Times New Roman" panose="02020603050405020304" pitchFamily="18" charset="0"/>
                <a:cs typeface="Times New Roman" panose="02020603050405020304" pitchFamily="18" charset="0"/>
              </a:rPr>
              <a:t> </a:t>
            </a:r>
            <a:r>
              <a:rPr lang="vi-VN" sz="3600" b="1" dirty="0" err="1">
                <a:solidFill>
                  <a:schemeClr val="bg1"/>
                </a:solidFill>
                <a:effectLst/>
                <a:latin typeface="+mj-lt"/>
                <a:ea typeface="Times New Roman" panose="02020603050405020304" pitchFamily="18" charset="0"/>
                <a:cs typeface="Times New Roman" panose="02020603050405020304" pitchFamily="18" charset="0"/>
              </a:rPr>
              <a:t>And</a:t>
            </a:r>
            <a:r>
              <a:rPr lang="vi-VN" sz="3600" b="1" dirty="0">
                <a:solidFill>
                  <a:schemeClr val="bg1"/>
                </a:solidFill>
                <a:effectLst/>
                <a:latin typeface="+mj-lt"/>
                <a:ea typeface="Times New Roman" panose="02020603050405020304" pitchFamily="18" charset="0"/>
                <a:cs typeface="Times New Roman" panose="02020603050405020304" pitchFamily="18" charset="0"/>
              </a:rPr>
              <a:t> </a:t>
            </a:r>
            <a:r>
              <a:rPr lang="vi-VN" sz="3600" b="1" dirty="0" err="1">
                <a:solidFill>
                  <a:schemeClr val="bg1"/>
                </a:solidFill>
                <a:effectLst/>
                <a:latin typeface="+mj-lt"/>
                <a:ea typeface="Times New Roman" panose="02020603050405020304" pitchFamily="18" charset="0"/>
                <a:cs typeface="Times New Roman" panose="02020603050405020304" pitchFamily="18" charset="0"/>
              </a:rPr>
              <a:t>Disadvantages</a:t>
            </a:r>
            <a:r>
              <a:rPr lang="vi-VN" sz="3600" b="1" dirty="0">
                <a:solidFill>
                  <a:schemeClr val="bg1"/>
                </a:solidFill>
                <a:effectLst/>
                <a:latin typeface="+mj-lt"/>
                <a:ea typeface="Times New Roman" panose="02020603050405020304" pitchFamily="18" charset="0"/>
                <a:cs typeface="Times New Roman" panose="02020603050405020304" pitchFamily="18" charset="0"/>
              </a:rPr>
              <a:t> </a:t>
            </a:r>
            <a:r>
              <a:rPr lang="vi-VN" sz="3600" b="1" dirty="0" err="1">
                <a:solidFill>
                  <a:schemeClr val="bg1"/>
                </a:solidFill>
                <a:effectLst/>
                <a:latin typeface="+mj-lt"/>
                <a:ea typeface="Times New Roman" panose="02020603050405020304" pitchFamily="18" charset="0"/>
                <a:cs typeface="Times New Roman" panose="02020603050405020304" pitchFamily="18" charset="0"/>
              </a:rPr>
              <a:t>Of</a:t>
            </a:r>
            <a:r>
              <a:rPr lang="vi-VN" sz="3600" b="1" dirty="0">
                <a:solidFill>
                  <a:schemeClr val="bg1"/>
                </a:solidFill>
                <a:effectLst/>
                <a:latin typeface="+mj-lt"/>
                <a:ea typeface="Times New Roman" panose="02020603050405020304" pitchFamily="18" charset="0"/>
                <a:cs typeface="Times New Roman" panose="02020603050405020304" pitchFamily="18" charset="0"/>
              </a:rPr>
              <a:t> RFM</a:t>
            </a:r>
            <a:endParaRPr lang="en-US" sz="3600" b="1" dirty="0">
              <a:solidFill>
                <a:schemeClr val="bg1"/>
              </a:solidFill>
              <a:latin typeface="+mj-lt"/>
            </a:endParaRPr>
          </a:p>
          <a:p>
            <a:endParaRPr lang="en-US" dirty="0"/>
          </a:p>
        </p:txBody>
      </p:sp>
      <p:sp>
        <p:nvSpPr>
          <p:cNvPr id="8" name="Hộp Văn bản 7"/>
          <p:cNvSpPr txBox="1"/>
          <p:nvPr/>
        </p:nvSpPr>
        <p:spPr>
          <a:xfrm>
            <a:off x="412376" y="1069694"/>
            <a:ext cx="11779624" cy="3385542"/>
          </a:xfrm>
          <a:prstGeom prst="rect">
            <a:avLst/>
          </a:prstGeom>
          <a:noFill/>
        </p:spPr>
        <p:txBody>
          <a:bodyPr wrap="square" rtlCol="0">
            <a:spAutoFit/>
          </a:bodyPr>
          <a:lstStyle/>
          <a:p>
            <a:r>
              <a:rPr lang="vi-VN" sz="2800" b="1" kern="100" dirty="0">
                <a:solidFill>
                  <a:schemeClr val="bg1"/>
                </a:solidFill>
                <a:effectLst/>
                <a:latin typeface="+mj-lt"/>
                <a:ea typeface="Times New Roman" panose="02020603050405020304" pitchFamily="18" charset="0"/>
                <a:cs typeface="Times New Roman" panose="02020603050405020304" pitchFamily="18" charset="0"/>
              </a:rPr>
              <a:t>    1.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Advantage</a:t>
            </a:r>
            <a:endParaRPr lang="vi-VN" sz="2800" b="1" kern="100" dirty="0">
              <a:solidFill>
                <a:schemeClr val="bg1"/>
              </a:solidFill>
              <a:effectLst/>
              <a:latin typeface="+mj-lt"/>
              <a:ea typeface="Times New Roman" panose="02020603050405020304" pitchFamily="18" charset="0"/>
              <a:cs typeface="Times New Roman" panose="02020603050405020304" pitchFamily="18" charset="0"/>
            </a:endParaRPr>
          </a:p>
          <a:p>
            <a:endParaRPr lang="vi-VN"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applied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different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types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lead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reduced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costs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you</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target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right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Data</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be a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good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source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loyalty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programs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combined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other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analytical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tools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better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understand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you</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identify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your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
        <p:nvSpPr>
          <p:cNvPr id="11" name="Hộp Văn bản 10"/>
          <p:cNvSpPr txBox="1"/>
          <p:nvPr/>
        </p:nvSpPr>
        <p:spPr>
          <a:xfrm>
            <a:off x="412376" y="4553240"/>
            <a:ext cx="9991165" cy="2800767"/>
          </a:xfrm>
          <a:prstGeom prst="rect">
            <a:avLst/>
          </a:prstGeom>
          <a:noFill/>
        </p:spPr>
        <p:txBody>
          <a:bodyPr wrap="square" rtlCol="0">
            <a:spAutoFit/>
          </a:bodyPr>
          <a:lstStyle/>
          <a:p>
            <a:pPr marL="0" marR="0">
              <a:spcBef>
                <a:spcPts val="0"/>
              </a:spcBef>
              <a:spcAft>
                <a:spcPts val="0"/>
              </a:spcAft>
            </a:pPr>
            <a:r>
              <a:rPr lang="vi-VN" sz="2800" b="1" kern="100" dirty="0">
                <a:solidFill>
                  <a:schemeClr val="bg1"/>
                </a:solidFill>
                <a:effectLst/>
                <a:latin typeface="+mj-lt"/>
                <a:ea typeface="Times New Roman" panose="02020603050405020304" pitchFamily="18" charset="0"/>
                <a:cs typeface="Times New Roman" panose="02020603050405020304" pitchFamily="18" charset="0"/>
              </a:rPr>
              <a:t>   2.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Weak</a:t>
            </a:r>
            <a:r>
              <a:rPr lang="vi-VN" sz="28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b="1" kern="100" dirty="0" err="1">
                <a:solidFill>
                  <a:schemeClr val="bg1"/>
                </a:solidFill>
                <a:effectLst/>
                <a:latin typeface="+mj-lt"/>
                <a:ea typeface="Times New Roman" panose="02020603050405020304" pitchFamily="18" charset="0"/>
                <a:cs typeface="Times New Roman" panose="02020603050405020304" pitchFamily="18" charset="0"/>
              </a:rPr>
              <a:t>point</a:t>
            </a:r>
            <a:endParaRPr lang="en-US" sz="28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Calculating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scores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difficult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depends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historical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data</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not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future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prospects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may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not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you</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only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sell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product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1000"/>
                                        <p:tgtEl>
                                          <p:spTgt spid="8">
                                            <p:txEl>
                                              <p:pRg st="3" end="3"/>
                                            </p:txEl>
                                          </p:spTgt>
                                        </p:tgtEl>
                                      </p:cBhvr>
                                    </p:animEffect>
                                    <p:anim calcmode="lin" valueType="num">
                                      <p:cBhvr>
                                        <p:cTn id="2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1000"/>
                                        <p:tgtEl>
                                          <p:spTgt spid="8">
                                            <p:txEl>
                                              <p:pRg st="4" end="4"/>
                                            </p:txEl>
                                          </p:spTgt>
                                        </p:tgtEl>
                                      </p:cBhvr>
                                    </p:animEffect>
                                    <p:anim calcmode="lin" valueType="num">
                                      <p:cBhvr>
                                        <p:cTn id="30"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1000"/>
                                        <p:tgtEl>
                                          <p:spTgt spid="8">
                                            <p:txEl>
                                              <p:pRg st="6" end="6"/>
                                            </p:txEl>
                                          </p:spTgt>
                                        </p:tgtEl>
                                      </p:cBhvr>
                                    </p:animEffect>
                                    <p:anim calcmode="lin" valueType="num">
                                      <p:cBhvr>
                                        <p:cTn id="4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fade">
                                      <p:cBhvr>
                                        <p:cTn id="46" dur="1000"/>
                                        <p:tgtEl>
                                          <p:spTgt spid="11">
                                            <p:txEl>
                                              <p:pRg st="0" end="0"/>
                                            </p:txEl>
                                          </p:spTgt>
                                        </p:tgtEl>
                                      </p:cBhvr>
                                    </p:animEffect>
                                    <p:anim calcmode="lin" valueType="num">
                                      <p:cBhvr>
                                        <p:cTn id="47"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fade">
                                      <p:cBhvr>
                                        <p:cTn id="51" dur="1000"/>
                                        <p:tgtEl>
                                          <p:spTgt spid="11">
                                            <p:txEl>
                                              <p:pRg st="1" end="1"/>
                                            </p:txEl>
                                          </p:spTgt>
                                        </p:tgtEl>
                                      </p:cBhvr>
                                    </p:animEffect>
                                    <p:anim calcmode="lin" valueType="num">
                                      <p:cBhvr>
                                        <p:cTn id="5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animEffect transition="in" filter="fade">
                                      <p:cBhvr>
                                        <p:cTn id="56" dur="1000"/>
                                        <p:tgtEl>
                                          <p:spTgt spid="11">
                                            <p:txEl>
                                              <p:pRg st="2" end="2"/>
                                            </p:txEl>
                                          </p:spTgt>
                                        </p:tgtEl>
                                      </p:cBhvr>
                                    </p:animEffect>
                                    <p:anim calcmode="lin" valueType="num">
                                      <p:cBhvr>
                                        <p:cTn id="5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Effect transition="in" filter="fade">
                                      <p:cBhvr>
                                        <p:cTn id="61" dur="1000"/>
                                        <p:tgtEl>
                                          <p:spTgt spid="11">
                                            <p:txEl>
                                              <p:pRg st="3" end="3"/>
                                            </p:txEl>
                                          </p:spTgt>
                                        </p:tgtEl>
                                      </p:cBhvr>
                                    </p:animEffect>
                                    <p:anim calcmode="lin" valueType="num">
                                      <p:cBhvr>
                                        <p:cTn id="6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1">
                                            <p:txEl>
                                              <p:pRg st="4" end="4"/>
                                            </p:txEl>
                                          </p:spTgt>
                                        </p:tgtEl>
                                        <p:attrNameLst>
                                          <p:attrName>style.visibility</p:attrName>
                                        </p:attrNameLst>
                                      </p:cBhvr>
                                      <p:to>
                                        <p:strVal val="visible"/>
                                      </p:to>
                                    </p:set>
                                    <p:animEffect transition="in" filter="fade">
                                      <p:cBhvr>
                                        <p:cTn id="66" dur="1000"/>
                                        <p:tgtEl>
                                          <p:spTgt spid="11">
                                            <p:txEl>
                                              <p:pRg st="4" end="4"/>
                                            </p:txEl>
                                          </p:spTgt>
                                        </p:tgtEl>
                                      </p:cBhvr>
                                    </p:animEffect>
                                    <p:anim calcmode="lin" valueType="num">
                                      <p:cBhvr>
                                        <p:cTn id="67"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466165" y="-175583"/>
            <a:ext cx="10515600" cy="1261884"/>
          </a:xfrm>
          <a:prstGeom prst="rect">
            <a:avLst/>
          </a:prstGeom>
          <a:noFill/>
        </p:spPr>
        <p:txBody>
          <a:bodyPr wrap="square" rtlCol="0">
            <a:spAutoFit/>
          </a:bodyPr>
          <a:lstStyle/>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vi-VN" sz="4000" b="1" kern="100" dirty="0" err="1">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VI.Why</a:t>
            </a:r>
            <a:r>
              <a:rPr lang="vi-VN" sz="4000" b="1" kern="100" dirty="0">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a:t>
            </a:r>
            <a:r>
              <a:rPr lang="vi-VN" sz="4000" b="1" kern="100" dirty="0" err="1">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is</a:t>
            </a:r>
            <a:r>
              <a:rPr lang="vi-VN" sz="4000" b="1" kern="100" dirty="0">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RFM </a:t>
            </a:r>
            <a:r>
              <a:rPr lang="vi-VN" sz="4000" b="1" kern="100" dirty="0" err="1">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analysis</a:t>
            </a:r>
            <a:r>
              <a:rPr lang="vi-VN" sz="4000" b="1" kern="100" dirty="0">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 </a:t>
            </a:r>
            <a:r>
              <a:rPr lang="vi-VN" sz="4000" b="1" kern="100" dirty="0" err="1">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important</a:t>
            </a:r>
            <a:r>
              <a:rPr lang="vi-VN" sz="4000" b="1" kern="100" dirty="0">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a:t>
            </a:r>
            <a:endParaRPr lang="en-US" sz="4000" b="1" kern="100" dirty="0">
              <a:solidFill>
                <a:schemeClr val="bg1"/>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endParaRPr>
          </a:p>
          <a:p>
            <a:endParaRPr lang="en-US" dirty="0"/>
          </a:p>
        </p:txBody>
      </p:sp>
      <p:sp>
        <p:nvSpPr>
          <p:cNvPr id="4" name="Hộp Văn bản 3"/>
          <p:cNvSpPr txBox="1"/>
          <p:nvPr/>
        </p:nvSpPr>
        <p:spPr>
          <a:xfrm>
            <a:off x="466165" y="1027906"/>
            <a:ext cx="10815918" cy="1938992"/>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provides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comprehensive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picture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buying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behaviors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better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understand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frequency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value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frequency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6" name="Hộp Văn bản 5"/>
          <p:cNvSpPr txBox="1"/>
          <p:nvPr/>
        </p:nvSpPr>
        <p:spPr>
          <a:xfrm>
            <a:off x="394448" y="2884001"/>
            <a:ext cx="7100047" cy="4247317"/>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1.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Understand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categorize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into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based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their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buying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may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include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lead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loyal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compassion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classification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focus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come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strategies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pic>
        <p:nvPicPr>
          <p:cNvPr id="8" name="Hình ảnh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694" y="2570160"/>
            <a:ext cx="5002306" cy="456115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168087" y="0"/>
            <a:ext cx="7738784" cy="7263527"/>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2.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optimizations</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through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focusing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Enterprises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information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from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assess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whether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current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effective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make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improvements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3.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Increase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conversion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rate</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increase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conversion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rates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focusing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buying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design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appropriate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strategies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increase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conversion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rates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pic>
        <p:nvPicPr>
          <p:cNvPr id="6" name="Hình ảnh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859" y="1165412"/>
            <a:ext cx="4536141" cy="473336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6" name="Hộp Văn bản 5"/>
          <p:cNvSpPr txBox="1"/>
          <p:nvPr/>
        </p:nvSpPr>
        <p:spPr>
          <a:xfrm>
            <a:off x="2086707" y="1690688"/>
            <a:ext cx="8018585" cy="2831544"/>
          </a:xfrm>
          <a:prstGeom prst="rect">
            <a:avLst/>
          </a:prstGeom>
          <a:noFill/>
          <a:scene3d>
            <a:camera prst="isometricOffAxis2Left"/>
            <a:lightRig rig="threePt" dir="t"/>
          </a:scene3d>
        </p:spPr>
        <p:txBody>
          <a:bodyPr wrap="square" rtlCol="0">
            <a:spAutoFit/>
          </a:bodyPr>
          <a:lstStyle/>
          <a:p>
            <a:r>
              <a:rPr lang="vi-VN" sz="8000" b="1" dirty="0">
                <a:solidFill>
                  <a:schemeClr val="bg1"/>
                </a:solidFill>
                <a:latin typeface="Times New Roman" panose="02020603050405020304" pitchFamily="18" charset="0"/>
                <a:cs typeface="Times New Roman" panose="02020603050405020304" pitchFamily="18" charset="0"/>
              </a:rPr>
              <a:t>VII.</a:t>
            </a:r>
            <a:r>
              <a:rPr lang="en-US" sz="8000" b="1" dirty="0">
                <a:solidFill>
                  <a:schemeClr val="bg1"/>
                </a:solidFill>
                <a:latin typeface="Times New Roman" panose="02020603050405020304" pitchFamily="18" charset="0"/>
                <a:cs typeface="Times New Roman" panose="02020603050405020304" pitchFamily="18" charset="0"/>
              </a:rPr>
              <a:t>Customer segmentation</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25535"/>
            <a:ext cx="12192000" cy="6858000"/>
          </a:xfrm>
        </p:spPr>
      </p:pic>
      <p:pic>
        <p:nvPicPr>
          <p:cNvPr id="6" name="Picture 1" descr="A black screen with white text&#10;&#10;Description automatically generated"/>
          <p:cNvPicPr>
            <a:picLocks noChangeAspect="1"/>
          </p:cNvPicPr>
          <p:nvPr/>
        </p:nvPicPr>
        <p:blipFill>
          <a:blip r:embed="rId3"/>
          <a:stretch>
            <a:fillRect/>
          </a:stretch>
        </p:blipFill>
        <p:spPr>
          <a:xfrm>
            <a:off x="510989" y="250374"/>
            <a:ext cx="7001159" cy="1398381"/>
          </a:xfrm>
          <a:prstGeom prst="rect">
            <a:avLst/>
          </a:prstGeom>
        </p:spPr>
      </p:pic>
      <p:pic>
        <p:nvPicPr>
          <p:cNvPr id="8" name="Picture 1" descr="A screen shot of a computer program&#10;&#10;Description automatically generated"/>
          <p:cNvPicPr>
            <a:picLocks noChangeAspect="1"/>
          </p:cNvPicPr>
          <p:nvPr/>
        </p:nvPicPr>
        <p:blipFill>
          <a:blip r:embed="rId4"/>
          <a:stretch>
            <a:fillRect/>
          </a:stretch>
        </p:blipFill>
        <p:spPr>
          <a:xfrm>
            <a:off x="1561651" y="1768704"/>
            <a:ext cx="8299801" cy="1783491"/>
          </a:xfrm>
          <a:prstGeom prst="rect">
            <a:avLst/>
          </a:prstGeom>
        </p:spPr>
      </p:pic>
      <p:pic>
        <p:nvPicPr>
          <p:cNvPr id="10" name="Picture 1" descr="A screenshot of a computer&#10;&#10;Description automatically generated"/>
          <p:cNvPicPr>
            <a:picLocks noChangeAspect="1"/>
          </p:cNvPicPr>
          <p:nvPr/>
        </p:nvPicPr>
        <p:blipFill>
          <a:blip r:embed="rId5"/>
          <a:stretch>
            <a:fillRect/>
          </a:stretch>
        </p:blipFill>
        <p:spPr>
          <a:xfrm>
            <a:off x="2384611" y="3630211"/>
            <a:ext cx="9361911" cy="1479835"/>
          </a:xfrm>
          <a:prstGeom prst="rect">
            <a:avLst/>
          </a:prstGeom>
        </p:spPr>
      </p:pic>
      <p:pic>
        <p:nvPicPr>
          <p:cNvPr id="12" name="Picture 1" descr="A screen shot of a computer code&#10;&#10;Description automatically generated"/>
          <p:cNvPicPr>
            <a:picLocks noChangeAspect="1"/>
          </p:cNvPicPr>
          <p:nvPr/>
        </p:nvPicPr>
        <p:blipFill>
          <a:blip r:embed="rId6"/>
          <a:stretch>
            <a:fillRect/>
          </a:stretch>
        </p:blipFill>
        <p:spPr>
          <a:xfrm>
            <a:off x="3765177" y="5352630"/>
            <a:ext cx="8150158" cy="14798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p:spPr>
      </p:pic>
      <p:pic>
        <p:nvPicPr>
          <p:cNvPr id="4" name="Picture 1" descr="A screenshot of a computer program&#10;&#10;Description automatically generated"/>
          <p:cNvPicPr>
            <a:picLocks noChangeAspect="1"/>
          </p:cNvPicPr>
          <p:nvPr/>
        </p:nvPicPr>
        <p:blipFill>
          <a:blip r:embed="rId3"/>
          <a:stretch>
            <a:fillRect/>
          </a:stretch>
        </p:blipFill>
        <p:spPr>
          <a:xfrm>
            <a:off x="1620718" y="236975"/>
            <a:ext cx="7424808" cy="2406210"/>
          </a:xfrm>
          <a:prstGeom prst="rect">
            <a:avLst/>
          </a:prstGeom>
        </p:spPr>
      </p:pic>
      <p:pic>
        <p:nvPicPr>
          <p:cNvPr id="9" name="Picture 1" descr="A screenshot of a computer&#10;&#10;Description automatically generated"/>
          <p:cNvPicPr>
            <a:picLocks noChangeAspect="1"/>
          </p:cNvPicPr>
          <p:nvPr/>
        </p:nvPicPr>
        <p:blipFill>
          <a:blip r:embed="rId4"/>
          <a:stretch>
            <a:fillRect/>
          </a:stretch>
        </p:blipFill>
        <p:spPr>
          <a:xfrm>
            <a:off x="1620718" y="2907173"/>
            <a:ext cx="7734297" cy="2043332"/>
          </a:xfrm>
          <a:prstGeom prst="rect">
            <a:avLst/>
          </a:prstGeom>
        </p:spPr>
      </p:pic>
      <p:pic>
        <p:nvPicPr>
          <p:cNvPr id="13" name="Picture 1" descr="A computer screen with text&#10;&#10;Description automatically generated"/>
          <p:cNvPicPr>
            <a:picLocks noChangeAspect="1"/>
          </p:cNvPicPr>
          <p:nvPr/>
        </p:nvPicPr>
        <p:blipFill>
          <a:blip r:embed="rId5"/>
          <a:stretch>
            <a:fillRect/>
          </a:stretch>
        </p:blipFill>
        <p:spPr>
          <a:xfrm>
            <a:off x="1477108" y="5154670"/>
            <a:ext cx="7568418" cy="14991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p:spPr>
      </p:pic>
      <p:pic>
        <p:nvPicPr>
          <p:cNvPr id="3" name="Picture 1" descr="A screen shot of a computer program&#10;&#10;Description automatically generated"/>
          <p:cNvPicPr>
            <a:picLocks noChangeAspect="1"/>
          </p:cNvPicPr>
          <p:nvPr/>
        </p:nvPicPr>
        <p:blipFill>
          <a:blip r:embed="rId3"/>
          <a:stretch>
            <a:fillRect/>
          </a:stretch>
        </p:blipFill>
        <p:spPr>
          <a:xfrm>
            <a:off x="757751" y="590208"/>
            <a:ext cx="5837799" cy="3317093"/>
          </a:xfrm>
          <a:prstGeom prst="rect">
            <a:avLst/>
          </a:prstGeom>
        </p:spPr>
      </p:pic>
      <p:pic>
        <p:nvPicPr>
          <p:cNvPr id="4" name="Picture 1" descr="A black background with white text&#10;&#10;Description automatically generated"/>
          <p:cNvPicPr>
            <a:picLocks noChangeAspect="1"/>
          </p:cNvPicPr>
          <p:nvPr/>
        </p:nvPicPr>
        <p:blipFill>
          <a:blip r:embed="rId4"/>
          <a:stretch>
            <a:fillRect/>
          </a:stretch>
        </p:blipFill>
        <p:spPr>
          <a:xfrm>
            <a:off x="217759" y="4141968"/>
            <a:ext cx="6716442" cy="1325563"/>
          </a:xfrm>
          <a:prstGeom prst="rect">
            <a:avLst/>
          </a:prstGeom>
        </p:spPr>
      </p:pic>
      <p:pic>
        <p:nvPicPr>
          <p:cNvPr id="7" name="Picture 1" descr="A screen shot of a computer program&#10;&#10;Description automatically generated"/>
          <p:cNvPicPr>
            <a:picLocks noChangeAspect="1"/>
          </p:cNvPicPr>
          <p:nvPr/>
        </p:nvPicPr>
        <p:blipFill>
          <a:blip r:embed="rId5"/>
          <a:stretch>
            <a:fillRect/>
          </a:stretch>
        </p:blipFill>
        <p:spPr>
          <a:xfrm>
            <a:off x="7353301" y="764707"/>
            <a:ext cx="4419599" cy="50452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endParaRPr lang="en-US"/>
          </a:p>
        </p:txBody>
      </p:sp>
      <p:sp>
        <p:nvSpPr>
          <p:cNvPr id="3" name="Tiêu đề phụ 2"/>
          <p:cNvSpPr>
            <a:spLocks noGrp="1"/>
          </p:cNvSpPr>
          <p:nvPr>
            <p:ph type="subTitle" idx="1"/>
          </p:nvPr>
        </p:nvSpPr>
        <p:spPr/>
        <p:txBody>
          <a:bodyPr/>
          <a:lstStyle/>
          <a:p>
            <a:endParaRPr lang="en-US"/>
          </a:p>
        </p:txBody>
      </p:sp>
      <p:pic>
        <p:nvPicPr>
          <p:cNvPr id="7" name="Hình ả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Hộp Văn bản 3"/>
          <p:cNvSpPr txBox="1"/>
          <p:nvPr/>
        </p:nvSpPr>
        <p:spPr>
          <a:xfrm>
            <a:off x="2384611" y="659425"/>
            <a:ext cx="6884894" cy="4598375"/>
          </a:xfrm>
          <a:prstGeom prst="rect">
            <a:avLst/>
          </a:prstGeom>
          <a:noFill/>
        </p:spPr>
        <p:txBody>
          <a:bodyPr wrap="square" rtlCol="0">
            <a:spAutoFit/>
          </a:bodyPr>
          <a:lstStyle/>
          <a:p>
            <a:pPr algn="ctr">
              <a:lnSpc>
                <a:spcPct val="150000"/>
              </a:lnSpc>
            </a:pPr>
            <a:r>
              <a:rPr lang="vi-V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 1</a:t>
            </a:r>
          </a:p>
          <a:p>
            <a:pPr algn="ctr">
              <a:lnSpc>
                <a:spcPct val="150000"/>
              </a:lnSpc>
            </a:pPr>
            <a:r>
              <a:rPr lang="vi-V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Văn Vinh</a:t>
            </a:r>
          </a:p>
          <a:p>
            <a:pPr algn="ctr">
              <a:lnSpc>
                <a:spcPct val="150000"/>
              </a:lnSpc>
            </a:pPr>
            <a:r>
              <a:rPr lang="vi-V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Thị Phương Trinh</a:t>
            </a:r>
          </a:p>
          <a:p>
            <a:pPr algn="ctr">
              <a:lnSpc>
                <a:spcPct val="150000"/>
              </a:lnSpc>
            </a:pPr>
            <a:r>
              <a:rPr lang="vi-V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Trương Huỳnh Kim Yến</a:t>
            </a:r>
          </a:p>
          <a:p>
            <a:pPr algn="ctr">
              <a:lnSpc>
                <a:spcPct val="150000"/>
              </a:lnSpc>
            </a:pPr>
            <a:r>
              <a:rPr lang="vi-VN"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Huỳnh Thanh Hoàng</a:t>
            </a:r>
            <a:endPar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pic>
        <p:nvPicPr>
          <p:cNvPr id="4" name="Hình ảnh 3"/>
          <p:cNvPicPr>
            <a:picLocks noChangeAspect="1"/>
          </p:cNvPicPr>
          <p:nvPr/>
        </p:nvPicPr>
        <p:blipFill>
          <a:blip r:embed="rId4"/>
          <a:stretch>
            <a:fillRect/>
          </a:stretch>
        </p:blipFill>
        <p:spPr>
          <a:xfrm>
            <a:off x="1855903" y="1122474"/>
            <a:ext cx="8833413" cy="46130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3319183" y="365125"/>
            <a:ext cx="8252010" cy="353943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In the context of increasingly competitive markets and continuous changes in customer behavior, the topic "RFM Analysis" has brought a deeper understanding of how to manage customers and market more effectively than ever. time is over. RFM analytics has provided businesses with a powerful tool to identify and classify customers, thereby creating customized marketing strategies, optimizing customer relationships and enhancing profits.</a:t>
            </a:r>
          </a:p>
          <a:p>
            <a:endParaRPr lang="en-US" sz="3200" dirty="0">
              <a:solidFill>
                <a:schemeClr val="bg1"/>
              </a:solidFill>
              <a:latin typeface="+mj-lt"/>
            </a:endParaRPr>
          </a:p>
        </p:txBody>
      </p:sp>
      <p:sp>
        <p:nvSpPr>
          <p:cNvPr id="4" name="Hộp Văn bản 3"/>
          <p:cNvSpPr txBox="1"/>
          <p:nvPr/>
        </p:nvSpPr>
        <p:spPr>
          <a:xfrm>
            <a:off x="217393" y="3402940"/>
            <a:ext cx="10515600" cy="369331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technique not only contributes to a better understanding of customer behavior, but also helps businesses predict future behavior, manage resources effectively, and create better customer experiences. From applying RFM Analytics, businesses have learned how to optimize relationships and create real value for customers.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With the increasing importance of understanding and interacting with customers, the topic "RFM Analysis" is not only meaningful in the research environment but also in business practice, helping to create competition. and succeed in the ever-changing world of business</a:t>
            </a:r>
          </a:p>
          <a:p>
            <a:endParaRPr lang="en-US" dirty="0"/>
          </a:p>
        </p:txBody>
      </p:sp>
      <p:sp>
        <p:nvSpPr>
          <p:cNvPr id="6" name="Hộp Văn bản 5"/>
          <p:cNvSpPr txBox="1"/>
          <p:nvPr/>
        </p:nvSpPr>
        <p:spPr>
          <a:xfrm>
            <a:off x="419100" y="1628167"/>
            <a:ext cx="3112994" cy="1015663"/>
          </a:xfrm>
          <a:prstGeom prst="rect">
            <a:avLst/>
          </a:prstGeom>
          <a:noFill/>
          <a:ln>
            <a:noFill/>
          </a:ln>
          <a:effectLst>
            <a:outerShdw blurRad="225425" dist="50800" dir="5220000" algn="ctr">
              <a:srgbClr val="000000">
                <a:alpha val="33000"/>
              </a:srgbClr>
            </a:outerShdw>
            <a:reflection blurRad="6350" stA="52000" endA="300" endPos="3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6000" dirty="0">
                <a:solidFill>
                  <a:schemeClr val="bg1"/>
                </a:solidFill>
                <a:latin typeface="Times New Roman" panose="02020603050405020304" pitchFamily="18" charset="0"/>
                <a:cs typeface="Times New Roman" panose="02020603050405020304" pitchFamily="18" charset="0"/>
              </a:rPr>
              <a:t>conclude</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arn(inVertic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dirty="0"/>
          </a:p>
        </p:txBody>
      </p:sp>
      <p:pic>
        <p:nvPicPr>
          <p:cNvPr id="4" name="Hình ảnh 3"/>
          <p:cNvPicPr>
            <a:picLocks noChangeAspect="1"/>
          </p:cNvPicPr>
          <p:nvPr/>
        </p:nvPicPr>
        <p:blipFill>
          <a:blip r:embed="rId3"/>
          <a:stretch>
            <a:fillRect/>
          </a:stretch>
        </p:blipFill>
        <p:spPr>
          <a:xfrm>
            <a:off x="0" y="2948605"/>
            <a:ext cx="12192000" cy="1199048"/>
          </a:xfrm>
          <a:prstGeom prst="rect">
            <a:avLst/>
          </a:prstGeom>
        </p:spPr>
      </p:pic>
      <p:pic>
        <p:nvPicPr>
          <p:cNvPr id="9" name="Hình ảnh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4" name="Chỗ dành sẵn cho Nội dung 13"/>
          <p:cNvSpPr>
            <a:spLocks noGrp="1"/>
          </p:cNvSpPr>
          <p:nvPr>
            <p:ph idx="1"/>
          </p:nvPr>
        </p:nvSpPr>
        <p:spPr>
          <a:xfrm>
            <a:off x="694765" y="2506662"/>
            <a:ext cx="11102788" cy="4351338"/>
          </a:xfrm>
        </p:spPr>
        <p:txBody>
          <a:bodyPr/>
          <a:lstStyle/>
          <a:p>
            <a:pPr marL="0" indent="0" algn="ctr">
              <a:buNone/>
            </a:pPr>
            <a:r>
              <a:rPr lang="vi-VN" sz="6600" b="1" dirty="0">
                <a:solidFill>
                  <a:schemeClr val="lt1"/>
                </a:solidFill>
                <a:latin typeface="Tahoma" panose="020B0604030504040204"/>
                <a:ea typeface="Tahoma" panose="020B0604030504040204"/>
                <a:cs typeface="Tahoma" panose="020B0604030504040204"/>
                <a:sym typeface="Tahoma" panose="020B0604030504040204"/>
              </a:rPr>
              <a:t>CẢM ƠN THẦY VÀ CÁC BẠN ĐÃ LẮNG NGHE</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956" y="50045"/>
            <a:ext cx="12192000" cy="6858000"/>
          </a:xfrm>
        </p:spPr>
      </p:pic>
      <p:sp>
        <p:nvSpPr>
          <p:cNvPr id="4" name="Hộp Văn bản 3"/>
          <p:cNvSpPr txBox="1"/>
          <p:nvPr/>
        </p:nvSpPr>
        <p:spPr>
          <a:xfrm>
            <a:off x="838200" y="1897039"/>
            <a:ext cx="2123364" cy="1754326"/>
          </a:xfrm>
          <a:prstGeom prst="rect">
            <a:avLst/>
          </a:prstGeom>
          <a:noFill/>
        </p:spPr>
        <p:txBody>
          <a:bodyPr wrap="square" rtlCol="0">
            <a:spAutoFit/>
          </a:bodyPr>
          <a:lstStyle/>
          <a:p>
            <a:r>
              <a:rPr lang="vi-VN"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endParaRPr lang="en-US" sz="5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Hộp Văn bản 8"/>
          <p:cNvSpPr txBox="1"/>
          <p:nvPr/>
        </p:nvSpPr>
        <p:spPr>
          <a:xfrm>
            <a:off x="3669994" y="292697"/>
            <a:ext cx="5171707" cy="984885"/>
          </a:xfrm>
          <a:prstGeom prst="rect">
            <a:avLst/>
          </a:prstGeom>
          <a:noFill/>
        </p:spPr>
        <p:txBody>
          <a:bodyPr wrap="square" rtlCol="0">
            <a:spAutoFit/>
          </a:bodyPr>
          <a:lstStyle/>
          <a:p>
            <a:r>
              <a:rPr lang="vi-VN" sz="4000" b="1" kern="100" dirty="0">
                <a:solidFill>
                  <a:schemeClr val="bg1"/>
                </a:solidFill>
                <a:effectLst/>
                <a:latin typeface="+mj-lt"/>
                <a:ea typeface="Times New Roman" panose="02020603050405020304" pitchFamily="18" charset="0"/>
                <a:cs typeface="Times New Roman" panose="02020603050405020304" pitchFamily="18" charset="0"/>
              </a:rPr>
              <a:t>Chương I</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To introduce</a:t>
            </a:r>
            <a:endParaRPr lang="en-US" sz="3600" b="1"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
        <p:nvSpPr>
          <p:cNvPr id="11" name="Hộp Văn bản 10"/>
          <p:cNvSpPr txBox="1"/>
          <p:nvPr/>
        </p:nvSpPr>
        <p:spPr>
          <a:xfrm>
            <a:off x="3669994" y="1629938"/>
            <a:ext cx="6550926" cy="646331"/>
          </a:xfrm>
          <a:prstGeom prst="rect">
            <a:avLst/>
          </a:prstGeom>
          <a:noFill/>
        </p:spPr>
        <p:txBody>
          <a:bodyPr wrap="square" rtlCol="0">
            <a:spAutoFit/>
          </a:bodyPr>
          <a:lstStyle/>
          <a:p>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What</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12" name="Hộp Văn bản 11"/>
          <p:cNvSpPr txBox="1"/>
          <p:nvPr/>
        </p:nvSpPr>
        <p:spPr>
          <a:xfrm>
            <a:off x="3602536" y="2215518"/>
            <a:ext cx="8152264" cy="1261884"/>
          </a:xfrm>
          <a:prstGeom prst="rect">
            <a:avLst/>
          </a:prstGeom>
          <a:noFill/>
        </p:spPr>
        <p:txBody>
          <a:bodyPr wrap="square" rtlCol="0">
            <a:spAutoFit/>
          </a:bodyPr>
          <a:lstStyle/>
          <a:p>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II.How</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does</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3" name="Hộp Văn bản 12"/>
          <p:cNvSpPr txBox="1"/>
          <p:nvPr/>
        </p:nvSpPr>
        <p:spPr>
          <a:xfrm>
            <a:off x="3602536" y="2883013"/>
            <a:ext cx="7438030" cy="707886"/>
          </a:xfrm>
          <a:prstGeom prst="rect">
            <a:avLst/>
          </a:prstGeom>
          <a:noFill/>
        </p:spPr>
        <p:txBody>
          <a:bodyPr wrap="square" rtlCol="0">
            <a:spAutoFit/>
          </a:bodyPr>
          <a:lstStyle/>
          <a:p>
            <a:r>
              <a:rPr lang="vi-VN"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III.Benefits</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4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4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4" name="Hộp Văn bản 13"/>
          <p:cNvSpPr txBox="1"/>
          <p:nvPr/>
        </p:nvSpPr>
        <p:spPr>
          <a:xfrm>
            <a:off x="3555695" y="3636631"/>
            <a:ext cx="8434318" cy="646331"/>
          </a:xfrm>
          <a:prstGeom prst="rect">
            <a:avLst/>
          </a:prstGeom>
          <a:noFill/>
        </p:spPr>
        <p:txBody>
          <a:bodyPr wrap="square" rtlCol="0">
            <a:spAutoFit/>
          </a:bodyPr>
          <a:lstStyle/>
          <a:p>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IV.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in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various</a:t>
            </a:r>
            <a:r>
              <a:rPr lang="vi-VN" sz="3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fields</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15" name="Hộp Văn bản 14"/>
          <p:cNvSpPr txBox="1"/>
          <p:nvPr/>
        </p:nvSpPr>
        <p:spPr>
          <a:xfrm>
            <a:off x="3555694" y="4358325"/>
            <a:ext cx="8767603" cy="923330"/>
          </a:xfrm>
          <a:prstGeom prst="rect">
            <a:avLst/>
          </a:prstGeom>
          <a:noFill/>
        </p:spPr>
        <p:txBody>
          <a:bodyPr wrap="square" rtlCol="0">
            <a:spAutoFit/>
          </a:bodyPr>
          <a:lstStyle/>
          <a:p>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V.Advantages</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a:t>
            </a:r>
            <a:endParaRPr lang="en-US"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6" name="Hộp Văn bản 15"/>
          <p:cNvSpPr txBox="1"/>
          <p:nvPr/>
        </p:nvSpPr>
        <p:spPr>
          <a:xfrm>
            <a:off x="3571828" y="5075177"/>
            <a:ext cx="8152264" cy="923330"/>
          </a:xfrm>
          <a:prstGeom prst="rect">
            <a:avLst/>
          </a:prstGeom>
          <a:noFill/>
        </p:spPr>
        <p:txBody>
          <a:bodyPr wrap="square" rtlCol="0">
            <a:spAutoFit/>
          </a:bodyPr>
          <a:lstStyle/>
          <a:p>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VI.Why</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important</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3600" b="1"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
        <p:nvSpPr>
          <p:cNvPr id="3" name="Hộp Văn bản 2"/>
          <p:cNvSpPr txBox="1"/>
          <p:nvPr/>
        </p:nvSpPr>
        <p:spPr>
          <a:xfrm>
            <a:off x="3696722" y="954416"/>
            <a:ext cx="6080324" cy="646331"/>
          </a:xfrm>
          <a:prstGeom prst="rect">
            <a:avLst/>
          </a:prstGeom>
          <a:noFill/>
        </p:spPr>
        <p:txBody>
          <a:bodyPr wrap="square" rtlCol="0">
            <a:spAutoFit/>
          </a:bodyPr>
          <a:lstStyle/>
          <a:p>
            <a:r>
              <a:rPr lang="vi-VN" sz="3600" b="1" dirty="0">
                <a:solidFill>
                  <a:schemeClr val="bg1"/>
                </a:solidFill>
                <a:latin typeface="Times New Roman" panose="02020603050405020304" pitchFamily="18" charset="0"/>
                <a:cs typeface="Times New Roman" panose="02020603050405020304" pitchFamily="18" charset="0"/>
              </a:rPr>
              <a:t>Chương II. RFM </a:t>
            </a:r>
            <a:r>
              <a:rPr lang="vi-VN" sz="3600" b="1" dirty="0" err="1">
                <a:solidFill>
                  <a:schemeClr val="bg1"/>
                </a:solidFill>
                <a:latin typeface="Times New Roman" panose="02020603050405020304" pitchFamily="18" charset="0"/>
                <a:cs typeface="Times New Roman" panose="02020603050405020304" pitchFamily="18" charset="0"/>
              </a:rPr>
              <a:t>analysis</a:t>
            </a:r>
            <a:r>
              <a:rPr lang="vi-VN" sz="3600" b="1" dirty="0">
                <a:solidFill>
                  <a:schemeClr val="bg1"/>
                </a:solidFill>
                <a:latin typeface="Times New Roman" panose="02020603050405020304" pitchFamily="18" charset="0"/>
                <a:cs typeface="Times New Roman" panose="02020603050405020304" pitchFamily="18" charset="0"/>
              </a:rPr>
              <a:t>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6" name="Hộp Văn bản 5"/>
          <p:cNvSpPr txBox="1"/>
          <p:nvPr/>
        </p:nvSpPr>
        <p:spPr>
          <a:xfrm>
            <a:off x="3669994" y="5935370"/>
            <a:ext cx="7657078" cy="923330"/>
          </a:xfrm>
          <a:prstGeom prst="rect">
            <a:avLst/>
          </a:prstGeom>
          <a:noFill/>
        </p:spPr>
        <p:txBody>
          <a:bodyPr wrap="square" rtlCol="0">
            <a:spAutoFit/>
          </a:bodyPr>
          <a:lstStyle/>
          <a:p>
            <a:r>
              <a:rPr lang="vi-VN" sz="3600" b="1" dirty="0">
                <a:solidFill>
                  <a:schemeClr val="bg1"/>
                </a:solidFill>
                <a:latin typeface="Times New Roman" panose="02020603050405020304" pitchFamily="18" charset="0"/>
                <a:cs typeface="Times New Roman" panose="02020603050405020304" pitchFamily="18" charset="0"/>
              </a:rPr>
              <a:t>VII.</a:t>
            </a:r>
            <a:r>
              <a:rPr lang="en-US" sz="3600" b="1" dirty="0">
                <a:solidFill>
                  <a:schemeClr val="bg1"/>
                </a:solidFill>
                <a:latin typeface="Times New Roman" panose="02020603050405020304" pitchFamily="18" charset="0"/>
                <a:cs typeface="Times New Roman" panose="02020603050405020304" pitchFamily="18" charset="0"/>
              </a:rPr>
              <a:t>Customer segmentation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p:bldP spid="13" grpId="0"/>
      <p:bldP spid="14" grpId="0"/>
      <p:bldP spid="15" grpId="0"/>
      <p:bldP spid="16" grpId="0"/>
      <p:bldP spid="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6" name="Hộp Văn bản 5"/>
          <p:cNvSpPr txBox="1"/>
          <p:nvPr/>
        </p:nvSpPr>
        <p:spPr>
          <a:xfrm>
            <a:off x="62753" y="2546814"/>
            <a:ext cx="3873030" cy="1723549"/>
          </a:xfrm>
          <a:prstGeom prst="rect">
            <a:avLst/>
          </a:prstGeom>
          <a:noFill/>
        </p:spPr>
        <p:txBody>
          <a:bodyPr wrap="square" rtlCol="0">
            <a:spAutoFit/>
          </a:bodyPr>
          <a:lstStyle/>
          <a:p>
            <a:r>
              <a:rPr lang="vi-VN" sz="4400" b="1" kern="1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Chương I. To introduce</a:t>
            </a:r>
            <a:endParaRPr lang="en-US" sz="4400" b="1" kern="1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9" name="Hộp Văn bản 8"/>
          <p:cNvSpPr txBox="1"/>
          <p:nvPr/>
        </p:nvSpPr>
        <p:spPr>
          <a:xfrm>
            <a:off x="3469340" y="143429"/>
            <a:ext cx="8659907" cy="3447098"/>
          </a:xfrm>
          <a:prstGeom prst="rect">
            <a:avLst/>
          </a:prstGeom>
          <a:noFill/>
        </p:spPr>
        <p:txBody>
          <a:bodyPr wrap="square" rtlCol="0">
            <a:spAutoFit/>
          </a:bodyPr>
          <a:lstStyle/>
          <a:p>
            <a:pPr marL="514350" indent="-514350">
              <a:buAutoNum type="arabicPeriod"/>
            </a:pPr>
            <a:r>
              <a:rPr lang="vi-VN" sz="3200" b="1"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Overview</a:t>
            </a:r>
            <a:r>
              <a:rPr lang="vi-VN" sz="3200" b="1" kern="1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200" b="1"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3200" b="1" kern="1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3200" b="1" kern="1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topic</a:t>
            </a:r>
            <a:endParaRPr lang="vi-VN" sz="32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today's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environment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plays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role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success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every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capture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our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focuses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Recency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Monetary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an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optimizing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2" name="Hộp Văn bản 11"/>
          <p:cNvSpPr txBox="1"/>
          <p:nvPr/>
        </p:nvSpPr>
        <p:spPr>
          <a:xfrm>
            <a:off x="3357283" y="3410901"/>
            <a:ext cx="7996517" cy="3447098"/>
          </a:xfrm>
          <a:prstGeom prst="rect">
            <a:avLst/>
          </a:prstGeom>
          <a:noFill/>
        </p:spPr>
        <p:txBody>
          <a:bodyPr wrap="square" rtlCol="0">
            <a:spAutoFit/>
          </a:bodyPr>
          <a:lstStyle/>
          <a:p>
            <a:r>
              <a:rPr lang="vi-V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 The </a:t>
            </a:r>
            <a:r>
              <a:rPr lang="vi-VN" sz="32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goal</a:t>
            </a:r>
            <a:r>
              <a:rPr lang="vi-V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32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of</a:t>
            </a:r>
            <a:r>
              <a:rPr lang="vi-VN"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the </a:t>
            </a:r>
            <a:r>
              <a:rPr lang="vi-VN" sz="3200"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topic</a:t>
            </a:r>
            <a:endPar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identify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elements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thereby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how</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interact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our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products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services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also</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goal</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methods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strategies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based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1376" y="-1"/>
            <a:ext cx="12192000" cy="7096259"/>
          </a:xfrm>
        </p:spPr>
      </p:pic>
      <p:sp>
        <p:nvSpPr>
          <p:cNvPr id="3" name="Hộp Văn bản 2"/>
          <p:cNvSpPr txBox="1"/>
          <p:nvPr/>
        </p:nvSpPr>
        <p:spPr>
          <a:xfrm>
            <a:off x="3173506" y="210363"/>
            <a:ext cx="4338918" cy="923330"/>
          </a:xfrm>
          <a:prstGeom prst="rect">
            <a:avLst/>
          </a:prstGeom>
          <a:noFill/>
        </p:spPr>
        <p:txBody>
          <a:bodyPr wrap="square" rtlCol="0">
            <a:spAutoFit/>
          </a:bodyPr>
          <a:lstStyle/>
          <a:p>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Scope</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endParaRPr lang="en-US"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Hộp Văn bản 3"/>
          <p:cNvSpPr txBox="1"/>
          <p:nvPr/>
        </p:nvSpPr>
        <p:spPr>
          <a:xfrm>
            <a:off x="663386" y="1027906"/>
            <a:ext cx="11385177" cy="2092881"/>
          </a:xfrm>
          <a:prstGeom prst="rect">
            <a:avLst/>
          </a:prstGeom>
          <a:noFill/>
        </p:spPr>
        <p:txBody>
          <a:bodyPr wrap="square" rtlCol="0">
            <a:spAutoFit/>
          </a:bodyPr>
          <a:lstStyle/>
          <a:p>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scope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includes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study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specific</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will</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focus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collection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thereby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determine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how</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strategy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based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8" name="Hộp Văn bản 7"/>
          <p:cNvSpPr txBox="1"/>
          <p:nvPr/>
        </p:nvSpPr>
        <p:spPr>
          <a:xfrm>
            <a:off x="2752164" y="3075493"/>
            <a:ext cx="6687671" cy="923330"/>
          </a:xfrm>
          <a:prstGeom prst="rect">
            <a:avLst/>
          </a:prstGeom>
          <a:noFill/>
        </p:spPr>
        <p:txBody>
          <a:bodyPr wrap="square" rtlCol="0">
            <a:spAutoFit/>
          </a:bodyPr>
          <a:lstStyle/>
          <a:p>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The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urgent</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vi-VN" sz="3600" b="1"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endParaRPr lang="en-US" sz="3600" b="1"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10" name="Hộp Văn bản 9"/>
          <p:cNvSpPr txBox="1"/>
          <p:nvPr/>
        </p:nvSpPr>
        <p:spPr>
          <a:xfrm>
            <a:off x="663385" y="3998823"/>
            <a:ext cx="11385177" cy="3231654"/>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urgent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nature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topic</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undeniable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current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when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becoming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increasingly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important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every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Better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understanding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RFM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Analytics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helps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improve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marketing</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optimize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customer</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new</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opportunities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especially</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urgent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 the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fierce</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competition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rapid</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market</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transformation</a:t>
            </a:r>
            <a:r>
              <a:rPr lang="vi-VN"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4" name="Chỗ dành sẵn cho Nội dung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239997" cy="6986132"/>
          </a:xfrm>
          <a:prstGeom prst="rect">
            <a:avLst/>
          </a:prstGeom>
        </p:spPr>
      </p:pic>
      <p:sp>
        <p:nvSpPr>
          <p:cNvPr id="3" name="Hộp Văn bản 2"/>
          <p:cNvSpPr txBox="1"/>
          <p:nvPr/>
        </p:nvSpPr>
        <p:spPr>
          <a:xfrm>
            <a:off x="838200" y="2431237"/>
            <a:ext cx="9425354" cy="2123658"/>
          </a:xfrm>
          <a:prstGeom prst="rect">
            <a:avLst/>
          </a:prstGeom>
          <a:noFill/>
          <a:scene3d>
            <a:camera prst="perspectiveHeroicExtremeRightFacing"/>
            <a:lightRig rig="threePt" dir="t"/>
          </a:scene3d>
        </p:spPr>
        <p:txBody>
          <a:bodyPr wrap="square" rtlCol="0">
            <a:spAutoFit/>
          </a:bodyPr>
          <a:lstStyle/>
          <a:p>
            <a:pPr algn="ctr"/>
            <a:r>
              <a:rPr lang="vi-VN" sz="6600" b="1" dirty="0">
                <a:solidFill>
                  <a:schemeClr val="bg1"/>
                </a:solidFill>
                <a:latin typeface="Times New Roman" panose="02020603050405020304" pitchFamily="18" charset="0"/>
                <a:cs typeface="Times New Roman" panose="02020603050405020304" pitchFamily="18" charset="0"/>
              </a:rPr>
              <a:t>Chương II. : RFM </a:t>
            </a:r>
            <a:r>
              <a:rPr lang="vi-VN" sz="6600" b="1" dirty="0" err="1">
                <a:solidFill>
                  <a:schemeClr val="bg1"/>
                </a:solidFill>
                <a:latin typeface="Times New Roman" panose="02020603050405020304" pitchFamily="18" charset="0"/>
                <a:cs typeface="Times New Roman" panose="02020603050405020304" pitchFamily="18" charset="0"/>
              </a:rPr>
              <a:t>Analysis</a:t>
            </a:r>
            <a:endParaRPr lang="en-US" sz="66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3465067" y="960740"/>
            <a:ext cx="8516470" cy="1292662"/>
          </a:xfrm>
          <a:prstGeom prst="rect">
            <a:avLst/>
          </a:prstGeom>
          <a:noFill/>
        </p:spPr>
        <p:txBody>
          <a:bodyPr wrap="square" rtlCol="0">
            <a:spAutoFit/>
          </a:bodyPr>
          <a:lstStyle/>
          <a:p>
            <a:r>
              <a:rPr lang="vi-VN" sz="6000" kern="100" dirty="0" err="1">
                <a:solidFill>
                  <a:schemeClr val="bg1"/>
                </a:solidFill>
                <a:effectLst/>
                <a:latin typeface="+mj-lt"/>
                <a:ea typeface="Times New Roman" panose="02020603050405020304" pitchFamily="18" charset="0"/>
                <a:cs typeface="Times New Roman" panose="02020603050405020304" pitchFamily="18" charset="0"/>
              </a:rPr>
              <a:t>I.What</a:t>
            </a:r>
            <a:r>
              <a:rPr lang="vi-VN" sz="6000" kern="100" dirty="0">
                <a:solidFill>
                  <a:schemeClr val="bg1"/>
                </a:solidFill>
                <a:effectLst/>
                <a:latin typeface="+mj-lt"/>
                <a:ea typeface="Times New Roman" panose="02020603050405020304" pitchFamily="18" charset="0"/>
                <a:cs typeface="Times New Roman" panose="02020603050405020304" pitchFamily="18" charset="0"/>
              </a:rPr>
              <a:t> </a:t>
            </a:r>
            <a:r>
              <a:rPr lang="vi-VN" sz="6000"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6000"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6000"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60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6000"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
        <p:nvSpPr>
          <p:cNvPr id="4" name="Hộp Văn bản 3"/>
          <p:cNvSpPr txBox="1"/>
          <p:nvPr/>
        </p:nvSpPr>
        <p:spPr>
          <a:xfrm>
            <a:off x="1112760" y="1953092"/>
            <a:ext cx="4122628" cy="3693319"/>
          </a:xfrm>
          <a:prstGeom prst="rect">
            <a:avLst/>
          </a:prstGeom>
          <a:noFill/>
        </p:spPr>
        <p:txBody>
          <a:bodyPr wrap="square" rtlCol="0">
            <a:spAutoFit/>
          </a:bodyPr>
          <a:lstStyle/>
          <a:p>
            <a:r>
              <a:rPr lang="vi-VN" sz="3600" b="1" kern="100" dirty="0">
                <a:solidFill>
                  <a:schemeClr val="bg1"/>
                </a:solidFill>
                <a:effectLst/>
                <a:latin typeface="+mj-lt"/>
                <a:ea typeface="Times New Roman" panose="02020603050405020304" pitchFamily="18" charset="0"/>
                <a:cs typeface="Times New Roman" panose="02020603050405020304" pitchFamily="18" charset="0"/>
              </a:rPr>
              <a:t>RFM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analysis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segmentation</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technique</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based</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past</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trading</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behavior</a:t>
            </a: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pic>
        <p:nvPicPr>
          <p:cNvPr id="9" name="Hình ảnh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6091" y="2664794"/>
            <a:ext cx="5386652" cy="283953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2510117" y="104576"/>
            <a:ext cx="5504330" cy="923330"/>
          </a:xfrm>
          <a:prstGeom prst="rect">
            <a:avLst/>
          </a:prstGeom>
          <a:noFill/>
        </p:spPr>
        <p:txBody>
          <a:bodyPr wrap="square" rtlCol="0">
            <a:spAutoFit/>
          </a:bodyPr>
          <a:lstStyle/>
          <a:p>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II.How</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does</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 RFM </a:t>
            </a:r>
            <a:r>
              <a:rPr lang="vi-VN" sz="3600" b="1" kern="100" dirty="0" err="1">
                <a:solidFill>
                  <a:schemeClr val="bg1"/>
                </a:solidFill>
                <a:effectLst/>
                <a:latin typeface="+mj-lt"/>
                <a:ea typeface="Times New Roman" panose="02020603050405020304" pitchFamily="18" charset="0"/>
                <a:cs typeface="Times New Roman" panose="02020603050405020304" pitchFamily="18" charset="0"/>
              </a:rPr>
              <a:t>work</a:t>
            </a:r>
            <a:r>
              <a:rPr lang="vi-VN" sz="36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4" name="Hộp Văn bản 3"/>
          <p:cNvSpPr txBox="1"/>
          <p:nvPr/>
        </p:nvSpPr>
        <p:spPr>
          <a:xfrm>
            <a:off x="445994" y="1027906"/>
            <a:ext cx="11300012" cy="6955750"/>
          </a:xfrm>
          <a:prstGeom prst="rect">
            <a:avLst/>
          </a:prstGeom>
          <a:noFill/>
        </p:spPr>
        <p:txBody>
          <a:bodyPr wrap="square" rtlCol="0">
            <a:spAutoFit/>
          </a:bodyPr>
          <a:lstStyle/>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model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structure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RFM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made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three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factors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points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index</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from</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1 to 5)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usually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will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2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these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3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factors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example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RF, RM, FM.</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R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Recency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a:solidFill>
                  <a:schemeClr val="bg1"/>
                </a:solidFill>
                <a:effectLst/>
                <a:latin typeface="+mj-lt"/>
                <a:ea typeface="Times New Roman" panose="02020603050405020304" pitchFamily="18" charset="0"/>
                <a:cs typeface="Times New Roman" panose="02020603050405020304" pitchFamily="18" charset="0"/>
              </a:rPr>
              <a:t>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period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make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will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set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points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whose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recent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5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points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until</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group</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 long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has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not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1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point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Note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Depending</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on</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type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scale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can be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arranged</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accordingly</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example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a:t>
            </a:r>
          </a:p>
          <a:p>
            <a:pPr marL="0" marR="0">
              <a:spcBef>
                <a:spcPts val="0"/>
              </a:spcBef>
              <a:spcAft>
                <a:spcPts val="0"/>
              </a:spcAft>
            </a:pP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Last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about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3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days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5 VND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Last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about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1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week</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4 VND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Last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about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2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weeks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3d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Last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about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1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month</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2 VND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Last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in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about</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3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months</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a:t>
            </a:r>
            <a:r>
              <a:rPr lang="vi-VN" sz="2800" kern="100" dirty="0" err="1">
                <a:solidFill>
                  <a:schemeClr val="bg1"/>
                </a:solidFill>
                <a:effectLst/>
                <a:latin typeface="+mj-lt"/>
                <a:ea typeface="Times New Roman" panose="02020603050405020304" pitchFamily="18" charset="0"/>
                <a:cs typeface="Times New Roman" panose="02020603050405020304" pitchFamily="18" charset="0"/>
              </a:rPr>
              <a:t>ago</a:t>
            </a:r>
            <a:r>
              <a:rPr lang="vi-VN" sz="2800" kern="100" dirty="0">
                <a:solidFill>
                  <a:schemeClr val="bg1"/>
                </a:solidFill>
                <a:effectLst/>
                <a:latin typeface="+mj-lt"/>
                <a:ea typeface="Times New Roman" panose="02020603050405020304" pitchFamily="18" charset="0"/>
                <a:cs typeface="Times New Roman" panose="02020603050405020304" pitchFamily="18" charset="0"/>
              </a:rPr>
              <a:t>: 1d</a:t>
            </a: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endParaRPr lang="en-US" sz="2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solidFill>
                  <a:schemeClr val="bg1"/>
                </a:solidFill>
                <a:effectLst/>
                <a:latin typeface="+mj-lt"/>
                <a:ea typeface="Times New Roman" panose="02020603050405020304" pitchFamily="18" charset="0"/>
                <a:cs typeface="Times New Roman" panose="02020603050405020304" pitchFamily="18" charset="0"/>
              </a:rPr>
              <a:t>  </a:t>
            </a:r>
            <a:endParaRPr lang="en-US" sz="1800"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down)">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down)">
                                      <p:cBhvr>
                                        <p:cTn id="21" dur="500"/>
                                        <p:tgtEl>
                                          <p:spTgt spid="4">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down)">
                                      <p:cBhvr>
                                        <p:cTn id="24" dur="500"/>
                                        <p:tgtEl>
                                          <p:spTgt spid="4">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down)">
                                      <p:cBhvr>
                                        <p:cTn id="30" dur="500"/>
                                        <p:tgtEl>
                                          <p:spTgt spid="4">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down)">
                                      <p:cBhvr>
                                        <p:cTn id="36" dur="500"/>
                                        <p:tgtEl>
                                          <p:spTgt spid="4">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down)">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12192000" cy="7096259"/>
          </a:xfrm>
        </p:spPr>
      </p:pic>
      <p:sp>
        <p:nvSpPr>
          <p:cNvPr id="3" name="Hộp Văn bản 2"/>
          <p:cNvSpPr txBox="1"/>
          <p:nvPr/>
        </p:nvSpPr>
        <p:spPr>
          <a:xfrm>
            <a:off x="304800" y="277906"/>
            <a:ext cx="11887200" cy="7017306"/>
          </a:xfrm>
          <a:prstGeom prst="rect">
            <a:avLst/>
          </a:prstGeom>
          <a:noFill/>
        </p:spPr>
        <p:txBody>
          <a:bodyPr wrap="square" rtlCol="0">
            <a:spAutoFit/>
          </a:bodyPr>
          <a:lstStyle/>
          <a:p>
            <a:pPr marL="0" marR="0">
              <a:spcBef>
                <a:spcPts val="0"/>
              </a:spcBef>
              <a:spcAft>
                <a:spcPts val="0"/>
              </a:spcAft>
            </a:pPr>
            <a:r>
              <a:rPr lang="vi-VN" sz="2400" b="1" kern="100" dirty="0">
                <a:solidFill>
                  <a:schemeClr val="bg1"/>
                </a:solidFill>
                <a:effectLst/>
                <a:latin typeface="+mj-lt"/>
                <a:ea typeface="Times New Roman" panose="02020603050405020304" pitchFamily="18" charset="0"/>
                <a:cs typeface="Times New Roman" panose="02020603050405020304" pitchFamily="18" charset="0"/>
              </a:rPr>
              <a:t>F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Frequency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frequency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index</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often</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interest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products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with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low</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profit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value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(M),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because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they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can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only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exist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their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regularly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e.g</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order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Grab</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car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bottle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drinking</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water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Similar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to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above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will</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divide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frequency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purchases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customer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into</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groups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then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scores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group</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Example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above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business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will</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have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different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way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dividing</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and</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calculating</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points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Twice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week</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5 VND</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Once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week</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4 VND</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Once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2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weeks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3 VND</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a:solidFill>
                  <a:schemeClr val="bg1"/>
                </a:solidFill>
                <a:effectLst/>
                <a:latin typeface="+mj-lt"/>
                <a:ea typeface="Times New Roman" panose="02020603050405020304" pitchFamily="18" charset="0"/>
                <a:cs typeface="Times New Roman" panose="02020603050405020304" pitchFamily="18" charset="0"/>
              </a:rPr>
              <a:t>1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1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month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2 VND</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a:solidFill>
                  <a:schemeClr val="bg1"/>
                </a:solidFill>
                <a:effectLst/>
                <a:latin typeface="+mj-lt"/>
                <a:ea typeface="Times New Roman" panose="02020603050405020304" pitchFamily="18" charset="0"/>
                <a:cs typeface="Times New Roman" panose="02020603050405020304" pitchFamily="18" charset="0"/>
              </a:rPr>
              <a:t>1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6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months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1 VND</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a:solidFill>
                  <a:schemeClr val="bg1"/>
                </a:solidFill>
                <a:effectLst/>
                <a:latin typeface="+mj-lt"/>
                <a:ea typeface="Times New Roman" panose="02020603050405020304" pitchFamily="18" charset="0"/>
                <a:cs typeface="Times New Roman" panose="02020603050405020304" pitchFamily="18" charset="0"/>
              </a:rPr>
              <a:t>M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Monetary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Value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pPr marL="0" marR="0">
              <a:spcBef>
                <a:spcPts val="0"/>
              </a:spcBef>
              <a:spcAft>
                <a:spcPts val="0"/>
              </a:spcAft>
            </a:pP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What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value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purchase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index</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used</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calculate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material</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value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have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every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The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types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businesses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pay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lot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attention</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this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indicator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are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companies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that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customers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do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not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often</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but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each</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time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they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use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it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they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have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to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spend</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decent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amount</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of</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money</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For</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example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Tourism</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services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hotels</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real</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 </a:t>
            </a:r>
            <a:r>
              <a:rPr lang="vi-VN" sz="2400" b="1" kern="100" dirty="0" err="1">
                <a:solidFill>
                  <a:schemeClr val="bg1"/>
                </a:solidFill>
                <a:effectLst/>
                <a:latin typeface="+mj-lt"/>
                <a:ea typeface="Times New Roman" panose="02020603050405020304" pitchFamily="18" charset="0"/>
                <a:cs typeface="Times New Roman" panose="02020603050405020304" pitchFamily="18" charset="0"/>
              </a:rPr>
              <a:t>estate</a:t>
            </a:r>
            <a:r>
              <a:rPr lang="vi-VN" sz="2400" b="1" kern="100" dirty="0">
                <a:solidFill>
                  <a:schemeClr val="bg1"/>
                </a:solidFill>
                <a:effectLst/>
                <a:latin typeface="+mj-lt"/>
                <a:ea typeface="Times New Roman" panose="02020603050405020304" pitchFamily="18" charset="0"/>
                <a:cs typeface="Times New Roman" panose="02020603050405020304" pitchFamily="18" charset="0"/>
              </a:rPr>
              <a:t>,..</a:t>
            </a:r>
            <a:endParaRPr lang="en-US" sz="2400" b="1" kern="100" dirty="0">
              <a:solidFill>
                <a:schemeClr val="bg1"/>
              </a:solidFill>
              <a:effectLst/>
              <a:latin typeface="+mj-lt"/>
              <a:ea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1634</Words>
  <Application>Microsoft Office PowerPoint</Application>
  <PresentationFormat>Widescreen</PresentationFormat>
  <Paragraphs>135</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.AppleSystemUIFont</vt:lpstr>
      <vt:lpstr>Arial</vt:lpstr>
      <vt:lpstr>Calibri</vt:lpstr>
      <vt:lpstr>Calibri Light</vt:lpstr>
      <vt:lpstr>Symbol</vt:lpstr>
      <vt:lpstr>Tahoma</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Trương Huỳnh Kim Yến</dc:creator>
  <cp:lastModifiedBy>Nguyễn Văn Vinh</cp:lastModifiedBy>
  <cp:revision>16</cp:revision>
  <dcterms:created xsi:type="dcterms:W3CDTF">2023-09-21T08:11:00Z</dcterms:created>
  <dcterms:modified xsi:type="dcterms:W3CDTF">2023-09-24T01:21:15Z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2063BEF01AF0410CBAA3986644E87109_12</vt:lpwstr>
  </property>
  <property fmtid="{D5CDD505-2E9C-101B-9397-08002B2CF9AE}" pid="3" name="KSOProductBuildVer">
    <vt:lpwstr>1033-12.2.0.13215</vt:lpwstr>
  </property>
</Properties>
</file>