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7" r:id="rId4"/>
    <p:sldId id="259" r:id="rId5"/>
    <p:sldId id="261" r:id="rId6"/>
    <p:sldId id="269" r:id="rId7"/>
    <p:sldId id="270" r:id="rId8"/>
    <p:sldId id="271" r:id="rId9"/>
    <p:sldId id="264" r:id="rId10"/>
    <p:sldId id="272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122"/>
    <a:srgbClr val="F58F51"/>
    <a:srgbClr val="F47022"/>
    <a:srgbClr val="EF7024"/>
    <a:srgbClr val="74BF3D"/>
    <a:srgbClr val="006EFF"/>
    <a:srgbClr val="EA0029"/>
    <a:srgbClr val="34A853"/>
    <a:srgbClr val="54AC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99D2-60B1-B626-8401-5499193B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DFE0A-9D7C-AE9B-B484-0D9CF55B2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C7C8-1295-9C58-C693-F245A4E1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B504-9FD1-FAC8-6439-FE3D77F2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0798-9EA0-6138-68D4-A99F7E4A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AB5E-783E-873F-6CA8-FF34FB25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9AD7-6467-5B67-9EAE-E0C4066ED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5B50-8BFB-3B7B-0D2C-D463FDB3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4B3D-81C6-F017-147E-98BDD87E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F77F-B64F-F344-A35D-7B2A3798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45A65-FDCD-09DB-BF65-6F18CB3B5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C0C02-6EC9-3696-0E73-74706375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E7BE-B177-AEE1-1A5A-0CEA2E51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BD24-81A4-90DF-AC3F-68CB4283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EC9C-9857-DD27-B3B5-C719B39F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2D6F-603F-8F9F-747F-996109B7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5A39-11E3-0BBA-7D8E-60C1FCDF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44BB-0A7A-70A7-1DCD-35F05027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4DAF-7D22-79FD-8E8E-2DD8575C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8A42-23C6-9D39-C1EA-67272401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1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A640-C3FE-9A6D-12E4-38D1A1B7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32A58-9152-F53E-90DB-583095FD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EB5D-F1DA-5726-69D8-0357C44E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F65-D0F2-96B7-7E11-805A510B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0687-E17A-D211-41CA-494DCB86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748F-811A-9FB0-21DC-013C7C57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927C-8C52-861F-5F27-1B42B34F2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E4372-CE46-E5FF-35E1-2D45123F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FB0E8-1EFA-8B63-124A-69C9E250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3D773-4347-60B9-EB7B-501CD6C5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3FC8-B618-152F-39DA-7D562411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1516-173F-8E0D-61A4-C9A174A1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F9E65-1843-54A2-8CA7-EEA271AA4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C8329-396B-01B2-E9DE-4A2D0CB11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51E52-9DD9-0D49-16A6-2C7BDE09A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04CF4-4FDC-F573-D4C1-2BAF45FCF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2CEE9-A359-9A0C-2F98-7CFA3E9F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84DAC-A6DE-4E43-4F3D-0B6D786B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1AA35-4AC0-923C-E22B-E1C0DA2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3E96-CE39-DA5C-63E7-2C8E1041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6E306-15F3-8764-2676-76375B61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D7911-D1E2-155E-2376-3A36560D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67E5F-D2A1-8EEF-59E3-4B2E091B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75DA2-6C4E-191C-1121-E892E0AD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71617-EDEA-89A8-99DA-DAA1D00A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4438-7631-E7A5-A214-B885A9A6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6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18A9-F21F-60D2-4654-5F34CFDF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FF8B-0D29-0301-11E7-27CD7E62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E347-34F9-5B49-F280-B6E5B0103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877E-2F61-D243-5727-369FCC49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178D-116A-8D55-F740-FDE19CBD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7E809-FBBD-311B-679C-9EDC17F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016E-D85C-3BDB-5579-27B74398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9240A-4C9F-66E9-207F-A10006D2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8BD37-F390-DC91-0FC5-62A76D927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5E7D7-8FF5-BFB9-7DB8-FE68B335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7A49-FFB2-A303-B3EA-94E68344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989E-DB59-55D8-FB01-5A10C0EC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BFBD3-FFDE-1FAC-F4B8-E39A33DA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F739E-C968-5AA7-C740-9A5E8435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72C8-5CEC-E112-7F29-FF5F6E4CF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13ECC-795C-40E6-90A9-65F52BE349B7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737A-4E4A-4D06-520D-7D042EA7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B7B8-ABB9-C9D4-CF6F-02785C3BA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32A1B-83CF-4970-978E-E3FAB9EDD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6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ịch vụ cloud là gì? Lợi ích của dịch vụ cloud với doanh nghiệp">
            <a:extLst>
              <a:ext uri="{FF2B5EF4-FFF2-40B4-BE49-F238E27FC236}">
                <a16:creationId xmlns:a16="http://schemas.microsoft.com/office/drawing/2014/main" id="{78A7C022-177E-5830-5DA3-BA0BE066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&quot; Icon - Download for free – Iconduck">
            <a:extLst>
              <a:ext uri="{FF2B5EF4-FFF2-40B4-BE49-F238E27FC236}">
                <a16:creationId xmlns:a16="http://schemas.microsoft.com/office/drawing/2014/main" id="{05F3F1D1-2C73-AB73-A77A-9F7921D43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83" y="233218"/>
            <a:ext cx="1101436" cy="11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E30A0893-7B9B-12C5-8AF2-26721385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870" y="2717369"/>
            <a:ext cx="1101436" cy="11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oogle Cloud Consultancy - Jarmany">
            <a:extLst>
              <a:ext uri="{FF2B5EF4-FFF2-40B4-BE49-F238E27FC236}">
                <a16:creationId xmlns:a16="http://schemas.microsoft.com/office/drawing/2014/main" id="{1E6FF49E-89F6-75D8-C2D0-F59A23E7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9" y="4553528"/>
            <a:ext cx="1388128" cy="13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N] Trung Tâm Dữ Liệu Viettel IDC Tuyển Dụng Nhân Viên Vận Hành NOC IT,  Chuyên Viên Kinh Doanh Dự Án, Kỹ Sư Cơ Điện/Tech Support Cloud/Hệ Thống  Full-time 2023 - YBOX">
            <a:extLst>
              <a:ext uri="{FF2B5EF4-FFF2-40B4-BE49-F238E27FC236}">
                <a16:creationId xmlns:a16="http://schemas.microsoft.com/office/drawing/2014/main" id="{3760E752-AFBF-8536-8966-D04711DA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6" t="9617" r="8182" b="5871"/>
          <a:stretch>
            <a:fillRect/>
          </a:stretch>
        </p:blipFill>
        <p:spPr bwMode="auto">
          <a:xfrm>
            <a:off x="9852508" y="4653409"/>
            <a:ext cx="1100465" cy="1100465"/>
          </a:xfrm>
          <a:custGeom>
            <a:avLst/>
            <a:gdLst>
              <a:gd name="connsiteX0" fmla="*/ 2039262 w 4078524"/>
              <a:gd name="connsiteY0" fmla="*/ 0 h 4078524"/>
              <a:gd name="connsiteX1" fmla="*/ 4078524 w 4078524"/>
              <a:gd name="connsiteY1" fmla="*/ 2039262 h 4078524"/>
              <a:gd name="connsiteX2" fmla="*/ 2039262 w 4078524"/>
              <a:gd name="connsiteY2" fmla="*/ 4078524 h 4078524"/>
              <a:gd name="connsiteX3" fmla="*/ 0 w 4078524"/>
              <a:gd name="connsiteY3" fmla="*/ 2039262 h 4078524"/>
              <a:gd name="connsiteX4" fmla="*/ 2039262 w 4078524"/>
              <a:gd name="connsiteY4" fmla="*/ 0 h 407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8524" h="4078524">
                <a:moveTo>
                  <a:pt x="2039262" y="0"/>
                </a:moveTo>
                <a:cubicBezTo>
                  <a:pt x="3165515" y="0"/>
                  <a:pt x="4078524" y="913009"/>
                  <a:pt x="4078524" y="2039262"/>
                </a:cubicBezTo>
                <a:cubicBezTo>
                  <a:pt x="4078524" y="3165515"/>
                  <a:pt x="3165515" y="4078524"/>
                  <a:pt x="2039262" y="4078524"/>
                </a:cubicBezTo>
                <a:cubicBezTo>
                  <a:pt x="913009" y="4078524"/>
                  <a:pt x="0" y="3165515"/>
                  <a:pt x="0" y="2039262"/>
                </a:cubicBezTo>
                <a:cubicBezTo>
                  <a:pt x="0" y="913009"/>
                  <a:pt x="913009" y="0"/>
                  <a:pt x="203926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n Tức Fpt cập nhật">
            <a:extLst>
              <a:ext uri="{FF2B5EF4-FFF2-40B4-BE49-F238E27FC236}">
                <a16:creationId xmlns:a16="http://schemas.microsoft.com/office/drawing/2014/main" id="{15A65118-552C-EC11-631A-F417514C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748" y="5390751"/>
            <a:ext cx="1175539" cy="117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1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BẤT LỢI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1012796" y="2196068"/>
            <a:ext cx="285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Phức tạp trong việc sử dụng bạn đầu, nhiều dịch vụ cấu hình phức tạp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C2D7EF-68FA-1302-994B-71AC7E463603}"/>
              </a:ext>
            </a:extLst>
          </p:cNvPr>
          <p:cNvSpPr/>
          <p:nvPr/>
        </p:nvSpPr>
        <p:spPr>
          <a:xfrm>
            <a:off x="1030038" y="1563819"/>
            <a:ext cx="2854036" cy="4428404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AB6613-A411-3CD2-2358-C647B07A37F8}"/>
              </a:ext>
            </a:extLst>
          </p:cNvPr>
          <p:cNvSpPr/>
          <p:nvPr/>
        </p:nvSpPr>
        <p:spPr>
          <a:xfrm>
            <a:off x="1262901" y="1272874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02829-FE20-163B-0E89-C477D1CFD1C9}"/>
              </a:ext>
            </a:extLst>
          </p:cNvPr>
          <p:cNvSpPr txBox="1"/>
          <p:nvPr/>
        </p:nvSpPr>
        <p:spPr>
          <a:xfrm>
            <a:off x="1012795" y="3205530"/>
            <a:ext cx="28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 phí có thể cao nếu sử dụng không đúng cách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A0A5D-D307-EBF1-310F-2B44E9682279}"/>
              </a:ext>
            </a:extLst>
          </p:cNvPr>
          <p:cNvSpPr txBox="1"/>
          <p:nvPr/>
        </p:nvSpPr>
        <p:spPr>
          <a:xfrm>
            <a:off x="4832033" y="2196067"/>
            <a:ext cx="28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Giao diện người dùng không thân thiện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4A588C-BAE3-3799-1A6A-4E2AD6152C93}"/>
              </a:ext>
            </a:extLst>
          </p:cNvPr>
          <p:cNvSpPr/>
          <p:nvPr/>
        </p:nvSpPr>
        <p:spPr>
          <a:xfrm>
            <a:off x="4849275" y="1563818"/>
            <a:ext cx="2854036" cy="4428405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54ACD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F8B76D-1258-9EB1-543A-EB473F55E676}"/>
              </a:ext>
            </a:extLst>
          </p:cNvPr>
          <p:cNvSpPr/>
          <p:nvPr/>
        </p:nvSpPr>
        <p:spPr>
          <a:xfrm>
            <a:off x="5082138" y="1272873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54A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Azure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7DB33-BB04-8A75-67FA-C09DA9A2971E}"/>
              </a:ext>
            </a:extLst>
          </p:cNvPr>
          <p:cNvSpPr txBox="1"/>
          <p:nvPr/>
        </p:nvSpPr>
        <p:spPr>
          <a:xfrm>
            <a:off x="4832032" y="3205529"/>
            <a:ext cx="2854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Dịch vụ tích hợp với môi trường Microsoft có thể giới hạn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98722-CD97-0352-3291-1E1267972F89}"/>
              </a:ext>
            </a:extLst>
          </p:cNvPr>
          <p:cNvSpPr txBox="1"/>
          <p:nvPr/>
        </p:nvSpPr>
        <p:spPr>
          <a:xfrm>
            <a:off x="8692124" y="2196066"/>
            <a:ext cx="28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Số lượng dịch vụ không nhiều bằng AWS và Azure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C3D7B9-C45B-359C-7F92-2691C039B4D5}"/>
              </a:ext>
            </a:extLst>
          </p:cNvPr>
          <p:cNvSpPr/>
          <p:nvPr/>
        </p:nvSpPr>
        <p:spPr>
          <a:xfrm>
            <a:off x="8692124" y="1563818"/>
            <a:ext cx="2854036" cy="4428406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34A85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D3322FA-04A8-1AD0-926E-FB918F2A9A44}"/>
              </a:ext>
            </a:extLst>
          </p:cNvPr>
          <p:cNvSpPr/>
          <p:nvPr/>
        </p:nvSpPr>
        <p:spPr>
          <a:xfrm>
            <a:off x="8942229" y="1272872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GCP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D5BA9-566F-DAE1-3F39-85D470F76DE8}"/>
              </a:ext>
            </a:extLst>
          </p:cNvPr>
          <p:cNvSpPr txBox="1"/>
          <p:nvPr/>
        </p:nvSpPr>
        <p:spPr>
          <a:xfrm>
            <a:off x="8692123" y="3205530"/>
            <a:ext cx="242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Cộng đồng và tài liệu có thể kém phong phú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29A337-B8F3-8100-97D0-D5DB54BDC111}"/>
              </a:ext>
            </a:extLst>
          </p:cNvPr>
          <p:cNvGrpSpPr/>
          <p:nvPr/>
        </p:nvGrpSpPr>
        <p:grpSpPr>
          <a:xfrm>
            <a:off x="181683" y="1208521"/>
            <a:ext cx="1890553" cy="5150820"/>
            <a:chOff x="181683" y="2569261"/>
            <a:chExt cx="1890553" cy="28154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DF254F0-7278-48B6-0759-05E6088CE89A}"/>
                </a:ext>
              </a:extLst>
            </p:cNvPr>
            <p:cNvSpPr/>
            <p:nvPr/>
          </p:nvSpPr>
          <p:spPr>
            <a:xfrm rot="21000000">
              <a:off x="270070" y="2616385"/>
              <a:ext cx="1802166" cy="2768346"/>
            </a:xfrm>
            <a:prstGeom prst="roundRect">
              <a:avLst/>
            </a:prstGeom>
            <a:solidFill>
              <a:srgbClr val="EA002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AF3A52D-D91F-6042-6EBE-59708EFE8777}"/>
                </a:ext>
              </a:extLst>
            </p:cNvPr>
            <p:cNvSpPr/>
            <p:nvPr/>
          </p:nvSpPr>
          <p:spPr>
            <a:xfrm>
              <a:off x="181683" y="2569261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46DE3B-392A-89B8-067F-34989F676F47}"/>
              </a:ext>
            </a:extLst>
          </p:cNvPr>
          <p:cNvGrpSpPr/>
          <p:nvPr/>
        </p:nvGrpSpPr>
        <p:grpSpPr>
          <a:xfrm>
            <a:off x="2619191" y="1176089"/>
            <a:ext cx="1890553" cy="5160056"/>
            <a:chOff x="2685364" y="2569262"/>
            <a:chExt cx="1890553" cy="28154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BDEFC3-06CF-9DC3-C111-C56913D92C65}"/>
                </a:ext>
              </a:extLst>
            </p:cNvPr>
            <p:cNvSpPr/>
            <p:nvPr/>
          </p:nvSpPr>
          <p:spPr>
            <a:xfrm rot="21000000">
              <a:off x="2773751" y="2616386"/>
              <a:ext cx="1802166" cy="2768346"/>
            </a:xfrm>
            <a:prstGeom prst="roundRect">
              <a:avLst/>
            </a:prstGeom>
            <a:solidFill>
              <a:srgbClr val="006E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62D937-15D7-2DCB-646F-6363549A83AB}"/>
                </a:ext>
              </a:extLst>
            </p:cNvPr>
            <p:cNvSpPr/>
            <p:nvPr/>
          </p:nvSpPr>
          <p:spPr>
            <a:xfrm>
              <a:off x="2685364" y="2569262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32ABA2-6514-A506-749D-72489F0DEC2D}"/>
              </a:ext>
            </a:extLst>
          </p:cNvPr>
          <p:cNvGrpSpPr/>
          <p:nvPr/>
        </p:nvGrpSpPr>
        <p:grpSpPr>
          <a:xfrm>
            <a:off x="5056699" y="1176089"/>
            <a:ext cx="1890553" cy="5064608"/>
            <a:chOff x="5145090" y="2461463"/>
            <a:chExt cx="1890553" cy="281547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A79F90-F5BB-0ABD-E714-565367DE143F}"/>
                </a:ext>
              </a:extLst>
            </p:cNvPr>
            <p:cNvSpPr/>
            <p:nvPr/>
          </p:nvSpPr>
          <p:spPr>
            <a:xfrm rot="21000000">
              <a:off x="5233477" y="2508587"/>
              <a:ext cx="1802166" cy="2768346"/>
            </a:xfrm>
            <a:prstGeom prst="roundRect">
              <a:avLst/>
            </a:prstGeom>
            <a:solidFill>
              <a:srgbClr val="74BF3D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37B4F0-58B6-7889-549A-333C53F8304C}"/>
                </a:ext>
              </a:extLst>
            </p:cNvPr>
            <p:cNvSpPr/>
            <p:nvPr/>
          </p:nvSpPr>
          <p:spPr>
            <a:xfrm>
              <a:off x="5145090" y="2461463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935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MỘT SỐ SẢN PHẨM Ở VIỆT NAM</a:t>
            </a:r>
          </a:p>
        </p:txBody>
      </p:sp>
      <p:pic>
        <p:nvPicPr>
          <p:cNvPr id="3074" name="Picture 2" descr="Viettel IDC | Wikia Logos | Fandom">
            <a:extLst>
              <a:ext uri="{FF2B5EF4-FFF2-40B4-BE49-F238E27FC236}">
                <a16:creationId xmlns:a16="http://schemas.microsoft.com/office/drawing/2014/main" id="{CC4B1293-67E6-05BC-1528-DFCDCEAB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6" y="1418082"/>
            <a:ext cx="1334127" cy="5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n - CloudFly">
            <a:extLst>
              <a:ext uri="{FF2B5EF4-FFF2-40B4-BE49-F238E27FC236}">
                <a16:creationId xmlns:a16="http://schemas.microsoft.com/office/drawing/2014/main" id="{47ADE177-8E6F-20A1-0A9A-ABA29AD6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11" y="1367115"/>
            <a:ext cx="1654300" cy="3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áy chủ ảo trên nền điện toán đám mây (VNPT Cloud)">
            <a:extLst>
              <a:ext uri="{FF2B5EF4-FFF2-40B4-BE49-F238E27FC236}">
                <a16:creationId xmlns:a16="http://schemas.microsoft.com/office/drawing/2014/main" id="{4B2C7FF5-55AE-CCCD-E702-F14913BA1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88" y="1228027"/>
            <a:ext cx="1262240" cy="10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76548F-293A-D113-6A57-22BE5AA14D39}"/>
              </a:ext>
            </a:extLst>
          </p:cNvPr>
          <p:cNvGrpSpPr/>
          <p:nvPr/>
        </p:nvGrpSpPr>
        <p:grpSpPr>
          <a:xfrm>
            <a:off x="7494207" y="1176088"/>
            <a:ext cx="1890553" cy="4979839"/>
            <a:chOff x="7814492" y="2461463"/>
            <a:chExt cx="1890553" cy="28154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1CFE8C-AE25-6D28-4E20-C606E0E7AA81}"/>
                </a:ext>
              </a:extLst>
            </p:cNvPr>
            <p:cNvSpPr/>
            <p:nvPr/>
          </p:nvSpPr>
          <p:spPr>
            <a:xfrm rot="21000000">
              <a:off x="7902879" y="2508587"/>
              <a:ext cx="1802166" cy="2768346"/>
            </a:xfrm>
            <a:prstGeom prst="roundRect">
              <a:avLst/>
            </a:prstGeom>
            <a:solidFill>
              <a:srgbClr val="EF702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7A305E7-28D7-418B-F4CD-199D6D1A3DA8}"/>
                </a:ext>
              </a:extLst>
            </p:cNvPr>
            <p:cNvSpPr/>
            <p:nvPr/>
          </p:nvSpPr>
          <p:spPr>
            <a:xfrm>
              <a:off x="7814492" y="2461463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C13703-CD05-82ED-00BF-1443BC8F21A6}"/>
              </a:ext>
            </a:extLst>
          </p:cNvPr>
          <p:cNvGrpSpPr/>
          <p:nvPr/>
        </p:nvGrpSpPr>
        <p:grpSpPr>
          <a:xfrm>
            <a:off x="9931715" y="1176088"/>
            <a:ext cx="1890553" cy="4979839"/>
            <a:chOff x="10345611" y="2569261"/>
            <a:chExt cx="1890553" cy="281547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66869-4F12-43BF-9863-21ED1E973EBD}"/>
                </a:ext>
              </a:extLst>
            </p:cNvPr>
            <p:cNvSpPr/>
            <p:nvPr/>
          </p:nvSpPr>
          <p:spPr>
            <a:xfrm rot="21000000">
              <a:off x="10433998" y="2616385"/>
              <a:ext cx="1802166" cy="2768346"/>
            </a:xfrm>
            <a:prstGeom prst="roundRect">
              <a:avLst/>
            </a:prstGeom>
            <a:solidFill>
              <a:srgbClr val="F5712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47022"/>
                  </a:solidFill>
                </a:ln>
                <a:solidFill>
                  <a:srgbClr val="F58F5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A85F691-7F72-43A4-5056-79283F4CC218}"/>
                </a:ext>
              </a:extLst>
            </p:cNvPr>
            <p:cNvSpPr/>
            <p:nvPr/>
          </p:nvSpPr>
          <p:spPr>
            <a:xfrm>
              <a:off x="10345611" y="2569261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8" descr="Trang chủ - FPT Smart Cloud">
            <a:extLst>
              <a:ext uri="{FF2B5EF4-FFF2-40B4-BE49-F238E27FC236}">
                <a16:creationId xmlns:a16="http://schemas.microsoft.com/office/drawing/2014/main" id="{AE405E05-1697-1E25-C336-6CAE1C42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11" y="1367115"/>
            <a:ext cx="1802167" cy="6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VNG Cloud - Trusted Partner for Digital Transformation">
            <a:extLst>
              <a:ext uri="{FF2B5EF4-FFF2-40B4-BE49-F238E27FC236}">
                <a16:creationId xmlns:a16="http://schemas.microsoft.com/office/drawing/2014/main" id="{E89A01C3-90D3-BEA9-DEDE-9DB9347F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02" y="1367115"/>
            <a:ext cx="1802166" cy="50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2741E8-DCE0-4C0B-FA6A-BD9130439505}"/>
              </a:ext>
            </a:extLst>
          </p:cNvPr>
          <p:cNvSpPr txBox="1"/>
          <p:nvPr/>
        </p:nvSpPr>
        <p:spPr>
          <a:xfrm>
            <a:off x="324456" y="2019283"/>
            <a:ext cx="1535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Thành viên của Viettel</a:t>
            </a:r>
          </a:p>
          <a:p>
            <a:r>
              <a:rPr lang="en-US"/>
              <a:t>Cung cấp dịch vụ trung tâm dữ liệu hàng đầu Việt Nam </a:t>
            </a:r>
          </a:p>
          <a:p>
            <a:r>
              <a:rPr lang="en-US"/>
              <a:t>-2008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C2E56-8489-1BD5-4463-3A616C3E8310}"/>
              </a:ext>
            </a:extLst>
          </p:cNvPr>
          <p:cNvSpPr txBox="1"/>
          <p:nvPr/>
        </p:nvSpPr>
        <p:spPr>
          <a:xfrm>
            <a:off x="5278453" y="2171683"/>
            <a:ext cx="153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Cung cấp bởi tập đoàn VNPT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C3F4-7319-4F42-7EEC-1473D15CAC90}"/>
              </a:ext>
            </a:extLst>
          </p:cNvPr>
          <p:cNvSpPr txBox="1"/>
          <p:nvPr/>
        </p:nvSpPr>
        <p:spPr>
          <a:xfrm>
            <a:off x="7715961" y="2171682"/>
            <a:ext cx="153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Thuộc tập đoàn FPT</a:t>
            </a:r>
          </a:p>
          <a:p>
            <a:r>
              <a:rPr lang="en-US"/>
              <a:t>-2020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CC4A9-5B0A-E35B-2483-F075510774A9}"/>
              </a:ext>
            </a:extLst>
          </p:cNvPr>
          <p:cNvSpPr txBox="1"/>
          <p:nvPr/>
        </p:nvSpPr>
        <p:spPr>
          <a:xfrm>
            <a:off x="10198449" y="2089727"/>
            <a:ext cx="1535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Là nhà cung cấp đám mây  của tập đoàn VNG</a:t>
            </a:r>
          </a:p>
          <a:p>
            <a:r>
              <a:rPr lang="en-US"/>
              <a:t>-2017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553F4-C65B-95DE-A5DD-7B63168280F7}"/>
              </a:ext>
            </a:extLst>
          </p:cNvPr>
          <p:cNvSpPr txBox="1"/>
          <p:nvPr/>
        </p:nvSpPr>
        <p:spPr>
          <a:xfrm>
            <a:off x="2824051" y="2171683"/>
            <a:ext cx="1535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Cung cấp các dịch vụ điện toán đám mây hiệu năng cao cùng với giải pháp thanh toán theo giờ, tháng, năm linh hoạt</a:t>
            </a:r>
          </a:p>
          <a:p>
            <a:r>
              <a:rPr lang="en-US"/>
              <a:t>-2020</a:t>
            </a:r>
          </a:p>
        </p:txBody>
      </p:sp>
    </p:spTree>
    <p:extLst>
      <p:ext uri="{BB962C8B-B14F-4D97-AF65-F5344CB8AC3E}">
        <p14:creationId xmlns:p14="http://schemas.microsoft.com/office/powerpoint/2010/main" val="27013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29A337-B8F3-8100-97D0-D5DB54BDC111}"/>
              </a:ext>
            </a:extLst>
          </p:cNvPr>
          <p:cNvGrpSpPr/>
          <p:nvPr/>
        </p:nvGrpSpPr>
        <p:grpSpPr>
          <a:xfrm>
            <a:off x="181683" y="1208521"/>
            <a:ext cx="1890553" cy="5150820"/>
            <a:chOff x="181683" y="2569261"/>
            <a:chExt cx="1890553" cy="28154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DF254F0-7278-48B6-0759-05E6088CE89A}"/>
                </a:ext>
              </a:extLst>
            </p:cNvPr>
            <p:cNvSpPr/>
            <p:nvPr/>
          </p:nvSpPr>
          <p:spPr>
            <a:xfrm rot="21000000">
              <a:off x="270070" y="2616385"/>
              <a:ext cx="1802166" cy="2768346"/>
            </a:xfrm>
            <a:prstGeom prst="roundRect">
              <a:avLst/>
            </a:prstGeom>
            <a:solidFill>
              <a:srgbClr val="EA002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AF3A52D-D91F-6042-6EBE-59708EFE8777}"/>
                </a:ext>
              </a:extLst>
            </p:cNvPr>
            <p:cNvSpPr/>
            <p:nvPr/>
          </p:nvSpPr>
          <p:spPr>
            <a:xfrm>
              <a:off x="181683" y="2569261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46DE3B-392A-89B8-067F-34989F676F47}"/>
              </a:ext>
            </a:extLst>
          </p:cNvPr>
          <p:cNvGrpSpPr/>
          <p:nvPr/>
        </p:nvGrpSpPr>
        <p:grpSpPr>
          <a:xfrm>
            <a:off x="2619191" y="1176089"/>
            <a:ext cx="1890553" cy="5160056"/>
            <a:chOff x="2685364" y="2569262"/>
            <a:chExt cx="1890553" cy="28154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BDEFC3-06CF-9DC3-C111-C56913D92C65}"/>
                </a:ext>
              </a:extLst>
            </p:cNvPr>
            <p:cNvSpPr/>
            <p:nvPr/>
          </p:nvSpPr>
          <p:spPr>
            <a:xfrm rot="21000000">
              <a:off x="2773751" y="2616386"/>
              <a:ext cx="1802166" cy="2768346"/>
            </a:xfrm>
            <a:prstGeom prst="roundRect">
              <a:avLst/>
            </a:prstGeom>
            <a:solidFill>
              <a:srgbClr val="006E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662D937-15D7-2DCB-646F-6363549A83AB}"/>
                </a:ext>
              </a:extLst>
            </p:cNvPr>
            <p:cNvSpPr/>
            <p:nvPr/>
          </p:nvSpPr>
          <p:spPr>
            <a:xfrm>
              <a:off x="2685364" y="2569262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32ABA2-6514-A506-749D-72489F0DEC2D}"/>
              </a:ext>
            </a:extLst>
          </p:cNvPr>
          <p:cNvGrpSpPr/>
          <p:nvPr/>
        </p:nvGrpSpPr>
        <p:grpSpPr>
          <a:xfrm>
            <a:off x="5056699" y="1176089"/>
            <a:ext cx="1890553" cy="5064608"/>
            <a:chOff x="5145090" y="2461463"/>
            <a:chExt cx="1890553" cy="281547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A79F90-F5BB-0ABD-E714-565367DE143F}"/>
                </a:ext>
              </a:extLst>
            </p:cNvPr>
            <p:cNvSpPr/>
            <p:nvPr/>
          </p:nvSpPr>
          <p:spPr>
            <a:xfrm rot="21000000">
              <a:off x="5233477" y="2508587"/>
              <a:ext cx="1802166" cy="2768346"/>
            </a:xfrm>
            <a:prstGeom prst="roundRect">
              <a:avLst/>
            </a:prstGeom>
            <a:solidFill>
              <a:srgbClr val="74BF3D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37B4F0-58B6-7889-549A-333C53F8304C}"/>
                </a:ext>
              </a:extLst>
            </p:cNvPr>
            <p:cNvSpPr/>
            <p:nvPr/>
          </p:nvSpPr>
          <p:spPr>
            <a:xfrm>
              <a:off x="5145090" y="2461463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9356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MỘT SỐ SẢN PHẨM Ở VIỆT NAM</a:t>
            </a:r>
          </a:p>
        </p:txBody>
      </p:sp>
      <p:pic>
        <p:nvPicPr>
          <p:cNvPr id="3074" name="Picture 2" descr="Viettel IDC | Wikia Logos | Fandom">
            <a:extLst>
              <a:ext uri="{FF2B5EF4-FFF2-40B4-BE49-F238E27FC236}">
                <a16:creationId xmlns:a16="http://schemas.microsoft.com/office/drawing/2014/main" id="{CC4B1293-67E6-05BC-1528-DFCDCEAB9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6" y="1418082"/>
            <a:ext cx="1334127" cy="5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gin - CloudFly">
            <a:extLst>
              <a:ext uri="{FF2B5EF4-FFF2-40B4-BE49-F238E27FC236}">
                <a16:creationId xmlns:a16="http://schemas.microsoft.com/office/drawing/2014/main" id="{47ADE177-8E6F-20A1-0A9A-ABA29AD6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11" y="1367115"/>
            <a:ext cx="1654300" cy="38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áy chủ ảo trên nền điện toán đám mây (VNPT Cloud)">
            <a:extLst>
              <a:ext uri="{FF2B5EF4-FFF2-40B4-BE49-F238E27FC236}">
                <a16:creationId xmlns:a16="http://schemas.microsoft.com/office/drawing/2014/main" id="{4B2C7FF5-55AE-CCCD-E702-F14913BA1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88" y="1228027"/>
            <a:ext cx="1262240" cy="100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76548F-293A-D113-6A57-22BE5AA14D39}"/>
              </a:ext>
            </a:extLst>
          </p:cNvPr>
          <p:cNvGrpSpPr/>
          <p:nvPr/>
        </p:nvGrpSpPr>
        <p:grpSpPr>
          <a:xfrm>
            <a:off x="7494207" y="1176088"/>
            <a:ext cx="1890553" cy="4979839"/>
            <a:chOff x="7814492" y="2461463"/>
            <a:chExt cx="1890553" cy="281547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11CFE8C-AE25-6D28-4E20-C606E0E7AA81}"/>
                </a:ext>
              </a:extLst>
            </p:cNvPr>
            <p:cNvSpPr/>
            <p:nvPr/>
          </p:nvSpPr>
          <p:spPr>
            <a:xfrm rot="21000000">
              <a:off x="7902879" y="2508587"/>
              <a:ext cx="1802166" cy="2768346"/>
            </a:xfrm>
            <a:prstGeom prst="roundRect">
              <a:avLst/>
            </a:prstGeom>
            <a:solidFill>
              <a:srgbClr val="EF702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7A305E7-28D7-418B-F4CD-199D6D1A3DA8}"/>
                </a:ext>
              </a:extLst>
            </p:cNvPr>
            <p:cNvSpPr/>
            <p:nvPr/>
          </p:nvSpPr>
          <p:spPr>
            <a:xfrm>
              <a:off x="7814492" y="2461463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C13703-CD05-82ED-00BF-1443BC8F21A6}"/>
              </a:ext>
            </a:extLst>
          </p:cNvPr>
          <p:cNvGrpSpPr/>
          <p:nvPr/>
        </p:nvGrpSpPr>
        <p:grpSpPr>
          <a:xfrm>
            <a:off x="9931715" y="1176088"/>
            <a:ext cx="1890553" cy="4979839"/>
            <a:chOff x="10345611" y="2569261"/>
            <a:chExt cx="1890553" cy="281547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D566869-4F12-43BF-9863-21ED1E973EBD}"/>
                </a:ext>
              </a:extLst>
            </p:cNvPr>
            <p:cNvSpPr/>
            <p:nvPr/>
          </p:nvSpPr>
          <p:spPr>
            <a:xfrm rot="21000000">
              <a:off x="10433998" y="2616385"/>
              <a:ext cx="1802166" cy="2768346"/>
            </a:xfrm>
            <a:prstGeom prst="roundRect">
              <a:avLst/>
            </a:prstGeom>
            <a:solidFill>
              <a:srgbClr val="F5712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47022"/>
                  </a:solidFill>
                </a:ln>
                <a:solidFill>
                  <a:srgbClr val="F58F5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A85F691-7F72-43A4-5056-79283F4CC218}"/>
                </a:ext>
              </a:extLst>
            </p:cNvPr>
            <p:cNvSpPr/>
            <p:nvPr/>
          </p:nvSpPr>
          <p:spPr>
            <a:xfrm>
              <a:off x="10345611" y="2569261"/>
              <a:ext cx="1802166" cy="27683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8" descr="Trang chủ - FPT Smart Cloud">
            <a:extLst>
              <a:ext uri="{FF2B5EF4-FFF2-40B4-BE49-F238E27FC236}">
                <a16:creationId xmlns:a16="http://schemas.microsoft.com/office/drawing/2014/main" id="{AE405E05-1697-1E25-C336-6CAE1C427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11" y="1367115"/>
            <a:ext cx="1802167" cy="60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VNG Cloud - Trusted Partner for Digital Transformation">
            <a:extLst>
              <a:ext uri="{FF2B5EF4-FFF2-40B4-BE49-F238E27FC236}">
                <a16:creationId xmlns:a16="http://schemas.microsoft.com/office/drawing/2014/main" id="{E89A01C3-90D3-BEA9-DEDE-9DB9347F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02" y="1367115"/>
            <a:ext cx="1802166" cy="50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2741E8-DCE0-4C0B-FA6A-BD9130439505}"/>
              </a:ext>
            </a:extLst>
          </p:cNvPr>
          <p:cNvSpPr txBox="1"/>
          <p:nvPr/>
        </p:nvSpPr>
        <p:spPr>
          <a:xfrm>
            <a:off x="324456" y="2019283"/>
            <a:ext cx="1535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phép người dùng giám sát hiệu năng sử dụng và tìm kiếm đối tượng thông qua metadata.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6C2E56-8489-1BD5-4463-3A616C3E8310}"/>
              </a:ext>
            </a:extLst>
          </p:cNvPr>
          <p:cNvSpPr txBox="1"/>
          <p:nvPr/>
        </p:nvSpPr>
        <p:spPr>
          <a:xfrm>
            <a:off x="5278453" y="2171683"/>
            <a:ext cx="153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Cung cấp bởi tập đoàn VNPT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C3F4-7319-4F42-7EEC-1473D15CAC90}"/>
              </a:ext>
            </a:extLst>
          </p:cNvPr>
          <p:cNvSpPr txBox="1"/>
          <p:nvPr/>
        </p:nvSpPr>
        <p:spPr>
          <a:xfrm>
            <a:off x="7715961" y="2171682"/>
            <a:ext cx="153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Thuộc tập đoàn FPT</a:t>
            </a:r>
          </a:p>
          <a:p>
            <a:r>
              <a:rPr lang="en-US"/>
              <a:t>-2020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CC4A9-5B0A-E35B-2483-F075510774A9}"/>
              </a:ext>
            </a:extLst>
          </p:cNvPr>
          <p:cNvSpPr txBox="1"/>
          <p:nvPr/>
        </p:nvSpPr>
        <p:spPr>
          <a:xfrm>
            <a:off x="10017958" y="2089727"/>
            <a:ext cx="1715923" cy="413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Cảnh báo khi sử dụng gần đạt ngưỡng giúp bạn cân đối dung lượng linh hoạt.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 trợ giao thức S3 giúp khách hàng có thể tiếp tục sử dụng các client tool S3 đã quen thuộc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ker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553F4-C65B-95DE-A5DD-7B63168280F7}"/>
              </a:ext>
            </a:extLst>
          </p:cNvPr>
          <p:cNvSpPr txBox="1"/>
          <p:nvPr/>
        </p:nvSpPr>
        <p:spPr>
          <a:xfrm>
            <a:off x="2824051" y="2171683"/>
            <a:ext cx="1535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 phí cực rẻ. Khách hàng chỉ phải trả đúng theo nhu cầu sử dụng, nên sẽ tiết kiệm được chi phí rất lớn. 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5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F254F0-7278-48B6-0759-05E6088CE89A}"/>
              </a:ext>
            </a:extLst>
          </p:cNvPr>
          <p:cNvSpPr/>
          <p:nvPr/>
        </p:nvSpPr>
        <p:spPr>
          <a:xfrm rot="21000000">
            <a:off x="1114444" y="1606117"/>
            <a:ext cx="2429164" cy="3731491"/>
          </a:xfrm>
          <a:prstGeom prst="roundRect">
            <a:avLst/>
          </a:prstGeom>
          <a:solidFill>
            <a:srgbClr val="F7981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F3A52D-D91F-6042-6EBE-59708EFE8777}"/>
              </a:ext>
            </a:extLst>
          </p:cNvPr>
          <p:cNvSpPr/>
          <p:nvPr/>
        </p:nvSpPr>
        <p:spPr>
          <a:xfrm>
            <a:off x="1114444" y="1606116"/>
            <a:ext cx="2429164" cy="37314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3766EF-7BD2-6294-97C5-DA034226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50" y="1822017"/>
            <a:ext cx="2188151" cy="135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BDEFC3-06CF-9DC3-C111-C56913D92C65}"/>
              </a:ext>
            </a:extLst>
          </p:cNvPr>
          <p:cNvSpPr/>
          <p:nvPr/>
        </p:nvSpPr>
        <p:spPr>
          <a:xfrm rot="21000000">
            <a:off x="4881419" y="1606118"/>
            <a:ext cx="2429164" cy="3731491"/>
          </a:xfrm>
          <a:prstGeom prst="roundRect">
            <a:avLst/>
          </a:prstGeom>
          <a:solidFill>
            <a:srgbClr val="45CFF7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62D937-15D7-2DCB-646F-6363549A83AB}"/>
              </a:ext>
            </a:extLst>
          </p:cNvPr>
          <p:cNvSpPr/>
          <p:nvPr/>
        </p:nvSpPr>
        <p:spPr>
          <a:xfrm>
            <a:off x="4881419" y="1606117"/>
            <a:ext cx="2429164" cy="37314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A79F90-F5BB-0ABD-E714-565367DE143F}"/>
              </a:ext>
            </a:extLst>
          </p:cNvPr>
          <p:cNvSpPr/>
          <p:nvPr/>
        </p:nvSpPr>
        <p:spPr>
          <a:xfrm rot="21000000">
            <a:off x="8648393" y="1520393"/>
            <a:ext cx="2429164" cy="3731491"/>
          </a:xfrm>
          <a:prstGeom prst="roundRect">
            <a:avLst/>
          </a:prstGeom>
          <a:solidFill>
            <a:srgbClr val="34A853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37B4F0-58B6-7889-549A-333C53F8304C}"/>
              </a:ext>
            </a:extLst>
          </p:cNvPr>
          <p:cNvSpPr/>
          <p:nvPr/>
        </p:nvSpPr>
        <p:spPr>
          <a:xfrm>
            <a:off x="8648393" y="1520392"/>
            <a:ext cx="2429164" cy="37314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icrosoft Azure&quot; Icon - Download for free – Iconduck">
            <a:extLst>
              <a:ext uri="{FF2B5EF4-FFF2-40B4-BE49-F238E27FC236}">
                <a16:creationId xmlns:a16="http://schemas.microsoft.com/office/drawing/2014/main" id="{43EA3331-E0BB-1615-F623-307DA947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85" y="1917565"/>
            <a:ext cx="2050030" cy="12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&quot; Icon - Download for free – Iconduck">
            <a:extLst>
              <a:ext uri="{FF2B5EF4-FFF2-40B4-BE49-F238E27FC236}">
                <a16:creationId xmlns:a16="http://schemas.microsoft.com/office/drawing/2014/main" id="{0B593A6C-A4AE-8662-02C7-8F579D19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24" y="1769456"/>
            <a:ext cx="1935301" cy="140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GIỚI THIỆU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1114443" y="3220558"/>
            <a:ext cx="2429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 mắt vào năm 2006</a:t>
            </a:r>
          </a:p>
          <a:p>
            <a:r>
              <a:rPr lang="en-US"/>
              <a:t>Dịch vụ AWS có thể sử dụng để tạo và phát triển bất kì ứng dụng nào trên đám mây. Nó cung cấp các dịch vụ thông qua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11046-45A6-707B-5F4F-77FC430C3604}"/>
              </a:ext>
            </a:extLst>
          </p:cNvPr>
          <p:cNvSpPr txBox="1"/>
          <p:nvPr/>
        </p:nvSpPr>
        <p:spPr>
          <a:xfrm>
            <a:off x="4881420" y="3221877"/>
            <a:ext cx="2429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Giới thiệu vào năm 2010</a:t>
            </a:r>
          </a:p>
          <a:p>
            <a:r>
              <a:rPr lang="en-US"/>
              <a:t>Tập hợp của các dịch vụ cloud để xây dựng, quản lý và phát triển ứng dụng trên mạng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D9279-0E31-96FA-09B7-309D833DB523}"/>
              </a:ext>
            </a:extLst>
          </p:cNvPr>
          <p:cNvSpPr txBox="1"/>
          <p:nvPr/>
        </p:nvSpPr>
        <p:spPr>
          <a:xfrm>
            <a:off x="8648393" y="3223274"/>
            <a:ext cx="2429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 mắt vào năm 2008</a:t>
            </a:r>
          </a:p>
          <a:p>
            <a:r>
              <a:rPr lang="en-US"/>
              <a:t>Là dịch vụ Cloud cung cấp dịch vụ  phát triển ứng dụng và tích hợp cho người dùng cuối</a:t>
            </a:r>
          </a:p>
        </p:txBody>
      </p:sp>
      <p:pic>
        <p:nvPicPr>
          <p:cNvPr id="12" name="Picture 4" descr="AWS&quot; Icon - Download for free – Iconduck">
            <a:extLst>
              <a:ext uri="{FF2B5EF4-FFF2-40B4-BE49-F238E27FC236}">
                <a16:creationId xmlns:a16="http://schemas.microsoft.com/office/drawing/2014/main" id="{F9F89366-3F2C-02EF-9116-7CC7BC287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825" y="-553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003DD46D-1535-F87D-C234-8AB015012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086" y="70262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Google Cloud Consultancy - Jarmany">
            <a:extLst>
              <a:ext uri="{FF2B5EF4-FFF2-40B4-BE49-F238E27FC236}">
                <a16:creationId xmlns:a16="http://schemas.microsoft.com/office/drawing/2014/main" id="{83D8BE82-3F98-2565-9F34-27C4F429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4553" y="218091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N] Trung Tâm Dữ Liệu Viettel IDC Tuyển Dụng Nhân Viên Vận Hành NOC IT,  Chuyên Viên Kinh Doanh Dự Án, Kỹ Sư Cơ Điện/Tech Support Cloud/Hệ Thống  Full-time 2023 - YBOX">
            <a:extLst>
              <a:ext uri="{FF2B5EF4-FFF2-40B4-BE49-F238E27FC236}">
                <a16:creationId xmlns:a16="http://schemas.microsoft.com/office/drawing/2014/main" id="{FAAFCBEA-57CA-C84D-0276-DDD8F0DB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6" t="9617" r="8182" b="5871"/>
          <a:stretch>
            <a:fillRect/>
          </a:stretch>
        </p:blipFill>
        <p:spPr bwMode="auto">
          <a:xfrm>
            <a:off x="12933592" y="6442425"/>
            <a:ext cx="1100465" cy="1100465"/>
          </a:xfrm>
          <a:custGeom>
            <a:avLst/>
            <a:gdLst>
              <a:gd name="connsiteX0" fmla="*/ 2039262 w 4078524"/>
              <a:gd name="connsiteY0" fmla="*/ 0 h 4078524"/>
              <a:gd name="connsiteX1" fmla="*/ 4078524 w 4078524"/>
              <a:gd name="connsiteY1" fmla="*/ 2039262 h 4078524"/>
              <a:gd name="connsiteX2" fmla="*/ 2039262 w 4078524"/>
              <a:gd name="connsiteY2" fmla="*/ 4078524 h 4078524"/>
              <a:gd name="connsiteX3" fmla="*/ 0 w 4078524"/>
              <a:gd name="connsiteY3" fmla="*/ 2039262 h 4078524"/>
              <a:gd name="connsiteX4" fmla="*/ 2039262 w 4078524"/>
              <a:gd name="connsiteY4" fmla="*/ 0 h 407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8524" h="4078524">
                <a:moveTo>
                  <a:pt x="2039262" y="0"/>
                </a:moveTo>
                <a:cubicBezTo>
                  <a:pt x="3165515" y="0"/>
                  <a:pt x="4078524" y="913009"/>
                  <a:pt x="4078524" y="2039262"/>
                </a:cubicBezTo>
                <a:cubicBezTo>
                  <a:pt x="4078524" y="3165515"/>
                  <a:pt x="3165515" y="4078524"/>
                  <a:pt x="2039262" y="4078524"/>
                </a:cubicBezTo>
                <a:cubicBezTo>
                  <a:pt x="913009" y="4078524"/>
                  <a:pt x="0" y="3165515"/>
                  <a:pt x="0" y="2039262"/>
                </a:cubicBezTo>
                <a:cubicBezTo>
                  <a:pt x="0" y="913009"/>
                  <a:pt x="913009" y="0"/>
                  <a:pt x="203926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296176-65D8-0595-0CFA-E12D60592F9B}"/>
              </a:ext>
            </a:extLst>
          </p:cNvPr>
          <p:cNvSpPr txBox="1"/>
          <p:nvPr/>
        </p:nvSpPr>
        <p:spPr>
          <a:xfrm>
            <a:off x="-32328" y="6575116"/>
            <a:ext cx="1222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* Tính đến quý IV năm 2022 theo </a:t>
            </a:r>
            <a:r>
              <a:rPr lang="en-US" sz="1200" i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Synergy Research Group</a:t>
            </a:r>
            <a:endParaRPr lang="en-US" sz="1200"/>
          </a:p>
        </p:txBody>
      </p:sp>
      <p:pic>
        <p:nvPicPr>
          <p:cNvPr id="2" name="Picture 6" descr="Tin Tức Fpt cập nhật">
            <a:extLst>
              <a:ext uri="{FF2B5EF4-FFF2-40B4-BE49-F238E27FC236}">
                <a16:creationId xmlns:a16="http://schemas.microsoft.com/office/drawing/2014/main" id="{6246A91B-C961-62FE-601A-4AA99FCC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43" y="7405011"/>
            <a:ext cx="1175539" cy="117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0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0" y="2309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THỊ PHẦN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7CAB6-C039-887C-D774-13CED46D2B3B}"/>
              </a:ext>
            </a:extLst>
          </p:cNvPr>
          <p:cNvSpPr txBox="1"/>
          <p:nvPr/>
        </p:nvSpPr>
        <p:spPr>
          <a:xfrm>
            <a:off x="-32328" y="6575116"/>
            <a:ext cx="1222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* Tính đến quý IV năm 2022 theo </a:t>
            </a:r>
            <a:r>
              <a:rPr lang="en-US" sz="1200" i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Synergy Research Group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8987896" y="1848333"/>
            <a:ext cx="242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Dẫn đầu với khoảng 32%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11046-45A6-707B-5F4F-77FC430C3604}"/>
              </a:ext>
            </a:extLst>
          </p:cNvPr>
          <p:cNvSpPr txBox="1"/>
          <p:nvPr/>
        </p:nvSpPr>
        <p:spPr>
          <a:xfrm>
            <a:off x="7453745" y="5320553"/>
            <a:ext cx="242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Sở hữu tới 23% thị phần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D9279-0E31-96FA-09B7-309D833DB523}"/>
              </a:ext>
            </a:extLst>
          </p:cNvPr>
          <p:cNvSpPr txBox="1"/>
          <p:nvPr/>
        </p:nvSpPr>
        <p:spPr>
          <a:xfrm>
            <a:off x="1208177" y="3496044"/>
            <a:ext cx="24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Sở hữu khoảng 11%</a:t>
            </a:r>
          </a:p>
        </p:txBody>
      </p:sp>
      <p:pic>
        <p:nvPicPr>
          <p:cNvPr id="12" name="Picture 4" descr="AWS&quot; Icon - Download for free – Iconduck">
            <a:extLst>
              <a:ext uri="{FF2B5EF4-FFF2-40B4-BE49-F238E27FC236}">
                <a16:creationId xmlns:a16="http://schemas.microsoft.com/office/drawing/2014/main" id="{23414595-2A65-3034-7687-763F8828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21" y="182062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EE3832A3-E34C-05DA-1EBD-6859EF62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54" y="3600246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Google Cloud Consultancy - Jarmany">
            <a:extLst>
              <a:ext uri="{FF2B5EF4-FFF2-40B4-BE49-F238E27FC236}">
                <a16:creationId xmlns:a16="http://schemas.microsoft.com/office/drawing/2014/main" id="{1BD45CB1-1F59-B405-8F8B-21ECDFD4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33" y="2847870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F88559-35C9-E4F3-B0B1-69C745B493A3}"/>
              </a:ext>
            </a:extLst>
          </p:cNvPr>
          <p:cNvCxnSpPr>
            <a:cxnSpLocks/>
          </p:cNvCxnSpPr>
          <p:nvPr/>
        </p:nvCxnSpPr>
        <p:spPr>
          <a:xfrm flipV="1">
            <a:off x="7567921" y="2262909"/>
            <a:ext cx="1253303" cy="347904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973480-CDB1-BCB5-D776-855E96B96E74}"/>
              </a:ext>
            </a:extLst>
          </p:cNvPr>
          <p:cNvCxnSpPr>
            <a:cxnSpLocks/>
          </p:cNvCxnSpPr>
          <p:nvPr/>
        </p:nvCxnSpPr>
        <p:spPr>
          <a:xfrm>
            <a:off x="6585527" y="4903098"/>
            <a:ext cx="868218" cy="63872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7D7DA9-5EB1-9739-7754-1EE403A1847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140364" y="3657870"/>
            <a:ext cx="931169" cy="0"/>
          </a:xfrm>
          <a:prstGeom prst="straightConnector1">
            <a:avLst/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TÍNH SẴN SÀNG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7331991" y="584852"/>
            <a:ext cx="3058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AWS có 84 khu vực trên 26 khu vực địa lý. Và sẽ sớm có thm 8 khu vực nữa trong tương lai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11046-45A6-707B-5F4F-77FC430C3604}"/>
              </a:ext>
            </a:extLst>
          </p:cNvPr>
          <p:cNvSpPr txBox="1"/>
          <p:nvPr/>
        </p:nvSpPr>
        <p:spPr>
          <a:xfrm>
            <a:off x="677626" y="2828835"/>
            <a:ext cx="287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54 vùng(với hơn 100 trung tâm lưu dữ liệu) có mặt ở hơn 140 quốc gia trên toàn cầu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D9279-0E31-96FA-09B7-309D833DB523}"/>
              </a:ext>
            </a:extLst>
          </p:cNvPr>
          <p:cNvSpPr txBox="1"/>
          <p:nvPr/>
        </p:nvSpPr>
        <p:spPr>
          <a:xfrm>
            <a:off x="8323896" y="5025262"/>
            <a:ext cx="242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Khả dụng trên 200 quốc gia trên toàn cầu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3D6180-8907-F39E-808B-37DDF68A7B98}"/>
              </a:ext>
            </a:extLst>
          </p:cNvPr>
          <p:cNvSpPr/>
          <p:nvPr/>
        </p:nvSpPr>
        <p:spPr>
          <a:xfrm>
            <a:off x="4319689" y="1652689"/>
            <a:ext cx="3552623" cy="3552623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417746C7-1A5B-BFAA-CA9E-8CEF0F3B0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66" y="3429000"/>
            <a:ext cx="1377503" cy="13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Google Cloud Consultancy - Jarmany">
            <a:extLst>
              <a:ext uri="{FF2B5EF4-FFF2-40B4-BE49-F238E27FC236}">
                <a16:creationId xmlns:a16="http://schemas.microsoft.com/office/drawing/2014/main" id="{CEEA7302-9AE6-00C2-7BF0-CB36B005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935" y="3309623"/>
            <a:ext cx="1715639" cy="1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WS&quot; Icon - Download for free – Iconduck">
            <a:extLst>
              <a:ext uri="{FF2B5EF4-FFF2-40B4-BE49-F238E27FC236}">
                <a16:creationId xmlns:a16="http://schemas.microsoft.com/office/drawing/2014/main" id="{018038F3-8B00-DFCD-0CD5-5DC0CE00F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49" y="886423"/>
            <a:ext cx="1377502" cy="13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9F1AB8-EAD4-7B3A-5F98-E51269DAE69D}"/>
              </a:ext>
            </a:extLst>
          </p:cNvPr>
          <p:cNvSpPr txBox="1"/>
          <p:nvPr/>
        </p:nvSpPr>
        <p:spPr>
          <a:xfrm>
            <a:off x="-32328" y="6575116"/>
            <a:ext cx="1222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* Tính đến quý IV năm 2022 theo </a:t>
            </a:r>
            <a:r>
              <a:rPr lang="en-US" sz="1200" i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Synergy Research Group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47425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GIÁ CẢ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7F3D0D-211E-56D3-A361-7D732AA96CF6}"/>
              </a:ext>
            </a:extLst>
          </p:cNvPr>
          <p:cNvSpPr/>
          <p:nvPr/>
        </p:nvSpPr>
        <p:spPr>
          <a:xfrm>
            <a:off x="4319689" y="1652689"/>
            <a:ext cx="3552623" cy="3552623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ACACEE6D-45C9-CA57-0CD7-7739DE875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48" y="905557"/>
            <a:ext cx="1377503" cy="13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Google Cloud Consultancy - Jarmany">
            <a:extLst>
              <a:ext uri="{FF2B5EF4-FFF2-40B4-BE49-F238E27FC236}">
                <a16:creationId xmlns:a16="http://schemas.microsoft.com/office/drawing/2014/main" id="{F3F96D57-C23B-B954-2F1A-D8FD0580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09" y="3309623"/>
            <a:ext cx="1715639" cy="1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AWS&quot; Icon - Download for free – Iconduck">
            <a:extLst>
              <a:ext uri="{FF2B5EF4-FFF2-40B4-BE49-F238E27FC236}">
                <a16:creationId xmlns:a16="http://schemas.microsoft.com/office/drawing/2014/main" id="{12C7EE8B-A236-77FA-14ED-9C63A237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03" y="3429000"/>
            <a:ext cx="1377502" cy="13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Netflix - Social media &amp; Logos Icons">
            <a:extLst>
              <a:ext uri="{FF2B5EF4-FFF2-40B4-BE49-F238E27FC236}">
                <a16:creationId xmlns:a16="http://schemas.microsoft.com/office/drawing/2014/main" id="{7118668D-4687-1B2A-9944-4CDFE132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542" y="6858000"/>
            <a:ext cx="1828542" cy="18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Unilever - Free business icons">
            <a:extLst>
              <a:ext uri="{FF2B5EF4-FFF2-40B4-BE49-F238E27FC236}">
                <a16:creationId xmlns:a16="http://schemas.microsoft.com/office/drawing/2014/main" id="{A984B8B3-BC73-0B24-98BE-6ED585BA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0699" y="4643457"/>
            <a:ext cx="2059710" cy="205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Download Social Media Grey Round Icon pack Available in SVG, PNG &amp; Icon  Fonts">
            <a:extLst>
              <a:ext uri="{FF2B5EF4-FFF2-40B4-BE49-F238E27FC236}">
                <a16:creationId xmlns:a16="http://schemas.microsoft.com/office/drawing/2014/main" id="{DDD03D10-67BE-FC46-EAAD-BDAA7097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342" y="-1203507"/>
            <a:ext cx="1844706" cy="18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5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DCD1D-20B7-ACD9-56ED-F7744983B8C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15183"/>
            <a:ext cx="3500582" cy="1120992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DA6038-B585-BB0B-FB44-4F8BDF9E2AB4}"/>
              </a:ext>
            </a:extLst>
          </p:cNvPr>
          <p:cNvCxnSpPr>
            <a:cxnSpLocks/>
          </p:cNvCxnSpPr>
          <p:nvPr/>
        </p:nvCxnSpPr>
        <p:spPr>
          <a:xfrm rot="16200000">
            <a:off x="10607963" y="2748567"/>
            <a:ext cx="0" cy="1736436"/>
          </a:xfrm>
          <a:prstGeom prst="line">
            <a:avLst/>
          </a:prstGeom>
          <a:ln w="762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ỨNG DỤNG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E054D5-A5D0-1F8A-B912-BA8539A4E597}"/>
              </a:ext>
            </a:extLst>
          </p:cNvPr>
          <p:cNvCxnSpPr/>
          <p:nvPr/>
        </p:nvCxnSpPr>
        <p:spPr>
          <a:xfrm>
            <a:off x="10677236" y="2738956"/>
            <a:ext cx="0" cy="1736436"/>
          </a:xfrm>
          <a:prstGeom prst="line">
            <a:avLst/>
          </a:prstGeom>
          <a:ln w="762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AWS&quot; Icon - Download for free – Iconduck">
            <a:extLst>
              <a:ext uri="{FF2B5EF4-FFF2-40B4-BE49-F238E27FC236}">
                <a16:creationId xmlns:a16="http://schemas.microsoft.com/office/drawing/2014/main" id="{12C7EE8B-A236-77FA-14ED-9C63A237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85" y="2918423"/>
            <a:ext cx="1377502" cy="13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etflix - Social media &amp; Logos Icons">
            <a:extLst>
              <a:ext uri="{FF2B5EF4-FFF2-40B4-BE49-F238E27FC236}">
                <a16:creationId xmlns:a16="http://schemas.microsoft.com/office/drawing/2014/main" id="{A17FB1B2-FA67-2063-3D9A-1A5E8E41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749" y="2498181"/>
            <a:ext cx="1828542" cy="18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lever - Free business icons">
            <a:extLst>
              <a:ext uri="{FF2B5EF4-FFF2-40B4-BE49-F238E27FC236}">
                <a16:creationId xmlns:a16="http://schemas.microsoft.com/office/drawing/2014/main" id="{EE041345-5EEB-587C-9FB9-616FF4CFC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851" y="3266070"/>
            <a:ext cx="2059710" cy="205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263D4A-EF56-0D98-59AB-FC6455397599}"/>
              </a:ext>
            </a:extLst>
          </p:cNvPr>
          <p:cNvCxnSpPr>
            <a:cxnSpLocks/>
          </p:cNvCxnSpPr>
          <p:nvPr/>
        </p:nvCxnSpPr>
        <p:spPr>
          <a:xfrm flipH="1" flipV="1">
            <a:off x="7724806" y="3446693"/>
            <a:ext cx="1871776" cy="178965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F8DC6B-AF4F-B444-EB4B-D4206FD46F6F}"/>
              </a:ext>
            </a:extLst>
          </p:cNvPr>
          <p:cNvCxnSpPr>
            <a:cxnSpLocks/>
          </p:cNvCxnSpPr>
          <p:nvPr/>
        </p:nvCxnSpPr>
        <p:spPr>
          <a:xfrm flipH="1">
            <a:off x="5702364" y="3722255"/>
            <a:ext cx="3894218" cy="907344"/>
          </a:xfrm>
          <a:prstGeom prst="line">
            <a:avLst/>
          </a:prstGeom>
          <a:ln w="5715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Download Social Media Grey Round Icon pack Available in SVG, PNG &amp; Icon  Fonts">
            <a:extLst>
              <a:ext uri="{FF2B5EF4-FFF2-40B4-BE49-F238E27FC236}">
                <a16:creationId xmlns:a16="http://schemas.microsoft.com/office/drawing/2014/main" id="{1E6086D9-43DA-D560-BE21-6117D462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58" y="1235284"/>
            <a:ext cx="1844706" cy="184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4173BA49-1697-DD5A-99F7-B14D17B66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48" y="-1467727"/>
            <a:ext cx="1377503" cy="137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Google Cloud Consultancy - Jarmany">
            <a:extLst>
              <a:ext uri="{FF2B5EF4-FFF2-40B4-BE49-F238E27FC236}">
                <a16:creationId xmlns:a16="http://schemas.microsoft.com/office/drawing/2014/main" id="{1E06AF59-FCC2-2A3E-0B33-AC799DAD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7859" y="3309623"/>
            <a:ext cx="1715639" cy="17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Bi-Fold Wallet - PIXAR ANIMATION STUDIOS Luxo Jr Lamp and Ball Icon Bl —  Buckle-Down">
            <a:extLst>
              <a:ext uri="{FF2B5EF4-FFF2-40B4-BE49-F238E27FC236}">
                <a16:creationId xmlns:a16="http://schemas.microsoft.com/office/drawing/2014/main" id="{8D6DA367-744B-A096-BDC8-C0CB9D92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3" t="24846" r="18570" b="15136"/>
          <a:stretch>
            <a:fillRect/>
          </a:stretch>
        </p:blipFill>
        <p:spPr bwMode="auto">
          <a:xfrm>
            <a:off x="12306890" y="-1700285"/>
            <a:ext cx="2502000" cy="2502000"/>
          </a:xfrm>
          <a:custGeom>
            <a:avLst/>
            <a:gdLst>
              <a:gd name="connsiteX0" fmla="*/ 1251000 w 2502000"/>
              <a:gd name="connsiteY0" fmla="*/ 0 h 2502000"/>
              <a:gd name="connsiteX1" fmla="*/ 2502000 w 2502000"/>
              <a:gd name="connsiteY1" fmla="*/ 1251000 h 2502000"/>
              <a:gd name="connsiteX2" fmla="*/ 1251000 w 2502000"/>
              <a:gd name="connsiteY2" fmla="*/ 2502000 h 2502000"/>
              <a:gd name="connsiteX3" fmla="*/ 0 w 2502000"/>
              <a:gd name="connsiteY3" fmla="*/ 1251000 h 2502000"/>
              <a:gd name="connsiteX4" fmla="*/ 1251000 w 2502000"/>
              <a:gd name="connsiteY4" fmla="*/ 0 h 25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000" h="2502000">
                <a:moveTo>
                  <a:pt x="1251000" y="0"/>
                </a:moveTo>
                <a:cubicBezTo>
                  <a:pt x="1941908" y="0"/>
                  <a:pt x="2502000" y="560092"/>
                  <a:pt x="2502000" y="1251000"/>
                </a:cubicBezTo>
                <a:cubicBezTo>
                  <a:pt x="2502000" y="1941908"/>
                  <a:pt x="1941908" y="2502000"/>
                  <a:pt x="1251000" y="2502000"/>
                </a:cubicBezTo>
                <a:cubicBezTo>
                  <a:pt x="560092" y="2502000"/>
                  <a:pt x="0" y="1941908"/>
                  <a:pt x="0" y="1251000"/>
                </a:cubicBezTo>
                <a:cubicBezTo>
                  <a:pt x="0" y="560092"/>
                  <a:pt x="560092" y="0"/>
                  <a:pt x="1251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Adobe - Free logo icons">
            <a:extLst>
              <a:ext uri="{FF2B5EF4-FFF2-40B4-BE49-F238E27FC236}">
                <a16:creationId xmlns:a16="http://schemas.microsoft.com/office/drawing/2014/main" id="{BB4C9E35-AEE8-5733-4D96-4AB2903CB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890" y="4851235"/>
            <a:ext cx="2268618" cy="22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Uber Wait Time Fee | PN Online">
            <a:extLst>
              <a:ext uri="{FF2B5EF4-FFF2-40B4-BE49-F238E27FC236}">
                <a16:creationId xmlns:a16="http://schemas.microsoft.com/office/drawing/2014/main" id="{8C9262F6-1AEF-9F2C-95EB-AF953889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169" y="1547652"/>
            <a:ext cx="2567371" cy="238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8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DCD1D-20B7-ACD9-56ED-F7744983B8C4}"/>
              </a:ext>
            </a:extLst>
          </p:cNvPr>
          <p:cNvCxnSpPr>
            <a:cxnSpLocks/>
          </p:cNvCxnSpPr>
          <p:nvPr/>
        </p:nvCxnSpPr>
        <p:spPr>
          <a:xfrm flipV="1">
            <a:off x="2529608" y="2415183"/>
            <a:ext cx="3566392" cy="1031510"/>
          </a:xfrm>
          <a:prstGeom prst="line">
            <a:avLst/>
          </a:prstGeom>
          <a:ln w="57150">
            <a:solidFill>
              <a:srgbClr val="54ACD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DA6038-B585-BB0B-FB44-4F8BDF9E2AB4}"/>
              </a:ext>
            </a:extLst>
          </p:cNvPr>
          <p:cNvCxnSpPr>
            <a:cxnSpLocks/>
          </p:cNvCxnSpPr>
          <p:nvPr/>
        </p:nvCxnSpPr>
        <p:spPr>
          <a:xfrm rot="16200000">
            <a:off x="1501938" y="2748567"/>
            <a:ext cx="0" cy="1736436"/>
          </a:xfrm>
          <a:prstGeom prst="line">
            <a:avLst/>
          </a:prstGeom>
          <a:ln w="76200">
            <a:solidFill>
              <a:srgbClr val="54AC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ỨNG DỤNG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E054D5-A5D0-1F8A-B912-BA8539A4E597}"/>
              </a:ext>
            </a:extLst>
          </p:cNvPr>
          <p:cNvCxnSpPr/>
          <p:nvPr/>
        </p:nvCxnSpPr>
        <p:spPr>
          <a:xfrm>
            <a:off x="1571211" y="2738956"/>
            <a:ext cx="0" cy="1736436"/>
          </a:xfrm>
          <a:prstGeom prst="line">
            <a:avLst/>
          </a:prstGeom>
          <a:ln w="76200">
            <a:solidFill>
              <a:srgbClr val="54AC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263D4A-EF56-0D98-59AB-FC6455397599}"/>
              </a:ext>
            </a:extLst>
          </p:cNvPr>
          <p:cNvCxnSpPr>
            <a:cxnSpLocks/>
          </p:cNvCxnSpPr>
          <p:nvPr/>
        </p:nvCxnSpPr>
        <p:spPr>
          <a:xfrm flipV="1">
            <a:off x="2508702" y="3446693"/>
            <a:ext cx="5216104" cy="170092"/>
          </a:xfrm>
          <a:prstGeom prst="line">
            <a:avLst/>
          </a:prstGeom>
          <a:ln w="57150">
            <a:solidFill>
              <a:srgbClr val="54ACD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F8DC6B-AF4F-B444-EB4B-D4206FD46F6F}"/>
              </a:ext>
            </a:extLst>
          </p:cNvPr>
          <p:cNvCxnSpPr>
            <a:cxnSpLocks/>
          </p:cNvCxnSpPr>
          <p:nvPr/>
        </p:nvCxnSpPr>
        <p:spPr>
          <a:xfrm>
            <a:off x="2508702" y="3742155"/>
            <a:ext cx="3193662" cy="887444"/>
          </a:xfrm>
          <a:prstGeom prst="line">
            <a:avLst/>
          </a:prstGeom>
          <a:ln w="57150">
            <a:solidFill>
              <a:srgbClr val="54ACD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4" descr="Microsoft Azure Active Directory - data extraction and collect - RadiantOne  Marketplace">
            <a:extLst>
              <a:ext uri="{FF2B5EF4-FFF2-40B4-BE49-F238E27FC236}">
                <a16:creationId xmlns:a16="http://schemas.microsoft.com/office/drawing/2014/main" id="{9CE560A0-C8E7-A402-1732-0EE9BDF23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60" y="2891268"/>
            <a:ext cx="1377502" cy="13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Bi-Fold Wallet - PIXAR ANIMATION STUDIOS Luxo Jr Lamp and Ball Icon Bl —  Buckle-Down">
            <a:extLst>
              <a:ext uri="{FF2B5EF4-FFF2-40B4-BE49-F238E27FC236}">
                <a16:creationId xmlns:a16="http://schemas.microsoft.com/office/drawing/2014/main" id="{6DD1CF3A-07FF-204C-F3EB-1E8B872CC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3" t="24846" r="18570" b="15136"/>
          <a:stretch>
            <a:fillRect/>
          </a:stretch>
        </p:blipFill>
        <p:spPr bwMode="auto">
          <a:xfrm>
            <a:off x="5762849" y="660951"/>
            <a:ext cx="2502000" cy="2502000"/>
          </a:xfrm>
          <a:custGeom>
            <a:avLst/>
            <a:gdLst>
              <a:gd name="connsiteX0" fmla="*/ 1251000 w 2502000"/>
              <a:gd name="connsiteY0" fmla="*/ 0 h 2502000"/>
              <a:gd name="connsiteX1" fmla="*/ 2502000 w 2502000"/>
              <a:gd name="connsiteY1" fmla="*/ 1251000 h 2502000"/>
              <a:gd name="connsiteX2" fmla="*/ 1251000 w 2502000"/>
              <a:gd name="connsiteY2" fmla="*/ 2502000 h 2502000"/>
              <a:gd name="connsiteX3" fmla="*/ 0 w 2502000"/>
              <a:gd name="connsiteY3" fmla="*/ 1251000 h 2502000"/>
              <a:gd name="connsiteX4" fmla="*/ 1251000 w 2502000"/>
              <a:gd name="connsiteY4" fmla="*/ 0 h 25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2000" h="2502000">
                <a:moveTo>
                  <a:pt x="1251000" y="0"/>
                </a:moveTo>
                <a:cubicBezTo>
                  <a:pt x="1941908" y="0"/>
                  <a:pt x="2502000" y="560092"/>
                  <a:pt x="2502000" y="1251000"/>
                </a:cubicBezTo>
                <a:cubicBezTo>
                  <a:pt x="2502000" y="1941908"/>
                  <a:pt x="1941908" y="2502000"/>
                  <a:pt x="1251000" y="2502000"/>
                </a:cubicBezTo>
                <a:cubicBezTo>
                  <a:pt x="560092" y="2502000"/>
                  <a:pt x="0" y="1941908"/>
                  <a:pt x="0" y="1251000"/>
                </a:cubicBezTo>
                <a:cubicBezTo>
                  <a:pt x="0" y="560092"/>
                  <a:pt x="560092" y="0"/>
                  <a:pt x="12510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dobe - Free logo icons">
            <a:extLst>
              <a:ext uri="{FF2B5EF4-FFF2-40B4-BE49-F238E27FC236}">
                <a16:creationId xmlns:a16="http://schemas.microsoft.com/office/drawing/2014/main" id="{DD7D6478-7056-8761-B806-1183DF6E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4" y="4006283"/>
            <a:ext cx="2268618" cy="226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Uber Wait Time Fee | PN Online">
            <a:extLst>
              <a:ext uri="{FF2B5EF4-FFF2-40B4-BE49-F238E27FC236}">
                <a16:creationId xmlns:a16="http://schemas.microsoft.com/office/drawing/2014/main" id="{4AFAC5C7-B761-459D-F10F-F894CFF2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545" y="2255389"/>
            <a:ext cx="2567371" cy="238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potify icon logo transparent PNG - StickPNG">
            <a:extLst>
              <a:ext uri="{FF2B5EF4-FFF2-40B4-BE49-F238E27FC236}">
                <a16:creationId xmlns:a16="http://schemas.microsoft.com/office/drawing/2014/main" id="{8C00CE37-8B2E-4767-49B4-25F40D8A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46" y="-2325505"/>
            <a:ext cx="1828542" cy="18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Ebay - Free logo icons">
            <a:extLst>
              <a:ext uri="{FF2B5EF4-FFF2-40B4-BE49-F238E27FC236}">
                <a16:creationId xmlns:a16="http://schemas.microsoft.com/office/drawing/2014/main" id="{43674D94-19F9-F9EE-D54A-C45A9F61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5690" y="4268770"/>
            <a:ext cx="2741820" cy="27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Simple Twitter Logo In Circle transparent PNG - StickPNG">
            <a:extLst>
              <a:ext uri="{FF2B5EF4-FFF2-40B4-BE49-F238E27FC236}">
                <a16:creationId xmlns:a16="http://schemas.microsoft.com/office/drawing/2014/main" id="{3538B3D6-1FCC-E919-7F53-9BFAC166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177" y="8045770"/>
            <a:ext cx="1417456" cy="14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Paypal logo - Free social media icons">
            <a:extLst>
              <a:ext uri="{FF2B5EF4-FFF2-40B4-BE49-F238E27FC236}">
                <a16:creationId xmlns:a16="http://schemas.microsoft.com/office/drawing/2014/main" id="{30F5C01B-D4A4-674F-F25E-C886482D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9703" y="-2586465"/>
            <a:ext cx="2089502" cy="208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Circle Snapchat Icon - 8357 - Dryicons">
            <a:extLst>
              <a:ext uri="{FF2B5EF4-FFF2-40B4-BE49-F238E27FC236}">
                <a16:creationId xmlns:a16="http://schemas.microsoft.com/office/drawing/2014/main" id="{54E00AD4-94F5-22BE-8A77-E5C1EAB5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257" r="1622" b="2245"/>
          <a:stretch>
            <a:fillRect/>
          </a:stretch>
        </p:blipFill>
        <p:spPr bwMode="auto">
          <a:xfrm>
            <a:off x="-2238621" y="6664996"/>
            <a:ext cx="2089502" cy="2089502"/>
          </a:xfrm>
          <a:custGeom>
            <a:avLst/>
            <a:gdLst>
              <a:gd name="connsiteX0" fmla="*/ 1044751 w 2089502"/>
              <a:gd name="connsiteY0" fmla="*/ 0 h 2089502"/>
              <a:gd name="connsiteX1" fmla="*/ 2089502 w 2089502"/>
              <a:gd name="connsiteY1" fmla="*/ 1044751 h 2089502"/>
              <a:gd name="connsiteX2" fmla="*/ 1044751 w 2089502"/>
              <a:gd name="connsiteY2" fmla="*/ 2089502 h 2089502"/>
              <a:gd name="connsiteX3" fmla="*/ 0 w 2089502"/>
              <a:gd name="connsiteY3" fmla="*/ 1044751 h 2089502"/>
              <a:gd name="connsiteX4" fmla="*/ 1044751 w 2089502"/>
              <a:gd name="connsiteY4" fmla="*/ 0 h 20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502" h="2089502">
                <a:moveTo>
                  <a:pt x="1044751" y="0"/>
                </a:moveTo>
                <a:cubicBezTo>
                  <a:pt x="1621751" y="0"/>
                  <a:pt x="2089502" y="467751"/>
                  <a:pt x="2089502" y="1044751"/>
                </a:cubicBezTo>
                <a:cubicBezTo>
                  <a:pt x="2089502" y="1621751"/>
                  <a:pt x="1621751" y="2089502"/>
                  <a:pt x="1044751" y="2089502"/>
                </a:cubicBezTo>
                <a:cubicBezTo>
                  <a:pt x="467751" y="2089502"/>
                  <a:pt x="0" y="1621751"/>
                  <a:pt x="0" y="1044751"/>
                </a:cubicBezTo>
                <a:cubicBezTo>
                  <a:pt x="0" y="467751"/>
                  <a:pt x="467751" y="0"/>
                  <a:pt x="10447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11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4DCD1D-20B7-ACD9-56ED-F7744983B8C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415183"/>
            <a:ext cx="3500582" cy="1120992"/>
          </a:xfrm>
          <a:prstGeom prst="line">
            <a:avLst/>
          </a:prstGeom>
          <a:ln w="57150">
            <a:solidFill>
              <a:srgbClr val="34A85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DA6038-B585-BB0B-FB44-4F8BDF9E2AB4}"/>
              </a:ext>
            </a:extLst>
          </p:cNvPr>
          <p:cNvCxnSpPr>
            <a:cxnSpLocks/>
          </p:cNvCxnSpPr>
          <p:nvPr/>
        </p:nvCxnSpPr>
        <p:spPr>
          <a:xfrm rot="16200000">
            <a:off x="10607963" y="2748567"/>
            <a:ext cx="0" cy="1736436"/>
          </a:xfrm>
          <a:prstGeom prst="line">
            <a:avLst/>
          </a:prstGeom>
          <a:ln w="76200">
            <a:solidFill>
              <a:srgbClr val="34A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ỨNG DỤNG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E054D5-A5D0-1F8A-B912-BA8539A4E597}"/>
              </a:ext>
            </a:extLst>
          </p:cNvPr>
          <p:cNvCxnSpPr/>
          <p:nvPr/>
        </p:nvCxnSpPr>
        <p:spPr>
          <a:xfrm>
            <a:off x="10677236" y="2738956"/>
            <a:ext cx="0" cy="1736436"/>
          </a:xfrm>
          <a:prstGeom prst="line">
            <a:avLst/>
          </a:prstGeom>
          <a:ln w="76200">
            <a:solidFill>
              <a:srgbClr val="34A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263D4A-EF56-0D98-59AB-FC6455397599}"/>
              </a:ext>
            </a:extLst>
          </p:cNvPr>
          <p:cNvCxnSpPr>
            <a:cxnSpLocks/>
          </p:cNvCxnSpPr>
          <p:nvPr/>
        </p:nvCxnSpPr>
        <p:spPr>
          <a:xfrm flipH="1" flipV="1">
            <a:off x="7724806" y="3446693"/>
            <a:ext cx="1871776" cy="178965"/>
          </a:xfrm>
          <a:prstGeom prst="line">
            <a:avLst/>
          </a:prstGeom>
          <a:ln w="57150">
            <a:solidFill>
              <a:srgbClr val="34A85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F8DC6B-AF4F-B444-EB4B-D4206FD46F6F}"/>
              </a:ext>
            </a:extLst>
          </p:cNvPr>
          <p:cNvCxnSpPr>
            <a:cxnSpLocks/>
          </p:cNvCxnSpPr>
          <p:nvPr/>
        </p:nvCxnSpPr>
        <p:spPr>
          <a:xfrm flipH="1">
            <a:off x="5702364" y="3722255"/>
            <a:ext cx="3894218" cy="907344"/>
          </a:xfrm>
          <a:prstGeom prst="line">
            <a:avLst/>
          </a:prstGeom>
          <a:ln w="57150">
            <a:solidFill>
              <a:srgbClr val="34A85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6" descr="Google Cloud Consultancy - Jarmany">
            <a:extLst>
              <a:ext uri="{FF2B5EF4-FFF2-40B4-BE49-F238E27FC236}">
                <a16:creationId xmlns:a16="http://schemas.microsoft.com/office/drawing/2014/main" id="{2EACBF61-0BD3-EFA7-27A2-BC0D3A5D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64" y="2766952"/>
            <a:ext cx="1767932" cy="17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potify icon logo transparent PNG - StickPNG">
            <a:extLst>
              <a:ext uri="{FF2B5EF4-FFF2-40B4-BE49-F238E27FC236}">
                <a16:creationId xmlns:a16="http://schemas.microsoft.com/office/drawing/2014/main" id="{1EFBAC4C-021C-B800-E40B-B2E9EF04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785" y="1251448"/>
            <a:ext cx="1828542" cy="182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Ebay - Free logo icons">
            <a:extLst>
              <a:ext uri="{FF2B5EF4-FFF2-40B4-BE49-F238E27FC236}">
                <a16:creationId xmlns:a16="http://schemas.microsoft.com/office/drawing/2014/main" id="{FBB7F6B3-C710-6508-7DA4-60E2B19E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5" y="2581437"/>
            <a:ext cx="2741820" cy="27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Simple Twitter Logo In Circle transparent PNG - StickPNG">
            <a:extLst>
              <a:ext uri="{FF2B5EF4-FFF2-40B4-BE49-F238E27FC236}">
                <a16:creationId xmlns:a16="http://schemas.microsoft.com/office/drawing/2014/main" id="{82DB1A6D-C99B-78A8-699A-B56D5DCD6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09" y="2766952"/>
            <a:ext cx="1417456" cy="141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Paypal logo - Free social media icons">
            <a:extLst>
              <a:ext uri="{FF2B5EF4-FFF2-40B4-BE49-F238E27FC236}">
                <a16:creationId xmlns:a16="http://schemas.microsoft.com/office/drawing/2014/main" id="{A317B253-FBAF-8D61-47DC-611590327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44" y="869905"/>
            <a:ext cx="2089502" cy="208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ircle Snapchat Icon - 8357 - Dryicons">
            <a:extLst>
              <a:ext uri="{FF2B5EF4-FFF2-40B4-BE49-F238E27FC236}">
                <a16:creationId xmlns:a16="http://schemas.microsoft.com/office/drawing/2014/main" id="{5EC5477F-A40A-AD10-F564-AD4746D1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 t="257" r="1622" b="2245"/>
          <a:stretch>
            <a:fillRect/>
          </a:stretch>
        </p:blipFill>
        <p:spPr bwMode="auto">
          <a:xfrm>
            <a:off x="4585176" y="3804566"/>
            <a:ext cx="2089502" cy="2089502"/>
          </a:xfrm>
          <a:custGeom>
            <a:avLst/>
            <a:gdLst>
              <a:gd name="connsiteX0" fmla="*/ 1044751 w 2089502"/>
              <a:gd name="connsiteY0" fmla="*/ 0 h 2089502"/>
              <a:gd name="connsiteX1" fmla="*/ 2089502 w 2089502"/>
              <a:gd name="connsiteY1" fmla="*/ 1044751 h 2089502"/>
              <a:gd name="connsiteX2" fmla="*/ 1044751 w 2089502"/>
              <a:gd name="connsiteY2" fmla="*/ 2089502 h 2089502"/>
              <a:gd name="connsiteX3" fmla="*/ 0 w 2089502"/>
              <a:gd name="connsiteY3" fmla="*/ 1044751 h 2089502"/>
              <a:gd name="connsiteX4" fmla="*/ 1044751 w 2089502"/>
              <a:gd name="connsiteY4" fmla="*/ 0 h 20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502" h="2089502">
                <a:moveTo>
                  <a:pt x="1044751" y="0"/>
                </a:moveTo>
                <a:cubicBezTo>
                  <a:pt x="1621751" y="0"/>
                  <a:pt x="2089502" y="467751"/>
                  <a:pt x="2089502" y="1044751"/>
                </a:cubicBezTo>
                <a:cubicBezTo>
                  <a:pt x="2089502" y="1621751"/>
                  <a:pt x="1621751" y="2089502"/>
                  <a:pt x="1044751" y="2089502"/>
                </a:cubicBezTo>
                <a:cubicBezTo>
                  <a:pt x="467751" y="2089502"/>
                  <a:pt x="0" y="1621751"/>
                  <a:pt x="0" y="1044751"/>
                </a:cubicBezTo>
                <a:cubicBezTo>
                  <a:pt x="0" y="467751"/>
                  <a:pt x="467751" y="0"/>
                  <a:pt x="10447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B400EE-CBCA-721F-F68E-3C790083B6FA}"/>
              </a:ext>
            </a:extLst>
          </p:cNvPr>
          <p:cNvSpPr txBox="1"/>
          <p:nvPr/>
        </p:nvSpPr>
        <p:spPr>
          <a:xfrm>
            <a:off x="397164" y="230909"/>
            <a:ext cx="5116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LỢI THẾ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0E2D-8F4A-5BF5-CDB7-2EEDAD2C6F41}"/>
              </a:ext>
            </a:extLst>
          </p:cNvPr>
          <p:cNvSpPr txBox="1"/>
          <p:nvPr/>
        </p:nvSpPr>
        <p:spPr>
          <a:xfrm>
            <a:off x="1012796" y="2196068"/>
            <a:ext cx="285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Dễ dàng mở rộng và triển khai ứng dụng trên khắp thế giới.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C2D7EF-68FA-1302-994B-71AC7E463603}"/>
              </a:ext>
            </a:extLst>
          </p:cNvPr>
          <p:cNvSpPr/>
          <p:nvPr/>
        </p:nvSpPr>
        <p:spPr>
          <a:xfrm>
            <a:off x="1030038" y="1563819"/>
            <a:ext cx="2854036" cy="4428404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FF99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AB6613-A411-3CD2-2358-C647B07A37F8}"/>
              </a:ext>
            </a:extLst>
          </p:cNvPr>
          <p:cNvSpPr/>
          <p:nvPr/>
        </p:nvSpPr>
        <p:spPr>
          <a:xfrm>
            <a:off x="1262901" y="1272874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02829-FE20-163B-0E89-C477D1CFD1C9}"/>
              </a:ext>
            </a:extLst>
          </p:cNvPr>
          <p:cNvSpPr txBox="1"/>
          <p:nvPr/>
        </p:nvSpPr>
        <p:spPr>
          <a:xfrm>
            <a:off x="1012795" y="3205530"/>
            <a:ext cx="28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Hệ sinh thái đa dạng hơn 200 dịch vụ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CC5BD-000E-DDB7-FFD2-5F7189EB9693}"/>
              </a:ext>
            </a:extLst>
          </p:cNvPr>
          <p:cNvSpPr txBox="1"/>
          <p:nvPr/>
        </p:nvSpPr>
        <p:spPr>
          <a:xfrm>
            <a:off x="1012795" y="3953592"/>
            <a:ext cx="242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Cộng đồng lớn, hỗ trợ tài liệu phong phú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A0A5D-D307-EBF1-310F-2B44E9682279}"/>
              </a:ext>
            </a:extLst>
          </p:cNvPr>
          <p:cNvSpPr txBox="1"/>
          <p:nvPr/>
        </p:nvSpPr>
        <p:spPr>
          <a:xfrm>
            <a:off x="4832033" y="2196067"/>
            <a:ext cx="2854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Lựa chọn tốt cho các tổ chức đã sử dụng công nghệ của Microsoft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4A588C-BAE3-3799-1A6A-4E2AD6152C93}"/>
              </a:ext>
            </a:extLst>
          </p:cNvPr>
          <p:cNvSpPr/>
          <p:nvPr/>
        </p:nvSpPr>
        <p:spPr>
          <a:xfrm>
            <a:off x="4849275" y="1563818"/>
            <a:ext cx="2854036" cy="4428405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54ACD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F8B76D-1258-9EB1-543A-EB473F55E676}"/>
              </a:ext>
            </a:extLst>
          </p:cNvPr>
          <p:cNvSpPr/>
          <p:nvPr/>
        </p:nvSpPr>
        <p:spPr>
          <a:xfrm>
            <a:off x="5082138" y="1272873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54A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Azure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77DB33-BB04-8A75-67FA-C09DA9A2971E}"/>
              </a:ext>
            </a:extLst>
          </p:cNvPr>
          <p:cNvSpPr txBox="1"/>
          <p:nvPr/>
        </p:nvSpPr>
        <p:spPr>
          <a:xfrm>
            <a:off x="4832032" y="3205529"/>
            <a:ext cx="28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Hỗ trợ nhiều hệ điều hành, ngôn ngữ lập trình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299FF-85C9-6958-3EA3-42456F58DC51}"/>
              </a:ext>
            </a:extLst>
          </p:cNvPr>
          <p:cNvSpPr txBox="1"/>
          <p:nvPr/>
        </p:nvSpPr>
        <p:spPr>
          <a:xfrm>
            <a:off x="4832032" y="3953591"/>
            <a:ext cx="242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Nhiều dịch vụ IoT và trí tuệ nhân tạo mạnh mẽ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98722-CD97-0352-3291-1E1267972F89}"/>
              </a:ext>
            </a:extLst>
          </p:cNvPr>
          <p:cNvSpPr txBox="1"/>
          <p:nvPr/>
        </p:nvSpPr>
        <p:spPr>
          <a:xfrm>
            <a:off x="8692124" y="2196066"/>
            <a:ext cx="28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Mạng lưới cloud hàng đầu cho AI và machine learning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C3D7B9-C45B-359C-7F92-2691C039B4D5}"/>
              </a:ext>
            </a:extLst>
          </p:cNvPr>
          <p:cNvSpPr/>
          <p:nvPr/>
        </p:nvSpPr>
        <p:spPr>
          <a:xfrm>
            <a:off x="8709366" y="1563817"/>
            <a:ext cx="2854036" cy="4428406"/>
          </a:xfrm>
          <a:prstGeom prst="roundRect">
            <a:avLst>
              <a:gd name="adj" fmla="val 5987"/>
            </a:avLst>
          </a:prstGeom>
          <a:noFill/>
          <a:ln w="38100">
            <a:solidFill>
              <a:srgbClr val="34A85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D3322FA-04A8-1AD0-926E-FB918F2A9A44}"/>
              </a:ext>
            </a:extLst>
          </p:cNvPr>
          <p:cNvSpPr/>
          <p:nvPr/>
        </p:nvSpPr>
        <p:spPr>
          <a:xfrm>
            <a:off x="8942229" y="1272872"/>
            <a:ext cx="2388310" cy="581891"/>
          </a:xfrm>
          <a:prstGeom prst="roundRect">
            <a:avLst>
              <a:gd name="adj" fmla="val 50000"/>
            </a:avLst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GCP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B627A7-F3FB-AF6A-846A-21FE43E80DA9}"/>
              </a:ext>
            </a:extLst>
          </p:cNvPr>
          <p:cNvSpPr txBox="1"/>
          <p:nvPr/>
        </p:nvSpPr>
        <p:spPr>
          <a:xfrm>
            <a:off x="8692123" y="3205528"/>
            <a:ext cx="285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mạng lưới google toàn cầu nên hiệu suất và độ trễ cho người dung khắp thế giới được cải thiện.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D5BA9-566F-DAE1-3F39-85D470F76DE8}"/>
              </a:ext>
            </a:extLst>
          </p:cNvPr>
          <p:cNvSpPr txBox="1"/>
          <p:nvPr/>
        </p:nvSpPr>
        <p:spPr>
          <a:xfrm>
            <a:off x="8692122" y="4406070"/>
            <a:ext cx="2888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0" i="0">
                <a:solidFill>
                  <a:srgbClr val="374151"/>
                </a:solidFill>
                <a:effectLst/>
                <a:latin typeface="Söhne"/>
              </a:rPr>
              <a:t>GCP thường cung cấp giá cả cạnh tranh và có nhiều chương trình khuyến mãi để thu hút khách hàng mới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585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Ngô Minh Khôi</cp:lastModifiedBy>
  <cp:revision>18</cp:revision>
  <dcterms:created xsi:type="dcterms:W3CDTF">2023-10-22T07:03:54Z</dcterms:created>
  <dcterms:modified xsi:type="dcterms:W3CDTF">2023-11-06T13:20:35Z</dcterms:modified>
</cp:coreProperties>
</file>