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0" r:id="rId4"/>
    <p:sldId id="268" r:id="rId5"/>
    <p:sldId id="259" r:id="rId6"/>
    <p:sldId id="257" r:id="rId7"/>
    <p:sldId id="266" r:id="rId8"/>
    <p:sldId id="265" r:id="rId9"/>
    <p:sldId id="263" r:id="rId10"/>
    <p:sldId id="270" r:id="rId11"/>
    <p:sldId id="261" r:id="rId12"/>
    <p:sldId id="262" r:id="rId13"/>
    <p:sldId id="26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p/o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tiff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ws/safely-validating-usernames-with-amazon-cognito/" TargetMode="External"/><Relationship Id="rId2" Type="http://schemas.openxmlformats.org/officeDocument/2006/relationships/hyperlink" Target="https://andreybleme.com/2020-01-18/validate-user-email-domain-aws-cognit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iff"/><Relationship Id="rId5" Type="http://schemas.openxmlformats.org/officeDocument/2006/relationships/image" Target="../media/image25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blogs/appstore/post/57b13855-eb13-4ef9-9d9a-95ba48da4459/login-with-amazon-integrations-amazon-cognito" TargetMode="External"/><Relationship Id="rId2" Type="http://schemas.openxmlformats.org/officeDocument/2006/relationships/hyperlink" Target="https://developer.amazon.com/docs/login-with-amazon/register-web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DCA9-BF63-534D-B4F1-BB4E46A85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ALEXA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8477C-C29F-2C4D-88C4-351C6B9B5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multiplatform voice-powered app’s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1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97F4-8B21-0344-8F46-1F999945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79" y="98819"/>
            <a:ext cx="4525113" cy="57315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USER-SKILL interaction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EB1A1F-D086-F94F-9B8F-F2D214915488}"/>
              </a:ext>
            </a:extLst>
          </p:cNvPr>
          <p:cNvGrpSpPr/>
          <p:nvPr/>
        </p:nvGrpSpPr>
        <p:grpSpPr>
          <a:xfrm>
            <a:off x="424406" y="957707"/>
            <a:ext cx="10704848" cy="5627892"/>
            <a:chOff x="424406" y="957707"/>
            <a:chExt cx="10704848" cy="5627892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9C18B11A-A479-D540-BE19-F791899E1AFC}"/>
                </a:ext>
              </a:extLst>
            </p:cNvPr>
            <p:cNvSpPr/>
            <p:nvPr/>
          </p:nvSpPr>
          <p:spPr>
            <a:xfrm>
              <a:off x="9639893" y="957707"/>
              <a:ext cx="1423833" cy="14547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glow rad="465187">
                <a:schemeClr val="accent1">
                  <a:alpha val="31000"/>
                </a:schemeClr>
              </a:glow>
              <a:outerShdw blurRad="50800" dist="50800" dir="54000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C96E4918-3F74-D24C-907E-5CF2BC8746A0}"/>
                </a:ext>
              </a:extLst>
            </p:cNvPr>
            <p:cNvSpPr/>
            <p:nvPr/>
          </p:nvSpPr>
          <p:spPr>
            <a:xfrm>
              <a:off x="6599321" y="957707"/>
              <a:ext cx="1423833" cy="1435161"/>
            </a:xfrm>
            <a:prstGeom prst="roundRect">
              <a:avLst/>
            </a:prstGeom>
            <a:solidFill>
              <a:schemeClr val="tx1"/>
            </a:solidFill>
            <a:effectLst>
              <a:glow rad="323874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glow rad="436190">
                    <a:schemeClr val="accent1">
                      <a:alpha val="76000"/>
                    </a:schemeClr>
                  </a:glow>
                </a:effectLst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8682821-CB19-204B-A5D1-051E88E2EC7B}"/>
                </a:ext>
              </a:extLst>
            </p:cNvPr>
            <p:cNvSpPr/>
            <p:nvPr/>
          </p:nvSpPr>
          <p:spPr>
            <a:xfrm>
              <a:off x="6825370" y="2036022"/>
              <a:ext cx="12489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effectLst>
                    <a:glow>
                      <a:schemeClr val="accent1">
                        <a:alpha val="38617"/>
                      </a:schemeClr>
                    </a:glow>
                    <a:outerShdw blurRad="50800" dist="50800" dir="5400000" algn="ctr" rotWithShape="0">
                      <a:schemeClr val="accent1">
                        <a:lumMod val="50000"/>
                      </a:schemeClr>
                    </a:outerShdw>
                    <a:reflection stA="45000" endPos="0" dist="50800" dir="5400000" sy="-100000" algn="bl" rotWithShape="0"/>
                  </a:effectLst>
                </a:rPr>
                <a:t>Alexa Skill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F9A0D6C-6752-1949-ABDF-2BD674B1D15C}"/>
                </a:ext>
              </a:extLst>
            </p:cNvPr>
            <p:cNvGrpSpPr/>
            <p:nvPr/>
          </p:nvGrpSpPr>
          <p:grpSpPr>
            <a:xfrm>
              <a:off x="424406" y="989346"/>
              <a:ext cx="1398138" cy="1387432"/>
              <a:chOff x="2044788" y="1153596"/>
              <a:chExt cx="1423833" cy="1454749"/>
            </a:xfrm>
            <a:effectLst>
              <a:glow rad="271983">
                <a:schemeClr val="accent1">
                  <a:alpha val="32000"/>
                </a:schemeClr>
              </a:glow>
            </a:effectLst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5059669E-D7D5-434A-83C8-5A5B4E357DBF}"/>
                  </a:ext>
                </a:extLst>
              </p:cNvPr>
              <p:cNvSpPr/>
              <p:nvPr/>
            </p:nvSpPr>
            <p:spPr>
              <a:xfrm>
                <a:off x="2044788" y="1153596"/>
                <a:ext cx="1423833" cy="14547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2CDD6E0-7173-3348-9960-07A108862CD2}"/>
                  </a:ext>
                </a:extLst>
              </p:cNvPr>
              <p:cNvGrpSpPr/>
              <p:nvPr/>
            </p:nvGrpSpPr>
            <p:grpSpPr>
              <a:xfrm>
                <a:off x="2230502" y="1235277"/>
                <a:ext cx="1078569" cy="1280400"/>
                <a:chOff x="2230502" y="1244728"/>
                <a:chExt cx="1078569" cy="128040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1D289B9-4495-DF44-827A-FE796C663D83}"/>
                    </a:ext>
                  </a:extLst>
                </p:cNvPr>
                <p:cNvSpPr txBox="1"/>
                <p:nvPr/>
              </p:nvSpPr>
              <p:spPr>
                <a:xfrm>
                  <a:off x="2611208" y="2340462"/>
                  <a:ext cx="647310" cy="184666"/>
                </a:xfrm>
                <a:prstGeom prst="rect">
                  <a:avLst/>
                </a:prstGeom>
                <a:noFill/>
                <a:effectLst>
                  <a:glow>
                    <a:schemeClr val="accent1">
                      <a:alpha val="53000"/>
                    </a:schemeClr>
                  </a:glow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blurRad="531713" endPos="512" dist="50800" dir="5400000" sy="-100000" algn="bl" rotWithShape="0"/>
                </a:effectLst>
              </p:spPr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sz="1200" b="1" dirty="0">
                      <a:effectLst>
                        <a:glow rad="249535">
                          <a:schemeClr val="accent1">
                            <a:alpha val="40000"/>
                          </a:schemeClr>
                        </a:glow>
                        <a:outerShdw blurRad="50800" dist="50800" dir="5400000" sx="63000" sy="63000" algn="ctr" rotWithShape="0">
                          <a:srgbClr val="000000"/>
                        </a:outerShdw>
                        <a:reflection endPos="0" dist="50800" dir="5400000" sy="-100000" algn="bl" rotWithShape="0"/>
                      </a:effectLst>
                    </a:rPr>
                    <a:t>USER</a:t>
                  </a:r>
                  <a:endParaRPr lang="en-US" b="1" dirty="0">
                    <a:effectLst>
                      <a:glow rad="249535">
                        <a:schemeClr val="accent1">
                          <a:alpha val="40000"/>
                        </a:schemeClr>
                      </a:glow>
                      <a:outerShdw blurRad="50800" dist="50800" dir="5400000" sx="63000" sy="63000" algn="ctr" rotWithShape="0">
                        <a:srgbClr val="000000"/>
                      </a:outerShdw>
                      <a:reflection endPos="0" dist="50800" dir="5400000" sy="-100000" algn="bl" rotWithShape="0"/>
                    </a:effectLst>
                  </a:endParaRPr>
                </a:p>
              </p:txBody>
            </p:sp>
            <p:pic>
              <p:nvPicPr>
                <p:cNvPr id="42" name="Picture 10" descr="Icon&#10;&#10;Description automatically generated">
                  <a:extLst>
                    <a:ext uri="{FF2B5EF4-FFF2-40B4-BE49-F238E27FC236}">
                      <a16:creationId xmlns:a16="http://schemas.microsoft.com/office/drawing/2014/main" id="{DA79743A-73BC-9A45-9B50-AECB5E88D5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30502" y="1244728"/>
                  <a:ext cx="1078569" cy="1091826"/>
                </a:xfrm>
                <a:prstGeom prst="rect">
                  <a:avLst/>
                </a:prstGeom>
                <a:effectLst>
                  <a:glow rad="142279">
                    <a:schemeClr val="accent1">
                      <a:alpha val="47273"/>
                    </a:schemeClr>
                  </a:glow>
                  <a:outerShdw blurRad="259258" dist="96837" dir="3360000" algn="ctr" rotWithShape="0">
                    <a:srgbClr val="000000">
                      <a:alpha val="30000"/>
                    </a:srgbClr>
                  </a:outerShdw>
                </a:effectLst>
              </p:spPr>
            </p:pic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5837B0-CA27-FD49-AD22-1D57203755D0}"/>
                </a:ext>
              </a:extLst>
            </p:cNvPr>
            <p:cNvCxnSpPr>
              <a:cxnSpLocks/>
            </p:cNvCxnSpPr>
            <p:nvPr/>
          </p:nvCxnSpPr>
          <p:spPr>
            <a:xfrm>
              <a:off x="1138368" y="2402863"/>
              <a:ext cx="0" cy="4141155"/>
            </a:xfrm>
            <a:prstGeom prst="line">
              <a:avLst/>
            </a:prstGeom>
            <a:ln>
              <a:solidFill>
                <a:schemeClr val="accent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0713047-E823-A44D-B915-C8251F82C9A5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>
              <a:off x="10351810" y="2412456"/>
              <a:ext cx="43555" cy="4131562"/>
            </a:xfrm>
            <a:prstGeom prst="line">
              <a:avLst/>
            </a:prstGeom>
            <a:ln>
              <a:solidFill>
                <a:schemeClr val="accent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3779D7-9286-D64D-984D-BC6879B7DB52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7311238" y="2392868"/>
              <a:ext cx="0" cy="4168905"/>
            </a:xfrm>
            <a:prstGeom prst="line">
              <a:avLst/>
            </a:prstGeom>
            <a:ln>
              <a:solidFill>
                <a:schemeClr val="accent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65D80A-1902-8144-95F8-F36D6964247A}"/>
                </a:ext>
              </a:extLst>
            </p:cNvPr>
            <p:cNvCxnSpPr>
              <a:cxnSpLocks/>
            </p:cNvCxnSpPr>
            <p:nvPr/>
          </p:nvCxnSpPr>
          <p:spPr>
            <a:xfrm>
              <a:off x="1138368" y="2851103"/>
              <a:ext cx="3082630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26CD9EA-61A5-B64D-8103-30C0EDFA0A41}"/>
                </a:ext>
              </a:extLst>
            </p:cNvPr>
            <p:cNvCxnSpPr>
              <a:cxnSpLocks/>
            </p:cNvCxnSpPr>
            <p:nvPr/>
          </p:nvCxnSpPr>
          <p:spPr>
            <a:xfrm>
              <a:off x="1145534" y="5893842"/>
              <a:ext cx="3082630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5792155-28D0-CD4C-88DD-4EE2C54177D8}"/>
                </a:ext>
              </a:extLst>
            </p:cNvPr>
            <p:cNvSpPr txBox="1"/>
            <p:nvPr/>
          </p:nvSpPr>
          <p:spPr>
            <a:xfrm>
              <a:off x="1272708" y="2573810"/>
              <a:ext cx="2524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“Alexa, open My Reporting skill”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93B7CEC-87DF-7542-9D6F-AFF3D100E1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0997" y="3092956"/>
              <a:ext cx="3082630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67D4DD-C429-5C42-BE88-00DC5E18E648}"/>
                </a:ext>
              </a:extLst>
            </p:cNvPr>
            <p:cNvCxnSpPr>
              <a:cxnSpLocks/>
            </p:cNvCxnSpPr>
            <p:nvPr/>
          </p:nvCxnSpPr>
          <p:spPr>
            <a:xfrm>
              <a:off x="4219934" y="2393216"/>
              <a:ext cx="16620" cy="4192383"/>
            </a:xfrm>
            <a:prstGeom prst="line">
              <a:avLst/>
            </a:prstGeom>
            <a:ln>
              <a:solidFill>
                <a:schemeClr val="accent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732AB17-A1D1-5349-A9C0-F80D3632290A}"/>
                </a:ext>
              </a:extLst>
            </p:cNvPr>
            <p:cNvSpPr txBox="1"/>
            <p:nvPr/>
          </p:nvSpPr>
          <p:spPr>
            <a:xfrm>
              <a:off x="4961958" y="2830119"/>
              <a:ext cx="1909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Request + access token</a:t>
              </a: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14B67A5E-B000-BC47-8363-01DF521B12B4}"/>
                </a:ext>
              </a:extLst>
            </p:cNvPr>
            <p:cNvSpPr txBox="1"/>
            <p:nvPr/>
          </p:nvSpPr>
          <p:spPr>
            <a:xfrm>
              <a:off x="7360865" y="2964980"/>
              <a:ext cx="2826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Access protected input API w/ token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B2B91AED-3140-824D-B027-820EBB175A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2844" y="3639556"/>
              <a:ext cx="3056287" cy="9762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0038F9E-CC71-CA4B-9A70-8A8131C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1162166" y="4573838"/>
              <a:ext cx="3037406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1256F573-FECC-714D-8100-E757B3ABB5AC}"/>
                </a:ext>
              </a:extLst>
            </p:cNvPr>
            <p:cNvSpPr/>
            <p:nvPr/>
          </p:nvSpPr>
          <p:spPr>
            <a:xfrm>
              <a:off x="1093203" y="4254150"/>
              <a:ext cx="31349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“My name is X” or equivalent utterances</a:t>
              </a: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E6EBDF75-6A75-E741-A2C1-E00B44DCE6E8}"/>
                </a:ext>
              </a:extLst>
            </p:cNvPr>
            <p:cNvSpPr/>
            <p:nvPr/>
          </p:nvSpPr>
          <p:spPr>
            <a:xfrm>
              <a:off x="1827984" y="5610008"/>
              <a:ext cx="14264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“2 for headache”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15909E8-879E-8D49-BE48-A161EB83720F}"/>
                </a:ext>
              </a:extLst>
            </p:cNvPr>
            <p:cNvCxnSpPr>
              <a:cxnSpLocks/>
            </p:cNvCxnSpPr>
            <p:nvPr/>
          </p:nvCxnSpPr>
          <p:spPr>
            <a:xfrm>
              <a:off x="7333454" y="4700044"/>
              <a:ext cx="3036307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800D11ED-ADFC-2E43-8DF6-411AFC3333C3}"/>
                </a:ext>
              </a:extLst>
            </p:cNvPr>
            <p:cNvCxnSpPr>
              <a:cxnSpLocks/>
            </p:cNvCxnSpPr>
            <p:nvPr/>
          </p:nvCxnSpPr>
          <p:spPr>
            <a:xfrm>
              <a:off x="4270665" y="5982935"/>
              <a:ext cx="3082630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DA8A71A-D581-2840-B2F6-AD3FBE230E18}"/>
                </a:ext>
              </a:extLst>
            </p:cNvPr>
            <p:cNvCxnSpPr>
              <a:cxnSpLocks/>
            </p:cNvCxnSpPr>
            <p:nvPr/>
          </p:nvCxnSpPr>
          <p:spPr>
            <a:xfrm>
              <a:off x="7333454" y="6112003"/>
              <a:ext cx="3082630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6148" name="Picture 4" descr="Learn Alexa Skills Kit - Best Alexa Skills Kit Tutorials | Hackr.io">
              <a:extLst>
                <a:ext uri="{FF2B5EF4-FFF2-40B4-BE49-F238E27FC236}">
                  <a16:creationId xmlns:a16="http://schemas.microsoft.com/office/drawing/2014/main" id="{ADCDE71C-60FC-C14E-BDEB-50ACB7DF4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5367" y="1002283"/>
              <a:ext cx="1105025" cy="1105025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09CEBC7-9DE9-264E-8F06-4902E50ACCE0}"/>
                </a:ext>
              </a:extLst>
            </p:cNvPr>
            <p:cNvGrpSpPr/>
            <p:nvPr/>
          </p:nvGrpSpPr>
          <p:grpSpPr>
            <a:xfrm>
              <a:off x="3558749" y="968688"/>
              <a:ext cx="1423833" cy="1435161"/>
              <a:chOff x="3509081" y="957707"/>
              <a:chExt cx="1423833" cy="134437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440B75DE-C286-E44F-9602-764D540C98F6}"/>
                  </a:ext>
                </a:extLst>
              </p:cNvPr>
              <p:cNvSpPr/>
              <p:nvPr/>
            </p:nvSpPr>
            <p:spPr>
              <a:xfrm>
                <a:off x="3509081" y="957707"/>
                <a:ext cx="1423833" cy="1344377"/>
              </a:xfrm>
              <a:prstGeom prst="roundRect">
                <a:avLst/>
              </a:prstGeom>
              <a:solidFill>
                <a:schemeClr val="tx1"/>
              </a:solidFill>
              <a:effectLst>
                <a:glow rad="323874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>
                    <a:glow rad="436190">
                      <a:schemeClr val="accent1">
                        <a:alpha val="76000"/>
                      </a:schemeClr>
                    </a:glow>
                  </a:effectLst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BEADA5-D5FC-824D-9064-F151AC2B101D}"/>
                  </a:ext>
                </a:extLst>
              </p:cNvPr>
              <p:cNvSpPr/>
              <p:nvPr/>
            </p:nvSpPr>
            <p:spPr>
              <a:xfrm>
                <a:off x="3595865" y="1937037"/>
                <a:ext cx="1289158" cy="317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effectLst>
                      <a:glow>
                        <a:schemeClr val="accent1">
                          <a:alpha val="80234"/>
                        </a:schemeClr>
                      </a:glow>
                      <a:outerShdw blurRad="50800" dist="50800" dir="5400000" algn="ctr" rotWithShape="0">
                        <a:schemeClr val="accent1">
                          <a:lumMod val="50000"/>
                        </a:schemeClr>
                      </a:outerShdw>
                    </a:effectLst>
                  </a:rPr>
                  <a:t>Alexa Service</a:t>
                </a:r>
              </a:p>
            </p:txBody>
          </p:sp>
        </p:grpSp>
        <p:pic>
          <p:nvPicPr>
            <p:cNvPr id="6150" name="Picture 6" descr="Alexa Skills Kit (ASK) Toolkit - Visual Studio Marketplace">
              <a:extLst>
                <a:ext uri="{FF2B5EF4-FFF2-40B4-BE49-F238E27FC236}">
                  <a16:creationId xmlns:a16="http://schemas.microsoft.com/office/drawing/2014/main" id="{DCAECA53-2D57-2C4C-9E1C-664D73C40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590" y="1041490"/>
              <a:ext cx="1032469" cy="1032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9B7E13-0979-774E-AE80-E02B2FBB8C99}"/>
                </a:ext>
              </a:extLst>
            </p:cNvPr>
            <p:cNvSpPr/>
            <p:nvPr/>
          </p:nvSpPr>
          <p:spPr>
            <a:xfrm>
              <a:off x="9609543" y="1976019"/>
              <a:ext cx="15197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effectLst>
                    <a:glow>
                      <a:schemeClr val="accent1">
                        <a:alpha val="80234"/>
                      </a:schemeClr>
                    </a:glow>
                    <a:outerShdw blurRad="50800" dist="50800" dir="5400000" algn="ctr" rotWithShape="0">
                      <a:schemeClr val="accent1">
                        <a:lumMod val="50000"/>
                      </a:schemeClr>
                    </a:outerShdw>
                  </a:effectLst>
                </a:rPr>
                <a:t>Resource server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44D83EB-8E0C-F946-9E38-76D542E61A14}"/>
                </a:ext>
              </a:extLst>
            </p:cNvPr>
            <p:cNvCxnSpPr>
              <a:cxnSpLocks/>
            </p:cNvCxnSpPr>
            <p:nvPr/>
          </p:nvCxnSpPr>
          <p:spPr>
            <a:xfrm>
              <a:off x="7313111" y="3245356"/>
              <a:ext cx="3082630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C196E4-DB80-B149-9432-446E34C031BC}"/>
                </a:ext>
              </a:extLst>
            </p:cNvPr>
            <p:cNvSpPr/>
            <p:nvPr/>
          </p:nvSpPr>
          <p:spPr>
            <a:xfrm>
              <a:off x="7794680" y="3377313"/>
              <a:ext cx="2041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</a:rPr>
                <a:t>Lambda returns response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7840420-7BE0-4240-80CA-05EB4D0F9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321" y="3810304"/>
              <a:ext cx="3060307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A3E2D9-29CD-1241-91A2-8BF3E0BB0A43}"/>
                </a:ext>
              </a:extLst>
            </p:cNvPr>
            <p:cNvSpPr/>
            <p:nvPr/>
          </p:nvSpPr>
          <p:spPr>
            <a:xfrm>
              <a:off x="1177661" y="3362712"/>
              <a:ext cx="50867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</a:rPr>
                <a:t>Responses “Welcome to Reporting skill, what’s your name?” to user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D09AE29-7124-8D4A-94CB-CB8E3AD023CA}"/>
                </a:ext>
              </a:extLst>
            </p:cNvPr>
            <p:cNvCxnSpPr>
              <a:cxnSpLocks/>
            </p:cNvCxnSpPr>
            <p:nvPr/>
          </p:nvCxnSpPr>
          <p:spPr>
            <a:xfrm>
              <a:off x="4250824" y="4659434"/>
              <a:ext cx="3082630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015E04-4F7E-C545-B873-21C3E638ACF5}"/>
                </a:ext>
              </a:extLst>
            </p:cNvPr>
            <p:cNvSpPr txBox="1"/>
            <p:nvPr/>
          </p:nvSpPr>
          <p:spPr>
            <a:xfrm>
              <a:off x="4876903" y="4368897"/>
              <a:ext cx="1869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Request + access token</a:t>
              </a:r>
            </a:p>
            <a:p>
              <a:endParaRPr lang="en-US" sz="14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A1F3271-7984-1B45-AED4-680269F450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5432" y="3719578"/>
              <a:ext cx="3056287" cy="9762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F852836-B6D6-4B4D-B808-11D103516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5147" y="5013201"/>
              <a:ext cx="3056287" cy="9762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2C4349F-5A85-8E42-BB53-4B6828CE7A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8020" y="5143473"/>
              <a:ext cx="3056287" cy="9762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BC669C-2C34-3341-97A0-856C73C14D33}"/>
                </a:ext>
              </a:extLst>
            </p:cNvPr>
            <p:cNvSpPr/>
            <p:nvPr/>
          </p:nvSpPr>
          <p:spPr>
            <a:xfrm>
              <a:off x="7753344" y="4772690"/>
              <a:ext cx="2041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</a:rPr>
                <a:t>Lambda returns response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A1E6E6-67D4-2047-8772-0AF48B953B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377" y="5223854"/>
              <a:ext cx="3056287" cy="9762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2D6FC8-6035-0741-9C17-F4AD63D7FA94}"/>
                </a:ext>
              </a:extLst>
            </p:cNvPr>
            <p:cNvSpPr/>
            <p:nvPr/>
          </p:nvSpPr>
          <p:spPr>
            <a:xfrm>
              <a:off x="1139523" y="4803051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</a:rPr>
                <a:t>Responses “Hi X, how are you feeling and rank it from 1-5?” to user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313AF0-D95B-A548-BFCA-D8A92E3AB7A4}"/>
                </a:ext>
              </a:extLst>
            </p:cNvPr>
            <p:cNvSpPr/>
            <p:nvPr/>
          </p:nvSpPr>
          <p:spPr>
            <a:xfrm>
              <a:off x="4848784" y="5671080"/>
              <a:ext cx="22047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Request + access token</a:t>
              </a:r>
            </a:p>
            <a:p>
              <a:endParaRPr lang="en-US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4D1761-7B8C-0547-9EA9-3436B5E1ABEB}"/>
                </a:ext>
              </a:extLst>
            </p:cNvPr>
            <p:cNvSpPr/>
            <p:nvPr/>
          </p:nvSpPr>
          <p:spPr>
            <a:xfrm>
              <a:off x="7710188" y="6172910"/>
              <a:ext cx="2041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</a:rPr>
                <a:t>Lambda returns response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475D1B7-4491-E245-8731-4EADBD5AA6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5775" y="6421978"/>
              <a:ext cx="3056287" cy="9762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EEABCF0-5FB4-DC4F-91EB-A050256839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5655" y="6481634"/>
              <a:ext cx="3056287" cy="9762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74BEC78-B532-944A-A715-6761C9D4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3271" y="6510418"/>
              <a:ext cx="3056287" cy="9762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177E63-60BD-EC48-8CD6-50DFCB12D3A4}"/>
                </a:ext>
              </a:extLst>
            </p:cNvPr>
            <p:cNvSpPr/>
            <p:nvPr/>
          </p:nvSpPr>
          <p:spPr>
            <a:xfrm>
              <a:off x="1418855" y="6144057"/>
              <a:ext cx="52844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</a:rPr>
                <a:t>Responses “Sorry to hear that, I logged 2 for headache” to user</a:t>
              </a:r>
            </a:p>
          </p:txBody>
        </p:sp>
      </p:grpSp>
      <p:pic>
        <p:nvPicPr>
          <p:cNvPr id="6156" name="Picture 12" descr="Amazon Web Services - Wikipedia">
            <a:extLst>
              <a:ext uri="{FF2B5EF4-FFF2-40B4-BE49-F238E27FC236}">
                <a16:creationId xmlns:a16="http://schemas.microsoft.com/office/drawing/2014/main" id="{2792FA1B-088F-B043-9E15-86DE9A14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095" y="1358203"/>
            <a:ext cx="1049332" cy="627855"/>
          </a:xfrm>
          <a:prstGeom prst="rect">
            <a:avLst/>
          </a:prstGeom>
          <a:noFill/>
          <a:effectLst>
            <a:glow rad="92347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CC85-2B69-464B-8C4C-C10B4F2D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9D4D-27EB-114D-83C4-3763D9F8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35181" cy="364913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Development: </a:t>
            </a:r>
            <a:r>
              <a:rPr lang="en-US" dirty="0"/>
              <a:t>Skill in dev is available to developer + beta testers with devices registered to the dev account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Sanity testing: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Beta testing: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Certifying the skill: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Publishing the skill: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BEFD-8917-B54D-83C4-140B1155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3" y="458281"/>
            <a:ext cx="7871177" cy="1456267"/>
          </a:xfrm>
        </p:spPr>
        <p:txBody>
          <a:bodyPr>
            <a:normAutofit/>
          </a:bodyPr>
          <a:lstStyle/>
          <a:p>
            <a:r>
              <a:rPr lang="en-US" sz="2800" dirty="0"/>
              <a:t>Alexa Dev console Linking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DBE0-30D5-5A44-A87C-A17826EC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53" y="1457348"/>
            <a:ext cx="6604685" cy="47159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dirty="0"/>
              <a:t>Info coming from Account Linking Service (i.e., Login with Amazon) 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Auth URI</a:t>
            </a:r>
            <a:r>
              <a:rPr lang="en-US" sz="1400" dirty="0"/>
              <a:t>: URL that Alexa Service sends users for authentication.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 </a:t>
            </a:r>
            <a:r>
              <a:rPr lang="en-US" sz="1400" dirty="0"/>
              <a:t>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Cognito Login Page: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/login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Login With Amazon page: </a:t>
            </a:r>
            <a:r>
              <a:rPr lang="en-US" dirty="0">
                <a:hlinkClick r:id="rId3"/>
              </a:rPr>
              <a:t>https://www.amazon.com/ap/oa</a:t>
            </a: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Token URI</a:t>
            </a:r>
            <a:r>
              <a:rPr lang="en-US" sz="1400" dirty="0"/>
              <a:t>: URI for the access token endpoint for the authorization server (exchange auth code for an access token here).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 ID</a:t>
            </a:r>
            <a:r>
              <a:rPr lang="en-US" sz="1400" dirty="0"/>
              <a:t>: Cognito User Pool’s App Client ID (i.e., Alexa Webpage)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Secret</a:t>
            </a:r>
            <a:r>
              <a:rPr lang="en-US" sz="1400" dirty="0"/>
              <a:t>: Cognito User Pool’s App Client’s secret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Alexa Redirect URLs</a:t>
            </a:r>
            <a:r>
              <a:rPr lang="en-US" sz="1400" b="1" dirty="0"/>
              <a:t>: L</a:t>
            </a:r>
            <a:r>
              <a:rPr lang="en-US" sz="1400" dirty="0"/>
              <a:t>ogin page must redirect authenticated user is to these Amazon-provided endpoints (is passed to login page as </a:t>
            </a:r>
            <a:r>
              <a:rPr lang="en-US" sz="1400" i="1" dirty="0" err="1">
                <a:solidFill>
                  <a:schemeClr val="bg1"/>
                </a:solidFill>
                <a:highlight>
                  <a:srgbClr val="FFFF00"/>
                </a:highlight>
              </a:rPr>
              <a:t>redirect_uri</a:t>
            </a:r>
            <a:r>
              <a:rPr lang="en-US" sz="1400" i="1" dirty="0"/>
              <a:t> </a:t>
            </a:r>
            <a:r>
              <a:rPr lang="en-US" sz="1400" dirty="0"/>
              <a:t>parameter in authorization URI).</a:t>
            </a:r>
          </a:p>
          <a:p>
            <a:pPr lvl="1"/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D2D1A0-D0B8-F04D-880C-3EB1EBE9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988" y="0"/>
            <a:ext cx="4988012" cy="685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3EE174-FD1A-7447-ADCE-A66B238F766F}"/>
              </a:ext>
            </a:extLst>
          </p:cNvPr>
          <p:cNvSpPr txBox="1"/>
          <p:nvPr/>
        </p:nvSpPr>
        <p:spPr>
          <a:xfrm>
            <a:off x="607214" y="6056936"/>
            <a:ext cx="650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 Authorization URI redirects the user to the 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redirect_uri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and includes state and code in the URL query string. </a:t>
            </a:r>
          </a:p>
        </p:txBody>
      </p:sp>
    </p:spTree>
    <p:extLst>
      <p:ext uri="{BB962C8B-B14F-4D97-AF65-F5344CB8AC3E}">
        <p14:creationId xmlns:p14="http://schemas.microsoft.com/office/powerpoint/2010/main" val="296230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CC84-A531-824D-85A8-A30F829B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B9E2-EBFA-EE4D-8655-3FB1E91E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3134"/>
            <a:ext cx="10131425" cy="20658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Enable doctors/medical professionals to access patients’ reports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Add Cognito Identity pool to grant diff credentials than patients’ creds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0183-BE06-F147-8F56-9D1CA6F4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029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hIGH-lEVEL</a:t>
            </a:r>
            <a:r>
              <a:rPr lang="en-US" dirty="0"/>
              <a:t> ARCHITECTURE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AAF61DE-C319-5046-8C92-92E14F9D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14</a:t>
            </a:fld>
            <a:endParaRPr lang="en-GB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2BFC4E-1CF7-074C-AFCF-00E7CE85BDE9}"/>
              </a:ext>
            </a:extLst>
          </p:cNvPr>
          <p:cNvSpPr txBox="1">
            <a:spLocks/>
          </p:cNvSpPr>
          <p:nvPr/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r" defTabSz="228600" rtl="0" eaLnBrk="1" latinLnBrk="0" hangingPunct="1">
              <a:defRPr sz="700" kern="1200">
                <a:solidFill>
                  <a:srgbClr val="9EA7B3"/>
                </a:solidFill>
                <a:latin typeface="+mn-lt"/>
                <a:ea typeface="+mn-ea"/>
                <a:cs typeface="+mn-cs"/>
              </a:defRPr>
            </a:lvl1pPr>
            <a:lvl2pPr marL="228600" algn="l" defTabSz="2286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algn="l" defTabSz="2286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algn="l" defTabSz="2286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algn="l" defTabSz="2286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algn="l" defTabSz="2286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algn="l" defTabSz="2286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algn="l" defTabSz="2286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algn="l" defTabSz="2286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CC380D-5F44-41E8-971E-CDD19ED6F8E3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738ECAE9-D9AE-0147-B62F-45FB01570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97" y="3737568"/>
            <a:ext cx="517664" cy="51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EE46FA9-5559-3447-B9AF-67161218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29" y="2005325"/>
            <a:ext cx="987824" cy="98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AB6CC50E-6F32-FD40-849E-AFC375B5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46" y="3737568"/>
            <a:ext cx="517664" cy="51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0112B0-FD09-A14F-9123-2D8855608C5D}"/>
              </a:ext>
            </a:extLst>
          </p:cNvPr>
          <p:cNvSpPr txBox="1"/>
          <p:nvPr/>
        </p:nvSpPr>
        <p:spPr>
          <a:xfrm>
            <a:off x="669590" y="4257133"/>
            <a:ext cx="1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Metadata Parsing Lambda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F9BDB-DC47-CB4F-A52A-C53D43105B49}"/>
              </a:ext>
            </a:extLst>
          </p:cNvPr>
          <p:cNvSpPr txBox="1"/>
          <p:nvPr/>
        </p:nvSpPr>
        <p:spPr>
          <a:xfrm>
            <a:off x="2202019" y="4234597"/>
            <a:ext cx="1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Download Parsing Lambda</a:t>
            </a:r>
          </a:p>
        </p:txBody>
      </p:sp>
      <p:pic>
        <p:nvPicPr>
          <p:cNvPr id="12" name="Picture 4" descr="See the source image">
            <a:extLst>
              <a:ext uri="{FF2B5EF4-FFF2-40B4-BE49-F238E27FC236}">
                <a16:creationId xmlns:a16="http://schemas.microsoft.com/office/drawing/2014/main" id="{BE21E002-E2E6-DA49-BB7B-8FF6B362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78" y="5526780"/>
            <a:ext cx="551640" cy="5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860B1F-16A8-4148-B297-481009B82FAE}"/>
              </a:ext>
            </a:extLst>
          </p:cNvPr>
          <p:cNvSpPr txBox="1"/>
          <p:nvPr/>
        </p:nvSpPr>
        <p:spPr>
          <a:xfrm>
            <a:off x="709048" y="6048420"/>
            <a:ext cx="128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RAW DynamoDB</a:t>
            </a:r>
          </a:p>
        </p:txBody>
      </p:sp>
      <p:pic>
        <p:nvPicPr>
          <p:cNvPr id="14" name="Picture 4" descr="See the source image">
            <a:extLst>
              <a:ext uri="{FF2B5EF4-FFF2-40B4-BE49-F238E27FC236}">
                <a16:creationId xmlns:a16="http://schemas.microsoft.com/office/drawing/2014/main" id="{3252910E-079D-D24D-A517-0A35A42E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68" y="2260481"/>
            <a:ext cx="551640" cy="5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6A0D43-451E-AA4C-B47A-5FF40293CBEA}"/>
              </a:ext>
            </a:extLst>
          </p:cNvPr>
          <p:cNvSpPr txBox="1"/>
          <p:nvPr/>
        </p:nvSpPr>
        <p:spPr>
          <a:xfrm>
            <a:off x="1959960" y="2762317"/>
            <a:ext cx="92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Clean DynamoDB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7A93D5-BBB3-3342-A2B7-D9D1A0837A1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638510" y="3996400"/>
            <a:ext cx="9895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D236E-4431-7D4C-AF10-902122FB204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1352598" y="4718798"/>
            <a:ext cx="5547" cy="8079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Connector: Elbow 131">
            <a:extLst>
              <a:ext uri="{FF2B5EF4-FFF2-40B4-BE49-F238E27FC236}">
                <a16:creationId xmlns:a16="http://schemas.microsoft.com/office/drawing/2014/main" id="{18108B59-6E8A-4F4C-B778-1D14A831D356}"/>
              </a:ext>
            </a:extLst>
          </p:cNvPr>
          <p:cNvCxnSpPr>
            <a:cxnSpLocks/>
            <a:stCxn id="9" idx="0"/>
            <a:endCxn id="14" idx="1"/>
          </p:cNvCxnSpPr>
          <p:nvPr/>
        </p:nvCxnSpPr>
        <p:spPr>
          <a:xfrm rot="5400000" flipH="1" flipV="1">
            <a:off x="1158640" y="2757340"/>
            <a:ext cx="1201267" cy="75919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60">
            <a:extLst>
              <a:ext uri="{FF2B5EF4-FFF2-40B4-BE49-F238E27FC236}">
                <a16:creationId xmlns:a16="http://schemas.microsoft.com/office/drawing/2014/main" id="{1A725B4F-D9DE-9C49-B43E-92B0248B5C30}"/>
              </a:ext>
            </a:extLst>
          </p:cNvPr>
          <p:cNvCxnSpPr>
            <a:cxnSpLocks/>
            <a:stCxn id="7" idx="0"/>
            <a:endCxn id="14" idx="3"/>
          </p:cNvCxnSpPr>
          <p:nvPr/>
        </p:nvCxnSpPr>
        <p:spPr>
          <a:xfrm rot="16200000" flipV="1">
            <a:off x="2188086" y="3038724"/>
            <a:ext cx="1201267" cy="196421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4B5FCB-87EA-6E43-BB10-3C0E67CD5DCA}"/>
              </a:ext>
            </a:extLst>
          </p:cNvPr>
          <p:cNvSpPr txBox="1"/>
          <p:nvPr/>
        </p:nvSpPr>
        <p:spPr>
          <a:xfrm>
            <a:off x="3056129" y="2754742"/>
            <a:ext cx="141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S3 Bucket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09D445-E7DF-094D-94C2-7E7C77756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284" y="5586753"/>
            <a:ext cx="660993" cy="6502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65CDC1-E85F-0A49-97CB-3F4CDB86EB7E}"/>
              </a:ext>
            </a:extLst>
          </p:cNvPr>
          <p:cNvSpPr txBox="1"/>
          <p:nvPr/>
        </p:nvSpPr>
        <p:spPr>
          <a:xfrm>
            <a:off x="6236960" y="6290304"/>
            <a:ext cx="1051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AWS </a:t>
            </a:r>
            <a:r>
              <a:rPr lang="en-US" sz="1200" b="1" dirty="0" err="1">
                <a:solidFill>
                  <a:prstClr val="black"/>
                </a:solidFill>
                <a:latin typeface="Calibri" panose="020F0502020204030204"/>
              </a:rPr>
              <a:t>Textract</a:t>
            </a:r>
            <a:endParaRPr lang="en-US" sz="1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887EC3-9361-F348-9514-CADEDB2F7445}"/>
              </a:ext>
            </a:extLst>
          </p:cNvPr>
          <p:cNvSpPr/>
          <p:nvPr/>
        </p:nvSpPr>
        <p:spPr>
          <a:xfrm>
            <a:off x="2870420" y="4765714"/>
            <a:ext cx="244257" cy="297759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662145-046A-C944-9D44-1AD9C86A59AB}"/>
              </a:ext>
            </a:extLst>
          </p:cNvPr>
          <p:cNvSpPr/>
          <p:nvPr/>
        </p:nvSpPr>
        <p:spPr>
          <a:xfrm>
            <a:off x="5620439" y="2744363"/>
            <a:ext cx="244257" cy="297759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" descr="See the source image">
            <a:extLst>
              <a:ext uri="{FF2B5EF4-FFF2-40B4-BE49-F238E27FC236}">
                <a16:creationId xmlns:a16="http://schemas.microsoft.com/office/drawing/2014/main" id="{DF80797B-2E06-8D43-8BE9-1EE4CBEC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19" y="4422550"/>
            <a:ext cx="517664" cy="51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694CD9-C90E-C64F-B05E-A2DCB2476003}"/>
              </a:ext>
            </a:extLst>
          </p:cNvPr>
          <p:cNvSpPr txBox="1"/>
          <p:nvPr/>
        </p:nvSpPr>
        <p:spPr>
          <a:xfrm>
            <a:off x="6085080" y="4921937"/>
            <a:ext cx="1314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Textract Lambda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98B243-35A0-0346-B76B-3CF7DF9DF221}"/>
              </a:ext>
            </a:extLst>
          </p:cNvPr>
          <p:cNvSpPr/>
          <p:nvPr/>
        </p:nvSpPr>
        <p:spPr>
          <a:xfrm>
            <a:off x="8710483" y="5192943"/>
            <a:ext cx="244257" cy="297759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28" name="Picture 2" descr="See the source image">
            <a:extLst>
              <a:ext uri="{FF2B5EF4-FFF2-40B4-BE49-F238E27FC236}">
                <a16:creationId xmlns:a16="http://schemas.microsoft.com/office/drawing/2014/main" id="{D3FD1E80-B66C-9349-B795-B4338D82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57" y="3041912"/>
            <a:ext cx="517664" cy="51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1FB4485-1D11-4646-9C86-5593D3D12A56}"/>
              </a:ext>
            </a:extLst>
          </p:cNvPr>
          <p:cNvSpPr txBox="1"/>
          <p:nvPr/>
        </p:nvSpPr>
        <p:spPr>
          <a:xfrm>
            <a:off x="6017150" y="3570567"/>
            <a:ext cx="151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Rekognition Lambda</a:t>
            </a:r>
          </a:p>
        </p:txBody>
      </p:sp>
      <p:pic>
        <p:nvPicPr>
          <p:cNvPr id="30" name="Picture 4" descr="See the source image">
            <a:extLst>
              <a:ext uri="{FF2B5EF4-FFF2-40B4-BE49-F238E27FC236}">
                <a16:creationId xmlns:a16="http://schemas.microsoft.com/office/drawing/2014/main" id="{764AB47A-2F67-7440-BE87-FBAF662EC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t="21935" r="27308" b="52887"/>
          <a:stretch/>
        </p:blipFill>
        <p:spPr bwMode="auto">
          <a:xfrm>
            <a:off x="6354715" y="1857891"/>
            <a:ext cx="767947" cy="64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4DB38F8-EE26-274C-BC7D-4A52BB084BAB}"/>
              </a:ext>
            </a:extLst>
          </p:cNvPr>
          <p:cNvSpPr txBox="1"/>
          <p:nvPr/>
        </p:nvSpPr>
        <p:spPr>
          <a:xfrm>
            <a:off x="6720798" y="2437155"/>
            <a:ext cx="1408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AWS Rekognition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F8C7C6-2AC4-2A4E-A783-FE1F47E53A6B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V="1">
            <a:off x="6738689" y="2505556"/>
            <a:ext cx="0" cy="53635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AC090-5E7C-DB43-BA27-ABFF0D676ECD}"/>
              </a:ext>
            </a:extLst>
          </p:cNvPr>
          <p:cNvSpPr/>
          <p:nvPr/>
        </p:nvSpPr>
        <p:spPr>
          <a:xfrm>
            <a:off x="5967966" y="2786406"/>
            <a:ext cx="1569630" cy="241376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131D0-9DFD-8843-B18D-2F392D6FE955}"/>
              </a:ext>
            </a:extLst>
          </p:cNvPr>
          <p:cNvSpPr txBox="1"/>
          <p:nvPr/>
        </p:nvSpPr>
        <p:spPr>
          <a:xfrm>
            <a:off x="4916914" y="2998173"/>
            <a:ext cx="118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Step Function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783A00B9-B86C-DF48-8D23-FAC1C80E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117" y="4186300"/>
            <a:ext cx="987824" cy="98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598D3ED-9260-DC42-A9BA-DE9B8425C43D}"/>
              </a:ext>
            </a:extLst>
          </p:cNvPr>
          <p:cNvSpPr txBox="1"/>
          <p:nvPr/>
        </p:nvSpPr>
        <p:spPr>
          <a:xfrm>
            <a:off x="8620924" y="4939018"/>
            <a:ext cx="141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Textract S3 Bucket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E4EF87-5922-A645-ABC2-F5CC2DDE0E7D}"/>
              </a:ext>
            </a:extLst>
          </p:cNvPr>
          <p:cNvSpPr/>
          <p:nvPr/>
        </p:nvSpPr>
        <p:spPr>
          <a:xfrm>
            <a:off x="10901918" y="3619140"/>
            <a:ext cx="1113889" cy="675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ML Model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3C9F73-7EA5-CA4B-A3B4-18073A110402}"/>
              </a:ext>
            </a:extLst>
          </p:cNvPr>
          <p:cNvSpPr/>
          <p:nvPr/>
        </p:nvSpPr>
        <p:spPr>
          <a:xfrm>
            <a:off x="793140" y="3508891"/>
            <a:ext cx="4728467" cy="119786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99DE8A-D195-5E42-818D-90737429958F}"/>
              </a:ext>
            </a:extLst>
          </p:cNvPr>
          <p:cNvSpPr txBox="1"/>
          <p:nvPr/>
        </p:nvSpPr>
        <p:spPr>
          <a:xfrm>
            <a:off x="2938383" y="4798835"/>
            <a:ext cx="1408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Step Function</a:t>
            </a:r>
          </a:p>
        </p:txBody>
      </p:sp>
      <p:cxnSp>
        <p:nvCxnSpPr>
          <p:cNvPr id="40" name="Connector: Elbow 153">
            <a:extLst>
              <a:ext uri="{FF2B5EF4-FFF2-40B4-BE49-F238E27FC236}">
                <a16:creationId xmlns:a16="http://schemas.microsoft.com/office/drawing/2014/main" id="{DF3AEA35-DCD6-014B-A442-9D6BB04FB9F3}"/>
              </a:ext>
            </a:extLst>
          </p:cNvPr>
          <p:cNvCxnSpPr>
            <a:cxnSpLocks/>
            <a:stCxn id="7" idx="3"/>
            <a:endCxn id="20" idx="2"/>
          </p:cNvCxnSpPr>
          <p:nvPr/>
        </p:nvCxnSpPr>
        <p:spPr>
          <a:xfrm flipV="1">
            <a:off x="3145761" y="3031741"/>
            <a:ext cx="619473" cy="964659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1" name="Picture 2" descr="See the source image">
            <a:extLst>
              <a:ext uri="{FF2B5EF4-FFF2-40B4-BE49-F238E27FC236}">
                <a16:creationId xmlns:a16="http://schemas.microsoft.com/office/drawing/2014/main" id="{F65D9295-F6DC-6845-9207-113925090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01" y="3737568"/>
            <a:ext cx="517664" cy="51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CB27F81-B238-3B43-9CBB-88691ACCAF7D}"/>
              </a:ext>
            </a:extLst>
          </p:cNvPr>
          <p:cNvSpPr txBox="1"/>
          <p:nvPr/>
        </p:nvSpPr>
        <p:spPr>
          <a:xfrm>
            <a:off x="3942943" y="4229376"/>
            <a:ext cx="1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Extraction Trigger Lambda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2F296E-3C53-DE48-A4C6-1E733265CDA8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>
            <a:off x="3145761" y="3996400"/>
            <a:ext cx="12115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BB4B62-B08F-C744-9EB6-C076FB25AF97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4874965" y="3993288"/>
            <a:ext cx="1093001" cy="31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5" name="Picture 4" descr="See the source image">
            <a:extLst>
              <a:ext uri="{FF2B5EF4-FFF2-40B4-BE49-F238E27FC236}">
                <a16:creationId xmlns:a16="http://schemas.microsoft.com/office/drawing/2014/main" id="{98127F56-F9F5-BA4B-960F-6E12FF27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595" y="3017238"/>
            <a:ext cx="551640" cy="5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7FE01B4-FE28-A54E-AFE7-9C36CFCA2B62}"/>
              </a:ext>
            </a:extLst>
          </p:cNvPr>
          <p:cNvSpPr txBox="1"/>
          <p:nvPr/>
        </p:nvSpPr>
        <p:spPr>
          <a:xfrm>
            <a:off x="8896007" y="2590589"/>
            <a:ext cx="12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Rekognition DynamoDB</a:t>
            </a:r>
          </a:p>
        </p:txBody>
      </p:sp>
      <p:cxnSp>
        <p:nvCxnSpPr>
          <p:cNvPr id="47" name="Connector: Elbow 160">
            <a:extLst>
              <a:ext uri="{FF2B5EF4-FFF2-40B4-BE49-F238E27FC236}">
                <a16:creationId xmlns:a16="http://schemas.microsoft.com/office/drawing/2014/main" id="{3C5948F6-3E4E-4E41-8C57-5B9A3D825723}"/>
              </a:ext>
            </a:extLst>
          </p:cNvPr>
          <p:cNvCxnSpPr>
            <a:cxnSpLocks/>
            <a:stCxn id="37" idx="0"/>
            <a:endCxn id="45" idx="3"/>
          </p:cNvCxnSpPr>
          <p:nvPr/>
        </p:nvCxnSpPr>
        <p:spPr>
          <a:xfrm rot="16200000" flipV="1">
            <a:off x="10380508" y="2540785"/>
            <a:ext cx="326082" cy="183062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8" name="Picture 4" descr="See the source image">
            <a:extLst>
              <a:ext uri="{FF2B5EF4-FFF2-40B4-BE49-F238E27FC236}">
                <a16:creationId xmlns:a16="http://schemas.microsoft.com/office/drawing/2014/main" id="{6AEB8A52-3B72-8344-8979-D6A0DF19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5" y="2257314"/>
            <a:ext cx="551640" cy="5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2CCF566-CF77-2F45-92AA-BBB53E04F4FE}"/>
              </a:ext>
            </a:extLst>
          </p:cNvPr>
          <p:cNvSpPr txBox="1"/>
          <p:nvPr/>
        </p:nvSpPr>
        <p:spPr>
          <a:xfrm>
            <a:off x="161425" y="2786406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Relationship DynamoDB</a:t>
            </a:r>
          </a:p>
        </p:txBody>
      </p:sp>
      <p:cxnSp>
        <p:nvCxnSpPr>
          <p:cNvPr id="50" name="Connector: Elbow 163">
            <a:extLst>
              <a:ext uri="{FF2B5EF4-FFF2-40B4-BE49-F238E27FC236}">
                <a16:creationId xmlns:a16="http://schemas.microsoft.com/office/drawing/2014/main" id="{B7DBBA96-66F8-044B-B052-F7C907DCD1F5}"/>
              </a:ext>
            </a:extLst>
          </p:cNvPr>
          <p:cNvCxnSpPr>
            <a:cxnSpLocks/>
            <a:stCxn id="9" idx="0"/>
            <a:endCxn id="48" idx="3"/>
          </p:cNvCxnSpPr>
          <p:nvPr/>
        </p:nvCxnSpPr>
        <p:spPr>
          <a:xfrm rot="16200000" flipV="1">
            <a:off x="533760" y="2891649"/>
            <a:ext cx="1204434" cy="487403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Connector: Elbow 164">
            <a:extLst>
              <a:ext uri="{FF2B5EF4-FFF2-40B4-BE49-F238E27FC236}">
                <a16:creationId xmlns:a16="http://schemas.microsoft.com/office/drawing/2014/main" id="{DBEA03C2-D204-2549-9BE0-A79434F5588F}"/>
              </a:ext>
            </a:extLst>
          </p:cNvPr>
          <p:cNvCxnSpPr>
            <a:cxnSpLocks/>
            <a:stCxn id="37" idx="2"/>
            <a:endCxn id="35" idx="3"/>
          </p:cNvCxnSpPr>
          <p:nvPr/>
        </p:nvCxnSpPr>
        <p:spPr>
          <a:xfrm rot="5400000">
            <a:off x="10448750" y="3670098"/>
            <a:ext cx="385305" cy="1634922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BC9A78E-2548-4348-BB8A-0AC0C375669E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6752781" y="5200170"/>
            <a:ext cx="0" cy="38658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730996-07B4-C444-828A-EA059A9CEFB9}"/>
              </a:ext>
            </a:extLst>
          </p:cNvPr>
          <p:cNvCxnSpPr>
            <a:stCxn id="28" idx="3"/>
            <a:endCxn id="45" idx="1"/>
          </p:cNvCxnSpPr>
          <p:nvPr/>
        </p:nvCxnSpPr>
        <p:spPr>
          <a:xfrm flipV="1">
            <a:off x="6997521" y="3293058"/>
            <a:ext cx="2079074" cy="7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A291B1A-DEAD-F445-A79E-B62CEF205C40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 flipV="1">
            <a:off x="6977283" y="4680212"/>
            <a:ext cx="1858834" cy="1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168">
            <a:extLst>
              <a:ext uri="{FF2B5EF4-FFF2-40B4-BE49-F238E27FC236}">
                <a16:creationId xmlns:a16="http://schemas.microsoft.com/office/drawing/2014/main" id="{426FAEB9-3EF8-0345-88A9-4C771EF7B91A}"/>
              </a:ext>
            </a:extLst>
          </p:cNvPr>
          <p:cNvCxnSpPr>
            <a:cxnSpLocks/>
            <a:stCxn id="37" idx="0"/>
            <a:endCxn id="14" idx="0"/>
          </p:cNvCxnSpPr>
          <p:nvPr/>
        </p:nvCxnSpPr>
        <p:spPr>
          <a:xfrm rot="16200000" flipV="1">
            <a:off x="6257447" y="-1582277"/>
            <a:ext cx="1358659" cy="9044175"/>
          </a:xfrm>
          <a:prstGeom prst="bentConnector3">
            <a:avLst>
              <a:gd name="adj1" fmla="val 160411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113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9488-453D-6244-895D-19FF3B76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76943"/>
            <a:ext cx="10131425" cy="694266"/>
          </a:xfrm>
        </p:spPr>
        <p:txBody>
          <a:bodyPr>
            <a:normAutofit/>
          </a:bodyPr>
          <a:lstStyle/>
          <a:p>
            <a:r>
              <a:rPr lang="en-US" sz="2800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8521-2D74-E041-8893-7862A0D5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51" y="1822752"/>
            <a:ext cx="10243457" cy="58891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endParaRPr lang="en-US" sz="1400" dirty="0"/>
          </a:p>
          <a:p>
            <a:pPr>
              <a:buFont typeface="Wingdings" pitchFamily="2" charset="2"/>
              <a:buChar char="v"/>
            </a:pPr>
            <a:r>
              <a:rPr lang="en-US" sz="1400" dirty="0"/>
              <a:t>Alexa skill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/>
              <a:t>Cognito User Pool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/>
              <a:t>CloudFront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/>
              <a:t>API Gateway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/>
              <a:t>Lambda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/>
              <a:t>Application Lambda: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Alexa skill: Handle intents &amp; persist user input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Alexa webpage: receive user request and return queried data for display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/>
              <a:t>Security Lambda: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CloudFront authorizer: Viewer request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Security headers: Origin response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/>
              <a:t>S3: 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/>
              <a:t>Front end bucket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/>
              <a:t>DynamoDB: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dirty="0"/>
              <a:t>Alexa user table: partition key = user’s email, sort key = date.</a:t>
            </a:r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  <a:p>
            <a:pPr>
              <a:buFont typeface="Wingdings" pitchFamily="2" charset="2"/>
              <a:buChar char="v"/>
            </a:pPr>
            <a:endParaRPr lang="en-US" sz="1400" dirty="0"/>
          </a:p>
          <a:p>
            <a:pPr>
              <a:buFont typeface="Wingdings" pitchFamily="2" charset="2"/>
              <a:buChar char="v"/>
            </a:pPr>
            <a:endParaRPr lang="en-US" sz="1400" dirty="0"/>
          </a:p>
          <a:p>
            <a:pPr>
              <a:buFont typeface="Wingdings" pitchFamily="2" charset="2"/>
              <a:buChar char="v"/>
            </a:pPr>
            <a:endParaRPr lang="en-US" sz="1400" dirty="0"/>
          </a:p>
          <a:p>
            <a:pPr>
              <a:buFont typeface="Wingdings" pitchFamily="2" charset="2"/>
              <a:buChar char="v"/>
            </a:pPr>
            <a:endParaRPr lang="en-US" sz="1400" dirty="0"/>
          </a:p>
          <a:p>
            <a:pPr>
              <a:buFont typeface="Wingdings" pitchFamily="2" charset="2"/>
              <a:buChar char="v"/>
            </a:pPr>
            <a:endParaRPr lang="en-US" sz="1400" dirty="0"/>
          </a:p>
          <a:p>
            <a:pPr>
              <a:buFont typeface="Wingdings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20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E0E2C6-6ED7-E649-AA07-1C8DEEA2B80D}"/>
              </a:ext>
            </a:extLst>
          </p:cNvPr>
          <p:cNvGrpSpPr/>
          <p:nvPr/>
        </p:nvGrpSpPr>
        <p:grpSpPr>
          <a:xfrm>
            <a:off x="6188036" y="3295734"/>
            <a:ext cx="1203950" cy="860345"/>
            <a:chOff x="2934803" y="2409584"/>
            <a:chExt cx="1203950" cy="8603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27D7C4-267C-F04E-96A0-5598AC6F4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527" y="2409584"/>
              <a:ext cx="437463" cy="478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B277B7-FFBF-574D-ADB5-C78F48E7F038}"/>
                </a:ext>
              </a:extLst>
            </p:cNvPr>
            <p:cNvSpPr txBox="1"/>
            <p:nvPr/>
          </p:nvSpPr>
          <p:spPr>
            <a:xfrm>
              <a:off x="2934803" y="2808264"/>
              <a:ext cx="1203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Lambda Function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2D9A63-3774-1742-8458-A94C5DE77E6A}"/>
              </a:ext>
            </a:extLst>
          </p:cNvPr>
          <p:cNvGrpSpPr/>
          <p:nvPr/>
        </p:nvGrpSpPr>
        <p:grpSpPr>
          <a:xfrm>
            <a:off x="10227020" y="3099968"/>
            <a:ext cx="1507780" cy="805655"/>
            <a:chOff x="4889221" y="4208074"/>
            <a:chExt cx="1507780" cy="805655"/>
          </a:xfrm>
        </p:grpSpPr>
        <p:pic>
          <p:nvPicPr>
            <p:cNvPr id="8" name="Picture 7" descr="See the source image">
              <a:extLst>
                <a:ext uri="{FF2B5EF4-FFF2-40B4-BE49-F238E27FC236}">
                  <a16:creationId xmlns:a16="http://schemas.microsoft.com/office/drawing/2014/main" id="{D5D4FF7F-2BE4-CF4F-AB28-D7DE06777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188" y="4208074"/>
              <a:ext cx="665847" cy="603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8EC0B2-A234-E84F-81CD-6486E9FF33E2}"/>
                </a:ext>
              </a:extLst>
            </p:cNvPr>
            <p:cNvSpPr txBox="1"/>
            <p:nvPr/>
          </p:nvSpPr>
          <p:spPr>
            <a:xfrm>
              <a:off x="4889221" y="4736730"/>
              <a:ext cx="15077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AWS DynamoDB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8F0A9-AEDB-9F4B-A647-E968031E4EC8}"/>
              </a:ext>
            </a:extLst>
          </p:cNvPr>
          <p:cNvGrpSpPr/>
          <p:nvPr/>
        </p:nvGrpSpPr>
        <p:grpSpPr>
          <a:xfrm>
            <a:off x="8950670" y="3048694"/>
            <a:ext cx="1276350" cy="895092"/>
            <a:chOff x="6594129" y="2395665"/>
            <a:chExt cx="1276350" cy="895092"/>
          </a:xfrm>
        </p:grpSpPr>
        <p:pic>
          <p:nvPicPr>
            <p:cNvPr id="11" name="Picture 2" descr="See the source image">
              <a:extLst>
                <a:ext uri="{FF2B5EF4-FFF2-40B4-BE49-F238E27FC236}">
                  <a16:creationId xmlns:a16="http://schemas.microsoft.com/office/drawing/2014/main" id="{61293E07-98EE-C74D-8395-7F718E1AD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430" y="2395665"/>
              <a:ext cx="638175" cy="638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D4662F-F9C8-1B43-BA38-5292345EE292}"/>
                </a:ext>
              </a:extLst>
            </p:cNvPr>
            <p:cNvSpPr txBox="1"/>
            <p:nvPr/>
          </p:nvSpPr>
          <p:spPr>
            <a:xfrm>
              <a:off x="6594129" y="3013758"/>
              <a:ext cx="1276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AWS KMS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FFAC2E-EF74-AD4B-8892-9423F31EE4CF}"/>
              </a:ext>
            </a:extLst>
          </p:cNvPr>
          <p:cNvGrpSpPr/>
          <p:nvPr/>
        </p:nvGrpSpPr>
        <p:grpSpPr>
          <a:xfrm>
            <a:off x="6197745" y="2058014"/>
            <a:ext cx="960543" cy="871531"/>
            <a:chOff x="9457591" y="2548917"/>
            <a:chExt cx="960543" cy="8715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32977A-006A-084E-A444-D7AF56BDFA5E}"/>
                </a:ext>
              </a:extLst>
            </p:cNvPr>
            <p:cNvSpPr txBox="1"/>
            <p:nvPr/>
          </p:nvSpPr>
          <p:spPr>
            <a:xfrm>
              <a:off x="9457591" y="3143449"/>
              <a:ext cx="960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AWS SES</a:t>
              </a:r>
            </a:p>
          </p:txBody>
        </p:sp>
        <p:pic>
          <p:nvPicPr>
            <p:cNvPr id="15" name="Picture 4" descr="See the source image">
              <a:extLst>
                <a:ext uri="{FF2B5EF4-FFF2-40B4-BE49-F238E27FC236}">
                  <a16:creationId xmlns:a16="http://schemas.microsoft.com/office/drawing/2014/main" id="{6A3108D4-FF09-5B45-A176-F523DB972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4779" y="2548917"/>
              <a:ext cx="741811" cy="603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78217C-0B7C-B84E-A300-D4C8B6A927E5}"/>
              </a:ext>
            </a:extLst>
          </p:cNvPr>
          <p:cNvGrpSpPr/>
          <p:nvPr/>
        </p:nvGrpSpPr>
        <p:grpSpPr>
          <a:xfrm>
            <a:off x="2586514" y="4006163"/>
            <a:ext cx="1276350" cy="877051"/>
            <a:chOff x="7467636" y="4220863"/>
            <a:chExt cx="1276350" cy="87705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A7628-3CD7-634D-8BE0-68B812A9971E}"/>
                </a:ext>
              </a:extLst>
            </p:cNvPr>
            <p:cNvSpPr txBox="1"/>
            <p:nvPr/>
          </p:nvSpPr>
          <p:spPr>
            <a:xfrm>
              <a:off x="7467636" y="4820915"/>
              <a:ext cx="1276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AWS Alexa</a:t>
              </a:r>
            </a:p>
          </p:txBody>
        </p:sp>
        <p:pic>
          <p:nvPicPr>
            <p:cNvPr id="18" name="Picture 6" descr="See the source image">
              <a:extLst>
                <a:ext uri="{FF2B5EF4-FFF2-40B4-BE49-F238E27FC236}">
                  <a16:creationId xmlns:a16="http://schemas.microsoft.com/office/drawing/2014/main" id="{0E12B07C-62CD-2340-83D4-73F212B10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049" y="4220863"/>
              <a:ext cx="590550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EFBB73-37AB-1D47-95DD-6F9C4B453725}"/>
              </a:ext>
            </a:extLst>
          </p:cNvPr>
          <p:cNvGrpSpPr/>
          <p:nvPr/>
        </p:nvGrpSpPr>
        <p:grpSpPr>
          <a:xfrm>
            <a:off x="2681805" y="2191018"/>
            <a:ext cx="960543" cy="1067046"/>
            <a:chOff x="4196280" y="2410093"/>
            <a:chExt cx="960543" cy="1067046"/>
          </a:xfrm>
        </p:grpSpPr>
        <p:pic>
          <p:nvPicPr>
            <p:cNvPr id="20" name="Picture 8" descr="See the source image">
              <a:extLst>
                <a:ext uri="{FF2B5EF4-FFF2-40B4-BE49-F238E27FC236}">
                  <a16:creationId xmlns:a16="http://schemas.microsoft.com/office/drawing/2014/main" id="{9B58E4B8-5C28-F840-BCCC-A66428C07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503" y="2591063"/>
              <a:ext cx="428108" cy="428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ee the source image">
              <a:extLst>
                <a:ext uri="{FF2B5EF4-FFF2-40B4-BE49-F238E27FC236}">
                  <a16:creationId xmlns:a16="http://schemas.microsoft.com/office/drawing/2014/main" id="{F440D868-1319-A843-A02D-BEE88E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6280" y="2410093"/>
              <a:ext cx="886554" cy="88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66B290-FD8A-EA4F-A7BC-7872CDCD1398}"/>
                </a:ext>
              </a:extLst>
            </p:cNvPr>
            <p:cNvSpPr txBox="1"/>
            <p:nvPr/>
          </p:nvSpPr>
          <p:spPr>
            <a:xfrm>
              <a:off x="4196280" y="3200140"/>
              <a:ext cx="960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WEB APP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E83B3D-B256-D145-B3DF-D713AEB126EC}"/>
              </a:ext>
            </a:extLst>
          </p:cNvPr>
          <p:cNvGrpSpPr/>
          <p:nvPr/>
        </p:nvGrpSpPr>
        <p:grpSpPr>
          <a:xfrm>
            <a:off x="531321" y="3047482"/>
            <a:ext cx="789469" cy="1125756"/>
            <a:chOff x="531321" y="3152257"/>
            <a:chExt cx="789469" cy="1125756"/>
          </a:xfrm>
        </p:grpSpPr>
        <p:pic>
          <p:nvPicPr>
            <p:cNvPr id="24" name="Picture 12" descr="See the source image">
              <a:extLst>
                <a:ext uri="{FF2B5EF4-FFF2-40B4-BE49-F238E27FC236}">
                  <a16:creationId xmlns:a16="http://schemas.microsoft.com/office/drawing/2014/main" id="{5039B31A-F81E-E545-AA4F-99B4C5262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081" y="3152257"/>
              <a:ext cx="774709" cy="88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329081-3056-9849-8BAE-36AEE0D16BC1}"/>
                </a:ext>
              </a:extLst>
            </p:cNvPr>
            <p:cNvSpPr txBox="1"/>
            <p:nvPr/>
          </p:nvSpPr>
          <p:spPr>
            <a:xfrm>
              <a:off x="531321" y="4001014"/>
              <a:ext cx="75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PATIENT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926671E-4012-FF4A-A0D0-3844A1194735}"/>
              </a:ext>
            </a:extLst>
          </p:cNvPr>
          <p:cNvSpPr/>
          <p:nvPr/>
        </p:nvSpPr>
        <p:spPr>
          <a:xfrm>
            <a:off x="1496336" y="1919560"/>
            <a:ext cx="2816084" cy="3567493"/>
          </a:xfrm>
          <a:prstGeom prst="rect">
            <a:avLst/>
          </a:prstGeom>
          <a:noFill/>
          <a:ln w="3492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2">
            <a:extLst>
              <a:ext uri="{FF2B5EF4-FFF2-40B4-BE49-F238E27FC236}">
                <a16:creationId xmlns:a16="http://schemas.microsoft.com/office/drawing/2014/main" id="{B21915E9-9451-6346-97B1-BCA01D90960D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 flipV="1">
            <a:off x="1320790" y="2634295"/>
            <a:ext cx="1361015" cy="856464"/>
          </a:xfrm>
          <a:prstGeom prst="bentConnector3">
            <a:avLst>
              <a:gd name="adj1" fmla="val 2550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30">
            <a:extLst>
              <a:ext uri="{FF2B5EF4-FFF2-40B4-BE49-F238E27FC236}">
                <a16:creationId xmlns:a16="http://schemas.microsoft.com/office/drawing/2014/main" id="{7D59CD61-04D8-3D4E-8628-F6896285EB39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1320790" y="3490759"/>
            <a:ext cx="1437137" cy="810679"/>
          </a:xfrm>
          <a:prstGeom prst="bentConnector3">
            <a:avLst>
              <a:gd name="adj1" fmla="val 2415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B3B1B4-4977-8A42-B66F-6EF42B0AAFBE}"/>
              </a:ext>
            </a:extLst>
          </p:cNvPr>
          <p:cNvGrpSpPr/>
          <p:nvPr/>
        </p:nvGrpSpPr>
        <p:grpSpPr>
          <a:xfrm>
            <a:off x="6176833" y="4183752"/>
            <a:ext cx="1250766" cy="931830"/>
            <a:chOff x="2984121" y="2410992"/>
            <a:chExt cx="1250766" cy="93183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165A611-A5EE-444A-B431-76BE969181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947" y="2410992"/>
              <a:ext cx="437463" cy="478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C3DF1D-676E-534C-A8B4-FA7032E05DB7}"/>
                </a:ext>
              </a:extLst>
            </p:cNvPr>
            <p:cNvSpPr txBox="1"/>
            <p:nvPr/>
          </p:nvSpPr>
          <p:spPr>
            <a:xfrm>
              <a:off x="2984121" y="2881157"/>
              <a:ext cx="1250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Lambda Function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675F73-7E87-DD4E-9824-DDCDC260D4C0}"/>
              </a:ext>
            </a:extLst>
          </p:cNvPr>
          <p:cNvGrpSpPr/>
          <p:nvPr/>
        </p:nvGrpSpPr>
        <p:grpSpPr>
          <a:xfrm>
            <a:off x="4572433" y="3193957"/>
            <a:ext cx="1308651" cy="902922"/>
            <a:chOff x="7074024" y="3883227"/>
            <a:chExt cx="1308651" cy="1090803"/>
          </a:xfrm>
        </p:grpSpPr>
        <p:pic>
          <p:nvPicPr>
            <p:cNvPr id="33" name="Picture 16" descr="See the source image">
              <a:extLst>
                <a:ext uri="{FF2B5EF4-FFF2-40B4-BE49-F238E27FC236}">
                  <a16:creationId xmlns:a16="http://schemas.microsoft.com/office/drawing/2014/main" id="{F4AFCB5C-9FE5-AF40-911E-280F50B8E3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885" y="3883227"/>
              <a:ext cx="806589" cy="831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887A8F-7490-2345-8E88-3AA0DED03C9B}"/>
                </a:ext>
              </a:extLst>
            </p:cNvPr>
            <p:cNvSpPr txBox="1"/>
            <p:nvPr/>
          </p:nvSpPr>
          <p:spPr>
            <a:xfrm>
              <a:off x="7074024" y="4639393"/>
              <a:ext cx="1308651" cy="334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API GATEWAY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2121EF7-D44E-C04E-9FAC-203C2B1C107B}"/>
              </a:ext>
            </a:extLst>
          </p:cNvPr>
          <p:cNvSpPr/>
          <p:nvPr/>
        </p:nvSpPr>
        <p:spPr>
          <a:xfrm>
            <a:off x="4634187" y="1609725"/>
            <a:ext cx="3433496" cy="4038600"/>
          </a:xfrm>
          <a:prstGeom prst="rect">
            <a:avLst/>
          </a:prstGeom>
          <a:noFill/>
          <a:ln w="34925">
            <a:solidFill>
              <a:srgbClr val="FFC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CF3CF0-3947-B44A-9416-06548A0A3814}"/>
              </a:ext>
            </a:extLst>
          </p:cNvPr>
          <p:cNvSpPr/>
          <p:nvPr/>
        </p:nvSpPr>
        <p:spPr>
          <a:xfrm>
            <a:off x="8643718" y="2191018"/>
            <a:ext cx="3016961" cy="2683982"/>
          </a:xfrm>
          <a:prstGeom prst="rect">
            <a:avLst/>
          </a:prstGeom>
          <a:noFill/>
          <a:ln w="3492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5">
            <a:extLst>
              <a:ext uri="{FF2B5EF4-FFF2-40B4-BE49-F238E27FC236}">
                <a16:creationId xmlns:a16="http://schemas.microsoft.com/office/drawing/2014/main" id="{BE90E073-12FD-3944-8FC0-AEF2F5678A58}"/>
              </a:ext>
            </a:extLst>
          </p:cNvPr>
          <p:cNvCxnSpPr>
            <a:stCxn id="21" idx="3"/>
            <a:endCxn id="33" idx="1"/>
          </p:cNvCxnSpPr>
          <p:nvPr/>
        </p:nvCxnSpPr>
        <p:spPr>
          <a:xfrm>
            <a:off x="3568359" y="2634295"/>
            <a:ext cx="1267935" cy="903913"/>
          </a:xfrm>
          <a:prstGeom prst="bentConnector3">
            <a:avLst>
              <a:gd name="adj1" fmla="val 2220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50">
            <a:extLst>
              <a:ext uri="{FF2B5EF4-FFF2-40B4-BE49-F238E27FC236}">
                <a16:creationId xmlns:a16="http://schemas.microsoft.com/office/drawing/2014/main" id="{C668EB3A-DE77-024C-90D0-E908CFB45838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5642883" y="3534995"/>
            <a:ext cx="723877" cy="321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54">
            <a:extLst>
              <a:ext uri="{FF2B5EF4-FFF2-40B4-BE49-F238E27FC236}">
                <a16:creationId xmlns:a16="http://schemas.microsoft.com/office/drawing/2014/main" id="{8FB978ED-5C45-1242-AA42-9F57798E1D1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5642883" y="3538208"/>
            <a:ext cx="721776" cy="88480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" name="Picture 18" descr="See the source image">
            <a:extLst>
              <a:ext uri="{FF2B5EF4-FFF2-40B4-BE49-F238E27FC236}">
                <a16:creationId xmlns:a16="http://schemas.microsoft.com/office/drawing/2014/main" id="{BA920A2D-2ED1-5A4C-AEAC-F6004B3C1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80" y="3275539"/>
            <a:ext cx="346973" cy="34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or: Elbow 62">
            <a:extLst>
              <a:ext uri="{FF2B5EF4-FFF2-40B4-BE49-F238E27FC236}">
                <a16:creationId xmlns:a16="http://schemas.microsoft.com/office/drawing/2014/main" id="{20076755-038B-D64D-91F6-B7F55522FE08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3348477" y="3538208"/>
            <a:ext cx="1487817" cy="763230"/>
          </a:xfrm>
          <a:prstGeom prst="bentConnector3">
            <a:avLst>
              <a:gd name="adj1" fmla="val 333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68">
            <a:extLst>
              <a:ext uri="{FF2B5EF4-FFF2-40B4-BE49-F238E27FC236}">
                <a16:creationId xmlns:a16="http://schemas.microsoft.com/office/drawing/2014/main" id="{F7CDF4D9-DEE4-8B44-B2AC-DC140F3A3090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3436" y="2359684"/>
            <a:ext cx="6023308" cy="687798"/>
          </a:xfrm>
          <a:prstGeom prst="bentConnector4">
            <a:avLst>
              <a:gd name="adj1" fmla="val -3795"/>
              <a:gd name="adj2" fmla="val -14964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69">
            <a:extLst>
              <a:ext uri="{FF2B5EF4-FFF2-40B4-BE49-F238E27FC236}">
                <a16:creationId xmlns:a16="http://schemas.microsoft.com/office/drawing/2014/main" id="{3424C46C-4EB5-1545-8655-4DC6C8B62C87}"/>
              </a:ext>
            </a:extLst>
          </p:cNvPr>
          <p:cNvCxnSpPr>
            <a:cxnSpLocks/>
            <a:stCxn id="5" idx="0"/>
            <a:endCxn id="15" idx="2"/>
          </p:cNvCxnSpPr>
          <p:nvPr/>
        </p:nvCxnSpPr>
        <p:spPr>
          <a:xfrm rot="5400000" flipH="1" flipV="1">
            <a:off x="6268475" y="2978371"/>
            <a:ext cx="634380" cy="347"/>
          </a:xfrm>
          <a:prstGeom prst="bentConnector3">
            <a:avLst>
              <a:gd name="adj1" fmla="val 4999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70">
            <a:extLst>
              <a:ext uri="{FF2B5EF4-FFF2-40B4-BE49-F238E27FC236}">
                <a16:creationId xmlns:a16="http://schemas.microsoft.com/office/drawing/2014/main" id="{A6CA2B5D-7D52-AC42-B1B7-DF1857E6FE96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 flipV="1">
            <a:off x="6804223" y="3533009"/>
            <a:ext cx="1839495" cy="1986"/>
          </a:xfrm>
          <a:prstGeom prst="bentConnector3">
            <a:avLst>
              <a:gd name="adj1" fmla="val 50000"/>
            </a:avLst>
          </a:prstGeom>
          <a:ln w="34925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C46D9B-5A3D-424E-A915-4582A3FE83EE}"/>
              </a:ext>
            </a:extLst>
          </p:cNvPr>
          <p:cNvSpPr txBox="1"/>
          <p:nvPr/>
        </p:nvSpPr>
        <p:spPr>
          <a:xfrm>
            <a:off x="8667362" y="2175016"/>
            <a:ext cx="192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DATA STORAGE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279212-1DE1-C74E-B264-9080FE09E1C1}"/>
              </a:ext>
            </a:extLst>
          </p:cNvPr>
          <p:cNvSpPr txBox="1"/>
          <p:nvPr/>
        </p:nvSpPr>
        <p:spPr>
          <a:xfrm>
            <a:off x="4609510" y="1575776"/>
            <a:ext cx="2945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REQUEST PROCESSING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D541E0-820F-1C43-B3FA-472BA75C5383}"/>
              </a:ext>
            </a:extLst>
          </p:cNvPr>
          <p:cNvCxnSpPr>
            <a:stCxn id="30" idx="3"/>
          </p:cNvCxnSpPr>
          <p:nvPr/>
        </p:nvCxnSpPr>
        <p:spPr>
          <a:xfrm>
            <a:off x="6802122" y="4423013"/>
            <a:ext cx="1841596" cy="0"/>
          </a:xfrm>
          <a:prstGeom prst="straightConnector1">
            <a:avLst/>
          </a:prstGeom>
          <a:ln w="349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989BAF1-3908-464B-96E4-E33B0EB1C9BA}"/>
              </a:ext>
            </a:extLst>
          </p:cNvPr>
          <p:cNvSpPr txBox="1"/>
          <p:nvPr/>
        </p:nvSpPr>
        <p:spPr>
          <a:xfrm>
            <a:off x="1496336" y="1913386"/>
            <a:ext cx="1361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FRONT-END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D41595-6AB5-E542-9D1B-81376999BC4B}"/>
              </a:ext>
            </a:extLst>
          </p:cNvPr>
          <p:cNvGrpSpPr/>
          <p:nvPr/>
        </p:nvGrpSpPr>
        <p:grpSpPr>
          <a:xfrm>
            <a:off x="10420350" y="1312336"/>
            <a:ext cx="1314450" cy="761738"/>
            <a:chOff x="10405092" y="676049"/>
            <a:chExt cx="1314450" cy="76173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BF38F74-BD0C-4D44-B3CE-E2F138875A2E}"/>
                </a:ext>
              </a:extLst>
            </p:cNvPr>
            <p:cNvSpPr/>
            <p:nvPr/>
          </p:nvSpPr>
          <p:spPr>
            <a:xfrm>
              <a:off x="10405092" y="676049"/>
              <a:ext cx="1295761" cy="74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0A40D49-55F4-3A48-9E9B-4E36D3922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05092" y="682137"/>
              <a:ext cx="1314450" cy="755650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D8155A9-8FCE-AB45-A5B0-3E3A0BA659D6}"/>
              </a:ext>
            </a:extLst>
          </p:cNvPr>
          <p:cNvSpPr/>
          <p:nvPr/>
        </p:nvSpPr>
        <p:spPr>
          <a:xfrm>
            <a:off x="752743" y="636387"/>
            <a:ext cx="3667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HIGH LEVEL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58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EEB6-66C5-CA4D-ABF3-CC67FD0C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07" y="351068"/>
            <a:ext cx="10131425" cy="999067"/>
          </a:xfrm>
        </p:spPr>
        <p:txBody>
          <a:bodyPr>
            <a:normAutofit/>
          </a:bodyPr>
          <a:lstStyle/>
          <a:p>
            <a:r>
              <a:rPr lang="en-US" sz="2800" b="1" dirty="0"/>
              <a:t>Alexa custom skill Account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3A35-9C0E-664A-AF80-B28253E2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20" y="2521218"/>
            <a:ext cx="6382821" cy="10772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From the skill detail card in the Alexa app while enabling the skill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EFF4E-CBD0-4440-87F4-BE3929B3B751}"/>
              </a:ext>
            </a:extLst>
          </p:cNvPr>
          <p:cNvSpPr txBox="1"/>
          <p:nvPr/>
        </p:nvSpPr>
        <p:spPr>
          <a:xfrm>
            <a:off x="7327739" y="2105561"/>
            <a:ext cx="4359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From a link account card in the Alexa app after making a request that requires authentication.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1C6B8A-0FD1-E249-AB8D-7C995B8350DB}"/>
              </a:ext>
            </a:extLst>
          </p:cNvPr>
          <p:cNvGrpSpPr/>
          <p:nvPr/>
        </p:nvGrpSpPr>
        <p:grpSpPr>
          <a:xfrm>
            <a:off x="992266" y="2686462"/>
            <a:ext cx="5935393" cy="3458021"/>
            <a:chOff x="557030" y="3138957"/>
            <a:chExt cx="5538970" cy="2960574"/>
          </a:xfrm>
        </p:grpSpPr>
        <p:pic>
          <p:nvPicPr>
            <p:cNvPr id="4100" name="Picture 4" descr="Enabling a skill. Note that the skill card indicates that account linking is required.">
              <a:extLst>
                <a:ext uri="{FF2B5EF4-FFF2-40B4-BE49-F238E27FC236}">
                  <a16:creationId xmlns:a16="http://schemas.microsoft.com/office/drawing/2014/main" id="{6609D516-AF69-474F-87D9-77A65B9FD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30" y="3138957"/>
              <a:ext cx="2718945" cy="2215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The skill detail card if the user did not successfully complete linking the accounts.">
              <a:extLst>
                <a:ext uri="{FF2B5EF4-FFF2-40B4-BE49-F238E27FC236}">
                  <a16:creationId xmlns:a16="http://schemas.microsoft.com/office/drawing/2014/main" id="{131508D6-0557-BA4D-AA23-CF9F5989B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746" y="3138957"/>
              <a:ext cx="2671254" cy="2215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D86F9E-FF1D-9649-A65C-071C0EF1D014}"/>
                </a:ext>
              </a:extLst>
            </p:cNvPr>
            <p:cNvSpPr/>
            <p:nvPr/>
          </p:nvSpPr>
          <p:spPr>
            <a:xfrm>
              <a:off x="1301459" y="4898571"/>
              <a:ext cx="1230085" cy="2068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FE0C85-E91F-8D4D-8B0C-DA75E1A0B94B}"/>
                </a:ext>
              </a:extLst>
            </p:cNvPr>
            <p:cNvSpPr/>
            <p:nvPr/>
          </p:nvSpPr>
          <p:spPr>
            <a:xfrm>
              <a:off x="4145330" y="4898571"/>
              <a:ext cx="1230085" cy="2068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A35D2D-E2DD-BC46-82CC-76E4D492566A}"/>
                </a:ext>
              </a:extLst>
            </p:cNvPr>
            <p:cNvSpPr txBox="1"/>
            <p:nvPr/>
          </p:nvSpPr>
          <p:spPr>
            <a:xfrm>
              <a:off x="822836" y="5467126"/>
              <a:ext cx="2041239" cy="63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Click enable </a:t>
              </a:r>
              <a:r>
                <a:rPr lang="en-US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to start linking</a:t>
              </a:r>
            </a:p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Alexa account with another</a:t>
              </a:r>
            </a:p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System acc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29D74F-DEB0-A348-87EC-BE17F60E3FD9}"/>
                </a:ext>
              </a:extLst>
            </p:cNvPr>
            <p:cNvSpPr/>
            <p:nvPr/>
          </p:nvSpPr>
          <p:spPr>
            <a:xfrm>
              <a:off x="3746240" y="5471683"/>
              <a:ext cx="2156045" cy="447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Linking is canceled</a:t>
              </a:r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 click </a:t>
              </a:r>
            </a:p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settings to relink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41A68F-6B57-E944-89E1-CF891E60691C}"/>
              </a:ext>
            </a:extLst>
          </p:cNvPr>
          <p:cNvSpPr txBox="1"/>
          <p:nvPr/>
        </p:nvSpPr>
        <p:spPr>
          <a:xfrm>
            <a:off x="504373" y="1197779"/>
            <a:ext cx="8856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To connect the identity of the user with a user in another system (i.e., Cognito User Pool or Amazon).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Users can start account linking in one of </a:t>
            </a:r>
            <a:r>
              <a:rPr lang="en-US" sz="1600" b="1" dirty="0"/>
              <a:t>2 ways</a:t>
            </a:r>
            <a:r>
              <a:rPr lang="en-US" sz="1600" dirty="0"/>
              <a:t>: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</p:txBody>
      </p:sp>
      <p:pic>
        <p:nvPicPr>
          <p:cNvPr id="4108" name="Picture 12" descr="The link account card in the Alexa app.">
            <a:extLst>
              <a:ext uri="{FF2B5EF4-FFF2-40B4-BE49-F238E27FC236}">
                <a16:creationId xmlns:a16="http://schemas.microsoft.com/office/drawing/2014/main" id="{F94800B6-8FA8-3B45-9369-7D9E33C1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24" y="2813963"/>
            <a:ext cx="2546347" cy="328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8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97F4-8B21-0344-8F46-1F999945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53" y="189821"/>
            <a:ext cx="8567076" cy="57315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 linking Authentication FLOW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C18B11A-A479-D540-BE19-F791899E1AFC}"/>
              </a:ext>
            </a:extLst>
          </p:cNvPr>
          <p:cNvSpPr/>
          <p:nvPr/>
        </p:nvSpPr>
        <p:spPr>
          <a:xfrm>
            <a:off x="9639893" y="957707"/>
            <a:ext cx="1423833" cy="1454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glow rad="465187">
              <a:schemeClr val="accent1">
                <a:alpha val="3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82230D1A-85AF-8B42-AF74-BBC1530CE5FB}"/>
              </a:ext>
            </a:extLst>
          </p:cNvPr>
          <p:cNvGrpSpPr/>
          <p:nvPr/>
        </p:nvGrpSpPr>
        <p:grpSpPr>
          <a:xfrm>
            <a:off x="426453" y="948115"/>
            <a:ext cx="10575381" cy="5909885"/>
            <a:chOff x="846508" y="1060929"/>
            <a:chExt cx="10575381" cy="5909885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C96E4918-3F74-D24C-907E-5CF2BC8746A0}"/>
                </a:ext>
              </a:extLst>
            </p:cNvPr>
            <p:cNvSpPr/>
            <p:nvPr/>
          </p:nvSpPr>
          <p:spPr>
            <a:xfrm>
              <a:off x="3929136" y="1070521"/>
              <a:ext cx="1423833" cy="1344377"/>
            </a:xfrm>
            <a:prstGeom prst="roundRect">
              <a:avLst/>
            </a:prstGeom>
            <a:solidFill>
              <a:schemeClr val="tx1"/>
            </a:solidFill>
            <a:effectLst>
              <a:glow rad="323874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glow rad="436190">
                    <a:schemeClr val="accent1">
                      <a:alpha val="76000"/>
                    </a:schemeClr>
                  </a:glow>
                </a:effectLst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F9A0D6C-6752-1949-ABDF-2BD674B1D15C}"/>
                </a:ext>
              </a:extLst>
            </p:cNvPr>
            <p:cNvGrpSpPr/>
            <p:nvPr/>
          </p:nvGrpSpPr>
          <p:grpSpPr>
            <a:xfrm>
              <a:off x="846508" y="1060929"/>
              <a:ext cx="1398138" cy="1387432"/>
              <a:chOff x="2044788" y="1153596"/>
              <a:chExt cx="1423833" cy="1454749"/>
            </a:xfrm>
            <a:effectLst>
              <a:glow rad="271983">
                <a:schemeClr val="accent1">
                  <a:alpha val="32000"/>
                </a:schemeClr>
              </a:glow>
            </a:effectLst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5059669E-D7D5-434A-83C8-5A5B4E357DBF}"/>
                  </a:ext>
                </a:extLst>
              </p:cNvPr>
              <p:cNvSpPr/>
              <p:nvPr/>
            </p:nvSpPr>
            <p:spPr>
              <a:xfrm>
                <a:off x="2044788" y="1153596"/>
                <a:ext cx="1423833" cy="14547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2CDD6E0-7173-3348-9960-07A108862CD2}"/>
                  </a:ext>
                </a:extLst>
              </p:cNvPr>
              <p:cNvGrpSpPr/>
              <p:nvPr/>
            </p:nvGrpSpPr>
            <p:grpSpPr>
              <a:xfrm>
                <a:off x="2230502" y="1235277"/>
                <a:ext cx="1078569" cy="1280400"/>
                <a:chOff x="2230502" y="1244728"/>
                <a:chExt cx="1078569" cy="128040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1D289B9-4495-DF44-827A-FE796C663D83}"/>
                    </a:ext>
                  </a:extLst>
                </p:cNvPr>
                <p:cNvSpPr txBox="1"/>
                <p:nvPr/>
              </p:nvSpPr>
              <p:spPr>
                <a:xfrm>
                  <a:off x="2611208" y="2340462"/>
                  <a:ext cx="647310" cy="184666"/>
                </a:xfrm>
                <a:prstGeom prst="rect">
                  <a:avLst/>
                </a:prstGeom>
                <a:noFill/>
                <a:effectLst>
                  <a:glow>
                    <a:schemeClr val="accent1">
                      <a:alpha val="53000"/>
                    </a:schemeClr>
                  </a:glow>
                  <a:outerShdw blurRad="50800" dist="50800" dir="5400000" algn="ctr" rotWithShape="0">
                    <a:srgbClr val="000000">
                      <a:alpha val="0"/>
                    </a:srgbClr>
                  </a:outerShdw>
                  <a:reflection blurRad="531713" endPos="512" dist="50800" dir="5400000" sy="-100000" algn="bl" rotWithShape="0"/>
                </a:effectLst>
              </p:spPr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sz="1200" b="1" dirty="0">
                      <a:effectLst>
                        <a:glow rad="249535">
                          <a:schemeClr val="accent1">
                            <a:alpha val="40000"/>
                          </a:schemeClr>
                        </a:glow>
                        <a:outerShdw blurRad="50800" dist="50800" dir="5400000" sx="63000" sy="63000" algn="ctr" rotWithShape="0">
                          <a:srgbClr val="000000"/>
                        </a:outerShdw>
                        <a:reflection endPos="0" dist="50800" dir="5400000" sy="-100000" algn="bl" rotWithShape="0"/>
                      </a:effectLst>
                    </a:rPr>
                    <a:t>USER</a:t>
                  </a:r>
                  <a:endParaRPr lang="en-US" b="1" dirty="0">
                    <a:effectLst>
                      <a:glow rad="249535">
                        <a:schemeClr val="accent1">
                          <a:alpha val="40000"/>
                        </a:schemeClr>
                      </a:glow>
                      <a:outerShdw blurRad="50800" dist="50800" dir="5400000" sx="63000" sy="63000" algn="ctr" rotWithShape="0">
                        <a:srgbClr val="000000"/>
                      </a:outerShdw>
                      <a:reflection endPos="0" dist="50800" dir="5400000" sy="-100000" algn="bl" rotWithShape="0"/>
                    </a:effectLst>
                  </a:endParaRPr>
                </a:p>
              </p:txBody>
            </p:sp>
            <p:pic>
              <p:nvPicPr>
                <p:cNvPr id="42" name="Picture 10" descr="Icon&#10;&#10;Description automatically generated">
                  <a:extLst>
                    <a:ext uri="{FF2B5EF4-FFF2-40B4-BE49-F238E27FC236}">
                      <a16:creationId xmlns:a16="http://schemas.microsoft.com/office/drawing/2014/main" id="{DA79743A-73BC-9A45-9B50-AECB5E88D5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30502" y="1244728"/>
                  <a:ext cx="1078569" cy="1091826"/>
                </a:xfrm>
                <a:prstGeom prst="rect">
                  <a:avLst/>
                </a:prstGeom>
                <a:effectLst>
                  <a:glow rad="142279">
                    <a:schemeClr val="accent1">
                      <a:alpha val="47273"/>
                    </a:schemeClr>
                  </a:glow>
                  <a:outerShdw blurRad="259258" dist="96837" dir="3360000" algn="ctr" rotWithShape="0">
                    <a:srgbClr val="000000">
                      <a:alpha val="30000"/>
                    </a:srgbClr>
                  </a:outerShdw>
                </a:effectLst>
              </p:spPr>
            </p:pic>
          </p:grp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5837B0-CA27-FD49-AD22-1D57203755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8423" y="2515677"/>
              <a:ext cx="0" cy="4141155"/>
            </a:xfrm>
            <a:prstGeom prst="line">
              <a:avLst/>
            </a:prstGeom>
            <a:ln>
              <a:solidFill>
                <a:schemeClr val="accent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0713047-E823-A44D-B915-C8251F82C9A5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>
              <a:off x="10771865" y="2525270"/>
              <a:ext cx="40331" cy="4445544"/>
            </a:xfrm>
            <a:prstGeom prst="line">
              <a:avLst/>
            </a:prstGeom>
            <a:ln>
              <a:solidFill>
                <a:schemeClr val="accent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3779D7-9286-D64D-984D-BC6879B7DB52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4641053" y="2414898"/>
              <a:ext cx="0" cy="4168782"/>
            </a:xfrm>
            <a:prstGeom prst="line">
              <a:avLst/>
            </a:prstGeom>
            <a:ln>
              <a:solidFill>
                <a:schemeClr val="accent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Phone Link for Alexa APK - Free download app for Android">
              <a:extLst>
                <a:ext uri="{FF2B5EF4-FFF2-40B4-BE49-F238E27FC236}">
                  <a16:creationId xmlns:a16="http://schemas.microsoft.com/office/drawing/2014/main" id="{20031191-7E6F-8047-BBFB-C3C86FB9B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3574" y="1173506"/>
              <a:ext cx="1094956" cy="1094956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8682821-CB19-204B-A5D1-051E88E2EC7B}"/>
                </a:ext>
              </a:extLst>
            </p:cNvPr>
            <p:cNvSpPr/>
            <p:nvPr/>
          </p:nvSpPr>
          <p:spPr>
            <a:xfrm>
              <a:off x="4147074" y="2078170"/>
              <a:ext cx="12489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effectLst>
                    <a:glow>
                      <a:schemeClr val="accent1">
                        <a:alpha val="80234"/>
                      </a:schemeClr>
                    </a:glow>
                    <a:outerShdw blurRad="50800" dist="50800" dir="5400000" algn="ctr" rotWithShape="0">
                      <a:schemeClr val="accent1">
                        <a:lumMod val="50000"/>
                      </a:schemeClr>
                    </a:outerShdw>
                  </a:effectLst>
                </a:rPr>
                <a:t>Alexa app</a:t>
              </a:r>
            </a:p>
          </p:txBody>
        </p:sp>
        <p:pic>
          <p:nvPicPr>
            <p:cNvPr id="1030" name="Picture 6" descr="AWS — Improving System Resilience While Being Commercially Reasonable. | by  Dishan Metihakwala | Medium">
              <a:extLst>
                <a:ext uri="{FF2B5EF4-FFF2-40B4-BE49-F238E27FC236}">
                  <a16:creationId xmlns:a16="http://schemas.microsoft.com/office/drawing/2014/main" id="{62647AD8-13A1-5D49-9CFB-662CC3FE1F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1646" y="1245987"/>
              <a:ext cx="1240243" cy="1103816"/>
            </a:xfrm>
            <a:prstGeom prst="rect">
              <a:avLst/>
            </a:prstGeom>
            <a:noFill/>
            <a:effectLst>
              <a:glow rad="145752">
                <a:schemeClr val="accent1">
                  <a:alpha val="33629"/>
                </a:schemeClr>
              </a:glow>
              <a:outerShdw blurRad="289123" dist="50800" dir="5400000" algn="ctr" rotWithShape="0">
                <a:srgbClr val="000000">
                  <a:alpha val="59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65D80A-1902-8144-95F8-F36D6964247A}"/>
                </a:ext>
              </a:extLst>
            </p:cNvPr>
            <p:cNvCxnSpPr>
              <a:cxnSpLocks/>
            </p:cNvCxnSpPr>
            <p:nvPr/>
          </p:nvCxnSpPr>
          <p:spPr>
            <a:xfrm>
              <a:off x="1558423" y="2963917"/>
              <a:ext cx="3082630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26CD9EA-61A5-B64D-8103-30C0EDFA0A41}"/>
                </a:ext>
              </a:extLst>
            </p:cNvPr>
            <p:cNvCxnSpPr>
              <a:cxnSpLocks/>
            </p:cNvCxnSpPr>
            <p:nvPr/>
          </p:nvCxnSpPr>
          <p:spPr>
            <a:xfrm>
              <a:off x="1577391" y="4720339"/>
              <a:ext cx="3082630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5792155-28D0-CD4C-88DD-4EE2C54177D8}"/>
                </a:ext>
              </a:extLst>
            </p:cNvPr>
            <p:cNvSpPr txBox="1"/>
            <p:nvPr/>
          </p:nvSpPr>
          <p:spPr>
            <a:xfrm>
              <a:off x="1885283" y="2684680"/>
              <a:ext cx="2003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Click “Link Account” card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93B7CEC-87DF-7542-9D6F-AFF3D100E101}"/>
                </a:ext>
              </a:extLst>
            </p:cNvPr>
            <p:cNvCxnSpPr>
              <a:cxnSpLocks/>
            </p:cNvCxnSpPr>
            <p:nvPr/>
          </p:nvCxnSpPr>
          <p:spPr>
            <a:xfrm>
              <a:off x="4641052" y="3205770"/>
              <a:ext cx="3082630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67D4DD-C429-5C42-BE88-00DC5E18E648}"/>
                </a:ext>
              </a:extLst>
            </p:cNvPr>
            <p:cNvCxnSpPr>
              <a:cxnSpLocks/>
            </p:cNvCxnSpPr>
            <p:nvPr/>
          </p:nvCxnSpPr>
          <p:spPr>
            <a:xfrm>
              <a:off x="7707633" y="2478136"/>
              <a:ext cx="16620" cy="4192383"/>
            </a:xfrm>
            <a:prstGeom prst="line">
              <a:avLst/>
            </a:prstGeom>
            <a:ln>
              <a:solidFill>
                <a:schemeClr val="accent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732AB17-A1D1-5349-A9C0-F80D3632290A}"/>
                </a:ext>
              </a:extLst>
            </p:cNvPr>
            <p:cNvSpPr txBox="1"/>
            <p:nvPr/>
          </p:nvSpPr>
          <p:spPr>
            <a:xfrm>
              <a:off x="5382013" y="2942933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Open URL</a:t>
              </a:r>
            </a:p>
          </p:txBody>
        </p:sp>
        <p:cxnSp>
          <p:nvCxnSpPr>
            <p:cNvPr id="118" name="Elbow Connector 117">
              <a:extLst>
                <a:ext uri="{FF2B5EF4-FFF2-40B4-BE49-F238E27FC236}">
                  <a16:creationId xmlns:a16="http://schemas.microsoft.com/office/drawing/2014/main" id="{14357CAD-622E-704A-B9C4-6716CA3B1338}"/>
                </a:ext>
              </a:extLst>
            </p:cNvPr>
            <p:cNvCxnSpPr>
              <a:cxnSpLocks/>
            </p:cNvCxnSpPr>
            <p:nvPr/>
          </p:nvCxnSpPr>
          <p:spPr>
            <a:xfrm rot="60000">
              <a:off x="7254291" y="3209725"/>
              <a:ext cx="454795" cy="177327"/>
            </a:xfrm>
            <a:prstGeom prst="bentConnector3">
              <a:avLst>
                <a:gd name="adj1" fmla="val 239054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14B67A5E-B000-BC47-8363-01DF521B12B4}"/>
                </a:ext>
              </a:extLst>
            </p:cNvPr>
            <p:cNvSpPr txBox="1"/>
            <p:nvPr/>
          </p:nvSpPr>
          <p:spPr>
            <a:xfrm>
              <a:off x="7814027" y="2935832"/>
              <a:ext cx="1046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Start OAuth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B2B91AED-3140-824D-B027-820EBB175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076" y="3740307"/>
              <a:ext cx="3097522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90B75727-1696-F347-A1C8-78EAF2287862}"/>
                </a:ext>
              </a:extLst>
            </p:cNvPr>
            <p:cNvSpPr txBox="1"/>
            <p:nvPr/>
          </p:nvSpPr>
          <p:spPr>
            <a:xfrm>
              <a:off x="5127625" y="3482222"/>
              <a:ext cx="200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</a:rPr>
                <a:t>302 Authorization Server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0038F9E-CC71-CA4B-9A70-8A8131C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4660021" y="4013263"/>
              <a:ext cx="6119051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1256F573-FECC-714D-8100-E757B3ABB5AC}"/>
                </a:ext>
              </a:extLst>
            </p:cNvPr>
            <p:cNvSpPr/>
            <p:nvPr/>
          </p:nvSpPr>
          <p:spPr>
            <a:xfrm>
              <a:off x="8134302" y="3731746"/>
              <a:ext cx="15232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Open redirect URL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70B543C-2F90-844E-88CC-92CDE51DB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076" y="4330881"/>
              <a:ext cx="6159622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C78BA2BE-5099-814D-BCF9-E9F28B5AEFC0}"/>
                </a:ext>
              </a:extLst>
            </p:cNvPr>
            <p:cNvSpPr/>
            <p:nvPr/>
          </p:nvSpPr>
          <p:spPr>
            <a:xfrm>
              <a:off x="8134302" y="4082698"/>
              <a:ext cx="15063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</a:rPr>
                <a:t>Return Login page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C5A3F25-B408-9C4E-880D-050B62970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3530" y="4423338"/>
              <a:ext cx="3097522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EEF39DC0-3643-6A44-81ED-4361405683ED}"/>
                </a:ext>
              </a:extLst>
            </p:cNvPr>
            <p:cNvSpPr/>
            <p:nvPr/>
          </p:nvSpPr>
          <p:spPr>
            <a:xfrm>
              <a:off x="2081060" y="4133834"/>
              <a:ext cx="15673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</a:rPr>
                <a:t>Present Login page</a:t>
              </a: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E6EBDF75-6A75-E741-A2C1-E00B44DCE6E8}"/>
                </a:ext>
              </a:extLst>
            </p:cNvPr>
            <p:cNvSpPr/>
            <p:nvPr/>
          </p:nvSpPr>
          <p:spPr>
            <a:xfrm>
              <a:off x="1632717" y="4441611"/>
              <a:ext cx="2868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Enter Cognito Username &amp; Password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15909E8-879E-8D49-BE48-A161EB83720F}"/>
                </a:ext>
              </a:extLst>
            </p:cNvPr>
            <p:cNvCxnSpPr>
              <a:cxnSpLocks/>
            </p:cNvCxnSpPr>
            <p:nvPr/>
          </p:nvCxnSpPr>
          <p:spPr>
            <a:xfrm>
              <a:off x="4660021" y="4900368"/>
              <a:ext cx="6133207" cy="0"/>
            </a:xfrm>
            <a:prstGeom prst="straightConnector1">
              <a:avLst/>
            </a:prstGeom>
            <a:ln>
              <a:headEnd w="sm" len="sm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069CA09-0F38-5442-8203-55B55231EDE1}"/>
                </a:ext>
              </a:extLst>
            </p:cNvPr>
            <p:cNvSpPr/>
            <p:nvPr/>
          </p:nvSpPr>
          <p:spPr>
            <a:xfrm>
              <a:off x="6591720" y="4549819"/>
              <a:ext cx="23504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Present users’ submitted data </a:t>
              </a:r>
            </a:p>
          </p:txBody>
        </p: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2679FFF6-AF91-F942-BE3D-B6D5B5D26495}"/>
                </a:ext>
              </a:extLst>
            </p:cNvPr>
            <p:cNvCxnSpPr>
              <a:cxnSpLocks/>
            </p:cNvCxnSpPr>
            <p:nvPr/>
          </p:nvCxnSpPr>
          <p:spPr>
            <a:xfrm rot="60000">
              <a:off x="10355888" y="4902100"/>
              <a:ext cx="454795" cy="177327"/>
            </a:xfrm>
            <a:prstGeom prst="bentConnector3">
              <a:avLst>
                <a:gd name="adj1" fmla="val 239054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40215214-3AF4-5140-81ED-FD5A2C427549}"/>
              </a:ext>
            </a:extLst>
          </p:cNvPr>
          <p:cNvSpPr/>
          <p:nvPr/>
        </p:nvSpPr>
        <p:spPr>
          <a:xfrm>
            <a:off x="10473586" y="4023053"/>
            <a:ext cx="1200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Authenticate &amp; Generate Auth code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2AB4B50-6962-FA40-882D-3D1DE0C4ED56}"/>
              </a:ext>
            </a:extLst>
          </p:cNvPr>
          <p:cNvCxnSpPr>
            <a:cxnSpLocks/>
          </p:cNvCxnSpPr>
          <p:nvPr/>
        </p:nvCxnSpPr>
        <p:spPr>
          <a:xfrm flipH="1">
            <a:off x="4209777" y="5113356"/>
            <a:ext cx="6159622" cy="0"/>
          </a:xfrm>
          <a:prstGeom prst="straightConnector1">
            <a:avLst/>
          </a:prstGeom>
          <a:ln>
            <a:headEnd w="sm" len="sm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B7AAE3A0-BEB1-3C40-9E65-E6D56353473B}"/>
              </a:ext>
            </a:extLst>
          </p:cNvPr>
          <p:cNvSpPr/>
          <p:nvPr/>
        </p:nvSpPr>
        <p:spPr>
          <a:xfrm>
            <a:off x="4833870" y="4788375"/>
            <a:ext cx="3530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Authorization code &amp; redirect to Alexa service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00D11ED-ADFC-2E43-8DF6-411AFC3333C3}"/>
              </a:ext>
            </a:extLst>
          </p:cNvPr>
          <p:cNvCxnSpPr>
            <a:cxnSpLocks/>
          </p:cNvCxnSpPr>
          <p:nvPr/>
        </p:nvCxnSpPr>
        <p:spPr>
          <a:xfrm>
            <a:off x="4230481" y="5779856"/>
            <a:ext cx="3082630" cy="0"/>
          </a:xfrm>
          <a:prstGeom prst="straightConnector1">
            <a:avLst/>
          </a:prstGeom>
          <a:ln>
            <a:headEnd w="sm" len="sm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3C945DFE-61D5-C74F-91B1-E406511FC3C3}"/>
              </a:ext>
            </a:extLst>
          </p:cNvPr>
          <p:cNvSpPr/>
          <p:nvPr/>
        </p:nvSpPr>
        <p:spPr>
          <a:xfrm>
            <a:off x="5007801" y="5437286"/>
            <a:ext cx="4315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Exchange Auth code for access token/ refresh token pair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DA8A71A-D581-2840-B2F6-AD3FBE230E18}"/>
              </a:ext>
            </a:extLst>
          </p:cNvPr>
          <p:cNvCxnSpPr>
            <a:cxnSpLocks/>
          </p:cNvCxnSpPr>
          <p:nvPr/>
        </p:nvCxnSpPr>
        <p:spPr>
          <a:xfrm>
            <a:off x="7309511" y="5927780"/>
            <a:ext cx="3082630" cy="0"/>
          </a:xfrm>
          <a:prstGeom prst="straightConnector1">
            <a:avLst/>
          </a:prstGeom>
          <a:ln>
            <a:headEnd w="sm" len="sm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D79B9BA-DA59-C54F-BC68-8454D8968FE7}"/>
              </a:ext>
            </a:extLst>
          </p:cNvPr>
          <p:cNvCxnSpPr>
            <a:cxnSpLocks/>
          </p:cNvCxnSpPr>
          <p:nvPr/>
        </p:nvCxnSpPr>
        <p:spPr>
          <a:xfrm flipH="1">
            <a:off x="7261612" y="6221099"/>
            <a:ext cx="3107787" cy="0"/>
          </a:xfrm>
          <a:prstGeom prst="straightConnector1">
            <a:avLst/>
          </a:prstGeom>
          <a:ln>
            <a:headEnd w="sm" len="sm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B9B08E-A316-A246-B24E-8E9FD2E24239}"/>
              </a:ext>
            </a:extLst>
          </p:cNvPr>
          <p:cNvSpPr/>
          <p:nvPr/>
        </p:nvSpPr>
        <p:spPr>
          <a:xfrm>
            <a:off x="7657037" y="5981032"/>
            <a:ext cx="2485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Return Access &amp; Refresh tokens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6EA8D2-5F37-B84F-944C-C9A9C070BD2F}"/>
              </a:ext>
            </a:extLst>
          </p:cNvPr>
          <p:cNvCxnSpPr>
            <a:cxnSpLocks/>
          </p:cNvCxnSpPr>
          <p:nvPr/>
        </p:nvCxnSpPr>
        <p:spPr>
          <a:xfrm flipH="1">
            <a:off x="1162166" y="6339110"/>
            <a:ext cx="3040239" cy="0"/>
          </a:xfrm>
          <a:prstGeom prst="straightConnector1">
            <a:avLst/>
          </a:prstGeom>
          <a:ln>
            <a:headEnd w="sm" len="sm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EBCF7C-BA4C-3549-B7F2-7176F39FBE49}"/>
              </a:ext>
            </a:extLst>
          </p:cNvPr>
          <p:cNvSpPr/>
          <p:nvPr/>
        </p:nvSpPr>
        <p:spPr>
          <a:xfrm>
            <a:off x="3625839" y="5958115"/>
            <a:ext cx="2617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Return Success page in Alexa App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51E7910-6396-5149-BF67-B57A8365BE1E}"/>
              </a:ext>
            </a:extLst>
          </p:cNvPr>
          <p:cNvCxnSpPr>
            <a:cxnSpLocks/>
          </p:cNvCxnSpPr>
          <p:nvPr/>
        </p:nvCxnSpPr>
        <p:spPr>
          <a:xfrm flipH="1">
            <a:off x="4239966" y="6282899"/>
            <a:ext cx="3063661" cy="0"/>
          </a:xfrm>
          <a:prstGeom prst="straightConnector1">
            <a:avLst/>
          </a:prstGeom>
          <a:ln>
            <a:headEnd w="sm" len="sm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6068524-E538-C247-A4AE-9A1D1573EB0A}"/>
              </a:ext>
            </a:extLst>
          </p:cNvPr>
          <p:cNvGrpSpPr/>
          <p:nvPr/>
        </p:nvGrpSpPr>
        <p:grpSpPr>
          <a:xfrm>
            <a:off x="6617404" y="957707"/>
            <a:ext cx="1423833" cy="1435161"/>
            <a:chOff x="8082053" y="349666"/>
            <a:chExt cx="1423833" cy="1435161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CC7792C5-DEBF-4F4A-B2D8-A93765CEE75C}"/>
                </a:ext>
              </a:extLst>
            </p:cNvPr>
            <p:cNvGrpSpPr/>
            <p:nvPr/>
          </p:nvGrpSpPr>
          <p:grpSpPr>
            <a:xfrm>
              <a:off x="8082053" y="349666"/>
              <a:ext cx="1423833" cy="1435161"/>
              <a:chOff x="3509081" y="957707"/>
              <a:chExt cx="1423833" cy="134437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830C3346-EEE7-3044-80F3-E619EC37CCED}"/>
                  </a:ext>
                </a:extLst>
              </p:cNvPr>
              <p:cNvSpPr/>
              <p:nvPr/>
            </p:nvSpPr>
            <p:spPr>
              <a:xfrm>
                <a:off x="3509081" y="957707"/>
                <a:ext cx="1423833" cy="1344377"/>
              </a:xfrm>
              <a:prstGeom prst="roundRect">
                <a:avLst/>
              </a:prstGeom>
              <a:solidFill>
                <a:schemeClr val="tx1"/>
              </a:solidFill>
              <a:effectLst>
                <a:glow rad="323874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>
                    <a:glow rad="436190">
                      <a:schemeClr val="accent1">
                        <a:alpha val="76000"/>
                      </a:schemeClr>
                    </a:glow>
                  </a:effectLst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55F777C-1F3E-4044-B934-765D1B2C7CF1}"/>
                  </a:ext>
                </a:extLst>
              </p:cNvPr>
              <p:cNvSpPr/>
              <p:nvPr/>
            </p:nvSpPr>
            <p:spPr>
              <a:xfrm>
                <a:off x="3595865" y="1937037"/>
                <a:ext cx="1289158" cy="317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effectLst>
                      <a:glow>
                        <a:schemeClr val="accent1">
                          <a:alpha val="80234"/>
                        </a:schemeClr>
                      </a:glow>
                      <a:outerShdw blurRad="50800" dist="50800" dir="5400000" algn="ctr" rotWithShape="0">
                        <a:schemeClr val="accent1">
                          <a:lumMod val="50000"/>
                        </a:schemeClr>
                      </a:outerShdw>
                    </a:effectLst>
                  </a:rPr>
                  <a:t>Alexa Service</a:t>
                </a:r>
              </a:p>
            </p:txBody>
          </p:sp>
        </p:grpSp>
        <p:pic>
          <p:nvPicPr>
            <p:cNvPr id="223" name="Picture 6" descr="Alexa Skills Kit (ASK) Toolkit - Visual Studio Marketplace">
              <a:extLst>
                <a:ext uri="{FF2B5EF4-FFF2-40B4-BE49-F238E27FC236}">
                  <a16:creationId xmlns:a16="http://schemas.microsoft.com/office/drawing/2014/main" id="{4D7432E4-64F6-5D41-A5B4-14AF7F703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7894" y="422468"/>
              <a:ext cx="1032469" cy="1032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3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97F4-8B21-0344-8F46-1F999945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26" y="479393"/>
            <a:ext cx="10131425" cy="5731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Authentication architecture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FAD5E9-B266-A147-A706-C6FA980F2A0C}"/>
              </a:ext>
            </a:extLst>
          </p:cNvPr>
          <p:cNvSpPr txBox="1"/>
          <p:nvPr/>
        </p:nvSpPr>
        <p:spPr>
          <a:xfrm>
            <a:off x="7231543" y="3383528"/>
            <a:ext cx="4425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 in Authentication workflow: 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Users go to CloudFront URL, get redirected to 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Login info is authenticated by Cognito or 3</a:t>
            </a:r>
            <a:r>
              <a:rPr lang="en-US" sz="1200" baseline="30000" dirty="0"/>
              <a:t>rd</a:t>
            </a:r>
            <a:r>
              <a:rPr lang="en-US" sz="1200" dirty="0"/>
              <a:t> party provider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Cognito returns Auth code to CloudFront Authorizer to exchange for token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Token is validated by Auth Provider and is used for future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Alexa Webpage is sent back with this auth token stored in the cookie.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6FD3E9-E820-8342-A925-A6438A78B477}"/>
              </a:ext>
            </a:extLst>
          </p:cNvPr>
          <p:cNvGrpSpPr/>
          <p:nvPr/>
        </p:nvGrpSpPr>
        <p:grpSpPr>
          <a:xfrm>
            <a:off x="527713" y="1394559"/>
            <a:ext cx="6460173" cy="4677359"/>
            <a:chOff x="5377626" y="1338552"/>
            <a:chExt cx="6460173" cy="467735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4D8D8CE-3E43-E947-9DB6-0B188A164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1102" y="2051572"/>
              <a:ext cx="2507580" cy="33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87CEB9-232A-0A4D-AF1D-7E8010681541}"/>
                </a:ext>
              </a:extLst>
            </p:cNvPr>
            <p:cNvGrpSpPr/>
            <p:nvPr/>
          </p:nvGrpSpPr>
          <p:grpSpPr>
            <a:xfrm>
              <a:off x="5578089" y="4922794"/>
              <a:ext cx="812543" cy="835450"/>
              <a:chOff x="6089362" y="3276679"/>
              <a:chExt cx="1140166" cy="136831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AF65732-8AC0-3F46-9A47-2CCEDEB44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43565" y="3276679"/>
                <a:ext cx="902073" cy="688920"/>
              </a:xfrm>
              <a:prstGeom prst="rect">
                <a:avLst/>
              </a:prstGeom>
            </p:spPr>
          </p:pic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74C0B803-EB08-F542-A9CE-F26A9DB622DC}"/>
                  </a:ext>
                </a:extLst>
              </p:cNvPr>
              <p:cNvSpPr txBox="1"/>
              <p:nvPr/>
            </p:nvSpPr>
            <p:spPr>
              <a:xfrm>
                <a:off x="6089362" y="3989684"/>
                <a:ext cx="1140166" cy="655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0000"/>
                    </a:solidFill>
                  </a:rPr>
                  <a:t>Amazon S3 bucket</a:t>
                </a:r>
              </a:p>
            </p:txBody>
          </p:sp>
        </p:grp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02905EEC-DD3A-A842-9923-E1F9FD2A5155}"/>
                </a:ext>
              </a:extLst>
            </p:cNvPr>
            <p:cNvSpPr txBox="1"/>
            <p:nvPr/>
          </p:nvSpPr>
          <p:spPr>
            <a:xfrm>
              <a:off x="7506717" y="5222127"/>
              <a:ext cx="1792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rgbClr val="FFC000"/>
                  </a:solidFill>
                </a:rPr>
                <a:t>Exchanges code for token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283903-E1FB-964D-B1DC-396B9241D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85" t="14815" r="14486" b="7813"/>
            <a:stretch/>
          </p:blipFill>
          <p:spPr>
            <a:xfrm>
              <a:off x="7642551" y="1682112"/>
              <a:ext cx="745063" cy="848617"/>
            </a:xfrm>
            <a:prstGeom prst="rect">
              <a:avLst/>
            </a:prstGeom>
          </p:spPr>
        </p:pic>
        <p:cxnSp>
          <p:nvCxnSpPr>
            <p:cNvPr id="10" name="Connector: Elbow 36">
              <a:extLst>
                <a:ext uri="{FF2B5EF4-FFF2-40B4-BE49-F238E27FC236}">
                  <a16:creationId xmlns:a16="http://schemas.microsoft.com/office/drawing/2014/main" id="{F87E76E9-0C68-5346-9525-8E2ECCAD8DA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604706" y="3039340"/>
              <a:ext cx="2964175" cy="1296535"/>
            </a:xfrm>
            <a:prstGeom prst="bentConnector3">
              <a:avLst>
                <a:gd name="adj1" fmla="val 100204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97DC023-6A3B-2541-8A0D-45957282ACD2}"/>
                </a:ext>
              </a:extLst>
            </p:cNvPr>
            <p:cNvSpPr txBox="1"/>
            <p:nvPr/>
          </p:nvSpPr>
          <p:spPr>
            <a:xfrm>
              <a:off x="9767811" y="3825650"/>
              <a:ext cx="9229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rgbClr val="FFC000"/>
                  </a:solidFill>
                </a:rPr>
                <a:t>Returns Code to CloudFront URL</a:t>
              </a:r>
            </a:p>
          </p:txBody>
        </p:sp>
        <p:cxnSp>
          <p:nvCxnSpPr>
            <p:cNvPr id="12" name="Connector: Elbow 40">
              <a:extLst>
                <a:ext uri="{FF2B5EF4-FFF2-40B4-BE49-F238E27FC236}">
                  <a16:creationId xmlns:a16="http://schemas.microsoft.com/office/drawing/2014/main" id="{834F093F-F147-0647-9E4E-1FDFB9A26C33}"/>
                </a:ext>
              </a:extLst>
            </p:cNvPr>
            <p:cNvCxnSpPr>
              <a:cxnSpLocks/>
              <a:stCxn id="2050" idx="1"/>
              <a:endCxn id="49" idx="1"/>
            </p:cNvCxnSpPr>
            <p:nvPr/>
          </p:nvCxnSpPr>
          <p:spPr>
            <a:xfrm rot="10800000">
              <a:off x="7763125" y="3399715"/>
              <a:ext cx="1490165" cy="2068107"/>
            </a:xfrm>
            <a:prstGeom prst="bentConnector3">
              <a:avLst>
                <a:gd name="adj1" fmla="val 124617"/>
              </a:avLst>
            </a:prstGeom>
            <a:ln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42">
              <a:extLst>
                <a:ext uri="{FF2B5EF4-FFF2-40B4-BE49-F238E27FC236}">
                  <a16:creationId xmlns:a16="http://schemas.microsoft.com/office/drawing/2014/main" id="{C14B359C-284C-CE42-ABDE-714355BECF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00204" y="3203623"/>
              <a:ext cx="1301250" cy="2408663"/>
            </a:xfrm>
            <a:prstGeom prst="bentConnector3">
              <a:avLst>
                <a:gd name="adj1" fmla="val 154927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CD9283A-9949-C849-9F2A-5B530D375B8C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8363332" y="1770785"/>
              <a:ext cx="2311954" cy="5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459755-9FCE-7B48-81CF-5EB9B19C7235}"/>
                </a:ext>
              </a:extLst>
            </p:cNvPr>
            <p:cNvCxnSpPr>
              <a:cxnSpLocks/>
            </p:cNvCxnSpPr>
            <p:nvPr/>
          </p:nvCxnSpPr>
          <p:spPr>
            <a:xfrm>
              <a:off x="8098518" y="2539153"/>
              <a:ext cx="0" cy="226844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8CC0F4A4-E13B-5543-9830-5D4B71AAE167}"/>
                </a:ext>
              </a:extLst>
            </p:cNvPr>
            <p:cNvSpPr txBox="1"/>
            <p:nvPr/>
          </p:nvSpPr>
          <p:spPr>
            <a:xfrm>
              <a:off x="8406533" y="2662329"/>
              <a:ext cx="860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Viewer Request</a:t>
              </a:r>
            </a:p>
          </p:txBody>
        </p:sp>
        <p:cxnSp>
          <p:nvCxnSpPr>
            <p:cNvPr id="17" name="Connector: Elbow 56">
              <a:extLst>
                <a:ext uri="{FF2B5EF4-FFF2-40B4-BE49-F238E27FC236}">
                  <a16:creationId xmlns:a16="http://schemas.microsoft.com/office/drawing/2014/main" id="{3DE0ED73-0BB5-AA45-99DE-27ECECDF2D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68385" y="3703282"/>
              <a:ext cx="1485978" cy="1161711"/>
            </a:xfrm>
            <a:prstGeom prst="bentConnector3">
              <a:avLst>
                <a:gd name="adj1" fmla="val 9947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id="{26FF3C57-D899-7F4B-B6B5-5019C6554863}"/>
                </a:ext>
              </a:extLst>
            </p:cNvPr>
            <p:cNvSpPr txBox="1"/>
            <p:nvPr/>
          </p:nvSpPr>
          <p:spPr>
            <a:xfrm rot="16200000">
              <a:off x="7757131" y="4139518"/>
              <a:ext cx="1153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rgbClr val="00B050"/>
                  </a:solidFill>
                </a:rPr>
                <a:t>Check Token</a:t>
              </a:r>
            </a:p>
          </p:txBody>
        </p:sp>
        <p:sp>
          <p:nvSpPr>
            <p:cNvPr id="19" name="TextBox 30">
              <a:extLst>
                <a:ext uri="{FF2B5EF4-FFF2-40B4-BE49-F238E27FC236}">
                  <a16:creationId xmlns:a16="http://schemas.microsoft.com/office/drawing/2014/main" id="{50CB6D24-7F1D-2F4C-8C7C-FFAD5D73DEE6}"/>
                </a:ext>
              </a:extLst>
            </p:cNvPr>
            <p:cNvSpPr txBox="1"/>
            <p:nvPr/>
          </p:nvSpPr>
          <p:spPr>
            <a:xfrm>
              <a:off x="7195753" y="5606625"/>
              <a:ext cx="21897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rgbClr val="00B050"/>
                  </a:solidFill>
                </a:rPr>
                <a:t>Generate and Validate Token</a:t>
              </a:r>
            </a:p>
          </p:txBody>
        </p:sp>
        <p:cxnSp>
          <p:nvCxnSpPr>
            <p:cNvPr id="20" name="Connector: Elbow 66">
              <a:extLst>
                <a:ext uri="{FF2B5EF4-FFF2-40B4-BE49-F238E27FC236}">
                  <a16:creationId xmlns:a16="http://schemas.microsoft.com/office/drawing/2014/main" id="{85AFD244-AB4F-DD47-A3BB-0CBED6EC62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66314" y="2987219"/>
              <a:ext cx="1968210" cy="1878468"/>
            </a:xfrm>
            <a:prstGeom prst="bentConnector3">
              <a:avLst>
                <a:gd name="adj1" fmla="val -1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35">
              <a:extLst>
                <a:ext uri="{FF2B5EF4-FFF2-40B4-BE49-F238E27FC236}">
                  <a16:creationId xmlns:a16="http://schemas.microsoft.com/office/drawing/2014/main" id="{E2A77154-A44D-1D4E-8741-D7AD7179720D}"/>
                </a:ext>
              </a:extLst>
            </p:cNvPr>
            <p:cNvSpPr txBox="1"/>
            <p:nvPr/>
          </p:nvSpPr>
          <p:spPr>
            <a:xfrm>
              <a:off x="5984361" y="3732516"/>
              <a:ext cx="8199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Request Webpage to cache</a:t>
              </a:r>
            </a:p>
          </p:txBody>
        </p:sp>
        <p:cxnSp>
          <p:nvCxnSpPr>
            <p:cNvPr id="22" name="Connector: Elbow 70">
              <a:extLst>
                <a:ext uri="{FF2B5EF4-FFF2-40B4-BE49-F238E27FC236}">
                  <a16:creationId xmlns:a16="http://schemas.microsoft.com/office/drawing/2014/main" id="{31929FA9-257D-7C46-B041-2C4B539E9B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86519" y="2876726"/>
              <a:ext cx="2032766" cy="1951394"/>
            </a:xfrm>
            <a:prstGeom prst="bentConnector3">
              <a:avLst>
                <a:gd name="adj1" fmla="val 9992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37">
              <a:extLst>
                <a:ext uri="{FF2B5EF4-FFF2-40B4-BE49-F238E27FC236}">
                  <a16:creationId xmlns:a16="http://schemas.microsoft.com/office/drawing/2014/main" id="{4D19F73D-5C61-FB40-BD63-231DC4249193}"/>
                </a:ext>
              </a:extLst>
            </p:cNvPr>
            <p:cNvSpPr txBox="1"/>
            <p:nvPr/>
          </p:nvSpPr>
          <p:spPr>
            <a:xfrm>
              <a:off x="5377626" y="2063104"/>
              <a:ext cx="977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Origin Response</a:t>
              </a:r>
            </a:p>
          </p:txBody>
        </p:sp>
        <p:cxnSp>
          <p:nvCxnSpPr>
            <p:cNvPr id="24" name="Connector: Elbow 74">
              <a:extLst>
                <a:ext uri="{FF2B5EF4-FFF2-40B4-BE49-F238E27FC236}">
                  <a16:creationId xmlns:a16="http://schemas.microsoft.com/office/drawing/2014/main" id="{9CED7993-5D3E-7047-9455-3B06320A7E1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558499" y="1421638"/>
              <a:ext cx="772935" cy="1871276"/>
            </a:xfrm>
            <a:prstGeom prst="bentConnector3">
              <a:avLst>
                <a:gd name="adj1" fmla="val -335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id="{EC60159D-8498-E740-A6A8-87959F0C2958}"/>
                </a:ext>
              </a:extLst>
            </p:cNvPr>
            <p:cNvSpPr txBox="1"/>
            <p:nvPr/>
          </p:nvSpPr>
          <p:spPr>
            <a:xfrm>
              <a:off x="9796363" y="4799851"/>
              <a:ext cx="2041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/>
                <a:t>Auth by Cognito User pool or </a:t>
              </a:r>
            </a:p>
            <a:p>
              <a:r>
                <a:rPr lang="en-US" sz="1000" b="1" dirty="0"/>
                <a:t>Login with Amazon</a:t>
              </a:r>
            </a:p>
          </p:txBody>
        </p:sp>
        <p:cxnSp>
          <p:nvCxnSpPr>
            <p:cNvPr id="35" name="Connector: Elbow 80">
              <a:extLst>
                <a:ext uri="{FF2B5EF4-FFF2-40B4-BE49-F238E27FC236}">
                  <a16:creationId xmlns:a16="http://schemas.microsoft.com/office/drawing/2014/main" id="{BA1E3EAB-35BB-274C-A0D9-7ED6A9B61CA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640446" y="3104603"/>
              <a:ext cx="2785378" cy="1189580"/>
            </a:xfrm>
            <a:prstGeom prst="bentConnector3">
              <a:avLst>
                <a:gd name="adj1" fmla="val 9988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FA45F1-6E40-DD44-8EE0-DCE98CA2FD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4569" y="1616980"/>
              <a:ext cx="4099342" cy="23089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17675D-441D-924C-8573-4E425FBFF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3332" y="1876457"/>
              <a:ext cx="2308912" cy="705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88">
              <a:extLst>
                <a:ext uri="{FF2B5EF4-FFF2-40B4-BE49-F238E27FC236}">
                  <a16:creationId xmlns:a16="http://schemas.microsoft.com/office/drawing/2014/main" id="{1937E997-8AAB-0543-AAF5-8ED4C66A9E8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91308" y="2633213"/>
              <a:ext cx="247930" cy="32591"/>
            </a:xfrm>
            <a:prstGeom prst="bentConnector3">
              <a:avLst>
                <a:gd name="adj1" fmla="val -6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E5D944-B254-5E4C-9D6F-D31FD54CA8DB}"/>
                </a:ext>
              </a:extLst>
            </p:cNvPr>
            <p:cNvCxnSpPr>
              <a:cxnSpLocks/>
            </p:cNvCxnSpPr>
            <p:nvPr/>
          </p:nvCxnSpPr>
          <p:spPr>
            <a:xfrm>
              <a:off x="7942358" y="2550065"/>
              <a:ext cx="0" cy="24894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10" descr="Icon&#10;&#10;Description automatically generated">
              <a:extLst>
                <a:ext uri="{FF2B5EF4-FFF2-40B4-BE49-F238E27FC236}">
                  <a16:creationId xmlns:a16="http://schemas.microsoft.com/office/drawing/2014/main" id="{DA79743A-73BC-9A45-9B50-AECB5E88D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5286" y="1421823"/>
              <a:ext cx="671947" cy="69792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D289B9-4495-DF44-827A-FE796C663D83}"/>
                </a:ext>
              </a:extLst>
            </p:cNvPr>
            <p:cNvSpPr txBox="1"/>
            <p:nvPr/>
          </p:nvSpPr>
          <p:spPr>
            <a:xfrm>
              <a:off x="10872355" y="2092036"/>
              <a:ext cx="43988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/>
                <a:t>User</a:t>
              </a:r>
              <a:endParaRPr lang="en-US" b="1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B1A98B4-5066-664B-A60B-C31DDBFBD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1519" y="2037385"/>
              <a:ext cx="491520" cy="53035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9DEB4C-AA2C-554C-B5C5-9D681E3134AA}"/>
                </a:ext>
              </a:extLst>
            </p:cNvPr>
            <p:cNvSpPr txBox="1"/>
            <p:nvPr/>
          </p:nvSpPr>
          <p:spPr>
            <a:xfrm>
              <a:off x="7153835" y="4814047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C5913B-B782-5443-96BE-739B6250B8AD}"/>
                </a:ext>
              </a:extLst>
            </p:cNvPr>
            <p:cNvSpPr txBox="1"/>
            <p:nvPr/>
          </p:nvSpPr>
          <p:spPr>
            <a:xfrm>
              <a:off x="6405453" y="2551079"/>
              <a:ext cx="1078303" cy="1940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1100" b="1" dirty="0">
                  <a:solidFill>
                    <a:srgbClr val="FF6E0D"/>
                  </a:solidFill>
                </a:rPr>
                <a:t>Security Headers</a:t>
              </a:r>
            </a:p>
          </p:txBody>
        </p:sp>
        <p:sp>
          <p:nvSpPr>
            <p:cNvPr id="47" name="TextBox 11">
              <a:extLst>
                <a:ext uri="{FF2B5EF4-FFF2-40B4-BE49-F238E27FC236}">
                  <a16:creationId xmlns:a16="http://schemas.microsoft.com/office/drawing/2014/main" id="{433EDD8D-FE20-3848-9368-6DA235616D3C}"/>
                </a:ext>
              </a:extLst>
            </p:cNvPr>
            <p:cNvSpPr txBox="1"/>
            <p:nvPr/>
          </p:nvSpPr>
          <p:spPr>
            <a:xfrm>
              <a:off x="9649502" y="2015557"/>
              <a:ext cx="9323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kern="1200" dirty="0">
                  <a:solidFill>
                    <a:srgbClr val="C00000"/>
                  </a:solidFill>
                  <a:latin typeface="+mn-lt"/>
                  <a:ea typeface="+mn-ea"/>
                  <a:cs typeface="+mn-cs"/>
                </a:rPr>
                <a:t>Error Page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4888F18-A527-9B47-848A-CCB6258CA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0737" y="2770296"/>
              <a:ext cx="491520" cy="530352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C707C0-9438-D540-B179-DFC441A4E1C9}"/>
                </a:ext>
              </a:extLst>
            </p:cNvPr>
            <p:cNvSpPr/>
            <p:nvPr/>
          </p:nvSpPr>
          <p:spPr>
            <a:xfrm>
              <a:off x="7763124" y="3199659"/>
              <a:ext cx="10549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6E0D"/>
                  </a:solidFill>
                </a:rPr>
                <a:t>CloudFront Authorizer</a:t>
              </a:r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4BB6B45B-D199-8D45-9A2A-47B58D8A0E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901582" y="3543782"/>
              <a:ext cx="2098934" cy="1096552"/>
            </a:xfrm>
            <a:prstGeom prst="bentConnector3">
              <a:avLst>
                <a:gd name="adj1" fmla="val 3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2" name="Picture 51" descr="A close up of a sign&#10;&#10;Description automatically generated">
              <a:extLst>
                <a:ext uri="{FF2B5EF4-FFF2-40B4-BE49-F238E27FC236}">
                  <a16:creationId xmlns:a16="http://schemas.microsoft.com/office/drawing/2014/main" id="{44C7FCDF-432A-9E47-BCC4-AA66B609A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24" t="21172" r="8564" b="18792"/>
            <a:stretch/>
          </p:blipFill>
          <p:spPr>
            <a:xfrm>
              <a:off x="5568206" y="1338552"/>
              <a:ext cx="1166363" cy="556855"/>
            </a:xfrm>
            <a:prstGeom prst="rect">
              <a:avLst/>
            </a:prstGeom>
          </p:spPr>
        </p:pic>
        <p:pic>
          <p:nvPicPr>
            <p:cNvPr id="2050" name="Picture 2" descr="AWS Cognito Logo PNG Transparent – Brands Logos">
              <a:extLst>
                <a:ext uri="{FF2B5EF4-FFF2-40B4-BE49-F238E27FC236}">
                  <a16:creationId xmlns:a16="http://schemas.microsoft.com/office/drawing/2014/main" id="{7EE015D9-110D-804B-A610-78C44202B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289" y="5154443"/>
              <a:ext cx="536660" cy="62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0F741D-1325-794F-8C12-067BCC6536F8}"/>
                </a:ext>
              </a:extLst>
            </p:cNvPr>
            <p:cNvSpPr txBox="1"/>
            <p:nvPr/>
          </p:nvSpPr>
          <p:spPr>
            <a:xfrm>
              <a:off x="9214140" y="5738912"/>
              <a:ext cx="667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Cognito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2D49C9C-CE89-8D4A-A209-8199AA5BC5FB}"/>
                </a:ext>
              </a:extLst>
            </p:cNvPr>
            <p:cNvGrpSpPr/>
            <p:nvPr/>
          </p:nvGrpSpPr>
          <p:grpSpPr>
            <a:xfrm>
              <a:off x="9829098" y="5223121"/>
              <a:ext cx="1304630" cy="515791"/>
              <a:chOff x="9825620" y="5111146"/>
              <a:chExt cx="1304630" cy="515791"/>
            </a:xfrm>
            <a:effectLst>
              <a:reflection stA="45000" endPos="65000" dist="863451" dir="5400000" sy="-100000" algn="bl" rotWithShape="0"/>
            </a:effectLst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161F6E4-24D2-1043-8A9F-BEE4B8A924B5}"/>
                  </a:ext>
                </a:extLst>
              </p:cNvPr>
              <p:cNvGrpSpPr/>
              <p:nvPr/>
            </p:nvGrpSpPr>
            <p:grpSpPr>
              <a:xfrm>
                <a:off x="9825620" y="5206733"/>
                <a:ext cx="781781" cy="246159"/>
                <a:chOff x="9302876" y="3632471"/>
                <a:chExt cx="781781" cy="245924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9D24FEF-BBAF-1A43-A69A-BB2678B64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2876" y="3632471"/>
                  <a:ext cx="77348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1DD8195B-F629-7F4A-92C4-92D1A4144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2876" y="3794625"/>
                  <a:ext cx="773483" cy="0"/>
                </a:xfrm>
                <a:prstGeom prst="straightConnector1">
                  <a:avLst/>
                </a:prstGeom>
                <a:ln>
                  <a:solidFill>
                    <a:srgbClr val="FFC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59B889AD-A468-A246-85CF-729DE27D0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2876" y="3878395"/>
                  <a:ext cx="78178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52" name="Picture 4" descr="What is Login With Amazon? - Tech Info &amp;amp; Solutions">
                <a:extLst>
                  <a:ext uri="{FF2B5EF4-FFF2-40B4-BE49-F238E27FC236}">
                    <a16:creationId xmlns:a16="http://schemas.microsoft.com/office/drawing/2014/main" id="{E99B3D1B-2C77-BA42-AB15-77BCDB57A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14459" y="5111146"/>
                <a:ext cx="515791" cy="5157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380BAAF-2CA0-9643-A1EC-60C2756FFA14}"/>
              </a:ext>
            </a:extLst>
          </p:cNvPr>
          <p:cNvSpPr txBox="1"/>
          <p:nvPr/>
        </p:nvSpPr>
        <p:spPr>
          <a:xfrm>
            <a:off x="7287956" y="1608429"/>
            <a:ext cx="300297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 dirty="0">
                <a:latin typeface="Calibri"/>
                <a:cs typeface="Segoe UI"/>
              </a:rPr>
              <a:t>Key</a:t>
            </a:r>
            <a:r>
              <a:rPr lang="en-US" sz="1200" u="sng" dirty="0">
                <a:latin typeface="Calibri"/>
                <a:cs typeface="Segoe UI"/>
              </a:rPr>
              <a:t>​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Calibri"/>
                <a:cs typeface="Segoe UI"/>
              </a:rPr>
              <a:t>Unauthenticated Request</a:t>
            </a:r>
            <a:r>
              <a:rPr lang="en-US" sz="1200" dirty="0">
                <a:latin typeface="Calibri"/>
                <a:cs typeface="Segoe UI"/>
              </a:rPr>
              <a:t>​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solidFill>
                  <a:srgbClr val="FFC000"/>
                </a:solidFill>
                <a:latin typeface="Calibri"/>
                <a:cs typeface="Segoe UI"/>
              </a:rPr>
              <a:t>Pre-Token Request</a:t>
            </a:r>
            <a:r>
              <a:rPr lang="en-US" sz="1200" dirty="0">
                <a:latin typeface="Calibri"/>
                <a:cs typeface="Segoe UI"/>
              </a:rPr>
              <a:t>​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solidFill>
                  <a:srgbClr val="00B050"/>
                </a:solidFill>
                <a:latin typeface="Calibri"/>
                <a:cs typeface="Segoe UI"/>
              </a:rPr>
              <a:t>Authenticated Request</a:t>
            </a:r>
            <a:r>
              <a:rPr lang="en-US" sz="1200" dirty="0">
                <a:latin typeface="Calibri"/>
                <a:cs typeface="Segoe UI"/>
              </a:rPr>
              <a:t>​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Calibri"/>
                <a:cs typeface="Segoe UI"/>
              </a:rPr>
              <a:t>Successful Response</a:t>
            </a:r>
            <a:r>
              <a:rPr lang="en-US" sz="1200" dirty="0">
                <a:latin typeface="Calibri"/>
                <a:cs typeface="Segoe UI"/>
              </a:rPr>
              <a:t>​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solidFill>
                  <a:srgbClr val="FF0000"/>
                </a:solidFill>
                <a:latin typeface="Calibri"/>
                <a:cs typeface="Segoe UI"/>
              </a:rPr>
              <a:t>Error Response</a:t>
            </a:r>
          </a:p>
        </p:txBody>
      </p:sp>
    </p:spTree>
    <p:extLst>
      <p:ext uri="{BB962C8B-B14F-4D97-AF65-F5344CB8AC3E}">
        <p14:creationId xmlns:p14="http://schemas.microsoft.com/office/powerpoint/2010/main" val="333626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7075-981A-F94F-AEF7-CAF8DAA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178562"/>
            <a:ext cx="10131425" cy="1456267"/>
          </a:xfrm>
        </p:spPr>
        <p:txBody>
          <a:bodyPr/>
          <a:lstStyle/>
          <a:p>
            <a:r>
              <a:rPr lang="en-US" dirty="0" err="1"/>
              <a:t>cOGNITO</a:t>
            </a:r>
            <a:r>
              <a:rPr lang="en-US" dirty="0"/>
              <a:t> CONFIG options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62E9-3711-704B-AEA5-A9A01FFB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74038"/>
            <a:ext cx="10131425" cy="364913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Besides logging in through Cognito or 3</a:t>
            </a:r>
            <a:r>
              <a:rPr lang="en-US" baseline="30000" dirty="0"/>
              <a:t>rd</a:t>
            </a:r>
            <a:r>
              <a:rPr lang="en-US" dirty="0"/>
              <a:t> party Authentication providers, users can have their email domain (e.g., @</a:t>
            </a:r>
            <a:r>
              <a:rPr lang="en-US" dirty="0" err="1"/>
              <a:t>merck.com</a:t>
            </a:r>
            <a:r>
              <a:rPr lang="en-US" dirty="0"/>
              <a:t>) to be validated.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Lambda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</a:t>
            </a:r>
            <a:r>
              <a:rPr lang="en-US" dirty="0"/>
              <a:t>: contain the validation code + return a success/error callback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Cognito User pool Trigger</a:t>
            </a:r>
            <a:r>
              <a:rPr lang="en-US" dirty="0"/>
              <a:t>: for pre sign-up event.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Prevent invalid emails with Cognito </a:t>
            </a:r>
            <a:r>
              <a:rPr lang="en-US" dirty="0" err="1"/>
              <a:t>PreSignUp</a:t>
            </a:r>
            <a:r>
              <a:rPr lang="en-US" dirty="0"/>
              <a:t> trigger for validation of email domains.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Validate usernames: prevent user impersonation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5A63-58F5-7241-9A9C-BBEEED6E0C51}"/>
              </a:ext>
            </a:extLst>
          </p:cNvPr>
          <p:cNvSpPr txBox="1"/>
          <p:nvPr/>
        </p:nvSpPr>
        <p:spPr>
          <a:xfrm>
            <a:off x="685801" y="5602069"/>
            <a:ext cx="9621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*Reference: </a:t>
            </a:r>
            <a:r>
              <a:rPr lang="en-US" dirty="0">
                <a:hlinkClick r:id="rId2"/>
              </a:rPr>
              <a:t>https://andreybleme.com/2020-01-18/validate-user-email-domain-aws-cognito/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*Reference: </a:t>
            </a:r>
            <a:r>
              <a:rPr lang="en-US" dirty="0">
                <a:hlinkClick r:id="rId3"/>
              </a:rPr>
              <a:t>https://aws.amazon.com/blogs/aws/safely-validating-usernames-with-amazon-cognito/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8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71B3-5AD5-A649-AF62-27A64C76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13" y="299603"/>
            <a:ext cx="10131425" cy="910573"/>
          </a:xfrm>
        </p:spPr>
        <p:txBody>
          <a:bodyPr/>
          <a:lstStyle/>
          <a:p>
            <a:r>
              <a:rPr lang="en-US" dirty="0"/>
              <a:t>API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C9819-8FC9-1848-BC99-394385EBF306}"/>
              </a:ext>
            </a:extLst>
          </p:cNvPr>
          <p:cNvSpPr txBox="1"/>
          <p:nvPr/>
        </p:nvSpPr>
        <p:spPr>
          <a:xfrm>
            <a:off x="4518409" y="5871836"/>
            <a:ext cx="7516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Alexa User</a:t>
            </a:r>
          </a:p>
          <a:p>
            <a:endParaRPr lang="en-US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74A6B-BEB2-0B4E-8365-BCDECFB3A227}"/>
              </a:ext>
            </a:extLst>
          </p:cNvPr>
          <p:cNvSpPr txBox="1"/>
          <p:nvPr/>
        </p:nvSpPr>
        <p:spPr>
          <a:xfrm>
            <a:off x="1279093" y="1214734"/>
            <a:ext cx="139585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 dirty="0"/>
          </a:p>
          <a:p>
            <a:r>
              <a:rPr lang="en-US" sz="1200" b="1" dirty="0"/>
              <a:t>Alexa Webpage</a:t>
            </a:r>
          </a:p>
          <a:p>
            <a:pPr algn="l"/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CCB15-501E-9C4B-BB1A-60FFBDC4BB1C}"/>
              </a:ext>
            </a:extLst>
          </p:cNvPr>
          <p:cNvSpPr txBox="1"/>
          <p:nvPr/>
        </p:nvSpPr>
        <p:spPr>
          <a:xfrm>
            <a:off x="3623764" y="2548396"/>
            <a:ext cx="93676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/Skill_input</a:t>
            </a:r>
            <a:endParaRPr lang="en-US" b="1" dirty="0">
              <a:solidFill>
                <a:srgbClr val="FFC000"/>
              </a:solidFill>
            </a:endParaRPr>
          </a:p>
          <a:p>
            <a:endParaRPr lang="en-US" sz="1200" dirty="0">
              <a:solidFill>
                <a:srgbClr val="FFC000"/>
              </a:solidFill>
            </a:endParaRPr>
          </a:p>
          <a:p>
            <a:endParaRPr lang="en-US" sz="1200" dirty="0">
              <a:solidFill>
                <a:srgbClr val="FFC000"/>
              </a:solidFill>
            </a:endParaRP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648C79F1-0072-0846-856C-EFCA0027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73" y="3421290"/>
            <a:ext cx="517664" cy="48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783E98-701B-264F-81F9-6B573528CDFB}"/>
              </a:ext>
            </a:extLst>
          </p:cNvPr>
          <p:cNvSpPr txBox="1"/>
          <p:nvPr/>
        </p:nvSpPr>
        <p:spPr>
          <a:xfrm>
            <a:off x="2965453" y="3967261"/>
            <a:ext cx="112669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Alexa Lambda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8BDD7-E099-2645-8AF4-486ADACE6D44}"/>
              </a:ext>
            </a:extLst>
          </p:cNvPr>
          <p:cNvSpPr txBox="1"/>
          <p:nvPr/>
        </p:nvSpPr>
        <p:spPr>
          <a:xfrm>
            <a:off x="5260458" y="2442521"/>
            <a:ext cx="1014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/Webpage</a:t>
            </a:r>
            <a:endParaRPr lang="en-US" b="1" dirty="0">
              <a:solidFill>
                <a:srgbClr val="FFC000"/>
              </a:solidFill>
            </a:endParaRPr>
          </a:p>
          <a:p>
            <a:pPr algn="l"/>
            <a:endParaRPr lang="en-US" sz="1200" dirty="0">
              <a:solidFill>
                <a:srgbClr val="FFC000"/>
              </a:solidFill>
            </a:endParaRPr>
          </a:p>
        </p:txBody>
      </p:sp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65BB2107-1C36-3A46-AA4C-006538BF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87" y="3420493"/>
            <a:ext cx="517664" cy="51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2C6435-1DE6-8D46-9749-8F33EADAF1CE}"/>
              </a:ext>
            </a:extLst>
          </p:cNvPr>
          <p:cNvSpPr txBox="1"/>
          <p:nvPr/>
        </p:nvSpPr>
        <p:spPr>
          <a:xfrm>
            <a:off x="5655526" y="3979852"/>
            <a:ext cx="126716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Webpage Lambda</a:t>
            </a:r>
          </a:p>
        </p:txBody>
      </p:sp>
      <p:pic>
        <p:nvPicPr>
          <p:cNvPr id="13" name="Picture 4" descr="See the source image">
            <a:extLst>
              <a:ext uri="{FF2B5EF4-FFF2-40B4-BE49-F238E27FC236}">
                <a16:creationId xmlns:a16="http://schemas.microsoft.com/office/drawing/2014/main" id="{67E960FD-22E2-884E-B3CD-A602753B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18" y="5265137"/>
            <a:ext cx="642398" cy="5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087A29-40F9-274B-87DA-364006249233}"/>
              </a:ext>
            </a:extLst>
          </p:cNvPr>
          <p:cNvCxnSpPr>
            <a:cxnSpLocks/>
          </p:cNvCxnSpPr>
          <p:nvPr/>
        </p:nvCxnSpPr>
        <p:spPr>
          <a:xfrm>
            <a:off x="3455018" y="2798721"/>
            <a:ext cx="2698422" cy="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3D81FB-0FA3-E745-B30B-DE589C0ADAF6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762385" y="2317272"/>
            <a:ext cx="0" cy="48144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AB34BC-1BAE-324F-8729-1DD40EA5052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46605" y="2791699"/>
            <a:ext cx="0" cy="6295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77D13E-BB92-0548-8164-E668482F74E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179254" y="2797898"/>
            <a:ext cx="1565" cy="6225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96265F-20D8-CB40-AF28-BA4B37A101AA}"/>
              </a:ext>
            </a:extLst>
          </p:cNvPr>
          <p:cNvCxnSpPr>
            <a:cxnSpLocks/>
          </p:cNvCxnSpPr>
          <p:nvPr/>
        </p:nvCxnSpPr>
        <p:spPr>
          <a:xfrm>
            <a:off x="4823241" y="4582017"/>
            <a:ext cx="0" cy="6410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16" descr="aws-api-gateway-icon - Kagarlickij Dmitriy">
            <a:extLst>
              <a:ext uri="{FF2B5EF4-FFF2-40B4-BE49-F238E27FC236}">
                <a16:creationId xmlns:a16="http://schemas.microsoft.com/office/drawing/2014/main" id="{517908AE-10AC-2846-AE95-DE752751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07" y="1629870"/>
            <a:ext cx="647188" cy="6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EB0A42-6625-7440-AC8E-97C80C490E46}"/>
              </a:ext>
            </a:extLst>
          </p:cNvPr>
          <p:cNvCxnSpPr/>
          <p:nvPr/>
        </p:nvCxnSpPr>
        <p:spPr>
          <a:xfrm flipH="1">
            <a:off x="2480666" y="1954236"/>
            <a:ext cx="965941" cy="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6D3D0DF5-76D9-1E4B-BA4D-2677950272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4" t="21172" r="8564" b="18792"/>
          <a:stretch/>
        </p:blipFill>
        <p:spPr>
          <a:xfrm>
            <a:off x="1209938" y="1626625"/>
            <a:ext cx="1166363" cy="556855"/>
          </a:xfrm>
          <a:prstGeom prst="rect">
            <a:avLst/>
          </a:prstGeom>
        </p:spPr>
      </p:pic>
      <p:pic>
        <p:nvPicPr>
          <p:cNvPr id="40" name="Picture 39" descr="A picture containing text&#10;&#10;Description automatically generated">
            <a:extLst>
              <a:ext uri="{FF2B5EF4-FFF2-40B4-BE49-F238E27FC236}">
                <a16:creationId xmlns:a16="http://schemas.microsoft.com/office/drawing/2014/main" id="{C29F4175-6C58-A342-B10B-DAC39B29F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98" y="1573189"/>
            <a:ext cx="677373" cy="74408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003E3D-10F2-CD40-A6DF-2CBE95BC18AD}"/>
              </a:ext>
            </a:extLst>
          </p:cNvPr>
          <p:cNvSpPr txBox="1"/>
          <p:nvPr/>
        </p:nvSpPr>
        <p:spPr>
          <a:xfrm>
            <a:off x="4518418" y="1287105"/>
            <a:ext cx="751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/>
              <a:t>Cognito API </a:t>
            </a:r>
          </a:p>
          <a:p>
            <a:r>
              <a:rPr lang="en-US" sz="1000" b="1" dirty="0"/>
              <a:t>Authorizer</a:t>
            </a:r>
          </a:p>
          <a:p>
            <a:r>
              <a:rPr lang="en-US" sz="1000" b="1" dirty="0"/>
              <a:t>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190619-3F8A-7B48-AA10-6CEEF633B6EB}"/>
              </a:ext>
            </a:extLst>
          </p:cNvPr>
          <p:cNvCxnSpPr>
            <a:cxnSpLocks/>
          </p:cNvCxnSpPr>
          <p:nvPr/>
        </p:nvCxnSpPr>
        <p:spPr>
          <a:xfrm flipH="1" flipV="1">
            <a:off x="3900545" y="1976746"/>
            <a:ext cx="584941" cy="8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72DC11-924F-7B44-9656-8D333D0902F2}"/>
              </a:ext>
            </a:extLst>
          </p:cNvPr>
          <p:cNvSpPr txBox="1"/>
          <p:nvPr/>
        </p:nvSpPr>
        <p:spPr>
          <a:xfrm>
            <a:off x="3336707" y="1476290"/>
            <a:ext cx="903249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/>
              <a:t>API Gateway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0CDC9C-C4D8-2D42-85D0-0AC5BA31D81C}"/>
              </a:ext>
            </a:extLst>
          </p:cNvPr>
          <p:cNvSpPr txBox="1"/>
          <p:nvPr/>
        </p:nvSpPr>
        <p:spPr>
          <a:xfrm>
            <a:off x="8246275" y="1953464"/>
            <a:ext cx="32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API Authorizer controls access to API &amp; other</a:t>
            </a:r>
          </a:p>
          <a:p>
            <a:r>
              <a:rPr lang="en-US" sz="1200" dirty="0"/>
              <a:t>Resources via Cognito User pool</a:t>
            </a:r>
          </a:p>
          <a:p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253CA4-44B6-2049-99FD-197C7535C732}"/>
              </a:ext>
            </a:extLst>
          </p:cNvPr>
          <p:cNvCxnSpPr>
            <a:cxnSpLocks/>
          </p:cNvCxnSpPr>
          <p:nvPr/>
        </p:nvCxnSpPr>
        <p:spPr>
          <a:xfrm>
            <a:off x="3480832" y="4539908"/>
            <a:ext cx="2698422" cy="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E5F9CE-2BD9-E546-91CB-5CC51A7832DE}"/>
              </a:ext>
            </a:extLst>
          </p:cNvPr>
          <p:cNvCxnSpPr>
            <a:cxnSpLocks/>
          </p:cNvCxnSpPr>
          <p:nvPr/>
        </p:nvCxnSpPr>
        <p:spPr>
          <a:xfrm flipH="1">
            <a:off x="3480828" y="4147216"/>
            <a:ext cx="2" cy="390291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9D1BD5-D446-ED4F-BAA3-B6B9281EB3C6}"/>
              </a:ext>
            </a:extLst>
          </p:cNvPr>
          <p:cNvCxnSpPr>
            <a:cxnSpLocks/>
          </p:cNvCxnSpPr>
          <p:nvPr/>
        </p:nvCxnSpPr>
        <p:spPr>
          <a:xfrm flipH="1">
            <a:off x="6179254" y="4147217"/>
            <a:ext cx="2" cy="390291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AFFB575F-6D5A-EC45-BA86-963A700AD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89434" y="3944823"/>
            <a:ext cx="1058511" cy="1393836"/>
          </a:xfrm>
          <a:prstGeom prst="bentConnector3">
            <a:avLst>
              <a:gd name="adj1" fmla="val 50000"/>
            </a:avLst>
          </a:prstGeom>
          <a:ln>
            <a:miter lim="800000"/>
            <a:headEnd w="sm" len="sm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3422EAB-FE15-054D-BAFB-7403136C83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41648" y="2112352"/>
            <a:ext cx="1103221" cy="1418434"/>
          </a:xfrm>
          <a:prstGeom prst="bentConnector3">
            <a:avLst>
              <a:gd name="adj1" fmla="val 50000"/>
            </a:avLst>
          </a:prstGeom>
          <a:ln>
            <a:miter lim="800000"/>
            <a:headEnd type="triangle" w="sm" len="sm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D0EF66D-10D8-CB4D-A7CA-95FC94A35ACA}"/>
              </a:ext>
            </a:extLst>
          </p:cNvPr>
          <p:cNvSpPr txBox="1"/>
          <p:nvPr/>
        </p:nvSpPr>
        <p:spPr>
          <a:xfrm>
            <a:off x="4811922" y="4260508"/>
            <a:ext cx="1352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 by datetime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89732C-26E8-9C48-9F92-A3E24431F814}"/>
              </a:ext>
            </a:extLst>
          </p:cNvPr>
          <p:cNvSpPr/>
          <p:nvPr/>
        </p:nvSpPr>
        <p:spPr>
          <a:xfrm>
            <a:off x="4975802" y="4664105"/>
            <a:ext cx="194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Returns all matched entries for user</a:t>
            </a:r>
          </a:p>
        </p:txBody>
      </p:sp>
    </p:spTree>
    <p:extLst>
      <p:ext uri="{BB962C8B-B14F-4D97-AF65-F5344CB8AC3E}">
        <p14:creationId xmlns:p14="http://schemas.microsoft.com/office/powerpoint/2010/main" val="59435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DD9A-465A-7649-BCE7-66D73EE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DF74-26C8-DF49-88B0-4DEF60EA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benefit of Amazon Cognito, users can sign up via Amazon Cognito (i.e., unauthenticated guests) or public login providers (Amazon, Facebook, and Google). All users have a directory profile accessible via SDK.</a:t>
            </a:r>
          </a:p>
          <a:p>
            <a:r>
              <a:rPr lang="en-US" dirty="0"/>
              <a:t>Users: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Register/Sign up  (Cognito login or Login With Amazon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*</a:t>
            </a:r>
            <a:r>
              <a:rPr lang="en-US" dirty="0"/>
              <a:t>)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Verification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Login &amp; Authenticate 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Click “Report to Alexa” OR Open Alexa App </a:t>
            </a:r>
            <a:r>
              <a:rPr lang="en-US" dirty="0">
                <a:sym typeface="Wingdings" pitchFamily="2" charset="2"/>
              </a:rPr>
              <a:t> Browse Skills or say “Open My Reporting skill”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itchFamily="2" charset="2"/>
              </a:rPr>
              <a:t>*</a:t>
            </a:r>
          </a:p>
          <a:p>
            <a:pPr lvl="1">
              <a:buFont typeface="Symbol" pitchFamily="2" charset="2"/>
              <a:buChar char="Þ"/>
            </a:pPr>
            <a:r>
              <a:rPr lang="en-US" dirty="0">
                <a:sym typeface="Wingdings" pitchFamily="2" charset="2"/>
              </a:rPr>
              <a:t>Report Symptoms and Rating </a:t>
            </a:r>
          </a:p>
          <a:p>
            <a:pPr lvl="1">
              <a:buFont typeface="Symbol" pitchFamily="2" charset="2"/>
              <a:buChar char="Þ"/>
            </a:pPr>
            <a:r>
              <a:rPr lang="en-US" dirty="0">
                <a:sym typeface="Wingdings" pitchFamily="2" charset="2"/>
              </a:rPr>
              <a:t>Query on Date to retrieve corresponding data.</a:t>
            </a:r>
          </a:p>
          <a:p>
            <a:pPr lvl="1">
              <a:buFont typeface="Symbol" pitchFamily="2" charset="2"/>
              <a:buChar char="Þ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sym typeface="Wingdings" pitchFamily="2" charset="2"/>
            </a:endParaRPr>
          </a:p>
          <a:p>
            <a:pPr lvl="1">
              <a:buFont typeface="Symbol" pitchFamily="2" charset="2"/>
              <a:buChar char="Þ"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6E8A4-D723-844D-8C97-6F3F80AE6CE3}"/>
              </a:ext>
            </a:extLst>
          </p:cNvPr>
          <p:cNvSpPr txBox="1"/>
          <p:nvPr/>
        </p:nvSpPr>
        <p:spPr>
          <a:xfrm>
            <a:off x="580293" y="5574268"/>
            <a:ext cx="112166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*Create Security profile for LWA: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/>
              </a:rPr>
              <a:t>https://developer.amazon.com/docs/login-with-amazon/register-web.html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 Then integrate LWA with AWS via Cognito: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/>
              </a:rPr>
              <a:t>https://developer.amazon.com/blogs/appstore/post/57b13855-eb13-4ef9-9d9a-95ba48da4459/login-with-amazon-integrations-amazon-cognito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*Skill name is subject to change</a:t>
            </a:r>
          </a:p>
          <a:p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09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3408</TotalTime>
  <Words>1055</Words>
  <Application>Microsoft Macintosh PowerPoint</Application>
  <PresentationFormat>Widescreen</PresentationFormat>
  <Paragraphs>200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Tahoma</vt:lpstr>
      <vt:lpstr>Wingdings</vt:lpstr>
      <vt:lpstr>Celestial</vt:lpstr>
      <vt:lpstr>ALEXA APPLICATION </vt:lpstr>
      <vt:lpstr>Technology stack</vt:lpstr>
      <vt:lpstr>PowerPoint Presentation</vt:lpstr>
      <vt:lpstr>Alexa custom skill Account linking</vt:lpstr>
      <vt:lpstr>Account linking Authentication FLOW</vt:lpstr>
      <vt:lpstr>Authentication architecture</vt:lpstr>
      <vt:lpstr>cOGNITO CONFIG options</vt:lpstr>
      <vt:lpstr>API architecture</vt:lpstr>
      <vt:lpstr>User experience</vt:lpstr>
      <vt:lpstr>USER-SKILL interaction</vt:lpstr>
      <vt:lpstr>Development phases</vt:lpstr>
      <vt:lpstr>Alexa Dev console Linking config</vt:lpstr>
      <vt:lpstr>Future additional features</vt:lpstr>
      <vt:lpstr>hIGH-lEVEL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APPLICATION </dc:title>
  <dc:creator>Iris Nguyen</dc:creator>
  <cp:lastModifiedBy>Iris Nguyen</cp:lastModifiedBy>
  <cp:revision>89</cp:revision>
  <dcterms:created xsi:type="dcterms:W3CDTF">2021-08-04T16:29:23Z</dcterms:created>
  <dcterms:modified xsi:type="dcterms:W3CDTF">2021-08-12T14:04:12Z</dcterms:modified>
</cp:coreProperties>
</file>