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Muli" panose="020B0604020202020204" charset="0"/>
      <p:regular r:id="rId14"/>
    </p:embeddedFont>
    <p:embeddedFont>
      <p:font typeface="Muli Bold" panose="020B0604020202020204" charset="0"/>
      <p:regular r:id="rId15"/>
    </p:embeddedFont>
    <p:embeddedFont>
      <p:font typeface="Muli Bold Italic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1" d="100"/>
          <a:sy n="71" d="100"/>
        </p:scale>
        <p:origin x="5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roup11uit.azurewebsites.net/?fbclid=IwZXh0bgNhZW0CMTAAAR17Wl40a_Nzke7a1XeedLuA9y4Ep02ITH9FzJsaJanPIYvG33COWo1Aoao_aem_ASVimTr7Bn4CY9dyi99ISiW2iFXtfUg2LDmNIRojUz2UXm1yAUrI2uFrWeAnhsR0lX3MvokCIUNmsJYwaSbcQh87" TargetMode="External"/><Relationship Id="rId2" Type="http://schemas.openxmlformats.org/officeDocument/2006/relationships/hyperlink" Target="https://group11uitmusic.azurewebsites.net/?fbclid=IwZXh0bgNhZW0CMTAAAR0maRnE5zM1FdXpeAEylVbm4uv7tAhgR6eE7MYGcSlL5EqHwmTpjfvRFto_aem_ASWd5X8NfGOdpTC18PZu03qGTyOX1UJv1vcQ7rAZOHUcKW7iXrXMu-3kR91tArV3S8Q2Qw_FDaHbn03JAlLj2Up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01656" y="2426111"/>
            <a:ext cx="12443482" cy="5434779"/>
            <a:chOff x="0" y="0"/>
            <a:chExt cx="16591309" cy="7246371"/>
          </a:xfrm>
        </p:grpSpPr>
        <p:sp>
          <p:nvSpPr>
            <p:cNvPr id="3" name="TextBox 3"/>
            <p:cNvSpPr txBox="1"/>
            <p:nvPr/>
          </p:nvSpPr>
          <p:spPr>
            <a:xfrm>
              <a:off x="0" y="143370"/>
              <a:ext cx="16591309" cy="5529147"/>
            </a:xfrm>
            <a:prstGeom prst="rect">
              <a:avLst/>
            </a:prstGeom>
          </p:spPr>
          <p:txBody>
            <a:bodyPr lIns="0" tIns="0" rIns="0" bIns="0" rtlCol="0" anchor="t">
              <a:spAutoFit/>
            </a:bodyPr>
            <a:lstStyle/>
            <a:p>
              <a:pPr algn="l">
                <a:lnSpc>
                  <a:spcPts val="11120"/>
                </a:lnSpc>
              </a:pPr>
              <a:r>
                <a:rPr lang="en-US" sz="7942" spc="-87">
                  <a:solidFill>
                    <a:srgbClr val="000000"/>
                  </a:solidFill>
                  <a:latin typeface="Muli Bold"/>
                </a:rPr>
                <a:t>Phát triển và bảo mật ứng dụng web với NodeJS</a:t>
              </a:r>
            </a:p>
            <a:p>
              <a:pPr algn="l">
                <a:lnSpc>
                  <a:spcPts val="11120"/>
                </a:lnSpc>
              </a:pPr>
              <a:endParaRPr lang="en-US" sz="7942" spc="-87">
                <a:solidFill>
                  <a:srgbClr val="000000"/>
                </a:solidFill>
                <a:latin typeface="Muli Bold"/>
              </a:endParaRPr>
            </a:p>
          </p:txBody>
        </p:sp>
        <p:sp>
          <p:nvSpPr>
            <p:cNvPr id="4" name="TextBox 4"/>
            <p:cNvSpPr txBox="1"/>
            <p:nvPr/>
          </p:nvSpPr>
          <p:spPr>
            <a:xfrm>
              <a:off x="0" y="6225108"/>
              <a:ext cx="16591309" cy="1021263"/>
            </a:xfrm>
            <a:prstGeom prst="rect">
              <a:avLst/>
            </a:prstGeom>
          </p:spPr>
          <p:txBody>
            <a:bodyPr lIns="0" tIns="0" rIns="0" bIns="0" rtlCol="0" anchor="t">
              <a:spAutoFit/>
            </a:bodyPr>
            <a:lstStyle/>
            <a:p>
              <a:pPr algn="l">
                <a:lnSpc>
                  <a:spcPts val="6476"/>
                </a:lnSpc>
              </a:pPr>
              <a:r>
                <a:rPr lang="en-US" sz="4625">
                  <a:solidFill>
                    <a:srgbClr val="000000"/>
                  </a:solidFill>
                  <a:latin typeface="Muli Bold"/>
                </a:rPr>
                <a:t>NHÓM 11</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1028700"/>
            <a:ext cx="4212844" cy="586200"/>
            <a:chOff x="0" y="0"/>
            <a:chExt cx="5617125" cy="781600"/>
          </a:xfrm>
        </p:grpSpPr>
        <p:sp>
          <p:nvSpPr>
            <p:cNvPr id="14" name="TextBox 14"/>
            <p:cNvSpPr txBox="1"/>
            <p:nvPr/>
          </p:nvSpPr>
          <p:spPr>
            <a:xfrm>
              <a:off x="1293956" y="104415"/>
              <a:ext cx="4323169" cy="525145"/>
            </a:xfrm>
            <a:prstGeom prst="rect">
              <a:avLst/>
            </a:prstGeom>
          </p:spPr>
          <p:txBody>
            <a:bodyPr lIns="0" tIns="0" rIns="0" bIns="0" rtlCol="0" anchor="t">
              <a:spAutoFit/>
            </a:bodyPr>
            <a:lstStyle/>
            <a:p>
              <a:pPr algn="l">
                <a:lnSpc>
                  <a:spcPts val="3359"/>
                </a:lnSpc>
                <a:spcBef>
                  <a:spcPct val="0"/>
                </a:spcBef>
              </a:pPr>
              <a:r>
                <a:rPr lang="en-US" sz="2400">
                  <a:solidFill>
                    <a:srgbClr val="000000"/>
                  </a:solidFill>
                  <a:latin typeface="Muli Bold"/>
                </a:rPr>
                <a:t>NT213.O22.ATCL</a:t>
              </a:r>
            </a:p>
          </p:txBody>
        </p:sp>
        <p:sp>
          <p:nvSpPr>
            <p:cNvPr id="15" name="Freeform 15"/>
            <p:cNvSpPr/>
            <p:nvPr/>
          </p:nvSpPr>
          <p:spPr>
            <a:xfrm>
              <a:off x="0" y="0"/>
              <a:ext cx="905010"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id="6" name="Table 6"/>
          <p:cNvGraphicFramePr>
            <a:graphicFrameLocks noGrp="1"/>
          </p:cNvGraphicFramePr>
          <p:nvPr/>
        </p:nvGraphicFramePr>
        <p:xfrm>
          <a:off x="1028700" y="3036424"/>
          <a:ext cx="16249650" cy="6133614"/>
        </p:xfrm>
        <a:graphic>
          <a:graphicData uri="http://schemas.openxmlformats.org/drawingml/2006/table">
            <a:tbl>
              <a:tblPr/>
              <a:tblGrid>
                <a:gridCol w="8124825">
                  <a:extLst>
                    <a:ext uri="{9D8B030D-6E8A-4147-A177-3AD203B41FA5}">
                      <a16:colId xmlns:a16="http://schemas.microsoft.com/office/drawing/2014/main" val="20000"/>
                    </a:ext>
                  </a:extLst>
                </a:gridCol>
                <a:gridCol w="8124825">
                  <a:extLst>
                    <a:ext uri="{9D8B030D-6E8A-4147-A177-3AD203B41FA5}">
                      <a16:colId xmlns:a16="http://schemas.microsoft.com/office/drawing/2014/main" val="20001"/>
                    </a:ext>
                  </a:extLst>
                </a:gridCol>
              </a:tblGrid>
              <a:tr h="1518445">
                <a:tc>
                  <a:txBody>
                    <a:bodyPr/>
                    <a:lstStyle/>
                    <a:p>
                      <a:pPr algn="ctr">
                        <a:lnSpc>
                          <a:spcPts val="3919"/>
                        </a:lnSpc>
                        <a:defRPr/>
                      </a:pPr>
                      <a:r>
                        <a:rPr lang="en-US" sz="2799">
                          <a:solidFill>
                            <a:srgbClr val="F4F4F4"/>
                          </a:solidFill>
                          <a:latin typeface="Muli Bold"/>
                        </a:rPr>
                        <a:t>Tìm kiếm</a:t>
                      </a:r>
                      <a:endParaRPr lang="en-US" sz="1100"/>
                    </a:p>
                  </a:txBody>
                  <a:tcPr marL="190500" marR="190500" marT="190500" marB="190500" anchor="ctr">
                    <a:lnL w="2857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2857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Bold"/>
                        </a:rPr>
                        <a:t>Thay đổi mật khẩu</a:t>
                      </a:r>
                      <a:endParaRPr lang="en-US" sz="1100"/>
                    </a:p>
                  </a:txBody>
                  <a:tcPr marL="190500" marR="190500" marT="190500" marB="190500" anchor="ctr">
                    <a:lnL w="9525" cap="flat" cmpd="sng" algn="ctr">
                      <a:solidFill>
                        <a:srgbClr val="A4E473"/>
                      </a:solidFill>
                      <a:prstDash val="solid"/>
                      <a:round/>
                      <a:headEnd type="none" w="med" len="med"/>
                      <a:tailEnd type="none" w="med" len="med"/>
                    </a:lnL>
                    <a:lnR w="28575" cap="flat" cmpd="sng" algn="ctr">
                      <a:solidFill>
                        <a:srgbClr val="A4E473"/>
                      </a:solidFill>
                      <a:prstDash val="solid"/>
                      <a:round/>
                      <a:headEnd type="none" w="med" len="med"/>
                      <a:tailEnd type="none" w="med" len="med"/>
                    </a:lnR>
                    <a:lnT w="2857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0"/>
                  </a:ext>
                </a:extLst>
              </a:tr>
              <a:tr h="1518445">
                <a:tc>
                  <a:txBody>
                    <a:bodyPr/>
                    <a:lstStyle/>
                    <a:p>
                      <a:pPr algn="ctr">
                        <a:lnSpc>
                          <a:spcPts val="3919"/>
                        </a:lnSpc>
                        <a:defRPr/>
                      </a:pPr>
                      <a:r>
                        <a:rPr lang="en-US" sz="2799">
                          <a:solidFill>
                            <a:srgbClr val="F4F4F4"/>
                          </a:solidFill>
                          <a:latin typeface="Muli Bold"/>
                        </a:rPr>
                        <a:t>Nghe nhạc</a:t>
                      </a:r>
                      <a:endParaRPr lang="en-US" sz="1100"/>
                    </a:p>
                  </a:txBody>
                  <a:tcPr marL="190500" marR="190500" marT="190500" marB="190500" anchor="ctr">
                    <a:lnL w="2857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Bold"/>
                        </a:rPr>
                        <a:t>Danh sách yêu thích</a:t>
                      </a:r>
                      <a:endParaRPr lang="en-US" sz="1100"/>
                    </a:p>
                  </a:txBody>
                  <a:tcPr marL="190500" marR="190500" marT="190500" marB="190500" anchor="ctr">
                    <a:lnL w="9525" cap="flat" cmpd="sng" algn="ctr">
                      <a:solidFill>
                        <a:srgbClr val="A4E473"/>
                      </a:solidFill>
                      <a:prstDash val="solid"/>
                      <a:round/>
                      <a:headEnd type="none" w="med" len="med"/>
                      <a:tailEnd type="none" w="med" len="med"/>
                    </a:lnL>
                    <a:lnR w="2857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1548362">
                <a:tc>
                  <a:txBody>
                    <a:bodyPr/>
                    <a:lstStyle/>
                    <a:p>
                      <a:pPr algn="ctr">
                        <a:lnSpc>
                          <a:spcPts val="3919"/>
                        </a:lnSpc>
                        <a:defRPr/>
                      </a:pPr>
                      <a:r>
                        <a:rPr lang="en-US" sz="2799">
                          <a:solidFill>
                            <a:srgbClr val="F4F4F4"/>
                          </a:solidFill>
                          <a:latin typeface="Muli Bold"/>
                        </a:rPr>
                        <a:t>Thu thập log data người dùng</a:t>
                      </a:r>
                      <a:endParaRPr lang="en-US" sz="1100"/>
                    </a:p>
                  </a:txBody>
                  <a:tcPr marL="190500" marR="190500" marT="190500" marB="190500" anchor="ctr">
                    <a:lnL w="2857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Bold"/>
                        </a:rPr>
                        <a:t>Phân quyền người dùng</a:t>
                      </a:r>
                      <a:endParaRPr lang="en-US" sz="1100"/>
                    </a:p>
                  </a:txBody>
                  <a:tcPr marL="190500" marR="190500" marT="190500" marB="190500" anchor="ctr">
                    <a:lnL w="9525" cap="flat" cmpd="sng" algn="ctr">
                      <a:solidFill>
                        <a:srgbClr val="A4E473"/>
                      </a:solidFill>
                      <a:prstDash val="solid"/>
                      <a:round/>
                      <a:headEnd type="none" w="med" len="med"/>
                      <a:tailEnd type="none" w="med" len="med"/>
                    </a:lnL>
                    <a:lnR w="2857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2"/>
                  </a:ext>
                </a:extLst>
              </a:tr>
              <a:tr h="1548362">
                <a:tc>
                  <a:txBody>
                    <a:bodyPr/>
                    <a:lstStyle/>
                    <a:p>
                      <a:pPr algn="ctr">
                        <a:lnSpc>
                          <a:spcPts val="3919"/>
                        </a:lnSpc>
                        <a:defRPr/>
                      </a:pPr>
                      <a:r>
                        <a:rPr lang="en-US" sz="2799">
                          <a:solidFill>
                            <a:srgbClr val="F4F4F4"/>
                          </a:solidFill>
                          <a:latin typeface="Muli Bold"/>
                        </a:rPr>
                        <a:t>Thanh toán online</a:t>
                      </a:r>
                      <a:endParaRPr lang="en-US" sz="1100"/>
                    </a:p>
                  </a:txBody>
                  <a:tcPr marL="190500" marR="190500" marT="190500" marB="190500" anchor="ctr">
                    <a:lnL w="2857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2857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Bold"/>
                        </a:rPr>
                        <a:t>Tránh path traversal</a:t>
                      </a:r>
                      <a:endParaRPr lang="en-US" sz="1100"/>
                    </a:p>
                  </a:txBody>
                  <a:tcPr marL="190500" marR="190500" marT="190500" marB="190500" anchor="ctr">
                    <a:lnL w="9525" cap="flat" cmpd="sng" algn="ctr">
                      <a:solidFill>
                        <a:srgbClr val="A4E473"/>
                      </a:solidFill>
                      <a:prstDash val="solid"/>
                      <a:round/>
                      <a:headEnd type="none" w="med" len="med"/>
                      <a:tailEnd type="none" w="med" len="med"/>
                    </a:lnL>
                    <a:lnR w="2857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2857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1028700" y="1028700"/>
            <a:ext cx="8614905" cy="866775"/>
          </a:xfrm>
          <a:prstGeom prst="rect">
            <a:avLst/>
          </a:prstGeom>
        </p:spPr>
        <p:txBody>
          <a:bodyPr lIns="0" tIns="0" rIns="0" bIns="0" rtlCol="0" anchor="t">
            <a:spAutoFit/>
          </a:bodyPr>
          <a:lstStyle/>
          <a:p>
            <a:pPr algn="l">
              <a:lnSpc>
                <a:spcPts val="6869"/>
              </a:lnSpc>
              <a:spcBef>
                <a:spcPct val="0"/>
              </a:spcBef>
            </a:pPr>
            <a:r>
              <a:rPr lang="en-US" sz="5724" spc="-57">
                <a:solidFill>
                  <a:srgbClr val="F4F4F4"/>
                </a:solidFill>
                <a:latin typeface="Muli Bold"/>
              </a:rPr>
              <a:t>Các tính năng tiêu biểu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6415360" y="1112994"/>
            <a:ext cx="5457279" cy="2262768"/>
          </a:xfrm>
          <a:prstGeom prst="rect">
            <a:avLst/>
          </a:prstGeom>
        </p:spPr>
        <p:txBody>
          <a:bodyPr lIns="0" tIns="0" rIns="0" bIns="0" rtlCol="0" anchor="t">
            <a:spAutoFit/>
          </a:bodyPr>
          <a:lstStyle/>
          <a:p>
            <a:pPr algn="l">
              <a:lnSpc>
                <a:spcPts val="18264"/>
              </a:lnSpc>
            </a:pPr>
            <a:r>
              <a:rPr lang="en-US" sz="14049">
                <a:solidFill>
                  <a:srgbClr val="A4E473"/>
                </a:solidFill>
                <a:latin typeface="Muli Bold Italics"/>
              </a:rPr>
              <a:t>DEMO</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671665" y="7004492"/>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4053492" y="8956750"/>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10574012" y="4678362"/>
            <a:ext cx="4180433" cy="844551"/>
          </a:xfrm>
          <a:prstGeom prst="rect">
            <a:avLst/>
          </a:prstGeom>
        </p:spPr>
        <p:txBody>
          <a:bodyPr lIns="0" tIns="0" rIns="0" bIns="0" rtlCol="0" anchor="t">
            <a:spAutoFit/>
          </a:bodyPr>
          <a:lstStyle/>
          <a:p>
            <a:pPr algn="ctr">
              <a:lnSpc>
                <a:spcPts val="6999"/>
              </a:lnSpc>
              <a:spcBef>
                <a:spcPct val="0"/>
              </a:spcBef>
            </a:pPr>
            <a:r>
              <a:rPr lang="en-US" sz="4999" u="sng">
                <a:solidFill>
                  <a:srgbClr val="F4F4F4"/>
                </a:solidFill>
                <a:latin typeface="Muli Bold Italics"/>
                <a:hlinkClick r:id="rId2" tooltip="https://group11uitmusic.azurewebsites.net/?fbclid=IwZXh0bgNhZW0CMTAAAR0maRnE5zM1FdXpeAEylVbm4uv7tAhgR6eE7MYGcSlL5EqHwmTpjfvRFto_aem_ASWd5X8NfGOdpTC18PZu03qGTyOX1UJv1vcQ7rAZOHUcKW7iXrXMu-3kR91tArV3S8Q2Qw_FDaHbn03JAlLj2Up0"/>
              </a:rPr>
              <a:t>Main Website</a:t>
            </a:r>
          </a:p>
        </p:txBody>
      </p:sp>
      <p:sp>
        <p:nvSpPr>
          <p:cNvPr id="10" name="TextBox 10"/>
          <p:cNvSpPr txBox="1"/>
          <p:nvPr/>
        </p:nvSpPr>
        <p:spPr>
          <a:xfrm>
            <a:off x="10626994" y="6539353"/>
            <a:ext cx="4074468" cy="844551"/>
          </a:xfrm>
          <a:prstGeom prst="rect">
            <a:avLst/>
          </a:prstGeom>
        </p:spPr>
        <p:txBody>
          <a:bodyPr lIns="0" tIns="0" rIns="0" bIns="0" rtlCol="0" anchor="t">
            <a:spAutoFit/>
          </a:bodyPr>
          <a:lstStyle/>
          <a:p>
            <a:pPr algn="ctr">
              <a:lnSpc>
                <a:spcPts val="6999"/>
              </a:lnSpc>
              <a:spcBef>
                <a:spcPct val="0"/>
              </a:spcBef>
            </a:pPr>
            <a:r>
              <a:rPr lang="en-US" sz="4999" u="sng">
                <a:solidFill>
                  <a:srgbClr val="F4F4F4"/>
                </a:solidFill>
                <a:latin typeface="Muli Bold Italics"/>
                <a:hlinkClick r:id="rId3" tooltip="https://group11uit.azurewebsites.net/?fbclid=IwZXh0bgNhZW0CMTAAAR17Wl40a_Nzke7a1XeedLuA9y4Ep02ITH9FzJsaJanPIYvG33COWo1Aoao_aem_ASVimTr7Bn4CY9dyi99ISiW2iFXtfUg2LDmNIRojUz2UXm1yAUrI2uFrWeAnhsR0lX3MvokCIUNmsJYwaSbcQh87"/>
              </a:rPr>
              <a:t>Admin Portal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6786776" y="-286119"/>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1028700" y="2539807"/>
            <a:ext cx="9853384" cy="2878583"/>
          </a:xfrm>
          <a:prstGeom prst="rect">
            <a:avLst/>
          </a:prstGeom>
        </p:spPr>
        <p:txBody>
          <a:bodyPr lIns="0" tIns="0" rIns="0" bIns="0" rtlCol="0" anchor="t">
            <a:spAutoFit/>
          </a:bodyPr>
          <a:lstStyle/>
          <a:p>
            <a:pPr algn="l">
              <a:lnSpc>
                <a:spcPts val="11491"/>
              </a:lnSpc>
              <a:spcBef>
                <a:spcPct val="0"/>
              </a:spcBef>
            </a:pPr>
            <a:r>
              <a:rPr lang="en-US" sz="8839" spc="-247">
                <a:solidFill>
                  <a:srgbClr val="F4F4F4"/>
                </a:solidFill>
                <a:latin typeface="Muli Bold"/>
              </a:rPr>
              <a:t>Cảm ơn mọi người đã lắng nghe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2382107" y="8198352"/>
            <a:ext cx="380203" cy="329258"/>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8292532" y="8198352"/>
            <a:ext cx="380203" cy="329258"/>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3647027" y="8174979"/>
            <a:ext cx="380203" cy="32925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1" name="Group 11"/>
          <p:cNvGrpSpPr/>
          <p:nvPr/>
        </p:nvGrpSpPr>
        <p:grpSpPr>
          <a:xfrm>
            <a:off x="16799111" y="2687862"/>
            <a:ext cx="2977778" cy="2578770"/>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3" name="Group 13"/>
          <p:cNvGrpSpPr/>
          <p:nvPr/>
        </p:nvGrpSpPr>
        <p:grpSpPr>
          <a:xfrm>
            <a:off x="13660090" y="-135282"/>
            <a:ext cx="4201515" cy="3638531"/>
            <a:chOff x="0" y="0"/>
            <a:chExt cx="3619627" cy="3134614"/>
          </a:xfrm>
        </p:grpSpPr>
        <p:sp>
          <p:nvSpPr>
            <p:cNvPr id="14" name="Freeform 1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5" name="Group 15"/>
          <p:cNvGrpSpPr/>
          <p:nvPr/>
        </p:nvGrpSpPr>
        <p:grpSpPr>
          <a:xfrm>
            <a:off x="13243939" y="-956153"/>
            <a:ext cx="2481390" cy="2148895"/>
            <a:chOff x="0" y="0"/>
            <a:chExt cx="3619627" cy="3134614"/>
          </a:xfrm>
        </p:grpSpPr>
        <p:sp>
          <p:nvSpPr>
            <p:cNvPr id="16" name="Freeform 1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7" name="Group 17"/>
          <p:cNvGrpSpPr/>
          <p:nvPr/>
        </p:nvGrpSpPr>
        <p:grpSpPr>
          <a:xfrm>
            <a:off x="1182371" y="3776854"/>
            <a:ext cx="2695869" cy="2334501"/>
            <a:chOff x="0" y="0"/>
            <a:chExt cx="4282440" cy="3708400"/>
          </a:xfrm>
        </p:grpSpPr>
        <p:sp>
          <p:nvSpPr>
            <p:cNvPr id="18" name="Freeform 1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t="-7739" b="-7739"/>
              </a:stretch>
            </a:blipFill>
          </p:spPr>
        </p:sp>
      </p:grpSp>
      <p:grpSp>
        <p:nvGrpSpPr>
          <p:cNvPr id="19" name="Group 19"/>
          <p:cNvGrpSpPr/>
          <p:nvPr/>
        </p:nvGrpSpPr>
        <p:grpSpPr>
          <a:xfrm>
            <a:off x="12192000" y="3975604"/>
            <a:ext cx="2695869" cy="2334501"/>
            <a:chOff x="0" y="0"/>
            <a:chExt cx="4282440" cy="3708400"/>
          </a:xfrm>
        </p:grpSpPr>
        <p:sp>
          <p:nvSpPr>
            <p:cNvPr id="20" name="Freeform 20"/>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t="-7739" b="-7739"/>
              </a:stretch>
            </a:blipFill>
          </p:spPr>
        </p:sp>
      </p:grpSp>
      <p:grpSp>
        <p:nvGrpSpPr>
          <p:cNvPr id="21" name="Group 21"/>
          <p:cNvGrpSpPr/>
          <p:nvPr/>
        </p:nvGrpSpPr>
        <p:grpSpPr>
          <a:xfrm>
            <a:off x="7134698" y="3747463"/>
            <a:ext cx="2695869" cy="2334501"/>
            <a:chOff x="0" y="0"/>
            <a:chExt cx="4282440" cy="3708400"/>
          </a:xfrm>
        </p:grpSpPr>
        <p:sp>
          <p:nvSpPr>
            <p:cNvPr id="22" name="Freeform 22"/>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4"/>
              <a:stretch>
                <a:fillRect t="-7739" b="-7739"/>
              </a:stretch>
            </a:blipFill>
          </p:spPr>
        </p:sp>
      </p:grpSp>
      <p:sp>
        <p:nvSpPr>
          <p:cNvPr id="25" name="TextBox 25"/>
          <p:cNvSpPr txBox="1"/>
          <p:nvPr/>
        </p:nvSpPr>
        <p:spPr>
          <a:xfrm>
            <a:off x="1013460" y="6687928"/>
            <a:ext cx="3364633" cy="533400"/>
          </a:xfrm>
          <a:prstGeom prst="rect">
            <a:avLst/>
          </a:prstGeom>
        </p:spPr>
        <p:txBody>
          <a:bodyPr lIns="0" tIns="0" rIns="0" bIns="0" rtlCol="0" anchor="t">
            <a:spAutoFit/>
          </a:bodyPr>
          <a:lstStyle/>
          <a:p>
            <a:pPr marL="0" lvl="0" indent="0" algn="l">
              <a:lnSpc>
                <a:spcPts val="4320"/>
              </a:lnSpc>
              <a:spcBef>
                <a:spcPct val="0"/>
              </a:spcBef>
            </a:pPr>
            <a:r>
              <a:rPr lang="en-US" sz="3600" dirty="0">
                <a:solidFill>
                  <a:srgbClr val="00A181"/>
                </a:solidFill>
                <a:latin typeface="Muli Bold"/>
              </a:rPr>
              <a:t>Hoàng Gia </a:t>
            </a:r>
            <a:r>
              <a:rPr lang="en-US" sz="3600" dirty="0" err="1">
                <a:solidFill>
                  <a:srgbClr val="00A181"/>
                </a:solidFill>
                <a:latin typeface="Muli Bold"/>
              </a:rPr>
              <a:t>Bảo</a:t>
            </a:r>
            <a:endParaRPr lang="en-US" sz="3600" dirty="0">
              <a:solidFill>
                <a:srgbClr val="00A181"/>
              </a:solidFill>
              <a:latin typeface="Muli Bold"/>
            </a:endParaRPr>
          </a:p>
        </p:txBody>
      </p:sp>
      <p:sp>
        <p:nvSpPr>
          <p:cNvPr id="26" name="TextBox 26"/>
          <p:cNvSpPr txBox="1"/>
          <p:nvPr/>
        </p:nvSpPr>
        <p:spPr>
          <a:xfrm>
            <a:off x="6324600" y="7083796"/>
            <a:ext cx="4048744" cy="533400"/>
          </a:xfrm>
          <a:prstGeom prst="rect">
            <a:avLst/>
          </a:prstGeom>
        </p:spPr>
        <p:txBody>
          <a:bodyPr lIns="0" tIns="0" rIns="0" bIns="0" rtlCol="0" anchor="t">
            <a:spAutoFit/>
          </a:bodyPr>
          <a:lstStyle/>
          <a:p>
            <a:pPr marL="0" lvl="0" indent="0" algn="l">
              <a:lnSpc>
                <a:spcPts val="4320"/>
              </a:lnSpc>
              <a:spcBef>
                <a:spcPct val="0"/>
              </a:spcBef>
            </a:pPr>
            <a:r>
              <a:rPr lang="en-US" sz="3600" dirty="0">
                <a:solidFill>
                  <a:srgbClr val="00A181"/>
                </a:solidFill>
                <a:latin typeface="Muli Bold"/>
              </a:rPr>
              <a:t>Nguyễn Đại Nghĩa</a:t>
            </a:r>
          </a:p>
        </p:txBody>
      </p:sp>
      <p:sp>
        <p:nvSpPr>
          <p:cNvPr id="28" name="TextBox 28"/>
          <p:cNvSpPr txBox="1"/>
          <p:nvPr/>
        </p:nvSpPr>
        <p:spPr>
          <a:xfrm>
            <a:off x="11515811" y="6843610"/>
            <a:ext cx="4288558" cy="533400"/>
          </a:xfrm>
          <a:prstGeom prst="rect">
            <a:avLst/>
          </a:prstGeom>
        </p:spPr>
        <p:txBody>
          <a:bodyPr lIns="0" tIns="0" rIns="0" bIns="0" rtlCol="0" anchor="t">
            <a:spAutoFit/>
          </a:bodyPr>
          <a:lstStyle/>
          <a:p>
            <a:pPr marL="0" lvl="0" indent="0" algn="l">
              <a:lnSpc>
                <a:spcPts val="4320"/>
              </a:lnSpc>
              <a:spcBef>
                <a:spcPct val="0"/>
              </a:spcBef>
            </a:pPr>
            <a:r>
              <a:rPr lang="en-US" sz="3600" dirty="0" err="1">
                <a:solidFill>
                  <a:srgbClr val="00A181"/>
                </a:solidFill>
                <a:latin typeface="Muli Bold"/>
              </a:rPr>
              <a:t>Phạm</a:t>
            </a:r>
            <a:r>
              <a:rPr lang="en-US" sz="3600" dirty="0">
                <a:solidFill>
                  <a:srgbClr val="00A181"/>
                </a:solidFill>
                <a:latin typeface="Muli Bold"/>
              </a:rPr>
              <a:t> Hoàng </a:t>
            </a:r>
            <a:r>
              <a:rPr lang="en-US" sz="3600" dirty="0" err="1">
                <a:solidFill>
                  <a:srgbClr val="00A181"/>
                </a:solidFill>
                <a:latin typeface="Muli Bold"/>
              </a:rPr>
              <a:t>Phúc</a:t>
            </a:r>
            <a:endParaRPr lang="en-US" sz="3600" dirty="0">
              <a:solidFill>
                <a:srgbClr val="00A181"/>
              </a:solidFill>
              <a:latin typeface="Muli Bold"/>
            </a:endParaRPr>
          </a:p>
        </p:txBody>
      </p:sp>
      <p:sp>
        <p:nvSpPr>
          <p:cNvPr id="29" name="TextBox 29"/>
          <p:cNvSpPr txBox="1"/>
          <p:nvPr/>
        </p:nvSpPr>
        <p:spPr>
          <a:xfrm>
            <a:off x="1028700" y="1038225"/>
            <a:ext cx="5699080" cy="1276350"/>
          </a:xfrm>
          <a:prstGeom prst="rect">
            <a:avLst/>
          </a:prstGeom>
        </p:spPr>
        <p:txBody>
          <a:bodyPr lIns="0" tIns="0" rIns="0" bIns="0" rtlCol="0" anchor="t">
            <a:spAutoFit/>
          </a:bodyPr>
          <a:lstStyle/>
          <a:p>
            <a:pPr algn="l">
              <a:lnSpc>
                <a:spcPts val="10199"/>
              </a:lnSpc>
              <a:spcBef>
                <a:spcPct val="0"/>
              </a:spcBef>
            </a:pPr>
            <a:r>
              <a:rPr lang="en-US" sz="8499" spc="-84">
                <a:solidFill>
                  <a:srgbClr val="000000"/>
                </a:solidFill>
                <a:latin typeface="Muli Bold"/>
              </a:rPr>
              <a:t>Our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Freeform 6"/>
          <p:cNvSpPr/>
          <p:nvPr/>
        </p:nvSpPr>
        <p:spPr>
          <a:xfrm>
            <a:off x="10440069" y="2880267"/>
            <a:ext cx="7423403" cy="4526465"/>
          </a:xfrm>
          <a:custGeom>
            <a:avLst/>
            <a:gdLst/>
            <a:ahLst/>
            <a:cxnLst/>
            <a:rect l="l" t="t" r="r" b="b"/>
            <a:pathLst>
              <a:path w="7423403" h="4526465">
                <a:moveTo>
                  <a:pt x="0" y="0"/>
                </a:moveTo>
                <a:lnTo>
                  <a:pt x="7423403" y="0"/>
                </a:lnTo>
                <a:lnTo>
                  <a:pt x="7423403" y="4526466"/>
                </a:lnTo>
                <a:lnTo>
                  <a:pt x="0" y="4526466"/>
                </a:lnTo>
                <a:lnTo>
                  <a:pt x="0" y="0"/>
                </a:lnTo>
                <a:close/>
              </a:path>
            </a:pathLst>
          </a:custGeom>
          <a:blipFill>
            <a:blip r:embed="rId2"/>
            <a:stretch>
              <a:fillRect/>
            </a:stretch>
          </a:blipFill>
        </p:spPr>
      </p:sp>
      <p:grpSp>
        <p:nvGrpSpPr>
          <p:cNvPr id="7" name="Group 7"/>
          <p:cNvGrpSpPr/>
          <p:nvPr/>
        </p:nvGrpSpPr>
        <p:grpSpPr>
          <a:xfrm>
            <a:off x="594100" y="1634126"/>
            <a:ext cx="9845969" cy="5903949"/>
            <a:chOff x="0" y="0"/>
            <a:chExt cx="13127959" cy="7871932"/>
          </a:xfrm>
        </p:grpSpPr>
        <p:sp>
          <p:nvSpPr>
            <p:cNvPr id="8" name="TextBox 8"/>
            <p:cNvSpPr txBox="1"/>
            <p:nvPr/>
          </p:nvSpPr>
          <p:spPr>
            <a:xfrm>
              <a:off x="0" y="0"/>
              <a:ext cx="13127959" cy="3305560"/>
            </a:xfrm>
            <a:prstGeom prst="rect">
              <a:avLst/>
            </a:prstGeom>
          </p:spPr>
          <p:txBody>
            <a:bodyPr lIns="0" tIns="0" rIns="0" bIns="0" rtlCol="0" anchor="t">
              <a:spAutoFit/>
            </a:bodyPr>
            <a:lstStyle/>
            <a:p>
              <a:pPr algn="l">
                <a:lnSpc>
                  <a:spcPts val="9789"/>
                </a:lnSpc>
                <a:spcBef>
                  <a:spcPct val="0"/>
                </a:spcBef>
              </a:pPr>
              <a:r>
                <a:rPr lang="en-US" sz="8157" spc="-81">
                  <a:solidFill>
                    <a:srgbClr val="000000"/>
                  </a:solidFill>
                  <a:latin typeface="Muli Bold"/>
                </a:rPr>
                <a:t>Giới thiệu sơ bộ</a:t>
              </a:r>
            </a:p>
            <a:p>
              <a:pPr algn="l">
                <a:lnSpc>
                  <a:spcPts val="9789"/>
                </a:lnSpc>
                <a:spcBef>
                  <a:spcPct val="0"/>
                </a:spcBef>
              </a:pPr>
              <a:r>
                <a:rPr lang="en-US" sz="8157" spc="-81">
                  <a:solidFill>
                    <a:srgbClr val="000000"/>
                  </a:solidFill>
                  <a:latin typeface="Muli Bold"/>
                </a:rPr>
                <a:t>về NodeJS</a:t>
              </a:r>
            </a:p>
          </p:txBody>
        </p:sp>
        <p:sp>
          <p:nvSpPr>
            <p:cNvPr id="9" name="TextBox 9"/>
            <p:cNvSpPr txBox="1"/>
            <p:nvPr/>
          </p:nvSpPr>
          <p:spPr>
            <a:xfrm>
              <a:off x="0" y="3576436"/>
              <a:ext cx="11760987" cy="4295496"/>
            </a:xfrm>
            <a:prstGeom prst="rect">
              <a:avLst/>
            </a:prstGeom>
          </p:spPr>
          <p:txBody>
            <a:bodyPr lIns="0" tIns="0" rIns="0" bIns="0" rtlCol="0" anchor="t">
              <a:spAutoFit/>
            </a:bodyPr>
            <a:lstStyle/>
            <a:p>
              <a:pPr algn="just">
                <a:lnSpc>
                  <a:spcPts val="4342"/>
                </a:lnSpc>
              </a:pPr>
              <a:r>
                <a:rPr lang="en-US" sz="3101">
                  <a:solidFill>
                    <a:srgbClr val="000000"/>
                  </a:solidFill>
                  <a:latin typeface="Muli"/>
                </a:rPr>
                <a:t>NodeJS là môi trường thời gian chạy (runtime environment) JavaScript đa nền tảng và mã nguồn mở. </a:t>
              </a:r>
            </a:p>
            <a:p>
              <a:pPr algn="just">
                <a:lnSpc>
                  <a:spcPts val="4342"/>
                </a:lnSpc>
              </a:pPr>
              <a:r>
                <a:rPr lang="en-US" sz="3101">
                  <a:solidFill>
                    <a:srgbClr val="000000"/>
                  </a:solidFill>
                  <a:latin typeface="Muli"/>
                </a:rPr>
                <a:t>NodeJS cho phép các lập trình viên tạo cả ứng dụng front-end và back-end bằng JavaScript một cách dễ dàng và nhanh chóng</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466611" y="28606"/>
            <a:ext cx="18754611" cy="10229788"/>
          </a:xfrm>
          <a:custGeom>
            <a:avLst/>
            <a:gdLst/>
            <a:ahLst/>
            <a:cxnLst/>
            <a:rect l="l" t="t" r="r" b="b"/>
            <a:pathLst>
              <a:path w="18754611" h="10229788">
                <a:moveTo>
                  <a:pt x="0" y="0"/>
                </a:moveTo>
                <a:lnTo>
                  <a:pt x="18754611" y="0"/>
                </a:lnTo>
                <a:lnTo>
                  <a:pt x="18754611" y="10229788"/>
                </a:lnTo>
                <a:lnTo>
                  <a:pt x="0" y="10229788"/>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273437"/>
            <a:ext cx="7546593" cy="685800"/>
          </a:xfrm>
          <a:prstGeom prst="rect">
            <a:avLst/>
          </a:prstGeom>
        </p:spPr>
        <p:txBody>
          <a:bodyPr lIns="0" tIns="0" rIns="0" bIns="0" rtlCol="0" anchor="t">
            <a:spAutoFit/>
          </a:bodyPr>
          <a:lstStyle/>
          <a:p>
            <a:pPr marL="0" lvl="0" indent="0" algn="l">
              <a:lnSpc>
                <a:spcPts val="5459"/>
              </a:lnSpc>
              <a:spcBef>
                <a:spcPct val="0"/>
              </a:spcBef>
            </a:pPr>
            <a:r>
              <a:rPr lang="en-US" sz="4549" spc="-168">
                <a:solidFill>
                  <a:srgbClr val="F4F4F4"/>
                </a:solidFill>
                <a:latin typeface="Muli"/>
              </a:rPr>
              <a:t>Đặc điểm của NodeJS</a:t>
            </a:r>
          </a:p>
        </p:txBody>
      </p:sp>
      <p:sp>
        <p:nvSpPr>
          <p:cNvPr id="7" name="TextBox 7"/>
          <p:cNvSpPr txBox="1"/>
          <p:nvPr/>
        </p:nvSpPr>
        <p:spPr>
          <a:xfrm>
            <a:off x="10296658" y="220275"/>
            <a:ext cx="6109328" cy="481330"/>
          </a:xfrm>
          <a:prstGeom prst="rect">
            <a:avLst/>
          </a:prstGeom>
        </p:spPr>
        <p:txBody>
          <a:bodyPr lIns="0" tIns="0" rIns="0" bIns="0" rtlCol="0" anchor="t">
            <a:spAutoFit/>
          </a:bodyPr>
          <a:lstStyle/>
          <a:p>
            <a:pPr algn="l">
              <a:lnSpc>
                <a:spcPts val="3919"/>
              </a:lnSpc>
            </a:pPr>
            <a:r>
              <a:rPr lang="en-US" sz="2799">
                <a:solidFill>
                  <a:srgbClr val="F4F4F4"/>
                </a:solidFill>
                <a:latin typeface="Muli Bold Italics"/>
              </a:rPr>
              <a:t>Điểm mạnh</a:t>
            </a:r>
          </a:p>
        </p:txBody>
      </p:sp>
      <p:sp>
        <p:nvSpPr>
          <p:cNvPr id="8" name="TextBox 8"/>
          <p:cNvSpPr txBox="1"/>
          <p:nvPr/>
        </p:nvSpPr>
        <p:spPr>
          <a:xfrm>
            <a:off x="8967276" y="2088636"/>
            <a:ext cx="8768094" cy="6161302"/>
          </a:xfrm>
          <a:prstGeom prst="rect">
            <a:avLst/>
          </a:prstGeom>
        </p:spPr>
        <p:txBody>
          <a:bodyPr lIns="0" tIns="0" rIns="0" bIns="0" rtlCol="0" anchor="t">
            <a:spAutoFit/>
          </a:bodyPr>
          <a:lstStyle/>
          <a:p>
            <a:pPr marL="672935" lvl="1" indent="-336467" algn="l">
              <a:lnSpc>
                <a:spcPts val="4363"/>
              </a:lnSpc>
              <a:buFont typeface="Arial"/>
              <a:buChar char="•"/>
            </a:pPr>
            <a:r>
              <a:rPr lang="en-US" sz="3116" dirty="0" err="1">
                <a:solidFill>
                  <a:srgbClr val="F4F4F4"/>
                </a:solidFill>
                <a:latin typeface="Muli"/>
              </a:rPr>
              <a:t>Có</a:t>
            </a:r>
            <a:r>
              <a:rPr lang="en-US" sz="3116" dirty="0">
                <a:solidFill>
                  <a:srgbClr val="F4F4F4"/>
                </a:solidFill>
                <a:latin typeface="Muli"/>
              </a:rPr>
              <a:t> </a:t>
            </a:r>
            <a:r>
              <a:rPr lang="en-US" sz="3116" dirty="0" err="1">
                <a:solidFill>
                  <a:srgbClr val="F4F4F4"/>
                </a:solidFill>
                <a:latin typeface="Muli"/>
              </a:rPr>
              <a:t>tốc</a:t>
            </a:r>
            <a:r>
              <a:rPr lang="en-US" sz="3116" dirty="0">
                <a:solidFill>
                  <a:srgbClr val="F4F4F4"/>
                </a:solidFill>
                <a:latin typeface="Muli"/>
              </a:rPr>
              <a:t> </a:t>
            </a:r>
            <a:r>
              <a:rPr lang="en-US" sz="3116" dirty="0" err="1">
                <a:solidFill>
                  <a:srgbClr val="F4F4F4"/>
                </a:solidFill>
                <a:latin typeface="Muli"/>
              </a:rPr>
              <a:t>độ</a:t>
            </a:r>
            <a:r>
              <a:rPr lang="en-US" sz="3116" dirty="0">
                <a:solidFill>
                  <a:srgbClr val="F4F4F4"/>
                </a:solidFill>
                <a:latin typeface="Muli"/>
              </a:rPr>
              <a:t> </a:t>
            </a:r>
            <a:r>
              <a:rPr lang="en-US" sz="3116" dirty="0" err="1">
                <a:solidFill>
                  <a:srgbClr val="F4F4F4"/>
                </a:solidFill>
                <a:latin typeface="Muli"/>
              </a:rPr>
              <a:t>xử</a:t>
            </a:r>
            <a:r>
              <a:rPr lang="en-US" sz="3116" dirty="0">
                <a:solidFill>
                  <a:srgbClr val="F4F4F4"/>
                </a:solidFill>
                <a:latin typeface="Muli"/>
              </a:rPr>
              <a:t> </a:t>
            </a:r>
            <a:r>
              <a:rPr lang="en-US" sz="3116" dirty="0" err="1">
                <a:solidFill>
                  <a:srgbClr val="F4F4F4"/>
                </a:solidFill>
                <a:latin typeface="Muli"/>
              </a:rPr>
              <a:t>lý</a:t>
            </a:r>
            <a:r>
              <a:rPr lang="en-US" sz="3116" dirty="0">
                <a:solidFill>
                  <a:srgbClr val="F4F4F4"/>
                </a:solidFill>
                <a:latin typeface="Muli"/>
              </a:rPr>
              <a:t> </a:t>
            </a:r>
            <a:r>
              <a:rPr lang="en-US" sz="3116" dirty="0" err="1">
                <a:solidFill>
                  <a:srgbClr val="F4F4F4"/>
                </a:solidFill>
                <a:latin typeface="Muli"/>
              </a:rPr>
              <a:t>nhanh</a:t>
            </a:r>
            <a:r>
              <a:rPr lang="en-US" sz="3116" dirty="0">
                <a:solidFill>
                  <a:srgbClr val="F4F4F4"/>
                </a:solidFill>
                <a:latin typeface="Muli"/>
              </a:rPr>
              <a:t> </a:t>
            </a:r>
            <a:r>
              <a:rPr lang="en-US" sz="3116" dirty="0" err="1">
                <a:solidFill>
                  <a:srgbClr val="F4F4F4"/>
                </a:solidFill>
                <a:latin typeface="Muli"/>
              </a:rPr>
              <a:t>nhờ</a:t>
            </a:r>
            <a:r>
              <a:rPr lang="en-US" sz="3116" dirty="0">
                <a:solidFill>
                  <a:srgbClr val="F4F4F4"/>
                </a:solidFill>
                <a:latin typeface="Muli"/>
              </a:rPr>
              <a:t> </a:t>
            </a:r>
            <a:r>
              <a:rPr lang="en-US" sz="3116" dirty="0" err="1">
                <a:solidFill>
                  <a:srgbClr val="F4F4F4"/>
                </a:solidFill>
                <a:latin typeface="Muli"/>
              </a:rPr>
              <a:t>cơ</a:t>
            </a:r>
            <a:r>
              <a:rPr lang="en-US" sz="3116" dirty="0">
                <a:solidFill>
                  <a:srgbClr val="F4F4F4"/>
                </a:solidFill>
                <a:latin typeface="Muli"/>
              </a:rPr>
              <a:t> </a:t>
            </a:r>
            <a:r>
              <a:rPr lang="en-US" sz="3116" dirty="0" err="1">
                <a:solidFill>
                  <a:srgbClr val="F4F4F4"/>
                </a:solidFill>
                <a:latin typeface="Muli"/>
              </a:rPr>
              <a:t>chế</a:t>
            </a:r>
            <a:r>
              <a:rPr lang="en-US" sz="3116" dirty="0">
                <a:solidFill>
                  <a:srgbClr val="F4F4F4"/>
                </a:solidFill>
                <a:latin typeface="Muli"/>
              </a:rPr>
              <a:t> </a:t>
            </a:r>
            <a:r>
              <a:rPr lang="en-US" sz="3116" dirty="0" err="1">
                <a:solidFill>
                  <a:srgbClr val="F4F4F4"/>
                </a:solidFill>
                <a:latin typeface="Muli"/>
              </a:rPr>
              <a:t>xử</a:t>
            </a:r>
            <a:r>
              <a:rPr lang="en-US" sz="3116" dirty="0">
                <a:solidFill>
                  <a:srgbClr val="F4F4F4"/>
                </a:solidFill>
                <a:latin typeface="Muli"/>
              </a:rPr>
              <a:t> </a:t>
            </a:r>
            <a:r>
              <a:rPr lang="en-US" sz="3116" dirty="0" err="1">
                <a:solidFill>
                  <a:srgbClr val="F4F4F4"/>
                </a:solidFill>
                <a:latin typeface="Muli"/>
              </a:rPr>
              <a:t>lý</a:t>
            </a:r>
            <a:r>
              <a:rPr lang="en-US" sz="3116" dirty="0">
                <a:solidFill>
                  <a:srgbClr val="F4F4F4"/>
                </a:solidFill>
                <a:latin typeface="Muli"/>
              </a:rPr>
              <a:t> </a:t>
            </a:r>
            <a:r>
              <a:rPr lang="en-US" sz="3116" dirty="0" err="1">
                <a:solidFill>
                  <a:srgbClr val="F4F4F4"/>
                </a:solidFill>
                <a:latin typeface="Muli"/>
              </a:rPr>
              <a:t>bất</a:t>
            </a:r>
            <a:r>
              <a:rPr lang="en-US" sz="3116" dirty="0">
                <a:solidFill>
                  <a:srgbClr val="F4F4F4"/>
                </a:solidFill>
                <a:latin typeface="Muli"/>
              </a:rPr>
              <a:t> </a:t>
            </a:r>
            <a:r>
              <a:rPr lang="en-US" sz="3116" dirty="0" err="1">
                <a:solidFill>
                  <a:srgbClr val="F4F4F4"/>
                </a:solidFill>
                <a:latin typeface="Muli"/>
              </a:rPr>
              <a:t>đồng</a:t>
            </a:r>
            <a:r>
              <a:rPr lang="en-US" sz="3116" dirty="0">
                <a:solidFill>
                  <a:srgbClr val="F4F4F4"/>
                </a:solidFill>
                <a:latin typeface="Muli"/>
              </a:rPr>
              <a:t> </a:t>
            </a:r>
            <a:r>
              <a:rPr lang="en-US" sz="3116" dirty="0" err="1">
                <a:solidFill>
                  <a:srgbClr val="F4F4F4"/>
                </a:solidFill>
                <a:latin typeface="Muli"/>
              </a:rPr>
              <a:t>bộ</a:t>
            </a:r>
            <a:r>
              <a:rPr lang="en-US" sz="3116" dirty="0">
                <a:solidFill>
                  <a:srgbClr val="F4F4F4"/>
                </a:solidFill>
                <a:latin typeface="Muli"/>
              </a:rPr>
              <a:t> (non-blocking).  </a:t>
            </a:r>
            <a:r>
              <a:rPr lang="en-US" sz="3116" dirty="0" err="1">
                <a:solidFill>
                  <a:srgbClr val="F4F4F4"/>
                </a:solidFill>
                <a:latin typeface="Muli"/>
              </a:rPr>
              <a:t>Có</a:t>
            </a:r>
            <a:r>
              <a:rPr lang="en-US" sz="3116" dirty="0">
                <a:solidFill>
                  <a:srgbClr val="F4F4F4"/>
                </a:solidFill>
                <a:latin typeface="Muli"/>
              </a:rPr>
              <a:t> </a:t>
            </a:r>
            <a:r>
              <a:rPr lang="en-US" sz="3116" dirty="0" err="1">
                <a:solidFill>
                  <a:srgbClr val="F4F4F4"/>
                </a:solidFill>
                <a:latin typeface="Muli"/>
              </a:rPr>
              <a:t>thể</a:t>
            </a:r>
            <a:r>
              <a:rPr lang="en-US" sz="3116" dirty="0">
                <a:solidFill>
                  <a:srgbClr val="F4F4F4"/>
                </a:solidFill>
                <a:latin typeface="Muli"/>
              </a:rPr>
              <a:t> </a:t>
            </a:r>
            <a:r>
              <a:rPr lang="en-US" sz="3116" dirty="0" err="1">
                <a:solidFill>
                  <a:srgbClr val="F4F4F4"/>
                </a:solidFill>
                <a:latin typeface="Muli"/>
              </a:rPr>
              <a:t>dễ</a:t>
            </a:r>
            <a:r>
              <a:rPr lang="en-US" sz="3116" dirty="0">
                <a:solidFill>
                  <a:srgbClr val="F4F4F4"/>
                </a:solidFill>
                <a:latin typeface="Muli"/>
              </a:rPr>
              <a:t> </a:t>
            </a:r>
            <a:r>
              <a:rPr lang="en-US" sz="3116" dirty="0" err="1">
                <a:solidFill>
                  <a:srgbClr val="F4F4F4"/>
                </a:solidFill>
                <a:latin typeface="Muli"/>
              </a:rPr>
              <a:t>dàng</a:t>
            </a:r>
            <a:r>
              <a:rPr lang="en-US" sz="3116" dirty="0">
                <a:solidFill>
                  <a:srgbClr val="F4F4F4"/>
                </a:solidFill>
                <a:latin typeface="Muli"/>
              </a:rPr>
              <a:t> </a:t>
            </a:r>
            <a:r>
              <a:rPr lang="en-US" sz="3116" dirty="0" err="1">
                <a:solidFill>
                  <a:srgbClr val="F4F4F4"/>
                </a:solidFill>
                <a:latin typeface="Muli"/>
              </a:rPr>
              <a:t>xử</a:t>
            </a:r>
            <a:r>
              <a:rPr lang="en-US" sz="3116" dirty="0">
                <a:solidFill>
                  <a:srgbClr val="F4F4F4"/>
                </a:solidFill>
                <a:latin typeface="Muli"/>
              </a:rPr>
              <a:t> </a:t>
            </a:r>
            <a:r>
              <a:rPr lang="en-US" sz="3116" dirty="0" err="1">
                <a:solidFill>
                  <a:srgbClr val="F4F4F4"/>
                </a:solidFill>
                <a:latin typeface="Muli"/>
              </a:rPr>
              <a:t>lý</a:t>
            </a:r>
            <a:r>
              <a:rPr lang="en-US" sz="3116" dirty="0">
                <a:solidFill>
                  <a:srgbClr val="F4F4F4"/>
                </a:solidFill>
                <a:latin typeface="Muli"/>
              </a:rPr>
              <a:t> </a:t>
            </a:r>
            <a:r>
              <a:rPr lang="en-US" sz="3116" dirty="0" err="1">
                <a:solidFill>
                  <a:srgbClr val="F4F4F4"/>
                </a:solidFill>
                <a:latin typeface="Muli"/>
              </a:rPr>
              <a:t>hàng</a:t>
            </a:r>
            <a:r>
              <a:rPr lang="en-US" sz="3116" dirty="0">
                <a:solidFill>
                  <a:srgbClr val="F4F4F4"/>
                </a:solidFill>
                <a:latin typeface="Muli"/>
              </a:rPr>
              <a:t> </a:t>
            </a:r>
            <a:r>
              <a:rPr lang="en-US" sz="3116" dirty="0" err="1">
                <a:solidFill>
                  <a:srgbClr val="F4F4F4"/>
                </a:solidFill>
                <a:latin typeface="Muli"/>
              </a:rPr>
              <a:t>ngàn</a:t>
            </a:r>
            <a:r>
              <a:rPr lang="en-US" sz="3116" dirty="0">
                <a:solidFill>
                  <a:srgbClr val="F4F4F4"/>
                </a:solidFill>
                <a:latin typeface="Muli"/>
              </a:rPr>
              <a:t> </a:t>
            </a:r>
            <a:r>
              <a:rPr lang="en-US" sz="3116" dirty="0" err="1">
                <a:solidFill>
                  <a:srgbClr val="F4F4F4"/>
                </a:solidFill>
                <a:latin typeface="Muli"/>
              </a:rPr>
              <a:t>kết</a:t>
            </a:r>
            <a:r>
              <a:rPr lang="en-US" sz="3116" dirty="0">
                <a:solidFill>
                  <a:srgbClr val="F4F4F4"/>
                </a:solidFill>
                <a:latin typeface="Muli"/>
              </a:rPr>
              <a:t> </a:t>
            </a:r>
            <a:r>
              <a:rPr lang="en-US" sz="3116" dirty="0" err="1">
                <a:solidFill>
                  <a:srgbClr val="F4F4F4"/>
                </a:solidFill>
                <a:latin typeface="Muli"/>
              </a:rPr>
              <a:t>nối</a:t>
            </a:r>
            <a:r>
              <a:rPr lang="en-US" sz="3116" dirty="0">
                <a:solidFill>
                  <a:srgbClr val="F4F4F4"/>
                </a:solidFill>
                <a:latin typeface="Muli"/>
              </a:rPr>
              <a:t> </a:t>
            </a:r>
            <a:r>
              <a:rPr lang="en-US" sz="3116" dirty="0" err="1">
                <a:solidFill>
                  <a:srgbClr val="F4F4F4"/>
                </a:solidFill>
                <a:latin typeface="Muli"/>
              </a:rPr>
              <a:t>trong</a:t>
            </a:r>
            <a:r>
              <a:rPr lang="en-US" sz="3116" dirty="0">
                <a:solidFill>
                  <a:srgbClr val="F4F4F4"/>
                </a:solidFill>
                <a:latin typeface="Muli"/>
              </a:rPr>
              <a:t> </a:t>
            </a:r>
            <a:r>
              <a:rPr lang="en-US" sz="3116" dirty="0" err="1">
                <a:solidFill>
                  <a:srgbClr val="F4F4F4"/>
                </a:solidFill>
                <a:latin typeface="Muli"/>
              </a:rPr>
              <a:t>khoảng</a:t>
            </a:r>
            <a:r>
              <a:rPr lang="en-US" sz="3116" dirty="0">
                <a:solidFill>
                  <a:srgbClr val="F4F4F4"/>
                </a:solidFill>
                <a:latin typeface="Muli"/>
              </a:rPr>
              <a:t> </a:t>
            </a:r>
            <a:r>
              <a:rPr lang="en-US" sz="3116" dirty="0" err="1">
                <a:solidFill>
                  <a:srgbClr val="F4F4F4"/>
                </a:solidFill>
                <a:latin typeface="Muli"/>
              </a:rPr>
              <a:t>thời</a:t>
            </a:r>
            <a:r>
              <a:rPr lang="en-US" sz="3116" dirty="0">
                <a:solidFill>
                  <a:srgbClr val="F4F4F4"/>
                </a:solidFill>
                <a:latin typeface="Muli"/>
              </a:rPr>
              <a:t> </a:t>
            </a:r>
            <a:r>
              <a:rPr lang="en-US" sz="3116" dirty="0" err="1">
                <a:solidFill>
                  <a:srgbClr val="F4F4F4"/>
                </a:solidFill>
                <a:latin typeface="Muli"/>
              </a:rPr>
              <a:t>gian</a:t>
            </a:r>
            <a:r>
              <a:rPr lang="en-US" sz="3116" dirty="0">
                <a:solidFill>
                  <a:srgbClr val="F4F4F4"/>
                </a:solidFill>
                <a:latin typeface="Muli"/>
              </a:rPr>
              <a:t> </a:t>
            </a:r>
            <a:r>
              <a:rPr lang="en-US" sz="3116" dirty="0" err="1">
                <a:solidFill>
                  <a:srgbClr val="F4F4F4"/>
                </a:solidFill>
                <a:latin typeface="Muli"/>
              </a:rPr>
              <a:t>ngắn</a:t>
            </a:r>
            <a:r>
              <a:rPr lang="en-US" sz="3116" dirty="0">
                <a:solidFill>
                  <a:srgbClr val="F4F4F4"/>
                </a:solidFill>
                <a:latin typeface="Muli"/>
              </a:rPr>
              <a:t> </a:t>
            </a:r>
            <a:r>
              <a:rPr lang="en-US" sz="3116" dirty="0" err="1">
                <a:solidFill>
                  <a:srgbClr val="F4F4F4"/>
                </a:solidFill>
                <a:latin typeface="Muli"/>
              </a:rPr>
              <a:t>nhất</a:t>
            </a:r>
            <a:r>
              <a:rPr lang="en-US" sz="3116" dirty="0">
                <a:solidFill>
                  <a:srgbClr val="F4F4F4"/>
                </a:solidFill>
                <a:latin typeface="Muli"/>
              </a:rPr>
              <a:t>.</a:t>
            </a:r>
          </a:p>
          <a:p>
            <a:pPr marL="672935" lvl="1" indent="-336467" algn="l">
              <a:lnSpc>
                <a:spcPts val="4363"/>
              </a:lnSpc>
              <a:buFont typeface="Arial"/>
              <a:buChar char="•"/>
            </a:pPr>
            <a:r>
              <a:rPr lang="en-US" sz="3116" dirty="0" err="1">
                <a:solidFill>
                  <a:srgbClr val="F4F4F4"/>
                </a:solidFill>
                <a:latin typeface="Muli"/>
              </a:rPr>
              <a:t>Dễ</a:t>
            </a:r>
            <a:r>
              <a:rPr lang="en-US" sz="3116" dirty="0">
                <a:solidFill>
                  <a:srgbClr val="F4F4F4"/>
                </a:solidFill>
                <a:latin typeface="Muli"/>
              </a:rPr>
              <a:t> </a:t>
            </a:r>
            <a:r>
              <a:rPr lang="en-US" sz="3116" dirty="0" err="1">
                <a:solidFill>
                  <a:srgbClr val="F4F4F4"/>
                </a:solidFill>
                <a:latin typeface="Muli"/>
              </a:rPr>
              <a:t>dàng</a:t>
            </a:r>
            <a:r>
              <a:rPr lang="en-US" sz="3116" dirty="0">
                <a:solidFill>
                  <a:srgbClr val="F4F4F4"/>
                </a:solidFill>
                <a:latin typeface="Muli"/>
              </a:rPr>
              <a:t> </a:t>
            </a:r>
            <a:r>
              <a:rPr lang="en-US" sz="3116" dirty="0" err="1">
                <a:solidFill>
                  <a:srgbClr val="F4F4F4"/>
                </a:solidFill>
                <a:latin typeface="Muli"/>
              </a:rPr>
              <a:t>mở</a:t>
            </a:r>
            <a:r>
              <a:rPr lang="en-US" sz="3116" dirty="0">
                <a:solidFill>
                  <a:srgbClr val="F4F4F4"/>
                </a:solidFill>
                <a:latin typeface="Muli"/>
              </a:rPr>
              <a:t> </a:t>
            </a:r>
            <a:r>
              <a:rPr lang="en-US" sz="3116" dirty="0" err="1">
                <a:solidFill>
                  <a:srgbClr val="F4F4F4"/>
                </a:solidFill>
                <a:latin typeface="Muli"/>
              </a:rPr>
              <a:t>rộng</a:t>
            </a:r>
            <a:r>
              <a:rPr lang="en-US" sz="3116" dirty="0">
                <a:solidFill>
                  <a:srgbClr val="F4F4F4"/>
                </a:solidFill>
                <a:latin typeface="Muli"/>
              </a:rPr>
              <a:t> </a:t>
            </a:r>
            <a:r>
              <a:rPr lang="en-US" sz="3116" dirty="0" err="1">
                <a:solidFill>
                  <a:srgbClr val="F4F4F4"/>
                </a:solidFill>
                <a:latin typeface="Muli"/>
              </a:rPr>
              <a:t>khi</a:t>
            </a:r>
            <a:r>
              <a:rPr lang="en-US" sz="3116" dirty="0">
                <a:solidFill>
                  <a:srgbClr val="F4F4F4"/>
                </a:solidFill>
                <a:latin typeface="Muli"/>
              </a:rPr>
              <a:t> </a:t>
            </a:r>
            <a:r>
              <a:rPr lang="en-US" sz="3116" dirty="0" err="1">
                <a:solidFill>
                  <a:srgbClr val="F4F4F4"/>
                </a:solidFill>
                <a:latin typeface="Muli"/>
              </a:rPr>
              <a:t>có</a:t>
            </a:r>
            <a:r>
              <a:rPr lang="en-US" sz="3116" dirty="0">
                <a:solidFill>
                  <a:srgbClr val="F4F4F4"/>
                </a:solidFill>
                <a:latin typeface="Muli"/>
              </a:rPr>
              <a:t> </a:t>
            </a:r>
            <a:r>
              <a:rPr lang="en-US" sz="3116" dirty="0" err="1">
                <a:solidFill>
                  <a:srgbClr val="F4F4F4"/>
                </a:solidFill>
                <a:latin typeface="Muli"/>
              </a:rPr>
              <a:t>nhu</a:t>
            </a:r>
            <a:r>
              <a:rPr lang="en-US" sz="3116" dirty="0">
                <a:solidFill>
                  <a:srgbClr val="F4F4F4"/>
                </a:solidFill>
                <a:latin typeface="Muli"/>
              </a:rPr>
              <a:t> </a:t>
            </a:r>
            <a:r>
              <a:rPr lang="en-US" sz="3116" dirty="0" err="1">
                <a:solidFill>
                  <a:srgbClr val="F4F4F4"/>
                </a:solidFill>
                <a:latin typeface="Muli"/>
              </a:rPr>
              <a:t>cầu</a:t>
            </a:r>
            <a:r>
              <a:rPr lang="en-US" sz="3116" dirty="0">
                <a:solidFill>
                  <a:srgbClr val="F4F4F4"/>
                </a:solidFill>
                <a:latin typeface="Muli"/>
              </a:rPr>
              <a:t> </a:t>
            </a:r>
            <a:r>
              <a:rPr lang="en-US" sz="3116" dirty="0" err="1">
                <a:solidFill>
                  <a:srgbClr val="F4F4F4"/>
                </a:solidFill>
                <a:latin typeface="Muli"/>
              </a:rPr>
              <a:t>phát</a:t>
            </a:r>
            <a:r>
              <a:rPr lang="en-US" sz="3116" dirty="0">
                <a:solidFill>
                  <a:srgbClr val="F4F4F4"/>
                </a:solidFill>
                <a:latin typeface="Muli"/>
              </a:rPr>
              <a:t> </a:t>
            </a:r>
            <a:r>
              <a:rPr lang="en-US" sz="3116" dirty="0" err="1">
                <a:solidFill>
                  <a:srgbClr val="F4F4F4"/>
                </a:solidFill>
                <a:latin typeface="Muli"/>
              </a:rPr>
              <a:t>triển</a:t>
            </a:r>
            <a:r>
              <a:rPr lang="en-US" sz="3116" dirty="0">
                <a:solidFill>
                  <a:srgbClr val="F4F4F4"/>
                </a:solidFill>
                <a:latin typeface="Muli"/>
              </a:rPr>
              <a:t> website.</a:t>
            </a:r>
          </a:p>
          <a:p>
            <a:pPr marL="672935" lvl="1" indent="-336467" algn="l">
              <a:lnSpc>
                <a:spcPts val="4363"/>
              </a:lnSpc>
              <a:buFont typeface="Arial"/>
              <a:buChar char="•"/>
            </a:pPr>
            <a:r>
              <a:rPr lang="en-US" sz="3116" dirty="0" err="1">
                <a:solidFill>
                  <a:srgbClr val="F4F4F4"/>
                </a:solidFill>
                <a:latin typeface="Muli"/>
              </a:rPr>
              <a:t>Có</a:t>
            </a:r>
            <a:r>
              <a:rPr lang="en-US" sz="3116" dirty="0">
                <a:solidFill>
                  <a:srgbClr val="F4F4F4"/>
                </a:solidFill>
                <a:latin typeface="Muli"/>
              </a:rPr>
              <a:t> </a:t>
            </a:r>
            <a:r>
              <a:rPr lang="en-US" sz="3116" dirty="0" err="1">
                <a:solidFill>
                  <a:srgbClr val="F4F4F4"/>
                </a:solidFill>
                <a:latin typeface="Muli"/>
              </a:rPr>
              <a:t>khả</a:t>
            </a:r>
            <a:r>
              <a:rPr lang="en-US" sz="3116" dirty="0">
                <a:solidFill>
                  <a:srgbClr val="F4F4F4"/>
                </a:solidFill>
                <a:latin typeface="Muli"/>
              </a:rPr>
              <a:t> </a:t>
            </a:r>
            <a:r>
              <a:rPr lang="en-US" sz="3116" dirty="0" err="1">
                <a:solidFill>
                  <a:srgbClr val="F4F4F4"/>
                </a:solidFill>
                <a:latin typeface="Muli"/>
              </a:rPr>
              <a:t>năng</a:t>
            </a:r>
            <a:r>
              <a:rPr lang="en-US" sz="3116" dirty="0">
                <a:solidFill>
                  <a:srgbClr val="F4F4F4"/>
                </a:solidFill>
                <a:latin typeface="Muli"/>
              </a:rPr>
              <a:t> </a:t>
            </a:r>
            <a:r>
              <a:rPr lang="en-US" sz="3116" dirty="0" err="1">
                <a:solidFill>
                  <a:srgbClr val="F4F4F4"/>
                </a:solidFill>
                <a:latin typeface="Muli"/>
              </a:rPr>
              <a:t>xử</a:t>
            </a:r>
            <a:r>
              <a:rPr lang="en-US" sz="3116" dirty="0">
                <a:solidFill>
                  <a:srgbClr val="F4F4F4"/>
                </a:solidFill>
                <a:latin typeface="Muli"/>
              </a:rPr>
              <a:t> </a:t>
            </a:r>
            <a:r>
              <a:rPr lang="en-US" sz="3116" dirty="0" err="1">
                <a:solidFill>
                  <a:srgbClr val="F4F4F4"/>
                </a:solidFill>
                <a:latin typeface="Muli"/>
              </a:rPr>
              <a:t>lý</a:t>
            </a:r>
            <a:r>
              <a:rPr lang="en-US" sz="3116" dirty="0">
                <a:solidFill>
                  <a:srgbClr val="F4F4F4"/>
                </a:solidFill>
                <a:latin typeface="Muli"/>
              </a:rPr>
              <a:t> </a:t>
            </a:r>
            <a:r>
              <a:rPr lang="en-US" sz="3116" dirty="0" err="1">
                <a:solidFill>
                  <a:srgbClr val="F4F4F4"/>
                </a:solidFill>
                <a:latin typeface="Muli"/>
              </a:rPr>
              <a:t>nhiều</a:t>
            </a:r>
            <a:r>
              <a:rPr lang="en-US" sz="3116" dirty="0">
                <a:solidFill>
                  <a:srgbClr val="F4F4F4"/>
                </a:solidFill>
                <a:latin typeface="Muli"/>
              </a:rPr>
              <a:t> Request/s </a:t>
            </a:r>
            <a:r>
              <a:rPr lang="en-US" sz="3116" dirty="0" err="1">
                <a:solidFill>
                  <a:srgbClr val="F4F4F4"/>
                </a:solidFill>
                <a:latin typeface="Muli"/>
              </a:rPr>
              <a:t>cùng</a:t>
            </a:r>
            <a:r>
              <a:rPr lang="en-US" sz="3116" dirty="0">
                <a:solidFill>
                  <a:srgbClr val="F4F4F4"/>
                </a:solidFill>
                <a:latin typeface="Muli"/>
              </a:rPr>
              <a:t> </a:t>
            </a:r>
            <a:r>
              <a:rPr lang="en-US" sz="3116" dirty="0" err="1">
                <a:solidFill>
                  <a:srgbClr val="F4F4F4"/>
                </a:solidFill>
                <a:latin typeface="Muli"/>
              </a:rPr>
              <a:t>một</a:t>
            </a:r>
            <a:r>
              <a:rPr lang="en-US" sz="3116" dirty="0">
                <a:solidFill>
                  <a:srgbClr val="F4F4F4"/>
                </a:solidFill>
                <a:latin typeface="Muli"/>
              </a:rPr>
              <a:t> </a:t>
            </a:r>
            <a:r>
              <a:rPr lang="en-US" sz="3116" dirty="0" err="1">
                <a:solidFill>
                  <a:srgbClr val="F4F4F4"/>
                </a:solidFill>
                <a:latin typeface="Muli"/>
              </a:rPr>
              <a:t>lúc</a:t>
            </a:r>
            <a:r>
              <a:rPr lang="en-US" sz="3116" dirty="0">
                <a:solidFill>
                  <a:srgbClr val="F4F4F4"/>
                </a:solidFill>
                <a:latin typeface="Muli"/>
              </a:rPr>
              <a:t> </a:t>
            </a:r>
            <a:r>
              <a:rPr lang="en-US" sz="3116" dirty="0" err="1">
                <a:solidFill>
                  <a:srgbClr val="F4F4F4"/>
                </a:solidFill>
                <a:latin typeface="Muli"/>
              </a:rPr>
              <a:t>trong</a:t>
            </a:r>
            <a:r>
              <a:rPr lang="en-US" sz="3116" dirty="0">
                <a:solidFill>
                  <a:srgbClr val="F4F4F4"/>
                </a:solidFill>
                <a:latin typeface="Muli"/>
              </a:rPr>
              <a:t> </a:t>
            </a:r>
            <a:r>
              <a:rPr lang="en-US" sz="3116" dirty="0" err="1">
                <a:solidFill>
                  <a:srgbClr val="F4F4F4"/>
                </a:solidFill>
                <a:latin typeface="Muli"/>
              </a:rPr>
              <a:t>thời</a:t>
            </a:r>
            <a:r>
              <a:rPr lang="en-US" sz="3116" dirty="0">
                <a:solidFill>
                  <a:srgbClr val="F4F4F4"/>
                </a:solidFill>
                <a:latin typeface="Muli"/>
              </a:rPr>
              <a:t> </a:t>
            </a:r>
            <a:r>
              <a:rPr lang="en-US" sz="3116" dirty="0" err="1">
                <a:solidFill>
                  <a:srgbClr val="F4F4F4"/>
                </a:solidFill>
                <a:latin typeface="Muli"/>
              </a:rPr>
              <a:t>gian</a:t>
            </a:r>
            <a:r>
              <a:rPr lang="en-US" sz="3116" dirty="0">
                <a:solidFill>
                  <a:srgbClr val="F4F4F4"/>
                </a:solidFill>
                <a:latin typeface="Muli"/>
              </a:rPr>
              <a:t> </a:t>
            </a:r>
            <a:r>
              <a:rPr lang="en-US" sz="3116" dirty="0" err="1">
                <a:solidFill>
                  <a:srgbClr val="F4F4F4"/>
                </a:solidFill>
                <a:latin typeface="Muli"/>
              </a:rPr>
              <a:t>ngắn</a:t>
            </a:r>
            <a:r>
              <a:rPr lang="en-US" sz="3116" dirty="0">
                <a:solidFill>
                  <a:srgbClr val="F4F4F4"/>
                </a:solidFill>
                <a:latin typeface="Muli"/>
              </a:rPr>
              <a:t> </a:t>
            </a:r>
            <a:r>
              <a:rPr lang="en-US" sz="3116" dirty="0" err="1">
                <a:solidFill>
                  <a:srgbClr val="F4F4F4"/>
                </a:solidFill>
                <a:latin typeface="Muli"/>
              </a:rPr>
              <a:t>nhất</a:t>
            </a:r>
            <a:r>
              <a:rPr lang="en-US" sz="3116" dirty="0">
                <a:solidFill>
                  <a:srgbClr val="F4F4F4"/>
                </a:solidFill>
                <a:latin typeface="Muli"/>
              </a:rPr>
              <a:t>.</a:t>
            </a:r>
          </a:p>
          <a:p>
            <a:pPr marL="672935" lvl="1" indent="-336467" algn="l">
              <a:lnSpc>
                <a:spcPts val="4363"/>
              </a:lnSpc>
              <a:buFont typeface="Arial"/>
              <a:buChar char="•"/>
            </a:pPr>
            <a:r>
              <a:rPr lang="en-US" sz="3116" dirty="0" err="1">
                <a:solidFill>
                  <a:srgbClr val="F4F4F4"/>
                </a:solidFill>
                <a:latin typeface="Muli"/>
              </a:rPr>
              <a:t>Có</a:t>
            </a:r>
            <a:r>
              <a:rPr lang="en-US" sz="3116" dirty="0">
                <a:solidFill>
                  <a:srgbClr val="F4F4F4"/>
                </a:solidFill>
                <a:latin typeface="Muli"/>
              </a:rPr>
              <a:t> </a:t>
            </a:r>
            <a:r>
              <a:rPr lang="en-US" sz="3116" dirty="0" err="1">
                <a:solidFill>
                  <a:srgbClr val="F4F4F4"/>
                </a:solidFill>
                <a:latin typeface="Muli"/>
              </a:rPr>
              <a:t>khả</a:t>
            </a:r>
            <a:r>
              <a:rPr lang="en-US" sz="3116" dirty="0">
                <a:solidFill>
                  <a:srgbClr val="F4F4F4"/>
                </a:solidFill>
                <a:latin typeface="Muli"/>
              </a:rPr>
              <a:t> </a:t>
            </a:r>
            <a:r>
              <a:rPr lang="en-US" sz="3116" dirty="0" err="1">
                <a:solidFill>
                  <a:srgbClr val="F4F4F4"/>
                </a:solidFill>
                <a:latin typeface="Muli"/>
              </a:rPr>
              <a:t>năng</a:t>
            </a:r>
            <a:r>
              <a:rPr lang="en-US" sz="3116" dirty="0">
                <a:solidFill>
                  <a:srgbClr val="F4F4F4"/>
                </a:solidFill>
                <a:latin typeface="Muli"/>
              </a:rPr>
              <a:t> </a:t>
            </a:r>
            <a:r>
              <a:rPr lang="en-US" sz="3116" dirty="0" err="1">
                <a:solidFill>
                  <a:srgbClr val="F4F4F4"/>
                </a:solidFill>
                <a:latin typeface="Muli"/>
              </a:rPr>
              <a:t>xử</a:t>
            </a:r>
            <a:r>
              <a:rPr lang="en-US" sz="3116" dirty="0">
                <a:solidFill>
                  <a:srgbClr val="F4F4F4"/>
                </a:solidFill>
                <a:latin typeface="Muli"/>
              </a:rPr>
              <a:t> </a:t>
            </a:r>
            <a:r>
              <a:rPr lang="en-US" sz="3116" dirty="0" err="1">
                <a:solidFill>
                  <a:srgbClr val="F4F4F4"/>
                </a:solidFill>
                <a:latin typeface="Muli"/>
              </a:rPr>
              <a:t>lý</a:t>
            </a:r>
            <a:r>
              <a:rPr lang="en-US" sz="3116" dirty="0">
                <a:solidFill>
                  <a:srgbClr val="F4F4F4"/>
                </a:solidFill>
                <a:latin typeface="Muli"/>
              </a:rPr>
              <a:t> </a:t>
            </a:r>
            <a:r>
              <a:rPr lang="en-US" sz="3116" dirty="0" err="1">
                <a:solidFill>
                  <a:srgbClr val="F4F4F4"/>
                </a:solidFill>
                <a:latin typeface="Muli"/>
              </a:rPr>
              <a:t>hàng</a:t>
            </a:r>
            <a:r>
              <a:rPr lang="en-US" sz="3116" dirty="0">
                <a:solidFill>
                  <a:srgbClr val="F4F4F4"/>
                </a:solidFill>
                <a:latin typeface="Muli"/>
              </a:rPr>
              <a:t> </a:t>
            </a:r>
            <a:r>
              <a:rPr lang="en-US" sz="3116" dirty="0" err="1">
                <a:solidFill>
                  <a:srgbClr val="F4F4F4"/>
                </a:solidFill>
                <a:latin typeface="Muli"/>
              </a:rPr>
              <a:t>ngàn</a:t>
            </a:r>
            <a:r>
              <a:rPr lang="en-US" sz="3116" dirty="0">
                <a:solidFill>
                  <a:srgbClr val="F4F4F4"/>
                </a:solidFill>
                <a:latin typeface="Muli"/>
              </a:rPr>
              <a:t> Process </a:t>
            </a:r>
            <a:r>
              <a:rPr lang="en-US" sz="3116" dirty="0" err="1">
                <a:solidFill>
                  <a:srgbClr val="F4F4F4"/>
                </a:solidFill>
                <a:latin typeface="Muli"/>
              </a:rPr>
              <a:t>cho</a:t>
            </a:r>
            <a:r>
              <a:rPr lang="en-US" sz="3116" dirty="0">
                <a:solidFill>
                  <a:srgbClr val="F4F4F4"/>
                </a:solidFill>
                <a:latin typeface="Muli"/>
              </a:rPr>
              <a:t> </a:t>
            </a:r>
            <a:r>
              <a:rPr lang="en-US" sz="3116" dirty="0" err="1">
                <a:solidFill>
                  <a:srgbClr val="F4F4F4"/>
                </a:solidFill>
                <a:latin typeface="Muli"/>
              </a:rPr>
              <a:t>hiệu</a:t>
            </a:r>
            <a:r>
              <a:rPr lang="en-US" sz="3116" dirty="0">
                <a:solidFill>
                  <a:srgbClr val="F4F4F4"/>
                </a:solidFill>
                <a:latin typeface="Muli"/>
              </a:rPr>
              <a:t> </a:t>
            </a:r>
            <a:r>
              <a:rPr lang="en-US" sz="3116" dirty="0" err="1">
                <a:solidFill>
                  <a:srgbClr val="F4F4F4"/>
                </a:solidFill>
                <a:latin typeface="Muli"/>
              </a:rPr>
              <a:t>suất</a:t>
            </a:r>
            <a:r>
              <a:rPr lang="en-US" sz="3116" dirty="0">
                <a:solidFill>
                  <a:srgbClr val="F4F4F4"/>
                </a:solidFill>
                <a:latin typeface="Muli"/>
              </a:rPr>
              <a:t> </a:t>
            </a:r>
            <a:r>
              <a:rPr lang="en-US" sz="3116" dirty="0" err="1">
                <a:solidFill>
                  <a:srgbClr val="F4F4F4"/>
                </a:solidFill>
                <a:latin typeface="Muli"/>
              </a:rPr>
              <a:t>đạt</a:t>
            </a:r>
            <a:r>
              <a:rPr lang="en-US" sz="3116" dirty="0">
                <a:solidFill>
                  <a:srgbClr val="F4F4F4"/>
                </a:solidFill>
                <a:latin typeface="Muli"/>
              </a:rPr>
              <a:t> </a:t>
            </a:r>
            <a:r>
              <a:rPr lang="en-US" sz="3116" dirty="0" err="1">
                <a:solidFill>
                  <a:srgbClr val="F4F4F4"/>
                </a:solidFill>
                <a:latin typeface="Muli"/>
              </a:rPr>
              <a:t>mức</a:t>
            </a:r>
            <a:r>
              <a:rPr lang="en-US" sz="3116" dirty="0">
                <a:solidFill>
                  <a:srgbClr val="F4F4F4"/>
                </a:solidFill>
                <a:latin typeface="Muli"/>
              </a:rPr>
              <a:t> </a:t>
            </a:r>
            <a:r>
              <a:rPr lang="en-US" sz="3116" dirty="0" err="1">
                <a:solidFill>
                  <a:srgbClr val="F4F4F4"/>
                </a:solidFill>
                <a:latin typeface="Muli"/>
              </a:rPr>
              <a:t>tối</a:t>
            </a:r>
            <a:r>
              <a:rPr lang="en-US" sz="3116" dirty="0">
                <a:solidFill>
                  <a:srgbClr val="F4F4F4"/>
                </a:solidFill>
                <a:latin typeface="Muli"/>
              </a:rPr>
              <a:t> </a:t>
            </a:r>
            <a:r>
              <a:rPr lang="en-US" sz="3116" dirty="0" err="1">
                <a:solidFill>
                  <a:srgbClr val="F4F4F4"/>
                </a:solidFill>
                <a:latin typeface="Muli"/>
              </a:rPr>
              <a:t>ưu</a:t>
            </a:r>
            <a:r>
              <a:rPr lang="en-US" sz="3116" dirty="0">
                <a:solidFill>
                  <a:srgbClr val="F4F4F4"/>
                </a:solidFill>
                <a:latin typeface="Muli"/>
              </a:rPr>
              <a:t> </a:t>
            </a:r>
            <a:r>
              <a:rPr lang="en-US" sz="3116" dirty="0" err="1">
                <a:solidFill>
                  <a:srgbClr val="F4F4F4"/>
                </a:solidFill>
                <a:latin typeface="Muli"/>
              </a:rPr>
              <a:t>nhất</a:t>
            </a:r>
            <a:r>
              <a:rPr lang="en-US" sz="3116" dirty="0">
                <a:solidFill>
                  <a:srgbClr val="F4F4F4"/>
                </a:solidFill>
                <a:latin typeface="Muli"/>
              </a:rPr>
              <a:t>.</a:t>
            </a:r>
            <a:endParaRPr lang="en-US" sz="3116" dirty="0">
              <a:solidFill>
                <a:srgbClr val="F4F4F4"/>
              </a:solidFill>
              <a:latin typeface="Muli"/>
              <a:hlinkClick r:id="rId2" action="ppaction://hlinksldjump"/>
            </a:endParaRPr>
          </a:p>
          <a:p>
            <a:pPr algn="l">
              <a:lnSpc>
                <a:spcPts val="4363"/>
              </a:lnSpc>
            </a:pPr>
            <a:endParaRPr lang="en-US" sz="3116" dirty="0">
              <a:solidFill>
                <a:srgbClr val="F4F4F4"/>
              </a:solidFill>
              <a:latin typeface="Muli"/>
              <a:hlinkClick r:id="rId2" action="ppaction://hlinksldjum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273437"/>
            <a:ext cx="7546593" cy="685800"/>
          </a:xfrm>
          <a:prstGeom prst="rect">
            <a:avLst/>
          </a:prstGeom>
        </p:spPr>
        <p:txBody>
          <a:bodyPr lIns="0" tIns="0" rIns="0" bIns="0" rtlCol="0" anchor="t">
            <a:spAutoFit/>
          </a:bodyPr>
          <a:lstStyle/>
          <a:p>
            <a:pPr marL="0" lvl="0" indent="0" algn="l">
              <a:lnSpc>
                <a:spcPts val="5459"/>
              </a:lnSpc>
              <a:spcBef>
                <a:spcPct val="0"/>
              </a:spcBef>
            </a:pPr>
            <a:r>
              <a:rPr lang="en-US" sz="4549" spc="-168">
                <a:solidFill>
                  <a:srgbClr val="F4F4F4"/>
                </a:solidFill>
                <a:latin typeface="Muli"/>
              </a:rPr>
              <a:t>Đặc điểm của NodeJS</a:t>
            </a:r>
          </a:p>
        </p:txBody>
      </p:sp>
      <p:sp>
        <p:nvSpPr>
          <p:cNvPr id="7" name="TextBox 7"/>
          <p:cNvSpPr txBox="1"/>
          <p:nvPr/>
        </p:nvSpPr>
        <p:spPr>
          <a:xfrm>
            <a:off x="10296658" y="220275"/>
            <a:ext cx="6109328" cy="481330"/>
          </a:xfrm>
          <a:prstGeom prst="rect">
            <a:avLst/>
          </a:prstGeom>
        </p:spPr>
        <p:txBody>
          <a:bodyPr lIns="0" tIns="0" rIns="0" bIns="0" rtlCol="0" anchor="t">
            <a:spAutoFit/>
          </a:bodyPr>
          <a:lstStyle/>
          <a:p>
            <a:pPr algn="l">
              <a:lnSpc>
                <a:spcPts val="3919"/>
              </a:lnSpc>
            </a:pPr>
            <a:r>
              <a:rPr lang="en-US" sz="2799">
                <a:solidFill>
                  <a:srgbClr val="F4F4F4"/>
                </a:solidFill>
                <a:latin typeface="Muli Bold Italics"/>
              </a:rPr>
              <a:t>Điểm yếu</a:t>
            </a:r>
          </a:p>
        </p:txBody>
      </p:sp>
      <p:sp>
        <p:nvSpPr>
          <p:cNvPr id="8" name="TextBox 8"/>
          <p:cNvSpPr txBox="1"/>
          <p:nvPr/>
        </p:nvSpPr>
        <p:spPr>
          <a:xfrm>
            <a:off x="8967276" y="2084856"/>
            <a:ext cx="8768094" cy="6604813"/>
          </a:xfrm>
          <a:prstGeom prst="rect">
            <a:avLst/>
          </a:prstGeom>
        </p:spPr>
        <p:txBody>
          <a:bodyPr lIns="0" tIns="0" rIns="0" bIns="0" rtlCol="0" anchor="t">
            <a:spAutoFit/>
          </a:bodyPr>
          <a:lstStyle/>
          <a:p>
            <a:pPr marL="672935" lvl="1" indent="-336467" algn="l">
              <a:lnSpc>
                <a:spcPts val="4363"/>
              </a:lnSpc>
              <a:buFont typeface="Arial"/>
              <a:buChar char="•"/>
            </a:pPr>
            <a:r>
              <a:rPr lang="en-US" sz="3116">
                <a:solidFill>
                  <a:srgbClr val="F4F4F4"/>
                </a:solidFill>
                <a:latin typeface="Muli"/>
              </a:rPr>
              <a:t>Nodejs được viết bằng C++ và JavaScript nên khi xử lý cần phải trải qua một quá trình biên dịch. Nếu bạn cần xử lý những ứng dụng tốn tài nguyên CPU thì không nên sử dụng Nodejs.</a:t>
            </a:r>
          </a:p>
          <a:p>
            <a:pPr algn="l">
              <a:lnSpc>
                <a:spcPts val="4363"/>
              </a:lnSpc>
            </a:pPr>
            <a:endParaRPr lang="en-US" sz="3116">
              <a:solidFill>
                <a:srgbClr val="F4F4F4"/>
              </a:solidFill>
              <a:latin typeface="Muli"/>
            </a:endParaRPr>
          </a:p>
          <a:p>
            <a:pPr marL="672935" lvl="1" indent="-336467" algn="l">
              <a:lnSpc>
                <a:spcPts val="4363"/>
              </a:lnSpc>
              <a:buFont typeface="Arial"/>
              <a:buChar char="•"/>
            </a:pPr>
            <a:r>
              <a:rPr lang="en-US" sz="3116">
                <a:solidFill>
                  <a:srgbClr val="F4F4F4"/>
                </a:solidFill>
                <a:latin typeface="Muli"/>
              </a:rPr>
              <a:t>Nodejs so với các ngôn ngữ khác như PHP, Ruby và Python sẽ không có sự chênh lệch quá nhiều. Tuy nhiên khi xây dựng và triển khai dự án quan trọng thì Nodejs không phải là sự lựa chọn hoàn hảo nhất.</a:t>
            </a:r>
          </a:p>
          <a:p>
            <a:pPr algn="l">
              <a:lnSpc>
                <a:spcPts val="4363"/>
              </a:lnSpc>
            </a:pPr>
            <a:endParaRPr lang="en-US" sz="3116">
              <a:solidFill>
                <a:srgbClr val="F4F4F4"/>
              </a:solidFill>
              <a:latin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8839887" y="1698135"/>
            <a:ext cx="7957376" cy="6890729"/>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r="-29893"/>
              </a:stretch>
            </a:blipFill>
          </p:spPr>
        </p:sp>
      </p:grpSp>
      <p:sp>
        <p:nvSpPr>
          <p:cNvPr id="8" name="TextBox 8"/>
          <p:cNvSpPr txBox="1"/>
          <p:nvPr/>
        </p:nvSpPr>
        <p:spPr>
          <a:xfrm>
            <a:off x="1028700" y="1707660"/>
            <a:ext cx="6602154" cy="2562225"/>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000000"/>
                </a:solidFill>
                <a:latin typeface="Muli Bold"/>
              </a:rPr>
              <a:t>Giới thiệu Website</a:t>
            </a:r>
          </a:p>
        </p:txBody>
      </p:sp>
      <p:grpSp>
        <p:nvGrpSpPr>
          <p:cNvPr id="9" name="Group 9"/>
          <p:cNvGrpSpPr/>
          <p:nvPr/>
        </p:nvGrpSpPr>
        <p:grpSpPr>
          <a:xfrm rot="-10800000">
            <a:off x="6647119" y="7356773"/>
            <a:ext cx="3801687" cy="3292279"/>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990179" y="1038225"/>
            <a:ext cx="6345221" cy="1276350"/>
          </a:xfrm>
          <a:prstGeom prst="rect">
            <a:avLst/>
          </a:prstGeom>
        </p:spPr>
        <p:txBody>
          <a:bodyPr lIns="0" tIns="0" rIns="0" bIns="0" rtlCol="0" anchor="t">
            <a:spAutoFit/>
          </a:bodyPr>
          <a:lstStyle/>
          <a:p>
            <a:pPr algn="l">
              <a:lnSpc>
                <a:spcPts val="10199"/>
              </a:lnSpc>
              <a:spcBef>
                <a:spcPct val="0"/>
              </a:spcBef>
            </a:pPr>
            <a:r>
              <a:rPr lang="en-US" sz="8499" spc="-84">
                <a:solidFill>
                  <a:srgbClr val="000000"/>
                </a:solidFill>
                <a:latin typeface="Muli Bold"/>
              </a:rPr>
              <a:t>Mô tả chung</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11"/>
          <p:cNvGrpSpPr/>
          <p:nvPr/>
        </p:nvGrpSpPr>
        <p:grpSpPr>
          <a:xfrm>
            <a:off x="7411139" y="3514070"/>
            <a:ext cx="10138470" cy="2054821"/>
            <a:chOff x="0" y="0"/>
            <a:chExt cx="13517960" cy="2739761"/>
          </a:xfrm>
        </p:grpSpPr>
        <p:sp>
          <p:nvSpPr>
            <p:cNvPr id="12" name="TextBox 12"/>
            <p:cNvSpPr txBox="1"/>
            <p:nvPr/>
          </p:nvSpPr>
          <p:spPr>
            <a:xfrm>
              <a:off x="0" y="9525"/>
              <a:ext cx="13517960" cy="877671"/>
            </a:xfrm>
            <a:prstGeom prst="rect">
              <a:avLst/>
            </a:prstGeom>
          </p:spPr>
          <p:txBody>
            <a:bodyPr lIns="0" tIns="0" rIns="0" bIns="0" rtlCol="0" anchor="t">
              <a:spAutoFit/>
            </a:bodyPr>
            <a:lstStyle/>
            <a:p>
              <a:pPr algn="l">
                <a:lnSpc>
                  <a:spcPts val="5294"/>
                </a:lnSpc>
                <a:spcBef>
                  <a:spcPct val="0"/>
                </a:spcBef>
              </a:pPr>
              <a:r>
                <a:rPr lang="en-US" sz="4412">
                  <a:solidFill>
                    <a:srgbClr val="000000"/>
                  </a:solidFill>
                  <a:latin typeface="Muli Bold"/>
                </a:rPr>
                <a:t>Mục đích, công dụng</a:t>
              </a:r>
            </a:p>
          </p:txBody>
        </p:sp>
        <p:sp>
          <p:nvSpPr>
            <p:cNvPr id="13" name="TextBox 13"/>
            <p:cNvSpPr txBox="1"/>
            <p:nvPr/>
          </p:nvSpPr>
          <p:spPr>
            <a:xfrm>
              <a:off x="0" y="1306605"/>
              <a:ext cx="13517960" cy="1433156"/>
            </a:xfrm>
            <a:prstGeom prst="rect">
              <a:avLst/>
            </a:prstGeom>
          </p:spPr>
          <p:txBody>
            <a:bodyPr lIns="0" tIns="0" rIns="0" bIns="0" rtlCol="0" anchor="t">
              <a:spAutoFit/>
            </a:bodyPr>
            <a:lstStyle/>
            <a:p>
              <a:pPr algn="l">
                <a:lnSpc>
                  <a:spcPts val="4411"/>
                </a:lnSpc>
                <a:spcBef>
                  <a:spcPct val="0"/>
                </a:spcBef>
              </a:pPr>
              <a:r>
                <a:rPr lang="en-US" sz="3151">
                  <a:solidFill>
                    <a:srgbClr val="000000"/>
                  </a:solidFill>
                  <a:latin typeface="Muli"/>
                </a:rPr>
                <a:t>Website này là 1 trang web nghe nhạc được thiết kế dựa trên cảm hứng từ Spotify</a:t>
              </a:r>
            </a:p>
          </p:txBody>
        </p:sp>
      </p:grpSp>
      <p:grpSp>
        <p:nvGrpSpPr>
          <p:cNvPr id="14" name="Group 14"/>
          <p:cNvGrpSpPr/>
          <p:nvPr/>
        </p:nvGrpSpPr>
        <p:grpSpPr>
          <a:xfrm>
            <a:off x="7411139" y="6503754"/>
            <a:ext cx="10138470" cy="2526626"/>
            <a:chOff x="0" y="0"/>
            <a:chExt cx="13517960" cy="3368835"/>
          </a:xfrm>
        </p:grpSpPr>
        <p:sp>
          <p:nvSpPr>
            <p:cNvPr id="15" name="TextBox 15"/>
            <p:cNvSpPr txBox="1"/>
            <p:nvPr/>
          </p:nvSpPr>
          <p:spPr>
            <a:xfrm>
              <a:off x="0" y="9525"/>
              <a:ext cx="13517960" cy="877671"/>
            </a:xfrm>
            <a:prstGeom prst="rect">
              <a:avLst/>
            </a:prstGeom>
          </p:spPr>
          <p:txBody>
            <a:bodyPr lIns="0" tIns="0" rIns="0" bIns="0" rtlCol="0" anchor="t">
              <a:spAutoFit/>
            </a:bodyPr>
            <a:lstStyle/>
            <a:p>
              <a:pPr algn="l">
                <a:lnSpc>
                  <a:spcPts val="5294"/>
                </a:lnSpc>
                <a:spcBef>
                  <a:spcPct val="0"/>
                </a:spcBef>
              </a:pPr>
              <a:r>
                <a:rPr lang="en-US" sz="4412">
                  <a:solidFill>
                    <a:srgbClr val="000000"/>
                  </a:solidFill>
                  <a:latin typeface="Muli Bold"/>
                </a:rPr>
                <a:t>Các công cụ sử dụng </a:t>
              </a:r>
            </a:p>
          </p:txBody>
        </p:sp>
        <p:sp>
          <p:nvSpPr>
            <p:cNvPr id="16" name="TextBox 16"/>
            <p:cNvSpPr txBox="1"/>
            <p:nvPr/>
          </p:nvSpPr>
          <p:spPr>
            <a:xfrm>
              <a:off x="0" y="1316130"/>
              <a:ext cx="13517960" cy="2052705"/>
            </a:xfrm>
            <a:prstGeom prst="rect">
              <a:avLst/>
            </a:prstGeom>
          </p:spPr>
          <p:txBody>
            <a:bodyPr lIns="0" tIns="0" rIns="0" bIns="0" rtlCol="0" anchor="t">
              <a:spAutoFit/>
            </a:bodyPr>
            <a:lstStyle/>
            <a:p>
              <a:pPr marL="637152" lvl="1" indent="-318576" algn="l">
                <a:lnSpc>
                  <a:spcPts val="4131"/>
                </a:lnSpc>
                <a:buFont typeface="Arial"/>
                <a:buChar char="•"/>
              </a:pPr>
              <a:r>
                <a:rPr lang="en-US" sz="2951">
                  <a:solidFill>
                    <a:srgbClr val="000000"/>
                  </a:solidFill>
                  <a:latin typeface="Muli"/>
                </a:rPr>
                <a:t>Thư viện ReactJS</a:t>
              </a:r>
            </a:p>
            <a:p>
              <a:pPr marL="637152" lvl="1" indent="-318576" algn="l">
                <a:lnSpc>
                  <a:spcPts val="4131"/>
                </a:lnSpc>
                <a:buFont typeface="Arial"/>
                <a:buChar char="•"/>
              </a:pPr>
              <a:r>
                <a:rPr lang="en-US" sz="2951">
                  <a:solidFill>
                    <a:srgbClr val="000000"/>
                  </a:solidFill>
                  <a:latin typeface="Muli"/>
                </a:rPr>
                <a:t>Framework NodeJS</a:t>
              </a:r>
            </a:p>
            <a:p>
              <a:pPr marL="637152" lvl="1" indent="-318576" algn="l">
                <a:lnSpc>
                  <a:spcPts val="4131"/>
                </a:lnSpc>
                <a:buFont typeface="Arial"/>
                <a:buChar char="•"/>
              </a:pPr>
              <a:r>
                <a:rPr lang="en-US" sz="2951">
                  <a:solidFill>
                    <a:srgbClr val="000000"/>
                  </a:solidFill>
                  <a:latin typeface="Muli"/>
                </a:rPr>
                <a:t>Firebase</a:t>
              </a:r>
            </a:p>
          </p:txBody>
        </p:sp>
      </p:grpSp>
      <p:sp>
        <p:nvSpPr>
          <p:cNvPr id="17" name="AutoShape 17"/>
          <p:cNvSpPr/>
          <p:nvPr/>
        </p:nvSpPr>
        <p:spPr>
          <a:xfrm>
            <a:off x="7411139" y="3013589"/>
            <a:ext cx="10138470" cy="0"/>
          </a:xfrm>
          <a:prstGeom prst="line">
            <a:avLst/>
          </a:prstGeom>
          <a:ln w="9525" cap="flat">
            <a:solidFill>
              <a:srgbClr val="000000"/>
            </a:solidFill>
            <a:prstDash val="solid"/>
            <a:headEnd type="none" w="sm" len="sm"/>
            <a:tailEnd type="none" w="sm" len="sm"/>
          </a:ln>
        </p:spPr>
      </p:sp>
      <p:sp>
        <p:nvSpPr>
          <p:cNvPr id="18" name="AutoShape 18"/>
          <p:cNvSpPr/>
          <p:nvPr/>
        </p:nvSpPr>
        <p:spPr>
          <a:xfrm>
            <a:off x="7411139" y="6027608"/>
            <a:ext cx="10138470"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924008" y="3351820"/>
            <a:ext cx="5962191" cy="3318857"/>
            <a:chOff x="0" y="0"/>
            <a:chExt cx="929717" cy="517528"/>
          </a:xfrm>
        </p:grpSpPr>
        <p:sp>
          <p:nvSpPr>
            <p:cNvPr id="3" name="Freeform 3"/>
            <p:cNvSpPr/>
            <p:nvPr/>
          </p:nvSpPr>
          <p:spPr>
            <a:xfrm>
              <a:off x="0" y="0"/>
              <a:ext cx="929717" cy="517528"/>
            </a:xfrm>
            <a:custGeom>
              <a:avLst/>
              <a:gdLst/>
              <a:ahLst/>
              <a:cxnLst/>
              <a:rect l="l" t="t" r="r" b="b"/>
              <a:pathLst>
                <a:path w="929717" h="517528">
                  <a:moveTo>
                    <a:pt x="0" y="0"/>
                  </a:moveTo>
                  <a:lnTo>
                    <a:pt x="929717" y="0"/>
                  </a:lnTo>
                  <a:lnTo>
                    <a:pt x="929717" y="517528"/>
                  </a:lnTo>
                  <a:lnTo>
                    <a:pt x="0" y="517528"/>
                  </a:lnTo>
                  <a:close/>
                </a:path>
              </a:pathLst>
            </a:custGeom>
            <a:solidFill>
              <a:srgbClr val="F4F4F4"/>
            </a:solidFill>
          </p:spPr>
        </p:sp>
        <p:sp>
          <p:nvSpPr>
            <p:cNvPr id="4" name="TextBox 4"/>
            <p:cNvSpPr txBox="1"/>
            <p:nvPr/>
          </p:nvSpPr>
          <p:spPr>
            <a:xfrm>
              <a:off x="0" y="-38100"/>
              <a:ext cx="929717" cy="555628"/>
            </a:xfrm>
            <a:prstGeom prst="rect">
              <a:avLst/>
            </a:prstGeom>
          </p:spPr>
          <p:txBody>
            <a:bodyPr lIns="254000" tIns="254000" rIns="254000" bIns="254000" rtlCol="0" anchor="ctr"/>
            <a:lstStyle/>
            <a:p>
              <a:pPr algn="ctr">
                <a:lnSpc>
                  <a:spcPts val="5199"/>
                </a:lnSpc>
              </a:pPr>
              <a:r>
                <a:rPr lang="en-US" sz="3999">
                  <a:solidFill>
                    <a:srgbClr val="000000"/>
                  </a:solidFill>
                  <a:latin typeface="Muli Bold"/>
                </a:rPr>
                <a:t>Xây dựng website với thư viện reactjs</a:t>
              </a:r>
            </a:p>
          </p:txBody>
        </p:sp>
      </p:grpSp>
      <p:grpSp>
        <p:nvGrpSpPr>
          <p:cNvPr id="5" name="Group 5"/>
          <p:cNvGrpSpPr/>
          <p:nvPr/>
        </p:nvGrpSpPr>
        <p:grpSpPr>
          <a:xfrm rot="-10800000">
            <a:off x="-2915828" y="-3678236"/>
            <a:ext cx="12804984" cy="6226137"/>
            <a:chOff x="0" y="0"/>
            <a:chExt cx="11048529" cy="5372100"/>
          </a:xfrm>
        </p:grpSpPr>
        <p:sp>
          <p:nvSpPr>
            <p:cNvPr id="6" name="Freeform 6"/>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7" name="Group 7"/>
          <p:cNvGrpSpPr/>
          <p:nvPr/>
        </p:nvGrpSpPr>
        <p:grpSpPr>
          <a:xfrm>
            <a:off x="8611724" y="-865713"/>
            <a:ext cx="2695438" cy="2334501"/>
            <a:chOff x="0" y="0"/>
            <a:chExt cx="6202680" cy="5372100"/>
          </a:xfrm>
        </p:grpSpPr>
        <p:sp>
          <p:nvSpPr>
            <p:cNvPr id="8" name="Freeform 8"/>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9" name="TextBox 9"/>
          <p:cNvSpPr txBox="1"/>
          <p:nvPr/>
        </p:nvSpPr>
        <p:spPr>
          <a:xfrm>
            <a:off x="1028700" y="981075"/>
            <a:ext cx="7752807" cy="829627"/>
          </a:xfrm>
          <a:prstGeom prst="rect">
            <a:avLst/>
          </a:prstGeom>
        </p:spPr>
        <p:txBody>
          <a:bodyPr lIns="0" tIns="0" rIns="0" bIns="0" rtlCol="0" anchor="t">
            <a:spAutoFit/>
          </a:bodyPr>
          <a:lstStyle/>
          <a:p>
            <a:pPr marL="0" lvl="0" indent="0" algn="l">
              <a:lnSpc>
                <a:spcPts val="6727"/>
              </a:lnSpc>
              <a:spcBef>
                <a:spcPct val="0"/>
              </a:spcBef>
            </a:pPr>
            <a:r>
              <a:rPr lang="en-US" sz="5175" spc="-51">
                <a:solidFill>
                  <a:srgbClr val="000000"/>
                </a:solidFill>
                <a:latin typeface="Muli Bold"/>
              </a:rPr>
              <a:t>Mục tiêu và Cách thức</a:t>
            </a:r>
          </a:p>
        </p:txBody>
      </p:sp>
      <p:grpSp>
        <p:nvGrpSpPr>
          <p:cNvPr id="10" name="Group 10"/>
          <p:cNvGrpSpPr/>
          <p:nvPr/>
        </p:nvGrpSpPr>
        <p:grpSpPr>
          <a:xfrm>
            <a:off x="10875725" y="3351820"/>
            <a:ext cx="6115835" cy="3318857"/>
            <a:chOff x="0" y="0"/>
            <a:chExt cx="953676" cy="517528"/>
          </a:xfrm>
        </p:grpSpPr>
        <p:sp>
          <p:nvSpPr>
            <p:cNvPr id="11" name="Freeform 11"/>
            <p:cNvSpPr/>
            <p:nvPr/>
          </p:nvSpPr>
          <p:spPr>
            <a:xfrm>
              <a:off x="0" y="0"/>
              <a:ext cx="953676" cy="517528"/>
            </a:xfrm>
            <a:custGeom>
              <a:avLst/>
              <a:gdLst/>
              <a:ahLst/>
              <a:cxnLst/>
              <a:rect l="l" t="t" r="r" b="b"/>
              <a:pathLst>
                <a:path w="953676" h="517528">
                  <a:moveTo>
                    <a:pt x="0" y="0"/>
                  </a:moveTo>
                  <a:lnTo>
                    <a:pt x="953676" y="0"/>
                  </a:lnTo>
                  <a:lnTo>
                    <a:pt x="953676" y="517528"/>
                  </a:lnTo>
                  <a:lnTo>
                    <a:pt x="0" y="517528"/>
                  </a:lnTo>
                  <a:close/>
                </a:path>
              </a:pathLst>
            </a:custGeom>
            <a:solidFill>
              <a:srgbClr val="F4F4F4"/>
            </a:solidFill>
          </p:spPr>
        </p:sp>
        <p:sp>
          <p:nvSpPr>
            <p:cNvPr id="12" name="TextBox 12"/>
            <p:cNvSpPr txBox="1"/>
            <p:nvPr/>
          </p:nvSpPr>
          <p:spPr>
            <a:xfrm>
              <a:off x="0" y="-38100"/>
              <a:ext cx="953676" cy="555628"/>
            </a:xfrm>
            <a:prstGeom prst="rect">
              <a:avLst/>
            </a:prstGeom>
          </p:spPr>
          <p:txBody>
            <a:bodyPr lIns="254000" tIns="254000" rIns="254000" bIns="254000" rtlCol="0" anchor="ctr"/>
            <a:lstStyle/>
            <a:p>
              <a:pPr algn="ctr">
                <a:lnSpc>
                  <a:spcPts val="5199"/>
                </a:lnSpc>
              </a:pPr>
              <a:r>
                <a:rPr lang="en-US" sz="3999">
                  <a:solidFill>
                    <a:srgbClr val="000000"/>
                  </a:solidFill>
                  <a:latin typeface="Muli Bold"/>
                </a:rPr>
                <a:t>Kết hợp với Database của Firebase</a:t>
              </a:r>
            </a:p>
          </p:txBody>
        </p:sp>
      </p:grpSp>
      <p:sp>
        <p:nvSpPr>
          <p:cNvPr id="13" name="TextBox 13"/>
          <p:cNvSpPr txBox="1"/>
          <p:nvPr/>
        </p:nvSpPr>
        <p:spPr>
          <a:xfrm>
            <a:off x="1924008" y="7417446"/>
            <a:ext cx="5962191" cy="2003426"/>
          </a:xfrm>
          <a:prstGeom prst="rect">
            <a:avLst/>
          </a:prstGeom>
        </p:spPr>
        <p:txBody>
          <a:bodyPr lIns="0" tIns="0" rIns="0" bIns="0" rtlCol="0" anchor="t">
            <a:spAutoFit/>
          </a:bodyPr>
          <a:lstStyle/>
          <a:p>
            <a:pPr algn="just">
              <a:lnSpc>
                <a:spcPts val="4024"/>
              </a:lnSpc>
            </a:pPr>
            <a:r>
              <a:rPr lang="en-US" sz="2874">
                <a:solidFill>
                  <a:srgbClr val="F4F4F4"/>
                </a:solidFill>
                <a:latin typeface="Muli"/>
              </a:rPr>
              <a:t>React là một thư viện Javascript được dùng để để xây dựng các tương tác với các thành phần trên website. </a:t>
            </a:r>
          </a:p>
        </p:txBody>
      </p:sp>
      <p:sp>
        <p:nvSpPr>
          <p:cNvPr id="14" name="TextBox 14"/>
          <p:cNvSpPr txBox="1"/>
          <p:nvPr/>
        </p:nvSpPr>
        <p:spPr>
          <a:xfrm>
            <a:off x="10875725" y="7417446"/>
            <a:ext cx="6115835" cy="2322831"/>
          </a:xfrm>
          <a:prstGeom prst="rect">
            <a:avLst/>
          </a:prstGeom>
        </p:spPr>
        <p:txBody>
          <a:bodyPr lIns="0" tIns="0" rIns="0" bIns="0" rtlCol="0" anchor="t">
            <a:spAutoFit/>
          </a:bodyPr>
          <a:lstStyle/>
          <a:p>
            <a:pPr algn="just">
              <a:lnSpc>
                <a:spcPts val="3744"/>
              </a:lnSpc>
            </a:pPr>
            <a:r>
              <a:rPr lang="en-US" sz="2674">
                <a:solidFill>
                  <a:srgbClr val="F4F4F4"/>
                </a:solidFill>
                <a:latin typeface="Muli"/>
              </a:rPr>
              <a:t>Firebase là dịch vụ cơ sở dữ liệu hoạt động trên nền tảng đám mây. . Chức năng chính là giúp người dùng lập trình ứng dụng bằng cách đơn giản hóa các thao tác với cơ sở dữ liệu.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423</Words>
  <Application>Microsoft Office PowerPoint</Application>
  <PresentationFormat>Tùy chỉnh</PresentationFormat>
  <Paragraphs>48</Paragraphs>
  <Slides>12</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12</vt:i4>
      </vt:variant>
    </vt:vector>
  </HeadingPairs>
  <TitlesOfParts>
    <vt:vector size="18" baseType="lpstr">
      <vt:lpstr>Arial</vt:lpstr>
      <vt:lpstr>Calibri</vt:lpstr>
      <vt:lpstr>Muli Bold Italics</vt:lpstr>
      <vt:lpstr>Muli Bold</vt:lpstr>
      <vt:lpstr>Muli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đậm Xanh lá nhạt Trắng Doanh nghiệp Hình học Bản trình bày nội bộ của công ty Bản thuyết trình Kinh doanh</dc:title>
  <cp:lastModifiedBy>Nguyễn Đại Nghĩa</cp:lastModifiedBy>
  <cp:revision>2</cp:revision>
  <dcterms:created xsi:type="dcterms:W3CDTF">2006-08-16T00:00:00Z</dcterms:created>
  <dcterms:modified xsi:type="dcterms:W3CDTF">2024-06-28T09:41:13Z</dcterms:modified>
  <dc:identifier>DAGGtsRwhhA</dc:identifier>
</cp:coreProperties>
</file>