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x="18288000" cy="10287000"/>
  <p:notesSz cx="6858000" cy="9144000"/>
  <p:embeddedFontLst>
    <p:embeddedFont>
      <p:font typeface="Asap Bold" charset="1" panose="020F0804030202060203"/>
      <p:regular r:id="rId37"/>
    </p:embeddedFont>
    <p:embeddedFont>
      <p:font typeface="DM Sans Bold" charset="1" panose="00000000000000000000"/>
      <p:regular r:id="rId38"/>
    </p:embeddedFont>
    <p:embeddedFont>
      <p:font typeface="Asap" charset="1" panose="020F0504030202060203"/>
      <p:regular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39.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40.png" Type="http://schemas.openxmlformats.org/officeDocument/2006/relationships/image"/><Relationship Id="rId14" Target="../media/image41.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42.png" Type="http://schemas.openxmlformats.org/officeDocument/2006/relationships/image"/><Relationship Id="rId14" Target="../media/image43.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44.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45.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46.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47.png" Type="http://schemas.openxmlformats.org/officeDocument/2006/relationships/image"/><Relationship Id="rId14" Target="../media/image48.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49.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49.png" Type="http://schemas.openxmlformats.org/officeDocument/2006/relationships/image"/><Relationship Id="rId14" Target="../media/image50.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30.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51.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52.png" Type="http://schemas.openxmlformats.org/officeDocument/2006/relationships/image"/><Relationship Id="rId14" Target="../media/image53.png" Type="http://schemas.openxmlformats.org/officeDocument/2006/relationships/image"/><Relationship Id="rId15" Target="../media/image54.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55.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56.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57.png" Type="http://schemas.openxmlformats.org/officeDocument/2006/relationships/image"/><Relationship Id="rId14" Target="../media/image58.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59.png" Type="http://schemas.openxmlformats.org/officeDocument/2006/relationships/image"/><Relationship Id="rId14" Target="../media/image60.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61.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62.png" Type="http://schemas.openxmlformats.org/officeDocument/2006/relationships/image"/><Relationship Id="rId14" Target="../media/image63.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64.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31.png" Type="http://schemas.openxmlformats.org/officeDocument/2006/relationships/image"/><Relationship Id="rId14" Target="../media/image32.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33.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34.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35.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36.png" Type="http://schemas.openxmlformats.org/officeDocument/2006/relationships/image"/><Relationship Id="rId14" Target="../media/image37.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38.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3688802" y="2961652"/>
            <a:ext cx="10910396" cy="2903346"/>
          </a:xfrm>
          <a:prstGeom prst="rect">
            <a:avLst/>
          </a:prstGeom>
        </p:spPr>
        <p:txBody>
          <a:bodyPr anchor="t" rtlCol="false" tIns="0" lIns="0" bIns="0" rIns="0">
            <a:spAutoFit/>
          </a:bodyPr>
          <a:lstStyle/>
          <a:p>
            <a:pPr algn="ctr">
              <a:lnSpc>
                <a:spcPts val="6391"/>
              </a:lnSpc>
            </a:pPr>
            <a:r>
              <a:rPr lang="en-US" sz="6799">
                <a:solidFill>
                  <a:srgbClr val="000000"/>
                </a:solidFill>
                <a:latin typeface="Asap Bold"/>
              </a:rPr>
              <a:t>Báo cáo cuối kỳ</a:t>
            </a:r>
          </a:p>
          <a:p>
            <a:pPr algn="ctr">
              <a:lnSpc>
                <a:spcPts val="5827"/>
              </a:lnSpc>
            </a:pPr>
            <a:r>
              <a:rPr lang="en-US" sz="6199">
                <a:solidFill>
                  <a:srgbClr val="000000"/>
                </a:solidFill>
                <a:latin typeface="DM Sans Bold"/>
              </a:rPr>
              <a:t> </a:t>
            </a:r>
          </a:p>
          <a:p>
            <a:pPr algn="ctr">
              <a:lnSpc>
                <a:spcPts val="9775"/>
              </a:lnSpc>
            </a:pPr>
            <a:r>
              <a:rPr lang="en-US" sz="10399">
                <a:solidFill>
                  <a:srgbClr val="000000"/>
                </a:solidFill>
                <a:latin typeface="DM Sans Bold"/>
              </a:rPr>
              <a:t>SECURITY ONION</a:t>
            </a:r>
          </a:p>
        </p:txBody>
      </p:sp>
      <p:sp>
        <p:nvSpPr>
          <p:cNvPr name="TextBox 18" id="18"/>
          <p:cNvSpPr txBox="true"/>
          <p:nvPr/>
        </p:nvSpPr>
        <p:spPr>
          <a:xfrm rot="0">
            <a:off x="4914102" y="6616730"/>
            <a:ext cx="8459795" cy="602156"/>
          </a:xfrm>
          <a:prstGeom prst="rect">
            <a:avLst/>
          </a:prstGeom>
        </p:spPr>
        <p:txBody>
          <a:bodyPr anchor="t" rtlCol="false" tIns="0" lIns="0" bIns="0" rIns="0">
            <a:spAutoFit/>
          </a:bodyPr>
          <a:lstStyle/>
          <a:p>
            <a:pPr algn="ctr">
              <a:lnSpc>
                <a:spcPts val="4581"/>
              </a:lnSpc>
            </a:pPr>
            <a:r>
              <a:rPr lang="en-US" sz="4581" spc="-91">
                <a:solidFill>
                  <a:srgbClr val="000000"/>
                </a:solidFill>
                <a:latin typeface="DM Sans Bold"/>
              </a:rPr>
              <a:t>Nhóm 7</a:t>
            </a:r>
          </a:p>
        </p:txBody>
      </p:sp>
      <p:sp>
        <p:nvSpPr>
          <p:cNvPr name="Freeform 19" id="19"/>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TextBox 8" id="8"/>
          <p:cNvSpPr txBox="true"/>
          <p:nvPr/>
        </p:nvSpPr>
        <p:spPr>
          <a:xfrm rot="0">
            <a:off x="2842249" y="3324787"/>
            <a:ext cx="12511240" cy="2077491"/>
          </a:xfrm>
          <a:prstGeom prst="rect">
            <a:avLst/>
          </a:prstGeom>
        </p:spPr>
        <p:txBody>
          <a:bodyPr anchor="t" rtlCol="false" tIns="0" lIns="0" bIns="0" rIns="0">
            <a:spAutoFit/>
          </a:bodyPr>
          <a:lstStyle/>
          <a:p>
            <a:pPr algn="ctr">
              <a:lnSpc>
                <a:spcPts val="16978"/>
              </a:lnSpc>
              <a:spcBef>
                <a:spcPct val="0"/>
              </a:spcBef>
            </a:pPr>
            <a:r>
              <a:rPr lang="en-US" sz="12127">
                <a:solidFill>
                  <a:srgbClr val="000000"/>
                </a:solidFill>
                <a:latin typeface="Asap Bold"/>
              </a:rPr>
              <a:t>Kịch bản tấn công</a:t>
            </a:r>
            <a:r>
              <a:rPr lang="en-US" sz="12127">
                <a:solidFill>
                  <a:srgbClr val="000000"/>
                </a:solidFill>
                <a:latin typeface="Asap Bold"/>
              </a:rPr>
              <a:t>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28700" y="3934805"/>
            <a:ext cx="8375910" cy="5763424"/>
          </a:xfrm>
          <a:custGeom>
            <a:avLst/>
            <a:gdLst/>
            <a:ahLst/>
            <a:cxnLst/>
            <a:rect r="r" b="b" t="t" l="l"/>
            <a:pathLst>
              <a:path h="5763424" w="8375910">
                <a:moveTo>
                  <a:pt x="0" y="0"/>
                </a:moveTo>
                <a:lnTo>
                  <a:pt x="8375910" y="0"/>
                </a:lnTo>
                <a:lnTo>
                  <a:pt x="8375910" y="5763424"/>
                </a:lnTo>
                <a:lnTo>
                  <a:pt x="0" y="5763424"/>
                </a:lnTo>
                <a:lnTo>
                  <a:pt x="0" y="0"/>
                </a:lnTo>
                <a:close/>
              </a:path>
            </a:pathLst>
          </a:custGeom>
          <a:blipFill>
            <a:blip r:embed="rId13"/>
            <a:stretch>
              <a:fillRect l="0" t="0" r="0" b="0"/>
            </a:stretch>
          </a:blipFill>
        </p:spPr>
      </p:sp>
      <p:sp>
        <p:nvSpPr>
          <p:cNvPr name="TextBox 9" id="9"/>
          <p:cNvSpPr txBox="true"/>
          <p:nvPr/>
        </p:nvSpPr>
        <p:spPr>
          <a:xfrm rot="0">
            <a:off x="808687" y="611662"/>
            <a:ext cx="16062443" cy="1384300"/>
          </a:xfrm>
          <a:prstGeom prst="rect">
            <a:avLst/>
          </a:prstGeom>
        </p:spPr>
        <p:txBody>
          <a:bodyPr anchor="t" rtlCol="false" tIns="0" lIns="0" bIns="0" rIns="0">
            <a:spAutoFit/>
          </a:bodyPr>
          <a:lstStyle/>
          <a:p>
            <a:pPr algn="l">
              <a:lnSpc>
                <a:spcPts val="5599"/>
              </a:lnSpc>
              <a:spcBef>
                <a:spcPct val="0"/>
              </a:spcBef>
            </a:pPr>
            <a:r>
              <a:rPr lang="en-US" sz="3999">
                <a:solidFill>
                  <a:srgbClr val="000000"/>
                </a:solidFill>
                <a:latin typeface="Asap Bold"/>
              </a:rPr>
              <a:t>Kịch bản 1: Phát hiện và điều tra tấn công UnrealIRCD 3.2.8.1 Backdoor Command Execution</a:t>
            </a:r>
          </a:p>
        </p:txBody>
      </p:sp>
      <p:sp>
        <p:nvSpPr>
          <p:cNvPr name="TextBox 10" id="10"/>
          <p:cNvSpPr txBox="true"/>
          <p:nvPr/>
        </p:nvSpPr>
        <p:spPr>
          <a:xfrm rot="0">
            <a:off x="808687" y="2236180"/>
            <a:ext cx="13346030" cy="1384300"/>
          </a:xfrm>
          <a:prstGeom prst="rect">
            <a:avLst/>
          </a:prstGeom>
        </p:spPr>
        <p:txBody>
          <a:bodyPr anchor="t" rtlCol="false" tIns="0" lIns="0" bIns="0" rIns="0">
            <a:spAutoFit/>
          </a:bodyPr>
          <a:lstStyle/>
          <a:p>
            <a:pPr algn="just">
              <a:lnSpc>
                <a:spcPts val="5599"/>
              </a:lnSpc>
              <a:spcBef>
                <a:spcPct val="0"/>
              </a:spcBef>
            </a:pPr>
            <a:r>
              <a:rPr lang="en-US" sz="3999">
                <a:solidFill>
                  <a:srgbClr val="000000"/>
                </a:solidFill>
                <a:latin typeface="Asap Bold"/>
              </a:rPr>
              <a:t>Ý tưởng:</a:t>
            </a:r>
            <a:r>
              <a:rPr lang="en-US" sz="3999">
                <a:solidFill>
                  <a:srgbClr val="000000"/>
                </a:solidFill>
                <a:latin typeface="Asap"/>
              </a:rPr>
              <a:t> Sử dụng máy attacker để thực hiện tấn công backdoor để mở shell trên máy victim (metasploitable)</a:t>
            </a:r>
          </a:p>
        </p:txBody>
      </p:sp>
      <p:sp>
        <p:nvSpPr>
          <p:cNvPr name="TextBox 11" id="11"/>
          <p:cNvSpPr txBox="true"/>
          <p:nvPr/>
        </p:nvSpPr>
        <p:spPr>
          <a:xfrm rot="0">
            <a:off x="10351205" y="5067300"/>
            <a:ext cx="5255298" cy="1384300"/>
          </a:xfrm>
          <a:prstGeom prst="rect">
            <a:avLst/>
          </a:prstGeom>
        </p:spPr>
        <p:txBody>
          <a:bodyPr anchor="t" rtlCol="false" tIns="0" lIns="0" bIns="0" rIns="0">
            <a:spAutoFit/>
          </a:bodyPr>
          <a:lstStyle/>
          <a:p>
            <a:pPr algn="just">
              <a:lnSpc>
                <a:spcPts val="5599"/>
              </a:lnSpc>
              <a:spcBef>
                <a:spcPct val="0"/>
              </a:spcBef>
            </a:pPr>
            <a:r>
              <a:rPr lang="en-US" sz="3999">
                <a:solidFill>
                  <a:srgbClr val="000000"/>
                </a:solidFill>
                <a:latin typeface="Asap"/>
              </a:rPr>
              <a:t>Chuẩn bị các tham số tấn công</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157160" y="2259984"/>
            <a:ext cx="13057049" cy="2883516"/>
          </a:xfrm>
          <a:custGeom>
            <a:avLst/>
            <a:gdLst/>
            <a:ahLst/>
            <a:cxnLst/>
            <a:rect r="r" b="b" t="t" l="l"/>
            <a:pathLst>
              <a:path h="2883516" w="13057049">
                <a:moveTo>
                  <a:pt x="0" y="0"/>
                </a:moveTo>
                <a:lnTo>
                  <a:pt x="13057049" y="0"/>
                </a:lnTo>
                <a:lnTo>
                  <a:pt x="13057049" y="2883516"/>
                </a:lnTo>
                <a:lnTo>
                  <a:pt x="0" y="2883516"/>
                </a:lnTo>
                <a:lnTo>
                  <a:pt x="0" y="0"/>
                </a:lnTo>
                <a:close/>
              </a:path>
            </a:pathLst>
          </a:custGeom>
          <a:blipFill>
            <a:blip r:embed="rId13"/>
            <a:stretch>
              <a:fillRect l="0" t="0" r="0" b="0"/>
            </a:stretch>
          </a:blipFill>
        </p:spPr>
      </p:sp>
      <p:sp>
        <p:nvSpPr>
          <p:cNvPr name="Freeform 9" id="9"/>
          <p:cNvSpPr/>
          <p:nvPr/>
        </p:nvSpPr>
        <p:spPr>
          <a:xfrm flipH="false" flipV="false" rot="0">
            <a:off x="1157160" y="6372860"/>
            <a:ext cx="13446690" cy="2727098"/>
          </a:xfrm>
          <a:custGeom>
            <a:avLst/>
            <a:gdLst/>
            <a:ahLst/>
            <a:cxnLst/>
            <a:rect r="r" b="b" t="t" l="l"/>
            <a:pathLst>
              <a:path h="2727098" w="13446690">
                <a:moveTo>
                  <a:pt x="0" y="0"/>
                </a:moveTo>
                <a:lnTo>
                  <a:pt x="13446690" y="0"/>
                </a:lnTo>
                <a:lnTo>
                  <a:pt x="13446690" y="2727098"/>
                </a:lnTo>
                <a:lnTo>
                  <a:pt x="0" y="2727098"/>
                </a:lnTo>
                <a:lnTo>
                  <a:pt x="0" y="0"/>
                </a:lnTo>
                <a:close/>
              </a:path>
            </a:pathLst>
          </a:custGeom>
          <a:blipFill>
            <a:blip r:embed="rId14"/>
            <a:stretch>
              <a:fillRect l="0" t="0" r="0" b="0"/>
            </a:stretch>
          </a:blipFill>
        </p:spPr>
      </p:sp>
      <p:sp>
        <p:nvSpPr>
          <p:cNvPr name="TextBox 10" id="10"/>
          <p:cNvSpPr txBox="true"/>
          <p:nvPr/>
        </p:nvSpPr>
        <p:spPr>
          <a:xfrm rot="0">
            <a:off x="1157160" y="1093887"/>
            <a:ext cx="4551043" cy="705485"/>
          </a:xfrm>
          <a:prstGeom prst="rect">
            <a:avLst/>
          </a:prstGeom>
        </p:spPr>
        <p:txBody>
          <a:bodyPr anchor="t" rtlCol="false" tIns="0" lIns="0" bIns="0" rIns="0">
            <a:spAutoFit/>
          </a:bodyPr>
          <a:lstStyle/>
          <a:p>
            <a:pPr algn="just">
              <a:lnSpc>
                <a:spcPts val="5739"/>
              </a:lnSpc>
              <a:spcBef>
                <a:spcPct val="0"/>
              </a:spcBef>
            </a:pPr>
            <a:r>
              <a:rPr lang="en-US" sz="4099">
                <a:solidFill>
                  <a:srgbClr val="000000"/>
                </a:solidFill>
                <a:latin typeface="Asap"/>
              </a:rPr>
              <a:t>Kết quả tấn công</a:t>
            </a:r>
          </a:p>
        </p:txBody>
      </p:sp>
      <p:sp>
        <p:nvSpPr>
          <p:cNvPr name="TextBox 11" id="11"/>
          <p:cNvSpPr txBox="true"/>
          <p:nvPr/>
        </p:nvSpPr>
        <p:spPr>
          <a:xfrm rot="0">
            <a:off x="1157160" y="5514975"/>
            <a:ext cx="5783490" cy="705485"/>
          </a:xfrm>
          <a:prstGeom prst="rect">
            <a:avLst/>
          </a:prstGeom>
        </p:spPr>
        <p:txBody>
          <a:bodyPr anchor="t" rtlCol="false" tIns="0" lIns="0" bIns="0" rIns="0">
            <a:spAutoFit/>
          </a:bodyPr>
          <a:lstStyle/>
          <a:p>
            <a:pPr algn="just">
              <a:lnSpc>
                <a:spcPts val="5739"/>
              </a:lnSpc>
              <a:spcBef>
                <a:spcPct val="0"/>
              </a:spcBef>
            </a:pPr>
            <a:r>
              <a:rPr lang="en-US" sz="4099">
                <a:solidFill>
                  <a:srgbClr val="000000"/>
                </a:solidFill>
                <a:latin typeface="Asap"/>
              </a:rPr>
              <a:t>Xem báo cáo của SOC</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677722" y="1685978"/>
            <a:ext cx="12170056" cy="5145219"/>
          </a:xfrm>
          <a:custGeom>
            <a:avLst/>
            <a:gdLst/>
            <a:ahLst/>
            <a:cxnLst/>
            <a:rect r="r" b="b" t="t" l="l"/>
            <a:pathLst>
              <a:path h="5145219" w="12170056">
                <a:moveTo>
                  <a:pt x="0" y="0"/>
                </a:moveTo>
                <a:lnTo>
                  <a:pt x="12170057" y="0"/>
                </a:lnTo>
                <a:lnTo>
                  <a:pt x="12170057" y="5145219"/>
                </a:lnTo>
                <a:lnTo>
                  <a:pt x="0" y="5145219"/>
                </a:lnTo>
                <a:lnTo>
                  <a:pt x="0" y="0"/>
                </a:lnTo>
                <a:close/>
              </a:path>
            </a:pathLst>
          </a:custGeom>
          <a:blipFill>
            <a:blip r:embed="rId13"/>
            <a:stretch>
              <a:fillRect l="0" t="0" r="0" b="0"/>
            </a:stretch>
          </a:blipFill>
        </p:spPr>
      </p:sp>
      <p:sp>
        <p:nvSpPr>
          <p:cNvPr name="Freeform 9" id="9"/>
          <p:cNvSpPr/>
          <p:nvPr/>
        </p:nvSpPr>
        <p:spPr>
          <a:xfrm flipH="false" flipV="false" rot="0">
            <a:off x="7846452" y="4258587"/>
            <a:ext cx="10166437" cy="5773141"/>
          </a:xfrm>
          <a:custGeom>
            <a:avLst/>
            <a:gdLst/>
            <a:ahLst/>
            <a:cxnLst/>
            <a:rect r="r" b="b" t="t" l="l"/>
            <a:pathLst>
              <a:path h="5773141" w="10166437">
                <a:moveTo>
                  <a:pt x="0" y="0"/>
                </a:moveTo>
                <a:lnTo>
                  <a:pt x="10166437" y="0"/>
                </a:lnTo>
                <a:lnTo>
                  <a:pt x="10166437" y="5773141"/>
                </a:lnTo>
                <a:lnTo>
                  <a:pt x="0" y="5773141"/>
                </a:lnTo>
                <a:lnTo>
                  <a:pt x="0" y="0"/>
                </a:lnTo>
                <a:close/>
              </a:path>
            </a:pathLst>
          </a:custGeom>
          <a:blipFill>
            <a:blip r:embed="rId14"/>
            <a:stretch>
              <a:fillRect l="0" t="0" r="0" b="0"/>
            </a:stretch>
          </a:blipFill>
        </p:spPr>
      </p:sp>
      <p:sp>
        <p:nvSpPr>
          <p:cNvPr name="TextBox 10" id="10"/>
          <p:cNvSpPr txBox="true"/>
          <p:nvPr/>
        </p:nvSpPr>
        <p:spPr>
          <a:xfrm rot="0">
            <a:off x="830184" y="624840"/>
            <a:ext cx="6060161" cy="721995"/>
          </a:xfrm>
          <a:prstGeom prst="rect">
            <a:avLst/>
          </a:prstGeom>
        </p:spPr>
        <p:txBody>
          <a:bodyPr anchor="t" rtlCol="false" tIns="0" lIns="0" bIns="0" rIns="0">
            <a:spAutoFit/>
          </a:bodyPr>
          <a:lstStyle/>
          <a:p>
            <a:pPr algn="just">
              <a:lnSpc>
                <a:spcPts val="5879"/>
              </a:lnSpc>
              <a:spcBef>
                <a:spcPct val="0"/>
              </a:spcBef>
            </a:pPr>
            <a:r>
              <a:rPr lang="en-US" sz="4199">
                <a:solidFill>
                  <a:srgbClr val="000000"/>
                </a:solidFill>
                <a:latin typeface="Asap"/>
              </a:rPr>
              <a:t>Rule phát hiện tấn công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2016084" y="1807009"/>
            <a:ext cx="14064333" cy="7701374"/>
          </a:xfrm>
          <a:custGeom>
            <a:avLst/>
            <a:gdLst/>
            <a:ahLst/>
            <a:cxnLst/>
            <a:rect r="r" b="b" t="t" l="l"/>
            <a:pathLst>
              <a:path h="7701374" w="14064333">
                <a:moveTo>
                  <a:pt x="0" y="0"/>
                </a:moveTo>
                <a:lnTo>
                  <a:pt x="14064333" y="0"/>
                </a:lnTo>
                <a:lnTo>
                  <a:pt x="14064333" y="7701374"/>
                </a:lnTo>
                <a:lnTo>
                  <a:pt x="0" y="7701374"/>
                </a:lnTo>
                <a:lnTo>
                  <a:pt x="0" y="0"/>
                </a:lnTo>
                <a:close/>
              </a:path>
            </a:pathLst>
          </a:custGeom>
          <a:blipFill>
            <a:blip r:embed="rId13"/>
            <a:stretch>
              <a:fillRect l="0" t="0" r="0" b="0"/>
            </a:stretch>
          </a:blipFill>
        </p:spPr>
      </p:sp>
      <p:sp>
        <p:nvSpPr>
          <p:cNvPr name="TextBox 9" id="9"/>
          <p:cNvSpPr txBox="true"/>
          <p:nvPr/>
        </p:nvSpPr>
        <p:spPr>
          <a:xfrm rot="0">
            <a:off x="1028700" y="865085"/>
            <a:ext cx="6060161" cy="721995"/>
          </a:xfrm>
          <a:prstGeom prst="rect">
            <a:avLst/>
          </a:prstGeom>
        </p:spPr>
        <p:txBody>
          <a:bodyPr anchor="t" rtlCol="false" tIns="0" lIns="0" bIns="0" rIns="0">
            <a:spAutoFit/>
          </a:bodyPr>
          <a:lstStyle/>
          <a:p>
            <a:pPr algn="just">
              <a:lnSpc>
                <a:spcPts val="5879"/>
              </a:lnSpc>
              <a:spcBef>
                <a:spcPct val="0"/>
              </a:spcBef>
            </a:pPr>
            <a:r>
              <a:rPr lang="en-US" sz="4199">
                <a:solidFill>
                  <a:srgbClr val="000000"/>
                </a:solidFill>
                <a:latin typeface="Asap"/>
              </a:rPr>
              <a:t>Phân tích file PCAP </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721021" y="4413282"/>
            <a:ext cx="15652744" cy="4126854"/>
          </a:xfrm>
          <a:custGeom>
            <a:avLst/>
            <a:gdLst/>
            <a:ahLst/>
            <a:cxnLst/>
            <a:rect r="r" b="b" t="t" l="l"/>
            <a:pathLst>
              <a:path h="4126854" w="15652744">
                <a:moveTo>
                  <a:pt x="0" y="0"/>
                </a:moveTo>
                <a:lnTo>
                  <a:pt x="15652743" y="0"/>
                </a:lnTo>
                <a:lnTo>
                  <a:pt x="15652743" y="4126854"/>
                </a:lnTo>
                <a:lnTo>
                  <a:pt x="0" y="4126854"/>
                </a:lnTo>
                <a:lnTo>
                  <a:pt x="0" y="0"/>
                </a:lnTo>
                <a:close/>
              </a:path>
            </a:pathLst>
          </a:custGeom>
          <a:blipFill>
            <a:blip r:embed="rId13"/>
            <a:stretch>
              <a:fillRect l="0" t="0" r="0" b="0"/>
            </a:stretch>
          </a:blipFill>
        </p:spPr>
      </p:sp>
      <p:sp>
        <p:nvSpPr>
          <p:cNvPr name="TextBox 9" id="9"/>
          <p:cNvSpPr txBox="true"/>
          <p:nvPr/>
        </p:nvSpPr>
        <p:spPr>
          <a:xfrm rot="0">
            <a:off x="721021" y="572985"/>
            <a:ext cx="9648690" cy="679450"/>
          </a:xfrm>
          <a:prstGeom prst="rect">
            <a:avLst/>
          </a:prstGeom>
        </p:spPr>
        <p:txBody>
          <a:bodyPr anchor="t" rtlCol="false" tIns="0" lIns="0" bIns="0" rIns="0">
            <a:spAutoFit/>
          </a:bodyPr>
          <a:lstStyle/>
          <a:p>
            <a:pPr algn="l">
              <a:lnSpc>
                <a:spcPts val="5599"/>
              </a:lnSpc>
              <a:spcBef>
                <a:spcPct val="0"/>
              </a:spcBef>
            </a:pPr>
            <a:r>
              <a:rPr lang="en-US" sz="3999">
                <a:solidFill>
                  <a:srgbClr val="000000"/>
                </a:solidFill>
                <a:latin typeface="Asap Bold"/>
              </a:rPr>
              <a:t>Kịch bản 2: Tấn công DDoS với IP giả mạo</a:t>
            </a:r>
          </a:p>
        </p:txBody>
      </p:sp>
      <p:sp>
        <p:nvSpPr>
          <p:cNvPr name="TextBox 10" id="10"/>
          <p:cNvSpPr txBox="true"/>
          <p:nvPr/>
        </p:nvSpPr>
        <p:spPr>
          <a:xfrm rot="0">
            <a:off x="721021" y="1597337"/>
            <a:ext cx="16538279" cy="1384300"/>
          </a:xfrm>
          <a:prstGeom prst="rect">
            <a:avLst/>
          </a:prstGeom>
        </p:spPr>
        <p:txBody>
          <a:bodyPr anchor="t" rtlCol="false" tIns="0" lIns="0" bIns="0" rIns="0">
            <a:spAutoFit/>
          </a:bodyPr>
          <a:lstStyle/>
          <a:p>
            <a:pPr algn="just">
              <a:lnSpc>
                <a:spcPts val="5599"/>
              </a:lnSpc>
              <a:spcBef>
                <a:spcPct val="0"/>
              </a:spcBef>
            </a:pPr>
            <a:r>
              <a:rPr lang="en-US" sz="3999">
                <a:solidFill>
                  <a:srgbClr val="000000"/>
                </a:solidFill>
                <a:latin typeface="Asap Bold"/>
              </a:rPr>
              <a:t>Ý tưởng:</a:t>
            </a:r>
            <a:r>
              <a:rPr lang="en-US" sz="3999">
                <a:solidFill>
                  <a:srgbClr val="000000"/>
                </a:solidFill>
                <a:latin typeface="Asap"/>
              </a:rPr>
              <a:t> Máy attacker sử dụng công cụ hping để gửi hàng loạt gói icmp đến máy victim.</a:t>
            </a:r>
          </a:p>
        </p:txBody>
      </p:sp>
      <p:sp>
        <p:nvSpPr>
          <p:cNvPr name="TextBox 11" id="11"/>
          <p:cNvSpPr txBox="true"/>
          <p:nvPr/>
        </p:nvSpPr>
        <p:spPr>
          <a:xfrm rot="0">
            <a:off x="721021" y="3314732"/>
            <a:ext cx="5382605" cy="679450"/>
          </a:xfrm>
          <a:prstGeom prst="rect">
            <a:avLst/>
          </a:prstGeom>
        </p:spPr>
        <p:txBody>
          <a:bodyPr anchor="t" rtlCol="false" tIns="0" lIns="0" bIns="0" rIns="0">
            <a:spAutoFit/>
          </a:bodyPr>
          <a:lstStyle/>
          <a:p>
            <a:pPr algn="just">
              <a:lnSpc>
                <a:spcPts val="5599"/>
              </a:lnSpc>
              <a:spcBef>
                <a:spcPct val="0"/>
              </a:spcBef>
            </a:pPr>
            <a:r>
              <a:rPr lang="en-US" sz="3999">
                <a:solidFill>
                  <a:srgbClr val="000000"/>
                </a:solidFill>
                <a:latin typeface="Asap"/>
              </a:rPr>
              <a:t>Thực hiện tấn công</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28700" y="2139676"/>
            <a:ext cx="14952901" cy="6974910"/>
          </a:xfrm>
          <a:custGeom>
            <a:avLst/>
            <a:gdLst/>
            <a:ahLst/>
            <a:cxnLst/>
            <a:rect r="r" b="b" t="t" l="l"/>
            <a:pathLst>
              <a:path h="6974910" w="14952901">
                <a:moveTo>
                  <a:pt x="0" y="0"/>
                </a:moveTo>
                <a:lnTo>
                  <a:pt x="14952901" y="0"/>
                </a:lnTo>
                <a:lnTo>
                  <a:pt x="14952901" y="6974910"/>
                </a:lnTo>
                <a:lnTo>
                  <a:pt x="0" y="6974910"/>
                </a:lnTo>
                <a:lnTo>
                  <a:pt x="0" y="0"/>
                </a:lnTo>
                <a:close/>
              </a:path>
            </a:pathLst>
          </a:custGeom>
          <a:blipFill>
            <a:blip r:embed="rId13"/>
            <a:stretch>
              <a:fillRect l="0" t="0" r="0" b="0"/>
            </a:stretch>
          </a:blipFill>
        </p:spPr>
      </p:sp>
      <p:sp>
        <p:nvSpPr>
          <p:cNvPr name="TextBox 9" id="9"/>
          <p:cNvSpPr txBox="true"/>
          <p:nvPr/>
        </p:nvSpPr>
        <p:spPr>
          <a:xfrm rot="0">
            <a:off x="1028700" y="865085"/>
            <a:ext cx="6060161" cy="721995"/>
          </a:xfrm>
          <a:prstGeom prst="rect">
            <a:avLst/>
          </a:prstGeom>
        </p:spPr>
        <p:txBody>
          <a:bodyPr anchor="t" rtlCol="false" tIns="0" lIns="0" bIns="0" rIns="0">
            <a:spAutoFit/>
          </a:bodyPr>
          <a:lstStyle/>
          <a:p>
            <a:pPr algn="just">
              <a:lnSpc>
                <a:spcPts val="5879"/>
              </a:lnSpc>
              <a:spcBef>
                <a:spcPct val="0"/>
              </a:spcBef>
            </a:pPr>
            <a:r>
              <a:rPr lang="en-US" sz="4199">
                <a:solidFill>
                  <a:srgbClr val="000000"/>
                </a:solidFill>
                <a:latin typeface="Asap"/>
              </a:rPr>
              <a:t>Xem cảnh báo từ SOC</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727244" y="2830725"/>
            <a:ext cx="12266658" cy="4229222"/>
          </a:xfrm>
          <a:custGeom>
            <a:avLst/>
            <a:gdLst/>
            <a:ahLst/>
            <a:cxnLst/>
            <a:rect r="r" b="b" t="t" l="l"/>
            <a:pathLst>
              <a:path h="4229222" w="12266658">
                <a:moveTo>
                  <a:pt x="0" y="0"/>
                </a:moveTo>
                <a:lnTo>
                  <a:pt x="12266658" y="0"/>
                </a:lnTo>
                <a:lnTo>
                  <a:pt x="12266658" y="4229223"/>
                </a:lnTo>
                <a:lnTo>
                  <a:pt x="0" y="4229223"/>
                </a:lnTo>
                <a:lnTo>
                  <a:pt x="0" y="0"/>
                </a:lnTo>
                <a:close/>
              </a:path>
            </a:pathLst>
          </a:custGeom>
          <a:blipFill>
            <a:blip r:embed="rId13"/>
            <a:stretch>
              <a:fillRect l="0" t="0" r="0" b="0"/>
            </a:stretch>
          </a:blipFill>
        </p:spPr>
      </p:sp>
      <p:sp>
        <p:nvSpPr>
          <p:cNvPr name="Freeform 9" id="9"/>
          <p:cNvSpPr/>
          <p:nvPr/>
        </p:nvSpPr>
        <p:spPr>
          <a:xfrm flipH="false" flipV="false" rot="0">
            <a:off x="8949430" y="1677827"/>
            <a:ext cx="9063459" cy="7817233"/>
          </a:xfrm>
          <a:custGeom>
            <a:avLst/>
            <a:gdLst/>
            <a:ahLst/>
            <a:cxnLst/>
            <a:rect r="r" b="b" t="t" l="l"/>
            <a:pathLst>
              <a:path h="7817233" w="9063459">
                <a:moveTo>
                  <a:pt x="0" y="0"/>
                </a:moveTo>
                <a:lnTo>
                  <a:pt x="9063459" y="0"/>
                </a:lnTo>
                <a:lnTo>
                  <a:pt x="9063459" y="7817233"/>
                </a:lnTo>
                <a:lnTo>
                  <a:pt x="0" y="7817233"/>
                </a:lnTo>
                <a:lnTo>
                  <a:pt x="0" y="0"/>
                </a:lnTo>
                <a:close/>
              </a:path>
            </a:pathLst>
          </a:custGeom>
          <a:blipFill>
            <a:blip r:embed="rId14"/>
            <a:stretch>
              <a:fillRect l="0" t="0" r="0" b="0"/>
            </a:stretch>
          </a:blipFill>
        </p:spPr>
      </p:sp>
      <p:sp>
        <p:nvSpPr>
          <p:cNvPr name="TextBox 10" id="10"/>
          <p:cNvSpPr txBox="true"/>
          <p:nvPr/>
        </p:nvSpPr>
        <p:spPr>
          <a:xfrm rot="0">
            <a:off x="1028700" y="1273967"/>
            <a:ext cx="7770496" cy="721995"/>
          </a:xfrm>
          <a:prstGeom prst="rect">
            <a:avLst/>
          </a:prstGeom>
        </p:spPr>
        <p:txBody>
          <a:bodyPr anchor="t" rtlCol="false" tIns="0" lIns="0" bIns="0" rIns="0">
            <a:spAutoFit/>
          </a:bodyPr>
          <a:lstStyle/>
          <a:p>
            <a:pPr algn="just">
              <a:lnSpc>
                <a:spcPts val="5879"/>
              </a:lnSpc>
              <a:spcBef>
                <a:spcPct val="0"/>
              </a:spcBef>
            </a:pPr>
            <a:r>
              <a:rPr lang="en-US" sz="4199">
                <a:solidFill>
                  <a:srgbClr val="000000"/>
                </a:solidFill>
                <a:latin typeface="Asap"/>
              </a:rPr>
              <a:t>Xem chi tiết cảnh bảo với hunt</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399901" y="2840814"/>
            <a:ext cx="11394523" cy="5572634"/>
          </a:xfrm>
          <a:custGeom>
            <a:avLst/>
            <a:gdLst/>
            <a:ahLst/>
            <a:cxnLst/>
            <a:rect r="r" b="b" t="t" l="l"/>
            <a:pathLst>
              <a:path h="5572634" w="11394523">
                <a:moveTo>
                  <a:pt x="0" y="0"/>
                </a:moveTo>
                <a:lnTo>
                  <a:pt x="11394523" y="0"/>
                </a:lnTo>
                <a:lnTo>
                  <a:pt x="11394523" y="5572634"/>
                </a:lnTo>
                <a:lnTo>
                  <a:pt x="0" y="5572634"/>
                </a:lnTo>
                <a:lnTo>
                  <a:pt x="0" y="0"/>
                </a:lnTo>
                <a:close/>
              </a:path>
            </a:pathLst>
          </a:custGeom>
          <a:blipFill>
            <a:blip r:embed="rId13"/>
            <a:stretch>
              <a:fillRect l="0" t="0" r="0" b="0"/>
            </a:stretch>
          </a:blipFill>
        </p:spPr>
      </p:sp>
      <p:sp>
        <p:nvSpPr>
          <p:cNvPr name="TextBox 9" id="9"/>
          <p:cNvSpPr txBox="true"/>
          <p:nvPr/>
        </p:nvSpPr>
        <p:spPr>
          <a:xfrm rot="0">
            <a:off x="701724" y="1273967"/>
            <a:ext cx="7770496" cy="721995"/>
          </a:xfrm>
          <a:prstGeom prst="rect">
            <a:avLst/>
          </a:prstGeom>
        </p:spPr>
        <p:txBody>
          <a:bodyPr anchor="t" rtlCol="false" tIns="0" lIns="0" bIns="0" rIns="0">
            <a:spAutoFit/>
          </a:bodyPr>
          <a:lstStyle/>
          <a:p>
            <a:pPr algn="just">
              <a:lnSpc>
                <a:spcPts val="5879"/>
              </a:lnSpc>
              <a:spcBef>
                <a:spcPct val="0"/>
              </a:spcBef>
            </a:pPr>
            <a:r>
              <a:rPr lang="en-US" sz="4199">
                <a:solidFill>
                  <a:srgbClr val="000000"/>
                </a:solidFill>
                <a:latin typeface="Asap"/>
              </a:rPr>
              <a:t>Xem chi tiết cảnh bảo với hunt</a:t>
            </a:r>
          </a:p>
        </p:txBody>
      </p:sp>
      <p:sp>
        <p:nvSpPr>
          <p:cNvPr name="TextBox 10" id="10"/>
          <p:cNvSpPr txBox="true"/>
          <p:nvPr/>
        </p:nvSpPr>
        <p:spPr>
          <a:xfrm rot="0">
            <a:off x="12248436" y="4060825"/>
            <a:ext cx="5764453" cy="2089150"/>
          </a:xfrm>
          <a:prstGeom prst="rect">
            <a:avLst/>
          </a:prstGeom>
        </p:spPr>
        <p:txBody>
          <a:bodyPr anchor="t" rtlCol="false" tIns="0" lIns="0" bIns="0" rIns="0">
            <a:spAutoFit/>
          </a:bodyPr>
          <a:lstStyle/>
          <a:p>
            <a:pPr algn="just">
              <a:lnSpc>
                <a:spcPts val="5599"/>
              </a:lnSpc>
              <a:spcBef>
                <a:spcPct val="0"/>
              </a:spcBef>
            </a:pPr>
            <a:r>
              <a:rPr lang="en-US" sz="3999">
                <a:solidFill>
                  <a:srgbClr val="000000"/>
                </a:solidFill>
                <a:latin typeface="Asap"/>
              </a:rPr>
              <a:t>Ta có thể thấy IP nguồn từ bên Ukraine -&gt; </a:t>
            </a:r>
            <a:r>
              <a:rPr lang="en-US" sz="3999">
                <a:solidFill>
                  <a:srgbClr val="000000"/>
                </a:solidFill>
                <a:latin typeface="Asap"/>
              </a:rPr>
              <a:t>Đây có thể là một vụ DDOS</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399901" y="1995962"/>
            <a:ext cx="11394523" cy="5572634"/>
          </a:xfrm>
          <a:custGeom>
            <a:avLst/>
            <a:gdLst/>
            <a:ahLst/>
            <a:cxnLst/>
            <a:rect r="r" b="b" t="t" l="l"/>
            <a:pathLst>
              <a:path h="5572634" w="11394523">
                <a:moveTo>
                  <a:pt x="0" y="0"/>
                </a:moveTo>
                <a:lnTo>
                  <a:pt x="11394523" y="0"/>
                </a:lnTo>
                <a:lnTo>
                  <a:pt x="11394523" y="5572634"/>
                </a:lnTo>
                <a:lnTo>
                  <a:pt x="0" y="5572634"/>
                </a:lnTo>
                <a:lnTo>
                  <a:pt x="0" y="0"/>
                </a:lnTo>
                <a:close/>
              </a:path>
            </a:pathLst>
          </a:custGeom>
          <a:blipFill>
            <a:blip r:embed="rId13"/>
            <a:stretch>
              <a:fillRect l="0" t="0" r="0" b="0"/>
            </a:stretch>
          </a:blipFill>
        </p:spPr>
      </p:sp>
      <p:sp>
        <p:nvSpPr>
          <p:cNvPr name="Freeform 9" id="9"/>
          <p:cNvSpPr/>
          <p:nvPr/>
        </p:nvSpPr>
        <p:spPr>
          <a:xfrm flipH="false" flipV="false" rot="0">
            <a:off x="399901" y="8052531"/>
            <a:ext cx="14798411" cy="1592965"/>
          </a:xfrm>
          <a:custGeom>
            <a:avLst/>
            <a:gdLst/>
            <a:ahLst/>
            <a:cxnLst/>
            <a:rect r="r" b="b" t="t" l="l"/>
            <a:pathLst>
              <a:path h="1592965" w="14798411">
                <a:moveTo>
                  <a:pt x="0" y="0"/>
                </a:moveTo>
                <a:lnTo>
                  <a:pt x="14798411" y="0"/>
                </a:lnTo>
                <a:lnTo>
                  <a:pt x="14798411" y="1592965"/>
                </a:lnTo>
                <a:lnTo>
                  <a:pt x="0" y="1592965"/>
                </a:lnTo>
                <a:lnTo>
                  <a:pt x="0" y="0"/>
                </a:lnTo>
                <a:close/>
              </a:path>
            </a:pathLst>
          </a:custGeom>
          <a:blipFill>
            <a:blip r:embed="rId14"/>
            <a:stretch>
              <a:fillRect l="0" t="0" r="0" b="0"/>
            </a:stretch>
          </a:blipFill>
        </p:spPr>
      </p:sp>
      <p:sp>
        <p:nvSpPr>
          <p:cNvPr name="TextBox 10" id="10"/>
          <p:cNvSpPr txBox="true"/>
          <p:nvPr/>
        </p:nvSpPr>
        <p:spPr>
          <a:xfrm rot="0">
            <a:off x="399901" y="865085"/>
            <a:ext cx="7770496" cy="721995"/>
          </a:xfrm>
          <a:prstGeom prst="rect">
            <a:avLst/>
          </a:prstGeom>
        </p:spPr>
        <p:txBody>
          <a:bodyPr anchor="t" rtlCol="false" tIns="0" lIns="0" bIns="0" rIns="0">
            <a:spAutoFit/>
          </a:bodyPr>
          <a:lstStyle/>
          <a:p>
            <a:pPr algn="just">
              <a:lnSpc>
                <a:spcPts val="5879"/>
              </a:lnSpc>
              <a:spcBef>
                <a:spcPct val="0"/>
              </a:spcBef>
            </a:pPr>
            <a:r>
              <a:rPr lang="en-US" sz="4199">
                <a:solidFill>
                  <a:srgbClr val="000000"/>
                </a:solidFill>
                <a:latin typeface="Asap"/>
              </a:rPr>
              <a:t>Viết rule và phân tích file PCAP</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028700" y="3293864"/>
            <a:ext cx="10847887" cy="4518660"/>
          </a:xfrm>
          <a:prstGeom prst="rect">
            <a:avLst/>
          </a:prstGeom>
        </p:spPr>
        <p:txBody>
          <a:bodyPr anchor="t" rtlCol="false" tIns="0" lIns="0" bIns="0" rIns="0">
            <a:spAutoFit/>
          </a:bodyPr>
          <a:lstStyle/>
          <a:p>
            <a:pPr algn="just" marL="0" indent="0" lvl="0">
              <a:lnSpc>
                <a:spcPts val="5129"/>
              </a:lnSpc>
              <a:spcBef>
                <a:spcPct val="0"/>
              </a:spcBef>
            </a:pPr>
            <a:r>
              <a:rPr lang="en-US" sz="3799" spc="227" u="none">
                <a:solidFill>
                  <a:srgbClr val="000000"/>
                </a:solidFill>
                <a:latin typeface="Asap"/>
              </a:rPr>
              <a:t>Security Onion là một bản phân phối Linux miễn phí mã nguồn mở được xây dựng cho việc giám sát an ninh mạng. </a:t>
            </a:r>
          </a:p>
          <a:p>
            <a:pPr algn="just" marL="0" indent="0" lvl="0">
              <a:lnSpc>
                <a:spcPts val="5129"/>
              </a:lnSpc>
              <a:spcBef>
                <a:spcPct val="0"/>
              </a:spcBef>
            </a:pPr>
          </a:p>
          <a:p>
            <a:pPr algn="just" marL="0" indent="0" lvl="0">
              <a:lnSpc>
                <a:spcPts val="5129"/>
              </a:lnSpc>
              <a:spcBef>
                <a:spcPct val="0"/>
              </a:spcBef>
            </a:pPr>
            <a:r>
              <a:rPr lang="en-US" sz="3799" spc="227" u="none">
                <a:solidFill>
                  <a:srgbClr val="000000"/>
                </a:solidFill>
                <a:latin typeface="Asap"/>
              </a:rPr>
              <a:t>Security Onion tích hợp nhiều chức năng như hệ thống tìm kiếm, phát hiện xâm nhập (cả NIDS và HIDS), Honeypots và quản lý log. </a:t>
            </a:r>
          </a:p>
        </p:txBody>
      </p:sp>
      <p:sp>
        <p:nvSpPr>
          <p:cNvPr name="Freeform 4" id="4"/>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5" id="5"/>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TextBox 6" id="6"/>
          <p:cNvSpPr txBox="true"/>
          <p:nvPr/>
        </p:nvSpPr>
        <p:spPr>
          <a:xfrm rot="0">
            <a:off x="1028700" y="1502567"/>
            <a:ext cx="5109009" cy="1177290"/>
          </a:xfrm>
          <a:prstGeom prst="rect">
            <a:avLst/>
          </a:prstGeom>
        </p:spPr>
        <p:txBody>
          <a:bodyPr anchor="t" rtlCol="false" tIns="0" lIns="0" bIns="0" rIns="0">
            <a:spAutoFit/>
          </a:bodyPr>
          <a:lstStyle/>
          <a:p>
            <a:pPr algn="l">
              <a:lnSpc>
                <a:spcPts val="8730"/>
              </a:lnSpc>
            </a:pPr>
            <a:r>
              <a:rPr lang="en-US" sz="9000">
                <a:solidFill>
                  <a:srgbClr val="000000"/>
                </a:solidFill>
                <a:latin typeface="Asap Bold"/>
              </a:rPr>
              <a:t>Giới thiệu</a:t>
            </a:r>
          </a:p>
        </p:txBody>
      </p:sp>
      <p:sp>
        <p:nvSpPr>
          <p:cNvPr name="Freeform 7" id="7"/>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0">
            <a:off x="13220270" y="3482459"/>
            <a:ext cx="4198620" cy="4198620"/>
          </a:xfrm>
          <a:custGeom>
            <a:avLst/>
            <a:gdLst/>
            <a:ahLst/>
            <a:cxnLst/>
            <a:rect r="r" b="b" t="t" l="l"/>
            <a:pathLst>
              <a:path h="4198620" w="4198620">
                <a:moveTo>
                  <a:pt x="0" y="0"/>
                </a:moveTo>
                <a:lnTo>
                  <a:pt x="4198620" y="0"/>
                </a:lnTo>
                <a:lnTo>
                  <a:pt x="4198620" y="4198620"/>
                </a:lnTo>
                <a:lnTo>
                  <a:pt x="0" y="4198620"/>
                </a:lnTo>
                <a:lnTo>
                  <a:pt x="0" y="0"/>
                </a:lnTo>
                <a:close/>
              </a:path>
            </a:pathLst>
          </a:custGeom>
          <a:blipFill>
            <a:blip r:embed="rId13"/>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6994664" y="3048421"/>
            <a:ext cx="6818816" cy="6989898"/>
          </a:xfrm>
          <a:custGeom>
            <a:avLst/>
            <a:gdLst/>
            <a:ahLst/>
            <a:cxnLst/>
            <a:rect r="r" b="b" t="t" l="l"/>
            <a:pathLst>
              <a:path h="6989898" w="6818816">
                <a:moveTo>
                  <a:pt x="0" y="0"/>
                </a:moveTo>
                <a:lnTo>
                  <a:pt x="6818816" y="0"/>
                </a:lnTo>
                <a:lnTo>
                  <a:pt x="6818816" y="6989897"/>
                </a:lnTo>
                <a:lnTo>
                  <a:pt x="0" y="6989897"/>
                </a:lnTo>
                <a:lnTo>
                  <a:pt x="0" y="0"/>
                </a:lnTo>
                <a:close/>
              </a:path>
            </a:pathLst>
          </a:custGeom>
          <a:blipFill>
            <a:blip r:embed="rId13"/>
            <a:stretch>
              <a:fillRect l="0" t="0" r="0" b="0"/>
            </a:stretch>
          </a:blipFill>
        </p:spPr>
      </p:sp>
      <p:sp>
        <p:nvSpPr>
          <p:cNvPr name="TextBox 9" id="9"/>
          <p:cNvSpPr txBox="true"/>
          <p:nvPr/>
        </p:nvSpPr>
        <p:spPr>
          <a:xfrm rot="0">
            <a:off x="721021" y="572985"/>
            <a:ext cx="17291868" cy="1384300"/>
          </a:xfrm>
          <a:prstGeom prst="rect">
            <a:avLst/>
          </a:prstGeom>
        </p:spPr>
        <p:txBody>
          <a:bodyPr anchor="t" rtlCol="false" tIns="0" lIns="0" bIns="0" rIns="0">
            <a:spAutoFit/>
          </a:bodyPr>
          <a:lstStyle/>
          <a:p>
            <a:pPr algn="l">
              <a:lnSpc>
                <a:spcPts val="5599"/>
              </a:lnSpc>
              <a:spcBef>
                <a:spcPct val="0"/>
              </a:spcBef>
            </a:pPr>
            <a:r>
              <a:rPr lang="en-US" sz="3999">
                <a:solidFill>
                  <a:srgbClr val="000000"/>
                </a:solidFill>
                <a:latin typeface="Asap Bold"/>
              </a:rPr>
              <a:t>Kịch bản 3: Sử dụng nmap để quét các port đang mở trên máy victim sau đó thực hiện tấn công</a:t>
            </a:r>
          </a:p>
        </p:txBody>
      </p:sp>
      <p:sp>
        <p:nvSpPr>
          <p:cNvPr name="TextBox 10" id="10"/>
          <p:cNvSpPr txBox="true"/>
          <p:nvPr/>
        </p:nvSpPr>
        <p:spPr>
          <a:xfrm rot="0">
            <a:off x="721021" y="2201377"/>
            <a:ext cx="13092459" cy="679450"/>
          </a:xfrm>
          <a:prstGeom prst="rect">
            <a:avLst/>
          </a:prstGeom>
        </p:spPr>
        <p:txBody>
          <a:bodyPr anchor="t" rtlCol="false" tIns="0" lIns="0" bIns="0" rIns="0">
            <a:spAutoFit/>
          </a:bodyPr>
          <a:lstStyle/>
          <a:p>
            <a:pPr algn="just">
              <a:lnSpc>
                <a:spcPts val="5599"/>
              </a:lnSpc>
              <a:spcBef>
                <a:spcPct val="0"/>
              </a:spcBef>
            </a:pPr>
            <a:r>
              <a:rPr lang="en-US" sz="3999">
                <a:solidFill>
                  <a:srgbClr val="000000"/>
                </a:solidFill>
                <a:latin typeface="Asap Bold"/>
              </a:rPr>
              <a:t>Ý tưởng:</a:t>
            </a:r>
            <a:r>
              <a:rPr lang="en-US" sz="3999">
                <a:solidFill>
                  <a:srgbClr val="000000"/>
                </a:solidFill>
                <a:latin typeface="Asap"/>
              </a:rPr>
              <a:t> Thực hiện quét port đang mở trên máy nạn nhân.</a:t>
            </a:r>
          </a:p>
        </p:txBody>
      </p:sp>
      <p:sp>
        <p:nvSpPr>
          <p:cNvPr name="TextBox 11" id="11"/>
          <p:cNvSpPr txBox="true"/>
          <p:nvPr/>
        </p:nvSpPr>
        <p:spPr>
          <a:xfrm rot="0">
            <a:off x="721021" y="3226112"/>
            <a:ext cx="5382605" cy="679450"/>
          </a:xfrm>
          <a:prstGeom prst="rect">
            <a:avLst/>
          </a:prstGeom>
        </p:spPr>
        <p:txBody>
          <a:bodyPr anchor="t" rtlCol="false" tIns="0" lIns="0" bIns="0" rIns="0">
            <a:spAutoFit/>
          </a:bodyPr>
          <a:lstStyle/>
          <a:p>
            <a:pPr algn="just">
              <a:lnSpc>
                <a:spcPts val="5599"/>
              </a:lnSpc>
              <a:spcBef>
                <a:spcPct val="0"/>
              </a:spcBef>
            </a:pPr>
            <a:r>
              <a:rPr lang="en-US" sz="3999">
                <a:solidFill>
                  <a:srgbClr val="000000"/>
                </a:solidFill>
                <a:latin typeface="Asap"/>
              </a:rPr>
              <a:t>Thực hiện quét port</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860499" y="2427961"/>
            <a:ext cx="14492990" cy="1560088"/>
          </a:xfrm>
          <a:custGeom>
            <a:avLst/>
            <a:gdLst/>
            <a:ahLst/>
            <a:cxnLst/>
            <a:rect r="r" b="b" t="t" l="l"/>
            <a:pathLst>
              <a:path h="1560088" w="14492990">
                <a:moveTo>
                  <a:pt x="0" y="0"/>
                </a:moveTo>
                <a:lnTo>
                  <a:pt x="14492990" y="0"/>
                </a:lnTo>
                <a:lnTo>
                  <a:pt x="14492990" y="1560088"/>
                </a:lnTo>
                <a:lnTo>
                  <a:pt x="0" y="1560088"/>
                </a:lnTo>
                <a:lnTo>
                  <a:pt x="0" y="0"/>
                </a:lnTo>
                <a:close/>
              </a:path>
            </a:pathLst>
          </a:custGeom>
          <a:blipFill>
            <a:blip r:embed="rId13"/>
            <a:stretch>
              <a:fillRect l="0" t="0" r="0" b="0"/>
            </a:stretch>
          </a:blipFill>
        </p:spPr>
      </p:sp>
      <p:sp>
        <p:nvSpPr>
          <p:cNvPr name="Freeform 9" id="9"/>
          <p:cNvSpPr/>
          <p:nvPr/>
        </p:nvSpPr>
        <p:spPr>
          <a:xfrm flipH="false" flipV="false" rot="0">
            <a:off x="809477" y="5398044"/>
            <a:ext cx="14544013" cy="2359715"/>
          </a:xfrm>
          <a:custGeom>
            <a:avLst/>
            <a:gdLst/>
            <a:ahLst/>
            <a:cxnLst/>
            <a:rect r="r" b="b" t="t" l="l"/>
            <a:pathLst>
              <a:path h="2359715" w="14544013">
                <a:moveTo>
                  <a:pt x="0" y="0"/>
                </a:moveTo>
                <a:lnTo>
                  <a:pt x="14544012" y="0"/>
                </a:lnTo>
                <a:lnTo>
                  <a:pt x="14544012" y="2359715"/>
                </a:lnTo>
                <a:lnTo>
                  <a:pt x="0" y="2359715"/>
                </a:lnTo>
                <a:lnTo>
                  <a:pt x="0" y="0"/>
                </a:lnTo>
                <a:close/>
              </a:path>
            </a:pathLst>
          </a:custGeom>
          <a:blipFill>
            <a:blip r:embed="rId14"/>
            <a:stretch>
              <a:fillRect l="0" t="0" r="0" b="0"/>
            </a:stretch>
          </a:blipFill>
        </p:spPr>
      </p:sp>
      <p:sp>
        <p:nvSpPr>
          <p:cNvPr name="Freeform 10" id="10"/>
          <p:cNvSpPr/>
          <p:nvPr/>
        </p:nvSpPr>
        <p:spPr>
          <a:xfrm flipH="false" flipV="false" rot="0">
            <a:off x="809477" y="8509544"/>
            <a:ext cx="14544013" cy="748756"/>
          </a:xfrm>
          <a:custGeom>
            <a:avLst/>
            <a:gdLst/>
            <a:ahLst/>
            <a:cxnLst/>
            <a:rect r="r" b="b" t="t" l="l"/>
            <a:pathLst>
              <a:path h="748756" w="14544013">
                <a:moveTo>
                  <a:pt x="0" y="0"/>
                </a:moveTo>
                <a:lnTo>
                  <a:pt x="14544012" y="0"/>
                </a:lnTo>
                <a:lnTo>
                  <a:pt x="14544012" y="748756"/>
                </a:lnTo>
                <a:lnTo>
                  <a:pt x="0" y="748756"/>
                </a:lnTo>
                <a:lnTo>
                  <a:pt x="0" y="0"/>
                </a:lnTo>
                <a:close/>
              </a:path>
            </a:pathLst>
          </a:custGeom>
          <a:blipFill>
            <a:blip r:embed="rId15"/>
            <a:stretch>
              <a:fillRect l="0" t="0" r="0" b="0"/>
            </a:stretch>
          </a:blipFill>
        </p:spPr>
      </p:sp>
      <p:sp>
        <p:nvSpPr>
          <p:cNvPr name="TextBox 11" id="11"/>
          <p:cNvSpPr txBox="true"/>
          <p:nvPr/>
        </p:nvSpPr>
        <p:spPr>
          <a:xfrm rot="0">
            <a:off x="809477" y="1316512"/>
            <a:ext cx="6832630" cy="679450"/>
          </a:xfrm>
          <a:prstGeom prst="rect">
            <a:avLst/>
          </a:prstGeom>
        </p:spPr>
        <p:txBody>
          <a:bodyPr anchor="t" rtlCol="false" tIns="0" lIns="0" bIns="0" rIns="0">
            <a:spAutoFit/>
          </a:bodyPr>
          <a:lstStyle/>
          <a:p>
            <a:pPr algn="just">
              <a:lnSpc>
                <a:spcPts val="5599"/>
              </a:lnSpc>
              <a:spcBef>
                <a:spcPct val="0"/>
              </a:spcBef>
            </a:pPr>
            <a:r>
              <a:rPr lang="en-US" sz="3999">
                <a:solidFill>
                  <a:srgbClr val="000000"/>
                </a:solidFill>
                <a:latin typeface="Asap"/>
              </a:rPr>
              <a:t>Dùng hydra để dò mật khẩu</a:t>
            </a:r>
          </a:p>
        </p:txBody>
      </p:sp>
      <p:sp>
        <p:nvSpPr>
          <p:cNvPr name="TextBox 12" id="12"/>
          <p:cNvSpPr txBox="true"/>
          <p:nvPr/>
        </p:nvSpPr>
        <p:spPr>
          <a:xfrm rot="0">
            <a:off x="809477" y="4464050"/>
            <a:ext cx="6832630" cy="679450"/>
          </a:xfrm>
          <a:prstGeom prst="rect">
            <a:avLst/>
          </a:prstGeom>
        </p:spPr>
        <p:txBody>
          <a:bodyPr anchor="t" rtlCol="false" tIns="0" lIns="0" bIns="0" rIns="0">
            <a:spAutoFit/>
          </a:bodyPr>
          <a:lstStyle/>
          <a:p>
            <a:pPr algn="just">
              <a:lnSpc>
                <a:spcPts val="5599"/>
              </a:lnSpc>
              <a:spcBef>
                <a:spcPct val="0"/>
              </a:spcBef>
            </a:pPr>
            <a:r>
              <a:rPr lang="en-US" sz="3999">
                <a:solidFill>
                  <a:srgbClr val="000000"/>
                </a:solidFill>
                <a:latin typeface="Asap"/>
              </a:rPr>
              <a:t>Kiểm tra cảnh báo từ SOC</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745042" y="2499053"/>
            <a:ext cx="14608447" cy="5537992"/>
          </a:xfrm>
          <a:custGeom>
            <a:avLst/>
            <a:gdLst/>
            <a:ahLst/>
            <a:cxnLst/>
            <a:rect r="r" b="b" t="t" l="l"/>
            <a:pathLst>
              <a:path h="5537992" w="14608447">
                <a:moveTo>
                  <a:pt x="0" y="0"/>
                </a:moveTo>
                <a:lnTo>
                  <a:pt x="14608447" y="0"/>
                </a:lnTo>
                <a:lnTo>
                  <a:pt x="14608447" y="5537992"/>
                </a:lnTo>
                <a:lnTo>
                  <a:pt x="0" y="5537992"/>
                </a:lnTo>
                <a:lnTo>
                  <a:pt x="0" y="0"/>
                </a:lnTo>
                <a:close/>
              </a:path>
            </a:pathLst>
          </a:custGeom>
          <a:blipFill>
            <a:blip r:embed="rId13"/>
            <a:stretch>
              <a:fillRect l="0" t="0" r="0" b="0"/>
            </a:stretch>
          </a:blipFill>
        </p:spPr>
      </p:sp>
      <p:sp>
        <p:nvSpPr>
          <p:cNvPr name="TextBox 9" id="9"/>
          <p:cNvSpPr txBox="true"/>
          <p:nvPr/>
        </p:nvSpPr>
        <p:spPr>
          <a:xfrm rot="0">
            <a:off x="745042" y="1316512"/>
            <a:ext cx="3764090" cy="679450"/>
          </a:xfrm>
          <a:prstGeom prst="rect">
            <a:avLst/>
          </a:prstGeom>
        </p:spPr>
        <p:txBody>
          <a:bodyPr anchor="t" rtlCol="false" tIns="0" lIns="0" bIns="0" rIns="0">
            <a:spAutoFit/>
          </a:bodyPr>
          <a:lstStyle/>
          <a:p>
            <a:pPr algn="just">
              <a:lnSpc>
                <a:spcPts val="5599"/>
              </a:lnSpc>
              <a:spcBef>
                <a:spcPct val="0"/>
              </a:spcBef>
            </a:pPr>
            <a:r>
              <a:rPr lang="en-US" sz="3999">
                <a:solidFill>
                  <a:srgbClr val="000000"/>
                </a:solidFill>
                <a:latin typeface="Asap"/>
              </a:rPr>
              <a:t>Thực hiện hunt</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5164573" y="2141866"/>
            <a:ext cx="12357404" cy="7325762"/>
          </a:xfrm>
          <a:custGeom>
            <a:avLst/>
            <a:gdLst/>
            <a:ahLst/>
            <a:cxnLst/>
            <a:rect r="r" b="b" t="t" l="l"/>
            <a:pathLst>
              <a:path h="7325762" w="12357404">
                <a:moveTo>
                  <a:pt x="0" y="0"/>
                </a:moveTo>
                <a:lnTo>
                  <a:pt x="12357404" y="0"/>
                </a:lnTo>
                <a:lnTo>
                  <a:pt x="12357404" y="7325762"/>
                </a:lnTo>
                <a:lnTo>
                  <a:pt x="0" y="7325762"/>
                </a:lnTo>
                <a:lnTo>
                  <a:pt x="0" y="0"/>
                </a:lnTo>
                <a:close/>
              </a:path>
            </a:pathLst>
          </a:custGeom>
          <a:blipFill>
            <a:blip r:embed="rId13"/>
            <a:stretch>
              <a:fillRect l="0" t="0" r="0" b="0"/>
            </a:stretch>
          </a:blipFill>
        </p:spPr>
      </p:sp>
      <p:sp>
        <p:nvSpPr>
          <p:cNvPr name="TextBox 9" id="9"/>
          <p:cNvSpPr txBox="true"/>
          <p:nvPr/>
        </p:nvSpPr>
        <p:spPr>
          <a:xfrm rot="0">
            <a:off x="543826" y="2056141"/>
            <a:ext cx="4787098" cy="721995"/>
          </a:xfrm>
          <a:prstGeom prst="rect">
            <a:avLst/>
          </a:prstGeom>
        </p:spPr>
        <p:txBody>
          <a:bodyPr anchor="t" rtlCol="false" tIns="0" lIns="0" bIns="0" rIns="0">
            <a:spAutoFit/>
          </a:bodyPr>
          <a:lstStyle/>
          <a:p>
            <a:pPr algn="just">
              <a:lnSpc>
                <a:spcPts val="5879"/>
              </a:lnSpc>
              <a:spcBef>
                <a:spcPct val="0"/>
              </a:spcBef>
            </a:pPr>
            <a:r>
              <a:rPr lang="en-US" sz="4199">
                <a:solidFill>
                  <a:srgbClr val="000000"/>
                </a:solidFill>
                <a:latin typeface="Asap"/>
              </a:rPr>
              <a:t>Kiểm tra file PCAP</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465441" y="4577090"/>
            <a:ext cx="11766168" cy="2845173"/>
          </a:xfrm>
          <a:custGeom>
            <a:avLst/>
            <a:gdLst/>
            <a:ahLst/>
            <a:cxnLst/>
            <a:rect r="r" b="b" t="t" l="l"/>
            <a:pathLst>
              <a:path h="2845173" w="11766168">
                <a:moveTo>
                  <a:pt x="0" y="0"/>
                </a:moveTo>
                <a:lnTo>
                  <a:pt x="11766168" y="0"/>
                </a:lnTo>
                <a:lnTo>
                  <a:pt x="11766168" y="2845174"/>
                </a:lnTo>
                <a:lnTo>
                  <a:pt x="0" y="2845174"/>
                </a:lnTo>
                <a:lnTo>
                  <a:pt x="0" y="0"/>
                </a:lnTo>
                <a:close/>
              </a:path>
            </a:pathLst>
          </a:custGeom>
          <a:blipFill>
            <a:blip r:embed="rId13"/>
            <a:stretch>
              <a:fillRect l="0" t="0" r="0" b="0"/>
            </a:stretch>
          </a:blipFill>
        </p:spPr>
      </p:sp>
      <p:sp>
        <p:nvSpPr>
          <p:cNvPr name="Freeform 9" id="9"/>
          <p:cNvSpPr/>
          <p:nvPr/>
        </p:nvSpPr>
        <p:spPr>
          <a:xfrm flipH="false" flipV="false" rot="0">
            <a:off x="6450329" y="7010964"/>
            <a:ext cx="11562560" cy="2958284"/>
          </a:xfrm>
          <a:custGeom>
            <a:avLst/>
            <a:gdLst/>
            <a:ahLst/>
            <a:cxnLst/>
            <a:rect r="r" b="b" t="t" l="l"/>
            <a:pathLst>
              <a:path h="2958284" w="11562560">
                <a:moveTo>
                  <a:pt x="0" y="0"/>
                </a:moveTo>
                <a:lnTo>
                  <a:pt x="11562560" y="0"/>
                </a:lnTo>
                <a:lnTo>
                  <a:pt x="11562560" y="2958283"/>
                </a:lnTo>
                <a:lnTo>
                  <a:pt x="0" y="2958283"/>
                </a:lnTo>
                <a:lnTo>
                  <a:pt x="0" y="0"/>
                </a:lnTo>
                <a:close/>
              </a:path>
            </a:pathLst>
          </a:custGeom>
          <a:blipFill>
            <a:blip r:embed="rId14"/>
            <a:stretch>
              <a:fillRect l="0" t="0" r="0" b="0"/>
            </a:stretch>
          </a:blipFill>
        </p:spPr>
      </p:sp>
      <p:sp>
        <p:nvSpPr>
          <p:cNvPr name="TextBox 10" id="10"/>
          <p:cNvSpPr txBox="true"/>
          <p:nvPr/>
        </p:nvSpPr>
        <p:spPr>
          <a:xfrm rot="0">
            <a:off x="721021" y="385466"/>
            <a:ext cx="16538279" cy="1384300"/>
          </a:xfrm>
          <a:prstGeom prst="rect">
            <a:avLst/>
          </a:prstGeom>
        </p:spPr>
        <p:txBody>
          <a:bodyPr anchor="t" rtlCol="false" tIns="0" lIns="0" bIns="0" rIns="0">
            <a:spAutoFit/>
          </a:bodyPr>
          <a:lstStyle/>
          <a:p>
            <a:pPr algn="l">
              <a:lnSpc>
                <a:spcPts val="5599"/>
              </a:lnSpc>
              <a:spcBef>
                <a:spcPct val="0"/>
              </a:spcBef>
            </a:pPr>
            <a:r>
              <a:rPr lang="en-US" sz="3999">
                <a:solidFill>
                  <a:srgbClr val="000000"/>
                </a:solidFill>
                <a:latin typeface="Asap Bold"/>
              </a:rPr>
              <a:t>Kịch bản 4: Máy tính nạn nhân (windows) chạy phần mềm độc hại ( dính botnet )</a:t>
            </a:r>
          </a:p>
        </p:txBody>
      </p:sp>
      <p:sp>
        <p:nvSpPr>
          <p:cNvPr name="TextBox 11" id="11"/>
          <p:cNvSpPr txBox="true"/>
          <p:nvPr/>
        </p:nvSpPr>
        <p:spPr>
          <a:xfrm rot="0">
            <a:off x="519805" y="1919762"/>
            <a:ext cx="15047228" cy="1384300"/>
          </a:xfrm>
          <a:prstGeom prst="rect">
            <a:avLst/>
          </a:prstGeom>
        </p:spPr>
        <p:txBody>
          <a:bodyPr anchor="t" rtlCol="false" tIns="0" lIns="0" bIns="0" rIns="0">
            <a:spAutoFit/>
          </a:bodyPr>
          <a:lstStyle/>
          <a:p>
            <a:pPr algn="just">
              <a:lnSpc>
                <a:spcPts val="5599"/>
              </a:lnSpc>
              <a:spcBef>
                <a:spcPct val="0"/>
              </a:spcBef>
            </a:pPr>
            <a:r>
              <a:rPr lang="en-US" sz="3999">
                <a:solidFill>
                  <a:srgbClr val="000000"/>
                </a:solidFill>
                <a:latin typeface="Asap Bold"/>
              </a:rPr>
              <a:t>Ý tưởng:</a:t>
            </a:r>
            <a:r>
              <a:rPr lang="en-US" sz="3999">
                <a:solidFill>
                  <a:srgbClr val="000000"/>
                </a:solidFill>
                <a:latin typeface="Asap"/>
              </a:rPr>
              <a:t> Phần mềm độc hại tự động tải về file service.exe từ mã nguồn độc và thực thi </a:t>
            </a:r>
          </a:p>
        </p:txBody>
      </p:sp>
      <p:sp>
        <p:nvSpPr>
          <p:cNvPr name="TextBox 12" id="12"/>
          <p:cNvSpPr txBox="true"/>
          <p:nvPr/>
        </p:nvSpPr>
        <p:spPr>
          <a:xfrm rot="0">
            <a:off x="519805" y="3669040"/>
            <a:ext cx="7376905" cy="679450"/>
          </a:xfrm>
          <a:prstGeom prst="rect">
            <a:avLst/>
          </a:prstGeom>
        </p:spPr>
        <p:txBody>
          <a:bodyPr anchor="t" rtlCol="false" tIns="0" lIns="0" bIns="0" rIns="0">
            <a:spAutoFit/>
          </a:bodyPr>
          <a:lstStyle/>
          <a:p>
            <a:pPr algn="just">
              <a:lnSpc>
                <a:spcPts val="5599"/>
              </a:lnSpc>
              <a:spcBef>
                <a:spcPct val="0"/>
              </a:spcBef>
            </a:pPr>
            <a:r>
              <a:rPr lang="en-US" sz="3999">
                <a:solidFill>
                  <a:srgbClr val="000000"/>
                </a:solidFill>
                <a:latin typeface="Asap"/>
              </a:rPr>
              <a:t>Máy windows sau khi chạy agent</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519805" y="2476321"/>
            <a:ext cx="12923248" cy="1633047"/>
          </a:xfrm>
          <a:custGeom>
            <a:avLst/>
            <a:gdLst/>
            <a:ahLst/>
            <a:cxnLst/>
            <a:rect r="r" b="b" t="t" l="l"/>
            <a:pathLst>
              <a:path h="1633047" w="12923248">
                <a:moveTo>
                  <a:pt x="0" y="0"/>
                </a:moveTo>
                <a:lnTo>
                  <a:pt x="12923248" y="0"/>
                </a:lnTo>
                <a:lnTo>
                  <a:pt x="12923248" y="1633047"/>
                </a:lnTo>
                <a:lnTo>
                  <a:pt x="0" y="1633047"/>
                </a:lnTo>
                <a:lnTo>
                  <a:pt x="0" y="0"/>
                </a:lnTo>
                <a:close/>
              </a:path>
            </a:pathLst>
          </a:custGeom>
          <a:blipFill>
            <a:blip r:embed="rId13"/>
            <a:stretch>
              <a:fillRect l="0" t="0" r="0" b="0"/>
            </a:stretch>
          </a:blipFill>
        </p:spPr>
      </p:sp>
      <p:sp>
        <p:nvSpPr>
          <p:cNvPr name="Freeform 9" id="9"/>
          <p:cNvSpPr/>
          <p:nvPr/>
        </p:nvSpPr>
        <p:spPr>
          <a:xfrm flipH="false" flipV="false" rot="0">
            <a:off x="519805" y="5665118"/>
            <a:ext cx="13210609" cy="1525094"/>
          </a:xfrm>
          <a:custGeom>
            <a:avLst/>
            <a:gdLst/>
            <a:ahLst/>
            <a:cxnLst/>
            <a:rect r="r" b="b" t="t" l="l"/>
            <a:pathLst>
              <a:path h="1525094" w="13210609">
                <a:moveTo>
                  <a:pt x="0" y="0"/>
                </a:moveTo>
                <a:lnTo>
                  <a:pt x="13210608" y="0"/>
                </a:lnTo>
                <a:lnTo>
                  <a:pt x="13210608" y="1525094"/>
                </a:lnTo>
                <a:lnTo>
                  <a:pt x="0" y="1525094"/>
                </a:lnTo>
                <a:lnTo>
                  <a:pt x="0" y="0"/>
                </a:lnTo>
                <a:close/>
              </a:path>
            </a:pathLst>
          </a:custGeom>
          <a:blipFill>
            <a:blip r:embed="rId14"/>
            <a:stretch>
              <a:fillRect l="0" t="0" r="0" b="0"/>
            </a:stretch>
          </a:blipFill>
        </p:spPr>
      </p:sp>
      <p:sp>
        <p:nvSpPr>
          <p:cNvPr name="TextBox 10" id="10"/>
          <p:cNvSpPr txBox="true"/>
          <p:nvPr/>
        </p:nvSpPr>
        <p:spPr>
          <a:xfrm rot="0">
            <a:off x="519805" y="874610"/>
            <a:ext cx="16739495" cy="1384300"/>
          </a:xfrm>
          <a:prstGeom prst="rect">
            <a:avLst/>
          </a:prstGeom>
        </p:spPr>
        <p:txBody>
          <a:bodyPr anchor="t" rtlCol="false" tIns="0" lIns="0" bIns="0" rIns="0">
            <a:spAutoFit/>
          </a:bodyPr>
          <a:lstStyle/>
          <a:p>
            <a:pPr algn="just">
              <a:lnSpc>
                <a:spcPts val="5599"/>
              </a:lnSpc>
              <a:spcBef>
                <a:spcPct val="0"/>
              </a:spcBef>
            </a:pPr>
            <a:r>
              <a:rPr lang="en-US" sz="3999">
                <a:solidFill>
                  <a:srgbClr val="000000"/>
                </a:solidFill>
                <a:latin typeface="Asap"/>
              </a:rPr>
              <a:t>Tiến trình này không thể ngắt bằng cách thủ công bằng Task Manager, và nó tạo 1 socket lắng nghe lệnh từ phía máy chủ CnC</a:t>
            </a:r>
          </a:p>
        </p:txBody>
      </p:sp>
      <p:sp>
        <p:nvSpPr>
          <p:cNvPr name="TextBox 11" id="11"/>
          <p:cNvSpPr txBox="true"/>
          <p:nvPr/>
        </p:nvSpPr>
        <p:spPr>
          <a:xfrm rot="0">
            <a:off x="519805" y="4509418"/>
            <a:ext cx="13620651" cy="679450"/>
          </a:xfrm>
          <a:prstGeom prst="rect">
            <a:avLst/>
          </a:prstGeom>
        </p:spPr>
        <p:txBody>
          <a:bodyPr anchor="t" rtlCol="false" tIns="0" lIns="0" bIns="0" rIns="0">
            <a:spAutoFit/>
          </a:bodyPr>
          <a:lstStyle/>
          <a:p>
            <a:pPr algn="just">
              <a:lnSpc>
                <a:spcPts val="5599"/>
              </a:lnSpc>
              <a:spcBef>
                <a:spcPct val="0"/>
              </a:spcBef>
            </a:pPr>
            <a:r>
              <a:rPr lang="en-US" sz="3999">
                <a:solidFill>
                  <a:srgbClr val="000000"/>
                </a:solidFill>
                <a:latin typeface="Asap"/>
              </a:rPr>
              <a:t>Thông tin về botnet được lưu tại trang chủ của máy chủ CnC</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3761559" y="2480763"/>
            <a:ext cx="9788308" cy="7585939"/>
          </a:xfrm>
          <a:custGeom>
            <a:avLst/>
            <a:gdLst/>
            <a:ahLst/>
            <a:cxnLst/>
            <a:rect r="r" b="b" t="t" l="l"/>
            <a:pathLst>
              <a:path h="7585939" w="9788308">
                <a:moveTo>
                  <a:pt x="0" y="0"/>
                </a:moveTo>
                <a:lnTo>
                  <a:pt x="9788309" y="0"/>
                </a:lnTo>
                <a:lnTo>
                  <a:pt x="9788309" y="7585939"/>
                </a:lnTo>
                <a:lnTo>
                  <a:pt x="0" y="7585939"/>
                </a:lnTo>
                <a:lnTo>
                  <a:pt x="0" y="0"/>
                </a:lnTo>
                <a:close/>
              </a:path>
            </a:pathLst>
          </a:custGeom>
          <a:blipFill>
            <a:blip r:embed="rId13"/>
            <a:stretch>
              <a:fillRect l="0" t="0" r="0" b="0"/>
            </a:stretch>
          </a:blipFill>
        </p:spPr>
      </p:sp>
      <p:sp>
        <p:nvSpPr>
          <p:cNvPr name="TextBox 9" id="9"/>
          <p:cNvSpPr txBox="true"/>
          <p:nvPr/>
        </p:nvSpPr>
        <p:spPr>
          <a:xfrm rot="0">
            <a:off x="1028700" y="874610"/>
            <a:ext cx="9193904" cy="1384300"/>
          </a:xfrm>
          <a:prstGeom prst="rect">
            <a:avLst/>
          </a:prstGeom>
        </p:spPr>
        <p:txBody>
          <a:bodyPr anchor="t" rtlCol="false" tIns="0" lIns="0" bIns="0" rIns="0">
            <a:spAutoFit/>
          </a:bodyPr>
          <a:lstStyle/>
          <a:p>
            <a:pPr algn="l">
              <a:lnSpc>
                <a:spcPts val="5599"/>
              </a:lnSpc>
              <a:spcBef>
                <a:spcPct val="0"/>
              </a:spcBef>
            </a:pPr>
            <a:r>
              <a:rPr lang="en-US" sz="3999">
                <a:solidFill>
                  <a:srgbClr val="000000"/>
                </a:solidFill>
                <a:latin typeface="Asap"/>
              </a:rPr>
              <a:t>Máy chủ gửi cho zombie cmd: echo xyz &gt; "D:\ML Security\MAYDINHBOTNET.txt"</a:t>
            </a:r>
          </a:p>
        </p:txBody>
      </p:sp>
      <p:sp>
        <p:nvSpPr>
          <p:cNvPr name="TextBox 10" id="10"/>
          <p:cNvSpPr txBox="true"/>
          <p:nvPr/>
        </p:nvSpPr>
        <p:spPr>
          <a:xfrm rot="0">
            <a:off x="1028700" y="2905437"/>
            <a:ext cx="1975287" cy="679450"/>
          </a:xfrm>
          <a:prstGeom prst="rect">
            <a:avLst/>
          </a:prstGeom>
        </p:spPr>
        <p:txBody>
          <a:bodyPr anchor="t" rtlCol="false" tIns="0" lIns="0" bIns="0" rIns="0">
            <a:spAutoFit/>
          </a:bodyPr>
          <a:lstStyle/>
          <a:p>
            <a:pPr algn="just">
              <a:lnSpc>
                <a:spcPts val="5599"/>
              </a:lnSpc>
              <a:spcBef>
                <a:spcPct val="0"/>
              </a:spcBef>
            </a:pPr>
            <a:r>
              <a:rPr lang="en-US" sz="3999">
                <a:solidFill>
                  <a:srgbClr val="000000"/>
                </a:solidFill>
                <a:latin typeface="Asap"/>
              </a:rPr>
              <a:t>Kết quả:</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877788" y="1929296"/>
            <a:ext cx="13579883" cy="2436328"/>
          </a:xfrm>
          <a:custGeom>
            <a:avLst/>
            <a:gdLst/>
            <a:ahLst/>
            <a:cxnLst/>
            <a:rect r="r" b="b" t="t" l="l"/>
            <a:pathLst>
              <a:path h="2436328" w="13579883">
                <a:moveTo>
                  <a:pt x="0" y="0"/>
                </a:moveTo>
                <a:lnTo>
                  <a:pt x="13579883" y="0"/>
                </a:lnTo>
                <a:lnTo>
                  <a:pt x="13579883" y="2436329"/>
                </a:lnTo>
                <a:lnTo>
                  <a:pt x="0" y="2436329"/>
                </a:lnTo>
                <a:lnTo>
                  <a:pt x="0" y="0"/>
                </a:lnTo>
                <a:close/>
              </a:path>
            </a:pathLst>
          </a:custGeom>
          <a:blipFill>
            <a:blip r:embed="rId13"/>
            <a:stretch>
              <a:fillRect l="0" t="0" r="0" b="0"/>
            </a:stretch>
          </a:blipFill>
        </p:spPr>
      </p:sp>
      <p:sp>
        <p:nvSpPr>
          <p:cNvPr name="Freeform 9" id="9"/>
          <p:cNvSpPr/>
          <p:nvPr/>
        </p:nvSpPr>
        <p:spPr>
          <a:xfrm flipH="false" flipV="false" rot="0">
            <a:off x="755571" y="5816600"/>
            <a:ext cx="14475701" cy="3861692"/>
          </a:xfrm>
          <a:custGeom>
            <a:avLst/>
            <a:gdLst/>
            <a:ahLst/>
            <a:cxnLst/>
            <a:rect r="r" b="b" t="t" l="l"/>
            <a:pathLst>
              <a:path h="3861692" w="14475701">
                <a:moveTo>
                  <a:pt x="0" y="0"/>
                </a:moveTo>
                <a:lnTo>
                  <a:pt x="14475701" y="0"/>
                </a:lnTo>
                <a:lnTo>
                  <a:pt x="14475701" y="3861693"/>
                </a:lnTo>
                <a:lnTo>
                  <a:pt x="0" y="3861693"/>
                </a:lnTo>
                <a:lnTo>
                  <a:pt x="0" y="0"/>
                </a:lnTo>
                <a:close/>
              </a:path>
            </a:pathLst>
          </a:custGeom>
          <a:blipFill>
            <a:blip r:embed="rId14"/>
            <a:stretch>
              <a:fillRect l="0" t="0" r="0" b="0"/>
            </a:stretch>
          </a:blipFill>
        </p:spPr>
      </p:sp>
      <p:sp>
        <p:nvSpPr>
          <p:cNvPr name="TextBox 10" id="10"/>
          <p:cNvSpPr txBox="true"/>
          <p:nvPr/>
        </p:nvSpPr>
        <p:spPr>
          <a:xfrm rot="0">
            <a:off x="877788" y="874610"/>
            <a:ext cx="9193904" cy="679450"/>
          </a:xfrm>
          <a:prstGeom prst="rect">
            <a:avLst/>
          </a:prstGeom>
        </p:spPr>
        <p:txBody>
          <a:bodyPr anchor="t" rtlCol="false" tIns="0" lIns="0" bIns="0" rIns="0">
            <a:spAutoFit/>
          </a:bodyPr>
          <a:lstStyle/>
          <a:p>
            <a:pPr algn="l">
              <a:lnSpc>
                <a:spcPts val="5599"/>
              </a:lnSpc>
              <a:spcBef>
                <a:spcPct val="0"/>
              </a:spcBef>
            </a:pPr>
            <a:r>
              <a:rPr lang="en-US" sz="3999">
                <a:solidFill>
                  <a:srgbClr val="000000"/>
                </a:solidFill>
                <a:latin typeface="Asap"/>
              </a:rPr>
              <a:t>Xem log từ SOC</a:t>
            </a:r>
          </a:p>
        </p:txBody>
      </p:sp>
      <p:sp>
        <p:nvSpPr>
          <p:cNvPr name="TextBox 11" id="11"/>
          <p:cNvSpPr txBox="true"/>
          <p:nvPr/>
        </p:nvSpPr>
        <p:spPr>
          <a:xfrm rot="0">
            <a:off x="755571" y="4765675"/>
            <a:ext cx="16776858" cy="679450"/>
          </a:xfrm>
          <a:prstGeom prst="rect">
            <a:avLst/>
          </a:prstGeom>
        </p:spPr>
        <p:txBody>
          <a:bodyPr anchor="t" rtlCol="false" tIns="0" lIns="0" bIns="0" rIns="0">
            <a:spAutoFit/>
          </a:bodyPr>
          <a:lstStyle/>
          <a:p>
            <a:pPr algn="l">
              <a:lnSpc>
                <a:spcPts val="5599"/>
              </a:lnSpc>
              <a:spcBef>
                <a:spcPct val="0"/>
              </a:spcBef>
            </a:pPr>
            <a:r>
              <a:rPr lang="en-US" sz="3999">
                <a:solidFill>
                  <a:srgbClr val="000000"/>
                </a:solidFill>
                <a:latin typeface="Asap"/>
              </a:rPr>
              <a:t>Thử phân tích alert USER_AGENTS DOWNLOADER User-Agent HTTPGET</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699643" y="1901976"/>
            <a:ext cx="14888958" cy="6968311"/>
          </a:xfrm>
          <a:custGeom>
            <a:avLst/>
            <a:gdLst/>
            <a:ahLst/>
            <a:cxnLst/>
            <a:rect r="r" b="b" t="t" l="l"/>
            <a:pathLst>
              <a:path h="6968311" w="14888958">
                <a:moveTo>
                  <a:pt x="0" y="0"/>
                </a:moveTo>
                <a:lnTo>
                  <a:pt x="14888957" y="0"/>
                </a:lnTo>
                <a:lnTo>
                  <a:pt x="14888957" y="6968311"/>
                </a:lnTo>
                <a:lnTo>
                  <a:pt x="0" y="6968311"/>
                </a:lnTo>
                <a:lnTo>
                  <a:pt x="0" y="0"/>
                </a:lnTo>
                <a:close/>
              </a:path>
            </a:pathLst>
          </a:custGeom>
          <a:blipFill>
            <a:blip r:embed="rId13"/>
            <a:stretch>
              <a:fillRect l="0" t="0" r="0" b="0"/>
            </a:stretch>
          </a:blipFill>
        </p:spPr>
      </p:sp>
      <p:sp>
        <p:nvSpPr>
          <p:cNvPr name="TextBox 9" id="9"/>
          <p:cNvSpPr txBox="true"/>
          <p:nvPr/>
        </p:nvSpPr>
        <p:spPr>
          <a:xfrm rot="0">
            <a:off x="877788" y="874610"/>
            <a:ext cx="9193904" cy="679450"/>
          </a:xfrm>
          <a:prstGeom prst="rect">
            <a:avLst/>
          </a:prstGeom>
        </p:spPr>
        <p:txBody>
          <a:bodyPr anchor="t" rtlCol="false" tIns="0" lIns="0" bIns="0" rIns="0">
            <a:spAutoFit/>
          </a:bodyPr>
          <a:lstStyle/>
          <a:p>
            <a:pPr algn="l">
              <a:lnSpc>
                <a:spcPts val="5599"/>
              </a:lnSpc>
              <a:spcBef>
                <a:spcPct val="0"/>
              </a:spcBef>
            </a:pPr>
            <a:r>
              <a:rPr lang="en-US" sz="3999">
                <a:solidFill>
                  <a:srgbClr val="000000"/>
                </a:solidFill>
                <a:latin typeface="Asap"/>
              </a:rPr>
              <a:t>Kiểm tra PCAP dòng đâu tiên</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TextBox 8" id="8"/>
          <p:cNvSpPr txBox="true"/>
          <p:nvPr/>
        </p:nvSpPr>
        <p:spPr>
          <a:xfrm rot="0">
            <a:off x="6099829" y="3324787"/>
            <a:ext cx="5996080" cy="2077491"/>
          </a:xfrm>
          <a:prstGeom prst="rect">
            <a:avLst/>
          </a:prstGeom>
        </p:spPr>
        <p:txBody>
          <a:bodyPr anchor="t" rtlCol="false" tIns="0" lIns="0" bIns="0" rIns="0">
            <a:spAutoFit/>
          </a:bodyPr>
          <a:lstStyle/>
          <a:p>
            <a:pPr algn="ctr">
              <a:lnSpc>
                <a:spcPts val="16978"/>
              </a:lnSpc>
              <a:spcBef>
                <a:spcPct val="0"/>
              </a:spcBef>
            </a:pPr>
            <a:r>
              <a:rPr lang="en-US" sz="12127">
                <a:solidFill>
                  <a:srgbClr val="000000"/>
                </a:solidFill>
                <a:latin typeface="Asap Bold"/>
              </a:rPr>
              <a:t>Kết luận</a:t>
            </a:r>
            <a:r>
              <a:rPr lang="en-US" sz="12127">
                <a:solidFill>
                  <a:srgbClr val="000000"/>
                </a:solidFill>
                <a:latin typeface="Asap Bold"/>
              </a:rPr>
              <a:t>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TextBox 5" id="5"/>
          <p:cNvSpPr txBox="true"/>
          <p:nvPr/>
        </p:nvSpPr>
        <p:spPr>
          <a:xfrm rot="0">
            <a:off x="690820" y="1190625"/>
            <a:ext cx="5856429" cy="1052829"/>
          </a:xfrm>
          <a:prstGeom prst="rect">
            <a:avLst/>
          </a:prstGeom>
        </p:spPr>
        <p:txBody>
          <a:bodyPr anchor="t" rtlCol="false" tIns="0" lIns="0" bIns="0" rIns="0">
            <a:spAutoFit/>
          </a:bodyPr>
          <a:lstStyle/>
          <a:p>
            <a:pPr algn="l">
              <a:lnSpc>
                <a:spcPts val="7759"/>
              </a:lnSpc>
            </a:pPr>
            <a:r>
              <a:rPr lang="en-US" sz="7999">
                <a:solidFill>
                  <a:srgbClr val="000000"/>
                </a:solidFill>
                <a:latin typeface="Asap Bold"/>
              </a:rPr>
              <a:t>Thành phần</a:t>
            </a:r>
          </a:p>
        </p:txBody>
      </p:sp>
      <p:sp>
        <p:nvSpPr>
          <p:cNvPr name="Freeform 6" id="6"/>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0">
            <a:off x="14303297" y="6562259"/>
            <a:ext cx="3984703" cy="3127992"/>
          </a:xfrm>
          <a:custGeom>
            <a:avLst/>
            <a:gdLst/>
            <a:ahLst/>
            <a:cxnLst/>
            <a:rect r="r" b="b" t="t" l="l"/>
            <a:pathLst>
              <a:path h="3127992" w="3984703">
                <a:moveTo>
                  <a:pt x="0" y="0"/>
                </a:moveTo>
                <a:lnTo>
                  <a:pt x="3984703" y="0"/>
                </a:lnTo>
                <a:lnTo>
                  <a:pt x="3984703" y="3127992"/>
                </a:lnTo>
                <a:lnTo>
                  <a:pt x="0" y="3127992"/>
                </a:lnTo>
                <a:lnTo>
                  <a:pt x="0" y="0"/>
                </a:lnTo>
                <a:close/>
              </a:path>
            </a:pathLst>
          </a:custGeom>
          <a:blipFill>
            <a:blip r:embed="rId13"/>
            <a:stretch>
              <a:fillRect l="0" t="0" r="0" b="0"/>
            </a:stretch>
          </a:blipFill>
        </p:spPr>
      </p:sp>
      <p:sp>
        <p:nvSpPr>
          <p:cNvPr name="TextBox 10" id="10"/>
          <p:cNvSpPr txBox="true"/>
          <p:nvPr/>
        </p:nvSpPr>
        <p:spPr>
          <a:xfrm rot="0">
            <a:off x="690820" y="2830755"/>
            <a:ext cx="11712857" cy="1826910"/>
          </a:xfrm>
          <a:prstGeom prst="rect">
            <a:avLst/>
          </a:prstGeom>
        </p:spPr>
        <p:txBody>
          <a:bodyPr anchor="t" rtlCol="false" tIns="0" lIns="0" bIns="0" rIns="0">
            <a:spAutoFit/>
          </a:bodyPr>
          <a:lstStyle/>
          <a:p>
            <a:pPr algn="just">
              <a:lnSpc>
                <a:spcPts val="4858"/>
              </a:lnSpc>
              <a:spcBef>
                <a:spcPct val="0"/>
              </a:spcBef>
            </a:pPr>
            <a:r>
              <a:rPr lang="en-US" sz="3599" spc="215">
                <a:solidFill>
                  <a:srgbClr val="000000"/>
                </a:solidFill>
                <a:latin typeface="Asap Bold"/>
              </a:rPr>
              <a:t>ELK:</a:t>
            </a:r>
            <a:r>
              <a:rPr lang="en-US" sz="3599" spc="215">
                <a:solidFill>
                  <a:srgbClr val="000000"/>
                </a:solidFill>
                <a:latin typeface="Asap"/>
              </a:rPr>
              <a:t> Bộ công cụ bao gồm Elasticsearch, logstash và Kibana, có khả năng thu thập, chuyển đổi, lưu trữ, tìm kiếm và phân tích dữ liệu log</a:t>
            </a:r>
          </a:p>
        </p:txBody>
      </p:sp>
      <p:sp>
        <p:nvSpPr>
          <p:cNvPr name="TextBox 11" id="11"/>
          <p:cNvSpPr txBox="true"/>
          <p:nvPr/>
        </p:nvSpPr>
        <p:spPr>
          <a:xfrm rot="0">
            <a:off x="690820" y="5357272"/>
            <a:ext cx="11712857" cy="1826910"/>
          </a:xfrm>
          <a:prstGeom prst="rect">
            <a:avLst/>
          </a:prstGeom>
        </p:spPr>
        <p:txBody>
          <a:bodyPr anchor="t" rtlCol="false" tIns="0" lIns="0" bIns="0" rIns="0">
            <a:spAutoFit/>
          </a:bodyPr>
          <a:lstStyle/>
          <a:p>
            <a:pPr algn="just">
              <a:lnSpc>
                <a:spcPts val="4858"/>
              </a:lnSpc>
              <a:spcBef>
                <a:spcPct val="0"/>
              </a:spcBef>
            </a:pPr>
            <a:r>
              <a:rPr lang="en-US" sz="3599" spc="215">
                <a:solidFill>
                  <a:srgbClr val="000000"/>
                </a:solidFill>
                <a:latin typeface="Asap Bold"/>
              </a:rPr>
              <a:t>Suricata:</a:t>
            </a:r>
            <a:r>
              <a:rPr lang="en-US" sz="3599" spc="215">
                <a:solidFill>
                  <a:srgbClr val="000000"/>
                </a:solidFill>
                <a:latin typeface="Asap"/>
              </a:rPr>
              <a:t> Công cụ phát hiện và ngăn chặn xâm nhập mã nguồn mở, được thiết kế với hiệu năng cao, có thể xử lý lưu lượng mạng lớn với tốc độ cao</a:t>
            </a:r>
          </a:p>
        </p:txBody>
      </p:sp>
      <p:sp>
        <p:nvSpPr>
          <p:cNvPr name="Freeform 12" id="12"/>
          <p:cNvSpPr/>
          <p:nvPr/>
        </p:nvSpPr>
        <p:spPr>
          <a:xfrm flipH="false" flipV="false" rot="0">
            <a:off x="12888573" y="1244027"/>
            <a:ext cx="3558409" cy="4179919"/>
          </a:xfrm>
          <a:custGeom>
            <a:avLst/>
            <a:gdLst/>
            <a:ahLst/>
            <a:cxnLst/>
            <a:rect r="r" b="b" t="t" l="l"/>
            <a:pathLst>
              <a:path h="4179919" w="3558409">
                <a:moveTo>
                  <a:pt x="0" y="0"/>
                </a:moveTo>
                <a:lnTo>
                  <a:pt x="3558409" y="0"/>
                </a:lnTo>
                <a:lnTo>
                  <a:pt x="3558409" y="4179920"/>
                </a:lnTo>
                <a:lnTo>
                  <a:pt x="0" y="4179920"/>
                </a:lnTo>
                <a:lnTo>
                  <a:pt x="0" y="0"/>
                </a:lnTo>
                <a:close/>
              </a:path>
            </a:pathLst>
          </a:custGeom>
          <a:blipFill>
            <a:blip r:embed="rId14"/>
            <a:stretch>
              <a:fillRect l="0" t="0" r="0" b="0"/>
            </a:stretch>
          </a:blipFill>
        </p:spPr>
      </p:sp>
      <p:sp>
        <p:nvSpPr>
          <p:cNvPr name="TextBox 13" id="13"/>
          <p:cNvSpPr txBox="true"/>
          <p:nvPr/>
        </p:nvSpPr>
        <p:spPr>
          <a:xfrm rot="0">
            <a:off x="690820" y="8040530"/>
            <a:ext cx="11924229" cy="1270635"/>
          </a:xfrm>
          <a:prstGeom prst="rect">
            <a:avLst/>
          </a:prstGeom>
        </p:spPr>
        <p:txBody>
          <a:bodyPr anchor="t" rtlCol="false" tIns="0" lIns="0" bIns="0" rIns="0">
            <a:spAutoFit/>
          </a:bodyPr>
          <a:lstStyle/>
          <a:p>
            <a:pPr algn="l">
              <a:lnSpc>
                <a:spcPts val="5040"/>
              </a:lnSpc>
              <a:spcBef>
                <a:spcPct val="0"/>
              </a:spcBef>
            </a:pPr>
            <a:r>
              <a:rPr lang="en-US" sz="3600">
                <a:solidFill>
                  <a:srgbClr val="000000"/>
                </a:solidFill>
                <a:latin typeface="Asap Bold"/>
              </a:rPr>
              <a:t>Security Onion Console (SOC): </a:t>
            </a:r>
            <a:r>
              <a:rPr lang="en-US" sz="3600">
                <a:solidFill>
                  <a:srgbClr val="000000"/>
                </a:solidFill>
                <a:latin typeface="Asap"/>
              </a:rPr>
              <a:t>giao diện xem cảnh báo NIDS từ Suricata và các công cụ thu thập khác</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TextBox 8" id="8"/>
          <p:cNvSpPr txBox="true"/>
          <p:nvPr/>
        </p:nvSpPr>
        <p:spPr>
          <a:xfrm rot="0">
            <a:off x="642936" y="1100234"/>
            <a:ext cx="5807393" cy="1295400"/>
          </a:xfrm>
          <a:prstGeom prst="rect">
            <a:avLst/>
          </a:prstGeom>
        </p:spPr>
        <p:txBody>
          <a:bodyPr anchor="t" rtlCol="false" tIns="0" lIns="0" bIns="0" rIns="0">
            <a:spAutoFit/>
          </a:bodyPr>
          <a:lstStyle/>
          <a:p>
            <a:pPr algn="ctr">
              <a:lnSpc>
                <a:spcPts val="10500"/>
              </a:lnSpc>
              <a:spcBef>
                <a:spcPct val="0"/>
              </a:spcBef>
            </a:pPr>
            <a:r>
              <a:rPr lang="en-US" sz="7500">
                <a:solidFill>
                  <a:srgbClr val="000000"/>
                </a:solidFill>
                <a:latin typeface="Asap Bold"/>
              </a:rPr>
              <a:t>Phương Pháp</a:t>
            </a:r>
            <a:r>
              <a:rPr lang="en-US" sz="7500">
                <a:solidFill>
                  <a:srgbClr val="000000"/>
                </a:solidFill>
                <a:latin typeface="Asap Bold"/>
              </a:rPr>
              <a:t> </a:t>
            </a:r>
          </a:p>
        </p:txBody>
      </p:sp>
      <p:sp>
        <p:nvSpPr>
          <p:cNvPr name="TextBox 9" id="9"/>
          <p:cNvSpPr txBox="true"/>
          <p:nvPr/>
        </p:nvSpPr>
        <p:spPr>
          <a:xfrm rot="0">
            <a:off x="642936" y="3003550"/>
            <a:ext cx="16010088" cy="4203700"/>
          </a:xfrm>
          <a:prstGeom prst="rect">
            <a:avLst/>
          </a:prstGeom>
        </p:spPr>
        <p:txBody>
          <a:bodyPr anchor="t" rtlCol="false" tIns="0" lIns="0" bIns="0" rIns="0">
            <a:spAutoFit/>
          </a:bodyPr>
          <a:lstStyle/>
          <a:p>
            <a:pPr algn="l">
              <a:lnSpc>
                <a:spcPts val="5599"/>
              </a:lnSpc>
            </a:pPr>
            <a:r>
              <a:rPr lang="en-US" sz="3999">
                <a:solidFill>
                  <a:srgbClr val="000000"/>
                </a:solidFill>
                <a:latin typeface="Asap"/>
              </a:rPr>
              <a:t>Nhóm đã tiến hành nghiên cứu cũng như thực hiện triển khai Security Onion trong môi trường mạng nội bộ để đánh giá khả năng của nền tảng này. </a:t>
            </a:r>
          </a:p>
          <a:p>
            <a:pPr algn="l">
              <a:lnSpc>
                <a:spcPts val="5599"/>
              </a:lnSpc>
              <a:spcBef>
                <a:spcPct val="0"/>
              </a:spcBef>
            </a:pPr>
            <a:r>
              <a:rPr lang="en-US" sz="3999">
                <a:solidFill>
                  <a:srgbClr val="000000"/>
                </a:solidFill>
                <a:latin typeface="Asap"/>
              </a:rPr>
              <a:t>Quá trình này bao gồm việc cấu hình, triển khai các tính năng SIEM và Threat Hunting, và thực hiện các thử nghiệm để kiểm tra hiệu suất và tính năng của Security Onion</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TextBox 8" id="8"/>
          <p:cNvSpPr txBox="true"/>
          <p:nvPr/>
        </p:nvSpPr>
        <p:spPr>
          <a:xfrm rot="0">
            <a:off x="628799" y="1272062"/>
            <a:ext cx="7896710" cy="1295400"/>
          </a:xfrm>
          <a:prstGeom prst="rect">
            <a:avLst/>
          </a:prstGeom>
        </p:spPr>
        <p:txBody>
          <a:bodyPr anchor="t" rtlCol="false" tIns="0" lIns="0" bIns="0" rIns="0">
            <a:spAutoFit/>
          </a:bodyPr>
          <a:lstStyle/>
          <a:p>
            <a:pPr algn="ctr">
              <a:lnSpc>
                <a:spcPts val="10500"/>
              </a:lnSpc>
              <a:spcBef>
                <a:spcPct val="0"/>
              </a:spcBef>
            </a:pPr>
            <a:r>
              <a:rPr lang="en-US" sz="7500">
                <a:solidFill>
                  <a:srgbClr val="000000"/>
                </a:solidFill>
                <a:latin typeface="Asap Bold"/>
              </a:rPr>
              <a:t>Kết quả đạt được</a:t>
            </a:r>
            <a:r>
              <a:rPr lang="en-US" sz="7500">
                <a:solidFill>
                  <a:srgbClr val="000000"/>
                </a:solidFill>
                <a:latin typeface="Asap Bold"/>
              </a:rPr>
              <a:t> </a:t>
            </a:r>
          </a:p>
        </p:txBody>
      </p:sp>
      <p:sp>
        <p:nvSpPr>
          <p:cNvPr name="TextBox 9" id="9"/>
          <p:cNvSpPr txBox="true"/>
          <p:nvPr/>
        </p:nvSpPr>
        <p:spPr>
          <a:xfrm rot="0">
            <a:off x="827484" y="3215968"/>
            <a:ext cx="16010088" cy="4203700"/>
          </a:xfrm>
          <a:prstGeom prst="rect">
            <a:avLst/>
          </a:prstGeom>
        </p:spPr>
        <p:txBody>
          <a:bodyPr anchor="t" rtlCol="false" tIns="0" lIns="0" bIns="0" rIns="0">
            <a:spAutoFit/>
          </a:bodyPr>
          <a:lstStyle/>
          <a:p>
            <a:pPr algn="l">
              <a:lnSpc>
                <a:spcPts val="5599"/>
              </a:lnSpc>
            </a:pPr>
            <a:r>
              <a:rPr lang="en-US" sz="3999">
                <a:solidFill>
                  <a:srgbClr val="000000"/>
                </a:solidFill>
                <a:latin typeface="Asap"/>
              </a:rPr>
              <a:t>Security Onion là một nền tảng mạnh mẽ và linh hoạt, cung cấp khả năng giám sát mạng và phân tích dữ liệu mạng để phát hiện và ứng phó với các mối đe dọa. </a:t>
            </a:r>
          </a:p>
          <a:p>
            <a:pPr algn="l">
              <a:lnSpc>
                <a:spcPts val="5599"/>
              </a:lnSpc>
              <a:spcBef>
                <a:spcPct val="0"/>
              </a:spcBef>
            </a:pPr>
            <a:r>
              <a:rPr lang="en-US" sz="3999">
                <a:solidFill>
                  <a:srgbClr val="000000"/>
                </a:solidFill>
                <a:latin typeface="Asap"/>
              </a:rPr>
              <a:t>Security Onion đã cho thấy khả năng tích hợp các tính năng SIEM và Threat Hunting một cách hiệu quả, linh hoạt, đồng thời cung cấp giao diện người dùng thân thiện và khả năng mở rộng tùy chỉnh</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2360067" y="2318107"/>
            <a:ext cx="13567867" cy="7281837"/>
          </a:xfrm>
          <a:custGeom>
            <a:avLst/>
            <a:gdLst/>
            <a:ahLst/>
            <a:cxnLst/>
            <a:rect r="r" b="b" t="t" l="l"/>
            <a:pathLst>
              <a:path h="7281837" w="13567867">
                <a:moveTo>
                  <a:pt x="0" y="0"/>
                </a:moveTo>
                <a:lnTo>
                  <a:pt x="13567866" y="0"/>
                </a:lnTo>
                <a:lnTo>
                  <a:pt x="13567866" y="7281837"/>
                </a:lnTo>
                <a:lnTo>
                  <a:pt x="0" y="7281837"/>
                </a:lnTo>
                <a:lnTo>
                  <a:pt x="0" y="0"/>
                </a:lnTo>
                <a:close/>
              </a:path>
            </a:pathLst>
          </a:custGeom>
          <a:blipFill>
            <a:blip r:embed="rId13"/>
            <a:stretch>
              <a:fillRect l="0" t="0" r="0" b="0"/>
            </a:stretch>
          </a:blipFill>
        </p:spPr>
      </p:sp>
      <p:sp>
        <p:nvSpPr>
          <p:cNvPr name="TextBox 9" id="9"/>
          <p:cNvSpPr txBox="true"/>
          <p:nvPr/>
        </p:nvSpPr>
        <p:spPr>
          <a:xfrm rot="0">
            <a:off x="808653" y="943132"/>
            <a:ext cx="5014810" cy="1052831"/>
          </a:xfrm>
          <a:prstGeom prst="rect">
            <a:avLst/>
          </a:prstGeom>
        </p:spPr>
        <p:txBody>
          <a:bodyPr anchor="t" rtlCol="false" tIns="0" lIns="0" bIns="0" rIns="0">
            <a:spAutoFit/>
          </a:bodyPr>
          <a:lstStyle/>
          <a:p>
            <a:pPr algn="l">
              <a:lnSpc>
                <a:spcPts val="7760"/>
              </a:lnSpc>
            </a:pPr>
            <a:r>
              <a:rPr lang="en-US" sz="8000">
                <a:solidFill>
                  <a:srgbClr val="000000"/>
                </a:solidFill>
                <a:latin typeface="Asap Bold"/>
              </a:rPr>
              <a:t>Kiến trúc</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TextBox 8" id="8"/>
          <p:cNvSpPr txBox="true"/>
          <p:nvPr/>
        </p:nvSpPr>
        <p:spPr>
          <a:xfrm rot="0">
            <a:off x="2597277" y="3626610"/>
            <a:ext cx="13093447" cy="2077491"/>
          </a:xfrm>
          <a:prstGeom prst="rect">
            <a:avLst/>
          </a:prstGeom>
        </p:spPr>
        <p:txBody>
          <a:bodyPr anchor="t" rtlCol="false" tIns="0" lIns="0" bIns="0" rIns="0">
            <a:spAutoFit/>
          </a:bodyPr>
          <a:lstStyle/>
          <a:p>
            <a:pPr algn="ctr">
              <a:lnSpc>
                <a:spcPts val="16978"/>
              </a:lnSpc>
              <a:spcBef>
                <a:spcPct val="0"/>
              </a:spcBef>
            </a:pPr>
            <a:r>
              <a:rPr lang="en-US" sz="12127">
                <a:solidFill>
                  <a:srgbClr val="000000"/>
                </a:solidFill>
                <a:latin typeface="Asap Bold"/>
              </a:rPr>
              <a:t>Triển khai mô hình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953048" y="3531638"/>
            <a:ext cx="15082474" cy="3910271"/>
          </a:xfrm>
          <a:custGeom>
            <a:avLst/>
            <a:gdLst/>
            <a:ahLst/>
            <a:cxnLst/>
            <a:rect r="r" b="b" t="t" l="l"/>
            <a:pathLst>
              <a:path h="3910271" w="15082474">
                <a:moveTo>
                  <a:pt x="0" y="0"/>
                </a:moveTo>
                <a:lnTo>
                  <a:pt x="15082474" y="0"/>
                </a:lnTo>
                <a:lnTo>
                  <a:pt x="15082474" y="3910271"/>
                </a:lnTo>
                <a:lnTo>
                  <a:pt x="0" y="3910271"/>
                </a:lnTo>
                <a:lnTo>
                  <a:pt x="0" y="0"/>
                </a:lnTo>
                <a:close/>
              </a:path>
            </a:pathLst>
          </a:custGeom>
          <a:blipFill>
            <a:blip r:embed="rId13"/>
            <a:stretch>
              <a:fillRect l="0" t="0" r="0" b="0"/>
            </a:stretch>
          </a:blipFill>
        </p:spPr>
      </p:sp>
      <p:sp>
        <p:nvSpPr>
          <p:cNvPr name="TextBox 9" id="9"/>
          <p:cNvSpPr txBox="true"/>
          <p:nvPr/>
        </p:nvSpPr>
        <p:spPr>
          <a:xfrm rot="0">
            <a:off x="1028700" y="1648867"/>
            <a:ext cx="6352780" cy="827540"/>
          </a:xfrm>
          <a:prstGeom prst="rect">
            <a:avLst/>
          </a:prstGeom>
        </p:spPr>
        <p:txBody>
          <a:bodyPr anchor="t" rtlCol="false" tIns="0" lIns="0" bIns="0" rIns="0">
            <a:spAutoFit/>
          </a:bodyPr>
          <a:lstStyle/>
          <a:p>
            <a:pPr algn="l">
              <a:lnSpc>
                <a:spcPts val="6130"/>
              </a:lnSpc>
            </a:pPr>
            <a:r>
              <a:rPr lang="en-US" sz="6320">
                <a:solidFill>
                  <a:srgbClr val="000000"/>
                </a:solidFill>
                <a:latin typeface="Asap Bold"/>
              </a:rPr>
              <a:t>Cấu hình mạng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8968462" y="538152"/>
            <a:ext cx="6724557" cy="9210696"/>
          </a:xfrm>
          <a:custGeom>
            <a:avLst/>
            <a:gdLst/>
            <a:ahLst/>
            <a:cxnLst/>
            <a:rect r="r" b="b" t="t" l="l"/>
            <a:pathLst>
              <a:path h="9210696" w="6724557">
                <a:moveTo>
                  <a:pt x="0" y="0"/>
                </a:moveTo>
                <a:lnTo>
                  <a:pt x="6724557" y="0"/>
                </a:lnTo>
                <a:lnTo>
                  <a:pt x="6724557" y="9210696"/>
                </a:lnTo>
                <a:lnTo>
                  <a:pt x="0" y="9210696"/>
                </a:lnTo>
                <a:lnTo>
                  <a:pt x="0" y="0"/>
                </a:lnTo>
                <a:close/>
              </a:path>
            </a:pathLst>
          </a:custGeom>
          <a:blipFill>
            <a:blip r:embed="rId13"/>
            <a:stretch>
              <a:fillRect l="0" t="0" r="0" b="0"/>
            </a:stretch>
          </a:blipFill>
        </p:spPr>
      </p:sp>
      <p:sp>
        <p:nvSpPr>
          <p:cNvPr name="TextBox 9" id="9"/>
          <p:cNvSpPr txBox="true"/>
          <p:nvPr/>
        </p:nvSpPr>
        <p:spPr>
          <a:xfrm rot="0">
            <a:off x="1049402" y="1168422"/>
            <a:ext cx="6352780" cy="827540"/>
          </a:xfrm>
          <a:prstGeom prst="rect">
            <a:avLst/>
          </a:prstGeom>
        </p:spPr>
        <p:txBody>
          <a:bodyPr anchor="t" rtlCol="false" tIns="0" lIns="0" bIns="0" rIns="0">
            <a:spAutoFit/>
          </a:bodyPr>
          <a:lstStyle/>
          <a:p>
            <a:pPr algn="l">
              <a:lnSpc>
                <a:spcPts val="6130"/>
              </a:lnSpc>
            </a:pPr>
            <a:r>
              <a:rPr lang="en-US" sz="6320">
                <a:solidFill>
                  <a:srgbClr val="000000"/>
                </a:solidFill>
                <a:latin typeface="Asap Bold"/>
              </a:rPr>
              <a:t>Cấu hình mạng</a:t>
            </a:r>
          </a:p>
        </p:txBody>
      </p:sp>
      <p:sp>
        <p:nvSpPr>
          <p:cNvPr name="TextBox 10" id="10"/>
          <p:cNvSpPr txBox="true"/>
          <p:nvPr/>
        </p:nvSpPr>
        <p:spPr>
          <a:xfrm rot="0">
            <a:off x="1049402" y="3425592"/>
            <a:ext cx="6352780" cy="914781"/>
          </a:xfrm>
          <a:prstGeom prst="rect">
            <a:avLst/>
          </a:prstGeom>
        </p:spPr>
        <p:txBody>
          <a:bodyPr anchor="t" rtlCol="false" tIns="0" lIns="0" bIns="0" rIns="0">
            <a:spAutoFit/>
          </a:bodyPr>
          <a:lstStyle/>
          <a:p>
            <a:pPr algn="l">
              <a:lnSpc>
                <a:spcPts val="3492"/>
              </a:lnSpc>
            </a:pPr>
            <a:r>
              <a:rPr lang="en-US" sz="3600">
                <a:solidFill>
                  <a:srgbClr val="000000"/>
                </a:solidFill>
                <a:latin typeface="Asap"/>
              </a:rPr>
              <a:t>Phiên bản cài đặt: Eval, node standard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74334" y="1799294"/>
            <a:ext cx="6010351" cy="7941795"/>
          </a:xfrm>
          <a:custGeom>
            <a:avLst/>
            <a:gdLst/>
            <a:ahLst/>
            <a:cxnLst/>
            <a:rect r="r" b="b" t="t" l="l"/>
            <a:pathLst>
              <a:path h="7941795" w="6010351">
                <a:moveTo>
                  <a:pt x="0" y="0"/>
                </a:moveTo>
                <a:lnTo>
                  <a:pt x="6010350" y="0"/>
                </a:lnTo>
                <a:lnTo>
                  <a:pt x="6010350" y="7941795"/>
                </a:lnTo>
                <a:lnTo>
                  <a:pt x="0" y="7941795"/>
                </a:lnTo>
                <a:lnTo>
                  <a:pt x="0" y="0"/>
                </a:lnTo>
                <a:close/>
              </a:path>
            </a:pathLst>
          </a:custGeom>
          <a:blipFill>
            <a:blip r:embed="rId13"/>
            <a:stretch>
              <a:fillRect l="0" t="0" r="0" b="0"/>
            </a:stretch>
          </a:blipFill>
        </p:spPr>
      </p:sp>
      <p:sp>
        <p:nvSpPr>
          <p:cNvPr name="Freeform 9" id="9"/>
          <p:cNvSpPr/>
          <p:nvPr/>
        </p:nvSpPr>
        <p:spPr>
          <a:xfrm flipH="false" flipV="false" rot="0">
            <a:off x="8972527" y="1956037"/>
            <a:ext cx="8495484" cy="6374927"/>
          </a:xfrm>
          <a:custGeom>
            <a:avLst/>
            <a:gdLst/>
            <a:ahLst/>
            <a:cxnLst/>
            <a:rect r="r" b="b" t="t" l="l"/>
            <a:pathLst>
              <a:path h="6374927" w="8495484">
                <a:moveTo>
                  <a:pt x="0" y="0"/>
                </a:moveTo>
                <a:lnTo>
                  <a:pt x="8495485" y="0"/>
                </a:lnTo>
                <a:lnTo>
                  <a:pt x="8495485" y="6374926"/>
                </a:lnTo>
                <a:lnTo>
                  <a:pt x="0" y="6374926"/>
                </a:lnTo>
                <a:lnTo>
                  <a:pt x="0" y="0"/>
                </a:lnTo>
                <a:close/>
              </a:path>
            </a:pathLst>
          </a:custGeom>
          <a:blipFill>
            <a:blip r:embed="rId14"/>
            <a:stretch>
              <a:fillRect l="0" t="0" r="0" b="0"/>
            </a:stretch>
          </a:blipFill>
        </p:spPr>
      </p:sp>
      <p:sp>
        <p:nvSpPr>
          <p:cNvPr name="TextBox 10" id="10"/>
          <p:cNvSpPr txBox="true"/>
          <p:nvPr/>
        </p:nvSpPr>
        <p:spPr>
          <a:xfrm rot="0">
            <a:off x="1028700" y="681605"/>
            <a:ext cx="6352780" cy="827540"/>
          </a:xfrm>
          <a:prstGeom prst="rect">
            <a:avLst/>
          </a:prstGeom>
        </p:spPr>
        <p:txBody>
          <a:bodyPr anchor="t" rtlCol="false" tIns="0" lIns="0" bIns="0" rIns="0">
            <a:spAutoFit/>
          </a:bodyPr>
          <a:lstStyle/>
          <a:p>
            <a:pPr algn="l">
              <a:lnSpc>
                <a:spcPts val="6130"/>
              </a:lnSpc>
            </a:pPr>
            <a:r>
              <a:rPr lang="en-US" sz="6320">
                <a:solidFill>
                  <a:srgbClr val="000000"/>
                </a:solidFill>
                <a:latin typeface="Asap Bold"/>
              </a:rPr>
              <a:t>Cấu hình mạng</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848186" y="2981637"/>
            <a:ext cx="16209898" cy="5259998"/>
          </a:xfrm>
          <a:custGeom>
            <a:avLst/>
            <a:gdLst/>
            <a:ahLst/>
            <a:cxnLst/>
            <a:rect r="r" b="b" t="t" l="l"/>
            <a:pathLst>
              <a:path h="5259998" w="16209898">
                <a:moveTo>
                  <a:pt x="0" y="0"/>
                </a:moveTo>
                <a:lnTo>
                  <a:pt x="16209898" y="0"/>
                </a:lnTo>
                <a:lnTo>
                  <a:pt x="16209898" y="5259999"/>
                </a:lnTo>
                <a:lnTo>
                  <a:pt x="0" y="5259999"/>
                </a:lnTo>
                <a:lnTo>
                  <a:pt x="0" y="0"/>
                </a:lnTo>
                <a:close/>
              </a:path>
            </a:pathLst>
          </a:custGeom>
          <a:blipFill>
            <a:blip r:embed="rId13"/>
            <a:stretch>
              <a:fillRect l="0" t="0" r="0" b="0"/>
            </a:stretch>
          </a:blipFill>
        </p:spPr>
      </p:sp>
      <p:sp>
        <p:nvSpPr>
          <p:cNvPr name="TextBox 9" id="9"/>
          <p:cNvSpPr txBox="true"/>
          <p:nvPr/>
        </p:nvSpPr>
        <p:spPr>
          <a:xfrm rot="0">
            <a:off x="1028700" y="681605"/>
            <a:ext cx="6352780" cy="827540"/>
          </a:xfrm>
          <a:prstGeom prst="rect">
            <a:avLst/>
          </a:prstGeom>
        </p:spPr>
        <p:txBody>
          <a:bodyPr anchor="t" rtlCol="false" tIns="0" lIns="0" bIns="0" rIns="0">
            <a:spAutoFit/>
          </a:bodyPr>
          <a:lstStyle/>
          <a:p>
            <a:pPr algn="l">
              <a:lnSpc>
                <a:spcPts val="6130"/>
              </a:lnSpc>
            </a:pPr>
            <a:r>
              <a:rPr lang="en-US" sz="6320">
                <a:solidFill>
                  <a:srgbClr val="000000"/>
                </a:solidFill>
                <a:latin typeface="Asap Bold"/>
              </a:rPr>
              <a:t>Cấu hình mạng</a:t>
            </a:r>
          </a:p>
        </p:txBody>
      </p:sp>
      <p:sp>
        <p:nvSpPr>
          <p:cNvPr name="TextBox 10" id="10"/>
          <p:cNvSpPr txBox="true"/>
          <p:nvPr/>
        </p:nvSpPr>
        <p:spPr>
          <a:xfrm rot="0">
            <a:off x="1049402" y="2040413"/>
            <a:ext cx="3176390" cy="476631"/>
          </a:xfrm>
          <a:prstGeom prst="rect">
            <a:avLst/>
          </a:prstGeom>
        </p:spPr>
        <p:txBody>
          <a:bodyPr anchor="t" rtlCol="false" tIns="0" lIns="0" bIns="0" rIns="0">
            <a:spAutoFit/>
          </a:bodyPr>
          <a:lstStyle/>
          <a:p>
            <a:pPr algn="l">
              <a:lnSpc>
                <a:spcPts val="3492"/>
              </a:lnSpc>
            </a:pPr>
            <a:r>
              <a:rPr lang="en-US" sz="3600">
                <a:solidFill>
                  <a:srgbClr val="000000"/>
                </a:solidFill>
                <a:latin typeface="Asap"/>
              </a:rPr>
              <a:t>Máy windows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DAGBREfcfjI</dc:identifier>
  <dcterms:modified xsi:type="dcterms:W3CDTF">2011-08-01T06:04:30Z</dcterms:modified>
  <cp:revision>1</cp:revision>
  <dc:title>Security Onion</dc:title>
</cp:coreProperties>
</file>