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8288000" cy="10287000"/>
  <p:notesSz cx="6858000" cy="9144000"/>
  <p:embeddedFontLst>
    <p:embeddedFont>
      <p:font typeface="Asap Bold" charset="1" panose="020F0804030202060203"/>
      <p:regular r:id="rId44"/>
    </p:embeddedFont>
    <p:embeddedFont>
      <p:font typeface="DM Sans Bold" charset="1" panose="00000000000000000000"/>
      <p:regular r:id="rId45"/>
    </p:embeddedFont>
    <p:embeddedFont>
      <p:font typeface="Asap" charset="1" panose="020F0504030202060203"/>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0.png" Type="http://schemas.openxmlformats.org/officeDocument/2006/relationships/image"/><Relationship Id="rId14" Target="../media/image4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2.png" Type="http://schemas.openxmlformats.org/officeDocument/2006/relationships/image"/><Relationship Id="rId14"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48.png" Type="http://schemas.openxmlformats.org/officeDocument/2006/relationships/image"/><Relationship Id="rId14" Target="../media/image4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0.png" Type="http://schemas.openxmlformats.org/officeDocument/2006/relationships/image"/><Relationship Id="rId14" Target="../media/image5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3.png" Type="http://schemas.openxmlformats.org/officeDocument/2006/relationships/image"/><Relationship Id="rId14" Target="../media/image54.png" Type="http://schemas.openxmlformats.org/officeDocument/2006/relationships/image"/><Relationship Id="rId15" Target="../media/image5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58.png" Type="http://schemas.openxmlformats.org/officeDocument/2006/relationships/image"/><Relationship Id="rId14" Target="../media/image5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0.png" Type="http://schemas.openxmlformats.org/officeDocument/2006/relationships/image"/><Relationship Id="rId14" Target="../media/image6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3.png" Type="http://schemas.openxmlformats.org/officeDocument/2006/relationships/image"/><Relationship Id="rId14" Target="../media/image6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6.png" Type="http://schemas.openxmlformats.org/officeDocument/2006/relationships/image"/><Relationship Id="rId14" Target="../media/image6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70.png" Type="http://schemas.openxmlformats.org/officeDocument/2006/relationships/image"/><Relationship Id="rId14" Target="../media/image7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72.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3.jpe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7.jpeg" Type="http://schemas.openxmlformats.org/officeDocument/2006/relationships/image"/><Relationship Id="rId14"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2961652"/>
            <a:ext cx="10910396" cy="2903346"/>
          </a:xfrm>
          <a:prstGeom prst="rect">
            <a:avLst/>
          </a:prstGeom>
        </p:spPr>
        <p:txBody>
          <a:bodyPr anchor="t" rtlCol="false" tIns="0" lIns="0" bIns="0" rIns="0">
            <a:spAutoFit/>
          </a:bodyPr>
          <a:lstStyle/>
          <a:p>
            <a:pPr algn="ctr">
              <a:lnSpc>
                <a:spcPts val="6391"/>
              </a:lnSpc>
            </a:pPr>
            <a:r>
              <a:rPr lang="en-US" sz="6799">
                <a:solidFill>
                  <a:srgbClr val="000000"/>
                </a:solidFill>
                <a:latin typeface="Asap Bold"/>
              </a:rPr>
              <a:t>Báo cáo cuối kỳ</a:t>
            </a:r>
          </a:p>
          <a:p>
            <a:pPr algn="ctr">
              <a:lnSpc>
                <a:spcPts val="5827"/>
              </a:lnSpc>
            </a:pPr>
            <a:r>
              <a:rPr lang="en-US" sz="6199">
                <a:solidFill>
                  <a:srgbClr val="000000"/>
                </a:solidFill>
                <a:latin typeface="DM Sans Bold"/>
              </a:rPr>
              <a:t> </a:t>
            </a:r>
          </a:p>
          <a:p>
            <a:pPr algn="ctr">
              <a:lnSpc>
                <a:spcPts val="9775"/>
              </a:lnSpc>
            </a:pPr>
            <a:r>
              <a:rPr lang="en-US" sz="10399">
                <a:solidFill>
                  <a:srgbClr val="000000"/>
                </a:solidFill>
                <a:latin typeface="DM Sans Bold"/>
              </a:rPr>
              <a:t>SECURITY ONION</a:t>
            </a:r>
          </a:p>
        </p:txBody>
      </p:sp>
      <p:sp>
        <p:nvSpPr>
          <p:cNvPr name="TextBox 18" id="18"/>
          <p:cNvSpPr txBox="true"/>
          <p:nvPr/>
        </p:nvSpPr>
        <p:spPr>
          <a:xfrm rot="0">
            <a:off x="4914102" y="6616730"/>
            <a:ext cx="8459795" cy="602156"/>
          </a:xfrm>
          <a:prstGeom prst="rect">
            <a:avLst/>
          </a:prstGeom>
        </p:spPr>
        <p:txBody>
          <a:bodyPr anchor="t" rtlCol="false" tIns="0" lIns="0" bIns="0" rIns="0">
            <a:spAutoFit/>
          </a:bodyPr>
          <a:lstStyle/>
          <a:p>
            <a:pPr algn="ctr">
              <a:lnSpc>
                <a:spcPts val="4581"/>
              </a:lnSpc>
            </a:pPr>
            <a:r>
              <a:rPr lang="en-US" sz="4581" spc="-91">
                <a:solidFill>
                  <a:srgbClr val="000000"/>
                </a:solidFill>
                <a:latin typeface="DM Sans Bold"/>
              </a:rPr>
              <a:t>Nhóm 7</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2842249" y="3324787"/>
            <a:ext cx="12511240"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Kịch bản tấn công</a:t>
            </a:r>
            <a:r>
              <a:rPr lang="en-US" sz="12127">
                <a:solidFill>
                  <a:srgbClr val="000000"/>
                </a:solidFill>
                <a:latin typeface="Asap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28700" y="3934805"/>
            <a:ext cx="8375910" cy="5763424"/>
          </a:xfrm>
          <a:custGeom>
            <a:avLst/>
            <a:gdLst/>
            <a:ahLst/>
            <a:cxnLst/>
            <a:rect r="r" b="b" t="t" l="l"/>
            <a:pathLst>
              <a:path h="5763424" w="8375910">
                <a:moveTo>
                  <a:pt x="0" y="0"/>
                </a:moveTo>
                <a:lnTo>
                  <a:pt x="8375910" y="0"/>
                </a:lnTo>
                <a:lnTo>
                  <a:pt x="8375910" y="5763424"/>
                </a:lnTo>
                <a:lnTo>
                  <a:pt x="0" y="5763424"/>
                </a:lnTo>
                <a:lnTo>
                  <a:pt x="0" y="0"/>
                </a:lnTo>
                <a:close/>
              </a:path>
            </a:pathLst>
          </a:custGeom>
          <a:blipFill>
            <a:blip r:embed="rId13"/>
            <a:stretch>
              <a:fillRect l="0" t="0" r="0" b="0"/>
            </a:stretch>
          </a:blipFill>
        </p:spPr>
      </p:sp>
      <p:sp>
        <p:nvSpPr>
          <p:cNvPr name="TextBox 9" id="9"/>
          <p:cNvSpPr txBox="true"/>
          <p:nvPr/>
        </p:nvSpPr>
        <p:spPr>
          <a:xfrm rot="0">
            <a:off x="808687" y="611662"/>
            <a:ext cx="16062443"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1: Phát hiện và điều tra tấn công UnrealIRCD 3.2.8.1 Backdoor Command Execution</a:t>
            </a:r>
          </a:p>
        </p:txBody>
      </p:sp>
      <p:sp>
        <p:nvSpPr>
          <p:cNvPr name="TextBox 10" id="10"/>
          <p:cNvSpPr txBox="true"/>
          <p:nvPr/>
        </p:nvSpPr>
        <p:spPr>
          <a:xfrm rot="0">
            <a:off x="808687" y="2236180"/>
            <a:ext cx="13346030"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Sử dụng máy attacker để thực hiện tấn công backdoor để mở shell trên máy victim (metasploitable)</a:t>
            </a:r>
          </a:p>
        </p:txBody>
      </p:sp>
      <p:sp>
        <p:nvSpPr>
          <p:cNvPr name="TextBox 11" id="11"/>
          <p:cNvSpPr txBox="true"/>
          <p:nvPr/>
        </p:nvSpPr>
        <p:spPr>
          <a:xfrm rot="0">
            <a:off x="10351205" y="5067300"/>
            <a:ext cx="5255298"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Chuẩn bị các tham số tấn công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157160" y="2259984"/>
            <a:ext cx="13057049" cy="2883516"/>
          </a:xfrm>
          <a:custGeom>
            <a:avLst/>
            <a:gdLst/>
            <a:ahLst/>
            <a:cxnLst/>
            <a:rect r="r" b="b" t="t" l="l"/>
            <a:pathLst>
              <a:path h="2883516" w="13057049">
                <a:moveTo>
                  <a:pt x="0" y="0"/>
                </a:moveTo>
                <a:lnTo>
                  <a:pt x="13057049" y="0"/>
                </a:lnTo>
                <a:lnTo>
                  <a:pt x="13057049" y="2883516"/>
                </a:lnTo>
                <a:lnTo>
                  <a:pt x="0" y="2883516"/>
                </a:lnTo>
                <a:lnTo>
                  <a:pt x="0" y="0"/>
                </a:lnTo>
                <a:close/>
              </a:path>
            </a:pathLst>
          </a:custGeom>
          <a:blipFill>
            <a:blip r:embed="rId13"/>
            <a:stretch>
              <a:fillRect l="0" t="0" r="0" b="0"/>
            </a:stretch>
          </a:blipFill>
        </p:spPr>
      </p:sp>
      <p:sp>
        <p:nvSpPr>
          <p:cNvPr name="Freeform 9" id="9"/>
          <p:cNvSpPr/>
          <p:nvPr/>
        </p:nvSpPr>
        <p:spPr>
          <a:xfrm flipH="false" flipV="false" rot="0">
            <a:off x="1157160" y="6372860"/>
            <a:ext cx="13446690" cy="1419645"/>
          </a:xfrm>
          <a:custGeom>
            <a:avLst/>
            <a:gdLst/>
            <a:ahLst/>
            <a:cxnLst/>
            <a:rect r="r" b="b" t="t" l="l"/>
            <a:pathLst>
              <a:path h="1419645" w="13446690">
                <a:moveTo>
                  <a:pt x="0" y="0"/>
                </a:moveTo>
                <a:lnTo>
                  <a:pt x="13446690" y="0"/>
                </a:lnTo>
                <a:lnTo>
                  <a:pt x="13446690" y="1419645"/>
                </a:lnTo>
                <a:lnTo>
                  <a:pt x="0" y="1419645"/>
                </a:lnTo>
                <a:lnTo>
                  <a:pt x="0" y="0"/>
                </a:lnTo>
                <a:close/>
              </a:path>
            </a:pathLst>
          </a:custGeom>
          <a:blipFill>
            <a:blip r:embed="rId14"/>
            <a:stretch>
              <a:fillRect l="0" t="0" r="0" b="-92097"/>
            </a:stretch>
          </a:blipFill>
        </p:spPr>
      </p:sp>
      <p:sp>
        <p:nvSpPr>
          <p:cNvPr name="TextBox 10" id="10"/>
          <p:cNvSpPr txBox="true"/>
          <p:nvPr/>
        </p:nvSpPr>
        <p:spPr>
          <a:xfrm rot="0">
            <a:off x="1157160" y="1093887"/>
            <a:ext cx="4551043" cy="705485"/>
          </a:xfrm>
          <a:prstGeom prst="rect">
            <a:avLst/>
          </a:prstGeom>
        </p:spPr>
        <p:txBody>
          <a:bodyPr anchor="t" rtlCol="false" tIns="0" lIns="0" bIns="0" rIns="0">
            <a:spAutoFit/>
          </a:bodyPr>
          <a:lstStyle/>
          <a:p>
            <a:pPr algn="just">
              <a:lnSpc>
                <a:spcPts val="5739"/>
              </a:lnSpc>
              <a:spcBef>
                <a:spcPct val="0"/>
              </a:spcBef>
            </a:pPr>
            <a:r>
              <a:rPr lang="en-US" sz="4099">
                <a:solidFill>
                  <a:srgbClr val="000000"/>
                </a:solidFill>
                <a:latin typeface="Asap"/>
              </a:rPr>
              <a:t>Kết quả tấn công</a:t>
            </a:r>
          </a:p>
        </p:txBody>
      </p:sp>
      <p:sp>
        <p:nvSpPr>
          <p:cNvPr name="TextBox 11" id="11"/>
          <p:cNvSpPr txBox="true"/>
          <p:nvPr/>
        </p:nvSpPr>
        <p:spPr>
          <a:xfrm rot="0">
            <a:off x="1157160" y="5514975"/>
            <a:ext cx="5783490" cy="705485"/>
          </a:xfrm>
          <a:prstGeom prst="rect">
            <a:avLst/>
          </a:prstGeom>
        </p:spPr>
        <p:txBody>
          <a:bodyPr anchor="t" rtlCol="false" tIns="0" lIns="0" bIns="0" rIns="0">
            <a:spAutoFit/>
          </a:bodyPr>
          <a:lstStyle/>
          <a:p>
            <a:pPr algn="just">
              <a:lnSpc>
                <a:spcPts val="5739"/>
              </a:lnSpc>
              <a:spcBef>
                <a:spcPct val="0"/>
              </a:spcBef>
            </a:pPr>
            <a:r>
              <a:rPr lang="en-US" sz="4099">
                <a:solidFill>
                  <a:srgbClr val="000000"/>
                </a:solidFill>
                <a:latin typeface="Asap"/>
              </a:rPr>
              <a:t>Xem báo cáo của SOC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77722" y="1685978"/>
            <a:ext cx="12170056" cy="5145219"/>
          </a:xfrm>
          <a:custGeom>
            <a:avLst/>
            <a:gdLst/>
            <a:ahLst/>
            <a:cxnLst/>
            <a:rect r="r" b="b" t="t" l="l"/>
            <a:pathLst>
              <a:path h="5145219" w="12170056">
                <a:moveTo>
                  <a:pt x="0" y="0"/>
                </a:moveTo>
                <a:lnTo>
                  <a:pt x="12170057" y="0"/>
                </a:lnTo>
                <a:lnTo>
                  <a:pt x="12170057" y="5145219"/>
                </a:lnTo>
                <a:lnTo>
                  <a:pt x="0" y="5145219"/>
                </a:lnTo>
                <a:lnTo>
                  <a:pt x="0" y="0"/>
                </a:lnTo>
                <a:close/>
              </a:path>
            </a:pathLst>
          </a:custGeom>
          <a:blipFill>
            <a:blip r:embed="rId13"/>
            <a:stretch>
              <a:fillRect l="0" t="0" r="0" b="0"/>
            </a:stretch>
          </a:blipFill>
        </p:spPr>
      </p:sp>
      <p:sp>
        <p:nvSpPr>
          <p:cNvPr name="Freeform 9" id="9"/>
          <p:cNvSpPr/>
          <p:nvPr/>
        </p:nvSpPr>
        <p:spPr>
          <a:xfrm flipH="false" flipV="false" rot="0">
            <a:off x="7092863" y="3485159"/>
            <a:ext cx="10166437" cy="5773141"/>
          </a:xfrm>
          <a:custGeom>
            <a:avLst/>
            <a:gdLst/>
            <a:ahLst/>
            <a:cxnLst/>
            <a:rect r="r" b="b" t="t" l="l"/>
            <a:pathLst>
              <a:path h="5773141" w="10166437">
                <a:moveTo>
                  <a:pt x="0" y="0"/>
                </a:moveTo>
                <a:lnTo>
                  <a:pt x="10166437" y="0"/>
                </a:lnTo>
                <a:lnTo>
                  <a:pt x="10166437" y="5773141"/>
                </a:lnTo>
                <a:lnTo>
                  <a:pt x="0" y="5773141"/>
                </a:lnTo>
                <a:lnTo>
                  <a:pt x="0" y="0"/>
                </a:lnTo>
                <a:close/>
              </a:path>
            </a:pathLst>
          </a:custGeom>
          <a:blipFill>
            <a:blip r:embed="rId14"/>
            <a:stretch>
              <a:fillRect l="0" t="0" r="0" b="0"/>
            </a:stretch>
          </a:blipFill>
        </p:spPr>
      </p:sp>
      <p:sp>
        <p:nvSpPr>
          <p:cNvPr name="TextBox 10" id="10"/>
          <p:cNvSpPr txBox="true"/>
          <p:nvPr/>
        </p:nvSpPr>
        <p:spPr>
          <a:xfrm rot="0">
            <a:off x="830184" y="624840"/>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Rule phát hiện tấn công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84299" y="1567681"/>
            <a:ext cx="15610443" cy="8442648"/>
          </a:xfrm>
          <a:custGeom>
            <a:avLst/>
            <a:gdLst/>
            <a:ahLst/>
            <a:cxnLst/>
            <a:rect r="r" b="b" t="t" l="l"/>
            <a:pathLst>
              <a:path h="8442648" w="15610443">
                <a:moveTo>
                  <a:pt x="0" y="0"/>
                </a:moveTo>
                <a:lnTo>
                  <a:pt x="15610443" y="0"/>
                </a:lnTo>
                <a:lnTo>
                  <a:pt x="15610443" y="8442647"/>
                </a:lnTo>
                <a:lnTo>
                  <a:pt x="0" y="8442647"/>
                </a:lnTo>
                <a:lnTo>
                  <a:pt x="0" y="0"/>
                </a:lnTo>
                <a:close/>
              </a:path>
            </a:pathLst>
          </a:custGeom>
          <a:blipFill>
            <a:blip r:embed="rId13"/>
            <a:stretch>
              <a:fillRect l="0" t="0" r="0" b="0"/>
            </a:stretch>
          </a:blipFill>
        </p:spPr>
      </p:sp>
      <p:sp>
        <p:nvSpPr>
          <p:cNvPr name="TextBox 9" id="9"/>
          <p:cNvSpPr txBox="true"/>
          <p:nvPr/>
        </p:nvSpPr>
        <p:spPr>
          <a:xfrm rot="0">
            <a:off x="884299" y="624840"/>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Phân tích file PCAP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49852" y="2763208"/>
            <a:ext cx="17662400" cy="4600802"/>
          </a:xfrm>
          <a:custGeom>
            <a:avLst/>
            <a:gdLst/>
            <a:ahLst/>
            <a:cxnLst/>
            <a:rect r="r" b="b" t="t" l="l"/>
            <a:pathLst>
              <a:path h="4600802" w="17662400">
                <a:moveTo>
                  <a:pt x="0" y="0"/>
                </a:moveTo>
                <a:lnTo>
                  <a:pt x="17662400" y="0"/>
                </a:lnTo>
                <a:lnTo>
                  <a:pt x="17662400" y="4600801"/>
                </a:lnTo>
                <a:lnTo>
                  <a:pt x="0" y="4600801"/>
                </a:lnTo>
                <a:lnTo>
                  <a:pt x="0" y="0"/>
                </a:lnTo>
                <a:close/>
              </a:path>
            </a:pathLst>
          </a:custGeom>
          <a:blipFill>
            <a:blip r:embed="rId13"/>
            <a:stretch>
              <a:fillRect l="0" t="0" r="0" b="0"/>
            </a:stretch>
          </a:blipFill>
        </p:spPr>
      </p:sp>
      <p:sp>
        <p:nvSpPr>
          <p:cNvPr name="TextBox 9" id="9"/>
          <p:cNvSpPr txBox="true"/>
          <p:nvPr/>
        </p:nvSpPr>
        <p:spPr>
          <a:xfrm rot="0">
            <a:off x="1028700" y="865085"/>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Phân tích file PCAP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21021" y="4413282"/>
            <a:ext cx="15652744" cy="4126854"/>
          </a:xfrm>
          <a:custGeom>
            <a:avLst/>
            <a:gdLst/>
            <a:ahLst/>
            <a:cxnLst/>
            <a:rect r="r" b="b" t="t" l="l"/>
            <a:pathLst>
              <a:path h="4126854" w="15652744">
                <a:moveTo>
                  <a:pt x="0" y="0"/>
                </a:moveTo>
                <a:lnTo>
                  <a:pt x="15652743" y="0"/>
                </a:lnTo>
                <a:lnTo>
                  <a:pt x="15652743" y="4126854"/>
                </a:lnTo>
                <a:lnTo>
                  <a:pt x="0" y="4126854"/>
                </a:lnTo>
                <a:lnTo>
                  <a:pt x="0" y="0"/>
                </a:lnTo>
                <a:close/>
              </a:path>
            </a:pathLst>
          </a:custGeom>
          <a:blipFill>
            <a:blip r:embed="rId13"/>
            <a:stretch>
              <a:fillRect l="0" t="0" r="0" b="0"/>
            </a:stretch>
          </a:blipFill>
        </p:spPr>
      </p:sp>
      <p:sp>
        <p:nvSpPr>
          <p:cNvPr name="TextBox 9" id="9"/>
          <p:cNvSpPr txBox="true"/>
          <p:nvPr/>
        </p:nvSpPr>
        <p:spPr>
          <a:xfrm rot="0">
            <a:off x="721021" y="572985"/>
            <a:ext cx="9648690"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2: Tấn công DDoS với IP giả mạo</a:t>
            </a:r>
          </a:p>
        </p:txBody>
      </p:sp>
      <p:sp>
        <p:nvSpPr>
          <p:cNvPr name="TextBox 10" id="10"/>
          <p:cNvSpPr txBox="true"/>
          <p:nvPr/>
        </p:nvSpPr>
        <p:spPr>
          <a:xfrm rot="0">
            <a:off x="721021" y="1597337"/>
            <a:ext cx="16538279"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Máy attacker sử dụng công cụ hping để gửi hàng loạt gói icmp đến máy victim.</a:t>
            </a:r>
          </a:p>
        </p:txBody>
      </p:sp>
      <p:sp>
        <p:nvSpPr>
          <p:cNvPr name="TextBox 11" id="11"/>
          <p:cNvSpPr txBox="true"/>
          <p:nvPr/>
        </p:nvSpPr>
        <p:spPr>
          <a:xfrm rot="0">
            <a:off x="721021" y="3314732"/>
            <a:ext cx="53826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tấn công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28700" y="2139676"/>
            <a:ext cx="14952901" cy="6974910"/>
          </a:xfrm>
          <a:custGeom>
            <a:avLst/>
            <a:gdLst/>
            <a:ahLst/>
            <a:cxnLst/>
            <a:rect r="r" b="b" t="t" l="l"/>
            <a:pathLst>
              <a:path h="6974910" w="14952901">
                <a:moveTo>
                  <a:pt x="0" y="0"/>
                </a:moveTo>
                <a:lnTo>
                  <a:pt x="14952901" y="0"/>
                </a:lnTo>
                <a:lnTo>
                  <a:pt x="14952901" y="6974910"/>
                </a:lnTo>
                <a:lnTo>
                  <a:pt x="0" y="6974910"/>
                </a:lnTo>
                <a:lnTo>
                  <a:pt x="0" y="0"/>
                </a:lnTo>
                <a:close/>
              </a:path>
            </a:pathLst>
          </a:custGeom>
          <a:blipFill>
            <a:blip r:embed="rId13"/>
            <a:stretch>
              <a:fillRect l="0" t="0" r="0" b="0"/>
            </a:stretch>
          </a:blipFill>
        </p:spPr>
      </p:sp>
      <p:sp>
        <p:nvSpPr>
          <p:cNvPr name="TextBox 9" id="9"/>
          <p:cNvSpPr txBox="true"/>
          <p:nvPr/>
        </p:nvSpPr>
        <p:spPr>
          <a:xfrm rot="0">
            <a:off x="1028700" y="865085"/>
            <a:ext cx="6060161"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cảnh báo từ SOC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27244" y="2830725"/>
            <a:ext cx="12266658" cy="4229222"/>
          </a:xfrm>
          <a:custGeom>
            <a:avLst/>
            <a:gdLst/>
            <a:ahLst/>
            <a:cxnLst/>
            <a:rect r="r" b="b" t="t" l="l"/>
            <a:pathLst>
              <a:path h="4229222" w="12266658">
                <a:moveTo>
                  <a:pt x="0" y="0"/>
                </a:moveTo>
                <a:lnTo>
                  <a:pt x="12266658" y="0"/>
                </a:lnTo>
                <a:lnTo>
                  <a:pt x="12266658" y="4229223"/>
                </a:lnTo>
                <a:lnTo>
                  <a:pt x="0" y="4229223"/>
                </a:lnTo>
                <a:lnTo>
                  <a:pt x="0" y="0"/>
                </a:lnTo>
                <a:close/>
              </a:path>
            </a:pathLst>
          </a:custGeom>
          <a:blipFill>
            <a:blip r:embed="rId13"/>
            <a:stretch>
              <a:fillRect l="0" t="0" r="0" b="0"/>
            </a:stretch>
          </a:blipFill>
        </p:spPr>
      </p:sp>
      <p:sp>
        <p:nvSpPr>
          <p:cNvPr name="Freeform 9" id="9"/>
          <p:cNvSpPr/>
          <p:nvPr/>
        </p:nvSpPr>
        <p:spPr>
          <a:xfrm flipH="false" flipV="false" rot="0">
            <a:off x="8949430" y="1677827"/>
            <a:ext cx="9063459" cy="7817233"/>
          </a:xfrm>
          <a:custGeom>
            <a:avLst/>
            <a:gdLst/>
            <a:ahLst/>
            <a:cxnLst/>
            <a:rect r="r" b="b" t="t" l="l"/>
            <a:pathLst>
              <a:path h="7817233" w="9063459">
                <a:moveTo>
                  <a:pt x="0" y="0"/>
                </a:moveTo>
                <a:lnTo>
                  <a:pt x="9063459" y="0"/>
                </a:lnTo>
                <a:lnTo>
                  <a:pt x="9063459" y="7817233"/>
                </a:lnTo>
                <a:lnTo>
                  <a:pt x="0" y="7817233"/>
                </a:lnTo>
                <a:lnTo>
                  <a:pt x="0" y="0"/>
                </a:lnTo>
                <a:close/>
              </a:path>
            </a:pathLst>
          </a:custGeom>
          <a:blipFill>
            <a:blip r:embed="rId14"/>
            <a:stretch>
              <a:fillRect l="0" t="0" r="0" b="0"/>
            </a:stretch>
          </a:blipFill>
        </p:spPr>
      </p:sp>
      <p:sp>
        <p:nvSpPr>
          <p:cNvPr name="TextBox 10" id="10"/>
          <p:cNvSpPr txBox="true"/>
          <p:nvPr/>
        </p:nvSpPr>
        <p:spPr>
          <a:xfrm rot="0">
            <a:off x="1028700" y="1273967"/>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chi tiết cảnh bảo với hunt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99901" y="2840814"/>
            <a:ext cx="11394523" cy="5572634"/>
          </a:xfrm>
          <a:custGeom>
            <a:avLst/>
            <a:gdLst/>
            <a:ahLst/>
            <a:cxnLst/>
            <a:rect r="r" b="b" t="t" l="l"/>
            <a:pathLst>
              <a:path h="5572634" w="11394523">
                <a:moveTo>
                  <a:pt x="0" y="0"/>
                </a:moveTo>
                <a:lnTo>
                  <a:pt x="11394523" y="0"/>
                </a:lnTo>
                <a:lnTo>
                  <a:pt x="11394523" y="5572634"/>
                </a:lnTo>
                <a:lnTo>
                  <a:pt x="0" y="5572634"/>
                </a:lnTo>
                <a:lnTo>
                  <a:pt x="0" y="0"/>
                </a:lnTo>
                <a:close/>
              </a:path>
            </a:pathLst>
          </a:custGeom>
          <a:blipFill>
            <a:blip r:embed="rId13"/>
            <a:stretch>
              <a:fillRect l="0" t="0" r="0" b="0"/>
            </a:stretch>
          </a:blipFill>
        </p:spPr>
      </p:sp>
      <p:sp>
        <p:nvSpPr>
          <p:cNvPr name="TextBox 9" id="9"/>
          <p:cNvSpPr txBox="true"/>
          <p:nvPr/>
        </p:nvSpPr>
        <p:spPr>
          <a:xfrm rot="0">
            <a:off x="701724" y="1273967"/>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Xem chi tiết cảnh bảo với hunt</a:t>
            </a:r>
          </a:p>
        </p:txBody>
      </p:sp>
      <p:sp>
        <p:nvSpPr>
          <p:cNvPr name="TextBox 10" id="10"/>
          <p:cNvSpPr txBox="true"/>
          <p:nvPr/>
        </p:nvSpPr>
        <p:spPr>
          <a:xfrm rot="0">
            <a:off x="12248436" y="4060825"/>
            <a:ext cx="5764453" cy="20891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Ta có thể thấy IP nguồn từ bên Ukraine -&gt; </a:t>
            </a:r>
            <a:r>
              <a:rPr lang="en-US" sz="3999">
                <a:solidFill>
                  <a:srgbClr val="000000"/>
                </a:solidFill>
                <a:latin typeface="Asap"/>
              </a:rPr>
              <a:t>Đây có thể là một vụ DDOS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3293864"/>
            <a:ext cx="10847887" cy="4518660"/>
          </a:xfrm>
          <a:prstGeom prst="rect">
            <a:avLst/>
          </a:prstGeom>
        </p:spPr>
        <p:txBody>
          <a:bodyPr anchor="t" rtlCol="false" tIns="0" lIns="0" bIns="0" rIns="0">
            <a:spAutoFit/>
          </a:bodyPr>
          <a:lstStyle/>
          <a:p>
            <a:pPr algn="just" marL="0" indent="0" lvl="0">
              <a:lnSpc>
                <a:spcPts val="5129"/>
              </a:lnSpc>
              <a:spcBef>
                <a:spcPct val="0"/>
              </a:spcBef>
            </a:pPr>
            <a:r>
              <a:rPr lang="en-US" sz="3799" spc="227" u="none">
                <a:solidFill>
                  <a:srgbClr val="000000"/>
                </a:solidFill>
                <a:latin typeface="Asap"/>
              </a:rPr>
              <a:t>Security Onion là bộ công cụ miễn phí mã nguồn mở được xây dựng cho việc giám sát an ninh mạng và phát hiện bất thường</a:t>
            </a:r>
          </a:p>
          <a:p>
            <a:pPr algn="just" marL="0" indent="0" lvl="0">
              <a:lnSpc>
                <a:spcPts val="5129"/>
              </a:lnSpc>
              <a:spcBef>
                <a:spcPct val="0"/>
              </a:spcBef>
            </a:pPr>
          </a:p>
          <a:p>
            <a:pPr algn="just" marL="0" indent="0" lvl="0">
              <a:lnSpc>
                <a:spcPts val="5129"/>
              </a:lnSpc>
              <a:spcBef>
                <a:spcPct val="0"/>
              </a:spcBef>
            </a:pPr>
            <a:r>
              <a:rPr lang="en-US" sz="3799" spc="227" u="none">
                <a:solidFill>
                  <a:srgbClr val="000000"/>
                </a:solidFill>
                <a:latin typeface="Asap"/>
              </a:rPr>
              <a:t>Security Onion tích hợp các chức năng như hệ thống tìm kiếm, phát hiện xâm nhập, Honeypots và quản lý log. </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701724" y="1502567"/>
            <a:ext cx="5109009" cy="1177290"/>
          </a:xfrm>
          <a:prstGeom prst="rect">
            <a:avLst/>
          </a:prstGeom>
        </p:spPr>
        <p:txBody>
          <a:bodyPr anchor="t" rtlCol="false" tIns="0" lIns="0" bIns="0" rIns="0">
            <a:spAutoFit/>
          </a:bodyPr>
          <a:lstStyle/>
          <a:p>
            <a:pPr algn="l">
              <a:lnSpc>
                <a:spcPts val="8730"/>
              </a:lnSpc>
            </a:pPr>
            <a:r>
              <a:rPr lang="en-US" sz="9000">
                <a:solidFill>
                  <a:srgbClr val="000000"/>
                </a:solidFill>
                <a:latin typeface="Asap Bold"/>
              </a:rPr>
              <a:t>Giới thiệu</a:t>
            </a:r>
          </a:p>
        </p:txBody>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2929235" y="3351014"/>
            <a:ext cx="4330065" cy="4330065"/>
          </a:xfrm>
          <a:custGeom>
            <a:avLst/>
            <a:gdLst/>
            <a:ahLst/>
            <a:cxnLst/>
            <a:rect r="r" b="b" t="t" l="l"/>
            <a:pathLst>
              <a:path h="4330065" w="4330065">
                <a:moveTo>
                  <a:pt x="0" y="0"/>
                </a:moveTo>
                <a:lnTo>
                  <a:pt x="4330065" y="0"/>
                </a:lnTo>
                <a:lnTo>
                  <a:pt x="4330065" y="4330065"/>
                </a:lnTo>
                <a:lnTo>
                  <a:pt x="0" y="4330065"/>
                </a:lnTo>
                <a:lnTo>
                  <a:pt x="0" y="0"/>
                </a:lnTo>
                <a:close/>
              </a:path>
            </a:pathLst>
          </a:custGeom>
          <a:blipFill>
            <a:blip r:embed="rId13"/>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99901" y="1995962"/>
            <a:ext cx="11394523" cy="5572634"/>
          </a:xfrm>
          <a:custGeom>
            <a:avLst/>
            <a:gdLst/>
            <a:ahLst/>
            <a:cxnLst/>
            <a:rect r="r" b="b" t="t" l="l"/>
            <a:pathLst>
              <a:path h="5572634" w="11394523">
                <a:moveTo>
                  <a:pt x="0" y="0"/>
                </a:moveTo>
                <a:lnTo>
                  <a:pt x="11394523" y="0"/>
                </a:lnTo>
                <a:lnTo>
                  <a:pt x="11394523" y="5572634"/>
                </a:lnTo>
                <a:lnTo>
                  <a:pt x="0" y="5572634"/>
                </a:lnTo>
                <a:lnTo>
                  <a:pt x="0" y="0"/>
                </a:lnTo>
                <a:close/>
              </a:path>
            </a:pathLst>
          </a:custGeom>
          <a:blipFill>
            <a:blip r:embed="rId13"/>
            <a:stretch>
              <a:fillRect l="0" t="0" r="0" b="0"/>
            </a:stretch>
          </a:blipFill>
        </p:spPr>
      </p:sp>
      <p:sp>
        <p:nvSpPr>
          <p:cNvPr name="Freeform 9" id="9"/>
          <p:cNvSpPr/>
          <p:nvPr/>
        </p:nvSpPr>
        <p:spPr>
          <a:xfrm flipH="false" flipV="false" rot="0">
            <a:off x="399901" y="8052531"/>
            <a:ext cx="14798411" cy="1592965"/>
          </a:xfrm>
          <a:custGeom>
            <a:avLst/>
            <a:gdLst/>
            <a:ahLst/>
            <a:cxnLst/>
            <a:rect r="r" b="b" t="t" l="l"/>
            <a:pathLst>
              <a:path h="1592965" w="14798411">
                <a:moveTo>
                  <a:pt x="0" y="0"/>
                </a:moveTo>
                <a:lnTo>
                  <a:pt x="14798411" y="0"/>
                </a:lnTo>
                <a:lnTo>
                  <a:pt x="14798411" y="1592965"/>
                </a:lnTo>
                <a:lnTo>
                  <a:pt x="0" y="1592965"/>
                </a:lnTo>
                <a:lnTo>
                  <a:pt x="0" y="0"/>
                </a:lnTo>
                <a:close/>
              </a:path>
            </a:pathLst>
          </a:custGeom>
          <a:blipFill>
            <a:blip r:embed="rId14"/>
            <a:stretch>
              <a:fillRect l="0" t="0" r="0" b="0"/>
            </a:stretch>
          </a:blipFill>
        </p:spPr>
      </p:sp>
      <p:sp>
        <p:nvSpPr>
          <p:cNvPr name="TextBox 10" id="10"/>
          <p:cNvSpPr txBox="true"/>
          <p:nvPr/>
        </p:nvSpPr>
        <p:spPr>
          <a:xfrm rot="0">
            <a:off x="399901" y="865085"/>
            <a:ext cx="7770496"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Viết rule và phân tích file PCAP</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994664" y="3048421"/>
            <a:ext cx="6818816" cy="6989898"/>
          </a:xfrm>
          <a:custGeom>
            <a:avLst/>
            <a:gdLst/>
            <a:ahLst/>
            <a:cxnLst/>
            <a:rect r="r" b="b" t="t" l="l"/>
            <a:pathLst>
              <a:path h="6989898" w="6818816">
                <a:moveTo>
                  <a:pt x="0" y="0"/>
                </a:moveTo>
                <a:lnTo>
                  <a:pt x="6818816" y="0"/>
                </a:lnTo>
                <a:lnTo>
                  <a:pt x="6818816" y="6989897"/>
                </a:lnTo>
                <a:lnTo>
                  <a:pt x="0" y="6989897"/>
                </a:lnTo>
                <a:lnTo>
                  <a:pt x="0" y="0"/>
                </a:lnTo>
                <a:close/>
              </a:path>
            </a:pathLst>
          </a:custGeom>
          <a:blipFill>
            <a:blip r:embed="rId13"/>
            <a:stretch>
              <a:fillRect l="0" t="0" r="0" b="0"/>
            </a:stretch>
          </a:blipFill>
        </p:spPr>
      </p:sp>
      <p:sp>
        <p:nvSpPr>
          <p:cNvPr name="TextBox 9" id="9"/>
          <p:cNvSpPr txBox="true"/>
          <p:nvPr/>
        </p:nvSpPr>
        <p:spPr>
          <a:xfrm rot="0">
            <a:off x="721021" y="572985"/>
            <a:ext cx="17291868"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3: Sử dụng nmap để quét các port đang mở trên máy victim sau đó thực hiện tấn công</a:t>
            </a:r>
          </a:p>
        </p:txBody>
      </p:sp>
      <p:sp>
        <p:nvSpPr>
          <p:cNvPr name="TextBox 10" id="10"/>
          <p:cNvSpPr txBox="true"/>
          <p:nvPr/>
        </p:nvSpPr>
        <p:spPr>
          <a:xfrm rot="0">
            <a:off x="721021" y="2201377"/>
            <a:ext cx="13092459"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Thực hiện quét port đang mở trên máy nạn nhân.</a:t>
            </a:r>
          </a:p>
        </p:txBody>
      </p:sp>
      <p:sp>
        <p:nvSpPr>
          <p:cNvPr name="TextBox 11" id="11"/>
          <p:cNvSpPr txBox="true"/>
          <p:nvPr/>
        </p:nvSpPr>
        <p:spPr>
          <a:xfrm rot="0">
            <a:off x="721021" y="3226112"/>
            <a:ext cx="53826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quét port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60499" y="2427961"/>
            <a:ext cx="14492990" cy="1560088"/>
          </a:xfrm>
          <a:custGeom>
            <a:avLst/>
            <a:gdLst/>
            <a:ahLst/>
            <a:cxnLst/>
            <a:rect r="r" b="b" t="t" l="l"/>
            <a:pathLst>
              <a:path h="1560088" w="14492990">
                <a:moveTo>
                  <a:pt x="0" y="0"/>
                </a:moveTo>
                <a:lnTo>
                  <a:pt x="14492990" y="0"/>
                </a:lnTo>
                <a:lnTo>
                  <a:pt x="14492990" y="1560088"/>
                </a:lnTo>
                <a:lnTo>
                  <a:pt x="0" y="1560088"/>
                </a:lnTo>
                <a:lnTo>
                  <a:pt x="0" y="0"/>
                </a:lnTo>
                <a:close/>
              </a:path>
            </a:pathLst>
          </a:custGeom>
          <a:blipFill>
            <a:blip r:embed="rId13"/>
            <a:stretch>
              <a:fillRect l="0" t="0" r="0" b="0"/>
            </a:stretch>
          </a:blipFill>
        </p:spPr>
      </p:sp>
      <p:sp>
        <p:nvSpPr>
          <p:cNvPr name="Freeform 9" id="9"/>
          <p:cNvSpPr/>
          <p:nvPr/>
        </p:nvSpPr>
        <p:spPr>
          <a:xfrm flipH="false" flipV="false" rot="0">
            <a:off x="809477" y="5398044"/>
            <a:ext cx="14544013" cy="2359715"/>
          </a:xfrm>
          <a:custGeom>
            <a:avLst/>
            <a:gdLst/>
            <a:ahLst/>
            <a:cxnLst/>
            <a:rect r="r" b="b" t="t" l="l"/>
            <a:pathLst>
              <a:path h="2359715" w="14544013">
                <a:moveTo>
                  <a:pt x="0" y="0"/>
                </a:moveTo>
                <a:lnTo>
                  <a:pt x="14544012" y="0"/>
                </a:lnTo>
                <a:lnTo>
                  <a:pt x="14544012" y="2359715"/>
                </a:lnTo>
                <a:lnTo>
                  <a:pt x="0" y="2359715"/>
                </a:lnTo>
                <a:lnTo>
                  <a:pt x="0" y="0"/>
                </a:lnTo>
                <a:close/>
              </a:path>
            </a:pathLst>
          </a:custGeom>
          <a:blipFill>
            <a:blip r:embed="rId14"/>
            <a:stretch>
              <a:fillRect l="0" t="0" r="0" b="0"/>
            </a:stretch>
          </a:blipFill>
        </p:spPr>
      </p:sp>
      <p:sp>
        <p:nvSpPr>
          <p:cNvPr name="Freeform 10" id="10"/>
          <p:cNvSpPr/>
          <p:nvPr/>
        </p:nvSpPr>
        <p:spPr>
          <a:xfrm flipH="false" flipV="false" rot="0">
            <a:off x="809477" y="8509544"/>
            <a:ext cx="14544013" cy="748756"/>
          </a:xfrm>
          <a:custGeom>
            <a:avLst/>
            <a:gdLst/>
            <a:ahLst/>
            <a:cxnLst/>
            <a:rect r="r" b="b" t="t" l="l"/>
            <a:pathLst>
              <a:path h="748756" w="14544013">
                <a:moveTo>
                  <a:pt x="0" y="0"/>
                </a:moveTo>
                <a:lnTo>
                  <a:pt x="14544012" y="0"/>
                </a:lnTo>
                <a:lnTo>
                  <a:pt x="14544012" y="748756"/>
                </a:lnTo>
                <a:lnTo>
                  <a:pt x="0" y="748756"/>
                </a:lnTo>
                <a:lnTo>
                  <a:pt x="0" y="0"/>
                </a:lnTo>
                <a:close/>
              </a:path>
            </a:pathLst>
          </a:custGeom>
          <a:blipFill>
            <a:blip r:embed="rId15"/>
            <a:stretch>
              <a:fillRect l="0" t="0" r="0" b="0"/>
            </a:stretch>
          </a:blipFill>
        </p:spPr>
      </p:sp>
      <p:sp>
        <p:nvSpPr>
          <p:cNvPr name="TextBox 11" id="11"/>
          <p:cNvSpPr txBox="true"/>
          <p:nvPr/>
        </p:nvSpPr>
        <p:spPr>
          <a:xfrm rot="0">
            <a:off x="809477" y="1316512"/>
            <a:ext cx="683263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Dùng hydra để dò mật khẩu</a:t>
            </a:r>
          </a:p>
        </p:txBody>
      </p:sp>
      <p:sp>
        <p:nvSpPr>
          <p:cNvPr name="TextBox 12" id="12"/>
          <p:cNvSpPr txBox="true"/>
          <p:nvPr/>
        </p:nvSpPr>
        <p:spPr>
          <a:xfrm rot="0">
            <a:off x="809477" y="4464050"/>
            <a:ext cx="683263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Kiểm tra cảnh báo từ SOC</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23801" y="2484783"/>
            <a:ext cx="12681471" cy="5317433"/>
          </a:xfrm>
          <a:custGeom>
            <a:avLst/>
            <a:gdLst/>
            <a:ahLst/>
            <a:cxnLst/>
            <a:rect r="r" b="b" t="t" l="l"/>
            <a:pathLst>
              <a:path h="5317433" w="12681471">
                <a:moveTo>
                  <a:pt x="0" y="0"/>
                </a:moveTo>
                <a:lnTo>
                  <a:pt x="12681471" y="0"/>
                </a:lnTo>
                <a:lnTo>
                  <a:pt x="12681471" y="5317434"/>
                </a:lnTo>
                <a:lnTo>
                  <a:pt x="0" y="5317434"/>
                </a:lnTo>
                <a:lnTo>
                  <a:pt x="0" y="0"/>
                </a:lnTo>
                <a:close/>
              </a:path>
            </a:pathLst>
          </a:custGeom>
          <a:blipFill>
            <a:blip r:embed="rId13"/>
            <a:stretch>
              <a:fillRect l="0" t="0" r="0" b="0"/>
            </a:stretch>
          </a:blipFill>
        </p:spPr>
      </p:sp>
      <p:sp>
        <p:nvSpPr>
          <p:cNvPr name="TextBox 9" id="9"/>
          <p:cNvSpPr txBox="true"/>
          <p:nvPr/>
        </p:nvSpPr>
        <p:spPr>
          <a:xfrm rot="0">
            <a:off x="819002" y="1316512"/>
            <a:ext cx="683263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Dùng hydra để dò mật khẩu</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5042" y="2499053"/>
            <a:ext cx="14608447" cy="5537992"/>
          </a:xfrm>
          <a:custGeom>
            <a:avLst/>
            <a:gdLst/>
            <a:ahLst/>
            <a:cxnLst/>
            <a:rect r="r" b="b" t="t" l="l"/>
            <a:pathLst>
              <a:path h="5537992" w="14608447">
                <a:moveTo>
                  <a:pt x="0" y="0"/>
                </a:moveTo>
                <a:lnTo>
                  <a:pt x="14608447" y="0"/>
                </a:lnTo>
                <a:lnTo>
                  <a:pt x="14608447" y="5537992"/>
                </a:lnTo>
                <a:lnTo>
                  <a:pt x="0" y="5537992"/>
                </a:lnTo>
                <a:lnTo>
                  <a:pt x="0" y="0"/>
                </a:lnTo>
                <a:close/>
              </a:path>
            </a:pathLst>
          </a:custGeom>
          <a:blipFill>
            <a:blip r:embed="rId13"/>
            <a:stretch>
              <a:fillRect l="0" t="0" r="0" b="0"/>
            </a:stretch>
          </a:blipFill>
        </p:spPr>
      </p:sp>
      <p:sp>
        <p:nvSpPr>
          <p:cNvPr name="TextBox 9" id="9"/>
          <p:cNvSpPr txBox="true"/>
          <p:nvPr/>
        </p:nvSpPr>
        <p:spPr>
          <a:xfrm rot="0">
            <a:off x="745042" y="1316512"/>
            <a:ext cx="3764090"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hunt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543826" y="2056141"/>
            <a:ext cx="4787098" cy="721995"/>
          </a:xfrm>
          <a:prstGeom prst="rect">
            <a:avLst/>
          </a:prstGeom>
        </p:spPr>
        <p:txBody>
          <a:bodyPr anchor="t" rtlCol="false" tIns="0" lIns="0" bIns="0" rIns="0">
            <a:spAutoFit/>
          </a:bodyPr>
          <a:lstStyle/>
          <a:p>
            <a:pPr algn="just">
              <a:lnSpc>
                <a:spcPts val="5879"/>
              </a:lnSpc>
              <a:spcBef>
                <a:spcPct val="0"/>
              </a:spcBef>
            </a:pPr>
            <a:r>
              <a:rPr lang="en-US" sz="4199">
                <a:solidFill>
                  <a:srgbClr val="000000"/>
                </a:solidFill>
                <a:latin typeface="Asap"/>
              </a:rPr>
              <a:t>Kiểm tra file PCAP</a:t>
            </a:r>
          </a:p>
        </p:txBody>
      </p:sp>
      <p:sp>
        <p:nvSpPr>
          <p:cNvPr name="Freeform 9" id="9"/>
          <p:cNvSpPr/>
          <p:nvPr/>
        </p:nvSpPr>
        <p:spPr>
          <a:xfrm flipH="false" flipV="false" rot="0">
            <a:off x="655492" y="3359502"/>
            <a:ext cx="12681471" cy="5317433"/>
          </a:xfrm>
          <a:custGeom>
            <a:avLst/>
            <a:gdLst/>
            <a:ahLst/>
            <a:cxnLst/>
            <a:rect r="r" b="b" t="t" l="l"/>
            <a:pathLst>
              <a:path h="5317433" w="12681471">
                <a:moveTo>
                  <a:pt x="0" y="0"/>
                </a:moveTo>
                <a:lnTo>
                  <a:pt x="12681471" y="0"/>
                </a:lnTo>
                <a:lnTo>
                  <a:pt x="12681471" y="5317433"/>
                </a:lnTo>
                <a:lnTo>
                  <a:pt x="0" y="5317433"/>
                </a:lnTo>
                <a:lnTo>
                  <a:pt x="0" y="0"/>
                </a:lnTo>
                <a:close/>
              </a:path>
            </a:pathLst>
          </a:custGeom>
          <a:blipFill>
            <a:blip r:embed="rId13"/>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465441" y="4577090"/>
            <a:ext cx="11766168" cy="2845173"/>
          </a:xfrm>
          <a:custGeom>
            <a:avLst/>
            <a:gdLst/>
            <a:ahLst/>
            <a:cxnLst/>
            <a:rect r="r" b="b" t="t" l="l"/>
            <a:pathLst>
              <a:path h="2845173" w="11766168">
                <a:moveTo>
                  <a:pt x="0" y="0"/>
                </a:moveTo>
                <a:lnTo>
                  <a:pt x="11766168" y="0"/>
                </a:lnTo>
                <a:lnTo>
                  <a:pt x="11766168" y="2845174"/>
                </a:lnTo>
                <a:lnTo>
                  <a:pt x="0" y="2845174"/>
                </a:lnTo>
                <a:lnTo>
                  <a:pt x="0" y="0"/>
                </a:lnTo>
                <a:close/>
              </a:path>
            </a:pathLst>
          </a:custGeom>
          <a:blipFill>
            <a:blip r:embed="rId13"/>
            <a:stretch>
              <a:fillRect l="0" t="0" r="0" b="0"/>
            </a:stretch>
          </a:blipFill>
        </p:spPr>
      </p:sp>
      <p:sp>
        <p:nvSpPr>
          <p:cNvPr name="Freeform 9" id="9"/>
          <p:cNvSpPr/>
          <p:nvPr/>
        </p:nvSpPr>
        <p:spPr>
          <a:xfrm flipH="false" flipV="false" rot="0">
            <a:off x="6450329" y="7010964"/>
            <a:ext cx="11562560" cy="2958284"/>
          </a:xfrm>
          <a:custGeom>
            <a:avLst/>
            <a:gdLst/>
            <a:ahLst/>
            <a:cxnLst/>
            <a:rect r="r" b="b" t="t" l="l"/>
            <a:pathLst>
              <a:path h="2958284" w="11562560">
                <a:moveTo>
                  <a:pt x="0" y="0"/>
                </a:moveTo>
                <a:lnTo>
                  <a:pt x="11562560" y="0"/>
                </a:lnTo>
                <a:lnTo>
                  <a:pt x="11562560" y="2958283"/>
                </a:lnTo>
                <a:lnTo>
                  <a:pt x="0" y="2958283"/>
                </a:lnTo>
                <a:lnTo>
                  <a:pt x="0" y="0"/>
                </a:lnTo>
                <a:close/>
              </a:path>
            </a:pathLst>
          </a:custGeom>
          <a:blipFill>
            <a:blip r:embed="rId14"/>
            <a:stretch>
              <a:fillRect l="0" t="0" r="0" b="0"/>
            </a:stretch>
          </a:blipFill>
        </p:spPr>
      </p:sp>
      <p:sp>
        <p:nvSpPr>
          <p:cNvPr name="TextBox 10" id="10"/>
          <p:cNvSpPr txBox="true"/>
          <p:nvPr/>
        </p:nvSpPr>
        <p:spPr>
          <a:xfrm rot="0">
            <a:off x="721021" y="385466"/>
            <a:ext cx="16538279"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4: Máy tính nạn nhân (windows) chạy phần mềm độc hại ( dính botnet )</a:t>
            </a:r>
          </a:p>
        </p:txBody>
      </p:sp>
      <p:sp>
        <p:nvSpPr>
          <p:cNvPr name="TextBox 11" id="11"/>
          <p:cNvSpPr txBox="true"/>
          <p:nvPr/>
        </p:nvSpPr>
        <p:spPr>
          <a:xfrm rot="0">
            <a:off x="519805" y="1919762"/>
            <a:ext cx="15047228"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Phần mềm độc hại tự động tải về file service.exe từ mã nguồn độc và thực thi </a:t>
            </a:r>
          </a:p>
        </p:txBody>
      </p:sp>
      <p:sp>
        <p:nvSpPr>
          <p:cNvPr name="TextBox 12" id="12"/>
          <p:cNvSpPr txBox="true"/>
          <p:nvPr/>
        </p:nvSpPr>
        <p:spPr>
          <a:xfrm rot="0">
            <a:off x="519805" y="3669040"/>
            <a:ext cx="73769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Máy windows sau khi chạy agent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519805" y="2476321"/>
            <a:ext cx="12923248" cy="1633047"/>
          </a:xfrm>
          <a:custGeom>
            <a:avLst/>
            <a:gdLst/>
            <a:ahLst/>
            <a:cxnLst/>
            <a:rect r="r" b="b" t="t" l="l"/>
            <a:pathLst>
              <a:path h="1633047" w="12923248">
                <a:moveTo>
                  <a:pt x="0" y="0"/>
                </a:moveTo>
                <a:lnTo>
                  <a:pt x="12923248" y="0"/>
                </a:lnTo>
                <a:lnTo>
                  <a:pt x="12923248" y="1633047"/>
                </a:lnTo>
                <a:lnTo>
                  <a:pt x="0" y="1633047"/>
                </a:lnTo>
                <a:lnTo>
                  <a:pt x="0" y="0"/>
                </a:lnTo>
                <a:close/>
              </a:path>
            </a:pathLst>
          </a:custGeom>
          <a:blipFill>
            <a:blip r:embed="rId13"/>
            <a:stretch>
              <a:fillRect l="0" t="0" r="0" b="0"/>
            </a:stretch>
          </a:blipFill>
        </p:spPr>
      </p:sp>
      <p:sp>
        <p:nvSpPr>
          <p:cNvPr name="Freeform 9" id="9"/>
          <p:cNvSpPr/>
          <p:nvPr/>
        </p:nvSpPr>
        <p:spPr>
          <a:xfrm flipH="false" flipV="false" rot="0">
            <a:off x="519805" y="5665118"/>
            <a:ext cx="13210609" cy="1525094"/>
          </a:xfrm>
          <a:custGeom>
            <a:avLst/>
            <a:gdLst/>
            <a:ahLst/>
            <a:cxnLst/>
            <a:rect r="r" b="b" t="t" l="l"/>
            <a:pathLst>
              <a:path h="1525094" w="13210609">
                <a:moveTo>
                  <a:pt x="0" y="0"/>
                </a:moveTo>
                <a:lnTo>
                  <a:pt x="13210608" y="0"/>
                </a:lnTo>
                <a:lnTo>
                  <a:pt x="13210608" y="1525094"/>
                </a:lnTo>
                <a:lnTo>
                  <a:pt x="0" y="1525094"/>
                </a:lnTo>
                <a:lnTo>
                  <a:pt x="0" y="0"/>
                </a:lnTo>
                <a:close/>
              </a:path>
            </a:pathLst>
          </a:custGeom>
          <a:blipFill>
            <a:blip r:embed="rId14"/>
            <a:stretch>
              <a:fillRect l="0" t="0" r="0" b="0"/>
            </a:stretch>
          </a:blipFill>
        </p:spPr>
      </p:sp>
      <p:sp>
        <p:nvSpPr>
          <p:cNvPr name="TextBox 10" id="10"/>
          <p:cNvSpPr txBox="true"/>
          <p:nvPr/>
        </p:nvSpPr>
        <p:spPr>
          <a:xfrm rot="0">
            <a:off x="519805" y="874610"/>
            <a:ext cx="16739495"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Tiến trình này không thể ngắt bằng cách thủ công bằng Task Manager, và nó tạo 1 socket lắng nghe lệnh từ phía máy chủ CnC</a:t>
            </a:r>
          </a:p>
        </p:txBody>
      </p:sp>
      <p:sp>
        <p:nvSpPr>
          <p:cNvPr name="TextBox 11" id="11"/>
          <p:cNvSpPr txBox="true"/>
          <p:nvPr/>
        </p:nvSpPr>
        <p:spPr>
          <a:xfrm rot="0">
            <a:off x="519805" y="4509418"/>
            <a:ext cx="13620651"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Thông tin về botnet được lưu tại trang chủ của máy chủ CnC</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761559" y="2480763"/>
            <a:ext cx="9788308" cy="7585939"/>
          </a:xfrm>
          <a:custGeom>
            <a:avLst/>
            <a:gdLst/>
            <a:ahLst/>
            <a:cxnLst/>
            <a:rect r="r" b="b" t="t" l="l"/>
            <a:pathLst>
              <a:path h="7585939" w="9788308">
                <a:moveTo>
                  <a:pt x="0" y="0"/>
                </a:moveTo>
                <a:lnTo>
                  <a:pt x="9788309" y="0"/>
                </a:lnTo>
                <a:lnTo>
                  <a:pt x="9788309" y="7585939"/>
                </a:lnTo>
                <a:lnTo>
                  <a:pt x="0" y="7585939"/>
                </a:lnTo>
                <a:lnTo>
                  <a:pt x="0" y="0"/>
                </a:lnTo>
                <a:close/>
              </a:path>
            </a:pathLst>
          </a:custGeom>
          <a:blipFill>
            <a:blip r:embed="rId13"/>
            <a:stretch>
              <a:fillRect l="0" t="0" r="0" b="0"/>
            </a:stretch>
          </a:blipFill>
        </p:spPr>
      </p:sp>
      <p:sp>
        <p:nvSpPr>
          <p:cNvPr name="TextBox 9" id="9"/>
          <p:cNvSpPr txBox="true"/>
          <p:nvPr/>
        </p:nvSpPr>
        <p:spPr>
          <a:xfrm rot="0">
            <a:off x="1028700" y="874610"/>
            <a:ext cx="9193904"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Máy chủ gửi cho zombie cmd: echo xyz &gt; "D:\ML Security\MAYDINHBOTNET.txt"</a:t>
            </a:r>
          </a:p>
        </p:txBody>
      </p:sp>
      <p:sp>
        <p:nvSpPr>
          <p:cNvPr name="TextBox 10" id="10"/>
          <p:cNvSpPr txBox="true"/>
          <p:nvPr/>
        </p:nvSpPr>
        <p:spPr>
          <a:xfrm rot="0">
            <a:off x="1028700" y="2905437"/>
            <a:ext cx="1975287"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Kết quả:</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77788" y="1929296"/>
            <a:ext cx="13579883" cy="2436328"/>
          </a:xfrm>
          <a:custGeom>
            <a:avLst/>
            <a:gdLst/>
            <a:ahLst/>
            <a:cxnLst/>
            <a:rect r="r" b="b" t="t" l="l"/>
            <a:pathLst>
              <a:path h="2436328" w="13579883">
                <a:moveTo>
                  <a:pt x="0" y="0"/>
                </a:moveTo>
                <a:lnTo>
                  <a:pt x="13579883" y="0"/>
                </a:lnTo>
                <a:lnTo>
                  <a:pt x="13579883" y="2436329"/>
                </a:lnTo>
                <a:lnTo>
                  <a:pt x="0" y="2436329"/>
                </a:lnTo>
                <a:lnTo>
                  <a:pt x="0" y="0"/>
                </a:lnTo>
                <a:close/>
              </a:path>
            </a:pathLst>
          </a:custGeom>
          <a:blipFill>
            <a:blip r:embed="rId13"/>
            <a:stretch>
              <a:fillRect l="0" t="0" r="0" b="0"/>
            </a:stretch>
          </a:blipFill>
        </p:spPr>
      </p:sp>
      <p:sp>
        <p:nvSpPr>
          <p:cNvPr name="Freeform 9" id="9"/>
          <p:cNvSpPr/>
          <p:nvPr/>
        </p:nvSpPr>
        <p:spPr>
          <a:xfrm flipH="false" flipV="false" rot="0">
            <a:off x="755571" y="5816600"/>
            <a:ext cx="14475701" cy="3861692"/>
          </a:xfrm>
          <a:custGeom>
            <a:avLst/>
            <a:gdLst/>
            <a:ahLst/>
            <a:cxnLst/>
            <a:rect r="r" b="b" t="t" l="l"/>
            <a:pathLst>
              <a:path h="3861692" w="14475701">
                <a:moveTo>
                  <a:pt x="0" y="0"/>
                </a:moveTo>
                <a:lnTo>
                  <a:pt x="14475701" y="0"/>
                </a:lnTo>
                <a:lnTo>
                  <a:pt x="14475701" y="3861693"/>
                </a:lnTo>
                <a:lnTo>
                  <a:pt x="0" y="3861693"/>
                </a:lnTo>
                <a:lnTo>
                  <a:pt x="0" y="0"/>
                </a:lnTo>
                <a:close/>
              </a:path>
            </a:pathLst>
          </a:custGeom>
          <a:blipFill>
            <a:blip r:embed="rId14"/>
            <a:stretch>
              <a:fillRect l="0" t="0" r="0" b="0"/>
            </a:stretch>
          </a:blipFill>
        </p:spPr>
      </p:sp>
      <p:sp>
        <p:nvSpPr>
          <p:cNvPr name="TextBox 10" id="10"/>
          <p:cNvSpPr txBox="true"/>
          <p:nvPr/>
        </p:nvSpPr>
        <p:spPr>
          <a:xfrm rot="0">
            <a:off x="877788" y="874610"/>
            <a:ext cx="91939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Xem log từ SOC</a:t>
            </a:r>
          </a:p>
        </p:txBody>
      </p:sp>
      <p:sp>
        <p:nvSpPr>
          <p:cNvPr name="TextBox 11" id="11"/>
          <p:cNvSpPr txBox="true"/>
          <p:nvPr/>
        </p:nvSpPr>
        <p:spPr>
          <a:xfrm rot="0">
            <a:off x="755571" y="4765675"/>
            <a:ext cx="16776858"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Thử phân tích alert USER_AGENTS DOWNLOADER User-Agent HTTPGET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690820" y="1112735"/>
            <a:ext cx="5856429" cy="1052829"/>
          </a:xfrm>
          <a:prstGeom prst="rect">
            <a:avLst/>
          </a:prstGeom>
        </p:spPr>
        <p:txBody>
          <a:bodyPr anchor="t" rtlCol="false" tIns="0" lIns="0" bIns="0" rIns="0">
            <a:spAutoFit/>
          </a:bodyPr>
          <a:lstStyle/>
          <a:p>
            <a:pPr algn="l">
              <a:lnSpc>
                <a:spcPts val="7759"/>
              </a:lnSpc>
            </a:pPr>
            <a:r>
              <a:rPr lang="en-US" sz="7999">
                <a:solidFill>
                  <a:srgbClr val="000000"/>
                </a:solidFill>
                <a:latin typeface="Asap Bold"/>
              </a:rPr>
              <a:t>Thành phần</a:t>
            </a:r>
          </a:p>
        </p:txBody>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4303297" y="6562259"/>
            <a:ext cx="3984703" cy="3127992"/>
          </a:xfrm>
          <a:custGeom>
            <a:avLst/>
            <a:gdLst/>
            <a:ahLst/>
            <a:cxnLst/>
            <a:rect r="r" b="b" t="t" l="l"/>
            <a:pathLst>
              <a:path h="3127992" w="3984703">
                <a:moveTo>
                  <a:pt x="0" y="0"/>
                </a:moveTo>
                <a:lnTo>
                  <a:pt x="3984703" y="0"/>
                </a:lnTo>
                <a:lnTo>
                  <a:pt x="3984703" y="3127992"/>
                </a:lnTo>
                <a:lnTo>
                  <a:pt x="0" y="3127992"/>
                </a:lnTo>
                <a:lnTo>
                  <a:pt x="0" y="0"/>
                </a:lnTo>
                <a:close/>
              </a:path>
            </a:pathLst>
          </a:custGeom>
          <a:blipFill>
            <a:blip r:embed="rId13"/>
            <a:stretch>
              <a:fillRect l="0" t="0" r="0" b="0"/>
            </a:stretch>
          </a:blipFill>
        </p:spPr>
      </p:sp>
      <p:sp>
        <p:nvSpPr>
          <p:cNvPr name="TextBox 10" id="10"/>
          <p:cNvSpPr txBox="true"/>
          <p:nvPr/>
        </p:nvSpPr>
        <p:spPr>
          <a:xfrm rot="0">
            <a:off x="690820" y="2737882"/>
            <a:ext cx="11851984" cy="2686065"/>
          </a:xfrm>
          <a:prstGeom prst="rect">
            <a:avLst/>
          </a:prstGeom>
        </p:spPr>
        <p:txBody>
          <a:bodyPr anchor="t" rtlCol="false" tIns="0" lIns="0" bIns="0" rIns="0">
            <a:spAutoFit/>
          </a:bodyPr>
          <a:lstStyle/>
          <a:p>
            <a:pPr algn="just">
              <a:lnSpc>
                <a:spcPts val="5398"/>
              </a:lnSpc>
              <a:spcBef>
                <a:spcPct val="0"/>
              </a:spcBef>
            </a:pPr>
            <a:r>
              <a:rPr lang="en-US" sz="3999" spc="239">
                <a:solidFill>
                  <a:srgbClr val="000000"/>
                </a:solidFill>
                <a:latin typeface="Asap Bold"/>
              </a:rPr>
              <a:t>ELK:</a:t>
            </a:r>
            <a:r>
              <a:rPr lang="en-US" sz="3999" spc="239">
                <a:solidFill>
                  <a:srgbClr val="000000"/>
                </a:solidFill>
                <a:latin typeface="Asap"/>
              </a:rPr>
              <a:t> Bộ công cụ bao gồm Elasticsearch, Logstash và Kibana, có khả năng thu thập, chuyển đổi, lưu trữ, tìm kiếm và phân tích dữ liệu log</a:t>
            </a:r>
          </a:p>
        </p:txBody>
      </p:sp>
      <p:sp>
        <p:nvSpPr>
          <p:cNvPr name="TextBox 11" id="11"/>
          <p:cNvSpPr txBox="true"/>
          <p:nvPr/>
        </p:nvSpPr>
        <p:spPr>
          <a:xfrm rot="0">
            <a:off x="690820" y="6454384"/>
            <a:ext cx="11851984" cy="2686065"/>
          </a:xfrm>
          <a:prstGeom prst="rect">
            <a:avLst/>
          </a:prstGeom>
        </p:spPr>
        <p:txBody>
          <a:bodyPr anchor="t" rtlCol="false" tIns="0" lIns="0" bIns="0" rIns="0">
            <a:spAutoFit/>
          </a:bodyPr>
          <a:lstStyle/>
          <a:p>
            <a:pPr algn="just">
              <a:lnSpc>
                <a:spcPts val="5398"/>
              </a:lnSpc>
              <a:spcBef>
                <a:spcPct val="0"/>
              </a:spcBef>
            </a:pPr>
            <a:r>
              <a:rPr lang="en-US" sz="3999" spc="239">
                <a:solidFill>
                  <a:srgbClr val="000000"/>
                </a:solidFill>
                <a:latin typeface="Asap Bold"/>
              </a:rPr>
              <a:t>Suricata:</a:t>
            </a:r>
            <a:r>
              <a:rPr lang="en-US" sz="3999" spc="239">
                <a:solidFill>
                  <a:srgbClr val="000000"/>
                </a:solidFill>
                <a:latin typeface="Asap"/>
              </a:rPr>
              <a:t> Công cụ phát hiện và ngăn chặn xâm nhập mã nguồn mở, được thiết kế với hiệu năng cao, có thể xử lý lưu lượng mạng lớn với tốc độ cao</a:t>
            </a:r>
          </a:p>
        </p:txBody>
      </p:sp>
      <p:sp>
        <p:nvSpPr>
          <p:cNvPr name="Freeform 12" id="12"/>
          <p:cNvSpPr/>
          <p:nvPr/>
        </p:nvSpPr>
        <p:spPr>
          <a:xfrm flipH="false" flipV="false" rot="0">
            <a:off x="12918446" y="1388586"/>
            <a:ext cx="3558409" cy="4179919"/>
          </a:xfrm>
          <a:custGeom>
            <a:avLst/>
            <a:gdLst/>
            <a:ahLst/>
            <a:cxnLst/>
            <a:rect r="r" b="b" t="t" l="l"/>
            <a:pathLst>
              <a:path h="4179919" w="3558409">
                <a:moveTo>
                  <a:pt x="0" y="0"/>
                </a:moveTo>
                <a:lnTo>
                  <a:pt x="3558409" y="0"/>
                </a:lnTo>
                <a:lnTo>
                  <a:pt x="3558409" y="4179919"/>
                </a:lnTo>
                <a:lnTo>
                  <a:pt x="0" y="4179919"/>
                </a:lnTo>
                <a:lnTo>
                  <a:pt x="0" y="0"/>
                </a:lnTo>
                <a:close/>
              </a:path>
            </a:pathLst>
          </a:custGeom>
          <a:blipFill>
            <a:blip r:embed="rId14"/>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705770" y="637252"/>
            <a:ext cx="9553530" cy="9012495"/>
          </a:xfrm>
          <a:custGeom>
            <a:avLst/>
            <a:gdLst/>
            <a:ahLst/>
            <a:cxnLst/>
            <a:rect r="r" b="b" t="t" l="l"/>
            <a:pathLst>
              <a:path h="9012495" w="9553530">
                <a:moveTo>
                  <a:pt x="0" y="0"/>
                </a:moveTo>
                <a:lnTo>
                  <a:pt x="9553530" y="0"/>
                </a:lnTo>
                <a:lnTo>
                  <a:pt x="9553530" y="9012496"/>
                </a:lnTo>
                <a:lnTo>
                  <a:pt x="0" y="9012496"/>
                </a:lnTo>
                <a:lnTo>
                  <a:pt x="0" y="0"/>
                </a:lnTo>
                <a:close/>
              </a:path>
            </a:pathLst>
          </a:custGeom>
          <a:blipFill>
            <a:blip r:embed="rId13"/>
            <a:stretch>
              <a:fillRect l="0" t="0" r="0" b="0"/>
            </a:stretch>
          </a:blipFill>
        </p:spPr>
      </p:sp>
      <p:sp>
        <p:nvSpPr>
          <p:cNvPr name="TextBox 9" id="9"/>
          <p:cNvSpPr txBox="true"/>
          <p:nvPr/>
        </p:nvSpPr>
        <p:spPr>
          <a:xfrm rot="0">
            <a:off x="877788" y="874610"/>
            <a:ext cx="91939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a:rPr>
              <a:t>Kiểm tra PCAP dòng đâu tiên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970753" y="7554286"/>
            <a:ext cx="12596279" cy="2645571"/>
          </a:xfrm>
          <a:custGeom>
            <a:avLst/>
            <a:gdLst/>
            <a:ahLst/>
            <a:cxnLst/>
            <a:rect r="r" b="b" t="t" l="l"/>
            <a:pathLst>
              <a:path h="2645571" w="12596279">
                <a:moveTo>
                  <a:pt x="0" y="0"/>
                </a:moveTo>
                <a:lnTo>
                  <a:pt x="12596279" y="0"/>
                </a:lnTo>
                <a:lnTo>
                  <a:pt x="12596279" y="2645572"/>
                </a:lnTo>
                <a:lnTo>
                  <a:pt x="0" y="2645572"/>
                </a:lnTo>
                <a:lnTo>
                  <a:pt x="0" y="0"/>
                </a:lnTo>
                <a:close/>
              </a:path>
            </a:pathLst>
          </a:custGeom>
          <a:blipFill>
            <a:blip r:embed="rId13"/>
            <a:stretch>
              <a:fillRect l="0" t="-51217" r="-827" b="-677"/>
            </a:stretch>
          </a:blipFill>
        </p:spPr>
      </p:sp>
      <p:sp>
        <p:nvSpPr>
          <p:cNvPr name="Freeform 9" id="9"/>
          <p:cNvSpPr/>
          <p:nvPr/>
        </p:nvSpPr>
        <p:spPr>
          <a:xfrm flipH="false" flipV="false" rot="0">
            <a:off x="2970753" y="4510183"/>
            <a:ext cx="12596279" cy="2605953"/>
          </a:xfrm>
          <a:custGeom>
            <a:avLst/>
            <a:gdLst/>
            <a:ahLst/>
            <a:cxnLst/>
            <a:rect r="r" b="b" t="t" l="l"/>
            <a:pathLst>
              <a:path h="2605953" w="12596279">
                <a:moveTo>
                  <a:pt x="0" y="0"/>
                </a:moveTo>
                <a:lnTo>
                  <a:pt x="12596279" y="0"/>
                </a:lnTo>
                <a:lnTo>
                  <a:pt x="12596279" y="2605953"/>
                </a:lnTo>
                <a:lnTo>
                  <a:pt x="0" y="2605953"/>
                </a:lnTo>
                <a:lnTo>
                  <a:pt x="0" y="0"/>
                </a:lnTo>
                <a:close/>
              </a:path>
            </a:pathLst>
          </a:custGeom>
          <a:blipFill>
            <a:blip r:embed="rId14"/>
            <a:stretch>
              <a:fillRect l="0" t="-103474" r="0" b="-13512"/>
            </a:stretch>
          </a:blipFill>
        </p:spPr>
      </p:sp>
      <p:sp>
        <p:nvSpPr>
          <p:cNvPr name="TextBox 10" id="10"/>
          <p:cNvSpPr txBox="true"/>
          <p:nvPr/>
        </p:nvSpPr>
        <p:spPr>
          <a:xfrm rot="0">
            <a:off x="721021" y="385466"/>
            <a:ext cx="16538279"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Asap Bold"/>
              </a:rPr>
              <a:t>Kịch bản 5: Nhận diện Phishing</a:t>
            </a:r>
          </a:p>
        </p:txBody>
      </p:sp>
      <p:sp>
        <p:nvSpPr>
          <p:cNvPr name="TextBox 11" id="11"/>
          <p:cNvSpPr txBox="true"/>
          <p:nvPr/>
        </p:nvSpPr>
        <p:spPr>
          <a:xfrm rot="0">
            <a:off x="519805" y="1919762"/>
            <a:ext cx="15047228" cy="13843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Bold"/>
              </a:rPr>
              <a:t>Ý tưởng:</a:t>
            </a:r>
            <a:r>
              <a:rPr lang="en-US" sz="3999">
                <a:solidFill>
                  <a:srgbClr val="000000"/>
                </a:solidFill>
                <a:latin typeface="Asap"/>
              </a:rPr>
              <a:t> Attacker gửi mail giả mạo kèm đường link yêu cầu người dùng nhập thông tin đăng nhập</a:t>
            </a:r>
          </a:p>
        </p:txBody>
      </p:sp>
      <p:sp>
        <p:nvSpPr>
          <p:cNvPr name="TextBox 12" id="12"/>
          <p:cNvSpPr txBox="true"/>
          <p:nvPr/>
        </p:nvSpPr>
        <p:spPr>
          <a:xfrm rot="0">
            <a:off x="519805" y="3669040"/>
            <a:ext cx="737690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Thực hiện gửi mail phishing: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232449" y="2104902"/>
            <a:ext cx="4949685" cy="6435235"/>
          </a:xfrm>
          <a:custGeom>
            <a:avLst/>
            <a:gdLst/>
            <a:ahLst/>
            <a:cxnLst/>
            <a:rect r="r" b="b" t="t" l="l"/>
            <a:pathLst>
              <a:path h="6435235" w="4949685">
                <a:moveTo>
                  <a:pt x="0" y="0"/>
                </a:moveTo>
                <a:lnTo>
                  <a:pt x="4949686" y="0"/>
                </a:lnTo>
                <a:lnTo>
                  <a:pt x="4949686" y="6435234"/>
                </a:lnTo>
                <a:lnTo>
                  <a:pt x="0" y="6435234"/>
                </a:lnTo>
                <a:lnTo>
                  <a:pt x="0" y="0"/>
                </a:lnTo>
                <a:close/>
              </a:path>
            </a:pathLst>
          </a:custGeom>
          <a:blipFill>
            <a:blip r:embed="rId13"/>
            <a:stretch>
              <a:fillRect l="-1020" t="0" r="-1916" b="0"/>
            </a:stretch>
          </a:blipFill>
        </p:spPr>
      </p:sp>
      <p:sp>
        <p:nvSpPr>
          <p:cNvPr name="TextBox 9" id="9"/>
          <p:cNvSpPr txBox="true"/>
          <p:nvPr/>
        </p:nvSpPr>
        <p:spPr>
          <a:xfrm rot="0">
            <a:off x="519805" y="874610"/>
            <a:ext cx="1673949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Phía mail server nhận được mail:</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3779796" y="2275665"/>
            <a:ext cx="10728407" cy="6261031"/>
          </a:xfrm>
          <a:custGeom>
            <a:avLst/>
            <a:gdLst/>
            <a:ahLst/>
            <a:cxnLst/>
            <a:rect r="r" b="b" t="t" l="l"/>
            <a:pathLst>
              <a:path h="6261031" w="10728407">
                <a:moveTo>
                  <a:pt x="0" y="0"/>
                </a:moveTo>
                <a:lnTo>
                  <a:pt x="10728408" y="0"/>
                </a:lnTo>
                <a:lnTo>
                  <a:pt x="10728408" y="6261031"/>
                </a:lnTo>
                <a:lnTo>
                  <a:pt x="0" y="6261031"/>
                </a:lnTo>
                <a:lnTo>
                  <a:pt x="0" y="0"/>
                </a:lnTo>
                <a:close/>
              </a:path>
            </a:pathLst>
          </a:custGeom>
          <a:blipFill>
            <a:blip r:embed="rId13"/>
            <a:stretch>
              <a:fillRect l="0" t="0" r="0" b="0"/>
            </a:stretch>
          </a:blipFill>
        </p:spPr>
      </p:sp>
      <p:sp>
        <p:nvSpPr>
          <p:cNvPr name="TextBox 9" id="9"/>
          <p:cNvSpPr txBox="true"/>
          <p:nvPr/>
        </p:nvSpPr>
        <p:spPr>
          <a:xfrm rot="0">
            <a:off x="519805" y="874610"/>
            <a:ext cx="1673949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Click vào đường link sẽ bị chuyển hướng sang website phishing</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206326" y="2102944"/>
            <a:ext cx="13147163" cy="1010372"/>
          </a:xfrm>
          <a:custGeom>
            <a:avLst/>
            <a:gdLst/>
            <a:ahLst/>
            <a:cxnLst/>
            <a:rect r="r" b="b" t="t" l="l"/>
            <a:pathLst>
              <a:path h="1010372" w="13147163">
                <a:moveTo>
                  <a:pt x="0" y="0"/>
                </a:moveTo>
                <a:lnTo>
                  <a:pt x="13147163" y="0"/>
                </a:lnTo>
                <a:lnTo>
                  <a:pt x="13147163" y="1010372"/>
                </a:lnTo>
                <a:lnTo>
                  <a:pt x="0" y="1010372"/>
                </a:lnTo>
                <a:lnTo>
                  <a:pt x="0" y="0"/>
                </a:lnTo>
                <a:close/>
              </a:path>
            </a:pathLst>
          </a:custGeom>
          <a:blipFill>
            <a:blip r:embed="rId13"/>
            <a:stretch>
              <a:fillRect l="-15023" t="-8012" r="-15023" b="0"/>
            </a:stretch>
          </a:blipFill>
        </p:spPr>
      </p:sp>
      <p:sp>
        <p:nvSpPr>
          <p:cNvPr name="Freeform 9" id="9"/>
          <p:cNvSpPr/>
          <p:nvPr/>
        </p:nvSpPr>
        <p:spPr>
          <a:xfrm flipH="false" flipV="false" rot="0">
            <a:off x="2206326" y="5345341"/>
            <a:ext cx="13147163" cy="4317848"/>
          </a:xfrm>
          <a:custGeom>
            <a:avLst/>
            <a:gdLst/>
            <a:ahLst/>
            <a:cxnLst/>
            <a:rect r="r" b="b" t="t" l="l"/>
            <a:pathLst>
              <a:path h="4317848" w="13147163">
                <a:moveTo>
                  <a:pt x="0" y="0"/>
                </a:moveTo>
                <a:lnTo>
                  <a:pt x="13147163" y="0"/>
                </a:lnTo>
                <a:lnTo>
                  <a:pt x="13147163" y="4317848"/>
                </a:lnTo>
                <a:lnTo>
                  <a:pt x="0" y="4317848"/>
                </a:lnTo>
                <a:lnTo>
                  <a:pt x="0" y="0"/>
                </a:lnTo>
                <a:close/>
              </a:path>
            </a:pathLst>
          </a:custGeom>
          <a:blipFill>
            <a:blip r:embed="rId14"/>
            <a:stretch>
              <a:fillRect l="0" t="0" r="-539" b="0"/>
            </a:stretch>
          </a:blipFill>
        </p:spPr>
      </p:sp>
      <p:sp>
        <p:nvSpPr>
          <p:cNvPr name="TextBox 10" id="10"/>
          <p:cNvSpPr txBox="true"/>
          <p:nvPr/>
        </p:nvSpPr>
        <p:spPr>
          <a:xfrm rot="0">
            <a:off x="519805" y="874610"/>
            <a:ext cx="1673949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Sau khi click vào đường link thì lập tức sẽ có alert xuất hiện</a:t>
            </a:r>
          </a:p>
        </p:txBody>
      </p:sp>
      <p:sp>
        <p:nvSpPr>
          <p:cNvPr name="TextBox 11" id="11"/>
          <p:cNvSpPr txBox="true"/>
          <p:nvPr/>
        </p:nvSpPr>
        <p:spPr>
          <a:xfrm rot="0">
            <a:off x="519805" y="4113441"/>
            <a:ext cx="16739495" cy="6794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Asap"/>
              </a:rPr>
              <a:t>Xem ở mục Hunt, thì thông thin hiển thị ra như sau:</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099829" y="3324787"/>
            <a:ext cx="5996080"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Kết luận</a:t>
            </a:r>
            <a:r>
              <a:rPr lang="en-US" sz="12127">
                <a:solidFill>
                  <a:srgbClr val="000000"/>
                </a:solidFill>
                <a:latin typeface="Asap Bold"/>
              </a:rPr>
              <a:t> </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42936" y="1100234"/>
            <a:ext cx="5807393" cy="1295400"/>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Asap Bold"/>
              </a:rPr>
              <a:t>Phương Pháp</a:t>
            </a:r>
            <a:r>
              <a:rPr lang="en-US" sz="7500">
                <a:solidFill>
                  <a:srgbClr val="000000"/>
                </a:solidFill>
                <a:latin typeface="Asap Bold"/>
              </a:rPr>
              <a:t> </a:t>
            </a:r>
          </a:p>
        </p:txBody>
      </p:sp>
      <p:sp>
        <p:nvSpPr>
          <p:cNvPr name="TextBox 9" id="9"/>
          <p:cNvSpPr txBox="true"/>
          <p:nvPr/>
        </p:nvSpPr>
        <p:spPr>
          <a:xfrm rot="0">
            <a:off x="642936" y="3003550"/>
            <a:ext cx="16010088" cy="4203700"/>
          </a:xfrm>
          <a:prstGeom prst="rect">
            <a:avLst/>
          </a:prstGeom>
        </p:spPr>
        <p:txBody>
          <a:bodyPr anchor="t" rtlCol="false" tIns="0" lIns="0" bIns="0" rIns="0">
            <a:spAutoFit/>
          </a:bodyPr>
          <a:lstStyle/>
          <a:p>
            <a:pPr algn="just">
              <a:lnSpc>
                <a:spcPts val="5599"/>
              </a:lnSpc>
            </a:pPr>
            <a:r>
              <a:rPr lang="en-US" sz="3999">
                <a:solidFill>
                  <a:srgbClr val="000000"/>
                </a:solidFill>
                <a:latin typeface="Asap"/>
              </a:rPr>
              <a:t>Nhóm đã tiến hành nghiên cứu cũng như thực hiện triển khai Security Onion trong môi trường mạng nội bộ để đánh giá khả năng của nền tảng này. </a:t>
            </a:r>
          </a:p>
          <a:p>
            <a:pPr algn="just">
              <a:lnSpc>
                <a:spcPts val="5599"/>
              </a:lnSpc>
              <a:spcBef>
                <a:spcPct val="0"/>
              </a:spcBef>
            </a:pPr>
            <a:r>
              <a:rPr lang="en-US" sz="3999">
                <a:solidFill>
                  <a:srgbClr val="000000"/>
                </a:solidFill>
                <a:latin typeface="Asap"/>
              </a:rPr>
              <a:t>Quá trình này bao gồm việc cấu hình, triển khai các tính năng SIEM và Threat Hunting, và thực hiện các thử nghiệm để kiểm tra hiệu suất và tính năng của Security Onion</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628799" y="1272062"/>
            <a:ext cx="7896710" cy="1295400"/>
          </a:xfrm>
          <a:prstGeom prst="rect">
            <a:avLst/>
          </a:prstGeom>
        </p:spPr>
        <p:txBody>
          <a:bodyPr anchor="t" rtlCol="false" tIns="0" lIns="0" bIns="0" rIns="0">
            <a:spAutoFit/>
          </a:bodyPr>
          <a:lstStyle/>
          <a:p>
            <a:pPr algn="ctr">
              <a:lnSpc>
                <a:spcPts val="10500"/>
              </a:lnSpc>
              <a:spcBef>
                <a:spcPct val="0"/>
              </a:spcBef>
            </a:pPr>
            <a:r>
              <a:rPr lang="en-US" sz="7500">
                <a:solidFill>
                  <a:srgbClr val="000000"/>
                </a:solidFill>
                <a:latin typeface="Asap Bold"/>
              </a:rPr>
              <a:t>Kết quả đạt được</a:t>
            </a:r>
            <a:r>
              <a:rPr lang="en-US" sz="7500">
                <a:solidFill>
                  <a:srgbClr val="000000"/>
                </a:solidFill>
                <a:latin typeface="Asap Bold"/>
              </a:rPr>
              <a:t> </a:t>
            </a:r>
          </a:p>
        </p:txBody>
      </p:sp>
      <p:sp>
        <p:nvSpPr>
          <p:cNvPr name="TextBox 9" id="9"/>
          <p:cNvSpPr txBox="true"/>
          <p:nvPr/>
        </p:nvSpPr>
        <p:spPr>
          <a:xfrm rot="0">
            <a:off x="827484" y="3215968"/>
            <a:ext cx="16010088" cy="4203700"/>
          </a:xfrm>
          <a:prstGeom prst="rect">
            <a:avLst/>
          </a:prstGeom>
        </p:spPr>
        <p:txBody>
          <a:bodyPr anchor="t" rtlCol="false" tIns="0" lIns="0" bIns="0" rIns="0">
            <a:spAutoFit/>
          </a:bodyPr>
          <a:lstStyle/>
          <a:p>
            <a:pPr algn="just">
              <a:lnSpc>
                <a:spcPts val="5599"/>
              </a:lnSpc>
            </a:pPr>
            <a:r>
              <a:rPr lang="en-US" sz="3999">
                <a:solidFill>
                  <a:srgbClr val="000000"/>
                </a:solidFill>
                <a:latin typeface="Asap"/>
              </a:rPr>
              <a:t>Security Onion là một nền tảng mạnh mẽ và linh hoạt, cung cấp khả năng giám sát mạng và phân tích dữ liệu mạng để phát hiện và ứng phó với các mối đe dọa. </a:t>
            </a:r>
          </a:p>
          <a:p>
            <a:pPr algn="just">
              <a:lnSpc>
                <a:spcPts val="5599"/>
              </a:lnSpc>
              <a:spcBef>
                <a:spcPct val="0"/>
              </a:spcBef>
            </a:pPr>
            <a:r>
              <a:rPr lang="en-US" sz="3999">
                <a:solidFill>
                  <a:srgbClr val="000000"/>
                </a:solidFill>
                <a:latin typeface="Asap"/>
              </a:rPr>
              <a:t>Security Onion đã cho thấy khả năng tích hợp các tính năng SIEM và Threat Hunting một cách hiệu quả, linh hoạt, đồng thời cung cấp giao diện người dùng thân thiện và khả năng mở rộng tùy chỉnh</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52636" y="2802938"/>
            <a:ext cx="16802010" cy="3638593"/>
          </a:xfrm>
          <a:custGeom>
            <a:avLst/>
            <a:gdLst/>
            <a:ahLst/>
            <a:cxnLst/>
            <a:rect r="r" b="b" t="t" l="l"/>
            <a:pathLst>
              <a:path h="3638593" w="16802010">
                <a:moveTo>
                  <a:pt x="0" y="0"/>
                </a:moveTo>
                <a:lnTo>
                  <a:pt x="16802010" y="0"/>
                </a:lnTo>
                <a:lnTo>
                  <a:pt x="16802010" y="3638593"/>
                </a:lnTo>
                <a:lnTo>
                  <a:pt x="0" y="3638593"/>
                </a:lnTo>
                <a:lnTo>
                  <a:pt x="0" y="0"/>
                </a:lnTo>
                <a:close/>
              </a:path>
            </a:pathLst>
          </a:custGeom>
          <a:blipFill>
            <a:blip r:embed="rId1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698919" y="777862"/>
            <a:ext cx="16852063" cy="8362836"/>
          </a:xfrm>
          <a:custGeom>
            <a:avLst/>
            <a:gdLst/>
            <a:ahLst/>
            <a:cxnLst/>
            <a:rect r="r" b="b" t="t" l="l"/>
            <a:pathLst>
              <a:path h="8362836" w="16852063">
                <a:moveTo>
                  <a:pt x="0" y="0"/>
                </a:moveTo>
                <a:lnTo>
                  <a:pt x="16852062" y="0"/>
                </a:lnTo>
                <a:lnTo>
                  <a:pt x="16852062" y="8362836"/>
                </a:lnTo>
                <a:lnTo>
                  <a:pt x="0" y="8362836"/>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874856" y="461666"/>
            <a:ext cx="7708122" cy="9178131"/>
          </a:xfrm>
          <a:custGeom>
            <a:avLst/>
            <a:gdLst/>
            <a:ahLst/>
            <a:cxnLst/>
            <a:rect r="r" b="b" t="t" l="l"/>
            <a:pathLst>
              <a:path h="9178131" w="7708122">
                <a:moveTo>
                  <a:pt x="0" y="0"/>
                </a:moveTo>
                <a:lnTo>
                  <a:pt x="7708122" y="0"/>
                </a:lnTo>
                <a:lnTo>
                  <a:pt x="7708122" y="9178131"/>
                </a:lnTo>
                <a:lnTo>
                  <a:pt x="0" y="9178131"/>
                </a:lnTo>
                <a:lnTo>
                  <a:pt x="0" y="0"/>
                </a:lnTo>
                <a:close/>
              </a:path>
            </a:pathLst>
          </a:custGeom>
          <a:blipFill>
            <a:blip r:embed="rId13"/>
            <a:stretch>
              <a:fillRect l="0" t="0" r="0" b="0"/>
            </a:stretch>
          </a:blipFill>
        </p:spPr>
      </p:sp>
      <p:sp>
        <p:nvSpPr>
          <p:cNvPr name="TextBox 9" id="9"/>
          <p:cNvSpPr txBox="true"/>
          <p:nvPr/>
        </p:nvSpPr>
        <p:spPr>
          <a:xfrm rot="0">
            <a:off x="826394" y="1435473"/>
            <a:ext cx="7882135" cy="981079"/>
          </a:xfrm>
          <a:prstGeom prst="rect">
            <a:avLst/>
          </a:prstGeom>
        </p:spPr>
        <p:txBody>
          <a:bodyPr anchor="t" rtlCol="false" tIns="0" lIns="0" bIns="0" rIns="0">
            <a:spAutoFit/>
          </a:bodyPr>
          <a:lstStyle/>
          <a:p>
            <a:pPr algn="l">
              <a:lnSpc>
                <a:spcPts val="7275"/>
              </a:lnSpc>
            </a:pPr>
            <a:r>
              <a:rPr lang="en-US" sz="7500">
                <a:solidFill>
                  <a:srgbClr val="000000"/>
                </a:solidFill>
                <a:latin typeface="Asap Bold"/>
              </a:rPr>
              <a:t>Luồng dữ liệu</a:t>
            </a:r>
          </a:p>
        </p:txBody>
      </p:sp>
      <p:sp>
        <p:nvSpPr>
          <p:cNvPr name="TextBox 10" id="10"/>
          <p:cNvSpPr txBox="true"/>
          <p:nvPr/>
        </p:nvSpPr>
        <p:spPr>
          <a:xfrm rot="0">
            <a:off x="731909" y="3419490"/>
            <a:ext cx="7164800" cy="516890"/>
          </a:xfrm>
          <a:prstGeom prst="rect">
            <a:avLst/>
          </a:prstGeom>
        </p:spPr>
        <p:txBody>
          <a:bodyPr anchor="t" rtlCol="false" tIns="0" lIns="0" bIns="0" rIns="0">
            <a:spAutoFit/>
          </a:bodyPr>
          <a:lstStyle/>
          <a:p>
            <a:pPr algn="l">
              <a:lnSpc>
                <a:spcPts val="3879"/>
              </a:lnSpc>
            </a:pPr>
            <a:r>
              <a:rPr lang="en-US" sz="3999">
                <a:solidFill>
                  <a:srgbClr val="000000"/>
                </a:solidFill>
                <a:latin typeface="Asap"/>
              </a:rPr>
              <a:t>Phiên bản Security Onion: Eval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8" id="8"/>
          <p:cNvSpPr txBox="true"/>
          <p:nvPr/>
        </p:nvSpPr>
        <p:spPr>
          <a:xfrm rot="0">
            <a:off x="2597277" y="3626610"/>
            <a:ext cx="13093447" cy="2077491"/>
          </a:xfrm>
          <a:prstGeom prst="rect">
            <a:avLst/>
          </a:prstGeom>
        </p:spPr>
        <p:txBody>
          <a:bodyPr anchor="t" rtlCol="false" tIns="0" lIns="0" bIns="0" rIns="0">
            <a:spAutoFit/>
          </a:bodyPr>
          <a:lstStyle/>
          <a:p>
            <a:pPr algn="ctr">
              <a:lnSpc>
                <a:spcPts val="16978"/>
              </a:lnSpc>
              <a:spcBef>
                <a:spcPct val="0"/>
              </a:spcBef>
            </a:pPr>
            <a:r>
              <a:rPr lang="en-US" sz="12127">
                <a:solidFill>
                  <a:srgbClr val="000000"/>
                </a:solidFill>
                <a:latin typeface="Asap Bold"/>
              </a:rPr>
              <a:t>Triển khai mô hình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492477" y="1325893"/>
            <a:ext cx="14936463" cy="8016359"/>
          </a:xfrm>
          <a:custGeom>
            <a:avLst/>
            <a:gdLst/>
            <a:ahLst/>
            <a:cxnLst/>
            <a:rect r="r" b="b" t="t" l="l"/>
            <a:pathLst>
              <a:path h="8016359" w="14936463">
                <a:moveTo>
                  <a:pt x="0" y="0"/>
                </a:moveTo>
                <a:lnTo>
                  <a:pt x="14936463" y="0"/>
                </a:lnTo>
                <a:lnTo>
                  <a:pt x="14936463" y="8016358"/>
                </a:lnTo>
                <a:lnTo>
                  <a:pt x="0" y="8016358"/>
                </a:lnTo>
                <a:lnTo>
                  <a:pt x="0" y="0"/>
                </a:lnTo>
                <a:close/>
              </a:path>
            </a:pathLst>
          </a:custGeom>
          <a:blipFill>
            <a:blip r:embed="rId13"/>
            <a:stretch>
              <a:fillRect l="0" t="0" r="0" b="0"/>
            </a:stretch>
          </a:blipFill>
        </p:spPr>
      </p:sp>
      <p:sp>
        <p:nvSpPr>
          <p:cNvPr name="TextBox 9" id="9"/>
          <p:cNvSpPr txBox="true"/>
          <p:nvPr/>
        </p:nvSpPr>
        <p:spPr>
          <a:xfrm rot="0">
            <a:off x="122240" y="273062"/>
            <a:ext cx="5014810" cy="1052831"/>
          </a:xfrm>
          <a:prstGeom prst="rect">
            <a:avLst/>
          </a:prstGeom>
        </p:spPr>
        <p:txBody>
          <a:bodyPr anchor="t" rtlCol="false" tIns="0" lIns="0" bIns="0" rIns="0">
            <a:spAutoFit/>
          </a:bodyPr>
          <a:lstStyle/>
          <a:p>
            <a:pPr algn="l">
              <a:lnSpc>
                <a:spcPts val="7760"/>
              </a:lnSpc>
            </a:pPr>
            <a:r>
              <a:rPr lang="en-US" sz="8000">
                <a:solidFill>
                  <a:srgbClr val="000000"/>
                </a:solidFill>
                <a:latin typeface="Asap Bold"/>
              </a:rPr>
              <a:t>Kiến trúc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52636" y="3397844"/>
            <a:ext cx="16802010" cy="4356077"/>
          </a:xfrm>
          <a:custGeom>
            <a:avLst/>
            <a:gdLst/>
            <a:ahLst/>
            <a:cxnLst/>
            <a:rect r="r" b="b" t="t" l="l"/>
            <a:pathLst>
              <a:path h="4356077" w="16802010">
                <a:moveTo>
                  <a:pt x="0" y="0"/>
                </a:moveTo>
                <a:lnTo>
                  <a:pt x="16802010" y="0"/>
                </a:lnTo>
                <a:lnTo>
                  <a:pt x="16802010" y="4356077"/>
                </a:lnTo>
                <a:lnTo>
                  <a:pt x="0" y="4356077"/>
                </a:lnTo>
                <a:lnTo>
                  <a:pt x="0" y="0"/>
                </a:lnTo>
                <a:close/>
              </a:path>
            </a:pathLst>
          </a:custGeom>
          <a:blipFill>
            <a:blip r:embed="rId13"/>
            <a:stretch>
              <a:fillRect l="0" t="0" r="0" b="0"/>
            </a:stretch>
          </a:blipFill>
        </p:spPr>
      </p:sp>
      <p:sp>
        <p:nvSpPr>
          <p:cNvPr name="TextBox 9" id="9"/>
          <p:cNvSpPr txBox="true"/>
          <p:nvPr/>
        </p:nvSpPr>
        <p:spPr>
          <a:xfrm rot="0">
            <a:off x="852636" y="1470246"/>
            <a:ext cx="6352780"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mạng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15379" y="2349553"/>
            <a:ext cx="9077500" cy="4961978"/>
          </a:xfrm>
          <a:custGeom>
            <a:avLst/>
            <a:gdLst/>
            <a:ahLst/>
            <a:cxnLst/>
            <a:rect r="r" b="b" t="t" l="l"/>
            <a:pathLst>
              <a:path h="4961978" w="9077500">
                <a:moveTo>
                  <a:pt x="0" y="0"/>
                </a:moveTo>
                <a:lnTo>
                  <a:pt x="9077500" y="0"/>
                </a:lnTo>
                <a:lnTo>
                  <a:pt x="9077500" y="4961977"/>
                </a:lnTo>
                <a:lnTo>
                  <a:pt x="0" y="4961977"/>
                </a:lnTo>
                <a:lnTo>
                  <a:pt x="0" y="0"/>
                </a:lnTo>
                <a:close/>
              </a:path>
            </a:pathLst>
          </a:custGeom>
          <a:blipFill>
            <a:blip r:embed="rId13"/>
            <a:stretch>
              <a:fillRect l="0" t="0" r="0" b="0"/>
            </a:stretch>
          </a:blipFill>
        </p:spPr>
      </p:sp>
      <p:sp>
        <p:nvSpPr>
          <p:cNvPr name="Freeform 9" id="9"/>
          <p:cNvSpPr/>
          <p:nvPr/>
        </p:nvSpPr>
        <p:spPr>
          <a:xfrm flipH="false" flipV="false" rot="0">
            <a:off x="9292879" y="2349553"/>
            <a:ext cx="12121220" cy="3019245"/>
          </a:xfrm>
          <a:custGeom>
            <a:avLst/>
            <a:gdLst/>
            <a:ahLst/>
            <a:cxnLst/>
            <a:rect r="r" b="b" t="t" l="l"/>
            <a:pathLst>
              <a:path h="3019245" w="12121220">
                <a:moveTo>
                  <a:pt x="0" y="0"/>
                </a:moveTo>
                <a:lnTo>
                  <a:pt x="12121220" y="0"/>
                </a:lnTo>
                <a:lnTo>
                  <a:pt x="12121220" y="3019245"/>
                </a:lnTo>
                <a:lnTo>
                  <a:pt x="0" y="3019245"/>
                </a:lnTo>
                <a:lnTo>
                  <a:pt x="0" y="0"/>
                </a:lnTo>
                <a:close/>
              </a:path>
            </a:pathLst>
          </a:custGeom>
          <a:blipFill>
            <a:blip r:embed="rId14"/>
            <a:stretch>
              <a:fillRect l="0" t="0" r="0" b="0"/>
            </a:stretch>
          </a:blipFill>
        </p:spPr>
      </p:sp>
      <p:sp>
        <p:nvSpPr>
          <p:cNvPr name="TextBox 10" id="10"/>
          <p:cNvSpPr txBox="true"/>
          <p:nvPr/>
        </p:nvSpPr>
        <p:spPr>
          <a:xfrm rot="0">
            <a:off x="3729033" y="1341037"/>
            <a:ext cx="10552973" cy="827540"/>
          </a:xfrm>
          <a:prstGeom prst="rect">
            <a:avLst/>
          </a:prstGeom>
        </p:spPr>
        <p:txBody>
          <a:bodyPr anchor="t" rtlCol="false" tIns="0" lIns="0" bIns="0" rIns="0">
            <a:spAutoFit/>
          </a:bodyPr>
          <a:lstStyle/>
          <a:p>
            <a:pPr algn="l">
              <a:lnSpc>
                <a:spcPts val="6130"/>
              </a:lnSpc>
            </a:pPr>
            <a:r>
              <a:rPr lang="en-US" sz="6320">
                <a:solidFill>
                  <a:srgbClr val="000000"/>
                </a:solidFill>
                <a:latin typeface="Asap Bold"/>
              </a:rPr>
              <a:t>Cấu hình máy Security Onion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DAGBREfcfjI</dc:identifier>
  <dcterms:modified xsi:type="dcterms:W3CDTF">2011-08-01T06:04:30Z</dcterms:modified>
  <cp:revision>1</cp:revision>
  <dc:title>Security Onion</dc:title>
</cp:coreProperties>
</file>