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Lst>
  <p:sldSz cx="9144000" cy="5143500" type="screen16x9"/>
  <p:notesSz cx="6858000" cy="9144000"/>
  <p:embeddedFontLst>
    <p:embeddedFont>
      <p:font typeface="Helvetica Neue" panose="02000503000000020004" pitchFamily="2" charset="0"/>
      <p:regular r:id="rId19"/>
      <p:bold r:id="rId20"/>
      <p:italic r:id="rId21"/>
      <p:boldItalic r:id="rId22"/>
    </p:embeddedFon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97955F-A3F1-4F26-BE4C-9F81AC42C76D}">
  <a:tblStyle styleId="{1C97955F-A3F1-4F26-BE4C-9F81AC42C7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458"/>
  </p:normalViewPr>
  <p:slideViewPr>
    <p:cSldViewPr snapToGrid="0">
      <p:cViewPr varScale="1">
        <p:scale>
          <a:sx n="113" d="100"/>
          <a:sy n="113" d="100"/>
        </p:scale>
        <p:origin x="8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e7d35ed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e7d35ed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e7d35edd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e7d35edd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e7d35edd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e7d35edd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fd273c54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fd273c54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fd273c54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fd273c54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fd273c54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fd273c54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fd273c54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fd273c54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ead46bc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9ead46bc8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93bcb25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93bcb25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30137530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30137530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fd273c54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fd273c54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fd273c54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fd273c5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fd273c54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fd273c5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fd273c54a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fd273c54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fd273c54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fd273c5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fd273c54a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fd273c5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bugs@gmail.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00599" y="1900650"/>
            <a:ext cx="6615567" cy="134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3000" b="1">
                <a:solidFill>
                  <a:srgbClr val="8E7CC3"/>
                </a:solidFill>
                <a:latin typeface="Helvetica Neue"/>
                <a:ea typeface="Helvetica Neue"/>
                <a:cs typeface="Helvetica Neue"/>
                <a:sym typeface="Helvetica Neue"/>
              </a:rPr>
              <a:t>Software Engineering</a:t>
            </a:r>
            <a:endParaRPr sz="3000" b="1" dirty="0">
              <a:solidFill>
                <a:srgbClr val="8E7CC3"/>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2400" dirty="0">
                <a:solidFill>
                  <a:srgbClr val="434343"/>
                </a:solidFill>
                <a:latin typeface="Helvetica Neue"/>
                <a:ea typeface="Helvetica Neue"/>
                <a:cs typeface="Helvetica Neue"/>
                <a:sym typeface="Helvetica Neue"/>
              </a:rPr>
              <a:t>Introduction to </a:t>
            </a:r>
            <a:r>
              <a:rPr lang="en" sz="2400" dirty="0">
                <a:solidFill>
                  <a:srgbClr val="434343"/>
                </a:solidFill>
                <a:latin typeface="Roboto Mono"/>
                <a:ea typeface="Roboto Mono"/>
                <a:cs typeface="Roboto Mono"/>
                <a:sym typeface="Roboto Mono"/>
              </a:rPr>
              <a:t>git</a:t>
            </a:r>
            <a:endParaRPr sz="2400" dirty="0">
              <a:solidFill>
                <a:srgbClr val="434343"/>
              </a:solidFill>
              <a:latin typeface="Roboto Mono"/>
              <a:ea typeface="Roboto Mono"/>
              <a:cs typeface="Roboto Mono"/>
              <a:sym typeface="Roboto Mono"/>
            </a:endParaRPr>
          </a:p>
          <a:p>
            <a:pPr marL="0" lvl="0" indent="0" algn="l" rtl="0">
              <a:spcBef>
                <a:spcPts val="0"/>
              </a:spcBef>
              <a:spcAft>
                <a:spcPts val="0"/>
              </a:spcAft>
              <a:buNone/>
            </a:pPr>
            <a:endParaRPr dirty="0"/>
          </a:p>
        </p:txBody>
      </p:sp>
      <p:sp>
        <p:nvSpPr>
          <p:cNvPr id="3" name="Google Shape;56;p13">
            <a:extLst>
              <a:ext uri="{FF2B5EF4-FFF2-40B4-BE49-F238E27FC236}">
                <a16:creationId xmlns:a16="http://schemas.microsoft.com/office/drawing/2014/main" id="{CE5D381F-3D38-6747-A0A1-165B0BA9876C}"/>
              </a:ext>
            </a:extLst>
          </p:cNvPr>
          <p:cNvSpPr txBox="1"/>
          <p:nvPr/>
        </p:nvSpPr>
        <p:spPr>
          <a:xfrm>
            <a:off x="900600" y="3425952"/>
            <a:ext cx="6113400" cy="9752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Arial" panose="020B0604020202020204" pitchFamily="34" charset="0"/>
                <a:cs typeface="Arial" panose="020B0604020202020204" pitchFamily="34" charset="0"/>
              </a:rPr>
              <a:t>Mai Xuân Tráng,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445025"/>
            <a:ext cx="8520600" cy="572700"/>
          </a:xfrm>
          <a:prstGeom prst="rect">
            <a:avLst/>
          </a:prstGeom>
          <a:solidFill>
            <a:srgbClr val="2196F3"/>
          </a:solidFill>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FFFFFF"/>
                </a:solidFill>
                <a:latin typeface="Helvetica Neue"/>
                <a:ea typeface="Helvetica Neue"/>
                <a:cs typeface="Helvetica Neue"/>
                <a:sym typeface="Helvetica Neue"/>
              </a:rPr>
              <a:t> Quiz</a:t>
            </a:r>
            <a:endParaRPr b="1" dirty="0">
              <a:solidFill>
                <a:srgbClr val="FFFFFF"/>
              </a:solidFill>
              <a:latin typeface="Helvetica Neue"/>
              <a:ea typeface="Helvetica Neue"/>
              <a:cs typeface="Helvetica Neue"/>
              <a:sym typeface="Helvetica Neue"/>
            </a:endParaRPr>
          </a:p>
        </p:txBody>
      </p:sp>
      <p:sp>
        <p:nvSpPr>
          <p:cNvPr id="159" name="Google Shape;159;p23"/>
          <p:cNvSpPr txBox="1">
            <a:spLocks noGrp="1"/>
          </p:cNvSpPr>
          <p:nvPr>
            <p:ph type="body" idx="1"/>
          </p:nvPr>
        </p:nvSpPr>
        <p:spPr>
          <a:xfrm>
            <a:off x="311700" y="1152475"/>
            <a:ext cx="8520600" cy="18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Helvetica Neue"/>
                <a:ea typeface="Helvetica Neue"/>
                <a:cs typeface="Helvetica Neue"/>
                <a:sym typeface="Helvetica Neue"/>
              </a:rPr>
              <a:t>Suppose a run of git status show the following:</a:t>
            </a:r>
            <a:endParaRPr sz="1400">
              <a:latin typeface="Helvetica Neue"/>
              <a:ea typeface="Helvetica Neue"/>
              <a:cs typeface="Helvetica Neue"/>
              <a:sym typeface="Helvetica Neue"/>
            </a:endParaRPr>
          </a:p>
          <a:p>
            <a:pPr marL="0" lvl="0" indent="0" algn="l" rtl="0">
              <a:spcBef>
                <a:spcPts val="160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Changes not staged for commit:</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(use "git add &lt;file&gt;..." to update what will be committed)</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  (use "git restore &lt;file&gt;..." to discard changes in working directory)</a:t>
            </a:r>
            <a:endParaRPr sz="12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C27BA0"/>
                </a:solidFill>
                <a:latin typeface="Roboto Mono"/>
                <a:ea typeface="Roboto Mono"/>
                <a:cs typeface="Roboto Mono"/>
                <a:sym typeface="Roboto Mono"/>
              </a:rPr>
              <a:t>	modified:   file1.txt</a:t>
            </a:r>
            <a:endParaRPr sz="1200">
              <a:solidFill>
                <a:srgbClr val="C27BA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C27BA0"/>
                </a:solidFill>
                <a:latin typeface="Roboto Mono"/>
                <a:ea typeface="Roboto Mono"/>
                <a:cs typeface="Roboto Mono"/>
                <a:sym typeface="Roboto Mono"/>
              </a:rPr>
              <a:t>	modified:   file2.txt</a:t>
            </a:r>
            <a:endParaRPr sz="1200">
              <a:solidFill>
                <a:srgbClr val="C27BA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CA3323"/>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400">
                <a:latin typeface="Helvetica Neue"/>
                <a:ea typeface="Helvetica Neue"/>
                <a:cs typeface="Helvetica Neue"/>
                <a:sym typeface="Helvetica Neue"/>
              </a:rPr>
              <a:t>Based on this information, at what location are the changes to </a:t>
            </a:r>
            <a:r>
              <a:rPr lang="en" sz="1400">
                <a:latin typeface="Roboto Mono"/>
                <a:ea typeface="Roboto Mono"/>
                <a:cs typeface="Roboto Mono"/>
                <a:sym typeface="Roboto Mono"/>
              </a:rPr>
              <a:t>file1.txt</a:t>
            </a:r>
            <a:r>
              <a:rPr lang="en" sz="1400">
                <a:latin typeface="Helvetica Neue"/>
                <a:ea typeface="Helvetica Neue"/>
                <a:cs typeface="Helvetica Neue"/>
                <a:sym typeface="Helvetica Neue"/>
              </a:rPr>
              <a:t> and </a:t>
            </a:r>
            <a:r>
              <a:rPr lang="en" sz="1400">
                <a:latin typeface="Roboto Mono"/>
                <a:ea typeface="Roboto Mono"/>
                <a:cs typeface="Roboto Mono"/>
                <a:sym typeface="Roboto Mono"/>
              </a:rPr>
              <a:t>file2.txt</a:t>
            </a:r>
            <a:r>
              <a:rPr lang="en" sz="1400">
                <a:latin typeface="Helvetica Neue"/>
                <a:ea typeface="Helvetica Neue"/>
                <a:cs typeface="Helvetica Neue"/>
                <a:sym typeface="Helvetica Neue"/>
              </a:rPr>
              <a:t> within the git phases on the previous slides.</a:t>
            </a:r>
            <a:endParaRPr sz="14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1400">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AutoNum type="alphaUcPeriod"/>
            </a:pPr>
            <a:r>
              <a:rPr lang="en" sz="1400">
                <a:latin typeface="Helvetica Neue"/>
                <a:ea typeface="Helvetica Neue"/>
                <a:cs typeface="Helvetica Neue"/>
                <a:sym typeface="Helvetica Neue"/>
              </a:rPr>
              <a:t>Working directory</a:t>
            </a:r>
            <a:endParaRPr sz="1400">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AutoNum type="alphaUcPeriod"/>
            </a:pPr>
            <a:r>
              <a:rPr lang="en" sz="1400">
                <a:latin typeface="Helvetica Neue"/>
                <a:ea typeface="Helvetica Neue"/>
                <a:cs typeface="Helvetica Neue"/>
                <a:sym typeface="Helvetica Neue"/>
              </a:rPr>
              <a:t>Index (Staged)</a:t>
            </a:r>
            <a:endParaRPr sz="1400">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AutoNum type="alphaUcPeriod"/>
            </a:pPr>
            <a:r>
              <a:rPr lang="en" sz="1400">
                <a:latin typeface="Helvetica Neue"/>
                <a:ea typeface="Helvetica Neue"/>
                <a:cs typeface="Helvetica Neue"/>
                <a:sym typeface="Helvetica Neue"/>
              </a:rPr>
              <a:t>Local Repository</a:t>
            </a:r>
            <a:endParaRPr sz="1400">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AutoNum type="alphaUcPeriod"/>
            </a:pPr>
            <a:r>
              <a:rPr lang="en" sz="1400">
                <a:latin typeface="Helvetica Neue"/>
                <a:ea typeface="Helvetica Neue"/>
                <a:cs typeface="Helvetica Neue"/>
                <a:sym typeface="Helvetica Neue"/>
              </a:rPr>
              <a:t>Remote Repository</a:t>
            </a:r>
            <a:endParaRPr>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1"/>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fade">
                                      <p:cBhvr>
                                        <p:cTn id="12" dur="1"/>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fade">
                                      <p:cBhvr>
                                        <p:cTn id="17" dur="1"/>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fade">
                                      <p:cBhvr>
                                        <p:cTn id="22" dur="1"/>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xEl>
                                              <p:pRg st="4" end="4"/>
                                            </p:txEl>
                                          </p:spTgt>
                                        </p:tgtEl>
                                        <p:attrNameLst>
                                          <p:attrName>style.visibility</p:attrName>
                                        </p:attrNameLst>
                                      </p:cBhvr>
                                      <p:to>
                                        <p:strVal val="visible"/>
                                      </p:to>
                                    </p:set>
                                    <p:animEffect transition="in" filter="fade">
                                      <p:cBhvr>
                                        <p:cTn id="27" dur="1"/>
                                        <p:tgtEl>
                                          <p:spTgt spid="1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xEl>
                                              <p:pRg st="5" end="5"/>
                                            </p:txEl>
                                          </p:spTgt>
                                        </p:tgtEl>
                                        <p:attrNameLst>
                                          <p:attrName>style.visibility</p:attrName>
                                        </p:attrNameLst>
                                      </p:cBhvr>
                                      <p:to>
                                        <p:strVal val="visible"/>
                                      </p:to>
                                    </p:set>
                                    <p:animEffect transition="in" filter="fade">
                                      <p:cBhvr>
                                        <p:cTn id="32" dur="1"/>
                                        <p:tgtEl>
                                          <p:spTgt spid="1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9">
                                            <p:txEl>
                                              <p:pRg st="6" end="6"/>
                                            </p:txEl>
                                          </p:spTgt>
                                        </p:tgtEl>
                                        <p:attrNameLst>
                                          <p:attrName>style.visibility</p:attrName>
                                        </p:attrNameLst>
                                      </p:cBhvr>
                                      <p:to>
                                        <p:strVal val="visible"/>
                                      </p:to>
                                    </p:set>
                                    <p:animEffect transition="in" filter="fade">
                                      <p:cBhvr>
                                        <p:cTn id="37" dur="1"/>
                                        <p:tgtEl>
                                          <p:spTgt spid="1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9">
                                            <p:txEl>
                                              <p:pRg st="7" end="7"/>
                                            </p:txEl>
                                          </p:spTgt>
                                        </p:tgtEl>
                                        <p:attrNameLst>
                                          <p:attrName>style.visibility</p:attrName>
                                        </p:attrNameLst>
                                      </p:cBhvr>
                                      <p:to>
                                        <p:strVal val="visible"/>
                                      </p:to>
                                    </p:set>
                                    <p:animEffect transition="in" filter="fade">
                                      <p:cBhvr>
                                        <p:cTn id="42" dur="1"/>
                                        <p:tgtEl>
                                          <p:spTgt spid="1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9">
                                            <p:txEl>
                                              <p:pRg st="8" end="8"/>
                                            </p:txEl>
                                          </p:spTgt>
                                        </p:tgtEl>
                                        <p:attrNameLst>
                                          <p:attrName>style.visibility</p:attrName>
                                        </p:attrNameLst>
                                      </p:cBhvr>
                                      <p:to>
                                        <p:strVal val="visible"/>
                                      </p:to>
                                    </p:set>
                                    <p:animEffect transition="in" filter="fade">
                                      <p:cBhvr>
                                        <p:cTn id="47" dur="1"/>
                                        <p:tgtEl>
                                          <p:spTgt spid="1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9">
                                            <p:txEl>
                                              <p:pRg st="9" end="9"/>
                                            </p:txEl>
                                          </p:spTgt>
                                        </p:tgtEl>
                                        <p:attrNameLst>
                                          <p:attrName>style.visibility</p:attrName>
                                        </p:attrNameLst>
                                      </p:cBhvr>
                                      <p:to>
                                        <p:strVal val="visible"/>
                                      </p:to>
                                    </p:set>
                                    <p:animEffect transition="in" filter="fade">
                                      <p:cBhvr>
                                        <p:cTn id="52" dur="1"/>
                                        <p:tgtEl>
                                          <p:spTgt spid="15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9">
                                            <p:txEl>
                                              <p:pRg st="10" end="10"/>
                                            </p:txEl>
                                          </p:spTgt>
                                        </p:tgtEl>
                                        <p:attrNameLst>
                                          <p:attrName>style.visibility</p:attrName>
                                        </p:attrNameLst>
                                      </p:cBhvr>
                                      <p:to>
                                        <p:strVal val="visible"/>
                                      </p:to>
                                    </p:set>
                                    <p:animEffect transition="in" filter="fade">
                                      <p:cBhvr>
                                        <p:cTn id="57" dur="1"/>
                                        <p:tgtEl>
                                          <p:spTgt spid="15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9">
                                            <p:txEl>
                                              <p:pRg st="11" end="11"/>
                                            </p:txEl>
                                          </p:spTgt>
                                        </p:tgtEl>
                                        <p:attrNameLst>
                                          <p:attrName>style.visibility</p:attrName>
                                        </p:attrNameLst>
                                      </p:cBhvr>
                                      <p:to>
                                        <p:strVal val="visible"/>
                                      </p:to>
                                    </p:set>
                                    <p:animEffect transition="in" filter="fade">
                                      <p:cBhvr>
                                        <p:cTn id="62" dur="1"/>
                                        <p:tgtEl>
                                          <p:spTgt spid="15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9">
                                            <p:txEl>
                                              <p:pRg st="12" end="12"/>
                                            </p:txEl>
                                          </p:spTgt>
                                        </p:tgtEl>
                                        <p:attrNameLst>
                                          <p:attrName>style.visibility</p:attrName>
                                        </p:attrNameLst>
                                      </p:cBhvr>
                                      <p:to>
                                        <p:strVal val="visible"/>
                                      </p:to>
                                    </p:set>
                                    <p:animEffect transition="in" filter="fade">
                                      <p:cBhvr>
                                        <p:cTn id="67" dur="1"/>
                                        <p:tgtEl>
                                          <p:spTgt spid="1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445025"/>
            <a:ext cx="8520600" cy="572700"/>
          </a:xfrm>
          <a:prstGeom prst="rect">
            <a:avLst/>
          </a:prstGeom>
          <a:solidFill>
            <a:srgbClr val="2196F3"/>
          </a:solidFill>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FFFFFF"/>
                </a:solidFill>
                <a:latin typeface="Helvetica Neue"/>
                <a:ea typeface="Helvetica Neue"/>
                <a:cs typeface="Helvetica Neue"/>
                <a:sym typeface="Helvetica Neue"/>
              </a:rPr>
              <a:t> Quiz</a:t>
            </a:r>
            <a:endParaRPr b="1" dirty="0">
              <a:solidFill>
                <a:srgbClr val="FFFFFF"/>
              </a:solidFill>
              <a:latin typeface="Helvetica Neue"/>
              <a:ea typeface="Helvetica Neue"/>
              <a:cs typeface="Helvetica Neue"/>
              <a:sym typeface="Helvetica Neue"/>
            </a:endParaRPr>
          </a:p>
        </p:txBody>
      </p:sp>
      <p:sp>
        <p:nvSpPr>
          <p:cNvPr id="167" name="Google Shape;167;p24"/>
          <p:cNvSpPr txBox="1">
            <a:spLocks noGrp="1"/>
          </p:cNvSpPr>
          <p:nvPr>
            <p:ph type="body" idx="1"/>
          </p:nvPr>
        </p:nvSpPr>
        <p:spPr>
          <a:xfrm>
            <a:off x="311700" y="1152475"/>
            <a:ext cx="8520600" cy="18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latin typeface="Helvetica Neue"/>
                <a:ea typeface="Helvetica Neue"/>
                <a:cs typeface="Helvetica Neue"/>
                <a:sym typeface="Helvetica Neue"/>
              </a:rPr>
              <a:t>Suppose a run of git status show the following:</a:t>
            </a:r>
            <a:endParaRPr sz="1400" dirty="0">
              <a:latin typeface="Helvetica Neue"/>
              <a:ea typeface="Helvetica Neue"/>
              <a:cs typeface="Helvetica Neue"/>
              <a:sym typeface="Helvetica Neue"/>
            </a:endParaRPr>
          </a:p>
          <a:p>
            <a:pPr marL="0" lvl="0" indent="0" algn="l" rtl="0">
              <a:spcBef>
                <a:spcPts val="1600"/>
              </a:spcBef>
              <a:spcAft>
                <a:spcPts val="0"/>
              </a:spcAft>
              <a:buClr>
                <a:schemeClr val="dk1"/>
              </a:buClr>
              <a:buSzPts val="1100"/>
              <a:buFont typeface="Arial"/>
              <a:buNone/>
            </a:pPr>
            <a:r>
              <a:rPr lang="en" sz="1200" dirty="0">
                <a:solidFill>
                  <a:schemeClr val="dk1"/>
                </a:solidFill>
                <a:latin typeface="Roboto Mono"/>
                <a:ea typeface="Roboto Mono"/>
                <a:cs typeface="Roboto Mono"/>
                <a:sym typeface="Roboto Mono"/>
              </a:rPr>
              <a:t>Changes not staged for commit:</a:t>
            </a:r>
            <a:endParaRPr sz="12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Roboto Mono"/>
                <a:ea typeface="Roboto Mono"/>
                <a:cs typeface="Roboto Mono"/>
                <a:sym typeface="Roboto Mono"/>
              </a:rPr>
              <a:t>  (use "git add &lt;file&gt;..." to update what will be committed)</a:t>
            </a:r>
            <a:endParaRPr sz="12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Roboto Mono"/>
                <a:ea typeface="Roboto Mono"/>
                <a:cs typeface="Roboto Mono"/>
                <a:sym typeface="Roboto Mono"/>
              </a:rPr>
              <a:t>  (use "git restore &lt;file&gt;..." to discard changes in working directory)</a:t>
            </a:r>
            <a:endParaRPr sz="12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dirty="0">
                <a:solidFill>
                  <a:srgbClr val="C27BA0"/>
                </a:solidFill>
                <a:latin typeface="Roboto Mono"/>
                <a:ea typeface="Roboto Mono"/>
                <a:cs typeface="Roboto Mono"/>
                <a:sym typeface="Roboto Mono"/>
              </a:rPr>
              <a:t>	modified:   file1.txt</a:t>
            </a:r>
            <a:endParaRPr sz="1200" dirty="0">
              <a:solidFill>
                <a:srgbClr val="C27BA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dirty="0">
                <a:solidFill>
                  <a:srgbClr val="C27BA0"/>
                </a:solidFill>
                <a:latin typeface="Roboto Mono"/>
                <a:ea typeface="Roboto Mono"/>
                <a:cs typeface="Roboto Mono"/>
                <a:sym typeface="Roboto Mono"/>
              </a:rPr>
              <a:t>	modified:   file2.txt</a:t>
            </a:r>
            <a:endParaRPr sz="11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dirty="0">
              <a:solidFill>
                <a:srgbClr val="CA3323"/>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400" dirty="0">
                <a:latin typeface="Helvetica Neue"/>
                <a:ea typeface="Helvetica Neue"/>
                <a:cs typeface="Helvetica Neue"/>
                <a:sym typeface="Helvetica Neue"/>
              </a:rPr>
              <a:t>We want to run a sequence of commands that includes the changes to </a:t>
            </a:r>
            <a:r>
              <a:rPr lang="en" sz="1400" dirty="0">
                <a:latin typeface="Roboto Mono"/>
                <a:ea typeface="Roboto Mono"/>
                <a:cs typeface="Roboto Mono"/>
                <a:sym typeface="Roboto Mono"/>
              </a:rPr>
              <a:t>file1.txt</a:t>
            </a:r>
            <a:r>
              <a:rPr lang="en" sz="1400" dirty="0">
                <a:latin typeface="Helvetica Neue"/>
                <a:ea typeface="Helvetica Neue"/>
                <a:cs typeface="Helvetica Neue"/>
                <a:sym typeface="Helvetica Neue"/>
              </a:rPr>
              <a:t> in a single commit followed by the changes to </a:t>
            </a:r>
            <a:r>
              <a:rPr lang="en" sz="1400" dirty="0">
                <a:latin typeface="Roboto Mono"/>
                <a:ea typeface="Roboto Mono"/>
                <a:cs typeface="Roboto Mono"/>
                <a:sym typeface="Roboto Mono"/>
              </a:rPr>
              <a:t>file2.txt</a:t>
            </a:r>
            <a:r>
              <a:rPr lang="en" sz="1400" dirty="0">
                <a:latin typeface="Helvetica Neue"/>
                <a:ea typeface="Helvetica Neue"/>
                <a:cs typeface="Helvetica Neue"/>
                <a:sym typeface="Helvetica Neue"/>
              </a:rPr>
              <a:t> in another commit in the </a:t>
            </a:r>
            <a:r>
              <a:rPr lang="en" sz="1400" b="1" dirty="0">
                <a:latin typeface="Helvetica Neue"/>
                <a:ea typeface="Helvetica Neue"/>
                <a:cs typeface="Helvetica Neue"/>
                <a:sym typeface="Helvetica Neue"/>
              </a:rPr>
              <a:t>local repository</a:t>
            </a:r>
            <a:r>
              <a:rPr lang="en" sz="1400" dirty="0">
                <a:latin typeface="Helvetica Neue"/>
                <a:ea typeface="Helvetica Neue"/>
                <a:cs typeface="Helvetica Neue"/>
                <a:sym typeface="Helvetica Neue"/>
              </a:rPr>
              <a:t>. What commands should we run?</a:t>
            </a:r>
            <a:endParaRPr sz="1400" dirty="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GIT COMMANDS</a:t>
            </a:r>
            <a:endParaRPr b="1">
              <a:solidFill>
                <a:srgbClr val="FFFFFF"/>
              </a:solidFill>
              <a:latin typeface="Helvetica Neue"/>
              <a:ea typeface="Helvetica Neue"/>
              <a:cs typeface="Helvetica Neue"/>
              <a:sym typeface="Helvetica Neue"/>
            </a:endParaRPr>
          </a:p>
        </p:txBody>
      </p:sp>
      <p:graphicFrame>
        <p:nvGraphicFramePr>
          <p:cNvPr id="175" name="Google Shape;175;p25"/>
          <p:cNvGraphicFramePr/>
          <p:nvPr/>
        </p:nvGraphicFramePr>
        <p:xfrm>
          <a:off x="952500" y="1428750"/>
          <a:ext cx="7239000" cy="3565890"/>
        </p:xfrm>
        <a:graphic>
          <a:graphicData uri="http://schemas.openxmlformats.org/drawingml/2006/table">
            <a:tbl>
              <a:tblPr>
                <a:noFill/>
                <a:tableStyleId>{1C97955F-A3F1-4F26-BE4C-9F81AC42C76D}</a:tableStyleId>
              </a:tblPr>
              <a:tblGrid>
                <a:gridCol w="2108500">
                  <a:extLst>
                    <a:ext uri="{9D8B030D-6E8A-4147-A177-3AD203B41FA5}">
                      <a16:colId xmlns:a16="http://schemas.microsoft.com/office/drawing/2014/main" val="20000"/>
                    </a:ext>
                  </a:extLst>
                </a:gridCol>
                <a:gridCol w="5130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clone </a:t>
                      </a:r>
                      <a:r>
                        <a:rPr lang="en" sz="1200" b="1" i="1">
                          <a:latin typeface="Roboto Mono"/>
                          <a:ea typeface="Roboto Mono"/>
                          <a:cs typeface="Roboto Mono"/>
                          <a:sym typeface="Roboto Mono"/>
                        </a:rPr>
                        <a:t>url</a:t>
                      </a:r>
                      <a:r>
                        <a:rPr lang="en" sz="1200" b="1">
                          <a:latin typeface="Roboto Mono"/>
                          <a:ea typeface="Roboto Mono"/>
                          <a:cs typeface="Roboto Mono"/>
                          <a:sym typeface="Roboto Mono"/>
                        </a:rPr>
                        <a:t> </a:t>
                      </a:r>
                      <a:r>
                        <a:rPr lang="en" sz="1200" b="1" i="1">
                          <a:latin typeface="Roboto Mono"/>
                          <a:ea typeface="Roboto Mono"/>
                          <a:cs typeface="Roboto Mono"/>
                          <a:sym typeface="Roboto Mono"/>
                        </a:rPr>
                        <a:t>[dir]</a:t>
                      </a:r>
                      <a:endParaRPr sz="1200" b="1">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Copy a git repository</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add </a:t>
                      </a:r>
                      <a:r>
                        <a:rPr lang="en" sz="1200" b="1" i="1">
                          <a:latin typeface="Roboto Mono"/>
                          <a:ea typeface="Roboto Mono"/>
                          <a:cs typeface="Roboto Mono"/>
                          <a:sym typeface="Roboto Mono"/>
                        </a:rPr>
                        <a:t>files</a:t>
                      </a:r>
                      <a:endParaRPr sz="1200" b="1">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Adds file contents to staging area</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solidFill>
                            <a:schemeClr val="dk1"/>
                          </a:solidFill>
                          <a:latin typeface="Roboto Mono"/>
                          <a:ea typeface="Roboto Mono"/>
                          <a:cs typeface="Roboto Mono"/>
                          <a:sym typeface="Roboto Mono"/>
                        </a:rPr>
                        <a:t>git stage </a:t>
                      </a:r>
                      <a:r>
                        <a:rPr lang="en" sz="1200" b="1" i="1">
                          <a:solidFill>
                            <a:schemeClr val="dk1"/>
                          </a:solidFill>
                          <a:latin typeface="Roboto Mono"/>
                          <a:ea typeface="Roboto Mono"/>
                          <a:cs typeface="Roboto Mono"/>
                          <a:sym typeface="Roboto Mono"/>
                        </a:rPr>
                        <a:t>files</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Same as </a:t>
                      </a:r>
                      <a:r>
                        <a:rPr lang="en" sz="1200">
                          <a:solidFill>
                            <a:schemeClr val="dk1"/>
                          </a:solidFill>
                          <a:latin typeface="Roboto Mono"/>
                          <a:ea typeface="Roboto Mono"/>
                          <a:cs typeface="Roboto Mono"/>
                          <a:sym typeface="Roboto Mono"/>
                        </a:rPr>
                        <a:t>git add </a:t>
                      </a:r>
                      <a:r>
                        <a:rPr lang="en" sz="1200" b="1" i="1">
                          <a:solidFill>
                            <a:schemeClr val="dk1"/>
                          </a:solidFill>
                          <a:latin typeface="Roboto Mono"/>
                          <a:ea typeface="Roboto Mono"/>
                          <a:cs typeface="Roboto Mono"/>
                          <a:sym typeface="Roboto Mono"/>
                        </a:rPr>
                        <a:t>files</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commit</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Takes a snapshot of staging area and creates a commit</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status</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View status of files in working directory and staging area</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diff</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Show difference between staging area and working directory</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a:solidFill>
                            <a:schemeClr val="dk1"/>
                          </a:solidFill>
                          <a:latin typeface="Roboto Mono"/>
                          <a:ea typeface="Roboto Mono"/>
                          <a:cs typeface="Roboto Mono"/>
                          <a:sym typeface="Roboto Mono"/>
                        </a:rPr>
                        <a:t>git log</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Show commit history</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pull</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Fetch from remote repository and try to merge </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sz="1200">
                          <a:latin typeface="Roboto Mono"/>
                          <a:ea typeface="Roboto Mono"/>
                          <a:cs typeface="Roboto Mono"/>
                          <a:sym typeface="Roboto Mono"/>
                        </a:rPr>
                        <a:t>git push</a:t>
                      </a:r>
                      <a:endParaRPr sz="12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a:latin typeface="Helvetica Neue"/>
                          <a:ea typeface="Helvetica Neue"/>
                          <a:cs typeface="Helvetica Neue"/>
                          <a:sym typeface="Helvetica Neue"/>
                        </a:rPr>
                        <a:t>Push local repository to remove repository</a:t>
                      </a:r>
                      <a:endParaRPr>
                        <a:latin typeface="Helvetica Neue"/>
                        <a:ea typeface="Helvetica Neue"/>
                        <a:cs typeface="Helvetica Neue"/>
                        <a:sym typeface="Helvetica Neue"/>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ADDING AND COMMITTING FILES</a:t>
            </a:r>
            <a:endParaRPr b="1">
              <a:solidFill>
                <a:srgbClr val="FFFFFF"/>
              </a:solidFill>
              <a:latin typeface="Helvetica Neue"/>
              <a:ea typeface="Helvetica Neue"/>
              <a:cs typeface="Helvetica Neue"/>
              <a:sym typeface="Helvetica Neue"/>
            </a:endParaRPr>
          </a:p>
        </p:txBody>
      </p:sp>
      <p:sp>
        <p:nvSpPr>
          <p:cNvPr id="181" name="Google Shape;18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3"/>
              </a:buClr>
              <a:buSzPts val="1400"/>
              <a:buFont typeface="Helvetica Neue"/>
              <a:buChar char="●"/>
            </a:pPr>
            <a:r>
              <a:rPr lang="en" sz="1400">
                <a:latin typeface="Helvetica Neue"/>
                <a:ea typeface="Helvetica Neue"/>
                <a:cs typeface="Helvetica Neue"/>
                <a:sym typeface="Helvetica Neue"/>
              </a:rPr>
              <a:t>The first time we asked a file to be tracked, and everytime before we commit a file we must add it to the staging area. This can be done with the following command</a:t>
            </a:r>
            <a:endParaRPr sz="1400">
              <a:latin typeface="Helvetica Neue"/>
              <a:ea typeface="Helvetica Neue"/>
              <a:cs typeface="Helvetica Neue"/>
              <a:sym typeface="Helvetica Neue"/>
            </a:endParaRPr>
          </a:p>
          <a:p>
            <a:pPr marL="914400" lvl="1" indent="-304800" algn="l" rtl="0">
              <a:spcBef>
                <a:spcPts val="0"/>
              </a:spcBef>
              <a:spcAft>
                <a:spcPts val="0"/>
              </a:spcAft>
              <a:buSzPts val="1200"/>
              <a:buFont typeface="Roboto Mono"/>
              <a:buChar char="○"/>
            </a:pPr>
            <a:r>
              <a:rPr lang="en" sz="1200">
                <a:latin typeface="Roboto Mono"/>
                <a:ea typeface="Roboto Mono"/>
                <a:cs typeface="Roboto Mono"/>
                <a:sym typeface="Roboto Mono"/>
              </a:rPr>
              <a:t>$ git add file1.txt file2.txt</a:t>
            </a:r>
            <a:endParaRPr sz="1200">
              <a:latin typeface="Roboto Mono"/>
              <a:ea typeface="Roboto Mono"/>
              <a:cs typeface="Roboto Mono"/>
              <a:sym typeface="Roboto Mono"/>
            </a:endParaRPr>
          </a:p>
          <a:p>
            <a:pPr marL="457200" lvl="0" indent="-317500" algn="l" rtl="0">
              <a:spcBef>
                <a:spcPts val="0"/>
              </a:spcBef>
              <a:spcAft>
                <a:spcPts val="0"/>
              </a:spcAft>
              <a:buClr>
                <a:schemeClr val="accent3"/>
              </a:buClr>
              <a:buSzPts val="1400"/>
              <a:buFont typeface="Helvetica Neue"/>
              <a:buChar char="●"/>
            </a:pPr>
            <a:r>
              <a:rPr lang="en" sz="1400">
                <a:latin typeface="Helvetica Neue"/>
                <a:ea typeface="Helvetica Neue"/>
                <a:cs typeface="Helvetica Neue"/>
                <a:sym typeface="Helvetica Neue"/>
              </a:rPr>
              <a:t>This takes a </a:t>
            </a:r>
            <a:r>
              <a:rPr lang="en" sz="1400" i="1">
                <a:latin typeface="Helvetica Neue"/>
                <a:ea typeface="Helvetica Neue"/>
                <a:cs typeface="Helvetica Neue"/>
                <a:sym typeface="Helvetica Neue"/>
              </a:rPr>
              <a:t>snapshot</a:t>
            </a:r>
            <a:r>
              <a:rPr lang="en" sz="1400">
                <a:latin typeface="Helvetica Neue"/>
                <a:ea typeface="Helvetica Neue"/>
                <a:cs typeface="Helvetica Neue"/>
                <a:sym typeface="Helvetica Neue"/>
              </a:rPr>
              <a:t> of the files and adds it to the staging area. You can still modify files in the working directory, but you will need to add again to have these changes saved in the staging area.</a:t>
            </a:r>
            <a:endParaRPr sz="1400">
              <a:latin typeface="Helvetica Neue"/>
              <a:ea typeface="Helvetica Neue"/>
              <a:cs typeface="Helvetica Neue"/>
              <a:sym typeface="Helvetica Neue"/>
            </a:endParaRPr>
          </a:p>
          <a:p>
            <a:pPr marL="457200" lvl="0" indent="-317500" algn="l" rtl="0">
              <a:spcBef>
                <a:spcPts val="0"/>
              </a:spcBef>
              <a:spcAft>
                <a:spcPts val="0"/>
              </a:spcAft>
              <a:buClr>
                <a:schemeClr val="accent3"/>
              </a:buClr>
              <a:buSzPts val="1400"/>
              <a:buFont typeface="Helvetica Neue"/>
              <a:buChar char="●"/>
            </a:pPr>
            <a:r>
              <a:rPr lang="en" sz="1400" i="1">
                <a:latin typeface="Helvetica Neue"/>
                <a:ea typeface="Helvetica Neue"/>
                <a:cs typeface="Helvetica Neue"/>
                <a:sym typeface="Helvetica Neue"/>
              </a:rPr>
              <a:t>Note: To unstage a change, you can use the following</a:t>
            </a:r>
            <a:endParaRPr sz="1400" i="1">
              <a:latin typeface="Helvetica Neue"/>
              <a:ea typeface="Helvetica Neue"/>
              <a:cs typeface="Helvetica Neue"/>
              <a:sym typeface="Helvetica Neue"/>
            </a:endParaRPr>
          </a:p>
          <a:p>
            <a:pPr marL="914400" lvl="1" indent="-304800" algn="l" rtl="0">
              <a:spcBef>
                <a:spcPts val="0"/>
              </a:spcBef>
              <a:spcAft>
                <a:spcPts val="0"/>
              </a:spcAft>
              <a:buSzPts val="1200"/>
              <a:buFont typeface="Roboto Mono"/>
              <a:buChar char="○"/>
            </a:pPr>
            <a:r>
              <a:rPr lang="en" sz="1200">
                <a:latin typeface="Roboto Mono"/>
                <a:ea typeface="Roboto Mono"/>
                <a:cs typeface="Roboto Mono"/>
                <a:sym typeface="Roboto Mono"/>
              </a:rPr>
              <a:t>$ git reset HEAD filename</a:t>
            </a:r>
            <a:endParaRPr sz="1200">
              <a:latin typeface="Roboto Mono"/>
              <a:ea typeface="Roboto Mono"/>
              <a:cs typeface="Roboto Mono"/>
              <a:sym typeface="Roboto Mono"/>
            </a:endParaRPr>
          </a:p>
          <a:p>
            <a:pPr marL="457200" lvl="0" indent="-317500" algn="l" rtl="0">
              <a:spcBef>
                <a:spcPts val="0"/>
              </a:spcBef>
              <a:spcAft>
                <a:spcPts val="0"/>
              </a:spcAft>
              <a:buClr>
                <a:schemeClr val="accent3"/>
              </a:buClr>
              <a:buSzPts val="1400"/>
              <a:buFont typeface="Helvetica Neue"/>
              <a:buChar char="●"/>
            </a:pPr>
            <a:r>
              <a:rPr lang="en" sz="1400">
                <a:latin typeface="Helvetica Neue"/>
                <a:ea typeface="Helvetica Neue"/>
                <a:cs typeface="Helvetica Neue"/>
                <a:sym typeface="Helvetica Neue"/>
              </a:rPr>
              <a:t>To move staged changes into the local repository we commit them from the staging area</a:t>
            </a:r>
            <a:endParaRPr sz="1400">
              <a:latin typeface="Helvetica Neue"/>
              <a:ea typeface="Helvetica Neue"/>
              <a:cs typeface="Helvetica Neue"/>
              <a:sym typeface="Helvetica Neue"/>
            </a:endParaRPr>
          </a:p>
          <a:p>
            <a:pPr marL="914400" lvl="1" indent="-304800" algn="l" rtl="0">
              <a:spcBef>
                <a:spcPts val="0"/>
              </a:spcBef>
              <a:spcAft>
                <a:spcPts val="0"/>
              </a:spcAft>
              <a:buSzPts val="1200"/>
              <a:buFont typeface="Roboto Mono"/>
              <a:buChar char="○"/>
            </a:pPr>
            <a:r>
              <a:rPr lang="en" sz="1200">
                <a:latin typeface="Roboto Mono"/>
                <a:ea typeface="Roboto Mono"/>
                <a:cs typeface="Roboto Mono"/>
                <a:sym typeface="Roboto Mono"/>
              </a:rPr>
              <a:t>$ git commit -m “Updated filename”</a:t>
            </a:r>
            <a:endParaRPr sz="1200">
              <a:latin typeface="Roboto Mono"/>
              <a:ea typeface="Roboto Mono"/>
              <a:cs typeface="Roboto Mono"/>
              <a:sym typeface="Roboto Mono"/>
            </a:endParaRPr>
          </a:p>
          <a:p>
            <a:pPr marL="457200" lvl="0" indent="-317500" algn="l" rtl="0">
              <a:spcBef>
                <a:spcPts val="0"/>
              </a:spcBef>
              <a:spcAft>
                <a:spcPts val="0"/>
              </a:spcAft>
              <a:buClr>
                <a:schemeClr val="accent3"/>
              </a:buClr>
              <a:buSzPts val="1400"/>
              <a:buFont typeface="Helvetica Neue"/>
              <a:buChar char="●"/>
            </a:pPr>
            <a:r>
              <a:rPr lang="en" sz="1400" i="1">
                <a:latin typeface="Helvetica Neue"/>
                <a:ea typeface="Helvetica Neue"/>
                <a:cs typeface="Helvetica Neue"/>
                <a:sym typeface="Helvetica Neue"/>
              </a:rPr>
              <a:t>Note: All of these commands are acting on the local copy of your repository. You will need to push them to remote to see these changes elsewhere.</a:t>
            </a:r>
            <a:endParaRPr sz="14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COMMIT MESSAGES</a:t>
            </a:r>
            <a:endParaRPr b="1">
              <a:solidFill>
                <a:srgbClr val="FFFFFF"/>
              </a:solidFill>
              <a:latin typeface="Helvetica Neue"/>
              <a:ea typeface="Helvetica Neue"/>
              <a:cs typeface="Helvetica Neue"/>
              <a:sym typeface="Helvetica Neue"/>
            </a:endParaRPr>
          </a:p>
        </p:txBody>
      </p:sp>
      <p:sp>
        <p:nvSpPr>
          <p:cNvPr id="187" name="Google Shape;18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3"/>
              </a:buClr>
              <a:buSzPts val="1400"/>
              <a:buFont typeface="Helvetica Neue"/>
              <a:buChar char="●"/>
            </a:pPr>
            <a:r>
              <a:rPr lang="en" sz="1400" dirty="0">
                <a:latin typeface="Helvetica Neue"/>
                <a:ea typeface="Helvetica Neue"/>
                <a:cs typeface="Helvetica Neue"/>
                <a:sym typeface="Helvetica Neue"/>
              </a:rPr>
              <a:t>Running </a:t>
            </a:r>
            <a:r>
              <a:rPr lang="en" sz="1200" dirty="0">
                <a:latin typeface="Roboto Mono"/>
                <a:ea typeface="Roboto Mono"/>
                <a:cs typeface="Roboto Mono"/>
                <a:sym typeface="Roboto Mono"/>
              </a:rPr>
              <a:t>$ git commit</a:t>
            </a:r>
            <a:r>
              <a:rPr lang="en" sz="1400" dirty="0">
                <a:latin typeface="Roboto Mono"/>
                <a:ea typeface="Roboto Mono"/>
                <a:cs typeface="Roboto Mono"/>
                <a:sym typeface="Roboto Mono"/>
              </a:rPr>
              <a:t> </a:t>
            </a:r>
            <a:r>
              <a:rPr lang="en" sz="1400" dirty="0">
                <a:latin typeface="Helvetica Neue"/>
                <a:ea typeface="Helvetica Neue"/>
                <a:cs typeface="Helvetica Neue"/>
                <a:sym typeface="Helvetica Neue"/>
              </a:rPr>
              <a:t>will bring up a text editor by default for you to type your commit message.</a:t>
            </a:r>
            <a:endParaRPr sz="1400"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Write the subject text (less than 50 characters) on the first line, followed by paragraphs describing your commit in the rest of the page.</a:t>
            </a:r>
            <a:endParaRPr dirty="0">
              <a:latin typeface="Helvetica Neue"/>
              <a:ea typeface="Helvetica Neue"/>
              <a:cs typeface="Helvetica Neue"/>
              <a:sym typeface="Helvetica Neue"/>
            </a:endParaRPr>
          </a:p>
          <a:p>
            <a:pPr marL="457200" lvl="0" indent="-317500" algn="l" rtl="0">
              <a:spcBef>
                <a:spcPts val="0"/>
              </a:spcBef>
              <a:spcAft>
                <a:spcPts val="0"/>
              </a:spcAft>
              <a:buClr>
                <a:schemeClr val="accent3"/>
              </a:buClr>
              <a:buSzPts val="1400"/>
              <a:buFont typeface="Helvetica Neue"/>
              <a:buChar char="●"/>
            </a:pPr>
            <a:r>
              <a:rPr lang="en" sz="1400" dirty="0">
                <a:latin typeface="Helvetica Neue"/>
                <a:ea typeface="Helvetica Neue"/>
                <a:cs typeface="Helvetica Neue"/>
                <a:sym typeface="Helvetica Neue"/>
              </a:rPr>
              <a:t>Running </a:t>
            </a:r>
            <a:r>
              <a:rPr lang="en" sz="1200" dirty="0">
                <a:latin typeface="Roboto Mono"/>
                <a:ea typeface="Roboto Mono"/>
                <a:cs typeface="Roboto Mono"/>
                <a:sym typeface="Roboto Mono"/>
              </a:rPr>
              <a:t>$ git commit -m “Your Message”</a:t>
            </a:r>
            <a:r>
              <a:rPr lang="en" sz="1400" dirty="0">
                <a:latin typeface="Helvetica Neue"/>
                <a:ea typeface="Helvetica Neue"/>
                <a:cs typeface="Helvetica Neue"/>
                <a:sym typeface="Helvetica Neue"/>
              </a:rPr>
              <a:t> will allow you to type the message directly in the command line without opening a text editor.</a:t>
            </a:r>
            <a:endParaRPr sz="1400"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This is useful for simple commits, but avoid using it for more complicated commits.</a:t>
            </a:r>
            <a:endParaRPr dirty="0">
              <a:latin typeface="Helvetica Neue"/>
              <a:ea typeface="Helvetica Neue"/>
              <a:cs typeface="Helvetica Neue"/>
              <a:sym typeface="Helvetica Neue"/>
            </a:endParaRPr>
          </a:p>
          <a:p>
            <a:pPr marL="457200" lvl="0" indent="-317500" algn="l" rtl="0">
              <a:spcBef>
                <a:spcPts val="0"/>
              </a:spcBef>
              <a:spcAft>
                <a:spcPts val="0"/>
              </a:spcAft>
              <a:buClr>
                <a:schemeClr val="accent3"/>
              </a:buClr>
              <a:buSzPts val="1400"/>
              <a:buFont typeface="Helvetica Neue"/>
              <a:buChar char="●"/>
            </a:pPr>
            <a:r>
              <a:rPr lang="en" sz="1400" dirty="0">
                <a:latin typeface="Helvetica Neue"/>
                <a:ea typeface="Helvetica Neue"/>
                <a:cs typeface="Helvetica Neue"/>
                <a:sym typeface="Helvetica Neue"/>
              </a:rPr>
              <a:t>Regardless, the subject line should always be written with the following form</a:t>
            </a:r>
            <a:endParaRPr sz="1400"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i="1" dirty="0">
                <a:latin typeface="Helvetica Neue"/>
                <a:ea typeface="Helvetica Neue"/>
                <a:cs typeface="Helvetica Neue"/>
                <a:sym typeface="Helvetica Neue"/>
              </a:rPr>
              <a:t>If applied, this commit</a:t>
            </a:r>
            <a:r>
              <a:rPr lang="en" dirty="0">
                <a:latin typeface="Helvetica Neue"/>
                <a:ea typeface="Helvetica Neue"/>
                <a:cs typeface="Helvetica Neue"/>
                <a:sym typeface="Helvetica Neue"/>
              </a:rPr>
              <a:t> </a:t>
            </a:r>
            <a:r>
              <a:rPr lang="en" b="1" u="sng" dirty="0">
                <a:latin typeface="Helvetica Neue"/>
                <a:ea typeface="Helvetica Neue"/>
                <a:cs typeface="Helvetica Neue"/>
                <a:sym typeface="Helvetica Neue"/>
              </a:rPr>
              <a:t>will your subject line here</a:t>
            </a:r>
            <a:endParaRPr b="1" u="sng" dirty="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GIT: FOUR PHASES WITH REMOTE</a:t>
            </a:r>
            <a:endParaRPr b="1">
              <a:solidFill>
                <a:srgbClr val="FFFFFF"/>
              </a:solidFill>
              <a:latin typeface="Helvetica Neue"/>
              <a:ea typeface="Helvetica Neue"/>
              <a:cs typeface="Helvetica Neue"/>
              <a:sym typeface="Helvetica Neue"/>
            </a:endParaRPr>
          </a:p>
        </p:txBody>
      </p:sp>
      <p:sp>
        <p:nvSpPr>
          <p:cNvPr id="193" name="Google Shape;193;p28"/>
          <p:cNvSpPr/>
          <p:nvPr/>
        </p:nvSpPr>
        <p:spPr>
          <a:xfrm>
            <a:off x="3117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25094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465595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68025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txBox="1"/>
          <p:nvPr/>
        </p:nvSpPr>
        <p:spPr>
          <a:xfrm>
            <a:off x="3117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Working Directory</a:t>
            </a:r>
            <a:endParaRPr b="1">
              <a:solidFill>
                <a:schemeClr val="dk2"/>
              </a:solidFill>
              <a:latin typeface="Helvetica Neue"/>
              <a:ea typeface="Helvetica Neue"/>
              <a:cs typeface="Helvetica Neue"/>
              <a:sym typeface="Helvetica Neue"/>
            </a:endParaRPr>
          </a:p>
        </p:txBody>
      </p:sp>
      <p:sp>
        <p:nvSpPr>
          <p:cNvPr id="198" name="Google Shape;198;p28"/>
          <p:cNvSpPr txBox="1"/>
          <p:nvPr/>
        </p:nvSpPr>
        <p:spPr>
          <a:xfrm>
            <a:off x="25094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Staging Area/Index</a:t>
            </a:r>
            <a:endParaRPr b="1">
              <a:solidFill>
                <a:schemeClr val="dk2"/>
              </a:solidFill>
              <a:latin typeface="Helvetica Neue"/>
              <a:ea typeface="Helvetica Neue"/>
              <a:cs typeface="Helvetica Neue"/>
              <a:sym typeface="Helvetica Neue"/>
            </a:endParaRPr>
          </a:p>
        </p:txBody>
      </p:sp>
      <p:sp>
        <p:nvSpPr>
          <p:cNvPr id="199" name="Google Shape;199;p28"/>
          <p:cNvSpPr txBox="1"/>
          <p:nvPr/>
        </p:nvSpPr>
        <p:spPr>
          <a:xfrm>
            <a:off x="465595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Local Repository</a:t>
            </a:r>
            <a:endParaRPr b="1">
              <a:solidFill>
                <a:schemeClr val="dk2"/>
              </a:solidFill>
              <a:latin typeface="Helvetica Neue"/>
              <a:ea typeface="Helvetica Neue"/>
              <a:cs typeface="Helvetica Neue"/>
              <a:sym typeface="Helvetica Neue"/>
            </a:endParaRPr>
          </a:p>
        </p:txBody>
      </p:sp>
      <p:sp>
        <p:nvSpPr>
          <p:cNvPr id="200" name="Google Shape;200;p28"/>
          <p:cNvSpPr txBox="1"/>
          <p:nvPr/>
        </p:nvSpPr>
        <p:spPr>
          <a:xfrm>
            <a:off x="68025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Remote Repository</a:t>
            </a:r>
            <a:endParaRPr b="1">
              <a:solidFill>
                <a:schemeClr val="dk2"/>
              </a:solidFill>
              <a:latin typeface="Helvetica Neue"/>
              <a:ea typeface="Helvetica Neue"/>
              <a:cs typeface="Helvetica Neue"/>
              <a:sym typeface="Helvetica Neue"/>
            </a:endParaRPr>
          </a:p>
        </p:txBody>
      </p:sp>
      <p:sp>
        <p:nvSpPr>
          <p:cNvPr id="201" name="Google Shape;201;p28"/>
          <p:cNvSpPr/>
          <p:nvPr/>
        </p:nvSpPr>
        <p:spPr>
          <a:xfrm>
            <a:off x="1251550" y="19990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txBox="1"/>
          <p:nvPr/>
        </p:nvSpPr>
        <p:spPr>
          <a:xfrm>
            <a:off x="1251550" y="2075700"/>
            <a:ext cx="21978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add ...</a:t>
            </a:r>
            <a:endParaRPr>
              <a:solidFill>
                <a:schemeClr val="lt1"/>
              </a:solidFill>
              <a:latin typeface="Roboto Mono"/>
              <a:ea typeface="Roboto Mono"/>
              <a:cs typeface="Roboto Mono"/>
              <a:sym typeface="Roboto Mono"/>
            </a:endParaRPr>
          </a:p>
        </p:txBody>
      </p:sp>
      <p:sp>
        <p:nvSpPr>
          <p:cNvPr id="203" name="Google Shape;203;p28"/>
          <p:cNvSpPr/>
          <p:nvPr/>
        </p:nvSpPr>
        <p:spPr>
          <a:xfrm>
            <a:off x="3670450" y="19990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txBox="1"/>
          <p:nvPr/>
        </p:nvSpPr>
        <p:spPr>
          <a:xfrm>
            <a:off x="3670450" y="2075700"/>
            <a:ext cx="19155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commit</a:t>
            </a:r>
            <a:endParaRPr>
              <a:solidFill>
                <a:schemeClr val="lt1"/>
              </a:solidFill>
              <a:latin typeface="Roboto Mono"/>
              <a:ea typeface="Roboto Mono"/>
              <a:cs typeface="Roboto Mono"/>
              <a:sym typeface="Roboto Mono"/>
            </a:endParaRPr>
          </a:p>
        </p:txBody>
      </p:sp>
      <p:sp>
        <p:nvSpPr>
          <p:cNvPr id="205" name="Google Shape;205;p28"/>
          <p:cNvSpPr/>
          <p:nvPr/>
        </p:nvSpPr>
        <p:spPr>
          <a:xfrm>
            <a:off x="6043600" y="19990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txBox="1"/>
          <p:nvPr/>
        </p:nvSpPr>
        <p:spPr>
          <a:xfrm>
            <a:off x="6043600" y="2075700"/>
            <a:ext cx="19155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push</a:t>
            </a:r>
            <a:endParaRPr>
              <a:solidFill>
                <a:schemeClr val="lt1"/>
              </a:solidFill>
              <a:latin typeface="Roboto Mono"/>
              <a:ea typeface="Roboto Mono"/>
              <a:cs typeface="Roboto Mono"/>
              <a:sym typeface="Roboto Mono"/>
            </a:endParaRPr>
          </a:p>
        </p:txBody>
      </p:sp>
      <p:sp>
        <p:nvSpPr>
          <p:cNvPr id="207" name="Google Shape;207;p28"/>
          <p:cNvSpPr/>
          <p:nvPr/>
        </p:nvSpPr>
        <p:spPr>
          <a:xfrm flipH="1">
            <a:off x="3449500" y="3037025"/>
            <a:ext cx="47919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txBox="1"/>
          <p:nvPr/>
        </p:nvSpPr>
        <p:spPr>
          <a:xfrm flipH="1">
            <a:off x="3449500" y="3113675"/>
            <a:ext cx="47919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pull</a:t>
            </a:r>
            <a:endParaRPr>
              <a:solidFill>
                <a:schemeClr val="lt1"/>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Get Ready to Use Git</a:t>
            </a:r>
            <a:endParaRPr b="1">
              <a:solidFill>
                <a:srgbClr val="FFFFFF"/>
              </a:solidFill>
              <a:latin typeface="Helvetica Neue"/>
              <a:ea typeface="Helvetica Neue"/>
              <a:cs typeface="Helvetica Neue"/>
              <a:sym typeface="Helvetica Neue"/>
            </a:endParaRPr>
          </a:p>
        </p:txBody>
      </p:sp>
      <p:sp>
        <p:nvSpPr>
          <p:cNvPr id="221" name="Google Shape;22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Helvetica Neue"/>
              <a:buChar char="●"/>
            </a:pPr>
            <a:r>
              <a:rPr lang="en" dirty="0">
                <a:latin typeface="Helvetica Neue"/>
                <a:ea typeface="Helvetica Neue"/>
                <a:cs typeface="Helvetica Neue"/>
                <a:sym typeface="Helvetica Neue"/>
              </a:rPr>
              <a:t>Set the name and email for Git to use when you commit:</a:t>
            </a:r>
            <a:br>
              <a:rPr lang="en" dirty="0">
                <a:latin typeface="Helvetica Neue"/>
                <a:ea typeface="Helvetica Neue"/>
                <a:cs typeface="Helvetica Neue"/>
                <a:sym typeface="Helvetica Neue"/>
              </a:rPr>
            </a:br>
            <a:r>
              <a:rPr lang="en" dirty="0">
                <a:latin typeface="Roboto Mono"/>
                <a:ea typeface="Roboto Mono"/>
                <a:cs typeface="Roboto Mono"/>
                <a:sym typeface="Roboto Mono"/>
              </a:rPr>
              <a:t>$ git config --global </a:t>
            </a:r>
            <a:r>
              <a:rPr lang="en" dirty="0" err="1">
                <a:latin typeface="Roboto Mono"/>
                <a:ea typeface="Roboto Mono"/>
                <a:cs typeface="Roboto Mono"/>
                <a:sym typeface="Roboto Mono"/>
              </a:rPr>
              <a:t>user.name</a:t>
            </a:r>
            <a:r>
              <a:rPr lang="en" dirty="0">
                <a:latin typeface="Roboto Mono"/>
                <a:ea typeface="Roboto Mono"/>
                <a:cs typeface="Roboto Mono"/>
                <a:sym typeface="Roboto Mono"/>
              </a:rPr>
              <a:t> “Mai Xuan Trang”</a:t>
            </a:r>
            <a:br>
              <a:rPr lang="en" dirty="0">
                <a:latin typeface="Roboto Mono"/>
                <a:ea typeface="Roboto Mono"/>
                <a:cs typeface="Roboto Mono"/>
                <a:sym typeface="Roboto Mono"/>
              </a:rPr>
            </a:br>
            <a:r>
              <a:rPr lang="en" dirty="0">
                <a:latin typeface="Roboto Mono"/>
                <a:ea typeface="Roboto Mono"/>
                <a:cs typeface="Roboto Mono"/>
                <a:sym typeface="Roboto Mono"/>
              </a:rPr>
              <a:t>$ git config --global </a:t>
            </a:r>
            <a:r>
              <a:rPr lang="en" dirty="0" err="1">
                <a:latin typeface="Roboto Mono"/>
                <a:ea typeface="Roboto Mono"/>
                <a:cs typeface="Roboto Mono"/>
                <a:sym typeface="Roboto Mono"/>
              </a:rPr>
              <a:t>user.email</a:t>
            </a:r>
            <a:r>
              <a:rPr lang="en" dirty="0">
                <a:latin typeface="Roboto Mono"/>
                <a:ea typeface="Roboto Mono"/>
                <a:cs typeface="Roboto Mono"/>
                <a:sym typeface="Roboto Mono"/>
              </a:rPr>
              <a:t> </a:t>
            </a:r>
            <a:r>
              <a:rPr lang="en" u="sng" dirty="0" err="1">
                <a:solidFill>
                  <a:schemeClr val="hlink"/>
                </a:solidFill>
                <a:latin typeface="Roboto Mono"/>
                <a:ea typeface="Roboto Mono"/>
                <a:cs typeface="Roboto Mono"/>
                <a:sym typeface="Roboto Mono"/>
              </a:rPr>
              <a:t>trangmx</a:t>
            </a:r>
            <a:r>
              <a:rPr lang="en" u="sng" dirty="0" err="1">
                <a:solidFill>
                  <a:schemeClr val="hlink"/>
                </a:solidFill>
                <a:latin typeface="Roboto Mono"/>
                <a:ea typeface="Roboto Mono"/>
                <a:cs typeface="Roboto Mono"/>
                <a:sym typeface="Roboto Mono"/>
                <a:hlinkClick r:id="rId3"/>
              </a:rPr>
              <a:t>@</a:t>
            </a:r>
            <a:r>
              <a:rPr lang="en" u="sng" dirty="0" err="1">
                <a:solidFill>
                  <a:schemeClr val="hlink"/>
                </a:solidFill>
                <a:latin typeface="Roboto Mono"/>
                <a:ea typeface="Roboto Mono"/>
                <a:cs typeface="Roboto Mono"/>
                <a:sym typeface="Roboto Mono"/>
              </a:rPr>
              <a:t>gmail.com</a:t>
            </a:r>
            <a:endParaRPr dirty="0">
              <a:latin typeface="Roboto Mono"/>
              <a:ea typeface="Roboto Mono"/>
              <a:cs typeface="Roboto Mono"/>
              <a:sym typeface="Roboto Mono"/>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You can call </a:t>
            </a:r>
            <a:r>
              <a:rPr lang="en" dirty="0">
                <a:latin typeface="Roboto Mono"/>
                <a:ea typeface="Roboto Mono"/>
                <a:cs typeface="Roboto Mono"/>
                <a:sym typeface="Roboto Mono"/>
              </a:rPr>
              <a:t>git config --list</a:t>
            </a:r>
            <a:r>
              <a:rPr lang="en" dirty="0">
                <a:latin typeface="Helvetica Neue"/>
                <a:ea typeface="Helvetica Neue"/>
                <a:cs typeface="Helvetica Neue"/>
                <a:sym typeface="Helvetica Neue"/>
              </a:rPr>
              <a:t> to verify these are set.</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These will be set globally for all Git projects you work with.</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You can set variables on a project-only basis by not using the </a:t>
            </a:r>
            <a:r>
              <a:rPr lang="en" dirty="0">
                <a:latin typeface="Roboto Mono"/>
                <a:ea typeface="Roboto Mono"/>
                <a:cs typeface="Roboto Mono"/>
                <a:sym typeface="Roboto Mono"/>
              </a:rPr>
              <a:t>--global </a:t>
            </a:r>
            <a:r>
              <a:rPr lang="en" dirty="0">
                <a:latin typeface="Helvetica Neue"/>
                <a:ea typeface="Helvetica Neue"/>
                <a:cs typeface="Helvetica Neue"/>
                <a:sym typeface="Helvetica Neue"/>
              </a:rPr>
              <a:t>flag.</a:t>
            </a:r>
            <a:endParaRPr dirty="0">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 dirty="0">
                <a:latin typeface="Helvetica Neue"/>
                <a:ea typeface="Helvetica Neue"/>
                <a:cs typeface="Helvetica Neue"/>
                <a:sym typeface="Helvetica Neue"/>
              </a:rPr>
              <a:t>The latest version of Git will also prompt you that </a:t>
            </a:r>
            <a:r>
              <a:rPr lang="en" dirty="0" err="1">
                <a:latin typeface="Roboto Mono"/>
                <a:ea typeface="Roboto Mono"/>
                <a:cs typeface="Roboto Mono"/>
                <a:sym typeface="Roboto Mono"/>
              </a:rPr>
              <a:t>push.default</a:t>
            </a:r>
            <a:r>
              <a:rPr lang="en" dirty="0">
                <a:latin typeface="Helvetica Neue"/>
                <a:ea typeface="Helvetica Neue"/>
                <a:cs typeface="Helvetica Neue"/>
                <a:sym typeface="Helvetica Neue"/>
              </a:rPr>
              <a:t> is not set, you can make this warning go away with:</a:t>
            </a:r>
            <a:br>
              <a:rPr lang="en" dirty="0">
                <a:latin typeface="Helvetica Neue"/>
                <a:ea typeface="Helvetica Neue"/>
                <a:cs typeface="Helvetica Neue"/>
                <a:sym typeface="Helvetica Neue"/>
              </a:rPr>
            </a:br>
            <a:r>
              <a:rPr lang="en" dirty="0">
                <a:latin typeface="Roboto Mono"/>
                <a:ea typeface="Roboto Mono"/>
                <a:cs typeface="Roboto Mono"/>
                <a:sym typeface="Roboto Mono"/>
              </a:rPr>
              <a:t>$ git config --global </a:t>
            </a:r>
            <a:r>
              <a:rPr lang="en" dirty="0" err="1">
                <a:latin typeface="Roboto Mono"/>
                <a:ea typeface="Roboto Mono"/>
                <a:cs typeface="Roboto Mono"/>
                <a:sym typeface="Roboto Mono"/>
              </a:rPr>
              <a:t>push.default</a:t>
            </a:r>
            <a:r>
              <a:rPr lang="en" dirty="0">
                <a:latin typeface="Roboto Mono"/>
                <a:ea typeface="Roboto Mono"/>
                <a:cs typeface="Roboto Mono"/>
                <a:sym typeface="Roboto Mono"/>
              </a:rPr>
              <a:t> simple</a:t>
            </a:r>
            <a:endParaRPr dirty="0">
              <a:latin typeface="Roboto Mono"/>
              <a:ea typeface="Roboto Mono"/>
              <a:cs typeface="Roboto Mono"/>
              <a:sym typeface="Roboto Mono"/>
            </a:endParaRPr>
          </a:p>
          <a:p>
            <a:pPr marL="457200" lvl="0" indent="-342900" algn="l" rtl="0">
              <a:spcBef>
                <a:spcPts val="0"/>
              </a:spcBef>
              <a:spcAft>
                <a:spcPts val="0"/>
              </a:spcAft>
              <a:buSzPts val="1800"/>
              <a:buFont typeface="Helvetica Neue"/>
              <a:buChar char="●"/>
            </a:pPr>
            <a:r>
              <a:rPr lang="en" dirty="0">
                <a:latin typeface="Helvetica Neue"/>
                <a:ea typeface="Helvetica Neue"/>
                <a:cs typeface="Helvetica Neue"/>
                <a:sym typeface="Helvetica Neue"/>
              </a:rPr>
              <a:t>You can also set the editor used for writing commit messages (default = vim):</a:t>
            </a:r>
            <a:br>
              <a:rPr lang="en" dirty="0">
                <a:latin typeface="Helvetica Neue"/>
                <a:ea typeface="Helvetica Neue"/>
                <a:cs typeface="Helvetica Neue"/>
                <a:sym typeface="Helvetica Neue"/>
              </a:rPr>
            </a:br>
            <a:r>
              <a:rPr lang="en" dirty="0">
                <a:latin typeface="Roboto Mono"/>
                <a:ea typeface="Roboto Mono"/>
                <a:cs typeface="Roboto Mono"/>
                <a:sym typeface="Roboto Mono"/>
              </a:rPr>
              <a:t>$ git config --global </a:t>
            </a:r>
            <a:r>
              <a:rPr lang="en" dirty="0" err="1">
                <a:latin typeface="Roboto Mono"/>
                <a:ea typeface="Roboto Mono"/>
                <a:cs typeface="Roboto Mono"/>
                <a:sym typeface="Roboto Mono"/>
              </a:rPr>
              <a:t>core.editor</a:t>
            </a:r>
            <a:r>
              <a:rPr lang="en" dirty="0">
                <a:latin typeface="Roboto Mono"/>
                <a:ea typeface="Roboto Mono"/>
                <a:cs typeface="Roboto Mono"/>
                <a:sym typeface="Roboto Mono"/>
              </a:rPr>
              <a:t> emacs</a:t>
            </a:r>
            <a:endParaRPr dirty="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AGENDA</a:t>
            </a:r>
            <a:endParaRPr b="1">
              <a:solidFill>
                <a:srgbClr val="FFFFFF"/>
              </a:solidFill>
              <a:latin typeface="Helvetica Neue"/>
              <a:ea typeface="Helvetica Neue"/>
              <a:cs typeface="Helvetica Neue"/>
              <a:sym typeface="Helvetica Neue"/>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D5A6BD"/>
              </a:buClr>
              <a:buSzPts val="1800"/>
              <a:buFont typeface="Helvetica Neue"/>
              <a:buChar char="●"/>
            </a:pPr>
            <a:r>
              <a:rPr lang="en" dirty="0">
                <a:latin typeface="Helvetica Neue"/>
                <a:ea typeface="Helvetica Neue"/>
                <a:cs typeface="Helvetica Neue"/>
                <a:sym typeface="Helvetica Neue"/>
              </a:rPr>
              <a:t>Introduction to </a:t>
            </a:r>
            <a:r>
              <a:rPr lang="en" sz="1400" dirty="0">
                <a:latin typeface="Roboto Mono"/>
                <a:ea typeface="Roboto Mono"/>
                <a:cs typeface="Roboto Mono"/>
                <a:sym typeface="Roboto Mono"/>
              </a:rPr>
              <a:t>git</a:t>
            </a:r>
            <a:endParaRPr sz="1400" dirty="0">
              <a:latin typeface="Roboto Mono"/>
              <a:ea typeface="Roboto Mono"/>
              <a:cs typeface="Roboto Mono"/>
              <a:sym typeface="Roboto Mono"/>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Common git commands</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Using </a:t>
            </a:r>
            <a:r>
              <a:rPr lang="en" sz="1200" dirty="0">
                <a:latin typeface="Roboto Mono"/>
                <a:ea typeface="Roboto Mono"/>
                <a:cs typeface="Roboto Mono"/>
                <a:sym typeface="Roboto Mono"/>
              </a:rPr>
              <a:t>git</a:t>
            </a:r>
            <a:r>
              <a:rPr lang="en" dirty="0">
                <a:latin typeface="Helvetica Neue"/>
                <a:ea typeface="Helvetica Neue"/>
                <a:cs typeface="Helvetica Neue"/>
                <a:sym typeface="Helvetica Neue"/>
              </a:rPr>
              <a:t> locally</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Using </a:t>
            </a:r>
            <a:r>
              <a:rPr lang="en" sz="1200" dirty="0">
                <a:latin typeface="Roboto Mono"/>
                <a:ea typeface="Roboto Mono"/>
                <a:cs typeface="Roboto Mono"/>
                <a:sym typeface="Roboto Mono"/>
              </a:rPr>
              <a:t>git</a:t>
            </a:r>
            <a:r>
              <a:rPr lang="en" dirty="0">
                <a:latin typeface="Helvetica Neue"/>
                <a:ea typeface="Helvetica Neue"/>
                <a:cs typeface="Helvetica Neue"/>
                <a:sym typeface="Helvetica Neue"/>
              </a:rPr>
              <a:t> with remote</a:t>
            </a:r>
          </a:p>
          <a:p>
            <a:pPr marL="914400" lvl="1" indent="-317500" algn="l" rtl="0">
              <a:spcBef>
                <a:spcPts val="0"/>
              </a:spcBef>
              <a:spcAft>
                <a:spcPts val="0"/>
              </a:spcAft>
              <a:buSzPts val="1400"/>
              <a:buFont typeface="Helvetica Neue"/>
              <a:buChar char="○"/>
            </a:pPr>
            <a:r>
              <a:rPr lang="en-US" dirty="0">
                <a:latin typeface="Helvetica Neue"/>
                <a:ea typeface="Helvetica Neue"/>
                <a:cs typeface="Helvetica Neue"/>
                <a:sym typeface="Helvetica Neue"/>
              </a:rPr>
              <a:t>Resolving merge conflicts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VERSION CONTROL - INDIVIDUAL</a:t>
            </a:r>
            <a:endParaRPr b="1">
              <a:solidFill>
                <a:srgbClr val="FFFFFF"/>
              </a:solidFill>
              <a:latin typeface="Helvetica Neue"/>
              <a:ea typeface="Helvetica Neue"/>
              <a:cs typeface="Helvetica Neue"/>
              <a:sym typeface="Helvetica Neue"/>
            </a:endParaRPr>
          </a:p>
        </p:txBody>
      </p:sp>
      <p:sp>
        <p:nvSpPr>
          <p:cNvPr id="74" name="Google Shape;74;p16"/>
          <p:cNvSpPr txBox="1">
            <a:spLocks noGrp="1"/>
          </p:cNvSpPr>
          <p:nvPr>
            <p:ph type="body" idx="1"/>
          </p:nvPr>
        </p:nvSpPr>
        <p:spPr>
          <a:xfrm>
            <a:off x="311700" y="1152475"/>
            <a:ext cx="61062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Helvetica Neue"/>
              <a:buChar char="●"/>
            </a:pPr>
            <a:r>
              <a:rPr lang="en" dirty="0">
                <a:latin typeface="Helvetica Neue"/>
                <a:ea typeface="Helvetica Neue"/>
                <a:cs typeface="Helvetica Neue"/>
                <a:sym typeface="Helvetica Neue"/>
              </a:rPr>
              <a:t>Does any of the following sound familiar?</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Your code was working great! Then you made a few changes and now everything is broken and you saved over the previous version?</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You accidently delete a critical file and can’t get it back.</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Your computer was broken or stole and now all of your files are gone!</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While writing a paper for one of your classes you save each version as </a:t>
            </a:r>
            <a:r>
              <a:rPr lang="en" dirty="0" err="1">
                <a:latin typeface="Helvetica Neue"/>
                <a:ea typeface="Helvetica Neue"/>
                <a:cs typeface="Helvetica Neue"/>
                <a:sym typeface="Helvetica Neue"/>
              </a:rPr>
              <a:t>final_paper.doc</a:t>
            </a:r>
            <a:r>
              <a:rPr lang="en" dirty="0">
                <a:latin typeface="Helvetica Neue"/>
                <a:ea typeface="Helvetica Neue"/>
                <a:cs typeface="Helvetica Neue"/>
                <a:sym typeface="Helvetica Neue"/>
              </a:rPr>
              <a:t>, final_paper2.doc, </a:t>
            </a:r>
            <a:r>
              <a:rPr lang="en" dirty="0" err="1">
                <a:latin typeface="Helvetica Neue"/>
                <a:ea typeface="Helvetica Neue"/>
                <a:cs typeface="Helvetica Neue"/>
                <a:sym typeface="Helvetica Neue"/>
              </a:rPr>
              <a:t>final_paper_actually_this_time.doc</a:t>
            </a:r>
            <a:r>
              <a:rPr lang="en" dirty="0">
                <a:latin typeface="Helvetica Neue"/>
                <a:ea typeface="Helvetica Neue"/>
                <a:cs typeface="Helvetica Neue"/>
                <a:sym typeface="Helvetica Neue"/>
              </a:rPr>
              <a:t>.</a:t>
            </a:r>
            <a:endParaRPr dirty="0">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 dirty="0">
                <a:latin typeface="Helvetica Neue"/>
                <a:ea typeface="Helvetica Neue"/>
                <a:cs typeface="Helvetica Neue"/>
                <a:sym typeface="Helvetica Neue"/>
              </a:rPr>
              <a:t>There has to be a better way to manage versions...</a:t>
            </a:r>
            <a:endParaRPr dirty="0">
              <a:latin typeface="Helvetica Neue"/>
              <a:ea typeface="Helvetica Neue"/>
              <a:cs typeface="Helvetica Neue"/>
              <a:sym typeface="Helvetica Neue"/>
            </a:endParaRPr>
          </a:p>
        </p:txBody>
      </p:sp>
      <p:pic>
        <p:nvPicPr>
          <p:cNvPr id="75" name="Google Shape;75;p16"/>
          <p:cNvPicPr preferRelativeResize="0"/>
          <p:nvPr/>
        </p:nvPicPr>
        <p:blipFill>
          <a:blip r:embed="rId3">
            <a:alphaModFix/>
          </a:blip>
          <a:stretch>
            <a:fillRect/>
          </a:stretch>
        </p:blipFill>
        <p:spPr>
          <a:xfrm>
            <a:off x="6734107" y="1152475"/>
            <a:ext cx="2098193" cy="348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VERSION CONTROL - TEAMS</a:t>
            </a:r>
            <a:endParaRPr b="1">
              <a:solidFill>
                <a:srgbClr val="FFFFFF"/>
              </a:solidFill>
              <a:latin typeface="Helvetica Neue"/>
              <a:ea typeface="Helvetica Neue"/>
              <a:cs typeface="Helvetica Neue"/>
              <a:sym typeface="Helvetica Neue"/>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Helvetica Neue"/>
              <a:buChar char="●"/>
            </a:pPr>
            <a:r>
              <a:rPr lang="en" dirty="0">
                <a:latin typeface="Helvetica Neue"/>
                <a:ea typeface="Helvetica Neue"/>
                <a:cs typeface="Helvetica Neue"/>
                <a:sym typeface="Helvetica Neue"/>
              </a:rPr>
              <a:t>Does any of the following sound familiar?</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My partner and I are paired up for a project for one of our SE classes. We usually pair program together in the labs but sometimes we have to work remotely. Who keeps the most up-to-date version of the project? How do we share changes with each other? What if I want to compare the changes my partner made?</a:t>
            </a:r>
            <a:endParaRPr dirty="0">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dirty="0">
                <a:latin typeface="Helvetica Neue"/>
                <a:ea typeface="Helvetica Neue"/>
                <a:cs typeface="Helvetica Neue"/>
                <a:sym typeface="Helvetica Neue"/>
              </a:rPr>
              <a:t>How do we keep backups of important files? Who stores them on their computer?</a:t>
            </a:r>
            <a:endParaRPr dirty="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VERSION CONTROL</a:t>
            </a:r>
            <a:endParaRPr b="1">
              <a:solidFill>
                <a:srgbClr val="FFFFFF"/>
              </a:solidFill>
              <a:latin typeface="Helvetica Neue"/>
              <a:ea typeface="Helvetica Neue"/>
              <a:cs typeface="Helvetica Neue"/>
              <a:sym typeface="Helvetica Neue"/>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Helvetica Neue"/>
              <a:buChar char="●"/>
            </a:pPr>
            <a:r>
              <a:rPr lang="en">
                <a:latin typeface="Helvetica Neue"/>
                <a:ea typeface="Helvetica Neue"/>
                <a:cs typeface="Helvetica Neue"/>
                <a:sym typeface="Helvetica Neue"/>
              </a:rPr>
              <a:t>Version Control: Software that keeps track of changes to a set of files.</a:t>
            </a:r>
            <a:endParaRPr>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
                <a:latin typeface="Helvetica Neue"/>
                <a:ea typeface="Helvetica Neue"/>
                <a:cs typeface="Helvetica Neue"/>
                <a:sym typeface="Helvetica Neue"/>
              </a:rPr>
              <a:t>You likely use version control all the time:</a:t>
            </a:r>
            <a:endParaRPr>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In Microsoft Word, you might use Ctrl+Z to undo changes and go back to an earlier version of the document.</a:t>
            </a:r>
            <a:endParaRPr>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In Google Docs you can see who made what changes to a file.</a:t>
            </a:r>
            <a:endParaRPr>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
                <a:latin typeface="Helvetica Neue"/>
                <a:ea typeface="Helvetica Neue"/>
                <a:cs typeface="Helvetica Neue"/>
                <a:sym typeface="Helvetica Neue"/>
              </a:rPr>
              <a:t>Lots of people have a use-case for version control</a:t>
            </a:r>
            <a:endParaRPr>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We often think of version control as related to managing code bases, but it’s also used by other industries such as law firms when keeping track of document changes over time.</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REPOSITORY</a:t>
            </a:r>
            <a:endParaRPr b="1">
              <a:solidFill>
                <a:srgbClr val="FFFFFF"/>
              </a:solidFill>
              <a:latin typeface="Helvetica Neue"/>
              <a:ea typeface="Helvetica Neue"/>
              <a:cs typeface="Helvetica Neue"/>
              <a:sym typeface="Helvetica Neue"/>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Helvetica Neue"/>
              <a:buChar char="●"/>
            </a:pPr>
            <a:r>
              <a:rPr lang="en">
                <a:latin typeface="Helvetica Neue"/>
                <a:ea typeface="Helvetica Neue"/>
                <a:cs typeface="Helvetica Neue"/>
                <a:sym typeface="Helvetica Neue"/>
              </a:rPr>
              <a:t>A repository, commonly referred to as a </a:t>
            </a:r>
            <a:r>
              <a:rPr lang="en" i="1">
                <a:latin typeface="Helvetica Neue"/>
                <a:ea typeface="Helvetica Neue"/>
                <a:cs typeface="Helvetica Neue"/>
                <a:sym typeface="Helvetica Neue"/>
              </a:rPr>
              <a:t>repo</a:t>
            </a:r>
            <a:r>
              <a:rPr lang="en">
                <a:latin typeface="Helvetica Neue"/>
                <a:ea typeface="Helvetica Neue"/>
                <a:cs typeface="Helvetica Neue"/>
                <a:sym typeface="Helvetica Neue"/>
              </a:rPr>
              <a:t> is a location that stores a copy of all files.</a:t>
            </a:r>
            <a:endParaRPr>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The </a:t>
            </a:r>
            <a:r>
              <a:rPr lang="en" b="1">
                <a:latin typeface="Helvetica Neue"/>
                <a:ea typeface="Helvetica Neue"/>
                <a:cs typeface="Helvetica Neue"/>
                <a:sym typeface="Helvetica Neue"/>
              </a:rPr>
              <a:t>working directory</a:t>
            </a:r>
            <a:r>
              <a:rPr lang="en" i="1">
                <a:latin typeface="Helvetica Neue"/>
                <a:ea typeface="Helvetica Neue"/>
                <a:cs typeface="Helvetica Neue"/>
                <a:sym typeface="Helvetica Neue"/>
              </a:rPr>
              <a:t>(or working tree)</a:t>
            </a:r>
            <a:r>
              <a:rPr lang="en"/>
              <a:t> is different from the </a:t>
            </a:r>
            <a:r>
              <a:rPr lang="en" b="1"/>
              <a:t>repository</a:t>
            </a:r>
            <a:r>
              <a:rPr lang="en"/>
              <a:t> (see next slide)</a:t>
            </a:r>
            <a:endParaRPr/>
          </a:p>
          <a:p>
            <a:pPr marL="457200" lvl="0" indent="-342900" algn="l" rtl="0">
              <a:spcBef>
                <a:spcPts val="0"/>
              </a:spcBef>
              <a:spcAft>
                <a:spcPts val="0"/>
              </a:spcAft>
              <a:buSzPts val="1800"/>
              <a:buChar char="●"/>
            </a:pPr>
            <a:r>
              <a:rPr lang="en"/>
              <a:t>What should be inside of a repository?</a:t>
            </a:r>
            <a:endParaRPr/>
          </a:p>
          <a:p>
            <a:pPr marL="914400" lvl="1" indent="-317500" algn="l" rtl="0">
              <a:spcBef>
                <a:spcPts val="0"/>
              </a:spcBef>
              <a:spcAft>
                <a:spcPts val="0"/>
              </a:spcAft>
              <a:buSzPts val="1400"/>
              <a:buChar char="○"/>
            </a:pPr>
            <a:r>
              <a:rPr lang="en"/>
              <a:t>Source code files (i.e. .c files, .java files, etc)</a:t>
            </a:r>
            <a:endParaRPr/>
          </a:p>
          <a:p>
            <a:pPr marL="914400" lvl="1" indent="-317500" algn="l" rtl="0">
              <a:spcBef>
                <a:spcPts val="0"/>
              </a:spcBef>
              <a:spcAft>
                <a:spcPts val="0"/>
              </a:spcAft>
              <a:buSzPts val="1400"/>
              <a:buChar char="○"/>
            </a:pPr>
            <a:r>
              <a:rPr lang="en"/>
              <a:t>Build files (Makefiles, build.xml)</a:t>
            </a:r>
            <a:endParaRPr/>
          </a:p>
          <a:p>
            <a:pPr marL="914400" lvl="1" indent="-317500" algn="l" rtl="0">
              <a:spcBef>
                <a:spcPts val="0"/>
              </a:spcBef>
              <a:spcAft>
                <a:spcPts val="0"/>
              </a:spcAft>
              <a:buSzPts val="1400"/>
              <a:buChar char="○"/>
            </a:pPr>
            <a:r>
              <a:rPr lang="en"/>
              <a:t>Images, general resources files</a:t>
            </a:r>
            <a:endParaRPr/>
          </a:p>
          <a:p>
            <a:pPr marL="457200" lvl="0" indent="-342900" algn="l" rtl="0">
              <a:spcBef>
                <a:spcPts val="0"/>
              </a:spcBef>
              <a:spcAft>
                <a:spcPts val="0"/>
              </a:spcAft>
              <a:buSzPts val="1800"/>
              <a:buChar char="●"/>
            </a:pPr>
            <a:r>
              <a:rPr lang="en"/>
              <a:t>What should </a:t>
            </a:r>
            <a:r>
              <a:rPr lang="en" b="1"/>
              <a:t>not</a:t>
            </a:r>
            <a:r>
              <a:rPr lang="en"/>
              <a:t> be inside of a repository (generally)</a:t>
            </a:r>
            <a:endParaRPr/>
          </a:p>
          <a:p>
            <a:pPr marL="914400" lvl="1" indent="-317500" algn="l" rtl="0">
              <a:spcBef>
                <a:spcPts val="0"/>
              </a:spcBef>
              <a:spcAft>
                <a:spcPts val="0"/>
              </a:spcAft>
              <a:buSzPts val="1400"/>
              <a:buChar char="○"/>
            </a:pPr>
            <a:r>
              <a:rPr lang="en"/>
              <a:t>Object files (i.e. .class files, .o files)</a:t>
            </a:r>
            <a:endParaRPr/>
          </a:p>
          <a:p>
            <a:pPr marL="914400" lvl="1" indent="-317500" algn="l" rtl="0">
              <a:spcBef>
                <a:spcPts val="0"/>
              </a:spcBef>
              <a:spcAft>
                <a:spcPts val="0"/>
              </a:spcAft>
              <a:buSzPts val="1400"/>
              <a:buChar char="○"/>
            </a:pPr>
            <a:r>
              <a:rPr lang="en"/>
              <a:t>Executables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REPOSITORY</a:t>
            </a:r>
            <a:endParaRPr b="1">
              <a:solidFill>
                <a:srgbClr val="FFFFFF"/>
              </a:solidFill>
              <a:latin typeface="Helvetica Neue"/>
              <a:ea typeface="Helvetica Neue"/>
              <a:cs typeface="Helvetica Neue"/>
              <a:sym typeface="Helvetica Neue"/>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Helvetica Neue"/>
              <a:buChar char="●"/>
            </a:pPr>
            <a:r>
              <a:rPr lang="en">
                <a:latin typeface="Helvetica Neue"/>
                <a:ea typeface="Helvetica Neue"/>
                <a:cs typeface="Helvetica Neue"/>
                <a:sym typeface="Helvetica Neue"/>
              </a:rPr>
              <a:t>With </a:t>
            </a:r>
            <a:r>
              <a:rPr lang="en">
                <a:latin typeface="Roboto Mono"/>
                <a:ea typeface="Roboto Mono"/>
                <a:cs typeface="Roboto Mono"/>
                <a:sym typeface="Roboto Mono"/>
              </a:rPr>
              <a:t>git</a:t>
            </a:r>
            <a:r>
              <a:rPr lang="en">
                <a:latin typeface="Helvetica Neue"/>
                <a:ea typeface="Helvetica Neue"/>
                <a:cs typeface="Helvetica Neue"/>
                <a:sym typeface="Helvetica Neue"/>
              </a:rPr>
              <a:t>, everyone working on the project has a complete version of the repository.</a:t>
            </a:r>
            <a:endParaRPr>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There is a </a:t>
            </a:r>
            <a:r>
              <a:rPr lang="en" b="1">
                <a:latin typeface="Helvetica Neue"/>
                <a:ea typeface="Helvetica Neue"/>
                <a:cs typeface="Helvetica Neue"/>
                <a:sym typeface="Helvetica Neue"/>
              </a:rPr>
              <a:t>remote</a:t>
            </a:r>
            <a:r>
              <a:rPr lang="en">
                <a:latin typeface="Helvetica Neue"/>
                <a:ea typeface="Helvetica Neue"/>
                <a:cs typeface="Helvetica Neue"/>
                <a:sym typeface="Helvetica Neue"/>
              </a:rPr>
              <a:t> repository, which is the defacto central repository</a:t>
            </a:r>
            <a:endParaRPr>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Remote repositories are hosted on services like GitHub or Gitlab</a:t>
            </a:r>
            <a:endParaRPr>
              <a:latin typeface="Helvetica Neue"/>
              <a:ea typeface="Helvetica Neue"/>
              <a:cs typeface="Helvetica Neue"/>
              <a:sym typeface="Helvetica Neue"/>
            </a:endParaRPr>
          </a:p>
          <a:p>
            <a:pPr marL="914400" lvl="1"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Everyone has a local copy of the repository, which is what we use to commit.</a:t>
            </a:r>
            <a:endParaRPr>
              <a:latin typeface="Helvetica Neue"/>
              <a:ea typeface="Helvetica Neue"/>
              <a:cs typeface="Helvetica Neue"/>
              <a:sym typeface="Helvetica Neue"/>
            </a:endParaRPr>
          </a:p>
        </p:txBody>
      </p:sp>
      <p:sp>
        <p:nvSpPr>
          <p:cNvPr id="100" name="Google Shape;100;p20"/>
          <p:cNvSpPr/>
          <p:nvPr/>
        </p:nvSpPr>
        <p:spPr>
          <a:xfrm>
            <a:off x="2601200" y="2984000"/>
            <a:ext cx="353400" cy="3534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p:nvPr/>
        </p:nvSpPr>
        <p:spPr>
          <a:xfrm>
            <a:off x="6238200" y="2984000"/>
            <a:ext cx="353400" cy="3534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p:nvPr/>
        </p:nvSpPr>
        <p:spPr>
          <a:xfrm>
            <a:off x="4395300" y="4059075"/>
            <a:ext cx="353400" cy="3534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 name="Google Shape;103;p20"/>
          <p:cNvCxnSpPr>
            <a:stCxn id="100" idx="4"/>
            <a:endCxn id="102" idx="2"/>
          </p:cNvCxnSpPr>
          <p:nvPr/>
        </p:nvCxnSpPr>
        <p:spPr>
          <a:xfrm>
            <a:off x="2777900" y="3337400"/>
            <a:ext cx="1617300" cy="89850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20"/>
          <p:cNvCxnSpPr>
            <a:stCxn id="102" idx="0"/>
            <a:endCxn id="100" idx="6"/>
          </p:cNvCxnSpPr>
          <p:nvPr/>
        </p:nvCxnSpPr>
        <p:spPr>
          <a:xfrm rot="10800000">
            <a:off x="2954700" y="3160575"/>
            <a:ext cx="1617300" cy="8985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20"/>
          <p:cNvCxnSpPr>
            <a:stCxn id="102" idx="6"/>
            <a:endCxn id="101" idx="4"/>
          </p:cNvCxnSpPr>
          <p:nvPr/>
        </p:nvCxnSpPr>
        <p:spPr>
          <a:xfrm rot="10800000" flipH="1">
            <a:off x="4748700" y="3337275"/>
            <a:ext cx="1666200" cy="89850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6;p20"/>
          <p:cNvCxnSpPr>
            <a:stCxn id="101" idx="2"/>
            <a:endCxn id="102" idx="0"/>
          </p:cNvCxnSpPr>
          <p:nvPr/>
        </p:nvCxnSpPr>
        <p:spPr>
          <a:xfrm flipH="1">
            <a:off x="4572000" y="3160700"/>
            <a:ext cx="1666200" cy="8985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20"/>
          <p:cNvCxnSpPr>
            <a:stCxn id="100" idx="7"/>
            <a:endCxn id="101" idx="1"/>
          </p:cNvCxnSpPr>
          <p:nvPr/>
        </p:nvCxnSpPr>
        <p:spPr>
          <a:xfrm>
            <a:off x="2902846" y="3035754"/>
            <a:ext cx="3387000" cy="0"/>
          </a:xfrm>
          <a:prstGeom prst="straightConnector1">
            <a:avLst/>
          </a:prstGeom>
          <a:noFill/>
          <a:ln w="9525" cap="flat" cmpd="sng">
            <a:solidFill>
              <a:schemeClr val="dk2"/>
            </a:solidFill>
            <a:prstDash val="solid"/>
            <a:round/>
            <a:headEnd type="none" w="med" len="med"/>
            <a:tailEnd type="triangle" w="med" len="med"/>
          </a:ln>
        </p:spPr>
      </p:cxnSp>
      <p:cxnSp>
        <p:nvCxnSpPr>
          <p:cNvPr id="108" name="Google Shape;108;p20"/>
          <p:cNvCxnSpPr>
            <a:stCxn id="101" idx="2"/>
            <a:endCxn id="100" idx="6"/>
          </p:cNvCxnSpPr>
          <p:nvPr/>
        </p:nvCxnSpPr>
        <p:spPr>
          <a:xfrm rot="10800000">
            <a:off x="2954700" y="3160700"/>
            <a:ext cx="3283500" cy="0"/>
          </a:xfrm>
          <a:prstGeom prst="straightConnector1">
            <a:avLst/>
          </a:prstGeom>
          <a:noFill/>
          <a:ln w="9525" cap="flat" cmpd="sng">
            <a:solidFill>
              <a:schemeClr val="dk2"/>
            </a:solidFill>
            <a:prstDash val="solid"/>
            <a:round/>
            <a:headEnd type="none" w="med" len="med"/>
            <a:tailEnd type="triangle" w="med" len="med"/>
          </a:ln>
        </p:spPr>
      </p:cxnSp>
      <p:sp>
        <p:nvSpPr>
          <p:cNvPr id="109" name="Google Shape;109;p20"/>
          <p:cNvSpPr txBox="1"/>
          <p:nvPr/>
        </p:nvSpPr>
        <p:spPr>
          <a:xfrm>
            <a:off x="1393850" y="2797525"/>
            <a:ext cx="1207500" cy="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Helvetica Neue"/>
                <a:ea typeface="Helvetica Neue"/>
                <a:cs typeface="Helvetica Neue"/>
                <a:sym typeface="Helvetica Neue"/>
              </a:rPr>
              <a:t>Developer 1</a:t>
            </a:r>
            <a:endParaRPr>
              <a:latin typeface="Helvetica Neue"/>
              <a:ea typeface="Helvetica Neue"/>
              <a:cs typeface="Helvetica Neue"/>
              <a:sym typeface="Helvetica Neue"/>
            </a:endParaRPr>
          </a:p>
        </p:txBody>
      </p:sp>
      <p:sp>
        <p:nvSpPr>
          <p:cNvPr id="110" name="Google Shape;110;p20"/>
          <p:cNvSpPr txBox="1"/>
          <p:nvPr/>
        </p:nvSpPr>
        <p:spPr>
          <a:xfrm>
            <a:off x="6679925" y="2797525"/>
            <a:ext cx="1207500" cy="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Helvetica Neue"/>
                <a:ea typeface="Helvetica Neue"/>
                <a:cs typeface="Helvetica Neue"/>
                <a:sym typeface="Helvetica Neue"/>
              </a:rPr>
              <a:t>Developer 2</a:t>
            </a:r>
            <a:endParaRPr>
              <a:latin typeface="Helvetica Neue"/>
              <a:ea typeface="Helvetica Neue"/>
              <a:cs typeface="Helvetica Neue"/>
              <a:sym typeface="Helvetica Neue"/>
            </a:endParaRPr>
          </a:p>
        </p:txBody>
      </p:sp>
      <p:sp>
        <p:nvSpPr>
          <p:cNvPr id="111" name="Google Shape;111;p20"/>
          <p:cNvSpPr txBox="1"/>
          <p:nvPr/>
        </p:nvSpPr>
        <p:spPr>
          <a:xfrm>
            <a:off x="3992700" y="4461575"/>
            <a:ext cx="1207500" cy="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Helvetica Neue"/>
                <a:ea typeface="Helvetica Neue"/>
                <a:cs typeface="Helvetica Neue"/>
                <a:sym typeface="Helvetica Neue"/>
              </a:rPr>
              <a:t>Developer 3</a:t>
            </a:r>
            <a:endParaRPr>
              <a:latin typeface="Helvetica Neue"/>
              <a:ea typeface="Helvetica Neue"/>
              <a:cs typeface="Helvetica Neue"/>
              <a:sym typeface="Helvetica Neue"/>
            </a:endParaRPr>
          </a:p>
        </p:txBody>
      </p:sp>
      <p:sp>
        <p:nvSpPr>
          <p:cNvPr id="112" name="Google Shape;112;p20"/>
          <p:cNvSpPr txBox="1"/>
          <p:nvPr/>
        </p:nvSpPr>
        <p:spPr>
          <a:xfrm>
            <a:off x="3653100" y="2741575"/>
            <a:ext cx="1837800" cy="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Helvetica Neue"/>
                <a:ea typeface="Helvetica Neue"/>
                <a:cs typeface="Helvetica Neue"/>
                <a:sym typeface="Helvetica Neue"/>
              </a:rPr>
              <a:t>Push/Pull Changes</a:t>
            </a:r>
            <a:endParaRPr>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GIT: FOUR PHASES</a:t>
            </a:r>
            <a:endParaRPr b="1">
              <a:solidFill>
                <a:srgbClr val="FFFFFF"/>
              </a:solidFill>
              <a:latin typeface="Helvetica Neue"/>
              <a:ea typeface="Helvetica Neue"/>
              <a:cs typeface="Helvetica Neue"/>
              <a:sym typeface="Helvetica Neue"/>
            </a:endParaRPr>
          </a:p>
        </p:txBody>
      </p:sp>
      <p:sp>
        <p:nvSpPr>
          <p:cNvPr id="118" name="Google Shape;118;p21"/>
          <p:cNvSpPr/>
          <p:nvPr/>
        </p:nvSpPr>
        <p:spPr>
          <a:xfrm>
            <a:off x="3117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25094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465595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802500" y="1152475"/>
            <a:ext cx="2029800" cy="3416400"/>
          </a:xfrm>
          <a:prstGeom prst="rect">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3117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Working Directory</a:t>
            </a:r>
            <a:endParaRPr b="1">
              <a:solidFill>
                <a:schemeClr val="dk2"/>
              </a:solidFill>
              <a:latin typeface="Helvetica Neue"/>
              <a:ea typeface="Helvetica Neue"/>
              <a:cs typeface="Helvetica Neue"/>
              <a:sym typeface="Helvetica Neue"/>
            </a:endParaRPr>
          </a:p>
        </p:txBody>
      </p:sp>
      <p:sp>
        <p:nvSpPr>
          <p:cNvPr id="123" name="Google Shape;123;p21"/>
          <p:cNvSpPr txBox="1"/>
          <p:nvPr/>
        </p:nvSpPr>
        <p:spPr>
          <a:xfrm>
            <a:off x="25094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Staging Area/Index</a:t>
            </a:r>
            <a:endParaRPr b="1">
              <a:solidFill>
                <a:schemeClr val="dk2"/>
              </a:solidFill>
              <a:latin typeface="Helvetica Neue"/>
              <a:ea typeface="Helvetica Neue"/>
              <a:cs typeface="Helvetica Neue"/>
              <a:sym typeface="Helvetica Neue"/>
            </a:endParaRPr>
          </a:p>
        </p:txBody>
      </p:sp>
      <p:sp>
        <p:nvSpPr>
          <p:cNvPr id="124" name="Google Shape;124;p21"/>
          <p:cNvSpPr txBox="1"/>
          <p:nvPr/>
        </p:nvSpPr>
        <p:spPr>
          <a:xfrm>
            <a:off x="465595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Local Repository</a:t>
            </a:r>
            <a:endParaRPr b="1">
              <a:solidFill>
                <a:schemeClr val="dk2"/>
              </a:solidFill>
              <a:latin typeface="Helvetica Neue"/>
              <a:ea typeface="Helvetica Neue"/>
              <a:cs typeface="Helvetica Neue"/>
              <a:sym typeface="Helvetica Neue"/>
            </a:endParaRPr>
          </a:p>
        </p:txBody>
      </p:sp>
      <p:sp>
        <p:nvSpPr>
          <p:cNvPr id="125" name="Google Shape;125;p21"/>
          <p:cNvSpPr txBox="1"/>
          <p:nvPr/>
        </p:nvSpPr>
        <p:spPr>
          <a:xfrm>
            <a:off x="6802500" y="1152475"/>
            <a:ext cx="2046300" cy="3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2"/>
                </a:solidFill>
                <a:latin typeface="Helvetica Neue"/>
                <a:ea typeface="Helvetica Neue"/>
                <a:cs typeface="Helvetica Neue"/>
                <a:sym typeface="Helvetica Neue"/>
              </a:rPr>
              <a:t>Remote Repository</a:t>
            </a:r>
            <a:endParaRPr b="1">
              <a:solidFill>
                <a:schemeClr val="dk2"/>
              </a:solidFill>
              <a:latin typeface="Helvetica Neue"/>
              <a:ea typeface="Helvetica Neue"/>
              <a:cs typeface="Helvetica Neue"/>
              <a:sym typeface="Helvetica Neue"/>
            </a:endParaRPr>
          </a:p>
        </p:txBody>
      </p:sp>
      <p:sp>
        <p:nvSpPr>
          <p:cNvPr id="126" name="Google Shape;126;p21"/>
          <p:cNvSpPr txBox="1"/>
          <p:nvPr/>
        </p:nvSpPr>
        <p:spPr>
          <a:xfrm>
            <a:off x="311650" y="1480475"/>
            <a:ext cx="2029800" cy="207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Helvetica Neue"/>
                <a:ea typeface="Helvetica Neue"/>
                <a:cs typeface="Helvetica Neue"/>
                <a:sym typeface="Helvetica Neue"/>
              </a:rPr>
              <a:t>Working changes</a:t>
            </a:r>
            <a:endParaRPr>
              <a:solidFill>
                <a:schemeClr val="dk2"/>
              </a:solidFill>
              <a:latin typeface="Helvetica Neue"/>
              <a:ea typeface="Helvetica Neue"/>
              <a:cs typeface="Helvetica Neue"/>
              <a:sym typeface="Helvetica Neue"/>
            </a:endParaRPr>
          </a:p>
        </p:txBody>
      </p:sp>
      <p:sp>
        <p:nvSpPr>
          <p:cNvPr id="127" name="Google Shape;127;p21"/>
          <p:cNvSpPr txBox="1"/>
          <p:nvPr/>
        </p:nvSpPr>
        <p:spPr>
          <a:xfrm>
            <a:off x="2509387" y="1480475"/>
            <a:ext cx="2029800" cy="207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Helvetica Neue"/>
                <a:ea typeface="Helvetica Neue"/>
                <a:cs typeface="Helvetica Neue"/>
                <a:sym typeface="Helvetica Neue"/>
              </a:rPr>
              <a:t>Changes you’re preparing to commit</a:t>
            </a:r>
            <a:endParaRPr>
              <a:solidFill>
                <a:schemeClr val="dk2"/>
              </a:solidFill>
              <a:latin typeface="Helvetica Neue"/>
              <a:ea typeface="Helvetica Neue"/>
              <a:cs typeface="Helvetica Neue"/>
              <a:sym typeface="Helvetica Neue"/>
            </a:endParaRPr>
          </a:p>
        </p:txBody>
      </p:sp>
      <p:sp>
        <p:nvSpPr>
          <p:cNvPr id="128" name="Google Shape;128;p21"/>
          <p:cNvSpPr txBox="1"/>
          <p:nvPr/>
        </p:nvSpPr>
        <p:spPr>
          <a:xfrm>
            <a:off x="4664174" y="1480475"/>
            <a:ext cx="2029800" cy="207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Helvetica Neue"/>
                <a:ea typeface="Helvetica Neue"/>
                <a:cs typeface="Helvetica Neue"/>
                <a:sym typeface="Helvetica Neue"/>
              </a:rPr>
              <a:t>Local copy of the repository with your committed changes</a:t>
            </a:r>
            <a:endParaRPr>
              <a:solidFill>
                <a:schemeClr val="dk2"/>
              </a:solidFill>
              <a:latin typeface="Helvetica Neue"/>
              <a:ea typeface="Helvetica Neue"/>
              <a:cs typeface="Helvetica Neue"/>
              <a:sym typeface="Helvetica Neue"/>
            </a:endParaRPr>
          </a:p>
        </p:txBody>
      </p:sp>
      <p:sp>
        <p:nvSpPr>
          <p:cNvPr id="129" name="Google Shape;129;p21"/>
          <p:cNvSpPr txBox="1"/>
          <p:nvPr/>
        </p:nvSpPr>
        <p:spPr>
          <a:xfrm>
            <a:off x="6802462" y="1480475"/>
            <a:ext cx="2029800" cy="207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Helvetica Neue"/>
                <a:ea typeface="Helvetica Neue"/>
                <a:cs typeface="Helvetica Neue"/>
                <a:sym typeface="Helvetica Neue"/>
              </a:rPr>
              <a:t>Remote shared repository (Usually stored with a platform like GitHub/Gitlab)</a:t>
            </a:r>
            <a:endParaRPr>
              <a:solidFill>
                <a:schemeClr val="dk2"/>
              </a:solidFill>
              <a:latin typeface="Helvetica Neue"/>
              <a:ea typeface="Helvetica Neue"/>
              <a:cs typeface="Helvetica Neue"/>
              <a:sym typeface="Helvetica Neue"/>
            </a:endParaRPr>
          </a:p>
        </p:txBody>
      </p:sp>
      <p:grpSp>
        <p:nvGrpSpPr>
          <p:cNvPr id="130" name="Google Shape;130;p21"/>
          <p:cNvGrpSpPr/>
          <p:nvPr/>
        </p:nvGrpSpPr>
        <p:grpSpPr>
          <a:xfrm>
            <a:off x="1251550" y="3460250"/>
            <a:ext cx="2197800" cy="572700"/>
            <a:chOff x="1251550" y="3460250"/>
            <a:chExt cx="2197800" cy="572700"/>
          </a:xfrm>
        </p:grpSpPr>
        <p:sp>
          <p:nvSpPr>
            <p:cNvPr id="131" name="Google Shape;131;p21"/>
            <p:cNvSpPr/>
            <p:nvPr/>
          </p:nvSpPr>
          <p:spPr>
            <a:xfrm>
              <a:off x="1251550" y="34602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txBox="1"/>
            <p:nvPr/>
          </p:nvSpPr>
          <p:spPr>
            <a:xfrm>
              <a:off x="1251550" y="3536900"/>
              <a:ext cx="21978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add</a:t>
              </a:r>
              <a:endParaRPr>
                <a:solidFill>
                  <a:schemeClr val="lt1"/>
                </a:solidFill>
                <a:latin typeface="Roboto Mono"/>
                <a:ea typeface="Roboto Mono"/>
                <a:cs typeface="Roboto Mono"/>
                <a:sym typeface="Roboto Mono"/>
              </a:endParaRPr>
            </a:p>
          </p:txBody>
        </p:sp>
      </p:grpSp>
      <p:grpSp>
        <p:nvGrpSpPr>
          <p:cNvPr id="133" name="Google Shape;133;p21"/>
          <p:cNvGrpSpPr/>
          <p:nvPr/>
        </p:nvGrpSpPr>
        <p:grpSpPr>
          <a:xfrm>
            <a:off x="3670450" y="3460250"/>
            <a:ext cx="2197800" cy="572700"/>
            <a:chOff x="3670450" y="3460250"/>
            <a:chExt cx="2197800" cy="572700"/>
          </a:xfrm>
        </p:grpSpPr>
        <p:sp>
          <p:nvSpPr>
            <p:cNvPr id="134" name="Google Shape;134;p21"/>
            <p:cNvSpPr/>
            <p:nvPr/>
          </p:nvSpPr>
          <p:spPr>
            <a:xfrm>
              <a:off x="3670450" y="34602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txBox="1"/>
            <p:nvPr/>
          </p:nvSpPr>
          <p:spPr>
            <a:xfrm>
              <a:off x="3670450" y="3536900"/>
              <a:ext cx="19155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commit</a:t>
              </a:r>
              <a:endParaRPr>
                <a:solidFill>
                  <a:schemeClr val="lt1"/>
                </a:solidFill>
                <a:latin typeface="Roboto Mono"/>
                <a:ea typeface="Roboto Mono"/>
                <a:cs typeface="Roboto Mono"/>
                <a:sym typeface="Roboto Mono"/>
              </a:endParaRPr>
            </a:p>
          </p:txBody>
        </p:sp>
      </p:grpSp>
      <p:grpSp>
        <p:nvGrpSpPr>
          <p:cNvPr id="136" name="Google Shape;136;p21"/>
          <p:cNvGrpSpPr/>
          <p:nvPr/>
        </p:nvGrpSpPr>
        <p:grpSpPr>
          <a:xfrm>
            <a:off x="6043600" y="3460250"/>
            <a:ext cx="2197800" cy="572700"/>
            <a:chOff x="6043600" y="3460250"/>
            <a:chExt cx="2197800" cy="572700"/>
          </a:xfrm>
        </p:grpSpPr>
        <p:sp>
          <p:nvSpPr>
            <p:cNvPr id="137" name="Google Shape;137;p21"/>
            <p:cNvSpPr/>
            <p:nvPr/>
          </p:nvSpPr>
          <p:spPr>
            <a:xfrm>
              <a:off x="6043600" y="3460250"/>
              <a:ext cx="2197800" cy="572700"/>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txBox="1"/>
            <p:nvPr/>
          </p:nvSpPr>
          <p:spPr>
            <a:xfrm>
              <a:off x="6043600" y="3536900"/>
              <a:ext cx="19155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Roboto Mono"/>
                  <a:ea typeface="Roboto Mono"/>
                  <a:cs typeface="Roboto Mono"/>
                  <a:sym typeface="Roboto Mono"/>
                </a:rPr>
                <a:t>git push</a:t>
              </a:r>
              <a:endParaRPr>
                <a:solidFill>
                  <a:schemeClr val="lt1"/>
                </a:solidFill>
                <a:latin typeface="Roboto Mono"/>
                <a:ea typeface="Roboto Mono"/>
                <a:cs typeface="Roboto Mono"/>
                <a:sym typeface="Roboto Mono"/>
              </a:endParaRPr>
            </a:p>
          </p:txBody>
        </p:sp>
      </p:grpSp>
      <p:sp>
        <p:nvSpPr>
          <p:cNvPr id="139" name="Google Shape;139;p21"/>
          <p:cNvSpPr txBox="1"/>
          <p:nvPr/>
        </p:nvSpPr>
        <p:spPr>
          <a:xfrm>
            <a:off x="311700" y="4655100"/>
            <a:ext cx="52503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2"/>
                </a:solidFill>
                <a:latin typeface="Helvetica Neue"/>
                <a:ea typeface="Helvetica Neue"/>
                <a:cs typeface="Helvetica Neue"/>
                <a:sym typeface="Helvetica Neue"/>
              </a:rPr>
              <a:t>NOTE</a:t>
            </a:r>
            <a:r>
              <a:rPr lang="en" sz="1000">
                <a:solidFill>
                  <a:schemeClr val="dk2"/>
                </a:solidFill>
                <a:latin typeface="Helvetica Neue"/>
                <a:ea typeface="Helvetica Neue"/>
                <a:cs typeface="Helvetica Neue"/>
                <a:sym typeface="Helvetica Neue"/>
              </a:rPr>
              <a:t>: There are way more git commands than what is listed here - this is a simplified model to get us started.</a:t>
            </a:r>
            <a:endParaRPr sz="1000">
              <a:solidFill>
                <a:schemeClr val="dk2"/>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1"/>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1"/>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1"/>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45025"/>
            <a:ext cx="8520600" cy="572700"/>
          </a:xfrm>
          <a:prstGeom prst="rect">
            <a:avLst/>
          </a:prstGeom>
          <a:solidFill>
            <a:srgbClr val="8E7CC3"/>
          </a:solidFill>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Helvetica Neue"/>
                <a:ea typeface="Helvetica Neue"/>
                <a:cs typeface="Helvetica Neue"/>
                <a:sym typeface="Helvetica Neue"/>
              </a:rPr>
              <a:t>INSPECTING A REPOSITORY</a:t>
            </a:r>
            <a:endParaRPr b="1">
              <a:solidFill>
                <a:srgbClr val="FFFFFF"/>
              </a:solidFill>
              <a:latin typeface="Helvetica Neue"/>
              <a:ea typeface="Helvetica Neue"/>
              <a:cs typeface="Helvetica Neue"/>
              <a:sym typeface="Helvetica Neue"/>
            </a:endParaRPr>
          </a:p>
        </p:txBody>
      </p:sp>
      <p:cxnSp>
        <p:nvCxnSpPr>
          <p:cNvPr id="145" name="Google Shape;145;p22"/>
          <p:cNvCxnSpPr/>
          <p:nvPr/>
        </p:nvCxnSpPr>
        <p:spPr>
          <a:xfrm>
            <a:off x="4572000" y="1374200"/>
            <a:ext cx="0" cy="35337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2"/>
          <p:cNvSpPr txBox="1"/>
          <p:nvPr/>
        </p:nvSpPr>
        <p:spPr>
          <a:xfrm>
            <a:off x="311700" y="1374200"/>
            <a:ext cx="4260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git status</a:t>
            </a:r>
            <a:endParaRPr>
              <a:latin typeface="Roboto Mono"/>
              <a:ea typeface="Roboto Mono"/>
              <a:cs typeface="Roboto Mono"/>
              <a:sym typeface="Roboto Mono"/>
            </a:endParaRPr>
          </a:p>
        </p:txBody>
      </p:sp>
      <p:sp>
        <p:nvSpPr>
          <p:cNvPr id="147" name="Google Shape;147;p22"/>
          <p:cNvSpPr txBox="1"/>
          <p:nvPr/>
        </p:nvSpPr>
        <p:spPr>
          <a:xfrm>
            <a:off x="4572000" y="1374200"/>
            <a:ext cx="4260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git log</a:t>
            </a:r>
            <a:endParaRPr>
              <a:latin typeface="Roboto Mono"/>
              <a:ea typeface="Roboto Mono"/>
              <a:cs typeface="Roboto Mono"/>
              <a:sym typeface="Roboto Mono"/>
            </a:endParaRPr>
          </a:p>
        </p:txBody>
      </p:sp>
      <p:sp>
        <p:nvSpPr>
          <p:cNvPr id="148" name="Google Shape;148;p22"/>
          <p:cNvSpPr/>
          <p:nvPr/>
        </p:nvSpPr>
        <p:spPr>
          <a:xfrm>
            <a:off x="912900" y="2355800"/>
            <a:ext cx="1246500" cy="157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2742450" y="2355800"/>
            <a:ext cx="1246500" cy="157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6078900" y="2355800"/>
            <a:ext cx="1246500" cy="157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txBox="1"/>
          <p:nvPr/>
        </p:nvSpPr>
        <p:spPr>
          <a:xfrm>
            <a:off x="912900" y="2355800"/>
            <a:ext cx="1246500" cy="15705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Working directory</a:t>
            </a:r>
            <a:endParaRPr>
              <a:latin typeface="Roboto Mono"/>
              <a:ea typeface="Roboto Mono"/>
              <a:cs typeface="Roboto Mono"/>
              <a:sym typeface="Roboto Mono"/>
            </a:endParaRPr>
          </a:p>
        </p:txBody>
      </p:sp>
      <p:sp>
        <p:nvSpPr>
          <p:cNvPr id="152" name="Google Shape;152;p22"/>
          <p:cNvSpPr txBox="1"/>
          <p:nvPr/>
        </p:nvSpPr>
        <p:spPr>
          <a:xfrm>
            <a:off x="2742450" y="2355800"/>
            <a:ext cx="1246500" cy="15705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Staging Area</a:t>
            </a:r>
            <a:endParaRPr>
              <a:latin typeface="Roboto Mono"/>
              <a:ea typeface="Roboto Mono"/>
              <a:cs typeface="Roboto Mono"/>
              <a:sym typeface="Roboto Mono"/>
            </a:endParaRPr>
          </a:p>
        </p:txBody>
      </p:sp>
      <p:sp>
        <p:nvSpPr>
          <p:cNvPr id="153" name="Google Shape;153;p22"/>
          <p:cNvSpPr txBox="1"/>
          <p:nvPr/>
        </p:nvSpPr>
        <p:spPr>
          <a:xfrm>
            <a:off x="6078900" y="2355800"/>
            <a:ext cx="1246500" cy="15705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Commit History</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B4A7D6"/>
      </a:accent1>
      <a:accent2>
        <a:srgbClr val="6D9EEB"/>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075D795ECBE4BB135C11914C4625F" ma:contentTypeVersion="11" ma:contentTypeDescription="Create a new document." ma:contentTypeScope="" ma:versionID="34dc77579e24a10ec3d8f337b5683b20">
  <xsd:schema xmlns:xsd="http://www.w3.org/2001/XMLSchema" xmlns:xs="http://www.w3.org/2001/XMLSchema" xmlns:p="http://schemas.microsoft.com/office/2006/metadata/properties" xmlns:ns2="3389744b-0e28-4912-952b-dc26646c86bb" xmlns:ns3="46fb151b-95fc-4683-8823-1f6baaed1e26" targetNamespace="http://schemas.microsoft.com/office/2006/metadata/properties" ma:root="true" ma:fieldsID="f647265a7fedefb70acca72447466470" ns2:_="" ns3:_="">
    <xsd:import namespace="3389744b-0e28-4912-952b-dc26646c86bb"/>
    <xsd:import namespace="46fb151b-95fc-4683-8823-1f6baaed1e2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9744b-0e28-4912-952b-dc26646c86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facb9e-2b26-4d73-808f-93b90f4d6559"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6fb151b-95fc-4683-8823-1f6baaed1e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D097C7-FF26-4B99-9AF1-361854640F22}"/>
</file>

<file path=customXml/itemProps2.xml><?xml version="1.0" encoding="utf-8"?>
<ds:datastoreItem xmlns:ds="http://schemas.openxmlformats.org/officeDocument/2006/customXml" ds:itemID="{DDB13CB0-6747-492F-87A9-7DC936F0B8AC}"/>
</file>

<file path=docProps/app.xml><?xml version="1.0" encoding="utf-8"?>
<Properties xmlns="http://schemas.openxmlformats.org/officeDocument/2006/extended-properties" xmlns:vt="http://schemas.openxmlformats.org/officeDocument/2006/docPropsVTypes">
  <TotalTime>9</TotalTime>
  <Words>1343</Words>
  <Application>Microsoft Macintosh PowerPoint</Application>
  <PresentationFormat>On-screen Show (16:9)</PresentationFormat>
  <Paragraphs>139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Helvetica Neue</vt:lpstr>
      <vt:lpstr>Arial</vt:lpstr>
      <vt:lpstr>Roboto Mono</vt:lpstr>
      <vt:lpstr>Simple Light</vt:lpstr>
      <vt:lpstr>PowerPoint Presentation</vt:lpstr>
      <vt:lpstr>AGENDA</vt:lpstr>
      <vt:lpstr>VERSION CONTROL - INDIVIDUAL</vt:lpstr>
      <vt:lpstr>VERSION CONTROL - TEAMS</vt:lpstr>
      <vt:lpstr>VERSION CONTROL</vt:lpstr>
      <vt:lpstr>REPOSITORY</vt:lpstr>
      <vt:lpstr>REPOSITORY</vt:lpstr>
      <vt:lpstr>GIT: FOUR PHASES</vt:lpstr>
      <vt:lpstr>INSPECTING A REPOSITORY</vt:lpstr>
      <vt:lpstr> Quiz</vt:lpstr>
      <vt:lpstr> Quiz</vt:lpstr>
      <vt:lpstr>GIT COMMANDS</vt:lpstr>
      <vt:lpstr>ADDING AND COMMITTING FILES</vt:lpstr>
      <vt:lpstr>COMMIT MESSAGES</vt:lpstr>
      <vt:lpstr>GIT: FOUR PHASES WITH REMOTE</vt:lpstr>
      <vt:lpstr>Get Ready to Use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Mai Xuan Trang</cp:lastModifiedBy>
  <cp:revision>7</cp:revision>
  <dcterms:modified xsi:type="dcterms:W3CDTF">2021-06-22T02:45:40Z</dcterms:modified>
</cp:coreProperties>
</file>