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 Mono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27" d="100"/>
          <a:sy n="127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45cb60aa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45cb60aa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45cb60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45cb60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45cb60a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45cb60a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445cb60aa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445cb60aa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45cb60a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45cb60a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45cb60aa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45cb60aa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45cb60aa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45cb60aa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445cb60aa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445cb60aa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445cb60aa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445cb60aa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445cb60aa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445cb60aa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93bcb2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93bcb2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f0844ccd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f0844ccd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f0844cc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f0844cc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f0844ccd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f0844ccd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f0844ccd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f0844ccd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9f0844ccd2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9f0844ccd2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f0844ccd2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f0844ccd2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9f0844ccd2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9f0844ccd2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d273c5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d273c5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45cb60a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45cb60a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45cb60a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45cb60a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45cb60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45cb60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5cb60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5cb60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45cb60a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45cb60a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45cb60aa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45cb60aa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0600" y="1900650"/>
            <a:ext cx="5088218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3000" b="1" dirty="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branches, merging</a:t>
            </a:r>
            <a:endParaRPr sz="24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repositories</a:t>
            </a:r>
            <a:endParaRPr sz="24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0D73AEC6-CD27-8A46-96F5-0F5307BDB98C}"/>
              </a:ext>
            </a:extLst>
          </p:cNvPr>
          <p:cNvSpPr txBox="1"/>
          <p:nvPr/>
        </p:nvSpPr>
        <p:spPr>
          <a:xfrm>
            <a:off x="900600" y="3425952"/>
            <a:ext cx="6113400" cy="97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Mai Xuân Tráng,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7359155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7081928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echo “E” &gt;&gt;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“E”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4"/>
          <p:cNvSpPr/>
          <p:nvPr/>
        </p:nvSpPr>
        <p:spPr>
          <a:xfrm rot="10800000">
            <a:off x="7367530" y="364151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038150" y="3839625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4"/>
          <p:cNvSpPr/>
          <p:nvPr/>
        </p:nvSpPr>
        <p:spPr>
          <a:xfrm rot="1990782">
            <a:off x="6492491" y="275042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7083305" y="196609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7081922" y="196609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511531" y="2243326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7090180" y="1162735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367530" y="135263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483855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8206628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“E” &gt;&gt;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“E”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feature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5"/>
          <p:cNvSpPr/>
          <p:nvPr/>
        </p:nvSpPr>
        <p:spPr>
          <a:xfrm rot="10800000">
            <a:off x="8490730" y="271049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8161350" y="2908600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5"/>
          <p:cNvSpPr/>
          <p:nvPr/>
        </p:nvSpPr>
        <p:spPr>
          <a:xfrm rot="1990782">
            <a:off x="6492491" y="275042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7083305" y="196609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7081922" y="196609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511531" y="2243326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8208005" y="195739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8206622" y="195739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7797065" y="2234750"/>
            <a:ext cx="3201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"/>
          <p:cNvSpPr/>
          <p:nvPr/>
        </p:nvSpPr>
        <p:spPr>
          <a:xfrm rot="-2701562">
            <a:off x="7753232" y="2750415"/>
            <a:ext cx="466903" cy="695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8206505" y="1133260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8483855" y="13231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4788930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4511703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" name="Google Shape;264;p26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5" name="Google Shape;265;p26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4516512" y="140045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4190398" y="131058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516409" y="1143323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4288554" y="1058248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4788930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4511703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4788930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4511703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9" name="Google Shape;319;p28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6169555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5892328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1" name="Google Shape;351;p29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2" name="Google Shape;352;p29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 rot="8100000">
            <a:off x="6547579" y="2659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7265075" y="2430675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6171055" y="370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5893828" y="348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5" name="Google Shape;385;p30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6" name="Google Shape;386;p30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0"/>
          <p:cNvSpPr/>
          <p:nvPr/>
        </p:nvSpPr>
        <p:spPr>
          <a:xfrm rot="8100000">
            <a:off x="6547579" y="2659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7265075" y="2430675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30"/>
          <p:cNvSpPr/>
          <p:nvPr/>
        </p:nvSpPr>
        <p:spPr>
          <a:xfrm rot="2700000">
            <a:off x="7089524" y="2022115"/>
            <a:ext cx="1266853" cy="1266853"/>
          </a:xfrm>
          <a:prstGeom prst="mathPlus">
            <a:avLst>
              <a:gd name="adj1" fmla="val 4826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30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1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6171055" y="370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5893828" y="348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5" name="Google Shape;425;p31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6" name="Google Shape;426;p31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31"/>
          <p:cNvSpPr/>
          <p:nvPr/>
        </p:nvSpPr>
        <p:spPr>
          <a:xfrm rot="10800000">
            <a:off x="5651215" y="2737895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5187876" y="2855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 rot="2700000" flipH="1">
            <a:off x="6547579" y="2659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7280325" y="2560600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fetch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5423363" y="22178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 txBox="1"/>
          <p:nvPr/>
        </p:nvSpPr>
        <p:spPr>
          <a:xfrm>
            <a:off x="5424499" y="22249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1"/>
          <p:cNvSpPr/>
          <p:nvPr/>
        </p:nvSpPr>
        <p:spPr>
          <a:xfrm rot="1153416">
            <a:off x="4898561" y="21470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2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6171055" y="370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5893828" y="348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2" name="Google Shape;462;p32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3" name="Google Shape;463;p32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32"/>
          <p:cNvSpPr/>
          <p:nvPr/>
        </p:nvSpPr>
        <p:spPr>
          <a:xfrm rot="10800000">
            <a:off x="6787065" y="21664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2"/>
          <p:cNvSpPr txBox="1"/>
          <p:nvPr/>
        </p:nvSpPr>
        <p:spPr>
          <a:xfrm>
            <a:off x="6323726" y="22841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6787087" y="14039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6460973" y="13141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6786984" y="114683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6559129" y="106176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5423363" y="22178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5424499" y="22249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32"/>
          <p:cNvSpPr/>
          <p:nvPr/>
        </p:nvSpPr>
        <p:spPr>
          <a:xfrm rot="1153416">
            <a:off x="4898561" y="21470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7280325" y="2560600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608985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-1674840">
            <a:off x="6034643" y="218085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133525" y="4717525"/>
            <a:ext cx="8589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It’s more common to do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is an alias for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git fetch + get merge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6" name="Google Shape;496;p33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7" name="Google Shape;497;p33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33"/>
          <p:cNvSpPr/>
          <p:nvPr/>
        </p:nvSpPr>
        <p:spPr>
          <a:xfrm rot="10800000">
            <a:off x="6787065" y="21664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6323726" y="22841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6787087" y="14039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 txBox="1"/>
          <p:nvPr/>
        </p:nvSpPr>
        <p:spPr>
          <a:xfrm>
            <a:off x="6460973" y="13141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6786984" y="114683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 txBox="1"/>
          <p:nvPr/>
        </p:nvSpPr>
        <p:spPr>
          <a:xfrm>
            <a:off x="6559129" y="106176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5423363" y="22178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5424499" y="22249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33"/>
          <p:cNvSpPr/>
          <p:nvPr/>
        </p:nvSpPr>
        <p:spPr>
          <a:xfrm rot="1153416">
            <a:off x="4898561" y="21470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608985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 rot="-1674840">
            <a:off x="6034643" y="218085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8100000">
            <a:off x="6603229" y="2684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7320725" y="2620788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4289862" y="3835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3263950" y="3835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3265086" y="38425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4289862" y="38355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3820483" y="40634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5425105" y="38425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5425105" y="38425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955726" y="40704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6788212" y="3675841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 txBox="1"/>
          <p:nvPr/>
        </p:nvSpPr>
        <p:spPr>
          <a:xfrm>
            <a:off x="6462098" y="3585975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424488" y="44897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5425624" y="44967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33"/>
          <p:cNvSpPr/>
          <p:nvPr/>
        </p:nvSpPr>
        <p:spPr>
          <a:xfrm rot="1153416">
            <a:off x="4899686" y="44189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6560355" y="38425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6560355" y="38425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6090976" y="40704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 rot="-1674840">
            <a:off x="6035768" y="445273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More </a:t>
            </a: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git</a:t>
            </a:r>
            <a:endParaRPr sz="1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Working with remote repositories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practice, it’s very rare that we would merge branches locally and push them to remote.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Instead, we use a service like GitHub or GitLab to help us: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Create a local branch and make some commits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Push those commits to 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Open a pull/merge request on GitLab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Collaborate with others, leave comments, and fix conflicts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5: Merge into master (or other branch)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BUT, it’s important to know what’s going on when you branch and merge, because that’s what’s going on under the hood on GitHub/GitLab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main goal here is to be very deliberate about what we put on master.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5" name="Google Shape;545;p35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6" name="Google Shape;546;p35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5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4765434" y="123448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 txBox="1"/>
          <p:nvPr/>
        </p:nvSpPr>
        <p:spPr>
          <a:xfrm>
            <a:off x="4537579" y="114941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35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5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5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35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5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5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4764412" y="352420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5"/>
          <p:cNvSpPr txBox="1"/>
          <p:nvPr/>
        </p:nvSpPr>
        <p:spPr>
          <a:xfrm>
            <a:off x="4438298" y="343433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6" name="Google Shape;596;p36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7" name="Google Shape;597;p36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6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6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6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36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6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9" name="Google Shape;619;p36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6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6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6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6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6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6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4764412" y="352420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 txBox="1"/>
          <p:nvPr/>
        </p:nvSpPr>
        <p:spPr>
          <a:xfrm>
            <a:off x="4438298" y="343433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2" name="Google Shape;652;p37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3" name="Google Shape;653;p37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37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37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2" name="Google Shape;672;p37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4" name="Google Shape;674;p37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9" name="Google Shape;689;p37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37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37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5776587" y="35372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 txBox="1"/>
          <p:nvPr/>
        </p:nvSpPr>
        <p:spPr>
          <a:xfrm>
            <a:off x="5450473" y="34474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 txBox="1"/>
          <p:nvPr/>
        </p:nvSpPr>
        <p:spPr>
          <a:xfrm>
            <a:off x="7211125" y="3268900"/>
            <a:ext cx="1712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Commit happens on origin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2" name="Google Shape;712;p38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3" name="Google Shape;713;p38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4" name="Google Shape;714;p38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38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9" name="Google Shape;719;p38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8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38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38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8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8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38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38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8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38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8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38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8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8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8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38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9" name="Google Shape;749;p38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8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8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8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6" name="Google Shape;756;p38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9" name="Google Shape;759;p38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5776587" y="35372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8"/>
          <p:cNvSpPr txBox="1"/>
          <p:nvPr/>
        </p:nvSpPr>
        <p:spPr>
          <a:xfrm>
            <a:off x="5450473" y="34474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38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8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8"/>
          <p:cNvSpPr txBox="1"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38"/>
          <p:cNvSpPr/>
          <p:nvPr/>
        </p:nvSpPr>
        <p:spPr>
          <a:xfrm rot="2330311">
            <a:off x="5003963" y="444628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8"/>
          <p:cNvSpPr/>
          <p:nvPr/>
        </p:nvSpPr>
        <p:spPr>
          <a:xfrm>
            <a:off x="5776587" y="44457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8"/>
          <p:cNvSpPr txBox="1"/>
          <p:nvPr/>
        </p:nvSpPr>
        <p:spPr>
          <a:xfrm>
            <a:off x="5450473" y="43559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1" name="Google Shape;771;p38"/>
          <p:cNvSpPr/>
          <p:nvPr/>
        </p:nvSpPr>
        <p:spPr>
          <a:xfrm rot="8100000">
            <a:off x="6328504" y="2714152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8"/>
          <p:cNvSpPr txBox="1"/>
          <p:nvPr/>
        </p:nvSpPr>
        <p:spPr>
          <a:xfrm>
            <a:off x="7084150" y="2620800"/>
            <a:ext cx="1890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 feature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8" name="Google Shape;778;p39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79" name="Google Shape;779;p39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0" name="Google Shape;780;p39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1" name="Google Shape;781;p39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9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9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4" name="Google Shape;784;p39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5" name="Google Shape;785;p39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9" name="Google Shape;789;p39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9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9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9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9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8" name="Google Shape;798;p39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9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0" name="Google Shape;800;p39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9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9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39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9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9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9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9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39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9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9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39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9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5" name="Google Shape;815;p39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9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9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9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9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2" name="Google Shape;822;p39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9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5776587" y="35372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9"/>
          <p:cNvSpPr txBox="1"/>
          <p:nvPr/>
        </p:nvSpPr>
        <p:spPr>
          <a:xfrm>
            <a:off x="5450473" y="34474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39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9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39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9"/>
          <p:cNvSpPr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9"/>
          <p:cNvSpPr txBox="1"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4" name="Google Shape;834;p39"/>
          <p:cNvSpPr/>
          <p:nvPr/>
        </p:nvSpPr>
        <p:spPr>
          <a:xfrm rot="2330311">
            <a:off x="5003963" y="444628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9"/>
          <p:cNvSpPr txBox="1"/>
          <p:nvPr/>
        </p:nvSpPr>
        <p:spPr>
          <a:xfrm>
            <a:off x="6600673" y="434168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6" name="Google Shape;836;p39"/>
          <p:cNvSpPr/>
          <p:nvPr/>
        </p:nvSpPr>
        <p:spPr>
          <a:xfrm rot="2414">
            <a:off x="6159980" y="4840800"/>
            <a:ext cx="427200" cy="5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9"/>
          <p:cNvSpPr txBox="1"/>
          <p:nvPr/>
        </p:nvSpPr>
        <p:spPr>
          <a:xfrm>
            <a:off x="7109075" y="3741763"/>
            <a:ext cx="21081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 this on GitLab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9"/>
          <p:cNvSpPr txBox="1"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M1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0" name="Google Shape;840;p39"/>
          <p:cNvSpPr/>
          <p:nvPr/>
        </p:nvSpPr>
        <p:spPr>
          <a:xfrm rot="1867348">
            <a:off x="6144086" y="4361320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6926787" y="44357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7" name="Google Shape;847;p40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8" name="Google Shape;848;p40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9" name="Google Shape;849;p40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0" name="Google Shape;850;p40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0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4" name="Google Shape;854;p40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0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0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8" name="Google Shape;858;p40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9" name="Google Shape;859;p40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0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0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2" name="Google Shape;862;p40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4" name="Google Shape;864;p40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0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40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0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9" name="Google Shape;869;p40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0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40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0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0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0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40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8" name="Google Shape;878;p40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0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0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1" name="Google Shape;881;p40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0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Google Shape;884;p40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0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7" name="Google Shape;887;p40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0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0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0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1" name="Google Shape;891;p40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0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0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0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0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8" name="Google Shape;898;p40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0"/>
          <p:cNvSpPr txBox="1"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1" name="Google Shape;901;p40"/>
          <p:cNvSpPr/>
          <p:nvPr/>
        </p:nvSpPr>
        <p:spPr>
          <a:xfrm rot="2330311">
            <a:off x="5003963" y="444628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0"/>
          <p:cNvSpPr/>
          <p:nvPr/>
        </p:nvSpPr>
        <p:spPr>
          <a:xfrm rot="2414">
            <a:off x="6159980" y="4840800"/>
            <a:ext cx="427200" cy="5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0"/>
          <p:cNvSpPr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0"/>
          <p:cNvSpPr txBox="1"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M1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40"/>
          <p:cNvSpPr/>
          <p:nvPr/>
        </p:nvSpPr>
        <p:spPr>
          <a:xfrm rot="1867348">
            <a:off x="6144086" y="4361320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8060112" y="35050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0"/>
          <p:cNvSpPr txBox="1"/>
          <p:nvPr/>
        </p:nvSpPr>
        <p:spPr>
          <a:xfrm>
            <a:off x="7733998" y="34152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7733998" y="43263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9" name="Google Shape;909;p40"/>
          <p:cNvSpPr/>
          <p:nvPr/>
        </p:nvSpPr>
        <p:spPr>
          <a:xfrm>
            <a:off x="7832262" y="369226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 txBox="1"/>
          <p:nvPr/>
        </p:nvSpPr>
        <p:spPr>
          <a:xfrm>
            <a:off x="7832262" y="369226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M2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6226980" y="3920113"/>
            <a:ext cx="15630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0"/>
          <p:cNvSpPr txBox="1"/>
          <p:nvPr/>
        </p:nvSpPr>
        <p:spPr>
          <a:xfrm>
            <a:off x="7218275" y="2552663"/>
            <a:ext cx="1890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PULL REQUEST!!!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3" name="Google Shape;913;p40"/>
          <p:cNvSpPr/>
          <p:nvPr/>
        </p:nvSpPr>
        <p:spPr>
          <a:xfrm rot="10800000">
            <a:off x="8060112" y="4269741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0"/>
          <p:cNvSpPr/>
          <p:nvPr/>
        </p:nvSpPr>
        <p:spPr>
          <a:xfrm rot="-2700000">
            <a:off x="7300623" y="4375570"/>
            <a:ext cx="427234" cy="5727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 FOUR PHASES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1170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50940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65595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80250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Directory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50940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Staging Area/Index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65595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Repository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80250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Repository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65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changes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50940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Changes you’re preparing to commit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6420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copy of the repository with your committed changes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80250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shared repository (Usually stored with a platform like GitHub/Gitlab)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GIT: 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far, all the operations we’ve done have been on the master branch.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it’s very rare you’ll be working on master directly. Instead, you’ll work on a separate branch: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is the “single source of truth” - the history of the project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code on master should be stable and compile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Because of this, it’s difficult to share and collaborate on in progress work.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directly on master makes it difficult to work simultaneously on unrelated features.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HISTORY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058550" y="27737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112350" y="27737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004750" y="27737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07025" y="278777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058550" y="27737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10075" y="27737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171550" y="32298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118888" y="32298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5400000">
            <a:off x="4407900" y="1835350"/>
            <a:ext cx="328200" cy="5112900"/>
          </a:xfrm>
          <a:prstGeom prst="leftBrace">
            <a:avLst>
              <a:gd name="adj1" fmla="val 50000"/>
              <a:gd name="adj2" fmla="val 511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015550" y="4555900"/>
            <a:ext cx="51129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commits. “A” is the first commit, “C” is the most recent </a:t>
            </a:r>
            <a:endParaRPr sz="12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960175" y="1740525"/>
            <a:ext cx="41499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commit references it’s parent - the one that came before it in time.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8"/>
          <p:cNvCxnSpPr>
            <a:stCxn id="106" idx="2"/>
          </p:cNvCxnSpPr>
          <p:nvPr/>
        </p:nvCxnSpPr>
        <p:spPr>
          <a:xfrm flipH="1">
            <a:off x="3500825" y="2234025"/>
            <a:ext cx="5343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8"/>
          <p:cNvSpPr/>
          <p:nvPr/>
        </p:nvSpPr>
        <p:spPr>
          <a:xfrm>
            <a:off x="6566225" y="240707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110075" y="204840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566225" y="168075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110075" y="132207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HISTORY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2712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1636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165900" y="335442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268950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330425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277763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7727375" y="298047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271225" y="262180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727375" y="225415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271225" y="189547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1095550"/>
            <a:ext cx="4593900" cy="1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HEAD: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This is a pointer, or reference, to the git branch that you are currently working on.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Master: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This the main branch of your repository, the single “source of truth”, and the only branch created by default.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NOTE: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The pointer from one commit to another points to the previous commit, so the arrows go back in time.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HISTORY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2712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1636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65900" y="335442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268950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330425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277763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27375" y="298047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7271225" y="262180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727375" y="225415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271225" y="189547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11700" y="1095550"/>
            <a:ext cx="4593900" cy="1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view this same information on the command line: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log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Or, to make it more similar to what we see here: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log --graph --oneline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035080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5757853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2"/>
          <p:cNvSpPr/>
          <p:nvPr/>
        </p:nvSpPr>
        <p:spPr>
          <a:xfrm rot="10800000">
            <a:off x="6043455" y="310804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766255" y="3306135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2"/>
          <p:cNvSpPr/>
          <p:nvPr/>
        </p:nvSpPr>
        <p:spPr>
          <a:xfrm rot="10800000">
            <a:off x="6043455" y="267134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5714075" y="2869450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6035080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5757853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3"/>
          <p:cNvSpPr/>
          <p:nvPr/>
        </p:nvSpPr>
        <p:spPr>
          <a:xfrm rot="10800000">
            <a:off x="7367530" y="407822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7090330" y="4276310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3"/>
          <p:cNvSpPr/>
          <p:nvPr/>
        </p:nvSpPr>
        <p:spPr>
          <a:xfrm rot="10800000">
            <a:off x="7367530" y="364151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7038150" y="3839625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3"/>
          <p:cNvSpPr/>
          <p:nvPr/>
        </p:nvSpPr>
        <p:spPr>
          <a:xfrm rot="1990782">
            <a:off x="6492491" y="275042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4A7D6"/>
      </a:accent1>
      <a:accent2>
        <a:srgbClr val="6D9EEB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075D795ECBE4BB135C11914C4625F" ma:contentTypeVersion="11" ma:contentTypeDescription="Create a new document." ma:contentTypeScope="" ma:versionID="34dc77579e24a10ec3d8f337b5683b20">
  <xsd:schema xmlns:xsd="http://www.w3.org/2001/XMLSchema" xmlns:xs="http://www.w3.org/2001/XMLSchema" xmlns:p="http://schemas.microsoft.com/office/2006/metadata/properties" xmlns:ns2="3389744b-0e28-4912-952b-dc26646c86bb" xmlns:ns3="46fb151b-95fc-4683-8823-1f6baaed1e26" targetNamespace="http://schemas.microsoft.com/office/2006/metadata/properties" ma:root="true" ma:fieldsID="f647265a7fedefb70acca72447466470" ns2:_="" ns3:_="">
    <xsd:import namespace="3389744b-0e28-4912-952b-dc26646c86bb"/>
    <xsd:import namespace="46fb151b-95fc-4683-8823-1f6baaed1e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9744b-0e28-4912-952b-dc26646c8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b151b-95fc-4683-8823-1f6baaed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8FE894-7D9A-4C4D-8A7E-C49D3C30BB50}"/>
</file>

<file path=customXml/itemProps2.xml><?xml version="1.0" encoding="utf-8"?>
<ds:datastoreItem xmlns:ds="http://schemas.openxmlformats.org/officeDocument/2006/customXml" ds:itemID="{474E023F-DA1D-4CFA-9D13-C50F3CBD55A8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1010</Words>
  <Application>Microsoft Macintosh PowerPoint</Application>
  <PresentationFormat>On-screen Show (16:9)</PresentationFormat>
  <Paragraphs>387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Helvetica Neue</vt:lpstr>
      <vt:lpstr>Open Sans</vt:lpstr>
      <vt:lpstr>Arial</vt:lpstr>
      <vt:lpstr>Roboto Mono</vt:lpstr>
      <vt:lpstr>Simple Light</vt:lpstr>
      <vt:lpstr>PowerPoint Presentation</vt:lpstr>
      <vt:lpstr>AGENDA</vt:lpstr>
      <vt:lpstr>REVIEW: FOUR PHASES</vt:lpstr>
      <vt:lpstr>GIT: BRANCHING</vt:lpstr>
      <vt:lpstr>COMMIT HISTORY</vt:lpstr>
      <vt:lpstr>COMMIT HISTORY</vt:lpstr>
      <vt:lpstr>COMMIT HISTORY</vt:lpstr>
      <vt:lpstr>BRANCHING</vt:lpstr>
      <vt:lpstr>BRANCHING</vt:lpstr>
      <vt:lpstr>BRANCHING</vt:lpstr>
      <vt:lpstr>BRANCHING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  <vt:lpstr>PULL REQUESTS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 Xuan Trang</cp:lastModifiedBy>
  <cp:revision>4</cp:revision>
  <dcterms:modified xsi:type="dcterms:W3CDTF">2021-06-22T02:44:30Z</dcterms:modified>
</cp:coreProperties>
</file>