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6" r:id="rId4"/>
    <p:sldId id="259" r:id="rId5"/>
    <p:sldId id="269" r:id="rId6"/>
    <p:sldId id="266" r:id="rId7"/>
    <p:sldId id="267" r:id="rId8"/>
    <p:sldId id="283" r:id="rId9"/>
    <p:sldId id="285" r:id="rId10"/>
    <p:sldId id="286" r:id="rId11"/>
    <p:sldId id="287" r:id="rId12"/>
    <p:sldId id="295" r:id="rId13"/>
    <p:sldId id="307" r:id="rId14"/>
    <p:sldId id="292" r:id="rId15"/>
    <p:sldId id="293" r:id="rId16"/>
    <p:sldId id="294" r:id="rId17"/>
    <p:sldId id="268" r:id="rId18"/>
    <p:sldId id="281"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E3BBA8-F3BE-422B-910D-761BFB937873}"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05437-2406-4E3F-BCFC-2AD6FB48E12C}" type="slidenum">
              <a:rPr lang="en-US" smtClean="0"/>
              <a:t>‹#›</a:t>
            </a:fld>
            <a:endParaRPr lang="en-US"/>
          </a:p>
        </p:txBody>
      </p:sp>
    </p:spTree>
    <p:extLst>
      <p:ext uri="{BB962C8B-B14F-4D97-AF65-F5344CB8AC3E}">
        <p14:creationId xmlns:p14="http://schemas.microsoft.com/office/powerpoint/2010/main" val="36533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E3BBA8-F3BE-422B-910D-761BFB937873}"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05437-2406-4E3F-BCFC-2AD6FB48E12C}" type="slidenum">
              <a:rPr lang="en-US" smtClean="0"/>
              <a:t>‹#›</a:t>
            </a:fld>
            <a:endParaRPr lang="en-US"/>
          </a:p>
        </p:txBody>
      </p:sp>
    </p:spTree>
    <p:extLst>
      <p:ext uri="{BB962C8B-B14F-4D97-AF65-F5344CB8AC3E}">
        <p14:creationId xmlns:p14="http://schemas.microsoft.com/office/powerpoint/2010/main" val="130447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E3BBA8-F3BE-422B-910D-761BFB937873}"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05437-2406-4E3F-BCFC-2AD6FB48E12C}" type="slidenum">
              <a:rPr lang="en-US" smtClean="0"/>
              <a:t>‹#›</a:t>
            </a:fld>
            <a:endParaRPr lang="en-US"/>
          </a:p>
        </p:txBody>
      </p:sp>
    </p:spTree>
    <p:extLst>
      <p:ext uri="{BB962C8B-B14F-4D97-AF65-F5344CB8AC3E}">
        <p14:creationId xmlns:p14="http://schemas.microsoft.com/office/powerpoint/2010/main" val="55784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E3BBA8-F3BE-422B-910D-761BFB937873}"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05437-2406-4E3F-BCFC-2AD6FB48E12C}" type="slidenum">
              <a:rPr lang="en-US" smtClean="0"/>
              <a:t>‹#›</a:t>
            </a:fld>
            <a:endParaRPr lang="en-US"/>
          </a:p>
        </p:txBody>
      </p:sp>
    </p:spTree>
    <p:extLst>
      <p:ext uri="{BB962C8B-B14F-4D97-AF65-F5344CB8AC3E}">
        <p14:creationId xmlns:p14="http://schemas.microsoft.com/office/powerpoint/2010/main" val="296967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3BBA8-F3BE-422B-910D-761BFB937873}"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805437-2406-4E3F-BCFC-2AD6FB48E12C}" type="slidenum">
              <a:rPr lang="en-US" smtClean="0"/>
              <a:t>‹#›</a:t>
            </a:fld>
            <a:endParaRPr lang="en-US"/>
          </a:p>
        </p:txBody>
      </p:sp>
    </p:spTree>
    <p:extLst>
      <p:ext uri="{BB962C8B-B14F-4D97-AF65-F5344CB8AC3E}">
        <p14:creationId xmlns:p14="http://schemas.microsoft.com/office/powerpoint/2010/main" val="254693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E3BBA8-F3BE-422B-910D-761BFB937873}"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05437-2406-4E3F-BCFC-2AD6FB48E12C}" type="slidenum">
              <a:rPr lang="en-US" smtClean="0"/>
              <a:t>‹#›</a:t>
            </a:fld>
            <a:endParaRPr lang="en-US"/>
          </a:p>
        </p:txBody>
      </p:sp>
    </p:spTree>
    <p:extLst>
      <p:ext uri="{BB962C8B-B14F-4D97-AF65-F5344CB8AC3E}">
        <p14:creationId xmlns:p14="http://schemas.microsoft.com/office/powerpoint/2010/main" val="138504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E3BBA8-F3BE-422B-910D-761BFB937873}" type="datetimeFigureOut">
              <a:rPr lang="en-US" smtClean="0"/>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805437-2406-4E3F-BCFC-2AD6FB48E12C}" type="slidenum">
              <a:rPr lang="en-US" smtClean="0"/>
              <a:t>‹#›</a:t>
            </a:fld>
            <a:endParaRPr lang="en-US"/>
          </a:p>
        </p:txBody>
      </p:sp>
    </p:spTree>
    <p:extLst>
      <p:ext uri="{BB962C8B-B14F-4D97-AF65-F5344CB8AC3E}">
        <p14:creationId xmlns:p14="http://schemas.microsoft.com/office/powerpoint/2010/main" val="2681373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E3BBA8-F3BE-422B-910D-761BFB937873}"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805437-2406-4E3F-BCFC-2AD6FB48E12C}" type="slidenum">
              <a:rPr lang="en-US" smtClean="0"/>
              <a:t>‹#›</a:t>
            </a:fld>
            <a:endParaRPr lang="en-US"/>
          </a:p>
        </p:txBody>
      </p:sp>
    </p:spTree>
    <p:extLst>
      <p:ext uri="{BB962C8B-B14F-4D97-AF65-F5344CB8AC3E}">
        <p14:creationId xmlns:p14="http://schemas.microsoft.com/office/powerpoint/2010/main" val="390410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3BBA8-F3BE-422B-910D-761BFB937873}" type="datetimeFigureOut">
              <a:rPr lang="en-US" smtClean="0"/>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805437-2406-4E3F-BCFC-2AD6FB48E12C}" type="slidenum">
              <a:rPr lang="en-US" smtClean="0"/>
              <a:t>‹#›</a:t>
            </a:fld>
            <a:endParaRPr lang="en-US"/>
          </a:p>
        </p:txBody>
      </p:sp>
    </p:spTree>
    <p:extLst>
      <p:ext uri="{BB962C8B-B14F-4D97-AF65-F5344CB8AC3E}">
        <p14:creationId xmlns:p14="http://schemas.microsoft.com/office/powerpoint/2010/main" val="170082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E3BBA8-F3BE-422B-910D-761BFB937873}"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05437-2406-4E3F-BCFC-2AD6FB48E12C}" type="slidenum">
              <a:rPr lang="en-US" smtClean="0"/>
              <a:t>‹#›</a:t>
            </a:fld>
            <a:endParaRPr lang="en-US"/>
          </a:p>
        </p:txBody>
      </p:sp>
    </p:spTree>
    <p:extLst>
      <p:ext uri="{BB962C8B-B14F-4D97-AF65-F5344CB8AC3E}">
        <p14:creationId xmlns:p14="http://schemas.microsoft.com/office/powerpoint/2010/main" val="1141714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E3BBA8-F3BE-422B-910D-761BFB937873}"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805437-2406-4E3F-BCFC-2AD6FB48E12C}" type="slidenum">
              <a:rPr lang="en-US" smtClean="0"/>
              <a:t>‹#›</a:t>
            </a:fld>
            <a:endParaRPr lang="en-US"/>
          </a:p>
        </p:txBody>
      </p:sp>
    </p:spTree>
    <p:extLst>
      <p:ext uri="{BB962C8B-B14F-4D97-AF65-F5344CB8AC3E}">
        <p14:creationId xmlns:p14="http://schemas.microsoft.com/office/powerpoint/2010/main" val="2713227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3BBA8-F3BE-422B-910D-761BFB937873}" type="datetimeFigureOut">
              <a:rPr lang="en-US" smtClean="0"/>
              <a:t>9/24/2021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05437-2406-4E3F-BCFC-2AD6FB48E12C}" type="slidenum">
              <a:rPr lang="en-US" smtClean="0"/>
              <a:t>‹#›</a:t>
            </a:fld>
            <a:endParaRPr lang="en-US"/>
          </a:p>
        </p:txBody>
      </p:sp>
    </p:spTree>
    <p:extLst>
      <p:ext uri="{BB962C8B-B14F-4D97-AF65-F5344CB8AC3E}">
        <p14:creationId xmlns:p14="http://schemas.microsoft.com/office/powerpoint/2010/main" val="34138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35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4285630-E11A-4CC4-800A-68532E743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69B0493-EC1B-42FD-A38E-D4620EA2C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5782800"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
            <a:extLst>
              <a:ext uri="{FF2B5EF4-FFF2-40B4-BE49-F238E27FC236}">
                <a16:creationId xmlns:a16="http://schemas.microsoft.com/office/drawing/2014/main" id="{D263E12D-D6FE-41E6-98B7-EBA88FED2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80FAEE97-8C0C-4ED5-BC7D-C6870947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5BFAC9A7-CED6-40CD-BC73-6B06ECAC2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880D38C5-CFB9-4498-AD9C-38B2BBF65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9168" y="1126737"/>
            <a:ext cx="5795510"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411113" y="1448470"/>
            <a:ext cx="5149124" cy="2870805"/>
          </a:xfrm>
        </p:spPr>
        <p:txBody>
          <a:bodyPr vert="horz" lIns="91440" tIns="45720" rIns="91440" bIns="45720" rtlCol="0" anchor="b">
            <a:normAutofit/>
          </a:bodyPr>
          <a:lstStyle/>
          <a:p>
            <a:pPr algn="r"/>
            <a:r>
              <a:rPr lang="en-US" sz="4800" b="1" kern="1200">
                <a:solidFill>
                  <a:srgbClr val="FFFFFF"/>
                </a:solidFill>
                <a:latin typeface="+mj-lt"/>
                <a:ea typeface="+mj-ea"/>
                <a:cs typeface="+mj-cs"/>
              </a:rPr>
              <a:t>Các thuộc tính của pháp luật</a:t>
            </a:r>
          </a:p>
        </p:txBody>
      </p:sp>
    </p:spTree>
    <p:extLst>
      <p:ext uri="{BB962C8B-B14F-4D97-AF65-F5344CB8AC3E}">
        <p14:creationId xmlns:p14="http://schemas.microsoft.com/office/powerpoint/2010/main" val="167663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17000"/>
          </a:stretch>
        </a:blipFill>
        <a:effectLst/>
      </p:bgPr>
    </p:bg>
    <p:spTree>
      <p:nvGrpSpPr>
        <p:cNvPr id="1" name=""/>
        <p:cNvGrpSpPr/>
        <p:nvPr/>
      </p:nvGrpSpPr>
      <p:grpSpPr>
        <a:xfrm>
          <a:off x="0" y="0"/>
          <a:ext cx="0" cy="0"/>
          <a:chOff x="0" y="0"/>
          <a:chExt cx="0" cy="0"/>
        </a:xfrm>
      </p:grpSpPr>
      <p:sp>
        <p:nvSpPr>
          <p:cNvPr id="4" name="Rectangle 3"/>
          <p:cNvSpPr/>
          <p:nvPr/>
        </p:nvSpPr>
        <p:spPr>
          <a:xfrm>
            <a:off x="526473" y="969818"/>
            <a:ext cx="2701636" cy="40178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1302327" y="1399309"/>
            <a:ext cx="942109" cy="831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11095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b="1" kern="1200">
                <a:solidFill>
                  <a:srgbClr val="FFFFFF"/>
                </a:solidFill>
                <a:latin typeface="+mj-lt"/>
                <a:ea typeface="+mj-ea"/>
                <a:cs typeface="+mj-cs"/>
              </a:rPr>
              <a:t>Kiểu pháp luật và hình thức pháp luật</a:t>
            </a:r>
          </a:p>
        </p:txBody>
      </p:sp>
    </p:spTree>
    <p:extLst>
      <p:ext uri="{BB962C8B-B14F-4D97-AF65-F5344CB8AC3E}">
        <p14:creationId xmlns:p14="http://schemas.microsoft.com/office/powerpoint/2010/main" val="316243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716D469-6FAC-4960-926D-089168AB564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Kiểu pháp luật</a:t>
            </a:r>
          </a:p>
        </p:txBody>
      </p:sp>
      <p:sp>
        <p:nvSpPr>
          <p:cNvPr id="4" name="Content Placeholder 3">
            <a:extLst>
              <a:ext uri="{FF2B5EF4-FFF2-40B4-BE49-F238E27FC236}">
                <a16:creationId xmlns:a16="http://schemas.microsoft.com/office/drawing/2014/main" id="{5985E730-DDC6-4D83-BBF6-B4E777388955}"/>
              </a:ext>
            </a:extLst>
          </p:cNvPr>
          <p:cNvSpPr>
            <a:spLocks noGrp="1"/>
          </p:cNvSpPr>
          <p:nvPr>
            <p:ph idx="1"/>
          </p:nvPr>
        </p:nvSpPr>
        <p:spPr>
          <a:xfrm>
            <a:off x="4810259" y="649480"/>
            <a:ext cx="6555347" cy="5546047"/>
          </a:xfrm>
        </p:spPr>
        <p:txBody>
          <a:bodyPr anchor="ctr">
            <a:normAutofit/>
          </a:bodyPr>
          <a:lstStyle/>
          <a:p>
            <a:r>
              <a:rPr lang="en-US" sz="3200" dirty="0"/>
              <a:t>L</a:t>
            </a:r>
            <a:r>
              <a:rPr lang="vi-VN" sz="3200" dirty="0"/>
              <a:t>à tổng thể những dấu hiệu (đặc điểm) cơ bản, đặc thù của </a:t>
            </a:r>
            <a:r>
              <a:rPr lang="en-US" sz="3200" dirty="0" err="1">
                <a:latin typeface="Arial" panose="020B0604020202020204" pitchFamily="34" charset="0"/>
                <a:cs typeface="Arial" panose="020B0604020202020204" pitchFamily="34" charset="0"/>
              </a:rPr>
              <a:t>pháp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luật</a:t>
            </a:r>
            <a:r>
              <a:rPr lang="vi-VN" sz="3200" dirty="0"/>
              <a:t> thể hiện bản chất giai cấp và những điều kiện tồn tại và phát triển của </a:t>
            </a:r>
            <a:r>
              <a:rPr lang="en-US" sz="3200" dirty="0" err="1">
                <a:latin typeface="Arial" panose="020B0604020202020204" pitchFamily="34" charset="0"/>
                <a:cs typeface="Arial" panose="020B0604020202020204" pitchFamily="34" charset="0"/>
              </a:rPr>
              <a:t>pháp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luật</a:t>
            </a:r>
            <a:r>
              <a:rPr lang="en-US" sz="3200" dirty="0">
                <a:latin typeface="Arial" panose="020B0604020202020204" pitchFamily="34" charset="0"/>
                <a:cs typeface="Arial" panose="020B0604020202020204" pitchFamily="34" charset="0"/>
              </a:rPr>
              <a:t> </a:t>
            </a:r>
            <a:r>
              <a:rPr lang="vi-VN" sz="3200" dirty="0"/>
              <a:t>trong một hình thái kinh tế xã hội nhất định. </a:t>
            </a:r>
            <a:endParaRPr lang="en-US" sz="3200" dirty="0"/>
          </a:p>
        </p:txBody>
      </p:sp>
    </p:spTree>
    <p:extLst>
      <p:ext uri="{BB962C8B-B14F-4D97-AF65-F5344CB8AC3E}">
        <p14:creationId xmlns:p14="http://schemas.microsoft.com/office/powerpoint/2010/main" val="232729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600" b="1">
                <a:solidFill>
                  <a:srgbClr val="FFFFFF"/>
                </a:solidFill>
              </a:rPr>
              <a:t>Kiểu Pháp luật</a:t>
            </a:r>
          </a:p>
        </p:txBody>
      </p:sp>
      <p:sp>
        <p:nvSpPr>
          <p:cNvPr id="3" name="Content Placeholder 2"/>
          <p:cNvSpPr>
            <a:spLocks noGrp="1"/>
          </p:cNvSpPr>
          <p:nvPr>
            <p:ph idx="1"/>
          </p:nvPr>
        </p:nvSpPr>
        <p:spPr>
          <a:xfrm>
            <a:off x="838200" y="2438400"/>
            <a:ext cx="10515600" cy="3738562"/>
          </a:xfrm>
        </p:spPr>
        <p:txBody>
          <a:bodyPr>
            <a:normAutofit/>
          </a:bodyPr>
          <a:lstStyle/>
          <a:p>
            <a:pPr marL="0" indent="0">
              <a:buNone/>
            </a:pPr>
            <a:r>
              <a:rPr lang="vi-VN" sz="2600" dirty="0"/>
              <a:t>Cơ sở để xác định kiểu </a:t>
            </a:r>
            <a:r>
              <a:rPr lang="en-US" sz="2600" dirty="0" err="1">
                <a:latin typeface="Arial" panose="020B0604020202020204" pitchFamily="34" charset="0"/>
                <a:cs typeface="Arial" panose="020B0604020202020204" pitchFamily="34" charset="0"/>
              </a:rPr>
              <a:t>pháp</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luật</a:t>
            </a:r>
            <a:r>
              <a:rPr lang="en-US" sz="2600" dirty="0">
                <a:latin typeface="Arial" panose="020B0604020202020204" pitchFamily="34" charset="0"/>
                <a:cs typeface="Arial" panose="020B0604020202020204" pitchFamily="34" charset="0"/>
              </a:rPr>
              <a:t> </a:t>
            </a:r>
            <a:r>
              <a:rPr lang="vi-VN" sz="2600" dirty="0"/>
              <a:t>là học thuyết Mác - Lênin về các hình thái kinh tế xã hội. Mỗi kiểu </a:t>
            </a:r>
            <a:r>
              <a:rPr lang="en-US" sz="2600" dirty="0" err="1">
                <a:latin typeface="Arial" panose="020B0604020202020204" pitchFamily="34" charset="0"/>
                <a:cs typeface="Arial" panose="020B0604020202020204" pitchFamily="34" charset="0"/>
              </a:rPr>
              <a:t>pháp</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luật</a:t>
            </a:r>
            <a:r>
              <a:rPr lang="en-US" sz="2600" dirty="0">
                <a:latin typeface="Arial" panose="020B0604020202020204" pitchFamily="34" charset="0"/>
                <a:cs typeface="Arial" panose="020B0604020202020204" pitchFamily="34" charset="0"/>
              </a:rPr>
              <a:t> </a:t>
            </a:r>
            <a:r>
              <a:rPr lang="vi-VN" sz="2600" dirty="0"/>
              <a:t>phù hợp với một chế độ kinh tế nhất định của một xã hội có giai cấp. Đặc điểm chung của mỗi hình thái kinh tế xã hội sẽ quyết định những dấu hiệu cơ bản, đặc thù của một kiểu </a:t>
            </a:r>
            <a:r>
              <a:rPr lang="en-US" sz="2600" dirty="0" err="1">
                <a:latin typeface="Arial" panose="020B0604020202020204" pitchFamily="34" charset="0"/>
                <a:cs typeface="Arial" panose="020B0604020202020204" pitchFamily="34" charset="0"/>
              </a:rPr>
              <a:t>pháp</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luật</a:t>
            </a:r>
            <a:r>
              <a:rPr lang="en-US" sz="2600" dirty="0">
                <a:latin typeface="Arial" panose="020B0604020202020204" pitchFamily="34" charset="0"/>
                <a:cs typeface="Arial" panose="020B0604020202020204" pitchFamily="34" charset="0"/>
              </a:rPr>
              <a:t> </a:t>
            </a:r>
            <a:r>
              <a:rPr lang="vi-VN" sz="2600" dirty="0"/>
              <a:t>tương ứng.</a:t>
            </a:r>
            <a:endParaRPr lang="en-US" sz="2600" dirty="0"/>
          </a:p>
        </p:txBody>
      </p:sp>
    </p:spTree>
    <p:extLst>
      <p:ext uri="{BB962C8B-B14F-4D97-AF65-F5344CB8AC3E}">
        <p14:creationId xmlns:p14="http://schemas.microsoft.com/office/powerpoint/2010/main" val="3564749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634" name="Rectangle 2"/>
          <p:cNvSpPr>
            <a:spLocks noGrp="1" noChangeArrowheads="1"/>
          </p:cNvSpPr>
          <p:nvPr>
            <p:ph type="title"/>
          </p:nvPr>
        </p:nvSpPr>
        <p:spPr>
          <a:xfrm>
            <a:off x="1371597" y="348865"/>
            <a:ext cx="10044023" cy="877729"/>
          </a:xfrm>
        </p:spPr>
        <p:txBody>
          <a:bodyPr anchor="ctr">
            <a:normAutofit/>
          </a:bodyPr>
          <a:lstStyle/>
          <a:p>
            <a:r>
              <a:rPr lang="en-US" sz="4000" b="1">
                <a:solidFill>
                  <a:srgbClr val="FFFFFF"/>
                </a:solidFill>
              </a:rPr>
              <a:t>Các kiểu Pháp luật</a:t>
            </a:r>
          </a:p>
        </p:txBody>
      </p:sp>
      <p:grpSp>
        <p:nvGrpSpPr>
          <p:cNvPr id="69666" name="Group 34"/>
          <p:cNvGrpSpPr>
            <a:grpSpLocks/>
          </p:cNvGrpSpPr>
          <p:nvPr/>
        </p:nvGrpSpPr>
        <p:grpSpPr bwMode="auto">
          <a:xfrm>
            <a:off x="1206459" y="2112579"/>
            <a:ext cx="9803024" cy="4192805"/>
            <a:chOff x="816" y="960"/>
            <a:chExt cx="4374" cy="2698"/>
          </a:xfrm>
        </p:grpSpPr>
        <p:sp>
          <p:nvSpPr>
            <p:cNvPr id="69635" name="Freeform 3"/>
            <p:cNvSpPr>
              <a:spLocks noEditPoints="1"/>
            </p:cNvSpPr>
            <p:nvPr/>
          </p:nvSpPr>
          <p:spPr bwMode="gray">
            <a:xfrm>
              <a:off x="928" y="1162"/>
              <a:ext cx="3398" cy="2496"/>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accent1"/>
                </a:gs>
                <a:gs pos="100000">
                  <a:schemeClr val="tx2"/>
                </a:gs>
              </a:gsLst>
              <a:lin ang="5400000" scaled="1"/>
            </a:gradFill>
            <a:ln>
              <a:noFill/>
            </a:ln>
            <a:effectLst>
              <a:outerShdw dist="206741" dir="8249373" algn="ctr" rotWithShape="0">
                <a:schemeClr val="bg2"/>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9636" name="Text Box 4"/>
            <p:cNvSpPr txBox="1">
              <a:spLocks noChangeArrowheads="1"/>
            </p:cNvSpPr>
            <p:nvPr/>
          </p:nvSpPr>
          <p:spPr bwMode="auto">
            <a:xfrm>
              <a:off x="3510" y="2031"/>
              <a:ext cx="1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a:lnSpc>
                  <a:spcPct val="90000"/>
                </a:lnSpc>
                <a:spcAft>
                  <a:spcPts val="600"/>
                </a:spcAft>
              </a:pPr>
              <a:r>
                <a:rPr lang="en-US" sz="2800" b="1" err="1">
                  <a:solidFill>
                    <a:schemeClr val="tx2"/>
                  </a:solidFill>
                </a:rPr>
                <a:t>Chủ</a:t>
              </a:r>
              <a:r>
                <a:rPr lang="en-US" sz="2800" b="1">
                  <a:solidFill>
                    <a:schemeClr val="tx2"/>
                  </a:solidFill>
                </a:rPr>
                <a:t> </a:t>
              </a:r>
              <a:r>
                <a:rPr lang="en-US" sz="2800" b="1" err="1">
                  <a:solidFill>
                    <a:schemeClr val="tx2"/>
                  </a:solidFill>
                </a:rPr>
                <a:t>nghĩa</a:t>
              </a:r>
              <a:r>
                <a:rPr lang="en-US" sz="2800" b="1">
                  <a:solidFill>
                    <a:schemeClr val="tx2"/>
                  </a:solidFill>
                </a:rPr>
                <a:t> </a:t>
              </a:r>
              <a:r>
                <a:rPr lang="en-US" sz="2800" b="1" err="1">
                  <a:solidFill>
                    <a:schemeClr val="tx2"/>
                  </a:solidFill>
                </a:rPr>
                <a:t>cộng</a:t>
              </a:r>
              <a:r>
                <a:rPr lang="en-US" sz="2800" b="1">
                  <a:solidFill>
                    <a:schemeClr val="tx2"/>
                  </a:solidFill>
                </a:rPr>
                <a:t> </a:t>
              </a:r>
              <a:r>
                <a:rPr lang="en-US" sz="2800" b="1" err="1">
                  <a:solidFill>
                    <a:schemeClr val="tx2"/>
                  </a:solidFill>
                </a:rPr>
                <a:t>sản</a:t>
              </a:r>
              <a:endParaRPr lang="en-US" sz="2800" b="1">
                <a:solidFill>
                  <a:schemeClr val="tx2"/>
                </a:solidFill>
              </a:endParaRPr>
            </a:p>
          </p:txBody>
        </p:sp>
        <p:grpSp>
          <p:nvGrpSpPr>
            <p:cNvPr id="69665" name="Group 33"/>
            <p:cNvGrpSpPr>
              <a:grpSpLocks/>
            </p:cNvGrpSpPr>
            <p:nvPr/>
          </p:nvGrpSpPr>
          <p:grpSpPr bwMode="auto">
            <a:xfrm>
              <a:off x="2046" y="2352"/>
              <a:ext cx="1074" cy="1188"/>
              <a:chOff x="2046" y="2352"/>
              <a:chExt cx="1074" cy="1188"/>
            </a:xfrm>
          </p:grpSpPr>
          <p:sp>
            <p:nvSpPr>
              <p:cNvPr id="69637" name="Oval 5"/>
              <p:cNvSpPr>
                <a:spLocks noChangeArrowheads="1"/>
              </p:cNvSpPr>
              <p:nvPr/>
            </p:nvSpPr>
            <p:spPr bwMode="gray">
              <a:xfrm rot="-723406">
                <a:off x="2089" y="3120"/>
                <a:ext cx="906" cy="42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8" name="Oval 6"/>
              <p:cNvSpPr>
                <a:spLocks noChangeArrowheads="1"/>
              </p:cNvSpPr>
              <p:nvPr/>
            </p:nvSpPr>
            <p:spPr bwMode="gray">
              <a:xfrm>
                <a:off x="2046" y="2352"/>
                <a:ext cx="1074" cy="1075"/>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39" name="Oval 7"/>
              <p:cNvSpPr>
                <a:spLocks noChangeArrowheads="1"/>
              </p:cNvSpPr>
              <p:nvPr/>
            </p:nvSpPr>
            <p:spPr bwMode="gray">
              <a:xfrm>
                <a:off x="2059" y="2358"/>
                <a:ext cx="1049" cy="1048"/>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0" name="Oval 8"/>
              <p:cNvSpPr>
                <a:spLocks noChangeArrowheads="1"/>
              </p:cNvSpPr>
              <p:nvPr/>
            </p:nvSpPr>
            <p:spPr bwMode="gray">
              <a:xfrm>
                <a:off x="2070" y="2368"/>
                <a:ext cx="998" cy="98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1" name="Oval 9"/>
              <p:cNvSpPr>
                <a:spLocks noChangeArrowheads="1"/>
              </p:cNvSpPr>
              <p:nvPr/>
            </p:nvSpPr>
            <p:spPr bwMode="gray">
              <a:xfrm>
                <a:off x="2128" y="2396"/>
                <a:ext cx="888" cy="79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2" name="Text Box 10"/>
              <p:cNvSpPr txBox="1">
                <a:spLocks noChangeArrowheads="1"/>
              </p:cNvSpPr>
              <p:nvPr/>
            </p:nvSpPr>
            <p:spPr bwMode="gray">
              <a:xfrm>
                <a:off x="2358" y="2747"/>
                <a:ext cx="4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a:lnSpc>
                    <a:spcPct val="90000"/>
                  </a:lnSpc>
                  <a:spcAft>
                    <a:spcPts val="600"/>
                  </a:spcAft>
                </a:pPr>
                <a:r>
                  <a:rPr lang="en-US" sz="2800" b="1">
                    <a:solidFill>
                      <a:srgbClr val="000000"/>
                    </a:solidFill>
                  </a:rPr>
                  <a:t>CNXH</a:t>
                </a:r>
                <a:endParaRPr lang="en-US" sz="2800" b="1"/>
              </a:p>
            </p:txBody>
          </p:sp>
        </p:grpSp>
        <p:grpSp>
          <p:nvGrpSpPr>
            <p:cNvPr id="69664" name="Group 32"/>
            <p:cNvGrpSpPr>
              <a:grpSpLocks/>
            </p:cNvGrpSpPr>
            <p:nvPr/>
          </p:nvGrpSpPr>
          <p:grpSpPr bwMode="auto">
            <a:xfrm>
              <a:off x="880" y="2112"/>
              <a:ext cx="864" cy="1008"/>
              <a:chOff x="880" y="2112"/>
              <a:chExt cx="864" cy="1008"/>
            </a:xfrm>
          </p:grpSpPr>
          <p:sp>
            <p:nvSpPr>
              <p:cNvPr id="69643" name="Oval 11"/>
              <p:cNvSpPr>
                <a:spLocks noChangeArrowheads="1"/>
              </p:cNvSpPr>
              <p:nvPr/>
            </p:nvSpPr>
            <p:spPr bwMode="gray">
              <a:xfrm rot="-772996">
                <a:off x="928" y="2736"/>
                <a:ext cx="714" cy="384"/>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644" name="Group 12"/>
              <p:cNvGrpSpPr>
                <a:grpSpLocks/>
              </p:cNvGrpSpPr>
              <p:nvPr/>
            </p:nvGrpSpPr>
            <p:grpSpPr bwMode="auto">
              <a:xfrm>
                <a:off x="880" y="2112"/>
                <a:ext cx="864" cy="908"/>
                <a:chOff x="732" y="2112"/>
                <a:chExt cx="842" cy="860"/>
              </a:xfrm>
            </p:grpSpPr>
            <p:sp>
              <p:nvSpPr>
                <p:cNvPr id="69645" name="Oval 13"/>
                <p:cNvSpPr>
                  <a:spLocks noChangeArrowheads="1"/>
                </p:cNvSpPr>
                <p:nvPr/>
              </p:nvSpPr>
              <p:spPr bwMode="gray">
                <a:xfrm>
                  <a:off x="732" y="2112"/>
                  <a:ext cx="842" cy="86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6" name="Oval 14"/>
                <p:cNvSpPr>
                  <a:spLocks noChangeArrowheads="1"/>
                </p:cNvSpPr>
                <p:nvPr/>
              </p:nvSpPr>
              <p:spPr bwMode="gray">
                <a:xfrm>
                  <a:off x="743" y="2117"/>
                  <a:ext cx="821" cy="838"/>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7" name="Oval 15"/>
                <p:cNvSpPr>
                  <a:spLocks noChangeArrowheads="1"/>
                </p:cNvSpPr>
                <p:nvPr/>
              </p:nvSpPr>
              <p:spPr bwMode="gray">
                <a:xfrm>
                  <a:off x="751" y="2125"/>
                  <a:ext cx="781" cy="78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8" name="Oval 16"/>
                <p:cNvSpPr>
                  <a:spLocks noChangeArrowheads="1"/>
                </p:cNvSpPr>
                <p:nvPr/>
              </p:nvSpPr>
              <p:spPr bwMode="gray">
                <a:xfrm>
                  <a:off x="795" y="2147"/>
                  <a:ext cx="695" cy="63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9" name="Text Box 17"/>
                <p:cNvSpPr txBox="1">
                  <a:spLocks noChangeArrowheads="1"/>
                </p:cNvSpPr>
                <p:nvPr/>
              </p:nvSpPr>
              <p:spPr bwMode="gray">
                <a:xfrm>
                  <a:off x="823" y="2414"/>
                  <a:ext cx="641"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a:lnSpc>
                      <a:spcPct val="90000"/>
                    </a:lnSpc>
                    <a:spcAft>
                      <a:spcPts val="600"/>
                    </a:spcAft>
                  </a:pPr>
                  <a:r>
                    <a:rPr lang="en-US" sz="2400" b="1" err="1">
                      <a:solidFill>
                        <a:srgbClr val="000000"/>
                      </a:solidFill>
                    </a:rPr>
                    <a:t>Tư</a:t>
                  </a:r>
                  <a:r>
                    <a:rPr lang="en-US" sz="2400" b="1">
                      <a:solidFill>
                        <a:srgbClr val="000000"/>
                      </a:solidFill>
                    </a:rPr>
                    <a:t> </a:t>
                  </a:r>
                  <a:r>
                    <a:rPr lang="en-US" sz="2400" b="1" err="1">
                      <a:solidFill>
                        <a:srgbClr val="000000"/>
                      </a:solidFill>
                    </a:rPr>
                    <a:t>bản</a:t>
                  </a:r>
                  <a:r>
                    <a:rPr lang="en-US" sz="2400" b="1">
                      <a:solidFill>
                        <a:srgbClr val="000000"/>
                      </a:solidFill>
                    </a:rPr>
                    <a:t> CN</a:t>
                  </a:r>
                  <a:endParaRPr lang="en-US" sz="2400" b="1"/>
                </a:p>
              </p:txBody>
            </p:sp>
          </p:grpSp>
        </p:grpSp>
        <p:grpSp>
          <p:nvGrpSpPr>
            <p:cNvPr id="69663" name="Group 31"/>
            <p:cNvGrpSpPr>
              <a:grpSpLocks/>
            </p:cNvGrpSpPr>
            <p:nvPr/>
          </p:nvGrpSpPr>
          <p:grpSpPr bwMode="auto">
            <a:xfrm>
              <a:off x="816" y="1248"/>
              <a:ext cx="693" cy="718"/>
              <a:chOff x="816" y="1248"/>
              <a:chExt cx="693" cy="718"/>
            </a:xfrm>
          </p:grpSpPr>
          <p:sp>
            <p:nvSpPr>
              <p:cNvPr id="69650" name="Oval 18"/>
              <p:cNvSpPr>
                <a:spLocks noChangeArrowheads="1"/>
              </p:cNvSpPr>
              <p:nvPr/>
            </p:nvSpPr>
            <p:spPr bwMode="gray">
              <a:xfrm>
                <a:off x="816" y="1630"/>
                <a:ext cx="576" cy="336"/>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1" name="Oval 19"/>
              <p:cNvSpPr>
                <a:spLocks noChangeArrowheads="1"/>
              </p:cNvSpPr>
              <p:nvPr/>
            </p:nvSpPr>
            <p:spPr bwMode="gray">
              <a:xfrm>
                <a:off x="864" y="1248"/>
                <a:ext cx="645" cy="645"/>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52" name="Oval 20"/>
              <p:cNvSpPr>
                <a:spLocks noChangeArrowheads="1"/>
              </p:cNvSpPr>
              <p:nvPr/>
            </p:nvSpPr>
            <p:spPr bwMode="gray">
              <a:xfrm>
                <a:off x="872" y="1251"/>
                <a:ext cx="630" cy="63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53" name="Oval 21"/>
              <p:cNvSpPr>
                <a:spLocks noChangeArrowheads="1"/>
              </p:cNvSpPr>
              <p:nvPr/>
            </p:nvSpPr>
            <p:spPr bwMode="gray">
              <a:xfrm>
                <a:off x="879" y="1258"/>
                <a:ext cx="599" cy="588"/>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54" name="Oval 22"/>
              <p:cNvSpPr>
                <a:spLocks noChangeArrowheads="1"/>
              </p:cNvSpPr>
              <p:nvPr/>
            </p:nvSpPr>
            <p:spPr bwMode="gray">
              <a:xfrm>
                <a:off x="913" y="1274"/>
                <a:ext cx="534" cy="477"/>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55" name="Text Box 23"/>
              <p:cNvSpPr txBox="1">
                <a:spLocks noChangeArrowheads="1"/>
              </p:cNvSpPr>
              <p:nvPr/>
            </p:nvSpPr>
            <p:spPr bwMode="gray">
              <a:xfrm>
                <a:off x="920" y="1468"/>
                <a:ext cx="5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a:lnSpc>
                    <a:spcPct val="90000"/>
                  </a:lnSpc>
                  <a:spcAft>
                    <a:spcPts val="600"/>
                  </a:spcAft>
                </a:pPr>
                <a:r>
                  <a:rPr lang="en-US" sz="1600" b="1" err="1">
                    <a:solidFill>
                      <a:srgbClr val="000000"/>
                    </a:solidFill>
                  </a:rPr>
                  <a:t>Phong</a:t>
                </a:r>
                <a:r>
                  <a:rPr lang="en-US" sz="1600" b="1">
                    <a:solidFill>
                      <a:srgbClr val="000000"/>
                    </a:solidFill>
                  </a:rPr>
                  <a:t> </a:t>
                </a:r>
                <a:r>
                  <a:rPr lang="en-US" sz="1600" b="1" err="1">
                    <a:solidFill>
                      <a:srgbClr val="000000"/>
                    </a:solidFill>
                  </a:rPr>
                  <a:t>kiến</a:t>
                </a:r>
                <a:endParaRPr lang="en-US" sz="1600"/>
              </a:p>
            </p:txBody>
          </p:sp>
        </p:grpSp>
        <p:grpSp>
          <p:nvGrpSpPr>
            <p:cNvPr id="69662" name="Group 30"/>
            <p:cNvGrpSpPr>
              <a:grpSpLocks/>
            </p:cNvGrpSpPr>
            <p:nvPr/>
          </p:nvGrpSpPr>
          <p:grpSpPr bwMode="auto">
            <a:xfrm>
              <a:off x="1614" y="960"/>
              <a:ext cx="507" cy="480"/>
              <a:chOff x="1614" y="960"/>
              <a:chExt cx="507" cy="480"/>
            </a:xfrm>
          </p:grpSpPr>
          <p:sp>
            <p:nvSpPr>
              <p:cNvPr id="69656" name="Oval 24"/>
              <p:cNvSpPr>
                <a:spLocks noChangeArrowheads="1"/>
              </p:cNvSpPr>
              <p:nvPr/>
            </p:nvSpPr>
            <p:spPr bwMode="gray">
              <a:xfrm>
                <a:off x="1614" y="1296"/>
                <a:ext cx="432" cy="144"/>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7" name="Oval 25"/>
              <p:cNvSpPr>
                <a:spLocks noChangeArrowheads="1"/>
              </p:cNvSpPr>
              <p:nvPr/>
            </p:nvSpPr>
            <p:spPr bwMode="gray">
              <a:xfrm>
                <a:off x="1691" y="960"/>
                <a:ext cx="430" cy="43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58" name="Oval 26"/>
              <p:cNvSpPr>
                <a:spLocks noChangeArrowheads="1"/>
              </p:cNvSpPr>
              <p:nvPr/>
            </p:nvSpPr>
            <p:spPr bwMode="gray">
              <a:xfrm>
                <a:off x="1697" y="962"/>
                <a:ext cx="419" cy="42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59" name="Oval 27"/>
              <p:cNvSpPr>
                <a:spLocks noChangeArrowheads="1"/>
              </p:cNvSpPr>
              <p:nvPr/>
            </p:nvSpPr>
            <p:spPr bwMode="gray">
              <a:xfrm>
                <a:off x="1701" y="966"/>
                <a:ext cx="399" cy="392"/>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60" name="Oval 28"/>
              <p:cNvSpPr>
                <a:spLocks noChangeArrowheads="1"/>
              </p:cNvSpPr>
              <p:nvPr/>
            </p:nvSpPr>
            <p:spPr bwMode="gray">
              <a:xfrm>
                <a:off x="1724" y="978"/>
                <a:ext cx="355" cy="317"/>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61" name="Text Box 29"/>
              <p:cNvSpPr txBox="1">
                <a:spLocks noChangeArrowheads="1"/>
              </p:cNvSpPr>
              <p:nvPr/>
            </p:nvSpPr>
            <p:spPr bwMode="gray">
              <a:xfrm>
                <a:off x="1726" y="1101"/>
                <a:ext cx="3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a:lnSpc>
                    <a:spcPct val="90000"/>
                  </a:lnSpc>
                  <a:spcAft>
                    <a:spcPts val="600"/>
                  </a:spcAft>
                </a:pPr>
                <a:r>
                  <a:rPr lang="en-US" sz="1600" b="1" err="1"/>
                  <a:t>Chủ</a:t>
                </a:r>
                <a:r>
                  <a:rPr lang="en-US" sz="1600" b="1"/>
                  <a:t> </a:t>
                </a:r>
                <a:r>
                  <a:rPr lang="en-US" sz="1600" b="1" err="1"/>
                  <a:t>nô</a:t>
                </a:r>
                <a:endParaRPr lang="en-US" sz="1600" b="1"/>
              </a:p>
            </p:txBody>
          </p:sp>
        </p:grpSp>
      </p:grpSp>
    </p:spTree>
    <p:extLst>
      <p:ext uri="{BB962C8B-B14F-4D97-AF65-F5344CB8AC3E}">
        <p14:creationId xmlns:p14="http://schemas.microsoft.com/office/powerpoint/2010/main" val="1495541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162567" y="818984"/>
            <a:ext cx="6714699" cy="3178689"/>
          </a:xfrm>
        </p:spPr>
        <p:txBody>
          <a:bodyPr vert="horz" lIns="91440" tIns="45720" rIns="91440" bIns="45720" rtlCol="0" anchor="b">
            <a:normAutofit/>
          </a:bodyPr>
          <a:lstStyle/>
          <a:p>
            <a:r>
              <a:rPr lang="en-US" sz="4800" b="1" kern="1200">
                <a:solidFill>
                  <a:srgbClr val="FFFFFF"/>
                </a:solidFill>
                <a:latin typeface="+mj-lt"/>
                <a:ea typeface="+mj-ea"/>
                <a:cs typeface="+mj-cs"/>
              </a:rPr>
              <a:t>Hình thức pháp luật</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85397" y="4960961"/>
            <a:ext cx="7055893" cy="1078054"/>
          </a:xfrm>
        </p:spPr>
        <p:txBody>
          <a:bodyPr vert="horz" lIns="91440" tIns="45720" rIns="91440" bIns="45720" rtlCol="0">
            <a:normAutofit/>
          </a:bodyPr>
          <a:lstStyle/>
          <a:p>
            <a:pPr marL="0" indent="0">
              <a:buNone/>
            </a:pPr>
            <a:r>
              <a:rPr lang="en-US" sz="2400" kern="1200">
                <a:solidFill>
                  <a:srgbClr val="FFFFFF"/>
                </a:solidFill>
                <a:latin typeface="+mn-lt"/>
                <a:ea typeface="+mn-ea"/>
                <a:cs typeface="+mn-cs"/>
              </a:rPr>
              <a:t>Cách thức mà giai cấp thống trị sử dụng mà thông qua đó, ý chí trở thành pháp luật</a:t>
            </a:r>
          </a:p>
        </p:txBody>
      </p:sp>
    </p:spTree>
    <p:extLst>
      <p:ext uri="{BB962C8B-B14F-4D97-AF65-F5344CB8AC3E}">
        <p14:creationId xmlns:p14="http://schemas.microsoft.com/office/powerpoint/2010/main" val="3144525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205345" y="101963"/>
            <a:ext cx="9254836" cy="6950002"/>
          </a:xfrm>
        </p:spPr>
      </p:pic>
      <p:sp>
        <p:nvSpPr>
          <p:cNvPr id="5" name="Rectangle 4"/>
          <p:cNvSpPr/>
          <p:nvPr/>
        </p:nvSpPr>
        <p:spPr>
          <a:xfrm>
            <a:off x="1600199" y="1343891"/>
            <a:ext cx="8582892" cy="59574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err="1">
                <a:solidFill>
                  <a:schemeClr val="tx1"/>
                </a:solidFill>
                <a:latin typeface="Arial" panose="020B0604020202020204" pitchFamily="34" charset="0"/>
                <a:cs typeface="Arial" panose="020B0604020202020204" pitchFamily="34" charset="0"/>
              </a:rPr>
              <a:t>Hình</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thức</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pháp</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luật</a:t>
            </a:r>
            <a:endParaRPr lang="en-US" sz="2800" b="1" dirty="0">
              <a:solidFill>
                <a:schemeClr val="tx1"/>
              </a:solidFill>
              <a:latin typeface="Arial" panose="020B0604020202020204" pitchFamily="34" charset="0"/>
              <a:cs typeface="Arial" panose="020B0604020202020204" pitchFamily="34" charset="0"/>
            </a:endParaRPr>
          </a:p>
        </p:txBody>
      </p:sp>
      <p:sp>
        <p:nvSpPr>
          <p:cNvPr id="6" name="Rectangle 5"/>
          <p:cNvSpPr/>
          <p:nvPr/>
        </p:nvSpPr>
        <p:spPr>
          <a:xfrm>
            <a:off x="1731818" y="554182"/>
            <a:ext cx="5680364" cy="609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14043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467600" cy="6858000"/>
            <a:chOff x="7467600" y="0"/>
            <a:chExt cx="4724400" cy="6858000"/>
          </a:xfrm>
        </p:grpSpPr>
        <p:sp>
          <p:nvSpPr>
            <p:cNvPr id="11" name="Rectangle 10">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69701"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6" name="Rectangle 1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1143000" y="1676400"/>
            <a:ext cx="3810000" cy="3505200"/>
          </a:xfrm>
        </p:spPr>
        <p:txBody>
          <a:bodyPr anchor="t">
            <a:normAutofit/>
          </a:bodyPr>
          <a:lstStyle/>
          <a:p>
            <a:r>
              <a:rPr lang="en-US" sz="4000" b="1"/>
              <a:t>Văn bản quy phạm pháp luật</a:t>
            </a:r>
          </a:p>
        </p:txBody>
      </p:sp>
      <p:sp>
        <p:nvSpPr>
          <p:cNvPr id="3" name="Content Placeholder 2"/>
          <p:cNvSpPr>
            <a:spLocks noGrp="1"/>
          </p:cNvSpPr>
          <p:nvPr>
            <p:ph idx="1"/>
          </p:nvPr>
        </p:nvSpPr>
        <p:spPr>
          <a:xfrm>
            <a:off x="5181604" y="1676400"/>
            <a:ext cx="5638796" cy="3505200"/>
          </a:xfrm>
        </p:spPr>
        <p:txBody>
          <a:bodyPr>
            <a:normAutofit/>
          </a:bodyPr>
          <a:lstStyle/>
          <a:p>
            <a:r>
              <a:rPr lang="vi-VN" sz="2400">
                <a:solidFill>
                  <a:schemeClr val="tx1">
                    <a:alpha val="55000"/>
                  </a:schemeClr>
                </a:solidFill>
              </a:rPr>
              <a:t>Văn bản quy phạm pháp luật là văn bản do cơ quan nhà nước ban hành hoặc phối hợp ban hành theo thẩm quyền, hình thức, trình tự, thủ tục được</a:t>
            </a:r>
            <a:r>
              <a:rPr lang="en-US" sz="2400">
                <a:solidFill>
                  <a:schemeClr val="tx1">
                    <a:alpha val="55000"/>
                  </a:schemeClr>
                </a:solidFill>
              </a:rPr>
              <a:t> </a:t>
            </a:r>
            <a:r>
              <a:rPr lang="en-US" sz="2400">
                <a:solidFill>
                  <a:schemeClr val="tx1">
                    <a:alpha val="55000"/>
                  </a:schemeClr>
                </a:solidFill>
                <a:latin typeface="Arial" panose="020B0604020202020204" pitchFamily="34" charset="0"/>
                <a:cs typeface="Arial" panose="020B0604020202020204" pitchFamily="34" charset="0"/>
              </a:rPr>
              <a:t>pháp luật</a:t>
            </a:r>
            <a:r>
              <a:rPr lang="vi-VN" sz="2400">
                <a:solidFill>
                  <a:schemeClr val="tx1">
                    <a:alpha val="55000"/>
                  </a:schemeClr>
                </a:solidFill>
                <a:latin typeface="Arial" panose="020B0604020202020204" pitchFamily="34" charset="0"/>
                <a:cs typeface="Arial" panose="020B0604020202020204" pitchFamily="34" charset="0"/>
              </a:rPr>
              <a:t> </a:t>
            </a:r>
            <a:r>
              <a:rPr lang="vi-VN" sz="2400">
                <a:solidFill>
                  <a:schemeClr val="tx1">
                    <a:alpha val="55000"/>
                  </a:schemeClr>
                </a:solidFill>
              </a:rPr>
              <a:t>quy định, </a:t>
            </a:r>
            <a:r>
              <a:rPr lang="en-US" sz="2400">
                <a:solidFill>
                  <a:schemeClr val="tx1">
                    <a:alpha val="55000"/>
                  </a:schemeClr>
                </a:solidFill>
                <a:latin typeface="Arial" panose="020B0604020202020204" pitchFamily="34" charset="0"/>
                <a:cs typeface="Arial" panose="020B0604020202020204" pitchFamily="34" charset="0"/>
              </a:rPr>
              <a:t>chứa đựng</a:t>
            </a:r>
            <a:r>
              <a:rPr lang="vi-VN" sz="2400">
                <a:solidFill>
                  <a:schemeClr val="tx1">
                    <a:alpha val="55000"/>
                  </a:schemeClr>
                </a:solidFill>
                <a:latin typeface="Arial" panose="020B0604020202020204" pitchFamily="34" charset="0"/>
                <a:cs typeface="Arial" panose="020B0604020202020204" pitchFamily="34" charset="0"/>
              </a:rPr>
              <a:t> </a:t>
            </a:r>
            <a:r>
              <a:rPr lang="vi-VN" sz="2400">
                <a:solidFill>
                  <a:schemeClr val="tx1">
                    <a:alpha val="55000"/>
                  </a:schemeClr>
                </a:solidFill>
              </a:rPr>
              <a:t>có quy tắc xử sự chung, có hiệu lực bắt buộc chung, được Nhà nước bảo đảm thực hiện để điều chỉnh các quan hệ xã hội.</a:t>
            </a:r>
            <a:endParaRPr lang="en-US" sz="2400">
              <a:solidFill>
                <a:schemeClr val="tx1">
                  <a:alpha val="55000"/>
                </a:schemeClr>
              </a:solidFill>
            </a:endParaRPr>
          </a:p>
        </p:txBody>
      </p:sp>
    </p:spTree>
    <p:extLst>
      <p:ext uri="{BB962C8B-B14F-4D97-AF65-F5344CB8AC3E}">
        <p14:creationId xmlns:p14="http://schemas.microsoft.com/office/powerpoint/2010/main" val="1028318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14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blurred public library with bookshelves">
            <a:extLst>
              <a:ext uri="{FF2B5EF4-FFF2-40B4-BE49-F238E27FC236}">
                <a16:creationId xmlns:a16="http://schemas.microsoft.com/office/drawing/2014/main" id="{2D320A85-7978-48F8-BABF-D83AC4134306}"/>
              </a:ext>
            </a:extLst>
          </p:cNvPr>
          <p:cNvPicPr>
            <a:picLocks noChangeAspect="1"/>
          </p:cNvPicPr>
          <p:nvPr/>
        </p:nvPicPr>
        <p:blipFill rotWithShape="1">
          <a:blip r:embed="rId2"/>
          <a:srcRect l="9116" r="31456" b="-1"/>
          <a:stretch/>
        </p:blipFill>
        <p:spPr>
          <a:xfrm>
            <a:off x="6095999" y="10"/>
            <a:ext cx="6105655" cy="6857990"/>
          </a:xfrm>
          <a:prstGeom prst="rect">
            <a:avLst/>
          </a:prstGeom>
        </p:spPr>
      </p:pic>
      <p:sp>
        <p:nvSpPr>
          <p:cNvPr id="8" name="Rectangle 7">
            <a:extLst>
              <a:ext uri="{FF2B5EF4-FFF2-40B4-BE49-F238E27FC236}">
                <a16:creationId xmlns:a16="http://schemas.microsoft.com/office/drawing/2014/main" id="{342D24BD-D4F4-48F4-9D0A-94C709D28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0565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52750" y="640081"/>
            <a:ext cx="4806184" cy="4123272"/>
          </a:xfrm>
          <a:noFill/>
        </p:spPr>
        <p:txBody>
          <a:bodyPr vert="horz" lIns="91440" tIns="45720" rIns="91440" bIns="45720" rtlCol="0" anchor="b">
            <a:normAutofit/>
          </a:bodyPr>
          <a:lstStyle/>
          <a:p>
            <a:pPr algn="r"/>
            <a:r>
              <a:rPr lang="en-US" sz="6600">
                <a:solidFill>
                  <a:schemeClr val="bg1"/>
                </a:solidFill>
              </a:rPr>
              <a:t>Chương 2: </a:t>
            </a:r>
            <a:br>
              <a:rPr lang="en-US" sz="6600">
                <a:solidFill>
                  <a:schemeClr val="bg1"/>
                </a:solidFill>
              </a:rPr>
            </a:br>
            <a:r>
              <a:rPr lang="en-US" sz="6600">
                <a:solidFill>
                  <a:schemeClr val="bg1"/>
                </a:solidFill>
              </a:rPr>
              <a:t>Những vấn đề cơ bản về pháp luật</a:t>
            </a:r>
          </a:p>
        </p:txBody>
      </p:sp>
    </p:spTree>
    <p:extLst>
      <p:ext uri="{BB962C8B-B14F-4D97-AF65-F5344CB8AC3E}">
        <p14:creationId xmlns:p14="http://schemas.microsoft.com/office/powerpoint/2010/main" val="268202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rPr>
              <a:t>Nội dung chính</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pPr marL="0" indent="0">
              <a:buNone/>
            </a:pPr>
            <a:r>
              <a:rPr lang="en-US" sz="3200" dirty="0">
                <a:solidFill>
                  <a:srgbClr val="FEFFFF"/>
                </a:solidFill>
              </a:rPr>
              <a:t>2.1. </a:t>
            </a:r>
            <a:r>
              <a:rPr lang="en-US" sz="3200" dirty="0" err="1">
                <a:solidFill>
                  <a:srgbClr val="FEFFFF"/>
                </a:solidFill>
              </a:rPr>
              <a:t>Nguồn</a:t>
            </a:r>
            <a:r>
              <a:rPr lang="en-US" sz="3200" dirty="0">
                <a:solidFill>
                  <a:srgbClr val="FEFFFF"/>
                </a:solidFill>
              </a:rPr>
              <a:t> </a:t>
            </a:r>
            <a:r>
              <a:rPr lang="en-US" sz="3200" dirty="0" err="1">
                <a:solidFill>
                  <a:srgbClr val="FEFFFF"/>
                </a:solidFill>
              </a:rPr>
              <a:t>gốc</a:t>
            </a:r>
            <a:r>
              <a:rPr lang="en-US" sz="3200" dirty="0">
                <a:solidFill>
                  <a:srgbClr val="FEFFFF"/>
                </a:solidFill>
              </a:rPr>
              <a:t>, </a:t>
            </a:r>
            <a:r>
              <a:rPr lang="en-US" sz="3200" dirty="0" err="1">
                <a:solidFill>
                  <a:srgbClr val="FEFFFF"/>
                </a:solidFill>
              </a:rPr>
              <a:t>khái</a:t>
            </a:r>
            <a:r>
              <a:rPr lang="en-US" sz="3200" dirty="0">
                <a:solidFill>
                  <a:srgbClr val="FEFFFF"/>
                </a:solidFill>
              </a:rPr>
              <a:t> </a:t>
            </a:r>
            <a:r>
              <a:rPr lang="en-US" sz="3200" dirty="0" err="1">
                <a:solidFill>
                  <a:srgbClr val="FEFFFF"/>
                </a:solidFill>
              </a:rPr>
              <a:t>niệm</a:t>
            </a:r>
            <a:r>
              <a:rPr lang="en-US" sz="3200" dirty="0">
                <a:solidFill>
                  <a:srgbClr val="FEFFFF"/>
                </a:solidFill>
              </a:rPr>
              <a:t> </a:t>
            </a:r>
            <a:r>
              <a:rPr lang="en-US" sz="3200" dirty="0" err="1">
                <a:solidFill>
                  <a:srgbClr val="FEFFFF"/>
                </a:solidFill>
              </a:rPr>
              <a:t>và</a:t>
            </a:r>
            <a:r>
              <a:rPr lang="en-US" sz="3200" dirty="0">
                <a:solidFill>
                  <a:srgbClr val="FEFFFF"/>
                </a:solidFill>
              </a:rPr>
              <a:t> </a:t>
            </a:r>
            <a:r>
              <a:rPr lang="en-US" sz="3200" dirty="0" err="1">
                <a:solidFill>
                  <a:srgbClr val="FEFFFF"/>
                </a:solidFill>
              </a:rPr>
              <a:t>bản</a:t>
            </a:r>
            <a:r>
              <a:rPr lang="en-US" sz="3200" dirty="0">
                <a:solidFill>
                  <a:srgbClr val="FEFFFF"/>
                </a:solidFill>
              </a:rPr>
              <a:t> </a:t>
            </a:r>
            <a:r>
              <a:rPr lang="en-US" sz="3200" dirty="0" err="1">
                <a:solidFill>
                  <a:srgbClr val="FEFFFF"/>
                </a:solidFill>
              </a:rPr>
              <a:t>chất</a:t>
            </a:r>
            <a:r>
              <a:rPr lang="en-US" sz="3200" dirty="0">
                <a:solidFill>
                  <a:srgbClr val="FEFFFF"/>
                </a:solidFill>
              </a:rPr>
              <a:t> </a:t>
            </a:r>
            <a:r>
              <a:rPr lang="en-US" sz="3200" dirty="0" err="1">
                <a:solidFill>
                  <a:srgbClr val="FEFFFF"/>
                </a:solidFill>
              </a:rPr>
              <a:t>của</a:t>
            </a:r>
            <a:r>
              <a:rPr lang="en-US" sz="3200" dirty="0">
                <a:solidFill>
                  <a:srgbClr val="FEFFFF"/>
                </a:solidFill>
              </a:rPr>
              <a:t> </a:t>
            </a:r>
            <a:r>
              <a:rPr lang="en-US" sz="3200" dirty="0" err="1">
                <a:solidFill>
                  <a:srgbClr val="FEFFFF"/>
                </a:solidFill>
              </a:rPr>
              <a:t>pháp</a:t>
            </a:r>
            <a:r>
              <a:rPr lang="en-US" sz="3200" dirty="0">
                <a:solidFill>
                  <a:srgbClr val="FEFFFF"/>
                </a:solidFill>
              </a:rPr>
              <a:t> </a:t>
            </a:r>
            <a:r>
              <a:rPr lang="en-US" sz="3200" dirty="0" err="1">
                <a:solidFill>
                  <a:srgbClr val="FEFFFF"/>
                </a:solidFill>
              </a:rPr>
              <a:t>luật</a:t>
            </a:r>
            <a:endParaRPr lang="en-US" sz="3200" dirty="0">
              <a:solidFill>
                <a:srgbClr val="FEFFFF"/>
              </a:solidFill>
            </a:endParaRPr>
          </a:p>
          <a:p>
            <a:pPr marL="0" indent="0">
              <a:buNone/>
            </a:pPr>
            <a:r>
              <a:rPr lang="en-US" sz="3200" dirty="0">
                <a:solidFill>
                  <a:srgbClr val="FEFFFF"/>
                </a:solidFill>
              </a:rPr>
              <a:t>2.2. </a:t>
            </a:r>
            <a:r>
              <a:rPr lang="en-US" sz="3200" dirty="0" err="1">
                <a:solidFill>
                  <a:srgbClr val="FEFFFF"/>
                </a:solidFill>
              </a:rPr>
              <a:t>Thuộc</a:t>
            </a:r>
            <a:r>
              <a:rPr lang="en-US" sz="3200" dirty="0">
                <a:solidFill>
                  <a:srgbClr val="FEFFFF"/>
                </a:solidFill>
              </a:rPr>
              <a:t> </a:t>
            </a:r>
            <a:r>
              <a:rPr lang="en-US" sz="3200" dirty="0" err="1">
                <a:solidFill>
                  <a:srgbClr val="FEFFFF"/>
                </a:solidFill>
              </a:rPr>
              <a:t>tính</a:t>
            </a:r>
            <a:r>
              <a:rPr lang="en-US" sz="3200" dirty="0">
                <a:solidFill>
                  <a:srgbClr val="FEFFFF"/>
                </a:solidFill>
              </a:rPr>
              <a:t>, </a:t>
            </a:r>
            <a:r>
              <a:rPr lang="en-US" sz="3200" dirty="0" err="1">
                <a:solidFill>
                  <a:srgbClr val="FEFFFF"/>
                </a:solidFill>
              </a:rPr>
              <a:t>chức</a:t>
            </a:r>
            <a:r>
              <a:rPr lang="en-US" sz="3200" dirty="0">
                <a:solidFill>
                  <a:srgbClr val="FEFFFF"/>
                </a:solidFill>
              </a:rPr>
              <a:t> </a:t>
            </a:r>
            <a:r>
              <a:rPr lang="en-US" sz="3200" dirty="0" err="1">
                <a:solidFill>
                  <a:srgbClr val="FEFFFF"/>
                </a:solidFill>
              </a:rPr>
              <a:t>năng</a:t>
            </a:r>
            <a:r>
              <a:rPr lang="en-US" sz="3200" dirty="0">
                <a:solidFill>
                  <a:srgbClr val="FEFFFF"/>
                </a:solidFill>
              </a:rPr>
              <a:t> </a:t>
            </a:r>
            <a:r>
              <a:rPr lang="en-US" sz="3200" dirty="0" err="1">
                <a:solidFill>
                  <a:srgbClr val="FEFFFF"/>
                </a:solidFill>
              </a:rPr>
              <a:t>của</a:t>
            </a:r>
            <a:r>
              <a:rPr lang="en-US" sz="3200" dirty="0">
                <a:solidFill>
                  <a:srgbClr val="FEFFFF"/>
                </a:solidFill>
              </a:rPr>
              <a:t> </a:t>
            </a:r>
            <a:r>
              <a:rPr lang="en-US" sz="3200" dirty="0" err="1">
                <a:solidFill>
                  <a:srgbClr val="FEFFFF"/>
                </a:solidFill>
              </a:rPr>
              <a:t>pháp</a:t>
            </a:r>
            <a:r>
              <a:rPr lang="en-US" sz="3200" dirty="0">
                <a:solidFill>
                  <a:srgbClr val="FEFFFF"/>
                </a:solidFill>
              </a:rPr>
              <a:t> </a:t>
            </a:r>
            <a:r>
              <a:rPr lang="en-US" sz="3200" dirty="0" err="1">
                <a:solidFill>
                  <a:srgbClr val="FEFFFF"/>
                </a:solidFill>
              </a:rPr>
              <a:t>luật</a:t>
            </a:r>
            <a:endParaRPr lang="en-US" sz="3200" dirty="0">
              <a:solidFill>
                <a:srgbClr val="FEFFFF"/>
              </a:solidFill>
            </a:endParaRPr>
          </a:p>
          <a:p>
            <a:pPr marL="0" indent="0">
              <a:buNone/>
            </a:pPr>
            <a:r>
              <a:rPr lang="en-US" sz="3200" dirty="0">
                <a:solidFill>
                  <a:srgbClr val="FEFFFF"/>
                </a:solidFill>
              </a:rPr>
              <a:t>2.3. </a:t>
            </a:r>
            <a:r>
              <a:rPr lang="en-US" sz="3200" dirty="0" err="1">
                <a:solidFill>
                  <a:srgbClr val="FEFFFF"/>
                </a:solidFill>
              </a:rPr>
              <a:t>Các</a:t>
            </a:r>
            <a:r>
              <a:rPr lang="en-US" sz="3200" dirty="0">
                <a:solidFill>
                  <a:srgbClr val="FEFFFF"/>
                </a:solidFill>
              </a:rPr>
              <a:t> </a:t>
            </a:r>
            <a:r>
              <a:rPr lang="en-US" sz="3200" dirty="0" err="1">
                <a:solidFill>
                  <a:srgbClr val="FEFFFF"/>
                </a:solidFill>
              </a:rPr>
              <a:t>kiểu</a:t>
            </a:r>
            <a:r>
              <a:rPr lang="en-US" sz="3200" dirty="0">
                <a:solidFill>
                  <a:srgbClr val="FEFFFF"/>
                </a:solidFill>
              </a:rPr>
              <a:t> </a:t>
            </a:r>
            <a:r>
              <a:rPr lang="en-US" sz="3200" dirty="0" err="1">
                <a:solidFill>
                  <a:srgbClr val="FEFFFF"/>
                </a:solidFill>
              </a:rPr>
              <a:t>pháp</a:t>
            </a:r>
            <a:r>
              <a:rPr lang="en-US" sz="3200" dirty="0">
                <a:solidFill>
                  <a:srgbClr val="FEFFFF"/>
                </a:solidFill>
              </a:rPr>
              <a:t> </a:t>
            </a:r>
            <a:r>
              <a:rPr lang="en-US" sz="3200" dirty="0" err="1">
                <a:solidFill>
                  <a:srgbClr val="FEFFFF"/>
                </a:solidFill>
              </a:rPr>
              <a:t>luật</a:t>
            </a:r>
            <a:r>
              <a:rPr lang="en-US" sz="3200" dirty="0">
                <a:solidFill>
                  <a:srgbClr val="FEFFFF"/>
                </a:solidFill>
              </a:rPr>
              <a:t> </a:t>
            </a:r>
            <a:r>
              <a:rPr lang="en-US" sz="3200" dirty="0" err="1">
                <a:solidFill>
                  <a:srgbClr val="FEFFFF"/>
                </a:solidFill>
              </a:rPr>
              <a:t>và</a:t>
            </a:r>
            <a:r>
              <a:rPr lang="en-US" sz="3200" dirty="0">
                <a:solidFill>
                  <a:srgbClr val="FEFFFF"/>
                </a:solidFill>
              </a:rPr>
              <a:t> </a:t>
            </a:r>
            <a:r>
              <a:rPr lang="en-US" sz="3200" dirty="0" err="1">
                <a:solidFill>
                  <a:srgbClr val="FEFFFF"/>
                </a:solidFill>
              </a:rPr>
              <a:t>hình</a:t>
            </a:r>
            <a:r>
              <a:rPr lang="en-US" sz="3200" dirty="0">
                <a:solidFill>
                  <a:srgbClr val="FEFFFF"/>
                </a:solidFill>
              </a:rPr>
              <a:t> </a:t>
            </a:r>
            <a:r>
              <a:rPr lang="en-US" sz="3200" dirty="0" err="1">
                <a:solidFill>
                  <a:srgbClr val="FEFFFF"/>
                </a:solidFill>
              </a:rPr>
              <a:t>thức</a:t>
            </a:r>
            <a:r>
              <a:rPr lang="en-US" sz="3200" dirty="0">
                <a:solidFill>
                  <a:srgbClr val="FEFFFF"/>
                </a:solidFill>
              </a:rPr>
              <a:t> </a:t>
            </a:r>
            <a:r>
              <a:rPr lang="en-US" sz="3200" dirty="0" err="1">
                <a:solidFill>
                  <a:srgbClr val="FEFFFF"/>
                </a:solidFill>
              </a:rPr>
              <a:t>pháp</a:t>
            </a:r>
            <a:r>
              <a:rPr lang="en-US" sz="3200" dirty="0">
                <a:solidFill>
                  <a:srgbClr val="FEFFFF"/>
                </a:solidFill>
              </a:rPr>
              <a:t> </a:t>
            </a:r>
            <a:r>
              <a:rPr lang="en-US" sz="3200" dirty="0" err="1">
                <a:solidFill>
                  <a:srgbClr val="FEFFFF"/>
                </a:solidFill>
              </a:rPr>
              <a:t>luật</a:t>
            </a:r>
            <a:endParaRPr lang="en-US" sz="3200" dirty="0">
              <a:solidFill>
                <a:srgbClr val="FEFFFF"/>
              </a:solidFill>
            </a:endParaRPr>
          </a:p>
        </p:txBody>
      </p:sp>
    </p:spTree>
    <p:extLst>
      <p:ext uri="{BB962C8B-B14F-4D97-AF65-F5344CB8AC3E}">
        <p14:creationId xmlns:p14="http://schemas.microsoft.com/office/powerpoint/2010/main" val="317305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b="1" dirty="0">
                <a:solidFill>
                  <a:srgbClr val="FFFFFF"/>
                </a:solidFill>
              </a:rPr>
              <a:t>2.1.</a:t>
            </a:r>
            <a:r>
              <a:rPr lang="en-US" sz="6600" b="1" kern="1200" dirty="0">
                <a:solidFill>
                  <a:srgbClr val="FFFFFF"/>
                </a:solidFill>
                <a:latin typeface="+mj-lt"/>
                <a:ea typeface="+mj-ea"/>
                <a:cs typeface="+mj-cs"/>
              </a:rPr>
              <a:t> </a:t>
            </a:r>
            <a:r>
              <a:rPr lang="en-US" sz="6600" b="1" kern="1200" dirty="0" err="1">
                <a:solidFill>
                  <a:srgbClr val="FFFFFF"/>
                </a:solidFill>
                <a:latin typeface="+mj-lt"/>
                <a:ea typeface="+mj-ea"/>
                <a:cs typeface="+mj-cs"/>
              </a:rPr>
              <a:t>Nguồn</a:t>
            </a:r>
            <a:r>
              <a:rPr lang="en-US" sz="6600" b="1" kern="1200" dirty="0">
                <a:solidFill>
                  <a:srgbClr val="FFFFFF"/>
                </a:solidFill>
                <a:latin typeface="+mj-lt"/>
                <a:ea typeface="+mj-ea"/>
                <a:cs typeface="+mj-cs"/>
              </a:rPr>
              <a:t> </a:t>
            </a:r>
            <a:r>
              <a:rPr lang="en-US" sz="6600" b="1" kern="1200" dirty="0" err="1">
                <a:solidFill>
                  <a:srgbClr val="FFFFFF"/>
                </a:solidFill>
                <a:latin typeface="+mj-lt"/>
                <a:ea typeface="+mj-ea"/>
                <a:cs typeface="+mj-cs"/>
              </a:rPr>
              <a:t>gốc</a:t>
            </a:r>
            <a:r>
              <a:rPr lang="en-US" sz="6600" b="1" kern="1200" dirty="0">
                <a:solidFill>
                  <a:srgbClr val="FFFFFF"/>
                </a:solidFill>
                <a:latin typeface="+mj-lt"/>
                <a:ea typeface="+mj-ea"/>
                <a:cs typeface="+mj-cs"/>
              </a:rPr>
              <a:t>, </a:t>
            </a:r>
            <a:r>
              <a:rPr lang="en-US" sz="6600" b="1" kern="1200" dirty="0" err="1">
                <a:solidFill>
                  <a:srgbClr val="FFFFFF"/>
                </a:solidFill>
                <a:latin typeface="+mj-lt"/>
                <a:ea typeface="+mj-ea"/>
                <a:cs typeface="+mj-cs"/>
              </a:rPr>
              <a:t>khái</a:t>
            </a:r>
            <a:r>
              <a:rPr lang="en-US" sz="6600" b="1" kern="1200" dirty="0">
                <a:solidFill>
                  <a:srgbClr val="FFFFFF"/>
                </a:solidFill>
                <a:latin typeface="+mj-lt"/>
                <a:ea typeface="+mj-ea"/>
                <a:cs typeface="+mj-cs"/>
              </a:rPr>
              <a:t> </a:t>
            </a:r>
            <a:r>
              <a:rPr lang="en-US" sz="6600" b="1" kern="1200" dirty="0" err="1">
                <a:solidFill>
                  <a:srgbClr val="FFFFFF"/>
                </a:solidFill>
                <a:latin typeface="+mj-lt"/>
                <a:ea typeface="+mj-ea"/>
                <a:cs typeface="+mj-cs"/>
              </a:rPr>
              <a:t>niệm</a:t>
            </a:r>
            <a:r>
              <a:rPr lang="en-US" sz="6600" b="1" kern="1200" dirty="0">
                <a:solidFill>
                  <a:srgbClr val="FFFFFF"/>
                </a:solidFill>
                <a:latin typeface="+mj-lt"/>
                <a:ea typeface="+mj-ea"/>
                <a:cs typeface="+mj-cs"/>
              </a:rPr>
              <a:t> </a:t>
            </a:r>
            <a:r>
              <a:rPr lang="en-US" sz="6600" b="1" kern="1200" dirty="0" err="1">
                <a:solidFill>
                  <a:srgbClr val="FFFFFF"/>
                </a:solidFill>
                <a:latin typeface="+mj-lt"/>
                <a:ea typeface="+mj-ea"/>
                <a:cs typeface="+mj-cs"/>
              </a:rPr>
              <a:t>và</a:t>
            </a:r>
            <a:r>
              <a:rPr lang="en-US" sz="6600" b="1" kern="1200" dirty="0">
                <a:solidFill>
                  <a:srgbClr val="FFFFFF"/>
                </a:solidFill>
                <a:latin typeface="+mj-lt"/>
                <a:ea typeface="+mj-ea"/>
                <a:cs typeface="+mj-cs"/>
              </a:rPr>
              <a:t> </a:t>
            </a:r>
            <a:r>
              <a:rPr lang="en-US" sz="6600" b="1" kern="1200" dirty="0" err="1">
                <a:solidFill>
                  <a:srgbClr val="FFFFFF"/>
                </a:solidFill>
                <a:latin typeface="+mj-lt"/>
                <a:ea typeface="+mj-ea"/>
                <a:cs typeface="+mj-cs"/>
              </a:rPr>
              <a:t>bản</a:t>
            </a:r>
            <a:r>
              <a:rPr lang="en-US" sz="6600" b="1" kern="1200" dirty="0">
                <a:solidFill>
                  <a:srgbClr val="FFFFFF"/>
                </a:solidFill>
                <a:latin typeface="+mj-lt"/>
                <a:ea typeface="+mj-ea"/>
                <a:cs typeface="+mj-cs"/>
              </a:rPr>
              <a:t> </a:t>
            </a:r>
            <a:r>
              <a:rPr lang="en-US" sz="6600" b="1" kern="1200" dirty="0" err="1">
                <a:solidFill>
                  <a:srgbClr val="FFFFFF"/>
                </a:solidFill>
                <a:latin typeface="+mj-lt"/>
                <a:ea typeface="+mj-ea"/>
                <a:cs typeface="+mj-cs"/>
              </a:rPr>
              <a:t>chất</a:t>
            </a:r>
            <a:r>
              <a:rPr lang="en-US" sz="6600" b="1" kern="1200" dirty="0">
                <a:solidFill>
                  <a:srgbClr val="FFFFFF"/>
                </a:solidFill>
                <a:latin typeface="+mj-lt"/>
                <a:ea typeface="+mj-ea"/>
                <a:cs typeface="+mj-cs"/>
              </a:rPr>
              <a:t> </a:t>
            </a:r>
            <a:r>
              <a:rPr lang="en-US" sz="6600" b="1" kern="1200" dirty="0" err="1">
                <a:solidFill>
                  <a:srgbClr val="FFFFFF"/>
                </a:solidFill>
                <a:latin typeface="+mj-lt"/>
                <a:ea typeface="+mj-ea"/>
                <a:cs typeface="+mj-cs"/>
              </a:rPr>
              <a:t>của</a:t>
            </a:r>
            <a:r>
              <a:rPr lang="en-US" sz="6600" b="1" kern="1200" dirty="0">
                <a:solidFill>
                  <a:srgbClr val="FFFFFF"/>
                </a:solidFill>
                <a:latin typeface="+mj-lt"/>
                <a:ea typeface="+mj-ea"/>
                <a:cs typeface="+mj-cs"/>
              </a:rPr>
              <a:t> </a:t>
            </a:r>
            <a:r>
              <a:rPr lang="en-US" sz="6600" b="1" kern="1200" dirty="0" err="1">
                <a:solidFill>
                  <a:srgbClr val="FFFFFF"/>
                </a:solidFill>
                <a:latin typeface="+mj-lt"/>
                <a:ea typeface="+mj-ea"/>
                <a:cs typeface="+mj-cs"/>
              </a:rPr>
              <a:t>pháp</a:t>
            </a:r>
            <a:r>
              <a:rPr lang="en-US" sz="6600" b="1" kern="1200" dirty="0">
                <a:solidFill>
                  <a:srgbClr val="FFFFFF"/>
                </a:solidFill>
                <a:latin typeface="+mj-lt"/>
                <a:ea typeface="+mj-ea"/>
                <a:cs typeface="+mj-cs"/>
              </a:rPr>
              <a:t> </a:t>
            </a:r>
            <a:r>
              <a:rPr lang="en-US" sz="6600" b="1" kern="1200" dirty="0" err="1">
                <a:solidFill>
                  <a:srgbClr val="FFFFFF"/>
                </a:solidFill>
                <a:latin typeface="+mj-lt"/>
                <a:ea typeface="+mj-ea"/>
                <a:cs typeface="+mj-cs"/>
              </a:rPr>
              <a:t>luật</a:t>
            </a:r>
            <a:endParaRPr lang="en-US" sz="6600" b="1" kern="1200" dirty="0">
              <a:solidFill>
                <a:srgbClr val="FFFFFF"/>
              </a:solidFill>
              <a:latin typeface="+mj-lt"/>
              <a:ea typeface="+mj-ea"/>
              <a:cs typeface="+mj-cs"/>
            </a:endParaRPr>
          </a:p>
        </p:txBody>
      </p:sp>
    </p:spTree>
    <p:extLst>
      <p:ext uri="{BB962C8B-B14F-4D97-AF65-F5344CB8AC3E}">
        <p14:creationId xmlns:p14="http://schemas.microsoft.com/office/powerpoint/2010/main" val="116425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58E966-456A-48F4-81B4-C4D0C00206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5523C670-74D7-4ED8-BA51-B6FB65570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54331"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BAEEE533-7CA5-4134-A14A-8575F66C6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46901"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E64B7817-E956-406B-A85B-5AEF36B1F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48912"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92FC9C1F-8CBA-4083-8724-3735C556D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1" y="1124043"/>
            <a:ext cx="6477233"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p:cNvSpPr>
            <a:spLocks noGrp="1"/>
          </p:cNvSpPr>
          <p:nvPr>
            <p:ph type="title"/>
          </p:nvPr>
        </p:nvSpPr>
        <p:spPr>
          <a:xfrm>
            <a:off x="1371599" y="1445775"/>
            <a:ext cx="5385391" cy="3342435"/>
          </a:xfrm>
        </p:spPr>
        <p:txBody>
          <a:bodyPr vert="horz" lIns="91440" tIns="45720" rIns="91440" bIns="45720" rtlCol="0" anchor="ctr">
            <a:normAutofit/>
          </a:bodyPr>
          <a:lstStyle/>
          <a:p>
            <a:pPr algn="r"/>
            <a:r>
              <a:rPr lang="en-US" sz="6000" b="1" kern="1200">
                <a:solidFill>
                  <a:srgbClr val="FFFFFF"/>
                </a:solidFill>
                <a:latin typeface="+mj-lt"/>
                <a:ea typeface="+mj-ea"/>
                <a:cs typeface="+mj-cs"/>
              </a:rPr>
              <a:t>Pháp luật hình thành như thế nào?</a:t>
            </a:r>
          </a:p>
        </p:txBody>
      </p:sp>
    </p:spTree>
    <p:extLst>
      <p:ext uri="{BB962C8B-B14F-4D97-AF65-F5344CB8AC3E}">
        <p14:creationId xmlns:p14="http://schemas.microsoft.com/office/powerpoint/2010/main" val="384023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20436" y="-114617"/>
            <a:ext cx="10668000" cy="6565047"/>
          </a:xfrm>
        </p:spPr>
      </p:pic>
    </p:spTree>
    <p:extLst>
      <p:ext uri="{BB962C8B-B14F-4D97-AF65-F5344CB8AC3E}">
        <p14:creationId xmlns:p14="http://schemas.microsoft.com/office/powerpoint/2010/main" val="2024148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49928" y="12039"/>
            <a:ext cx="9116291" cy="6845961"/>
          </a:xfrm>
        </p:spPr>
      </p:pic>
    </p:spTree>
    <p:extLst>
      <p:ext uri="{BB962C8B-B14F-4D97-AF65-F5344CB8AC3E}">
        <p14:creationId xmlns:p14="http://schemas.microsoft.com/office/powerpoint/2010/main" val="2627749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b="1">
                <a:solidFill>
                  <a:srgbClr val="FFFFFF"/>
                </a:solidFill>
              </a:rPr>
              <a:t>Khái niệm pháp luật</a:t>
            </a:r>
          </a:p>
        </p:txBody>
      </p:sp>
      <p:sp>
        <p:nvSpPr>
          <p:cNvPr id="3" name="Content Placeholder 2"/>
          <p:cNvSpPr>
            <a:spLocks noGrp="1"/>
          </p:cNvSpPr>
          <p:nvPr>
            <p:ph idx="1"/>
          </p:nvPr>
        </p:nvSpPr>
        <p:spPr>
          <a:xfrm>
            <a:off x="4978708" y="885651"/>
            <a:ext cx="6525220" cy="4616849"/>
          </a:xfrm>
        </p:spPr>
        <p:txBody>
          <a:bodyPr anchor="ctr">
            <a:normAutofit/>
          </a:bodyPr>
          <a:lstStyle/>
          <a:p>
            <a:r>
              <a:rPr lang="vi-VN" sz="3200" b="1" dirty="0"/>
              <a:t>Pháp luật là</a:t>
            </a:r>
            <a:r>
              <a:rPr lang="vi-VN" sz="3200" dirty="0"/>
              <a:t> hệ thống những</a:t>
            </a:r>
            <a:r>
              <a:rPr lang="en-US" sz="3200" dirty="0"/>
              <a:t> </a:t>
            </a:r>
            <a:r>
              <a:rPr lang="en-US" sz="3200" dirty="0" err="1">
                <a:latin typeface="Arial" panose="020B0604020202020204" pitchFamily="34" charset="0"/>
                <a:cs typeface="Arial" panose="020B0604020202020204" pitchFamily="34" charset="0"/>
              </a:rPr>
              <a:t>quy</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tắc</a:t>
            </a:r>
            <a:r>
              <a:rPr lang="vi-VN" sz="3200" dirty="0"/>
              <a:t> xử sự mang tính bắt buộc chung do</a:t>
            </a:r>
            <a:r>
              <a:rPr lang="en-US" sz="3200" dirty="0"/>
              <a:t> NN</a:t>
            </a:r>
            <a:r>
              <a:rPr lang="vi-VN" sz="3200" dirty="0"/>
              <a:t> ban hành hoặc thừa nhận và đảm bảo thực hiện, thể hiện ý chí của</a:t>
            </a:r>
            <a:r>
              <a:rPr lang="en-US" sz="3200" dirty="0"/>
              <a:t> </a:t>
            </a:r>
            <a:r>
              <a:rPr lang="en-US" sz="3200" dirty="0" err="1">
                <a:latin typeface="Arial" panose="020B0604020202020204" pitchFamily="34" charset="0"/>
                <a:cs typeface="Arial" panose="020B0604020202020204" pitchFamily="34" charset="0"/>
              </a:rPr>
              <a:t>giai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cấp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thống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trị</a:t>
            </a:r>
            <a:r>
              <a:rPr lang="vi-VN" sz="3200" dirty="0"/>
              <a:t> và là nhân tố điều chỉnh các</a:t>
            </a:r>
            <a:r>
              <a:rPr lang="en-US" sz="3200" dirty="0"/>
              <a:t> </a:t>
            </a:r>
            <a:r>
              <a:rPr lang="en-US" sz="3200" dirty="0" err="1">
                <a:latin typeface="Arial" panose="020B0604020202020204" pitchFamily="34" charset="0"/>
                <a:cs typeface="Arial" panose="020B0604020202020204" pitchFamily="34" charset="0"/>
              </a:rPr>
              <a:t>quan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hệ</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xã</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hội</a:t>
            </a:r>
            <a:r>
              <a:rPr lang="en-US" sz="3200" dirty="0">
                <a:latin typeface="Arial" panose="020B0604020202020204" pitchFamily="34" charset="0"/>
                <a:cs typeface="Arial" panose="020B0604020202020204" pitchFamily="34" charset="0"/>
              </a:rPr>
              <a:t> </a:t>
            </a:r>
            <a:r>
              <a:rPr lang="en-US" sz="3200" dirty="0"/>
              <a:t>p</a:t>
            </a:r>
            <a:r>
              <a:rPr lang="vi-VN" sz="3200" dirty="0"/>
              <a:t>hát triển phù hợp với lợi ích của</a:t>
            </a:r>
            <a:r>
              <a:rPr lang="en-US" sz="3200" dirty="0"/>
              <a:t> </a:t>
            </a:r>
            <a:r>
              <a:rPr lang="en-US" sz="3200" dirty="0" err="1">
                <a:latin typeface="Arial" panose="020B0604020202020204" pitchFamily="34" charset="0"/>
                <a:cs typeface="Arial" panose="020B0604020202020204" pitchFamily="34" charset="0"/>
              </a:rPr>
              <a:t>giai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cấp</a:t>
            </a:r>
            <a:r>
              <a:rPr lang="vi-VN" sz="3200" dirty="0">
                <a:latin typeface="Arial" panose="020B0604020202020204" pitchFamily="34" charset="0"/>
                <a:cs typeface="Arial" panose="020B0604020202020204" pitchFamily="34" charset="0"/>
              </a:rPr>
              <a:t> </a:t>
            </a:r>
            <a:r>
              <a:rPr lang="vi-VN" sz="3200" dirty="0"/>
              <a:t>mình.</a:t>
            </a:r>
            <a:endParaRPr lang="en-US" sz="3200" dirty="0"/>
          </a:p>
        </p:txBody>
      </p:sp>
    </p:spTree>
    <p:extLst>
      <p:ext uri="{BB962C8B-B14F-4D97-AF65-F5344CB8AC3E}">
        <p14:creationId xmlns:p14="http://schemas.microsoft.com/office/powerpoint/2010/main" val="2302345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solidFill>
            <a:schemeClr val="accent5">
              <a:lumMod val="60000"/>
              <a:lumOff val="40000"/>
            </a:schemeClr>
          </a:solidFill>
        </p:spPr>
        <p:txBody>
          <a:bodyPr/>
          <a:lstStyle/>
          <a:p>
            <a:r>
              <a:rPr lang="en-US" sz="3600" b="1" dirty="0" err="1"/>
              <a:t>Bản</a:t>
            </a:r>
            <a:r>
              <a:rPr lang="en-US" sz="3600" b="1" dirty="0"/>
              <a:t> </a:t>
            </a:r>
            <a:r>
              <a:rPr lang="en-US" sz="3600" b="1" dirty="0" err="1"/>
              <a:t>chất</a:t>
            </a:r>
            <a:r>
              <a:rPr lang="en-US" sz="3600" b="1" dirty="0"/>
              <a:t> </a:t>
            </a:r>
            <a:r>
              <a:rPr lang="en-US" sz="3600" b="1" dirty="0" err="1"/>
              <a:t>của</a:t>
            </a:r>
            <a:r>
              <a:rPr lang="en-US" sz="3600" b="1" dirty="0"/>
              <a:t> </a:t>
            </a:r>
            <a:r>
              <a:rPr lang="en-US" sz="3600" b="1" dirty="0" err="1"/>
              <a:t>Pháp</a:t>
            </a:r>
            <a:r>
              <a:rPr lang="en-US" sz="3600" b="1" dirty="0"/>
              <a:t> </a:t>
            </a:r>
            <a:r>
              <a:rPr lang="en-US" sz="3600" b="1" dirty="0" err="1"/>
              <a:t>luật</a:t>
            </a:r>
            <a:endParaRPr lang="en-US" sz="2000" b="1" dirty="0"/>
          </a:p>
        </p:txBody>
      </p:sp>
      <p:grpSp>
        <p:nvGrpSpPr>
          <p:cNvPr id="43029" name="Group 21"/>
          <p:cNvGrpSpPr>
            <a:grpSpLocks/>
          </p:cNvGrpSpPr>
          <p:nvPr/>
        </p:nvGrpSpPr>
        <p:grpSpPr bwMode="auto">
          <a:xfrm>
            <a:off x="2595564" y="3836420"/>
            <a:ext cx="2286000" cy="2667000"/>
            <a:chOff x="720" y="1950"/>
            <a:chExt cx="1440" cy="1680"/>
          </a:xfrm>
        </p:grpSpPr>
        <p:sp>
          <p:nvSpPr>
            <p:cNvPr id="43013" name="AutoShape 5"/>
            <p:cNvSpPr>
              <a:spLocks noChangeArrowheads="1"/>
            </p:cNvSpPr>
            <p:nvPr/>
          </p:nvSpPr>
          <p:spPr bwMode="auto">
            <a:xfrm>
              <a:off x="720" y="1950"/>
              <a:ext cx="1440" cy="168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Verdana" panose="020B0604030504040204" pitchFamily="34" charset="0"/>
              </a:endParaRPr>
            </a:p>
          </p:txBody>
        </p:sp>
        <p:sp>
          <p:nvSpPr>
            <p:cNvPr id="43014" name="Text Box 6"/>
            <p:cNvSpPr txBox="1">
              <a:spLocks noChangeArrowheads="1"/>
            </p:cNvSpPr>
            <p:nvPr/>
          </p:nvSpPr>
          <p:spPr bwMode="auto">
            <a:xfrm>
              <a:off x="780" y="2076"/>
              <a:ext cx="1284"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4000" b="1" dirty="0" err="1">
                  <a:solidFill>
                    <a:srgbClr val="000000"/>
                  </a:solidFill>
                </a:rPr>
                <a:t>Tính</a:t>
              </a:r>
              <a:r>
                <a:rPr lang="en-US" sz="4000" b="1" dirty="0">
                  <a:solidFill>
                    <a:srgbClr val="000000"/>
                  </a:solidFill>
                </a:rPr>
                <a:t> </a:t>
              </a:r>
            </a:p>
            <a:p>
              <a:pPr algn="ctr" eaLnBrk="0" hangingPunct="0"/>
              <a:r>
                <a:rPr lang="en-US" sz="4000" b="1" dirty="0" err="1">
                  <a:solidFill>
                    <a:srgbClr val="000000"/>
                  </a:solidFill>
                </a:rPr>
                <a:t>giai</a:t>
              </a:r>
              <a:r>
                <a:rPr lang="en-US" sz="4000" b="1" dirty="0">
                  <a:solidFill>
                    <a:srgbClr val="000000"/>
                  </a:solidFill>
                </a:rPr>
                <a:t> </a:t>
              </a:r>
              <a:r>
                <a:rPr lang="en-US" sz="4000" b="1" dirty="0" err="1">
                  <a:solidFill>
                    <a:srgbClr val="000000"/>
                  </a:solidFill>
                </a:rPr>
                <a:t>cấp</a:t>
              </a:r>
              <a:endParaRPr lang="en-US" sz="4000" dirty="0">
                <a:solidFill>
                  <a:srgbClr val="000000"/>
                </a:solidFill>
              </a:endParaRPr>
            </a:p>
          </p:txBody>
        </p:sp>
      </p:grpSp>
      <p:sp>
        <p:nvSpPr>
          <p:cNvPr id="43016" name="Freeform 8"/>
          <p:cNvSpPr>
            <a:spLocks/>
          </p:cNvSpPr>
          <p:nvPr/>
        </p:nvSpPr>
        <p:spPr bwMode="gray">
          <a:xfrm>
            <a:off x="4887914" y="3472882"/>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sp>
        <p:nvSpPr>
          <p:cNvPr id="43017" name="AutoShape 9"/>
          <p:cNvSpPr>
            <a:spLocks noChangeAspect="1" noChangeArrowheads="1" noTextEdit="1"/>
          </p:cNvSpPr>
          <p:nvPr/>
        </p:nvSpPr>
        <p:spPr bwMode="gray">
          <a:xfrm flipH="1">
            <a:off x="6392864" y="2995613"/>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43031" name="Group 23"/>
          <p:cNvGrpSpPr>
            <a:grpSpLocks/>
          </p:cNvGrpSpPr>
          <p:nvPr/>
        </p:nvGrpSpPr>
        <p:grpSpPr bwMode="auto">
          <a:xfrm>
            <a:off x="4596606" y="1766549"/>
            <a:ext cx="2998788" cy="1601788"/>
            <a:chOff x="1920" y="864"/>
            <a:chExt cx="1889" cy="1009"/>
          </a:xfrm>
        </p:grpSpPr>
        <p:grpSp>
          <p:nvGrpSpPr>
            <p:cNvPr id="43019" name="Group 11"/>
            <p:cNvGrpSpPr>
              <a:grpSpLocks/>
            </p:cNvGrpSpPr>
            <p:nvPr/>
          </p:nvGrpSpPr>
          <p:grpSpPr bwMode="auto">
            <a:xfrm>
              <a:off x="1920" y="864"/>
              <a:ext cx="1889" cy="1009"/>
              <a:chOff x="1997" y="1314"/>
              <a:chExt cx="1889" cy="1009"/>
            </a:xfrm>
          </p:grpSpPr>
          <p:grpSp>
            <p:nvGrpSpPr>
              <p:cNvPr id="43020"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43027" name="Text Box 19"/>
            <p:cNvSpPr txBox="1">
              <a:spLocks noChangeArrowheads="1"/>
            </p:cNvSpPr>
            <p:nvPr/>
          </p:nvSpPr>
          <p:spPr bwMode="auto">
            <a:xfrm>
              <a:off x="2427" y="990"/>
              <a:ext cx="81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err="1">
                  <a:solidFill>
                    <a:srgbClr val="000000"/>
                  </a:solidFill>
                </a:rPr>
                <a:t>Bản</a:t>
              </a:r>
              <a:r>
                <a:rPr lang="en-US" sz="2400" b="1" dirty="0">
                  <a:solidFill>
                    <a:srgbClr val="000000"/>
                  </a:solidFill>
                </a:rPr>
                <a:t> </a:t>
              </a:r>
              <a:r>
                <a:rPr lang="en-US" sz="2400" b="1" dirty="0" err="1">
                  <a:solidFill>
                    <a:srgbClr val="000000"/>
                  </a:solidFill>
                </a:rPr>
                <a:t>chất</a:t>
              </a:r>
              <a:endParaRPr lang="en-US" sz="1400" dirty="0">
                <a:solidFill>
                  <a:srgbClr val="000000"/>
                </a:solidFill>
              </a:endParaRPr>
            </a:p>
          </p:txBody>
        </p:sp>
      </p:grpSp>
      <p:grpSp>
        <p:nvGrpSpPr>
          <p:cNvPr id="43030" name="Group 22"/>
          <p:cNvGrpSpPr>
            <a:grpSpLocks/>
          </p:cNvGrpSpPr>
          <p:nvPr/>
        </p:nvGrpSpPr>
        <p:grpSpPr bwMode="auto">
          <a:xfrm>
            <a:off x="7479280" y="3836420"/>
            <a:ext cx="2286000" cy="2667000"/>
            <a:chOff x="3504" y="1950"/>
            <a:chExt cx="1440" cy="1680"/>
          </a:xfrm>
        </p:grpSpPr>
        <p:sp>
          <p:nvSpPr>
            <p:cNvPr id="43011" name="AutoShape 3"/>
            <p:cNvSpPr>
              <a:spLocks noChangeArrowheads="1"/>
            </p:cNvSpPr>
            <p:nvPr/>
          </p:nvSpPr>
          <p:spPr bwMode="auto">
            <a:xfrm>
              <a:off x="3504" y="1950"/>
              <a:ext cx="1440" cy="168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Verdana" panose="020B0604030504040204" pitchFamily="34" charset="0"/>
              </a:endParaRPr>
            </a:p>
          </p:txBody>
        </p:sp>
        <p:sp>
          <p:nvSpPr>
            <p:cNvPr id="43028" name="Text Box 20"/>
            <p:cNvSpPr txBox="1">
              <a:spLocks noChangeArrowheads="1"/>
            </p:cNvSpPr>
            <p:nvPr/>
          </p:nvSpPr>
          <p:spPr bwMode="auto">
            <a:xfrm>
              <a:off x="3504" y="2204"/>
              <a:ext cx="1440"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4000" b="1" dirty="0" err="1">
                  <a:solidFill>
                    <a:srgbClr val="000000"/>
                  </a:solidFill>
                </a:rPr>
                <a:t>Tính</a:t>
              </a:r>
              <a:r>
                <a:rPr lang="en-US" sz="4000" b="1" dirty="0">
                  <a:solidFill>
                    <a:srgbClr val="000000"/>
                  </a:solidFill>
                </a:rPr>
                <a:t> </a:t>
              </a:r>
            </a:p>
            <a:p>
              <a:pPr algn="ctr" eaLnBrk="0" hangingPunct="0"/>
              <a:r>
                <a:rPr lang="en-US" sz="4000" b="1" dirty="0" err="1">
                  <a:solidFill>
                    <a:srgbClr val="000000"/>
                  </a:solidFill>
                </a:rPr>
                <a:t>xã</a:t>
              </a:r>
              <a:r>
                <a:rPr lang="en-US" sz="4000" b="1" dirty="0">
                  <a:solidFill>
                    <a:srgbClr val="000000"/>
                  </a:solidFill>
                </a:rPr>
                <a:t> </a:t>
              </a:r>
              <a:r>
                <a:rPr lang="en-US" sz="4000" b="1" dirty="0" err="1">
                  <a:solidFill>
                    <a:srgbClr val="000000"/>
                  </a:solidFill>
                </a:rPr>
                <a:t>hội</a:t>
              </a:r>
              <a:endParaRPr lang="en-US" sz="4000" dirty="0">
                <a:solidFill>
                  <a:srgbClr val="000000"/>
                </a:solidFill>
              </a:endParaRPr>
            </a:p>
          </p:txBody>
        </p:sp>
      </p:grpSp>
      <p:sp>
        <p:nvSpPr>
          <p:cNvPr id="43018" name="Freeform 10"/>
          <p:cNvSpPr>
            <a:spLocks/>
          </p:cNvSpPr>
          <p:nvPr/>
        </p:nvSpPr>
        <p:spPr bwMode="gray">
          <a:xfrm flipH="1">
            <a:off x="6417242" y="3559176"/>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spTree>
    <p:extLst>
      <p:ext uri="{BB962C8B-B14F-4D97-AF65-F5344CB8AC3E}">
        <p14:creationId xmlns:p14="http://schemas.microsoft.com/office/powerpoint/2010/main" val="3912384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TotalTime>
  <Words>412</Words>
  <Application>Microsoft Office PowerPoint</Application>
  <PresentationFormat>Widescreen</PresentationFormat>
  <Paragraphs>32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PowerPoint Presentation</vt:lpstr>
      <vt:lpstr>Chương 2:  Những vấn đề cơ bản về pháp luật</vt:lpstr>
      <vt:lpstr>Nội dung chính</vt:lpstr>
      <vt:lpstr>2.1. Nguồn gốc, khái niệm và bản chất của pháp luật</vt:lpstr>
      <vt:lpstr>Pháp luật hình thành như thế nào?</vt:lpstr>
      <vt:lpstr>PowerPoint Presentation</vt:lpstr>
      <vt:lpstr>PowerPoint Presentation</vt:lpstr>
      <vt:lpstr>Khái niệm pháp luật</vt:lpstr>
      <vt:lpstr>Bản chất của Pháp luật</vt:lpstr>
      <vt:lpstr>Các thuộc tính của pháp luật</vt:lpstr>
      <vt:lpstr>PowerPoint Presentation</vt:lpstr>
      <vt:lpstr>Kiểu pháp luật và hình thức pháp luật</vt:lpstr>
      <vt:lpstr>Kiểu pháp luật</vt:lpstr>
      <vt:lpstr>Kiểu Pháp luật</vt:lpstr>
      <vt:lpstr>Các kiểu Pháp luật</vt:lpstr>
      <vt:lpstr>Hình thức pháp luật</vt:lpstr>
      <vt:lpstr>PowerPoint Presentation</vt:lpstr>
      <vt:lpstr>Văn bản quy phạm pháp luật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Getoutofmylaptop</dc:creator>
  <cp:lastModifiedBy>Nguyen Phuong Thao</cp:lastModifiedBy>
  <cp:revision>42</cp:revision>
  <dcterms:created xsi:type="dcterms:W3CDTF">2019-09-19T07:29:39Z</dcterms:created>
  <dcterms:modified xsi:type="dcterms:W3CDTF">2021-09-24T07:38:31Z</dcterms:modified>
</cp:coreProperties>
</file>