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2" r:id="rId6"/>
    <p:sldId id="264" r:id="rId7"/>
    <p:sldId id="265" r:id="rId8"/>
    <p:sldId id="263" r:id="rId9"/>
    <p:sldId id="266" r:id="rId10"/>
    <p:sldId id="260" r:id="rId11"/>
    <p:sldId id="269" r:id="rId12"/>
    <p:sldId id="272" r:id="rId13"/>
    <p:sldId id="273" r:id="rId14"/>
    <p:sldId id="306" r:id="rId15"/>
    <p:sldId id="310"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2817D-D889-493B-BAF9-73A23D306EBC}" type="doc">
      <dgm:prSet loTypeId="urn:microsoft.com/office/officeart/2005/8/layout/chevron1" loCatId="process" qsTypeId="urn:microsoft.com/office/officeart/2005/8/quickstyle/simple1" qsCatId="simple" csTypeId="urn:microsoft.com/office/officeart/2005/8/colors/accent0_3" csCatId="mainScheme" phldr="1"/>
      <dgm:spPr/>
      <dgm:t>
        <a:bodyPr/>
        <a:lstStyle/>
        <a:p>
          <a:endParaRPr lang="en-US"/>
        </a:p>
      </dgm:t>
    </dgm:pt>
    <dgm:pt modelId="{025E6679-DCE4-4BB9-A733-2144E45AB518}">
      <dgm:prSet phldrT="[Text]"/>
      <dgm:spPr/>
      <dgm:t>
        <a:bodyPr/>
        <a:lstStyle/>
        <a:p>
          <a:r>
            <a:rPr lang="en-US" dirty="0"/>
            <a:t>1</a:t>
          </a:r>
        </a:p>
      </dgm:t>
    </dgm:pt>
    <dgm:pt modelId="{C9016FC1-E6BD-4317-90BF-E2DF850F5196}" type="parTrans" cxnId="{A89A0DEF-231C-41EA-B209-7537EBD6DB3D}">
      <dgm:prSet/>
      <dgm:spPr/>
      <dgm:t>
        <a:bodyPr/>
        <a:lstStyle/>
        <a:p>
          <a:endParaRPr lang="en-US"/>
        </a:p>
      </dgm:t>
    </dgm:pt>
    <dgm:pt modelId="{A9316426-2BCC-4FEB-8D9B-967F69F25CDD}" type="sibTrans" cxnId="{A89A0DEF-231C-41EA-B209-7537EBD6DB3D}">
      <dgm:prSet/>
      <dgm:spPr/>
      <dgm:t>
        <a:bodyPr/>
        <a:lstStyle/>
        <a:p>
          <a:endParaRPr lang="en-US"/>
        </a:p>
      </dgm:t>
    </dgm:pt>
    <dgm:pt modelId="{546F00BA-94FE-418E-8F8F-988464E101CA}">
      <dgm:prSet phldrT="[Text]"/>
      <dgm:spPr/>
      <dgm:t>
        <a:bodyPr/>
        <a:lstStyle/>
        <a:p>
          <a:r>
            <a:rPr lang="en-US" dirty="0" err="1"/>
            <a:t>Quy</a:t>
          </a:r>
          <a:r>
            <a:rPr lang="en-US" dirty="0"/>
            <a:t> </a:t>
          </a:r>
          <a:r>
            <a:rPr lang="en-US" dirty="0" err="1"/>
            <a:t>phạm</a:t>
          </a:r>
          <a:r>
            <a:rPr lang="en-US" dirty="0"/>
            <a:t> </a:t>
          </a:r>
          <a:r>
            <a:rPr lang="en-US" dirty="0" err="1"/>
            <a:t>pháp</a:t>
          </a:r>
          <a:r>
            <a:rPr lang="en-US" dirty="0"/>
            <a:t> </a:t>
          </a:r>
          <a:r>
            <a:rPr lang="en-US" dirty="0" err="1"/>
            <a:t>luật</a:t>
          </a:r>
          <a:endParaRPr lang="en-US" dirty="0"/>
        </a:p>
      </dgm:t>
    </dgm:pt>
    <dgm:pt modelId="{80F0F982-AFCD-4893-B0DE-77F3C08354B8}" type="parTrans" cxnId="{10A1CF3E-F941-480E-BE48-FF0F9F6B560C}">
      <dgm:prSet/>
      <dgm:spPr/>
      <dgm:t>
        <a:bodyPr/>
        <a:lstStyle/>
        <a:p>
          <a:endParaRPr lang="en-US"/>
        </a:p>
      </dgm:t>
    </dgm:pt>
    <dgm:pt modelId="{F42FDF88-6D01-45E4-BCE1-9002E1948143}" type="sibTrans" cxnId="{10A1CF3E-F941-480E-BE48-FF0F9F6B560C}">
      <dgm:prSet/>
      <dgm:spPr/>
      <dgm:t>
        <a:bodyPr/>
        <a:lstStyle/>
        <a:p>
          <a:endParaRPr lang="en-US"/>
        </a:p>
      </dgm:t>
    </dgm:pt>
    <dgm:pt modelId="{213125FD-8EE1-417C-83E0-0D9BDB4B34A4}">
      <dgm:prSet phldrT="[Text]"/>
      <dgm:spPr/>
      <dgm:t>
        <a:bodyPr/>
        <a:lstStyle/>
        <a:p>
          <a:r>
            <a:rPr lang="en-US" dirty="0"/>
            <a:t>2</a:t>
          </a:r>
        </a:p>
      </dgm:t>
    </dgm:pt>
    <dgm:pt modelId="{7E054E05-803F-41EC-A939-3CFBE856EEE2}" type="parTrans" cxnId="{116B576E-95F3-44A4-9968-FFDF3890B5F9}">
      <dgm:prSet/>
      <dgm:spPr/>
      <dgm:t>
        <a:bodyPr/>
        <a:lstStyle/>
        <a:p>
          <a:endParaRPr lang="en-US"/>
        </a:p>
      </dgm:t>
    </dgm:pt>
    <dgm:pt modelId="{E92D0F78-EED7-415A-A8A3-0F287A14A37D}" type="sibTrans" cxnId="{116B576E-95F3-44A4-9968-FFDF3890B5F9}">
      <dgm:prSet/>
      <dgm:spPr/>
      <dgm:t>
        <a:bodyPr/>
        <a:lstStyle/>
        <a:p>
          <a:endParaRPr lang="en-US"/>
        </a:p>
      </dgm:t>
    </dgm:pt>
    <dgm:pt modelId="{1351AEA2-7B5C-48EC-955C-94A91E44188E}">
      <dgm:prSet phldrT="[Text]"/>
      <dgm:spPr/>
      <dgm:t>
        <a:bodyPr/>
        <a:lstStyle/>
        <a:p>
          <a:r>
            <a:rPr lang="en-US" dirty="0" err="1"/>
            <a:t>Hệ</a:t>
          </a:r>
          <a:r>
            <a:rPr lang="en-US" dirty="0"/>
            <a:t> </a:t>
          </a:r>
          <a:r>
            <a:rPr lang="en-US" dirty="0" err="1"/>
            <a:t>thống</a:t>
          </a:r>
          <a:r>
            <a:rPr lang="en-US" dirty="0"/>
            <a:t> </a:t>
          </a:r>
          <a:r>
            <a:rPr lang="en-US" dirty="0" err="1"/>
            <a:t>văn</a:t>
          </a:r>
          <a:r>
            <a:rPr lang="en-US" dirty="0"/>
            <a:t> </a:t>
          </a:r>
          <a:r>
            <a:rPr lang="en-US" dirty="0" err="1"/>
            <a:t>bản</a:t>
          </a:r>
          <a:r>
            <a:rPr lang="en-US" dirty="0"/>
            <a:t> </a:t>
          </a:r>
          <a:r>
            <a:rPr lang="en-US" dirty="0" err="1"/>
            <a:t>quy</a:t>
          </a:r>
          <a:r>
            <a:rPr lang="en-US" dirty="0"/>
            <a:t> </a:t>
          </a:r>
          <a:r>
            <a:rPr lang="en-US" dirty="0" err="1"/>
            <a:t>phạm</a:t>
          </a:r>
          <a:r>
            <a:rPr lang="en-US" dirty="0"/>
            <a:t> </a:t>
          </a:r>
          <a:r>
            <a:rPr lang="en-US" dirty="0" err="1"/>
            <a:t>pháp</a:t>
          </a:r>
          <a:r>
            <a:rPr lang="en-US" dirty="0"/>
            <a:t> </a:t>
          </a:r>
          <a:r>
            <a:rPr lang="en-US" dirty="0" err="1"/>
            <a:t>luật</a:t>
          </a:r>
          <a:endParaRPr lang="en-US" dirty="0"/>
        </a:p>
      </dgm:t>
    </dgm:pt>
    <dgm:pt modelId="{1FCC4907-E1A2-4CAB-9197-FF89B7B439FE}" type="parTrans" cxnId="{D9F57B3D-C2D4-4AB6-BDFF-38E72A905217}">
      <dgm:prSet/>
      <dgm:spPr/>
      <dgm:t>
        <a:bodyPr/>
        <a:lstStyle/>
        <a:p>
          <a:endParaRPr lang="en-US"/>
        </a:p>
      </dgm:t>
    </dgm:pt>
    <dgm:pt modelId="{B83B2ED7-3DE7-4D57-BD55-C1B7D5B8D845}" type="sibTrans" cxnId="{D9F57B3D-C2D4-4AB6-BDFF-38E72A905217}">
      <dgm:prSet/>
      <dgm:spPr/>
      <dgm:t>
        <a:bodyPr/>
        <a:lstStyle/>
        <a:p>
          <a:endParaRPr lang="en-US"/>
        </a:p>
      </dgm:t>
    </dgm:pt>
    <dgm:pt modelId="{5EFE0DB9-68AD-47E4-9A35-A9D455B54F16}" type="pres">
      <dgm:prSet presAssocID="{68A2817D-D889-493B-BAF9-73A23D306EBC}" presName="Name0" presStyleCnt="0">
        <dgm:presLayoutVars>
          <dgm:dir/>
          <dgm:animLvl val="lvl"/>
          <dgm:resizeHandles val="exact"/>
        </dgm:presLayoutVars>
      </dgm:prSet>
      <dgm:spPr/>
    </dgm:pt>
    <dgm:pt modelId="{D5B4EF9A-6256-445D-A467-DD22FC3071FE}" type="pres">
      <dgm:prSet presAssocID="{025E6679-DCE4-4BB9-A733-2144E45AB518}" presName="composite" presStyleCnt="0"/>
      <dgm:spPr/>
    </dgm:pt>
    <dgm:pt modelId="{C6AAF190-0D7B-46D5-92E1-7DE34ABED9AB}" type="pres">
      <dgm:prSet presAssocID="{025E6679-DCE4-4BB9-A733-2144E45AB518}" presName="parTx" presStyleLbl="node1" presStyleIdx="0" presStyleCnt="2">
        <dgm:presLayoutVars>
          <dgm:chMax val="0"/>
          <dgm:chPref val="0"/>
          <dgm:bulletEnabled val="1"/>
        </dgm:presLayoutVars>
      </dgm:prSet>
      <dgm:spPr/>
    </dgm:pt>
    <dgm:pt modelId="{8CE7D29E-170F-433E-A80D-2476A3242FF7}" type="pres">
      <dgm:prSet presAssocID="{025E6679-DCE4-4BB9-A733-2144E45AB518}" presName="desTx" presStyleLbl="revTx" presStyleIdx="0" presStyleCnt="2">
        <dgm:presLayoutVars>
          <dgm:bulletEnabled val="1"/>
        </dgm:presLayoutVars>
      </dgm:prSet>
      <dgm:spPr/>
    </dgm:pt>
    <dgm:pt modelId="{529CC260-C235-45B7-9248-0EFA8C9FBB08}" type="pres">
      <dgm:prSet presAssocID="{A9316426-2BCC-4FEB-8D9B-967F69F25CDD}" presName="space" presStyleCnt="0"/>
      <dgm:spPr/>
    </dgm:pt>
    <dgm:pt modelId="{7699169E-C09C-4741-8491-45DDE9567922}" type="pres">
      <dgm:prSet presAssocID="{213125FD-8EE1-417C-83E0-0D9BDB4B34A4}" presName="composite" presStyleCnt="0"/>
      <dgm:spPr/>
    </dgm:pt>
    <dgm:pt modelId="{62B0C583-8C1D-4939-AEAF-9F4C242A06CB}" type="pres">
      <dgm:prSet presAssocID="{213125FD-8EE1-417C-83E0-0D9BDB4B34A4}" presName="parTx" presStyleLbl="node1" presStyleIdx="1" presStyleCnt="2">
        <dgm:presLayoutVars>
          <dgm:chMax val="0"/>
          <dgm:chPref val="0"/>
          <dgm:bulletEnabled val="1"/>
        </dgm:presLayoutVars>
      </dgm:prSet>
      <dgm:spPr/>
    </dgm:pt>
    <dgm:pt modelId="{AE63F815-948D-4037-8387-267F9DB17B86}" type="pres">
      <dgm:prSet presAssocID="{213125FD-8EE1-417C-83E0-0D9BDB4B34A4}" presName="desTx" presStyleLbl="revTx" presStyleIdx="1" presStyleCnt="2">
        <dgm:presLayoutVars>
          <dgm:bulletEnabled val="1"/>
        </dgm:presLayoutVars>
      </dgm:prSet>
      <dgm:spPr/>
    </dgm:pt>
  </dgm:ptLst>
  <dgm:cxnLst>
    <dgm:cxn modelId="{BED5FC1F-741B-42C7-8723-65A28CA0AA76}" type="presOf" srcId="{025E6679-DCE4-4BB9-A733-2144E45AB518}" destId="{C6AAF190-0D7B-46D5-92E1-7DE34ABED9AB}" srcOrd="0" destOrd="0" presId="urn:microsoft.com/office/officeart/2005/8/layout/chevron1"/>
    <dgm:cxn modelId="{D9F57B3D-C2D4-4AB6-BDFF-38E72A905217}" srcId="{213125FD-8EE1-417C-83E0-0D9BDB4B34A4}" destId="{1351AEA2-7B5C-48EC-955C-94A91E44188E}" srcOrd="0" destOrd="0" parTransId="{1FCC4907-E1A2-4CAB-9197-FF89B7B439FE}" sibTransId="{B83B2ED7-3DE7-4D57-BD55-C1B7D5B8D845}"/>
    <dgm:cxn modelId="{10A1CF3E-F941-480E-BE48-FF0F9F6B560C}" srcId="{025E6679-DCE4-4BB9-A733-2144E45AB518}" destId="{546F00BA-94FE-418E-8F8F-988464E101CA}" srcOrd="0" destOrd="0" parTransId="{80F0F982-AFCD-4893-B0DE-77F3C08354B8}" sibTransId="{F42FDF88-6D01-45E4-BCE1-9002E1948143}"/>
    <dgm:cxn modelId="{E35BDB60-5E8E-43FF-B246-147AEC751802}" type="presOf" srcId="{1351AEA2-7B5C-48EC-955C-94A91E44188E}" destId="{AE63F815-948D-4037-8387-267F9DB17B86}" srcOrd="0" destOrd="0" presId="urn:microsoft.com/office/officeart/2005/8/layout/chevron1"/>
    <dgm:cxn modelId="{A4F6EF63-1286-4D45-9327-09117674FDB4}" type="presOf" srcId="{68A2817D-D889-493B-BAF9-73A23D306EBC}" destId="{5EFE0DB9-68AD-47E4-9A35-A9D455B54F16}" srcOrd="0" destOrd="0" presId="urn:microsoft.com/office/officeart/2005/8/layout/chevron1"/>
    <dgm:cxn modelId="{116B576E-95F3-44A4-9968-FFDF3890B5F9}" srcId="{68A2817D-D889-493B-BAF9-73A23D306EBC}" destId="{213125FD-8EE1-417C-83E0-0D9BDB4B34A4}" srcOrd="1" destOrd="0" parTransId="{7E054E05-803F-41EC-A939-3CFBE856EEE2}" sibTransId="{E92D0F78-EED7-415A-A8A3-0F287A14A37D}"/>
    <dgm:cxn modelId="{D5A20E79-E5E5-47B7-90E4-223D0C07C3F4}" type="presOf" srcId="{546F00BA-94FE-418E-8F8F-988464E101CA}" destId="{8CE7D29E-170F-433E-A80D-2476A3242FF7}" srcOrd="0" destOrd="0" presId="urn:microsoft.com/office/officeart/2005/8/layout/chevron1"/>
    <dgm:cxn modelId="{ACC226EC-4959-4CC3-8C7C-1BEFCBA0765C}" type="presOf" srcId="{213125FD-8EE1-417C-83E0-0D9BDB4B34A4}" destId="{62B0C583-8C1D-4939-AEAF-9F4C242A06CB}" srcOrd="0" destOrd="0" presId="urn:microsoft.com/office/officeart/2005/8/layout/chevron1"/>
    <dgm:cxn modelId="{A89A0DEF-231C-41EA-B209-7537EBD6DB3D}" srcId="{68A2817D-D889-493B-BAF9-73A23D306EBC}" destId="{025E6679-DCE4-4BB9-A733-2144E45AB518}" srcOrd="0" destOrd="0" parTransId="{C9016FC1-E6BD-4317-90BF-E2DF850F5196}" sibTransId="{A9316426-2BCC-4FEB-8D9B-967F69F25CDD}"/>
    <dgm:cxn modelId="{34C487F7-083E-4F19-BB70-B6DCE9B9CE5C}" type="presParOf" srcId="{5EFE0DB9-68AD-47E4-9A35-A9D455B54F16}" destId="{D5B4EF9A-6256-445D-A467-DD22FC3071FE}" srcOrd="0" destOrd="0" presId="urn:microsoft.com/office/officeart/2005/8/layout/chevron1"/>
    <dgm:cxn modelId="{52279FE1-99E8-4D83-88D1-2A4C60F3EC5C}" type="presParOf" srcId="{D5B4EF9A-6256-445D-A467-DD22FC3071FE}" destId="{C6AAF190-0D7B-46D5-92E1-7DE34ABED9AB}" srcOrd="0" destOrd="0" presId="urn:microsoft.com/office/officeart/2005/8/layout/chevron1"/>
    <dgm:cxn modelId="{08EA52CF-375B-4793-B281-F4098ED27DAE}" type="presParOf" srcId="{D5B4EF9A-6256-445D-A467-DD22FC3071FE}" destId="{8CE7D29E-170F-433E-A80D-2476A3242FF7}" srcOrd="1" destOrd="0" presId="urn:microsoft.com/office/officeart/2005/8/layout/chevron1"/>
    <dgm:cxn modelId="{90647B44-F3B9-4219-93A7-78A41C59833B}" type="presParOf" srcId="{5EFE0DB9-68AD-47E4-9A35-A9D455B54F16}" destId="{529CC260-C235-45B7-9248-0EFA8C9FBB08}" srcOrd="1" destOrd="0" presId="urn:microsoft.com/office/officeart/2005/8/layout/chevron1"/>
    <dgm:cxn modelId="{DDC96FDB-ACB0-40B2-A7E9-F8BAEE165BE0}" type="presParOf" srcId="{5EFE0DB9-68AD-47E4-9A35-A9D455B54F16}" destId="{7699169E-C09C-4741-8491-45DDE9567922}" srcOrd="2" destOrd="0" presId="urn:microsoft.com/office/officeart/2005/8/layout/chevron1"/>
    <dgm:cxn modelId="{C222E600-55C2-41C7-874C-62572D090987}" type="presParOf" srcId="{7699169E-C09C-4741-8491-45DDE9567922}" destId="{62B0C583-8C1D-4939-AEAF-9F4C242A06CB}" srcOrd="0" destOrd="0" presId="urn:microsoft.com/office/officeart/2005/8/layout/chevron1"/>
    <dgm:cxn modelId="{E6F64A6C-93CB-40D2-BAEB-A5F1AF76FFB1}" type="presParOf" srcId="{7699169E-C09C-4741-8491-45DDE9567922}" destId="{AE63F815-948D-4037-8387-267F9DB17B86}"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AF190-0D7B-46D5-92E1-7DE34ABED9AB}">
      <dsp:nvSpPr>
        <dsp:cNvPr id="0" name=""/>
        <dsp:cNvSpPr/>
      </dsp:nvSpPr>
      <dsp:spPr>
        <a:xfrm>
          <a:off x="6648" y="5200"/>
          <a:ext cx="5290571" cy="1944000"/>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a:off x="978648" y="5200"/>
        <a:ext cx="3346571" cy="1944000"/>
      </dsp:txXfrm>
    </dsp:sp>
    <dsp:sp modelId="{8CE7D29E-170F-433E-A80D-2476A3242FF7}">
      <dsp:nvSpPr>
        <dsp:cNvPr id="0" name=""/>
        <dsp:cNvSpPr/>
      </dsp:nvSpPr>
      <dsp:spPr>
        <a:xfrm>
          <a:off x="6648" y="2192201"/>
          <a:ext cx="4232457"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600200">
            <a:lnSpc>
              <a:spcPct val="90000"/>
            </a:lnSpc>
            <a:spcBef>
              <a:spcPct val="0"/>
            </a:spcBef>
            <a:spcAft>
              <a:spcPct val="15000"/>
            </a:spcAft>
            <a:buChar char="•"/>
          </a:pPr>
          <a:r>
            <a:rPr lang="en-US" sz="3600" kern="1200" dirty="0" err="1"/>
            <a:t>Quy</a:t>
          </a:r>
          <a:r>
            <a:rPr lang="en-US" sz="3600" kern="1200" dirty="0"/>
            <a:t> </a:t>
          </a:r>
          <a:r>
            <a:rPr lang="en-US" sz="3600" kern="1200" dirty="0" err="1"/>
            <a:t>phạm</a:t>
          </a:r>
          <a:r>
            <a:rPr lang="en-US" sz="3600" kern="1200" dirty="0"/>
            <a:t> </a:t>
          </a:r>
          <a:r>
            <a:rPr lang="en-US" sz="3600" kern="1200" dirty="0" err="1"/>
            <a:t>pháp</a:t>
          </a:r>
          <a:r>
            <a:rPr lang="en-US" sz="3600" kern="1200" dirty="0"/>
            <a:t> </a:t>
          </a:r>
          <a:r>
            <a:rPr lang="en-US" sz="3600" kern="1200" dirty="0" err="1"/>
            <a:t>luật</a:t>
          </a:r>
          <a:endParaRPr lang="en-US" sz="3600" kern="1200" dirty="0"/>
        </a:p>
      </dsp:txBody>
      <dsp:txXfrm>
        <a:off x="6648" y="2192201"/>
        <a:ext cx="4232457" cy="1012500"/>
      </dsp:txXfrm>
    </dsp:sp>
    <dsp:sp modelId="{62B0C583-8C1D-4939-AEAF-9F4C242A06CB}">
      <dsp:nvSpPr>
        <dsp:cNvPr id="0" name=""/>
        <dsp:cNvSpPr/>
      </dsp:nvSpPr>
      <dsp:spPr>
        <a:xfrm>
          <a:off x="5081220" y="5200"/>
          <a:ext cx="5290571" cy="1944000"/>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a:off x="6053220" y="5200"/>
        <a:ext cx="3346571" cy="1944000"/>
      </dsp:txXfrm>
    </dsp:sp>
    <dsp:sp modelId="{AE63F815-948D-4037-8387-267F9DB17B86}">
      <dsp:nvSpPr>
        <dsp:cNvPr id="0" name=""/>
        <dsp:cNvSpPr/>
      </dsp:nvSpPr>
      <dsp:spPr>
        <a:xfrm>
          <a:off x="5081220" y="2192201"/>
          <a:ext cx="4232457"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600200">
            <a:lnSpc>
              <a:spcPct val="90000"/>
            </a:lnSpc>
            <a:spcBef>
              <a:spcPct val="0"/>
            </a:spcBef>
            <a:spcAft>
              <a:spcPct val="15000"/>
            </a:spcAft>
            <a:buChar char="•"/>
          </a:pPr>
          <a:r>
            <a:rPr lang="en-US" sz="3600" kern="1200" dirty="0" err="1"/>
            <a:t>Hệ</a:t>
          </a:r>
          <a:r>
            <a:rPr lang="en-US" sz="3600" kern="1200" dirty="0"/>
            <a:t> </a:t>
          </a:r>
          <a:r>
            <a:rPr lang="en-US" sz="3600" kern="1200" dirty="0" err="1"/>
            <a:t>thống</a:t>
          </a:r>
          <a:r>
            <a:rPr lang="en-US" sz="3600" kern="1200" dirty="0"/>
            <a:t> </a:t>
          </a:r>
          <a:r>
            <a:rPr lang="en-US" sz="3600" kern="1200" dirty="0" err="1"/>
            <a:t>văn</a:t>
          </a:r>
          <a:r>
            <a:rPr lang="en-US" sz="3600" kern="1200" dirty="0"/>
            <a:t> </a:t>
          </a:r>
          <a:r>
            <a:rPr lang="en-US" sz="3600" kern="1200" dirty="0" err="1"/>
            <a:t>bản</a:t>
          </a:r>
          <a:r>
            <a:rPr lang="en-US" sz="3600" kern="1200" dirty="0"/>
            <a:t> </a:t>
          </a:r>
          <a:r>
            <a:rPr lang="en-US" sz="3600" kern="1200" dirty="0" err="1"/>
            <a:t>quy</a:t>
          </a:r>
          <a:r>
            <a:rPr lang="en-US" sz="3600" kern="1200" dirty="0"/>
            <a:t> </a:t>
          </a:r>
          <a:r>
            <a:rPr lang="en-US" sz="3600" kern="1200" dirty="0" err="1"/>
            <a:t>phạm</a:t>
          </a:r>
          <a:r>
            <a:rPr lang="en-US" sz="3600" kern="1200" dirty="0"/>
            <a:t> </a:t>
          </a:r>
          <a:r>
            <a:rPr lang="en-US" sz="3600" kern="1200" dirty="0" err="1"/>
            <a:t>pháp</a:t>
          </a:r>
          <a:r>
            <a:rPr lang="en-US" sz="3600" kern="1200" dirty="0"/>
            <a:t> </a:t>
          </a:r>
          <a:r>
            <a:rPr lang="en-US" sz="3600" kern="1200" dirty="0" err="1"/>
            <a:t>luật</a:t>
          </a:r>
          <a:endParaRPr lang="en-US" sz="3600" kern="1200" dirty="0"/>
        </a:p>
      </dsp:txBody>
      <dsp:txXfrm>
        <a:off x="5081220" y="2192201"/>
        <a:ext cx="4232457" cy="10125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88679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67651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33363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5655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4573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BD207-E4E4-4081-BFFD-F65944639B2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2013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BD207-E4E4-4081-BFFD-F65944639B2A}"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38991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BD207-E4E4-4081-BFFD-F65944639B2A}"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60871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BD207-E4E4-4081-BFFD-F65944639B2A}"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9459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BD207-E4E4-4081-BFFD-F65944639B2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65981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BD207-E4E4-4081-BFFD-F65944639B2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426729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BD207-E4E4-4081-BFFD-F65944639B2A}" type="datetimeFigureOut">
              <a:rPr lang="en-US" smtClean="0"/>
              <a:t>9/24/2021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186BB-F30D-4AEA-80F2-E8622508CEA5}" type="slidenum">
              <a:rPr lang="en-US" smtClean="0"/>
              <a:t>‹#›</a:t>
            </a:fld>
            <a:endParaRPr lang="en-US"/>
          </a:p>
        </p:txBody>
      </p:sp>
    </p:spTree>
    <p:extLst>
      <p:ext uri="{BB962C8B-B14F-4D97-AF65-F5344CB8AC3E}">
        <p14:creationId xmlns:p14="http://schemas.microsoft.com/office/powerpoint/2010/main" val="291247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1" cy="769257"/>
          </a:xfrm>
          <a:prstGeom prst="rect">
            <a:avLst/>
          </a:prstGeom>
          <a:solidFill>
            <a:schemeClr val="tx1">
              <a:lumMod val="85000"/>
              <a:lumOff val="1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CHƯƠNG 3: VĂN BẢN QUY PHẠM PHÁP LUẬT</a:t>
            </a:r>
          </a:p>
        </p:txBody>
      </p:sp>
    </p:spTree>
    <p:extLst>
      <p:ext uri="{BB962C8B-B14F-4D97-AF65-F5344CB8AC3E}">
        <p14:creationId xmlns:p14="http://schemas.microsoft.com/office/powerpoint/2010/main" val="92853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b="1"/>
              <a:t>                                   Quy định</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marL="0" indent="0">
              <a:buNone/>
            </a:pPr>
            <a:r>
              <a:rPr lang="en-US" sz="3200" dirty="0" err="1"/>
              <a:t>Bộ</a:t>
            </a:r>
            <a:r>
              <a:rPr lang="en-US" sz="3200" dirty="0"/>
              <a:t> </a:t>
            </a:r>
            <a:r>
              <a:rPr lang="en-US" sz="3200" dirty="0" err="1"/>
              <a:t>phận</a:t>
            </a:r>
            <a:r>
              <a:rPr lang="en-US" sz="3200" dirty="0"/>
              <a:t> </a:t>
            </a:r>
            <a:r>
              <a:rPr lang="en-US" sz="3200" dirty="0" err="1"/>
              <a:t>của</a:t>
            </a:r>
            <a:r>
              <a:rPr lang="en-US" sz="3200" dirty="0"/>
              <a:t> QPPL </a:t>
            </a:r>
            <a:r>
              <a:rPr lang="en-US" sz="3200" dirty="0" err="1"/>
              <a:t>nêu</a:t>
            </a:r>
            <a:r>
              <a:rPr lang="en-US" sz="3200" dirty="0"/>
              <a:t> </a:t>
            </a:r>
            <a:r>
              <a:rPr lang="en-US" sz="3200" dirty="0" err="1"/>
              <a:t>lên</a:t>
            </a:r>
            <a:r>
              <a:rPr lang="en-US" sz="3200" dirty="0"/>
              <a:t> </a:t>
            </a:r>
            <a:r>
              <a:rPr lang="en-US" sz="3200" dirty="0" err="1"/>
              <a:t>cách</a:t>
            </a:r>
            <a:r>
              <a:rPr lang="en-US" sz="3200" dirty="0"/>
              <a:t> </a:t>
            </a:r>
            <a:r>
              <a:rPr lang="en-US" sz="3200" dirty="0" err="1"/>
              <a:t>xử</a:t>
            </a:r>
            <a:r>
              <a:rPr lang="en-US" sz="3200" dirty="0"/>
              <a:t> </a:t>
            </a:r>
            <a:r>
              <a:rPr lang="en-US" sz="3200" dirty="0" err="1"/>
              <a:t>sự</a:t>
            </a:r>
            <a:r>
              <a:rPr lang="en-US" sz="3200" dirty="0"/>
              <a:t> </a:t>
            </a:r>
            <a:r>
              <a:rPr lang="en-US" sz="3200" dirty="0" err="1"/>
              <a:t>mà</a:t>
            </a:r>
            <a:r>
              <a:rPr lang="en-US" sz="3200" dirty="0"/>
              <a:t> </a:t>
            </a:r>
            <a:r>
              <a:rPr lang="en-US" sz="3200" dirty="0" err="1"/>
              <a:t>chủ</a:t>
            </a:r>
            <a:r>
              <a:rPr lang="en-US" sz="3200" dirty="0"/>
              <a:t> </a:t>
            </a:r>
            <a:r>
              <a:rPr lang="en-US" sz="3200" dirty="0" err="1"/>
              <a:t>thể</a:t>
            </a:r>
            <a:r>
              <a:rPr lang="en-US" sz="3200" dirty="0"/>
              <a:t> </a:t>
            </a:r>
            <a:r>
              <a:rPr lang="en-US" sz="3200" dirty="0" err="1"/>
              <a:t>trong</a:t>
            </a:r>
            <a:r>
              <a:rPr lang="en-US" sz="3200" dirty="0"/>
              <a:t> </a:t>
            </a:r>
            <a:r>
              <a:rPr lang="en-US" sz="3200" dirty="0" err="1"/>
              <a:t>điều</a:t>
            </a:r>
            <a:r>
              <a:rPr lang="en-US" sz="3200" dirty="0"/>
              <a:t> </a:t>
            </a:r>
            <a:r>
              <a:rPr lang="en-US" sz="3200" dirty="0" err="1"/>
              <a:t>kiện</a:t>
            </a:r>
            <a:r>
              <a:rPr lang="en-US" sz="3200" dirty="0"/>
              <a:t>, </a:t>
            </a:r>
            <a:r>
              <a:rPr lang="en-US" sz="3200" dirty="0" err="1"/>
              <a:t>hoàn</a:t>
            </a:r>
            <a:r>
              <a:rPr lang="en-US" sz="3200" dirty="0"/>
              <a:t> </a:t>
            </a:r>
            <a:r>
              <a:rPr lang="en-US" sz="3200" dirty="0" err="1"/>
              <a:t>cảnh</a:t>
            </a:r>
            <a:r>
              <a:rPr lang="en-US" sz="3200" dirty="0"/>
              <a:t> </a:t>
            </a:r>
            <a:r>
              <a:rPr lang="en-US" sz="3200" dirty="0" err="1"/>
              <a:t>đã</a:t>
            </a:r>
            <a:r>
              <a:rPr lang="en-US" sz="3200" dirty="0"/>
              <a:t> </a:t>
            </a:r>
            <a:r>
              <a:rPr lang="en-US" sz="3200" dirty="0" err="1"/>
              <a:t>nêu</a:t>
            </a:r>
            <a:r>
              <a:rPr lang="en-US" sz="3200" dirty="0"/>
              <a:t> </a:t>
            </a:r>
            <a:r>
              <a:rPr lang="en-US" sz="3200" dirty="0" err="1"/>
              <a:t>trong</a:t>
            </a:r>
            <a:r>
              <a:rPr lang="en-US" sz="3200" dirty="0"/>
              <a:t> </a:t>
            </a:r>
            <a:r>
              <a:rPr lang="en-US" sz="3200" dirty="0" err="1"/>
              <a:t>giả</a:t>
            </a:r>
            <a:r>
              <a:rPr lang="en-US" sz="3200" dirty="0"/>
              <a:t> </a:t>
            </a:r>
            <a:r>
              <a:rPr lang="en-US" sz="3200" dirty="0" err="1"/>
              <a:t>định</a:t>
            </a:r>
            <a:r>
              <a:rPr lang="en-US" sz="3200" dirty="0"/>
              <a:t> </a:t>
            </a:r>
            <a:r>
              <a:rPr lang="en-US" sz="3200" dirty="0" err="1"/>
              <a:t>được</a:t>
            </a:r>
            <a:r>
              <a:rPr lang="en-US" sz="3200" dirty="0"/>
              <a:t> </a:t>
            </a:r>
            <a:r>
              <a:rPr lang="en-US" sz="3200" dirty="0" err="1"/>
              <a:t>phép</a:t>
            </a:r>
            <a:r>
              <a:rPr lang="en-US" sz="3200" dirty="0"/>
              <a:t> </a:t>
            </a:r>
            <a:r>
              <a:rPr lang="en-US" sz="3200" dirty="0" err="1"/>
              <a:t>hoặc</a:t>
            </a:r>
            <a:r>
              <a:rPr lang="en-US" sz="3200" dirty="0"/>
              <a:t> </a:t>
            </a:r>
            <a:r>
              <a:rPr lang="en-US" sz="3200" dirty="0" err="1"/>
              <a:t>bắt</a:t>
            </a:r>
            <a:r>
              <a:rPr lang="en-US" sz="3200" dirty="0"/>
              <a:t> </a:t>
            </a:r>
            <a:r>
              <a:rPr lang="en-US" sz="3200" dirty="0" err="1"/>
              <a:t>buộc</a:t>
            </a:r>
            <a:r>
              <a:rPr lang="en-US" sz="3200" dirty="0"/>
              <a:t> </a:t>
            </a:r>
            <a:r>
              <a:rPr lang="en-US" sz="3200" dirty="0" err="1"/>
              <a:t>phải</a:t>
            </a:r>
            <a:r>
              <a:rPr lang="en-US" sz="3200" dirty="0"/>
              <a:t> </a:t>
            </a:r>
            <a:r>
              <a:rPr lang="en-US" sz="3200" dirty="0" err="1"/>
              <a:t>làm</a:t>
            </a:r>
            <a:endParaRPr lang="en-US" sz="3200" dirty="0"/>
          </a:p>
        </p:txBody>
      </p:sp>
    </p:spTree>
    <p:extLst>
      <p:ext uri="{BB962C8B-B14F-4D97-AF65-F5344CB8AC3E}">
        <p14:creationId xmlns:p14="http://schemas.microsoft.com/office/powerpoint/2010/main" val="223061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a:t>                                     </a:t>
            </a:r>
            <a:r>
              <a:rPr lang="en-US" sz="4800" b="1"/>
              <a:t>Chế tài</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marL="0" indent="0">
              <a:buNone/>
            </a:pPr>
            <a:r>
              <a:rPr lang="en-US" sz="3600" dirty="0" err="1"/>
              <a:t>Bộ</a:t>
            </a:r>
            <a:r>
              <a:rPr lang="en-US" sz="3600" dirty="0"/>
              <a:t> </a:t>
            </a:r>
            <a:r>
              <a:rPr lang="en-US" sz="3600" dirty="0" err="1"/>
              <a:t>phận</a:t>
            </a:r>
            <a:r>
              <a:rPr lang="en-US" sz="3600" dirty="0"/>
              <a:t> </a:t>
            </a:r>
            <a:r>
              <a:rPr lang="en-US" sz="3600" dirty="0" err="1"/>
              <a:t>của</a:t>
            </a:r>
            <a:r>
              <a:rPr lang="en-US" sz="3600" dirty="0"/>
              <a:t> QPPL </a:t>
            </a:r>
            <a:r>
              <a:rPr lang="en-US" sz="3600" dirty="0" err="1"/>
              <a:t>nêu</a:t>
            </a:r>
            <a:r>
              <a:rPr lang="en-US" sz="3600" dirty="0"/>
              <a:t> </a:t>
            </a:r>
            <a:r>
              <a:rPr lang="en-US" sz="3600" dirty="0" err="1"/>
              <a:t>lên</a:t>
            </a:r>
            <a:r>
              <a:rPr lang="en-US" sz="3600" dirty="0"/>
              <a:t> </a:t>
            </a:r>
            <a:r>
              <a:rPr lang="en-US" sz="3600" dirty="0" err="1"/>
              <a:t>biện</a:t>
            </a:r>
            <a:r>
              <a:rPr lang="en-US" sz="3600" dirty="0"/>
              <a:t> </a:t>
            </a:r>
            <a:r>
              <a:rPr lang="en-US" sz="3600" dirty="0" err="1"/>
              <a:t>pháp</a:t>
            </a:r>
            <a:r>
              <a:rPr lang="en-US" sz="3600" dirty="0"/>
              <a:t> </a:t>
            </a:r>
            <a:r>
              <a:rPr lang="en-US" sz="3600" dirty="0" err="1"/>
              <a:t>tác</a:t>
            </a:r>
            <a:r>
              <a:rPr lang="en-US" sz="3600" dirty="0"/>
              <a:t> </a:t>
            </a:r>
            <a:r>
              <a:rPr lang="en-US" sz="3600" dirty="0" err="1"/>
              <a:t>động</a:t>
            </a:r>
            <a:r>
              <a:rPr lang="en-US" sz="3600" dirty="0"/>
              <a:t> </a:t>
            </a:r>
            <a:r>
              <a:rPr lang="en-US" sz="3600" dirty="0" err="1"/>
              <a:t>mà</a:t>
            </a:r>
            <a:r>
              <a:rPr lang="en-US" sz="3600" dirty="0"/>
              <a:t> NN </a:t>
            </a:r>
            <a:r>
              <a:rPr lang="en-US" sz="3600" dirty="0" err="1"/>
              <a:t>dự</a:t>
            </a:r>
            <a:r>
              <a:rPr lang="en-US" sz="3600" dirty="0"/>
              <a:t> </a:t>
            </a:r>
            <a:r>
              <a:rPr lang="en-US" sz="3600" dirty="0" err="1"/>
              <a:t>kiến</a:t>
            </a:r>
            <a:r>
              <a:rPr lang="en-US" sz="3600" dirty="0"/>
              <a:t> </a:t>
            </a:r>
            <a:r>
              <a:rPr lang="en-US" sz="3600" dirty="0" err="1"/>
              <a:t>áp</a:t>
            </a:r>
            <a:r>
              <a:rPr lang="en-US" sz="3600" dirty="0"/>
              <a:t> </a:t>
            </a:r>
            <a:r>
              <a:rPr lang="en-US" sz="3600" dirty="0" err="1"/>
              <a:t>dụng</a:t>
            </a:r>
            <a:r>
              <a:rPr lang="en-US" sz="3600" dirty="0"/>
              <a:t> </a:t>
            </a:r>
            <a:r>
              <a:rPr lang="en-US" sz="3600" dirty="0" err="1"/>
              <a:t>đối</a:t>
            </a:r>
            <a:r>
              <a:rPr lang="en-US" sz="3600" dirty="0"/>
              <a:t> </a:t>
            </a:r>
            <a:r>
              <a:rPr lang="en-US" sz="3600" dirty="0" err="1"/>
              <a:t>với</a:t>
            </a:r>
            <a:r>
              <a:rPr lang="en-US" sz="3600" dirty="0"/>
              <a:t> </a:t>
            </a:r>
            <a:r>
              <a:rPr lang="en-US" sz="3600" dirty="0" err="1"/>
              <a:t>chủ</a:t>
            </a:r>
            <a:r>
              <a:rPr lang="en-US" sz="3600" dirty="0"/>
              <a:t> </a:t>
            </a:r>
            <a:r>
              <a:rPr lang="en-US" sz="3600" dirty="0" err="1"/>
              <a:t>thể</a:t>
            </a:r>
            <a:r>
              <a:rPr lang="en-US" sz="3600" dirty="0"/>
              <a:t> </a:t>
            </a:r>
            <a:r>
              <a:rPr lang="en-US" sz="3600" dirty="0" err="1"/>
              <a:t>không</a:t>
            </a:r>
            <a:r>
              <a:rPr lang="en-US" sz="3600" dirty="0"/>
              <a:t> </a:t>
            </a:r>
            <a:r>
              <a:rPr lang="en-US" sz="3600" dirty="0" err="1"/>
              <a:t>thực</a:t>
            </a:r>
            <a:r>
              <a:rPr lang="en-US" sz="3600" dirty="0"/>
              <a:t> </a:t>
            </a:r>
            <a:r>
              <a:rPr lang="en-US" sz="3600" dirty="0" err="1"/>
              <a:t>hiện</a:t>
            </a:r>
            <a:r>
              <a:rPr lang="en-US" sz="3600" dirty="0"/>
              <a:t> </a:t>
            </a:r>
            <a:r>
              <a:rPr lang="en-US" sz="3600" dirty="0" err="1"/>
              <a:t>đúng</a:t>
            </a:r>
            <a:r>
              <a:rPr lang="en-US" sz="3600" dirty="0"/>
              <a:t> </a:t>
            </a:r>
            <a:r>
              <a:rPr lang="en-US" sz="3600" dirty="0" err="1"/>
              <a:t>mệnh</a:t>
            </a:r>
            <a:r>
              <a:rPr lang="en-US" sz="3600" dirty="0"/>
              <a:t> </a:t>
            </a:r>
            <a:r>
              <a:rPr lang="en-US" sz="3600" dirty="0" err="1"/>
              <a:t>lệnh</a:t>
            </a:r>
            <a:r>
              <a:rPr lang="en-US" sz="3600" dirty="0"/>
              <a:t> </a:t>
            </a:r>
            <a:r>
              <a:rPr lang="en-US" sz="3600" dirty="0" err="1"/>
              <a:t>của</a:t>
            </a:r>
            <a:r>
              <a:rPr lang="en-US" sz="3600" dirty="0"/>
              <a:t> NN</a:t>
            </a:r>
          </a:p>
        </p:txBody>
      </p:sp>
    </p:spTree>
    <p:extLst>
      <p:ext uri="{BB962C8B-B14F-4D97-AF65-F5344CB8AC3E}">
        <p14:creationId xmlns:p14="http://schemas.microsoft.com/office/powerpoint/2010/main" val="214284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2" name="Straight Connector 1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dirty="0"/>
              <a:t>2.2. </a:t>
            </a:r>
            <a:r>
              <a:rPr lang="en-US" sz="6600" b="1" kern="1200" dirty="0">
                <a:solidFill>
                  <a:schemeClr val="tx1"/>
                </a:solidFill>
                <a:latin typeface="+mj-lt"/>
                <a:ea typeface="+mj-ea"/>
                <a:cs typeface="+mj-cs"/>
              </a:rPr>
              <a:t>HỆ THỐNG VĂN BẢN QPPL</a:t>
            </a:r>
          </a:p>
        </p:txBody>
      </p:sp>
    </p:spTree>
    <p:extLst>
      <p:ext uri="{BB962C8B-B14F-4D97-AF65-F5344CB8AC3E}">
        <p14:creationId xmlns:p14="http://schemas.microsoft.com/office/powerpoint/2010/main" val="23292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a:t>                                  </a:t>
            </a:r>
            <a:r>
              <a:rPr lang="en-US" sz="4800" b="1"/>
              <a:t>Khái niệm</a:t>
            </a:r>
            <a:r>
              <a:rPr lang="en-US" sz="4800"/>
              <a:t> </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marL="0" indent="0">
              <a:buNone/>
            </a:pPr>
            <a:r>
              <a:rPr lang="vi-VN" dirty="0"/>
              <a:t>Văn bản quy phạm pháp luật là văn bản có chứa quy phạm pháp luật, được ban hành theo đúng thẩm quyền, </a:t>
            </a:r>
            <a:r>
              <a:rPr lang="en-US" dirty="0" err="1"/>
              <a:t>hì</a:t>
            </a:r>
            <a:r>
              <a:rPr lang="vi-VN" dirty="0"/>
              <a:t>nh thức, trình tự, thủ tục quy định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luật</a:t>
            </a:r>
            <a:r>
              <a:rPr lang="vi-VN" dirty="0"/>
              <a:t>.</a:t>
            </a:r>
            <a:endParaRPr lang="en-US" dirty="0"/>
          </a:p>
        </p:txBody>
      </p:sp>
    </p:spTree>
    <p:extLst>
      <p:ext uri="{BB962C8B-B14F-4D97-AF65-F5344CB8AC3E}">
        <p14:creationId xmlns:p14="http://schemas.microsoft.com/office/powerpoint/2010/main" val="417678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080" name="Rectangle 1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81" name="Rectangle 1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83" name="Rectangle 3"/>
          <p:cNvSpPr>
            <a:spLocks noGrp="1" noChangeArrowheads="1"/>
          </p:cNvSpPr>
          <p:nvPr>
            <p:ph type="body" sz="half" idx="4294967295"/>
          </p:nvPr>
        </p:nvSpPr>
        <p:spPr>
          <a:xfrm>
            <a:off x="645066" y="2031101"/>
            <a:ext cx="4282984" cy="3511943"/>
          </a:xfrm>
        </p:spPr>
        <p:txBody>
          <a:bodyPr vert="horz" lIns="91440" tIns="45720" rIns="91440" bIns="45720" rtlCol="0" anchor="ctr">
            <a:normAutofit/>
          </a:bodyPr>
          <a:lstStyle/>
          <a:p>
            <a:pPr marL="0"/>
            <a:r>
              <a:rPr lang="en-US" altLang="en-US" sz="1800" b="1"/>
              <a:t>Hệ thống văn bản pháp luật ở Việt Nam hiện nay:</a:t>
            </a:r>
            <a:r>
              <a:rPr lang="en-US" altLang="en-US" sz="1800"/>
              <a:t> </a:t>
            </a:r>
          </a:p>
          <a:p>
            <a:endParaRPr lang="en-US" altLang="en-US" sz="1800"/>
          </a:p>
          <a:p>
            <a:endParaRPr lang="en-US" altLang="en-US" sz="1800"/>
          </a:p>
          <a:p>
            <a:endParaRPr lang="en-US" altLang="en-US" sz="1800"/>
          </a:p>
        </p:txBody>
      </p:sp>
      <p:sp>
        <p:nvSpPr>
          <p:cNvPr id="72082" name="Rectangle 1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83" name="Rectangle 1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078" name="Group 398"/>
          <p:cNvGraphicFramePr>
            <a:graphicFrameLocks noGrp="1"/>
          </p:cNvGraphicFramePr>
          <p:nvPr>
            <p:ph sz="half" idx="4294967295"/>
            <p:extLst>
              <p:ext uri="{D42A27DB-BD31-4B8C-83A1-F6EECF244321}">
                <p14:modId xmlns:p14="http://schemas.microsoft.com/office/powerpoint/2010/main" val="95819290"/>
              </p:ext>
            </p:extLst>
          </p:nvPr>
        </p:nvGraphicFramePr>
        <p:xfrm>
          <a:off x="5987738" y="891055"/>
          <a:ext cx="5628019" cy="4843032"/>
        </p:xfrm>
        <a:graphic>
          <a:graphicData uri="http://schemas.openxmlformats.org/drawingml/2006/table">
            <a:tbl>
              <a:tblPr firstRow="1" bandRow="1"/>
              <a:tblGrid>
                <a:gridCol w="388345">
                  <a:extLst>
                    <a:ext uri="{9D8B030D-6E8A-4147-A177-3AD203B41FA5}">
                      <a16:colId xmlns:a16="http://schemas.microsoft.com/office/drawing/2014/main" val="20000"/>
                    </a:ext>
                  </a:extLst>
                </a:gridCol>
                <a:gridCol w="3644062">
                  <a:extLst>
                    <a:ext uri="{9D8B030D-6E8A-4147-A177-3AD203B41FA5}">
                      <a16:colId xmlns:a16="http://schemas.microsoft.com/office/drawing/2014/main" val="20001"/>
                    </a:ext>
                  </a:extLst>
                </a:gridCol>
                <a:gridCol w="1595612">
                  <a:extLst>
                    <a:ext uri="{9D8B030D-6E8A-4147-A177-3AD203B41FA5}">
                      <a16:colId xmlns:a16="http://schemas.microsoft.com/office/drawing/2014/main" val="20002"/>
                    </a:ext>
                  </a:extLst>
                </a:gridCol>
              </a:tblGrid>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rgbClr val="002060"/>
                          </a:solidFill>
                          <a:effectLst/>
                          <a:latin typeface="Arial" panose="020B0604020202020204" pitchFamily="34" charset="0"/>
                          <a:cs typeface="Arial" panose="020B0604020202020204" pitchFamily="34" charset="0"/>
                        </a:rPr>
                        <a:t>Stt</a:t>
                      </a:r>
                      <a:endParaRPr kumimoji="0" lang="en-US" altLang="en-US" sz="1000" b="1" i="0" u="none" strike="noStrike" cap="none" normalizeH="0" baseline="0">
                        <a:ln>
                          <a:noFill/>
                        </a:ln>
                        <a:solidFill>
                          <a:srgbClr val="002060"/>
                        </a:solidFill>
                        <a:effectLst/>
                        <a:latin typeface="Arial" panose="020B0604020202020204" pitchFamily="34" charset="0"/>
                        <a:cs typeface="Arial" panose="020B0604020202020204" pitchFamily="34" charset="0"/>
                      </a:endParaRP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rgbClr val="002060"/>
                          </a:solidFill>
                          <a:effectLst/>
                          <a:latin typeface="Arial" panose="020B0604020202020204" pitchFamily="34" charset="0"/>
                          <a:cs typeface="Arial" panose="020B0604020202020204" pitchFamily="34" charset="0"/>
                        </a:rPr>
                        <a:t>Cơ</a:t>
                      </a:r>
                      <a:r>
                        <a:rPr kumimoji="0" lang="en-US" altLang="en-US" sz="1000" b="1" i="0" u="none" strike="noStrike" cap="none" normalizeH="0" baseline="0">
                          <a:ln>
                            <a:noFill/>
                          </a:ln>
                          <a:solidFill>
                            <a:srgbClr val="00206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002060"/>
                          </a:solidFill>
                          <a:effectLst/>
                          <a:latin typeface="Arial" panose="020B0604020202020204" pitchFamily="34" charset="0"/>
                          <a:cs typeface="Arial" panose="020B0604020202020204" pitchFamily="34" charset="0"/>
                        </a:rPr>
                        <a:t>quan</a:t>
                      </a:r>
                      <a:r>
                        <a:rPr kumimoji="0" lang="en-US" altLang="en-US" sz="1000" b="1" i="0" u="none" strike="noStrike" cap="none" normalizeH="0" baseline="0">
                          <a:ln>
                            <a:noFill/>
                          </a:ln>
                          <a:solidFill>
                            <a:srgbClr val="002060"/>
                          </a:solidFill>
                          <a:effectLst/>
                          <a:latin typeface="Arial" panose="020B0604020202020204" pitchFamily="34" charset="0"/>
                          <a:cs typeface="Arial" panose="020B0604020202020204" pitchFamily="34" charset="0"/>
                        </a:rPr>
                        <a:t> ban </a:t>
                      </a:r>
                      <a:r>
                        <a:rPr kumimoji="0" lang="en-US" altLang="en-US" sz="1000" b="1" i="0" u="none" strike="noStrike" cap="none" normalizeH="0" baseline="0" err="1">
                          <a:ln>
                            <a:noFill/>
                          </a:ln>
                          <a:solidFill>
                            <a:srgbClr val="002060"/>
                          </a:solidFill>
                          <a:effectLst/>
                          <a:latin typeface="Arial" panose="020B0604020202020204" pitchFamily="34" charset="0"/>
                          <a:cs typeface="Arial" panose="020B0604020202020204" pitchFamily="34" charset="0"/>
                        </a:rPr>
                        <a:t>hành</a:t>
                      </a:r>
                      <a:endParaRPr kumimoji="0" lang="en-US" altLang="en-US" sz="1000" b="1" i="0" u="none" strike="noStrike" cap="none" normalizeH="0" baseline="0">
                        <a:ln>
                          <a:noFill/>
                        </a:ln>
                        <a:solidFill>
                          <a:srgbClr val="002060"/>
                        </a:solidFill>
                        <a:effectLst/>
                        <a:latin typeface="Arial" panose="020B0604020202020204" pitchFamily="34" charset="0"/>
                        <a:cs typeface="Arial" panose="020B0604020202020204" pitchFamily="34" charset="0"/>
                      </a:endParaRP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rgbClr val="002060"/>
                          </a:solidFill>
                          <a:effectLst/>
                          <a:latin typeface="Arial" panose="020B0604020202020204" pitchFamily="34" charset="0"/>
                          <a:cs typeface="Arial" panose="020B0604020202020204" pitchFamily="34" charset="0"/>
                        </a:rPr>
                        <a:t>Văn</a:t>
                      </a:r>
                      <a:r>
                        <a:rPr kumimoji="0" lang="en-US" altLang="en-US" sz="1000" b="1" i="0" u="none" strike="noStrike" cap="none" normalizeH="0" baseline="0">
                          <a:ln>
                            <a:noFill/>
                          </a:ln>
                          <a:solidFill>
                            <a:srgbClr val="00206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002060"/>
                          </a:solidFill>
                          <a:effectLst/>
                          <a:latin typeface="Arial" panose="020B0604020202020204" pitchFamily="34" charset="0"/>
                          <a:cs typeface="Arial" panose="020B0604020202020204" pitchFamily="34" charset="0"/>
                        </a:rPr>
                        <a:t>bản</a:t>
                      </a:r>
                      <a:endParaRPr kumimoji="0" lang="en-US" altLang="en-US" sz="1000" b="1" i="0" u="none" strike="noStrike" cap="none" normalizeH="0" baseline="0">
                        <a:ln>
                          <a:noFill/>
                        </a:ln>
                        <a:solidFill>
                          <a:srgbClr val="002060"/>
                        </a:solidFill>
                        <a:effectLst/>
                        <a:latin typeface="Arial" panose="020B0604020202020204" pitchFamily="34" charset="0"/>
                        <a:cs typeface="Arial" panose="020B0604020202020204" pitchFamily="34" charset="0"/>
                      </a:endParaRP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01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Quốc hội</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Hiến pháp, Luật, Nghị quyết</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Ủy</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ban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Thường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vụ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Quốc</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hội</a:t>
                      </a:r>
                      <a:endPar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Pháp lệnh, Nghị quyết</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3 </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Chủ tịch nước</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Lệnh, Quyết định</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Chính phủ</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Nghị định</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Thủ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tướng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Chính</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phu</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Quyết định</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Hội đồng Thẩm phán toà án nhân dân tối cao</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Nghị quyết</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62">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7</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Bô</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trưởng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Thủ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trưởng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cơ</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quan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ngang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Bô</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Thông tư </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8</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Chánh án TAND tối cao</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Thông tư</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9</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Viện trưởng Viện Kiểm sát tối cao</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Thông tư </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Tổng Kiểm toán Nhà nước</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Quyết định </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101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11</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Ủy</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Ban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thường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vụ</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Quốc</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Hội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hoặc</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Chính</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phủ</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với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Đoàn</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chủ</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tịch</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UBTW MTTQ VN</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Nghị quyết liên tịch </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894571">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12</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Giữa</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Chánh</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án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Tòa</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án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nhân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dân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tối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cao</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với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Viện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trưởng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Viện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kiểm</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sát</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nhân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dân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tối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cao</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giữa</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Bộ</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trưởng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Thủ</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trưởng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cơ</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quan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ngang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bộ</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với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Chánh</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án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Tòa</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án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nhân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dân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tối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cao</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Viện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trưởng</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Viện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kiểm</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sát</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nhân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dân</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tối</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cao</a:t>
                      </a:r>
                      <a:endPar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Lưu</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ý: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không</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có</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TTLT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giữa</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các</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BT &amp; TT CQ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ngang</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bộ</a:t>
                      </a:r>
                      <a:endPar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Thông tư liên tịch</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13</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Hội đồng Nhân dân</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Nghị quyết</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6779">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14</a:t>
                      </a:r>
                    </a:p>
                  </a:txBody>
                  <a:tcPr marL="66101" marR="66101" marT="33051" marB="3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Ủy ban Nhân dân</a:t>
                      </a:r>
                    </a:p>
                  </a:txBody>
                  <a:tcPr marL="66101" marR="66101" marT="33051" marB="3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Quyết</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định</a:t>
                      </a:r>
                      <a:r>
                        <a:rPr kumimoji="0" lang="en-US" altLang="en-US" sz="10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bỏ</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Chỉ</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err="1">
                          <a:ln>
                            <a:noFill/>
                          </a:ln>
                          <a:solidFill>
                            <a:srgbClr val="FF0000"/>
                          </a:solidFill>
                          <a:effectLst/>
                          <a:latin typeface="Arial" panose="020B0604020202020204" pitchFamily="34" charset="0"/>
                          <a:cs typeface="Arial" panose="020B0604020202020204" pitchFamily="34" charset="0"/>
                        </a:rPr>
                        <a:t>thị</a:t>
                      </a:r>
                      <a:r>
                        <a:rPr kumimoji="0" lang="en-US" altLang="en-US" sz="1000" b="1" i="0" u="none" strike="noStrike" cap="none" normalizeH="0" baseline="0">
                          <a:ln>
                            <a:noFill/>
                          </a:ln>
                          <a:solidFill>
                            <a:srgbClr val="FF0000"/>
                          </a:solidFill>
                          <a:effectLst/>
                          <a:latin typeface="Arial" panose="020B0604020202020204" pitchFamily="34" charset="0"/>
                          <a:cs typeface="Arial" panose="020B0604020202020204" pitchFamily="34" charset="0"/>
                        </a:rPr>
                        <a:t>)</a:t>
                      </a:r>
                    </a:p>
                  </a:txBody>
                  <a:tcPr marL="66101" marR="66101" marT="33051" marB="3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04377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454CD-8FCC-4FF7-8D74-AC4C18C8A26D}"/>
              </a:ext>
            </a:extLst>
          </p:cNvPr>
          <p:cNvSpPr>
            <a:spLocks noGrp="1"/>
          </p:cNvSpPr>
          <p:nvPr>
            <p:ph type="title"/>
          </p:nvPr>
        </p:nvSpPr>
        <p:spPr>
          <a:xfrm>
            <a:off x="1153618" y="1239927"/>
            <a:ext cx="4008586" cy="4680583"/>
          </a:xfrm>
        </p:spPr>
        <p:txBody>
          <a:bodyPr anchor="ctr">
            <a:normAutofit/>
          </a:bodyPr>
          <a:lstStyle/>
          <a:p>
            <a:r>
              <a:rPr lang="en-US" sz="5200" dirty="0" err="1"/>
              <a:t>Nguyên</a:t>
            </a:r>
            <a:r>
              <a:rPr lang="en-US" sz="5200" dirty="0"/>
              <a:t> </a:t>
            </a:r>
            <a:r>
              <a:rPr lang="en-US" sz="5200" dirty="0" err="1"/>
              <a:t>tắc</a:t>
            </a:r>
            <a:r>
              <a:rPr lang="en-US" sz="5200" dirty="0"/>
              <a:t> </a:t>
            </a:r>
            <a:r>
              <a:rPr lang="en-US" sz="5200" dirty="0" err="1"/>
              <a:t>áp</a:t>
            </a:r>
            <a:r>
              <a:rPr lang="en-US" sz="5200" dirty="0"/>
              <a:t> </a:t>
            </a:r>
            <a:r>
              <a:rPr lang="en-US" sz="5200" dirty="0" err="1"/>
              <a:t>dụng</a:t>
            </a:r>
            <a:r>
              <a:rPr lang="en-US" sz="5200" dirty="0"/>
              <a:t> </a:t>
            </a:r>
            <a:r>
              <a:rPr lang="en-US" sz="5200" dirty="0" err="1"/>
              <a:t>pháp</a:t>
            </a:r>
            <a:r>
              <a:rPr lang="en-US" sz="5200" dirty="0"/>
              <a:t> </a:t>
            </a:r>
            <a:r>
              <a:rPr lang="en-US" sz="5200" dirty="0" err="1"/>
              <a:t>luật</a:t>
            </a:r>
            <a:r>
              <a:rPr lang="en-US" sz="5200" dirty="0"/>
              <a:t> VN</a:t>
            </a:r>
          </a:p>
        </p:txBody>
      </p:sp>
      <p:sp>
        <p:nvSpPr>
          <p:cNvPr id="3" name="Content Placeholder 2">
            <a:extLst>
              <a:ext uri="{FF2B5EF4-FFF2-40B4-BE49-F238E27FC236}">
                <a16:creationId xmlns:a16="http://schemas.microsoft.com/office/drawing/2014/main" id="{B18FC982-C327-450B-93F5-0D29794616A8}"/>
              </a:ext>
            </a:extLst>
          </p:cNvPr>
          <p:cNvSpPr>
            <a:spLocks noGrp="1"/>
          </p:cNvSpPr>
          <p:nvPr>
            <p:ph idx="1"/>
          </p:nvPr>
        </p:nvSpPr>
        <p:spPr>
          <a:xfrm>
            <a:off x="5162204" y="473829"/>
            <a:ext cx="6101543" cy="5446681"/>
          </a:xfrm>
        </p:spPr>
        <p:txBody>
          <a:bodyPr anchor="ctr">
            <a:normAutofit/>
          </a:bodyPr>
          <a:lstStyle/>
          <a:p>
            <a:pPr marL="0" indent="0">
              <a:spcBef>
                <a:spcPts val="600"/>
              </a:spcBef>
              <a:spcAft>
                <a:spcPts val="600"/>
              </a:spcAft>
              <a:buNone/>
            </a:pPr>
            <a:r>
              <a:rPr lang="vi-VN" sz="1800" b="1" i="0" u="none" strike="noStrike" dirty="0">
                <a:effectLst/>
                <a:latin typeface="Arial" panose="020B0604020202020204" pitchFamily="34" charset="0"/>
              </a:rPr>
              <a:t>Điều 156. Áp dụng văn bản quy phạm pháp luật</a:t>
            </a:r>
            <a:r>
              <a:rPr lang="en-US" sz="1800" b="1" i="0" u="none" strike="noStrike" dirty="0">
                <a:effectLst/>
                <a:latin typeface="Arial" panose="020B0604020202020204" pitchFamily="34" charset="0"/>
              </a:rPr>
              <a:t> – </a:t>
            </a:r>
            <a:r>
              <a:rPr lang="en-US" sz="1800" b="1" i="0" u="none" strike="noStrike" dirty="0" err="1">
                <a:effectLst/>
                <a:latin typeface="Arial" panose="020B0604020202020204" pitchFamily="34" charset="0"/>
              </a:rPr>
              <a:t>Luật</a:t>
            </a:r>
            <a:r>
              <a:rPr lang="en-US" sz="1800" b="1" i="0" u="none" strike="noStrike" dirty="0">
                <a:effectLst/>
                <a:latin typeface="Arial" panose="020B0604020202020204" pitchFamily="34" charset="0"/>
              </a:rPr>
              <a:t> ban </a:t>
            </a:r>
            <a:r>
              <a:rPr lang="en-US" sz="1800" b="1" i="0" u="none" strike="noStrike" dirty="0" err="1">
                <a:effectLst/>
                <a:latin typeface="Arial" panose="020B0604020202020204" pitchFamily="34" charset="0"/>
              </a:rPr>
              <a:t>hành</a:t>
            </a:r>
            <a:r>
              <a:rPr lang="en-US" sz="1800" b="1" i="0" u="none" strike="noStrike" dirty="0">
                <a:effectLst/>
                <a:latin typeface="Arial" panose="020B0604020202020204" pitchFamily="34" charset="0"/>
              </a:rPr>
              <a:t> </a:t>
            </a:r>
            <a:r>
              <a:rPr lang="en-US" sz="1800" b="1" i="0" u="none" strike="noStrike" dirty="0" err="1">
                <a:effectLst/>
                <a:latin typeface="Arial" panose="020B0604020202020204" pitchFamily="34" charset="0"/>
              </a:rPr>
              <a:t>văn</a:t>
            </a:r>
            <a:r>
              <a:rPr lang="en-US" sz="1800" b="1" i="0" u="none" strike="noStrike" dirty="0">
                <a:effectLst/>
                <a:latin typeface="Arial" panose="020B0604020202020204" pitchFamily="34" charset="0"/>
              </a:rPr>
              <a:t> </a:t>
            </a:r>
            <a:r>
              <a:rPr lang="en-US" sz="1800" b="1" i="0" u="none" strike="noStrike" dirty="0" err="1">
                <a:effectLst/>
                <a:latin typeface="Arial" panose="020B0604020202020204" pitchFamily="34" charset="0"/>
              </a:rPr>
              <a:t>bản</a:t>
            </a:r>
            <a:r>
              <a:rPr lang="en-US" sz="1800" b="1" i="0" u="none" strike="noStrike" dirty="0">
                <a:effectLst/>
                <a:latin typeface="Arial" panose="020B0604020202020204" pitchFamily="34" charset="0"/>
              </a:rPr>
              <a:t> QPPL 2015</a:t>
            </a:r>
            <a:endParaRPr lang="vi-VN" sz="1800" b="0" i="0" dirty="0">
              <a:effectLst/>
              <a:latin typeface="Arial" panose="020B0604020202020204" pitchFamily="34" charset="0"/>
            </a:endParaRPr>
          </a:p>
          <a:p>
            <a:pPr marL="0" indent="0">
              <a:spcBef>
                <a:spcPts val="600"/>
              </a:spcBef>
              <a:spcAft>
                <a:spcPts val="600"/>
              </a:spcAft>
              <a:buNone/>
            </a:pPr>
            <a:r>
              <a:rPr lang="vi-VN" sz="1800" b="0" i="0" dirty="0">
                <a:effectLst/>
                <a:latin typeface="Arial" panose="020B0604020202020204" pitchFamily="34" charset="0"/>
              </a:rPr>
              <a:t>1. Văn bản quy phạm pháp luật được áp dụng từ thời điểm bắt đầu có hiệu lực. Văn bản quy phạm pháp luật được áp dụng đối với hành vi xảy ra tại thời điểm mà văn bản đó đang có hiệu lực. Trong trường hợp quy định của văn bản quy phạm pháp luật có hiệu lực trở về trước thì áp dụng theo quy định đó.</a:t>
            </a:r>
          </a:p>
          <a:p>
            <a:pPr marL="0" indent="0">
              <a:spcBef>
                <a:spcPts val="600"/>
              </a:spcBef>
              <a:spcAft>
                <a:spcPts val="600"/>
              </a:spcAft>
              <a:buNone/>
            </a:pPr>
            <a:r>
              <a:rPr lang="vi-VN" sz="1800" b="0" i="0" dirty="0">
                <a:effectLst/>
                <a:latin typeface="Arial" panose="020B0604020202020204" pitchFamily="34" charset="0"/>
              </a:rPr>
              <a:t>2. Trong trường hợp các văn bản quy phạm pháp luật có quy định khác nhau về cùng một vấn đề thì áp dụng văn bản có hiệu lực pháp lý cao hơn.</a:t>
            </a:r>
          </a:p>
          <a:p>
            <a:pPr marL="0" indent="0">
              <a:spcBef>
                <a:spcPts val="600"/>
              </a:spcBef>
              <a:spcAft>
                <a:spcPts val="600"/>
              </a:spcAft>
              <a:buNone/>
            </a:pPr>
            <a:r>
              <a:rPr lang="vi-VN" sz="1800" b="0" i="0" dirty="0">
                <a:effectLst/>
                <a:latin typeface="Arial" panose="020B0604020202020204" pitchFamily="34" charset="0"/>
              </a:rPr>
              <a:t>3. Trong trường hợp các văn bản quy phạm pháp luật do cùng một cơ quan ban hành có quy định khác nhau về cùng một vấn đề thì áp dụng quy định của văn bản quy phạm pháp luật ban hành sau.</a:t>
            </a:r>
          </a:p>
          <a:p>
            <a:pPr marL="0" indent="0">
              <a:spcBef>
                <a:spcPts val="600"/>
              </a:spcBef>
              <a:spcAft>
                <a:spcPts val="600"/>
              </a:spcAft>
              <a:buNone/>
            </a:pPr>
            <a:r>
              <a:rPr lang="vi-VN" sz="1800" b="0" i="0" dirty="0">
                <a:effectLst/>
                <a:latin typeface="Arial" panose="020B0604020202020204" pitchFamily="34" charset="0"/>
              </a:rPr>
              <a:t>4. Trong trường hợp văn bản quy phạm pháp luật mới không quy định trách nhiệm pháp lý hoặc quy định trách nhiệm pháp lý nhẹ hơn đối với hành vi xảy ra, trước ngày văn bản có hiệu lực thì áp dụng văn bản mới.</a:t>
            </a:r>
          </a:p>
        </p:txBody>
      </p:sp>
    </p:spTree>
    <p:extLst>
      <p:ext uri="{BB962C8B-B14F-4D97-AF65-F5344CB8AC3E}">
        <p14:creationId xmlns:p14="http://schemas.microsoft.com/office/powerpoint/2010/main" val="20160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b="1" kern="1200" dirty="0" err="1">
                <a:solidFill>
                  <a:schemeClr val="tx1"/>
                </a:solidFill>
                <a:latin typeface="+mj-lt"/>
                <a:ea typeface="+mj-ea"/>
                <a:cs typeface="+mj-cs"/>
              </a:rPr>
              <a:t>Bài</a:t>
            </a:r>
            <a:r>
              <a:rPr lang="en-US" sz="7200" b="1" kern="1200" dirty="0">
                <a:solidFill>
                  <a:schemeClr val="tx1"/>
                </a:solidFill>
                <a:latin typeface="+mj-lt"/>
                <a:ea typeface="+mj-ea"/>
                <a:cs typeface="+mj-cs"/>
              </a:rPr>
              <a:t> </a:t>
            </a:r>
            <a:r>
              <a:rPr lang="en-US" sz="7200" b="1" kern="1200" dirty="0" err="1">
                <a:solidFill>
                  <a:schemeClr val="tx1"/>
                </a:solidFill>
                <a:latin typeface="+mj-lt"/>
                <a:ea typeface="+mj-ea"/>
                <a:cs typeface="+mj-cs"/>
              </a:rPr>
              <a:t>tập</a:t>
            </a:r>
            <a:r>
              <a:rPr lang="en-US" sz="7200" b="1" kern="1200" dirty="0">
                <a:solidFill>
                  <a:schemeClr val="tx1"/>
                </a:solidFill>
                <a:latin typeface="+mj-lt"/>
                <a:ea typeface="+mj-ea"/>
                <a:cs typeface="+mj-cs"/>
              </a:rPr>
              <a:t> </a:t>
            </a:r>
            <a:r>
              <a:rPr lang="en-US" sz="7200" b="1" kern="1200" dirty="0" err="1">
                <a:solidFill>
                  <a:schemeClr val="tx1"/>
                </a:solidFill>
                <a:latin typeface="+mj-lt"/>
                <a:ea typeface="+mj-ea"/>
                <a:cs typeface="+mj-cs"/>
              </a:rPr>
              <a:t>làm</a:t>
            </a:r>
            <a:r>
              <a:rPr lang="en-US" sz="7200" b="1" kern="1200" dirty="0">
                <a:solidFill>
                  <a:schemeClr val="tx1"/>
                </a:solidFill>
                <a:latin typeface="+mj-lt"/>
                <a:ea typeface="+mj-ea"/>
                <a:cs typeface="+mj-cs"/>
              </a:rPr>
              <a:t> </a:t>
            </a:r>
            <a:r>
              <a:rPr lang="en-US" sz="7200" b="1" kern="1200" dirty="0" err="1">
                <a:solidFill>
                  <a:schemeClr val="tx1"/>
                </a:solidFill>
                <a:latin typeface="+mj-lt"/>
                <a:ea typeface="+mj-ea"/>
                <a:cs typeface="+mj-cs"/>
              </a:rPr>
              <a:t>trong</a:t>
            </a:r>
            <a:r>
              <a:rPr lang="en-US" sz="7200" b="1" kern="1200" dirty="0">
                <a:solidFill>
                  <a:schemeClr val="tx1"/>
                </a:solidFill>
                <a:latin typeface="+mj-lt"/>
                <a:ea typeface="+mj-ea"/>
                <a:cs typeface="+mj-cs"/>
              </a:rPr>
              <a:t> Canvas</a:t>
            </a:r>
          </a:p>
        </p:txBody>
      </p:sp>
      <p:cxnSp>
        <p:nvCxnSpPr>
          <p:cNvPr id="18"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F745CA7-CC88-4307-82CB-75EAFCDBBB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512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043631" y="809898"/>
            <a:ext cx="10173010" cy="1554480"/>
          </a:xfrm>
        </p:spPr>
        <p:txBody>
          <a:bodyPr anchor="ctr">
            <a:normAutofit/>
          </a:bodyPr>
          <a:lstStyle/>
          <a:p>
            <a:r>
              <a:rPr lang="en-US" sz="4800" b="1"/>
              <a:t>CHƯƠNG 3: VĂN BẢN QUY PHẠM PHÁP LUẬT</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p:cNvGraphicFramePr>
            <a:graphicFrameLocks noGrp="1"/>
          </p:cNvGraphicFramePr>
          <p:nvPr>
            <p:ph idx="1"/>
            <p:extLst>
              <p:ext uri="{D42A27DB-BD31-4B8C-83A1-F6EECF244321}">
                <p14:modId xmlns:p14="http://schemas.microsoft.com/office/powerpoint/2010/main" val="424826792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70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2" name="Straight Connector 1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52025" y="1584683"/>
            <a:ext cx="9415975" cy="2551829"/>
          </a:xfrm>
        </p:spPr>
        <p:txBody>
          <a:bodyPr vert="horz" lIns="91440" tIns="45720" rIns="91440" bIns="45720" rtlCol="0" anchor="ctr">
            <a:normAutofit/>
          </a:bodyPr>
          <a:lstStyle/>
          <a:p>
            <a:pPr algn="ctr"/>
            <a:r>
              <a:rPr lang="en-US" sz="6600" b="1" dirty="0"/>
              <a:t>3.1.</a:t>
            </a:r>
            <a:r>
              <a:rPr lang="en-US" sz="6600" b="1" kern="1200" dirty="0">
                <a:solidFill>
                  <a:schemeClr val="tx1"/>
                </a:solidFill>
                <a:latin typeface="+mj-lt"/>
                <a:ea typeface="+mj-ea"/>
                <a:cs typeface="+mj-cs"/>
              </a:rPr>
              <a:t> QUY PHẠM PHÁP LUẬT</a:t>
            </a:r>
          </a:p>
        </p:txBody>
      </p:sp>
    </p:spTree>
    <p:extLst>
      <p:ext uri="{BB962C8B-B14F-4D97-AF65-F5344CB8AC3E}">
        <p14:creationId xmlns:p14="http://schemas.microsoft.com/office/powerpoint/2010/main" val="80384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sz="5400"/>
              <a:t>                                </a:t>
            </a:r>
            <a:r>
              <a:rPr lang="en-US" sz="5400" b="1"/>
              <a:t>Khái niệm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dirty="0"/>
              <a:t>                         QPPL </a:t>
            </a:r>
            <a:r>
              <a:rPr lang="en-US" dirty="0" err="1"/>
              <a:t>là</a:t>
            </a:r>
            <a:r>
              <a:rPr lang="en-US" dirty="0"/>
              <a:t> </a:t>
            </a:r>
            <a:r>
              <a:rPr lang="en-US" dirty="0" err="1"/>
              <a:t>quy</a:t>
            </a:r>
            <a:r>
              <a:rPr lang="en-US" dirty="0"/>
              <a:t> </a:t>
            </a:r>
            <a:r>
              <a:rPr lang="en-US" dirty="0" err="1"/>
              <a:t>tắc</a:t>
            </a:r>
            <a:r>
              <a:rPr lang="en-US" dirty="0"/>
              <a:t> </a:t>
            </a:r>
            <a:r>
              <a:rPr lang="en-US" dirty="0" err="1"/>
              <a:t>xử</a:t>
            </a:r>
            <a:r>
              <a:rPr lang="en-US" dirty="0"/>
              <a:t> </a:t>
            </a:r>
            <a:r>
              <a:rPr lang="en-US" dirty="0" err="1"/>
              <a:t>sự</a:t>
            </a:r>
            <a:r>
              <a:rPr lang="en-US" dirty="0"/>
              <a:t> </a:t>
            </a:r>
            <a:r>
              <a:rPr lang="en-US" dirty="0" err="1"/>
              <a:t>chung</a:t>
            </a:r>
            <a:r>
              <a:rPr lang="en-US" dirty="0"/>
              <a:t> do NN ban </a:t>
            </a:r>
            <a:r>
              <a:rPr lang="en-US" dirty="0" err="1"/>
              <a:t>hành</a:t>
            </a:r>
            <a:r>
              <a:rPr lang="en-US" dirty="0"/>
              <a:t> </a:t>
            </a:r>
          </a:p>
          <a:p>
            <a:pPr marL="0" indent="0">
              <a:buNone/>
            </a:pPr>
            <a:r>
              <a:rPr lang="en-US" dirty="0"/>
              <a:t>                         </a:t>
            </a:r>
            <a:r>
              <a:rPr lang="en-US" dirty="0" err="1"/>
              <a:t>hoặc</a:t>
            </a:r>
            <a:r>
              <a:rPr lang="en-US" dirty="0"/>
              <a:t> </a:t>
            </a:r>
            <a:r>
              <a:rPr lang="en-US" dirty="0" err="1"/>
              <a:t>thừa</a:t>
            </a:r>
            <a:r>
              <a:rPr lang="en-US" dirty="0"/>
              <a:t> </a:t>
            </a:r>
            <a:r>
              <a:rPr lang="en-US" dirty="0" err="1"/>
              <a:t>nhận</a:t>
            </a:r>
            <a:r>
              <a:rPr lang="en-US" dirty="0"/>
              <a:t> </a:t>
            </a:r>
            <a:r>
              <a:rPr lang="en-US" dirty="0" err="1"/>
              <a:t>và</a:t>
            </a:r>
            <a:r>
              <a:rPr lang="en-US" dirty="0"/>
              <a:t> </a:t>
            </a:r>
            <a:r>
              <a:rPr lang="en-US" dirty="0" err="1"/>
              <a:t>đảm</a:t>
            </a:r>
            <a:r>
              <a:rPr lang="en-US" dirty="0"/>
              <a:t> </a:t>
            </a:r>
            <a:r>
              <a:rPr lang="en-US" dirty="0" err="1"/>
              <a:t>bảo</a:t>
            </a:r>
            <a:r>
              <a:rPr lang="en-US" dirty="0"/>
              <a:t> </a:t>
            </a:r>
            <a:r>
              <a:rPr lang="en-US" dirty="0" err="1"/>
              <a:t>thực</a:t>
            </a:r>
            <a:r>
              <a:rPr lang="en-US" dirty="0"/>
              <a:t> </a:t>
            </a:r>
            <a:r>
              <a:rPr lang="en-US" dirty="0" err="1"/>
              <a:t>hiện</a:t>
            </a:r>
            <a:r>
              <a:rPr lang="en-US" dirty="0"/>
              <a:t> </a:t>
            </a:r>
            <a:r>
              <a:rPr lang="en-US" dirty="0" err="1"/>
              <a:t>nhằm</a:t>
            </a:r>
            <a:r>
              <a:rPr lang="en-US" dirty="0"/>
              <a:t> </a:t>
            </a:r>
          </a:p>
          <a:p>
            <a:pPr marL="0" indent="0">
              <a:buNone/>
            </a:pPr>
            <a:r>
              <a:rPr lang="en-US" dirty="0"/>
              <a:t>                        </a:t>
            </a:r>
            <a:r>
              <a:rPr lang="en-US" dirty="0" err="1"/>
              <a:t>điều</a:t>
            </a:r>
            <a:r>
              <a:rPr lang="en-US" dirty="0"/>
              <a:t> </a:t>
            </a:r>
            <a:r>
              <a:rPr lang="en-US" dirty="0" err="1"/>
              <a:t>chỉnh</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xã</a:t>
            </a:r>
            <a:r>
              <a:rPr lang="en-US" dirty="0"/>
              <a:t> </a:t>
            </a:r>
            <a:r>
              <a:rPr lang="en-US" dirty="0" err="1"/>
              <a:t>hội</a:t>
            </a:r>
            <a:r>
              <a:rPr lang="en-US" dirty="0"/>
              <a:t> </a:t>
            </a:r>
            <a:r>
              <a:rPr lang="en-US" dirty="0" err="1"/>
              <a:t>theo</a:t>
            </a:r>
            <a:r>
              <a:rPr lang="en-US" dirty="0"/>
              <a:t> </a:t>
            </a:r>
            <a:r>
              <a:rPr lang="en-US" dirty="0" err="1"/>
              <a:t>những</a:t>
            </a:r>
            <a:r>
              <a:rPr lang="en-US" dirty="0"/>
              <a:t> </a:t>
            </a:r>
            <a:r>
              <a:rPr lang="en-US" dirty="0" err="1"/>
              <a:t>định</a:t>
            </a:r>
            <a:r>
              <a:rPr lang="en-US" dirty="0"/>
              <a:t> </a:t>
            </a:r>
          </a:p>
          <a:p>
            <a:pPr marL="0" indent="0">
              <a:buNone/>
            </a:pPr>
            <a:r>
              <a:rPr lang="en-US" dirty="0"/>
              <a:t>                        </a:t>
            </a:r>
            <a:r>
              <a:rPr lang="en-US" dirty="0" err="1"/>
              <a:t>hướng</a:t>
            </a:r>
            <a:r>
              <a:rPr lang="en-US" dirty="0"/>
              <a:t> </a:t>
            </a:r>
            <a:r>
              <a:rPr lang="en-US" dirty="0" err="1"/>
              <a:t>nhất</a:t>
            </a:r>
            <a:r>
              <a:rPr lang="en-US" dirty="0"/>
              <a:t> </a:t>
            </a:r>
            <a:r>
              <a:rPr lang="en-US" dirty="0" err="1"/>
              <a:t>định</a:t>
            </a:r>
            <a:endParaRPr lang="en-US" dirty="0"/>
          </a:p>
        </p:txBody>
      </p:sp>
    </p:spTree>
    <p:extLst>
      <p:ext uri="{BB962C8B-B14F-4D97-AF65-F5344CB8AC3E}">
        <p14:creationId xmlns:p14="http://schemas.microsoft.com/office/powerpoint/2010/main" val="31096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Oval 3"/>
          <p:cNvSpPr>
            <a:spLocks noChangeArrowheads="1"/>
          </p:cNvSpPr>
          <p:nvPr/>
        </p:nvSpPr>
        <p:spPr bwMode="gray">
          <a:xfrm>
            <a:off x="4410075" y="1406099"/>
            <a:ext cx="3743325" cy="3743325"/>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2" name="Oval 4"/>
          <p:cNvSpPr>
            <a:spLocks noChangeArrowheads="1"/>
          </p:cNvSpPr>
          <p:nvPr/>
        </p:nvSpPr>
        <p:spPr bwMode="gray">
          <a:xfrm>
            <a:off x="4854575" y="2020889"/>
            <a:ext cx="2749550" cy="2746375"/>
          </a:xfrm>
          <a:prstGeom prst="ellipse">
            <a:avLst/>
          </a:prstGeom>
          <a:gradFill rotWithShape="1">
            <a:gsLst>
              <a:gs pos="0">
                <a:srgbClr val="FFFFFF">
                  <a:gamma/>
                  <a:shade val="63137"/>
                  <a:invGamma/>
                </a:srgbClr>
              </a:gs>
              <a:gs pos="50000">
                <a:srgbClr val="FFFFFF"/>
              </a:gs>
              <a:gs pos="100000">
                <a:srgbClr val="FFFFFF">
                  <a:gamma/>
                  <a:shade val="63137"/>
                  <a:invGamma/>
                </a:srgbClr>
              </a:gs>
            </a:gsLst>
            <a:lin ang="2700000" scaled="1"/>
          </a:gradFill>
          <a:ln>
            <a:noFill/>
          </a:ln>
          <a:effectLst>
            <a:prstShdw prst="shdw17" dist="17961" dir="2700000">
              <a:srgbClr val="FFFFFF">
                <a:gamma/>
                <a:shade val="60000"/>
                <a:invGamma/>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99013" name="Text Box 5"/>
          <p:cNvSpPr txBox="1">
            <a:spLocks noChangeArrowheads="1"/>
          </p:cNvSpPr>
          <p:nvPr/>
        </p:nvSpPr>
        <p:spPr bwMode="gray">
          <a:xfrm>
            <a:off x="5029201" y="2862264"/>
            <a:ext cx="244157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dirty="0" err="1">
                <a:solidFill>
                  <a:srgbClr val="080808"/>
                </a:solidFill>
                <a:effectLst>
                  <a:outerShdw blurRad="38100" dist="38100" dir="2700000" algn="tl">
                    <a:srgbClr val="C0C0C0"/>
                  </a:outerShdw>
                </a:effectLst>
                <a:cs typeface="Arial" panose="020B0604020202020204" pitchFamily="34" charset="0"/>
              </a:rPr>
              <a:t>Đặc</a:t>
            </a:r>
            <a:r>
              <a:rPr lang="en-US" sz="2400" b="1" dirty="0">
                <a:solidFill>
                  <a:srgbClr val="080808"/>
                </a:solidFill>
                <a:effectLst>
                  <a:outerShdw blurRad="38100" dist="38100" dir="2700000" algn="tl">
                    <a:srgbClr val="C0C0C0"/>
                  </a:outerShdw>
                </a:effectLst>
                <a:cs typeface="Arial" panose="020B0604020202020204" pitchFamily="34" charset="0"/>
              </a:rPr>
              <a:t> </a:t>
            </a:r>
            <a:r>
              <a:rPr lang="en-US" sz="2400" b="1" dirty="0" err="1">
                <a:solidFill>
                  <a:srgbClr val="080808"/>
                </a:solidFill>
                <a:effectLst>
                  <a:outerShdw blurRad="38100" dist="38100" dir="2700000" algn="tl">
                    <a:srgbClr val="C0C0C0"/>
                  </a:outerShdw>
                </a:effectLst>
                <a:cs typeface="Arial" panose="020B0604020202020204" pitchFamily="34" charset="0"/>
              </a:rPr>
              <a:t>điểm</a:t>
            </a:r>
            <a:r>
              <a:rPr lang="en-US" sz="2400" b="1" dirty="0">
                <a:solidFill>
                  <a:srgbClr val="080808"/>
                </a:solidFill>
                <a:effectLst>
                  <a:outerShdw blurRad="38100" dist="38100" dir="2700000" algn="tl">
                    <a:srgbClr val="C0C0C0"/>
                  </a:outerShdw>
                </a:effectLst>
                <a:cs typeface="Arial" panose="020B0604020202020204" pitchFamily="34" charset="0"/>
              </a:rPr>
              <a:t> </a:t>
            </a:r>
            <a:r>
              <a:rPr lang="en-US" sz="2400" b="1" dirty="0" err="1">
                <a:solidFill>
                  <a:srgbClr val="080808"/>
                </a:solidFill>
                <a:effectLst>
                  <a:outerShdw blurRad="38100" dist="38100" dir="2700000" algn="tl">
                    <a:srgbClr val="C0C0C0"/>
                  </a:outerShdw>
                </a:effectLst>
                <a:cs typeface="Arial" panose="020B0604020202020204" pitchFamily="34" charset="0"/>
              </a:rPr>
              <a:t>của</a:t>
            </a:r>
            <a:r>
              <a:rPr lang="en-US" sz="2400" b="1" dirty="0">
                <a:solidFill>
                  <a:srgbClr val="080808"/>
                </a:solidFill>
                <a:effectLst>
                  <a:outerShdw blurRad="38100" dist="38100" dir="2700000" algn="tl">
                    <a:srgbClr val="C0C0C0"/>
                  </a:outerShdw>
                </a:effectLst>
                <a:cs typeface="Arial" panose="020B0604020202020204" pitchFamily="34" charset="0"/>
              </a:rPr>
              <a:t> QPPL</a:t>
            </a:r>
          </a:p>
        </p:txBody>
      </p:sp>
      <p:sp>
        <p:nvSpPr>
          <p:cNvPr id="299014" name="Text Box 6"/>
          <p:cNvSpPr txBox="1">
            <a:spLocks noChangeArrowheads="1"/>
          </p:cNvSpPr>
          <p:nvPr/>
        </p:nvSpPr>
        <p:spPr bwMode="gray">
          <a:xfrm>
            <a:off x="2067951" y="781660"/>
            <a:ext cx="35415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b="1" dirty="0">
                <a:solidFill>
                  <a:srgbClr val="080808"/>
                </a:solidFill>
                <a:cs typeface="Arial" panose="020B0604020202020204" pitchFamily="34" charset="0"/>
              </a:rPr>
              <a:t>QPPL </a:t>
            </a:r>
            <a:r>
              <a:rPr lang="en-US" b="1" dirty="0" err="1">
                <a:solidFill>
                  <a:srgbClr val="080808"/>
                </a:solidFill>
                <a:cs typeface="Arial" panose="020B0604020202020204" pitchFamily="34" charset="0"/>
              </a:rPr>
              <a:t>là</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quy</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tắc</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xử</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sự</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mang</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tính</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bắt</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buộc</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chung</a:t>
            </a:r>
            <a:endParaRPr lang="en-US" b="1" dirty="0">
              <a:solidFill>
                <a:srgbClr val="080808"/>
              </a:solidFill>
              <a:cs typeface="Arial" panose="020B0604020202020204" pitchFamily="34" charset="0"/>
            </a:endParaRPr>
          </a:p>
        </p:txBody>
      </p:sp>
      <p:sp>
        <p:nvSpPr>
          <p:cNvPr id="299015" name="Text Box 7"/>
          <p:cNvSpPr txBox="1">
            <a:spLocks noChangeArrowheads="1"/>
          </p:cNvSpPr>
          <p:nvPr/>
        </p:nvSpPr>
        <p:spPr bwMode="gray">
          <a:xfrm>
            <a:off x="2362200" y="4459289"/>
            <a:ext cx="21732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b="1" dirty="0" err="1">
                <a:solidFill>
                  <a:srgbClr val="080808"/>
                </a:solidFill>
                <a:cs typeface="Arial" panose="020B0604020202020204" pitchFamily="34" charset="0"/>
              </a:rPr>
              <a:t>Thể</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hiện</a:t>
            </a:r>
            <a:r>
              <a:rPr lang="en-US" b="1" dirty="0">
                <a:solidFill>
                  <a:srgbClr val="080808"/>
                </a:solidFill>
                <a:cs typeface="Arial" panose="020B0604020202020204" pitchFamily="34" charset="0"/>
              </a:rPr>
              <a:t> ở 2 </a:t>
            </a:r>
            <a:r>
              <a:rPr lang="en-US" b="1" dirty="0" err="1">
                <a:solidFill>
                  <a:srgbClr val="080808"/>
                </a:solidFill>
                <a:cs typeface="Arial" panose="020B0604020202020204" pitchFamily="34" charset="0"/>
              </a:rPr>
              <a:t>dạng</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cho</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phép</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và</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bắt</a:t>
            </a:r>
            <a:r>
              <a:rPr lang="en-US" b="1" dirty="0">
                <a:solidFill>
                  <a:srgbClr val="080808"/>
                </a:solidFill>
                <a:cs typeface="Arial" panose="020B0604020202020204" pitchFamily="34" charset="0"/>
              </a:rPr>
              <a:t> </a:t>
            </a:r>
            <a:r>
              <a:rPr lang="en-US" b="1" dirty="0" err="1">
                <a:solidFill>
                  <a:srgbClr val="080808"/>
                </a:solidFill>
                <a:cs typeface="Arial" panose="020B0604020202020204" pitchFamily="34" charset="0"/>
              </a:rPr>
              <a:t>buộc</a:t>
            </a:r>
            <a:endParaRPr lang="en-US" b="1" dirty="0">
              <a:solidFill>
                <a:srgbClr val="080808"/>
              </a:solidFill>
              <a:cs typeface="Arial" panose="020B0604020202020204" pitchFamily="34" charset="0"/>
            </a:endParaRPr>
          </a:p>
        </p:txBody>
      </p:sp>
      <p:sp>
        <p:nvSpPr>
          <p:cNvPr id="299016" name="Text Box 8"/>
          <p:cNvSpPr txBox="1">
            <a:spLocks noChangeArrowheads="1"/>
          </p:cNvSpPr>
          <p:nvPr/>
        </p:nvSpPr>
        <p:spPr bwMode="gray">
          <a:xfrm>
            <a:off x="8229600" y="3087688"/>
            <a:ext cx="2590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sz="2000" b="1" dirty="0">
                <a:solidFill>
                  <a:srgbClr val="080808"/>
                </a:solidFill>
                <a:cs typeface="Arial" panose="020B0604020202020204" pitchFamily="34" charset="0"/>
              </a:rPr>
              <a:t>QPPL do NN ban </a:t>
            </a:r>
            <a:r>
              <a:rPr lang="en-US" sz="2000" b="1" dirty="0" err="1">
                <a:solidFill>
                  <a:srgbClr val="080808"/>
                </a:solidFill>
                <a:cs typeface="Arial" panose="020B0604020202020204" pitchFamily="34" charset="0"/>
              </a:rPr>
              <a:t>hành</a:t>
            </a:r>
            <a:r>
              <a:rPr lang="en-US" sz="2000" b="1" dirty="0">
                <a:solidFill>
                  <a:srgbClr val="080808"/>
                </a:solidFill>
                <a:cs typeface="Arial" panose="020B0604020202020204" pitchFamily="34" charset="0"/>
              </a:rPr>
              <a:t> </a:t>
            </a:r>
            <a:r>
              <a:rPr lang="en-US" sz="2000" b="1" dirty="0" err="1">
                <a:solidFill>
                  <a:srgbClr val="080808"/>
                </a:solidFill>
                <a:cs typeface="Arial" panose="020B0604020202020204" pitchFamily="34" charset="0"/>
              </a:rPr>
              <a:t>và</a:t>
            </a:r>
            <a:r>
              <a:rPr lang="en-US" sz="2000" b="1" dirty="0">
                <a:solidFill>
                  <a:srgbClr val="080808"/>
                </a:solidFill>
                <a:cs typeface="Arial" panose="020B0604020202020204" pitchFamily="34" charset="0"/>
              </a:rPr>
              <a:t> </a:t>
            </a:r>
            <a:r>
              <a:rPr lang="en-US" sz="2000" b="1" dirty="0" err="1">
                <a:solidFill>
                  <a:srgbClr val="080808"/>
                </a:solidFill>
                <a:cs typeface="Arial" panose="020B0604020202020204" pitchFamily="34" charset="0"/>
              </a:rPr>
              <a:t>đảm</a:t>
            </a:r>
            <a:r>
              <a:rPr lang="en-US" sz="2000" b="1" dirty="0">
                <a:solidFill>
                  <a:srgbClr val="080808"/>
                </a:solidFill>
                <a:cs typeface="Arial" panose="020B0604020202020204" pitchFamily="34" charset="0"/>
              </a:rPr>
              <a:t> </a:t>
            </a:r>
            <a:r>
              <a:rPr lang="en-US" sz="2000" b="1" dirty="0" err="1">
                <a:solidFill>
                  <a:srgbClr val="080808"/>
                </a:solidFill>
                <a:cs typeface="Arial" panose="020B0604020202020204" pitchFamily="34" charset="0"/>
              </a:rPr>
              <a:t>bảo</a:t>
            </a:r>
            <a:r>
              <a:rPr lang="en-US" sz="2000" b="1" dirty="0">
                <a:solidFill>
                  <a:srgbClr val="080808"/>
                </a:solidFill>
                <a:cs typeface="Arial" panose="020B0604020202020204" pitchFamily="34" charset="0"/>
              </a:rPr>
              <a:t> </a:t>
            </a:r>
            <a:r>
              <a:rPr lang="en-US" sz="2000" b="1" dirty="0" err="1">
                <a:solidFill>
                  <a:srgbClr val="080808"/>
                </a:solidFill>
                <a:cs typeface="Arial" panose="020B0604020202020204" pitchFamily="34" charset="0"/>
              </a:rPr>
              <a:t>thực</a:t>
            </a:r>
            <a:r>
              <a:rPr lang="en-US" sz="2000" b="1" dirty="0">
                <a:solidFill>
                  <a:srgbClr val="080808"/>
                </a:solidFill>
                <a:cs typeface="Arial" panose="020B0604020202020204" pitchFamily="34" charset="0"/>
              </a:rPr>
              <a:t> </a:t>
            </a:r>
            <a:r>
              <a:rPr lang="en-US" sz="2000" b="1" dirty="0" err="1">
                <a:solidFill>
                  <a:srgbClr val="080808"/>
                </a:solidFill>
                <a:cs typeface="Arial" panose="020B0604020202020204" pitchFamily="34" charset="0"/>
              </a:rPr>
              <a:t>hiện</a:t>
            </a:r>
            <a:endParaRPr lang="en-US" sz="2000" b="1" dirty="0">
              <a:solidFill>
                <a:srgbClr val="080808"/>
              </a:solidFill>
              <a:cs typeface="Arial" panose="020B0604020202020204" pitchFamily="34" charset="0"/>
            </a:endParaRPr>
          </a:p>
        </p:txBody>
      </p:sp>
      <p:grpSp>
        <p:nvGrpSpPr>
          <p:cNvPr id="299017" name="Group 9"/>
          <p:cNvGrpSpPr>
            <a:grpSpLocks/>
          </p:cNvGrpSpPr>
          <p:nvPr/>
        </p:nvGrpSpPr>
        <p:grpSpPr bwMode="auto">
          <a:xfrm>
            <a:off x="5472113" y="1066800"/>
            <a:ext cx="1466850" cy="1447800"/>
            <a:chOff x="708" y="2203"/>
            <a:chExt cx="751" cy="741"/>
          </a:xfrm>
        </p:grpSpPr>
        <p:sp>
          <p:nvSpPr>
            <p:cNvPr id="299018" name="Oval 10"/>
            <p:cNvSpPr>
              <a:spLocks noChangeArrowheads="1"/>
            </p:cNvSpPr>
            <p:nvPr/>
          </p:nvSpPr>
          <p:spPr bwMode="gray">
            <a:xfrm>
              <a:off x="728" y="2235"/>
              <a:ext cx="716" cy="709"/>
            </a:xfrm>
            <a:prstGeom prst="ellipse">
              <a:avLst/>
            </a:prstGeom>
            <a:gradFill rotWithShape="1">
              <a:gsLst>
                <a:gs pos="0">
                  <a:schemeClr val="accent1"/>
                </a:gs>
                <a:gs pos="100000">
                  <a:schemeClr val="accent1">
                    <a:gamma/>
                    <a:shade val="31765"/>
                    <a:invGamma/>
                  </a:schemeClr>
                </a:gs>
              </a:gsLst>
              <a:lin ang="5400000" scaled="1"/>
            </a:gradFill>
            <a:ln w="38100" algn="ctr">
              <a:solidFill>
                <a:srgbClr val="F8F8F8">
                  <a:alpha val="8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pic>
          <p:nvPicPr>
            <p:cNvPr id="299019" name="Picture 11"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extLst>
              <a:ext uri="{909E8E84-426E-40DD-AFC4-6F175D3DCCD1}">
                <a14:hiddenFill xmlns:a14="http://schemas.microsoft.com/office/drawing/2010/main">
                  <a:solidFill>
                    <a:srgbClr val="FFFFFF"/>
                  </a:solidFill>
                </a14:hiddenFill>
              </a:ext>
            </a:extLst>
          </p:spPr>
        </p:pic>
      </p:grpSp>
      <p:sp>
        <p:nvSpPr>
          <p:cNvPr id="299020" name="Rectangle 12"/>
          <p:cNvSpPr>
            <a:spLocks noChangeArrowheads="1"/>
          </p:cNvSpPr>
          <p:nvPr/>
        </p:nvSpPr>
        <p:spPr bwMode="gray">
          <a:xfrm>
            <a:off x="5500689" y="1500189"/>
            <a:ext cx="1450975"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a:solidFill>
                  <a:srgbClr val="F8F8F8"/>
                </a:solidFill>
                <a:cs typeface="Arial" panose="020B0604020202020204" pitchFamily="34" charset="0"/>
              </a:rPr>
              <a:t> 1</a:t>
            </a:r>
          </a:p>
        </p:txBody>
      </p:sp>
      <p:grpSp>
        <p:nvGrpSpPr>
          <p:cNvPr id="299021" name="Group 13"/>
          <p:cNvGrpSpPr>
            <a:grpSpLocks/>
          </p:cNvGrpSpPr>
          <p:nvPr/>
        </p:nvGrpSpPr>
        <p:grpSpPr bwMode="auto">
          <a:xfrm>
            <a:off x="4171950" y="3481388"/>
            <a:ext cx="1466850" cy="1447800"/>
            <a:chOff x="708" y="2203"/>
            <a:chExt cx="751" cy="741"/>
          </a:xfrm>
        </p:grpSpPr>
        <p:sp>
          <p:nvSpPr>
            <p:cNvPr id="299022" name="Oval 14"/>
            <p:cNvSpPr>
              <a:spLocks noChangeArrowheads="1"/>
            </p:cNvSpPr>
            <p:nvPr/>
          </p:nvSpPr>
          <p:spPr bwMode="gray">
            <a:xfrm>
              <a:off x="728" y="2235"/>
              <a:ext cx="716" cy="709"/>
            </a:xfrm>
            <a:prstGeom prst="ellipse">
              <a:avLst/>
            </a:prstGeom>
            <a:gradFill rotWithShape="1">
              <a:gsLst>
                <a:gs pos="0">
                  <a:schemeClr val="accent2"/>
                </a:gs>
                <a:gs pos="100000">
                  <a:schemeClr val="accent2">
                    <a:gamma/>
                    <a:shade val="31765"/>
                    <a:invGamma/>
                  </a:schemeClr>
                </a:gs>
              </a:gsLst>
              <a:lin ang="5400000" scaled="1"/>
            </a:gradFill>
            <a:ln w="38100" algn="ctr">
              <a:solidFill>
                <a:srgbClr val="F8F8F8">
                  <a:alpha val="8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pic>
          <p:nvPicPr>
            <p:cNvPr id="299023" name="Picture 15"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extLst>
              <a:ext uri="{909E8E84-426E-40DD-AFC4-6F175D3DCCD1}">
                <a14:hiddenFill xmlns:a14="http://schemas.microsoft.com/office/drawing/2010/main">
                  <a:solidFill>
                    <a:srgbClr val="FFFFFF"/>
                  </a:solidFill>
                </a14:hiddenFill>
              </a:ext>
            </a:extLst>
          </p:spPr>
        </p:pic>
      </p:grpSp>
      <p:sp>
        <p:nvSpPr>
          <p:cNvPr id="299024" name="Rectangle 16"/>
          <p:cNvSpPr>
            <a:spLocks noChangeArrowheads="1"/>
          </p:cNvSpPr>
          <p:nvPr/>
        </p:nvSpPr>
        <p:spPr bwMode="gray">
          <a:xfrm>
            <a:off x="4187826" y="3898901"/>
            <a:ext cx="1450975"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a:solidFill>
                  <a:srgbClr val="F8F8F8"/>
                </a:solidFill>
                <a:cs typeface="Arial" panose="020B0604020202020204" pitchFamily="34" charset="0"/>
              </a:rPr>
              <a:t>3</a:t>
            </a:r>
          </a:p>
        </p:txBody>
      </p:sp>
      <p:grpSp>
        <p:nvGrpSpPr>
          <p:cNvPr id="299025" name="Group 17"/>
          <p:cNvGrpSpPr>
            <a:grpSpLocks/>
          </p:cNvGrpSpPr>
          <p:nvPr/>
        </p:nvGrpSpPr>
        <p:grpSpPr bwMode="auto">
          <a:xfrm>
            <a:off x="6781800" y="3532188"/>
            <a:ext cx="1466850" cy="1447800"/>
            <a:chOff x="708" y="2203"/>
            <a:chExt cx="751" cy="741"/>
          </a:xfrm>
        </p:grpSpPr>
        <p:sp>
          <p:nvSpPr>
            <p:cNvPr id="299026" name="Oval 18"/>
            <p:cNvSpPr>
              <a:spLocks noChangeArrowheads="1"/>
            </p:cNvSpPr>
            <p:nvPr/>
          </p:nvSpPr>
          <p:spPr bwMode="gray">
            <a:xfrm>
              <a:off x="728" y="2235"/>
              <a:ext cx="716" cy="709"/>
            </a:xfrm>
            <a:prstGeom prst="ellipse">
              <a:avLst/>
            </a:prstGeom>
            <a:gradFill rotWithShape="1">
              <a:gsLst>
                <a:gs pos="0">
                  <a:schemeClr val="hlink"/>
                </a:gs>
                <a:gs pos="100000">
                  <a:schemeClr val="hlink">
                    <a:gamma/>
                    <a:shade val="31765"/>
                    <a:invGamma/>
                  </a:schemeClr>
                </a:gs>
              </a:gsLst>
              <a:lin ang="5400000" scaled="1"/>
            </a:gradFill>
            <a:ln w="38100" algn="ctr">
              <a:solidFill>
                <a:srgbClr val="F8F8F8">
                  <a:alpha val="8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pic>
          <p:nvPicPr>
            <p:cNvPr id="299027" name="Picture 19"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extLst>
              <a:ext uri="{909E8E84-426E-40DD-AFC4-6F175D3DCCD1}">
                <a14:hiddenFill xmlns:a14="http://schemas.microsoft.com/office/drawing/2010/main">
                  <a:solidFill>
                    <a:srgbClr val="FFFFFF"/>
                  </a:solidFill>
                </a14:hiddenFill>
              </a:ext>
            </a:extLst>
          </p:spPr>
        </p:pic>
      </p:grpSp>
      <p:sp>
        <p:nvSpPr>
          <p:cNvPr id="299028" name="Rectangle 20"/>
          <p:cNvSpPr>
            <a:spLocks noChangeArrowheads="1"/>
          </p:cNvSpPr>
          <p:nvPr/>
        </p:nvSpPr>
        <p:spPr bwMode="gray">
          <a:xfrm>
            <a:off x="6858000" y="3989389"/>
            <a:ext cx="1295400"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a:solidFill>
                  <a:srgbClr val="F8F8F8"/>
                </a:solidFill>
                <a:cs typeface="Arial" panose="020B0604020202020204" pitchFamily="34" charset="0"/>
              </a:rPr>
              <a:t> 2</a:t>
            </a:r>
          </a:p>
        </p:txBody>
      </p:sp>
    </p:spTree>
    <p:extLst>
      <p:ext uri="{BB962C8B-B14F-4D97-AF65-F5344CB8AC3E}">
        <p14:creationId xmlns:p14="http://schemas.microsoft.com/office/powerpoint/2010/main" val="198386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sz="5400" b="1"/>
              <a:t>Bộ luật hình sự 2015</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endParaRPr lang="en-US" sz="2400"/>
          </a:p>
          <a:p>
            <a:pPr marL="0" indent="0">
              <a:buNone/>
            </a:pPr>
            <a:r>
              <a:rPr lang="vi-VN" sz="2400" b="1"/>
              <a:t>Điều 132</a:t>
            </a:r>
            <a:r>
              <a:rPr lang="en-US" sz="2400" b="1"/>
              <a:t>. T</a:t>
            </a:r>
            <a:r>
              <a:rPr lang="vi-VN" sz="2400" b="1"/>
              <a:t>ội không cứu giúp người đang ở trong tình trạng nguy hiểm đến tính mạng</a:t>
            </a:r>
            <a:endParaRPr lang="en-US" sz="2400" b="1"/>
          </a:p>
          <a:p>
            <a:r>
              <a:rPr lang="vi-VN" sz="2400"/>
              <a:t>“1. Người nào thấy người khác đang ở trong tình trạng nguy hiểm đến tính mạng, tuy có điều kiện mà không cứu giúp dẫn đến hậu quả người đó chết, thì bị phạt cảnh cáo, phạt cải tạo không giam giữ đến 2 năm hoặc phạt tù từ 3 tháng đến 2 năm.</a:t>
            </a:r>
            <a:r>
              <a:rPr lang="en-US" sz="2400"/>
              <a:t>”</a:t>
            </a:r>
            <a:endParaRPr lang="vi-VN" sz="2400"/>
          </a:p>
          <a:p>
            <a:endParaRPr lang="en-US" sz="2400"/>
          </a:p>
        </p:txBody>
      </p:sp>
    </p:spTree>
    <p:extLst>
      <p:ext uri="{BB962C8B-B14F-4D97-AF65-F5344CB8AC3E}">
        <p14:creationId xmlns:p14="http://schemas.microsoft.com/office/powerpoint/2010/main" val="42316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b="1"/>
              <a:t>Bộ luật dân sự 2015</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marL="0" indent="0">
              <a:buNone/>
            </a:pPr>
            <a:r>
              <a:rPr lang="vi-VN" sz="1700" b="1" dirty="0"/>
              <a:t>Điều 398</a:t>
            </a:r>
            <a:r>
              <a:rPr lang="en-US" sz="1700" b="1" dirty="0"/>
              <a:t>. </a:t>
            </a:r>
            <a:r>
              <a:rPr lang="en-US" sz="1700" b="1" dirty="0" err="1"/>
              <a:t>Nội</a:t>
            </a:r>
            <a:r>
              <a:rPr lang="en-US" sz="1700" b="1" dirty="0"/>
              <a:t> dung </a:t>
            </a:r>
            <a:r>
              <a:rPr lang="en-US" sz="1700" b="1" dirty="0" err="1"/>
              <a:t>của</a:t>
            </a:r>
            <a:r>
              <a:rPr lang="en-US" sz="1700" b="1" dirty="0"/>
              <a:t> </a:t>
            </a:r>
            <a:r>
              <a:rPr lang="en-US" sz="1700" b="1" dirty="0" err="1"/>
              <a:t>Hợp</a:t>
            </a:r>
            <a:r>
              <a:rPr lang="en-US" sz="1700" b="1" dirty="0"/>
              <a:t> </a:t>
            </a:r>
            <a:r>
              <a:rPr lang="en-US" sz="1700" b="1" dirty="0" err="1"/>
              <a:t>đồng</a:t>
            </a:r>
            <a:r>
              <a:rPr lang="en-US" sz="1700" b="1" dirty="0"/>
              <a:t>:</a:t>
            </a:r>
          </a:p>
          <a:p>
            <a:pPr marL="514350" indent="-514350">
              <a:buAutoNum type="arabicPeriod"/>
            </a:pPr>
            <a:r>
              <a:rPr lang="en-US" sz="1700" dirty="0"/>
              <a:t>C</a:t>
            </a:r>
            <a:r>
              <a:rPr lang="vi-VN" sz="1700" dirty="0"/>
              <a:t>ác bên trong hợp đồng có quyền thỏa thuận về nội dung trong hợp đồng. </a:t>
            </a:r>
            <a:endParaRPr lang="en-US" sz="1700" dirty="0"/>
          </a:p>
          <a:p>
            <a:pPr marL="514350" indent="-514350">
              <a:buAutoNum type="arabicPeriod"/>
            </a:pPr>
            <a:r>
              <a:rPr lang="vi-VN" sz="1700" dirty="0"/>
              <a:t>Hợp đồng có thể có các nội dung sau đây: </a:t>
            </a:r>
            <a:endParaRPr lang="en-US" sz="1700" dirty="0"/>
          </a:p>
          <a:p>
            <a:pPr marL="0" indent="0">
              <a:buNone/>
            </a:pPr>
            <a:r>
              <a:rPr lang="en-US" sz="1700" dirty="0"/>
              <a:t>a. </a:t>
            </a:r>
            <a:r>
              <a:rPr lang="vi-VN" sz="1700" dirty="0"/>
              <a:t>Đối tượng của hợp đồng; </a:t>
            </a:r>
            <a:endParaRPr lang="en-US" sz="1700" dirty="0"/>
          </a:p>
          <a:p>
            <a:pPr marL="0" indent="0">
              <a:buNone/>
            </a:pPr>
            <a:r>
              <a:rPr lang="en-US" sz="1700" dirty="0"/>
              <a:t>b. S</a:t>
            </a:r>
            <a:r>
              <a:rPr lang="vi-VN" sz="1700" dirty="0"/>
              <a:t>ố lượng, chất lượng; </a:t>
            </a:r>
            <a:endParaRPr lang="en-US" sz="1700" dirty="0"/>
          </a:p>
          <a:p>
            <a:pPr marL="0" indent="0">
              <a:buNone/>
            </a:pPr>
            <a:r>
              <a:rPr lang="en-US" sz="1700" dirty="0"/>
              <a:t>c. G</a:t>
            </a:r>
            <a:r>
              <a:rPr lang="vi-VN" sz="1700" dirty="0"/>
              <a:t>iá, phương thức thanh toán; </a:t>
            </a:r>
            <a:endParaRPr lang="en-US" sz="1700" dirty="0"/>
          </a:p>
          <a:p>
            <a:pPr marL="0" indent="0">
              <a:buNone/>
            </a:pPr>
            <a:r>
              <a:rPr lang="en-US" sz="1700" dirty="0"/>
              <a:t>d. T</a:t>
            </a:r>
            <a:r>
              <a:rPr lang="vi-VN" sz="1700" dirty="0"/>
              <a:t>hời hạn, địa điểm, phương thức thực hiện hợp đồng; </a:t>
            </a:r>
            <a:endParaRPr lang="en-US" sz="1700" dirty="0"/>
          </a:p>
          <a:p>
            <a:pPr marL="0" indent="0">
              <a:buNone/>
            </a:pPr>
            <a:r>
              <a:rPr lang="en-US" sz="1700" dirty="0"/>
              <a:t>đ. Q</a:t>
            </a:r>
            <a:r>
              <a:rPr lang="vi-VN" sz="1700" dirty="0"/>
              <a:t>uyền, nghĩa vụ của các bên; </a:t>
            </a:r>
            <a:endParaRPr lang="en-US" sz="1700" dirty="0"/>
          </a:p>
          <a:p>
            <a:pPr marL="0" indent="0">
              <a:buNone/>
            </a:pPr>
            <a:r>
              <a:rPr lang="en-US" sz="1700" dirty="0"/>
              <a:t>e. T</a:t>
            </a:r>
            <a:r>
              <a:rPr lang="vi-VN" sz="1700" dirty="0"/>
              <a:t>rách nhiệm do vi phạm hợp đồng; </a:t>
            </a:r>
            <a:endParaRPr lang="en-US" sz="1700" dirty="0"/>
          </a:p>
          <a:p>
            <a:pPr marL="0" indent="0">
              <a:buNone/>
            </a:pPr>
            <a:r>
              <a:rPr lang="en-US" sz="1700" dirty="0"/>
              <a:t>f. P</a:t>
            </a:r>
            <a:r>
              <a:rPr lang="vi-VN" sz="1700" dirty="0"/>
              <a:t>hương thức giải quyết tranh chấp</a:t>
            </a:r>
            <a:endParaRPr lang="en-US" sz="1700" dirty="0"/>
          </a:p>
        </p:txBody>
      </p:sp>
    </p:spTree>
    <p:extLst>
      <p:ext uri="{BB962C8B-B14F-4D97-AF65-F5344CB8AC3E}">
        <p14:creationId xmlns:p14="http://schemas.microsoft.com/office/powerpoint/2010/main" val="236897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Freeform 3"/>
          <p:cNvSpPr>
            <a:spLocks/>
          </p:cNvSpPr>
          <p:nvPr/>
        </p:nvSpPr>
        <p:spPr bwMode="gray">
          <a:xfrm>
            <a:off x="4367214" y="2189163"/>
            <a:ext cx="1900237"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1">
              <a:lumMod val="50000"/>
            </a:schemeClr>
          </a:solidFill>
          <a:ln>
            <a:noFill/>
          </a:ln>
          <a:effectLst/>
        </p:spPr>
        <p:txBody>
          <a:bodyPr wrap="none" anchor="ctr"/>
          <a:lstStyle/>
          <a:p>
            <a:endParaRPr lang="en-US"/>
          </a:p>
        </p:txBody>
      </p:sp>
      <p:sp>
        <p:nvSpPr>
          <p:cNvPr id="295940" name="Freeform 4"/>
          <p:cNvSpPr>
            <a:spLocks/>
          </p:cNvSpPr>
          <p:nvPr/>
        </p:nvSpPr>
        <p:spPr bwMode="gray">
          <a:xfrm>
            <a:off x="6286501" y="2124075"/>
            <a:ext cx="366713" cy="156210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50000"/>
            </a:schemeClr>
          </a:solidFill>
          <a:ln>
            <a:noFill/>
          </a:ln>
          <a:effectLst/>
        </p:spPr>
        <p:txBody>
          <a:bodyPr wrap="none" anchor="ctr"/>
          <a:lstStyle/>
          <a:p>
            <a:endParaRPr lang="en-US"/>
          </a:p>
        </p:txBody>
      </p:sp>
      <p:sp>
        <p:nvSpPr>
          <p:cNvPr id="295941" name="Freeform 5"/>
          <p:cNvSpPr>
            <a:spLocks/>
          </p:cNvSpPr>
          <p:nvPr/>
        </p:nvSpPr>
        <p:spPr bwMode="gray">
          <a:xfrm flipH="1">
            <a:off x="6686550" y="2189163"/>
            <a:ext cx="190023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1">
              <a:lumMod val="50000"/>
            </a:schemeClr>
          </a:solidFill>
          <a:ln>
            <a:noFill/>
          </a:ln>
          <a:effectLst/>
        </p:spPr>
        <p:txBody>
          <a:bodyPr wrap="none" anchor="ctr"/>
          <a:lstStyle/>
          <a:p>
            <a:endParaRPr lang="en-US"/>
          </a:p>
        </p:txBody>
      </p:sp>
      <p:grpSp>
        <p:nvGrpSpPr>
          <p:cNvPr id="295942" name="Group 6"/>
          <p:cNvGrpSpPr>
            <a:grpSpLocks/>
          </p:cNvGrpSpPr>
          <p:nvPr/>
        </p:nvGrpSpPr>
        <p:grpSpPr bwMode="auto">
          <a:xfrm>
            <a:off x="4005264" y="990600"/>
            <a:ext cx="1362075" cy="1322388"/>
            <a:chOff x="4320" y="1152"/>
            <a:chExt cx="414" cy="402"/>
          </a:xfrm>
        </p:grpSpPr>
        <p:sp>
          <p:nvSpPr>
            <p:cNvPr id="295943"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295944"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95945" name="Rectangle 9"/>
          <p:cNvSpPr>
            <a:spLocks noChangeArrowheads="1"/>
          </p:cNvSpPr>
          <p:nvPr/>
        </p:nvSpPr>
        <p:spPr bwMode="gray">
          <a:xfrm>
            <a:off x="4094275" y="1371601"/>
            <a:ext cx="1257075" cy="461665"/>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none">
            <a:spAutoFit/>
            <a:flatTx/>
          </a:bodyPr>
          <a:lstStyle/>
          <a:p>
            <a:pPr algn="ctr"/>
            <a:r>
              <a:rPr lang="en-US" sz="2400" b="1" dirty="0" err="1">
                <a:solidFill>
                  <a:srgbClr val="FFFFFF"/>
                </a:solidFill>
                <a:cs typeface="Arial" panose="020B0604020202020204" pitchFamily="34" charset="0"/>
              </a:rPr>
              <a:t>Giả</a:t>
            </a:r>
            <a:r>
              <a:rPr lang="en-US" sz="2400" b="1" dirty="0">
                <a:solidFill>
                  <a:srgbClr val="FFFFFF"/>
                </a:solidFill>
                <a:cs typeface="Arial" panose="020B0604020202020204" pitchFamily="34" charset="0"/>
              </a:rPr>
              <a:t> </a:t>
            </a:r>
            <a:r>
              <a:rPr lang="en-US" sz="2400" b="1" dirty="0" err="1">
                <a:solidFill>
                  <a:srgbClr val="FFFFFF"/>
                </a:solidFill>
                <a:cs typeface="Arial" panose="020B0604020202020204" pitchFamily="34" charset="0"/>
              </a:rPr>
              <a:t>định</a:t>
            </a:r>
            <a:endParaRPr lang="en-US" sz="2400" b="1" dirty="0">
              <a:solidFill>
                <a:srgbClr val="FFFFFF"/>
              </a:solidFill>
              <a:cs typeface="Arial" panose="020B0604020202020204" pitchFamily="34" charset="0"/>
            </a:endParaRPr>
          </a:p>
        </p:txBody>
      </p:sp>
      <p:grpSp>
        <p:nvGrpSpPr>
          <p:cNvPr id="295946" name="Group 10"/>
          <p:cNvGrpSpPr>
            <a:grpSpLocks/>
          </p:cNvGrpSpPr>
          <p:nvPr/>
        </p:nvGrpSpPr>
        <p:grpSpPr bwMode="auto">
          <a:xfrm>
            <a:off x="5788820" y="990600"/>
            <a:ext cx="1362075" cy="1322388"/>
            <a:chOff x="4320" y="1152"/>
            <a:chExt cx="414" cy="402"/>
          </a:xfrm>
        </p:grpSpPr>
        <p:sp>
          <p:nvSpPr>
            <p:cNvPr id="295947" name="AutoShape 11"/>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295948" name="Freeform 12"/>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grpSp>
        <p:nvGrpSpPr>
          <p:cNvPr id="295949" name="Group 13"/>
          <p:cNvGrpSpPr>
            <a:grpSpLocks/>
          </p:cNvGrpSpPr>
          <p:nvPr/>
        </p:nvGrpSpPr>
        <p:grpSpPr bwMode="auto">
          <a:xfrm>
            <a:off x="7572376" y="1000125"/>
            <a:ext cx="1362075" cy="1322388"/>
            <a:chOff x="4320" y="1152"/>
            <a:chExt cx="414" cy="402"/>
          </a:xfrm>
        </p:grpSpPr>
        <p:sp>
          <p:nvSpPr>
            <p:cNvPr id="295950" name="AutoShape 14"/>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295951"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95952" name="Rectangle 16"/>
          <p:cNvSpPr>
            <a:spLocks noChangeArrowheads="1"/>
          </p:cNvSpPr>
          <p:nvPr/>
        </p:nvSpPr>
        <p:spPr bwMode="gray">
          <a:xfrm>
            <a:off x="5779722" y="1371601"/>
            <a:ext cx="1356462" cy="461665"/>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none">
            <a:spAutoFit/>
            <a:flatTx/>
          </a:bodyPr>
          <a:lstStyle/>
          <a:p>
            <a:pPr algn="ctr"/>
            <a:r>
              <a:rPr lang="en-US" sz="2400" b="1" dirty="0" err="1">
                <a:solidFill>
                  <a:srgbClr val="FFFFFF"/>
                </a:solidFill>
                <a:cs typeface="Arial" panose="020B0604020202020204" pitchFamily="34" charset="0"/>
              </a:rPr>
              <a:t>Quy</a:t>
            </a:r>
            <a:r>
              <a:rPr lang="en-US" sz="2400" b="1" dirty="0">
                <a:solidFill>
                  <a:srgbClr val="FFFFFF"/>
                </a:solidFill>
                <a:cs typeface="Arial" panose="020B0604020202020204" pitchFamily="34" charset="0"/>
              </a:rPr>
              <a:t> </a:t>
            </a:r>
            <a:r>
              <a:rPr lang="en-US" sz="2400" b="1" dirty="0" err="1">
                <a:solidFill>
                  <a:srgbClr val="FFFFFF"/>
                </a:solidFill>
                <a:cs typeface="Arial" panose="020B0604020202020204" pitchFamily="34" charset="0"/>
              </a:rPr>
              <a:t>định</a:t>
            </a:r>
            <a:endParaRPr lang="en-US" sz="2400" b="1" dirty="0">
              <a:solidFill>
                <a:srgbClr val="FFFFFF"/>
              </a:solidFill>
              <a:cs typeface="Arial" panose="020B0604020202020204" pitchFamily="34" charset="0"/>
            </a:endParaRPr>
          </a:p>
        </p:txBody>
      </p:sp>
      <p:sp>
        <p:nvSpPr>
          <p:cNvPr id="295953" name="Rectangle 17"/>
          <p:cNvSpPr>
            <a:spLocks noChangeArrowheads="1"/>
          </p:cNvSpPr>
          <p:nvPr/>
        </p:nvSpPr>
        <p:spPr bwMode="gray">
          <a:xfrm>
            <a:off x="7740781" y="1381126"/>
            <a:ext cx="1069716" cy="461665"/>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none">
            <a:spAutoFit/>
            <a:flatTx/>
          </a:bodyPr>
          <a:lstStyle/>
          <a:p>
            <a:pPr algn="ctr"/>
            <a:r>
              <a:rPr lang="en-US" sz="2400" b="1" dirty="0" err="1">
                <a:solidFill>
                  <a:srgbClr val="FFFFFF"/>
                </a:solidFill>
                <a:cs typeface="Arial" panose="020B0604020202020204" pitchFamily="34" charset="0"/>
              </a:rPr>
              <a:t>Chế</a:t>
            </a:r>
            <a:r>
              <a:rPr lang="en-US" sz="2400" b="1" dirty="0">
                <a:solidFill>
                  <a:srgbClr val="FFFFFF"/>
                </a:solidFill>
                <a:cs typeface="Arial" panose="020B0604020202020204" pitchFamily="34" charset="0"/>
              </a:rPr>
              <a:t> </a:t>
            </a:r>
            <a:r>
              <a:rPr lang="en-US" sz="2400" b="1" dirty="0" err="1">
                <a:solidFill>
                  <a:srgbClr val="FFFFFF"/>
                </a:solidFill>
                <a:cs typeface="Arial" panose="020B0604020202020204" pitchFamily="34" charset="0"/>
              </a:rPr>
              <a:t>tài</a:t>
            </a:r>
            <a:endParaRPr lang="en-US" sz="2400" b="1" dirty="0">
              <a:solidFill>
                <a:srgbClr val="FFFFFF"/>
              </a:solidFill>
              <a:cs typeface="Arial" panose="020B0604020202020204" pitchFamily="34" charset="0"/>
            </a:endParaRPr>
          </a:p>
        </p:txBody>
      </p:sp>
      <p:grpSp>
        <p:nvGrpSpPr>
          <p:cNvPr id="295954" name="Group 18"/>
          <p:cNvGrpSpPr>
            <a:grpSpLocks/>
          </p:cNvGrpSpPr>
          <p:nvPr/>
        </p:nvGrpSpPr>
        <p:grpSpPr bwMode="auto">
          <a:xfrm>
            <a:off x="2667001" y="3429000"/>
            <a:ext cx="7021513" cy="1936750"/>
            <a:chOff x="528" y="2736"/>
            <a:chExt cx="4423" cy="1220"/>
          </a:xfrm>
        </p:grpSpPr>
        <p:sp>
          <p:nvSpPr>
            <p:cNvPr id="295955" name="AutoShape 19"/>
            <p:cNvSpPr>
              <a:spLocks noChangeArrowheads="1"/>
            </p:cNvSpPr>
            <p:nvPr/>
          </p:nvSpPr>
          <p:spPr bwMode="ltGray">
            <a:xfrm>
              <a:off x="1456" y="2934"/>
              <a:ext cx="3495" cy="782"/>
            </a:xfrm>
            <a:prstGeom prst="roundRect">
              <a:avLst>
                <a:gd name="adj" fmla="val 16667"/>
              </a:avLst>
            </a:prstGeom>
            <a:solidFill>
              <a:schemeClr val="bg1"/>
            </a:solidFill>
            <a:ln w="57150" algn="ctr">
              <a:solidFill>
                <a:schemeClr val="bg2">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56" name="Rectangle 20"/>
            <p:cNvSpPr>
              <a:spLocks noChangeArrowheads="1"/>
            </p:cNvSpPr>
            <p:nvPr/>
          </p:nvSpPr>
          <p:spPr bwMode="auto">
            <a:xfrm>
              <a:off x="1783" y="3023"/>
              <a:ext cx="29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Clr>
                  <a:srgbClr val="D7181F"/>
                </a:buClr>
                <a:buFont typeface="Wingdings" panose="05000000000000000000" pitchFamily="2" charset="2"/>
                <a:buNone/>
              </a:pPr>
              <a:r>
                <a:rPr lang="en-US" b="1" dirty="0" err="1">
                  <a:solidFill>
                    <a:srgbClr val="000000"/>
                  </a:solidFill>
                  <a:cs typeface="Arial" panose="020B0604020202020204" pitchFamily="34" charset="0"/>
                </a:rPr>
                <a:t>Các</a:t>
              </a:r>
              <a:r>
                <a:rPr lang="en-US" b="1" dirty="0">
                  <a:solidFill>
                    <a:srgbClr val="000000"/>
                  </a:solidFill>
                  <a:cs typeface="Arial" panose="020B0604020202020204" pitchFamily="34" charset="0"/>
                </a:rPr>
                <a:t> </a:t>
              </a:r>
              <a:r>
                <a:rPr lang="en-US" b="1" dirty="0" err="1">
                  <a:solidFill>
                    <a:srgbClr val="000000"/>
                  </a:solidFill>
                  <a:cs typeface="Arial" panose="020B0604020202020204" pitchFamily="34" charset="0"/>
                </a:rPr>
                <a:t>bộ</a:t>
              </a:r>
              <a:r>
                <a:rPr lang="en-US" b="1" dirty="0">
                  <a:solidFill>
                    <a:srgbClr val="000000"/>
                  </a:solidFill>
                  <a:cs typeface="Arial" panose="020B0604020202020204" pitchFamily="34" charset="0"/>
                </a:rPr>
                <a:t> </a:t>
              </a:r>
              <a:r>
                <a:rPr lang="en-US" b="1" dirty="0" err="1">
                  <a:solidFill>
                    <a:srgbClr val="000000"/>
                  </a:solidFill>
                  <a:cs typeface="Arial" panose="020B0604020202020204" pitchFamily="34" charset="0"/>
                </a:rPr>
                <a:t>phận</a:t>
              </a:r>
              <a:r>
                <a:rPr lang="en-US" b="1" dirty="0">
                  <a:solidFill>
                    <a:srgbClr val="000000"/>
                  </a:solidFill>
                  <a:cs typeface="Arial" panose="020B0604020202020204" pitchFamily="34" charset="0"/>
                </a:rPr>
                <a:t> </a:t>
              </a:r>
              <a:r>
                <a:rPr lang="en-US" b="1" dirty="0" err="1">
                  <a:solidFill>
                    <a:srgbClr val="000000"/>
                  </a:solidFill>
                  <a:cs typeface="Arial" panose="020B0604020202020204" pitchFamily="34" charset="0"/>
                </a:rPr>
                <a:t>hợp</a:t>
              </a:r>
              <a:r>
                <a:rPr lang="en-US" b="1" dirty="0">
                  <a:solidFill>
                    <a:srgbClr val="000000"/>
                  </a:solidFill>
                  <a:cs typeface="Arial" panose="020B0604020202020204" pitchFamily="34" charset="0"/>
                </a:rPr>
                <a:t> </a:t>
              </a:r>
              <a:r>
                <a:rPr lang="en-US" b="1" dirty="0" err="1">
                  <a:solidFill>
                    <a:srgbClr val="000000"/>
                  </a:solidFill>
                  <a:cs typeface="Arial" panose="020B0604020202020204" pitchFamily="34" charset="0"/>
                </a:rPr>
                <a:t>thành</a:t>
              </a:r>
              <a:r>
                <a:rPr lang="en-US" b="1" dirty="0">
                  <a:solidFill>
                    <a:srgbClr val="000000"/>
                  </a:solidFill>
                  <a:cs typeface="Arial" panose="020B0604020202020204" pitchFamily="34" charset="0"/>
                </a:rPr>
                <a:t> </a:t>
              </a:r>
              <a:r>
                <a:rPr lang="en-US" b="1" dirty="0" err="1">
                  <a:solidFill>
                    <a:srgbClr val="000000"/>
                  </a:solidFill>
                  <a:cs typeface="Arial" panose="020B0604020202020204" pitchFamily="34" charset="0"/>
                </a:rPr>
                <a:t>của</a:t>
              </a:r>
              <a:r>
                <a:rPr lang="en-US" b="1" dirty="0">
                  <a:solidFill>
                    <a:srgbClr val="000000"/>
                  </a:solidFill>
                  <a:cs typeface="Arial" panose="020B0604020202020204" pitchFamily="34" charset="0"/>
                </a:rPr>
                <a:t> </a:t>
              </a:r>
              <a:r>
                <a:rPr lang="en-US" b="1" dirty="0" err="1">
                  <a:solidFill>
                    <a:srgbClr val="000000"/>
                  </a:solidFill>
                  <a:cs typeface="Arial" panose="020B0604020202020204" pitchFamily="34" charset="0"/>
                </a:rPr>
                <a:t>một</a:t>
              </a:r>
              <a:r>
                <a:rPr lang="en-US" b="1" dirty="0">
                  <a:solidFill>
                    <a:srgbClr val="000000"/>
                  </a:solidFill>
                  <a:cs typeface="Arial" panose="020B0604020202020204" pitchFamily="34" charset="0"/>
                </a:rPr>
                <a:t> QPPL</a:t>
              </a:r>
            </a:p>
          </p:txBody>
        </p:sp>
        <p:pic>
          <p:nvPicPr>
            <p:cNvPr id="295957" name="Picture 21" descr="YG_circl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2736"/>
              <a:ext cx="1220" cy="1220"/>
            </a:xfrm>
            <a:prstGeom prst="rect">
              <a:avLst/>
            </a:prstGeom>
            <a:noFill/>
            <a:extLst>
              <a:ext uri="{909E8E84-426E-40DD-AFC4-6F175D3DCCD1}">
                <a14:hiddenFill xmlns:a14="http://schemas.microsoft.com/office/drawing/2010/main">
                  <a:solidFill>
                    <a:srgbClr val="FFFFFF"/>
                  </a:solidFill>
                </a14:hiddenFill>
              </a:ext>
            </a:extLst>
          </p:spPr>
        </p:pic>
        <p:sp>
          <p:nvSpPr>
            <p:cNvPr id="295958" name="Text Box 22"/>
            <p:cNvSpPr txBox="1">
              <a:spLocks noChangeArrowheads="1"/>
            </p:cNvSpPr>
            <p:nvPr/>
          </p:nvSpPr>
          <p:spPr bwMode="gray">
            <a:xfrm>
              <a:off x="732" y="2851"/>
              <a:ext cx="812"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eaLnBrk="0" hangingPunct="0"/>
              <a:r>
                <a:rPr lang="en-US" sz="2400" b="1" dirty="0" err="1">
                  <a:solidFill>
                    <a:srgbClr val="000000"/>
                  </a:solidFill>
                  <a:cs typeface="Arial" panose="020B0604020202020204" pitchFamily="34" charset="0"/>
                </a:rPr>
                <a:t>Cấu</a:t>
              </a:r>
              <a:r>
                <a:rPr lang="en-US" sz="2400" b="1" dirty="0">
                  <a:solidFill>
                    <a:srgbClr val="000000"/>
                  </a:solidFill>
                  <a:cs typeface="Arial" panose="020B0604020202020204" pitchFamily="34" charset="0"/>
                </a:rPr>
                <a:t> </a:t>
              </a:r>
              <a:r>
                <a:rPr lang="en-US" sz="2400" b="1" dirty="0" err="1">
                  <a:solidFill>
                    <a:srgbClr val="000000"/>
                  </a:solidFill>
                  <a:cs typeface="Arial" panose="020B0604020202020204" pitchFamily="34" charset="0"/>
                </a:rPr>
                <a:t>thành</a:t>
              </a:r>
              <a:r>
                <a:rPr lang="en-US" sz="2400" b="1" dirty="0">
                  <a:solidFill>
                    <a:srgbClr val="000000"/>
                  </a:solidFill>
                  <a:cs typeface="Arial" panose="020B0604020202020204" pitchFamily="34" charset="0"/>
                </a:rPr>
                <a:t> </a:t>
              </a:r>
              <a:r>
                <a:rPr lang="en-US" sz="2400" b="1" dirty="0" err="1">
                  <a:solidFill>
                    <a:srgbClr val="000000"/>
                  </a:solidFill>
                  <a:cs typeface="Arial" panose="020B0604020202020204" pitchFamily="34" charset="0"/>
                </a:rPr>
                <a:t>của</a:t>
              </a:r>
              <a:r>
                <a:rPr lang="en-US" sz="2400" b="1" dirty="0">
                  <a:solidFill>
                    <a:srgbClr val="000000"/>
                  </a:solidFill>
                  <a:cs typeface="Arial" panose="020B0604020202020204" pitchFamily="34" charset="0"/>
                </a:rPr>
                <a:t> QPPL</a:t>
              </a:r>
            </a:p>
          </p:txBody>
        </p:sp>
      </p:grpSp>
    </p:spTree>
    <p:extLst>
      <p:ext uri="{BB962C8B-B14F-4D97-AF65-F5344CB8AC3E}">
        <p14:creationId xmlns:p14="http://schemas.microsoft.com/office/powerpoint/2010/main" val="303908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a:t>                                </a:t>
            </a:r>
            <a:r>
              <a:rPr lang="en-US" sz="4800" b="1"/>
              <a:t>Giả định</a:t>
            </a:r>
          </a:p>
        </p:txBody>
      </p:sp>
      <p:grpSp>
        <p:nvGrpSpPr>
          <p:cNvPr id="23" name="Group 22">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marL="0" indent="0">
              <a:buNone/>
            </a:pPr>
            <a:r>
              <a:rPr lang="en-US" sz="3200" dirty="0" err="1"/>
              <a:t>bộ</a:t>
            </a:r>
            <a:r>
              <a:rPr lang="en-US" sz="3200" dirty="0"/>
              <a:t> </a:t>
            </a:r>
            <a:r>
              <a:rPr lang="en-US" sz="3200" dirty="0" err="1"/>
              <a:t>phận</a:t>
            </a:r>
            <a:r>
              <a:rPr lang="en-US" sz="3200" dirty="0"/>
              <a:t> </a:t>
            </a:r>
            <a:r>
              <a:rPr lang="en-US" sz="3200" dirty="0" err="1"/>
              <a:t>của</a:t>
            </a:r>
            <a:r>
              <a:rPr lang="en-US" sz="3200" dirty="0"/>
              <a:t> QPPL </a:t>
            </a:r>
            <a:r>
              <a:rPr lang="en-US" sz="3200" dirty="0" err="1"/>
              <a:t>nêu</a:t>
            </a:r>
            <a:r>
              <a:rPr lang="en-US" sz="3200" dirty="0"/>
              <a:t> </a:t>
            </a:r>
            <a:r>
              <a:rPr lang="en-US" sz="3200" dirty="0" err="1"/>
              <a:t>điều</a:t>
            </a:r>
            <a:r>
              <a:rPr lang="en-US" sz="3200" dirty="0"/>
              <a:t> </a:t>
            </a:r>
            <a:r>
              <a:rPr lang="en-US" sz="3200" dirty="0" err="1"/>
              <a:t>kiện</a:t>
            </a:r>
            <a:r>
              <a:rPr lang="en-US" sz="3200" dirty="0"/>
              <a:t>, </a:t>
            </a:r>
            <a:r>
              <a:rPr lang="en-US" sz="3200" dirty="0" err="1"/>
              <a:t>hoàn</a:t>
            </a:r>
            <a:r>
              <a:rPr lang="en-US" sz="3200" dirty="0"/>
              <a:t> </a:t>
            </a:r>
            <a:r>
              <a:rPr lang="en-US" sz="3200" dirty="0" err="1"/>
              <a:t>cảnh</a:t>
            </a:r>
            <a:r>
              <a:rPr lang="en-US" sz="3200" dirty="0"/>
              <a:t> </a:t>
            </a:r>
            <a:r>
              <a:rPr lang="en-US" sz="3200" dirty="0" err="1"/>
              <a:t>có</a:t>
            </a:r>
            <a:r>
              <a:rPr lang="en-US" sz="3200" dirty="0"/>
              <a:t> </a:t>
            </a:r>
            <a:r>
              <a:rPr lang="en-US" sz="3200" dirty="0" err="1"/>
              <a:t>thể</a:t>
            </a:r>
            <a:r>
              <a:rPr lang="en-US" sz="3200" dirty="0"/>
              <a:t> </a:t>
            </a:r>
            <a:r>
              <a:rPr lang="en-US" sz="3200" dirty="0" err="1"/>
              <a:t>xảy</a:t>
            </a:r>
            <a:r>
              <a:rPr lang="en-US" sz="3200" dirty="0"/>
              <a:t> ra </a:t>
            </a:r>
            <a:r>
              <a:rPr lang="en-US" sz="3200" dirty="0" err="1"/>
              <a:t>trong</a:t>
            </a:r>
            <a:r>
              <a:rPr lang="en-US" sz="3200" dirty="0"/>
              <a:t> </a:t>
            </a:r>
            <a:r>
              <a:rPr lang="en-US" sz="3200" dirty="0" err="1"/>
              <a:t>cuộc</a:t>
            </a:r>
            <a:r>
              <a:rPr lang="en-US" sz="3200" dirty="0"/>
              <a:t> </a:t>
            </a:r>
            <a:r>
              <a:rPr lang="en-US" sz="3200" dirty="0" err="1"/>
              <a:t>sống</a:t>
            </a:r>
            <a:r>
              <a:rPr lang="en-US" sz="3200" dirty="0"/>
              <a:t> </a:t>
            </a:r>
            <a:r>
              <a:rPr lang="en-US" sz="3200" dirty="0" err="1"/>
              <a:t>mà</a:t>
            </a:r>
            <a:r>
              <a:rPr lang="en-US" sz="3200" dirty="0"/>
              <a:t> </a:t>
            </a:r>
            <a:r>
              <a:rPr lang="en-US" sz="3200" dirty="0" err="1"/>
              <a:t>khi</a:t>
            </a:r>
            <a:r>
              <a:rPr lang="en-US" sz="3200" dirty="0"/>
              <a:t> </a:t>
            </a:r>
            <a:r>
              <a:rPr lang="en-US" sz="3200" dirty="0" err="1"/>
              <a:t>chủ</a:t>
            </a:r>
            <a:r>
              <a:rPr lang="en-US" sz="3200" dirty="0"/>
              <a:t> </a:t>
            </a:r>
            <a:r>
              <a:rPr lang="en-US" sz="3200" dirty="0" err="1"/>
              <a:t>thể</a:t>
            </a:r>
            <a:r>
              <a:rPr lang="en-US" sz="3200" dirty="0"/>
              <a:t> </a:t>
            </a:r>
            <a:r>
              <a:rPr lang="en-US" sz="3200" dirty="0" err="1"/>
              <a:t>trong</a:t>
            </a:r>
            <a:r>
              <a:rPr lang="en-US" sz="3200" dirty="0"/>
              <a:t> </a:t>
            </a:r>
            <a:r>
              <a:rPr lang="en-US" sz="3200" dirty="0" err="1"/>
              <a:t>hoàn</a:t>
            </a:r>
            <a:r>
              <a:rPr lang="en-US" sz="3200" dirty="0"/>
              <a:t> </a:t>
            </a:r>
            <a:r>
              <a:rPr lang="en-US" sz="3200" dirty="0" err="1"/>
              <a:t>cảnh</a:t>
            </a:r>
            <a:r>
              <a:rPr lang="en-US" sz="3200" dirty="0"/>
              <a:t> </a:t>
            </a:r>
            <a:r>
              <a:rPr lang="en-US" sz="3200" dirty="0" err="1"/>
              <a:t>đó</a:t>
            </a:r>
            <a:r>
              <a:rPr lang="en-US" sz="3200" dirty="0"/>
              <a:t> </a:t>
            </a:r>
            <a:r>
              <a:rPr lang="en-US" sz="3200" dirty="0" err="1"/>
              <a:t>phải</a:t>
            </a:r>
            <a:r>
              <a:rPr lang="en-US" sz="3200" dirty="0"/>
              <a:t> </a:t>
            </a:r>
            <a:r>
              <a:rPr lang="en-US" sz="3200" dirty="0" err="1"/>
              <a:t>chịu</a:t>
            </a:r>
            <a:r>
              <a:rPr lang="en-US" sz="3200" dirty="0"/>
              <a:t> </a:t>
            </a:r>
            <a:r>
              <a:rPr lang="en-US" sz="3200" dirty="0" err="1"/>
              <a:t>sự</a:t>
            </a:r>
            <a:r>
              <a:rPr lang="en-US" sz="3200" dirty="0"/>
              <a:t> </a:t>
            </a:r>
            <a:r>
              <a:rPr lang="en-US" sz="3200" dirty="0" err="1"/>
              <a:t>tác</a:t>
            </a:r>
            <a:r>
              <a:rPr lang="en-US" sz="3200" dirty="0"/>
              <a:t> </a:t>
            </a:r>
            <a:r>
              <a:rPr lang="en-US" sz="3200" dirty="0" err="1"/>
              <a:t>động</a:t>
            </a:r>
            <a:r>
              <a:rPr lang="en-US" sz="3200" dirty="0"/>
              <a:t> </a:t>
            </a:r>
            <a:r>
              <a:rPr lang="en-US" sz="3200" dirty="0" err="1"/>
              <a:t>của</a:t>
            </a:r>
            <a:r>
              <a:rPr lang="en-US" sz="3200" dirty="0"/>
              <a:t> QPPL</a:t>
            </a:r>
          </a:p>
        </p:txBody>
      </p:sp>
    </p:spTree>
    <p:extLst>
      <p:ext uri="{BB962C8B-B14F-4D97-AF65-F5344CB8AC3E}">
        <p14:creationId xmlns:p14="http://schemas.microsoft.com/office/powerpoint/2010/main" val="429346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940</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CHƯƠNG 3: VĂN BẢN QUY PHẠM PHÁP LUẬT</vt:lpstr>
      <vt:lpstr>3.1. QUY PHẠM PHÁP LUẬT</vt:lpstr>
      <vt:lpstr>                                Khái niệm</vt:lpstr>
      <vt:lpstr>PowerPoint Presentation</vt:lpstr>
      <vt:lpstr>Bộ luật hình sự 2015</vt:lpstr>
      <vt:lpstr>Bộ luật dân sự 2015</vt:lpstr>
      <vt:lpstr>PowerPoint Presentation</vt:lpstr>
      <vt:lpstr>                                Giả định</vt:lpstr>
      <vt:lpstr>                                   Quy định</vt:lpstr>
      <vt:lpstr>                                     Chế tài</vt:lpstr>
      <vt:lpstr>2.2. HỆ THỐNG VĂN BẢN QPPL</vt:lpstr>
      <vt:lpstr>                                  Khái niệm </vt:lpstr>
      <vt:lpstr>PowerPoint Presentation</vt:lpstr>
      <vt:lpstr>Nguyên tắc áp dụng pháp luật VN</vt:lpstr>
      <vt:lpstr>Bài tập làm trong 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Getoutofmylaptop</dc:creator>
  <cp:lastModifiedBy>Nguyen Phuong Thao</cp:lastModifiedBy>
  <cp:revision>33</cp:revision>
  <dcterms:created xsi:type="dcterms:W3CDTF">2019-09-19T22:42:56Z</dcterms:created>
  <dcterms:modified xsi:type="dcterms:W3CDTF">2021-09-24T07:43:19Z</dcterms:modified>
</cp:coreProperties>
</file>