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15" r:id="rId2"/>
    <p:sldId id="313" r:id="rId3"/>
    <p:sldId id="312" r:id="rId4"/>
    <p:sldId id="314" r:id="rId5"/>
    <p:sldId id="316" r:id="rId6"/>
    <p:sldId id="317" r:id="rId7"/>
    <p:sldId id="318" r:id="rId8"/>
    <p:sldId id="319" r:id="rId9"/>
    <p:sldId id="320" r:id="rId10"/>
    <p:sldId id="321" r:id="rId11"/>
    <p:sldId id="322" r:id="rId12"/>
    <p:sldId id="323" r:id="rId13"/>
    <p:sldId id="311" r:id="rId14"/>
    <p:sldId id="324" r:id="rId15"/>
    <p:sldId id="325" r:id="rId16"/>
    <p:sldId id="326" r:id="rId17"/>
    <p:sldId id="327" r:id="rId18"/>
    <p:sldId id="328" r:id="rId19"/>
    <p:sldId id="329" r:id="rId20"/>
    <p:sldId id="330" r:id="rId21"/>
    <p:sldId id="331" r:id="rId22"/>
    <p:sldId id="33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746" y="108"/>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2E908A-04F2-4B09-BB6C-D08F83928CD0}" type="datetimeFigureOut">
              <a:rPr lang="en-US" smtClean="0"/>
              <a:t>12/8/2021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72A758-55B1-42C2-8583-4107DB3489AF}" type="slidenum">
              <a:rPr lang="en-US" smtClean="0"/>
              <a:t>‹#›</a:t>
            </a:fld>
            <a:endParaRPr lang="en-US"/>
          </a:p>
        </p:txBody>
      </p:sp>
    </p:spTree>
    <p:extLst>
      <p:ext uri="{BB962C8B-B14F-4D97-AF65-F5344CB8AC3E}">
        <p14:creationId xmlns:p14="http://schemas.microsoft.com/office/powerpoint/2010/main" val="2656106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54D1F3-4B5F-4BF1-B0AB-CEB9C853F48F}"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7B08B-FD81-4C89-A68B-6D413E544B9C}" type="slidenum">
              <a:rPr lang="en-US" smtClean="0"/>
              <a:t>‹#›</a:t>
            </a:fld>
            <a:endParaRPr lang="en-US"/>
          </a:p>
        </p:txBody>
      </p:sp>
    </p:spTree>
    <p:extLst>
      <p:ext uri="{BB962C8B-B14F-4D97-AF65-F5344CB8AC3E}">
        <p14:creationId xmlns:p14="http://schemas.microsoft.com/office/powerpoint/2010/main" val="530641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54D1F3-4B5F-4BF1-B0AB-CEB9C853F48F}"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7B08B-FD81-4C89-A68B-6D413E544B9C}" type="slidenum">
              <a:rPr lang="en-US" smtClean="0"/>
              <a:t>‹#›</a:t>
            </a:fld>
            <a:endParaRPr lang="en-US"/>
          </a:p>
        </p:txBody>
      </p:sp>
    </p:spTree>
    <p:extLst>
      <p:ext uri="{BB962C8B-B14F-4D97-AF65-F5344CB8AC3E}">
        <p14:creationId xmlns:p14="http://schemas.microsoft.com/office/powerpoint/2010/main" val="1229826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54D1F3-4B5F-4BF1-B0AB-CEB9C853F48F}"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7B08B-FD81-4C89-A68B-6D413E544B9C}" type="slidenum">
              <a:rPr lang="en-US" smtClean="0"/>
              <a:t>‹#›</a:t>
            </a:fld>
            <a:endParaRPr lang="en-US"/>
          </a:p>
        </p:txBody>
      </p:sp>
    </p:spTree>
    <p:extLst>
      <p:ext uri="{BB962C8B-B14F-4D97-AF65-F5344CB8AC3E}">
        <p14:creationId xmlns:p14="http://schemas.microsoft.com/office/powerpoint/2010/main" val="2432224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54D1F3-4B5F-4BF1-B0AB-CEB9C853F48F}"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7B08B-FD81-4C89-A68B-6D413E544B9C}" type="slidenum">
              <a:rPr lang="en-US" smtClean="0"/>
              <a:t>‹#›</a:t>
            </a:fld>
            <a:endParaRPr lang="en-US"/>
          </a:p>
        </p:txBody>
      </p:sp>
    </p:spTree>
    <p:extLst>
      <p:ext uri="{BB962C8B-B14F-4D97-AF65-F5344CB8AC3E}">
        <p14:creationId xmlns:p14="http://schemas.microsoft.com/office/powerpoint/2010/main" val="56742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54D1F3-4B5F-4BF1-B0AB-CEB9C853F48F}"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7B08B-FD81-4C89-A68B-6D413E544B9C}" type="slidenum">
              <a:rPr lang="en-US" smtClean="0"/>
              <a:t>‹#›</a:t>
            </a:fld>
            <a:endParaRPr lang="en-US"/>
          </a:p>
        </p:txBody>
      </p:sp>
    </p:spTree>
    <p:extLst>
      <p:ext uri="{BB962C8B-B14F-4D97-AF65-F5344CB8AC3E}">
        <p14:creationId xmlns:p14="http://schemas.microsoft.com/office/powerpoint/2010/main" val="2036140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54D1F3-4B5F-4BF1-B0AB-CEB9C853F48F}"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C7B08B-FD81-4C89-A68B-6D413E544B9C}" type="slidenum">
              <a:rPr lang="en-US" smtClean="0"/>
              <a:t>‹#›</a:t>
            </a:fld>
            <a:endParaRPr lang="en-US"/>
          </a:p>
        </p:txBody>
      </p:sp>
    </p:spTree>
    <p:extLst>
      <p:ext uri="{BB962C8B-B14F-4D97-AF65-F5344CB8AC3E}">
        <p14:creationId xmlns:p14="http://schemas.microsoft.com/office/powerpoint/2010/main" val="3768268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54D1F3-4B5F-4BF1-B0AB-CEB9C853F48F}" type="datetimeFigureOut">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C7B08B-FD81-4C89-A68B-6D413E544B9C}" type="slidenum">
              <a:rPr lang="en-US" smtClean="0"/>
              <a:t>‹#›</a:t>
            </a:fld>
            <a:endParaRPr lang="en-US"/>
          </a:p>
        </p:txBody>
      </p:sp>
    </p:spTree>
    <p:extLst>
      <p:ext uri="{BB962C8B-B14F-4D97-AF65-F5344CB8AC3E}">
        <p14:creationId xmlns:p14="http://schemas.microsoft.com/office/powerpoint/2010/main" val="459353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54D1F3-4B5F-4BF1-B0AB-CEB9C853F48F}" type="datetimeFigureOut">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C7B08B-FD81-4C89-A68B-6D413E544B9C}" type="slidenum">
              <a:rPr lang="en-US" smtClean="0"/>
              <a:t>‹#›</a:t>
            </a:fld>
            <a:endParaRPr lang="en-US"/>
          </a:p>
        </p:txBody>
      </p:sp>
    </p:spTree>
    <p:extLst>
      <p:ext uri="{BB962C8B-B14F-4D97-AF65-F5344CB8AC3E}">
        <p14:creationId xmlns:p14="http://schemas.microsoft.com/office/powerpoint/2010/main" val="961977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54D1F3-4B5F-4BF1-B0AB-CEB9C853F48F}" type="datetimeFigureOut">
              <a:rPr lang="en-US" smtClean="0"/>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C7B08B-FD81-4C89-A68B-6D413E544B9C}" type="slidenum">
              <a:rPr lang="en-US" smtClean="0"/>
              <a:t>‹#›</a:t>
            </a:fld>
            <a:endParaRPr lang="en-US"/>
          </a:p>
        </p:txBody>
      </p:sp>
    </p:spTree>
    <p:extLst>
      <p:ext uri="{BB962C8B-B14F-4D97-AF65-F5344CB8AC3E}">
        <p14:creationId xmlns:p14="http://schemas.microsoft.com/office/powerpoint/2010/main" val="1424806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54D1F3-4B5F-4BF1-B0AB-CEB9C853F48F}"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C7B08B-FD81-4C89-A68B-6D413E544B9C}" type="slidenum">
              <a:rPr lang="en-US" smtClean="0"/>
              <a:t>‹#›</a:t>
            </a:fld>
            <a:endParaRPr lang="en-US"/>
          </a:p>
        </p:txBody>
      </p:sp>
    </p:spTree>
    <p:extLst>
      <p:ext uri="{BB962C8B-B14F-4D97-AF65-F5344CB8AC3E}">
        <p14:creationId xmlns:p14="http://schemas.microsoft.com/office/powerpoint/2010/main" val="654495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54D1F3-4B5F-4BF1-B0AB-CEB9C853F48F}"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C7B08B-FD81-4C89-A68B-6D413E544B9C}" type="slidenum">
              <a:rPr lang="en-US" smtClean="0"/>
              <a:t>‹#›</a:t>
            </a:fld>
            <a:endParaRPr lang="en-US"/>
          </a:p>
        </p:txBody>
      </p:sp>
    </p:spTree>
    <p:extLst>
      <p:ext uri="{BB962C8B-B14F-4D97-AF65-F5344CB8AC3E}">
        <p14:creationId xmlns:p14="http://schemas.microsoft.com/office/powerpoint/2010/main" val="3983497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54D1F3-4B5F-4BF1-B0AB-CEB9C853F48F}" type="datetimeFigureOut">
              <a:rPr lang="en-US" smtClean="0"/>
              <a:t>12/8/2021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C7B08B-FD81-4C89-A68B-6D413E544B9C}" type="slidenum">
              <a:rPr lang="en-US" smtClean="0"/>
              <a:t>‹#›</a:t>
            </a:fld>
            <a:endParaRPr lang="en-US"/>
          </a:p>
        </p:txBody>
      </p:sp>
    </p:spTree>
    <p:extLst>
      <p:ext uri="{BB962C8B-B14F-4D97-AF65-F5344CB8AC3E}">
        <p14:creationId xmlns:p14="http://schemas.microsoft.com/office/powerpoint/2010/main" val="3861419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43.png"/><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1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1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jpe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1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1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7.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7DAE6-EDAE-4200-B694-445951413AC0}"/>
              </a:ext>
            </a:extLst>
          </p:cNvPr>
          <p:cNvSpPr txBox="1">
            <a:spLocks/>
          </p:cNvSpPr>
          <p:nvPr/>
        </p:nvSpPr>
        <p:spPr>
          <a:xfrm>
            <a:off x="266700" y="920864"/>
            <a:ext cx="8610600" cy="9906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vi-VN" sz="2600" b="1" dirty="0">
                <a:solidFill>
                  <a:srgbClr val="FF0000"/>
                </a:solidFill>
              </a:rPr>
              <a:t>Chương</a:t>
            </a:r>
            <a:r>
              <a:rPr lang="en-US" sz="2600" b="1" dirty="0">
                <a:solidFill>
                  <a:srgbClr val="FF0000"/>
                </a:solidFill>
              </a:rPr>
              <a:t> </a:t>
            </a:r>
            <a:r>
              <a:rPr lang="en-US" sz="2600" b="1" dirty="0">
                <a:solidFill>
                  <a:srgbClr val="FF0000"/>
                </a:solidFill>
                <a:latin typeface="Times New Roman" pitchFamily="18" charset="0"/>
                <a:cs typeface="Times New Roman" pitchFamily="18" charset="0"/>
              </a:rPr>
              <a:t>5:</a:t>
            </a:r>
            <a:br>
              <a:rPr lang="en-US" sz="2600" b="1" dirty="0">
                <a:solidFill>
                  <a:srgbClr val="FF0000"/>
                </a:solidFill>
                <a:latin typeface="Times New Roman" pitchFamily="18" charset="0"/>
                <a:cs typeface="Times New Roman" pitchFamily="18" charset="0"/>
              </a:rPr>
            </a:br>
            <a:r>
              <a:rPr lang="en-US" sz="2600" b="1" dirty="0">
                <a:solidFill>
                  <a:srgbClr val="FF0000"/>
                </a:solidFill>
                <a:latin typeface="Times New Roman" pitchFamily="18" charset="0"/>
                <a:cs typeface="Times New Roman" pitchFamily="18" charset="0"/>
              </a:rPr>
              <a:t>NHIỆT ĐỘNG LỰC HỌC</a:t>
            </a:r>
          </a:p>
        </p:txBody>
      </p:sp>
      <p:sp>
        <p:nvSpPr>
          <p:cNvPr id="3" name="Rectangle 2">
            <a:extLst>
              <a:ext uri="{FF2B5EF4-FFF2-40B4-BE49-F238E27FC236}">
                <a16:creationId xmlns:a16="http://schemas.microsoft.com/office/drawing/2014/main" id="{BB5EBF68-599D-4484-A86E-8A21F5D17E51}"/>
              </a:ext>
            </a:extLst>
          </p:cNvPr>
          <p:cNvSpPr/>
          <p:nvPr/>
        </p:nvSpPr>
        <p:spPr>
          <a:xfrm>
            <a:off x="0" y="1981200"/>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TextBox 4">
            <a:extLst>
              <a:ext uri="{FF2B5EF4-FFF2-40B4-BE49-F238E27FC236}">
                <a16:creationId xmlns:a16="http://schemas.microsoft.com/office/drawing/2014/main" id="{FB758A96-D66B-4126-9FC0-39568FE51606}"/>
              </a:ext>
            </a:extLst>
          </p:cNvPr>
          <p:cNvSpPr txBox="1"/>
          <p:nvPr/>
        </p:nvSpPr>
        <p:spPr>
          <a:xfrm>
            <a:off x="914400" y="2242277"/>
            <a:ext cx="6705600" cy="2806987"/>
          </a:xfrm>
          <a:prstGeom prst="rect">
            <a:avLst/>
          </a:prstGeom>
          <a:noFill/>
        </p:spPr>
        <p:txBody>
          <a:bodyPr wrap="square">
            <a:spAutoFit/>
          </a:bodyPr>
          <a:lstStyle/>
          <a:p>
            <a:pPr marL="635" indent="-1905">
              <a:lnSpc>
                <a:spcPct val="150000"/>
              </a:lnSpc>
            </a:pPr>
            <a:r>
              <a:rPr lang="en-US" sz="2000" b="1" dirty="0">
                <a:solidFill>
                  <a:srgbClr val="0000FF"/>
                </a:solidFill>
                <a:effectLst/>
                <a:latin typeface="Times New Roman" panose="02020603050405020304" pitchFamily="18" charset="0"/>
                <a:ea typeface="Times New Roman" panose="02020603050405020304" pitchFamily="18" charset="0"/>
              </a:rPr>
              <a:t>5.1. Dao động cơ điều hòa đơn giản</a:t>
            </a:r>
          </a:p>
          <a:p>
            <a:pPr marL="635" indent="-1905">
              <a:lnSpc>
                <a:spcPct val="150000"/>
              </a:lnSpc>
            </a:pPr>
            <a:r>
              <a:rPr lang="en-US" sz="2000" b="1" dirty="0">
                <a:solidFill>
                  <a:srgbClr val="0000FF"/>
                </a:solidFill>
                <a:effectLst/>
                <a:latin typeface="Times New Roman" panose="02020603050405020304" pitchFamily="18" charset="0"/>
                <a:ea typeface="Times New Roman" panose="02020603050405020304" pitchFamily="18" charset="0"/>
              </a:rPr>
              <a:t>5.2. Dao động cưỡng bức và cộng hưởng</a:t>
            </a:r>
          </a:p>
          <a:p>
            <a:pPr marL="635" indent="-1905">
              <a:lnSpc>
                <a:spcPct val="150000"/>
              </a:lnSpc>
            </a:pPr>
            <a:r>
              <a:rPr lang="en-US" sz="2000" b="1" dirty="0">
                <a:solidFill>
                  <a:srgbClr val="0000FF"/>
                </a:solidFill>
                <a:effectLst/>
                <a:latin typeface="Times New Roman" panose="02020603050405020304" pitchFamily="18" charset="0"/>
                <a:ea typeface="Times New Roman" panose="02020603050405020304" pitchFamily="18" charset="0"/>
              </a:rPr>
              <a:t>5.3. Sóng, đặc điểm và phân loại sóng</a:t>
            </a:r>
          </a:p>
          <a:p>
            <a:pPr marL="635" indent="-1905">
              <a:lnSpc>
                <a:spcPct val="150000"/>
              </a:lnSpc>
            </a:pPr>
            <a:r>
              <a:rPr lang="en-US" sz="2000" b="1" dirty="0">
                <a:solidFill>
                  <a:srgbClr val="0000FF"/>
                </a:solidFill>
                <a:effectLst/>
                <a:latin typeface="Times New Roman" panose="02020603050405020304" pitchFamily="18" charset="0"/>
                <a:ea typeface="Times New Roman" panose="02020603050405020304" pitchFamily="18" charset="0"/>
              </a:rPr>
              <a:t>5.4. Các đại lượng đặc trưng của sóng</a:t>
            </a:r>
          </a:p>
          <a:p>
            <a:pPr marL="635" indent="-1905">
              <a:lnSpc>
                <a:spcPct val="150000"/>
              </a:lnSpc>
            </a:pPr>
            <a:r>
              <a:rPr lang="en-US" sz="2000" b="1" dirty="0">
                <a:solidFill>
                  <a:srgbClr val="0000FF"/>
                </a:solidFill>
                <a:effectLst/>
                <a:latin typeface="Times New Roman" panose="02020603050405020304" pitchFamily="18" charset="0"/>
                <a:ea typeface="Times New Roman" panose="02020603050405020304" pitchFamily="18" charset="0"/>
              </a:rPr>
              <a:t>5.5. Giao thoa sóng</a:t>
            </a:r>
          </a:p>
          <a:p>
            <a:pPr marL="635" indent="-1905" algn="just">
              <a:lnSpc>
                <a:spcPct val="150000"/>
              </a:lnSpc>
              <a:tabLst>
                <a:tab pos="114300" algn="l"/>
              </a:tabLst>
            </a:pPr>
            <a:r>
              <a:rPr lang="en-US" sz="2000" b="1" dirty="0">
                <a:solidFill>
                  <a:srgbClr val="0000FF"/>
                </a:solidFill>
                <a:effectLst/>
                <a:latin typeface="Times New Roman" panose="02020603050405020304" pitchFamily="18" charset="0"/>
                <a:ea typeface="Times New Roman" panose="02020603050405020304" pitchFamily="18" charset="0"/>
              </a:rPr>
              <a:t>5.6. Sóng dừng và cộng hưởng</a:t>
            </a:r>
          </a:p>
        </p:txBody>
      </p:sp>
    </p:spTree>
    <p:extLst>
      <p:ext uri="{BB962C8B-B14F-4D97-AF65-F5344CB8AC3E}">
        <p14:creationId xmlns:p14="http://schemas.microsoft.com/office/powerpoint/2010/main" val="1908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01C25D-6582-4A4F-B558-F9FFD669CEEA}"/>
              </a:ext>
            </a:extLst>
          </p:cNvPr>
          <p:cNvSpPr/>
          <p:nvPr/>
        </p:nvSpPr>
        <p:spPr>
          <a:xfrm>
            <a:off x="0" y="8686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a:extLst>
              <a:ext uri="{FF2B5EF4-FFF2-40B4-BE49-F238E27FC236}">
                <a16:creationId xmlns:a16="http://schemas.microsoft.com/office/drawing/2014/main" id="{FEE8B2A3-02D9-4870-ABD2-73B340EB0C20}"/>
              </a:ext>
            </a:extLst>
          </p:cNvPr>
          <p:cNvSpPr/>
          <p:nvPr/>
        </p:nvSpPr>
        <p:spPr>
          <a:xfrm flipV="1">
            <a:off x="4354" y="6400800"/>
            <a:ext cx="914400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TextBox 4">
            <a:extLst>
              <a:ext uri="{FF2B5EF4-FFF2-40B4-BE49-F238E27FC236}">
                <a16:creationId xmlns:a16="http://schemas.microsoft.com/office/drawing/2014/main" id="{4FE98101-96FF-4F30-B202-06CCBCD9479F}"/>
              </a:ext>
            </a:extLst>
          </p:cNvPr>
          <p:cNvSpPr txBox="1"/>
          <p:nvPr/>
        </p:nvSpPr>
        <p:spPr>
          <a:xfrm>
            <a:off x="181155" y="6400800"/>
            <a:ext cx="8610600" cy="461665"/>
          </a:xfrm>
          <a:prstGeom prst="rect">
            <a:avLst/>
          </a:prstGeom>
          <a:noFill/>
        </p:spPr>
        <p:txBody>
          <a:bodyPr wrap="square" rtlCol="0">
            <a:spAutoFit/>
          </a:bodyPr>
          <a:lstStyle/>
          <a:p>
            <a:pPr algn="ctr"/>
            <a:r>
              <a:rPr lang="en-US" sz="2400" i="1">
                <a:solidFill>
                  <a:schemeClr val="bg1">
                    <a:lumMod val="65000"/>
                  </a:schemeClr>
                </a:solidFill>
                <a:latin typeface="Times New Roman" pitchFamily="18" charset="0"/>
                <a:cs typeface="Times New Roman" pitchFamily="18" charset="0"/>
              </a:rPr>
              <a:t>Tổ Vật lý – Khoa Khoa học cơ bản – Trường Đại học Phenikaa</a:t>
            </a:r>
            <a:endParaRPr lang="en-US" sz="2400" i="1" dirty="0">
              <a:solidFill>
                <a:schemeClr val="bg1">
                  <a:lumMod val="65000"/>
                </a:schemeClr>
              </a:solidFill>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C5AEDE2B-5596-4C6B-8461-147775FFB067}"/>
              </a:ext>
            </a:extLst>
          </p:cNvPr>
          <p:cNvSpPr txBox="1"/>
          <p:nvPr/>
        </p:nvSpPr>
        <p:spPr>
          <a:xfrm>
            <a:off x="76200" y="960566"/>
            <a:ext cx="2454518" cy="369332"/>
          </a:xfrm>
          <a:prstGeom prst="rect">
            <a:avLst/>
          </a:prstGeom>
          <a:noFill/>
        </p:spPr>
        <p:txBody>
          <a:bodyPr wrap="none" rtlCol="0">
            <a:spAutoFit/>
          </a:bodyPr>
          <a:lstStyle/>
          <a:p>
            <a:r>
              <a:rPr lang="en-US" b="1" dirty="0">
                <a:solidFill>
                  <a:srgbClr val="0000FF"/>
                </a:solidFill>
                <a:latin typeface="Times New Roman" panose="02020603050405020304" pitchFamily="18" charset="0"/>
                <a:cs typeface="Times New Roman" panose="02020603050405020304" pitchFamily="18" charset="0"/>
              </a:rPr>
              <a:t>2. Dao động cưỡng bức</a:t>
            </a:r>
          </a:p>
        </p:txBody>
      </p:sp>
      <p:sp>
        <p:nvSpPr>
          <p:cNvPr id="8" name="TextBox 7">
            <a:extLst>
              <a:ext uri="{FF2B5EF4-FFF2-40B4-BE49-F238E27FC236}">
                <a16:creationId xmlns:a16="http://schemas.microsoft.com/office/drawing/2014/main" id="{A0E507A8-75ED-4BBF-822F-E79A2FEED298}"/>
              </a:ext>
            </a:extLst>
          </p:cNvPr>
          <p:cNvSpPr txBox="1"/>
          <p:nvPr/>
        </p:nvSpPr>
        <p:spPr>
          <a:xfrm>
            <a:off x="76200" y="1376064"/>
            <a:ext cx="8534400"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Để duy trì dao động không bị tắt dần dưới tác dụng của lực cản, người ta bổ sung một ngoại lực tuần hoàn cùng chiều của vận tốc đề bổ sung thêm phần năng lượng đã mất được gọi là dao động cưỡng bức. </a:t>
            </a:r>
            <a:r>
              <a:rPr lang="en-US" i="1" dirty="0">
                <a:latin typeface="Times New Roman" panose="02020603050405020304" pitchFamily="18" charset="0"/>
                <a:cs typeface="Times New Roman" panose="02020603050405020304" pitchFamily="18" charset="0"/>
              </a:rPr>
              <a:t>Do đó chu kỳ của dao động cưỡng bức bằng với chu kỳ của ngoại lực tuần hoàn</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1546C3B4-D152-4149-B81D-2CAF3559F4A3}"/>
                  </a:ext>
                </a:extLst>
              </p:cNvPr>
              <p:cNvSpPr txBox="1"/>
              <p:nvPr/>
            </p:nvSpPr>
            <p:spPr>
              <a:xfrm>
                <a:off x="133954" y="3052060"/>
                <a:ext cx="8534400" cy="146989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Xét dao động của con lắc lò xo dưới tác dụng của lực đàn hồi </a:t>
                </a:r>
                <a:r>
                  <a:rPr lang="en-US" i="1" dirty="0" err="1">
                    <a:latin typeface="Times New Roman" panose="02020603050405020304" pitchFamily="18" charset="0"/>
                    <a:cs typeface="Times New Roman" panose="02020603050405020304" pitchFamily="18" charset="0"/>
                  </a:rPr>
                  <a:t>F</a:t>
                </a:r>
                <a:r>
                  <a:rPr lang="en-US" i="1" baseline="-25000" dirty="0" err="1">
                    <a:latin typeface="Times New Roman" panose="02020603050405020304" pitchFamily="18" charset="0"/>
                    <a:cs typeface="Times New Roman" panose="02020603050405020304" pitchFamily="18" charset="0"/>
                  </a:rPr>
                  <a:t>đh</a:t>
                </a:r>
                <a:r>
                  <a:rPr lang="en-US" i="1"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kx</a:t>
                </a:r>
                <a:r>
                  <a:rPr lang="en-US" dirty="0">
                    <a:latin typeface="Times New Roman" panose="02020603050405020304" pitchFamily="18" charset="0"/>
                    <a:cs typeface="Times New Roman" panose="02020603050405020304" pitchFamily="18" charset="0"/>
                  </a:rPr>
                  <a:t>; lực cản </a:t>
                </a:r>
                <a:r>
                  <a:rPr lang="en-US" i="1" dirty="0">
                    <a:latin typeface="Times New Roman" panose="02020603050405020304" pitchFamily="18" charset="0"/>
                    <a:cs typeface="Times New Roman" panose="02020603050405020304" pitchFamily="18" charset="0"/>
                  </a:rPr>
                  <a:t>F</a:t>
                </a:r>
                <a:r>
                  <a:rPr lang="en-US" i="1" baseline="-25000" dirty="0">
                    <a:latin typeface="Times New Roman" panose="02020603050405020304" pitchFamily="18" charset="0"/>
                    <a:cs typeface="Times New Roman" panose="02020603050405020304" pitchFamily="18" charset="0"/>
                  </a:rPr>
                  <a:t>c</a:t>
                </a:r>
                <a:r>
                  <a:rPr lang="en-US" i="1"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rv</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và ngoại lực tuần hoàn </a:t>
                </a:r>
                <a:r>
                  <a:rPr lang="en-US" i="1" dirty="0" err="1">
                    <a:latin typeface="Times New Roman" panose="02020603050405020304" pitchFamily="18" charset="0"/>
                    <a:cs typeface="Times New Roman" panose="02020603050405020304" pitchFamily="18" charset="0"/>
                  </a:rPr>
                  <a:t>F</a:t>
                </a:r>
                <a:r>
                  <a:rPr lang="en-US" i="1" baseline="-25000" dirty="0" err="1">
                    <a:latin typeface="Times New Roman" panose="02020603050405020304" pitchFamily="18" charset="0"/>
                    <a:cs typeface="Times New Roman" panose="02020603050405020304" pitchFamily="18" charset="0"/>
                  </a:rPr>
                  <a:t>nl</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F</a:t>
                </a:r>
                <a:r>
                  <a:rPr lang="en-US" i="1" baseline="-25000" dirty="0" err="1">
                    <a:latin typeface="Times New Roman" panose="02020603050405020304" pitchFamily="18" charset="0"/>
                    <a:cs typeface="Times New Roman" panose="02020603050405020304" pitchFamily="18" charset="0"/>
                  </a:rPr>
                  <a:t>o</a:t>
                </a:r>
                <a:r>
                  <a:rPr lang="en-US" i="1" dirty="0">
                    <a:latin typeface="Times New Roman" panose="02020603050405020304" pitchFamily="18" charset="0"/>
                    <a:cs typeface="Times New Roman" panose="02020603050405020304" pitchFamily="18" charset="0"/>
                  </a:rPr>
                  <a:t> cos </a:t>
                </a:r>
                <a:r>
                  <a:rPr lang="en-US" i="1" dirty="0">
                    <a:latin typeface="Times New Roman" panose="02020603050405020304" pitchFamily="18" charset="0"/>
                    <a:cs typeface="Times New Roman" panose="02020603050405020304" pitchFamily="18" charset="0"/>
                    <a:sym typeface="Symbol" panose="05050102010706020507" pitchFamily="18" charset="2"/>
                  </a:rPr>
                  <a:t>t</a:t>
                </a:r>
              </a:p>
              <a:p>
                <a:pPr algn="just"/>
                <a:r>
                  <a:rPr lang="en-US" dirty="0">
                    <a:latin typeface="Times New Roman" panose="02020603050405020304" pitchFamily="18" charset="0"/>
                    <a:cs typeface="Times New Roman" panose="02020603050405020304" pitchFamily="18" charset="0"/>
                    <a:sym typeface="Symbol" panose="05050102010706020507" pitchFamily="18" charset="2"/>
                  </a:rPr>
                  <a:t>Chu kỳ dao động của ngoại lực là </a:t>
                </a:r>
                <a14:m>
                  <m:oMath xmlns:m="http://schemas.openxmlformats.org/officeDocument/2006/math">
                    <m:r>
                      <a:rPr lang="en-US" i="1" smtClean="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t>𝜏</m:t>
                    </m:r>
                    <m:r>
                      <a:rPr lang="en-US" b="0" i="1" smtClean="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t>=</m:t>
                    </m:r>
                    <m:f>
                      <m:fPr>
                        <m:ctrlPr>
                          <a:rPr lang="en-US" b="0" i="1" smtClean="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ctrlPr>
                      </m:fPr>
                      <m:num>
                        <m:r>
                          <a:rPr lang="en-US" b="0" i="1" smtClean="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t>2</m:t>
                        </m:r>
                        <m:r>
                          <a:rPr lang="en-US" b="0" i="1" smtClean="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t>𝜋</m:t>
                        </m:r>
                      </m:num>
                      <m:den>
                        <m:r>
                          <m:rPr>
                            <m:sty m:val="p"/>
                          </m:rPr>
                          <a:rPr lang="el-GR" b="0" i="1" smtClean="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t>Ω</m:t>
                        </m:r>
                      </m:den>
                    </m:f>
                  </m:oMath>
                </a14:m>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Phương trình định luật 2 Newton                </a:t>
                </a:r>
                <a14:m>
                  <m:oMath xmlns:m="http://schemas.openxmlformats.org/officeDocument/2006/math">
                    <m:r>
                      <a:rPr lang="en-US" b="0" i="1" smtClean="0">
                        <a:latin typeface="Cambria Math" panose="02040503050406030204" pitchFamily="18" charset="0"/>
                        <a:cs typeface="Times New Roman" panose="02020603050405020304" pitchFamily="18" charset="0"/>
                      </a:rPr>
                      <m:t>𝑚</m:t>
                    </m:r>
                    <m:f>
                      <m:fPr>
                        <m:ctrlPr>
                          <a:rPr lang="en-US" b="0" i="1" smtClean="0">
                            <a:latin typeface="Cambria Math" panose="02040503050406030204" pitchFamily="18" charset="0"/>
                            <a:cs typeface="Times New Roman" panose="02020603050405020304" pitchFamily="18" charset="0"/>
                          </a:rPr>
                        </m:ctrlPr>
                      </m:fPr>
                      <m:num>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𝑑</m:t>
                            </m:r>
                          </m:e>
                          <m:sup>
                            <m:r>
                              <a:rPr lang="en-US" b="0" i="1" smtClean="0">
                                <a:latin typeface="Cambria Math" panose="02040503050406030204" pitchFamily="18" charset="0"/>
                                <a:cs typeface="Times New Roman" panose="02020603050405020304" pitchFamily="18" charset="0"/>
                              </a:rPr>
                              <m:t>2</m:t>
                            </m:r>
                          </m:sup>
                        </m:sSup>
                        <m:r>
                          <a:rPr lang="en-US" b="0" i="1" smtClean="0">
                            <a:latin typeface="Cambria Math" panose="02040503050406030204" pitchFamily="18" charset="0"/>
                            <a:cs typeface="Times New Roman" panose="02020603050405020304" pitchFamily="18" charset="0"/>
                          </a:rPr>
                          <m:t>𝑥</m:t>
                        </m:r>
                      </m:num>
                      <m:den>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𝑑𝑡</m:t>
                            </m:r>
                          </m:e>
                          <m:sup>
                            <m:r>
                              <a:rPr lang="en-US" b="0" i="1" smtClean="0">
                                <a:latin typeface="Cambria Math" panose="02040503050406030204" pitchFamily="18" charset="0"/>
                                <a:cs typeface="Times New Roman" panose="02020603050405020304" pitchFamily="18" charset="0"/>
                              </a:rPr>
                              <m:t>2</m:t>
                            </m:r>
                          </m:sup>
                        </m:sSup>
                      </m:den>
                    </m:f>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𝑘𝑥</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𝑟</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𝑑𝑥</m:t>
                        </m:r>
                      </m:num>
                      <m:den>
                        <m:r>
                          <a:rPr lang="en-US" b="0" i="1" smtClean="0">
                            <a:latin typeface="Cambria Math" panose="02040503050406030204" pitchFamily="18" charset="0"/>
                            <a:cs typeface="Times New Roman" panose="02020603050405020304" pitchFamily="18" charset="0"/>
                          </a:rPr>
                          <m:t>𝑑𝑡</m:t>
                        </m:r>
                      </m:den>
                    </m:f>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𝐹</m:t>
                        </m:r>
                      </m:e>
                      <m:sub>
                        <m:r>
                          <a:rPr lang="en-US" b="0" i="1" smtClean="0">
                            <a:latin typeface="Cambria Math" panose="02040503050406030204" pitchFamily="18" charset="0"/>
                            <a:cs typeface="Times New Roman" panose="02020603050405020304" pitchFamily="18" charset="0"/>
                          </a:rPr>
                          <m:t>𝑜</m:t>
                        </m:r>
                      </m:sub>
                    </m:sSub>
                    <m:r>
                      <a:rPr lang="en-US" b="0" i="1" smtClean="0">
                        <a:latin typeface="Cambria Math" panose="02040503050406030204" pitchFamily="18" charset="0"/>
                        <a:cs typeface="Times New Roman" panose="02020603050405020304" pitchFamily="18" charset="0"/>
                      </a:rPr>
                      <m:t>𝑐𝑜𝑠</m:t>
                    </m:r>
                    <m:r>
                      <m:rPr>
                        <m:sty m:val="p"/>
                      </m:rPr>
                      <a:rPr lang="el-GR" b="0" i="1" smtClean="0">
                        <a:latin typeface="Cambria Math" panose="02040503050406030204" pitchFamily="18" charset="0"/>
                        <a:ea typeface="Cambria Math" panose="02040503050406030204" pitchFamily="18" charset="0"/>
                        <a:cs typeface="Times New Roman" panose="02020603050405020304" pitchFamily="18" charset="0"/>
                      </a:rPr>
                      <m:t>Ω</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𝑡</m:t>
                    </m:r>
                  </m:oMath>
                </a14:m>
                <a:endParaRPr lang="en-US" dirty="0">
                  <a:latin typeface="Times New Roman" panose="02020603050405020304" pitchFamily="18" charset="0"/>
                  <a:cs typeface="Times New Roman" panose="02020603050405020304" pitchFamily="18" charset="0"/>
                </a:endParaRPr>
              </a:p>
            </p:txBody>
          </p:sp>
        </mc:Choice>
        <mc:Fallback>
          <p:sp>
            <p:nvSpPr>
              <p:cNvPr id="9" name="TextBox 8">
                <a:extLst>
                  <a:ext uri="{FF2B5EF4-FFF2-40B4-BE49-F238E27FC236}">
                    <a16:creationId xmlns:a16="http://schemas.microsoft.com/office/drawing/2014/main" id="{1546C3B4-D152-4149-B81D-2CAF3559F4A3}"/>
                  </a:ext>
                </a:extLst>
              </p:cNvPr>
              <p:cNvSpPr txBox="1">
                <a:spLocks noRot="1" noChangeAspect="1" noMove="1" noResize="1" noEditPoints="1" noAdjustHandles="1" noChangeArrowheads="1" noChangeShapeType="1" noTextEdit="1"/>
              </p:cNvSpPr>
              <p:nvPr/>
            </p:nvSpPr>
            <p:spPr>
              <a:xfrm>
                <a:off x="133954" y="3052060"/>
                <a:ext cx="8534400" cy="1469890"/>
              </a:xfrm>
              <a:prstGeom prst="rect">
                <a:avLst/>
              </a:prstGeom>
              <a:blipFill>
                <a:blip r:embed="rId2"/>
                <a:stretch>
                  <a:fillRect l="-643" t="-2490" r="-571" b="-166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386413AE-4F2F-4F25-973C-686EA88477DC}"/>
              </a:ext>
            </a:extLst>
          </p:cNvPr>
          <p:cNvSpPr txBox="1"/>
          <p:nvPr/>
        </p:nvSpPr>
        <p:spPr>
          <a:xfrm>
            <a:off x="146463" y="2607618"/>
            <a:ext cx="4254691" cy="369332"/>
          </a:xfrm>
          <a:prstGeom prst="rect">
            <a:avLst/>
          </a:prstGeom>
          <a:noFill/>
        </p:spPr>
        <p:txBody>
          <a:bodyPr wrap="none" rtlCol="0">
            <a:spAutoFit/>
          </a:bodyPr>
          <a:lstStyle/>
          <a:p>
            <a:r>
              <a:rPr lang="en-US" i="1" dirty="0">
                <a:solidFill>
                  <a:srgbClr val="0000FF"/>
                </a:solidFill>
                <a:latin typeface="Times New Roman" panose="02020603050405020304" pitchFamily="18" charset="0"/>
                <a:cs typeface="Times New Roman" panose="02020603050405020304" pitchFamily="18" charset="0"/>
              </a:rPr>
              <a:t>Thiết lập phương trình dao động cưỡng bức</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19DEC02A-6C3D-45CC-9986-A931540B839F}"/>
                  </a:ext>
                </a:extLst>
              </p:cNvPr>
              <p:cNvSpPr txBox="1"/>
              <p:nvPr/>
            </p:nvSpPr>
            <p:spPr>
              <a:xfrm>
                <a:off x="838200" y="4555440"/>
                <a:ext cx="2988382" cy="55579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𝑥</m:t>
                          </m:r>
                        </m:num>
                        <m:den>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𝑟</m:t>
                          </m:r>
                        </m:num>
                        <m:den>
                          <m:r>
                            <a:rPr lang="en-US" b="0" i="1" smtClean="0">
                              <a:latin typeface="Cambria Math" panose="02040503050406030204" pitchFamily="18" charset="0"/>
                            </a:rPr>
                            <m:t>𝑚</m:t>
                          </m:r>
                        </m:den>
                      </m:f>
                      <m:f>
                        <m:fPr>
                          <m:ctrlPr>
                            <a:rPr lang="en-US" b="0" i="1" smtClean="0">
                              <a:latin typeface="Cambria Math" panose="02040503050406030204" pitchFamily="18" charset="0"/>
                            </a:rPr>
                          </m:ctrlPr>
                        </m:fPr>
                        <m:num>
                          <m:r>
                            <a:rPr lang="en-US" b="0" i="1" smtClean="0">
                              <a:latin typeface="Cambria Math" panose="02040503050406030204" pitchFamily="18" charset="0"/>
                            </a:rPr>
                            <m:t>𝑑𝑥</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𝑘</m:t>
                          </m:r>
                        </m:num>
                        <m:den>
                          <m:r>
                            <a:rPr lang="en-US" b="0" i="1" smtClean="0">
                              <a:latin typeface="Cambria Math" panose="02040503050406030204" pitchFamily="18" charset="0"/>
                            </a:rPr>
                            <m:t>𝑚</m:t>
                          </m:r>
                        </m:den>
                      </m:f>
                      <m:r>
                        <a:rPr lang="en-US" b="0" i="1" smtClean="0">
                          <a:latin typeface="Cambria Math" panose="02040503050406030204" pitchFamily="18" charset="0"/>
                        </a:rPr>
                        <m:t>𝑥</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𝑜</m:t>
                              </m:r>
                            </m:sub>
                          </m:sSub>
                        </m:num>
                        <m:den>
                          <m:r>
                            <a:rPr lang="en-US" b="0" i="1" smtClean="0">
                              <a:latin typeface="Cambria Math" panose="02040503050406030204" pitchFamily="18" charset="0"/>
                            </a:rPr>
                            <m:t>𝑚</m:t>
                          </m:r>
                        </m:den>
                      </m:f>
                      <m:r>
                        <a:rPr lang="en-US" i="1">
                          <a:latin typeface="Cambria Math" panose="02040503050406030204" pitchFamily="18" charset="0"/>
                          <a:cs typeface="Times New Roman" panose="02020603050405020304" pitchFamily="18" charset="0"/>
                        </a:rPr>
                        <m:t>𝑐𝑜𝑠</m:t>
                      </m:r>
                      <m:r>
                        <m:rPr>
                          <m:sty m:val="p"/>
                        </m:rPr>
                        <a:rPr lang="el-GR" i="1">
                          <a:latin typeface="Cambria Math" panose="02040503050406030204" pitchFamily="18" charset="0"/>
                          <a:ea typeface="Cambria Math" panose="02040503050406030204" pitchFamily="18" charset="0"/>
                          <a:cs typeface="Times New Roman" panose="02020603050405020304" pitchFamily="18" charset="0"/>
                        </a:rPr>
                        <m:t>Ω</m:t>
                      </m:r>
                      <m:r>
                        <a:rPr lang="en-US" i="1">
                          <a:latin typeface="Cambria Math" panose="02040503050406030204" pitchFamily="18" charset="0"/>
                          <a:ea typeface="Cambria Math" panose="02040503050406030204" pitchFamily="18" charset="0"/>
                          <a:cs typeface="Times New Roman" panose="02020603050405020304" pitchFamily="18" charset="0"/>
                        </a:rPr>
                        <m:t>𝑡</m:t>
                      </m:r>
                    </m:oMath>
                  </m:oMathPara>
                </a14:m>
                <a:endParaRPr lang="en-US" dirty="0"/>
              </a:p>
            </p:txBody>
          </p:sp>
        </mc:Choice>
        <mc:Fallback>
          <p:sp>
            <p:nvSpPr>
              <p:cNvPr id="13" name="TextBox 12">
                <a:extLst>
                  <a:ext uri="{FF2B5EF4-FFF2-40B4-BE49-F238E27FC236}">
                    <a16:creationId xmlns:a16="http://schemas.microsoft.com/office/drawing/2014/main" id="{19DEC02A-6C3D-45CC-9986-A931540B839F}"/>
                  </a:ext>
                </a:extLst>
              </p:cNvPr>
              <p:cNvSpPr txBox="1">
                <a:spLocks noRot="1" noChangeAspect="1" noMove="1" noResize="1" noEditPoints="1" noAdjustHandles="1" noChangeArrowheads="1" noChangeShapeType="1" noTextEdit="1"/>
              </p:cNvSpPr>
              <p:nvPr/>
            </p:nvSpPr>
            <p:spPr>
              <a:xfrm>
                <a:off x="838200" y="4555440"/>
                <a:ext cx="2988382" cy="555793"/>
              </a:xfrm>
              <a:prstGeom prst="rect">
                <a:avLst/>
              </a:prstGeom>
              <a:blipFill>
                <a:blip r:embed="rId3"/>
                <a:stretch>
                  <a:fillRect/>
                </a:stretch>
              </a:blipFill>
            </p:spPr>
            <p:txBody>
              <a:bodyPr/>
              <a:lstStyle/>
              <a:p>
                <a:r>
                  <a:rPr lang="en-US">
                    <a:noFill/>
                  </a:rPr>
                  <a:t> </a:t>
                </a:r>
              </a:p>
            </p:txBody>
          </p:sp>
        </mc:Fallback>
      </mc:AlternateContent>
      <p:grpSp>
        <p:nvGrpSpPr>
          <p:cNvPr id="18" name="Group 17">
            <a:extLst>
              <a:ext uri="{FF2B5EF4-FFF2-40B4-BE49-F238E27FC236}">
                <a16:creationId xmlns:a16="http://schemas.microsoft.com/office/drawing/2014/main" id="{983064F5-E5F2-4BFC-BC1B-7BDB9E9A96B2}"/>
              </a:ext>
            </a:extLst>
          </p:cNvPr>
          <p:cNvGrpSpPr/>
          <p:nvPr/>
        </p:nvGrpSpPr>
        <p:grpSpPr>
          <a:xfrm>
            <a:off x="1676400" y="5310134"/>
            <a:ext cx="3429000" cy="643011"/>
            <a:chOff x="3962400" y="5470391"/>
            <a:chExt cx="3429000" cy="643011"/>
          </a:xfrm>
        </p:grpSpPr>
        <p:pic>
          <p:nvPicPr>
            <p:cNvPr id="14" name="Picture 13">
              <a:extLst>
                <a:ext uri="{FF2B5EF4-FFF2-40B4-BE49-F238E27FC236}">
                  <a16:creationId xmlns:a16="http://schemas.microsoft.com/office/drawing/2014/main" id="{19B34D5D-4BB3-4889-B176-D331283939A9}"/>
                </a:ext>
              </a:extLst>
            </p:cNvPr>
            <p:cNvPicPr>
              <a:picLocks noChangeAspect="1"/>
            </p:cNvPicPr>
            <p:nvPr/>
          </p:nvPicPr>
          <p:blipFill rotWithShape="1">
            <a:blip r:embed="rId4"/>
            <a:srcRect l="11954" r="7262"/>
            <a:stretch/>
          </p:blipFill>
          <p:spPr>
            <a:xfrm>
              <a:off x="3962400" y="5470391"/>
              <a:ext cx="2244436" cy="643011"/>
            </a:xfrm>
            <a:prstGeom prst="rect">
              <a:avLst/>
            </a:prstGeom>
          </p:spPr>
        </p:pic>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44DF75E2-37E0-4756-A9E7-7F535EA881B8}"/>
                    </a:ext>
                  </a:extLst>
                </p:cNvPr>
                <p:cNvSpPr txBox="1"/>
                <p:nvPr/>
              </p:nvSpPr>
              <p:spPr>
                <a:xfrm>
                  <a:off x="6096000" y="5486459"/>
                  <a:ext cx="1295400" cy="610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𝑜</m:t>
                                </m:r>
                              </m:sub>
                            </m:sSub>
                          </m:num>
                          <m:den>
                            <m:r>
                              <a:rPr lang="en-US" b="0" i="1" smtClean="0">
                                <a:latin typeface="Cambria Math" panose="02040503050406030204" pitchFamily="18" charset="0"/>
                              </a:rPr>
                              <m:t>𝑚</m:t>
                            </m:r>
                          </m:den>
                        </m:f>
                        <m:r>
                          <a:rPr lang="en-US" i="1">
                            <a:latin typeface="Cambria Math" panose="02040503050406030204" pitchFamily="18" charset="0"/>
                            <a:cs typeface="Times New Roman" panose="02020603050405020304" pitchFamily="18" charset="0"/>
                          </a:rPr>
                          <m:t>𝑐𝑜𝑠</m:t>
                        </m:r>
                        <m:r>
                          <m:rPr>
                            <m:sty m:val="p"/>
                          </m:rPr>
                          <a:rPr lang="el-GR" i="1">
                            <a:latin typeface="Cambria Math" panose="02040503050406030204" pitchFamily="18" charset="0"/>
                            <a:ea typeface="Cambria Math" panose="02040503050406030204" pitchFamily="18" charset="0"/>
                            <a:cs typeface="Times New Roman" panose="02020603050405020304" pitchFamily="18" charset="0"/>
                          </a:rPr>
                          <m:t>Ω</m:t>
                        </m:r>
                        <m:r>
                          <a:rPr lang="en-US" i="1">
                            <a:latin typeface="Cambria Math" panose="02040503050406030204" pitchFamily="18" charset="0"/>
                            <a:ea typeface="Cambria Math" panose="02040503050406030204" pitchFamily="18" charset="0"/>
                            <a:cs typeface="Times New Roman" panose="02020603050405020304" pitchFamily="18" charset="0"/>
                          </a:rPr>
                          <m:t>𝑡</m:t>
                        </m:r>
                      </m:oMath>
                    </m:oMathPara>
                  </a14:m>
                  <a:endParaRPr lang="en-US" dirty="0"/>
                </a:p>
              </p:txBody>
            </p:sp>
          </mc:Choice>
          <mc:Fallback>
            <p:sp>
              <p:nvSpPr>
                <p:cNvPr id="17" name="TextBox 16">
                  <a:extLst>
                    <a:ext uri="{FF2B5EF4-FFF2-40B4-BE49-F238E27FC236}">
                      <a16:creationId xmlns:a16="http://schemas.microsoft.com/office/drawing/2014/main" id="{44DF75E2-37E0-4756-A9E7-7F535EA881B8}"/>
                    </a:ext>
                  </a:extLst>
                </p:cNvPr>
                <p:cNvSpPr txBox="1">
                  <a:spLocks noRot="1" noChangeAspect="1" noMove="1" noResize="1" noEditPoints="1" noAdjustHandles="1" noChangeArrowheads="1" noChangeShapeType="1" noTextEdit="1"/>
                </p:cNvSpPr>
                <p:nvPr/>
              </p:nvSpPr>
              <p:spPr>
                <a:xfrm>
                  <a:off x="6096000" y="5486459"/>
                  <a:ext cx="1295400" cy="610873"/>
                </a:xfrm>
                <a:prstGeom prst="rect">
                  <a:avLst/>
                </a:prstGeom>
                <a:blipFill>
                  <a:blip r:embed="rId5"/>
                  <a:stretch>
                    <a:fillRect/>
                  </a:stretch>
                </a:blipFill>
              </p:spPr>
              <p:txBody>
                <a:bodyPr/>
                <a:lstStyle/>
                <a:p>
                  <a:r>
                    <a:rPr lang="en-US">
                      <a:noFill/>
                    </a:rPr>
                    <a:t> </a:t>
                  </a:r>
                </a:p>
              </p:txBody>
            </p:sp>
          </mc:Fallback>
        </mc:AlternateContent>
      </p:grpSp>
      <p:sp>
        <p:nvSpPr>
          <p:cNvPr id="20" name="TextBox 19">
            <a:extLst>
              <a:ext uri="{FF2B5EF4-FFF2-40B4-BE49-F238E27FC236}">
                <a16:creationId xmlns:a16="http://schemas.microsoft.com/office/drawing/2014/main" id="{E7CE49F4-D875-4FBA-9A28-FB9F752DA13A}"/>
              </a:ext>
            </a:extLst>
          </p:cNvPr>
          <p:cNvSpPr txBox="1"/>
          <p:nvPr/>
        </p:nvSpPr>
        <p:spPr>
          <a:xfrm>
            <a:off x="39464" y="4647651"/>
            <a:ext cx="646336"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hay</a:t>
            </a:r>
          </a:p>
        </p:txBody>
      </p:sp>
      <p:sp>
        <p:nvSpPr>
          <p:cNvPr id="21" name="Arrow: Right 20">
            <a:extLst>
              <a:ext uri="{FF2B5EF4-FFF2-40B4-BE49-F238E27FC236}">
                <a16:creationId xmlns:a16="http://schemas.microsoft.com/office/drawing/2014/main" id="{E55A0619-12C7-433B-8A28-B938BA87D941}"/>
              </a:ext>
            </a:extLst>
          </p:cNvPr>
          <p:cNvSpPr/>
          <p:nvPr/>
        </p:nvSpPr>
        <p:spPr>
          <a:xfrm>
            <a:off x="491836" y="5463540"/>
            <a:ext cx="704168" cy="3505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D0A39325-43FE-447B-8845-64F92A722AF1}"/>
              </a:ext>
            </a:extLst>
          </p:cNvPr>
          <p:cNvSpPr txBox="1"/>
          <p:nvPr/>
        </p:nvSpPr>
        <p:spPr>
          <a:xfrm>
            <a:off x="5105400" y="5442185"/>
            <a:ext cx="646336"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Với</a:t>
            </a:r>
          </a:p>
        </p:txBody>
      </p:sp>
      <p:pic>
        <p:nvPicPr>
          <p:cNvPr id="23" name="Picture 22">
            <a:extLst>
              <a:ext uri="{FF2B5EF4-FFF2-40B4-BE49-F238E27FC236}">
                <a16:creationId xmlns:a16="http://schemas.microsoft.com/office/drawing/2014/main" id="{4EB222A7-A18D-4A3B-8F90-AD9449E4D10D}"/>
              </a:ext>
            </a:extLst>
          </p:cNvPr>
          <p:cNvPicPr>
            <a:picLocks noChangeAspect="1"/>
          </p:cNvPicPr>
          <p:nvPr/>
        </p:nvPicPr>
        <p:blipFill>
          <a:blip r:embed="rId6"/>
          <a:stretch>
            <a:fillRect/>
          </a:stretch>
        </p:blipFill>
        <p:spPr>
          <a:xfrm>
            <a:off x="5578619" y="5381347"/>
            <a:ext cx="1685781" cy="530417"/>
          </a:xfrm>
          <a:prstGeom prst="rect">
            <a:avLst/>
          </a:prstGeom>
        </p:spPr>
      </p:pic>
      <p:sp>
        <p:nvSpPr>
          <p:cNvPr id="25" name="Rectangle 24">
            <a:extLst>
              <a:ext uri="{FF2B5EF4-FFF2-40B4-BE49-F238E27FC236}">
                <a16:creationId xmlns:a16="http://schemas.microsoft.com/office/drawing/2014/main" id="{06D57FCE-C9B9-47F8-8708-30491FCFA7A7}"/>
              </a:ext>
            </a:extLst>
          </p:cNvPr>
          <p:cNvSpPr/>
          <p:nvPr/>
        </p:nvSpPr>
        <p:spPr>
          <a:xfrm>
            <a:off x="181155" y="145407"/>
            <a:ext cx="5968301" cy="523220"/>
          </a:xfrm>
          <a:prstGeom prst="rect">
            <a:avLst/>
          </a:prstGeom>
        </p:spPr>
        <p:txBody>
          <a:bodyPr wrap="none">
            <a:spAutoFit/>
          </a:bodyPr>
          <a:lstStyle/>
          <a:p>
            <a:pPr algn="just"/>
            <a:r>
              <a:rPr lang="en-US" sz="2800" b="1" dirty="0">
                <a:solidFill>
                  <a:srgbClr val="0070C0"/>
                </a:solidFill>
                <a:latin typeface="Times New Roman" pitchFamily="18" charset="0"/>
                <a:cs typeface="Times New Roman" pitchFamily="18" charset="0"/>
              </a:rPr>
              <a:t>5.2. Dao động cưỡng bức, cộng hưởng</a:t>
            </a:r>
          </a:p>
        </p:txBody>
      </p:sp>
    </p:spTree>
    <p:extLst>
      <p:ext uri="{BB962C8B-B14F-4D97-AF65-F5344CB8AC3E}">
        <p14:creationId xmlns:p14="http://schemas.microsoft.com/office/powerpoint/2010/main" val="1989478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CED3F9-0234-4B1A-8D5C-8C7F0DEA8966}"/>
              </a:ext>
            </a:extLst>
          </p:cNvPr>
          <p:cNvSpPr/>
          <p:nvPr/>
        </p:nvSpPr>
        <p:spPr>
          <a:xfrm>
            <a:off x="0" y="8686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a:extLst>
              <a:ext uri="{FF2B5EF4-FFF2-40B4-BE49-F238E27FC236}">
                <a16:creationId xmlns:a16="http://schemas.microsoft.com/office/drawing/2014/main" id="{2DE6750C-B994-43BF-998A-FDA0834F604C}"/>
              </a:ext>
            </a:extLst>
          </p:cNvPr>
          <p:cNvSpPr/>
          <p:nvPr/>
        </p:nvSpPr>
        <p:spPr>
          <a:xfrm flipV="1">
            <a:off x="4354" y="6400800"/>
            <a:ext cx="914400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TextBox 4">
            <a:extLst>
              <a:ext uri="{FF2B5EF4-FFF2-40B4-BE49-F238E27FC236}">
                <a16:creationId xmlns:a16="http://schemas.microsoft.com/office/drawing/2014/main" id="{AD00F66D-BAEA-4184-B5CE-0900C661D8D8}"/>
              </a:ext>
            </a:extLst>
          </p:cNvPr>
          <p:cNvSpPr txBox="1"/>
          <p:nvPr/>
        </p:nvSpPr>
        <p:spPr>
          <a:xfrm>
            <a:off x="181155" y="6400800"/>
            <a:ext cx="8610600" cy="461665"/>
          </a:xfrm>
          <a:prstGeom prst="rect">
            <a:avLst/>
          </a:prstGeom>
          <a:noFill/>
        </p:spPr>
        <p:txBody>
          <a:bodyPr wrap="square" rtlCol="0">
            <a:spAutoFit/>
          </a:bodyPr>
          <a:lstStyle/>
          <a:p>
            <a:pPr algn="ctr"/>
            <a:r>
              <a:rPr lang="en-US" sz="2400" i="1">
                <a:solidFill>
                  <a:schemeClr val="bg1">
                    <a:lumMod val="65000"/>
                  </a:schemeClr>
                </a:solidFill>
                <a:latin typeface="Times New Roman" pitchFamily="18" charset="0"/>
                <a:cs typeface="Times New Roman" pitchFamily="18" charset="0"/>
              </a:rPr>
              <a:t>Tổ Vật lý – Khoa Khoa học cơ bản – Trường Đại học Phenikaa</a:t>
            </a:r>
            <a:endParaRPr lang="en-US" sz="2400" i="1" dirty="0">
              <a:solidFill>
                <a:schemeClr val="bg1">
                  <a:lumMod val="65000"/>
                </a:schemeClr>
              </a:solidFill>
              <a:latin typeface="Times New Roman" pitchFamily="18" charset="0"/>
              <a:cs typeface="Times New Roman" pitchFamily="18" charset="0"/>
            </a:endParaRPr>
          </a:p>
        </p:txBody>
      </p:sp>
      <p:grpSp>
        <p:nvGrpSpPr>
          <p:cNvPr id="7" name="Group 6">
            <a:extLst>
              <a:ext uri="{FF2B5EF4-FFF2-40B4-BE49-F238E27FC236}">
                <a16:creationId xmlns:a16="http://schemas.microsoft.com/office/drawing/2014/main" id="{EF40EA9F-CD5B-4E36-AED3-5C5F496FF55F}"/>
              </a:ext>
            </a:extLst>
          </p:cNvPr>
          <p:cNvGrpSpPr/>
          <p:nvPr/>
        </p:nvGrpSpPr>
        <p:grpSpPr>
          <a:xfrm>
            <a:off x="656630" y="1473474"/>
            <a:ext cx="3429000" cy="643011"/>
            <a:chOff x="3962400" y="5470391"/>
            <a:chExt cx="3429000" cy="643011"/>
          </a:xfrm>
        </p:grpSpPr>
        <p:pic>
          <p:nvPicPr>
            <p:cNvPr id="8" name="Picture 7">
              <a:extLst>
                <a:ext uri="{FF2B5EF4-FFF2-40B4-BE49-F238E27FC236}">
                  <a16:creationId xmlns:a16="http://schemas.microsoft.com/office/drawing/2014/main" id="{F3804837-3B43-4DDF-B156-A00E61D2239B}"/>
                </a:ext>
              </a:extLst>
            </p:cNvPr>
            <p:cNvPicPr>
              <a:picLocks noChangeAspect="1"/>
            </p:cNvPicPr>
            <p:nvPr/>
          </p:nvPicPr>
          <p:blipFill rotWithShape="1">
            <a:blip r:embed="rId2"/>
            <a:srcRect l="11954" r="7262"/>
            <a:stretch/>
          </p:blipFill>
          <p:spPr>
            <a:xfrm>
              <a:off x="3962400" y="5470391"/>
              <a:ext cx="2244436" cy="643011"/>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47E69823-0C71-47E2-9BBE-A5D62F4E2AF4}"/>
                    </a:ext>
                  </a:extLst>
                </p:cNvPr>
                <p:cNvSpPr txBox="1"/>
                <p:nvPr/>
              </p:nvSpPr>
              <p:spPr>
                <a:xfrm>
                  <a:off x="6096000" y="5486459"/>
                  <a:ext cx="1295400" cy="610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𝑜</m:t>
                                </m:r>
                              </m:sub>
                            </m:sSub>
                          </m:num>
                          <m:den>
                            <m:r>
                              <a:rPr lang="en-US" b="0" i="1" smtClean="0">
                                <a:latin typeface="Cambria Math" panose="02040503050406030204" pitchFamily="18" charset="0"/>
                              </a:rPr>
                              <m:t>𝑚</m:t>
                            </m:r>
                          </m:den>
                        </m:f>
                        <m:r>
                          <a:rPr lang="en-US" i="1">
                            <a:latin typeface="Cambria Math" panose="02040503050406030204" pitchFamily="18" charset="0"/>
                            <a:cs typeface="Times New Roman" panose="02020603050405020304" pitchFamily="18" charset="0"/>
                          </a:rPr>
                          <m:t>𝑐𝑜𝑠</m:t>
                        </m:r>
                        <m:r>
                          <m:rPr>
                            <m:sty m:val="p"/>
                          </m:rPr>
                          <a:rPr lang="el-GR" i="1">
                            <a:latin typeface="Cambria Math" panose="02040503050406030204" pitchFamily="18" charset="0"/>
                            <a:ea typeface="Cambria Math" panose="02040503050406030204" pitchFamily="18" charset="0"/>
                            <a:cs typeface="Times New Roman" panose="02020603050405020304" pitchFamily="18" charset="0"/>
                          </a:rPr>
                          <m:t>Ω</m:t>
                        </m:r>
                        <m:r>
                          <a:rPr lang="en-US" i="1">
                            <a:latin typeface="Cambria Math" panose="02040503050406030204" pitchFamily="18" charset="0"/>
                            <a:ea typeface="Cambria Math" panose="02040503050406030204" pitchFamily="18" charset="0"/>
                            <a:cs typeface="Times New Roman" panose="02020603050405020304" pitchFamily="18" charset="0"/>
                          </a:rPr>
                          <m:t>𝑡</m:t>
                        </m:r>
                      </m:oMath>
                    </m:oMathPara>
                  </a14:m>
                  <a:endParaRPr lang="en-US" dirty="0"/>
                </a:p>
              </p:txBody>
            </p:sp>
          </mc:Choice>
          <mc:Fallback>
            <p:sp>
              <p:nvSpPr>
                <p:cNvPr id="9" name="TextBox 8">
                  <a:extLst>
                    <a:ext uri="{FF2B5EF4-FFF2-40B4-BE49-F238E27FC236}">
                      <a16:creationId xmlns:a16="http://schemas.microsoft.com/office/drawing/2014/main" id="{47E69823-0C71-47E2-9BBE-A5D62F4E2AF4}"/>
                    </a:ext>
                  </a:extLst>
                </p:cNvPr>
                <p:cNvSpPr txBox="1">
                  <a:spLocks noRot="1" noChangeAspect="1" noMove="1" noResize="1" noEditPoints="1" noAdjustHandles="1" noChangeArrowheads="1" noChangeShapeType="1" noTextEdit="1"/>
                </p:cNvSpPr>
                <p:nvPr/>
              </p:nvSpPr>
              <p:spPr>
                <a:xfrm>
                  <a:off x="6096000" y="5486459"/>
                  <a:ext cx="1295400" cy="610873"/>
                </a:xfrm>
                <a:prstGeom prst="rect">
                  <a:avLst/>
                </a:prstGeom>
                <a:blipFill>
                  <a:blip r:embed="rId3"/>
                  <a:stretch>
                    <a:fillRect/>
                  </a:stretch>
                </a:blipFill>
              </p:spPr>
              <p:txBody>
                <a:bodyPr/>
                <a:lstStyle/>
                <a:p>
                  <a:r>
                    <a:rPr lang="en-US">
                      <a:noFill/>
                    </a:rPr>
                    <a:t> </a:t>
                  </a:r>
                </a:p>
              </p:txBody>
            </p:sp>
          </mc:Fallback>
        </mc:AlternateContent>
      </p:grpSp>
      <p:sp>
        <p:nvSpPr>
          <p:cNvPr id="10" name="TextBox 9">
            <a:extLst>
              <a:ext uri="{FF2B5EF4-FFF2-40B4-BE49-F238E27FC236}">
                <a16:creationId xmlns:a16="http://schemas.microsoft.com/office/drawing/2014/main" id="{1D0E3B62-9717-4DF3-9949-71EBA6FEDAE3}"/>
              </a:ext>
            </a:extLst>
          </p:cNvPr>
          <p:cNvSpPr txBox="1"/>
          <p:nvPr/>
        </p:nvSpPr>
        <p:spPr>
          <a:xfrm>
            <a:off x="286432" y="2134745"/>
            <a:ext cx="8095568" cy="120032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Được gọi là phương trình vi phân của giao động cưỡng bức. Nghiệm của nó là tổng của nghiệm tổng quát của phương trình vi phân không vế phải và nghiệm riêng của phương trình có vế phải (*). Theo thời gian, dao động tắt dần không còn. Lúc này chỉ còn dao động cưỡng bức với ngoại lực là </a:t>
            </a:r>
            <a:r>
              <a:rPr lang="en-US" i="1" dirty="0" err="1">
                <a:latin typeface="Times New Roman" panose="02020603050405020304" pitchFamily="18" charset="0"/>
                <a:cs typeface="Times New Roman" panose="02020603050405020304" pitchFamily="18" charset="0"/>
              </a:rPr>
              <a:t>F</a:t>
            </a:r>
            <a:r>
              <a:rPr lang="en-US" i="1" baseline="-25000" dirty="0" err="1">
                <a:latin typeface="Times New Roman" panose="02020603050405020304" pitchFamily="18" charset="0"/>
                <a:cs typeface="Times New Roman" panose="02020603050405020304" pitchFamily="18" charset="0"/>
              </a:rPr>
              <a:t>nl</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F</a:t>
            </a:r>
            <a:r>
              <a:rPr lang="en-US" i="1" baseline="-25000" dirty="0" err="1">
                <a:latin typeface="Times New Roman" panose="02020603050405020304" pitchFamily="18" charset="0"/>
                <a:cs typeface="Times New Roman" panose="02020603050405020304" pitchFamily="18" charset="0"/>
              </a:rPr>
              <a:t>o</a:t>
            </a:r>
            <a:r>
              <a:rPr lang="en-US" i="1" dirty="0">
                <a:latin typeface="Times New Roman" panose="02020603050405020304" pitchFamily="18" charset="0"/>
                <a:cs typeface="Times New Roman" panose="02020603050405020304" pitchFamily="18" charset="0"/>
              </a:rPr>
              <a:t> cos </a:t>
            </a:r>
            <a:r>
              <a:rPr lang="en-US" i="1" dirty="0">
                <a:latin typeface="Times New Roman" panose="02020603050405020304" pitchFamily="18" charset="0"/>
                <a:cs typeface="Times New Roman" panose="02020603050405020304" pitchFamily="18" charset="0"/>
                <a:sym typeface="Symbol" panose="05050102010706020507" pitchFamily="18" charset="2"/>
              </a:rPr>
              <a:t>t</a:t>
            </a:r>
          </a:p>
        </p:txBody>
      </p:sp>
      <p:sp>
        <p:nvSpPr>
          <p:cNvPr id="11" name="TextBox 10">
            <a:extLst>
              <a:ext uri="{FF2B5EF4-FFF2-40B4-BE49-F238E27FC236}">
                <a16:creationId xmlns:a16="http://schemas.microsoft.com/office/drawing/2014/main" id="{6194C60A-DEB3-4E53-866B-2CF9A7735B7C}"/>
              </a:ext>
            </a:extLst>
          </p:cNvPr>
          <p:cNvSpPr txBox="1"/>
          <p:nvPr/>
        </p:nvSpPr>
        <p:spPr>
          <a:xfrm>
            <a:off x="4102097" y="1601943"/>
            <a:ext cx="4572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t>
            </a:r>
          </a:p>
        </p:txBody>
      </p:sp>
      <p:sp>
        <p:nvSpPr>
          <p:cNvPr id="14" name="TextBox 13">
            <a:extLst>
              <a:ext uri="{FF2B5EF4-FFF2-40B4-BE49-F238E27FC236}">
                <a16:creationId xmlns:a16="http://schemas.microsoft.com/office/drawing/2014/main" id="{2F92471C-FE96-402C-ADEB-621CC8AA04BB}"/>
              </a:ext>
            </a:extLst>
          </p:cNvPr>
          <p:cNvSpPr txBox="1"/>
          <p:nvPr/>
        </p:nvSpPr>
        <p:spPr>
          <a:xfrm>
            <a:off x="609600" y="3383549"/>
            <a:ext cx="179175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Nghiệm có dạng: </a:t>
            </a:r>
          </a:p>
        </p:txBody>
      </p:sp>
      <p:sp>
        <p:nvSpPr>
          <p:cNvPr id="15" name="TextBox 14">
            <a:extLst>
              <a:ext uri="{FF2B5EF4-FFF2-40B4-BE49-F238E27FC236}">
                <a16:creationId xmlns:a16="http://schemas.microsoft.com/office/drawing/2014/main" id="{D01A78EA-6C54-46D0-A7CC-144C2B5C4A2E}"/>
              </a:ext>
            </a:extLst>
          </p:cNvPr>
          <p:cNvSpPr txBox="1"/>
          <p:nvPr/>
        </p:nvSpPr>
        <p:spPr>
          <a:xfrm>
            <a:off x="1099231" y="3886200"/>
            <a:ext cx="179175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x= </a:t>
            </a:r>
            <a:r>
              <a:rPr lang="en-US" dirty="0" err="1">
                <a:latin typeface="Times New Roman" panose="02020603050405020304" pitchFamily="18" charset="0"/>
                <a:cs typeface="Times New Roman" panose="02020603050405020304" pitchFamily="18" charset="0"/>
              </a:rPr>
              <a:t>Acos</a:t>
            </a:r>
            <a:r>
              <a:rPr 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sym typeface="Symbol" panose="05050102010706020507" pitchFamily="18" charset="2"/>
              </a:rPr>
              <a:t>t +)</a:t>
            </a:r>
            <a:endParaRPr lang="en-US"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5E7CACB-97FC-4162-9B45-EA7A5923DE9F}"/>
              </a:ext>
            </a:extLst>
          </p:cNvPr>
          <p:cNvSpPr txBox="1"/>
          <p:nvPr/>
        </p:nvSpPr>
        <p:spPr>
          <a:xfrm>
            <a:off x="762000" y="4370753"/>
            <a:ext cx="7620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Với: </a:t>
            </a:r>
          </a:p>
        </p:txBody>
      </p:sp>
      <p:pic>
        <p:nvPicPr>
          <p:cNvPr id="18" name="Picture 17">
            <a:extLst>
              <a:ext uri="{FF2B5EF4-FFF2-40B4-BE49-F238E27FC236}">
                <a16:creationId xmlns:a16="http://schemas.microsoft.com/office/drawing/2014/main" id="{E7B8DE68-16BF-4574-B478-D967D04FAD55}"/>
              </a:ext>
            </a:extLst>
          </p:cNvPr>
          <p:cNvPicPr>
            <a:picLocks noChangeAspect="1"/>
          </p:cNvPicPr>
          <p:nvPr/>
        </p:nvPicPr>
        <p:blipFill>
          <a:blip r:embed="rId4"/>
          <a:stretch>
            <a:fillRect/>
          </a:stretch>
        </p:blipFill>
        <p:spPr>
          <a:xfrm>
            <a:off x="1294068" y="4313105"/>
            <a:ext cx="2214563" cy="560814"/>
          </a:xfrm>
          <a:prstGeom prst="rect">
            <a:avLst/>
          </a:prstGeom>
        </p:spPr>
      </p:pic>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328B6CB9-4AB1-4D39-9AD7-BBE44D2A4C35}"/>
                  </a:ext>
                </a:extLst>
              </p:cNvPr>
              <p:cNvSpPr txBox="1"/>
              <p:nvPr/>
            </p:nvSpPr>
            <p:spPr>
              <a:xfrm>
                <a:off x="1259182" y="5269533"/>
                <a:ext cx="1567993" cy="58278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𝑡𝑔</m:t>
                      </m:r>
                      <m:r>
                        <a:rPr lang="en-US" b="0"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𝛽</m:t>
                          </m:r>
                        </m:num>
                        <m:den>
                          <m:sSup>
                            <m:sSupPr>
                              <m:ctrlPr>
                                <a:rPr lang="en-US" b="0" i="1" smtClean="0">
                                  <a:latin typeface="Cambria Math" panose="02040503050406030204" pitchFamily="18" charset="0"/>
                                  <a:ea typeface="Cambria Math" panose="02040503050406030204" pitchFamily="18" charset="0"/>
                                </a:rPr>
                              </m:ctrlPr>
                            </m:sSupPr>
                            <m:e>
                              <m:r>
                                <m:rPr>
                                  <m:sty m:val="p"/>
                                </m:rPr>
                                <a:rPr lang="el-GR" b="0" i="1" smtClean="0">
                                  <a:latin typeface="Cambria Math" panose="02040503050406030204" pitchFamily="18" charset="0"/>
                                  <a:ea typeface="Cambria Math" panose="02040503050406030204" pitchFamily="18" charset="0"/>
                                </a:rPr>
                                <m:t>Ω</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ea typeface="Cambria Math" panose="02040503050406030204" pitchFamily="18" charset="0"/>
                                </a:rPr>
                                <m:t>𝑜</m:t>
                              </m:r>
                            </m:sub>
                            <m:sup>
                              <m:r>
                                <a:rPr lang="en-US" b="0" i="1" smtClean="0">
                                  <a:latin typeface="Cambria Math" panose="02040503050406030204" pitchFamily="18" charset="0"/>
                                  <a:ea typeface="Cambria Math" panose="02040503050406030204" pitchFamily="18" charset="0"/>
                                </a:rPr>
                                <m:t>2</m:t>
                              </m:r>
                            </m:sup>
                          </m:sSubSup>
                        </m:den>
                      </m:f>
                    </m:oMath>
                  </m:oMathPara>
                </a14:m>
                <a:endParaRPr lang="en-US" dirty="0"/>
              </a:p>
            </p:txBody>
          </p:sp>
        </mc:Choice>
        <mc:Fallback>
          <p:sp>
            <p:nvSpPr>
              <p:cNvPr id="19" name="TextBox 18">
                <a:extLst>
                  <a:ext uri="{FF2B5EF4-FFF2-40B4-BE49-F238E27FC236}">
                    <a16:creationId xmlns:a16="http://schemas.microsoft.com/office/drawing/2014/main" id="{328B6CB9-4AB1-4D39-9AD7-BBE44D2A4C35}"/>
                  </a:ext>
                </a:extLst>
              </p:cNvPr>
              <p:cNvSpPr txBox="1">
                <a:spLocks noRot="1" noChangeAspect="1" noMove="1" noResize="1" noEditPoints="1" noAdjustHandles="1" noChangeArrowheads="1" noChangeShapeType="1" noTextEdit="1"/>
              </p:cNvSpPr>
              <p:nvPr/>
            </p:nvSpPr>
            <p:spPr>
              <a:xfrm>
                <a:off x="1259182" y="5269533"/>
                <a:ext cx="1567993" cy="582788"/>
              </a:xfrm>
              <a:prstGeom prst="rect">
                <a:avLst/>
              </a:prstGeom>
              <a:blipFill>
                <a:blip r:embed="rId5"/>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3F284566-9A4A-46E1-A2FD-ED61D8BD8A5F}"/>
              </a:ext>
            </a:extLst>
          </p:cNvPr>
          <p:cNvSpPr txBox="1"/>
          <p:nvPr/>
        </p:nvSpPr>
        <p:spPr>
          <a:xfrm>
            <a:off x="76200" y="960566"/>
            <a:ext cx="2454518" cy="369332"/>
          </a:xfrm>
          <a:prstGeom prst="rect">
            <a:avLst/>
          </a:prstGeom>
          <a:noFill/>
        </p:spPr>
        <p:txBody>
          <a:bodyPr wrap="none" rtlCol="0">
            <a:spAutoFit/>
          </a:bodyPr>
          <a:lstStyle/>
          <a:p>
            <a:r>
              <a:rPr lang="en-US" b="1" dirty="0">
                <a:solidFill>
                  <a:srgbClr val="0000FF"/>
                </a:solidFill>
                <a:latin typeface="Times New Roman" panose="02020603050405020304" pitchFamily="18" charset="0"/>
                <a:cs typeface="Times New Roman" panose="02020603050405020304" pitchFamily="18" charset="0"/>
              </a:rPr>
              <a:t>2. Dao động cưỡng bức</a:t>
            </a:r>
          </a:p>
        </p:txBody>
      </p:sp>
      <p:sp>
        <p:nvSpPr>
          <p:cNvPr id="21" name="Rectangle 20">
            <a:extLst>
              <a:ext uri="{FF2B5EF4-FFF2-40B4-BE49-F238E27FC236}">
                <a16:creationId xmlns:a16="http://schemas.microsoft.com/office/drawing/2014/main" id="{506921D1-FBDB-4C5F-B2F1-DFD1D14FDCF5}"/>
              </a:ext>
            </a:extLst>
          </p:cNvPr>
          <p:cNvSpPr/>
          <p:nvPr/>
        </p:nvSpPr>
        <p:spPr>
          <a:xfrm>
            <a:off x="181155" y="145407"/>
            <a:ext cx="5968301" cy="523220"/>
          </a:xfrm>
          <a:prstGeom prst="rect">
            <a:avLst/>
          </a:prstGeom>
        </p:spPr>
        <p:txBody>
          <a:bodyPr wrap="none">
            <a:spAutoFit/>
          </a:bodyPr>
          <a:lstStyle/>
          <a:p>
            <a:pPr algn="just"/>
            <a:r>
              <a:rPr lang="en-US" sz="2800" b="1" dirty="0">
                <a:solidFill>
                  <a:srgbClr val="0070C0"/>
                </a:solidFill>
                <a:latin typeface="Times New Roman" pitchFamily="18" charset="0"/>
                <a:cs typeface="Times New Roman" pitchFamily="18" charset="0"/>
              </a:rPr>
              <a:t>5.2. Dao động cưỡng bức, cộng hưởng</a:t>
            </a:r>
          </a:p>
        </p:txBody>
      </p:sp>
    </p:spTree>
    <p:extLst>
      <p:ext uri="{BB962C8B-B14F-4D97-AF65-F5344CB8AC3E}">
        <p14:creationId xmlns:p14="http://schemas.microsoft.com/office/powerpoint/2010/main" val="3241192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492385-FA6D-4678-8C52-111A58548C3A}"/>
              </a:ext>
            </a:extLst>
          </p:cNvPr>
          <p:cNvSpPr/>
          <p:nvPr/>
        </p:nvSpPr>
        <p:spPr>
          <a:xfrm>
            <a:off x="0" y="8686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a:extLst>
              <a:ext uri="{FF2B5EF4-FFF2-40B4-BE49-F238E27FC236}">
                <a16:creationId xmlns:a16="http://schemas.microsoft.com/office/drawing/2014/main" id="{4DC6416F-A3A9-4BDB-9E45-D98993CF31F3}"/>
              </a:ext>
            </a:extLst>
          </p:cNvPr>
          <p:cNvSpPr/>
          <p:nvPr/>
        </p:nvSpPr>
        <p:spPr>
          <a:xfrm flipV="1">
            <a:off x="4354" y="6400800"/>
            <a:ext cx="914400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TextBox 4">
            <a:extLst>
              <a:ext uri="{FF2B5EF4-FFF2-40B4-BE49-F238E27FC236}">
                <a16:creationId xmlns:a16="http://schemas.microsoft.com/office/drawing/2014/main" id="{9D6B0DF7-8CCD-4684-95E0-229CCF541384}"/>
              </a:ext>
            </a:extLst>
          </p:cNvPr>
          <p:cNvSpPr txBox="1"/>
          <p:nvPr/>
        </p:nvSpPr>
        <p:spPr>
          <a:xfrm>
            <a:off x="181155" y="6400800"/>
            <a:ext cx="8610600" cy="461665"/>
          </a:xfrm>
          <a:prstGeom prst="rect">
            <a:avLst/>
          </a:prstGeom>
          <a:noFill/>
        </p:spPr>
        <p:txBody>
          <a:bodyPr wrap="square" rtlCol="0">
            <a:spAutoFit/>
          </a:bodyPr>
          <a:lstStyle/>
          <a:p>
            <a:pPr algn="ctr"/>
            <a:r>
              <a:rPr lang="en-US" sz="2400" i="1">
                <a:solidFill>
                  <a:schemeClr val="bg1">
                    <a:lumMod val="65000"/>
                  </a:schemeClr>
                </a:solidFill>
                <a:latin typeface="Times New Roman" pitchFamily="18" charset="0"/>
                <a:cs typeface="Times New Roman" pitchFamily="18" charset="0"/>
              </a:rPr>
              <a:t>Tổ Vật lý – Khoa Khoa học cơ bản – Trường Đại học Phenikaa</a:t>
            </a:r>
            <a:endParaRPr lang="en-US" sz="2400" i="1" dirty="0">
              <a:solidFill>
                <a:schemeClr val="bg1">
                  <a:lumMod val="65000"/>
                </a:schemeClr>
              </a:solidFill>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E1BEAEDB-E5D9-44BC-86D2-F4C735C6D8E2}"/>
              </a:ext>
            </a:extLst>
          </p:cNvPr>
          <p:cNvSpPr txBox="1"/>
          <p:nvPr/>
        </p:nvSpPr>
        <p:spPr>
          <a:xfrm>
            <a:off x="76200" y="960566"/>
            <a:ext cx="1636987" cy="369332"/>
          </a:xfrm>
          <a:prstGeom prst="rect">
            <a:avLst/>
          </a:prstGeom>
          <a:noFill/>
        </p:spPr>
        <p:txBody>
          <a:bodyPr wrap="none" rtlCol="0">
            <a:spAutoFit/>
          </a:bodyPr>
          <a:lstStyle/>
          <a:p>
            <a:r>
              <a:rPr lang="en-US" b="1" dirty="0">
                <a:solidFill>
                  <a:srgbClr val="0000FF"/>
                </a:solidFill>
                <a:latin typeface="Times New Roman" panose="02020603050405020304" pitchFamily="18" charset="0"/>
                <a:cs typeface="Times New Roman" panose="02020603050405020304" pitchFamily="18" charset="0"/>
              </a:rPr>
              <a:t>3. Cộng hưởng</a:t>
            </a:r>
          </a:p>
        </p:txBody>
      </p:sp>
      <p:sp>
        <p:nvSpPr>
          <p:cNvPr id="7" name="Rectangle 6">
            <a:extLst>
              <a:ext uri="{FF2B5EF4-FFF2-40B4-BE49-F238E27FC236}">
                <a16:creationId xmlns:a16="http://schemas.microsoft.com/office/drawing/2014/main" id="{585F6B21-27A4-417F-A2E3-84020CBEE921}"/>
              </a:ext>
            </a:extLst>
          </p:cNvPr>
          <p:cNvSpPr/>
          <p:nvPr/>
        </p:nvSpPr>
        <p:spPr>
          <a:xfrm>
            <a:off x="181155" y="145407"/>
            <a:ext cx="5968301" cy="523220"/>
          </a:xfrm>
          <a:prstGeom prst="rect">
            <a:avLst/>
          </a:prstGeom>
        </p:spPr>
        <p:txBody>
          <a:bodyPr wrap="none">
            <a:spAutoFit/>
          </a:bodyPr>
          <a:lstStyle/>
          <a:p>
            <a:pPr algn="just"/>
            <a:r>
              <a:rPr lang="en-US" sz="2800" b="1" dirty="0">
                <a:solidFill>
                  <a:srgbClr val="0070C0"/>
                </a:solidFill>
                <a:latin typeface="Times New Roman" pitchFamily="18" charset="0"/>
                <a:cs typeface="Times New Roman" pitchFamily="18" charset="0"/>
              </a:rPr>
              <a:t>5.2. Dao động cưỡng bức, cộng hưởng</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2BE7881-2D41-4962-95EB-C4A3C183BBD8}"/>
                  </a:ext>
                </a:extLst>
              </p:cNvPr>
              <p:cNvSpPr txBox="1"/>
              <p:nvPr/>
            </p:nvSpPr>
            <p:spPr>
              <a:xfrm>
                <a:off x="381000" y="1376064"/>
                <a:ext cx="8095568" cy="98174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Hiện tượng cộng hưởng xảy ra khi biện độ A đạt cực đại</a:t>
                </a:r>
              </a:p>
              <a:p>
                <a:r>
                  <a:rPr lang="en-US" i="1" dirty="0">
                    <a:latin typeface="Times New Roman" panose="02020603050405020304" pitchFamily="18" charset="0"/>
                    <a:cs typeface="Times New Roman" panose="02020603050405020304" pitchFamily="18" charset="0"/>
                    <a:sym typeface="Symbol" panose="05050102010706020507" pitchFamily="18" charset="2"/>
                  </a:rPr>
                  <a:t>Tương ứng với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t>Ω</m:t>
                    </m:r>
                    <m:r>
                      <a:rPr lang="en-US" b="0" i="1" smtClean="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t>=</m:t>
                    </m:r>
                    <m:rad>
                      <m:radPr>
                        <m:degHide m:val="on"/>
                        <m:ctrlPr>
                          <a:rPr lang="en-US" b="0" i="1" smtClean="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ctrlPr>
                      </m:radPr>
                      <m:deg/>
                      <m:e>
                        <m:sSubSup>
                          <m:sSubSupPr>
                            <m:ctrlPr>
                              <a:rPr lang="en-US" b="0" i="1" smtClean="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ctrlPr>
                          </m:sSubSupPr>
                          <m:e>
                            <m:r>
                              <a:rPr lang="en-US" b="0" i="1" smtClean="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t>𝜔</m:t>
                            </m:r>
                          </m:e>
                          <m:sub>
                            <m:r>
                              <a:rPr lang="en-US" b="0" i="1" smtClean="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t>𝑜</m:t>
                            </m:r>
                          </m:sub>
                          <m:sup>
                            <m:r>
                              <a:rPr lang="en-US" b="0" i="1" smtClean="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t>2</m:t>
                            </m:r>
                          </m:sup>
                        </m:sSubSup>
                        <m:r>
                          <a:rPr lang="en-US" b="0" i="1" smtClean="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t>−2</m:t>
                        </m:r>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t>𝛽</m:t>
                            </m:r>
                          </m:e>
                          <m:sup>
                            <m:r>
                              <a:rPr lang="en-US" b="0" i="1" smtClean="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t>2</m:t>
                            </m:r>
                          </m:sup>
                        </m:sSup>
                      </m:e>
                    </m:rad>
                  </m:oMath>
                </a14:m>
                <a:endParaRPr lang="en-US" i="1" dirty="0">
                  <a:latin typeface="Times New Roman" panose="02020603050405020304" pitchFamily="18" charset="0"/>
                  <a:cs typeface="Times New Roman" panose="02020603050405020304" pitchFamily="18" charset="0"/>
                  <a:sym typeface="Symbol" panose="05050102010706020507" pitchFamily="18" charset="2"/>
                </a:endParaRPr>
              </a:p>
              <a:p>
                <a:r>
                  <a:rPr lang="en-US" i="1" dirty="0">
                    <a:latin typeface="Times New Roman" panose="02020603050405020304" pitchFamily="18" charset="0"/>
                    <a:cs typeface="Times New Roman" panose="02020603050405020304" pitchFamily="18" charset="0"/>
                    <a:sym typeface="Symbol" panose="05050102010706020507" pitchFamily="18" charset="2"/>
                  </a:rPr>
                  <a:t>Khi đó </a:t>
                </a:r>
              </a:p>
            </p:txBody>
          </p:sp>
        </mc:Choice>
        <mc:Fallback>
          <p:sp>
            <p:nvSpPr>
              <p:cNvPr id="8" name="TextBox 7">
                <a:extLst>
                  <a:ext uri="{FF2B5EF4-FFF2-40B4-BE49-F238E27FC236}">
                    <a16:creationId xmlns:a16="http://schemas.microsoft.com/office/drawing/2014/main" id="{22BE7881-2D41-4962-95EB-C4A3C183BBD8}"/>
                  </a:ext>
                </a:extLst>
              </p:cNvPr>
              <p:cNvSpPr txBox="1">
                <a:spLocks noRot="1" noChangeAspect="1" noMove="1" noResize="1" noEditPoints="1" noAdjustHandles="1" noChangeArrowheads="1" noChangeShapeType="1" noTextEdit="1"/>
              </p:cNvSpPr>
              <p:nvPr/>
            </p:nvSpPr>
            <p:spPr>
              <a:xfrm>
                <a:off x="381000" y="1376064"/>
                <a:ext cx="8095568" cy="981744"/>
              </a:xfrm>
              <a:prstGeom prst="rect">
                <a:avLst/>
              </a:prstGeom>
              <a:blipFill>
                <a:blip r:embed="rId2"/>
                <a:stretch>
                  <a:fillRect l="-678" t="-3727" b="-9317"/>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FB7A5654-0DE3-4BA3-8242-82D7F431637B}"/>
              </a:ext>
            </a:extLst>
          </p:cNvPr>
          <p:cNvPicPr>
            <a:picLocks noChangeAspect="1"/>
          </p:cNvPicPr>
          <p:nvPr/>
        </p:nvPicPr>
        <p:blipFill>
          <a:blip r:embed="rId3"/>
          <a:stretch>
            <a:fillRect/>
          </a:stretch>
        </p:blipFill>
        <p:spPr>
          <a:xfrm>
            <a:off x="1219200" y="2055671"/>
            <a:ext cx="2410166" cy="789135"/>
          </a:xfrm>
          <a:prstGeom prst="rect">
            <a:avLst/>
          </a:prstGeom>
        </p:spPr>
      </p:pic>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5F243294-53FE-4439-BCA5-F637A30F34CE}"/>
                  </a:ext>
                </a:extLst>
              </p:cNvPr>
              <p:cNvSpPr txBox="1"/>
              <p:nvPr/>
            </p:nvSpPr>
            <p:spPr>
              <a:xfrm>
                <a:off x="381000" y="2815930"/>
                <a:ext cx="8095568"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Khi </a:t>
                </a:r>
                <a14:m>
                  <m:oMath xmlns:m="http://schemas.openxmlformats.org/officeDocument/2006/math">
                    <m:r>
                      <a:rPr lang="en-US" b="0" i="1" smtClean="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t>𝛽</m:t>
                    </m:r>
                  </m:oMath>
                </a14:m>
                <a:r>
                  <a:rPr lang="en-US" i="1" dirty="0">
                    <a:latin typeface="Times New Roman" panose="02020603050405020304" pitchFamily="18" charset="0"/>
                    <a:cs typeface="Times New Roman" panose="02020603050405020304" pitchFamily="18" charset="0"/>
                    <a:sym typeface="Symbol" panose="05050102010706020507" pitchFamily="18" charset="2"/>
                  </a:rPr>
                  <a:t> giảm dần, </a:t>
                </a:r>
                <a14:m>
                  <m:oMath xmlns:m="http://schemas.openxmlformats.org/officeDocument/2006/math">
                    <m:r>
                      <m:rPr>
                        <m:sty m:val="p"/>
                      </m:rPr>
                      <a:rPr lang="el-GR" i="1">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t>Ω</m:t>
                    </m:r>
                  </m:oMath>
                </a14:m>
                <a:r>
                  <a:rPr lang="en-US" i="1" dirty="0">
                    <a:latin typeface="Times New Roman" panose="02020603050405020304" pitchFamily="18" charset="0"/>
                    <a:cs typeface="Times New Roman" panose="02020603050405020304" pitchFamily="18" charset="0"/>
                    <a:sym typeface="Symbol" panose="05050102010706020507" pitchFamily="18" charset="2"/>
                  </a:rPr>
                  <a:t> sẽ tiến dần đến </a:t>
                </a:r>
                <a14:m>
                  <m:oMath xmlns:m="http://schemas.openxmlformats.org/officeDocument/2006/math">
                    <m:r>
                      <a:rPr lang="en-US" i="1" smtClean="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t></m:t>
                    </m:r>
                    <m:r>
                      <a:rPr lang="en-US" b="0" i="1" baseline="-25000" smtClean="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t>𝑜</m:t>
                    </m:r>
                    <m:r>
                      <a:rPr lang="en-US" b="0" i="1" smtClean="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t>𝑘h𝑖</m:t>
                    </m:r>
                    <m:r>
                      <a:rPr lang="en-US" b="0" i="1" smtClean="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t> đó </m:t>
                    </m:r>
                  </m:oMath>
                </a14:m>
                <a:r>
                  <a:rPr lang="en-US" i="1" dirty="0">
                    <a:latin typeface="Times New Roman" panose="02020603050405020304" pitchFamily="18" charset="0"/>
                    <a:cs typeface="Times New Roman" panose="02020603050405020304" pitchFamily="18" charset="0"/>
                    <a:sym typeface="Symbol" panose="05050102010706020507" pitchFamily="18" charset="2"/>
                  </a:rPr>
                  <a:t>A</a:t>
                </a:r>
                <a:r>
                  <a:rPr lang="en-US" i="1" baseline="-25000" dirty="0">
                    <a:latin typeface="Times New Roman" panose="02020603050405020304" pitchFamily="18" charset="0"/>
                    <a:cs typeface="Times New Roman" panose="02020603050405020304" pitchFamily="18" charset="0"/>
                    <a:sym typeface="Symbol" panose="05050102010706020507" pitchFamily="18" charset="2"/>
                  </a:rPr>
                  <a:t>max</a:t>
                </a:r>
                <a:r>
                  <a:rPr lang="en-US" i="1" dirty="0">
                    <a:latin typeface="Times New Roman" panose="02020603050405020304" pitchFamily="18" charset="0"/>
                    <a:cs typeface="Times New Roman" panose="02020603050405020304" pitchFamily="18" charset="0"/>
                    <a:sym typeface="Symbol" panose="05050102010706020507" pitchFamily="18" charset="2"/>
                  </a:rPr>
                  <a:t> đột ngột tăng</a:t>
                </a:r>
              </a:p>
            </p:txBody>
          </p:sp>
        </mc:Choice>
        <mc:Fallback>
          <p:sp>
            <p:nvSpPr>
              <p:cNvPr id="11" name="TextBox 10">
                <a:extLst>
                  <a:ext uri="{FF2B5EF4-FFF2-40B4-BE49-F238E27FC236}">
                    <a16:creationId xmlns:a16="http://schemas.microsoft.com/office/drawing/2014/main" id="{5F243294-53FE-4439-BCA5-F637A30F34CE}"/>
                  </a:ext>
                </a:extLst>
              </p:cNvPr>
              <p:cNvSpPr txBox="1">
                <a:spLocks noRot="1" noChangeAspect="1" noMove="1" noResize="1" noEditPoints="1" noAdjustHandles="1" noChangeArrowheads="1" noChangeShapeType="1" noTextEdit="1"/>
              </p:cNvSpPr>
              <p:nvPr/>
            </p:nvSpPr>
            <p:spPr>
              <a:xfrm>
                <a:off x="381000" y="2815930"/>
                <a:ext cx="8095568" cy="369332"/>
              </a:xfrm>
              <a:prstGeom prst="rect">
                <a:avLst/>
              </a:prstGeom>
              <a:blipFill>
                <a:blip r:embed="rId4"/>
                <a:stretch>
                  <a:fillRect l="-678" t="-9836" b="-24590"/>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F3F09A51-6D06-40F8-AA2D-F4190238D0AB}"/>
              </a:ext>
            </a:extLst>
          </p:cNvPr>
          <p:cNvPicPr>
            <a:picLocks noChangeAspect="1"/>
          </p:cNvPicPr>
          <p:nvPr/>
        </p:nvPicPr>
        <p:blipFill>
          <a:blip r:embed="rId5"/>
          <a:stretch>
            <a:fillRect/>
          </a:stretch>
        </p:blipFill>
        <p:spPr>
          <a:xfrm>
            <a:off x="1447800" y="3243789"/>
            <a:ext cx="6248400" cy="3145238"/>
          </a:xfrm>
          <a:prstGeom prst="rect">
            <a:avLst/>
          </a:prstGeom>
        </p:spPr>
      </p:pic>
    </p:spTree>
    <p:extLst>
      <p:ext uri="{BB962C8B-B14F-4D97-AF65-F5344CB8AC3E}">
        <p14:creationId xmlns:p14="http://schemas.microsoft.com/office/powerpoint/2010/main" val="96966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632D39-EC93-4B71-BAAC-292503057D38}"/>
              </a:ext>
            </a:extLst>
          </p:cNvPr>
          <p:cNvSpPr/>
          <p:nvPr/>
        </p:nvSpPr>
        <p:spPr>
          <a:xfrm>
            <a:off x="0" y="8686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Rectangle 4">
            <a:extLst>
              <a:ext uri="{FF2B5EF4-FFF2-40B4-BE49-F238E27FC236}">
                <a16:creationId xmlns:a16="http://schemas.microsoft.com/office/drawing/2014/main" id="{91E1D609-4D43-4AAB-83D0-D897BD48F281}"/>
              </a:ext>
            </a:extLst>
          </p:cNvPr>
          <p:cNvSpPr/>
          <p:nvPr/>
        </p:nvSpPr>
        <p:spPr>
          <a:xfrm flipV="1">
            <a:off x="4354" y="6400800"/>
            <a:ext cx="914400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TextBox 6">
            <a:extLst>
              <a:ext uri="{FF2B5EF4-FFF2-40B4-BE49-F238E27FC236}">
                <a16:creationId xmlns:a16="http://schemas.microsoft.com/office/drawing/2014/main" id="{9D0A265F-E23B-4CB2-A7B4-CE8EF17DF1A5}"/>
              </a:ext>
            </a:extLst>
          </p:cNvPr>
          <p:cNvSpPr txBox="1"/>
          <p:nvPr/>
        </p:nvSpPr>
        <p:spPr>
          <a:xfrm>
            <a:off x="181155" y="6400800"/>
            <a:ext cx="8610600" cy="461665"/>
          </a:xfrm>
          <a:prstGeom prst="rect">
            <a:avLst/>
          </a:prstGeom>
          <a:noFill/>
        </p:spPr>
        <p:txBody>
          <a:bodyPr wrap="square" rtlCol="0">
            <a:spAutoFit/>
          </a:bodyPr>
          <a:lstStyle/>
          <a:p>
            <a:pPr algn="ctr"/>
            <a:r>
              <a:rPr lang="en-US" sz="2400" i="1">
                <a:solidFill>
                  <a:schemeClr val="bg1">
                    <a:lumMod val="65000"/>
                  </a:schemeClr>
                </a:solidFill>
                <a:latin typeface="Times New Roman" pitchFamily="18" charset="0"/>
                <a:cs typeface="Times New Roman" pitchFamily="18" charset="0"/>
              </a:rPr>
              <a:t>Tổ Vật lý – Khoa Khoa học cơ bản – Trường Đại học Phenikaa</a:t>
            </a:r>
            <a:endParaRPr lang="en-US" sz="2400" i="1" dirty="0">
              <a:solidFill>
                <a:schemeClr val="bg1">
                  <a:lumMod val="65000"/>
                </a:schemeClr>
              </a:solidFill>
              <a:latin typeface="Times New Roman" pitchFamily="18" charset="0"/>
              <a:cs typeface="Times New Roman" pitchFamily="18" charset="0"/>
            </a:endParaRPr>
          </a:p>
        </p:txBody>
      </p:sp>
      <p:sp>
        <p:nvSpPr>
          <p:cNvPr id="8" name="Rectangle 7">
            <a:extLst>
              <a:ext uri="{FF2B5EF4-FFF2-40B4-BE49-F238E27FC236}">
                <a16:creationId xmlns:a16="http://schemas.microsoft.com/office/drawing/2014/main" id="{ED9592C8-E863-4640-A851-9557BBBEA313}"/>
              </a:ext>
            </a:extLst>
          </p:cNvPr>
          <p:cNvSpPr/>
          <p:nvPr/>
        </p:nvSpPr>
        <p:spPr>
          <a:xfrm>
            <a:off x="0" y="152400"/>
            <a:ext cx="5894562" cy="523220"/>
          </a:xfrm>
          <a:prstGeom prst="rect">
            <a:avLst/>
          </a:prstGeom>
        </p:spPr>
        <p:txBody>
          <a:bodyPr wrap="none">
            <a:spAutoFit/>
          </a:bodyPr>
          <a:lstStyle/>
          <a:p>
            <a:pPr algn="just"/>
            <a:r>
              <a:rPr lang="en-US" sz="2800" b="1" dirty="0">
                <a:solidFill>
                  <a:srgbClr val="0070C0"/>
                </a:solidFill>
                <a:latin typeface="Times New Roman" pitchFamily="18" charset="0"/>
                <a:cs typeface="Times New Roman" pitchFamily="18" charset="0"/>
              </a:rPr>
              <a:t>5.3. Sóng, đặc điểm và phân loại sóng</a:t>
            </a:r>
          </a:p>
        </p:txBody>
      </p:sp>
      <p:sp>
        <p:nvSpPr>
          <p:cNvPr id="9" name="TextBox 8">
            <a:extLst>
              <a:ext uri="{FF2B5EF4-FFF2-40B4-BE49-F238E27FC236}">
                <a16:creationId xmlns:a16="http://schemas.microsoft.com/office/drawing/2014/main" id="{6534C723-7E26-49FC-806B-AB7CCC3698FC}"/>
              </a:ext>
            </a:extLst>
          </p:cNvPr>
          <p:cNvSpPr txBox="1"/>
          <p:nvPr/>
        </p:nvSpPr>
        <p:spPr>
          <a:xfrm>
            <a:off x="76200" y="960566"/>
            <a:ext cx="2646878" cy="369332"/>
          </a:xfrm>
          <a:prstGeom prst="rect">
            <a:avLst/>
          </a:prstGeom>
          <a:noFill/>
        </p:spPr>
        <p:txBody>
          <a:bodyPr wrap="none" rtlCol="0">
            <a:spAutoFit/>
          </a:bodyPr>
          <a:lstStyle/>
          <a:p>
            <a:r>
              <a:rPr lang="en-US" b="1" dirty="0">
                <a:solidFill>
                  <a:srgbClr val="0000FF"/>
                </a:solidFill>
                <a:latin typeface="Times New Roman" panose="02020603050405020304" pitchFamily="18" charset="0"/>
                <a:cs typeface="Times New Roman" panose="02020603050405020304" pitchFamily="18" charset="0"/>
              </a:rPr>
              <a:t>1. Khái niệm sóng cơ học</a:t>
            </a:r>
          </a:p>
        </p:txBody>
      </p:sp>
      <p:sp>
        <p:nvSpPr>
          <p:cNvPr id="10" name="TextBox 9">
            <a:extLst>
              <a:ext uri="{FF2B5EF4-FFF2-40B4-BE49-F238E27FC236}">
                <a16:creationId xmlns:a16="http://schemas.microsoft.com/office/drawing/2014/main" id="{9104944A-B2BB-4D3A-85A0-83449171EE73}"/>
              </a:ext>
            </a:extLst>
          </p:cNvPr>
          <p:cNvSpPr txBox="1"/>
          <p:nvPr/>
        </p:nvSpPr>
        <p:spPr>
          <a:xfrm>
            <a:off x="181154" y="1376064"/>
            <a:ext cx="8277045" cy="147732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Hiện tượng lan truyền dao động cơ học trong một môi trường đàn hồi được gọi là sóng cơ học.</a:t>
            </a:r>
          </a:p>
          <a:p>
            <a:r>
              <a:rPr lang="en-US" i="1" dirty="0">
                <a:latin typeface="Times New Roman" panose="02020603050405020304" pitchFamily="18" charset="0"/>
                <a:cs typeface="Times New Roman" panose="02020603050405020304" pitchFamily="18" charset="0"/>
                <a:sym typeface="Symbol" panose="05050102010706020507" pitchFamily="18" charset="2"/>
              </a:rPr>
              <a:t>Sự lan truyền của sóng cơ học trong môi trường khác với các dịch chuyển khác ở chỗ nó không mang theo vật chất. Bản chất chả sóng là sự truyền pha dao động một cách liên tục giữa các phân tử vật chất lân cận.</a:t>
            </a:r>
          </a:p>
        </p:txBody>
      </p:sp>
      <p:sp>
        <p:nvSpPr>
          <p:cNvPr id="11" name="TextBox 10">
            <a:extLst>
              <a:ext uri="{FF2B5EF4-FFF2-40B4-BE49-F238E27FC236}">
                <a16:creationId xmlns:a16="http://schemas.microsoft.com/office/drawing/2014/main" id="{62AED1A8-B57B-4E67-943E-C9B6461C649B}"/>
              </a:ext>
            </a:extLst>
          </p:cNvPr>
          <p:cNvSpPr txBox="1"/>
          <p:nvPr/>
        </p:nvSpPr>
        <p:spPr>
          <a:xfrm>
            <a:off x="69273" y="2841739"/>
            <a:ext cx="1851789" cy="369332"/>
          </a:xfrm>
          <a:prstGeom prst="rect">
            <a:avLst/>
          </a:prstGeom>
          <a:noFill/>
        </p:spPr>
        <p:txBody>
          <a:bodyPr wrap="none" rtlCol="0">
            <a:spAutoFit/>
          </a:bodyPr>
          <a:lstStyle/>
          <a:p>
            <a:r>
              <a:rPr lang="en-US" b="1" dirty="0">
                <a:solidFill>
                  <a:srgbClr val="0000FF"/>
                </a:solidFill>
                <a:latin typeface="Times New Roman" panose="02020603050405020304" pitchFamily="18" charset="0"/>
                <a:cs typeface="Times New Roman" panose="02020603050405020304" pitchFamily="18" charset="0"/>
              </a:rPr>
              <a:t>2. Phân loại sóng</a:t>
            </a:r>
          </a:p>
        </p:txBody>
      </p:sp>
      <p:sp>
        <p:nvSpPr>
          <p:cNvPr id="12" name="TextBox 11">
            <a:extLst>
              <a:ext uri="{FF2B5EF4-FFF2-40B4-BE49-F238E27FC236}">
                <a16:creationId xmlns:a16="http://schemas.microsoft.com/office/drawing/2014/main" id="{73F2DC30-4671-4B5B-8FB3-4AE498EFF4F3}"/>
              </a:ext>
            </a:extLst>
          </p:cNvPr>
          <p:cNvSpPr txBox="1"/>
          <p:nvPr/>
        </p:nvSpPr>
        <p:spPr>
          <a:xfrm>
            <a:off x="228600" y="3245584"/>
            <a:ext cx="3686354" cy="646331"/>
          </a:xfrm>
          <a:prstGeom prst="rect">
            <a:avLst/>
          </a:prstGeom>
          <a:noFill/>
        </p:spPr>
        <p:txBody>
          <a:bodyPr wrap="square">
            <a:spAutoFit/>
          </a:bodyPr>
          <a:lstStyle/>
          <a:p>
            <a:r>
              <a:rPr lang="en-US" i="1" dirty="0">
                <a:latin typeface="Times New Roman" panose="02020603050405020304" pitchFamily="18" charset="0"/>
                <a:cs typeface="Times New Roman" panose="02020603050405020304" pitchFamily="18" charset="0"/>
              </a:rPr>
              <a:t>Phân loại theo cách thức truyền sóng</a:t>
            </a:r>
          </a:p>
          <a:p>
            <a:r>
              <a:rPr lang="en-US" dirty="0">
                <a:latin typeface="Times New Roman" panose="02020603050405020304" pitchFamily="18" charset="0"/>
                <a:cs typeface="Times New Roman" panose="02020603050405020304" pitchFamily="18" charset="0"/>
              </a:rPr>
              <a:t>Sóng dọc và sóng ngang</a:t>
            </a:r>
            <a:endParaRPr lang="en-US" i="1"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13" name="TextBox 12">
            <a:extLst>
              <a:ext uri="{FF2B5EF4-FFF2-40B4-BE49-F238E27FC236}">
                <a16:creationId xmlns:a16="http://schemas.microsoft.com/office/drawing/2014/main" id="{EFC55EC9-62DA-4556-96D8-DA350735B902}"/>
              </a:ext>
            </a:extLst>
          </p:cNvPr>
          <p:cNvSpPr txBox="1"/>
          <p:nvPr/>
        </p:nvSpPr>
        <p:spPr>
          <a:xfrm>
            <a:off x="4486455" y="5233879"/>
            <a:ext cx="3733800" cy="646331"/>
          </a:xfrm>
          <a:prstGeom prst="rect">
            <a:avLst/>
          </a:prstGeom>
          <a:noFill/>
        </p:spPr>
        <p:txBody>
          <a:bodyPr wrap="square">
            <a:spAutoFit/>
          </a:bodyPr>
          <a:lstStyle/>
          <a:p>
            <a:r>
              <a:rPr lang="en-US" i="1" dirty="0">
                <a:latin typeface="Times New Roman" panose="02020603050405020304" pitchFamily="18" charset="0"/>
                <a:cs typeface="Times New Roman" panose="02020603050405020304" pitchFamily="18" charset="0"/>
              </a:rPr>
              <a:t>Phân loại theo bản chất của sóng</a:t>
            </a:r>
          </a:p>
          <a:p>
            <a:r>
              <a:rPr lang="en-US" dirty="0">
                <a:latin typeface="Times New Roman" panose="02020603050405020304" pitchFamily="18" charset="0"/>
                <a:cs typeface="Times New Roman" panose="02020603050405020304" pitchFamily="18" charset="0"/>
              </a:rPr>
              <a:t>Sóng cơ học và sóng điện từ</a:t>
            </a:r>
            <a:endParaRPr lang="en-US" i="1" dirty="0">
              <a:latin typeface="Times New Roman" panose="02020603050405020304" pitchFamily="18" charset="0"/>
              <a:cs typeface="Times New Roman" panose="02020603050405020304" pitchFamily="18" charset="0"/>
              <a:sym typeface="Symbol" panose="05050102010706020507" pitchFamily="18" charset="2"/>
            </a:endParaRPr>
          </a:p>
        </p:txBody>
      </p:sp>
      <p:pic>
        <p:nvPicPr>
          <p:cNvPr id="14" name="Picture 13">
            <a:extLst>
              <a:ext uri="{FF2B5EF4-FFF2-40B4-BE49-F238E27FC236}">
                <a16:creationId xmlns:a16="http://schemas.microsoft.com/office/drawing/2014/main" id="{9CC0FFFD-BEE6-458E-B462-7BDBAEAC9545}"/>
              </a:ext>
            </a:extLst>
          </p:cNvPr>
          <p:cNvPicPr>
            <a:picLocks noChangeAspect="1"/>
          </p:cNvPicPr>
          <p:nvPr/>
        </p:nvPicPr>
        <p:blipFill>
          <a:blip r:embed="rId2"/>
          <a:stretch>
            <a:fillRect/>
          </a:stretch>
        </p:blipFill>
        <p:spPr>
          <a:xfrm>
            <a:off x="4953000" y="2733005"/>
            <a:ext cx="3352800" cy="1790264"/>
          </a:xfrm>
          <a:prstGeom prst="rect">
            <a:avLst/>
          </a:prstGeom>
        </p:spPr>
      </p:pic>
      <p:pic>
        <p:nvPicPr>
          <p:cNvPr id="15" name="Picture 14">
            <a:extLst>
              <a:ext uri="{FF2B5EF4-FFF2-40B4-BE49-F238E27FC236}">
                <a16:creationId xmlns:a16="http://schemas.microsoft.com/office/drawing/2014/main" id="{06E54821-A859-4A18-A1A4-1200302C7A01}"/>
              </a:ext>
            </a:extLst>
          </p:cNvPr>
          <p:cNvPicPr>
            <a:picLocks noChangeAspect="1"/>
          </p:cNvPicPr>
          <p:nvPr/>
        </p:nvPicPr>
        <p:blipFill>
          <a:blip r:embed="rId3"/>
          <a:stretch>
            <a:fillRect/>
          </a:stretch>
        </p:blipFill>
        <p:spPr>
          <a:xfrm>
            <a:off x="856460" y="4008041"/>
            <a:ext cx="3070039" cy="1981280"/>
          </a:xfrm>
          <a:prstGeom prst="rect">
            <a:avLst/>
          </a:prstGeom>
        </p:spPr>
      </p:pic>
    </p:spTree>
    <p:extLst>
      <p:ext uri="{BB962C8B-B14F-4D97-AF65-F5344CB8AC3E}">
        <p14:creationId xmlns:p14="http://schemas.microsoft.com/office/powerpoint/2010/main" val="1703440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632D39-EC93-4B71-BAAC-292503057D38}"/>
              </a:ext>
            </a:extLst>
          </p:cNvPr>
          <p:cNvSpPr/>
          <p:nvPr/>
        </p:nvSpPr>
        <p:spPr>
          <a:xfrm>
            <a:off x="0" y="8686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Rectangle 4">
            <a:extLst>
              <a:ext uri="{FF2B5EF4-FFF2-40B4-BE49-F238E27FC236}">
                <a16:creationId xmlns:a16="http://schemas.microsoft.com/office/drawing/2014/main" id="{91E1D609-4D43-4AAB-83D0-D897BD48F281}"/>
              </a:ext>
            </a:extLst>
          </p:cNvPr>
          <p:cNvSpPr/>
          <p:nvPr/>
        </p:nvSpPr>
        <p:spPr>
          <a:xfrm flipV="1">
            <a:off x="4354" y="6400800"/>
            <a:ext cx="914400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TextBox 6">
            <a:extLst>
              <a:ext uri="{FF2B5EF4-FFF2-40B4-BE49-F238E27FC236}">
                <a16:creationId xmlns:a16="http://schemas.microsoft.com/office/drawing/2014/main" id="{9D0A265F-E23B-4CB2-A7B4-CE8EF17DF1A5}"/>
              </a:ext>
            </a:extLst>
          </p:cNvPr>
          <p:cNvSpPr txBox="1"/>
          <p:nvPr/>
        </p:nvSpPr>
        <p:spPr>
          <a:xfrm>
            <a:off x="181155" y="6400800"/>
            <a:ext cx="8610600" cy="461665"/>
          </a:xfrm>
          <a:prstGeom prst="rect">
            <a:avLst/>
          </a:prstGeom>
          <a:noFill/>
        </p:spPr>
        <p:txBody>
          <a:bodyPr wrap="square" rtlCol="0">
            <a:spAutoFit/>
          </a:bodyPr>
          <a:lstStyle/>
          <a:p>
            <a:pPr algn="ctr"/>
            <a:r>
              <a:rPr lang="en-US" sz="2400" i="1">
                <a:solidFill>
                  <a:schemeClr val="bg1">
                    <a:lumMod val="65000"/>
                  </a:schemeClr>
                </a:solidFill>
                <a:latin typeface="Times New Roman" pitchFamily="18" charset="0"/>
                <a:cs typeface="Times New Roman" pitchFamily="18" charset="0"/>
              </a:rPr>
              <a:t>Tổ Vật lý – Khoa Khoa học cơ bản – Trường Đại học Phenikaa</a:t>
            </a:r>
            <a:endParaRPr lang="en-US" sz="2400" i="1" dirty="0">
              <a:solidFill>
                <a:schemeClr val="bg1">
                  <a:lumMod val="65000"/>
                </a:schemeClr>
              </a:solidFill>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DEF45D6E-5038-4360-9013-F25B71729E55}"/>
              </a:ext>
            </a:extLst>
          </p:cNvPr>
          <p:cNvSpPr txBox="1"/>
          <p:nvPr/>
        </p:nvSpPr>
        <p:spPr>
          <a:xfrm>
            <a:off x="76200" y="960566"/>
            <a:ext cx="3438762" cy="369332"/>
          </a:xfrm>
          <a:prstGeom prst="rect">
            <a:avLst/>
          </a:prstGeom>
          <a:noFill/>
        </p:spPr>
        <p:txBody>
          <a:bodyPr wrap="none" rtlCol="0">
            <a:spAutoFit/>
          </a:bodyPr>
          <a:lstStyle/>
          <a:p>
            <a:r>
              <a:rPr lang="en-US" b="1" dirty="0">
                <a:solidFill>
                  <a:srgbClr val="0000FF"/>
                </a:solidFill>
                <a:latin typeface="Times New Roman" panose="02020603050405020304" pitchFamily="18" charset="0"/>
                <a:cs typeface="Times New Roman" panose="02020603050405020304" pitchFamily="18" charset="0"/>
              </a:rPr>
              <a:t>3. </a:t>
            </a:r>
            <a:r>
              <a:rPr lang="en-US" sz="1800" b="1" dirty="0">
                <a:solidFill>
                  <a:srgbClr val="0000FF"/>
                </a:solidFill>
                <a:effectLst/>
                <a:latin typeface="Times New Roman" panose="02020603050405020304" pitchFamily="18" charset="0"/>
                <a:ea typeface="Times New Roman" panose="02020603050405020304" pitchFamily="18" charset="0"/>
              </a:rPr>
              <a:t>Các đặc trưng của sóng cơ học</a:t>
            </a:r>
            <a:endParaRPr lang="en-US" b="1" dirty="0">
              <a:solidFill>
                <a:srgbClr val="0000FF"/>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57580AF-7814-46D1-9878-8F7965623084}"/>
              </a:ext>
            </a:extLst>
          </p:cNvPr>
          <p:cNvSpPr txBox="1"/>
          <p:nvPr/>
        </p:nvSpPr>
        <p:spPr>
          <a:xfrm>
            <a:off x="381000" y="1376064"/>
            <a:ext cx="4743606" cy="369332"/>
          </a:xfrm>
          <a:prstGeom prst="rect">
            <a:avLst/>
          </a:prstGeom>
          <a:noFill/>
        </p:spPr>
        <p:txBody>
          <a:bodyPr wrap="none" rtlCol="0">
            <a:spAutoFit/>
          </a:bodyPr>
          <a:lstStyle/>
          <a:p>
            <a:r>
              <a:rPr lang="en-US" b="1" dirty="0">
                <a:solidFill>
                  <a:srgbClr val="0000FF"/>
                </a:solidFill>
                <a:latin typeface="Times New Roman" panose="02020603050405020304" pitchFamily="18" charset="0"/>
                <a:cs typeface="Times New Roman" panose="02020603050405020304" pitchFamily="18" charset="0"/>
              </a:rPr>
              <a:t>Mặt sóng, mặt đầu sóng, sóng phẳng, sóng cầu</a:t>
            </a:r>
          </a:p>
        </p:txBody>
      </p:sp>
      <p:sp>
        <p:nvSpPr>
          <p:cNvPr id="10" name="TextBox 9">
            <a:extLst>
              <a:ext uri="{FF2B5EF4-FFF2-40B4-BE49-F238E27FC236}">
                <a16:creationId xmlns:a16="http://schemas.microsoft.com/office/drawing/2014/main" id="{954A9D60-6B99-4640-AC28-E773D01F79DD}"/>
              </a:ext>
            </a:extLst>
          </p:cNvPr>
          <p:cNvSpPr txBox="1"/>
          <p:nvPr/>
        </p:nvSpPr>
        <p:spPr>
          <a:xfrm>
            <a:off x="359326" y="1838689"/>
            <a:ext cx="3907874"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Mặt sóng là tập hợp các điểm có cùng trạng thái dao động (cùng giá trị pha) được gọi là mặt sóng. </a:t>
            </a:r>
            <a:endParaRPr lang="en-US" dirty="0"/>
          </a:p>
        </p:txBody>
      </p:sp>
      <p:pic>
        <p:nvPicPr>
          <p:cNvPr id="4098" name="Picture 2" descr="Lý thuyết sóng cơ và sự truyền sóng cơ">
            <a:extLst>
              <a:ext uri="{FF2B5EF4-FFF2-40B4-BE49-F238E27FC236}">
                <a16:creationId xmlns:a16="http://schemas.microsoft.com/office/drawing/2014/main" id="{3F5241D4-8FCC-45B4-A27A-10240B481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4606" y="1199340"/>
            <a:ext cx="3914619" cy="18097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ự truyền sóng cơ">
            <a:extLst>
              <a:ext uri="{FF2B5EF4-FFF2-40B4-BE49-F238E27FC236}">
                <a16:creationId xmlns:a16="http://schemas.microsoft.com/office/drawing/2014/main" id="{F6E92664-4B55-48C1-91D4-F71CDDE8CF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4606" y="2947232"/>
            <a:ext cx="3495675" cy="15049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758D238-E693-4A85-ACAB-E5F5D41551BA}"/>
              </a:ext>
            </a:extLst>
          </p:cNvPr>
          <p:cNvSpPr txBox="1"/>
          <p:nvPr/>
        </p:nvSpPr>
        <p:spPr>
          <a:xfrm>
            <a:off x="375490" y="3943805"/>
            <a:ext cx="3495675"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Mặt sóng đầu sóng là tập hợp những điểm ở đỉnh sóng.</a:t>
            </a:r>
            <a:endParaRPr lang="en-US" dirty="0"/>
          </a:p>
        </p:txBody>
      </p:sp>
      <p:sp>
        <p:nvSpPr>
          <p:cNvPr id="13" name="TextBox 12">
            <a:extLst>
              <a:ext uri="{FF2B5EF4-FFF2-40B4-BE49-F238E27FC236}">
                <a16:creationId xmlns:a16="http://schemas.microsoft.com/office/drawing/2014/main" id="{E0F809A2-F9D3-4058-844B-9BCF1C44EDDC}"/>
              </a:ext>
            </a:extLst>
          </p:cNvPr>
          <p:cNvSpPr txBox="1"/>
          <p:nvPr/>
        </p:nvSpPr>
        <p:spPr>
          <a:xfrm>
            <a:off x="398581" y="5063852"/>
            <a:ext cx="4021019"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Dựa vào hình dạng của mặt sóng ta chia ra sóng phẳng và sóng cầu</a:t>
            </a:r>
            <a:endParaRPr lang="en-US" dirty="0"/>
          </a:p>
        </p:txBody>
      </p:sp>
      <p:pic>
        <p:nvPicPr>
          <p:cNvPr id="3" name="Picture 2">
            <a:extLst>
              <a:ext uri="{FF2B5EF4-FFF2-40B4-BE49-F238E27FC236}">
                <a16:creationId xmlns:a16="http://schemas.microsoft.com/office/drawing/2014/main" id="{0CC1899B-B39B-45A6-8189-9C560FCC6CEC}"/>
              </a:ext>
            </a:extLst>
          </p:cNvPr>
          <p:cNvPicPr>
            <a:picLocks noChangeAspect="1"/>
          </p:cNvPicPr>
          <p:nvPr/>
        </p:nvPicPr>
        <p:blipFill>
          <a:blip r:embed="rId4"/>
          <a:stretch>
            <a:fillRect/>
          </a:stretch>
        </p:blipFill>
        <p:spPr>
          <a:xfrm>
            <a:off x="5791200" y="4650164"/>
            <a:ext cx="1996096" cy="1549910"/>
          </a:xfrm>
          <a:prstGeom prst="rect">
            <a:avLst/>
          </a:prstGeom>
        </p:spPr>
      </p:pic>
      <p:sp>
        <p:nvSpPr>
          <p:cNvPr id="15" name="Rectangle 14">
            <a:extLst>
              <a:ext uri="{FF2B5EF4-FFF2-40B4-BE49-F238E27FC236}">
                <a16:creationId xmlns:a16="http://schemas.microsoft.com/office/drawing/2014/main" id="{D0BA7ACA-D643-4A12-A9AF-20B6CEBDDE33}"/>
              </a:ext>
            </a:extLst>
          </p:cNvPr>
          <p:cNvSpPr/>
          <p:nvPr/>
        </p:nvSpPr>
        <p:spPr>
          <a:xfrm>
            <a:off x="0" y="152400"/>
            <a:ext cx="5894562" cy="523220"/>
          </a:xfrm>
          <a:prstGeom prst="rect">
            <a:avLst/>
          </a:prstGeom>
        </p:spPr>
        <p:txBody>
          <a:bodyPr wrap="none">
            <a:spAutoFit/>
          </a:bodyPr>
          <a:lstStyle/>
          <a:p>
            <a:pPr algn="just"/>
            <a:r>
              <a:rPr lang="en-US" sz="2800" b="1" dirty="0">
                <a:solidFill>
                  <a:srgbClr val="0070C0"/>
                </a:solidFill>
                <a:latin typeface="Times New Roman" pitchFamily="18" charset="0"/>
                <a:cs typeface="Times New Roman" pitchFamily="18" charset="0"/>
              </a:rPr>
              <a:t>5.3. Sóng, đặc điểm và phân loại sóng</a:t>
            </a:r>
          </a:p>
        </p:txBody>
      </p:sp>
    </p:spTree>
    <p:extLst>
      <p:ext uri="{BB962C8B-B14F-4D97-AF65-F5344CB8AC3E}">
        <p14:creationId xmlns:p14="http://schemas.microsoft.com/office/powerpoint/2010/main" val="713305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01C25D-6582-4A4F-B558-F9FFD669CEEA}"/>
              </a:ext>
            </a:extLst>
          </p:cNvPr>
          <p:cNvSpPr/>
          <p:nvPr/>
        </p:nvSpPr>
        <p:spPr>
          <a:xfrm>
            <a:off x="0" y="8686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a:extLst>
              <a:ext uri="{FF2B5EF4-FFF2-40B4-BE49-F238E27FC236}">
                <a16:creationId xmlns:a16="http://schemas.microsoft.com/office/drawing/2014/main" id="{FEE8B2A3-02D9-4870-ABD2-73B340EB0C20}"/>
              </a:ext>
            </a:extLst>
          </p:cNvPr>
          <p:cNvSpPr/>
          <p:nvPr/>
        </p:nvSpPr>
        <p:spPr>
          <a:xfrm flipV="1">
            <a:off x="4354" y="6400800"/>
            <a:ext cx="914400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TextBox 4">
            <a:extLst>
              <a:ext uri="{FF2B5EF4-FFF2-40B4-BE49-F238E27FC236}">
                <a16:creationId xmlns:a16="http://schemas.microsoft.com/office/drawing/2014/main" id="{4FE98101-96FF-4F30-B202-06CCBCD9479F}"/>
              </a:ext>
            </a:extLst>
          </p:cNvPr>
          <p:cNvSpPr txBox="1"/>
          <p:nvPr/>
        </p:nvSpPr>
        <p:spPr>
          <a:xfrm>
            <a:off x="181155" y="6400800"/>
            <a:ext cx="8610600" cy="461665"/>
          </a:xfrm>
          <a:prstGeom prst="rect">
            <a:avLst/>
          </a:prstGeom>
          <a:noFill/>
        </p:spPr>
        <p:txBody>
          <a:bodyPr wrap="square" rtlCol="0">
            <a:spAutoFit/>
          </a:bodyPr>
          <a:lstStyle/>
          <a:p>
            <a:pPr algn="ctr"/>
            <a:r>
              <a:rPr lang="en-US" sz="2400" i="1">
                <a:solidFill>
                  <a:schemeClr val="bg1">
                    <a:lumMod val="65000"/>
                  </a:schemeClr>
                </a:solidFill>
                <a:latin typeface="Times New Roman" pitchFamily="18" charset="0"/>
                <a:cs typeface="Times New Roman" pitchFamily="18" charset="0"/>
              </a:rPr>
              <a:t>Tổ Vật lý – Khoa Khoa học cơ bản – Trường Đại học Phenikaa</a:t>
            </a:r>
            <a:endParaRPr lang="en-US" sz="2400" i="1" dirty="0">
              <a:solidFill>
                <a:schemeClr val="bg1">
                  <a:lumMod val="65000"/>
                </a:schemeClr>
              </a:solidFill>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D6285E77-2F5D-4DAC-A5A5-04D8975295CA}"/>
              </a:ext>
            </a:extLst>
          </p:cNvPr>
          <p:cNvSpPr txBox="1"/>
          <p:nvPr/>
        </p:nvSpPr>
        <p:spPr>
          <a:xfrm>
            <a:off x="381000" y="1126621"/>
            <a:ext cx="8001000" cy="923330"/>
          </a:xfrm>
          <a:prstGeom prst="rect">
            <a:avLst/>
          </a:prstGeom>
          <a:noFill/>
        </p:spPr>
        <p:txBody>
          <a:bodyPr wrap="square" rtlCol="0">
            <a:spAutoFit/>
          </a:bodyPr>
          <a:lstStyle/>
          <a:p>
            <a:r>
              <a:rPr lang="en-US" b="1" dirty="0">
                <a:solidFill>
                  <a:srgbClr val="0000FF"/>
                </a:solidFill>
                <a:latin typeface="Times New Roman" panose="02020603050405020304" pitchFamily="18" charset="0"/>
                <a:cs typeface="Times New Roman" panose="02020603050405020304" pitchFamily="18" charset="0"/>
              </a:rPr>
              <a:t>1. Vận tốc sóng </a:t>
            </a:r>
            <a:r>
              <a:rPr lang="en-US" i="1" dirty="0">
                <a:latin typeface="Times New Roman" panose="02020603050405020304" pitchFamily="18" charset="0"/>
                <a:cs typeface="Times New Roman" panose="02020603050405020304" pitchFamily="18" charset="0"/>
              </a:rPr>
              <a:t>được xác định bằng quãng được mà sóng lan truyền được trên một đơn vị thời gian</a:t>
            </a:r>
          </a:p>
          <a:p>
            <a:r>
              <a:rPr lang="en-US" i="1" dirty="0">
                <a:latin typeface="Times New Roman" panose="02020603050405020304" pitchFamily="18" charset="0"/>
                <a:cs typeface="Times New Roman" panose="02020603050405020304" pitchFamily="18" charset="0"/>
              </a:rPr>
              <a:t>Trong một môi trường đồng nhất, đẳng hướng, vật tốc </a:t>
            </a:r>
            <a:r>
              <a:rPr lang="en-US" b="1" i="1" dirty="0">
                <a:solidFill>
                  <a:srgbClr val="0000FF"/>
                </a:solidFill>
                <a:latin typeface="Times New Roman" panose="02020603050405020304" pitchFamily="18" charset="0"/>
                <a:cs typeface="Times New Roman" panose="02020603050405020304" pitchFamily="18" charset="0"/>
              </a:rPr>
              <a:t>sóng dọc </a:t>
            </a:r>
            <a:r>
              <a:rPr lang="en-US" i="1" dirty="0">
                <a:latin typeface="Times New Roman" panose="02020603050405020304" pitchFamily="18" charset="0"/>
                <a:cs typeface="Times New Roman" panose="02020603050405020304" pitchFamily="18" charset="0"/>
              </a:rPr>
              <a:t>được xác định bằng:</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B812C30-39A2-4294-B899-E1E3C6C89BA6}"/>
                  </a:ext>
                </a:extLst>
              </p:cNvPr>
              <p:cNvSpPr txBox="1"/>
              <p:nvPr/>
            </p:nvSpPr>
            <p:spPr>
              <a:xfrm>
                <a:off x="990600" y="2391726"/>
                <a:ext cx="933076" cy="8183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𝛼𝜌</m:t>
                              </m:r>
                            </m:den>
                          </m:f>
                        </m:e>
                      </m:rad>
                    </m:oMath>
                  </m:oMathPara>
                </a14:m>
                <a:endParaRPr lang="en-US" dirty="0"/>
              </a:p>
            </p:txBody>
          </p:sp>
        </mc:Choice>
        <mc:Fallback>
          <p:sp>
            <p:nvSpPr>
              <p:cNvPr id="8" name="TextBox 7">
                <a:extLst>
                  <a:ext uri="{FF2B5EF4-FFF2-40B4-BE49-F238E27FC236}">
                    <a16:creationId xmlns:a16="http://schemas.microsoft.com/office/drawing/2014/main" id="{EB812C30-39A2-4294-B899-E1E3C6C89BA6}"/>
                  </a:ext>
                </a:extLst>
              </p:cNvPr>
              <p:cNvSpPr txBox="1">
                <a:spLocks noRot="1" noChangeAspect="1" noMove="1" noResize="1" noEditPoints="1" noAdjustHandles="1" noChangeArrowheads="1" noChangeShapeType="1" noTextEdit="1"/>
              </p:cNvSpPr>
              <p:nvPr/>
            </p:nvSpPr>
            <p:spPr>
              <a:xfrm>
                <a:off x="990600" y="2391726"/>
                <a:ext cx="933076" cy="818366"/>
              </a:xfrm>
              <a:prstGeom prst="rect">
                <a:avLst/>
              </a:prstGeom>
              <a:blipFill>
                <a:blip r:embed="rId2"/>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229F0D4-1707-48D5-9C5B-237E73A95DBC}"/>
              </a:ext>
            </a:extLst>
          </p:cNvPr>
          <p:cNvSpPr txBox="1"/>
          <p:nvPr/>
        </p:nvSpPr>
        <p:spPr>
          <a:xfrm>
            <a:off x="533400" y="3369094"/>
            <a:ext cx="4585854" cy="1200329"/>
          </a:xfrm>
          <a:prstGeom prst="rect">
            <a:avLst/>
          </a:prstGeom>
          <a:noFill/>
        </p:spPr>
        <p:txBody>
          <a:bodyPr wrap="square">
            <a:spAutoFit/>
          </a:bodyPr>
          <a:lstStyle/>
          <a:p>
            <a:r>
              <a:rPr lang="en-US" i="1" dirty="0">
                <a:latin typeface="Times New Roman" panose="02020603050405020304" pitchFamily="18" charset="0"/>
                <a:cs typeface="Times New Roman" panose="02020603050405020304" pitchFamily="18" charset="0"/>
              </a:rPr>
              <a:t>Trong đó, </a:t>
            </a:r>
          </a:p>
          <a:p>
            <a:r>
              <a:rPr lang="en-US" i="1" dirty="0">
                <a:latin typeface="Times New Roman" panose="02020603050405020304" pitchFamily="18" charset="0"/>
                <a:cs typeface="Times New Roman" panose="02020603050405020304" pitchFamily="18" charset="0"/>
                <a:sym typeface="Symbol" panose="05050102010706020507" pitchFamily="18" charset="2"/>
              </a:rPr>
              <a:t> là hệ số đàn hồi của môi trường</a:t>
            </a:r>
          </a:p>
          <a:p>
            <a:pPr marL="285750" indent="-285750">
              <a:buFont typeface="Symbol" panose="05050102010706020507" pitchFamily="18" charset="2"/>
              <a:buChar char="r"/>
            </a:pPr>
            <a:r>
              <a:rPr lang="en-US" i="1" dirty="0">
                <a:latin typeface="Times New Roman" panose="02020603050405020304" pitchFamily="18" charset="0"/>
                <a:cs typeface="Times New Roman" panose="02020603050405020304" pitchFamily="18" charset="0"/>
                <a:sym typeface="Symbol" panose="05050102010706020507" pitchFamily="18" charset="2"/>
              </a:rPr>
              <a:t>Là khối lượng riêng của môi trường</a:t>
            </a:r>
          </a:p>
          <a:p>
            <a:r>
              <a:rPr lang="en-US" i="1" dirty="0">
                <a:latin typeface="Times New Roman" panose="02020603050405020304" pitchFamily="18" charset="0"/>
                <a:cs typeface="Times New Roman" panose="02020603050405020304" pitchFamily="18" charset="0"/>
                <a:sym typeface="Symbol" panose="05050102010706020507" pitchFamily="18" charset="2"/>
              </a:rPr>
              <a:t>E là suất đàn hội (hay còn gọi là suất Y-ăng</a:t>
            </a:r>
            <a:endParaRPr lang="en-US" dirty="0"/>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736B0F9D-C51B-4CAC-8FEC-C02691C69D01}"/>
                  </a:ext>
                </a:extLst>
              </p:cNvPr>
              <p:cNvSpPr txBox="1"/>
              <p:nvPr/>
            </p:nvSpPr>
            <p:spPr>
              <a:xfrm>
                <a:off x="2514600" y="2408342"/>
                <a:ext cx="815864" cy="8183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𝐸</m:t>
                              </m:r>
                            </m:num>
                            <m:den>
                              <m:r>
                                <a:rPr lang="en-US" b="0" i="1" smtClean="0">
                                  <a:latin typeface="Cambria Math" panose="02040503050406030204" pitchFamily="18" charset="0"/>
                                  <a:ea typeface="Cambria Math" panose="02040503050406030204" pitchFamily="18" charset="0"/>
                                </a:rPr>
                                <m:t>𝜌</m:t>
                              </m:r>
                            </m:den>
                          </m:f>
                        </m:e>
                      </m:rad>
                    </m:oMath>
                  </m:oMathPara>
                </a14:m>
                <a:endParaRPr lang="en-US" dirty="0"/>
              </a:p>
            </p:txBody>
          </p:sp>
        </mc:Choice>
        <mc:Fallback>
          <p:sp>
            <p:nvSpPr>
              <p:cNvPr id="11" name="TextBox 10">
                <a:extLst>
                  <a:ext uri="{FF2B5EF4-FFF2-40B4-BE49-F238E27FC236}">
                    <a16:creationId xmlns:a16="http://schemas.microsoft.com/office/drawing/2014/main" id="{736B0F9D-C51B-4CAC-8FEC-C02691C69D01}"/>
                  </a:ext>
                </a:extLst>
              </p:cNvPr>
              <p:cNvSpPr txBox="1">
                <a:spLocks noRot="1" noChangeAspect="1" noMove="1" noResize="1" noEditPoints="1" noAdjustHandles="1" noChangeArrowheads="1" noChangeShapeType="1" noTextEdit="1"/>
              </p:cNvSpPr>
              <p:nvPr/>
            </p:nvSpPr>
            <p:spPr>
              <a:xfrm>
                <a:off x="2514600" y="2408342"/>
                <a:ext cx="815864" cy="818366"/>
              </a:xfrm>
              <a:prstGeom prst="rect">
                <a:avLst/>
              </a:prstGeom>
              <a:blipFill>
                <a:blip r:embed="rId3"/>
                <a:stretch>
                  <a:fillRect b="-1493"/>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6F1B4C70-0F75-404B-9158-467516292FAE}"/>
              </a:ext>
            </a:extLst>
          </p:cNvPr>
          <p:cNvSpPr txBox="1"/>
          <p:nvPr/>
        </p:nvSpPr>
        <p:spPr>
          <a:xfrm>
            <a:off x="533400" y="4777026"/>
            <a:ext cx="4585854" cy="369332"/>
          </a:xfrm>
          <a:prstGeom prst="rect">
            <a:avLst/>
          </a:prstGeom>
          <a:noFill/>
        </p:spPr>
        <p:txBody>
          <a:bodyPr wrap="square">
            <a:spAutoFit/>
          </a:bodyPr>
          <a:lstStyle/>
          <a:p>
            <a:r>
              <a:rPr lang="en-US" i="1" dirty="0">
                <a:latin typeface="Times New Roman" panose="02020603050405020304" pitchFamily="18" charset="0"/>
                <a:cs typeface="Times New Roman" panose="02020603050405020304" pitchFamily="18" charset="0"/>
              </a:rPr>
              <a:t>Vật tốc </a:t>
            </a:r>
            <a:r>
              <a:rPr lang="en-US" b="1" i="1" dirty="0">
                <a:solidFill>
                  <a:srgbClr val="0000FF"/>
                </a:solidFill>
                <a:latin typeface="Times New Roman" panose="02020603050405020304" pitchFamily="18" charset="0"/>
                <a:cs typeface="Times New Roman" panose="02020603050405020304" pitchFamily="18" charset="0"/>
              </a:rPr>
              <a:t>sóng ngang </a:t>
            </a:r>
            <a:r>
              <a:rPr lang="en-US" i="1" dirty="0">
                <a:latin typeface="Times New Roman" panose="02020603050405020304" pitchFamily="18" charset="0"/>
                <a:cs typeface="Times New Roman" panose="02020603050405020304" pitchFamily="18" charset="0"/>
              </a:rPr>
              <a:t>được xác định bằng:</a:t>
            </a:r>
            <a:endParaRPr lang="en-US" dirty="0"/>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A58F3883-A888-419D-85A8-169A8B6768C4}"/>
                  </a:ext>
                </a:extLst>
              </p:cNvPr>
              <p:cNvSpPr txBox="1"/>
              <p:nvPr/>
            </p:nvSpPr>
            <p:spPr>
              <a:xfrm>
                <a:off x="1295400" y="5229940"/>
                <a:ext cx="815864" cy="8183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𝐺</m:t>
                              </m:r>
                            </m:num>
                            <m:den>
                              <m:r>
                                <a:rPr lang="en-US" b="0" i="1" smtClean="0">
                                  <a:latin typeface="Cambria Math" panose="02040503050406030204" pitchFamily="18" charset="0"/>
                                  <a:ea typeface="Cambria Math" panose="02040503050406030204" pitchFamily="18" charset="0"/>
                                </a:rPr>
                                <m:t>𝜌</m:t>
                              </m:r>
                            </m:den>
                          </m:f>
                        </m:e>
                      </m:rad>
                    </m:oMath>
                  </m:oMathPara>
                </a14:m>
                <a:endParaRPr lang="en-US" dirty="0"/>
              </a:p>
            </p:txBody>
          </p:sp>
        </mc:Choice>
        <mc:Fallback>
          <p:sp>
            <p:nvSpPr>
              <p:cNvPr id="14" name="TextBox 13">
                <a:extLst>
                  <a:ext uri="{FF2B5EF4-FFF2-40B4-BE49-F238E27FC236}">
                    <a16:creationId xmlns:a16="http://schemas.microsoft.com/office/drawing/2014/main" id="{A58F3883-A888-419D-85A8-169A8B6768C4}"/>
                  </a:ext>
                </a:extLst>
              </p:cNvPr>
              <p:cNvSpPr txBox="1">
                <a:spLocks noRot="1" noChangeAspect="1" noMove="1" noResize="1" noEditPoints="1" noAdjustHandles="1" noChangeArrowheads="1" noChangeShapeType="1" noTextEdit="1"/>
              </p:cNvSpPr>
              <p:nvPr/>
            </p:nvSpPr>
            <p:spPr>
              <a:xfrm>
                <a:off x="1295400" y="5229940"/>
                <a:ext cx="815864" cy="818366"/>
              </a:xfrm>
              <a:prstGeom prst="rect">
                <a:avLst/>
              </a:prstGeom>
              <a:blipFill>
                <a:blip r:embed="rId4"/>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7332CEBC-260C-4AB7-9849-1774C3132BAA}"/>
              </a:ext>
            </a:extLst>
          </p:cNvPr>
          <p:cNvSpPr txBox="1"/>
          <p:nvPr/>
        </p:nvSpPr>
        <p:spPr>
          <a:xfrm>
            <a:off x="2667000" y="5332173"/>
            <a:ext cx="4585854" cy="646331"/>
          </a:xfrm>
          <a:prstGeom prst="rect">
            <a:avLst/>
          </a:prstGeom>
          <a:noFill/>
        </p:spPr>
        <p:txBody>
          <a:bodyPr wrap="square">
            <a:spAutoFit/>
          </a:bodyPr>
          <a:lstStyle/>
          <a:p>
            <a:r>
              <a:rPr lang="en-US" i="1" dirty="0">
                <a:latin typeface="Times New Roman" panose="02020603050405020304" pitchFamily="18" charset="0"/>
                <a:cs typeface="Times New Roman" panose="02020603050405020304" pitchFamily="18" charset="0"/>
              </a:rPr>
              <a:t>Trong đó, </a:t>
            </a:r>
          </a:p>
          <a:p>
            <a:r>
              <a:rPr lang="en-US" i="1" dirty="0">
                <a:latin typeface="Times New Roman" panose="02020603050405020304" pitchFamily="18" charset="0"/>
                <a:cs typeface="Times New Roman" panose="02020603050405020304" pitchFamily="18" charset="0"/>
                <a:sym typeface="Symbol" panose="05050102010706020507" pitchFamily="18" charset="2"/>
              </a:rPr>
              <a:t>G là suất trượt của môi trường</a:t>
            </a:r>
          </a:p>
        </p:txBody>
      </p:sp>
      <p:sp>
        <p:nvSpPr>
          <p:cNvPr id="17" name="Rectangle 16">
            <a:extLst>
              <a:ext uri="{FF2B5EF4-FFF2-40B4-BE49-F238E27FC236}">
                <a16:creationId xmlns:a16="http://schemas.microsoft.com/office/drawing/2014/main" id="{C2B3BCEC-8BE3-4D35-89E2-62885E7E0BA4}"/>
              </a:ext>
            </a:extLst>
          </p:cNvPr>
          <p:cNvSpPr/>
          <p:nvPr/>
        </p:nvSpPr>
        <p:spPr>
          <a:xfrm>
            <a:off x="-38466" y="152400"/>
            <a:ext cx="5971507" cy="523220"/>
          </a:xfrm>
          <a:prstGeom prst="rect">
            <a:avLst/>
          </a:prstGeom>
        </p:spPr>
        <p:txBody>
          <a:bodyPr wrap="none">
            <a:spAutoFit/>
          </a:bodyPr>
          <a:lstStyle/>
          <a:p>
            <a:pPr algn="just"/>
            <a:r>
              <a:rPr lang="en-US" sz="2800" b="1" dirty="0">
                <a:solidFill>
                  <a:srgbClr val="0070C0"/>
                </a:solidFill>
                <a:latin typeface="Times New Roman" pitchFamily="18" charset="0"/>
                <a:cs typeface="Times New Roman" pitchFamily="18" charset="0"/>
              </a:rPr>
              <a:t>5.4. Các đại lượng đặc trưng của sóng</a:t>
            </a:r>
          </a:p>
        </p:txBody>
      </p:sp>
    </p:spTree>
    <p:extLst>
      <p:ext uri="{BB962C8B-B14F-4D97-AF65-F5344CB8AC3E}">
        <p14:creationId xmlns:p14="http://schemas.microsoft.com/office/powerpoint/2010/main" val="3823242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CED3F9-0234-4B1A-8D5C-8C7F0DEA8966}"/>
              </a:ext>
            </a:extLst>
          </p:cNvPr>
          <p:cNvSpPr/>
          <p:nvPr/>
        </p:nvSpPr>
        <p:spPr>
          <a:xfrm>
            <a:off x="0" y="8686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a:extLst>
              <a:ext uri="{FF2B5EF4-FFF2-40B4-BE49-F238E27FC236}">
                <a16:creationId xmlns:a16="http://schemas.microsoft.com/office/drawing/2014/main" id="{2DE6750C-B994-43BF-998A-FDA0834F604C}"/>
              </a:ext>
            </a:extLst>
          </p:cNvPr>
          <p:cNvSpPr/>
          <p:nvPr/>
        </p:nvSpPr>
        <p:spPr>
          <a:xfrm flipV="1">
            <a:off x="4354" y="6400800"/>
            <a:ext cx="914400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TextBox 4">
            <a:extLst>
              <a:ext uri="{FF2B5EF4-FFF2-40B4-BE49-F238E27FC236}">
                <a16:creationId xmlns:a16="http://schemas.microsoft.com/office/drawing/2014/main" id="{AD00F66D-BAEA-4184-B5CE-0900C661D8D8}"/>
              </a:ext>
            </a:extLst>
          </p:cNvPr>
          <p:cNvSpPr txBox="1"/>
          <p:nvPr/>
        </p:nvSpPr>
        <p:spPr>
          <a:xfrm>
            <a:off x="181155" y="6400800"/>
            <a:ext cx="8610600" cy="461665"/>
          </a:xfrm>
          <a:prstGeom prst="rect">
            <a:avLst/>
          </a:prstGeom>
          <a:noFill/>
        </p:spPr>
        <p:txBody>
          <a:bodyPr wrap="square" rtlCol="0">
            <a:spAutoFit/>
          </a:bodyPr>
          <a:lstStyle/>
          <a:p>
            <a:pPr algn="ctr"/>
            <a:r>
              <a:rPr lang="en-US" sz="2400" i="1">
                <a:solidFill>
                  <a:schemeClr val="bg1">
                    <a:lumMod val="65000"/>
                  </a:schemeClr>
                </a:solidFill>
                <a:latin typeface="Times New Roman" pitchFamily="18" charset="0"/>
                <a:cs typeface="Times New Roman" pitchFamily="18" charset="0"/>
              </a:rPr>
              <a:t>Tổ Vật lý – Khoa Khoa học cơ bản – Trường Đại học Phenikaa</a:t>
            </a:r>
            <a:endParaRPr lang="en-US" sz="2400" i="1" dirty="0">
              <a:solidFill>
                <a:schemeClr val="bg1">
                  <a:lumMod val="65000"/>
                </a:schemeClr>
              </a:solidFill>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CE21E7C3-DDB5-433E-93A9-F0DB3D97DFA1}"/>
              </a:ext>
            </a:extLst>
          </p:cNvPr>
          <p:cNvSpPr txBox="1"/>
          <p:nvPr/>
        </p:nvSpPr>
        <p:spPr>
          <a:xfrm>
            <a:off x="381000" y="1376064"/>
            <a:ext cx="8534400" cy="1815882"/>
          </a:xfrm>
          <a:prstGeom prst="rect">
            <a:avLst/>
          </a:prstGeom>
          <a:noFill/>
        </p:spPr>
        <p:txBody>
          <a:bodyPr wrap="square" rtlCol="0">
            <a:spAutoFit/>
          </a:bodyPr>
          <a:lstStyle/>
          <a:p>
            <a:r>
              <a:rPr lang="en-US" b="1" dirty="0">
                <a:solidFill>
                  <a:srgbClr val="0000FF"/>
                </a:solidFill>
                <a:latin typeface="Times New Roman" panose="02020603050405020304" pitchFamily="18" charset="0"/>
                <a:cs typeface="Times New Roman" panose="02020603050405020304" pitchFamily="18" charset="0"/>
              </a:rPr>
              <a:t>2. Chu kì T  và tần số f của sóng </a:t>
            </a:r>
            <a:r>
              <a:rPr lang="en-US" i="1" dirty="0">
                <a:latin typeface="Times New Roman" panose="02020603050405020304" pitchFamily="18" charset="0"/>
                <a:cs typeface="Times New Roman" panose="02020603050405020304" pitchFamily="18" charset="0"/>
              </a:rPr>
              <a:t>là chu kì và tần số dao động của các phân tử môi trường. </a:t>
            </a:r>
          </a:p>
          <a:p>
            <a:r>
              <a:rPr lang="en-US" b="1" dirty="0">
                <a:solidFill>
                  <a:srgbClr val="0000FF"/>
                </a:solidFill>
                <a:latin typeface="Times New Roman" panose="02020603050405020304" pitchFamily="18" charset="0"/>
                <a:cs typeface="Times New Roman" panose="02020603050405020304" pitchFamily="18" charset="0"/>
              </a:rPr>
              <a:t>3. Bước sóng </a:t>
            </a:r>
            <a:r>
              <a:rPr lang="en-US" i="1" dirty="0">
                <a:latin typeface="Times New Roman" panose="02020603050405020304" pitchFamily="18" charset="0"/>
                <a:cs typeface="Times New Roman" panose="02020603050405020304" pitchFamily="18" charset="0"/>
              </a:rPr>
              <a:t>là quãng đường mà sóng truyền được trong 1 chu kì hay chính là khoảng cách ngán nhất giữa hai điểm giao động cùng pha.</a:t>
            </a:r>
          </a:p>
          <a:p>
            <a:r>
              <a:rPr lang="en-US" sz="2000" i="1" dirty="0">
                <a:latin typeface="Times New Roman" panose="02020603050405020304" pitchFamily="18" charset="0"/>
                <a:cs typeface="Times New Roman" panose="02020603050405020304" pitchFamily="18" charset="0"/>
                <a:sym typeface="Symbol" panose="05050102010706020507" pitchFamily="18" charset="2"/>
              </a:rPr>
              <a:t>                </a:t>
            </a:r>
          </a:p>
          <a:p>
            <a:r>
              <a:rPr lang="en-US" sz="2000" i="1" dirty="0">
                <a:latin typeface="Times New Roman" panose="02020603050405020304" pitchFamily="18" charset="0"/>
                <a:cs typeface="Times New Roman" panose="02020603050405020304" pitchFamily="18" charset="0"/>
                <a:sym typeface="Symbol" panose="05050102010706020507" pitchFamily="18" charset="2"/>
              </a:rPr>
              <a:t>                          </a:t>
            </a:r>
            <a:endParaRPr lang="en-US" sz="2000" i="1" dirty="0">
              <a:latin typeface="Times New Roman" panose="02020603050405020304" pitchFamily="18" charset="0"/>
              <a:cs typeface="Times New Roman" panose="02020603050405020304" pitchFamily="18" charset="0"/>
            </a:endParaRPr>
          </a:p>
        </p:txBody>
      </p:sp>
      <p:pic>
        <p:nvPicPr>
          <p:cNvPr id="5122" name="Picture 2" descr="Sóng cơ là gì ? Phân loại sóng cơ ? Công thức tính bước sóng cơ ? -  Vuidulich.vn">
            <a:extLst>
              <a:ext uri="{FF2B5EF4-FFF2-40B4-BE49-F238E27FC236}">
                <a16:creationId xmlns:a16="http://schemas.microsoft.com/office/drawing/2014/main" id="{258D5C7F-EC97-4137-80B7-5937CE8036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2958" y="3063354"/>
            <a:ext cx="4548399" cy="219444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0392C93-57BA-4DF1-8818-06DD2620483B}"/>
              </a:ext>
            </a:extLst>
          </p:cNvPr>
          <p:cNvSpPr/>
          <p:nvPr/>
        </p:nvSpPr>
        <p:spPr>
          <a:xfrm>
            <a:off x="-38466" y="152400"/>
            <a:ext cx="5971507" cy="523220"/>
          </a:xfrm>
          <a:prstGeom prst="rect">
            <a:avLst/>
          </a:prstGeom>
        </p:spPr>
        <p:txBody>
          <a:bodyPr wrap="none">
            <a:spAutoFit/>
          </a:bodyPr>
          <a:lstStyle/>
          <a:p>
            <a:pPr algn="just"/>
            <a:r>
              <a:rPr lang="en-US" sz="2800" b="1" dirty="0">
                <a:solidFill>
                  <a:srgbClr val="0070C0"/>
                </a:solidFill>
                <a:latin typeface="Times New Roman" pitchFamily="18" charset="0"/>
                <a:cs typeface="Times New Roman" pitchFamily="18" charset="0"/>
              </a:rPr>
              <a:t>5.4. Các đại lượng đặc trưng của sóng</a:t>
            </a:r>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4CA700A3-0796-4424-B426-36EEE33FFD0A}"/>
                  </a:ext>
                </a:extLst>
              </p:cNvPr>
              <p:cNvSpPr txBox="1"/>
              <p:nvPr/>
            </p:nvSpPr>
            <p:spPr>
              <a:xfrm>
                <a:off x="1371600" y="3594335"/>
                <a:ext cx="1491673" cy="650563"/>
              </a:xfrm>
              <a:prstGeom prst="rect">
                <a:avLst/>
              </a:prstGeom>
              <a:noFill/>
            </p:spPr>
            <p:txBody>
              <a:bodyPr wrap="square">
                <a:spAutoFit/>
              </a:bodyPr>
              <a:lstStyle/>
              <a:p>
                <a:r>
                  <a:rPr lang="en-US" sz="2500" i="1" dirty="0">
                    <a:latin typeface="Times New Roman" panose="02020603050405020304" pitchFamily="18" charset="0"/>
                    <a:cs typeface="Times New Roman" panose="02020603050405020304" pitchFamily="18" charset="0"/>
                    <a:sym typeface="Symbol" panose="05050102010706020507" pitchFamily="18" charset="2"/>
                  </a:rPr>
                  <a:t>=</a:t>
                </a:r>
                <a:r>
                  <a:rPr lang="en-US" sz="2500" i="1" dirty="0" err="1">
                    <a:latin typeface="Times New Roman" panose="02020603050405020304" pitchFamily="18" charset="0"/>
                    <a:cs typeface="Times New Roman" panose="02020603050405020304" pitchFamily="18" charset="0"/>
                    <a:sym typeface="Symbol" panose="05050102010706020507" pitchFamily="18" charset="2"/>
                  </a:rPr>
                  <a:t>v.T</a:t>
                </a:r>
                <a:r>
                  <a:rPr lang="en-US" sz="2500" i="1" dirty="0">
                    <a:latin typeface="Times New Roman" panose="02020603050405020304" pitchFamily="18" charset="0"/>
                    <a:cs typeface="Times New Roman" panose="02020603050405020304" pitchFamily="18" charset="0"/>
                    <a:sym typeface="Symbol" panose="05050102010706020507" pitchFamily="18" charset="2"/>
                  </a:rPr>
                  <a:t> = </a:t>
                </a:r>
                <a14:m>
                  <m:oMath xmlns:m="http://schemas.openxmlformats.org/officeDocument/2006/math">
                    <m:f>
                      <m:fPr>
                        <m:ctrlPr>
                          <a:rPr lang="en-US" sz="2500" i="1" smtClean="0">
                            <a:latin typeface="Cambria Math" panose="02040503050406030204" pitchFamily="18" charset="0"/>
                            <a:cs typeface="Times New Roman" panose="02020603050405020304" pitchFamily="18" charset="0"/>
                            <a:sym typeface="Symbol" panose="05050102010706020507" pitchFamily="18" charset="2"/>
                          </a:rPr>
                        </m:ctrlPr>
                      </m:fPr>
                      <m:num>
                        <m:r>
                          <a:rPr lang="en-US" sz="2500" b="0" i="1" smtClean="0">
                            <a:latin typeface="Cambria Math" panose="02040503050406030204" pitchFamily="18" charset="0"/>
                            <a:cs typeface="Times New Roman" panose="02020603050405020304" pitchFamily="18" charset="0"/>
                            <a:sym typeface="Symbol" panose="05050102010706020507" pitchFamily="18" charset="2"/>
                          </a:rPr>
                          <m:t>𝑣</m:t>
                        </m:r>
                      </m:num>
                      <m:den>
                        <m:r>
                          <a:rPr lang="en-US" sz="2500" b="0" i="1" smtClean="0">
                            <a:latin typeface="Cambria Math" panose="02040503050406030204" pitchFamily="18" charset="0"/>
                            <a:cs typeface="Times New Roman" panose="02020603050405020304" pitchFamily="18" charset="0"/>
                            <a:sym typeface="Symbol" panose="05050102010706020507" pitchFamily="18" charset="2"/>
                          </a:rPr>
                          <m:t>𝑓</m:t>
                        </m:r>
                      </m:den>
                    </m:f>
                  </m:oMath>
                </a14:m>
                <a:endParaRPr lang="en-US" sz="2500" dirty="0"/>
              </a:p>
            </p:txBody>
          </p:sp>
        </mc:Choice>
        <mc:Fallback>
          <p:sp>
            <p:nvSpPr>
              <p:cNvPr id="26" name="TextBox 25">
                <a:extLst>
                  <a:ext uri="{FF2B5EF4-FFF2-40B4-BE49-F238E27FC236}">
                    <a16:creationId xmlns:a16="http://schemas.microsoft.com/office/drawing/2014/main" id="{4CA700A3-0796-4424-B426-36EEE33FFD0A}"/>
                  </a:ext>
                </a:extLst>
              </p:cNvPr>
              <p:cNvSpPr txBox="1">
                <a:spLocks noRot="1" noChangeAspect="1" noMove="1" noResize="1" noEditPoints="1" noAdjustHandles="1" noChangeArrowheads="1" noChangeShapeType="1" noTextEdit="1"/>
              </p:cNvSpPr>
              <p:nvPr/>
            </p:nvSpPr>
            <p:spPr>
              <a:xfrm>
                <a:off x="1371600" y="3594335"/>
                <a:ext cx="1491673" cy="650563"/>
              </a:xfrm>
              <a:prstGeom prst="rect">
                <a:avLst/>
              </a:prstGeom>
              <a:blipFill>
                <a:blip r:embed="rId3"/>
                <a:stretch>
                  <a:fillRect l="-6531" t="-2830" b="-1887"/>
                </a:stretch>
              </a:blipFill>
            </p:spPr>
            <p:txBody>
              <a:bodyPr/>
              <a:lstStyle/>
              <a:p>
                <a:r>
                  <a:rPr lang="en-US">
                    <a:noFill/>
                  </a:rPr>
                  <a:t> </a:t>
                </a:r>
              </a:p>
            </p:txBody>
          </p:sp>
        </mc:Fallback>
      </mc:AlternateContent>
    </p:spTree>
    <p:extLst>
      <p:ext uri="{BB962C8B-B14F-4D97-AF65-F5344CB8AC3E}">
        <p14:creationId xmlns:p14="http://schemas.microsoft.com/office/powerpoint/2010/main" val="1533423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492385-FA6D-4678-8C52-111A58548C3A}"/>
              </a:ext>
            </a:extLst>
          </p:cNvPr>
          <p:cNvSpPr/>
          <p:nvPr/>
        </p:nvSpPr>
        <p:spPr>
          <a:xfrm>
            <a:off x="0" y="8686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a:extLst>
              <a:ext uri="{FF2B5EF4-FFF2-40B4-BE49-F238E27FC236}">
                <a16:creationId xmlns:a16="http://schemas.microsoft.com/office/drawing/2014/main" id="{4DC6416F-A3A9-4BDB-9E45-D98993CF31F3}"/>
              </a:ext>
            </a:extLst>
          </p:cNvPr>
          <p:cNvSpPr/>
          <p:nvPr/>
        </p:nvSpPr>
        <p:spPr>
          <a:xfrm flipV="1">
            <a:off x="4354" y="6400800"/>
            <a:ext cx="914400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TextBox 4">
            <a:extLst>
              <a:ext uri="{FF2B5EF4-FFF2-40B4-BE49-F238E27FC236}">
                <a16:creationId xmlns:a16="http://schemas.microsoft.com/office/drawing/2014/main" id="{9D6B0DF7-8CCD-4684-95E0-229CCF541384}"/>
              </a:ext>
            </a:extLst>
          </p:cNvPr>
          <p:cNvSpPr txBox="1"/>
          <p:nvPr/>
        </p:nvSpPr>
        <p:spPr>
          <a:xfrm>
            <a:off x="181155" y="6400800"/>
            <a:ext cx="8610600" cy="461665"/>
          </a:xfrm>
          <a:prstGeom prst="rect">
            <a:avLst/>
          </a:prstGeom>
          <a:noFill/>
        </p:spPr>
        <p:txBody>
          <a:bodyPr wrap="square" rtlCol="0">
            <a:spAutoFit/>
          </a:bodyPr>
          <a:lstStyle/>
          <a:p>
            <a:pPr algn="ctr"/>
            <a:r>
              <a:rPr lang="en-US" sz="2400" i="1">
                <a:solidFill>
                  <a:schemeClr val="bg1">
                    <a:lumMod val="65000"/>
                  </a:schemeClr>
                </a:solidFill>
                <a:latin typeface="Times New Roman" pitchFamily="18" charset="0"/>
                <a:cs typeface="Times New Roman" pitchFamily="18" charset="0"/>
              </a:rPr>
              <a:t>Tổ Vật lý – Khoa Khoa học cơ bản – Trường Đại học Phenikaa</a:t>
            </a:r>
            <a:endParaRPr lang="en-US" sz="2400" i="1" dirty="0">
              <a:solidFill>
                <a:schemeClr val="bg1">
                  <a:lumMod val="65000"/>
                </a:schemeClr>
              </a:solidFill>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F922605F-A54C-4EE5-A437-DAF65E6F3331}"/>
              </a:ext>
            </a:extLst>
          </p:cNvPr>
          <p:cNvSpPr/>
          <p:nvPr/>
        </p:nvSpPr>
        <p:spPr>
          <a:xfrm>
            <a:off x="-38466" y="152400"/>
            <a:ext cx="5971507" cy="523220"/>
          </a:xfrm>
          <a:prstGeom prst="rect">
            <a:avLst/>
          </a:prstGeom>
        </p:spPr>
        <p:txBody>
          <a:bodyPr wrap="none">
            <a:spAutoFit/>
          </a:bodyPr>
          <a:lstStyle/>
          <a:p>
            <a:pPr algn="just"/>
            <a:r>
              <a:rPr lang="en-US" sz="2800" b="1" dirty="0">
                <a:solidFill>
                  <a:srgbClr val="0070C0"/>
                </a:solidFill>
                <a:latin typeface="Times New Roman" pitchFamily="18" charset="0"/>
                <a:cs typeface="Times New Roman" pitchFamily="18" charset="0"/>
              </a:rPr>
              <a:t>5.4. Các đại lượng đặc trưng của sóng</a:t>
            </a:r>
          </a:p>
        </p:txBody>
      </p:sp>
      <p:sp>
        <p:nvSpPr>
          <p:cNvPr id="7" name="TextBox 6">
            <a:extLst>
              <a:ext uri="{FF2B5EF4-FFF2-40B4-BE49-F238E27FC236}">
                <a16:creationId xmlns:a16="http://schemas.microsoft.com/office/drawing/2014/main" id="{2B41D616-3623-4518-A957-51DC60E4770D}"/>
              </a:ext>
            </a:extLst>
          </p:cNvPr>
          <p:cNvSpPr txBox="1"/>
          <p:nvPr/>
        </p:nvSpPr>
        <p:spPr>
          <a:xfrm>
            <a:off x="228600" y="1116697"/>
            <a:ext cx="1409360" cy="369332"/>
          </a:xfrm>
          <a:prstGeom prst="rect">
            <a:avLst/>
          </a:prstGeom>
          <a:noFill/>
        </p:spPr>
        <p:txBody>
          <a:bodyPr wrap="none" rtlCol="0">
            <a:spAutoFit/>
          </a:bodyPr>
          <a:lstStyle/>
          <a:p>
            <a:r>
              <a:rPr lang="en-US" b="1" dirty="0">
                <a:solidFill>
                  <a:srgbClr val="0000FF"/>
                </a:solidFill>
                <a:latin typeface="Times New Roman" panose="02020603050405020304" pitchFamily="18" charset="0"/>
                <a:cs typeface="Times New Roman" panose="02020603050405020304" pitchFamily="18" charset="0"/>
              </a:rPr>
              <a:t>4. Hàm sóng</a:t>
            </a:r>
          </a:p>
        </p:txBody>
      </p:sp>
      <p:sp>
        <p:nvSpPr>
          <p:cNvPr id="8" name="TextBox 7">
            <a:extLst>
              <a:ext uri="{FF2B5EF4-FFF2-40B4-BE49-F238E27FC236}">
                <a16:creationId xmlns:a16="http://schemas.microsoft.com/office/drawing/2014/main" id="{57F78576-878D-4FE2-A9DE-207526BBE4EC}"/>
              </a:ext>
            </a:extLst>
          </p:cNvPr>
          <p:cNvSpPr txBox="1"/>
          <p:nvPr/>
        </p:nvSpPr>
        <p:spPr>
          <a:xfrm>
            <a:off x="457200" y="1538697"/>
            <a:ext cx="4664364" cy="2031325"/>
          </a:xfrm>
          <a:prstGeom prst="rect">
            <a:avLst/>
          </a:prstGeom>
          <a:noFill/>
        </p:spPr>
        <p:txBody>
          <a:bodyPr wrap="square">
            <a:spAutoFit/>
          </a:bodyPr>
          <a:lstStyle/>
          <a:p>
            <a:r>
              <a:rPr lang="en-US" i="1" dirty="0">
                <a:latin typeface="Times New Roman" panose="02020603050405020304" pitchFamily="18" charset="0"/>
                <a:cs typeface="Times New Roman" panose="02020603050405020304" pitchFamily="18" charset="0"/>
              </a:rPr>
              <a:t>Tạo điểm O, xét một đại lượng u giao động theo thời gian với hàm số u = f(t) tạo ra một sóng truyền dọc theo trục Ox, Khi đó hàm sóng là hàm số biểu diễn sự phụ thuộc vào </a:t>
            </a:r>
            <a:r>
              <a:rPr lang="en-US" i="1" dirty="0" err="1">
                <a:latin typeface="Times New Roman" panose="02020603050405020304" pitchFamily="18" charset="0"/>
                <a:cs typeface="Times New Roman" panose="02020603050405020304" pitchFamily="18" charset="0"/>
              </a:rPr>
              <a:t>tọa</a:t>
            </a:r>
            <a:r>
              <a:rPr lang="en-US" i="1" dirty="0">
                <a:latin typeface="Times New Roman" panose="02020603050405020304" pitchFamily="18" charset="0"/>
                <a:cs typeface="Times New Roman" panose="02020603050405020304" pitchFamily="18" charset="0"/>
              </a:rPr>
              <a:t> độ x và thời gian t.</a:t>
            </a:r>
          </a:p>
          <a:p>
            <a:r>
              <a:rPr lang="en-US" i="1" dirty="0">
                <a:latin typeface="Times New Roman" panose="02020603050405020304" pitchFamily="18" charset="0"/>
                <a:cs typeface="Times New Roman" panose="02020603050405020304" pitchFamily="18" charset="0"/>
              </a:rPr>
              <a:t>Nếu dao động đó là điều hòa thì hàm sóng có dạng:</a:t>
            </a:r>
            <a:endParaRPr lang="en-US" dirty="0"/>
          </a:p>
        </p:txBody>
      </p:sp>
      <p:pic>
        <p:nvPicPr>
          <p:cNvPr id="9" name="Picture 8">
            <a:extLst>
              <a:ext uri="{FF2B5EF4-FFF2-40B4-BE49-F238E27FC236}">
                <a16:creationId xmlns:a16="http://schemas.microsoft.com/office/drawing/2014/main" id="{63BD8B5C-EC05-4BF1-8804-E0AD6AAE055E}"/>
              </a:ext>
            </a:extLst>
          </p:cNvPr>
          <p:cNvPicPr>
            <a:picLocks noChangeAspect="1"/>
          </p:cNvPicPr>
          <p:nvPr/>
        </p:nvPicPr>
        <p:blipFill>
          <a:blip r:embed="rId2"/>
          <a:stretch>
            <a:fillRect/>
          </a:stretch>
        </p:blipFill>
        <p:spPr>
          <a:xfrm>
            <a:off x="5935276" y="2283090"/>
            <a:ext cx="1938338" cy="679162"/>
          </a:xfrm>
          <a:prstGeom prst="rect">
            <a:avLst/>
          </a:prstGeom>
        </p:spPr>
      </p:pic>
      <p:pic>
        <p:nvPicPr>
          <p:cNvPr id="10" name="Picture 9">
            <a:extLst>
              <a:ext uri="{FF2B5EF4-FFF2-40B4-BE49-F238E27FC236}">
                <a16:creationId xmlns:a16="http://schemas.microsoft.com/office/drawing/2014/main" id="{3DAA1985-2338-46CC-B154-8F3DEAB90B17}"/>
              </a:ext>
            </a:extLst>
          </p:cNvPr>
          <p:cNvPicPr>
            <a:picLocks noChangeAspect="1"/>
          </p:cNvPicPr>
          <p:nvPr/>
        </p:nvPicPr>
        <p:blipFill>
          <a:blip r:embed="rId3"/>
          <a:stretch>
            <a:fillRect/>
          </a:stretch>
        </p:blipFill>
        <p:spPr>
          <a:xfrm>
            <a:off x="5839639" y="2956732"/>
            <a:ext cx="1909763" cy="433844"/>
          </a:xfrm>
          <a:prstGeom prst="rect">
            <a:avLst/>
          </a:prstGeom>
        </p:spPr>
      </p:pic>
      <p:pic>
        <p:nvPicPr>
          <p:cNvPr id="11" name="Picture 10">
            <a:extLst>
              <a:ext uri="{FF2B5EF4-FFF2-40B4-BE49-F238E27FC236}">
                <a16:creationId xmlns:a16="http://schemas.microsoft.com/office/drawing/2014/main" id="{EA5893AC-F437-4445-AA04-A06332DBA646}"/>
              </a:ext>
            </a:extLst>
          </p:cNvPr>
          <p:cNvPicPr>
            <a:picLocks noChangeAspect="1"/>
          </p:cNvPicPr>
          <p:nvPr/>
        </p:nvPicPr>
        <p:blipFill>
          <a:blip r:embed="rId4"/>
          <a:stretch>
            <a:fillRect/>
          </a:stretch>
        </p:blipFill>
        <p:spPr>
          <a:xfrm>
            <a:off x="5862782" y="3446016"/>
            <a:ext cx="2378890" cy="262409"/>
          </a:xfrm>
          <a:prstGeom prst="rect">
            <a:avLst/>
          </a:prstGeom>
        </p:spPr>
      </p:pic>
      <p:sp>
        <p:nvSpPr>
          <p:cNvPr id="12" name="TextBox 11">
            <a:extLst>
              <a:ext uri="{FF2B5EF4-FFF2-40B4-BE49-F238E27FC236}">
                <a16:creationId xmlns:a16="http://schemas.microsoft.com/office/drawing/2014/main" id="{0D32ADA5-38DE-4162-9193-68D98ED59D01}"/>
              </a:ext>
            </a:extLst>
          </p:cNvPr>
          <p:cNvSpPr txBox="1"/>
          <p:nvPr/>
        </p:nvSpPr>
        <p:spPr>
          <a:xfrm>
            <a:off x="6311008" y="2010156"/>
            <a:ext cx="1186873" cy="369332"/>
          </a:xfrm>
          <a:prstGeom prst="rect">
            <a:avLst/>
          </a:prstGeom>
          <a:noFill/>
        </p:spPr>
        <p:txBody>
          <a:bodyPr wrap="square">
            <a:spAutoFit/>
          </a:bodyPr>
          <a:lstStyle/>
          <a:p>
            <a:r>
              <a:rPr lang="en-US" b="1" i="1" dirty="0">
                <a:solidFill>
                  <a:srgbClr val="0000FF"/>
                </a:solidFill>
                <a:latin typeface="Times New Roman" panose="02020603050405020304" pitchFamily="18" charset="0"/>
                <a:cs typeface="Times New Roman" panose="02020603050405020304" pitchFamily="18" charset="0"/>
              </a:rPr>
              <a:t>Hàm sóng </a:t>
            </a:r>
            <a:endParaRPr lang="en-US" b="1" dirty="0">
              <a:solidFill>
                <a:srgbClr val="0000FF"/>
              </a:solidFill>
            </a:endParaRPr>
          </a:p>
        </p:txBody>
      </p:sp>
      <p:pic>
        <p:nvPicPr>
          <p:cNvPr id="13" name="Picture 12">
            <a:extLst>
              <a:ext uri="{FF2B5EF4-FFF2-40B4-BE49-F238E27FC236}">
                <a16:creationId xmlns:a16="http://schemas.microsoft.com/office/drawing/2014/main" id="{A8A4A770-23DA-4486-B2A3-B40053672C80}"/>
              </a:ext>
            </a:extLst>
          </p:cNvPr>
          <p:cNvPicPr>
            <a:picLocks noChangeAspect="1"/>
          </p:cNvPicPr>
          <p:nvPr/>
        </p:nvPicPr>
        <p:blipFill>
          <a:blip r:embed="rId5"/>
          <a:stretch>
            <a:fillRect/>
          </a:stretch>
        </p:blipFill>
        <p:spPr>
          <a:xfrm>
            <a:off x="1219200" y="3451097"/>
            <a:ext cx="2595563" cy="610721"/>
          </a:xfrm>
          <a:prstGeom prst="rect">
            <a:avLst/>
          </a:prstGeom>
        </p:spPr>
      </p:pic>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CBE14778-7D06-46C6-89BE-1A0B68F98536}"/>
                  </a:ext>
                </a:extLst>
              </p:cNvPr>
              <p:cNvSpPr txBox="1"/>
              <p:nvPr/>
            </p:nvSpPr>
            <p:spPr>
              <a:xfrm>
                <a:off x="5894442" y="3860510"/>
                <a:ext cx="2315569"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num>
                        <m:den>
                          <m:r>
                            <a:rPr lang="en-US" b="0" i="1" smtClean="0">
                              <a:latin typeface="Cambria Math" panose="02040503050406030204" pitchFamily="18" charset="0"/>
                              <a:ea typeface="Cambria Math" panose="02040503050406030204" pitchFamily="18" charset="0"/>
                            </a:rPr>
                            <m:t>𝑇</m:t>
                          </m:r>
                        </m:den>
                      </m:f>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𝑣</m:t>
                          </m:r>
                        </m:num>
                        <m:den>
                          <m:r>
                            <a:rPr lang="en-US" b="0" i="1" smtClean="0">
                              <a:latin typeface="Cambria Math" panose="02040503050406030204" pitchFamily="18" charset="0"/>
                              <a:ea typeface="Cambria Math" panose="02040503050406030204" pitchFamily="18" charset="0"/>
                            </a:rPr>
                            <m:t>𝜆</m:t>
                          </m:r>
                        </m:den>
                      </m:f>
                    </m:oMath>
                  </m:oMathPara>
                </a14:m>
                <a:endParaRPr lang="en-US" dirty="0"/>
              </a:p>
            </p:txBody>
          </p:sp>
        </mc:Choice>
        <mc:Fallback>
          <p:sp>
            <p:nvSpPr>
              <p:cNvPr id="14" name="TextBox 13">
                <a:extLst>
                  <a:ext uri="{FF2B5EF4-FFF2-40B4-BE49-F238E27FC236}">
                    <a16:creationId xmlns:a16="http://schemas.microsoft.com/office/drawing/2014/main" id="{CBE14778-7D06-46C6-89BE-1A0B68F98536}"/>
                  </a:ext>
                </a:extLst>
              </p:cNvPr>
              <p:cNvSpPr txBox="1">
                <a:spLocks noRot="1" noChangeAspect="1" noMove="1" noResize="1" noEditPoints="1" noAdjustHandles="1" noChangeArrowheads="1" noChangeShapeType="1" noTextEdit="1"/>
              </p:cNvSpPr>
              <p:nvPr/>
            </p:nvSpPr>
            <p:spPr>
              <a:xfrm>
                <a:off x="5894442" y="3860510"/>
                <a:ext cx="2315569" cy="518604"/>
              </a:xfrm>
              <a:prstGeom prst="rect">
                <a:avLst/>
              </a:prstGeom>
              <a:blipFill>
                <a:blip r:embed="rId6"/>
                <a:stretch>
                  <a:fillRect/>
                </a:stretch>
              </a:blipFill>
            </p:spPr>
            <p:txBody>
              <a:bodyPr/>
              <a:lstStyle/>
              <a:p>
                <a:r>
                  <a:rPr lang="en-US">
                    <a:noFill/>
                  </a:rPr>
                  <a:t> </a:t>
                </a:r>
              </a:p>
            </p:txBody>
          </p:sp>
        </mc:Fallback>
      </mc:AlternateContent>
      <p:pic>
        <p:nvPicPr>
          <p:cNvPr id="16" name="Picture 15">
            <a:extLst>
              <a:ext uri="{FF2B5EF4-FFF2-40B4-BE49-F238E27FC236}">
                <a16:creationId xmlns:a16="http://schemas.microsoft.com/office/drawing/2014/main" id="{437D94E7-86D5-4A98-A0F3-9CE6449ACA29}"/>
              </a:ext>
            </a:extLst>
          </p:cNvPr>
          <p:cNvPicPr>
            <a:picLocks noChangeAspect="1"/>
          </p:cNvPicPr>
          <p:nvPr/>
        </p:nvPicPr>
        <p:blipFill>
          <a:blip r:embed="rId7"/>
          <a:stretch>
            <a:fillRect/>
          </a:stretch>
        </p:blipFill>
        <p:spPr>
          <a:xfrm>
            <a:off x="661287" y="4308423"/>
            <a:ext cx="4572000" cy="423553"/>
          </a:xfrm>
          <a:prstGeom prst="rect">
            <a:avLst/>
          </a:prstGeom>
        </p:spPr>
      </p:pic>
      <p:pic>
        <p:nvPicPr>
          <p:cNvPr id="18" name="Picture 17">
            <a:extLst>
              <a:ext uri="{FF2B5EF4-FFF2-40B4-BE49-F238E27FC236}">
                <a16:creationId xmlns:a16="http://schemas.microsoft.com/office/drawing/2014/main" id="{27D8606D-C1AE-4AFC-A64C-3B0C6A5A591A}"/>
              </a:ext>
            </a:extLst>
          </p:cNvPr>
          <p:cNvPicPr>
            <a:picLocks noChangeAspect="1"/>
          </p:cNvPicPr>
          <p:nvPr/>
        </p:nvPicPr>
        <p:blipFill>
          <a:blip r:embed="rId8"/>
          <a:stretch>
            <a:fillRect/>
          </a:stretch>
        </p:blipFill>
        <p:spPr>
          <a:xfrm>
            <a:off x="1219200" y="4845666"/>
            <a:ext cx="2900363" cy="473637"/>
          </a:xfrm>
          <a:prstGeom prst="rect">
            <a:avLst/>
          </a:prstGeom>
        </p:spPr>
      </p:pic>
      <p:pic>
        <p:nvPicPr>
          <p:cNvPr id="20" name="Picture 19">
            <a:extLst>
              <a:ext uri="{FF2B5EF4-FFF2-40B4-BE49-F238E27FC236}">
                <a16:creationId xmlns:a16="http://schemas.microsoft.com/office/drawing/2014/main" id="{089D44D4-DC86-4F72-AE6C-0ADD196B2E26}"/>
              </a:ext>
            </a:extLst>
          </p:cNvPr>
          <p:cNvPicPr>
            <a:picLocks noChangeAspect="1"/>
          </p:cNvPicPr>
          <p:nvPr/>
        </p:nvPicPr>
        <p:blipFill>
          <a:blip r:embed="rId9"/>
          <a:stretch>
            <a:fillRect/>
          </a:stretch>
        </p:blipFill>
        <p:spPr>
          <a:xfrm>
            <a:off x="5877630" y="4504524"/>
            <a:ext cx="2047170" cy="423553"/>
          </a:xfrm>
          <a:prstGeom prst="rect">
            <a:avLst/>
          </a:prstGeom>
        </p:spPr>
      </p:pic>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983CAF9B-DEC1-42DF-9B96-6F0200E5CFAD}"/>
                  </a:ext>
                </a:extLst>
              </p:cNvPr>
              <p:cNvSpPr txBox="1"/>
              <p:nvPr/>
            </p:nvSpPr>
            <p:spPr>
              <a:xfrm>
                <a:off x="1171678" y="5599820"/>
                <a:ext cx="932563" cy="52046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𝑘</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num>
                        <m:den>
                          <m:r>
                            <a:rPr lang="en-US" b="0" i="1" smtClean="0">
                              <a:latin typeface="Cambria Math" panose="02040503050406030204" pitchFamily="18" charset="0"/>
                              <a:ea typeface="Cambria Math" panose="02040503050406030204" pitchFamily="18" charset="0"/>
                            </a:rPr>
                            <m:t>𝜆</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𝑛</m:t>
                          </m:r>
                        </m:e>
                      </m:acc>
                    </m:oMath>
                  </m:oMathPara>
                </a14:m>
                <a:endParaRPr lang="en-US" dirty="0"/>
              </a:p>
            </p:txBody>
          </p:sp>
        </mc:Choice>
        <mc:Fallback>
          <p:sp>
            <p:nvSpPr>
              <p:cNvPr id="24" name="TextBox 23">
                <a:extLst>
                  <a:ext uri="{FF2B5EF4-FFF2-40B4-BE49-F238E27FC236}">
                    <a16:creationId xmlns:a16="http://schemas.microsoft.com/office/drawing/2014/main" id="{983CAF9B-DEC1-42DF-9B96-6F0200E5CFAD}"/>
                  </a:ext>
                </a:extLst>
              </p:cNvPr>
              <p:cNvSpPr txBox="1">
                <a:spLocks noRot="1" noChangeAspect="1" noMove="1" noResize="1" noEditPoints="1" noAdjustHandles="1" noChangeArrowheads="1" noChangeShapeType="1" noTextEdit="1"/>
              </p:cNvSpPr>
              <p:nvPr/>
            </p:nvSpPr>
            <p:spPr>
              <a:xfrm>
                <a:off x="1171678" y="5599820"/>
                <a:ext cx="932563" cy="52046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D089388B-3EA0-48A2-9A51-42ECB10553E5}"/>
                  </a:ext>
                </a:extLst>
              </p:cNvPr>
              <p:cNvSpPr txBox="1"/>
              <p:nvPr/>
            </p:nvSpPr>
            <p:spPr>
              <a:xfrm>
                <a:off x="2406418" y="5515689"/>
                <a:ext cx="5835254" cy="646331"/>
              </a:xfrm>
              <a:prstGeom prst="rect">
                <a:avLst/>
              </a:prstGeom>
              <a:noFill/>
            </p:spPr>
            <p:txBody>
              <a:bodyPr wrap="square">
                <a:spAutoFit/>
              </a:bodyPr>
              <a:lstStyle/>
              <a:p>
                <a:r>
                  <a:rPr lang="en-US" i="1" dirty="0">
                    <a:latin typeface="Times New Roman" panose="02020603050405020304" pitchFamily="18" charset="0"/>
                    <a:cs typeface="Times New Roman" panose="02020603050405020304" pitchFamily="18" charset="0"/>
                  </a:rPr>
                  <a:t>Được gọi là vector sóng, </a:t>
                </a:r>
                <a14:m>
                  <m:oMath xmlns:m="http://schemas.openxmlformats.org/officeDocument/2006/math">
                    <m:acc>
                      <m:accPr>
                        <m:chr m:val="⃗"/>
                        <m:ctrlPr>
                          <a:rPr lang="en-US" i="1" smtClean="0">
                            <a:latin typeface="Cambria Math" panose="02040503050406030204" pitchFamily="18" charset="0"/>
                            <a:cs typeface="Times New Roman" panose="02020603050405020304" pitchFamily="18" charset="0"/>
                          </a:rPr>
                        </m:ctrlPr>
                      </m:accPr>
                      <m:e>
                        <m:r>
                          <a:rPr lang="en-US" b="0" i="1" smtClean="0">
                            <a:latin typeface="Cambria Math" panose="02040503050406030204" pitchFamily="18" charset="0"/>
                            <a:cs typeface="Times New Roman" panose="02020603050405020304" pitchFamily="18" charset="0"/>
                          </a:rPr>
                          <m:t>𝑛</m:t>
                        </m:r>
                      </m:e>
                    </m:acc>
                  </m:oMath>
                </a14:m>
                <a:r>
                  <a:rPr lang="en-US" dirty="0"/>
                  <a:t> </a:t>
                </a:r>
                <a:r>
                  <a:rPr lang="en-US" i="1" dirty="0">
                    <a:latin typeface="Times New Roman" panose="02020603050405020304" pitchFamily="18" charset="0"/>
                    <a:cs typeface="Times New Roman" panose="02020603050405020304" pitchFamily="18" charset="0"/>
                  </a:rPr>
                  <a:t>là véc tơ đơn vị theo phương truyền sóng</a:t>
                </a:r>
              </a:p>
            </p:txBody>
          </p:sp>
        </mc:Choice>
        <mc:Fallback>
          <p:sp>
            <p:nvSpPr>
              <p:cNvPr id="26" name="TextBox 25">
                <a:extLst>
                  <a:ext uri="{FF2B5EF4-FFF2-40B4-BE49-F238E27FC236}">
                    <a16:creationId xmlns:a16="http://schemas.microsoft.com/office/drawing/2014/main" id="{D089388B-3EA0-48A2-9A51-42ECB10553E5}"/>
                  </a:ext>
                </a:extLst>
              </p:cNvPr>
              <p:cNvSpPr txBox="1">
                <a:spLocks noRot="1" noChangeAspect="1" noMove="1" noResize="1" noEditPoints="1" noAdjustHandles="1" noChangeArrowheads="1" noChangeShapeType="1" noTextEdit="1"/>
              </p:cNvSpPr>
              <p:nvPr/>
            </p:nvSpPr>
            <p:spPr>
              <a:xfrm>
                <a:off x="2406418" y="5515689"/>
                <a:ext cx="5835254" cy="646331"/>
              </a:xfrm>
              <a:prstGeom prst="rect">
                <a:avLst/>
              </a:prstGeom>
              <a:blipFill>
                <a:blip r:embed="rId11"/>
                <a:stretch>
                  <a:fillRect l="-940" t="-6604" b="-14151"/>
                </a:stretch>
              </a:blipFill>
            </p:spPr>
            <p:txBody>
              <a:bodyPr/>
              <a:lstStyle/>
              <a:p>
                <a:r>
                  <a:rPr lang="en-US">
                    <a:noFill/>
                  </a:rPr>
                  <a:t> </a:t>
                </a:r>
              </a:p>
            </p:txBody>
          </p:sp>
        </mc:Fallback>
      </mc:AlternateContent>
    </p:spTree>
    <p:extLst>
      <p:ext uri="{BB962C8B-B14F-4D97-AF65-F5344CB8AC3E}">
        <p14:creationId xmlns:p14="http://schemas.microsoft.com/office/powerpoint/2010/main" val="2705282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58B77E-486D-4199-B763-0335AF74905C}"/>
              </a:ext>
            </a:extLst>
          </p:cNvPr>
          <p:cNvSpPr/>
          <p:nvPr/>
        </p:nvSpPr>
        <p:spPr>
          <a:xfrm>
            <a:off x="0" y="8686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a:extLst>
              <a:ext uri="{FF2B5EF4-FFF2-40B4-BE49-F238E27FC236}">
                <a16:creationId xmlns:a16="http://schemas.microsoft.com/office/drawing/2014/main" id="{788F0E49-DE6B-4630-9243-94B5F8817AE7}"/>
              </a:ext>
            </a:extLst>
          </p:cNvPr>
          <p:cNvSpPr/>
          <p:nvPr/>
        </p:nvSpPr>
        <p:spPr>
          <a:xfrm>
            <a:off x="-38466" y="152400"/>
            <a:ext cx="5971507" cy="523220"/>
          </a:xfrm>
          <a:prstGeom prst="rect">
            <a:avLst/>
          </a:prstGeom>
        </p:spPr>
        <p:txBody>
          <a:bodyPr wrap="none">
            <a:spAutoFit/>
          </a:bodyPr>
          <a:lstStyle/>
          <a:p>
            <a:pPr algn="just"/>
            <a:r>
              <a:rPr lang="en-US" sz="2800" b="1" dirty="0">
                <a:solidFill>
                  <a:srgbClr val="0070C0"/>
                </a:solidFill>
                <a:latin typeface="Times New Roman" pitchFamily="18" charset="0"/>
                <a:cs typeface="Times New Roman" pitchFamily="18" charset="0"/>
              </a:rPr>
              <a:t>5.4. Các đại lượng đặc trưng của sóng</a:t>
            </a:r>
          </a:p>
        </p:txBody>
      </p:sp>
      <p:sp>
        <p:nvSpPr>
          <p:cNvPr id="4" name="TextBox 3">
            <a:extLst>
              <a:ext uri="{FF2B5EF4-FFF2-40B4-BE49-F238E27FC236}">
                <a16:creationId xmlns:a16="http://schemas.microsoft.com/office/drawing/2014/main" id="{21C9DB14-3227-4806-8271-F7C9BBB268F1}"/>
              </a:ext>
            </a:extLst>
          </p:cNvPr>
          <p:cNvSpPr txBox="1"/>
          <p:nvPr/>
        </p:nvSpPr>
        <p:spPr>
          <a:xfrm>
            <a:off x="228600" y="1116697"/>
            <a:ext cx="2258952" cy="369332"/>
          </a:xfrm>
          <a:prstGeom prst="rect">
            <a:avLst/>
          </a:prstGeom>
          <a:noFill/>
        </p:spPr>
        <p:txBody>
          <a:bodyPr wrap="none" rtlCol="0">
            <a:spAutoFit/>
          </a:bodyPr>
          <a:lstStyle/>
          <a:p>
            <a:r>
              <a:rPr lang="en-US" b="1" dirty="0">
                <a:solidFill>
                  <a:srgbClr val="0000FF"/>
                </a:solidFill>
                <a:latin typeface="Times New Roman" panose="02020603050405020304" pitchFamily="18" charset="0"/>
                <a:cs typeface="Times New Roman" panose="02020603050405020304" pitchFamily="18" charset="0"/>
              </a:rPr>
              <a:t>5. Phương trình sóng</a:t>
            </a:r>
          </a:p>
        </p:txBody>
      </p:sp>
    </p:spTree>
    <p:extLst>
      <p:ext uri="{BB962C8B-B14F-4D97-AF65-F5344CB8AC3E}">
        <p14:creationId xmlns:p14="http://schemas.microsoft.com/office/powerpoint/2010/main" val="2018311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331431-5645-4486-8257-92EC5E40D557}"/>
              </a:ext>
            </a:extLst>
          </p:cNvPr>
          <p:cNvSpPr/>
          <p:nvPr/>
        </p:nvSpPr>
        <p:spPr>
          <a:xfrm>
            <a:off x="0" y="8686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a:extLst>
              <a:ext uri="{FF2B5EF4-FFF2-40B4-BE49-F238E27FC236}">
                <a16:creationId xmlns:a16="http://schemas.microsoft.com/office/drawing/2014/main" id="{78E10FE6-5404-4BC3-931B-931649E32B6B}"/>
              </a:ext>
            </a:extLst>
          </p:cNvPr>
          <p:cNvSpPr/>
          <p:nvPr/>
        </p:nvSpPr>
        <p:spPr>
          <a:xfrm>
            <a:off x="-38466" y="152400"/>
            <a:ext cx="5971507" cy="523220"/>
          </a:xfrm>
          <a:prstGeom prst="rect">
            <a:avLst/>
          </a:prstGeom>
        </p:spPr>
        <p:txBody>
          <a:bodyPr wrap="none">
            <a:spAutoFit/>
          </a:bodyPr>
          <a:lstStyle/>
          <a:p>
            <a:pPr algn="just"/>
            <a:r>
              <a:rPr lang="en-US" sz="2800" b="1" dirty="0">
                <a:solidFill>
                  <a:srgbClr val="0070C0"/>
                </a:solidFill>
                <a:latin typeface="Times New Roman" pitchFamily="18" charset="0"/>
                <a:cs typeface="Times New Roman" pitchFamily="18" charset="0"/>
              </a:rPr>
              <a:t>5.4. Các đại lượng đặc trưng của sóng</a:t>
            </a:r>
          </a:p>
        </p:txBody>
      </p:sp>
      <p:sp>
        <p:nvSpPr>
          <p:cNvPr id="4" name="TextBox 3">
            <a:extLst>
              <a:ext uri="{FF2B5EF4-FFF2-40B4-BE49-F238E27FC236}">
                <a16:creationId xmlns:a16="http://schemas.microsoft.com/office/drawing/2014/main" id="{B2CE8510-3259-40A1-B037-60EF0BC2B6C9}"/>
              </a:ext>
            </a:extLst>
          </p:cNvPr>
          <p:cNvSpPr txBox="1"/>
          <p:nvPr/>
        </p:nvSpPr>
        <p:spPr>
          <a:xfrm>
            <a:off x="228600" y="1116697"/>
            <a:ext cx="1409360" cy="369332"/>
          </a:xfrm>
          <a:prstGeom prst="rect">
            <a:avLst/>
          </a:prstGeom>
          <a:noFill/>
        </p:spPr>
        <p:txBody>
          <a:bodyPr wrap="none" rtlCol="0">
            <a:spAutoFit/>
          </a:bodyPr>
          <a:lstStyle/>
          <a:p>
            <a:r>
              <a:rPr lang="en-US" b="1" dirty="0">
                <a:solidFill>
                  <a:srgbClr val="0000FF"/>
                </a:solidFill>
                <a:latin typeface="Times New Roman" panose="02020603050405020304" pitchFamily="18" charset="0"/>
                <a:cs typeface="Times New Roman" panose="02020603050405020304" pitchFamily="18" charset="0"/>
              </a:rPr>
              <a:t>4. Hàm sóng</a:t>
            </a:r>
          </a:p>
        </p:txBody>
      </p:sp>
    </p:spTree>
    <p:extLst>
      <p:ext uri="{BB962C8B-B14F-4D97-AF65-F5344CB8AC3E}">
        <p14:creationId xmlns:p14="http://schemas.microsoft.com/office/powerpoint/2010/main" val="4081411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CED3F9-0234-4B1A-8D5C-8C7F0DEA8966}"/>
              </a:ext>
            </a:extLst>
          </p:cNvPr>
          <p:cNvSpPr/>
          <p:nvPr/>
        </p:nvSpPr>
        <p:spPr>
          <a:xfrm>
            <a:off x="0" y="8686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a:extLst>
              <a:ext uri="{FF2B5EF4-FFF2-40B4-BE49-F238E27FC236}">
                <a16:creationId xmlns:a16="http://schemas.microsoft.com/office/drawing/2014/main" id="{2DE6750C-B994-43BF-998A-FDA0834F604C}"/>
              </a:ext>
            </a:extLst>
          </p:cNvPr>
          <p:cNvSpPr/>
          <p:nvPr/>
        </p:nvSpPr>
        <p:spPr>
          <a:xfrm flipV="1">
            <a:off x="4354" y="6400800"/>
            <a:ext cx="914400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TextBox 4">
            <a:extLst>
              <a:ext uri="{FF2B5EF4-FFF2-40B4-BE49-F238E27FC236}">
                <a16:creationId xmlns:a16="http://schemas.microsoft.com/office/drawing/2014/main" id="{AD00F66D-BAEA-4184-B5CE-0900C661D8D8}"/>
              </a:ext>
            </a:extLst>
          </p:cNvPr>
          <p:cNvSpPr txBox="1"/>
          <p:nvPr/>
        </p:nvSpPr>
        <p:spPr>
          <a:xfrm>
            <a:off x="181155" y="6400800"/>
            <a:ext cx="8610600" cy="461665"/>
          </a:xfrm>
          <a:prstGeom prst="rect">
            <a:avLst/>
          </a:prstGeom>
          <a:noFill/>
        </p:spPr>
        <p:txBody>
          <a:bodyPr wrap="square" rtlCol="0">
            <a:spAutoFit/>
          </a:bodyPr>
          <a:lstStyle/>
          <a:p>
            <a:pPr algn="ctr"/>
            <a:r>
              <a:rPr lang="en-US" sz="2400" i="1">
                <a:solidFill>
                  <a:schemeClr val="bg1">
                    <a:lumMod val="65000"/>
                  </a:schemeClr>
                </a:solidFill>
                <a:latin typeface="Times New Roman" pitchFamily="18" charset="0"/>
                <a:cs typeface="Times New Roman" pitchFamily="18" charset="0"/>
              </a:rPr>
              <a:t>Tổ Vật lý – Khoa Khoa học cơ bản – Trường Đại học Phenikaa</a:t>
            </a:r>
            <a:endParaRPr lang="en-US" sz="2400" i="1" dirty="0">
              <a:solidFill>
                <a:schemeClr val="bg1">
                  <a:lumMod val="65000"/>
                </a:schemeClr>
              </a:solidFill>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E3DE0938-CAFF-459F-9957-E1BA1D6AF24D}"/>
              </a:ext>
            </a:extLst>
          </p:cNvPr>
          <p:cNvSpPr/>
          <p:nvPr/>
        </p:nvSpPr>
        <p:spPr>
          <a:xfrm>
            <a:off x="204246" y="145407"/>
            <a:ext cx="4126451" cy="523220"/>
          </a:xfrm>
          <a:prstGeom prst="rect">
            <a:avLst/>
          </a:prstGeom>
        </p:spPr>
        <p:txBody>
          <a:bodyPr wrap="none">
            <a:spAutoFit/>
          </a:bodyPr>
          <a:lstStyle/>
          <a:p>
            <a:pPr algn="just"/>
            <a:r>
              <a:rPr lang="en-US" sz="2800" b="1" dirty="0">
                <a:solidFill>
                  <a:srgbClr val="0070C0"/>
                </a:solidFill>
                <a:latin typeface="Times New Roman" pitchFamily="18" charset="0"/>
                <a:cs typeface="Times New Roman" pitchFamily="18" charset="0"/>
              </a:rPr>
              <a:t>5.1. Dao động cơ điều hòa</a:t>
            </a:r>
          </a:p>
        </p:txBody>
      </p:sp>
      <p:sp>
        <p:nvSpPr>
          <p:cNvPr id="7" name="TextBox 6">
            <a:extLst>
              <a:ext uri="{FF2B5EF4-FFF2-40B4-BE49-F238E27FC236}">
                <a16:creationId xmlns:a16="http://schemas.microsoft.com/office/drawing/2014/main" id="{352C5EDB-BA0E-47CE-8222-C782229A7BDE}"/>
              </a:ext>
            </a:extLst>
          </p:cNvPr>
          <p:cNvSpPr txBox="1"/>
          <p:nvPr/>
        </p:nvSpPr>
        <p:spPr>
          <a:xfrm>
            <a:off x="76200" y="960566"/>
            <a:ext cx="2496196" cy="369332"/>
          </a:xfrm>
          <a:prstGeom prst="rect">
            <a:avLst/>
          </a:prstGeom>
          <a:noFill/>
        </p:spPr>
        <p:txBody>
          <a:bodyPr wrap="none" rtlCol="0">
            <a:spAutoFit/>
          </a:bodyPr>
          <a:lstStyle/>
          <a:p>
            <a:r>
              <a:rPr lang="en-US" b="1" dirty="0">
                <a:solidFill>
                  <a:srgbClr val="0000FF"/>
                </a:solidFill>
                <a:latin typeface="Times New Roman" panose="02020603050405020304" pitchFamily="18" charset="0"/>
                <a:cs typeface="Times New Roman" panose="02020603050405020304" pitchFamily="18" charset="0"/>
              </a:rPr>
              <a:t>1. Hiện tượng dao động</a:t>
            </a:r>
          </a:p>
        </p:txBody>
      </p:sp>
      <p:pic>
        <p:nvPicPr>
          <p:cNvPr id="8" name="Picture 7">
            <a:extLst>
              <a:ext uri="{FF2B5EF4-FFF2-40B4-BE49-F238E27FC236}">
                <a16:creationId xmlns:a16="http://schemas.microsoft.com/office/drawing/2014/main" id="{DBA17B73-955E-443D-800C-C6C33F4C1E2E}"/>
              </a:ext>
            </a:extLst>
          </p:cNvPr>
          <p:cNvPicPr>
            <a:picLocks noChangeAspect="1"/>
          </p:cNvPicPr>
          <p:nvPr/>
        </p:nvPicPr>
        <p:blipFill rotWithShape="1">
          <a:blip r:embed="rId2"/>
          <a:srcRect l="23003" t="5187" r="23167" b="4677"/>
          <a:stretch/>
        </p:blipFill>
        <p:spPr>
          <a:xfrm>
            <a:off x="8026594" y="996087"/>
            <a:ext cx="887415" cy="2113758"/>
          </a:xfrm>
          <a:prstGeom prst="rect">
            <a:avLst/>
          </a:prstGeom>
        </p:spPr>
      </p:pic>
      <p:sp>
        <p:nvSpPr>
          <p:cNvPr id="10" name="TextBox 9">
            <a:extLst>
              <a:ext uri="{FF2B5EF4-FFF2-40B4-BE49-F238E27FC236}">
                <a16:creationId xmlns:a16="http://schemas.microsoft.com/office/drawing/2014/main" id="{45AC2A1A-9B57-4573-A28A-B4BE45DAD8AD}"/>
              </a:ext>
            </a:extLst>
          </p:cNvPr>
          <p:cNvSpPr txBox="1"/>
          <p:nvPr/>
        </p:nvSpPr>
        <p:spPr>
          <a:xfrm>
            <a:off x="533400" y="1354990"/>
            <a:ext cx="6885855" cy="646331"/>
          </a:xfrm>
          <a:prstGeom prst="rect">
            <a:avLst/>
          </a:prstGeom>
          <a:noFill/>
        </p:spPr>
        <p:txBody>
          <a:bodyPr wrap="square">
            <a:spAutoFit/>
          </a:bodyPr>
          <a:lstStyle/>
          <a:p>
            <a:r>
              <a:rPr lang="en-US" sz="1800" b="0" i="1" dirty="0">
                <a:solidFill>
                  <a:srgbClr val="000000"/>
                </a:solidFill>
                <a:effectLst/>
                <a:latin typeface="Times New Roman" panose="02020603050405020304" pitchFamily="18" charset="0"/>
              </a:rPr>
              <a:t>Dao động là chuyển động lặp đi lặp lại xung quanh một vị trí cố định gọi là vị trí cân bằng</a:t>
            </a:r>
            <a:r>
              <a:rPr lang="en-US" dirty="0"/>
              <a:t> </a:t>
            </a:r>
          </a:p>
        </p:txBody>
      </p:sp>
      <p:sp>
        <p:nvSpPr>
          <p:cNvPr id="12" name="TextBox 11">
            <a:extLst>
              <a:ext uri="{FF2B5EF4-FFF2-40B4-BE49-F238E27FC236}">
                <a16:creationId xmlns:a16="http://schemas.microsoft.com/office/drawing/2014/main" id="{D89196E6-9647-42F4-886A-560A4B82AD6A}"/>
              </a:ext>
            </a:extLst>
          </p:cNvPr>
          <p:cNvSpPr txBox="1"/>
          <p:nvPr/>
        </p:nvSpPr>
        <p:spPr>
          <a:xfrm>
            <a:off x="533400" y="1991203"/>
            <a:ext cx="5334000" cy="1200329"/>
          </a:xfrm>
          <a:prstGeom prst="rect">
            <a:avLst/>
          </a:prstGeom>
          <a:noFill/>
        </p:spPr>
        <p:txBody>
          <a:bodyPr wrap="square">
            <a:spAutoFit/>
          </a:bodyPr>
          <a:lstStyle/>
          <a:p>
            <a:r>
              <a:rPr lang="en-US" sz="1800" b="1" i="0" dirty="0">
                <a:solidFill>
                  <a:srgbClr val="000000"/>
                </a:solidFill>
                <a:effectLst/>
                <a:latin typeface="Times New Roman" panose="02020603050405020304" pitchFamily="18" charset="0"/>
              </a:rPr>
              <a:t>Tính chất của hệ dao động</a:t>
            </a:r>
            <a:br>
              <a:rPr lang="en-US" sz="1800" b="1" i="0" dirty="0">
                <a:solidFill>
                  <a:srgbClr val="000000"/>
                </a:solidFill>
                <a:effectLst/>
                <a:latin typeface="Times New Roman" panose="02020603050405020304" pitchFamily="18" charset="0"/>
              </a:rPr>
            </a:br>
            <a:r>
              <a:rPr lang="en-US" sz="1800" b="0" i="0" dirty="0">
                <a:solidFill>
                  <a:srgbClr val="000000"/>
                </a:solidFill>
                <a:effectLst/>
                <a:latin typeface="Arial" panose="020B0604020202020204" pitchFamily="34" charset="0"/>
              </a:rPr>
              <a:t>• </a:t>
            </a:r>
            <a:r>
              <a:rPr lang="en-US" sz="1800" b="0" i="1" dirty="0">
                <a:solidFill>
                  <a:srgbClr val="000000"/>
                </a:solidFill>
                <a:effectLst/>
                <a:latin typeface="Times New Roman" panose="02020603050405020304" pitchFamily="18" charset="0"/>
              </a:rPr>
              <a:t>Hệ dao động có 1 vị trí cân bằng (VTCB)</a:t>
            </a:r>
            <a:br>
              <a:rPr lang="en-US" sz="1800" b="0" i="1" dirty="0">
                <a:solidFill>
                  <a:srgbClr val="000000"/>
                </a:solidFill>
                <a:effectLst/>
                <a:latin typeface="Times New Roman" panose="02020603050405020304" pitchFamily="18" charset="0"/>
              </a:rPr>
            </a:br>
            <a:r>
              <a:rPr lang="en-US" sz="1800" b="0" i="0" dirty="0">
                <a:solidFill>
                  <a:srgbClr val="000000"/>
                </a:solidFill>
                <a:effectLst/>
                <a:latin typeface="Arial" panose="020B0604020202020204" pitchFamily="34" charset="0"/>
              </a:rPr>
              <a:t>• </a:t>
            </a:r>
            <a:r>
              <a:rPr lang="en-US" sz="1800" b="0" i="1" dirty="0">
                <a:solidFill>
                  <a:srgbClr val="000000"/>
                </a:solidFill>
                <a:effectLst/>
                <a:latin typeface="Times New Roman" panose="02020603050405020304" pitchFamily="18" charset="0"/>
              </a:rPr>
              <a:t>Khi hệ dời VTCB thì xuất hiện lực kéo hệ về VTCB</a:t>
            </a:r>
            <a:br>
              <a:rPr lang="en-US" sz="1800" b="0" i="1" dirty="0">
                <a:solidFill>
                  <a:srgbClr val="000000"/>
                </a:solidFill>
                <a:effectLst/>
                <a:latin typeface="Times New Roman" panose="02020603050405020304" pitchFamily="18" charset="0"/>
              </a:rPr>
            </a:br>
            <a:r>
              <a:rPr lang="en-US" sz="1800" b="0" i="0" dirty="0">
                <a:solidFill>
                  <a:srgbClr val="000000"/>
                </a:solidFill>
                <a:effectLst/>
                <a:latin typeface="Arial" panose="020B0604020202020204" pitchFamily="34" charset="0"/>
              </a:rPr>
              <a:t>• </a:t>
            </a:r>
            <a:r>
              <a:rPr lang="en-US" sz="1800" b="0" i="1" dirty="0">
                <a:solidFill>
                  <a:srgbClr val="000000"/>
                </a:solidFill>
                <a:effectLst/>
                <a:latin typeface="Times New Roman" panose="02020603050405020304" pitchFamily="18" charset="0"/>
              </a:rPr>
              <a:t>Hệ dao động có quán tính</a:t>
            </a:r>
            <a:r>
              <a:rPr lang="en-US" dirty="0"/>
              <a:t> </a:t>
            </a:r>
          </a:p>
        </p:txBody>
      </p:sp>
      <p:pic>
        <p:nvPicPr>
          <p:cNvPr id="14" name="Picture 13">
            <a:extLst>
              <a:ext uri="{FF2B5EF4-FFF2-40B4-BE49-F238E27FC236}">
                <a16:creationId xmlns:a16="http://schemas.microsoft.com/office/drawing/2014/main" id="{F14BC50F-E721-4D8E-829C-539872E1CCB8}"/>
              </a:ext>
            </a:extLst>
          </p:cNvPr>
          <p:cNvPicPr>
            <a:picLocks noChangeAspect="1"/>
          </p:cNvPicPr>
          <p:nvPr/>
        </p:nvPicPr>
        <p:blipFill rotWithShape="1">
          <a:blip r:embed="rId3"/>
          <a:srcRect b="18669"/>
          <a:stretch/>
        </p:blipFill>
        <p:spPr>
          <a:xfrm rot="16200000">
            <a:off x="6505000" y="1433543"/>
            <a:ext cx="883995" cy="2407980"/>
          </a:xfrm>
          <a:prstGeom prst="rect">
            <a:avLst/>
          </a:prstGeom>
        </p:spPr>
      </p:pic>
      <p:pic>
        <p:nvPicPr>
          <p:cNvPr id="16" name="Picture 15">
            <a:extLst>
              <a:ext uri="{FF2B5EF4-FFF2-40B4-BE49-F238E27FC236}">
                <a16:creationId xmlns:a16="http://schemas.microsoft.com/office/drawing/2014/main" id="{B76B6B4E-FD54-43DB-828E-F39C874F4996}"/>
              </a:ext>
            </a:extLst>
          </p:cNvPr>
          <p:cNvPicPr>
            <a:picLocks noChangeAspect="1"/>
          </p:cNvPicPr>
          <p:nvPr/>
        </p:nvPicPr>
        <p:blipFill>
          <a:blip r:embed="rId4"/>
          <a:stretch>
            <a:fillRect/>
          </a:stretch>
        </p:blipFill>
        <p:spPr>
          <a:xfrm>
            <a:off x="4030635" y="3109845"/>
            <a:ext cx="2218275" cy="3178952"/>
          </a:xfrm>
          <a:prstGeom prst="rect">
            <a:avLst/>
          </a:prstGeom>
        </p:spPr>
      </p:pic>
      <p:sp>
        <p:nvSpPr>
          <p:cNvPr id="18" name="TextBox 17">
            <a:extLst>
              <a:ext uri="{FF2B5EF4-FFF2-40B4-BE49-F238E27FC236}">
                <a16:creationId xmlns:a16="http://schemas.microsoft.com/office/drawing/2014/main" id="{93AAC375-0FF2-4985-9759-A5EC9BAC65F4}"/>
              </a:ext>
            </a:extLst>
          </p:cNvPr>
          <p:cNvSpPr txBox="1"/>
          <p:nvPr/>
        </p:nvSpPr>
        <p:spPr>
          <a:xfrm>
            <a:off x="454568" y="3258047"/>
            <a:ext cx="3355432" cy="1862048"/>
          </a:xfrm>
          <a:prstGeom prst="rect">
            <a:avLst/>
          </a:prstGeom>
          <a:noFill/>
        </p:spPr>
        <p:txBody>
          <a:bodyPr wrap="square">
            <a:spAutoFit/>
          </a:bodyPr>
          <a:lstStyle/>
          <a:p>
            <a:r>
              <a:rPr lang="en-US" sz="2500" b="0" i="1" dirty="0" err="1">
                <a:solidFill>
                  <a:srgbClr val="0070C0"/>
                </a:solidFill>
                <a:effectLst/>
                <a:latin typeface="Times New Roman" panose="02020603050405020304" pitchFamily="18" charset="0"/>
              </a:rPr>
              <a:t>F</a:t>
            </a:r>
            <a:r>
              <a:rPr lang="en-US" sz="2500" b="0" i="1" baseline="-25000" dirty="0" err="1">
                <a:solidFill>
                  <a:srgbClr val="0070C0"/>
                </a:solidFill>
                <a:effectLst/>
                <a:latin typeface="Times New Roman" panose="02020603050405020304" pitchFamily="18" charset="0"/>
              </a:rPr>
              <a:t>đh</a:t>
            </a:r>
            <a:r>
              <a:rPr lang="en-US" sz="2500" b="0" i="1" dirty="0">
                <a:solidFill>
                  <a:srgbClr val="0070C0"/>
                </a:solidFill>
                <a:effectLst/>
                <a:latin typeface="Times New Roman" panose="02020603050405020304" pitchFamily="18" charset="0"/>
              </a:rPr>
              <a:t> = -</a:t>
            </a:r>
            <a:r>
              <a:rPr lang="en-US" sz="2500" b="0" i="1" dirty="0" err="1">
                <a:solidFill>
                  <a:srgbClr val="0070C0"/>
                </a:solidFill>
                <a:effectLst/>
                <a:latin typeface="Times New Roman" panose="02020603050405020304" pitchFamily="18" charset="0"/>
              </a:rPr>
              <a:t>kx</a:t>
            </a:r>
            <a:endParaRPr lang="en-US" sz="2500" b="0" i="1" dirty="0">
              <a:solidFill>
                <a:srgbClr val="0070C0"/>
              </a:solidFill>
              <a:effectLst/>
              <a:latin typeface="Times New Roman" panose="02020603050405020304" pitchFamily="18" charset="0"/>
            </a:endParaRPr>
          </a:p>
          <a:p>
            <a:r>
              <a:rPr lang="en-US" i="1" dirty="0">
                <a:solidFill>
                  <a:schemeClr val="accent6">
                    <a:lumMod val="75000"/>
                  </a:schemeClr>
                </a:solidFill>
                <a:latin typeface="Times New Roman" panose="02020603050405020304" pitchFamily="18" charset="0"/>
              </a:rPr>
              <a:t>Trong đó k là hệ số đàn hồi</a:t>
            </a:r>
          </a:p>
          <a:p>
            <a:r>
              <a:rPr lang="en-US" i="1" dirty="0">
                <a:solidFill>
                  <a:schemeClr val="accent6">
                    <a:lumMod val="75000"/>
                  </a:schemeClr>
                </a:solidFill>
                <a:latin typeface="Times New Roman" panose="02020603050405020304" pitchFamily="18" charset="0"/>
              </a:rPr>
              <a:t>x là khoảng cách từ vị trí của vật dao động đến VTCB</a:t>
            </a:r>
          </a:p>
          <a:p>
            <a:r>
              <a:rPr lang="en-US" i="1" dirty="0">
                <a:solidFill>
                  <a:schemeClr val="accent6">
                    <a:lumMod val="75000"/>
                  </a:schemeClr>
                </a:solidFill>
                <a:latin typeface="Times New Roman" panose="02020603050405020304" pitchFamily="18" charset="0"/>
              </a:rPr>
              <a:t>Dấu “-” thể hiện F và x luôn ngược chiều</a:t>
            </a:r>
            <a:endParaRPr lang="en-US" dirty="0">
              <a:solidFill>
                <a:schemeClr val="accent6">
                  <a:lumMod val="75000"/>
                </a:schemeClr>
              </a:solidFill>
            </a:endParaRPr>
          </a:p>
        </p:txBody>
      </p:sp>
      <p:pic>
        <p:nvPicPr>
          <p:cNvPr id="19" name="Picture 18">
            <a:extLst>
              <a:ext uri="{FF2B5EF4-FFF2-40B4-BE49-F238E27FC236}">
                <a16:creationId xmlns:a16="http://schemas.microsoft.com/office/drawing/2014/main" id="{ECD5AED0-3EA0-4637-9CFE-029CA06C3AA0}"/>
              </a:ext>
            </a:extLst>
          </p:cNvPr>
          <p:cNvPicPr>
            <a:picLocks noChangeAspect="1"/>
          </p:cNvPicPr>
          <p:nvPr/>
        </p:nvPicPr>
        <p:blipFill>
          <a:blip r:embed="rId5"/>
          <a:stretch>
            <a:fillRect/>
          </a:stretch>
        </p:blipFill>
        <p:spPr>
          <a:xfrm>
            <a:off x="6695734" y="3390998"/>
            <a:ext cx="2218275" cy="2692366"/>
          </a:xfrm>
          <a:prstGeom prst="rect">
            <a:avLst/>
          </a:prstGeom>
        </p:spPr>
      </p:pic>
    </p:spTree>
    <p:extLst>
      <p:ext uri="{BB962C8B-B14F-4D97-AF65-F5344CB8AC3E}">
        <p14:creationId xmlns:p14="http://schemas.microsoft.com/office/powerpoint/2010/main" val="2431324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B2A8B0-DA02-4AED-983C-9A79B2EFDFFF}"/>
              </a:ext>
            </a:extLst>
          </p:cNvPr>
          <p:cNvSpPr/>
          <p:nvPr/>
        </p:nvSpPr>
        <p:spPr>
          <a:xfrm>
            <a:off x="0" y="8686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a:extLst>
              <a:ext uri="{FF2B5EF4-FFF2-40B4-BE49-F238E27FC236}">
                <a16:creationId xmlns:a16="http://schemas.microsoft.com/office/drawing/2014/main" id="{9E041BB6-86EF-45DA-B158-7B4F8F5BCE5B}"/>
              </a:ext>
            </a:extLst>
          </p:cNvPr>
          <p:cNvSpPr/>
          <p:nvPr/>
        </p:nvSpPr>
        <p:spPr>
          <a:xfrm>
            <a:off x="-38466" y="152400"/>
            <a:ext cx="5971507" cy="523220"/>
          </a:xfrm>
          <a:prstGeom prst="rect">
            <a:avLst/>
          </a:prstGeom>
        </p:spPr>
        <p:txBody>
          <a:bodyPr wrap="none">
            <a:spAutoFit/>
          </a:bodyPr>
          <a:lstStyle/>
          <a:p>
            <a:pPr algn="just"/>
            <a:r>
              <a:rPr lang="en-US" sz="2800" b="1" dirty="0">
                <a:solidFill>
                  <a:srgbClr val="0070C0"/>
                </a:solidFill>
                <a:latin typeface="Times New Roman" pitchFamily="18" charset="0"/>
                <a:cs typeface="Times New Roman" pitchFamily="18" charset="0"/>
              </a:rPr>
              <a:t>5.4. Các đại lượng đặc trưng của sóng</a:t>
            </a:r>
          </a:p>
        </p:txBody>
      </p:sp>
      <p:sp>
        <p:nvSpPr>
          <p:cNvPr id="4" name="TextBox 3">
            <a:extLst>
              <a:ext uri="{FF2B5EF4-FFF2-40B4-BE49-F238E27FC236}">
                <a16:creationId xmlns:a16="http://schemas.microsoft.com/office/drawing/2014/main" id="{C92B7C55-ECE7-40DB-B6B0-E1EFD94811C4}"/>
              </a:ext>
            </a:extLst>
          </p:cNvPr>
          <p:cNvSpPr txBox="1"/>
          <p:nvPr/>
        </p:nvSpPr>
        <p:spPr>
          <a:xfrm>
            <a:off x="228600" y="1116697"/>
            <a:ext cx="1409360" cy="369332"/>
          </a:xfrm>
          <a:prstGeom prst="rect">
            <a:avLst/>
          </a:prstGeom>
          <a:noFill/>
        </p:spPr>
        <p:txBody>
          <a:bodyPr wrap="none" rtlCol="0">
            <a:spAutoFit/>
          </a:bodyPr>
          <a:lstStyle/>
          <a:p>
            <a:r>
              <a:rPr lang="en-US" b="1" dirty="0">
                <a:solidFill>
                  <a:srgbClr val="0000FF"/>
                </a:solidFill>
                <a:latin typeface="Times New Roman" panose="02020603050405020304" pitchFamily="18" charset="0"/>
                <a:cs typeface="Times New Roman" panose="02020603050405020304" pitchFamily="18" charset="0"/>
              </a:rPr>
              <a:t>4. Hàm sóng</a:t>
            </a:r>
          </a:p>
        </p:txBody>
      </p:sp>
    </p:spTree>
    <p:extLst>
      <p:ext uri="{BB962C8B-B14F-4D97-AF65-F5344CB8AC3E}">
        <p14:creationId xmlns:p14="http://schemas.microsoft.com/office/powerpoint/2010/main" val="3599098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9C8BAD-FD79-4FA8-B3DC-C12322588CCA}"/>
              </a:ext>
            </a:extLst>
          </p:cNvPr>
          <p:cNvSpPr/>
          <p:nvPr/>
        </p:nvSpPr>
        <p:spPr>
          <a:xfrm>
            <a:off x="0" y="8686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a:extLst>
              <a:ext uri="{FF2B5EF4-FFF2-40B4-BE49-F238E27FC236}">
                <a16:creationId xmlns:a16="http://schemas.microsoft.com/office/drawing/2014/main" id="{BEB80195-E1F2-45F7-9C51-98BCB0EEC293}"/>
              </a:ext>
            </a:extLst>
          </p:cNvPr>
          <p:cNvSpPr/>
          <p:nvPr/>
        </p:nvSpPr>
        <p:spPr>
          <a:xfrm>
            <a:off x="-38466" y="152400"/>
            <a:ext cx="5971507" cy="523220"/>
          </a:xfrm>
          <a:prstGeom prst="rect">
            <a:avLst/>
          </a:prstGeom>
        </p:spPr>
        <p:txBody>
          <a:bodyPr wrap="none">
            <a:spAutoFit/>
          </a:bodyPr>
          <a:lstStyle/>
          <a:p>
            <a:pPr algn="just"/>
            <a:r>
              <a:rPr lang="en-US" sz="2800" b="1" dirty="0">
                <a:solidFill>
                  <a:srgbClr val="0070C0"/>
                </a:solidFill>
                <a:latin typeface="Times New Roman" pitchFamily="18" charset="0"/>
                <a:cs typeface="Times New Roman" pitchFamily="18" charset="0"/>
              </a:rPr>
              <a:t>5.4. Các đại lượng đặc trưng của sóng</a:t>
            </a:r>
          </a:p>
        </p:txBody>
      </p:sp>
      <p:sp>
        <p:nvSpPr>
          <p:cNvPr id="4" name="TextBox 3">
            <a:extLst>
              <a:ext uri="{FF2B5EF4-FFF2-40B4-BE49-F238E27FC236}">
                <a16:creationId xmlns:a16="http://schemas.microsoft.com/office/drawing/2014/main" id="{D05274C2-5CE3-4803-A474-7EC8E53D0794}"/>
              </a:ext>
            </a:extLst>
          </p:cNvPr>
          <p:cNvSpPr txBox="1"/>
          <p:nvPr/>
        </p:nvSpPr>
        <p:spPr>
          <a:xfrm>
            <a:off x="228600" y="1116697"/>
            <a:ext cx="1409360" cy="369332"/>
          </a:xfrm>
          <a:prstGeom prst="rect">
            <a:avLst/>
          </a:prstGeom>
          <a:noFill/>
        </p:spPr>
        <p:txBody>
          <a:bodyPr wrap="none" rtlCol="0">
            <a:spAutoFit/>
          </a:bodyPr>
          <a:lstStyle/>
          <a:p>
            <a:r>
              <a:rPr lang="en-US" b="1" dirty="0">
                <a:solidFill>
                  <a:srgbClr val="0000FF"/>
                </a:solidFill>
                <a:latin typeface="Times New Roman" panose="02020603050405020304" pitchFamily="18" charset="0"/>
                <a:cs typeface="Times New Roman" panose="02020603050405020304" pitchFamily="18" charset="0"/>
              </a:rPr>
              <a:t>4. Hàm sóng</a:t>
            </a:r>
          </a:p>
        </p:txBody>
      </p:sp>
    </p:spTree>
    <p:extLst>
      <p:ext uri="{BB962C8B-B14F-4D97-AF65-F5344CB8AC3E}">
        <p14:creationId xmlns:p14="http://schemas.microsoft.com/office/powerpoint/2010/main" val="2006684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D990DD-F961-4DCC-B613-78356A11C427}"/>
              </a:ext>
            </a:extLst>
          </p:cNvPr>
          <p:cNvSpPr/>
          <p:nvPr/>
        </p:nvSpPr>
        <p:spPr>
          <a:xfrm>
            <a:off x="0" y="8686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a:extLst>
              <a:ext uri="{FF2B5EF4-FFF2-40B4-BE49-F238E27FC236}">
                <a16:creationId xmlns:a16="http://schemas.microsoft.com/office/drawing/2014/main" id="{3244F7E6-29C1-4F5A-9D77-8C18BC5036A6}"/>
              </a:ext>
            </a:extLst>
          </p:cNvPr>
          <p:cNvSpPr/>
          <p:nvPr/>
        </p:nvSpPr>
        <p:spPr>
          <a:xfrm>
            <a:off x="-38466" y="152400"/>
            <a:ext cx="5971507" cy="523220"/>
          </a:xfrm>
          <a:prstGeom prst="rect">
            <a:avLst/>
          </a:prstGeom>
        </p:spPr>
        <p:txBody>
          <a:bodyPr wrap="none">
            <a:spAutoFit/>
          </a:bodyPr>
          <a:lstStyle/>
          <a:p>
            <a:pPr algn="just"/>
            <a:r>
              <a:rPr lang="en-US" sz="2800" b="1" dirty="0">
                <a:solidFill>
                  <a:srgbClr val="0070C0"/>
                </a:solidFill>
                <a:latin typeface="Times New Roman" pitchFamily="18" charset="0"/>
                <a:cs typeface="Times New Roman" pitchFamily="18" charset="0"/>
              </a:rPr>
              <a:t>5.4. Các đại lượng đặc trưng của sóng</a:t>
            </a:r>
          </a:p>
        </p:txBody>
      </p:sp>
      <p:sp>
        <p:nvSpPr>
          <p:cNvPr id="4" name="TextBox 3">
            <a:extLst>
              <a:ext uri="{FF2B5EF4-FFF2-40B4-BE49-F238E27FC236}">
                <a16:creationId xmlns:a16="http://schemas.microsoft.com/office/drawing/2014/main" id="{47AE6F60-9D6A-45E8-B76B-BA8D5902B7B1}"/>
              </a:ext>
            </a:extLst>
          </p:cNvPr>
          <p:cNvSpPr txBox="1"/>
          <p:nvPr/>
        </p:nvSpPr>
        <p:spPr>
          <a:xfrm>
            <a:off x="228600" y="1116697"/>
            <a:ext cx="1409360" cy="369332"/>
          </a:xfrm>
          <a:prstGeom prst="rect">
            <a:avLst/>
          </a:prstGeom>
          <a:noFill/>
        </p:spPr>
        <p:txBody>
          <a:bodyPr wrap="none" rtlCol="0">
            <a:spAutoFit/>
          </a:bodyPr>
          <a:lstStyle/>
          <a:p>
            <a:r>
              <a:rPr lang="en-US" b="1" dirty="0">
                <a:solidFill>
                  <a:srgbClr val="0000FF"/>
                </a:solidFill>
                <a:latin typeface="Times New Roman" panose="02020603050405020304" pitchFamily="18" charset="0"/>
                <a:cs typeface="Times New Roman" panose="02020603050405020304" pitchFamily="18" charset="0"/>
              </a:rPr>
              <a:t>4. Hàm sóng</a:t>
            </a:r>
          </a:p>
        </p:txBody>
      </p:sp>
    </p:spTree>
    <p:extLst>
      <p:ext uri="{BB962C8B-B14F-4D97-AF65-F5344CB8AC3E}">
        <p14:creationId xmlns:p14="http://schemas.microsoft.com/office/powerpoint/2010/main" val="2126264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01C25D-6582-4A4F-B558-F9FFD669CEEA}"/>
              </a:ext>
            </a:extLst>
          </p:cNvPr>
          <p:cNvSpPr/>
          <p:nvPr/>
        </p:nvSpPr>
        <p:spPr>
          <a:xfrm>
            <a:off x="0" y="8686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a:extLst>
              <a:ext uri="{FF2B5EF4-FFF2-40B4-BE49-F238E27FC236}">
                <a16:creationId xmlns:a16="http://schemas.microsoft.com/office/drawing/2014/main" id="{FEE8B2A3-02D9-4870-ABD2-73B340EB0C20}"/>
              </a:ext>
            </a:extLst>
          </p:cNvPr>
          <p:cNvSpPr/>
          <p:nvPr/>
        </p:nvSpPr>
        <p:spPr>
          <a:xfrm flipV="1">
            <a:off x="4354" y="6400800"/>
            <a:ext cx="914400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TextBox 4">
            <a:extLst>
              <a:ext uri="{FF2B5EF4-FFF2-40B4-BE49-F238E27FC236}">
                <a16:creationId xmlns:a16="http://schemas.microsoft.com/office/drawing/2014/main" id="{4FE98101-96FF-4F30-B202-06CCBCD9479F}"/>
              </a:ext>
            </a:extLst>
          </p:cNvPr>
          <p:cNvSpPr txBox="1"/>
          <p:nvPr/>
        </p:nvSpPr>
        <p:spPr>
          <a:xfrm>
            <a:off x="181155" y="6400800"/>
            <a:ext cx="8610600" cy="461665"/>
          </a:xfrm>
          <a:prstGeom prst="rect">
            <a:avLst/>
          </a:prstGeom>
          <a:noFill/>
        </p:spPr>
        <p:txBody>
          <a:bodyPr wrap="square" rtlCol="0">
            <a:spAutoFit/>
          </a:bodyPr>
          <a:lstStyle/>
          <a:p>
            <a:pPr algn="ctr"/>
            <a:r>
              <a:rPr lang="en-US" sz="2400" i="1">
                <a:solidFill>
                  <a:schemeClr val="bg1">
                    <a:lumMod val="65000"/>
                  </a:schemeClr>
                </a:solidFill>
                <a:latin typeface="Times New Roman" pitchFamily="18" charset="0"/>
                <a:cs typeface="Times New Roman" pitchFamily="18" charset="0"/>
              </a:rPr>
              <a:t>Tổ Vật lý – Khoa Khoa học cơ bản – Trường Đại học Phenikaa</a:t>
            </a:r>
            <a:endParaRPr lang="en-US" sz="2400" i="1" dirty="0">
              <a:solidFill>
                <a:schemeClr val="bg1">
                  <a:lumMod val="65000"/>
                </a:schemeClr>
              </a:solidFill>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ADA3B420-7C8D-4C29-944B-29CA95815CD3}"/>
              </a:ext>
            </a:extLst>
          </p:cNvPr>
          <p:cNvSpPr/>
          <p:nvPr/>
        </p:nvSpPr>
        <p:spPr>
          <a:xfrm>
            <a:off x="204246" y="145407"/>
            <a:ext cx="4126451" cy="523220"/>
          </a:xfrm>
          <a:prstGeom prst="rect">
            <a:avLst/>
          </a:prstGeom>
        </p:spPr>
        <p:txBody>
          <a:bodyPr wrap="none">
            <a:spAutoFit/>
          </a:bodyPr>
          <a:lstStyle/>
          <a:p>
            <a:pPr algn="just"/>
            <a:r>
              <a:rPr lang="en-US" sz="2800" b="1" dirty="0">
                <a:solidFill>
                  <a:srgbClr val="0070C0"/>
                </a:solidFill>
                <a:latin typeface="Times New Roman" pitchFamily="18" charset="0"/>
                <a:cs typeface="Times New Roman" pitchFamily="18" charset="0"/>
              </a:rPr>
              <a:t>5.1. Dao động cơ điều hòa</a:t>
            </a:r>
          </a:p>
        </p:txBody>
      </p:sp>
      <p:sp>
        <p:nvSpPr>
          <p:cNvPr id="7" name="TextBox 6">
            <a:extLst>
              <a:ext uri="{FF2B5EF4-FFF2-40B4-BE49-F238E27FC236}">
                <a16:creationId xmlns:a16="http://schemas.microsoft.com/office/drawing/2014/main" id="{D3B2BD6D-45B6-4644-A5C9-A1D88C7A7871}"/>
              </a:ext>
            </a:extLst>
          </p:cNvPr>
          <p:cNvSpPr txBox="1"/>
          <p:nvPr/>
        </p:nvSpPr>
        <p:spPr>
          <a:xfrm>
            <a:off x="76200" y="960566"/>
            <a:ext cx="2714205" cy="369332"/>
          </a:xfrm>
          <a:prstGeom prst="rect">
            <a:avLst/>
          </a:prstGeom>
          <a:noFill/>
        </p:spPr>
        <p:txBody>
          <a:bodyPr wrap="none" rtlCol="0">
            <a:spAutoFit/>
          </a:bodyPr>
          <a:lstStyle/>
          <a:p>
            <a:r>
              <a:rPr lang="en-US" b="1" dirty="0">
                <a:solidFill>
                  <a:srgbClr val="0000FF"/>
                </a:solidFill>
                <a:latin typeface="Times New Roman" panose="02020603050405020304" pitchFamily="18" charset="0"/>
                <a:cs typeface="Times New Roman" panose="02020603050405020304" pitchFamily="18" charset="0"/>
              </a:rPr>
              <a:t>2. Phương trình dao động</a:t>
            </a:r>
          </a:p>
        </p:txBody>
      </p:sp>
      <p:pic>
        <p:nvPicPr>
          <p:cNvPr id="9" name="Picture 8">
            <a:extLst>
              <a:ext uri="{FF2B5EF4-FFF2-40B4-BE49-F238E27FC236}">
                <a16:creationId xmlns:a16="http://schemas.microsoft.com/office/drawing/2014/main" id="{418B7452-4C34-48B1-8A3D-952B9BCB8FAC}"/>
              </a:ext>
            </a:extLst>
          </p:cNvPr>
          <p:cNvPicPr>
            <a:picLocks noChangeAspect="1"/>
          </p:cNvPicPr>
          <p:nvPr/>
        </p:nvPicPr>
        <p:blipFill>
          <a:blip r:embed="rId2"/>
          <a:stretch>
            <a:fillRect/>
          </a:stretch>
        </p:blipFill>
        <p:spPr>
          <a:xfrm>
            <a:off x="5486400" y="1114454"/>
            <a:ext cx="3045886" cy="1711643"/>
          </a:xfrm>
          <a:prstGeom prst="rect">
            <a:avLst/>
          </a:prstGeom>
        </p:spPr>
      </p:pic>
      <p:sp>
        <p:nvSpPr>
          <p:cNvPr id="11" name="TextBox 10">
            <a:extLst>
              <a:ext uri="{FF2B5EF4-FFF2-40B4-BE49-F238E27FC236}">
                <a16:creationId xmlns:a16="http://schemas.microsoft.com/office/drawing/2014/main" id="{9E87A5CD-479E-47CE-8BBB-FA7EE1E89005}"/>
              </a:ext>
            </a:extLst>
          </p:cNvPr>
          <p:cNvSpPr txBox="1"/>
          <p:nvPr/>
        </p:nvSpPr>
        <p:spPr>
          <a:xfrm>
            <a:off x="381000" y="1249494"/>
            <a:ext cx="4585854" cy="1200329"/>
          </a:xfrm>
          <a:prstGeom prst="rect">
            <a:avLst/>
          </a:prstGeom>
          <a:noFill/>
        </p:spPr>
        <p:txBody>
          <a:bodyPr wrap="square">
            <a:spAutoFit/>
          </a:bodyPr>
          <a:lstStyle/>
          <a:p>
            <a:r>
              <a:rPr lang="en-US" sz="1800" b="0" i="0" dirty="0">
                <a:solidFill>
                  <a:srgbClr val="000000"/>
                </a:solidFill>
                <a:effectLst/>
                <a:latin typeface="Times New Roman" panose="02020603050405020304" pitchFamily="18" charset="0"/>
              </a:rPr>
              <a:t>Xét con lắc lò xo nằm ngang.</a:t>
            </a:r>
            <a:br>
              <a:rPr lang="en-US" sz="1800" b="0" i="0"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Kéo con lắc lệch VTCB đoạn x →Xuất hiện lực kéo con lắc về VTCB</a:t>
            </a:r>
            <a:br>
              <a:rPr lang="en-US" sz="1800" b="0" i="0"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Theo Định luật 2 Newton:</a:t>
            </a:r>
            <a:r>
              <a:rPr lang="en-US" dirty="0"/>
              <a:t> </a:t>
            </a:r>
          </a:p>
        </p:txBody>
      </p:sp>
      <p:pic>
        <p:nvPicPr>
          <p:cNvPr id="13" name="Picture 12">
            <a:extLst>
              <a:ext uri="{FF2B5EF4-FFF2-40B4-BE49-F238E27FC236}">
                <a16:creationId xmlns:a16="http://schemas.microsoft.com/office/drawing/2014/main" id="{3585A014-4BA9-4A73-9EE5-99941380664A}"/>
              </a:ext>
            </a:extLst>
          </p:cNvPr>
          <p:cNvPicPr>
            <a:picLocks noChangeAspect="1"/>
          </p:cNvPicPr>
          <p:nvPr/>
        </p:nvPicPr>
        <p:blipFill rotWithShape="1">
          <a:blip r:embed="rId3"/>
          <a:srcRect r="58442"/>
          <a:stretch/>
        </p:blipFill>
        <p:spPr>
          <a:xfrm>
            <a:off x="1892297" y="2429093"/>
            <a:ext cx="2438400" cy="672963"/>
          </a:xfrm>
          <a:prstGeom prst="rect">
            <a:avLst/>
          </a:prstGeom>
        </p:spPr>
      </p:pic>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5274028D-6539-4C9A-B337-564BFD39D6AE}"/>
                  </a:ext>
                </a:extLst>
              </p:cNvPr>
              <p:cNvSpPr txBox="1"/>
              <p:nvPr/>
            </p:nvSpPr>
            <p:spPr>
              <a:xfrm>
                <a:off x="1892297" y="3121078"/>
                <a:ext cx="1752600" cy="55955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rPr>
                            <m:t>𝑥</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𝑑𝑡</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𝑘</m:t>
                          </m:r>
                        </m:num>
                        <m:den>
                          <m:r>
                            <a:rPr lang="en-US" b="0" i="1" smtClean="0">
                              <a:latin typeface="Cambria Math" panose="02040503050406030204" pitchFamily="18" charset="0"/>
                            </a:rPr>
                            <m:t>𝑚</m:t>
                          </m:r>
                        </m:den>
                      </m:f>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=0</m:t>
                      </m:r>
                    </m:oMath>
                  </m:oMathPara>
                </a14:m>
                <a:endParaRPr lang="en-US" dirty="0"/>
              </a:p>
            </p:txBody>
          </p:sp>
        </mc:Choice>
        <mc:Fallback>
          <p:sp>
            <p:nvSpPr>
              <p:cNvPr id="14" name="TextBox 13">
                <a:extLst>
                  <a:ext uri="{FF2B5EF4-FFF2-40B4-BE49-F238E27FC236}">
                    <a16:creationId xmlns:a16="http://schemas.microsoft.com/office/drawing/2014/main" id="{5274028D-6539-4C9A-B337-564BFD39D6AE}"/>
                  </a:ext>
                </a:extLst>
              </p:cNvPr>
              <p:cNvSpPr txBox="1">
                <a:spLocks noRot="1" noChangeAspect="1" noMove="1" noResize="1" noEditPoints="1" noAdjustHandles="1" noChangeArrowheads="1" noChangeShapeType="1" noTextEdit="1"/>
              </p:cNvSpPr>
              <p:nvPr/>
            </p:nvSpPr>
            <p:spPr>
              <a:xfrm>
                <a:off x="1892297" y="3121078"/>
                <a:ext cx="1752600" cy="559558"/>
              </a:xfrm>
              <a:prstGeom prst="rect">
                <a:avLst/>
              </a:prstGeom>
              <a:blipFill>
                <a:blip r:embed="rId4"/>
                <a:stretch>
                  <a:fillRect/>
                </a:stretch>
              </a:blipFill>
            </p:spPr>
            <p:txBody>
              <a:bodyPr/>
              <a:lstStyle/>
              <a:p>
                <a:r>
                  <a:rPr lang="en-US">
                    <a:noFill/>
                  </a:rPr>
                  <a:t> </a:t>
                </a:r>
              </a:p>
            </p:txBody>
          </p:sp>
        </mc:Fallback>
      </mc:AlternateContent>
      <p:sp>
        <p:nvSpPr>
          <p:cNvPr id="18" name="Arrow: Left-Right 17">
            <a:extLst>
              <a:ext uri="{FF2B5EF4-FFF2-40B4-BE49-F238E27FC236}">
                <a16:creationId xmlns:a16="http://schemas.microsoft.com/office/drawing/2014/main" id="{488C197F-25BC-4E5B-A4B2-CC19819EFACB}"/>
              </a:ext>
            </a:extLst>
          </p:cNvPr>
          <p:cNvSpPr/>
          <p:nvPr/>
        </p:nvSpPr>
        <p:spPr>
          <a:xfrm>
            <a:off x="1269865" y="3318244"/>
            <a:ext cx="379334" cy="165225"/>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E6E6B88D-B06E-43F6-9639-9D257C7CB863}"/>
                  </a:ext>
                </a:extLst>
              </p:cNvPr>
              <p:cNvSpPr txBox="1"/>
              <p:nvPr/>
            </p:nvSpPr>
            <p:spPr>
              <a:xfrm>
                <a:off x="818570" y="3729531"/>
                <a:ext cx="4585854" cy="508537"/>
              </a:xfrm>
              <a:prstGeom prst="rect">
                <a:avLst/>
              </a:prstGeom>
              <a:noFill/>
            </p:spPr>
            <p:txBody>
              <a:bodyPr wrap="square">
                <a:spAutoFit/>
              </a:bodyPr>
              <a:lstStyle/>
              <a:p>
                <a:r>
                  <a:rPr lang="en-US" sz="1800" b="0" i="0" dirty="0">
                    <a:solidFill>
                      <a:srgbClr val="000000"/>
                    </a:solidFill>
                    <a:effectLst/>
                    <a:latin typeface="Times New Roman" panose="02020603050405020304" pitchFamily="18" charset="0"/>
                  </a:rPr>
                  <a:t>Vì k và m đều dương nên có thể đặt     </a:t>
                </a:r>
                <a14:m>
                  <m:oMath xmlns:m="http://schemas.openxmlformats.org/officeDocument/2006/math">
                    <m:f>
                      <m:fPr>
                        <m:ctrlPr>
                          <a:rPr lang="en-US" sz="1800" b="0" i="1" smtClean="0">
                            <a:solidFill>
                              <a:srgbClr val="000000"/>
                            </a:solidFill>
                            <a:effectLst/>
                            <a:latin typeface="Cambria Math" panose="02040503050406030204" pitchFamily="18" charset="0"/>
                          </a:rPr>
                        </m:ctrlPr>
                      </m:fPr>
                      <m:num>
                        <m:r>
                          <a:rPr lang="en-US" sz="1800" b="0" i="1" smtClean="0">
                            <a:solidFill>
                              <a:srgbClr val="000000"/>
                            </a:solidFill>
                            <a:effectLst/>
                            <a:latin typeface="Cambria Math" panose="02040503050406030204" pitchFamily="18" charset="0"/>
                          </a:rPr>
                          <m:t>𝑘</m:t>
                        </m:r>
                      </m:num>
                      <m:den>
                        <m:r>
                          <a:rPr lang="en-US" sz="1800" b="0" i="1" smtClean="0">
                            <a:solidFill>
                              <a:srgbClr val="000000"/>
                            </a:solidFill>
                            <a:effectLst/>
                            <a:latin typeface="Cambria Math" panose="02040503050406030204" pitchFamily="18" charset="0"/>
                          </a:rPr>
                          <m:t>𝑚</m:t>
                        </m:r>
                      </m:den>
                    </m:f>
                    <m:r>
                      <a:rPr lang="en-US" sz="1800" b="0" i="1" smtClean="0">
                        <a:solidFill>
                          <a:srgbClr val="000000"/>
                        </a:solidFill>
                        <a:effectLst/>
                        <a:latin typeface="Cambria Math" panose="02040503050406030204" pitchFamily="18" charset="0"/>
                      </a:rPr>
                      <m:t>=</m:t>
                    </m:r>
                    <m:sSubSup>
                      <m:sSubSupPr>
                        <m:ctrlPr>
                          <a:rPr lang="en-US" sz="1800" b="0" i="1" smtClean="0">
                            <a:solidFill>
                              <a:srgbClr val="000000"/>
                            </a:solidFill>
                            <a:effectLst/>
                            <a:latin typeface="Cambria Math" panose="02040503050406030204" pitchFamily="18" charset="0"/>
                          </a:rPr>
                        </m:ctrlPr>
                      </m:sSubSupPr>
                      <m:e>
                        <m:r>
                          <a:rPr lang="en-US" sz="1800" b="0" i="1" smtClean="0">
                            <a:solidFill>
                              <a:srgbClr val="000000"/>
                            </a:solidFill>
                            <a:effectLst/>
                            <a:latin typeface="Cambria Math" panose="02040503050406030204" pitchFamily="18" charset="0"/>
                            <a:ea typeface="Cambria Math" panose="02040503050406030204" pitchFamily="18" charset="0"/>
                          </a:rPr>
                          <m:t>𝜔</m:t>
                        </m:r>
                      </m:e>
                      <m:sub>
                        <m:r>
                          <a:rPr lang="en-US" sz="1800" b="0" i="1" smtClean="0">
                            <a:solidFill>
                              <a:srgbClr val="000000"/>
                            </a:solidFill>
                            <a:effectLst/>
                            <a:latin typeface="Cambria Math" panose="02040503050406030204" pitchFamily="18" charset="0"/>
                          </a:rPr>
                          <m:t>𝑜</m:t>
                        </m:r>
                      </m:sub>
                      <m:sup>
                        <m:r>
                          <a:rPr lang="en-US" sz="1800" b="0" i="1" smtClean="0">
                            <a:solidFill>
                              <a:srgbClr val="000000"/>
                            </a:solidFill>
                            <a:effectLst/>
                            <a:latin typeface="Cambria Math" panose="02040503050406030204" pitchFamily="18" charset="0"/>
                          </a:rPr>
                          <m:t>2</m:t>
                        </m:r>
                      </m:sup>
                    </m:sSubSup>
                  </m:oMath>
                </a14:m>
                <a:endParaRPr lang="en-US" dirty="0"/>
              </a:p>
            </p:txBody>
          </p:sp>
        </mc:Choice>
        <mc:Fallback>
          <p:sp>
            <p:nvSpPr>
              <p:cNvPr id="20" name="TextBox 19">
                <a:extLst>
                  <a:ext uri="{FF2B5EF4-FFF2-40B4-BE49-F238E27FC236}">
                    <a16:creationId xmlns:a16="http://schemas.microsoft.com/office/drawing/2014/main" id="{E6E6B88D-B06E-43F6-9639-9D257C7CB863}"/>
                  </a:ext>
                </a:extLst>
              </p:cNvPr>
              <p:cNvSpPr txBox="1">
                <a:spLocks noRot="1" noChangeAspect="1" noMove="1" noResize="1" noEditPoints="1" noAdjustHandles="1" noChangeArrowheads="1" noChangeShapeType="1" noTextEdit="1"/>
              </p:cNvSpPr>
              <p:nvPr/>
            </p:nvSpPr>
            <p:spPr>
              <a:xfrm>
                <a:off x="818570" y="3729531"/>
                <a:ext cx="4585854" cy="508537"/>
              </a:xfrm>
              <a:prstGeom prst="rect">
                <a:avLst/>
              </a:prstGeom>
              <a:blipFill>
                <a:blip r:embed="rId5"/>
                <a:stretch>
                  <a:fillRect l="-1062" b="-3614"/>
                </a:stretch>
              </a:blipFill>
            </p:spPr>
            <p:txBody>
              <a:bodyPr/>
              <a:lstStyle/>
              <a:p>
                <a:r>
                  <a:rPr lang="en-US">
                    <a:noFill/>
                  </a:rPr>
                  <a:t> </a:t>
                </a:r>
              </a:p>
            </p:txBody>
          </p:sp>
        </mc:Fallback>
      </mc:AlternateContent>
      <p:sp>
        <p:nvSpPr>
          <p:cNvPr id="21" name="Arrow: Right 20">
            <a:extLst>
              <a:ext uri="{FF2B5EF4-FFF2-40B4-BE49-F238E27FC236}">
                <a16:creationId xmlns:a16="http://schemas.microsoft.com/office/drawing/2014/main" id="{78520700-4827-4A0E-8F89-D34BC60EACCC}"/>
              </a:ext>
            </a:extLst>
          </p:cNvPr>
          <p:cNvSpPr/>
          <p:nvPr/>
        </p:nvSpPr>
        <p:spPr>
          <a:xfrm>
            <a:off x="1358897" y="4408455"/>
            <a:ext cx="379334"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20AF866F-AAF8-4A54-8160-4A2E3CA6D32D}"/>
                  </a:ext>
                </a:extLst>
              </p:cNvPr>
              <p:cNvSpPr txBox="1"/>
              <p:nvPr/>
            </p:nvSpPr>
            <p:spPr>
              <a:xfrm>
                <a:off x="1892297" y="4266493"/>
                <a:ext cx="3290454" cy="55579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rPr>
                            <m:t>𝑥</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𝑑𝑡</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𝑜</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=0     (</m:t>
                      </m:r>
                      <m:r>
                        <a:rPr lang="en-US" b="0" i="1" smtClean="0">
                          <a:latin typeface="Cambria Math" panose="02040503050406030204" pitchFamily="18" charset="0"/>
                        </a:rPr>
                        <m:t>𝑉</m:t>
                      </m:r>
                      <m:r>
                        <a:rPr lang="en-US" b="0" i="1" smtClean="0">
                          <a:latin typeface="Cambria Math" panose="02040503050406030204" pitchFamily="18" charset="0"/>
                        </a:rPr>
                        <m:t>ớ</m:t>
                      </m:r>
                      <m:r>
                        <a:rPr lang="en-US" b="0" i="1" smtClean="0">
                          <a:latin typeface="Cambria Math" panose="02040503050406030204" pitchFamily="18" charset="0"/>
                        </a:rPr>
                        <m:t>𝑖</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𝑜</m:t>
                          </m:r>
                        </m:sub>
                      </m:sSub>
                      <m:r>
                        <a:rPr lang="en-US" b="0" i="1" smtClean="0">
                          <a:latin typeface="Cambria Math" panose="02040503050406030204" pitchFamily="18" charset="0"/>
                        </a:rPr>
                        <m:t>&gt;0)</m:t>
                      </m:r>
                    </m:oMath>
                  </m:oMathPara>
                </a14:m>
                <a:endParaRPr lang="en-US" dirty="0"/>
              </a:p>
            </p:txBody>
          </p:sp>
        </mc:Choice>
        <mc:Fallback>
          <p:sp>
            <p:nvSpPr>
              <p:cNvPr id="22" name="TextBox 21">
                <a:extLst>
                  <a:ext uri="{FF2B5EF4-FFF2-40B4-BE49-F238E27FC236}">
                    <a16:creationId xmlns:a16="http://schemas.microsoft.com/office/drawing/2014/main" id="{20AF866F-AAF8-4A54-8160-4A2E3CA6D32D}"/>
                  </a:ext>
                </a:extLst>
              </p:cNvPr>
              <p:cNvSpPr txBox="1">
                <a:spLocks noRot="1" noChangeAspect="1" noMove="1" noResize="1" noEditPoints="1" noAdjustHandles="1" noChangeArrowheads="1" noChangeShapeType="1" noTextEdit="1"/>
              </p:cNvSpPr>
              <p:nvPr/>
            </p:nvSpPr>
            <p:spPr>
              <a:xfrm>
                <a:off x="1892297" y="4266493"/>
                <a:ext cx="3290454" cy="555793"/>
              </a:xfrm>
              <a:prstGeom prst="rect">
                <a:avLst/>
              </a:prstGeom>
              <a:blipFill>
                <a:blip r:embed="rId6"/>
                <a:stretch>
                  <a:fillRect/>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60136F56-5BB0-479E-BE40-A82E6EA2C265}"/>
              </a:ext>
            </a:extLst>
          </p:cNvPr>
          <p:cNvSpPr txBox="1"/>
          <p:nvPr/>
        </p:nvSpPr>
        <p:spPr>
          <a:xfrm>
            <a:off x="901697" y="4896328"/>
            <a:ext cx="7467600" cy="369332"/>
          </a:xfrm>
          <a:prstGeom prst="rect">
            <a:avLst/>
          </a:prstGeom>
          <a:noFill/>
        </p:spPr>
        <p:txBody>
          <a:bodyPr wrap="square">
            <a:spAutoFit/>
          </a:bodyPr>
          <a:lstStyle/>
          <a:p>
            <a:r>
              <a:rPr lang="en-US" dirty="0">
                <a:solidFill>
                  <a:srgbClr val="000000"/>
                </a:solidFill>
                <a:latin typeface="Times New Roman" panose="02020603050405020304" pitchFamily="18" charset="0"/>
              </a:rPr>
              <a:t>Đây là Phương trình vi phân cấp 2 thuần nhất có hệ số không đổi. </a:t>
            </a:r>
            <a:endParaRPr lang="en-US" dirty="0"/>
          </a:p>
        </p:txBody>
      </p:sp>
      <p:sp>
        <p:nvSpPr>
          <p:cNvPr id="24" name="TextBox 23">
            <a:extLst>
              <a:ext uri="{FF2B5EF4-FFF2-40B4-BE49-F238E27FC236}">
                <a16:creationId xmlns:a16="http://schemas.microsoft.com/office/drawing/2014/main" id="{27436A88-4E85-43E0-82CD-D6239DB54239}"/>
              </a:ext>
            </a:extLst>
          </p:cNvPr>
          <p:cNvSpPr txBox="1"/>
          <p:nvPr/>
        </p:nvSpPr>
        <p:spPr>
          <a:xfrm>
            <a:off x="901697" y="5333692"/>
            <a:ext cx="2521527" cy="369332"/>
          </a:xfrm>
          <a:prstGeom prst="rect">
            <a:avLst/>
          </a:prstGeom>
          <a:noFill/>
        </p:spPr>
        <p:txBody>
          <a:bodyPr wrap="square">
            <a:spAutoFit/>
          </a:bodyPr>
          <a:lstStyle/>
          <a:p>
            <a:r>
              <a:rPr lang="en-US" dirty="0">
                <a:solidFill>
                  <a:srgbClr val="000000"/>
                </a:solidFill>
                <a:latin typeface="Times New Roman" panose="02020603050405020304" pitchFamily="18" charset="0"/>
              </a:rPr>
              <a:t>Nghiệm của nó có dạng</a:t>
            </a:r>
            <a:endParaRPr lang="en-US" dirty="0"/>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09394976-13E3-4B00-BB49-360F13F22DDE}"/>
                  </a:ext>
                </a:extLst>
              </p:cNvPr>
              <p:cNvSpPr txBox="1"/>
              <p:nvPr/>
            </p:nvSpPr>
            <p:spPr>
              <a:xfrm>
                <a:off x="3537524" y="5379858"/>
                <a:ext cx="196938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𝐴𝑐𝑜𝑠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𝑜</m:t>
                          </m:r>
                        </m:sub>
                      </m:s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25" name="TextBox 24">
                <a:extLst>
                  <a:ext uri="{FF2B5EF4-FFF2-40B4-BE49-F238E27FC236}">
                    <a16:creationId xmlns:a16="http://schemas.microsoft.com/office/drawing/2014/main" id="{09394976-13E3-4B00-BB49-360F13F22DDE}"/>
                  </a:ext>
                </a:extLst>
              </p:cNvPr>
              <p:cNvSpPr txBox="1">
                <a:spLocks noRot="1" noChangeAspect="1" noMove="1" noResize="1" noEditPoints="1" noAdjustHandles="1" noChangeArrowheads="1" noChangeShapeType="1" noTextEdit="1"/>
              </p:cNvSpPr>
              <p:nvPr/>
            </p:nvSpPr>
            <p:spPr>
              <a:xfrm>
                <a:off x="3537524" y="5379858"/>
                <a:ext cx="1969385" cy="276999"/>
              </a:xfrm>
              <a:prstGeom prst="rect">
                <a:avLst/>
              </a:prstGeom>
              <a:blipFill>
                <a:blip r:embed="rId7"/>
                <a:stretch>
                  <a:fillRect l="-1238" t="-4444" r="-4025" b="-35556"/>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E1DE084A-6F41-4664-B93C-B7DBC141807E}"/>
              </a:ext>
            </a:extLst>
          </p:cNvPr>
          <p:cNvSpPr txBox="1"/>
          <p:nvPr/>
        </p:nvSpPr>
        <p:spPr>
          <a:xfrm>
            <a:off x="629853" y="5662136"/>
            <a:ext cx="8011288" cy="646331"/>
          </a:xfrm>
          <a:prstGeom prst="rect">
            <a:avLst/>
          </a:prstGeom>
          <a:noFill/>
        </p:spPr>
        <p:txBody>
          <a:bodyPr wrap="square">
            <a:spAutoFit/>
          </a:bodyPr>
          <a:lstStyle/>
          <a:p>
            <a:r>
              <a:rPr lang="en-US" sz="1800" b="0" i="1" dirty="0">
                <a:solidFill>
                  <a:srgbClr val="0000FF"/>
                </a:solidFill>
                <a:effectLst/>
                <a:latin typeface="Times New Roman" panose="02020603050405020304" pitchFamily="18" charset="0"/>
              </a:rPr>
              <a:t>Dao động điều hòa là dao động có li độ x (độ dời của vật) biến đổi tuần hoàn theo thời gian theo hàm SIN hoặc COSIN</a:t>
            </a:r>
            <a:r>
              <a:rPr lang="en-US" dirty="0">
                <a:solidFill>
                  <a:srgbClr val="0000FF"/>
                </a:solidFill>
              </a:rPr>
              <a:t> </a:t>
            </a:r>
            <a:endParaRPr lang="en-US" i="1" dirty="0">
              <a:solidFill>
                <a:srgbClr val="0000FF"/>
              </a:solidFill>
            </a:endParaRPr>
          </a:p>
        </p:txBody>
      </p:sp>
    </p:spTree>
    <p:extLst>
      <p:ext uri="{BB962C8B-B14F-4D97-AF65-F5344CB8AC3E}">
        <p14:creationId xmlns:p14="http://schemas.microsoft.com/office/powerpoint/2010/main" val="1171323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492385-FA6D-4678-8C52-111A58548C3A}"/>
              </a:ext>
            </a:extLst>
          </p:cNvPr>
          <p:cNvSpPr/>
          <p:nvPr/>
        </p:nvSpPr>
        <p:spPr>
          <a:xfrm>
            <a:off x="0" y="8686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a:extLst>
              <a:ext uri="{FF2B5EF4-FFF2-40B4-BE49-F238E27FC236}">
                <a16:creationId xmlns:a16="http://schemas.microsoft.com/office/drawing/2014/main" id="{4DC6416F-A3A9-4BDB-9E45-D98993CF31F3}"/>
              </a:ext>
            </a:extLst>
          </p:cNvPr>
          <p:cNvSpPr/>
          <p:nvPr/>
        </p:nvSpPr>
        <p:spPr>
          <a:xfrm flipV="1">
            <a:off x="4354" y="6400800"/>
            <a:ext cx="914400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TextBox 4">
            <a:extLst>
              <a:ext uri="{FF2B5EF4-FFF2-40B4-BE49-F238E27FC236}">
                <a16:creationId xmlns:a16="http://schemas.microsoft.com/office/drawing/2014/main" id="{9D6B0DF7-8CCD-4684-95E0-229CCF541384}"/>
              </a:ext>
            </a:extLst>
          </p:cNvPr>
          <p:cNvSpPr txBox="1"/>
          <p:nvPr/>
        </p:nvSpPr>
        <p:spPr>
          <a:xfrm>
            <a:off x="181155" y="6400800"/>
            <a:ext cx="8610600" cy="461665"/>
          </a:xfrm>
          <a:prstGeom prst="rect">
            <a:avLst/>
          </a:prstGeom>
          <a:noFill/>
        </p:spPr>
        <p:txBody>
          <a:bodyPr wrap="square" rtlCol="0">
            <a:spAutoFit/>
          </a:bodyPr>
          <a:lstStyle/>
          <a:p>
            <a:pPr algn="ctr"/>
            <a:r>
              <a:rPr lang="en-US" sz="2400" i="1">
                <a:solidFill>
                  <a:schemeClr val="bg1">
                    <a:lumMod val="65000"/>
                  </a:schemeClr>
                </a:solidFill>
                <a:latin typeface="Times New Roman" pitchFamily="18" charset="0"/>
                <a:cs typeface="Times New Roman" pitchFamily="18" charset="0"/>
              </a:rPr>
              <a:t>Tổ Vật lý – Khoa Khoa học cơ bản – Trường Đại học Phenikaa</a:t>
            </a:r>
            <a:endParaRPr lang="en-US" sz="2400" i="1" dirty="0">
              <a:solidFill>
                <a:schemeClr val="bg1">
                  <a:lumMod val="65000"/>
                </a:schemeClr>
              </a:solidFill>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350ADE36-EE76-430A-A7B4-0DAC246A03E0}"/>
              </a:ext>
            </a:extLst>
          </p:cNvPr>
          <p:cNvSpPr txBox="1"/>
          <p:nvPr/>
        </p:nvSpPr>
        <p:spPr>
          <a:xfrm>
            <a:off x="76200" y="960566"/>
            <a:ext cx="5271636" cy="369332"/>
          </a:xfrm>
          <a:prstGeom prst="rect">
            <a:avLst/>
          </a:prstGeom>
          <a:noFill/>
        </p:spPr>
        <p:txBody>
          <a:bodyPr wrap="none" rtlCol="0">
            <a:spAutoFit/>
          </a:bodyPr>
          <a:lstStyle/>
          <a:p>
            <a:r>
              <a:rPr lang="en-US" b="1" dirty="0">
                <a:solidFill>
                  <a:srgbClr val="0000FF"/>
                </a:solidFill>
                <a:latin typeface="Times New Roman" panose="02020603050405020304" pitchFamily="18" charset="0"/>
                <a:cs typeface="Times New Roman" panose="02020603050405020304" pitchFamily="18" charset="0"/>
              </a:rPr>
              <a:t>3. Các đại lượng đặc trưng trong dao động điều hòa</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FC4193A2-545B-47FB-B3B3-496CF91EEFB0}"/>
                  </a:ext>
                </a:extLst>
              </p:cNvPr>
              <p:cNvSpPr txBox="1"/>
              <p:nvPr/>
            </p:nvSpPr>
            <p:spPr>
              <a:xfrm>
                <a:off x="457200" y="1329898"/>
                <a:ext cx="7924800" cy="2556918"/>
              </a:xfrm>
              <a:prstGeom prst="rect">
                <a:avLst/>
              </a:prstGeom>
              <a:noFill/>
            </p:spPr>
            <p:txBody>
              <a:bodyPr wrap="square">
                <a:spAutoFit/>
              </a:bodyPr>
              <a:lstStyle/>
              <a:p>
                <a:pPr>
                  <a:lnSpc>
                    <a:spcPct val="150000"/>
                  </a:lnSpc>
                </a:pPr>
                <a:r>
                  <a:rPr lang="vi-VN" sz="1800" b="1" i="0" dirty="0">
                    <a:solidFill>
                      <a:srgbClr val="000000"/>
                    </a:solidFill>
                    <a:effectLst/>
                    <a:latin typeface="Times New Roman" panose="02020603050405020304" pitchFamily="18" charset="0"/>
                  </a:rPr>
                  <a:t>Li độ dao động (x): </a:t>
                </a:r>
                <a:r>
                  <a:rPr lang="en-US" sz="1800" b="0" i="0" dirty="0">
                    <a:solidFill>
                      <a:srgbClr val="000000"/>
                    </a:solidFill>
                    <a:effectLst/>
                    <a:latin typeface="Times New Roman" panose="02020603050405020304" pitchFamily="18" charset="0"/>
                  </a:rPr>
                  <a:t>là đ</a:t>
                </a:r>
                <a:r>
                  <a:rPr lang="vi-VN" sz="1800" b="0" i="0" dirty="0">
                    <a:solidFill>
                      <a:srgbClr val="000000"/>
                    </a:solidFill>
                    <a:effectLst/>
                    <a:latin typeface="Times New Roman" panose="02020603050405020304" pitchFamily="18" charset="0"/>
                  </a:rPr>
                  <a:t>ộ dời của vật (hệ) khỏi VTCB</a:t>
                </a:r>
                <a:br>
                  <a:rPr lang="vi-VN" sz="1800" b="0" i="0" dirty="0">
                    <a:solidFill>
                      <a:srgbClr val="000000"/>
                    </a:solidFill>
                    <a:effectLst/>
                    <a:latin typeface="Times New Roman" panose="02020603050405020304" pitchFamily="18" charset="0"/>
                  </a:rPr>
                </a:br>
                <a:r>
                  <a:rPr lang="vi-VN" sz="1800" b="1" i="0" dirty="0">
                    <a:solidFill>
                      <a:srgbClr val="000000"/>
                    </a:solidFill>
                    <a:effectLst/>
                    <a:latin typeface="Times New Roman" panose="02020603050405020304" pitchFamily="18" charset="0"/>
                  </a:rPr>
                  <a:t>Biên độ dao động (A): </a:t>
                </a:r>
                <a:r>
                  <a:rPr lang="vi-VN" sz="1800" b="0" i="0" dirty="0">
                    <a:solidFill>
                      <a:srgbClr val="000000"/>
                    </a:solidFill>
                    <a:effectLst/>
                    <a:latin typeface="Times New Roman" panose="02020603050405020304" pitchFamily="18" charset="0"/>
                  </a:rPr>
                  <a:t>Là li độ lớn nhất của vật </a:t>
                </a:r>
                <a:r>
                  <a:rPr lang="en-US" sz="1800" b="0" i="0" dirty="0">
                    <a:solidFill>
                      <a:srgbClr val="000000"/>
                    </a:solidFill>
                    <a:effectLst/>
                    <a:latin typeface="Times New Roman" panose="02020603050405020304" pitchFamily="18" charset="0"/>
                  </a:rPr>
                  <a:t>dao động</a:t>
                </a:r>
                <a:br>
                  <a:rPr lang="vi-VN" sz="1800" b="0" i="0" dirty="0">
                    <a:solidFill>
                      <a:srgbClr val="000000"/>
                    </a:solidFill>
                    <a:effectLst/>
                    <a:latin typeface="Times New Roman" panose="02020603050405020304" pitchFamily="18" charset="0"/>
                  </a:rPr>
                </a:br>
                <a:r>
                  <a:rPr lang="vi-VN" sz="1800" b="1" i="0" dirty="0">
                    <a:solidFill>
                      <a:srgbClr val="000000"/>
                    </a:solidFill>
                    <a:effectLst/>
                    <a:latin typeface="Times New Roman" panose="02020603050405020304" pitchFamily="18" charset="0"/>
                  </a:rPr>
                  <a:t>Tần số góc:</a:t>
                </a:r>
                <a:r>
                  <a:rPr lang="en-US" sz="1800" b="1" i="0" dirty="0">
                    <a:solidFill>
                      <a:srgbClr val="000000"/>
                    </a:solidFill>
                    <a:effectLst/>
                    <a:latin typeface="Times New Roman" panose="02020603050405020304" pitchFamily="18" charset="0"/>
                  </a:rPr>
                  <a:t> </a:t>
                </a:r>
                <a14:m>
                  <m:oMath xmlns:m="http://schemas.openxmlformats.org/officeDocument/2006/math">
                    <m:sSub>
                      <m:sSubPr>
                        <m:ctrlPr>
                          <a:rPr lang="en-US" sz="1800" b="1" i="1" smtClean="0">
                            <a:solidFill>
                              <a:srgbClr val="000000"/>
                            </a:solidFill>
                            <a:effectLst/>
                            <a:latin typeface="Cambria Math" panose="02040503050406030204" pitchFamily="18" charset="0"/>
                          </a:rPr>
                        </m:ctrlPr>
                      </m:sSubPr>
                      <m:e>
                        <m:r>
                          <a:rPr lang="en-US" sz="1800" b="1" i="1" smtClean="0">
                            <a:solidFill>
                              <a:srgbClr val="000000"/>
                            </a:solidFill>
                            <a:effectLst/>
                            <a:latin typeface="Cambria Math" panose="02040503050406030204" pitchFamily="18" charset="0"/>
                            <a:ea typeface="Cambria Math" panose="02040503050406030204" pitchFamily="18" charset="0"/>
                          </a:rPr>
                          <m:t>𝝎</m:t>
                        </m:r>
                      </m:e>
                      <m:sub>
                        <m:r>
                          <a:rPr lang="en-US" sz="1800" b="1" i="1" smtClean="0">
                            <a:solidFill>
                              <a:srgbClr val="000000"/>
                            </a:solidFill>
                            <a:effectLst/>
                            <a:latin typeface="Cambria Math" panose="02040503050406030204" pitchFamily="18" charset="0"/>
                          </a:rPr>
                          <m:t>𝒐</m:t>
                        </m:r>
                      </m:sub>
                    </m:sSub>
                    <m:r>
                      <a:rPr lang="en-US" sz="1800" b="1" i="1" smtClean="0">
                        <a:solidFill>
                          <a:srgbClr val="000000"/>
                        </a:solidFill>
                        <a:effectLst/>
                        <a:latin typeface="Cambria Math" panose="02040503050406030204" pitchFamily="18" charset="0"/>
                      </a:rPr>
                      <m:t>=</m:t>
                    </m:r>
                    <m:rad>
                      <m:radPr>
                        <m:degHide m:val="on"/>
                        <m:ctrlPr>
                          <a:rPr lang="en-US" sz="1800" b="1" i="1" smtClean="0">
                            <a:solidFill>
                              <a:srgbClr val="000000"/>
                            </a:solidFill>
                            <a:effectLst/>
                            <a:latin typeface="Cambria Math" panose="02040503050406030204" pitchFamily="18" charset="0"/>
                          </a:rPr>
                        </m:ctrlPr>
                      </m:radPr>
                      <m:deg/>
                      <m:e>
                        <m:f>
                          <m:fPr>
                            <m:ctrlPr>
                              <a:rPr lang="en-US" sz="1800" b="1" i="1" smtClean="0">
                                <a:solidFill>
                                  <a:srgbClr val="000000"/>
                                </a:solidFill>
                                <a:effectLst/>
                                <a:latin typeface="Cambria Math" panose="02040503050406030204" pitchFamily="18" charset="0"/>
                              </a:rPr>
                            </m:ctrlPr>
                          </m:fPr>
                          <m:num>
                            <m:r>
                              <a:rPr lang="en-US" sz="1800" b="1" i="1" smtClean="0">
                                <a:solidFill>
                                  <a:srgbClr val="000000"/>
                                </a:solidFill>
                                <a:effectLst/>
                                <a:latin typeface="Cambria Math" panose="02040503050406030204" pitchFamily="18" charset="0"/>
                              </a:rPr>
                              <m:t>𝒌</m:t>
                            </m:r>
                          </m:num>
                          <m:den>
                            <m:r>
                              <a:rPr lang="en-US" sz="1800" b="1" i="1" smtClean="0">
                                <a:solidFill>
                                  <a:srgbClr val="000000"/>
                                </a:solidFill>
                                <a:effectLst/>
                                <a:latin typeface="Cambria Math" panose="02040503050406030204" pitchFamily="18" charset="0"/>
                              </a:rPr>
                              <m:t>𝒎</m:t>
                            </m:r>
                          </m:den>
                        </m:f>
                      </m:e>
                    </m:rad>
                    <m:r>
                      <a:rPr lang="en-US" sz="1800" b="0" i="0" smtClean="0">
                        <a:solidFill>
                          <a:srgbClr val="000000"/>
                        </a:solidFill>
                        <a:effectLst/>
                        <a:latin typeface="Cambria Math" panose="02040503050406030204" pitchFamily="18" charset="0"/>
                      </a:rPr>
                      <m:t>  </m:t>
                    </m:r>
                  </m:oMath>
                </a14:m>
                <a:r>
                  <a:rPr lang="en-US" sz="1800" b="1" i="0" dirty="0">
                    <a:solidFill>
                      <a:srgbClr val="000000"/>
                    </a:solidFill>
                    <a:effectLst/>
                    <a:latin typeface="Times New Roman" panose="02020603050405020304" pitchFamily="18" charset="0"/>
                  </a:rPr>
                  <a:t>   </a:t>
                </a:r>
                <a:r>
                  <a:rPr lang="vi-VN" sz="1800" b="1" i="0" dirty="0">
                    <a:solidFill>
                      <a:srgbClr val="000000"/>
                    </a:solidFill>
                    <a:effectLst/>
                    <a:latin typeface="Times New Roman" panose="02020603050405020304" pitchFamily="18" charset="0"/>
                  </a:rPr>
                  <a:t>Đơn vị: </a:t>
                </a:r>
                <a:r>
                  <a:rPr lang="vi-VN" sz="1800" b="0" i="0" dirty="0">
                    <a:solidFill>
                      <a:srgbClr val="000000"/>
                    </a:solidFill>
                    <a:effectLst/>
                    <a:latin typeface="Times New Roman" panose="02020603050405020304" pitchFamily="18" charset="0"/>
                  </a:rPr>
                  <a:t>radian/giây</a:t>
                </a:r>
                <a:endParaRPr lang="en-US" sz="1800" b="0" i="0" dirty="0">
                  <a:solidFill>
                    <a:srgbClr val="000000"/>
                  </a:solidFill>
                  <a:effectLst/>
                  <a:latin typeface="Times New Roman" panose="02020603050405020304" pitchFamily="18" charset="0"/>
                </a:endParaRPr>
              </a:p>
              <a:p>
                <a:pPr>
                  <a:lnSpc>
                    <a:spcPct val="150000"/>
                  </a:lnSpc>
                </a:pPr>
                <a:r>
                  <a:rPr lang="en-US" i="1" dirty="0">
                    <a:latin typeface="Times New Roman" panose="02020603050405020304" pitchFamily="18" charset="0"/>
                    <a:cs typeface="Times New Roman" panose="02020603050405020304" pitchFamily="18" charset="0"/>
                    <a:sym typeface="Symbol" panose="05050102010706020507" pitchFamily="18" charset="2"/>
                  </a:rPr>
                  <a:t>(</a:t>
                </a:r>
                <a:r>
                  <a:rPr lang="en-US" i="1" baseline="-25000" dirty="0" err="1">
                    <a:latin typeface="Times New Roman" panose="02020603050405020304" pitchFamily="18" charset="0"/>
                    <a:cs typeface="Times New Roman" panose="02020603050405020304" pitchFamily="18" charset="0"/>
                    <a:sym typeface="Symbol" panose="05050102010706020507" pitchFamily="18" charset="2"/>
                  </a:rPr>
                  <a:t>o</a:t>
                </a:r>
                <a:r>
                  <a:rPr lang="en-US" i="1" dirty="0" err="1">
                    <a:latin typeface="Times New Roman" panose="02020603050405020304" pitchFamily="18" charset="0"/>
                    <a:cs typeface="Times New Roman" panose="02020603050405020304" pitchFamily="18" charset="0"/>
                    <a:sym typeface="Symbol" panose="05050102010706020507" pitchFamily="18" charset="2"/>
                  </a:rPr>
                  <a:t>t</a:t>
                </a:r>
                <a:r>
                  <a:rPr lang="en-US" i="1" dirty="0">
                    <a:latin typeface="Times New Roman" panose="02020603050405020304" pitchFamily="18" charset="0"/>
                    <a:cs typeface="Times New Roman" panose="02020603050405020304" pitchFamily="18" charset="0"/>
                    <a:sym typeface="Symbol" panose="05050102010706020507" pitchFamily="18" charset="2"/>
                  </a:rPr>
                  <a:t> + ) </a:t>
                </a:r>
                <a:r>
                  <a:rPr lang="en-US" i="1" dirty="0">
                    <a:latin typeface="Times New Roman" panose="02020603050405020304" pitchFamily="18" charset="0"/>
                    <a:cs typeface="Times New Roman" panose="02020603050405020304" pitchFamily="18" charset="0"/>
                  </a:rPr>
                  <a:t>được gọi là pha của dao động</a:t>
                </a:r>
              </a:p>
              <a:p>
                <a:pPr>
                  <a:lnSpc>
                    <a:spcPct val="150000"/>
                  </a:lnSpc>
                </a:pPr>
                <a:r>
                  <a:rPr lang="en-US" i="1" dirty="0">
                    <a:latin typeface="Times New Roman" panose="02020603050405020304" pitchFamily="18" charset="0"/>
                    <a:cs typeface="Times New Roman" panose="02020603050405020304" pitchFamily="18" charset="0"/>
                    <a:sym typeface="Symbol" panose="05050102010706020507" pitchFamily="18" charset="2"/>
                  </a:rPr>
                  <a:t> là pha tại thời điểm t = 0 được gọi là pha ban đầu của dao động</a:t>
                </a:r>
                <a:endParaRPr lang="en-US" dirty="0"/>
              </a:p>
            </p:txBody>
          </p:sp>
        </mc:Choice>
        <mc:Fallback>
          <p:sp>
            <p:nvSpPr>
              <p:cNvPr id="8" name="TextBox 7">
                <a:extLst>
                  <a:ext uri="{FF2B5EF4-FFF2-40B4-BE49-F238E27FC236}">
                    <a16:creationId xmlns:a16="http://schemas.microsoft.com/office/drawing/2014/main" id="{FC4193A2-545B-47FB-B3B3-496CF91EEFB0}"/>
                  </a:ext>
                </a:extLst>
              </p:cNvPr>
              <p:cNvSpPr txBox="1">
                <a:spLocks noRot="1" noChangeAspect="1" noMove="1" noResize="1" noEditPoints="1" noAdjustHandles="1" noChangeArrowheads="1" noChangeShapeType="1" noTextEdit="1"/>
              </p:cNvSpPr>
              <p:nvPr/>
            </p:nvSpPr>
            <p:spPr>
              <a:xfrm>
                <a:off x="457200" y="1329898"/>
                <a:ext cx="7924800" cy="2556918"/>
              </a:xfrm>
              <a:prstGeom prst="rect">
                <a:avLst/>
              </a:prstGeom>
              <a:blipFill>
                <a:blip r:embed="rId2"/>
                <a:stretch>
                  <a:fillRect l="-615" b="-2381"/>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2DF8EAA5-579F-4865-A4E7-3991D6A5A46B}"/>
              </a:ext>
            </a:extLst>
          </p:cNvPr>
          <p:cNvPicPr>
            <a:picLocks noChangeAspect="1"/>
          </p:cNvPicPr>
          <p:nvPr/>
        </p:nvPicPr>
        <p:blipFill>
          <a:blip r:embed="rId3"/>
          <a:stretch>
            <a:fillRect/>
          </a:stretch>
        </p:blipFill>
        <p:spPr>
          <a:xfrm>
            <a:off x="6172200" y="1752600"/>
            <a:ext cx="1258743" cy="515144"/>
          </a:xfrm>
          <a:prstGeom prst="rect">
            <a:avLst/>
          </a:prstGeom>
        </p:spPr>
      </p:pic>
      <p:sp>
        <p:nvSpPr>
          <p:cNvPr id="12" name="TextBox 11">
            <a:extLst>
              <a:ext uri="{FF2B5EF4-FFF2-40B4-BE49-F238E27FC236}">
                <a16:creationId xmlns:a16="http://schemas.microsoft.com/office/drawing/2014/main" id="{A3AB8D03-42E9-42D1-99BB-1BAD2EC86D99}"/>
              </a:ext>
            </a:extLst>
          </p:cNvPr>
          <p:cNvSpPr txBox="1"/>
          <p:nvPr/>
        </p:nvSpPr>
        <p:spPr>
          <a:xfrm>
            <a:off x="533400" y="3932983"/>
            <a:ext cx="3505200" cy="369332"/>
          </a:xfrm>
          <a:prstGeom prst="rect">
            <a:avLst/>
          </a:prstGeom>
          <a:noFill/>
        </p:spPr>
        <p:txBody>
          <a:bodyPr wrap="square">
            <a:spAutoFit/>
          </a:bodyPr>
          <a:lstStyle/>
          <a:p>
            <a:r>
              <a:rPr lang="en-US" sz="1800" b="1" i="0" dirty="0">
                <a:solidFill>
                  <a:srgbClr val="0000FF"/>
                </a:solidFill>
                <a:effectLst/>
                <a:latin typeface="Times New Roman" panose="02020603050405020304" pitchFamily="18" charset="0"/>
              </a:rPr>
              <a:t>Vận tốc trong dao động điều hòa</a:t>
            </a:r>
            <a:endParaRPr lang="en-US" dirty="0">
              <a:solidFill>
                <a:srgbClr val="0000FF"/>
              </a:solidFill>
            </a:endParaRPr>
          </a:p>
        </p:txBody>
      </p:sp>
      <p:pic>
        <p:nvPicPr>
          <p:cNvPr id="14" name="Picture 13">
            <a:extLst>
              <a:ext uri="{FF2B5EF4-FFF2-40B4-BE49-F238E27FC236}">
                <a16:creationId xmlns:a16="http://schemas.microsoft.com/office/drawing/2014/main" id="{A7120F5D-1E64-4096-8335-70D39DD50C3A}"/>
              </a:ext>
            </a:extLst>
          </p:cNvPr>
          <p:cNvPicPr>
            <a:picLocks noChangeAspect="1"/>
          </p:cNvPicPr>
          <p:nvPr/>
        </p:nvPicPr>
        <p:blipFill>
          <a:blip r:embed="rId4"/>
          <a:stretch>
            <a:fillRect/>
          </a:stretch>
        </p:blipFill>
        <p:spPr>
          <a:xfrm>
            <a:off x="1600200" y="4348482"/>
            <a:ext cx="4343400" cy="581306"/>
          </a:xfrm>
          <a:prstGeom prst="rect">
            <a:avLst/>
          </a:prstGeom>
        </p:spPr>
      </p:pic>
      <p:sp>
        <p:nvSpPr>
          <p:cNvPr id="15" name="TextBox 14">
            <a:extLst>
              <a:ext uri="{FF2B5EF4-FFF2-40B4-BE49-F238E27FC236}">
                <a16:creationId xmlns:a16="http://schemas.microsoft.com/office/drawing/2014/main" id="{EF816556-B4AA-48F0-A451-CEBC8E46E904}"/>
              </a:ext>
            </a:extLst>
          </p:cNvPr>
          <p:cNvSpPr txBox="1"/>
          <p:nvPr/>
        </p:nvSpPr>
        <p:spPr>
          <a:xfrm>
            <a:off x="556491" y="5022122"/>
            <a:ext cx="3505200" cy="369332"/>
          </a:xfrm>
          <a:prstGeom prst="rect">
            <a:avLst/>
          </a:prstGeom>
          <a:noFill/>
        </p:spPr>
        <p:txBody>
          <a:bodyPr wrap="square">
            <a:spAutoFit/>
          </a:bodyPr>
          <a:lstStyle/>
          <a:p>
            <a:r>
              <a:rPr lang="en-US" b="1" dirty="0">
                <a:solidFill>
                  <a:srgbClr val="0000FF"/>
                </a:solidFill>
                <a:latin typeface="Times New Roman" panose="02020603050405020304" pitchFamily="18" charset="0"/>
              </a:rPr>
              <a:t>Gia</a:t>
            </a:r>
            <a:r>
              <a:rPr lang="en-US" sz="1800" b="1" i="0" dirty="0">
                <a:solidFill>
                  <a:srgbClr val="0000FF"/>
                </a:solidFill>
                <a:effectLst/>
                <a:latin typeface="Times New Roman" panose="02020603050405020304" pitchFamily="18" charset="0"/>
              </a:rPr>
              <a:t> tốc trong dao động điều hòa</a:t>
            </a:r>
            <a:endParaRPr lang="en-US" dirty="0">
              <a:solidFill>
                <a:srgbClr val="0000FF"/>
              </a:solidFill>
            </a:endParaRPr>
          </a:p>
        </p:txBody>
      </p:sp>
      <p:pic>
        <p:nvPicPr>
          <p:cNvPr id="17" name="Picture 16">
            <a:extLst>
              <a:ext uri="{FF2B5EF4-FFF2-40B4-BE49-F238E27FC236}">
                <a16:creationId xmlns:a16="http://schemas.microsoft.com/office/drawing/2014/main" id="{DFF24B10-7DFE-4E96-9DD8-7710557C09C5}"/>
              </a:ext>
            </a:extLst>
          </p:cNvPr>
          <p:cNvPicPr>
            <a:picLocks noChangeAspect="1"/>
          </p:cNvPicPr>
          <p:nvPr/>
        </p:nvPicPr>
        <p:blipFill>
          <a:blip r:embed="rId5"/>
          <a:stretch>
            <a:fillRect/>
          </a:stretch>
        </p:blipFill>
        <p:spPr>
          <a:xfrm>
            <a:off x="1508990" y="5382970"/>
            <a:ext cx="5105402" cy="568032"/>
          </a:xfrm>
          <a:prstGeom prst="rect">
            <a:avLst/>
          </a:prstGeom>
        </p:spPr>
      </p:pic>
      <p:sp>
        <p:nvSpPr>
          <p:cNvPr id="19" name="TextBox 18">
            <a:extLst>
              <a:ext uri="{FF2B5EF4-FFF2-40B4-BE49-F238E27FC236}">
                <a16:creationId xmlns:a16="http://schemas.microsoft.com/office/drawing/2014/main" id="{F9B29128-56F7-447A-8A57-6262EE0D97D3}"/>
              </a:ext>
            </a:extLst>
          </p:cNvPr>
          <p:cNvSpPr txBox="1"/>
          <p:nvPr/>
        </p:nvSpPr>
        <p:spPr>
          <a:xfrm>
            <a:off x="6776317" y="5482320"/>
            <a:ext cx="686953" cy="369332"/>
          </a:xfrm>
          <a:prstGeom prst="rect">
            <a:avLst/>
          </a:prstGeom>
          <a:noFill/>
        </p:spPr>
        <p:txBody>
          <a:bodyPr wrap="square">
            <a:spAutoFit/>
          </a:bodyPr>
          <a:lstStyle/>
          <a:p>
            <a:r>
              <a:rPr lang="en-US" i="1" dirty="0">
                <a:latin typeface="Times New Roman" panose="02020603050405020304" pitchFamily="18" charset="0"/>
                <a:cs typeface="Times New Roman" panose="02020603050405020304" pitchFamily="18" charset="0"/>
                <a:sym typeface="Symbol" panose="05050102010706020507" pitchFamily="18" charset="2"/>
              </a:rPr>
              <a:t>hay</a:t>
            </a:r>
            <a:endParaRPr lang="en-US" dirty="0"/>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B2B266E3-7D02-4FF4-9DC8-762B3C784E90}"/>
                  </a:ext>
                </a:extLst>
              </p:cNvPr>
              <p:cNvSpPr txBox="1"/>
              <p:nvPr/>
            </p:nvSpPr>
            <p:spPr>
              <a:xfrm>
                <a:off x="7283485" y="5514785"/>
                <a:ext cx="107080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solidFill>
                            <a:srgbClr val="0000FF"/>
                          </a:solidFill>
                          <a:latin typeface="Cambria Math" panose="02040503050406030204" pitchFamily="18" charset="0"/>
                        </a:rPr>
                        <m:t>𝑎</m:t>
                      </m:r>
                      <m:r>
                        <a:rPr lang="en-US" b="0" i="1" smtClean="0">
                          <a:solidFill>
                            <a:srgbClr val="0000FF"/>
                          </a:solidFill>
                          <a:latin typeface="Cambria Math" panose="02040503050406030204" pitchFamily="18" charset="0"/>
                        </a:rPr>
                        <m:t>=−</m:t>
                      </m:r>
                      <m:sSubSup>
                        <m:sSubSupPr>
                          <m:ctrlPr>
                            <a:rPr lang="en-US" b="0" i="1" smtClean="0">
                              <a:solidFill>
                                <a:srgbClr val="0000FF"/>
                              </a:solidFill>
                              <a:latin typeface="Cambria Math" panose="02040503050406030204" pitchFamily="18" charset="0"/>
                            </a:rPr>
                          </m:ctrlPr>
                        </m:sSubSupPr>
                        <m:e>
                          <m:r>
                            <a:rPr lang="en-US" b="0" i="1" smtClean="0">
                              <a:solidFill>
                                <a:srgbClr val="0000FF"/>
                              </a:solidFill>
                              <a:latin typeface="Cambria Math" panose="02040503050406030204" pitchFamily="18" charset="0"/>
                              <a:ea typeface="Cambria Math" panose="02040503050406030204" pitchFamily="18" charset="0"/>
                            </a:rPr>
                            <m:t>𝜔</m:t>
                          </m:r>
                        </m:e>
                        <m:sub>
                          <m:r>
                            <a:rPr lang="en-US" b="0" i="1" smtClean="0">
                              <a:solidFill>
                                <a:srgbClr val="0000FF"/>
                              </a:solidFill>
                              <a:latin typeface="Cambria Math" panose="02040503050406030204" pitchFamily="18" charset="0"/>
                            </a:rPr>
                            <m:t>𝑜</m:t>
                          </m:r>
                        </m:sub>
                        <m:sup>
                          <m:r>
                            <a:rPr lang="en-US" b="0" i="1" smtClean="0">
                              <a:solidFill>
                                <a:srgbClr val="0000FF"/>
                              </a:solidFill>
                              <a:latin typeface="Cambria Math" panose="02040503050406030204" pitchFamily="18" charset="0"/>
                            </a:rPr>
                            <m:t>2</m:t>
                          </m:r>
                        </m:sup>
                      </m:sSubSup>
                      <m:r>
                        <a:rPr lang="en-US" b="0" i="1" smtClean="0">
                          <a:solidFill>
                            <a:srgbClr val="0000FF"/>
                          </a:solidFill>
                          <a:latin typeface="Cambria Math" panose="02040503050406030204" pitchFamily="18" charset="0"/>
                        </a:rPr>
                        <m:t>𝑥</m:t>
                      </m:r>
                    </m:oMath>
                  </m:oMathPara>
                </a14:m>
                <a:endParaRPr lang="en-US" dirty="0">
                  <a:solidFill>
                    <a:srgbClr val="0000FF"/>
                  </a:solidFill>
                </a:endParaRPr>
              </a:p>
            </p:txBody>
          </p:sp>
        </mc:Choice>
        <mc:Fallback>
          <p:sp>
            <p:nvSpPr>
              <p:cNvPr id="20" name="TextBox 19">
                <a:extLst>
                  <a:ext uri="{FF2B5EF4-FFF2-40B4-BE49-F238E27FC236}">
                    <a16:creationId xmlns:a16="http://schemas.microsoft.com/office/drawing/2014/main" id="{B2B266E3-7D02-4FF4-9DC8-762B3C784E90}"/>
                  </a:ext>
                </a:extLst>
              </p:cNvPr>
              <p:cNvSpPr txBox="1">
                <a:spLocks noRot="1" noChangeAspect="1" noMove="1" noResize="1" noEditPoints="1" noAdjustHandles="1" noChangeArrowheads="1" noChangeShapeType="1" noTextEdit="1"/>
              </p:cNvSpPr>
              <p:nvPr/>
            </p:nvSpPr>
            <p:spPr>
              <a:xfrm>
                <a:off x="7283485" y="5514785"/>
                <a:ext cx="1070806" cy="276999"/>
              </a:xfrm>
              <a:prstGeom prst="rect">
                <a:avLst/>
              </a:prstGeom>
              <a:blipFill>
                <a:blip r:embed="rId6"/>
                <a:stretch>
                  <a:fillRect l="-2857" t="-4444" r="-2857" b="-11111"/>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362B1A83-0536-41CE-8E7F-7A01E6BCB7FE}"/>
              </a:ext>
            </a:extLst>
          </p:cNvPr>
          <p:cNvSpPr/>
          <p:nvPr/>
        </p:nvSpPr>
        <p:spPr>
          <a:xfrm>
            <a:off x="204246" y="145407"/>
            <a:ext cx="4126451" cy="523220"/>
          </a:xfrm>
          <a:prstGeom prst="rect">
            <a:avLst/>
          </a:prstGeom>
        </p:spPr>
        <p:txBody>
          <a:bodyPr wrap="none">
            <a:spAutoFit/>
          </a:bodyPr>
          <a:lstStyle/>
          <a:p>
            <a:pPr algn="just"/>
            <a:r>
              <a:rPr lang="en-US" sz="2800" b="1" dirty="0">
                <a:solidFill>
                  <a:srgbClr val="0070C0"/>
                </a:solidFill>
                <a:latin typeface="Times New Roman" pitchFamily="18" charset="0"/>
                <a:cs typeface="Times New Roman" pitchFamily="18" charset="0"/>
              </a:rPr>
              <a:t>5.1. Dao động cơ điều hòa</a:t>
            </a:r>
          </a:p>
        </p:txBody>
      </p:sp>
    </p:spTree>
    <p:extLst>
      <p:ext uri="{BB962C8B-B14F-4D97-AF65-F5344CB8AC3E}">
        <p14:creationId xmlns:p14="http://schemas.microsoft.com/office/powerpoint/2010/main" val="1956617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632D39-EC93-4B71-BAAC-292503057D38}"/>
              </a:ext>
            </a:extLst>
          </p:cNvPr>
          <p:cNvSpPr/>
          <p:nvPr/>
        </p:nvSpPr>
        <p:spPr>
          <a:xfrm>
            <a:off x="0" y="8686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Rectangle 4">
            <a:extLst>
              <a:ext uri="{FF2B5EF4-FFF2-40B4-BE49-F238E27FC236}">
                <a16:creationId xmlns:a16="http://schemas.microsoft.com/office/drawing/2014/main" id="{91E1D609-4D43-4AAB-83D0-D897BD48F281}"/>
              </a:ext>
            </a:extLst>
          </p:cNvPr>
          <p:cNvSpPr/>
          <p:nvPr/>
        </p:nvSpPr>
        <p:spPr>
          <a:xfrm flipV="1">
            <a:off x="4354" y="6400800"/>
            <a:ext cx="914400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TextBox 6">
            <a:extLst>
              <a:ext uri="{FF2B5EF4-FFF2-40B4-BE49-F238E27FC236}">
                <a16:creationId xmlns:a16="http://schemas.microsoft.com/office/drawing/2014/main" id="{9D0A265F-E23B-4CB2-A7B4-CE8EF17DF1A5}"/>
              </a:ext>
            </a:extLst>
          </p:cNvPr>
          <p:cNvSpPr txBox="1"/>
          <p:nvPr/>
        </p:nvSpPr>
        <p:spPr>
          <a:xfrm>
            <a:off x="181155" y="6400800"/>
            <a:ext cx="8610600" cy="461665"/>
          </a:xfrm>
          <a:prstGeom prst="rect">
            <a:avLst/>
          </a:prstGeom>
          <a:noFill/>
        </p:spPr>
        <p:txBody>
          <a:bodyPr wrap="square" rtlCol="0">
            <a:spAutoFit/>
          </a:bodyPr>
          <a:lstStyle/>
          <a:p>
            <a:pPr algn="ctr"/>
            <a:r>
              <a:rPr lang="en-US" sz="2400" i="1">
                <a:solidFill>
                  <a:schemeClr val="bg1">
                    <a:lumMod val="65000"/>
                  </a:schemeClr>
                </a:solidFill>
                <a:latin typeface="Times New Roman" pitchFamily="18" charset="0"/>
                <a:cs typeface="Times New Roman" pitchFamily="18" charset="0"/>
              </a:rPr>
              <a:t>Tổ Vật lý – Khoa Khoa học cơ bản – Trường Đại học Phenikaa</a:t>
            </a:r>
            <a:endParaRPr lang="en-US" sz="2400" i="1" dirty="0">
              <a:solidFill>
                <a:schemeClr val="bg1">
                  <a:lumMod val="65000"/>
                </a:schemeClr>
              </a:solidFill>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08A63895-747A-4BA1-BD51-EB2C2945B619}"/>
              </a:ext>
            </a:extLst>
          </p:cNvPr>
          <p:cNvSpPr txBox="1"/>
          <p:nvPr/>
        </p:nvSpPr>
        <p:spPr>
          <a:xfrm>
            <a:off x="76200" y="960566"/>
            <a:ext cx="5271636" cy="369332"/>
          </a:xfrm>
          <a:prstGeom prst="rect">
            <a:avLst/>
          </a:prstGeom>
          <a:noFill/>
        </p:spPr>
        <p:txBody>
          <a:bodyPr wrap="none" rtlCol="0">
            <a:spAutoFit/>
          </a:bodyPr>
          <a:lstStyle/>
          <a:p>
            <a:r>
              <a:rPr lang="en-US" b="1" dirty="0">
                <a:solidFill>
                  <a:srgbClr val="0000FF"/>
                </a:solidFill>
                <a:latin typeface="Times New Roman" panose="02020603050405020304" pitchFamily="18" charset="0"/>
                <a:cs typeface="Times New Roman" panose="02020603050405020304" pitchFamily="18" charset="0"/>
              </a:rPr>
              <a:t>3. Các đại lượng đặc trưng trong dao động điều hòa</a:t>
            </a:r>
          </a:p>
        </p:txBody>
      </p:sp>
      <p:sp>
        <p:nvSpPr>
          <p:cNvPr id="9" name="TextBox 8">
            <a:extLst>
              <a:ext uri="{FF2B5EF4-FFF2-40B4-BE49-F238E27FC236}">
                <a16:creationId xmlns:a16="http://schemas.microsoft.com/office/drawing/2014/main" id="{B3B89D1C-784F-4D14-B911-335CF4E6C6F5}"/>
              </a:ext>
            </a:extLst>
          </p:cNvPr>
          <p:cNvSpPr txBox="1"/>
          <p:nvPr/>
        </p:nvSpPr>
        <p:spPr>
          <a:xfrm>
            <a:off x="381000" y="1376064"/>
            <a:ext cx="8153400" cy="369332"/>
          </a:xfrm>
          <a:prstGeom prst="rect">
            <a:avLst/>
          </a:prstGeom>
          <a:noFill/>
        </p:spPr>
        <p:txBody>
          <a:bodyPr wrap="square">
            <a:spAutoFit/>
          </a:bodyPr>
          <a:lstStyle/>
          <a:p>
            <a:r>
              <a:rPr lang="en-US" b="1" dirty="0">
                <a:solidFill>
                  <a:srgbClr val="0000FF"/>
                </a:solidFill>
                <a:latin typeface="Times New Roman" panose="02020603050405020304" pitchFamily="18" charset="0"/>
              </a:rPr>
              <a:t>Chu kỳ: </a:t>
            </a:r>
            <a:r>
              <a:rPr lang="en-US" dirty="0">
                <a:latin typeface="Times New Roman" panose="02020603050405020304" pitchFamily="18" charset="0"/>
              </a:rPr>
              <a:t>là khoảng thời gian ngắn nhất để vật lặp lại 1 trạng thai chuyển động </a:t>
            </a:r>
            <a:endParaRPr lang="en-US" dirty="0"/>
          </a:p>
        </p:txBody>
      </p:sp>
      <p:pic>
        <p:nvPicPr>
          <p:cNvPr id="10" name="Picture 9">
            <a:extLst>
              <a:ext uri="{FF2B5EF4-FFF2-40B4-BE49-F238E27FC236}">
                <a16:creationId xmlns:a16="http://schemas.microsoft.com/office/drawing/2014/main" id="{9D0907F9-148F-4EFC-975C-8FB2A0B5DA1E}"/>
              </a:ext>
            </a:extLst>
          </p:cNvPr>
          <p:cNvPicPr>
            <a:picLocks noChangeAspect="1"/>
          </p:cNvPicPr>
          <p:nvPr/>
        </p:nvPicPr>
        <p:blipFill>
          <a:blip r:embed="rId2"/>
          <a:stretch>
            <a:fillRect/>
          </a:stretch>
        </p:blipFill>
        <p:spPr>
          <a:xfrm>
            <a:off x="6096002" y="1745396"/>
            <a:ext cx="2133598" cy="2230834"/>
          </a:xfrm>
          <a:prstGeom prst="rect">
            <a:avLst/>
          </a:prstGeom>
        </p:spPr>
      </p:pic>
      <p:sp>
        <p:nvSpPr>
          <p:cNvPr id="12" name="TextBox 11">
            <a:extLst>
              <a:ext uri="{FF2B5EF4-FFF2-40B4-BE49-F238E27FC236}">
                <a16:creationId xmlns:a16="http://schemas.microsoft.com/office/drawing/2014/main" id="{70C2253F-A9B2-4F54-9AEC-BBDCC0A09564}"/>
              </a:ext>
            </a:extLst>
          </p:cNvPr>
          <p:cNvSpPr txBox="1"/>
          <p:nvPr/>
        </p:nvSpPr>
        <p:spPr>
          <a:xfrm>
            <a:off x="685800" y="2500779"/>
            <a:ext cx="4585854" cy="646331"/>
          </a:xfrm>
          <a:prstGeom prst="rect">
            <a:avLst/>
          </a:prstGeom>
          <a:noFill/>
        </p:spPr>
        <p:txBody>
          <a:bodyPr wrap="square">
            <a:spAutoFit/>
          </a:bodyPr>
          <a:lstStyle/>
          <a:p>
            <a:r>
              <a:rPr lang="en-US" dirty="0">
                <a:latin typeface="Times New Roman" panose="02020603050405020304" pitchFamily="18" charset="0"/>
              </a:rPr>
              <a:t>Ta dễ dạng nhận thấy</a:t>
            </a:r>
          </a:p>
          <a:p>
            <a:r>
              <a:rPr lang="en-US" i="1" dirty="0">
                <a:latin typeface="Times New Roman" panose="02020603050405020304" pitchFamily="18" charset="0"/>
              </a:rPr>
              <a:t>x(</a:t>
            </a:r>
            <a:r>
              <a:rPr lang="en-US" i="1" dirty="0" err="1">
                <a:latin typeface="Times New Roman" panose="02020603050405020304" pitchFamily="18" charset="0"/>
              </a:rPr>
              <a:t>t+T</a:t>
            </a:r>
            <a:r>
              <a:rPr lang="en-US" i="1" baseline="-25000" dirty="0" err="1">
                <a:latin typeface="Times New Roman" panose="02020603050405020304" pitchFamily="18" charset="0"/>
              </a:rPr>
              <a:t>o</a:t>
            </a:r>
            <a:r>
              <a:rPr lang="en-US" i="1" dirty="0">
                <a:latin typeface="Times New Roman" panose="02020603050405020304" pitchFamily="18" charset="0"/>
              </a:rPr>
              <a:t>) = x(t); v(</a:t>
            </a:r>
            <a:r>
              <a:rPr lang="en-US" i="1" dirty="0" err="1">
                <a:latin typeface="Times New Roman" panose="02020603050405020304" pitchFamily="18" charset="0"/>
              </a:rPr>
              <a:t>t+T</a:t>
            </a:r>
            <a:r>
              <a:rPr lang="en-US" i="1" baseline="-25000" dirty="0" err="1">
                <a:latin typeface="Times New Roman" panose="02020603050405020304" pitchFamily="18" charset="0"/>
              </a:rPr>
              <a:t>o</a:t>
            </a:r>
            <a:r>
              <a:rPr lang="en-US" i="1" dirty="0">
                <a:latin typeface="Times New Roman" panose="02020603050405020304" pitchFamily="18" charset="0"/>
              </a:rPr>
              <a:t>) = v(t); a(</a:t>
            </a:r>
            <a:r>
              <a:rPr lang="en-US" i="1" dirty="0" err="1">
                <a:latin typeface="Times New Roman" panose="02020603050405020304" pitchFamily="18" charset="0"/>
              </a:rPr>
              <a:t>t+T</a:t>
            </a:r>
            <a:r>
              <a:rPr lang="en-US" i="1" baseline="-25000" dirty="0" err="1">
                <a:latin typeface="Times New Roman" panose="02020603050405020304" pitchFamily="18" charset="0"/>
              </a:rPr>
              <a:t>o</a:t>
            </a:r>
            <a:r>
              <a:rPr lang="en-US" i="1" dirty="0">
                <a:latin typeface="Times New Roman" panose="02020603050405020304" pitchFamily="18" charset="0"/>
              </a:rPr>
              <a:t>) = a(t)</a:t>
            </a:r>
            <a:endParaRPr lang="en-US" i="1" dirty="0"/>
          </a:p>
        </p:txBody>
      </p:sp>
      <p:grpSp>
        <p:nvGrpSpPr>
          <p:cNvPr id="15" name="Group 14">
            <a:extLst>
              <a:ext uri="{FF2B5EF4-FFF2-40B4-BE49-F238E27FC236}">
                <a16:creationId xmlns:a16="http://schemas.microsoft.com/office/drawing/2014/main" id="{D670964C-6105-4D59-BC82-706EB700C0A5}"/>
              </a:ext>
            </a:extLst>
          </p:cNvPr>
          <p:cNvGrpSpPr/>
          <p:nvPr/>
        </p:nvGrpSpPr>
        <p:grpSpPr>
          <a:xfrm>
            <a:off x="1447800" y="1745396"/>
            <a:ext cx="1600200" cy="692464"/>
            <a:chOff x="1447800" y="1745396"/>
            <a:chExt cx="1600200" cy="692464"/>
          </a:xfrm>
        </p:grpSpPr>
        <p:pic>
          <p:nvPicPr>
            <p:cNvPr id="3" name="Picture 2">
              <a:extLst>
                <a:ext uri="{FF2B5EF4-FFF2-40B4-BE49-F238E27FC236}">
                  <a16:creationId xmlns:a16="http://schemas.microsoft.com/office/drawing/2014/main" id="{21CB48AA-7238-4CC7-8023-A608CA3364DE}"/>
                </a:ext>
              </a:extLst>
            </p:cNvPr>
            <p:cNvPicPr>
              <a:picLocks noChangeAspect="1"/>
            </p:cNvPicPr>
            <p:nvPr/>
          </p:nvPicPr>
          <p:blipFill>
            <a:blip r:embed="rId3"/>
            <a:stretch>
              <a:fillRect/>
            </a:stretch>
          </p:blipFill>
          <p:spPr>
            <a:xfrm>
              <a:off x="1447800" y="1745396"/>
              <a:ext cx="1600200" cy="692464"/>
            </a:xfrm>
            <a:prstGeom prst="rect">
              <a:avLst/>
            </a:prstGeom>
          </p:spPr>
        </p:pic>
        <p:sp>
          <p:nvSpPr>
            <p:cNvPr id="14" name="TextBox 13">
              <a:extLst>
                <a:ext uri="{FF2B5EF4-FFF2-40B4-BE49-F238E27FC236}">
                  <a16:creationId xmlns:a16="http://schemas.microsoft.com/office/drawing/2014/main" id="{028DBCE6-DBC2-4FAE-8AE2-003D4F920CDF}"/>
                </a:ext>
              </a:extLst>
            </p:cNvPr>
            <p:cNvSpPr txBox="1"/>
            <p:nvPr/>
          </p:nvSpPr>
          <p:spPr>
            <a:xfrm>
              <a:off x="1493980" y="1988253"/>
              <a:ext cx="266700" cy="276999"/>
            </a:xfrm>
            <a:prstGeom prst="rect">
              <a:avLst/>
            </a:prstGeom>
            <a:noFill/>
          </p:spPr>
          <p:txBody>
            <a:bodyPr wrap="square">
              <a:spAutoFit/>
            </a:bodyPr>
            <a:lstStyle/>
            <a:p>
              <a:r>
                <a:rPr lang="en-US" baseline="-25000" dirty="0">
                  <a:latin typeface="Times New Roman" panose="02020603050405020304" pitchFamily="18" charset="0"/>
                </a:rPr>
                <a:t>o</a:t>
              </a:r>
              <a:endParaRPr lang="en-US" baseline="-25000" dirty="0"/>
            </a:p>
          </p:txBody>
        </p:sp>
      </p:grpSp>
      <p:sp>
        <p:nvSpPr>
          <p:cNvPr id="16" name="TextBox 15">
            <a:extLst>
              <a:ext uri="{FF2B5EF4-FFF2-40B4-BE49-F238E27FC236}">
                <a16:creationId xmlns:a16="http://schemas.microsoft.com/office/drawing/2014/main" id="{85D4B48F-6353-45BD-B1F7-F5317CB0A5D9}"/>
              </a:ext>
            </a:extLst>
          </p:cNvPr>
          <p:cNvSpPr txBox="1"/>
          <p:nvPr/>
        </p:nvSpPr>
        <p:spPr>
          <a:xfrm>
            <a:off x="457199" y="4046511"/>
            <a:ext cx="8153400" cy="369332"/>
          </a:xfrm>
          <a:prstGeom prst="rect">
            <a:avLst/>
          </a:prstGeom>
          <a:noFill/>
        </p:spPr>
        <p:txBody>
          <a:bodyPr wrap="square">
            <a:spAutoFit/>
          </a:bodyPr>
          <a:lstStyle/>
          <a:p>
            <a:r>
              <a:rPr lang="en-US" b="1" dirty="0">
                <a:solidFill>
                  <a:srgbClr val="0000FF"/>
                </a:solidFill>
                <a:latin typeface="Times New Roman" panose="02020603050405020304" pitchFamily="18" charset="0"/>
              </a:rPr>
              <a:t>Tần số: </a:t>
            </a:r>
            <a:r>
              <a:rPr lang="en-US" dirty="0">
                <a:latin typeface="Times New Roman" panose="02020603050405020304" pitchFamily="18" charset="0"/>
              </a:rPr>
              <a:t>là số lần lạp lại của trạng thái chuyển động trong một đơn vị thời gian</a:t>
            </a:r>
            <a:endParaRPr lang="en-US" dirty="0"/>
          </a:p>
        </p:txBody>
      </p:sp>
      <p:pic>
        <p:nvPicPr>
          <p:cNvPr id="18" name="Picture 17">
            <a:extLst>
              <a:ext uri="{FF2B5EF4-FFF2-40B4-BE49-F238E27FC236}">
                <a16:creationId xmlns:a16="http://schemas.microsoft.com/office/drawing/2014/main" id="{0F8C7AAB-BB69-4149-904F-65D8092A5A8B}"/>
              </a:ext>
            </a:extLst>
          </p:cNvPr>
          <p:cNvPicPr>
            <a:picLocks noChangeAspect="1"/>
          </p:cNvPicPr>
          <p:nvPr/>
        </p:nvPicPr>
        <p:blipFill>
          <a:blip r:embed="rId4"/>
          <a:stretch>
            <a:fillRect/>
          </a:stretch>
        </p:blipFill>
        <p:spPr>
          <a:xfrm>
            <a:off x="1371601" y="4441733"/>
            <a:ext cx="2133600" cy="631110"/>
          </a:xfrm>
          <a:prstGeom prst="rect">
            <a:avLst/>
          </a:prstGeom>
        </p:spPr>
      </p:pic>
      <p:sp>
        <p:nvSpPr>
          <p:cNvPr id="19" name="TextBox 18">
            <a:extLst>
              <a:ext uri="{FF2B5EF4-FFF2-40B4-BE49-F238E27FC236}">
                <a16:creationId xmlns:a16="http://schemas.microsoft.com/office/drawing/2014/main" id="{D7A3FCD9-4EB0-4930-99B7-91565C7AE552}"/>
              </a:ext>
            </a:extLst>
          </p:cNvPr>
          <p:cNvSpPr txBox="1"/>
          <p:nvPr/>
        </p:nvSpPr>
        <p:spPr>
          <a:xfrm>
            <a:off x="744573" y="5270857"/>
            <a:ext cx="2790645" cy="369332"/>
          </a:xfrm>
          <a:prstGeom prst="rect">
            <a:avLst/>
          </a:prstGeom>
          <a:noFill/>
        </p:spPr>
        <p:txBody>
          <a:bodyPr wrap="square">
            <a:spAutoFit/>
          </a:bodyPr>
          <a:lstStyle/>
          <a:p>
            <a:r>
              <a:rPr lang="en-US" i="1" dirty="0">
                <a:latin typeface="Times New Roman" panose="02020603050405020304" pitchFamily="18" charset="0"/>
              </a:rPr>
              <a:t>Đơn vị của tần số là (Hz)</a:t>
            </a:r>
            <a:endParaRPr lang="en-US" i="1" dirty="0"/>
          </a:p>
        </p:txBody>
      </p:sp>
      <p:sp>
        <p:nvSpPr>
          <p:cNvPr id="20" name="TextBox 19">
            <a:extLst>
              <a:ext uri="{FF2B5EF4-FFF2-40B4-BE49-F238E27FC236}">
                <a16:creationId xmlns:a16="http://schemas.microsoft.com/office/drawing/2014/main" id="{896CC0BC-933A-405F-AA7E-0A717E4BADD2}"/>
              </a:ext>
            </a:extLst>
          </p:cNvPr>
          <p:cNvSpPr txBox="1"/>
          <p:nvPr/>
        </p:nvSpPr>
        <p:spPr>
          <a:xfrm>
            <a:off x="744574" y="3298633"/>
            <a:ext cx="2790645" cy="369332"/>
          </a:xfrm>
          <a:prstGeom prst="rect">
            <a:avLst/>
          </a:prstGeom>
          <a:noFill/>
        </p:spPr>
        <p:txBody>
          <a:bodyPr wrap="square">
            <a:spAutoFit/>
          </a:bodyPr>
          <a:lstStyle/>
          <a:p>
            <a:r>
              <a:rPr lang="en-US" i="1" dirty="0">
                <a:latin typeface="Times New Roman" panose="02020603050405020304" pitchFamily="18" charset="0"/>
              </a:rPr>
              <a:t>Đơn vị của chu kỳ là (s)</a:t>
            </a:r>
            <a:endParaRPr lang="en-US" i="1" dirty="0"/>
          </a:p>
        </p:txBody>
      </p:sp>
      <p:sp>
        <p:nvSpPr>
          <p:cNvPr id="21" name="Rectangle 20">
            <a:extLst>
              <a:ext uri="{FF2B5EF4-FFF2-40B4-BE49-F238E27FC236}">
                <a16:creationId xmlns:a16="http://schemas.microsoft.com/office/drawing/2014/main" id="{4901F7D9-26F9-437E-8DBD-418BB87D25DF}"/>
              </a:ext>
            </a:extLst>
          </p:cNvPr>
          <p:cNvSpPr/>
          <p:nvPr/>
        </p:nvSpPr>
        <p:spPr>
          <a:xfrm>
            <a:off x="204246" y="145407"/>
            <a:ext cx="4126451" cy="523220"/>
          </a:xfrm>
          <a:prstGeom prst="rect">
            <a:avLst/>
          </a:prstGeom>
        </p:spPr>
        <p:txBody>
          <a:bodyPr wrap="none">
            <a:spAutoFit/>
          </a:bodyPr>
          <a:lstStyle/>
          <a:p>
            <a:pPr algn="just"/>
            <a:r>
              <a:rPr lang="en-US" sz="2800" b="1" dirty="0">
                <a:solidFill>
                  <a:srgbClr val="0070C0"/>
                </a:solidFill>
                <a:latin typeface="Times New Roman" pitchFamily="18" charset="0"/>
                <a:cs typeface="Times New Roman" pitchFamily="18" charset="0"/>
              </a:rPr>
              <a:t>5.1. Dao động cơ điều hòa</a:t>
            </a:r>
          </a:p>
        </p:txBody>
      </p:sp>
    </p:spTree>
    <p:extLst>
      <p:ext uri="{BB962C8B-B14F-4D97-AF65-F5344CB8AC3E}">
        <p14:creationId xmlns:p14="http://schemas.microsoft.com/office/powerpoint/2010/main" val="2154740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01C25D-6582-4A4F-B558-F9FFD669CEEA}"/>
              </a:ext>
            </a:extLst>
          </p:cNvPr>
          <p:cNvSpPr/>
          <p:nvPr/>
        </p:nvSpPr>
        <p:spPr>
          <a:xfrm>
            <a:off x="0" y="8686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a:extLst>
              <a:ext uri="{FF2B5EF4-FFF2-40B4-BE49-F238E27FC236}">
                <a16:creationId xmlns:a16="http://schemas.microsoft.com/office/drawing/2014/main" id="{FEE8B2A3-02D9-4870-ABD2-73B340EB0C20}"/>
              </a:ext>
            </a:extLst>
          </p:cNvPr>
          <p:cNvSpPr/>
          <p:nvPr/>
        </p:nvSpPr>
        <p:spPr>
          <a:xfrm flipV="1">
            <a:off x="4354" y="6400800"/>
            <a:ext cx="914400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TextBox 4">
            <a:extLst>
              <a:ext uri="{FF2B5EF4-FFF2-40B4-BE49-F238E27FC236}">
                <a16:creationId xmlns:a16="http://schemas.microsoft.com/office/drawing/2014/main" id="{4FE98101-96FF-4F30-B202-06CCBCD9479F}"/>
              </a:ext>
            </a:extLst>
          </p:cNvPr>
          <p:cNvSpPr txBox="1"/>
          <p:nvPr/>
        </p:nvSpPr>
        <p:spPr>
          <a:xfrm>
            <a:off x="181155" y="6400800"/>
            <a:ext cx="8610600" cy="461665"/>
          </a:xfrm>
          <a:prstGeom prst="rect">
            <a:avLst/>
          </a:prstGeom>
          <a:noFill/>
        </p:spPr>
        <p:txBody>
          <a:bodyPr wrap="square" rtlCol="0">
            <a:spAutoFit/>
          </a:bodyPr>
          <a:lstStyle/>
          <a:p>
            <a:pPr algn="ctr"/>
            <a:r>
              <a:rPr lang="en-US" sz="2400" i="1">
                <a:solidFill>
                  <a:schemeClr val="bg1">
                    <a:lumMod val="65000"/>
                  </a:schemeClr>
                </a:solidFill>
                <a:latin typeface="Times New Roman" pitchFamily="18" charset="0"/>
                <a:cs typeface="Times New Roman" pitchFamily="18" charset="0"/>
              </a:rPr>
              <a:t>Tổ Vật lý – Khoa Khoa học cơ bản – Trường Đại học Phenikaa</a:t>
            </a:r>
            <a:endParaRPr lang="en-US" sz="2400" i="1" dirty="0">
              <a:solidFill>
                <a:schemeClr val="bg1">
                  <a:lumMod val="65000"/>
                </a:schemeClr>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631138F8-398F-4F71-A8D4-3F7778662D5A}"/>
              </a:ext>
            </a:extLst>
          </p:cNvPr>
          <p:cNvPicPr>
            <a:picLocks noChangeAspect="1"/>
          </p:cNvPicPr>
          <p:nvPr/>
        </p:nvPicPr>
        <p:blipFill>
          <a:blip r:embed="rId2"/>
          <a:stretch>
            <a:fillRect/>
          </a:stretch>
        </p:blipFill>
        <p:spPr>
          <a:xfrm>
            <a:off x="5057601" y="1238777"/>
            <a:ext cx="3896118" cy="1897499"/>
          </a:xfrm>
          <a:prstGeom prst="rect">
            <a:avLst/>
          </a:prstGeom>
        </p:spPr>
      </p:pic>
      <p:pic>
        <p:nvPicPr>
          <p:cNvPr id="9" name="Picture 8">
            <a:extLst>
              <a:ext uri="{FF2B5EF4-FFF2-40B4-BE49-F238E27FC236}">
                <a16:creationId xmlns:a16="http://schemas.microsoft.com/office/drawing/2014/main" id="{DB35268B-377F-4ADA-90F8-650753196689}"/>
              </a:ext>
            </a:extLst>
          </p:cNvPr>
          <p:cNvPicPr>
            <a:picLocks noChangeAspect="1"/>
          </p:cNvPicPr>
          <p:nvPr/>
        </p:nvPicPr>
        <p:blipFill>
          <a:blip r:embed="rId3"/>
          <a:stretch>
            <a:fillRect/>
          </a:stretch>
        </p:blipFill>
        <p:spPr>
          <a:xfrm>
            <a:off x="4905555" y="3608030"/>
            <a:ext cx="3886200" cy="2423160"/>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93D63448-D3DB-4A0C-9D32-93BDAC173E8A}"/>
                  </a:ext>
                </a:extLst>
              </p:cNvPr>
              <p:cNvSpPr txBox="1"/>
              <p:nvPr/>
            </p:nvSpPr>
            <p:spPr>
              <a:xfrm>
                <a:off x="685800" y="2316481"/>
                <a:ext cx="2662237" cy="38472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𝑥</m:t>
                      </m:r>
                      <m:r>
                        <a:rPr lang="en-US" sz="2500" b="0" i="1" smtClean="0">
                          <a:latin typeface="Cambria Math" panose="02040503050406030204" pitchFamily="18" charset="0"/>
                        </a:rPr>
                        <m:t>=</m:t>
                      </m:r>
                      <m:r>
                        <a:rPr lang="en-US" sz="2500" b="0" i="1" smtClean="0">
                          <a:latin typeface="Cambria Math" panose="02040503050406030204" pitchFamily="18" charset="0"/>
                        </a:rPr>
                        <m:t>𝐴𝑐𝑜𝑠</m:t>
                      </m:r>
                      <m:r>
                        <a:rPr lang="en-US" sz="2500" b="0" i="1" smtClean="0">
                          <a:latin typeface="Cambria Math" panose="02040503050406030204" pitchFamily="18" charset="0"/>
                        </a:rPr>
                        <m:t>(</m:t>
                      </m:r>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ea typeface="Cambria Math" panose="02040503050406030204" pitchFamily="18" charset="0"/>
                            </a:rPr>
                            <m:t>𝜔</m:t>
                          </m:r>
                        </m:e>
                        <m:sub>
                          <m:r>
                            <a:rPr lang="en-US" sz="2500" b="0" i="1" smtClean="0">
                              <a:latin typeface="Cambria Math" panose="02040503050406030204" pitchFamily="18" charset="0"/>
                            </a:rPr>
                            <m:t>𝑜</m:t>
                          </m:r>
                        </m:sub>
                      </m:sSub>
                      <m:r>
                        <a:rPr lang="en-US" sz="2500" b="0" i="1" smtClean="0">
                          <a:latin typeface="Cambria Math" panose="02040503050406030204" pitchFamily="18" charset="0"/>
                          <a:ea typeface="Cambria Math" panose="02040503050406030204" pitchFamily="18" charset="0"/>
                        </a:rPr>
                        <m:t>𝑡</m:t>
                      </m:r>
                      <m:r>
                        <a:rPr lang="en-US" sz="2500" b="0" i="1" smtClean="0">
                          <a:latin typeface="Cambria Math" panose="02040503050406030204" pitchFamily="18" charset="0"/>
                          <a:ea typeface="Cambria Math" panose="02040503050406030204" pitchFamily="18" charset="0"/>
                        </a:rPr>
                        <m:t>+</m:t>
                      </m:r>
                      <m:r>
                        <a:rPr lang="en-US" sz="2500" b="0" i="1" smtClean="0">
                          <a:latin typeface="Cambria Math" panose="02040503050406030204" pitchFamily="18" charset="0"/>
                          <a:ea typeface="Cambria Math" panose="02040503050406030204" pitchFamily="18" charset="0"/>
                        </a:rPr>
                        <m:t>𝜑</m:t>
                      </m:r>
                      <m:r>
                        <a:rPr lang="en-US" sz="2500" b="0" i="1" smtClean="0">
                          <a:latin typeface="Cambria Math" panose="02040503050406030204" pitchFamily="18" charset="0"/>
                          <a:ea typeface="Cambria Math" panose="02040503050406030204" pitchFamily="18" charset="0"/>
                        </a:rPr>
                        <m:t>)</m:t>
                      </m:r>
                    </m:oMath>
                  </m:oMathPara>
                </a14:m>
                <a:endParaRPr lang="en-US" sz="2500" dirty="0"/>
              </a:p>
            </p:txBody>
          </p:sp>
        </mc:Choice>
        <mc:Fallback>
          <p:sp>
            <p:nvSpPr>
              <p:cNvPr id="10" name="TextBox 9">
                <a:extLst>
                  <a:ext uri="{FF2B5EF4-FFF2-40B4-BE49-F238E27FC236}">
                    <a16:creationId xmlns:a16="http://schemas.microsoft.com/office/drawing/2014/main" id="{93D63448-D3DB-4A0C-9D32-93BDAC173E8A}"/>
                  </a:ext>
                </a:extLst>
              </p:cNvPr>
              <p:cNvSpPr txBox="1">
                <a:spLocks noRot="1" noChangeAspect="1" noMove="1" noResize="1" noEditPoints="1" noAdjustHandles="1" noChangeArrowheads="1" noChangeShapeType="1" noTextEdit="1"/>
              </p:cNvSpPr>
              <p:nvPr/>
            </p:nvSpPr>
            <p:spPr>
              <a:xfrm>
                <a:off x="685800" y="2316481"/>
                <a:ext cx="2662237" cy="384721"/>
              </a:xfrm>
              <a:prstGeom prst="rect">
                <a:avLst/>
              </a:prstGeom>
              <a:blipFill>
                <a:blip r:embed="rId4"/>
                <a:stretch>
                  <a:fillRect l="-2294" r="-5046" b="-33333"/>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5CB62B50-46CE-4AAA-9333-C0FEC90BD221}"/>
              </a:ext>
            </a:extLst>
          </p:cNvPr>
          <p:cNvSpPr txBox="1"/>
          <p:nvPr/>
        </p:nvSpPr>
        <p:spPr>
          <a:xfrm>
            <a:off x="32327" y="1683897"/>
            <a:ext cx="4027055" cy="369332"/>
          </a:xfrm>
          <a:prstGeom prst="rect">
            <a:avLst/>
          </a:prstGeom>
          <a:noFill/>
        </p:spPr>
        <p:txBody>
          <a:bodyPr wrap="square">
            <a:spAutoFit/>
          </a:bodyPr>
          <a:lstStyle/>
          <a:p>
            <a:r>
              <a:rPr lang="en-US" b="1" dirty="0">
                <a:solidFill>
                  <a:srgbClr val="0000FF"/>
                </a:solidFill>
                <a:latin typeface="Times New Roman" panose="02020603050405020304" pitchFamily="18" charset="0"/>
              </a:rPr>
              <a:t>Đồ thị biểu diễn ly độ x theo thời gian t</a:t>
            </a:r>
            <a:endParaRPr lang="en-US" dirty="0"/>
          </a:p>
        </p:txBody>
      </p:sp>
      <p:sp>
        <p:nvSpPr>
          <p:cNvPr id="13" name="TextBox 12">
            <a:extLst>
              <a:ext uri="{FF2B5EF4-FFF2-40B4-BE49-F238E27FC236}">
                <a16:creationId xmlns:a16="http://schemas.microsoft.com/office/drawing/2014/main" id="{8D2F03E5-BCF1-4836-B984-C10782D45BD0}"/>
              </a:ext>
            </a:extLst>
          </p:cNvPr>
          <p:cNvSpPr txBox="1"/>
          <p:nvPr/>
        </p:nvSpPr>
        <p:spPr>
          <a:xfrm>
            <a:off x="11545" y="3608030"/>
            <a:ext cx="4331855" cy="369332"/>
          </a:xfrm>
          <a:prstGeom prst="rect">
            <a:avLst/>
          </a:prstGeom>
          <a:noFill/>
        </p:spPr>
        <p:txBody>
          <a:bodyPr wrap="square">
            <a:spAutoFit/>
          </a:bodyPr>
          <a:lstStyle/>
          <a:p>
            <a:r>
              <a:rPr lang="en-US" b="1" dirty="0">
                <a:solidFill>
                  <a:srgbClr val="0000FF"/>
                </a:solidFill>
                <a:latin typeface="Times New Roman" panose="02020603050405020304" pitchFamily="18" charset="0"/>
              </a:rPr>
              <a:t>Đồ thị biểu diễn x, v và a theo thời gian t</a:t>
            </a:r>
            <a:endParaRPr lang="en-US" dirty="0"/>
          </a:p>
        </p:txBody>
      </p:sp>
      <p:pic>
        <p:nvPicPr>
          <p:cNvPr id="14" name="Picture 13">
            <a:extLst>
              <a:ext uri="{FF2B5EF4-FFF2-40B4-BE49-F238E27FC236}">
                <a16:creationId xmlns:a16="http://schemas.microsoft.com/office/drawing/2014/main" id="{48272041-8BB1-4E1E-9F2B-925FDE7D7F34}"/>
              </a:ext>
            </a:extLst>
          </p:cNvPr>
          <p:cNvPicPr>
            <a:picLocks noChangeAspect="1"/>
          </p:cNvPicPr>
          <p:nvPr/>
        </p:nvPicPr>
        <p:blipFill rotWithShape="1">
          <a:blip r:embed="rId5"/>
          <a:srcRect l="1" r="266"/>
          <a:stretch/>
        </p:blipFill>
        <p:spPr>
          <a:xfrm>
            <a:off x="118836" y="4503866"/>
            <a:ext cx="4331855" cy="581306"/>
          </a:xfrm>
          <a:prstGeom prst="rect">
            <a:avLst/>
          </a:prstGeom>
        </p:spPr>
      </p:pic>
      <p:pic>
        <p:nvPicPr>
          <p:cNvPr id="15" name="Picture 14">
            <a:extLst>
              <a:ext uri="{FF2B5EF4-FFF2-40B4-BE49-F238E27FC236}">
                <a16:creationId xmlns:a16="http://schemas.microsoft.com/office/drawing/2014/main" id="{266E86F2-6C4F-411C-9825-D5576589F005}"/>
              </a:ext>
            </a:extLst>
          </p:cNvPr>
          <p:cNvPicPr>
            <a:picLocks noChangeAspect="1"/>
          </p:cNvPicPr>
          <p:nvPr/>
        </p:nvPicPr>
        <p:blipFill>
          <a:blip r:embed="rId6"/>
          <a:stretch>
            <a:fillRect/>
          </a:stretch>
        </p:blipFill>
        <p:spPr>
          <a:xfrm>
            <a:off x="186430" y="5371104"/>
            <a:ext cx="4196665" cy="568032"/>
          </a:xfrm>
          <a:prstGeom prst="rect">
            <a:avLst/>
          </a:prstGeom>
        </p:spPr>
      </p:pic>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6B874AD2-7B53-4279-9A15-ADEF54A094D3}"/>
                  </a:ext>
                </a:extLst>
              </p:cNvPr>
              <p:cNvSpPr txBox="1"/>
              <p:nvPr/>
            </p:nvSpPr>
            <p:spPr>
              <a:xfrm>
                <a:off x="148828" y="4040424"/>
                <a:ext cx="2057400"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𝐴𝑐𝑜𝑠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𝑜</m:t>
                          </m:r>
                        </m:sub>
                      </m:s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16" name="TextBox 15">
                <a:extLst>
                  <a:ext uri="{FF2B5EF4-FFF2-40B4-BE49-F238E27FC236}">
                    <a16:creationId xmlns:a16="http://schemas.microsoft.com/office/drawing/2014/main" id="{6B874AD2-7B53-4279-9A15-ADEF54A094D3}"/>
                  </a:ext>
                </a:extLst>
              </p:cNvPr>
              <p:cNvSpPr txBox="1">
                <a:spLocks noRot="1" noChangeAspect="1" noMove="1" noResize="1" noEditPoints="1" noAdjustHandles="1" noChangeArrowheads="1" noChangeShapeType="1" noTextEdit="1"/>
              </p:cNvSpPr>
              <p:nvPr/>
            </p:nvSpPr>
            <p:spPr>
              <a:xfrm>
                <a:off x="148828" y="4040424"/>
                <a:ext cx="2057400" cy="276999"/>
              </a:xfrm>
              <a:prstGeom prst="rect">
                <a:avLst/>
              </a:prstGeom>
              <a:blipFill>
                <a:blip r:embed="rId7"/>
                <a:stretch>
                  <a:fillRect t="-2222" r="-1479" b="-35556"/>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EAC571AC-7B93-4E69-B8DD-C05723302410}"/>
              </a:ext>
            </a:extLst>
          </p:cNvPr>
          <p:cNvSpPr txBox="1"/>
          <p:nvPr/>
        </p:nvSpPr>
        <p:spPr>
          <a:xfrm>
            <a:off x="76200" y="960566"/>
            <a:ext cx="5271636" cy="369332"/>
          </a:xfrm>
          <a:prstGeom prst="rect">
            <a:avLst/>
          </a:prstGeom>
          <a:noFill/>
        </p:spPr>
        <p:txBody>
          <a:bodyPr wrap="none" rtlCol="0">
            <a:spAutoFit/>
          </a:bodyPr>
          <a:lstStyle/>
          <a:p>
            <a:r>
              <a:rPr lang="en-US" b="1" dirty="0">
                <a:solidFill>
                  <a:srgbClr val="0000FF"/>
                </a:solidFill>
                <a:latin typeface="Times New Roman" panose="02020603050405020304" pitchFamily="18" charset="0"/>
                <a:cs typeface="Times New Roman" panose="02020603050405020304" pitchFamily="18" charset="0"/>
              </a:rPr>
              <a:t>3. Các đại lượng đặc trưng trong dao động điều hòa</a:t>
            </a:r>
          </a:p>
        </p:txBody>
      </p:sp>
      <p:sp>
        <p:nvSpPr>
          <p:cNvPr id="18" name="Rectangle 17">
            <a:extLst>
              <a:ext uri="{FF2B5EF4-FFF2-40B4-BE49-F238E27FC236}">
                <a16:creationId xmlns:a16="http://schemas.microsoft.com/office/drawing/2014/main" id="{62304E29-0905-475E-801C-7D5B06AB7127}"/>
              </a:ext>
            </a:extLst>
          </p:cNvPr>
          <p:cNvSpPr/>
          <p:nvPr/>
        </p:nvSpPr>
        <p:spPr>
          <a:xfrm>
            <a:off x="204246" y="145407"/>
            <a:ext cx="4126451" cy="523220"/>
          </a:xfrm>
          <a:prstGeom prst="rect">
            <a:avLst/>
          </a:prstGeom>
        </p:spPr>
        <p:txBody>
          <a:bodyPr wrap="none">
            <a:spAutoFit/>
          </a:bodyPr>
          <a:lstStyle/>
          <a:p>
            <a:pPr algn="just"/>
            <a:r>
              <a:rPr lang="en-US" sz="2800" b="1" dirty="0">
                <a:solidFill>
                  <a:srgbClr val="0070C0"/>
                </a:solidFill>
                <a:latin typeface="Times New Roman" pitchFamily="18" charset="0"/>
                <a:cs typeface="Times New Roman" pitchFamily="18" charset="0"/>
              </a:rPr>
              <a:t>5.1. Dao động cơ điều hòa</a:t>
            </a:r>
          </a:p>
        </p:txBody>
      </p:sp>
    </p:spTree>
    <p:extLst>
      <p:ext uri="{BB962C8B-B14F-4D97-AF65-F5344CB8AC3E}">
        <p14:creationId xmlns:p14="http://schemas.microsoft.com/office/powerpoint/2010/main" val="2689514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CED3F9-0234-4B1A-8D5C-8C7F0DEA8966}"/>
              </a:ext>
            </a:extLst>
          </p:cNvPr>
          <p:cNvSpPr/>
          <p:nvPr/>
        </p:nvSpPr>
        <p:spPr>
          <a:xfrm>
            <a:off x="0" y="8686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a:extLst>
              <a:ext uri="{FF2B5EF4-FFF2-40B4-BE49-F238E27FC236}">
                <a16:creationId xmlns:a16="http://schemas.microsoft.com/office/drawing/2014/main" id="{2DE6750C-B994-43BF-998A-FDA0834F604C}"/>
              </a:ext>
            </a:extLst>
          </p:cNvPr>
          <p:cNvSpPr/>
          <p:nvPr/>
        </p:nvSpPr>
        <p:spPr>
          <a:xfrm flipV="1">
            <a:off x="4354" y="6400800"/>
            <a:ext cx="914400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TextBox 4">
            <a:extLst>
              <a:ext uri="{FF2B5EF4-FFF2-40B4-BE49-F238E27FC236}">
                <a16:creationId xmlns:a16="http://schemas.microsoft.com/office/drawing/2014/main" id="{AD00F66D-BAEA-4184-B5CE-0900C661D8D8}"/>
              </a:ext>
            </a:extLst>
          </p:cNvPr>
          <p:cNvSpPr txBox="1"/>
          <p:nvPr/>
        </p:nvSpPr>
        <p:spPr>
          <a:xfrm>
            <a:off x="181155" y="6400800"/>
            <a:ext cx="8610600" cy="461665"/>
          </a:xfrm>
          <a:prstGeom prst="rect">
            <a:avLst/>
          </a:prstGeom>
          <a:noFill/>
        </p:spPr>
        <p:txBody>
          <a:bodyPr wrap="square" rtlCol="0">
            <a:spAutoFit/>
          </a:bodyPr>
          <a:lstStyle/>
          <a:p>
            <a:pPr algn="ctr"/>
            <a:r>
              <a:rPr lang="en-US" sz="2400" i="1">
                <a:solidFill>
                  <a:schemeClr val="bg1">
                    <a:lumMod val="65000"/>
                  </a:schemeClr>
                </a:solidFill>
                <a:latin typeface="Times New Roman" pitchFamily="18" charset="0"/>
                <a:cs typeface="Times New Roman" pitchFamily="18" charset="0"/>
              </a:rPr>
              <a:t>Tổ Vật lý – Khoa Khoa học cơ bản – Trường Đại học Phenikaa</a:t>
            </a:r>
            <a:endParaRPr lang="en-US" sz="2400" i="1" dirty="0">
              <a:solidFill>
                <a:schemeClr val="bg1">
                  <a:lumMod val="65000"/>
                </a:schemeClr>
              </a:solidFill>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91F02171-A264-4699-A1EB-B39FBA9643CD}"/>
              </a:ext>
            </a:extLst>
          </p:cNvPr>
          <p:cNvSpPr/>
          <p:nvPr/>
        </p:nvSpPr>
        <p:spPr>
          <a:xfrm>
            <a:off x="204246" y="145407"/>
            <a:ext cx="4126451" cy="523220"/>
          </a:xfrm>
          <a:prstGeom prst="rect">
            <a:avLst/>
          </a:prstGeom>
        </p:spPr>
        <p:txBody>
          <a:bodyPr wrap="none">
            <a:spAutoFit/>
          </a:bodyPr>
          <a:lstStyle/>
          <a:p>
            <a:pPr algn="just"/>
            <a:r>
              <a:rPr lang="en-US" sz="2800" b="1" dirty="0">
                <a:solidFill>
                  <a:srgbClr val="0070C0"/>
                </a:solidFill>
                <a:latin typeface="Times New Roman" pitchFamily="18" charset="0"/>
                <a:cs typeface="Times New Roman" pitchFamily="18" charset="0"/>
              </a:rPr>
              <a:t>5.1. Dao động cơ điều hòa</a:t>
            </a:r>
          </a:p>
        </p:txBody>
      </p:sp>
      <p:sp>
        <p:nvSpPr>
          <p:cNvPr id="7" name="TextBox 6">
            <a:extLst>
              <a:ext uri="{FF2B5EF4-FFF2-40B4-BE49-F238E27FC236}">
                <a16:creationId xmlns:a16="http://schemas.microsoft.com/office/drawing/2014/main" id="{590A89BC-FF01-4F61-A7AD-0DDC9EE5ED80}"/>
              </a:ext>
            </a:extLst>
          </p:cNvPr>
          <p:cNvSpPr txBox="1"/>
          <p:nvPr/>
        </p:nvSpPr>
        <p:spPr>
          <a:xfrm>
            <a:off x="76200" y="960566"/>
            <a:ext cx="4024500" cy="369332"/>
          </a:xfrm>
          <a:prstGeom prst="rect">
            <a:avLst/>
          </a:prstGeom>
          <a:noFill/>
        </p:spPr>
        <p:txBody>
          <a:bodyPr wrap="none" rtlCol="0">
            <a:spAutoFit/>
          </a:bodyPr>
          <a:lstStyle/>
          <a:p>
            <a:r>
              <a:rPr lang="en-US" b="1" dirty="0">
                <a:solidFill>
                  <a:srgbClr val="0000FF"/>
                </a:solidFill>
                <a:latin typeface="Times New Roman" panose="02020603050405020304" pitchFamily="18" charset="0"/>
                <a:cs typeface="Times New Roman" panose="02020603050405020304" pitchFamily="18" charset="0"/>
              </a:rPr>
              <a:t>4. Năng lượng trong dao động điều hòa</a:t>
            </a:r>
          </a:p>
        </p:txBody>
      </p:sp>
      <p:sp>
        <p:nvSpPr>
          <p:cNvPr id="8" name="TextBox 7">
            <a:extLst>
              <a:ext uri="{FF2B5EF4-FFF2-40B4-BE49-F238E27FC236}">
                <a16:creationId xmlns:a16="http://schemas.microsoft.com/office/drawing/2014/main" id="{E49C4934-AF80-40A1-9CE0-FE9B7B570DB5}"/>
              </a:ext>
            </a:extLst>
          </p:cNvPr>
          <p:cNvSpPr txBox="1"/>
          <p:nvPr/>
        </p:nvSpPr>
        <p:spPr>
          <a:xfrm>
            <a:off x="409755" y="1447800"/>
            <a:ext cx="8153400" cy="369332"/>
          </a:xfrm>
          <a:prstGeom prst="rect">
            <a:avLst/>
          </a:prstGeom>
          <a:noFill/>
        </p:spPr>
        <p:txBody>
          <a:bodyPr wrap="square">
            <a:spAutoFit/>
          </a:bodyPr>
          <a:lstStyle/>
          <a:p>
            <a:r>
              <a:rPr lang="en-US" dirty="0">
                <a:latin typeface="Times New Roman" panose="02020603050405020304" pitchFamily="18" charset="0"/>
              </a:rPr>
              <a:t>Cơ năng của vật dao động điều hòa bao gồm động năng và thế năng</a:t>
            </a:r>
            <a:endParaRPr lang="en-US" dirty="0"/>
          </a:p>
        </p:txBody>
      </p:sp>
      <p:sp>
        <p:nvSpPr>
          <p:cNvPr id="9" name="TextBox 8">
            <a:extLst>
              <a:ext uri="{FF2B5EF4-FFF2-40B4-BE49-F238E27FC236}">
                <a16:creationId xmlns:a16="http://schemas.microsoft.com/office/drawing/2014/main" id="{36B8BAF2-49C1-4DB6-A9EC-BFDE049F1530}"/>
              </a:ext>
            </a:extLst>
          </p:cNvPr>
          <p:cNvSpPr txBox="1"/>
          <p:nvPr/>
        </p:nvSpPr>
        <p:spPr>
          <a:xfrm>
            <a:off x="2052313" y="1824602"/>
            <a:ext cx="1790700" cy="369332"/>
          </a:xfrm>
          <a:prstGeom prst="rect">
            <a:avLst/>
          </a:prstGeom>
          <a:noFill/>
        </p:spPr>
        <p:txBody>
          <a:bodyPr wrap="square">
            <a:spAutoFit/>
          </a:bodyPr>
          <a:lstStyle/>
          <a:p>
            <a:r>
              <a:rPr lang="en-US" i="1" dirty="0">
                <a:latin typeface="Times New Roman" panose="02020603050405020304" pitchFamily="18" charset="0"/>
              </a:rPr>
              <a:t>W = </a:t>
            </a:r>
            <a:r>
              <a:rPr lang="en-US" i="1" dirty="0" err="1">
                <a:latin typeface="Times New Roman" panose="02020603050405020304" pitchFamily="18" charset="0"/>
              </a:rPr>
              <a:t>W</a:t>
            </a:r>
            <a:r>
              <a:rPr lang="en-US" i="1" baseline="-25000" dirty="0" err="1">
                <a:latin typeface="Times New Roman" panose="02020603050405020304" pitchFamily="18" charset="0"/>
              </a:rPr>
              <a:t>đ</a:t>
            </a:r>
            <a:r>
              <a:rPr lang="en-US" i="1" dirty="0">
                <a:latin typeface="Times New Roman" panose="02020603050405020304" pitchFamily="18" charset="0"/>
              </a:rPr>
              <a:t> + </a:t>
            </a:r>
            <a:r>
              <a:rPr lang="en-US" i="1" dirty="0" err="1">
                <a:latin typeface="Times New Roman" panose="02020603050405020304" pitchFamily="18" charset="0"/>
              </a:rPr>
              <a:t>W</a:t>
            </a:r>
            <a:r>
              <a:rPr lang="en-US" i="1" baseline="-25000" dirty="0" err="1">
                <a:latin typeface="Times New Roman" panose="02020603050405020304" pitchFamily="18" charset="0"/>
              </a:rPr>
              <a:t>t</a:t>
            </a:r>
            <a:endParaRPr lang="en-US" i="1" baseline="-25000"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2B1C799B-A5AD-4D43-88FE-C56B8D62C106}"/>
                  </a:ext>
                </a:extLst>
              </p:cNvPr>
              <p:cNvSpPr txBox="1"/>
              <p:nvPr/>
            </p:nvSpPr>
            <p:spPr>
              <a:xfrm>
                <a:off x="4330697" y="2230294"/>
                <a:ext cx="4064446"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đ</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2</m:t>
                          </m:r>
                        </m:sup>
                      </m:sSup>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𝑜</m:t>
                          </m:r>
                        </m:sub>
                        <m:sup>
                          <m:r>
                            <a:rPr lang="en-US" b="0" i="1" smtClean="0">
                              <a:latin typeface="Cambria Math" panose="02040503050406030204" pitchFamily="18" charset="0"/>
                            </a:rPr>
                            <m:t>2</m:t>
                          </m:r>
                        </m:sup>
                      </m:sSub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𝑠𝑖𝑛</m:t>
                          </m:r>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𝑜</m:t>
                          </m:r>
                        </m:sub>
                      </m:s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10" name="TextBox 9">
                <a:extLst>
                  <a:ext uri="{FF2B5EF4-FFF2-40B4-BE49-F238E27FC236}">
                    <a16:creationId xmlns:a16="http://schemas.microsoft.com/office/drawing/2014/main" id="{2B1C799B-A5AD-4D43-88FE-C56B8D62C106}"/>
                  </a:ext>
                </a:extLst>
              </p:cNvPr>
              <p:cNvSpPr txBox="1">
                <a:spLocks noRot="1" noChangeAspect="1" noMove="1" noResize="1" noEditPoints="1" noAdjustHandles="1" noChangeArrowheads="1" noChangeShapeType="1" noTextEdit="1"/>
              </p:cNvSpPr>
              <p:nvPr/>
            </p:nvSpPr>
            <p:spPr>
              <a:xfrm>
                <a:off x="4330697" y="2230294"/>
                <a:ext cx="4064446" cy="518604"/>
              </a:xfrm>
              <a:prstGeom prst="rect">
                <a:avLst/>
              </a:prstGeom>
              <a:blipFill>
                <a:blip r:embed="rId2"/>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4BF74E1-D14D-4814-A677-7242886CD20A}"/>
              </a:ext>
            </a:extLst>
          </p:cNvPr>
          <p:cNvSpPr txBox="1"/>
          <p:nvPr/>
        </p:nvSpPr>
        <p:spPr>
          <a:xfrm>
            <a:off x="434763" y="3016177"/>
            <a:ext cx="8296455" cy="646331"/>
          </a:xfrm>
          <a:prstGeom prst="rect">
            <a:avLst/>
          </a:prstGeom>
          <a:noFill/>
        </p:spPr>
        <p:txBody>
          <a:bodyPr wrap="square">
            <a:spAutoFit/>
          </a:bodyPr>
          <a:lstStyle/>
          <a:p>
            <a:r>
              <a:rPr lang="en-US" dirty="0">
                <a:latin typeface="Times New Roman" panose="02020603050405020304" pitchFamily="18" charset="0"/>
              </a:rPr>
              <a:t>Thế năng của con lắc tại thời điểm t được xác định thông qua công của lực đàn hồi trong khoảng dịch chuyến từ vị trí cân bằng đến </a:t>
            </a:r>
            <a:r>
              <a:rPr lang="en-US" dirty="0" err="1">
                <a:latin typeface="Times New Roman" panose="02020603050405020304" pitchFamily="18" charset="0"/>
              </a:rPr>
              <a:t>tọa</a:t>
            </a:r>
            <a:r>
              <a:rPr lang="en-US" dirty="0">
                <a:latin typeface="Times New Roman" panose="02020603050405020304" pitchFamily="18" charset="0"/>
              </a:rPr>
              <a:t> độ x tại thời điểm t.</a:t>
            </a:r>
            <a:endParaRPr lang="en-US" dirty="0"/>
          </a:p>
        </p:txBody>
      </p:sp>
      <p:sp>
        <p:nvSpPr>
          <p:cNvPr id="14" name="TextBox 13">
            <a:extLst>
              <a:ext uri="{FF2B5EF4-FFF2-40B4-BE49-F238E27FC236}">
                <a16:creationId xmlns:a16="http://schemas.microsoft.com/office/drawing/2014/main" id="{4E97490E-2777-4FA8-A68B-73E6A622528D}"/>
              </a:ext>
            </a:extLst>
          </p:cNvPr>
          <p:cNvSpPr txBox="1"/>
          <p:nvPr/>
        </p:nvSpPr>
        <p:spPr>
          <a:xfrm>
            <a:off x="453735" y="2304930"/>
            <a:ext cx="3737265" cy="369332"/>
          </a:xfrm>
          <a:prstGeom prst="rect">
            <a:avLst/>
          </a:prstGeom>
          <a:noFill/>
        </p:spPr>
        <p:txBody>
          <a:bodyPr wrap="square">
            <a:spAutoFit/>
          </a:bodyPr>
          <a:lstStyle/>
          <a:p>
            <a:r>
              <a:rPr lang="en-US" dirty="0">
                <a:latin typeface="Times New Roman" panose="02020603050405020304" pitchFamily="18" charset="0"/>
              </a:rPr>
              <a:t>Động năng của con lắc ở thời điểm t:</a:t>
            </a:r>
            <a:endParaRPr lang="en-US" dirty="0"/>
          </a:p>
        </p:txBody>
      </p:sp>
      <p:sp>
        <p:nvSpPr>
          <p:cNvPr id="15" name="TextBox 14">
            <a:extLst>
              <a:ext uri="{FF2B5EF4-FFF2-40B4-BE49-F238E27FC236}">
                <a16:creationId xmlns:a16="http://schemas.microsoft.com/office/drawing/2014/main" id="{7B8BE4EE-FA5C-46A9-8A08-9A7F19651A7D}"/>
              </a:ext>
            </a:extLst>
          </p:cNvPr>
          <p:cNvSpPr txBox="1"/>
          <p:nvPr/>
        </p:nvSpPr>
        <p:spPr>
          <a:xfrm>
            <a:off x="465282" y="4516840"/>
            <a:ext cx="8296455" cy="369332"/>
          </a:xfrm>
          <a:prstGeom prst="rect">
            <a:avLst/>
          </a:prstGeom>
          <a:noFill/>
        </p:spPr>
        <p:txBody>
          <a:bodyPr wrap="square">
            <a:spAutoFit/>
          </a:bodyPr>
          <a:lstStyle/>
          <a:p>
            <a:r>
              <a:rPr lang="en-US" dirty="0">
                <a:latin typeface="Times New Roman" panose="02020603050405020304" pitchFamily="18" charset="0"/>
              </a:rPr>
              <a:t>Nếu chọn mốc thế năng tại vị trí cân bằng (</a:t>
            </a:r>
            <a:r>
              <a:rPr lang="en-US" dirty="0" err="1">
                <a:latin typeface="Times New Roman" panose="02020603050405020304" pitchFamily="18" charset="0"/>
              </a:rPr>
              <a:t>W</a:t>
            </a:r>
            <a:r>
              <a:rPr lang="en-US" baseline="-25000" dirty="0" err="1">
                <a:latin typeface="Times New Roman" panose="02020603050405020304" pitchFamily="18" charset="0"/>
              </a:rPr>
              <a:t>t</a:t>
            </a:r>
            <a:r>
              <a:rPr lang="en-US" dirty="0">
                <a:latin typeface="Times New Roman" panose="02020603050405020304" pitchFamily="18" charset="0"/>
              </a:rPr>
              <a:t>)</a:t>
            </a:r>
            <a:r>
              <a:rPr lang="en-US" baseline="-25000" dirty="0">
                <a:latin typeface="Times New Roman" panose="02020603050405020304" pitchFamily="18" charset="0"/>
              </a:rPr>
              <a:t>o</a:t>
            </a:r>
            <a:r>
              <a:rPr lang="en-US" dirty="0">
                <a:latin typeface="Times New Roman" panose="02020603050405020304" pitchFamily="18" charset="0"/>
              </a:rPr>
              <a:t> = 0, khi đó thế năng của vật dao động là</a:t>
            </a:r>
            <a:endParaRPr lang="en-US" dirty="0"/>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1330921A-C97E-4CC0-974D-1F6A8E42B2FC}"/>
                  </a:ext>
                </a:extLst>
              </p:cNvPr>
              <p:cNvSpPr txBox="1"/>
              <p:nvPr/>
            </p:nvSpPr>
            <p:spPr>
              <a:xfrm>
                <a:off x="549064" y="3826395"/>
                <a:ext cx="5027081" cy="64427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𝑡</m:t>
                              </m:r>
                            </m:sub>
                          </m:sSub>
                        </m:e>
                      </m:d>
                      <m:r>
                        <a:rPr lang="en-US" b="0" i="1" smtClean="0">
                          <a:latin typeface="Cambria Math" panose="02040503050406030204" pitchFamily="18" charset="0"/>
                        </a:rPr>
                        <m:t>𝑜</m:t>
                      </m:r>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𝑥</m:t>
                          </m:r>
                        </m:sup>
                        <m:e>
                          <m:r>
                            <a:rPr lang="en-US" b="0" i="1" smtClean="0">
                              <a:latin typeface="Cambria Math" panose="02040503050406030204" pitchFamily="18" charset="0"/>
                            </a:rPr>
                            <m:t>𝐹𝑑𝑥</m:t>
                          </m:r>
                        </m:e>
                      </m:nary>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𝑥</m:t>
                          </m:r>
                        </m:sup>
                        <m:e>
                          <m:r>
                            <a:rPr lang="en-US" b="0" i="1" smtClean="0">
                              <a:latin typeface="Cambria Math" panose="02040503050406030204" pitchFamily="18" charset="0"/>
                            </a:rPr>
                            <m:t>−</m:t>
                          </m:r>
                          <m:r>
                            <a:rPr lang="en-US" b="0" i="1" smtClean="0">
                              <a:latin typeface="Cambria Math" panose="02040503050406030204" pitchFamily="18" charset="0"/>
                            </a:rPr>
                            <m:t>𝑘𝑥𝑑𝑥</m:t>
                          </m:r>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𝑘</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den>
                      </m:f>
                      <m:r>
                        <a:rPr lang="en-US" b="0" i="1" smtClean="0">
                          <a:latin typeface="Cambria Math" panose="02040503050406030204" pitchFamily="18" charset="0"/>
                        </a:rPr>
                        <m:t> </m:t>
                      </m:r>
                    </m:oMath>
                  </m:oMathPara>
                </a14:m>
                <a:endParaRPr lang="en-US" dirty="0"/>
              </a:p>
            </p:txBody>
          </p:sp>
        </mc:Choice>
        <mc:Fallback>
          <p:sp>
            <p:nvSpPr>
              <p:cNvPr id="16" name="TextBox 15">
                <a:extLst>
                  <a:ext uri="{FF2B5EF4-FFF2-40B4-BE49-F238E27FC236}">
                    <a16:creationId xmlns:a16="http://schemas.microsoft.com/office/drawing/2014/main" id="{1330921A-C97E-4CC0-974D-1F6A8E42B2FC}"/>
                  </a:ext>
                </a:extLst>
              </p:cNvPr>
              <p:cNvSpPr txBox="1">
                <a:spLocks noRot="1" noChangeAspect="1" noMove="1" noResize="1" noEditPoints="1" noAdjustHandles="1" noChangeArrowheads="1" noChangeShapeType="1" noTextEdit="1"/>
              </p:cNvSpPr>
              <p:nvPr/>
            </p:nvSpPr>
            <p:spPr>
              <a:xfrm>
                <a:off x="549064" y="3826395"/>
                <a:ext cx="5027081" cy="64427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872655E4-A81B-4240-8DE6-90E5F0D2791C}"/>
                  </a:ext>
                </a:extLst>
              </p:cNvPr>
              <p:cNvSpPr txBox="1"/>
              <p:nvPr/>
            </p:nvSpPr>
            <p:spPr>
              <a:xfrm>
                <a:off x="2206935" y="5007826"/>
                <a:ext cx="6046079"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𝑘</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𝑘</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𝑐𝑜𝑠</m:t>
                          </m:r>
                        </m:e>
                        <m:sup>
                          <m:r>
                            <a:rPr lang="en-US" b="0" i="1" smtClean="0">
                              <a:latin typeface="Cambria Math" panose="02040503050406030204" pitchFamily="18" charset="0"/>
                            </a:rPr>
                            <m:t>2</m:t>
                          </m:r>
                        </m:sup>
                      </m:s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𝑜</m:t>
                              </m:r>
                            </m:sub>
                          </m:s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2</m:t>
                          </m:r>
                        </m:sup>
                      </m:s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rPr>
                            <m:t>𝑜</m:t>
                          </m:r>
                        </m:sub>
                        <m:sup>
                          <m:r>
                            <a:rPr lang="en-US" i="1">
                              <a:latin typeface="Cambria Math" panose="02040503050406030204" pitchFamily="18" charset="0"/>
                            </a:rPr>
                            <m:t>2</m:t>
                          </m:r>
                        </m:sup>
                      </m:sSubSup>
                      <m:sSup>
                        <m:sSupPr>
                          <m:ctrlPr>
                            <a:rPr lang="en-US" i="1">
                              <a:latin typeface="Cambria Math" panose="02040503050406030204" pitchFamily="18" charset="0"/>
                            </a:rPr>
                          </m:ctrlPr>
                        </m:sSupPr>
                        <m:e>
                          <m:r>
                            <a:rPr lang="en-US" i="1">
                              <a:latin typeface="Cambria Math" panose="02040503050406030204" pitchFamily="18" charset="0"/>
                            </a:rPr>
                            <m:t>𝑐𝑜𝑠</m:t>
                          </m:r>
                        </m:e>
                        <m:sup>
                          <m:r>
                            <a:rPr lang="en-US" i="1">
                              <a:latin typeface="Cambria Math" panose="02040503050406030204" pitchFamily="18" charset="0"/>
                            </a:rPr>
                            <m:t>2</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rPr>
                                <m:t>𝑜</m:t>
                              </m:r>
                            </m:sub>
                          </m:s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𝜑</m:t>
                          </m:r>
                        </m:e>
                      </m:d>
                    </m:oMath>
                  </m:oMathPara>
                </a14:m>
                <a:endParaRPr lang="en-US" dirty="0"/>
              </a:p>
            </p:txBody>
          </p:sp>
        </mc:Choice>
        <mc:Fallback>
          <p:sp>
            <p:nvSpPr>
              <p:cNvPr id="17" name="TextBox 16">
                <a:extLst>
                  <a:ext uri="{FF2B5EF4-FFF2-40B4-BE49-F238E27FC236}">
                    <a16:creationId xmlns:a16="http://schemas.microsoft.com/office/drawing/2014/main" id="{872655E4-A81B-4240-8DE6-90E5F0D2791C}"/>
                  </a:ext>
                </a:extLst>
              </p:cNvPr>
              <p:cNvSpPr txBox="1">
                <a:spLocks noRot="1" noChangeAspect="1" noMove="1" noResize="1" noEditPoints="1" noAdjustHandles="1" noChangeArrowheads="1" noChangeShapeType="1" noTextEdit="1"/>
              </p:cNvSpPr>
              <p:nvPr/>
            </p:nvSpPr>
            <p:spPr>
              <a:xfrm>
                <a:off x="2206935" y="5007826"/>
                <a:ext cx="6046079" cy="553998"/>
              </a:xfrm>
              <a:prstGeom prst="rect">
                <a:avLst/>
              </a:prstGeom>
              <a:blipFill>
                <a:blip r:embed="rId4"/>
                <a:stretch>
                  <a:fillRect/>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A3710E7E-215D-4B69-96FC-9B950AB466D5}"/>
              </a:ext>
            </a:extLst>
          </p:cNvPr>
          <p:cNvSpPr txBox="1"/>
          <p:nvPr/>
        </p:nvSpPr>
        <p:spPr>
          <a:xfrm>
            <a:off x="528282" y="5683478"/>
            <a:ext cx="1224318" cy="369332"/>
          </a:xfrm>
          <a:prstGeom prst="rect">
            <a:avLst/>
          </a:prstGeom>
          <a:noFill/>
        </p:spPr>
        <p:txBody>
          <a:bodyPr wrap="square">
            <a:spAutoFit/>
          </a:bodyPr>
          <a:lstStyle/>
          <a:p>
            <a:r>
              <a:rPr lang="en-US" dirty="0">
                <a:latin typeface="Times New Roman" panose="02020603050405020304" pitchFamily="18" charset="0"/>
              </a:rPr>
              <a:t>Cơ năng</a:t>
            </a:r>
            <a:endParaRPr lang="en-US" dirty="0"/>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C0CC1A86-A534-42E6-A7D1-7969C19291BB}"/>
                  </a:ext>
                </a:extLst>
              </p:cNvPr>
              <p:cNvSpPr txBox="1"/>
              <p:nvPr/>
            </p:nvSpPr>
            <p:spPr>
              <a:xfrm>
                <a:off x="1752600" y="5683478"/>
                <a:ext cx="6342634"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2</m:t>
                          </m:r>
                        </m:sup>
                      </m:s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rPr>
                            <m:t>𝑜</m:t>
                          </m:r>
                        </m:sub>
                        <m:sup>
                          <m:r>
                            <a:rPr lang="en-US" i="1">
                              <a:latin typeface="Cambria Math" panose="02040503050406030204" pitchFamily="18" charset="0"/>
                            </a:rPr>
                            <m:t>2</m:t>
                          </m:r>
                        </m:sup>
                      </m:sSubSup>
                      <m:r>
                        <a:rPr lang="en-US" i="1">
                          <a:latin typeface="Cambria Math" panose="02040503050406030204" pitchFamily="18" charset="0"/>
                        </a:rPr>
                        <m:t> </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𝑠𝑖𝑛</m:t>
                          </m:r>
                        </m:e>
                        <m:sup>
                          <m:r>
                            <a:rPr lang="en-US" i="1">
                              <a:latin typeface="Cambria Math" panose="02040503050406030204" pitchFamily="18" charset="0"/>
                            </a:rPr>
                            <m:t>2</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rPr>
                                <m:t>𝑜</m:t>
                              </m:r>
                            </m:sub>
                          </m:s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𝜑</m:t>
                          </m:r>
                        </m:e>
                      </m:d>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rPr>
                        <m:t> </m:t>
                      </m:r>
                      <m:sSup>
                        <m:sSupPr>
                          <m:ctrlPr>
                            <a:rPr lang="en-US" i="1" smtClean="0">
                              <a:latin typeface="Cambria Math" panose="02040503050406030204" pitchFamily="18" charset="0"/>
                            </a:rPr>
                          </m:ctrlPr>
                        </m:sSupPr>
                        <m:e>
                          <m:r>
                            <a:rPr lang="en-US" i="1">
                              <a:latin typeface="Cambria Math" panose="02040503050406030204" pitchFamily="18" charset="0"/>
                            </a:rPr>
                            <m:t>𝑐𝑜𝑠</m:t>
                          </m:r>
                        </m:e>
                        <m:sup>
                          <m:r>
                            <a:rPr lang="en-US" i="1">
                              <a:latin typeface="Cambria Math" panose="02040503050406030204" pitchFamily="18" charset="0"/>
                            </a:rPr>
                            <m:t>2</m:t>
                          </m:r>
                        </m:sup>
                      </m:sSup>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rPr>
                                <m:t>𝑜</m:t>
                              </m:r>
                            </m:sub>
                          </m:s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2</m:t>
                          </m:r>
                        </m:sup>
                      </m:s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rPr>
                            <m:t>𝑜</m:t>
                          </m:r>
                        </m:sub>
                        <m:sup>
                          <m:r>
                            <a:rPr lang="en-US" i="1">
                              <a:latin typeface="Cambria Math" panose="02040503050406030204" pitchFamily="18" charset="0"/>
                            </a:rPr>
                            <m:t>2</m:t>
                          </m:r>
                        </m:sup>
                      </m:sSubSup>
                    </m:oMath>
                  </m:oMathPara>
                </a14:m>
                <a:endParaRPr lang="en-US" dirty="0"/>
              </a:p>
            </p:txBody>
          </p:sp>
        </mc:Choice>
        <mc:Fallback>
          <p:sp>
            <p:nvSpPr>
              <p:cNvPr id="20" name="TextBox 19">
                <a:extLst>
                  <a:ext uri="{FF2B5EF4-FFF2-40B4-BE49-F238E27FC236}">
                    <a16:creationId xmlns:a16="http://schemas.microsoft.com/office/drawing/2014/main" id="{C0CC1A86-A534-42E6-A7D1-7969C19291BB}"/>
                  </a:ext>
                </a:extLst>
              </p:cNvPr>
              <p:cNvSpPr txBox="1">
                <a:spLocks noRot="1" noChangeAspect="1" noMove="1" noResize="1" noEditPoints="1" noAdjustHandles="1" noChangeArrowheads="1" noChangeShapeType="1" noTextEdit="1"/>
              </p:cNvSpPr>
              <p:nvPr/>
            </p:nvSpPr>
            <p:spPr>
              <a:xfrm>
                <a:off x="1752600" y="5683478"/>
                <a:ext cx="6342634" cy="518604"/>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39955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492385-FA6D-4678-8C52-111A58548C3A}"/>
              </a:ext>
            </a:extLst>
          </p:cNvPr>
          <p:cNvSpPr/>
          <p:nvPr/>
        </p:nvSpPr>
        <p:spPr>
          <a:xfrm>
            <a:off x="0" y="8686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a:extLst>
              <a:ext uri="{FF2B5EF4-FFF2-40B4-BE49-F238E27FC236}">
                <a16:creationId xmlns:a16="http://schemas.microsoft.com/office/drawing/2014/main" id="{4DC6416F-A3A9-4BDB-9E45-D98993CF31F3}"/>
              </a:ext>
            </a:extLst>
          </p:cNvPr>
          <p:cNvSpPr/>
          <p:nvPr/>
        </p:nvSpPr>
        <p:spPr>
          <a:xfrm flipV="1">
            <a:off x="4354" y="6400800"/>
            <a:ext cx="914400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TextBox 4">
            <a:extLst>
              <a:ext uri="{FF2B5EF4-FFF2-40B4-BE49-F238E27FC236}">
                <a16:creationId xmlns:a16="http://schemas.microsoft.com/office/drawing/2014/main" id="{9D6B0DF7-8CCD-4684-95E0-229CCF541384}"/>
              </a:ext>
            </a:extLst>
          </p:cNvPr>
          <p:cNvSpPr txBox="1"/>
          <p:nvPr/>
        </p:nvSpPr>
        <p:spPr>
          <a:xfrm>
            <a:off x="181155" y="6400800"/>
            <a:ext cx="8610600" cy="461665"/>
          </a:xfrm>
          <a:prstGeom prst="rect">
            <a:avLst/>
          </a:prstGeom>
          <a:noFill/>
        </p:spPr>
        <p:txBody>
          <a:bodyPr wrap="square" rtlCol="0">
            <a:spAutoFit/>
          </a:bodyPr>
          <a:lstStyle/>
          <a:p>
            <a:pPr algn="ctr"/>
            <a:r>
              <a:rPr lang="en-US" sz="2400" i="1">
                <a:solidFill>
                  <a:schemeClr val="bg1">
                    <a:lumMod val="65000"/>
                  </a:schemeClr>
                </a:solidFill>
                <a:latin typeface="Times New Roman" pitchFamily="18" charset="0"/>
                <a:cs typeface="Times New Roman" pitchFamily="18" charset="0"/>
              </a:rPr>
              <a:t>Tổ Vật lý – Khoa Khoa học cơ bản – Trường Đại học Phenikaa</a:t>
            </a:r>
            <a:endParaRPr lang="en-US" sz="2400" i="1" dirty="0">
              <a:solidFill>
                <a:schemeClr val="bg1">
                  <a:lumMod val="65000"/>
                </a:schemeClr>
              </a:solidFill>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37C087D2-4528-49C1-8F23-9814BB99EB6F}"/>
              </a:ext>
            </a:extLst>
          </p:cNvPr>
          <p:cNvSpPr/>
          <p:nvPr/>
        </p:nvSpPr>
        <p:spPr>
          <a:xfrm>
            <a:off x="204246" y="145407"/>
            <a:ext cx="4126451" cy="523220"/>
          </a:xfrm>
          <a:prstGeom prst="rect">
            <a:avLst/>
          </a:prstGeom>
        </p:spPr>
        <p:txBody>
          <a:bodyPr wrap="none">
            <a:spAutoFit/>
          </a:bodyPr>
          <a:lstStyle/>
          <a:p>
            <a:pPr algn="just"/>
            <a:r>
              <a:rPr lang="en-US" sz="2800" b="1" dirty="0">
                <a:solidFill>
                  <a:srgbClr val="0070C0"/>
                </a:solidFill>
                <a:latin typeface="Times New Roman" pitchFamily="18" charset="0"/>
                <a:cs typeface="Times New Roman" pitchFamily="18" charset="0"/>
              </a:rPr>
              <a:t>5.1. Dao động cơ điều hòa</a:t>
            </a:r>
          </a:p>
        </p:txBody>
      </p:sp>
      <p:sp>
        <p:nvSpPr>
          <p:cNvPr id="7" name="TextBox 6">
            <a:extLst>
              <a:ext uri="{FF2B5EF4-FFF2-40B4-BE49-F238E27FC236}">
                <a16:creationId xmlns:a16="http://schemas.microsoft.com/office/drawing/2014/main" id="{F71C6504-86AD-4B87-8080-B05F2DA88906}"/>
              </a:ext>
            </a:extLst>
          </p:cNvPr>
          <p:cNvSpPr txBox="1"/>
          <p:nvPr/>
        </p:nvSpPr>
        <p:spPr>
          <a:xfrm>
            <a:off x="76200" y="960566"/>
            <a:ext cx="1608133" cy="369332"/>
          </a:xfrm>
          <a:prstGeom prst="rect">
            <a:avLst/>
          </a:prstGeom>
          <a:noFill/>
        </p:spPr>
        <p:txBody>
          <a:bodyPr wrap="none" rtlCol="0">
            <a:spAutoFit/>
          </a:bodyPr>
          <a:lstStyle/>
          <a:p>
            <a:r>
              <a:rPr lang="en-US" b="1" dirty="0">
                <a:solidFill>
                  <a:srgbClr val="0000FF"/>
                </a:solidFill>
                <a:latin typeface="Times New Roman" panose="02020603050405020304" pitchFamily="18" charset="0"/>
                <a:cs typeface="Times New Roman" panose="02020603050405020304" pitchFamily="18" charset="0"/>
              </a:rPr>
              <a:t>5. Con lắc đơn</a:t>
            </a:r>
          </a:p>
        </p:txBody>
      </p:sp>
      <p:pic>
        <p:nvPicPr>
          <p:cNvPr id="10" name="Picture 9">
            <a:extLst>
              <a:ext uri="{FF2B5EF4-FFF2-40B4-BE49-F238E27FC236}">
                <a16:creationId xmlns:a16="http://schemas.microsoft.com/office/drawing/2014/main" id="{8EE7902B-A36D-4308-AF32-39FC49354C59}"/>
              </a:ext>
            </a:extLst>
          </p:cNvPr>
          <p:cNvPicPr>
            <a:picLocks noChangeAspect="1"/>
          </p:cNvPicPr>
          <p:nvPr/>
        </p:nvPicPr>
        <p:blipFill>
          <a:blip r:embed="rId2"/>
          <a:stretch>
            <a:fillRect/>
          </a:stretch>
        </p:blipFill>
        <p:spPr>
          <a:xfrm>
            <a:off x="6019800" y="1114454"/>
            <a:ext cx="2703765" cy="3281615"/>
          </a:xfrm>
          <a:prstGeom prst="rect">
            <a:avLst/>
          </a:prstGeom>
        </p:spPr>
      </p:pic>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093AA8B6-A4B9-43D6-8922-7BD7CD6737BC}"/>
                  </a:ext>
                </a:extLst>
              </p:cNvPr>
              <p:cNvSpPr txBox="1"/>
              <p:nvPr/>
            </p:nvSpPr>
            <p:spPr>
              <a:xfrm>
                <a:off x="409755" y="1477838"/>
                <a:ext cx="4771845" cy="1293944"/>
              </a:xfrm>
              <a:prstGeom prst="rect">
                <a:avLst/>
              </a:prstGeom>
              <a:noFill/>
            </p:spPr>
            <p:txBody>
              <a:bodyPr wrap="square">
                <a:spAutoFit/>
              </a:bodyPr>
              <a:lstStyle/>
              <a:p>
                <a:r>
                  <a:rPr lang="en-US" dirty="0">
                    <a:latin typeface="Times New Roman" panose="02020603050405020304" pitchFamily="18" charset="0"/>
                  </a:rPr>
                  <a:t>Xét 1 con lắc đơn có chiều dài </a:t>
                </a:r>
                <a:r>
                  <a:rPr lang="en-US" i="1" dirty="0">
                    <a:latin typeface="Times New Roman" panose="02020603050405020304" pitchFamily="18" charset="0"/>
                  </a:rPr>
                  <a:t>l, </a:t>
                </a:r>
                <a:r>
                  <a:rPr lang="en-US" dirty="0">
                    <a:latin typeface="Times New Roman" panose="02020603050405020304" pitchFamily="18" charset="0"/>
                  </a:rPr>
                  <a:t>khối lượng là m dao động quanh điểm O với góc </a:t>
                </a:r>
                <a:r>
                  <a:rPr lang="en-US" dirty="0">
                    <a:latin typeface="Times New Roman" panose="02020603050405020304" pitchFamily="18" charset="0"/>
                    <a:sym typeface="Symbol" panose="05050102010706020507" pitchFamily="18" charset="2"/>
                  </a:rPr>
                  <a:t> rất nhỏ.</a:t>
                </a:r>
              </a:p>
              <a:p>
                <a:r>
                  <a:rPr lang="en-US" dirty="0">
                    <a:latin typeface="Times New Roman" panose="02020603050405020304" pitchFamily="18" charset="0"/>
                    <a:sym typeface="Symbol" panose="05050102010706020507" pitchFamily="18" charset="2"/>
                  </a:rPr>
                  <a:t>Khi đó lực gây ra dao động quanh vị trí O là thành phần trọng lực P</a:t>
                </a:r>
                <a:r>
                  <a:rPr lang="en-US" baseline="-25000" dirty="0">
                    <a:latin typeface="Times New Roman" panose="02020603050405020304" pitchFamily="18" charset="0"/>
                    <a:sym typeface="Symbol" panose="05050102010706020507" pitchFamily="18" charset="2"/>
                  </a:rPr>
                  <a:t>t</a:t>
                </a:r>
                <a:r>
                  <a:rPr lang="en-US" dirty="0">
                    <a:latin typeface="Times New Roman" panose="02020603050405020304" pitchFamily="18" charset="0"/>
                    <a:sym typeface="Symbol" panose="05050102010706020507" pitchFamily="18" charset="2"/>
                  </a:rPr>
                  <a:t> = -mg= - mg.</a:t>
                </a:r>
                <a14:m>
                  <m:oMath xmlns:m="http://schemas.openxmlformats.org/officeDocument/2006/math">
                    <m:f>
                      <m:fPr>
                        <m:ctrlPr>
                          <a:rPr lang="en-US" i="1" smtClean="0">
                            <a:latin typeface="Cambria Math" panose="02040503050406030204" pitchFamily="18" charset="0"/>
                            <a:sym typeface="Symbol" panose="05050102010706020507" pitchFamily="18" charset="2"/>
                          </a:rPr>
                        </m:ctrlPr>
                      </m:fPr>
                      <m:num>
                        <m:r>
                          <a:rPr lang="en-US" b="0" i="1" smtClean="0">
                            <a:latin typeface="Cambria Math" panose="02040503050406030204" pitchFamily="18" charset="0"/>
                            <a:sym typeface="Symbol" panose="05050102010706020507" pitchFamily="18" charset="2"/>
                          </a:rPr>
                          <m:t>𝑥</m:t>
                        </m:r>
                      </m:num>
                      <m:den>
                        <m:r>
                          <a:rPr lang="en-US" b="0" i="1" smtClean="0">
                            <a:latin typeface="Cambria Math" panose="02040503050406030204" pitchFamily="18" charset="0"/>
                            <a:sym typeface="Symbol" panose="05050102010706020507" pitchFamily="18" charset="2"/>
                          </a:rPr>
                          <m:t>𝑙</m:t>
                        </m:r>
                      </m:den>
                    </m:f>
                  </m:oMath>
                </a14:m>
                <a:endParaRPr lang="en-US" baseline="-25000" dirty="0"/>
              </a:p>
            </p:txBody>
          </p:sp>
        </mc:Choice>
        <mc:Fallback>
          <p:sp>
            <p:nvSpPr>
              <p:cNvPr id="11" name="TextBox 10">
                <a:extLst>
                  <a:ext uri="{FF2B5EF4-FFF2-40B4-BE49-F238E27FC236}">
                    <a16:creationId xmlns:a16="http://schemas.microsoft.com/office/drawing/2014/main" id="{093AA8B6-A4B9-43D6-8922-7BD7CD6737BC}"/>
                  </a:ext>
                </a:extLst>
              </p:cNvPr>
              <p:cNvSpPr txBox="1">
                <a:spLocks noRot="1" noChangeAspect="1" noMove="1" noResize="1" noEditPoints="1" noAdjustHandles="1" noChangeArrowheads="1" noChangeShapeType="1" noTextEdit="1"/>
              </p:cNvSpPr>
              <p:nvPr/>
            </p:nvSpPr>
            <p:spPr>
              <a:xfrm>
                <a:off x="409755" y="1477838"/>
                <a:ext cx="4771845" cy="1293944"/>
              </a:xfrm>
              <a:prstGeom prst="rect">
                <a:avLst/>
              </a:prstGeom>
              <a:blipFill>
                <a:blip r:embed="rId3"/>
                <a:stretch>
                  <a:fillRect l="-1022" t="-2347" b="-1408"/>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B99A6542-493E-4CE8-BBFC-520E60CE9ED0}"/>
              </a:ext>
            </a:extLst>
          </p:cNvPr>
          <p:cNvSpPr txBox="1"/>
          <p:nvPr/>
        </p:nvSpPr>
        <p:spPr>
          <a:xfrm>
            <a:off x="502750" y="2951397"/>
            <a:ext cx="4585854" cy="369332"/>
          </a:xfrm>
          <a:prstGeom prst="rect">
            <a:avLst/>
          </a:prstGeom>
          <a:noFill/>
        </p:spPr>
        <p:txBody>
          <a:bodyPr wrap="square">
            <a:spAutoFit/>
          </a:bodyPr>
          <a:lstStyle/>
          <a:p>
            <a:r>
              <a:rPr lang="en-US" dirty="0">
                <a:latin typeface="Times New Roman" panose="02020603050405020304" pitchFamily="18" charset="0"/>
              </a:rPr>
              <a:t>Áp dụng </a:t>
            </a:r>
            <a:r>
              <a:rPr lang="en-US" sz="1800" b="0" i="0" dirty="0">
                <a:solidFill>
                  <a:srgbClr val="000000"/>
                </a:solidFill>
                <a:effectLst/>
                <a:latin typeface="Times New Roman" panose="02020603050405020304" pitchFamily="18" charset="0"/>
              </a:rPr>
              <a:t>Định luật 2 Newton ta có:</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4727B083-5D80-4696-A9BE-BD004E702F49}"/>
                  </a:ext>
                </a:extLst>
              </p:cNvPr>
              <p:cNvSpPr txBox="1"/>
              <p:nvPr/>
            </p:nvSpPr>
            <p:spPr>
              <a:xfrm>
                <a:off x="676044" y="3380600"/>
                <a:ext cx="2828467" cy="55579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𝑚𝑎</m:t>
                      </m:r>
                      <m:r>
                        <a:rPr lang="en-US" b="0" i="1" smtClean="0">
                          <a:latin typeface="Cambria Math" panose="02040503050406030204" pitchFamily="18" charset="0"/>
                        </a:rPr>
                        <m:t>=</m:t>
                      </m:r>
                      <m:r>
                        <a:rPr lang="en-US" b="0" i="1" smtClean="0">
                          <a:latin typeface="Cambria Math" panose="02040503050406030204" pitchFamily="18" charset="0"/>
                        </a:rPr>
                        <m:t>𝑚</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rPr>
                            <m:t>𝑥</m:t>
                          </m:r>
                        </m:num>
                        <m:den>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r>
                        <a:rPr lang="en-US" b="0" i="1" smtClean="0">
                          <a:latin typeface="Cambria Math" panose="02040503050406030204" pitchFamily="18" charset="0"/>
                        </a:rPr>
                        <m:t>𝑚</m:t>
                      </m:r>
                      <m:f>
                        <m:fPr>
                          <m:ctrlPr>
                            <a:rPr lang="en-US" b="0" i="1" smtClean="0">
                              <a:latin typeface="Cambria Math" panose="02040503050406030204" pitchFamily="18" charset="0"/>
                            </a:rPr>
                          </m:ctrlPr>
                        </m:fPr>
                        <m:num>
                          <m:r>
                            <a:rPr lang="en-US" b="0" i="1" smtClean="0">
                              <a:latin typeface="Cambria Math" panose="02040503050406030204" pitchFamily="18" charset="0"/>
                            </a:rPr>
                            <m:t>𝑔</m:t>
                          </m:r>
                        </m:num>
                        <m:den>
                          <m:r>
                            <a:rPr lang="en-US" b="0" i="1" smtClean="0">
                              <a:latin typeface="Cambria Math" panose="02040503050406030204" pitchFamily="18" charset="0"/>
                            </a:rPr>
                            <m:t>𝑙</m:t>
                          </m:r>
                        </m:den>
                      </m:f>
                      <m:r>
                        <a:rPr lang="en-US" b="0" i="1" smtClean="0">
                          <a:latin typeface="Cambria Math" panose="02040503050406030204" pitchFamily="18" charset="0"/>
                        </a:rPr>
                        <m:t>𝑥</m:t>
                      </m:r>
                    </m:oMath>
                  </m:oMathPara>
                </a14:m>
                <a:endParaRPr lang="en-US" dirty="0"/>
              </a:p>
            </p:txBody>
          </p:sp>
        </mc:Choice>
        <mc:Fallback>
          <p:sp>
            <p:nvSpPr>
              <p:cNvPr id="15" name="TextBox 14">
                <a:extLst>
                  <a:ext uri="{FF2B5EF4-FFF2-40B4-BE49-F238E27FC236}">
                    <a16:creationId xmlns:a16="http://schemas.microsoft.com/office/drawing/2014/main" id="{4727B083-5D80-4696-A9BE-BD004E702F49}"/>
                  </a:ext>
                </a:extLst>
              </p:cNvPr>
              <p:cNvSpPr txBox="1">
                <a:spLocks noRot="1" noChangeAspect="1" noMove="1" noResize="1" noEditPoints="1" noAdjustHandles="1" noChangeArrowheads="1" noChangeShapeType="1" noTextEdit="1"/>
              </p:cNvSpPr>
              <p:nvPr/>
            </p:nvSpPr>
            <p:spPr>
              <a:xfrm>
                <a:off x="676044" y="3380600"/>
                <a:ext cx="2828467" cy="55579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5F06E6AA-F14B-4503-8796-A6605C0A626C}"/>
                  </a:ext>
                </a:extLst>
              </p:cNvPr>
              <p:cNvSpPr txBox="1"/>
              <p:nvPr/>
            </p:nvSpPr>
            <p:spPr>
              <a:xfrm>
                <a:off x="530459" y="4051560"/>
                <a:ext cx="3355741" cy="656013"/>
              </a:xfrm>
              <a:prstGeom prst="rect">
                <a:avLst/>
              </a:prstGeom>
              <a:noFill/>
            </p:spPr>
            <p:txBody>
              <a:bodyPr wrap="square">
                <a:spAutoFit/>
              </a:bodyPr>
              <a:lstStyle/>
              <a:p>
                <a:r>
                  <a:rPr lang="en-US" sz="1800" b="0" i="0" dirty="0">
                    <a:solidFill>
                      <a:srgbClr val="000000"/>
                    </a:solidFill>
                    <a:effectLst/>
                    <a:latin typeface="Times New Roman" panose="02020603050405020304" pitchFamily="18" charset="0"/>
                  </a:rPr>
                  <a:t>Đặt </a:t>
                </a:r>
                <a14:m>
                  <m:oMath xmlns:m="http://schemas.openxmlformats.org/officeDocument/2006/math">
                    <m:sSub>
                      <m:sSubPr>
                        <m:ctrlPr>
                          <a:rPr lang="en-US" sz="1800" b="0" i="1" smtClean="0">
                            <a:solidFill>
                              <a:srgbClr val="000000"/>
                            </a:solidFill>
                            <a:effectLst/>
                            <a:latin typeface="Cambria Math" panose="02040503050406030204" pitchFamily="18" charset="0"/>
                          </a:rPr>
                        </m:ctrlPr>
                      </m:sSubPr>
                      <m:e>
                        <m:r>
                          <a:rPr lang="en-US" sz="1800" b="0" i="1" smtClean="0">
                            <a:solidFill>
                              <a:srgbClr val="000000"/>
                            </a:solidFill>
                            <a:effectLst/>
                            <a:latin typeface="Cambria Math" panose="02040503050406030204" pitchFamily="18" charset="0"/>
                            <a:ea typeface="Cambria Math" panose="02040503050406030204" pitchFamily="18" charset="0"/>
                          </a:rPr>
                          <m:t>𝜔</m:t>
                        </m:r>
                      </m:e>
                      <m:sub>
                        <m:r>
                          <a:rPr lang="en-US" sz="1800" b="0" i="1" smtClean="0">
                            <a:solidFill>
                              <a:srgbClr val="000000"/>
                            </a:solidFill>
                            <a:effectLst/>
                            <a:latin typeface="Cambria Math" panose="02040503050406030204" pitchFamily="18" charset="0"/>
                          </a:rPr>
                          <m:t>𝑜</m:t>
                        </m:r>
                      </m:sub>
                    </m:sSub>
                    <m:r>
                      <a:rPr lang="en-US" sz="1800" b="0" i="1" smtClean="0">
                        <a:solidFill>
                          <a:srgbClr val="000000"/>
                        </a:solidFill>
                        <a:effectLst/>
                        <a:latin typeface="Cambria Math" panose="02040503050406030204" pitchFamily="18" charset="0"/>
                      </a:rPr>
                      <m:t>=</m:t>
                    </m:r>
                    <m:rad>
                      <m:radPr>
                        <m:degHide m:val="on"/>
                        <m:ctrlPr>
                          <a:rPr lang="en-US" sz="1800" b="0" i="1" smtClean="0">
                            <a:solidFill>
                              <a:srgbClr val="000000"/>
                            </a:solidFill>
                            <a:effectLst/>
                            <a:latin typeface="Cambria Math" panose="02040503050406030204" pitchFamily="18" charset="0"/>
                          </a:rPr>
                        </m:ctrlPr>
                      </m:radPr>
                      <m:deg/>
                      <m:e>
                        <m:f>
                          <m:fPr>
                            <m:ctrlPr>
                              <a:rPr lang="en-US" sz="1800" b="0" i="1" smtClean="0">
                                <a:solidFill>
                                  <a:srgbClr val="000000"/>
                                </a:solidFill>
                                <a:effectLst/>
                                <a:latin typeface="Cambria Math" panose="02040503050406030204" pitchFamily="18" charset="0"/>
                              </a:rPr>
                            </m:ctrlPr>
                          </m:fPr>
                          <m:num>
                            <m:r>
                              <a:rPr lang="en-US" sz="1800" b="0" i="1" smtClean="0">
                                <a:solidFill>
                                  <a:srgbClr val="000000"/>
                                </a:solidFill>
                                <a:effectLst/>
                                <a:latin typeface="Cambria Math" panose="02040503050406030204" pitchFamily="18" charset="0"/>
                              </a:rPr>
                              <m:t>𝑔</m:t>
                            </m:r>
                          </m:num>
                          <m:den>
                            <m:r>
                              <a:rPr lang="en-US" sz="1800" b="0" i="1" smtClean="0">
                                <a:solidFill>
                                  <a:srgbClr val="000000"/>
                                </a:solidFill>
                                <a:effectLst/>
                                <a:latin typeface="Cambria Math" panose="02040503050406030204" pitchFamily="18" charset="0"/>
                              </a:rPr>
                              <m:t>𝑙</m:t>
                            </m:r>
                          </m:den>
                        </m:f>
                      </m:e>
                    </m:rad>
                  </m:oMath>
                </a14:m>
                <a:r>
                  <a:rPr lang="en-US" sz="1800" b="0" i="0" dirty="0">
                    <a:solidFill>
                      <a:srgbClr val="000000"/>
                    </a:solidFill>
                    <a:effectLst/>
                    <a:latin typeface="Times New Roman" panose="02020603050405020304" pitchFamily="18" charset="0"/>
                  </a:rPr>
                  <a:t> ta có phương trình:</a:t>
                </a:r>
              </a:p>
            </p:txBody>
          </p:sp>
        </mc:Choice>
        <mc:Fallback>
          <p:sp>
            <p:nvSpPr>
              <p:cNvPr id="16" name="TextBox 15">
                <a:extLst>
                  <a:ext uri="{FF2B5EF4-FFF2-40B4-BE49-F238E27FC236}">
                    <a16:creationId xmlns:a16="http://schemas.microsoft.com/office/drawing/2014/main" id="{5F06E6AA-F14B-4503-8796-A6605C0A626C}"/>
                  </a:ext>
                </a:extLst>
              </p:cNvPr>
              <p:cNvSpPr txBox="1">
                <a:spLocks noRot="1" noChangeAspect="1" noMove="1" noResize="1" noEditPoints="1" noAdjustHandles="1" noChangeArrowheads="1" noChangeShapeType="1" noTextEdit="1"/>
              </p:cNvSpPr>
              <p:nvPr/>
            </p:nvSpPr>
            <p:spPr>
              <a:xfrm>
                <a:off x="530459" y="4051560"/>
                <a:ext cx="3355741" cy="656013"/>
              </a:xfrm>
              <a:prstGeom prst="rect">
                <a:avLst/>
              </a:prstGeom>
              <a:blipFill>
                <a:blip r:embed="rId5"/>
                <a:stretch>
                  <a:fillRect l="-145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63DD6AA8-CC3C-4B6B-8E37-EDF7C3636208}"/>
                  </a:ext>
                </a:extLst>
              </p:cNvPr>
              <p:cNvSpPr txBox="1"/>
              <p:nvPr/>
            </p:nvSpPr>
            <p:spPr>
              <a:xfrm>
                <a:off x="3955473" y="4051560"/>
                <a:ext cx="3290454" cy="55579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rPr>
                            <m:t>𝑥</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𝑑𝑡</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𝑜</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=0     (</m:t>
                      </m:r>
                      <m:r>
                        <a:rPr lang="en-US" b="0" i="1" smtClean="0">
                          <a:latin typeface="Cambria Math" panose="02040503050406030204" pitchFamily="18" charset="0"/>
                        </a:rPr>
                        <m:t>𝑉</m:t>
                      </m:r>
                      <m:r>
                        <a:rPr lang="en-US" b="0" i="1" smtClean="0">
                          <a:latin typeface="Cambria Math" panose="02040503050406030204" pitchFamily="18" charset="0"/>
                        </a:rPr>
                        <m:t>ớ</m:t>
                      </m:r>
                      <m:r>
                        <a:rPr lang="en-US" b="0" i="1" smtClean="0">
                          <a:latin typeface="Cambria Math" panose="02040503050406030204" pitchFamily="18" charset="0"/>
                        </a:rPr>
                        <m:t>𝑖</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𝑜</m:t>
                          </m:r>
                        </m:sub>
                      </m:sSub>
                      <m:r>
                        <a:rPr lang="en-US" b="0" i="1" smtClean="0">
                          <a:latin typeface="Cambria Math" panose="02040503050406030204" pitchFamily="18" charset="0"/>
                        </a:rPr>
                        <m:t>&gt;0)</m:t>
                      </m:r>
                    </m:oMath>
                  </m:oMathPara>
                </a14:m>
                <a:endParaRPr lang="en-US" dirty="0"/>
              </a:p>
            </p:txBody>
          </p:sp>
        </mc:Choice>
        <mc:Fallback>
          <p:sp>
            <p:nvSpPr>
              <p:cNvPr id="17" name="TextBox 16">
                <a:extLst>
                  <a:ext uri="{FF2B5EF4-FFF2-40B4-BE49-F238E27FC236}">
                    <a16:creationId xmlns:a16="http://schemas.microsoft.com/office/drawing/2014/main" id="{63DD6AA8-CC3C-4B6B-8E37-EDF7C3636208}"/>
                  </a:ext>
                </a:extLst>
              </p:cNvPr>
              <p:cNvSpPr txBox="1">
                <a:spLocks noRot="1" noChangeAspect="1" noMove="1" noResize="1" noEditPoints="1" noAdjustHandles="1" noChangeArrowheads="1" noChangeShapeType="1" noTextEdit="1"/>
              </p:cNvSpPr>
              <p:nvPr/>
            </p:nvSpPr>
            <p:spPr>
              <a:xfrm>
                <a:off x="3955473" y="4051560"/>
                <a:ext cx="3290454" cy="555793"/>
              </a:xfrm>
              <a:prstGeom prst="rect">
                <a:avLst/>
              </a:prstGeom>
              <a:blipFill>
                <a:blip r:embed="rId6"/>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B646B97B-B2CE-4BE8-A87C-49F7441FDCF7}"/>
              </a:ext>
            </a:extLst>
          </p:cNvPr>
          <p:cNvSpPr txBox="1"/>
          <p:nvPr/>
        </p:nvSpPr>
        <p:spPr>
          <a:xfrm>
            <a:off x="596897" y="4757568"/>
            <a:ext cx="7467600" cy="369332"/>
          </a:xfrm>
          <a:prstGeom prst="rect">
            <a:avLst/>
          </a:prstGeom>
          <a:noFill/>
        </p:spPr>
        <p:txBody>
          <a:bodyPr wrap="square">
            <a:spAutoFit/>
          </a:bodyPr>
          <a:lstStyle/>
          <a:p>
            <a:r>
              <a:rPr lang="en-US" dirty="0">
                <a:solidFill>
                  <a:srgbClr val="000000"/>
                </a:solidFill>
                <a:latin typeface="Times New Roman" panose="02020603050405020304" pitchFamily="18" charset="0"/>
              </a:rPr>
              <a:t>Đây là Phương trình vi phân cấp 2 thuần nhất có hệ số không đổi. </a:t>
            </a:r>
            <a:endParaRPr lang="en-US" dirty="0"/>
          </a:p>
        </p:txBody>
      </p:sp>
      <p:sp>
        <p:nvSpPr>
          <p:cNvPr id="19" name="TextBox 18">
            <a:extLst>
              <a:ext uri="{FF2B5EF4-FFF2-40B4-BE49-F238E27FC236}">
                <a16:creationId xmlns:a16="http://schemas.microsoft.com/office/drawing/2014/main" id="{0261FE2C-63CF-4C06-9A1B-7E1F900C9F5A}"/>
              </a:ext>
            </a:extLst>
          </p:cNvPr>
          <p:cNvSpPr txBox="1"/>
          <p:nvPr/>
        </p:nvSpPr>
        <p:spPr>
          <a:xfrm>
            <a:off x="596897" y="5194932"/>
            <a:ext cx="2521527" cy="369332"/>
          </a:xfrm>
          <a:prstGeom prst="rect">
            <a:avLst/>
          </a:prstGeom>
          <a:noFill/>
        </p:spPr>
        <p:txBody>
          <a:bodyPr wrap="square">
            <a:spAutoFit/>
          </a:bodyPr>
          <a:lstStyle/>
          <a:p>
            <a:r>
              <a:rPr lang="en-US" dirty="0">
                <a:solidFill>
                  <a:srgbClr val="000000"/>
                </a:solidFill>
                <a:latin typeface="Times New Roman" panose="02020603050405020304" pitchFamily="18" charset="0"/>
              </a:rPr>
              <a:t>Nghiệm của nó có dạng</a:t>
            </a:r>
            <a:endParaRPr lang="en-US" dirty="0"/>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3B52AE8A-785E-4DD3-A611-C1CC85B78736}"/>
                  </a:ext>
                </a:extLst>
              </p:cNvPr>
              <p:cNvSpPr txBox="1"/>
              <p:nvPr/>
            </p:nvSpPr>
            <p:spPr>
              <a:xfrm>
                <a:off x="3232724" y="5241098"/>
                <a:ext cx="196938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𝐴𝑐𝑜𝑠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𝑜</m:t>
                          </m:r>
                        </m:sub>
                      </m:s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20" name="TextBox 19">
                <a:extLst>
                  <a:ext uri="{FF2B5EF4-FFF2-40B4-BE49-F238E27FC236}">
                    <a16:creationId xmlns:a16="http://schemas.microsoft.com/office/drawing/2014/main" id="{3B52AE8A-785E-4DD3-A611-C1CC85B78736}"/>
                  </a:ext>
                </a:extLst>
              </p:cNvPr>
              <p:cNvSpPr txBox="1">
                <a:spLocks noRot="1" noChangeAspect="1" noMove="1" noResize="1" noEditPoints="1" noAdjustHandles="1" noChangeArrowheads="1" noChangeShapeType="1" noTextEdit="1"/>
              </p:cNvSpPr>
              <p:nvPr/>
            </p:nvSpPr>
            <p:spPr>
              <a:xfrm>
                <a:off x="3232724" y="5241098"/>
                <a:ext cx="1969385" cy="276999"/>
              </a:xfrm>
              <a:prstGeom prst="rect">
                <a:avLst/>
              </a:prstGeom>
              <a:blipFill>
                <a:blip r:embed="rId7"/>
                <a:stretch>
                  <a:fillRect l="-1238" t="-2222" r="-4025" b="-35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8D997E8E-730F-440D-AC52-8485F82AA226}"/>
                  </a:ext>
                </a:extLst>
              </p:cNvPr>
              <p:cNvSpPr txBox="1"/>
              <p:nvPr/>
            </p:nvSpPr>
            <p:spPr>
              <a:xfrm>
                <a:off x="676044" y="5647614"/>
                <a:ext cx="2521527" cy="656013"/>
              </a:xfrm>
              <a:prstGeom prst="rect">
                <a:avLst/>
              </a:prstGeom>
              <a:noFill/>
            </p:spPr>
            <p:txBody>
              <a:bodyPr wrap="square">
                <a:spAutoFit/>
              </a:bodyPr>
              <a:lstStyle/>
              <a:p>
                <a:r>
                  <a:rPr lang="en-US" dirty="0">
                    <a:solidFill>
                      <a:srgbClr val="000000"/>
                    </a:solidFill>
                    <a:latin typeface="Times New Roman" panose="02020603050405020304" pitchFamily="18" charset="0"/>
                  </a:rPr>
                  <a:t>Với tần số góc </a:t>
                </a:r>
                <a14:m>
                  <m:oMath xmlns:m="http://schemas.openxmlformats.org/officeDocument/2006/math">
                    <m:sSub>
                      <m:sSubPr>
                        <m:ctrlPr>
                          <a:rPr lang="en-US" sz="1800" b="0" i="1" smtClean="0">
                            <a:solidFill>
                              <a:srgbClr val="000000"/>
                            </a:solidFill>
                            <a:effectLst/>
                            <a:latin typeface="Cambria Math" panose="02040503050406030204" pitchFamily="18" charset="0"/>
                          </a:rPr>
                        </m:ctrlPr>
                      </m:sSubPr>
                      <m:e>
                        <m:r>
                          <a:rPr lang="en-US" sz="1800" b="0" i="1" smtClean="0">
                            <a:solidFill>
                              <a:srgbClr val="000000"/>
                            </a:solidFill>
                            <a:effectLst/>
                            <a:latin typeface="Cambria Math" panose="02040503050406030204" pitchFamily="18" charset="0"/>
                            <a:ea typeface="Cambria Math" panose="02040503050406030204" pitchFamily="18" charset="0"/>
                          </a:rPr>
                          <m:t>𝜔</m:t>
                        </m:r>
                      </m:e>
                      <m:sub>
                        <m:r>
                          <a:rPr lang="en-US" sz="1800" b="0" i="1" smtClean="0">
                            <a:solidFill>
                              <a:srgbClr val="000000"/>
                            </a:solidFill>
                            <a:effectLst/>
                            <a:latin typeface="Cambria Math" panose="02040503050406030204" pitchFamily="18" charset="0"/>
                          </a:rPr>
                          <m:t>𝑜</m:t>
                        </m:r>
                      </m:sub>
                    </m:sSub>
                    <m:r>
                      <a:rPr lang="en-US" sz="1800" b="0" i="1" smtClean="0">
                        <a:solidFill>
                          <a:srgbClr val="000000"/>
                        </a:solidFill>
                        <a:effectLst/>
                        <a:latin typeface="Cambria Math" panose="02040503050406030204" pitchFamily="18" charset="0"/>
                      </a:rPr>
                      <m:t>=</m:t>
                    </m:r>
                    <m:rad>
                      <m:radPr>
                        <m:degHide m:val="on"/>
                        <m:ctrlPr>
                          <a:rPr lang="en-US" sz="1800" b="0" i="1" smtClean="0">
                            <a:solidFill>
                              <a:srgbClr val="000000"/>
                            </a:solidFill>
                            <a:effectLst/>
                            <a:latin typeface="Cambria Math" panose="02040503050406030204" pitchFamily="18" charset="0"/>
                          </a:rPr>
                        </m:ctrlPr>
                      </m:radPr>
                      <m:deg/>
                      <m:e>
                        <m:f>
                          <m:fPr>
                            <m:ctrlPr>
                              <a:rPr lang="en-US" sz="1800" b="0" i="1" smtClean="0">
                                <a:solidFill>
                                  <a:srgbClr val="000000"/>
                                </a:solidFill>
                                <a:effectLst/>
                                <a:latin typeface="Cambria Math" panose="02040503050406030204" pitchFamily="18" charset="0"/>
                              </a:rPr>
                            </m:ctrlPr>
                          </m:fPr>
                          <m:num>
                            <m:r>
                              <a:rPr lang="en-US" sz="1800" b="0" i="1" smtClean="0">
                                <a:solidFill>
                                  <a:srgbClr val="000000"/>
                                </a:solidFill>
                                <a:effectLst/>
                                <a:latin typeface="Cambria Math" panose="02040503050406030204" pitchFamily="18" charset="0"/>
                              </a:rPr>
                              <m:t>𝑔</m:t>
                            </m:r>
                          </m:num>
                          <m:den>
                            <m:r>
                              <a:rPr lang="en-US" sz="1800" b="0" i="1" smtClean="0">
                                <a:solidFill>
                                  <a:srgbClr val="000000"/>
                                </a:solidFill>
                                <a:effectLst/>
                                <a:latin typeface="Cambria Math" panose="02040503050406030204" pitchFamily="18" charset="0"/>
                              </a:rPr>
                              <m:t>𝑙</m:t>
                            </m:r>
                          </m:den>
                        </m:f>
                      </m:e>
                    </m:rad>
                  </m:oMath>
                </a14:m>
                <a:r>
                  <a:rPr lang="en-US" dirty="0">
                    <a:solidFill>
                      <a:srgbClr val="000000"/>
                    </a:solidFill>
                    <a:latin typeface="Times New Roman" panose="02020603050405020304" pitchFamily="18" charset="0"/>
                  </a:rPr>
                  <a:t> </a:t>
                </a:r>
                <a:endParaRPr lang="en-US" dirty="0"/>
              </a:p>
            </p:txBody>
          </p:sp>
        </mc:Choice>
        <mc:Fallback>
          <p:sp>
            <p:nvSpPr>
              <p:cNvPr id="21" name="TextBox 20">
                <a:extLst>
                  <a:ext uri="{FF2B5EF4-FFF2-40B4-BE49-F238E27FC236}">
                    <a16:creationId xmlns:a16="http://schemas.microsoft.com/office/drawing/2014/main" id="{8D997E8E-730F-440D-AC52-8485F82AA226}"/>
                  </a:ext>
                </a:extLst>
              </p:cNvPr>
              <p:cNvSpPr txBox="1">
                <a:spLocks noRot="1" noChangeAspect="1" noMove="1" noResize="1" noEditPoints="1" noAdjustHandles="1" noChangeArrowheads="1" noChangeShapeType="1" noTextEdit="1"/>
              </p:cNvSpPr>
              <p:nvPr/>
            </p:nvSpPr>
            <p:spPr>
              <a:xfrm>
                <a:off x="676044" y="5647614"/>
                <a:ext cx="2521527" cy="656013"/>
              </a:xfrm>
              <a:prstGeom prst="rect">
                <a:avLst/>
              </a:prstGeom>
              <a:blipFill>
                <a:blip r:embed="rId8"/>
                <a:stretch>
                  <a:fillRect l="-2174"/>
                </a:stretch>
              </a:blipFill>
            </p:spPr>
            <p:txBody>
              <a:bodyPr/>
              <a:lstStyle/>
              <a:p>
                <a:r>
                  <a:rPr lang="en-US">
                    <a:noFill/>
                  </a:rPr>
                  <a:t> </a:t>
                </a:r>
              </a:p>
            </p:txBody>
          </p:sp>
        </mc:Fallback>
      </mc:AlternateContent>
    </p:spTree>
    <p:extLst>
      <p:ext uri="{BB962C8B-B14F-4D97-AF65-F5344CB8AC3E}">
        <p14:creationId xmlns:p14="http://schemas.microsoft.com/office/powerpoint/2010/main" val="2666269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632D39-EC93-4B71-BAAC-292503057D38}"/>
              </a:ext>
            </a:extLst>
          </p:cNvPr>
          <p:cNvSpPr/>
          <p:nvPr/>
        </p:nvSpPr>
        <p:spPr>
          <a:xfrm>
            <a:off x="0" y="868681"/>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Rectangle 4">
            <a:extLst>
              <a:ext uri="{FF2B5EF4-FFF2-40B4-BE49-F238E27FC236}">
                <a16:creationId xmlns:a16="http://schemas.microsoft.com/office/drawing/2014/main" id="{91E1D609-4D43-4AAB-83D0-D897BD48F281}"/>
              </a:ext>
            </a:extLst>
          </p:cNvPr>
          <p:cNvSpPr/>
          <p:nvPr/>
        </p:nvSpPr>
        <p:spPr>
          <a:xfrm flipV="1">
            <a:off x="4354" y="6400800"/>
            <a:ext cx="914400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TextBox 6">
            <a:extLst>
              <a:ext uri="{FF2B5EF4-FFF2-40B4-BE49-F238E27FC236}">
                <a16:creationId xmlns:a16="http://schemas.microsoft.com/office/drawing/2014/main" id="{9D0A265F-E23B-4CB2-A7B4-CE8EF17DF1A5}"/>
              </a:ext>
            </a:extLst>
          </p:cNvPr>
          <p:cNvSpPr txBox="1"/>
          <p:nvPr/>
        </p:nvSpPr>
        <p:spPr>
          <a:xfrm>
            <a:off x="181155" y="6400800"/>
            <a:ext cx="8610600" cy="461665"/>
          </a:xfrm>
          <a:prstGeom prst="rect">
            <a:avLst/>
          </a:prstGeom>
          <a:noFill/>
        </p:spPr>
        <p:txBody>
          <a:bodyPr wrap="square" rtlCol="0">
            <a:spAutoFit/>
          </a:bodyPr>
          <a:lstStyle/>
          <a:p>
            <a:pPr algn="ctr"/>
            <a:r>
              <a:rPr lang="en-US" sz="2400" i="1">
                <a:solidFill>
                  <a:schemeClr val="bg1">
                    <a:lumMod val="65000"/>
                  </a:schemeClr>
                </a:solidFill>
                <a:latin typeface="Times New Roman" pitchFamily="18" charset="0"/>
                <a:cs typeface="Times New Roman" pitchFamily="18" charset="0"/>
              </a:rPr>
              <a:t>Tổ Vật lý – Khoa Khoa học cơ bản – Trường Đại học Phenikaa</a:t>
            </a:r>
            <a:endParaRPr lang="en-US" sz="2400" i="1" dirty="0">
              <a:solidFill>
                <a:schemeClr val="bg1">
                  <a:lumMod val="65000"/>
                </a:schemeClr>
              </a:solidFill>
              <a:latin typeface="Times New Roman" pitchFamily="18" charset="0"/>
              <a:cs typeface="Times New Roman" pitchFamily="18" charset="0"/>
            </a:endParaRPr>
          </a:p>
        </p:txBody>
      </p:sp>
      <p:sp>
        <p:nvSpPr>
          <p:cNvPr id="8" name="Rectangle 7">
            <a:extLst>
              <a:ext uri="{FF2B5EF4-FFF2-40B4-BE49-F238E27FC236}">
                <a16:creationId xmlns:a16="http://schemas.microsoft.com/office/drawing/2014/main" id="{7BA842E3-FEAA-4578-A86F-11239BBD6260}"/>
              </a:ext>
            </a:extLst>
          </p:cNvPr>
          <p:cNvSpPr/>
          <p:nvPr/>
        </p:nvSpPr>
        <p:spPr>
          <a:xfrm>
            <a:off x="181155" y="145407"/>
            <a:ext cx="5968301" cy="523220"/>
          </a:xfrm>
          <a:prstGeom prst="rect">
            <a:avLst/>
          </a:prstGeom>
        </p:spPr>
        <p:txBody>
          <a:bodyPr wrap="none">
            <a:spAutoFit/>
          </a:bodyPr>
          <a:lstStyle/>
          <a:p>
            <a:pPr algn="just"/>
            <a:r>
              <a:rPr lang="en-US" sz="2800" b="1" dirty="0">
                <a:solidFill>
                  <a:srgbClr val="0070C0"/>
                </a:solidFill>
                <a:latin typeface="Times New Roman" pitchFamily="18" charset="0"/>
                <a:cs typeface="Times New Roman" pitchFamily="18" charset="0"/>
              </a:rPr>
              <a:t>5.2. Dao động cưỡng bức, cộng hưởng</a:t>
            </a:r>
          </a:p>
        </p:txBody>
      </p:sp>
      <p:sp>
        <p:nvSpPr>
          <p:cNvPr id="10" name="TextBox 9">
            <a:extLst>
              <a:ext uri="{FF2B5EF4-FFF2-40B4-BE49-F238E27FC236}">
                <a16:creationId xmlns:a16="http://schemas.microsoft.com/office/drawing/2014/main" id="{DBAD4D8D-96D1-4810-B3D3-8A17B9025495}"/>
              </a:ext>
            </a:extLst>
          </p:cNvPr>
          <p:cNvSpPr txBox="1"/>
          <p:nvPr/>
        </p:nvSpPr>
        <p:spPr>
          <a:xfrm>
            <a:off x="76200" y="960566"/>
            <a:ext cx="2114681" cy="369332"/>
          </a:xfrm>
          <a:prstGeom prst="rect">
            <a:avLst/>
          </a:prstGeom>
          <a:noFill/>
        </p:spPr>
        <p:txBody>
          <a:bodyPr wrap="none" rtlCol="0">
            <a:spAutoFit/>
          </a:bodyPr>
          <a:lstStyle/>
          <a:p>
            <a:r>
              <a:rPr lang="en-US" b="1" dirty="0">
                <a:solidFill>
                  <a:srgbClr val="0000FF"/>
                </a:solidFill>
                <a:latin typeface="Times New Roman" panose="02020603050405020304" pitchFamily="18" charset="0"/>
                <a:cs typeface="Times New Roman" panose="02020603050405020304" pitchFamily="18" charset="0"/>
              </a:rPr>
              <a:t>1. Dao động tắt dần</a:t>
            </a:r>
          </a:p>
        </p:txBody>
      </p:sp>
      <p:sp>
        <p:nvSpPr>
          <p:cNvPr id="11" name="TextBox 10">
            <a:extLst>
              <a:ext uri="{FF2B5EF4-FFF2-40B4-BE49-F238E27FC236}">
                <a16:creationId xmlns:a16="http://schemas.microsoft.com/office/drawing/2014/main" id="{F4338261-9FAE-49B8-B8BC-18EBBCFF87C1}"/>
              </a:ext>
            </a:extLst>
          </p:cNvPr>
          <p:cNvSpPr txBox="1"/>
          <p:nvPr/>
        </p:nvSpPr>
        <p:spPr>
          <a:xfrm>
            <a:off x="381001" y="1348355"/>
            <a:ext cx="8001000"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Dao động tắt dần là dao động mà biên độ của nó giảm dần theo thơi gian do có một ngoại lực cản tác động lên hệ ngược chiều với chuyển động (ví dụ: lực ma sát)</a:t>
            </a:r>
          </a:p>
          <a:p>
            <a:r>
              <a:rPr lang="en-US" dirty="0">
                <a:latin typeface="Times New Roman" panose="02020603050405020304" pitchFamily="18" charset="0"/>
                <a:cs typeface="Times New Roman" panose="02020603050405020304" pitchFamily="18" charset="0"/>
              </a:rPr>
              <a:t>F</a:t>
            </a:r>
            <a:r>
              <a:rPr lang="en-US" baseline="-25000"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r.v</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(trong đó r là hệ số cả của môi trường)</a:t>
            </a:r>
          </a:p>
        </p:txBody>
      </p:sp>
      <p:sp>
        <p:nvSpPr>
          <p:cNvPr id="12" name="TextBox 11">
            <a:extLst>
              <a:ext uri="{FF2B5EF4-FFF2-40B4-BE49-F238E27FC236}">
                <a16:creationId xmlns:a16="http://schemas.microsoft.com/office/drawing/2014/main" id="{EF825855-8E1C-4180-BAF0-2A0B97407798}"/>
              </a:ext>
            </a:extLst>
          </p:cNvPr>
          <p:cNvSpPr txBox="1"/>
          <p:nvPr/>
        </p:nvSpPr>
        <p:spPr>
          <a:xfrm>
            <a:off x="381001" y="2362200"/>
            <a:ext cx="80010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Phương trình của giao động tắt dần là:</a:t>
            </a:r>
          </a:p>
          <a:p>
            <a:r>
              <a:rPr lang="en-US" i="1" dirty="0">
                <a:latin typeface="Times New Roman" panose="02020603050405020304" pitchFamily="18" charset="0"/>
                <a:cs typeface="Times New Roman" panose="02020603050405020304" pitchFamily="18" charset="0"/>
              </a:rPr>
              <a:t>ma = -</a:t>
            </a:r>
            <a:r>
              <a:rPr lang="en-US" i="1" dirty="0" err="1">
                <a:latin typeface="Times New Roman" panose="02020603050405020304" pitchFamily="18" charset="0"/>
                <a:cs typeface="Times New Roman" panose="02020603050405020304" pitchFamily="18" charset="0"/>
              </a:rPr>
              <a:t>kx</a:t>
            </a:r>
            <a:r>
              <a:rPr lang="en-US" i="1"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rv</a:t>
            </a:r>
            <a:endParaRPr 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BFD142D-4C67-46B3-80C6-41FD13477CCE}"/>
                  </a:ext>
                </a:extLst>
              </p:cNvPr>
              <p:cNvSpPr txBox="1"/>
              <p:nvPr/>
            </p:nvSpPr>
            <p:spPr>
              <a:xfrm>
                <a:off x="1445491" y="3009429"/>
                <a:ext cx="2090701" cy="55579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𝑚</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𝑥</m:t>
                          </m:r>
                        </m:num>
                        <m:den>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den>
                      </m:f>
                      <m:r>
                        <a:rPr lang="en-US" i="1">
                          <a:latin typeface="Cambria Math" panose="02040503050406030204" pitchFamily="18" charset="0"/>
                        </a:rPr>
                        <m:t>=−</m:t>
                      </m:r>
                      <m:r>
                        <a:rPr lang="en-US" b="0" i="1" smtClean="0">
                          <a:latin typeface="Cambria Math" panose="02040503050406030204" pitchFamily="18" charset="0"/>
                        </a:rPr>
                        <m:t>𝑘</m:t>
                      </m:r>
                      <m:r>
                        <a:rPr lang="en-US" i="1">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𝑟</m:t>
                      </m:r>
                      <m:f>
                        <m:fPr>
                          <m:ctrlPr>
                            <a:rPr lang="en-US" b="0" i="1" smtClean="0">
                              <a:latin typeface="Cambria Math" panose="02040503050406030204" pitchFamily="18" charset="0"/>
                            </a:rPr>
                          </m:ctrlPr>
                        </m:fPr>
                        <m:num>
                          <m:r>
                            <a:rPr lang="en-US" b="0" i="1" smtClean="0">
                              <a:latin typeface="Cambria Math" panose="02040503050406030204" pitchFamily="18" charset="0"/>
                            </a:rPr>
                            <m:t>𝑑𝑥</m:t>
                          </m:r>
                        </m:num>
                        <m:den>
                          <m:r>
                            <a:rPr lang="en-US" b="0" i="1" smtClean="0">
                              <a:latin typeface="Cambria Math" panose="02040503050406030204" pitchFamily="18" charset="0"/>
                            </a:rPr>
                            <m:t>𝑑𝑡</m:t>
                          </m:r>
                        </m:den>
                      </m:f>
                    </m:oMath>
                  </m:oMathPara>
                </a14:m>
                <a:endParaRPr lang="en-US" dirty="0"/>
              </a:p>
            </p:txBody>
          </p:sp>
        </mc:Choice>
        <mc:Fallback>
          <p:sp>
            <p:nvSpPr>
              <p:cNvPr id="3" name="TextBox 2">
                <a:extLst>
                  <a:ext uri="{FF2B5EF4-FFF2-40B4-BE49-F238E27FC236}">
                    <a16:creationId xmlns:a16="http://schemas.microsoft.com/office/drawing/2014/main" id="{8BFD142D-4C67-46B3-80C6-41FD13477CCE}"/>
                  </a:ext>
                </a:extLst>
              </p:cNvPr>
              <p:cNvSpPr txBox="1">
                <a:spLocks noRot="1" noChangeAspect="1" noMove="1" noResize="1" noEditPoints="1" noAdjustHandles="1" noChangeArrowheads="1" noChangeShapeType="1" noTextEdit="1"/>
              </p:cNvSpPr>
              <p:nvPr/>
            </p:nvSpPr>
            <p:spPr>
              <a:xfrm>
                <a:off x="1445491" y="3009429"/>
                <a:ext cx="2090701" cy="55579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E34AB9E4-72B9-4EBB-9A87-2A2ECEB33B82}"/>
                  </a:ext>
                </a:extLst>
              </p:cNvPr>
              <p:cNvSpPr txBox="1"/>
              <p:nvPr/>
            </p:nvSpPr>
            <p:spPr>
              <a:xfrm>
                <a:off x="4724400" y="3008531"/>
                <a:ext cx="2278765" cy="55579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𝑥</m:t>
                          </m:r>
                        </m:num>
                        <m:den>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𝑟</m:t>
                          </m:r>
                        </m:num>
                        <m:den>
                          <m:r>
                            <a:rPr lang="en-US" b="0" i="1" smtClean="0">
                              <a:latin typeface="Cambria Math" panose="02040503050406030204" pitchFamily="18" charset="0"/>
                            </a:rPr>
                            <m:t>𝑚</m:t>
                          </m:r>
                        </m:den>
                      </m:f>
                      <m:f>
                        <m:fPr>
                          <m:ctrlPr>
                            <a:rPr lang="en-US" b="0" i="1" smtClean="0">
                              <a:latin typeface="Cambria Math" panose="02040503050406030204" pitchFamily="18" charset="0"/>
                            </a:rPr>
                          </m:ctrlPr>
                        </m:fPr>
                        <m:num>
                          <m:r>
                            <a:rPr lang="en-US" b="0" i="1" smtClean="0">
                              <a:latin typeface="Cambria Math" panose="02040503050406030204" pitchFamily="18" charset="0"/>
                            </a:rPr>
                            <m:t>𝑑𝑥</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𝑘</m:t>
                          </m:r>
                        </m:num>
                        <m:den>
                          <m:r>
                            <a:rPr lang="en-US" b="0" i="1" smtClean="0">
                              <a:latin typeface="Cambria Math" panose="02040503050406030204" pitchFamily="18" charset="0"/>
                            </a:rPr>
                            <m:t>𝑚</m:t>
                          </m:r>
                        </m:den>
                      </m:f>
                      <m:r>
                        <a:rPr lang="en-US" b="0" i="1" smtClean="0">
                          <a:latin typeface="Cambria Math" panose="02040503050406030204" pitchFamily="18" charset="0"/>
                        </a:rPr>
                        <m:t>𝑥</m:t>
                      </m:r>
                      <m:r>
                        <a:rPr lang="en-US" b="0" i="1" smtClean="0">
                          <a:latin typeface="Cambria Math" panose="02040503050406030204" pitchFamily="18" charset="0"/>
                        </a:rPr>
                        <m:t>=0</m:t>
                      </m:r>
                    </m:oMath>
                  </m:oMathPara>
                </a14:m>
                <a:endParaRPr lang="en-US" dirty="0"/>
              </a:p>
            </p:txBody>
          </p:sp>
        </mc:Choice>
        <mc:Fallback>
          <p:sp>
            <p:nvSpPr>
              <p:cNvPr id="14" name="TextBox 13">
                <a:extLst>
                  <a:ext uri="{FF2B5EF4-FFF2-40B4-BE49-F238E27FC236}">
                    <a16:creationId xmlns:a16="http://schemas.microsoft.com/office/drawing/2014/main" id="{E34AB9E4-72B9-4EBB-9A87-2A2ECEB33B82}"/>
                  </a:ext>
                </a:extLst>
              </p:cNvPr>
              <p:cNvSpPr txBox="1">
                <a:spLocks noRot="1" noChangeAspect="1" noMove="1" noResize="1" noEditPoints="1" noAdjustHandles="1" noChangeArrowheads="1" noChangeShapeType="1" noTextEdit="1"/>
              </p:cNvSpPr>
              <p:nvPr/>
            </p:nvSpPr>
            <p:spPr>
              <a:xfrm>
                <a:off x="4724400" y="3008531"/>
                <a:ext cx="2278765" cy="555793"/>
              </a:xfrm>
              <a:prstGeom prst="rect">
                <a:avLst/>
              </a:prstGeom>
              <a:blipFill>
                <a:blip r:embed="rId3"/>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3C774BA7-B558-4A52-AC4A-9E33DE39ECEA}"/>
              </a:ext>
            </a:extLst>
          </p:cNvPr>
          <p:cNvSpPr txBox="1"/>
          <p:nvPr/>
        </p:nvSpPr>
        <p:spPr>
          <a:xfrm>
            <a:off x="3807691" y="3145696"/>
            <a:ext cx="916709"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hay</a:t>
            </a:r>
            <a:endParaRPr lang="en-US" dirty="0"/>
          </a:p>
        </p:txBody>
      </p:sp>
      <p:sp>
        <p:nvSpPr>
          <p:cNvPr id="17" name="TextBox 16">
            <a:extLst>
              <a:ext uri="{FF2B5EF4-FFF2-40B4-BE49-F238E27FC236}">
                <a16:creationId xmlns:a16="http://schemas.microsoft.com/office/drawing/2014/main" id="{60CD6419-D1A0-4BA5-80D6-A115BBB3053B}"/>
              </a:ext>
            </a:extLst>
          </p:cNvPr>
          <p:cNvSpPr txBox="1"/>
          <p:nvPr/>
        </p:nvSpPr>
        <p:spPr>
          <a:xfrm>
            <a:off x="503383" y="4027990"/>
            <a:ext cx="639618"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Đặt </a:t>
            </a:r>
            <a:endParaRPr lang="en-US" dirty="0"/>
          </a:p>
        </p:txBody>
      </p:sp>
      <p:pic>
        <p:nvPicPr>
          <p:cNvPr id="19" name="Picture 18">
            <a:extLst>
              <a:ext uri="{FF2B5EF4-FFF2-40B4-BE49-F238E27FC236}">
                <a16:creationId xmlns:a16="http://schemas.microsoft.com/office/drawing/2014/main" id="{9FE3E11F-C523-4A65-9868-9F1F66531DF4}"/>
              </a:ext>
            </a:extLst>
          </p:cNvPr>
          <p:cNvPicPr>
            <a:picLocks noChangeAspect="1"/>
          </p:cNvPicPr>
          <p:nvPr/>
        </p:nvPicPr>
        <p:blipFill>
          <a:blip r:embed="rId4"/>
          <a:stretch>
            <a:fillRect/>
          </a:stretch>
        </p:blipFill>
        <p:spPr>
          <a:xfrm>
            <a:off x="1152237" y="3947447"/>
            <a:ext cx="1685781" cy="530417"/>
          </a:xfrm>
          <a:prstGeom prst="rect">
            <a:avLst/>
          </a:prstGeom>
        </p:spPr>
      </p:pic>
      <p:pic>
        <p:nvPicPr>
          <p:cNvPr id="21" name="Picture 20">
            <a:extLst>
              <a:ext uri="{FF2B5EF4-FFF2-40B4-BE49-F238E27FC236}">
                <a16:creationId xmlns:a16="http://schemas.microsoft.com/office/drawing/2014/main" id="{E1C06916-5B47-4316-88DA-246FD7DA5C22}"/>
              </a:ext>
            </a:extLst>
          </p:cNvPr>
          <p:cNvPicPr>
            <a:picLocks noChangeAspect="1"/>
          </p:cNvPicPr>
          <p:nvPr/>
        </p:nvPicPr>
        <p:blipFill>
          <a:blip r:embed="rId5"/>
          <a:stretch>
            <a:fillRect/>
          </a:stretch>
        </p:blipFill>
        <p:spPr>
          <a:xfrm>
            <a:off x="3182852" y="3873115"/>
            <a:ext cx="2778295" cy="643011"/>
          </a:xfrm>
          <a:prstGeom prst="rect">
            <a:avLst/>
          </a:prstGeom>
        </p:spPr>
      </p:pic>
      <p:sp>
        <p:nvSpPr>
          <p:cNvPr id="23" name="TextBox 22">
            <a:extLst>
              <a:ext uri="{FF2B5EF4-FFF2-40B4-BE49-F238E27FC236}">
                <a16:creationId xmlns:a16="http://schemas.microsoft.com/office/drawing/2014/main" id="{2A3BF7D4-3924-455D-8A37-8A43AA20DEFA}"/>
              </a:ext>
            </a:extLst>
          </p:cNvPr>
          <p:cNvSpPr txBox="1"/>
          <p:nvPr/>
        </p:nvSpPr>
        <p:spPr>
          <a:xfrm>
            <a:off x="545091" y="4583783"/>
            <a:ext cx="4585854" cy="369332"/>
          </a:xfrm>
          <a:prstGeom prst="rect">
            <a:avLst/>
          </a:prstGeom>
          <a:noFill/>
        </p:spPr>
        <p:txBody>
          <a:bodyPr wrap="square">
            <a:spAutoFit/>
          </a:bodyPr>
          <a:lstStyle/>
          <a:p>
            <a:r>
              <a:rPr lang="vi-VN" sz="1800" b="0" i="0" dirty="0">
                <a:solidFill>
                  <a:srgbClr val="000000"/>
                </a:solidFill>
                <a:effectLst/>
                <a:latin typeface="Times New Roman" panose="02020603050405020304" pitchFamily="18" charset="0"/>
              </a:rPr>
              <a:t>Nghiệm của phương trình có dạng</a:t>
            </a:r>
            <a:r>
              <a:rPr lang="vi-VN" dirty="0"/>
              <a:t> </a:t>
            </a:r>
            <a:endParaRPr lang="en-US" dirty="0"/>
          </a:p>
        </p:txBody>
      </p:sp>
      <p:pic>
        <p:nvPicPr>
          <p:cNvPr id="25" name="Picture 24">
            <a:extLst>
              <a:ext uri="{FF2B5EF4-FFF2-40B4-BE49-F238E27FC236}">
                <a16:creationId xmlns:a16="http://schemas.microsoft.com/office/drawing/2014/main" id="{2E761A09-4094-4E41-BBEB-B989278F9891}"/>
              </a:ext>
            </a:extLst>
          </p:cNvPr>
          <p:cNvPicPr>
            <a:picLocks noChangeAspect="1"/>
          </p:cNvPicPr>
          <p:nvPr/>
        </p:nvPicPr>
        <p:blipFill>
          <a:blip r:embed="rId6"/>
          <a:stretch>
            <a:fillRect/>
          </a:stretch>
        </p:blipFill>
        <p:spPr>
          <a:xfrm>
            <a:off x="1063973" y="5043956"/>
            <a:ext cx="2212627" cy="392111"/>
          </a:xfrm>
          <a:prstGeom prst="rect">
            <a:avLst/>
          </a:prstGeom>
        </p:spPr>
      </p:pic>
      <p:pic>
        <p:nvPicPr>
          <p:cNvPr id="27" name="Picture 26">
            <a:extLst>
              <a:ext uri="{FF2B5EF4-FFF2-40B4-BE49-F238E27FC236}">
                <a16:creationId xmlns:a16="http://schemas.microsoft.com/office/drawing/2014/main" id="{CC0EB413-EFE8-43D4-BF40-5C8288A85FE3}"/>
              </a:ext>
            </a:extLst>
          </p:cNvPr>
          <p:cNvPicPr>
            <a:picLocks noChangeAspect="1"/>
          </p:cNvPicPr>
          <p:nvPr/>
        </p:nvPicPr>
        <p:blipFill>
          <a:blip r:embed="rId7"/>
          <a:stretch>
            <a:fillRect/>
          </a:stretch>
        </p:blipFill>
        <p:spPr>
          <a:xfrm>
            <a:off x="1063973" y="5549894"/>
            <a:ext cx="1528077" cy="392111"/>
          </a:xfrm>
          <a:prstGeom prst="rect">
            <a:avLst/>
          </a:prstGeom>
        </p:spPr>
      </p:pic>
      <p:pic>
        <p:nvPicPr>
          <p:cNvPr id="29" name="Picture 28">
            <a:extLst>
              <a:ext uri="{FF2B5EF4-FFF2-40B4-BE49-F238E27FC236}">
                <a16:creationId xmlns:a16="http://schemas.microsoft.com/office/drawing/2014/main" id="{B9ECE279-D736-410A-BA1A-FDBBE1DA4B6D}"/>
              </a:ext>
            </a:extLst>
          </p:cNvPr>
          <p:cNvPicPr>
            <a:picLocks noChangeAspect="1"/>
          </p:cNvPicPr>
          <p:nvPr/>
        </p:nvPicPr>
        <p:blipFill>
          <a:blip r:embed="rId8"/>
          <a:stretch>
            <a:fillRect/>
          </a:stretch>
        </p:blipFill>
        <p:spPr>
          <a:xfrm>
            <a:off x="2743200" y="5509645"/>
            <a:ext cx="1228725" cy="638175"/>
          </a:xfrm>
          <a:prstGeom prst="rect">
            <a:avLst/>
          </a:prstGeom>
        </p:spPr>
      </p:pic>
      <p:pic>
        <p:nvPicPr>
          <p:cNvPr id="33" name="Picture 32">
            <a:extLst>
              <a:ext uri="{FF2B5EF4-FFF2-40B4-BE49-F238E27FC236}">
                <a16:creationId xmlns:a16="http://schemas.microsoft.com/office/drawing/2014/main" id="{6D658328-4207-48D8-B0DB-14F51E6158F4}"/>
              </a:ext>
            </a:extLst>
          </p:cNvPr>
          <p:cNvPicPr>
            <a:picLocks noChangeAspect="1"/>
          </p:cNvPicPr>
          <p:nvPr/>
        </p:nvPicPr>
        <p:blipFill>
          <a:blip r:embed="rId9"/>
          <a:stretch>
            <a:fillRect/>
          </a:stretch>
        </p:blipFill>
        <p:spPr>
          <a:xfrm>
            <a:off x="4876800" y="4477864"/>
            <a:ext cx="3635708" cy="1726087"/>
          </a:xfrm>
          <a:prstGeom prst="rect">
            <a:avLst/>
          </a:prstGeom>
        </p:spPr>
      </p:pic>
    </p:spTree>
    <p:extLst>
      <p:ext uri="{BB962C8B-B14F-4D97-AF65-F5344CB8AC3E}">
        <p14:creationId xmlns:p14="http://schemas.microsoft.com/office/powerpoint/2010/main" val="1695666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2799</TotalTime>
  <Words>2157</Words>
  <Application>Microsoft Office PowerPoint</Application>
  <PresentationFormat>On-screen Show (4:3)</PresentationFormat>
  <Paragraphs>178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Cambria Math</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Anh Tuan Duong</cp:lastModifiedBy>
  <cp:revision>122</cp:revision>
  <dcterms:created xsi:type="dcterms:W3CDTF">2016-09-26T07:03:34Z</dcterms:created>
  <dcterms:modified xsi:type="dcterms:W3CDTF">2021-12-09T05:51:58Z</dcterms:modified>
</cp:coreProperties>
</file>