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5"/>
  </p:notesMasterIdLst>
  <p:sldIdLst>
    <p:sldId id="256" r:id="rId2"/>
    <p:sldId id="258" r:id="rId3"/>
    <p:sldId id="296" r:id="rId4"/>
    <p:sldId id="295" r:id="rId5"/>
    <p:sldId id="298" r:id="rId6"/>
    <p:sldId id="297" r:id="rId7"/>
    <p:sldId id="300" r:id="rId8"/>
    <p:sldId id="301" r:id="rId9"/>
    <p:sldId id="303" r:id="rId10"/>
    <p:sldId id="302" r:id="rId11"/>
    <p:sldId id="304" r:id="rId12"/>
    <p:sldId id="299" r:id="rId13"/>
    <p:sldId id="305" r:id="rId14"/>
    <p:sldId id="308" r:id="rId15"/>
    <p:sldId id="315" r:id="rId16"/>
    <p:sldId id="312" r:id="rId17"/>
    <p:sldId id="316" r:id="rId18"/>
    <p:sldId id="318" r:id="rId19"/>
    <p:sldId id="319" r:id="rId20"/>
    <p:sldId id="314" r:id="rId21"/>
    <p:sldId id="320" r:id="rId22"/>
    <p:sldId id="321" r:id="rId23"/>
    <p:sldId id="322" r:id="rId24"/>
    <p:sldId id="313" r:id="rId25"/>
    <p:sldId id="307" r:id="rId26"/>
    <p:sldId id="309" r:id="rId27"/>
    <p:sldId id="323" r:id="rId28"/>
    <p:sldId id="324" r:id="rId29"/>
    <p:sldId id="325" r:id="rId30"/>
    <p:sldId id="326" r:id="rId31"/>
    <p:sldId id="327" r:id="rId32"/>
    <p:sldId id="328" r:id="rId33"/>
    <p:sldId id="264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3333"/>
    <a:srgbClr val="CC0000"/>
    <a:srgbClr val="FF3300"/>
    <a:srgbClr val="000066"/>
    <a:srgbClr val="800000"/>
    <a:srgbClr val="96969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426" autoAdjust="0"/>
  </p:normalViewPr>
  <p:slideViewPr>
    <p:cSldViewPr>
      <p:cViewPr varScale="1">
        <p:scale>
          <a:sx n="81" d="100"/>
          <a:sy n="81" d="100"/>
        </p:scale>
        <p:origin x="150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5F8D0F98-0FFC-487E-BDAD-019505B925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FACE3-A8B9-472E-8A32-1C891362346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8576F-3CC1-4B3C-99FC-B719329FA9A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3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49684-E677-4FA0-AC14-C5916EE11E4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3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F1920-0DF6-47F2-822A-BA2B518683D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5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6A2F8-5818-4862-B624-7765BAF9324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1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FC1B3-C6A9-4B20-AEC6-B39809CECC5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6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24B6F-9DC4-4E73-B942-FD4065F77AA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39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E3645-2401-4731-B100-C448EF2EA92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8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F4235-A149-4D05-AD2F-F2DEF27B975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2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43020-5A57-437B-A0A4-C655310E617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54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40C29-2CC2-468E-96A2-CD4699BD12C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4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66EE0-FA4F-49FF-9705-4B2966996F3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F9F4B-FB48-4A0A-A5C8-5402F837033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56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1F31C-8AF2-427B-95D6-79C934ED071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8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136BB-8590-490B-8111-18E8F37A4B1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0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FF3A8-1460-42CC-A268-D4CFB3E825F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42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FD226-B60E-455C-BB2F-3CD409B9AEC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9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EB6DA-E63E-4C77-9A17-6EE45F3F4A4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3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56D24-B900-4D63-B400-2601E552158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2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74AA5-9186-4122-8649-63C7BBBAA66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4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27414-0972-4B16-B1EE-C85711FA8B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66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70135-7CE5-482C-9EC4-04207332464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8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CC77A-133B-4B3F-B87D-02D0AF41038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5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CF572-400D-477B-8E9B-4949E1DD5AC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70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15D72-CD15-4873-AF15-CB5DD41D54D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2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AC50C-382E-4E5E-99EB-BA228963409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187E3-0BAA-46A8-87A6-9A24706D59B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1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36E32-D2DF-4255-B476-C2C3F5A3B90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9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F657-34B7-4145-A620-0E827C95055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5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AECE5-5F6E-4BFE-8F67-7F1AE55EB67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FB9A5-8A93-4E61-8AD3-E6BA71BB754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1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68937-3B59-45F9-A595-BA3D7347C6C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9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D2B-599C-449F-B850-5D7196C0C8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0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C781-3198-45B2-9B24-0AB50F31CD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7621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C781-3198-45B2-9B24-0AB50F31CD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79274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C781-3198-45B2-9B24-0AB50F31CD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137067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C781-3198-45B2-9B24-0AB50F31CD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901835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C781-3198-45B2-9B24-0AB50F31CD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19605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1B-0F73-4ED0-8247-7F5EC3BC7F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48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E320-DE6A-469D-8A9A-CDC81A1BC0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68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C15F-1DF9-4634-8431-32268385F0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47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2B32-9971-4731-B018-A73564738D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2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D75C-E70B-4CFA-B5FB-0CDDAE2386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42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9F90-0814-449A-9733-DD2C8B5BE0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46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5DA6-6BFA-4FF3-9ADE-5FC75BDCD9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7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2BD5-1461-4D12-B472-3B0AC4E287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81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713-67DE-48A1-947F-DC155DE91F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00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1E-F20B-4B3C-BE06-EEB3A801A7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2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Cơ sở dữ liệu - Khoa CNTT - ĐH KHTN TPHCM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B4C781-3198-45B2-9B24-0AB50F31CD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0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239000" cy="914400"/>
          </a:xfrm>
        </p:spPr>
        <p:txBody>
          <a:bodyPr/>
          <a:lstStyle/>
          <a:p>
            <a:pPr algn="ctr"/>
            <a:r>
              <a:rPr lang="en-US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Chương 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62000" y="3200400"/>
            <a:ext cx="7620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4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algn="l">
              <a:spcBef>
                <a:spcPct val="0"/>
              </a:spcBef>
              <a:defRPr sz="4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l">
              <a:spcBef>
                <a:spcPct val="0"/>
              </a:spcBef>
              <a:defRPr sz="4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l">
              <a:spcBef>
                <a:spcPct val="0"/>
              </a:spcBef>
              <a:defRPr sz="4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l">
              <a:spcBef>
                <a:spcPct val="0"/>
              </a:spcBef>
              <a:defRPr sz="4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Mô hình dữ liệu quan hệ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Bộ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Là các dòng của quan hệ (trừ dòng tiêu đề - tên của các thuộc tính)</a:t>
            </a:r>
          </a:p>
          <a:p>
            <a:r>
              <a:rPr lang="en-US" altLang="en-US"/>
              <a:t>Thể hiện dữ liệu cụ thể của các thuộc tính trong quan hệ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C7D3-B8A1-42C9-AAA1-8DF4BE41C8CB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318482" name="Group 18"/>
          <p:cNvGrpSpPr>
            <a:grpSpLocks/>
          </p:cNvGrpSpPr>
          <p:nvPr/>
        </p:nvGrpSpPr>
        <p:grpSpPr bwMode="auto">
          <a:xfrm>
            <a:off x="3124200" y="3505200"/>
            <a:ext cx="1905000" cy="1495425"/>
            <a:chOff x="1968" y="2208"/>
            <a:chExt cx="1200" cy="942"/>
          </a:xfrm>
        </p:grpSpPr>
        <p:sp>
          <p:nvSpPr>
            <p:cNvPr id="318477" name="Rectangle 13"/>
            <p:cNvSpPr>
              <a:spLocks noChangeArrowheads="1"/>
            </p:cNvSpPr>
            <p:nvPr/>
          </p:nvSpPr>
          <p:spPr bwMode="auto">
            <a:xfrm>
              <a:off x="1968" y="2208"/>
              <a:ext cx="768" cy="3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8478" name="Text Box 14"/>
            <p:cNvSpPr txBox="1">
              <a:spLocks noChangeArrowheads="1"/>
            </p:cNvSpPr>
            <p:nvPr/>
          </p:nvSpPr>
          <p:spPr bwMode="auto">
            <a:xfrm>
              <a:off x="2160" y="2784"/>
              <a:ext cx="100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rgbClr val="969696"/>
                  </a:solidFill>
                </a:rPr>
                <a:t>Dữ liệu cụ thể của thuộc tính</a:t>
              </a:r>
            </a:p>
          </p:txBody>
        </p:sp>
        <p:sp>
          <p:nvSpPr>
            <p:cNvPr id="318479" name="Line 15"/>
            <p:cNvSpPr>
              <a:spLocks noChangeShapeType="1"/>
            </p:cNvSpPr>
            <p:nvPr/>
          </p:nvSpPr>
          <p:spPr bwMode="auto">
            <a:xfrm>
              <a:off x="2400" y="2448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838200" y="3581400"/>
            <a:ext cx="731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&lt;Tung, Nguyen, 12/08/1955, 638 NVC, Q5, Nam, 40000, 5&gt;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Miền giá trị</a:t>
            </a:r>
          </a:p>
        </p:txBody>
      </p:sp>
      <p:sp>
        <p:nvSpPr>
          <p:cNvPr id="32256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/>
              <a:t>Là tập các </a:t>
            </a:r>
            <a:r>
              <a:rPr lang="en-US" altLang="en-US" u="sng"/>
              <a:t>giá trị nguyên tố</a:t>
            </a:r>
            <a:r>
              <a:rPr lang="en-US" altLang="en-US"/>
              <a:t> gắn liền với một thuộc tính</a:t>
            </a:r>
          </a:p>
          <a:p>
            <a:pPr lvl="1"/>
            <a:r>
              <a:rPr lang="en-US" altLang="en-US"/>
              <a:t>Kiểu dữ liệu cơ sở </a:t>
            </a:r>
          </a:p>
          <a:p>
            <a:pPr lvl="2"/>
            <a:r>
              <a:rPr lang="en-US" altLang="en-US"/>
              <a:t>Chuỗi ký tự (string) </a:t>
            </a:r>
          </a:p>
          <a:p>
            <a:pPr lvl="2"/>
            <a:r>
              <a:rPr lang="en-US" altLang="en-US"/>
              <a:t>Số (integer)</a:t>
            </a:r>
          </a:p>
          <a:p>
            <a:pPr lvl="1"/>
            <a:r>
              <a:rPr lang="en-US" altLang="en-US"/>
              <a:t>Các kiểu dữ liệu phức tạp</a:t>
            </a:r>
          </a:p>
          <a:p>
            <a:pPr lvl="2"/>
            <a:r>
              <a:rPr lang="en-US" altLang="en-US"/>
              <a:t>Tập hợp (set)</a:t>
            </a:r>
          </a:p>
          <a:p>
            <a:pPr lvl="2"/>
            <a:r>
              <a:rPr lang="en-US" altLang="en-US"/>
              <a:t>Danh sách (list)</a:t>
            </a:r>
          </a:p>
          <a:p>
            <a:pPr lvl="2"/>
            <a:r>
              <a:rPr lang="en-US" altLang="en-US"/>
              <a:t>Mảng (array)</a:t>
            </a:r>
          </a:p>
          <a:p>
            <a:pPr lvl="2"/>
            <a:r>
              <a:rPr lang="en-US" altLang="en-US"/>
              <a:t>Bản ghi (record)</a:t>
            </a:r>
          </a:p>
          <a:p>
            <a:r>
              <a:rPr lang="en-US" altLang="en-US"/>
              <a:t>Ví dụ</a:t>
            </a:r>
          </a:p>
          <a:p>
            <a:pPr lvl="1"/>
            <a:r>
              <a:rPr lang="en-US" altLang="en-US"/>
              <a:t>TENNV: string</a:t>
            </a:r>
          </a:p>
          <a:p>
            <a:pPr lvl="1"/>
            <a:r>
              <a:rPr lang="en-US" altLang="en-US"/>
              <a:t>LUONG: integer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BA0F-B0D8-4756-92F7-5FDDD95B366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2569" name="AutoShape 9"/>
          <p:cNvSpPr>
            <a:spLocks/>
          </p:cNvSpPr>
          <p:nvPr/>
        </p:nvSpPr>
        <p:spPr bwMode="auto">
          <a:xfrm>
            <a:off x="3733800" y="38100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3810000" y="43434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Không được chấp nhận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Định nghĩa hình thức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Lược đồ quan hệ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Cho 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…, A</a:t>
            </a:r>
            <a:r>
              <a:rPr lang="en-US" altLang="en-US" baseline="-25000"/>
              <a:t>n</a:t>
            </a:r>
            <a:r>
              <a:rPr lang="en-US" altLang="en-US"/>
              <a:t> là các thuộc tính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Có các miền giá trị D</a:t>
            </a:r>
            <a:r>
              <a:rPr lang="en-US" altLang="en-US" baseline="-25000"/>
              <a:t>1</a:t>
            </a:r>
            <a:r>
              <a:rPr lang="en-US" altLang="en-US"/>
              <a:t>, D</a:t>
            </a:r>
            <a:r>
              <a:rPr lang="en-US" altLang="en-US" baseline="-25000"/>
              <a:t>2</a:t>
            </a:r>
            <a:r>
              <a:rPr lang="en-US" altLang="en-US"/>
              <a:t>, …, D</a:t>
            </a:r>
            <a:r>
              <a:rPr lang="en-US" altLang="en-US" baseline="-25000"/>
              <a:t>n</a:t>
            </a:r>
            <a:r>
              <a:rPr lang="en-US" altLang="en-US"/>
              <a:t> tương ứng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Ký hiệu R(A</a:t>
            </a:r>
            <a:r>
              <a:rPr lang="en-US" altLang="en-US" baseline="-25000"/>
              <a:t>1</a:t>
            </a:r>
            <a:r>
              <a:rPr lang="en-US" altLang="en-US"/>
              <a:t>:D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:D</a:t>
            </a:r>
            <a:r>
              <a:rPr lang="en-US" altLang="en-US" baseline="-25000"/>
              <a:t>2</a:t>
            </a:r>
            <a:r>
              <a:rPr lang="en-US" altLang="en-US"/>
              <a:t>, …, A</a:t>
            </a:r>
            <a:r>
              <a:rPr lang="en-US" altLang="en-US" baseline="-25000"/>
              <a:t>n</a:t>
            </a:r>
            <a:r>
              <a:rPr lang="en-US" altLang="en-US"/>
              <a:t>:D</a:t>
            </a:r>
            <a:r>
              <a:rPr lang="en-US" altLang="en-US" baseline="-25000"/>
              <a:t>n</a:t>
            </a:r>
            <a:r>
              <a:rPr lang="en-US" altLang="en-US"/>
              <a:t>) là một lược đồ quan hệ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u="sng"/>
              <a:t>Bậc</a:t>
            </a:r>
            <a:r>
              <a:rPr lang="en-US" altLang="en-US"/>
              <a:t> của lược đồ quan hệ là số lượng thuộc tính trong lược đồ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NHANVIEN(MANV:integer, TENNV:string, HONV:string, NGSINH:date, DCHI:string, PHAI:string, LUONG:integer, PHONG:integer)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NHANVIEN là một lược đồ bậc 8 mô tả đối tượng nhân viên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MANV là một thuộc tính có miền giá trị là số nguyên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TENNV là một thuộc tính có miền giá trị là chuỗi ký tự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80C3-5CF3-46F0-8E6A-37AE8FAAA896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Định nghĩa hình thức (tt)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altLang="en-US"/>
              <a:t>Quan hệ (hay thể hiện quan hệ)</a:t>
            </a:r>
          </a:p>
          <a:p>
            <a:pPr lvl="1"/>
            <a:r>
              <a:rPr lang="en-US" altLang="en-US"/>
              <a:t>Một quan hệ r của lược đồ quan hệ R(A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…, A</a:t>
            </a:r>
            <a:r>
              <a:rPr lang="en-US" altLang="en-US" baseline="-25000"/>
              <a:t>n</a:t>
            </a:r>
            <a:r>
              <a:rPr lang="en-US" altLang="en-US"/>
              <a:t>), ký hiệu r(R), là một tập các bộ r = {t</a:t>
            </a:r>
            <a:r>
              <a:rPr lang="en-US" altLang="en-US" baseline="-25000"/>
              <a:t>1</a:t>
            </a:r>
            <a:r>
              <a:rPr lang="en-US" altLang="en-US"/>
              <a:t>, t</a:t>
            </a:r>
            <a:r>
              <a:rPr lang="en-US" altLang="en-US" baseline="-25000"/>
              <a:t>2</a:t>
            </a:r>
            <a:r>
              <a:rPr lang="en-US" altLang="en-US"/>
              <a:t>, …, t</a:t>
            </a:r>
            <a:r>
              <a:rPr lang="en-US" altLang="en-US" baseline="-25000"/>
              <a:t>k</a:t>
            </a:r>
            <a:r>
              <a:rPr lang="en-US" altLang="en-US"/>
              <a:t>}</a:t>
            </a:r>
          </a:p>
          <a:p>
            <a:pPr lvl="1"/>
            <a:r>
              <a:rPr lang="en-US" altLang="en-US"/>
              <a:t>Trong đó mỗi t</a:t>
            </a:r>
            <a:r>
              <a:rPr lang="en-US" altLang="en-US" baseline="-25000"/>
              <a:t>i</a:t>
            </a:r>
            <a:r>
              <a:rPr lang="en-US" altLang="en-US"/>
              <a:t> là 1 danh sách </a:t>
            </a:r>
            <a:r>
              <a:rPr lang="en-US" altLang="en-US" u="sng"/>
              <a:t>có thứ tự</a:t>
            </a:r>
            <a:r>
              <a:rPr lang="en-US" altLang="en-US"/>
              <a:t> của n giá trị t</a:t>
            </a:r>
            <a:r>
              <a:rPr lang="en-US" altLang="en-US" baseline="-25000"/>
              <a:t>i</a:t>
            </a:r>
            <a:r>
              <a:rPr lang="en-US" altLang="en-US"/>
              <a:t>=&lt;v</a:t>
            </a:r>
            <a:r>
              <a:rPr lang="en-US" altLang="en-US" baseline="-25000"/>
              <a:t>1</a:t>
            </a:r>
            <a:r>
              <a:rPr lang="en-US" altLang="en-US"/>
              <a:t>, v</a:t>
            </a:r>
            <a:r>
              <a:rPr lang="en-US" altLang="en-US" baseline="-25000"/>
              <a:t>2</a:t>
            </a:r>
            <a:r>
              <a:rPr lang="en-US" altLang="en-US"/>
              <a:t>, …, v</a:t>
            </a:r>
            <a:r>
              <a:rPr lang="en-US" altLang="en-US" baseline="-25000"/>
              <a:t>n</a:t>
            </a:r>
            <a:r>
              <a:rPr lang="en-US" altLang="en-US"/>
              <a:t>&gt;</a:t>
            </a:r>
          </a:p>
          <a:p>
            <a:pPr lvl="2"/>
            <a:r>
              <a:rPr lang="en-US" altLang="en-US"/>
              <a:t>Mỗi v</a:t>
            </a:r>
            <a:r>
              <a:rPr lang="en-US" altLang="en-US" baseline="-25000"/>
              <a:t>j</a:t>
            </a:r>
            <a:r>
              <a:rPr lang="en-US" altLang="en-US"/>
              <a:t> là một phần tử của miền giá trị DOM(A</a:t>
            </a:r>
            <a:r>
              <a:rPr lang="en-US" altLang="en-US" baseline="-25000"/>
              <a:t>j</a:t>
            </a:r>
            <a:r>
              <a:rPr lang="en-US" altLang="en-US"/>
              <a:t>) hoặc giá trị rỗng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B20-2170-4D7B-A280-FD643D5E809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4667" name="Rectangle 59"/>
          <p:cNvSpPr>
            <a:spLocks noChangeArrowheads="1"/>
          </p:cNvSpPr>
          <p:nvPr/>
        </p:nvSpPr>
        <p:spPr bwMode="auto">
          <a:xfrm>
            <a:off x="4191000" y="5562600"/>
            <a:ext cx="1371600" cy="304800"/>
          </a:xfrm>
          <a:prstGeom prst="rect">
            <a:avLst/>
          </a:prstGeom>
          <a:solidFill>
            <a:srgbClr val="FF99CC">
              <a:alpha val="80000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4661" name="Rectangle 53"/>
          <p:cNvSpPr>
            <a:spLocks noChangeArrowheads="1"/>
          </p:cNvSpPr>
          <p:nvPr/>
        </p:nvSpPr>
        <p:spPr bwMode="auto">
          <a:xfrm>
            <a:off x="228600" y="4953000"/>
            <a:ext cx="8610600" cy="304800"/>
          </a:xfrm>
          <a:prstGeom prst="rect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24612" name="Group 4"/>
          <p:cNvGrpSpPr>
            <a:grpSpLocks/>
          </p:cNvGrpSpPr>
          <p:nvPr/>
        </p:nvGrpSpPr>
        <p:grpSpPr bwMode="auto">
          <a:xfrm>
            <a:off x="990600" y="4267200"/>
            <a:ext cx="7467600" cy="1600200"/>
            <a:chOff x="528" y="1680"/>
            <a:chExt cx="4704" cy="1008"/>
          </a:xfrm>
        </p:grpSpPr>
        <p:sp>
          <p:nvSpPr>
            <p:cNvPr id="324613" name="Line 5"/>
            <p:cNvSpPr>
              <a:spLocks noChangeShapeType="1"/>
            </p:cNvSpPr>
            <p:nvPr/>
          </p:nvSpPr>
          <p:spPr bwMode="auto">
            <a:xfrm>
              <a:off x="528" y="1872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4614" name="Line 6"/>
            <p:cNvSpPr>
              <a:spLocks noChangeShapeType="1"/>
            </p:cNvSpPr>
            <p:nvPr/>
          </p:nvSpPr>
          <p:spPr bwMode="auto">
            <a:xfrm>
              <a:off x="1152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4615" name="Text Box 7"/>
            <p:cNvSpPr txBox="1">
              <a:spLocks noChangeArrowheads="1"/>
            </p:cNvSpPr>
            <p:nvPr/>
          </p:nvSpPr>
          <p:spPr bwMode="auto">
            <a:xfrm>
              <a:off x="528" y="168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TENNV</a:t>
              </a:r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1152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HONV</a:t>
              </a:r>
            </a:p>
          </p:txBody>
        </p:sp>
        <p:sp>
          <p:nvSpPr>
            <p:cNvPr id="324617" name="Line 9"/>
            <p:cNvSpPr>
              <a:spLocks noChangeShapeType="1"/>
            </p:cNvSpPr>
            <p:nvPr/>
          </p:nvSpPr>
          <p:spPr bwMode="auto">
            <a:xfrm>
              <a:off x="182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4618" name="Text Box 10"/>
            <p:cNvSpPr txBox="1">
              <a:spLocks noChangeArrowheads="1"/>
            </p:cNvSpPr>
            <p:nvPr/>
          </p:nvSpPr>
          <p:spPr bwMode="auto">
            <a:xfrm>
              <a:off x="1824" y="168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NGSINH</a:t>
              </a:r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>
              <a:off x="254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4620" name="Text Box 12"/>
            <p:cNvSpPr txBox="1">
              <a:spLocks noChangeArrowheads="1"/>
            </p:cNvSpPr>
            <p:nvPr/>
          </p:nvSpPr>
          <p:spPr bwMode="auto">
            <a:xfrm>
              <a:off x="2544" y="168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DCHI</a:t>
              </a:r>
            </a:p>
          </p:txBody>
        </p:sp>
        <p:sp>
          <p:nvSpPr>
            <p:cNvPr id="324621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4622" name="Text Box 14"/>
            <p:cNvSpPr txBox="1">
              <a:spLocks noChangeArrowheads="1"/>
            </p:cNvSpPr>
            <p:nvPr/>
          </p:nvSpPr>
          <p:spPr bwMode="auto">
            <a:xfrm>
              <a:off x="3408" y="168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PHAI</a:t>
              </a:r>
            </a:p>
          </p:txBody>
        </p:sp>
        <p:sp>
          <p:nvSpPr>
            <p:cNvPr id="324623" name="Line 15"/>
            <p:cNvSpPr>
              <a:spLocks noChangeShapeType="1"/>
            </p:cNvSpPr>
            <p:nvPr/>
          </p:nvSpPr>
          <p:spPr bwMode="auto">
            <a:xfrm>
              <a:off x="388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4624" name="Text Box 16"/>
            <p:cNvSpPr txBox="1">
              <a:spLocks noChangeArrowheads="1"/>
            </p:cNvSpPr>
            <p:nvPr/>
          </p:nvSpPr>
          <p:spPr bwMode="auto">
            <a:xfrm>
              <a:off x="3888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LUONG</a:t>
              </a:r>
            </a:p>
          </p:txBody>
        </p:sp>
        <p:sp>
          <p:nvSpPr>
            <p:cNvPr id="324625" name="Line 17"/>
            <p:cNvSpPr>
              <a:spLocks noChangeShapeType="1"/>
            </p:cNvSpPr>
            <p:nvPr/>
          </p:nvSpPr>
          <p:spPr bwMode="auto">
            <a:xfrm>
              <a:off x="4560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4626" name="Text Box 18"/>
            <p:cNvSpPr txBox="1">
              <a:spLocks noChangeArrowheads="1"/>
            </p:cNvSpPr>
            <p:nvPr/>
          </p:nvSpPr>
          <p:spPr bwMode="auto">
            <a:xfrm>
              <a:off x="4560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PHG</a:t>
              </a:r>
            </a:p>
          </p:txBody>
        </p:sp>
        <p:sp>
          <p:nvSpPr>
            <p:cNvPr id="324627" name="Text Box 19"/>
            <p:cNvSpPr txBox="1">
              <a:spLocks noChangeArrowheads="1"/>
            </p:cNvSpPr>
            <p:nvPr/>
          </p:nvSpPr>
          <p:spPr bwMode="auto">
            <a:xfrm>
              <a:off x="528" y="192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Tung</a:t>
              </a:r>
            </a:p>
          </p:txBody>
        </p:sp>
        <p:sp>
          <p:nvSpPr>
            <p:cNvPr id="324628" name="Text Box 20"/>
            <p:cNvSpPr txBox="1">
              <a:spLocks noChangeArrowheads="1"/>
            </p:cNvSpPr>
            <p:nvPr/>
          </p:nvSpPr>
          <p:spPr bwMode="auto">
            <a:xfrm>
              <a:off x="1152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Nguyen</a:t>
              </a:r>
            </a:p>
          </p:txBody>
        </p:sp>
        <p:sp>
          <p:nvSpPr>
            <p:cNvPr id="324629" name="Text Box 21"/>
            <p:cNvSpPr txBox="1">
              <a:spLocks noChangeArrowheads="1"/>
            </p:cNvSpPr>
            <p:nvPr/>
          </p:nvSpPr>
          <p:spPr bwMode="auto">
            <a:xfrm>
              <a:off x="1824" y="192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12/08/1955</a:t>
              </a:r>
            </a:p>
          </p:txBody>
        </p:sp>
        <p:sp>
          <p:nvSpPr>
            <p:cNvPr id="324630" name="Text Box 22"/>
            <p:cNvSpPr txBox="1">
              <a:spLocks noChangeArrowheads="1"/>
            </p:cNvSpPr>
            <p:nvPr/>
          </p:nvSpPr>
          <p:spPr bwMode="auto">
            <a:xfrm>
              <a:off x="2544" y="192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638 NVC Q5</a:t>
              </a:r>
            </a:p>
          </p:txBody>
        </p:sp>
        <p:sp>
          <p:nvSpPr>
            <p:cNvPr id="324631" name="Text Box 23"/>
            <p:cNvSpPr txBox="1">
              <a:spLocks noChangeArrowheads="1"/>
            </p:cNvSpPr>
            <p:nvPr/>
          </p:nvSpPr>
          <p:spPr bwMode="auto">
            <a:xfrm>
              <a:off x="3408" y="192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Nam</a:t>
              </a:r>
            </a:p>
          </p:txBody>
        </p:sp>
        <p:sp>
          <p:nvSpPr>
            <p:cNvPr id="324632" name="Text Box 24"/>
            <p:cNvSpPr txBox="1">
              <a:spLocks noChangeArrowheads="1"/>
            </p:cNvSpPr>
            <p:nvPr/>
          </p:nvSpPr>
          <p:spPr bwMode="auto">
            <a:xfrm>
              <a:off x="3888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40000</a:t>
              </a:r>
            </a:p>
          </p:txBody>
        </p:sp>
        <p:sp>
          <p:nvSpPr>
            <p:cNvPr id="324633" name="Text Box 25"/>
            <p:cNvSpPr txBox="1">
              <a:spLocks noChangeArrowheads="1"/>
            </p:cNvSpPr>
            <p:nvPr/>
          </p:nvSpPr>
          <p:spPr bwMode="auto">
            <a:xfrm>
              <a:off x="4560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  <p:sp>
          <p:nvSpPr>
            <p:cNvPr id="324634" name="Text Box 26"/>
            <p:cNvSpPr txBox="1">
              <a:spLocks noChangeArrowheads="1"/>
            </p:cNvSpPr>
            <p:nvPr/>
          </p:nvSpPr>
          <p:spPr bwMode="auto">
            <a:xfrm>
              <a:off x="528" y="2112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Hang</a:t>
              </a:r>
            </a:p>
          </p:txBody>
        </p:sp>
        <p:sp>
          <p:nvSpPr>
            <p:cNvPr id="324635" name="Text Box 27"/>
            <p:cNvSpPr txBox="1">
              <a:spLocks noChangeArrowheads="1"/>
            </p:cNvSpPr>
            <p:nvPr/>
          </p:nvSpPr>
          <p:spPr bwMode="auto">
            <a:xfrm>
              <a:off x="1152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Bui</a:t>
              </a:r>
            </a:p>
          </p:txBody>
        </p:sp>
        <p:sp>
          <p:nvSpPr>
            <p:cNvPr id="324636" name="Text Box 28"/>
            <p:cNvSpPr txBox="1">
              <a:spLocks noChangeArrowheads="1"/>
            </p:cNvSpPr>
            <p:nvPr/>
          </p:nvSpPr>
          <p:spPr bwMode="auto">
            <a:xfrm>
              <a:off x="1824" y="2112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07/19/1968</a:t>
              </a:r>
            </a:p>
          </p:txBody>
        </p:sp>
        <p:sp>
          <p:nvSpPr>
            <p:cNvPr id="324637" name="Text Box 29"/>
            <p:cNvSpPr txBox="1">
              <a:spLocks noChangeArrowheads="1"/>
            </p:cNvSpPr>
            <p:nvPr/>
          </p:nvSpPr>
          <p:spPr bwMode="auto">
            <a:xfrm>
              <a:off x="2544" y="2112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332 NTH Q1</a:t>
              </a:r>
            </a:p>
          </p:txBody>
        </p:sp>
        <p:sp>
          <p:nvSpPr>
            <p:cNvPr id="324638" name="Text Box 30"/>
            <p:cNvSpPr txBox="1">
              <a:spLocks noChangeArrowheads="1"/>
            </p:cNvSpPr>
            <p:nvPr/>
          </p:nvSpPr>
          <p:spPr bwMode="auto">
            <a:xfrm>
              <a:off x="3408" y="21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</a:t>
              </a:r>
            </a:p>
          </p:txBody>
        </p:sp>
        <p:sp>
          <p:nvSpPr>
            <p:cNvPr id="324639" name="Text Box 31"/>
            <p:cNvSpPr txBox="1">
              <a:spLocks noChangeArrowheads="1"/>
            </p:cNvSpPr>
            <p:nvPr/>
          </p:nvSpPr>
          <p:spPr bwMode="auto">
            <a:xfrm>
              <a:off x="3888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25000</a:t>
              </a:r>
            </a:p>
          </p:txBody>
        </p:sp>
        <p:sp>
          <p:nvSpPr>
            <p:cNvPr id="324640" name="Text Box 32"/>
            <p:cNvSpPr txBox="1">
              <a:spLocks noChangeArrowheads="1"/>
            </p:cNvSpPr>
            <p:nvPr/>
          </p:nvSpPr>
          <p:spPr bwMode="auto">
            <a:xfrm>
              <a:off x="4560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  <p:sp>
          <p:nvSpPr>
            <p:cNvPr id="324641" name="Text Box 33"/>
            <p:cNvSpPr txBox="1">
              <a:spLocks noChangeArrowheads="1"/>
            </p:cNvSpPr>
            <p:nvPr/>
          </p:nvSpPr>
          <p:spPr bwMode="auto">
            <a:xfrm>
              <a:off x="528" y="230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Nhu</a:t>
              </a:r>
            </a:p>
          </p:txBody>
        </p:sp>
        <p:sp>
          <p:nvSpPr>
            <p:cNvPr id="324642" name="Text Box 34"/>
            <p:cNvSpPr txBox="1">
              <a:spLocks noChangeArrowheads="1"/>
            </p:cNvSpPr>
            <p:nvPr/>
          </p:nvSpPr>
          <p:spPr bwMode="auto">
            <a:xfrm>
              <a:off x="1152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Le</a:t>
              </a:r>
            </a:p>
          </p:txBody>
        </p:sp>
        <p:sp>
          <p:nvSpPr>
            <p:cNvPr id="324643" name="Text Box 35"/>
            <p:cNvSpPr txBox="1">
              <a:spLocks noChangeArrowheads="1"/>
            </p:cNvSpPr>
            <p:nvPr/>
          </p:nvSpPr>
          <p:spPr bwMode="auto">
            <a:xfrm>
              <a:off x="1824" y="230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06/20/1951</a:t>
              </a:r>
            </a:p>
          </p:txBody>
        </p:sp>
        <p:sp>
          <p:nvSpPr>
            <p:cNvPr id="324644" name="Text Box 36"/>
            <p:cNvSpPr txBox="1">
              <a:spLocks noChangeArrowheads="1"/>
            </p:cNvSpPr>
            <p:nvPr/>
          </p:nvSpPr>
          <p:spPr bwMode="auto">
            <a:xfrm>
              <a:off x="2544" y="2304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291 HVH QPN</a:t>
              </a:r>
            </a:p>
          </p:txBody>
        </p:sp>
        <p:sp>
          <p:nvSpPr>
            <p:cNvPr id="324645" name="Text Box 37"/>
            <p:cNvSpPr txBox="1">
              <a:spLocks noChangeArrowheads="1"/>
            </p:cNvSpPr>
            <p:nvPr/>
          </p:nvSpPr>
          <p:spPr bwMode="auto">
            <a:xfrm>
              <a:off x="3408" y="230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</a:t>
              </a:r>
            </a:p>
          </p:txBody>
        </p:sp>
        <p:sp>
          <p:nvSpPr>
            <p:cNvPr id="324646" name="Text Box 38"/>
            <p:cNvSpPr txBox="1">
              <a:spLocks noChangeArrowheads="1"/>
            </p:cNvSpPr>
            <p:nvPr/>
          </p:nvSpPr>
          <p:spPr bwMode="auto">
            <a:xfrm>
              <a:off x="3888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43000</a:t>
              </a:r>
            </a:p>
          </p:txBody>
        </p:sp>
        <p:sp>
          <p:nvSpPr>
            <p:cNvPr id="324647" name="Text Box 39"/>
            <p:cNvSpPr txBox="1">
              <a:spLocks noChangeArrowheads="1"/>
            </p:cNvSpPr>
            <p:nvPr/>
          </p:nvSpPr>
          <p:spPr bwMode="auto">
            <a:xfrm>
              <a:off x="4560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  <p:sp>
          <p:nvSpPr>
            <p:cNvPr id="324648" name="Text Box 40"/>
            <p:cNvSpPr txBox="1">
              <a:spLocks noChangeArrowheads="1"/>
            </p:cNvSpPr>
            <p:nvPr/>
          </p:nvSpPr>
          <p:spPr bwMode="auto">
            <a:xfrm>
              <a:off x="528" y="249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Hung</a:t>
              </a:r>
            </a:p>
          </p:txBody>
        </p:sp>
        <p:sp>
          <p:nvSpPr>
            <p:cNvPr id="324649" name="Text Box 41"/>
            <p:cNvSpPr txBox="1">
              <a:spLocks noChangeArrowheads="1"/>
            </p:cNvSpPr>
            <p:nvPr/>
          </p:nvSpPr>
          <p:spPr bwMode="auto">
            <a:xfrm>
              <a:off x="1152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Nguyen</a:t>
              </a:r>
            </a:p>
          </p:txBody>
        </p:sp>
        <p:sp>
          <p:nvSpPr>
            <p:cNvPr id="324650" name="Text Box 42"/>
            <p:cNvSpPr txBox="1">
              <a:spLocks noChangeArrowheads="1"/>
            </p:cNvSpPr>
            <p:nvPr/>
          </p:nvSpPr>
          <p:spPr bwMode="auto">
            <a:xfrm>
              <a:off x="1824" y="2496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09/15/1962</a:t>
              </a:r>
            </a:p>
          </p:txBody>
        </p:sp>
        <p:sp>
          <p:nvSpPr>
            <p:cNvPr id="324651" name="Text Box 43"/>
            <p:cNvSpPr txBox="1">
              <a:spLocks noChangeArrowheads="1"/>
            </p:cNvSpPr>
            <p:nvPr/>
          </p:nvSpPr>
          <p:spPr bwMode="auto">
            <a:xfrm>
              <a:off x="2544" y="2496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null</a:t>
              </a:r>
            </a:p>
          </p:txBody>
        </p:sp>
        <p:sp>
          <p:nvSpPr>
            <p:cNvPr id="324652" name="Text Box 44"/>
            <p:cNvSpPr txBox="1">
              <a:spLocks noChangeArrowheads="1"/>
            </p:cNvSpPr>
            <p:nvPr/>
          </p:nvSpPr>
          <p:spPr bwMode="auto">
            <a:xfrm>
              <a:off x="3408" y="249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Nam</a:t>
              </a:r>
            </a:p>
          </p:txBody>
        </p:sp>
        <p:sp>
          <p:nvSpPr>
            <p:cNvPr id="324653" name="Text Box 45"/>
            <p:cNvSpPr txBox="1">
              <a:spLocks noChangeArrowheads="1"/>
            </p:cNvSpPr>
            <p:nvPr/>
          </p:nvSpPr>
          <p:spPr bwMode="auto">
            <a:xfrm>
              <a:off x="3888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38000</a:t>
              </a:r>
            </a:p>
          </p:txBody>
        </p:sp>
        <p:sp>
          <p:nvSpPr>
            <p:cNvPr id="324654" name="Text Box 46"/>
            <p:cNvSpPr txBox="1">
              <a:spLocks noChangeArrowheads="1"/>
            </p:cNvSpPr>
            <p:nvPr/>
          </p:nvSpPr>
          <p:spPr bwMode="auto">
            <a:xfrm>
              <a:off x="4560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</p:grpSp>
      <p:grpSp>
        <p:nvGrpSpPr>
          <p:cNvPr id="324664" name="Group 56"/>
          <p:cNvGrpSpPr>
            <a:grpSpLocks/>
          </p:cNvGrpSpPr>
          <p:nvPr/>
        </p:nvGrpSpPr>
        <p:grpSpPr bwMode="auto">
          <a:xfrm>
            <a:off x="152400" y="4648200"/>
            <a:ext cx="762000" cy="1219200"/>
            <a:chOff x="96" y="2880"/>
            <a:chExt cx="480" cy="768"/>
          </a:xfrm>
        </p:grpSpPr>
        <p:sp>
          <p:nvSpPr>
            <p:cNvPr id="324657" name="Text Box 49"/>
            <p:cNvSpPr txBox="1">
              <a:spLocks noChangeArrowheads="1"/>
            </p:cNvSpPr>
            <p:nvPr/>
          </p:nvSpPr>
          <p:spPr bwMode="auto">
            <a:xfrm>
              <a:off x="96" y="288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</a:t>
              </a:r>
              <a:r>
                <a:rPr lang="en-US" altLang="en-US" sz="1400" baseline="-25000"/>
                <a:t>1</a:t>
              </a:r>
            </a:p>
          </p:txBody>
        </p:sp>
        <p:sp>
          <p:nvSpPr>
            <p:cNvPr id="324658" name="Text Box 50"/>
            <p:cNvSpPr txBox="1">
              <a:spLocks noChangeArrowheads="1"/>
            </p:cNvSpPr>
            <p:nvPr/>
          </p:nvSpPr>
          <p:spPr bwMode="auto">
            <a:xfrm>
              <a:off x="96" y="307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</a:t>
              </a:r>
              <a:r>
                <a:rPr lang="en-US" altLang="en-US" sz="1400" baseline="-25000"/>
                <a:t>2</a:t>
              </a:r>
            </a:p>
          </p:txBody>
        </p:sp>
        <p:sp>
          <p:nvSpPr>
            <p:cNvPr id="324659" name="Text Box 51"/>
            <p:cNvSpPr txBox="1">
              <a:spLocks noChangeArrowheads="1"/>
            </p:cNvSpPr>
            <p:nvPr/>
          </p:nvSpPr>
          <p:spPr bwMode="auto">
            <a:xfrm>
              <a:off x="96" y="326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</a:t>
              </a:r>
              <a:r>
                <a:rPr lang="en-US" altLang="en-US" sz="1400" baseline="-25000"/>
                <a:t>3</a:t>
              </a:r>
            </a:p>
          </p:txBody>
        </p:sp>
        <p:sp>
          <p:nvSpPr>
            <p:cNvPr id="324660" name="Text Box 52"/>
            <p:cNvSpPr txBox="1">
              <a:spLocks noChangeArrowheads="1"/>
            </p:cNvSpPr>
            <p:nvPr/>
          </p:nvSpPr>
          <p:spPr bwMode="auto">
            <a:xfrm>
              <a:off x="96" y="345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</a:t>
              </a:r>
              <a:r>
                <a:rPr lang="en-US" altLang="en-US" sz="1400" baseline="-25000"/>
                <a:t>4</a:t>
              </a:r>
            </a:p>
          </p:txBody>
        </p:sp>
      </p:grpSp>
      <p:grpSp>
        <p:nvGrpSpPr>
          <p:cNvPr id="324665" name="Group 57"/>
          <p:cNvGrpSpPr>
            <a:grpSpLocks/>
          </p:cNvGrpSpPr>
          <p:nvPr/>
        </p:nvGrpSpPr>
        <p:grpSpPr bwMode="auto">
          <a:xfrm>
            <a:off x="1600200" y="5105400"/>
            <a:ext cx="838200" cy="1371600"/>
            <a:chOff x="1008" y="3168"/>
            <a:chExt cx="528" cy="864"/>
          </a:xfrm>
        </p:grpSpPr>
        <p:sp>
          <p:nvSpPr>
            <p:cNvPr id="324662" name="Text Box 54"/>
            <p:cNvSpPr txBox="1">
              <a:spLocks noChangeArrowheads="1"/>
            </p:cNvSpPr>
            <p:nvPr/>
          </p:nvSpPr>
          <p:spPr bwMode="auto">
            <a:xfrm>
              <a:off x="1008" y="3840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v</a:t>
              </a:r>
              <a:r>
                <a:rPr lang="en-US" altLang="en-US" sz="1400" baseline="-25000"/>
                <a:t>i</a:t>
              </a:r>
            </a:p>
          </p:txBody>
        </p:sp>
        <p:sp>
          <p:nvSpPr>
            <p:cNvPr id="324663" name="Line 55"/>
            <p:cNvSpPr>
              <a:spLocks noChangeShapeType="1"/>
            </p:cNvSpPr>
            <p:nvPr/>
          </p:nvSpPr>
          <p:spPr bwMode="auto">
            <a:xfrm>
              <a:off x="1008" y="3168"/>
              <a:ext cx="24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Tóm tắt các ký hiệu</a:t>
            </a:r>
          </a:p>
        </p:txBody>
      </p:sp>
      <p:sp>
        <p:nvSpPr>
          <p:cNvPr id="3307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Lược đồ quan hệ R bậc 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…, A</a:t>
            </a:r>
            <a:r>
              <a:rPr lang="en-US" altLang="en-US" baseline="-25000"/>
              <a:t>n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Tập thuộc tính của 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</a:t>
            </a:r>
            <a:r>
              <a:rPr lang="en-US" altLang="en-US" baseline="30000"/>
              <a:t>+</a:t>
            </a:r>
          </a:p>
          <a:p>
            <a:pPr>
              <a:lnSpc>
                <a:spcPct val="90000"/>
              </a:lnSpc>
            </a:pPr>
            <a:r>
              <a:rPr lang="en-US" altLang="en-US"/>
              <a:t>Quan hệ (thể hiện quan hệ)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R, S, P, Q</a:t>
            </a:r>
          </a:p>
          <a:p>
            <a:pPr>
              <a:lnSpc>
                <a:spcPct val="90000"/>
              </a:lnSpc>
            </a:pPr>
            <a:r>
              <a:rPr lang="en-US" altLang="en-US"/>
              <a:t>Bộ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t, u, v</a:t>
            </a:r>
          </a:p>
          <a:p>
            <a:pPr>
              <a:lnSpc>
                <a:spcPct val="90000"/>
              </a:lnSpc>
            </a:pPr>
            <a:r>
              <a:rPr lang="en-US" altLang="en-US"/>
              <a:t>Miền giá trị của thuộc tính 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DOM(A) hay MGT(A)</a:t>
            </a:r>
          </a:p>
          <a:p>
            <a:pPr>
              <a:lnSpc>
                <a:spcPct val="90000"/>
              </a:lnSpc>
            </a:pPr>
            <a:r>
              <a:rPr lang="en-US" altLang="en-US"/>
              <a:t>Giá trị tại thuộc tính A của bộ thứ 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t.A hay t[A]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DF8-5674-4A84-A56F-1B7C32B8C920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Nội dung chi tiết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>
                <a:solidFill>
                  <a:srgbClr val="777777"/>
                </a:solidFill>
              </a:rPr>
              <a:t>Giới thiệu</a:t>
            </a:r>
          </a:p>
          <a:p>
            <a:r>
              <a:rPr lang="en-US" altLang="en-US">
                <a:solidFill>
                  <a:srgbClr val="777777"/>
                </a:solidFill>
              </a:rPr>
              <a:t>Các khái niệm của mô hình quan hệ</a:t>
            </a:r>
            <a:endParaRPr lang="en-US" altLang="en-US" b="1"/>
          </a:p>
          <a:p>
            <a:r>
              <a:rPr lang="en-US" altLang="en-US" b="1"/>
              <a:t>Ràng buộc toàn vẹn</a:t>
            </a:r>
          </a:p>
          <a:p>
            <a:pPr lvl="1"/>
            <a:r>
              <a:rPr lang="en-US" altLang="en-US"/>
              <a:t>Siêu khóa (Super key)</a:t>
            </a:r>
          </a:p>
          <a:p>
            <a:pPr lvl="1"/>
            <a:r>
              <a:rPr lang="en-US" altLang="en-US"/>
              <a:t>Khóa</a:t>
            </a:r>
          </a:p>
          <a:p>
            <a:pPr lvl="1"/>
            <a:r>
              <a:rPr lang="en-US" altLang="en-US"/>
              <a:t>Khóa chính (Primary key)</a:t>
            </a:r>
          </a:p>
          <a:p>
            <a:pPr lvl="1"/>
            <a:r>
              <a:rPr lang="en-US" altLang="en-US"/>
              <a:t>Tham chiếu</a:t>
            </a:r>
          </a:p>
          <a:p>
            <a:pPr lvl="1"/>
            <a:r>
              <a:rPr lang="en-US" altLang="en-US"/>
              <a:t>Khóa ngoại (Foreign key)</a:t>
            </a:r>
          </a:p>
          <a:p>
            <a:r>
              <a:rPr lang="en-US" altLang="en-US">
                <a:solidFill>
                  <a:srgbClr val="777777"/>
                </a:solidFill>
              </a:rPr>
              <a:t>Các đặc trưng của quan hệ</a:t>
            </a:r>
          </a:p>
          <a:p>
            <a:r>
              <a:rPr lang="en-US" altLang="en-US">
                <a:solidFill>
                  <a:srgbClr val="777777"/>
                </a:solidFill>
              </a:rPr>
              <a:t>Chuyển lược đồ E/R sang thiết kế quan hệ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4AA-00CA-427D-8345-72DFA31BA2C7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Ràng buộc toàn vẹn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RBTV (Integrity Constraint)</a:t>
            </a:r>
          </a:p>
          <a:p>
            <a:pPr lvl="1"/>
            <a:r>
              <a:rPr lang="en-US" altLang="en-US"/>
              <a:t>Là những qui tắc, điều kiện, ràng buộc cần được thỏa mãn cho mọi thể thiện của CSDL quan hệ</a:t>
            </a:r>
          </a:p>
          <a:p>
            <a:endParaRPr lang="en-US" altLang="en-US"/>
          </a:p>
          <a:p>
            <a:r>
              <a:rPr lang="en-US" altLang="en-US"/>
              <a:t>RBTV được mô tả khi định nghĩa lược đồ quan hệ</a:t>
            </a:r>
          </a:p>
          <a:p>
            <a:endParaRPr lang="en-US" altLang="en-US"/>
          </a:p>
          <a:p>
            <a:r>
              <a:rPr lang="en-US" altLang="en-US"/>
              <a:t>RBTV được kiểm tra khi các quan hệ có thay đổi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1E52-F76D-4730-9056-6F49F81AD9E7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Siêu khóa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Các bộ trong quan hệ phải khác nhau từng đôi một</a:t>
            </a:r>
          </a:p>
          <a:p>
            <a:r>
              <a:rPr lang="en-US" altLang="en-US"/>
              <a:t>Siêu khóa (Super Key)</a:t>
            </a:r>
          </a:p>
          <a:p>
            <a:pPr lvl="1"/>
            <a:r>
              <a:rPr lang="en-US" altLang="en-US"/>
              <a:t>Gọi SK là một tập con khác rỗng các thuộc tính của R</a:t>
            </a:r>
          </a:p>
          <a:p>
            <a:pPr lvl="1"/>
            <a:r>
              <a:rPr lang="en-US" altLang="en-US"/>
              <a:t>SK là siêu khóa khi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Siêu khóa là tập các thuộc tính dùng để xác định </a:t>
            </a:r>
            <a:r>
              <a:rPr lang="en-US" altLang="en-US" u="sng"/>
              <a:t>tính duy nhất</a:t>
            </a:r>
            <a:r>
              <a:rPr lang="en-US" altLang="en-US"/>
              <a:t> của mỗi bộ trong quan hệ</a:t>
            </a:r>
          </a:p>
          <a:p>
            <a:pPr lvl="1"/>
            <a:r>
              <a:rPr lang="en-US" altLang="en-US"/>
              <a:t>Mọi lược đồ quan hệ có tối thiểu một siêu khóa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FA8E-050B-44BA-AF94-C65A84BF00C6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347157" name="Group 21"/>
          <p:cNvGrpSpPr>
            <a:grpSpLocks/>
          </p:cNvGrpSpPr>
          <p:nvPr/>
        </p:nvGrpSpPr>
        <p:grpSpPr bwMode="auto">
          <a:xfrm>
            <a:off x="1524000" y="3200400"/>
            <a:ext cx="5562600" cy="457200"/>
            <a:chOff x="1056" y="2112"/>
            <a:chExt cx="3504" cy="288"/>
          </a:xfrm>
        </p:grpSpPr>
        <p:sp>
          <p:nvSpPr>
            <p:cNvPr id="347149" name="Text Box 13"/>
            <p:cNvSpPr txBox="1">
              <a:spLocks noChangeArrowheads="1"/>
            </p:cNvSpPr>
            <p:nvPr/>
          </p:nvSpPr>
          <p:spPr bwMode="auto">
            <a:xfrm>
              <a:off x="2880" y="21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ym typeface="Symbol" panose="05050102010706020507" pitchFamily="18" charset="2"/>
                </a:rPr>
                <a:t></a:t>
              </a:r>
            </a:p>
          </p:txBody>
        </p:sp>
        <p:grpSp>
          <p:nvGrpSpPr>
            <p:cNvPr id="347156" name="Group 20"/>
            <p:cNvGrpSpPr>
              <a:grpSpLocks/>
            </p:cNvGrpSpPr>
            <p:nvPr/>
          </p:nvGrpSpPr>
          <p:grpSpPr bwMode="auto">
            <a:xfrm>
              <a:off x="1056" y="2112"/>
              <a:ext cx="1872" cy="288"/>
              <a:chOff x="1584" y="2208"/>
              <a:chExt cx="1872" cy="288"/>
            </a:xfrm>
          </p:grpSpPr>
          <p:grpSp>
            <p:nvGrpSpPr>
              <p:cNvPr id="347155" name="Group 19"/>
              <p:cNvGrpSpPr>
                <a:grpSpLocks/>
              </p:cNvGrpSpPr>
              <p:nvPr/>
            </p:nvGrpSpPr>
            <p:grpSpPr bwMode="auto">
              <a:xfrm>
                <a:off x="1584" y="2208"/>
                <a:ext cx="480" cy="288"/>
                <a:chOff x="1488" y="2208"/>
                <a:chExt cx="480" cy="288"/>
              </a:xfrm>
            </p:grpSpPr>
            <p:sp>
              <p:nvSpPr>
                <p:cNvPr id="34714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488" y="220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2400" b="1">
                      <a:sym typeface="Symbol" panose="05050102010706020507" pitchFamily="18" charset="2"/>
                    </a:rPr>
                    <a:t></a:t>
                  </a:r>
                </a:p>
              </p:txBody>
            </p:sp>
            <p:sp>
              <p:nvSpPr>
                <p:cNvPr id="34714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632" y="2256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/>
                    <a:t>r,</a:t>
                  </a:r>
                </a:p>
              </p:txBody>
            </p:sp>
          </p:grpSp>
          <p:sp>
            <p:nvSpPr>
              <p:cNvPr id="347143" name="Text Box 7"/>
              <p:cNvSpPr txBox="1">
                <a:spLocks noChangeArrowheads="1"/>
              </p:cNvSpPr>
              <p:nvPr/>
            </p:nvSpPr>
            <p:spPr bwMode="auto">
              <a:xfrm>
                <a:off x="1920" y="220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b="1">
                    <a:sym typeface="Symbol" panose="05050102010706020507" pitchFamily="18" charset="2"/>
                  </a:rPr>
                  <a:t></a:t>
                </a:r>
              </a:p>
            </p:txBody>
          </p:sp>
          <p:sp>
            <p:nvSpPr>
              <p:cNvPr id="347144" name="Text Box 8"/>
              <p:cNvSpPr txBox="1">
                <a:spLocks noChangeArrowheads="1"/>
              </p:cNvSpPr>
              <p:nvPr/>
            </p:nvSpPr>
            <p:spPr bwMode="auto">
              <a:xfrm>
                <a:off x="2064" y="2256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t1,t2</a:t>
                </a:r>
              </a:p>
            </p:txBody>
          </p:sp>
          <p:sp>
            <p:nvSpPr>
              <p:cNvPr id="34714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2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b="1">
                    <a:sym typeface="Symbol" panose="05050102010706020507" pitchFamily="18" charset="2"/>
                  </a:rPr>
                  <a:t></a:t>
                </a:r>
              </a:p>
            </p:txBody>
          </p:sp>
          <p:sp>
            <p:nvSpPr>
              <p:cNvPr id="347146" name="Text Box 10"/>
              <p:cNvSpPr txBox="1">
                <a:spLocks noChangeArrowheads="1"/>
              </p:cNvSpPr>
              <p:nvPr/>
            </p:nvSpPr>
            <p:spPr bwMode="auto">
              <a:xfrm>
                <a:off x="2544" y="2256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r,  t1</a:t>
                </a:r>
              </a:p>
            </p:txBody>
          </p:sp>
          <p:sp>
            <p:nvSpPr>
              <p:cNvPr id="347148" name="Text Box 12"/>
              <p:cNvSpPr txBox="1">
                <a:spLocks noChangeArrowheads="1"/>
              </p:cNvSpPr>
              <p:nvPr/>
            </p:nvSpPr>
            <p:spPr bwMode="auto">
              <a:xfrm>
                <a:off x="2928" y="2256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t2</a:t>
                </a:r>
              </a:p>
            </p:txBody>
          </p:sp>
          <p:sp>
            <p:nvSpPr>
              <p:cNvPr id="347151" name="Text Box 15"/>
              <p:cNvSpPr txBox="1">
                <a:spLocks noChangeArrowheads="1"/>
              </p:cNvSpPr>
              <p:nvPr/>
            </p:nvSpPr>
            <p:spPr bwMode="auto">
              <a:xfrm>
                <a:off x="2928" y="22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b="1">
                    <a:sym typeface="Symbol" panose="05050102010706020507" pitchFamily="18" charset="2"/>
                  </a:rPr>
                  <a:t></a:t>
                </a:r>
              </a:p>
            </p:txBody>
          </p:sp>
        </p:grpSp>
        <p:grpSp>
          <p:nvGrpSpPr>
            <p:cNvPr id="347154" name="Group 18"/>
            <p:cNvGrpSpPr>
              <a:grpSpLocks/>
            </p:cNvGrpSpPr>
            <p:nvPr/>
          </p:nvGrpSpPr>
          <p:grpSpPr bwMode="auto">
            <a:xfrm>
              <a:off x="3168" y="2112"/>
              <a:ext cx="1392" cy="288"/>
              <a:chOff x="2832" y="3072"/>
              <a:chExt cx="1392" cy="288"/>
            </a:xfrm>
          </p:grpSpPr>
          <p:sp>
            <p:nvSpPr>
              <p:cNvPr id="347147" name="Text Box 11"/>
              <p:cNvSpPr txBox="1">
                <a:spLocks noChangeArrowheads="1"/>
              </p:cNvSpPr>
              <p:nvPr/>
            </p:nvSpPr>
            <p:spPr bwMode="auto">
              <a:xfrm>
                <a:off x="3408" y="307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b="1">
                    <a:sym typeface="Symbol" panose="05050102010706020507" pitchFamily="18" charset="2"/>
                  </a:rPr>
                  <a:t></a:t>
                </a:r>
              </a:p>
            </p:txBody>
          </p:sp>
          <p:sp>
            <p:nvSpPr>
              <p:cNvPr id="347150" name="Text Box 14"/>
              <p:cNvSpPr txBox="1">
                <a:spLocks noChangeArrowheads="1"/>
              </p:cNvSpPr>
              <p:nvPr/>
            </p:nvSpPr>
            <p:spPr bwMode="auto">
              <a:xfrm>
                <a:off x="2832" y="312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t1[SK]</a:t>
                </a:r>
              </a:p>
            </p:txBody>
          </p:sp>
          <p:sp>
            <p:nvSpPr>
              <p:cNvPr id="347153" name="Text Box 17"/>
              <p:cNvSpPr txBox="1">
                <a:spLocks noChangeArrowheads="1"/>
              </p:cNvSpPr>
              <p:nvPr/>
            </p:nvSpPr>
            <p:spPr bwMode="auto">
              <a:xfrm>
                <a:off x="3456" y="3120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t2[SK]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Khóa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altLang="en-US"/>
              <a:t>Định nghĩa</a:t>
            </a:r>
          </a:p>
          <a:p>
            <a:pPr lvl="1"/>
            <a:r>
              <a:rPr lang="en-US" altLang="en-US"/>
              <a:t>Gọi K là một tập con khác rỗng các thuộc tính của R</a:t>
            </a:r>
          </a:p>
          <a:p>
            <a:pPr lvl="1"/>
            <a:r>
              <a:rPr lang="en-US" altLang="en-US"/>
              <a:t>K là khóa nếu thỏa đồng thời 2 điều kiện</a:t>
            </a:r>
          </a:p>
          <a:p>
            <a:pPr lvl="2"/>
            <a:r>
              <a:rPr lang="en-US" altLang="en-US"/>
              <a:t>K là một siêu khóa của R</a:t>
            </a:r>
          </a:p>
          <a:p>
            <a:pPr lvl="2"/>
            <a:r>
              <a:rPr lang="en-US" altLang="en-US"/>
              <a:t> </a:t>
            </a:r>
          </a:p>
          <a:p>
            <a:r>
              <a:rPr lang="en-US" altLang="en-US"/>
              <a:t>Nhận xét</a:t>
            </a:r>
          </a:p>
          <a:p>
            <a:pPr lvl="1"/>
            <a:r>
              <a:rPr lang="en-US" altLang="en-US"/>
              <a:t>Giá trị của khóa dùng để nhận biết một bộ trong quan hệ</a:t>
            </a:r>
          </a:p>
          <a:p>
            <a:pPr lvl="1"/>
            <a:r>
              <a:rPr lang="en-US" altLang="en-US"/>
              <a:t>Khóa là một đặc trưng của lược đồ quan hệ, không phụ thuộc vào thể thiện quan hệ</a:t>
            </a:r>
          </a:p>
          <a:p>
            <a:pPr lvl="1"/>
            <a:r>
              <a:rPr lang="en-US" altLang="en-US"/>
              <a:t>Khóa được xây dựng dựa vào ý nghĩa của một số thuộc tính trong quan hệ</a:t>
            </a:r>
          </a:p>
          <a:p>
            <a:pPr lvl="1"/>
            <a:r>
              <a:rPr lang="en-US" altLang="en-US"/>
              <a:t>Lược đồ quan hệ có thể có nhiều khóa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C17D-D8B6-412B-9BC6-44DB492D3B76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351236" name="Group 4"/>
          <p:cNvGrpSpPr>
            <a:grpSpLocks/>
          </p:cNvGrpSpPr>
          <p:nvPr/>
        </p:nvGrpSpPr>
        <p:grpSpPr bwMode="auto">
          <a:xfrm>
            <a:off x="1371600" y="2743200"/>
            <a:ext cx="7086600" cy="457200"/>
            <a:chOff x="912" y="1968"/>
            <a:chExt cx="4464" cy="288"/>
          </a:xfrm>
        </p:grpSpPr>
        <p:sp>
          <p:nvSpPr>
            <p:cNvPr id="351237" name="Text Box 5"/>
            <p:cNvSpPr txBox="1">
              <a:spLocks noChangeArrowheads="1"/>
            </p:cNvSpPr>
            <p:nvPr/>
          </p:nvSpPr>
          <p:spPr bwMode="auto">
            <a:xfrm>
              <a:off x="912" y="19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ym typeface="Symbol" panose="05050102010706020507" pitchFamily="18" charset="2"/>
                </a:rPr>
                <a:t></a:t>
              </a:r>
            </a:p>
          </p:txBody>
        </p:sp>
        <p:grpSp>
          <p:nvGrpSpPr>
            <p:cNvPr id="351238" name="Group 6"/>
            <p:cNvGrpSpPr>
              <a:grpSpLocks/>
            </p:cNvGrpSpPr>
            <p:nvPr/>
          </p:nvGrpSpPr>
          <p:grpSpPr bwMode="auto">
            <a:xfrm>
              <a:off x="1488" y="1968"/>
              <a:ext cx="816" cy="288"/>
              <a:chOff x="2496" y="2544"/>
              <a:chExt cx="816" cy="288"/>
            </a:xfrm>
          </p:grpSpPr>
          <p:sp>
            <p:nvSpPr>
              <p:cNvPr id="351239" name="Text Box 7"/>
              <p:cNvSpPr txBox="1">
                <a:spLocks noChangeArrowheads="1"/>
              </p:cNvSpPr>
              <p:nvPr/>
            </p:nvSpPr>
            <p:spPr bwMode="auto">
              <a:xfrm>
                <a:off x="2880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b="1">
                    <a:sym typeface="Symbol" panose="05050102010706020507" pitchFamily="18" charset="2"/>
                  </a:rPr>
                  <a:t></a:t>
                </a:r>
              </a:p>
            </p:txBody>
          </p:sp>
          <p:sp>
            <p:nvSpPr>
              <p:cNvPr id="351240" name="Text Box 8"/>
              <p:cNvSpPr txBox="1">
                <a:spLocks noChangeArrowheads="1"/>
              </p:cNvSpPr>
              <p:nvPr/>
            </p:nvSpPr>
            <p:spPr bwMode="auto">
              <a:xfrm>
                <a:off x="3024" y="259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K</a:t>
                </a:r>
              </a:p>
            </p:txBody>
          </p:sp>
          <p:sp>
            <p:nvSpPr>
              <p:cNvPr id="351241" name="Text Box 9"/>
              <p:cNvSpPr txBox="1">
                <a:spLocks noChangeArrowheads="1"/>
              </p:cNvSpPr>
              <p:nvPr/>
            </p:nvSpPr>
            <p:spPr bwMode="auto">
              <a:xfrm>
                <a:off x="2496" y="2592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,  K’</a:t>
                </a:r>
              </a:p>
            </p:txBody>
          </p:sp>
        </p:grpSp>
        <p:grpSp>
          <p:nvGrpSpPr>
            <p:cNvPr id="351242" name="Group 10"/>
            <p:cNvGrpSpPr>
              <a:grpSpLocks/>
            </p:cNvGrpSpPr>
            <p:nvPr/>
          </p:nvGrpSpPr>
          <p:grpSpPr bwMode="auto">
            <a:xfrm>
              <a:off x="1088" y="1968"/>
              <a:ext cx="640" cy="288"/>
              <a:chOff x="1472" y="2352"/>
              <a:chExt cx="640" cy="288"/>
            </a:xfrm>
          </p:grpSpPr>
          <p:sp>
            <p:nvSpPr>
              <p:cNvPr id="351243" name="Text Box 11"/>
              <p:cNvSpPr txBox="1">
                <a:spLocks noChangeArrowheads="1"/>
              </p:cNvSpPr>
              <p:nvPr/>
            </p:nvSpPr>
            <p:spPr bwMode="auto">
              <a:xfrm>
                <a:off x="1472" y="240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K’</a:t>
                </a:r>
              </a:p>
            </p:txBody>
          </p:sp>
          <p:sp>
            <p:nvSpPr>
              <p:cNvPr id="351244" name="Text Box 12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b="1">
                    <a:sym typeface="Symbol" panose="05050102010706020507" pitchFamily="18" charset="2"/>
                  </a:rPr>
                  <a:t></a:t>
                </a:r>
              </a:p>
            </p:txBody>
          </p:sp>
          <p:sp>
            <p:nvSpPr>
              <p:cNvPr id="351245" name="Text Box 13"/>
              <p:cNvSpPr txBox="1">
                <a:spLocks noChangeArrowheads="1"/>
              </p:cNvSpPr>
              <p:nvPr/>
            </p:nvSpPr>
            <p:spPr bwMode="auto">
              <a:xfrm>
                <a:off x="1776" y="240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K</a:t>
                </a:r>
              </a:p>
            </p:txBody>
          </p:sp>
        </p:grpSp>
        <p:sp>
          <p:nvSpPr>
            <p:cNvPr id="351246" name="Text Box 14"/>
            <p:cNvSpPr txBox="1">
              <a:spLocks noChangeArrowheads="1"/>
            </p:cNvSpPr>
            <p:nvPr/>
          </p:nvSpPr>
          <p:spPr bwMode="auto">
            <a:xfrm>
              <a:off x="2496" y="2006"/>
              <a:ext cx="2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000">
                  <a:latin typeface="Arial" panose="020B0604020202020204" pitchFamily="34" charset="0"/>
                </a:rPr>
                <a:t>không phải là siêu khóa của R</a:t>
              </a:r>
            </a:p>
          </p:txBody>
        </p:sp>
        <p:sp>
          <p:nvSpPr>
            <p:cNvPr id="351247" name="Text Box 15"/>
            <p:cNvSpPr txBox="1">
              <a:spLocks noChangeArrowheads="1"/>
            </p:cNvSpPr>
            <p:nvPr/>
          </p:nvSpPr>
          <p:spPr bwMode="auto">
            <a:xfrm>
              <a:off x="2160" y="202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,  K’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Khóa chính 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/>
              <a:t>Xét quan hệ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1"/>
            <a:r>
              <a:rPr lang="en-US" altLang="en-US"/>
              <a:t>Có 2 khóa</a:t>
            </a:r>
          </a:p>
          <a:p>
            <a:pPr lvl="2"/>
            <a:r>
              <a:rPr lang="en-US" altLang="en-US"/>
              <a:t>MANV</a:t>
            </a:r>
          </a:p>
          <a:p>
            <a:pPr lvl="2"/>
            <a:r>
              <a:rPr lang="en-US" altLang="en-US"/>
              <a:t>HONV, TENNV, NGSINH</a:t>
            </a:r>
          </a:p>
          <a:p>
            <a:pPr lvl="1"/>
            <a:r>
              <a:rPr lang="en-US" altLang="en-US"/>
              <a:t>Khi cài đặt quan hệ thành bảng (table)</a:t>
            </a:r>
          </a:p>
          <a:p>
            <a:pPr lvl="2"/>
            <a:r>
              <a:rPr lang="en-US" altLang="en-US"/>
              <a:t>Chọn 1 khóa làm cơ sở để nhận biết các bộ</a:t>
            </a:r>
          </a:p>
          <a:p>
            <a:pPr lvl="3"/>
            <a:r>
              <a:rPr lang="en-US" altLang="en-US"/>
              <a:t>Khóa có ít thuộc tính hơn</a:t>
            </a:r>
          </a:p>
          <a:p>
            <a:pPr lvl="2"/>
            <a:r>
              <a:rPr lang="en-US" altLang="en-US"/>
              <a:t>Khóa được chọn gọi là </a:t>
            </a:r>
            <a:r>
              <a:rPr lang="en-US" altLang="en-US" u="sng"/>
              <a:t>khóa chính</a:t>
            </a:r>
            <a:r>
              <a:rPr lang="en-US" altLang="en-US"/>
              <a:t> (PK - primary key)</a:t>
            </a:r>
          </a:p>
          <a:p>
            <a:pPr lvl="3"/>
            <a:r>
              <a:rPr lang="en-US" altLang="en-US"/>
              <a:t>Các thuộc tính khóa chính phải có giá trị khác null</a:t>
            </a:r>
          </a:p>
          <a:p>
            <a:pPr lvl="3"/>
            <a:r>
              <a:rPr lang="en-US" altLang="en-US"/>
              <a:t>Các thuộc tính khóa chính thường được gạch dưới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D9E1-1AEE-4FF0-B2DF-44766E4DCD3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762000" y="1828800"/>
            <a:ext cx="784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NHANVIEN(MANV, TENNV, HONV, NGSINH, DCHI, PHAI, LUONG, PHONG)</a:t>
            </a:r>
          </a:p>
        </p:txBody>
      </p: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762000" y="5943600"/>
            <a:ext cx="784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NHANVIEN(</a:t>
            </a:r>
            <a:r>
              <a:rPr lang="en-US" altLang="en-US" u="sng" dirty="0"/>
              <a:t>MANV</a:t>
            </a:r>
            <a:r>
              <a:rPr lang="en-US" altLang="en-US" dirty="0"/>
              <a:t>, TENNV, HONV, NGSINH, DCHI, PHAI, LUONG, PHONG)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Nội dung chi tiết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Giới thiệu</a:t>
            </a:r>
          </a:p>
          <a:p>
            <a:r>
              <a:rPr lang="en-US" altLang="en-US"/>
              <a:t>Các khái niệm của mô hình quan hệ</a:t>
            </a:r>
          </a:p>
          <a:p>
            <a:r>
              <a:rPr lang="en-US" altLang="en-US"/>
              <a:t>Ràng buộc toàn vẹn</a:t>
            </a:r>
          </a:p>
          <a:p>
            <a:r>
              <a:rPr lang="en-US" altLang="en-US"/>
              <a:t>Các đặc trưng của quan hệ</a:t>
            </a:r>
          </a:p>
          <a:p>
            <a:r>
              <a:rPr lang="en-US" altLang="en-US"/>
              <a:t>Chuyển lược đồ E/R sang thiết kế quan hệ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0507-0310-4124-8DA9-25C50AF8797E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Tham chiếu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Một bộ trong quan hệ R, tại thuộc tính A nếu nhận một giá trị từ một thuộc tính B của quan hệ S, ta gọi R tham chiếu S</a:t>
            </a:r>
          </a:p>
          <a:p>
            <a:pPr lvl="1"/>
            <a:r>
              <a:rPr lang="en-US" altLang="en-US"/>
              <a:t>Bộ được tham chiếu phải tồn tại trước</a:t>
            </a: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99BB-3C1F-435B-93DF-A5D90BB005A0}" type="slidenum">
              <a:rPr lang="en-US" altLang="en-US"/>
              <a:pPr/>
              <a:t>20</a:t>
            </a:fld>
            <a:endParaRPr lang="en-US" altLang="en-US"/>
          </a:p>
        </p:txBody>
      </p:sp>
      <p:grpSp>
        <p:nvGrpSpPr>
          <p:cNvPr id="343140" name="Group 100"/>
          <p:cNvGrpSpPr>
            <a:grpSpLocks/>
          </p:cNvGrpSpPr>
          <p:nvPr/>
        </p:nvGrpSpPr>
        <p:grpSpPr bwMode="auto">
          <a:xfrm>
            <a:off x="258763" y="3124200"/>
            <a:ext cx="8351837" cy="3200400"/>
            <a:chOff x="48" y="1968"/>
            <a:chExt cx="5261" cy="2016"/>
          </a:xfrm>
        </p:grpSpPr>
        <p:sp>
          <p:nvSpPr>
            <p:cNvPr id="343135" name="Rectangle 95"/>
            <p:cNvSpPr>
              <a:spLocks noChangeArrowheads="1"/>
            </p:cNvSpPr>
            <p:nvPr/>
          </p:nvSpPr>
          <p:spPr bwMode="auto">
            <a:xfrm>
              <a:off x="336" y="3216"/>
              <a:ext cx="4800" cy="19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3136" name="Rectangle 96"/>
            <p:cNvSpPr>
              <a:spLocks noChangeArrowheads="1"/>
            </p:cNvSpPr>
            <p:nvPr/>
          </p:nvSpPr>
          <p:spPr bwMode="auto">
            <a:xfrm>
              <a:off x="1824" y="2208"/>
              <a:ext cx="1584" cy="19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3044" name="Group 4"/>
            <p:cNvGrpSpPr>
              <a:grpSpLocks/>
            </p:cNvGrpSpPr>
            <p:nvPr/>
          </p:nvGrpSpPr>
          <p:grpSpPr bwMode="auto">
            <a:xfrm>
              <a:off x="384" y="2976"/>
              <a:ext cx="4704" cy="1008"/>
              <a:chOff x="528" y="1680"/>
              <a:chExt cx="4704" cy="1008"/>
            </a:xfrm>
          </p:grpSpPr>
          <p:sp>
            <p:nvSpPr>
              <p:cNvPr id="343045" name="Line 5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47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046" name="Line 6"/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047" name="Text Box 7"/>
              <p:cNvSpPr txBox="1">
                <a:spLocks noChangeArrowheads="1"/>
              </p:cNvSpPr>
              <p:nvPr/>
            </p:nvSpPr>
            <p:spPr bwMode="auto">
              <a:xfrm>
                <a:off x="528" y="1680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TENNV</a:t>
                </a:r>
              </a:p>
            </p:txBody>
          </p:sp>
          <p:sp>
            <p:nvSpPr>
              <p:cNvPr id="343048" name="Text Box 8"/>
              <p:cNvSpPr txBox="1">
                <a:spLocks noChangeArrowheads="1"/>
              </p:cNvSpPr>
              <p:nvPr/>
            </p:nvSpPr>
            <p:spPr bwMode="auto">
              <a:xfrm>
                <a:off x="1152" y="168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HONV</a:t>
                </a:r>
              </a:p>
            </p:txBody>
          </p:sp>
          <p:sp>
            <p:nvSpPr>
              <p:cNvPr id="343049" name="Line 9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050" name="Text Box 10"/>
              <p:cNvSpPr txBox="1">
                <a:spLocks noChangeArrowheads="1"/>
              </p:cNvSpPr>
              <p:nvPr/>
            </p:nvSpPr>
            <p:spPr bwMode="auto">
              <a:xfrm>
                <a:off x="1824" y="168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NGSINH</a:t>
                </a:r>
              </a:p>
            </p:txBody>
          </p:sp>
          <p:sp>
            <p:nvSpPr>
              <p:cNvPr id="343051" name="Line 11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052" name="Text Box 12"/>
              <p:cNvSpPr txBox="1">
                <a:spLocks noChangeArrowheads="1"/>
              </p:cNvSpPr>
              <p:nvPr/>
            </p:nvSpPr>
            <p:spPr bwMode="auto">
              <a:xfrm>
                <a:off x="2544" y="1680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DCHI</a:t>
                </a:r>
              </a:p>
            </p:txBody>
          </p:sp>
          <p:sp>
            <p:nvSpPr>
              <p:cNvPr id="343053" name="Line 1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054" name="Text Box 14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PHAI</a:t>
                </a:r>
              </a:p>
            </p:txBody>
          </p:sp>
          <p:sp>
            <p:nvSpPr>
              <p:cNvPr id="343055" name="Line 15"/>
              <p:cNvSpPr>
                <a:spLocks noChangeShapeType="1"/>
              </p:cNvSpPr>
              <p:nvPr/>
            </p:nvSpPr>
            <p:spPr bwMode="auto">
              <a:xfrm>
                <a:off x="3888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056" name="Text Box 16"/>
              <p:cNvSpPr txBox="1">
                <a:spLocks noChangeArrowheads="1"/>
              </p:cNvSpPr>
              <p:nvPr/>
            </p:nvSpPr>
            <p:spPr bwMode="auto">
              <a:xfrm>
                <a:off x="3888" y="168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LUONG</a:t>
                </a:r>
              </a:p>
            </p:txBody>
          </p:sp>
          <p:sp>
            <p:nvSpPr>
              <p:cNvPr id="343057" name="Line 17"/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058" name="Text Box 18"/>
              <p:cNvSpPr txBox="1">
                <a:spLocks noChangeArrowheads="1"/>
              </p:cNvSpPr>
              <p:nvPr/>
            </p:nvSpPr>
            <p:spPr bwMode="auto">
              <a:xfrm>
                <a:off x="4560" y="168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PHG</a:t>
                </a:r>
              </a:p>
            </p:txBody>
          </p:sp>
          <p:sp>
            <p:nvSpPr>
              <p:cNvPr id="343059" name="Text Box 19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Tung</a:t>
                </a:r>
              </a:p>
            </p:txBody>
          </p:sp>
          <p:sp>
            <p:nvSpPr>
              <p:cNvPr id="343060" name="Text Box 20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Nguyen</a:t>
                </a:r>
              </a:p>
            </p:txBody>
          </p:sp>
          <p:sp>
            <p:nvSpPr>
              <p:cNvPr id="343061" name="Text Box 21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12/08/1955</a:t>
                </a:r>
              </a:p>
            </p:txBody>
          </p:sp>
          <p:sp>
            <p:nvSpPr>
              <p:cNvPr id="343062" name="Text Box 22"/>
              <p:cNvSpPr txBox="1">
                <a:spLocks noChangeArrowheads="1"/>
              </p:cNvSpPr>
              <p:nvPr/>
            </p:nvSpPr>
            <p:spPr bwMode="auto">
              <a:xfrm>
                <a:off x="2544" y="1920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638 NVC Q5</a:t>
                </a:r>
              </a:p>
            </p:txBody>
          </p:sp>
          <p:sp>
            <p:nvSpPr>
              <p:cNvPr id="343063" name="Text Box 23"/>
              <p:cNvSpPr txBox="1">
                <a:spLocks noChangeArrowheads="1"/>
              </p:cNvSpPr>
              <p:nvPr/>
            </p:nvSpPr>
            <p:spPr bwMode="auto">
              <a:xfrm>
                <a:off x="3408" y="1920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Nam</a:t>
                </a:r>
              </a:p>
            </p:txBody>
          </p:sp>
          <p:sp>
            <p:nvSpPr>
              <p:cNvPr id="343064" name="Text Box 24"/>
              <p:cNvSpPr txBox="1">
                <a:spLocks noChangeArrowheads="1"/>
              </p:cNvSpPr>
              <p:nvPr/>
            </p:nvSpPr>
            <p:spPr bwMode="auto">
              <a:xfrm>
                <a:off x="3888" y="192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40000</a:t>
                </a:r>
              </a:p>
            </p:txBody>
          </p:sp>
          <p:sp>
            <p:nvSpPr>
              <p:cNvPr id="343065" name="Text Box 25"/>
              <p:cNvSpPr txBox="1">
                <a:spLocks noChangeArrowheads="1"/>
              </p:cNvSpPr>
              <p:nvPr/>
            </p:nvSpPr>
            <p:spPr bwMode="auto">
              <a:xfrm>
                <a:off x="4560" y="192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b="1"/>
                  <a:t>5</a:t>
                </a:r>
              </a:p>
            </p:txBody>
          </p:sp>
          <p:sp>
            <p:nvSpPr>
              <p:cNvPr id="343066" name="Text Box 26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Hang</a:t>
                </a:r>
              </a:p>
            </p:txBody>
          </p:sp>
          <p:sp>
            <p:nvSpPr>
              <p:cNvPr id="343067" name="Text Box 27"/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Bui</a:t>
                </a:r>
              </a:p>
            </p:txBody>
          </p:sp>
          <p:sp>
            <p:nvSpPr>
              <p:cNvPr id="343068" name="Text Box 28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07/19/1968</a:t>
                </a:r>
              </a:p>
            </p:txBody>
          </p:sp>
          <p:sp>
            <p:nvSpPr>
              <p:cNvPr id="343069" name="Text Box 29"/>
              <p:cNvSpPr txBox="1">
                <a:spLocks noChangeArrowheads="1"/>
              </p:cNvSpPr>
              <p:nvPr/>
            </p:nvSpPr>
            <p:spPr bwMode="auto">
              <a:xfrm>
                <a:off x="2544" y="2112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332 NTH Q1</a:t>
                </a:r>
              </a:p>
            </p:txBody>
          </p:sp>
          <p:sp>
            <p:nvSpPr>
              <p:cNvPr id="343070" name="Text Box 30"/>
              <p:cNvSpPr txBox="1">
                <a:spLocks noChangeArrowheads="1"/>
              </p:cNvSpPr>
              <p:nvPr/>
            </p:nvSpPr>
            <p:spPr bwMode="auto">
              <a:xfrm>
                <a:off x="3408" y="2112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Nu</a:t>
                </a:r>
              </a:p>
            </p:txBody>
          </p:sp>
          <p:sp>
            <p:nvSpPr>
              <p:cNvPr id="343071" name="Text Box 31"/>
              <p:cNvSpPr txBox="1">
                <a:spLocks noChangeArrowheads="1"/>
              </p:cNvSpPr>
              <p:nvPr/>
            </p:nvSpPr>
            <p:spPr bwMode="auto">
              <a:xfrm>
                <a:off x="3888" y="2112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25000</a:t>
                </a:r>
              </a:p>
            </p:txBody>
          </p:sp>
          <p:sp>
            <p:nvSpPr>
              <p:cNvPr id="343072" name="Text Box 32"/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4</a:t>
                </a:r>
              </a:p>
            </p:txBody>
          </p:sp>
          <p:sp>
            <p:nvSpPr>
              <p:cNvPr id="343073" name="Text Box 33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Nhu</a:t>
                </a:r>
              </a:p>
            </p:txBody>
          </p:sp>
          <p:sp>
            <p:nvSpPr>
              <p:cNvPr id="343074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Le</a:t>
                </a:r>
              </a:p>
            </p:txBody>
          </p:sp>
          <p:sp>
            <p:nvSpPr>
              <p:cNvPr id="343075" name="Text Box 35"/>
              <p:cNvSpPr txBox="1">
                <a:spLocks noChangeArrowheads="1"/>
              </p:cNvSpPr>
              <p:nvPr/>
            </p:nvSpPr>
            <p:spPr bwMode="auto">
              <a:xfrm>
                <a:off x="1824" y="2304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06/20/1951</a:t>
                </a:r>
              </a:p>
            </p:txBody>
          </p:sp>
          <p:sp>
            <p:nvSpPr>
              <p:cNvPr id="343076" name="Text Box 36"/>
              <p:cNvSpPr txBox="1">
                <a:spLocks noChangeArrowheads="1"/>
              </p:cNvSpPr>
              <p:nvPr/>
            </p:nvSpPr>
            <p:spPr bwMode="auto">
              <a:xfrm>
                <a:off x="2544" y="2304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291 HVH QPN</a:t>
                </a:r>
              </a:p>
            </p:txBody>
          </p:sp>
          <p:sp>
            <p:nvSpPr>
              <p:cNvPr id="343077" name="Text Box 37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Nu</a:t>
                </a:r>
              </a:p>
            </p:txBody>
          </p:sp>
          <p:sp>
            <p:nvSpPr>
              <p:cNvPr id="343078" name="Text Box 38"/>
              <p:cNvSpPr txBox="1">
                <a:spLocks noChangeArrowheads="1"/>
              </p:cNvSpPr>
              <p:nvPr/>
            </p:nvSpPr>
            <p:spPr bwMode="auto">
              <a:xfrm>
                <a:off x="3888" y="230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43000</a:t>
                </a:r>
              </a:p>
            </p:txBody>
          </p:sp>
          <p:sp>
            <p:nvSpPr>
              <p:cNvPr id="343079" name="Text Box 39"/>
              <p:cNvSpPr txBox="1">
                <a:spLocks noChangeArrowheads="1"/>
              </p:cNvSpPr>
              <p:nvPr/>
            </p:nvSpPr>
            <p:spPr bwMode="auto">
              <a:xfrm>
                <a:off x="4560" y="230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4</a:t>
                </a:r>
              </a:p>
            </p:txBody>
          </p:sp>
          <p:sp>
            <p:nvSpPr>
              <p:cNvPr id="343080" name="Text Box 40"/>
              <p:cNvSpPr txBox="1">
                <a:spLocks noChangeArrowheads="1"/>
              </p:cNvSpPr>
              <p:nvPr/>
            </p:nvSpPr>
            <p:spPr bwMode="auto">
              <a:xfrm>
                <a:off x="528" y="2496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Hung</a:t>
                </a:r>
              </a:p>
            </p:txBody>
          </p:sp>
          <p:sp>
            <p:nvSpPr>
              <p:cNvPr id="343081" name="Text Box 41"/>
              <p:cNvSpPr txBox="1">
                <a:spLocks noChangeArrowheads="1"/>
              </p:cNvSpPr>
              <p:nvPr/>
            </p:nvSpPr>
            <p:spPr bwMode="auto">
              <a:xfrm>
                <a:off x="1152" y="249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Nguyen</a:t>
                </a:r>
              </a:p>
            </p:txBody>
          </p:sp>
          <p:sp>
            <p:nvSpPr>
              <p:cNvPr id="343082" name="Text Box 42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09/15/1962</a:t>
                </a:r>
              </a:p>
            </p:txBody>
          </p:sp>
          <p:sp>
            <p:nvSpPr>
              <p:cNvPr id="343083" name="Text Box 43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Ba Ria VT</a:t>
                </a:r>
              </a:p>
            </p:txBody>
          </p:sp>
          <p:sp>
            <p:nvSpPr>
              <p:cNvPr id="343084" name="Text Box 44"/>
              <p:cNvSpPr txBox="1">
                <a:spLocks noChangeArrowheads="1"/>
              </p:cNvSpPr>
              <p:nvPr/>
            </p:nvSpPr>
            <p:spPr bwMode="auto">
              <a:xfrm>
                <a:off x="3408" y="2496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Nam</a:t>
                </a:r>
              </a:p>
            </p:txBody>
          </p:sp>
          <p:sp>
            <p:nvSpPr>
              <p:cNvPr id="343085" name="Text Box 4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38000</a:t>
                </a:r>
              </a:p>
            </p:txBody>
          </p:sp>
          <p:sp>
            <p:nvSpPr>
              <p:cNvPr id="343086" name="Text Box 46"/>
              <p:cNvSpPr txBox="1">
                <a:spLocks noChangeArrowheads="1"/>
              </p:cNvSpPr>
              <p:nvPr/>
            </p:nvSpPr>
            <p:spPr bwMode="auto">
              <a:xfrm>
                <a:off x="4560" y="249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5</a:t>
                </a:r>
              </a:p>
            </p:txBody>
          </p:sp>
        </p:grpSp>
        <p:grpSp>
          <p:nvGrpSpPr>
            <p:cNvPr id="343130" name="Group 90"/>
            <p:cNvGrpSpPr>
              <a:grpSpLocks/>
            </p:cNvGrpSpPr>
            <p:nvPr/>
          </p:nvGrpSpPr>
          <p:grpSpPr bwMode="auto">
            <a:xfrm>
              <a:off x="1872" y="1968"/>
              <a:ext cx="1536" cy="816"/>
              <a:chOff x="2160" y="3216"/>
              <a:chExt cx="1536" cy="816"/>
            </a:xfrm>
          </p:grpSpPr>
          <p:sp>
            <p:nvSpPr>
              <p:cNvPr id="343088" name="Line 48"/>
              <p:cNvSpPr>
                <a:spLocks noChangeShapeType="1"/>
              </p:cNvSpPr>
              <p:nvPr/>
            </p:nvSpPr>
            <p:spPr bwMode="auto">
              <a:xfrm>
                <a:off x="2160" y="3408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089" name="Line 4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090" name="Text Box 50"/>
              <p:cNvSpPr txBox="1">
                <a:spLocks noChangeArrowheads="1"/>
              </p:cNvSpPr>
              <p:nvPr/>
            </p:nvSpPr>
            <p:spPr bwMode="auto">
              <a:xfrm>
                <a:off x="2208" y="3216"/>
                <a:ext cx="7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TENPHG</a:t>
                </a:r>
              </a:p>
            </p:txBody>
          </p:sp>
          <p:sp>
            <p:nvSpPr>
              <p:cNvPr id="343091" name="Text Box 51"/>
              <p:cNvSpPr txBox="1">
                <a:spLocks noChangeArrowheads="1"/>
              </p:cNvSpPr>
              <p:nvPr/>
            </p:nvSpPr>
            <p:spPr bwMode="auto">
              <a:xfrm>
                <a:off x="2976" y="321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MAPHG</a:t>
                </a:r>
              </a:p>
            </p:txBody>
          </p:sp>
          <p:sp>
            <p:nvSpPr>
              <p:cNvPr id="343102" name="Text Box 62"/>
              <p:cNvSpPr txBox="1">
                <a:spLocks noChangeArrowheads="1"/>
              </p:cNvSpPr>
              <p:nvPr/>
            </p:nvSpPr>
            <p:spPr bwMode="auto">
              <a:xfrm>
                <a:off x="2160" y="3456"/>
                <a:ext cx="8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Nghien cuu</a:t>
                </a:r>
              </a:p>
            </p:txBody>
          </p:sp>
          <p:sp>
            <p:nvSpPr>
              <p:cNvPr id="343103" name="Text Box 63"/>
              <p:cNvSpPr txBox="1">
                <a:spLocks noChangeArrowheads="1"/>
              </p:cNvSpPr>
              <p:nvPr/>
            </p:nvSpPr>
            <p:spPr bwMode="auto">
              <a:xfrm>
                <a:off x="2976" y="345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b="1"/>
                  <a:t>5</a:t>
                </a:r>
              </a:p>
            </p:txBody>
          </p:sp>
          <p:sp>
            <p:nvSpPr>
              <p:cNvPr id="343109" name="Text Box 69"/>
              <p:cNvSpPr txBox="1">
                <a:spLocks noChangeArrowheads="1"/>
              </p:cNvSpPr>
              <p:nvPr/>
            </p:nvSpPr>
            <p:spPr bwMode="auto">
              <a:xfrm>
                <a:off x="2160" y="3648"/>
                <a:ext cx="8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Dieu hanh</a:t>
                </a:r>
              </a:p>
            </p:txBody>
          </p:sp>
          <p:sp>
            <p:nvSpPr>
              <p:cNvPr id="343110" name="Text Box 70"/>
              <p:cNvSpPr txBox="1">
                <a:spLocks noChangeArrowheads="1"/>
              </p:cNvSpPr>
              <p:nvPr/>
            </p:nvSpPr>
            <p:spPr bwMode="auto">
              <a:xfrm>
                <a:off x="2976" y="364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4</a:t>
                </a:r>
              </a:p>
            </p:txBody>
          </p:sp>
          <p:sp>
            <p:nvSpPr>
              <p:cNvPr id="343116" name="Text Box 76"/>
              <p:cNvSpPr txBox="1">
                <a:spLocks noChangeArrowheads="1"/>
              </p:cNvSpPr>
              <p:nvPr/>
            </p:nvSpPr>
            <p:spPr bwMode="auto">
              <a:xfrm>
                <a:off x="2160" y="3840"/>
                <a:ext cx="8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Quan ly</a:t>
                </a:r>
              </a:p>
            </p:txBody>
          </p:sp>
          <p:sp>
            <p:nvSpPr>
              <p:cNvPr id="343117" name="Text Box 77"/>
              <p:cNvSpPr txBox="1">
                <a:spLocks noChangeArrowheads="1"/>
              </p:cNvSpPr>
              <p:nvPr/>
            </p:nvSpPr>
            <p:spPr bwMode="auto">
              <a:xfrm>
                <a:off x="2976" y="384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1</a:t>
                </a:r>
              </a:p>
            </p:txBody>
          </p:sp>
        </p:grpSp>
        <p:sp>
          <p:nvSpPr>
            <p:cNvPr id="343134" name="Freeform 94"/>
            <p:cNvSpPr>
              <a:spLocks/>
            </p:cNvSpPr>
            <p:nvPr/>
          </p:nvSpPr>
          <p:spPr bwMode="auto">
            <a:xfrm>
              <a:off x="3264" y="2304"/>
              <a:ext cx="2045" cy="1045"/>
            </a:xfrm>
            <a:custGeom>
              <a:avLst/>
              <a:gdLst>
                <a:gd name="T0" fmla="*/ 0 w 2034"/>
                <a:gd name="T1" fmla="*/ 19 h 1113"/>
                <a:gd name="T2" fmla="*/ 1136 w 2034"/>
                <a:gd name="T3" fmla="*/ 60 h 1113"/>
                <a:gd name="T4" fmla="*/ 1185 w 2034"/>
                <a:gd name="T5" fmla="*/ 84 h 1113"/>
                <a:gd name="T6" fmla="*/ 1341 w 2034"/>
                <a:gd name="T7" fmla="*/ 142 h 1113"/>
                <a:gd name="T8" fmla="*/ 1415 w 2034"/>
                <a:gd name="T9" fmla="*/ 167 h 1113"/>
                <a:gd name="T10" fmla="*/ 1465 w 2034"/>
                <a:gd name="T11" fmla="*/ 183 h 1113"/>
                <a:gd name="T12" fmla="*/ 1563 w 2034"/>
                <a:gd name="T13" fmla="*/ 216 h 1113"/>
                <a:gd name="T14" fmla="*/ 1744 w 2034"/>
                <a:gd name="T15" fmla="*/ 323 h 1113"/>
                <a:gd name="T16" fmla="*/ 1893 w 2034"/>
                <a:gd name="T17" fmla="*/ 438 h 1113"/>
                <a:gd name="T18" fmla="*/ 1983 w 2034"/>
                <a:gd name="T19" fmla="*/ 586 h 1113"/>
                <a:gd name="T20" fmla="*/ 1983 w 2034"/>
                <a:gd name="T21" fmla="*/ 924 h 1113"/>
                <a:gd name="T22" fmla="*/ 1925 w 2034"/>
                <a:gd name="T23" fmla="*/ 981 h 1113"/>
                <a:gd name="T24" fmla="*/ 1868 w 2034"/>
                <a:gd name="T25" fmla="*/ 1031 h 1113"/>
                <a:gd name="T26" fmla="*/ 1761 w 2034"/>
                <a:gd name="T27" fmla="*/ 1097 h 1113"/>
                <a:gd name="T28" fmla="*/ 1670 w 2034"/>
                <a:gd name="T29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4" h="1113">
                  <a:moveTo>
                    <a:pt x="0" y="19"/>
                  </a:moveTo>
                  <a:cubicBezTo>
                    <a:pt x="377" y="26"/>
                    <a:pt x="763" y="0"/>
                    <a:pt x="1136" y="60"/>
                  </a:cubicBezTo>
                  <a:cubicBezTo>
                    <a:pt x="1228" y="91"/>
                    <a:pt x="1084" y="41"/>
                    <a:pt x="1185" y="84"/>
                  </a:cubicBezTo>
                  <a:cubicBezTo>
                    <a:pt x="1235" y="106"/>
                    <a:pt x="1290" y="123"/>
                    <a:pt x="1341" y="142"/>
                  </a:cubicBezTo>
                  <a:cubicBezTo>
                    <a:pt x="1365" y="151"/>
                    <a:pt x="1391" y="158"/>
                    <a:pt x="1415" y="167"/>
                  </a:cubicBezTo>
                  <a:cubicBezTo>
                    <a:pt x="1431" y="173"/>
                    <a:pt x="1465" y="183"/>
                    <a:pt x="1465" y="183"/>
                  </a:cubicBezTo>
                  <a:cubicBezTo>
                    <a:pt x="1496" y="205"/>
                    <a:pt x="1527" y="207"/>
                    <a:pt x="1563" y="216"/>
                  </a:cubicBezTo>
                  <a:cubicBezTo>
                    <a:pt x="1621" y="254"/>
                    <a:pt x="1678" y="301"/>
                    <a:pt x="1744" y="323"/>
                  </a:cubicBezTo>
                  <a:cubicBezTo>
                    <a:pt x="1777" y="356"/>
                    <a:pt x="1849" y="424"/>
                    <a:pt x="1893" y="438"/>
                  </a:cubicBezTo>
                  <a:cubicBezTo>
                    <a:pt x="1912" y="497"/>
                    <a:pt x="1950" y="537"/>
                    <a:pt x="1983" y="586"/>
                  </a:cubicBezTo>
                  <a:cubicBezTo>
                    <a:pt x="2017" y="693"/>
                    <a:pt x="2034" y="820"/>
                    <a:pt x="1983" y="924"/>
                  </a:cubicBezTo>
                  <a:cubicBezTo>
                    <a:pt x="1970" y="951"/>
                    <a:pt x="1946" y="960"/>
                    <a:pt x="1925" y="981"/>
                  </a:cubicBezTo>
                  <a:cubicBezTo>
                    <a:pt x="1902" y="1004"/>
                    <a:pt x="1900" y="1021"/>
                    <a:pt x="1868" y="1031"/>
                  </a:cubicBezTo>
                  <a:cubicBezTo>
                    <a:pt x="1842" y="1055"/>
                    <a:pt x="1797" y="1088"/>
                    <a:pt x="1761" y="1097"/>
                  </a:cubicBezTo>
                  <a:cubicBezTo>
                    <a:pt x="1670" y="1113"/>
                    <a:pt x="1828" y="1113"/>
                    <a:pt x="1670" y="1113"/>
                  </a:cubicBezTo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3138" name="Text Box 98"/>
            <p:cNvSpPr txBox="1">
              <a:spLocks noChangeArrowheads="1"/>
            </p:cNvSpPr>
            <p:nvPr/>
          </p:nvSpPr>
          <p:spPr bwMode="auto">
            <a:xfrm>
              <a:off x="48" y="345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R</a:t>
              </a:r>
            </a:p>
          </p:txBody>
        </p:sp>
        <p:sp>
          <p:nvSpPr>
            <p:cNvPr id="343139" name="Text Box 99"/>
            <p:cNvSpPr txBox="1">
              <a:spLocks noChangeArrowheads="1"/>
            </p:cNvSpPr>
            <p:nvPr/>
          </p:nvSpPr>
          <p:spPr bwMode="auto">
            <a:xfrm>
              <a:off x="1344" y="225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Khóa ngoại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altLang="en-US"/>
              <a:t>Xét 2 lược đồ R và S </a:t>
            </a:r>
          </a:p>
          <a:p>
            <a:pPr lvl="1"/>
            <a:r>
              <a:rPr lang="en-US" altLang="en-US"/>
              <a:t>Gọi FK là tập thuộc tính khác rỗng của R </a:t>
            </a:r>
          </a:p>
          <a:p>
            <a:pPr lvl="1"/>
            <a:r>
              <a:rPr lang="en-US" altLang="en-US"/>
              <a:t>FK là khóa ngoại (Foreign Key) của R khi</a:t>
            </a:r>
          </a:p>
          <a:p>
            <a:pPr lvl="2"/>
            <a:r>
              <a:rPr lang="en-US" altLang="en-US"/>
              <a:t>Các thuộc tính trong FK phải có cùng miền giá trị với các thuộc tính khóa chính của S</a:t>
            </a:r>
          </a:p>
          <a:p>
            <a:pPr lvl="2"/>
            <a:r>
              <a:rPr lang="en-US" altLang="en-US"/>
              <a:t>Giá trị tại FK của một bộ t</a:t>
            </a:r>
            <a:r>
              <a:rPr lang="en-US" altLang="en-US" baseline="-25000"/>
              <a:t>1</a:t>
            </a:r>
            <a:r>
              <a:rPr lang="en-US" altLang="en-US">
                <a:sym typeface="Symbol" panose="05050102010706020507" pitchFamily="18" charset="2"/>
              </a:rPr>
              <a:t>R</a:t>
            </a:r>
          </a:p>
          <a:p>
            <a:pPr lvl="3"/>
            <a:r>
              <a:rPr lang="en-US" altLang="en-US">
                <a:sym typeface="Symbol" panose="05050102010706020507" pitchFamily="18" charset="2"/>
              </a:rPr>
              <a:t>Hoặc bằng giá trị tại khóa chính của một bộ t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S</a:t>
            </a:r>
          </a:p>
          <a:p>
            <a:pPr lvl="3"/>
            <a:r>
              <a:rPr lang="en-US" altLang="en-US">
                <a:sym typeface="Symbol" panose="05050102010706020507" pitchFamily="18" charset="2"/>
              </a:rPr>
              <a:t>Hoặc bằng giá trị rỗng</a:t>
            </a:r>
          </a:p>
          <a:p>
            <a:r>
              <a:rPr lang="en-US" altLang="en-US">
                <a:sym typeface="Symbol" panose="05050102010706020507" pitchFamily="18" charset="2"/>
              </a:rPr>
              <a:t>Ví dụ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9578-52C0-404C-A46D-19D224940546}" type="slidenum">
              <a:rPr lang="en-US" altLang="en-US"/>
              <a:pPr/>
              <a:t>21</a:t>
            </a:fld>
            <a:endParaRPr lang="en-US" altLang="en-US"/>
          </a:p>
        </p:txBody>
      </p:sp>
      <p:grpSp>
        <p:nvGrpSpPr>
          <p:cNvPr id="355401" name="Group 73"/>
          <p:cNvGrpSpPr>
            <a:grpSpLocks/>
          </p:cNvGrpSpPr>
          <p:nvPr/>
        </p:nvGrpSpPr>
        <p:grpSpPr bwMode="auto">
          <a:xfrm>
            <a:off x="609600" y="5029200"/>
            <a:ext cx="8077200" cy="1371600"/>
            <a:chOff x="432" y="3216"/>
            <a:chExt cx="5088" cy="864"/>
          </a:xfrm>
        </p:grpSpPr>
        <p:sp>
          <p:nvSpPr>
            <p:cNvPr id="355392" name="Text Box 64"/>
            <p:cNvSpPr txBox="1">
              <a:spLocks noChangeArrowheads="1"/>
            </p:cNvSpPr>
            <p:nvPr/>
          </p:nvSpPr>
          <p:spPr bwMode="auto">
            <a:xfrm>
              <a:off x="432" y="3216"/>
              <a:ext cx="4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NHANVIEN(MANV, TENNV, HONV, NGSINH, DCHI, PHAI, LUONG, </a:t>
              </a:r>
              <a:r>
                <a:rPr lang="en-US" altLang="en-US" i="1"/>
                <a:t>PHG</a:t>
              </a:r>
              <a:r>
                <a:rPr lang="en-US" altLang="en-US"/>
                <a:t>)</a:t>
              </a:r>
            </a:p>
          </p:txBody>
        </p:sp>
        <p:sp>
          <p:nvSpPr>
            <p:cNvPr id="355393" name="Text Box 65"/>
            <p:cNvSpPr txBox="1">
              <a:spLocks noChangeArrowheads="1"/>
            </p:cNvSpPr>
            <p:nvPr/>
          </p:nvSpPr>
          <p:spPr bwMode="auto">
            <a:xfrm>
              <a:off x="432" y="3447"/>
              <a:ext cx="22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/>
                <a:t>PHONGBAN(TENPHG, </a:t>
              </a:r>
              <a:r>
                <a:rPr lang="en-US" altLang="en-US" u="sng"/>
                <a:t>MAPHG</a:t>
              </a:r>
              <a:r>
                <a:rPr lang="en-US" altLang="en-US"/>
                <a:t>)</a:t>
              </a:r>
            </a:p>
          </p:txBody>
        </p:sp>
        <p:sp>
          <p:nvSpPr>
            <p:cNvPr id="355396" name="Freeform 68"/>
            <p:cNvSpPr>
              <a:spLocks/>
            </p:cNvSpPr>
            <p:nvPr/>
          </p:nvSpPr>
          <p:spPr bwMode="auto">
            <a:xfrm>
              <a:off x="2320" y="3423"/>
              <a:ext cx="2584" cy="315"/>
            </a:xfrm>
            <a:custGeom>
              <a:avLst/>
              <a:gdLst>
                <a:gd name="T0" fmla="*/ 2584 w 2584"/>
                <a:gd name="T1" fmla="*/ 0 h 315"/>
                <a:gd name="T2" fmla="*/ 1605 w 2584"/>
                <a:gd name="T3" fmla="*/ 173 h 315"/>
                <a:gd name="T4" fmla="*/ 683 w 2584"/>
                <a:gd name="T5" fmla="*/ 296 h 315"/>
                <a:gd name="T6" fmla="*/ 313 w 2584"/>
                <a:gd name="T7" fmla="*/ 288 h 315"/>
                <a:gd name="T8" fmla="*/ 0 w 2584"/>
                <a:gd name="T9" fmla="*/ 2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4" h="315">
                  <a:moveTo>
                    <a:pt x="2584" y="0"/>
                  </a:moveTo>
                  <a:cubicBezTo>
                    <a:pt x="2421" y="29"/>
                    <a:pt x="1922" y="124"/>
                    <a:pt x="1605" y="173"/>
                  </a:cubicBezTo>
                  <a:cubicBezTo>
                    <a:pt x="1288" y="222"/>
                    <a:pt x="898" y="277"/>
                    <a:pt x="683" y="296"/>
                  </a:cubicBezTo>
                  <a:cubicBezTo>
                    <a:pt x="468" y="315"/>
                    <a:pt x="427" y="302"/>
                    <a:pt x="313" y="288"/>
                  </a:cubicBezTo>
                  <a:cubicBezTo>
                    <a:pt x="199" y="274"/>
                    <a:pt x="65" y="229"/>
                    <a:pt x="0" y="21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5397" name="Text Box 69"/>
            <p:cNvSpPr txBox="1">
              <a:spLocks noChangeArrowheads="1"/>
            </p:cNvSpPr>
            <p:nvPr/>
          </p:nvSpPr>
          <p:spPr bwMode="auto">
            <a:xfrm>
              <a:off x="1728" y="3888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Khóa chính</a:t>
              </a:r>
            </a:p>
          </p:txBody>
        </p:sp>
        <p:sp>
          <p:nvSpPr>
            <p:cNvPr id="355398" name="Text Box 70"/>
            <p:cNvSpPr txBox="1">
              <a:spLocks noChangeArrowheads="1"/>
            </p:cNvSpPr>
            <p:nvPr/>
          </p:nvSpPr>
          <p:spPr bwMode="auto">
            <a:xfrm>
              <a:off x="4656" y="3648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Khóa ngoại</a:t>
              </a:r>
            </a:p>
          </p:txBody>
        </p:sp>
        <p:sp>
          <p:nvSpPr>
            <p:cNvPr id="355399" name="Line 71"/>
            <p:cNvSpPr>
              <a:spLocks noChangeShapeType="1"/>
            </p:cNvSpPr>
            <p:nvPr/>
          </p:nvSpPr>
          <p:spPr bwMode="auto">
            <a:xfrm flipH="1">
              <a:off x="2016" y="3552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5400" name="Line 72"/>
            <p:cNvSpPr>
              <a:spLocks noChangeShapeType="1"/>
            </p:cNvSpPr>
            <p:nvPr/>
          </p:nvSpPr>
          <p:spPr bwMode="auto">
            <a:xfrm>
              <a:off x="5040" y="3408"/>
              <a:ext cx="4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Khóa ngoại (tt)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Nhận xét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Trong một lược đồ quan hệ, một thuộc tính vừa có thể tham gia vào khóa chính, vừa tham gia vào khóa ngoại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Khóa ngoại có thể tham chiếu đến khóa chính trên cùng 1 lược đồ quan hệ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Có thể có nhiều khóa ngoại tham chiếu đến cùng một khóa chính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Ràng buộc tham chiếu = Ràng buộc khóa ngoại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8F4D-A505-48FF-8297-BA37A89B5A44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Khóa ngoại (tt)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0CF-049C-46BB-B114-E3348F72EBE1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359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7113"/>
            <a:ext cx="7696200" cy="54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Nội dung chi tiết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>
                <a:solidFill>
                  <a:srgbClr val="777777"/>
                </a:solidFill>
              </a:rPr>
              <a:t>Giới thiệu</a:t>
            </a:r>
          </a:p>
          <a:p>
            <a:r>
              <a:rPr lang="en-US" altLang="en-US">
                <a:solidFill>
                  <a:srgbClr val="777777"/>
                </a:solidFill>
              </a:rPr>
              <a:t>Các khái niệm của mô hình quan hệ</a:t>
            </a:r>
            <a:endParaRPr lang="en-US" altLang="en-US" b="1"/>
          </a:p>
          <a:p>
            <a:r>
              <a:rPr lang="en-US" altLang="en-US">
                <a:solidFill>
                  <a:srgbClr val="777777"/>
                </a:solidFill>
              </a:rPr>
              <a:t>Ràng buộc toàn vẹn</a:t>
            </a:r>
            <a:r>
              <a:rPr lang="en-US" altLang="en-US" b="1"/>
              <a:t> </a:t>
            </a:r>
          </a:p>
          <a:p>
            <a:r>
              <a:rPr lang="en-US" altLang="en-US" b="1"/>
              <a:t>Các đặc trưng của quan hệ</a:t>
            </a:r>
            <a:endParaRPr lang="en-US" altLang="en-US"/>
          </a:p>
          <a:p>
            <a:r>
              <a:rPr lang="en-US" altLang="en-US">
                <a:solidFill>
                  <a:srgbClr val="777777"/>
                </a:solidFill>
              </a:rPr>
              <a:t>Chuyển lược đồ E/R sang thiết kế quan hệ</a:t>
            </a:r>
          </a:p>
          <a:p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C92-AF71-400B-8E71-12E1B96B513C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5344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Các đặc trưng của quan hệ 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Thứ tự các bộ trong quan hệ là không quan trọng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Thứ tự giữa các giá trị trong một bộ là quan trọng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F46F-EB54-473D-91F1-68B71E457668}" type="slidenum">
              <a:rPr lang="en-US" altLang="en-US"/>
              <a:pPr/>
              <a:t>25</a:t>
            </a:fld>
            <a:endParaRPr lang="en-US" altLang="en-US"/>
          </a:p>
        </p:txBody>
      </p:sp>
      <p:grpSp>
        <p:nvGrpSpPr>
          <p:cNvPr id="328795" name="Group 91"/>
          <p:cNvGrpSpPr>
            <a:grpSpLocks/>
          </p:cNvGrpSpPr>
          <p:nvPr/>
        </p:nvGrpSpPr>
        <p:grpSpPr bwMode="auto">
          <a:xfrm>
            <a:off x="838200" y="2438400"/>
            <a:ext cx="7543800" cy="304800"/>
            <a:chOff x="528" y="1584"/>
            <a:chExt cx="4752" cy="192"/>
          </a:xfrm>
        </p:grpSpPr>
        <p:sp>
          <p:nvSpPr>
            <p:cNvPr id="328723" name="Text Box 19"/>
            <p:cNvSpPr txBox="1">
              <a:spLocks noChangeArrowheads="1"/>
            </p:cNvSpPr>
            <p:nvPr/>
          </p:nvSpPr>
          <p:spPr bwMode="auto">
            <a:xfrm>
              <a:off x="1200" y="158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Tung</a:t>
              </a:r>
            </a:p>
          </p:txBody>
        </p:sp>
        <p:sp>
          <p:nvSpPr>
            <p:cNvPr id="328724" name="Text Box 20"/>
            <p:cNvSpPr txBox="1">
              <a:spLocks noChangeArrowheads="1"/>
            </p:cNvSpPr>
            <p:nvPr/>
          </p:nvSpPr>
          <p:spPr bwMode="auto">
            <a:xfrm>
              <a:off x="528" y="158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Nguyen</a:t>
              </a:r>
            </a:p>
          </p:txBody>
        </p:sp>
        <p:sp>
          <p:nvSpPr>
            <p:cNvPr id="328725" name="Text Box 21"/>
            <p:cNvSpPr txBox="1">
              <a:spLocks noChangeArrowheads="1"/>
            </p:cNvSpPr>
            <p:nvPr/>
          </p:nvSpPr>
          <p:spPr bwMode="auto">
            <a:xfrm>
              <a:off x="1872" y="158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12/08/1955</a:t>
              </a:r>
            </a:p>
          </p:txBody>
        </p:sp>
        <p:sp>
          <p:nvSpPr>
            <p:cNvPr id="328726" name="Text Box 22"/>
            <p:cNvSpPr txBox="1">
              <a:spLocks noChangeArrowheads="1"/>
            </p:cNvSpPr>
            <p:nvPr/>
          </p:nvSpPr>
          <p:spPr bwMode="auto">
            <a:xfrm>
              <a:off x="2592" y="1584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638 NVC Q5</a:t>
              </a:r>
            </a:p>
          </p:txBody>
        </p:sp>
        <p:sp>
          <p:nvSpPr>
            <p:cNvPr id="328727" name="Text Box 23"/>
            <p:cNvSpPr txBox="1">
              <a:spLocks noChangeArrowheads="1"/>
            </p:cNvSpPr>
            <p:nvPr/>
          </p:nvSpPr>
          <p:spPr bwMode="auto">
            <a:xfrm>
              <a:off x="3456" y="158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Nam</a:t>
              </a:r>
            </a:p>
          </p:txBody>
        </p:sp>
        <p:sp>
          <p:nvSpPr>
            <p:cNvPr id="328728" name="Text Box 24"/>
            <p:cNvSpPr txBox="1">
              <a:spLocks noChangeArrowheads="1"/>
            </p:cNvSpPr>
            <p:nvPr/>
          </p:nvSpPr>
          <p:spPr bwMode="auto">
            <a:xfrm>
              <a:off x="3936" y="158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40000</a:t>
              </a:r>
            </a:p>
          </p:txBody>
        </p:sp>
        <p:sp>
          <p:nvSpPr>
            <p:cNvPr id="328729" name="Text Box 25"/>
            <p:cNvSpPr txBox="1">
              <a:spLocks noChangeArrowheads="1"/>
            </p:cNvSpPr>
            <p:nvPr/>
          </p:nvSpPr>
          <p:spPr bwMode="auto">
            <a:xfrm>
              <a:off x="4608" y="158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</p:grpSp>
      <p:grpSp>
        <p:nvGrpSpPr>
          <p:cNvPr id="328796" name="Group 92"/>
          <p:cNvGrpSpPr>
            <a:grpSpLocks/>
          </p:cNvGrpSpPr>
          <p:nvPr/>
        </p:nvGrpSpPr>
        <p:grpSpPr bwMode="auto">
          <a:xfrm>
            <a:off x="838200" y="2057400"/>
            <a:ext cx="7543800" cy="1600200"/>
            <a:chOff x="528" y="1344"/>
            <a:chExt cx="4752" cy="1008"/>
          </a:xfrm>
        </p:grpSpPr>
        <p:sp>
          <p:nvSpPr>
            <p:cNvPr id="328709" name="Line 5"/>
            <p:cNvSpPr>
              <a:spLocks noChangeShapeType="1"/>
            </p:cNvSpPr>
            <p:nvPr/>
          </p:nvSpPr>
          <p:spPr bwMode="auto">
            <a:xfrm>
              <a:off x="576" y="1536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8710" name="Line 6"/>
            <p:cNvSpPr>
              <a:spLocks noChangeShapeType="1"/>
            </p:cNvSpPr>
            <p:nvPr/>
          </p:nvSpPr>
          <p:spPr bwMode="auto">
            <a:xfrm>
              <a:off x="1200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711" name="Text Box 7"/>
            <p:cNvSpPr txBox="1">
              <a:spLocks noChangeArrowheads="1"/>
            </p:cNvSpPr>
            <p:nvPr/>
          </p:nvSpPr>
          <p:spPr bwMode="auto">
            <a:xfrm>
              <a:off x="1200" y="134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TENNV</a:t>
              </a:r>
            </a:p>
          </p:txBody>
        </p:sp>
        <p:sp>
          <p:nvSpPr>
            <p:cNvPr id="328712" name="Text Box 8"/>
            <p:cNvSpPr txBox="1">
              <a:spLocks noChangeArrowheads="1"/>
            </p:cNvSpPr>
            <p:nvPr/>
          </p:nvSpPr>
          <p:spPr bwMode="auto">
            <a:xfrm>
              <a:off x="528" y="134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HONV</a:t>
              </a:r>
            </a:p>
          </p:txBody>
        </p:sp>
        <p:sp>
          <p:nvSpPr>
            <p:cNvPr id="328713" name="Line 9"/>
            <p:cNvSpPr>
              <a:spLocks noChangeShapeType="1"/>
            </p:cNvSpPr>
            <p:nvPr/>
          </p:nvSpPr>
          <p:spPr bwMode="auto">
            <a:xfrm>
              <a:off x="1872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714" name="Text Box 10"/>
            <p:cNvSpPr txBox="1">
              <a:spLocks noChangeArrowheads="1"/>
            </p:cNvSpPr>
            <p:nvPr/>
          </p:nvSpPr>
          <p:spPr bwMode="auto">
            <a:xfrm>
              <a:off x="1872" y="134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NGSINH</a:t>
              </a:r>
            </a:p>
          </p:txBody>
        </p:sp>
        <p:sp>
          <p:nvSpPr>
            <p:cNvPr id="328715" name="Line 11"/>
            <p:cNvSpPr>
              <a:spLocks noChangeShapeType="1"/>
            </p:cNvSpPr>
            <p:nvPr/>
          </p:nvSpPr>
          <p:spPr bwMode="auto">
            <a:xfrm>
              <a:off x="2592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716" name="Text Box 12"/>
            <p:cNvSpPr txBox="1">
              <a:spLocks noChangeArrowheads="1"/>
            </p:cNvSpPr>
            <p:nvPr/>
          </p:nvSpPr>
          <p:spPr bwMode="auto">
            <a:xfrm>
              <a:off x="2592" y="1344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DCHI</a:t>
              </a:r>
            </a:p>
          </p:txBody>
        </p:sp>
        <p:sp>
          <p:nvSpPr>
            <p:cNvPr id="328717" name="Line 13"/>
            <p:cNvSpPr>
              <a:spLocks noChangeShapeType="1"/>
            </p:cNvSpPr>
            <p:nvPr/>
          </p:nvSpPr>
          <p:spPr bwMode="auto">
            <a:xfrm>
              <a:off x="3456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718" name="Text Box 14"/>
            <p:cNvSpPr txBox="1">
              <a:spLocks noChangeArrowheads="1"/>
            </p:cNvSpPr>
            <p:nvPr/>
          </p:nvSpPr>
          <p:spPr bwMode="auto">
            <a:xfrm>
              <a:off x="3456" y="134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PHAI</a:t>
              </a:r>
            </a:p>
          </p:txBody>
        </p:sp>
        <p:sp>
          <p:nvSpPr>
            <p:cNvPr id="328719" name="Line 15"/>
            <p:cNvSpPr>
              <a:spLocks noChangeShapeType="1"/>
            </p:cNvSpPr>
            <p:nvPr/>
          </p:nvSpPr>
          <p:spPr bwMode="auto">
            <a:xfrm>
              <a:off x="3936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720" name="Text Box 16"/>
            <p:cNvSpPr txBox="1">
              <a:spLocks noChangeArrowheads="1"/>
            </p:cNvSpPr>
            <p:nvPr/>
          </p:nvSpPr>
          <p:spPr bwMode="auto">
            <a:xfrm>
              <a:off x="3936" y="134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LUONG</a:t>
              </a:r>
            </a:p>
          </p:txBody>
        </p:sp>
        <p:sp>
          <p:nvSpPr>
            <p:cNvPr id="328721" name="Line 17"/>
            <p:cNvSpPr>
              <a:spLocks noChangeShapeType="1"/>
            </p:cNvSpPr>
            <p:nvPr/>
          </p:nvSpPr>
          <p:spPr bwMode="auto">
            <a:xfrm>
              <a:off x="4608" y="134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722" name="Text Box 18"/>
            <p:cNvSpPr txBox="1">
              <a:spLocks noChangeArrowheads="1"/>
            </p:cNvSpPr>
            <p:nvPr/>
          </p:nvSpPr>
          <p:spPr bwMode="auto">
            <a:xfrm>
              <a:off x="4608" y="134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PHG</a:t>
              </a:r>
            </a:p>
          </p:txBody>
        </p:sp>
        <p:sp>
          <p:nvSpPr>
            <p:cNvPr id="328730" name="Text Box 26"/>
            <p:cNvSpPr txBox="1">
              <a:spLocks noChangeArrowheads="1"/>
            </p:cNvSpPr>
            <p:nvPr/>
          </p:nvSpPr>
          <p:spPr bwMode="auto">
            <a:xfrm>
              <a:off x="1200" y="177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Hang</a:t>
              </a:r>
            </a:p>
          </p:txBody>
        </p:sp>
        <p:sp>
          <p:nvSpPr>
            <p:cNvPr id="328731" name="Text Box 27"/>
            <p:cNvSpPr txBox="1">
              <a:spLocks noChangeArrowheads="1"/>
            </p:cNvSpPr>
            <p:nvPr/>
          </p:nvSpPr>
          <p:spPr bwMode="auto">
            <a:xfrm>
              <a:off x="528" y="177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Bui</a:t>
              </a:r>
            </a:p>
          </p:txBody>
        </p:sp>
        <p:sp>
          <p:nvSpPr>
            <p:cNvPr id="328732" name="Text Box 28"/>
            <p:cNvSpPr txBox="1">
              <a:spLocks noChangeArrowheads="1"/>
            </p:cNvSpPr>
            <p:nvPr/>
          </p:nvSpPr>
          <p:spPr bwMode="auto">
            <a:xfrm>
              <a:off x="1872" y="1776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07/19/1968</a:t>
              </a:r>
            </a:p>
          </p:txBody>
        </p:sp>
        <p:sp>
          <p:nvSpPr>
            <p:cNvPr id="328733" name="Text Box 29"/>
            <p:cNvSpPr txBox="1">
              <a:spLocks noChangeArrowheads="1"/>
            </p:cNvSpPr>
            <p:nvPr/>
          </p:nvSpPr>
          <p:spPr bwMode="auto">
            <a:xfrm>
              <a:off x="2592" y="1776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332 NTH Q1</a:t>
              </a:r>
            </a:p>
          </p:txBody>
        </p:sp>
        <p:sp>
          <p:nvSpPr>
            <p:cNvPr id="328734" name="Text Box 30"/>
            <p:cNvSpPr txBox="1">
              <a:spLocks noChangeArrowheads="1"/>
            </p:cNvSpPr>
            <p:nvPr/>
          </p:nvSpPr>
          <p:spPr bwMode="auto">
            <a:xfrm>
              <a:off x="3456" y="177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</a:t>
              </a:r>
            </a:p>
          </p:txBody>
        </p:sp>
        <p:sp>
          <p:nvSpPr>
            <p:cNvPr id="328735" name="Text Box 31"/>
            <p:cNvSpPr txBox="1">
              <a:spLocks noChangeArrowheads="1"/>
            </p:cNvSpPr>
            <p:nvPr/>
          </p:nvSpPr>
          <p:spPr bwMode="auto">
            <a:xfrm>
              <a:off x="3936" y="177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25000</a:t>
              </a:r>
            </a:p>
          </p:txBody>
        </p:sp>
        <p:sp>
          <p:nvSpPr>
            <p:cNvPr id="328736" name="Text Box 32"/>
            <p:cNvSpPr txBox="1">
              <a:spLocks noChangeArrowheads="1"/>
            </p:cNvSpPr>
            <p:nvPr/>
          </p:nvSpPr>
          <p:spPr bwMode="auto">
            <a:xfrm>
              <a:off x="4608" y="177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  <p:sp>
          <p:nvSpPr>
            <p:cNvPr id="328737" name="Text Box 33"/>
            <p:cNvSpPr txBox="1">
              <a:spLocks noChangeArrowheads="1"/>
            </p:cNvSpPr>
            <p:nvPr/>
          </p:nvSpPr>
          <p:spPr bwMode="auto">
            <a:xfrm>
              <a:off x="1200" y="196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Nhu</a:t>
              </a:r>
            </a:p>
          </p:txBody>
        </p:sp>
        <p:sp>
          <p:nvSpPr>
            <p:cNvPr id="328738" name="Text Box 34"/>
            <p:cNvSpPr txBox="1">
              <a:spLocks noChangeArrowheads="1"/>
            </p:cNvSpPr>
            <p:nvPr/>
          </p:nvSpPr>
          <p:spPr bwMode="auto">
            <a:xfrm>
              <a:off x="528" y="196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Le</a:t>
              </a:r>
            </a:p>
          </p:txBody>
        </p:sp>
        <p:sp>
          <p:nvSpPr>
            <p:cNvPr id="328739" name="Text Box 35"/>
            <p:cNvSpPr txBox="1">
              <a:spLocks noChangeArrowheads="1"/>
            </p:cNvSpPr>
            <p:nvPr/>
          </p:nvSpPr>
          <p:spPr bwMode="auto">
            <a:xfrm>
              <a:off x="1872" y="196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06/20/1951</a:t>
              </a:r>
            </a:p>
          </p:txBody>
        </p:sp>
        <p:sp>
          <p:nvSpPr>
            <p:cNvPr id="328740" name="Text Box 36"/>
            <p:cNvSpPr txBox="1">
              <a:spLocks noChangeArrowheads="1"/>
            </p:cNvSpPr>
            <p:nvPr/>
          </p:nvSpPr>
          <p:spPr bwMode="auto">
            <a:xfrm>
              <a:off x="2592" y="1968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291 HVH QPN</a:t>
              </a:r>
            </a:p>
          </p:txBody>
        </p:sp>
        <p:sp>
          <p:nvSpPr>
            <p:cNvPr id="328741" name="Text Box 37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</a:t>
              </a:r>
            </a:p>
          </p:txBody>
        </p:sp>
        <p:sp>
          <p:nvSpPr>
            <p:cNvPr id="328742" name="Text Box 38"/>
            <p:cNvSpPr txBox="1">
              <a:spLocks noChangeArrowheads="1"/>
            </p:cNvSpPr>
            <p:nvPr/>
          </p:nvSpPr>
          <p:spPr bwMode="auto">
            <a:xfrm>
              <a:off x="3936" y="196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43000</a:t>
              </a:r>
            </a:p>
          </p:txBody>
        </p:sp>
        <p:sp>
          <p:nvSpPr>
            <p:cNvPr id="328743" name="Text Box 39"/>
            <p:cNvSpPr txBox="1">
              <a:spLocks noChangeArrowheads="1"/>
            </p:cNvSpPr>
            <p:nvPr/>
          </p:nvSpPr>
          <p:spPr bwMode="auto">
            <a:xfrm>
              <a:off x="4608" y="196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</p:grpSp>
      <p:grpSp>
        <p:nvGrpSpPr>
          <p:cNvPr id="328794" name="Group 90"/>
          <p:cNvGrpSpPr>
            <a:grpSpLocks/>
          </p:cNvGrpSpPr>
          <p:nvPr/>
        </p:nvGrpSpPr>
        <p:grpSpPr bwMode="auto">
          <a:xfrm>
            <a:off x="838200" y="3352800"/>
            <a:ext cx="7543800" cy="304800"/>
            <a:chOff x="528" y="2160"/>
            <a:chExt cx="4752" cy="192"/>
          </a:xfrm>
        </p:grpSpPr>
        <p:sp>
          <p:nvSpPr>
            <p:cNvPr id="328744" name="Text Box 40"/>
            <p:cNvSpPr txBox="1">
              <a:spLocks noChangeArrowheads="1"/>
            </p:cNvSpPr>
            <p:nvPr/>
          </p:nvSpPr>
          <p:spPr bwMode="auto">
            <a:xfrm>
              <a:off x="1200" y="216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Hung</a:t>
              </a:r>
            </a:p>
          </p:txBody>
        </p:sp>
        <p:sp>
          <p:nvSpPr>
            <p:cNvPr id="328745" name="Text Box 41"/>
            <p:cNvSpPr txBox="1">
              <a:spLocks noChangeArrowheads="1"/>
            </p:cNvSpPr>
            <p:nvPr/>
          </p:nvSpPr>
          <p:spPr bwMode="auto">
            <a:xfrm>
              <a:off x="528" y="216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Nguyen</a:t>
              </a:r>
            </a:p>
          </p:txBody>
        </p:sp>
        <p:sp>
          <p:nvSpPr>
            <p:cNvPr id="328746" name="Text Box 42"/>
            <p:cNvSpPr txBox="1">
              <a:spLocks noChangeArrowheads="1"/>
            </p:cNvSpPr>
            <p:nvPr/>
          </p:nvSpPr>
          <p:spPr bwMode="auto">
            <a:xfrm>
              <a:off x="1872" y="216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09/15/1962</a:t>
              </a:r>
            </a:p>
          </p:txBody>
        </p:sp>
        <p:sp>
          <p:nvSpPr>
            <p:cNvPr id="328747" name="Text Box 43"/>
            <p:cNvSpPr txBox="1">
              <a:spLocks noChangeArrowheads="1"/>
            </p:cNvSpPr>
            <p:nvPr/>
          </p:nvSpPr>
          <p:spPr bwMode="auto">
            <a:xfrm>
              <a:off x="2592" y="216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null</a:t>
              </a:r>
            </a:p>
          </p:txBody>
        </p:sp>
        <p:sp>
          <p:nvSpPr>
            <p:cNvPr id="328748" name="Text Box 44"/>
            <p:cNvSpPr txBox="1">
              <a:spLocks noChangeArrowheads="1"/>
            </p:cNvSpPr>
            <p:nvPr/>
          </p:nvSpPr>
          <p:spPr bwMode="auto">
            <a:xfrm>
              <a:off x="3456" y="216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Nam</a:t>
              </a:r>
            </a:p>
          </p:txBody>
        </p:sp>
        <p:sp>
          <p:nvSpPr>
            <p:cNvPr id="328749" name="Text Box 45"/>
            <p:cNvSpPr txBox="1">
              <a:spLocks noChangeArrowheads="1"/>
            </p:cNvSpPr>
            <p:nvPr/>
          </p:nvSpPr>
          <p:spPr bwMode="auto">
            <a:xfrm>
              <a:off x="3936" y="216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38000</a:t>
              </a:r>
            </a:p>
          </p:txBody>
        </p:sp>
        <p:sp>
          <p:nvSpPr>
            <p:cNvPr id="328750" name="Text Box 46"/>
            <p:cNvSpPr txBox="1">
              <a:spLocks noChangeArrowheads="1"/>
            </p:cNvSpPr>
            <p:nvPr/>
          </p:nvSpPr>
          <p:spPr bwMode="auto">
            <a:xfrm>
              <a:off x="4608" y="216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</p:grpSp>
      <p:sp>
        <p:nvSpPr>
          <p:cNvPr id="328797" name="Text Box 93"/>
          <p:cNvSpPr txBox="1">
            <a:spLocks noChangeArrowheads="1"/>
          </p:cNvSpPr>
          <p:nvPr/>
        </p:nvSpPr>
        <p:spPr bwMode="auto">
          <a:xfrm>
            <a:off x="762000" y="4648200"/>
            <a:ext cx="769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Bộ &lt;Nguyen, Tung, 12/08/1955, 638 NVC Q5, </a:t>
            </a:r>
            <a:r>
              <a:rPr lang="en-US" altLang="en-US" sz="1400" b="1" i="1"/>
              <a:t>Nam, 40000</a:t>
            </a:r>
            <a:r>
              <a:rPr lang="en-US" altLang="en-US" sz="1400"/>
              <a:t>, 5&gt;</a:t>
            </a:r>
          </a:p>
        </p:txBody>
      </p:sp>
      <p:sp>
        <p:nvSpPr>
          <p:cNvPr id="328799" name="Text Box 95"/>
          <p:cNvSpPr txBox="1">
            <a:spLocks noChangeArrowheads="1"/>
          </p:cNvSpPr>
          <p:nvPr/>
        </p:nvSpPr>
        <p:spPr bwMode="auto">
          <a:xfrm>
            <a:off x="3886200" y="51054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khác</a:t>
            </a:r>
          </a:p>
        </p:txBody>
      </p:sp>
      <p:sp>
        <p:nvSpPr>
          <p:cNvPr id="328800" name="Text Box 96"/>
          <p:cNvSpPr txBox="1">
            <a:spLocks noChangeArrowheads="1"/>
          </p:cNvSpPr>
          <p:nvPr/>
        </p:nvSpPr>
        <p:spPr bwMode="auto">
          <a:xfrm>
            <a:off x="762000" y="5562600"/>
            <a:ext cx="769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Bộ &lt;Nguyen, Tung, 12/08/1955, 638 NVC Q5, </a:t>
            </a:r>
            <a:r>
              <a:rPr lang="en-US" altLang="en-US" sz="1400" b="1" i="1"/>
              <a:t>40000, Nam</a:t>
            </a:r>
            <a:r>
              <a:rPr lang="en-US" altLang="en-US" sz="1400"/>
              <a:t>, 5&gt;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6.93642E-7 L 0 0.133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8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50289E-6 L -3.33333E-6 -0.133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8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5344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Các đặc trưng của quan hệ (tt)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Mỗi giá trị trong một bộ</a:t>
            </a:r>
          </a:p>
          <a:p>
            <a:pPr lvl="1"/>
            <a:r>
              <a:rPr lang="en-US" altLang="en-US"/>
              <a:t>Hoặc là một giá trị nguyên tố</a:t>
            </a:r>
          </a:p>
          <a:p>
            <a:pPr lvl="1"/>
            <a:r>
              <a:rPr lang="en-US" altLang="en-US"/>
              <a:t>Hoặc là một giá trị rỗng (null)</a:t>
            </a:r>
          </a:p>
          <a:p>
            <a:pPr lvl="1"/>
            <a:endParaRPr lang="en-US" altLang="en-US"/>
          </a:p>
          <a:p>
            <a:r>
              <a:rPr lang="en-US" altLang="en-US"/>
              <a:t>Không có bộ nào trùng nhau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F1DD-E6B0-4C70-8C66-A4389982543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Nội dung chi tiết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>
                <a:solidFill>
                  <a:srgbClr val="777777"/>
                </a:solidFill>
              </a:rPr>
              <a:t>Giới thiệu</a:t>
            </a:r>
          </a:p>
          <a:p>
            <a:r>
              <a:rPr lang="en-US" altLang="en-US">
                <a:solidFill>
                  <a:srgbClr val="777777"/>
                </a:solidFill>
              </a:rPr>
              <a:t>Các khái niệm của mô hình quan hệ</a:t>
            </a:r>
            <a:endParaRPr lang="en-US" altLang="en-US" b="1"/>
          </a:p>
          <a:p>
            <a:r>
              <a:rPr lang="en-US" altLang="en-US">
                <a:solidFill>
                  <a:srgbClr val="777777"/>
                </a:solidFill>
              </a:rPr>
              <a:t>Ràng buộc toàn vẹn</a:t>
            </a:r>
            <a:r>
              <a:rPr lang="en-US" altLang="en-US" b="1"/>
              <a:t> </a:t>
            </a:r>
          </a:p>
          <a:p>
            <a:r>
              <a:rPr lang="en-US" altLang="en-US">
                <a:solidFill>
                  <a:srgbClr val="777777"/>
                </a:solidFill>
              </a:rPr>
              <a:t>Các đặc trưng của quan hệ</a:t>
            </a:r>
          </a:p>
          <a:p>
            <a:r>
              <a:rPr lang="en-US" altLang="en-US" b="1"/>
              <a:t>Chuyển lược đồ E/R sang thiết kế quan hệ</a:t>
            </a:r>
          </a:p>
          <a:p>
            <a:pPr lvl="1"/>
            <a:r>
              <a:rPr lang="en-US" altLang="en-US"/>
              <a:t>Các qui tắc chuyển đổi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44D9-F27D-4460-9AAE-C0B6F9D3B1A1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Các qui tắc chuyển đổi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(1) Tập thực thể</a:t>
            </a:r>
          </a:p>
          <a:p>
            <a:pPr lvl="1"/>
            <a:r>
              <a:rPr lang="en-US" altLang="en-US"/>
              <a:t>Các tập thực thể (trừ tập thực thể yếu) chuyển thành các quan hệ có cùng tên và tập thuộc tính</a:t>
            </a:r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0388-490D-44A2-B1CC-6B7F9435656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3618" name="AutoShape 98"/>
          <p:cNvSpPr>
            <a:spLocks noChangeArrowheads="1"/>
          </p:cNvSpPr>
          <p:nvPr/>
        </p:nvSpPr>
        <p:spPr bwMode="auto">
          <a:xfrm>
            <a:off x="6172200" y="2819400"/>
            <a:ext cx="2286000" cy="1524000"/>
          </a:xfrm>
          <a:prstGeom prst="irregularSeal1">
            <a:avLst/>
          </a:prstGeom>
          <a:solidFill>
            <a:srgbClr val="FF99CC">
              <a:alpha val="80000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3616" name="AutoShape 96"/>
          <p:cNvSpPr>
            <a:spLocks noChangeArrowheads="1"/>
          </p:cNvSpPr>
          <p:nvPr/>
        </p:nvSpPr>
        <p:spPr bwMode="auto">
          <a:xfrm>
            <a:off x="838200" y="2514600"/>
            <a:ext cx="3505200" cy="2286000"/>
          </a:xfrm>
          <a:prstGeom prst="irregularSeal1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63607" name="Group 87"/>
          <p:cNvGrpSpPr>
            <a:grpSpLocks/>
          </p:cNvGrpSpPr>
          <p:nvPr/>
        </p:nvGrpSpPr>
        <p:grpSpPr bwMode="auto">
          <a:xfrm>
            <a:off x="762000" y="2641600"/>
            <a:ext cx="7467600" cy="2463800"/>
            <a:chOff x="432" y="1712"/>
            <a:chExt cx="4704" cy="1552"/>
          </a:xfrm>
        </p:grpSpPr>
        <p:grpSp>
          <p:nvGrpSpPr>
            <p:cNvPr id="363578" name="Group 58"/>
            <p:cNvGrpSpPr>
              <a:grpSpLocks/>
            </p:cNvGrpSpPr>
            <p:nvPr/>
          </p:nvGrpSpPr>
          <p:grpSpPr bwMode="auto">
            <a:xfrm>
              <a:off x="432" y="1712"/>
              <a:ext cx="2376" cy="1248"/>
              <a:chOff x="672" y="2304"/>
              <a:chExt cx="2376" cy="1248"/>
            </a:xfrm>
          </p:grpSpPr>
          <p:sp>
            <p:nvSpPr>
              <p:cNvPr id="363526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NHANVIEN</a:t>
                </a:r>
              </a:p>
            </p:txBody>
          </p:sp>
          <p:grpSp>
            <p:nvGrpSpPr>
              <p:cNvPr id="363527" name="Group 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63528" name="Oval 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52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TENNV</a:t>
                  </a:r>
                </a:p>
              </p:txBody>
            </p:sp>
          </p:grpSp>
          <p:grpSp>
            <p:nvGrpSpPr>
              <p:cNvPr id="363530" name="Group 1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63531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53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NGSINH</a:t>
                  </a:r>
                </a:p>
              </p:txBody>
            </p:sp>
          </p:grpSp>
          <p:grpSp>
            <p:nvGrpSpPr>
              <p:cNvPr id="363533" name="Group 1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363534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5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DCHI</a:t>
                  </a:r>
                </a:p>
              </p:txBody>
            </p:sp>
          </p:grpSp>
          <p:grpSp>
            <p:nvGrpSpPr>
              <p:cNvPr id="363536" name="Group 1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363537" name="Oval 1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53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PHAI</a:t>
                  </a:r>
                </a:p>
              </p:txBody>
            </p:sp>
          </p:grpSp>
          <p:grpSp>
            <p:nvGrpSpPr>
              <p:cNvPr id="363539" name="Group 1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63540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54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LUONG</a:t>
                  </a:r>
                </a:p>
              </p:txBody>
            </p:sp>
          </p:grpSp>
          <p:grpSp>
            <p:nvGrpSpPr>
              <p:cNvPr id="363542" name="Group 2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63543" name="Oval 2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5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HONV</a:t>
                  </a:r>
                </a:p>
              </p:txBody>
            </p:sp>
          </p:grpSp>
          <p:sp>
            <p:nvSpPr>
              <p:cNvPr id="363545" name="Line 2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46" name="Line 2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47" name="Line 2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48" name="Line 2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49" name="Line 2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50" name="Line 3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52" name="Oval 32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53" name="Text Box 33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u="sng"/>
                  <a:t>MANV</a:t>
                </a:r>
              </a:p>
            </p:txBody>
          </p:sp>
          <p:sp>
            <p:nvSpPr>
              <p:cNvPr id="363554" name="Line 34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3579" name="Group 59"/>
            <p:cNvGrpSpPr>
              <a:grpSpLocks/>
            </p:cNvGrpSpPr>
            <p:nvPr/>
          </p:nvGrpSpPr>
          <p:grpSpPr bwMode="auto">
            <a:xfrm>
              <a:off x="2248" y="2240"/>
              <a:ext cx="1736" cy="432"/>
              <a:chOff x="1864" y="960"/>
              <a:chExt cx="1736" cy="432"/>
            </a:xfrm>
          </p:grpSpPr>
          <p:grpSp>
            <p:nvGrpSpPr>
              <p:cNvPr id="363580" name="Group 60"/>
              <p:cNvGrpSpPr>
                <a:grpSpLocks/>
              </p:cNvGrpSpPr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363581" name="AutoShape 61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58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Lam_viec</a:t>
                  </a:r>
                </a:p>
              </p:txBody>
            </p:sp>
          </p:grpSp>
          <p:sp>
            <p:nvSpPr>
              <p:cNvPr id="363583" name="Line 63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84" name="Line 64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3585" name="Group 65"/>
            <p:cNvGrpSpPr>
              <a:grpSpLocks/>
            </p:cNvGrpSpPr>
            <p:nvPr/>
          </p:nvGrpSpPr>
          <p:grpSpPr bwMode="auto">
            <a:xfrm>
              <a:off x="2016" y="2576"/>
              <a:ext cx="2208" cy="688"/>
              <a:chOff x="1728" y="1824"/>
              <a:chExt cx="2208" cy="688"/>
            </a:xfrm>
          </p:grpSpPr>
          <p:grpSp>
            <p:nvGrpSpPr>
              <p:cNvPr id="363586" name="Group 66"/>
              <p:cNvGrpSpPr>
                <a:grpSpLocks/>
              </p:cNvGrpSpPr>
              <p:nvPr/>
            </p:nvGrpSpPr>
            <p:grpSpPr bwMode="auto">
              <a:xfrm>
                <a:off x="2208" y="2080"/>
                <a:ext cx="1344" cy="432"/>
                <a:chOff x="2208" y="2080"/>
                <a:chExt cx="1344" cy="432"/>
              </a:xfrm>
            </p:grpSpPr>
            <p:sp>
              <p:nvSpPr>
                <p:cNvPr id="3635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208" y="2080"/>
                  <a:ext cx="1344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58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304" y="2176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La_truong_phong</a:t>
                  </a:r>
                </a:p>
              </p:txBody>
            </p:sp>
          </p:grpSp>
          <p:sp>
            <p:nvSpPr>
              <p:cNvPr id="363589" name="Line 69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90" name="Line 70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91" name="Line 71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92" name="Line 72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3594" name="Text Box 74"/>
            <p:cNvSpPr txBox="1">
              <a:spLocks noChangeArrowheads="1"/>
            </p:cNvSpPr>
            <p:nvPr/>
          </p:nvSpPr>
          <p:spPr bwMode="auto">
            <a:xfrm>
              <a:off x="3984" y="2336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PHONGBAN</a:t>
              </a:r>
            </a:p>
          </p:txBody>
        </p:sp>
        <p:grpSp>
          <p:nvGrpSpPr>
            <p:cNvPr id="363595" name="Group 75"/>
            <p:cNvGrpSpPr>
              <a:grpSpLocks/>
            </p:cNvGrpSpPr>
            <p:nvPr/>
          </p:nvGrpSpPr>
          <p:grpSpPr bwMode="auto">
            <a:xfrm>
              <a:off x="4560" y="1856"/>
              <a:ext cx="576" cy="480"/>
              <a:chOff x="4272" y="1104"/>
              <a:chExt cx="576" cy="480"/>
            </a:xfrm>
          </p:grpSpPr>
          <p:sp>
            <p:nvSpPr>
              <p:cNvPr id="363596" name="Oval 76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597" name="Text Box 77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u="sng"/>
                  <a:t>MAPHG</a:t>
                </a:r>
              </a:p>
            </p:txBody>
          </p:sp>
          <p:sp>
            <p:nvSpPr>
              <p:cNvPr id="363598" name="Line 78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3600" name="Oval 80"/>
            <p:cNvSpPr>
              <a:spLocks noChangeArrowheads="1"/>
            </p:cNvSpPr>
            <p:nvPr/>
          </p:nvSpPr>
          <p:spPr bwMode="auto">
            <a:xfrm>
              <a:off x="3984" y="185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3601" name="Text Box 81"/>
            <p:cNvSpPr txBox="1">
              <a:spLocks noChangeArrowheads="1"/>
            </p:cNvSpPr>
            <p:nvPr/>
          </p:nvSpPr>
          <p:spPr bwMode="auto">
            <a:xfrm>
              <a:off x="3984" y="188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TENPHG</a:t>
              </a:r>
            </a:p>
          </p:txBody>
        </p:sp>
        <p:sp>
          <p:nvSpPr>
            <p:cNvPr id="363602" name="Line 82"/>
            <p:cNvSpPr>
              <a:spLocks noChangeShapeType="1"/>
            </p:cNvSpPr>
            <p:nvPr/>
          </p:nvSpPr>
          <p:spPr bwMode="auto">
            <a:xfrm>
              <a:off x="4272" y="2096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3603" name="Text Box 83"/>
            <p:cNvSpPr txBox="1">
              <a:spLocks noChangeArrowheads="1"/>
            </p:cNvSpPr>
            <p:nvPr/>
          </p:nvSpPr>
          <p:spPr bwMode="auto">
            <a:xfrm>
              <a:off x="2160" y="225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(1,1)</a:t>
              </a:r>
            </a:p>
          </p:txBody>
        </p:sp>
        <p:sp>
          <p:nvSpPr>
            <p:cNvPr id="363604" name="Text Box 84"/>
            <p:cNvSpPr txBox="1">
              <a:spLocks noChangeArrowheads="1"/>
            </p:cNvSpPr>
            <p:nvPr/>
          </p:nvSpPr>
          <p:spPr bwMode="auto">
            <a:xfrm>
              <a:off x="3456" y="225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(1,n)</a:t>
              </a:r>
            </a:p>
          </p:txBody>
        </p:sp>
        <p:sp>
          <p:nvSpPr>
            <p:cNvPr id="363605" name="Text Box 85"/>
            <p:cNvSpPr txBox="1">
              <a:spLocks noChangeArrowheads="1"/>
            </p:cNvSpPr>
            <p:nvPr/>
          </p:nvSpPr>
          <p:spPr bwMode="auto">
            <a:xfrm>
              <a:off x="3744" y="286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(1,1)</a:t>
              </a:r>
            </a:p>
          </p:txBody>
        </p:sp>
        <p:sp>
          <p:nvSpPr>
            <p:cNvPr id="363606" name="Text Box 86"/>
            <p:cNvSpPr txBox="1">
              <a:spLocks noChangeArrowheads="1"/>
            </p:cNvSpPr>
            <p:nvPr/>
          </p:nvSpPr>
          <p:spPr bwMode="auto">
            <a:xfrm>
              <a:off x="1968" y="286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(1,1)</a:t>
              </a:r>
            </a:p>
          </p:txBody>
        </p:sp>
      </p:grpSp>
      <p:sp>
        <p:nvSpPr>
          <p:cNvPr id="363609" name="Text Box 89"/>
          <p:cNvSpPr txBox="1">
            <a:spLocks noChangeArrowheads="1"/>
          </p:cNvSpPr>
          <p:nvPr/>
        </p:nvSpPr>
        <p:spPr bwMode="auto">
          <a:xfrm>
            <a:off x="304800" y="5881688"/>
            <a:ext cx="701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NHANVIEN(</a:t>
            </a:r>
            <a:r>
              <a:rPr lang="en-US" altLang="en-US" u="sng"/>
              <a:t>MANV</a:t>
            </a:r>
            <a:r>
              <a:rPr lang="en-US" altLang="en-US"/>
              <a:t>, TENNV, HONV, NGSINH, DCHI, PHAI, LUONG)</a:t>
            </a:r>
          </a:p>
        </p:txBody>
      </p:sp>
      <p:sp>
        <p:nvSpPr>
          <p:cNvPr id="363610" name="Text Box 90"/>
          <p:cNvSpPr txBox="1">
            <a:spLocks noChangeArrowheads="1"/>
          </p:cNvSpPr>
          <p:nvPr/>
        </p:nvSpPr>
        <p:spPr bwMode="auto">
          <a:xfrm>
            <a:off x="5257800" y="53340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PHONGBAN(TENPHG, </a:t>
            </a:r>
            <a:r>
              <a:rPr lang="en-US" altLang="en-US" u="sng"/>
              <a:t>MAPHG</a:t>
            </a:r>
            <a:r>
              <a:rPr lang="en-US" altLang="en-US"/>
              <a:t>)</a:t>
            </a:r>
          </a:p>
        </p:txBody>
      </p:sp>
      <p:sp>
        <p:nvSpPr>
          <p:cNvPr id="363619" name="Line 99"/>
          <p:cNvSpPr>
            <a:spLocks noChangeShapeType="1"/>
          </p:cNvSpPr>
          <p:nvPr/>
        </p:nvSpPr>
        <p:spPr bwMode="auto">
          <a:xfrm flipH="1">
            <a:off x="1066800" y="4038600"/>
            <a:ext cx="1295400" cy="1905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3620" name="Line 100"/>
          <p:cNvSpPr>
            <a:spLocks noChangeShapeType="1"/>
          </p:cNvSpPr>
          <p:nvPr/>
        </p:nvSpPr>
        <p:spPr bwMode="auto">
          <a:xfrm flipH="1">
            <a:off x="6553200" y="4038600"/>
            <a:ext cx="91440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Các qui tắc chuyển đổi (tt)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(2) Mối quan hệ</a:t>
            </a:r>
          </a:p>
          <a:p>
            <a:pPr lvl="1"/>
            <a:r>
              <a:rPr lang="en-US" altLang="en-US"/>
              <a:t>(2a) Nhiều-Nhiều</a:t>
            </a:r>
          </a:p>
          <a:p>
            <a:pPr lvl="2"/>
            <a:r>
              <a:rPr lang="en-US" altLang="en-US"/>
              <a:t>Tạo một quan hệ mới có </a:t>
            </a:r>
          </a:p>
          <a:p>
            <a:pPr lvl="3"/>
            <a:r>
              <a:rPr lang="en-US" altLang="en-US"/>
              <a:t>Tên quan hệ là tên của mối quan hệ</a:t>
            </a:r>
          </a:p>
          <a:p>
            <a:pPr lvl="3"/>
            <a:r>
              <a:rPr lang="en-US" altLang="en-US"/>
              <a:t>Thuộc tính là những thuộc tính khóa của các tập thực thể liên quan</a:t>
            </a:r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7FFF-8A1A-4A32-AA18-8A2185D7B87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65747" name="AutoShape 179"/>
          <p:cNvSpPr>
            <a:spLocks noChangeArrowheads="1"/>
          </p:cNvSpPr>
          <p:nvPr/>
        </p:nvSpPr>
        <p:spPr bwMode="auto">
          <a:xfrm rot="208883">
            <a:off x="3759200" y="4419600"/>
            <a:ext cx="1658938" cy="1373188"/>
          </a:xfrm>
          <a:prstGeom prst="irregularSeal1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65745" name="Group 177"/>
          <p:cNvGrpSpPr>
            <a:grpSpLocks/>
          </p:cNvGrpSpPr>
          <p:nvPr/>
        </p:nvGrpSpPr>
        <p:grpSpPr bwMode="auto">
          <a:xfrm>
            <a:off x="5486400" y="3708400"/>
            <a:ext cx="2819400" cy="1295400"/>
            <a:chOff x="3456" y="2256"/>
            <a:chExt cx="1776" cy="816"/>
          </a:xfrm>
        </p:grpSpPr>
        <p:sp>
          <p:nvSpPr>
            <p:cNvPr id="365660" name="Text Box 92"/>
            <p:cNvSpPr txBox="1">
              <a:spLocks noChangeArrowheads="1"/>
            </p:cNvSpPr>
            <p:nvPr/>
          </p:nvSpPr>
          <p:spPr bwMode="auto">
            <a:xfrm>
              <a:off x="3456" y="2641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DEAN</a:t>
              </a:r>
            </a:p>
          </p:txBody>
        </p:sp>
        <p:grpSp>
          <p:nvGrpSpPr>
            <p:cNvPr id="365661" name="Group 93"/>
            <p:cNvGrpSpPr>
              <a:grpSpLocks/>
            </p:cNvGrpSpPr>
            <p:nvPr/>
          </p:nvGrpSpPr>
          <p:grpSpPr bwMode="auto">
            <a:xfrm>
              <a:off x="4656" y="2832"/>
              <a:ext cx="528" cy="240"/>
              <a:chOff x="2112" y="3792"/>
              <a:chExt cx="528" cy="240"/>
            </a:xfrm>
          </p:grpSpPr>
          <p:sp>
            <p:nvSpPr>
              <p:cNvPr id="365662" name="Oval 94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663" name="Text Box 95"/>
              <p:cNvSpPr txBox="1">
                <a:spLocks noChangeArrowheads="1"/>
              </p:cNvSpPr>
              <p:nvPr/>
            </p:nvSpPr>
            <p:spPr bwMode="auto">
              <a:xfrm>
                <a:off x="2112" y="381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TENDA</a:t>
                </a:r>
              </a:p>
            </p:txBody>
          </p:sp>
        </p:grpSp>
        <p:grpSp>
          <p:nvGrpSpPr>
            <p:cNvPr id="365664" name="Group 96"/>
            <p:cNvGrpSpPr>
              <a:grpSpLocks/>
            </p:cNvGrpSpPr>
            <p:nvPr/>
          </p:nvGrpSpPr>
          <p:grpSpPr bwMode="auto">
            <a:xfrm>
              <a:off x="4560" y="2256"/>
              <a:ext cx="672" cy="240"/>
              <a:chOff x="3120" y="3816"/>
              <a:chExt cx="672" cy="240"/>
            </a:xfrm>
          </p:grpSpPr>
          <p:sp>
            <p:nvSpPr>
              <p:cNvPr id="365665" name="Oval 97"/>
              <p:cNvSpPr>
                <a:spLocks noChangeArrowheads="1"/>
              </p:cNvSpPr>
              <p:nvPr/>
            </p:nvSpPr>
            <p:spPr bwMode="auto">
              <a:xfrm>
                <a:off x="3120" y="3816"/>
                <a:ext cx="672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666" name="Text Box 98"/>
              <p:cNvSpPr txBox="1">
                <a:spLocks noChangeArrowheads="1"/>
              </p:cNvSpPr>
              <p:nvPr/>
            </p:nvSpPr>
            <p:spPr bwMode="auto">
              <a:xfrm>
                <a:off x="3120" y="384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DDIEM_DA</a:t>
                </a:r>
              </a:p>
            </p:txBody>
          </p:sp>
        </p:grpSp>
        <p:sp>
          <p:nvSpPr>
            <p:cNvPr id="365667" name="Line 99"/>
            <p:cNvSpPr>
              <a:spLocks noChangeShapeType="1"/>
            </p:cNvSpPr>
            <p:nvPr/>
          </p:nvSpPr>
          <p:spPr bwMode="auto">
            <a:xfrm flipV="1">
              <a:off x="4464" y="244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668" name="Line 100"/>
            <p:cNvSpPr>
              <a:spLocks noChangeShapeType="1"/>
            </p:cNvSpPr>
            <p:nvPr/>
          </p:nvSpPr>
          <p:spPr bwMode="auto">
            <a:xfrm>
              <a:off x="4464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5669" name="Group 101"/>
            <p:cNvGrpSpPr>
              <a:grpSpLocks/>
            </p:cNvGrpSpPr>
            <p:nvPr/>
          </p:nvGrpSpPr>
          <p:grpSpPr bwMode="auto">
            <a:xfrm>
              <a:off x="4656" y="2544"/>
              <a:ext cx="528" cy="240"/>
              <a:chOff x="2112" y="3792"/>
              <a:chExt cx="528" cy="240"/>
            </a:xfrm>
          </p:grpSpPr>
          <p:sp>
            <p:nvSpPr>
              <p:cNvPr id="365670" name="Oval 102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671" name="Text Box 103"/>
              <p:cNvSpPr txBox="1">
                <a:spLocks noChangeArrowheads="1"/>
              </p:cNvSpPr>
              <p:nvPr/>
            </p:nvSpPr>
            <p:spPr bwMode="auto">
              <a:xfrm>
                <a:off x="2112" y="381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u="sng"/>
                  <a:t>MADA</a:t>
                </a:r>
              </a:p>
            </p:txBody>
          </p:sp>
        </p:grpSp>
        <p:sp>
          <p:nvSpPr>
            <p:cNvPr id="365672" name="Line 104"/>
            <p:cNvSpPr>
              <a:spLocks noChangeShapeType="1"/>
            </p:cNvSpPr>
            <p:nvPr/>
          </p:nvSpPr>
          <p:spPr bwMode="auto">
            <a:xfrm flipV="1">
              <a:off x="4464" y="2640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5675" name="Group 107"/>
          <p:cNvGrpSpPr>
            <a:grpSpLocks/>
          </p:cNvGrpSpPr>
          <p:nvPr/>
        </p:nvGrpSpPr>
        <p:grpSpPr bwMode="auto">
          <a:xfrm>
            <a:off x="762000" y="3327400"/>
            <a:ext cx="3771900" cy="1981200"/>
            <a:chOff x="672" y="2304"/>
            <a:chExt cx="2376" cy="1248"/>
          </a:xfrm>
        </p:grpSpPr>
        <p:sp>
          <p:nvSpPr>
            <p:cNvPr id="365676" name="Text Box 108"/>
            <p:cNvSpPr txBox="1">
              <a:spLocks noChangeArrowheads="1"/>
            </p:cNvSpPr>
            <p:nvPr/>
          </p:nvSpPr>
          <p:spPr bwMode="auto">
            <a:xfrm>
              <a:off x="1472" y="292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NHANVIEN</a:t>
              </a:r>
            </a:p>
          </p:txBody>
        </p:sp>
        <p:grpSp>
          <p:nvGrpSpPr>
            <p:cNvPr id="365677" name="Group 109"/>
            <p:cNvGrpSpPr>
              <a:grpSpLocks/>
            </p:cNvGrpSpPr>
            <p:nvPr/>
          </p:nvGrpSpPr>
          <p:grpSpPr bwMode="auto">
            <a:xfrm>
              <a:off x="768" y="2976"/>
              <a:ext cx="528" cy="240"/>
              <a:chOff x="192" y="1080"/>
              <a:chExt cx="528" cy="240"/>
            </a:xfrm>
          </p:grpSpPr>
          <p:sp>
            <p:nvSpPr>
              <p:cNvPr id="365678" name="Oval 110"/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679" name="Text Box 111"/>
              <p:cNvSpPr txBox="1">
                <a:spLocks noChangeArrowheads="1"/>
              </p:cNvSpPr>
              <p:nvPr/>
            </p:nvSpPr>
            <p:spPr bwMode="auto">
              <a:xfrm>
                <a:off x="192" y="110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TENNV</a:t>
                </a:r>
              </a:p>
            </p:txBody>
          </p:sp>
        </p:grpSp>
        <p:grpSp>
          <p:nvGrpSpPr>
            <p:cNvPr id="365680" name="Group 112"/>
            <p:cNvGrpSpPr>
              <a:grpSpLocks/>
            </p:cNvGrpSpPr>
            <p:nvPr/>
          </p:nvGrpSpPr>
          <p:grpSpPr bwMode="auto">
            <a:xfrm>
              <a:off x="1296" y="2400"/>
              <a:ext cx="576" cy="240"/>
              <a:chOff x="864" y="840"/>
              <a:chExt cx="576" cy="240"/>
            </a:xfrm>
          </p:grpSpPr>
          <p:sp>
            <p:nvSpPr>
              <p:cNvPr id="365681" name="Oval 113"/>
              <p:cNvSpPr>
                <a:spLocks noChangeArrowheads="1"/>
              </p:cNvSpPr>
              <p:nvPr/>
            </p:nvSpPr>
            <p:spPr bwMode="auto">
              <a:xfrm>
                <a:off x="888" y="84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682" name="Text Box 114"/>
              <p:cNvSpPr txBox="1">
                <a:spLocks noChangeArrowheads="1"/>
              </p:cNvSpPr>
              <p:nvPr/>
            </p:nvSpPr>
            <p:spPr bwMode="auto">
              <a:xfrm>
                <a:off x="864" y="864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NGSINH</a:t>
                </a:r>
              </a:p>
            </p:txBody>
          </p:sp>
        </p:grpSp>
        <p:grpSp>
          <p:nvGrpSpPr>
            <p:cNvPr id="365683" name="Group 115"/>
            <p:cNvGrpSpPr>
              <a:grpSpLocks/>
            </p:cNvGrpSpPr>
            <p:nvPr/>
          </p:nvGrpSpPr>
          <p:grpSpPr bwMode="auto">
            <a:xfrm>
              <a:off x="2496" y="2400"/>
              <a:ext cx="552" cy="240"/>
              <a:chOff x="3888" y="3792"/>
              <a:chExt cx="552" cy="240"/>
            </a:xfrm>
          </p:grpSpPr>
          <p:sp>
            <p:nvSpPr>
              <p:cNvPr id="365684" name="Oval 116"/>
              <p:cNvSpPr>
                <a:spLocks noChangeArrowheads="1"/>
              </p:cNvSpPr>
              <p:nvPr/>
            </p:nvSpPr>
            <p:spPr bwMode="auto">
              <a:xfrm>
                <a:off x="39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685" name="Text Box 117"/>
              <p:cNvSpPr txBox="1">
                <a:spLocks noChangeArrowheads="1"/>
              </p:cNvSpPr>
              <p:nvPr/>
            </p:nvSpPr>
            <p:spPr bwMode="auto">
              <a:xfrm>
                <a:off x="3888" y="381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DCHI</a:t>
                </a:r>
              </a:p>
            </p:txBody>
          </p:sp>
        </p:grpSp>
        <p:grpSp>
          <p:nvGrpSpPr>
            <p:cNvPr id="365686" name="Group 118"/>
            <p:cNvGrpSpPr>
              <a:grpSpLocks/>
            </p:cNvGrpSpPr>
            <p:nvPr/>
          </p:nvGrpSpPr>
          <p:grpSpPr bwMode="auto">
            <a:xfrm>
              <a:off x="768" y="3312"/>
              <a:ext cx="528" cy="240"/>
              <a:chOff x="168" y="1416"/>
              <a:chExt cx="528" cy="240"/>
            </a:xfrm>
          </p:grpSpPr>
          <p:sp>
            <p:nvSpPr>
              <p:cNvPr id="365687" name="Oval 119"/>
              <p:cNvSpPr>
                <a:spLocks noChangeArrowheads="1"/>
              </p:cNvSpPr>
              <p:nvPr/>
            </p:nvSpPr>
            <p:spPr bwMode="auto">
              <a:xfrm>
                <a:off x="168" y="141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688" name="Text Box 120"/>
              <p:cNvSpPr txBox="1">
                <a:spLocks noChangeArrowheads="1"/>
              </p:cNvSpPr>
              <p:nvPr/>
            </p:nvSpPr>
            <p:spPr bwMode="auto">
              <a:xfrm>
                <a:off x="192" y="1440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PHAI</a:t>
                </a:r>
              </a:p>
            </p:txBody>
          </p:sp>
        </p:grpSp>
        <p:grpSp>
          <p:nvGrpSpPr>
            <p:cNvPr id="365689" name="Group 121"/>
            <p:cNvGrpSpPr>
              <a:grpSpLocks/>
            </p:cNvGrpSpPr>
            <p:nvPr/>
          </p:nvGrpSpPr>
          <p:grpSpPr bwMode="auto">
            <a:xfrm>
              <a:off x="1920" y="2400"/>
              <a:ext cx="528" cy="240"/>
              <a:chOff x="3576" y="3456"/>
              <a:chExt cx="528" cy="240"/>
            </a:xfrm>
          </p:grpSpPr>
          <p:sp>
            <p:nvSpPr>
              <p:cNvPr id="365690" name="Oval 122"/>
              <p:cNvSpPr>
                <a:spLocks noChangeArrowheads="1"/>
              </p:cNvSpPr>
              <p:nvPr/>
            </p:nvSpPr>
            <p:spPr bwMode="auto">
              <a:xfrm>
                <a:off x="3576" y="345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691" name="Text Box 123"/>
              <p:cNvSpPr txBox="1">
                <a:spLocks noChangeArrowheads="1"/>
              </p:cNvSpPr>
              <p:nvPr/>
            </p:nvSpPr>
            <p:spPr bwMode="auto">
              <a:xfrm>
                <a:off x="3600" y="3480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LUONG</a:t>
                </a:r>
              </a:p>
            </p:txBody>
          </p:sp>
        </p:grpSp>
        <p:grpSp>
          <p:nvGrpSpPr>
            <p:cNvPr id="365692" name="Group 124"/>
            <p:cNvGrpSpPr>
              <a:grpSpLocks/>
            </p:cNvGrpSpPr>
            <p:nvPr/>
          </p:nvGrpSpPr>
          <p:grpSpPr bwMode="auto">
            <a:xfrm>
              <a:off x="720" y="2640"/>
              <a:ext cx="528" cy="240"/>
              <a:chOff x="192" y="744"/>
              <a:chExt cx="528" cy="240"/>
            </a:xfrm>
          </p:grpSpPr>
          <p:sp>
            <p:nvSpPr>
              <p:cNvPr id="365693" name="Oval 125"/>
              <p:cNvSpPr>
                <a:spLocks noChangeArrowheads="1"/>
              </p:cNvSpPr>
              <p:nvPr/>
            </p:nvSpPr>
            <p:spPr bwMode="auto">
              <a:xfrm>
                <a:off x="192" y="74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694" name="Text Box 126"/>
              <p:cNvSpPr txBox="1">
                <a:spLocks noChangeArrowheads="1"/>
              </p:cNvSpPr>
              <p:nvPr/>
            </p:nvSpPr>
            <p:spPr bwMode="auto">
              <a:xfrm>
                <a:off x="192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HONV</a:t>
                </a:r>
              </a:p>
            </p:txBody>
          </p:sp>
        </p:grpSp>
        <p:sp>
          <p:nvSpPr>
            <p:cNvPr id="365695" name="Line 127"/>
            <p:cNvSpPr>
              <a:spLocks noChangeShapeType="1"/>
            </p:cNvSpPr>
            <p:nvPr/>
          </p:nvSpPr>
          <p:spPr bwMode="auto">
            <a:xfrm flipH="1">
              <a:off x="1248" y="316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696" name="Line 128"/>
            <p:cNvSpPr>
              <a:spLocks noChangeShapeType="1"/>
            </p:cNvSpPr>
            <p:nvPr/>
          </p:nvSpPr>
          <p:spPr bwMode="auto">
            <a:xfrm flipH="1">
              <a:off x="1296" y="3024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697" name="Line 129"/>
            <p:cNvSpPr>
              <a:spLocks noChangeShapeType="1"/>
            </p:cNvSpPr>
            <p:nvPr/>
          </p:nvSpPr>
          <p:spPr bwMode="auto">
            <a:xfrm flipH="1" flipV="1">
              <a:off x="1248" y="27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698" name="Line 130"/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699" name="Line 131"/>
            <p:cNvSpPr>
              <a:spLocks noChangeShapeType="1"/>
            </p:cNvSpPr>
            <p:nvPr/>
          </p:nvSpPr>
          <p:spPr bwMode="auto">
            <a:xfrm flipV="1">
              <a:off x="2016" y="26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700" name="Line 132"/>
            <p:cNvSpPr>
              <a:spLocks noChangeShapeType="1"/>
            </p:cNvSpPr>
            <p:nvPr/>
          </p:nvSpPr>
          <p:spPr bwMode="auto">
            <a:xfrm flipV="1">
              <a:off x="2304" y="264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701" name="Oval 133"/>
            <p:cNvSpPr>
              <a:spLocks noChangeArrowheads="1"/>
            </p:cNvSpPr>
            <p:nvPr/>
          </p:nvSpPr>
          <p:spPr bwMode="auto">
            <a:xfrm>
              <a:off x="672" y="2304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00">
                      <a:alpha val="55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702" name="Text Box 134"/>
            <p:cNvSpPr txBox="1">
              <a:spLocks noChangeArrowheads="1"/>
            </p:cNvSpPr>
            <p:nvPr/>
          </p:nvSpPr>
          <p:spPr bwMode="auto">
            <a:xfrm>
              <a:off x="696" y="230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u="sng"/>
                <a:t>MANV</a:t>
              </a:r>
            </a:p>
          </p:txBody>
        </p:sp>
        <p:sp>
          <p:nvSpPr>
            <p:cNvPr id="365703" name="Line 135"/>
            <p:cNvSpPr>
              <a:spLocks noChangeShapeType="1"/>
            </p:cNvSpPr>
            <p:nvPr/>
          </p:nvSpPr>
          <p:spPr bwMode="auto">
            <a:xfrm flipH="1" flipV="1">
              <a:off x="1152" y="249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5750" name="Group 182"/>
          <p:cNvGrpSpPr>
            <a:grpSpLocks/>
          </p:cNvGrpSpPr>
          <p:nvPr/>
        </p:nvGrpSpPr>
        <p:grpSpPr bwMode="auto">
          <a:xfrm>
            <a:off x="2667000" y="4343400"/>
            <a:ext cx="3581400" cy="1219200"/>
            <a:chOff x="1680" y="2736"/>
            <a:chExt cx="2256" cy="768"/>
          </a:xfrm>
        </p:grpSpPr>
        <p:grpSp>
          <p:nvGrpSpPr>
            <p:cNvPr id="365736" name="Group 168"/>
            <p:cNvGrpSpPr>
              <a:grpSpLocks/>
            </p:cNvGrpSpPr>
            <p:nvPr/>
          </p:nvGrpSpPr>
          <p:grpSpPr bwMode="auto">
            <a:xfrm>
              <a:off x="1680" y="2960"/>
              <a:ext cx="2256" cy="544"/>
              <a:chOff x="1632" y="2928"/>
              <a:chExt cx="2256" cy="544"/>
            </a:xfrm>
          </p:grpSpPr>
          <p:grpSp>
            <p:nvGrpSpPr>
              <p:cNvPr id="365631" name="Group 63"/>
              <p:cNvGrpSpPr>
                <a:grpSpLocks/>
              </p:cNvGrpSpPr>
              <p:nvPr/>
            </p:nvGrpSpPr>
            <p:grpSpPr bwMode="auto">
              <a:xfrm>
                <a:off x="2256" y="3040"/>
                <a:ext cx="1056" cy="432"/>
                <a:chOff x="1248" y="2400"/>
                <a:chExt cx="1056" cy="432"/>
              </a:xfrm>
            </p:grpSpPr>
            <p:sp>
              <p:nvSpPr>
                <p:cNvPr id="365632" name="AutoShape 64"/>
                <p:cNvSpPr>
                  <a:spLocks noChangeArrowheads="1"/>
                </p:cNvSpPr>
                <p:nvPr/>
              </p:nvSpPr>
              <p:spPr bwMode="auto">
                <a:xfrm>
                  <a:off x="1248" y="240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563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4" y="2496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Phan_cong</a:t>
                  </a:r>
                </a:p>
              </p:txBody>
            </p:sp>
          </p:grpSp>
          <p:sp>
            <p:nvSpPr>
              <p:cNvPr id="365730" name="Line 162"/>
              <p:cNvSpPr>
                <a:spLocks noChangeShapeType="1"/>
              </p:cNvSpPr>
              <p:nvPr/>
            </p:nvSpPr>
            <p:spPr bwMode="auto">
              <a:xfrm>
                <a:off x="1728" y="326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731" name="Line 163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732" name="Line 164"/>
              <p:cNvSpPr>
                <a:spLocks noChangeShapeType="1"/>
              </p:cNvSpPr>
              <p:nvPr/>
            </p:nvSpPr>
            <p:spPr bwMode="auto">
              <a:xfrm>
                <a:off x="3312" y="326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733" name="Line 165"/>
              <p:cNvSpPr>
                <a:spLocks noChangeShapeType="1"/>
              </p:cNvSpPr>
              <p:nvPr/>
            </p:nvSpPr>
            <p:spPr bwMode="auto">
              <a:xfrm>
                <a:off x="3840" y="292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734" name="Text Box 166"/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(1,n)</a:t>
                </a:r>
              </a:p>
            </p:txBody>
          </p:sp>
          <p:sp>
            <p:nvSpPr>
              <p:cNvPr id="365735" name="Text Box 167"/>
              <p:cNvSpPr txBox="1">
                <a:spLocks noChangeArrowheads="1"/>
              </p:cNvSpPr>
              <p:nvPr/>
            </p:nvSpPr>
            <p:spPr bwMode="auto">
              <a:xfrm>
                <a:off x="3168" y="307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(1,n)</a:t>
                </a:r>
              </a:p>
            </p:txBody>
          </p:sp>
        </p:grpSp>
        <p:grpSp>
          <p:nvGrpSpPr>
            <p:cNvPr id="365749" name="Group 181"/>
            <p:cNvGrpSpPr>
              <a:grpSpLocks/>
            </p:cNvGrpSpPr>
            <p:nvPr/>
          </p:nvGrpSpPr>
          <p:grpSpPr bwMode="auto">
            <a:xfrm>
              <a:off x="2688" y="2736"/>
              <a:ext cx="672" cy="416"/>
              <a:chOff x="2688" y="2736"/>
              <a:chExt cx="672" cy="416"/>
            </a:xfrm>
          </p:grpSpPr>
          <p:grpSp>
            <p:nvGrpSpPr>
              <p:cNvPr id="365741" name="Group 173"/>
              <p:cNvGrpSpPr>
                <a:grpSpLocks/>
              </p:cNvGrpSpPr>
              <p:nvPr/>
            </p:nvGrpSpPr>
            <p:grpSpPr bwMode="auto">
              <a:xfrm>
                <a:off x="2688" y="2736"/>
                <a:ext cx="672" cy="240"/>
                <a:chOff x="2784" y="2448"/>
                <a:chExt cx="672" cy="240"/>
              </a:xfrm>
            </p:grpSpPr>
            <p:sp>
              <p:nvSpPr>
                <p:cNvPr id="365739" name="Oval 171"/>
                <p:cNvSpPr>
                  <a:spLocks noChangeArrowheads="1"/>
                </p:cNvSpPr>
                <p:nvPr/>
              </p:nvSpPr>
              <p:spPr bwMode="auto">
                <a:xfrm>
                  <a:off x="2784" y="2448"/>
                  <a:ext cx="672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5740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784" y="2472"/>
                  <a:ext cx="6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THOIGIAN</a:t>
                  </a:r>
                </a:p>
              </p:txBody>
            </p:sp>
          </p:grpSp>
          <p:sp>
            <p:nvSpPr>
              <p:cNvPr id="365742" name="Line 174"/>
              <p:cNvSpPr>
                <a:spLocks noChangeShapeType="1"/>
              </p:cNvSpPr>
              <p:nvPr/>
            </p:nvSpPr>
            <p:spPr bwMode="auto">
              <a:xfrm flipV="1">
                <a:off x="3024" y="2976"/>
                <a:ext cx="144" cy="1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65746" name="Text Box 178"/>
          <p:cNvSpPr txBox="1">
            <a:spLocks noChangeArrowheads="1"/>
          </p:cNvSpPr>
          <p:nvPr/>
        </p:nvSpPr>
        <p:spPr bwMode="auto">
          <a:xfrm>
            <a:off x="2514600" y="60198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PHANCONG(</a:t>
            </a:r>
            <a:r>
              <a:rPr lang="en-US" altLang="en-US" u="sng"/>
              <a:t>MANV, MADA</a:t>
            </a:r>
            <a:r>
              <a:rPr lang="en-US" altLang="en-US"/>
              <a:t>, THOIGIAN)</a:t>
            </a:r>
          </a:p>
        </p:txBody>
      </p:sp>
      <p:sp>
        <p:nvSpPr>
          <p:cNvPr id="365748" name="Line 180"/>
          <p:cNvSpPr>
            <a:spLocks noChangeShapeType="1"/>
          </p:cNvSpPr>
          <p:nvPr/>
        </p:nvSpPr>
        <p:spPr bwMode="auto">
          <a:xfrm flipH="1">
            <a:off x="3505200" y="54102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Giới thiệu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Do tiến sĩ E. F. Codd đưa ra</a:t>
            </a:r>
          </a:p>
          <a:p>
            <a:pPr lvl="1"/>
            <a:r>
              <a:rPr lang="en-US" altLang="en-US"/>
              <a:t>“A Relation Model for Large Shared Data Banks”, Communications of ACM, 6/1970</a:t>
            </a:r>
          </a:p>
          <a:p>
            <a:r>
              <a:rPr lang="en-US" altLang="en-US"/>
              <a:t>Cung cấp một cấu trúc dữ liệu đơn giản và đồng bộ</a:t>
            </a:r>
          </a:p>
          <a:p>
            <a:pPr lvl="1"/>
            <a:r>
              <a:rPr lang="en-US" altLang="en-US"/>
              <a:t>Khái niệm quan hệ</a:t>
            </a:r>
          </a:p>
          <a:p>
            <a:r>
              <a:rPr lang="en-US" altLang="en-US"/>
              <a:t>Có nền tảng lý thuyết vững chắc</a:t>
            </a:r>
          </a:p>
          <a:p>
            <a:pPr lvl="1"/>
            <a:r>
              <a:rPr lang="en-US" altLang="en-US"/>
              <a:t>Lý thuyết tập hợp</a:t>
            </a:r>
          </a:p>
          <a:p>
            <a:r>
              <a:rPr lang="en-US" altLang="en-US"/>
              <a:t>Là cơ sở của các HQT CSDL thương mại</a:t>
            </a:r>
          </a:p>
          <a:p>
            <a:pPr lvl="1"/>
            <a:r>
              <a:rPr lang="en-US" altLang="en-US"/>
              <a:t>Oracle, DB2, SQL Server…</a:t>
            </a:r>
          </a:p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97AA-F26B-4685-8068-93B532B18813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Các qui tắc chuyển đổi (tt)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(2) Mối quan hệ</a:t>
            </a:r>
          </a:p>
          <a:p>
            <a:pPr lvl="1"/>
            <a:r>
              <a:rPr lang="en-US" altLang="en-US"/>
              <a:t>(2b) Một-Nhiều</a:t>
            </a:r>
          </a:p>
          <a:p>
            <a:pPr lvl="2"/>
            <a:r>
              <a:rPr lang="en-US" altLang="en-US"/>
              <a:t>Thêm vào quan-hệ-một thuộc tính khóa của quan-hệ-nhiều</a:t>
            </a:r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7C12-3516-4E09-BAF4-BA80CDAE19F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7738" name="AutoShape 122"/>
          <p:cNvSpPr>
            <a:spLocks noChangeArrowheads="1"/>
          </p:cNvSpPr>
          <p:nvPr/>
        </p:nvSpPr>
        <p:spPr bwMode="auto">
          <a:xfrm>
            <a:off x="4343400" y="3733800"/>
            <a:ext cx="1371600" cy="838200"/>
          </a:xfrm>
          <a:prstGeom prst="irregularSeal1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67737" name="Group 121"/>
          <p:cNvGrpSpPr>
            <a:grpSpLocks/>
          </p:cNvGrpSpPr>
          <p:nvPr/>
        </p:nvGrpSpPr>
        <p:grpSpPr bwMode="auto">
          <a:xfrm>
            <a:off x="762000" y="2971800"/>
            <a:ext cx="7467600" cy="1981200"/>
            <a:chOff x="480" y="1664"/>
            <a:chExt cx="4704" cy="1248"/>
          </a:xfrm>
        </p:grpSpPr>
        <p:grpSp>
          <p:nvGrpSpPr>
            <p:cNvPr id="367681" name="Group 65"/>
            <p:cNvGrpSpPr>
              <a:grpSpLocks/>
            </p:cNvGrpSpPr>
            <p:nvPr/>
          </p:nvGrpSpPr>
          <p:grpSpPr bwMode="auto">
            <a:xfrm>
              <a:off x="480" y="1664"/>
              <a:ext cx="2376" cy="1248"/>
              <a:chOff x="672" y="2304"/>
              <a:chExt cx="2376" cy="1248"/>
            </a:xfrm>
          </p:grpSpPr>
          <p:sp>
            <p:nvSpPr>
              <p:cNvPr id="367682" name="Text Box 6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NHANVIEN</a:t>
                </a:r>
              </a:p>
            </p:txBody>
          </p:sp>
          <p:grpSp>
            <p:nvGrpSpPr>
              <p:cNvPr id="367683" name="Group 6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67684" name="Oval 6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68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TENNV</a:t>
                  </a:r>
                </a:p>
              </p:txBody>
            </p:sp>
          </p:grpSp>
          <p:grpSp>
            <p:nvGrpSpPr>
              <p:cNvPr id="367686" name="Group 7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67687" name="Oval 7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68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NGSINH</a:t>
                  </a:r>
                </a:p>
              </p:txBody>
            </p:sp>
          </p:grpSp>
          <p:grpSp>
            <p:nvGrpSpPr>
              <p:cNvPr id="367689" name="Group 7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367690" name="Oval 7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69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DCHI</a:t>
                  </a:r>
                </a:p>
              </p:txBody>
            </p:sp>
          </p:grpSp>
          <p:grpSp>
            <p:nvGrpSpPr>
              <p:cNvPr id="367692" name="Group 7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367693" name="Oval 7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69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PHAI</a:t>
                  </a:r>
                </a:p>
              </p:txBody>
            </p:sp>
          </p:grpSp>
          <p:grpSp>
            <p:nvGrpSpPr>
              <p:cNvPr id="367695" name="Group 7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67696" name="Oval 8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69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LUONG</a:t>
                  </a:r>
                </a:p>
              </p:txBody>
            </p:sp>
          </p:grpSp>
          <p:grpSp>
            <p:nvGrpSpPr>
              <p:cNvPr id="367698" name="Group 8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67699" name="Oval 8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70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HONV</a:t>
                  </a:r>
                </a:p>
              </p:txBody>
            </p:sp>
          </p:grpSp>
          <p:sp>
            <p:nvSpPr>
              <p:cNvPr id="367701" name="Line 8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702" name="Line 8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703" name="Line 8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704" name="Line 8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705" name="Line 8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706" name="Line 9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707" name="Oval 9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708" name="Text Box 9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u="sng"/>
                  <a:t>MANV</a:t>
                </a:r>
              </a:p>
            </p:txBody>
          </p:sp>
          <p:sp>
            <p:nvSpPr>
              <p:cNvPr id="367709" name="Line 9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7710" name="Group 94"/>
            <p:cNvGrpSpPr>
              <a:grpSpLocks/>
            </p:cNvGrpSpPr>
            <p:nvPr/>
          </p:nvGrpSpPr>
          <p:grpSpPr bwMode="auto">
            <a:xfrm>
              <a:off x="2296" y="2192"/>
              <a:ext cx="1736" cy="432"/>
              <a:chOff x="1864" y="960"/>
              <a:chExt cx="1736" cy="432"/>
            </a:xfrm>
          </p:grpSpPr>
          <p:grpSp>
            <p:nvGrpSpPr>
              <p:cNvPr id="367711" name="Group 95"/>
              <p:cNvGrpSpPr>
                <a:grpSpLocks/>
              </p:cNvGrpSpPr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367712" name="AutoShape 96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713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Lam_viec</a:t>
                  </a:r>
                </a:p>
              </p:txBody>
            </p:sp>
          </p:grpSp>
          <p:sp>
            <p:nvSpPr>
              <p:cNvPr id="367714" name="Line 98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715" name="Line 99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7724" name="Text Box 108"/>
            <p:cNvSpPr txBox="1">
              <a:spLocks noChangeArrowheads="1"/>
            </p:cNvSpPr>
            <p:nvPr/>
          </p:nvSpPr>
          <p:spPr bwMode="auto">
            <a:xfrm>
              <a:off x="4032" y="228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PHONGBAN</a:t>
              </a:r>
            </a:p>
          </p:txBody>
        </p:sp>
        <p:grpSp>
          <p:nvGrpSpPr>
            <p:cNvPr id="367725" name="Group 109"/>
            <p:cNvGrpSpPr>
              <a:grpSpLocks/>
            </p:cNvGrpSpPr>
            <p:nvPr/>
          </p:nvGrpSpPr>
          <p:grpSpPr bwMode="auto">
            <a:xfrm>
              <a:off x="4608" y="1808"/>
              <a:ext cx="576" cy="480"/>
              <a:chOff x="4272" y="1104"/>
              <a:chExt cx="576" cy="480"/>
            </a:xfrm>
          </p:grpSpPr>
          <p:sp>
            <p:nvSpPr>
              <p:cNvPr id="367726" name="Oval 110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727" name="Text Box 111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u="sng"/>
                  <a:t>MAPHG</a:t>
                </a:r>
              </a:p>
            </p:txBody>
          </p:sp>
          <p:sp>
            <p:nvSpPr>
              <p:cNvPr id="367728" name="Line 112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7729" name="Oval 113"/>
            <p:cNvSpPr>
              <a:spLocks noChangeArrowheads="1"/>
            </p:cNvSpPr>
            <p:nvPr/>
          </p:nvSpPr>
          <p:spPr bwMode="auto">
            <a:xfrm>
              <a:off x="4032" y="1808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730" name="Text Box 114"/>
            <p:cNvSpPr txBox="1">
              <a:spLocks noChangeArrowheads="1"/>
            </p:cNvSpPr>
            <p:nvPr/>
          </p:nvSpPr>
          <p:spPr bwMode="auto">
            <a:xfrm>
              <a:off x="4032" y="1832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TENPHG</a:t>
              </a:r>
            </a:p>
          </p:txBody>
        </p:sp>
        <p:sp>
          <p:nvSpPr>
            <p:cNvPr id="367731" name="Line 115"/>
            <p:cNvSpPr>
              <a:spLocks noChangeShapeType="1"/>
            </p:cNvSpPr>
            <p:nvPr/>
          </p:nvSpPr>
          <p:spPr bwMode="auto">
            <a:xfrm>
              <a:off x="4320" y="204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732" name="Text Box 116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(1,1)</a:t>
              </a:r>
            </a:p>
          </p:txBody>
        </p:sp>
        <p:sp>
          <p:nvSpPr>
            <p:cNvPr id="367733" name="Text Box 117"/>
            <p:cNvSpPr txBox="1">
              <a:spLocks noChangeArrowheads="1"/>
            </p:cNvSpPr>
            <p:nvPr/>
          </p:nvSpPr>
          <p:spPr bwMode="auto">
            <a:xfrm>
              <a:off x="3504" y="220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(1,n)</a:t>
              </a:r>
            </a:p>
          </p:txBody>
        </p:sp>
      </p:grpSp>
      <p:sp>
        <p:nvSpPr>
          <p:cNvPr id="367736" name="Text Box 120"/>
          <p:cNvSpPr txBox="1">
            <a:spLocks noChangeArrowheads="1"/>
          </p:cNvSpPr>
          <p:nvPr/>
        </p:nvSpPr>
        <p:spPr bwMode="auto">
          <a:xfrm>
            <a:off x="533400" y="5438775"/>
            <a:ext cx="830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NHANVIEN(</a:t>
            </a:r>
            <a:r>
              <a:rPr lang="en-US" altLang="en-US" u="sng"/>
              <a:t>MANV</a:t>
            </a:r>
            <a:r>
              <a:rPr lang="en-US" altLang="en-US"/>
              <a:t>, TENNV, HONV, NGSINH, DCHI, PHAI, LUONG, </a:t>
            </a:r>
            <a:r>
              <a:rPr lang="en-US" altLang="en-US" b="1"/>
              <a:t>MAPHG</a:t>
            </a:r>
            <a:r>
              <a:rPr lang="en-US" altLang="en-US"/>
              <a:t>)</a:t>
            </a:r>
          </a:p>
        </p:txBody>
      </p:sp>
      <p:sp>
        <p:nvSpPr>
          <p:cNvPr id="367739" name="Line 123"/>
          <p:cNvSpPr>
            <a:spLocks noChangeShapeType="1"/>
          </p:cNvSpPr>
          <p:nvPr/>
        </p:nvSpPr>
        <p:spPr bwMode="auto">
          <a:xfrm>
            <a:off x="5410200" y="4267200"/>
            <a:ext cx="24384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Các qui tắc chuyển đổi (tt)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(2) Mối quan hệ</a:t>
            </a:r>
          </a:p>
          <a:p>
            <a:pPr lvl="1"/>
            <a:r>
              <a:rPr lang="en-US" altLang="en-US"/>
              <a:t>(2c) Một-Một</a:t>
            </a:r>
          </a:p>
          <a:p>
            <a:pPr lvl="2"/>
            <a:r>
              <a:rPr lang="en-US" altLang="en-US"/>
              <a:t>Hoặc thêm vào quan hệ này thuộc tính khóa của quan hệ kia</a:t>
            </a:r>
          </a:p>
          <a:p>
            <a:pPr lvl="2"/>
            <a:r>
              <a:rPr lang="en-US" altLang="en-US"/>
              <a:t>Hoặc thêm thuộc tính khóa vào cả 2 quan hệ</a:t>
            </a:r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A5FF-06B7-4071-9B2D-48548FEF01E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69728" name="AutoShape 64"/>
          <p:cNvSpPr>
            <a:spLocks noChangeArrowheads="1"/>
          </p:cNvSpPr>
          <p:nvPr/>
        </p:nvSpPr>
        <p:spPr bwMode="auto">
          <a:xfrm>
            <a:off x="4114800" y="4114800"/>
            <a:ext cx="2133600" cy="1371600"/>
          </a:xfrm>
          <a:prstGeom prst="irregularSeal1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69727" name="Group 63"/>
          <p:cNvGrpSpPr>
            <a:grpSpLocks/>
          </p:cNvGrpSpPr>
          <p:nvPr/>
        </p:nvGrpSpPr>
        <p:grpSpPr bwMode="auto">
          <a:xfrm>
            <a:off x="762000" y="3124200"/>
            <a:ext cx="7620000" cy="2133600"/>
            <a:chOff x="480" y="1872"/>
            <a:chExt cx="4800" cy="1344"/>
          </a:xfrm>
        </p:grpSpPr>
        <p:grpSp>
          <p:nvGrpSpPr>
            <p:cNvPr id="369669" name="Group 5"/>
            <p:cNvGrpSpPr>
              <a:grpSpLocks/>
            </p:cNvGrpSpPr>
            <p:nvPr/>
          </p:nvGrpSpPr>
          <p:grpSpPr bwMode="auto">
            <a:xfrm>
              <a:off x="480" y="1872"/>
              <a:ext cx="2376" cy="1248"/>
              <a:chOff x="672" y="2304"/>
              <a:chExt cx="2376" cy="1248"/>
            </a:xfrm>
          </p:grpSpPr>
          <p:sp>
            <p:nvSpPr>
              <p:cNvPr id="369670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NHANVIEN</a:t>
                </a:r>
              </a:p>
            </p:txBody>
          </p:sp>
          <p:grpSp>
            <p:nvGrpSpPr>
              <p:cNvPr id="369671" name="Group 7"/>
              <p:cNvGrpSpPr>
                <a:grpSpLocks/>
              </p:cNvGrpSpPr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69672" name="Oval 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67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TENNV</a:t>
                  </a:r>
                </a:p>
              </p:txBody>
            </p:sp>
          </p:grpSp>
          <p:grpSp>
            <p:nvGrpSpPr>
              <p:cNvPr id="369674" name="Group 10"/>
              <p:cNvGrpSpPr>
                <a:grpSpLocks/>
              </p:cNvGrpSpPr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69675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67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NGSINH</a:t>
                  </a:r>
                </a:p>
              </p:txBody>
            </p:sp>
          </p:grpSp>
          <p:grpSp>
            <p:nvGrpSpPr>
              <p:cNvPr id="369677" name="Group 13"/>
              <p:cNvGrpSpPr>
                <a:grpSpLocks/>
              </p:cNvGrpSpPr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369678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67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DCHI</a:t>
                  </a:r>
                </a:p>
              </p:txBody>
            </p:sp>
          </p:grpSp>
          <p:grpSp>
            <p:nvGrpSpPr>
              <p:cNvPr id="369680" name="Group 16"/>
              <p:cNvGrpSpPr>
                <a:grpSpLocks/>
              </p:cNvGrpSpPr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369681" name="Oval 1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6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PHAI</a:t>
                  </a:r>
                </a:p>
              </p:txBody>
            </p:sp>
          </p:grpSp>
          <p:grpSp>
            <p:nvGrpSpPr>
              <p:cNvPr id="369683" name="Group 19"/>
              <p:cNvGrpSpPr>
                <a:grpSpLocks/>
              </p:cNvGrpSpPr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69684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6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LUONG</a:t>
                  </a:r>
                </a:p>
              </p:txBody>
            </p:sp>
          </p:grpSp>
          <p:grpSp>
            <p:nvGrpSpPr>
              <p:cNvPr id="369686" name="Group 22"/>
              <p:cNvGrpSpPr>
                <a:grpSpLocks/>
              </p:cNvGrpSpPr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69687" name="Oval 2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68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sz="1400"/>
                    <a:t>HONV</a:t>
                  </a:r>
                </a:p>
              </p:txBody>
            </p:sp>
          </p:grp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690" name="Line 2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691" name="Line 2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692" name="Line 2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693" name="Line 2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694" name="Line 3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695" name="Oval 3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696" name="Text Box 3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u="sng"/>
                  <a:t>MANV</a:t>
                </a:r>
              </a:p>
            </p:txBody>
          </p:sp>
          <p:sp>
            <p:nvSpPr>
              <p:cNvPr id="369697" name="Line 3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9715" name="Group 51"/>
            <p:cNvGrpSpPr>
              <a:grpSpLocks/>
            </p:cNvGrpSpPr>
            <p:nvPr/>
          </p:nvGrpSpPr>
          <p:grpSpPr bwMode="auto">
            <a:xfrm>
              <a:off x="2496" y="2832"/>
              <a:ext cx="1440" cy="384"/>
              <a:chOff x="2496" y="2416"/>
              <a:chExt cx="1440" cy="384"/>
            </a:xfrm>
          </p:grpSpPr>
          <p:sp>
            <p:nvSpPr>
              <p:cNvPr id="369700" name="AutoShape 36"/>
              <p:cNvSpPr>
                <a:spLocks noChangeArrowheads="1"/>
              </p:cNvSpPr>
              <p:nvPr/>
            </p:nvSpPr>
            <p:spPr bwMode="auto">
              <a:xfrm>
                <a:off x="2496" y="2416"/>
                <a:ext cx="1440" cy="384"/>
              </a:xfrm>
              <a:prstGeom prst="flowChartDecision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701" name="Text Box 37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115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600"/>
                  <a:t>La_truong_phong</a:t>
                </a:r>
              </a:p>
            </p:txBody>
          </p:sp>
        </p:grpSp>
        <p:sp>
          <p:nvSpPr>
            <p:cNvPr id="369704" name="Text Box 40"/>
            <p:cNvSpPr txBox="1">
              <a:spLocks noChangeArrowheads="1"/>
            </p:cNvSpPr>
            <p:nvPr/>
          </p:nvSpPr>
          <p:spPr bwMode="auto">
            <a:xfrm>
              <a:off x="4128" y="2496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PHONGBAN</a:t>
              </a:r>
            </a:p>
          </p:txBody>
        </p:sp>
        <p:grpSp>
          <p:nvGrpSpPr>
            <p:cNvPr id="369705" name="Group 41"/>
            <p:cNvGrpSpPr>
              <a:grpSpLocks/>
            </p:cNvGrpSpPr>
            <p:nvPr/>
          </p:nvGrpSpPr>
          <p:grpSpPr bwMode="auto">
            <a:xfrm>
              <a:off x="4704" y="2016"/>
              <a:ext cx="576" cy="480"/>
              <a:chOff x="4272" y="1104"/>
              <a:chExt cx="576" cy="480"/>
            </a:xfrm>
          </p:grpSpPr>
          <p:sp>
            <p:nvSpPr>
              <p:cNvPr id="369706" name="Oval 42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707" name="Text Box 43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u="sng"/>
                  <a:t>MAPHG</a:t>
                </a:r>
              </a:p>
            </p:txBody>
          </p:sp>
          <p:sp>
            <p:nvSpPr>
              <p:cNvPr id="369708" name="Line 44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9709" name="Oval 45"/>
            <p:cNvSpPr>
              <a:spLocks noChangeArrowheads="1"/>
            </p:cNvSpPr>
            <p:nvPr/>
          </p:nvSpPr>
          <p:spPr bwMode="auto">
            <a:xfrm>
              <a:off x="4128" y="201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710" name="Text Box 46"/>
            <p:cNvSpPr txBox="1">
              <a:spLocks noChangeArrowheads="1"/>
            </p:cNvSpPr>
            <p:nvPr/>
          </p:nvSpPr>
          <p:spPr bwMode="auto">
            <a:xfrm>
              <a:off x="4128" y="20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TENPHG</a:t>
              </a:r>
            </a:p>
          </p:txBody>
        </p:sp>
        <p:sp>
          <p:nvSpPr>
            <p:cNvPr id="369711" name="Line 47"/>
            <p:cNvSpPr>
              <a:spLocks noChangeShapeType="1"/>
            </p:cNvSpPr>
            <p:nvPr/>
          </p:nvSpPr>
          <p:spPr bwMode="auto">
            <a:xfrm>
              <a:off x="4416" y="2256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712" name="Text Box 48"/>
            <p:cNvSpPr txBox="1">
              <a:spLocks noChangeArrowheads="1"/>
            </p:cNvSpPr>
            <p:nvPr/>
          </p:nvSpPr>
          <p:spPr bwMode="auto">
            <a:xfrm>
              <a:off x="1824" y="2832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(1,1)</a:t>
              </a:r>
            </a:p>
          </p:txBody>
        </p:sp>
        <p:sp>
          <p:nvSpPr>
            <p:cNvPr id="369713" name="Text Box 49"/>
            <p:cNvSpPr txBox="1">
              <a:spLocks noChangeArrowheads="1"/>
            </p:cNvSpPr>
            <p:nvPr/>
          </p:nvSpPr>
          <p:spPr bwMode="auto">
            <a:xfrm>
              <a:off x="3984" y="2832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(1,n)</a:t>
              </a:r>
            </a:p>
          </p:txBody>
        </p:sp>
        <p:sp>
          <p:nvSpPr>
            <p:cNvPr id="369716" name="Line 52"/>
            <p:cNvSpPr>
              <a:spLocks noChangeShapeType="1"/>
            </p:cNvSpPr>
            <p:nvPr/>
          </p:nvSpPr>
          <p:spPr bwMode="auto">
            <a:xfrm>
              <a:off x="1776" y="27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9717" name="Line 53"/>
            <p:cNvSpPr>
              <a:spLocks noChangeShapeType="1"/>
            </p:cNvSpPr>
            <p:nvPr/>
          </p:nvSpPr>
          <p:spPr bwMode="auto">
            <a:xfrm>
              <a:off x="1776" y="302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9718" name="Line 54"/>
            <p:cNvSpPr>
              <a:spLocks noChangeShapeType="1"/>
            </p:cNvSpPr>
            <p:nvPr/>
          </p:nvSpPr>
          <p:spPr bwMode="auto">
            <a:xfrm>
              <a:off x="4608" y="27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9719" name="Line 55"/>
            <p:cNvSpPr>
              <a:spLocks noChangeShapeType="1"/>
            </p:cNvSpPr>
            <p:nvPr/>
          </p:nvSpPr>
          <p:spPr bwMode="auto">
            <a:xfrm>
              <a:off x="3888" y="302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9725" name="Group 61"/>
            <p:cNvGrpSpPr>
              <a:grpSpLocks/>
            </p:cNvGrpSpPr>
            <p:nvPr/>
          </p:nvGrpSpPr>
          <p:grpSpPr bwMode="auto">
            <a:xfrm>
              <a:off x="2976" y="2400"/>
              <a:ext cx="960" cy="480"/>
              <a:chOff x="2880" y="2448"/>
              <a:chExt cx="960" cy="480"/>
            </a:xfrm>
          </p:grpSpPr>
          <p:sp>
            <p:nvSpPr>
              <p:cNvPr id="369722" name="Oval 58"/>
              <p:cNvSpPr>
                <a:spLocks noChangeArrowheads="1"/>
              </p:cNvSpPr>
              <p:nvPr/>
            </p:nvSpPr>
            <p:spPr bwMode="auto">
              <a:xfrm>
                <a:off x="2880" y="2448"/>
                <a:ext cx="960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723" name="Text Box 59"/>
              <p:cNvSpPr txBox="1">
                <a:spLocks noChangeArrowheads="1"/>
              </p:cNvSpPr>
              <p:nvPr/>
            </p:nvSpPr>
            <p:spPr bwMode="auto">
              <a:xfrm>
                <a:off x="2928" y="2472"/>
                <a:ext cx="9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NG_NHANCHUC</a:t>
                </a:r>
              </a:p>
            </p:txBody>
          </p:sp>
          <p:sp>
            <p:nvSpPr>
              <p:cNvPr id="369724" name="Line 60"/>
              <p:cNvSpPr>
                <a:spLocks noChangeShapeType="1"/>
              </p:cNvSpPr>
              <p:nvPr/>
            </p:nvSpPr>
            <p:spPr bwMode="auto">
              <a:xfrm flipH="1">
                <a:off x="3168" y="2688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69726" name="Text Box 62"/>
          <p:cNvSpPr txBox="1">
            <a:spLocks noChangeArrowheads="1"/>
          </p:cNvSpPr>
          <p:nvPr/>
        </p:nvSpPr>
        <p:spPr bwMode="auto">
          <a:xfrm>
            <a:off x="1295400" y="5943600"/>
            <a:ext cx="632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PHONGBAN(</a:t>
            </a:r>
            <a:r>
              <a:rPr lang="en-US" altLang="en-US" u="sng"/>
              <a:t>MAPHG</a:t>
            </a:r>
            <a:r>
              <a:rPr lang="en-US" altLang="en-US"/>
              <a:t>, TENPHG, </a:t>
            </a:r>
            <a:r>
              <a:rPr lang="en-US" altLang="en-US" b="1"/>
              <a:t>MANV, NG_NHANCHUC</a:t>
            </a:r>
            <a:r>
              <a:rPr lang="en-US" altLang="en-US"/>
              <a:t>)</a:t>
            </a:r>
          </a:p>
        </p:txBody>
      </p:sp>
      <p:sp>
        <p:nvSpPr>
          <p:cNvPr id="369729" name="Line 65"/>
          <p:cNvSpPr>
            <a:spLocks noChangeShapeType="1"/>
          </p:cNvSpPr>
          <p:nvPr/>
        </p:nvSpPr>
        <p:spPr bwMode="auto">
          <a:xfrm>
            <a:off x="5257800" y="5105400"/>
            <a:ext cx="4572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730" name="Line 66"/>
          <p:cNvSpPr>
            <a:spLocks noChangeShapeType="1"/>
          </p:cNvSpPr>
          <p:nvPr/>
        </p:nvSpPr>
        <p:spPr bwMode="auto">
          <a:xfrm flipH="1">
            <a:off x="4953000" y="51054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Các qui tắc chuyển đổi (tt)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(3) Thực thể yếu</a:t>
            </a:r>
          </a:p>
          <a:p>
            <a:pPr lvl="1"/>
            <a:r>
              <a:rPr lang="en-US" altLang="en-US"/>
              <a:t>Chuyển thành một quan hệ </a:t>
            </a:r>
          </a:p>
          <a:p>
            <a:pPr lvl="2"/>
            <a:r>
              <a:rPr lang="en-US" altLang="en-US"/>
              <a:t>Có cùng tên với thực thể yếu</a:t>
            </a:r>
          </a:p>
          <a:p>
            <a:pPr lvl="2"/>
            <a:r>
              <a:rPr lang="en-US" altLang="en-US"/>
              <a:t>Thêm vào thuộc tính khóa của quan hệ liên quan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367E-C678-40C3-BC3E-21AB9996044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1822" name="AutoShape 110"/>
          <p:cNvSpPr>
            <a:spLocks noChangeArrowheads="1"/>
          </p:cNvSpPr>
          <p:nvPr/>
        </p:nvSpPr>
        <p:spPr bwMode="auto">
          <a:xfrm>
            <a:off x="4648200" y="4800600"/>
            <a:ext cx="2743200" cy="1143000"/>
          </a:xfrm>
          <a:prstGeom prst="irregularSeal1">
            <a:avLst/>
          </a:prstGeom>
          <a:solidFill>
            <a:srgbClr val="99CCFF">
              <a:alpha val="80000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717" name="Group 5"/>
          <p:cNvGrpSpPr>
            <a:grpSpLocks/>
          </p:cNvGrpSpPr>
          <p:nvPr/>
        </p:nvGrpSpPr>
        <p:grpSpPr bwMode="auto">
          <a:xfrm>
            <a:off x="787400" y="3124200"/>
            <a:ext cx="3771900" cy="1981200"/>
            <a:chOff x="672" y="2304"/>
            <a:chExt cx="2376" cy="1248"/>
          </a:xfrm>
        </p:grpSpPr>
        <p:sp>
          <p:nvSpPr>
            <p:cNvPr id="371718" name="Text Box 6"/>
            <p:cNvSpPr txBox="1">
              <a:spLocks noChangeArrowheads="1"/>
            </p:cNvSpPr>
            <p:nvPr/>
          </p:nvSpPr>
          <p:spPr bwMode="auto">
            <a:xfrm>
              <a:off x="1472" y="2928"/>
              <a:ext cx="100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NHANVIEN</a:t>
              </a:r>
            </a:p>
          </p:txBody>
        </p:sp>
        <p:grpSp>
          <p:nvGrpSpPr>
            <p:cNvPr id="371719" name="Group 7"/>
            <p:cNvGrpSpPr>
              <a:grpSpLocks/>
            </p:cNvGrpSpPr>
            <p:nvPr/>
          </p:nvGrpSpPr>
          <p:grpSpPr bwMode="auto">
            <a:xfrm>
              <a:off x="768" y="2976"/>
              <a:ext cx="528" cy="240"/>
              <a:chOff x="192" y="1080"/>
              <a:chExt cx="528" cy="240"/>
            </a:xfrm>
          </p:grpSpPr>
          <p:sp>
            <p:nvSpPr>
              <p:cNvPr id="371720" name="Oval 8"/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1721" name="Text Box 9"/>
              <p:cNvSpPr txBox="1">
                <a:spLocks noChangeArrowheads="1"/>
              </p:cNvSpPr>
              <p:nvPr/>
            </p:nvSpPr>
            <p:spPr bwMode="auto">
              <a:xfrm>
                <a:off x="192" y="110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TENNV</a:t>
                </a:r>
              </a:p>
            </p:txBody>
          </p:sp>
        </p:grpSp>
        <p:grpSp>
          <p:nvGrpSpPr>
            <p:cNvPr id="371722" name="Group 10"/>
            <p:cNvGrpSpPr>
              <a:grpSpLocks/>
            </p:cNvGrpSpPr>
            <p:nvPr/>
          </p:nvGrpSpPr>
          <p:grpSpPr bwMode="auto">
            <a:xfrm>
              <a:off x="1296" y="2400"/>
              <a:ext cx="576" cy="240"/>
              <a:chOff x="864" y="840"/>
              <a:chExt cx="576" cy="240"/>
            </a:xfrm>
          </p:grpSpPr>
          <p:sp>
            <p:nvSpPr>
              <p:cNvPr id="371723" name="Oval 11"/>
              <p:cNvSpPr>
                <a:spLocks noChangeArrowheads="1"/>
              </p:cNvSpPr>
              <p:nvPr/>
            </p:nvSpPr>
            <p:spPr bwMode="auto">
              <a:xfrm>
                <a:off x="888" y="840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1724" name="Text Box 12"/>
              <p:cNvSpPr txBox="1">
                <a:spLocks noChangeArrowheads="1"/>
              </p:cNvSpPr>
              <p:nvPr/>
            </p:nvSpPr>
            <p:spPr bwMode="auto">
              <a:xfrm>
                <a:off x="864" y="864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NGSINH</a:t>
                </a:r>
              </a:p>
            </p:txBody>
          </p:sp>
        </p:grpSp>
        <p:grpSp>
          <p:nvGrpSpPr>
            <p:cNvPr id="371725" name="Group 13"/>
            <p:cNvGrpSpPr>
              <a:grpSpLocks/>
            </p:cNvGrpSpPr>
            <p:nvPr/>
          </p:nvGrpSpPr>
          <p:grpSpPr bwMode="auto">
            <a:xfrm>
              <a:off x="2496" y="2400"/>
              <a:ext cx="552" cy="240"/>
              <a:chOff x="3888" y="3792"/>
              <a:chExt cx="552" cy="240"/>
            </a:xfrm>
          </p:grpSpPr>
          <p:sp>
            <p:nvSpPr>
              <p:cNvPr id="371726" name="Oval 14"/>
              <p:cNvSpPr>
                <a:spLocks noChangeArrowheads="1"/>
              </p:cNvSpPr>
              <p:nvPr/>
            </p:nvSpPr>
            <p:spPr bwMode="auto">
              <a:xfrm>
                <a:off x="3912" y="3792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1727" name="Text Box 15"/>
              <p:cNvSpPr txBox="1">
                <a:spLocks noChangeArrowheads="1"/>
              </p:cNvSpPr>
              <p:nvPr/>
            </p:nvSpPr>
            <p:spPr bwMode="auto">
              <a:xfrm>
                <a:off x="3888" y="381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DCHI</a:t>
                </a:r>
              </a:p>
            </p:txBody>
          </p:sp>
        </p:grpSp>
        <p:grpSp>
          <p:nvGrpSpPr>
            <p:cNvPr id="371728" name="Group 16"/>
            <p:cNvGrpSpPr>
              <a:grpSpLocks/>
            </p:cNvGrpSpPr>
            <p:nvPr/>
          </p:nvGrpSpPr>
          <p:grpSpPr bwMode="auto">
            <a:xfrm>
              <a:off x="768" y="3312"/>
              <a:ext cx="528" cy="240"/>
              <a:chOff x="168" y="1416"/>
              <a:chExt cx="528" cy="240"/>
            </a:xfrm>
          </p:grpSpPr>
          <p:sp>
            <p:nvSpPr>
              <p:cNvPr id="371729" name="Oval 17"/>
              <p:cNvSpPr>
                <a:spLocks noChangeArrowheads="1"/>
              </p:cNvSpPr>
              <p:nvPr/>
            </p:nvSpPr>
            <p:spPr bwMode="auto">
              <a:xfrm>
                <a:off x="168" y="141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1730" name="Text Box 18"/>
              <p:cNvSpPr txBox="1">
                <a:spLocks noChangeArrowheads="1"/>
              </p:cNvSpPr>
              <p:nvPr/>
            </p:nvSpPr>
            <p:spPr bwMode="auto">
              <a:xfrm>
                <a:off x="192" y="1440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PHAI</a:t>
                </a:r>
              </a:p>
            </p:txBody>
          </p:sp>
        </p:grpSp>
        <p:grpSp>
          <p:nvGrpSpPr>
            <p:cNvPr id="371731" name="Group 19"/>
            <p:cNvGrpSpPr>
              <a:grpSpLocks/>
            </p:cNvGrpSpPr>
            <p:nvPr/>
          </p:nvGrpSpPr>
          <p:grpSpPr bwMode="auto">
            <a:xfrm>
              <a:off x="1920" y="2400"/>
              <a:ext cx="528" cy="240"/>
              <a:chOff x="3576" y="3456"/>
              <a:chExt cx="528" cy="240"/>
            </a:xfrm>
          </p:grpSpPr>
          <p:sp>
            <p:nvSpPr>
              <p:cNvPr id="371732" name="Oval 20"/>
              <p:cNvSpPr>
                <a:spLocks noChangeArrowheads="1"/>
              </p:cNvSpPr>
              <p:nvPr/>
            </p:nvSpPr>
            <p:spPr bwMode="auto">
              <a:xfrm>
                <a:off x="3576" y="3456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1733" name="Text Box 21"/>
              <p:cNvSpPr txBox="1">
                <a:spLocks noChangeArrowheads="1"/>
              </p:cNvSpPr>
              <p:nvPr/>
            </p:nvSpPr>
            <p:spPr bwMode="auto">
              <a:xfrm>
                <a:off x="3600" y="3480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LUONG</a:t>
                </a:r>
              </a:p>
            </p:txBody>
          </p:sp>
        </p:grpSp>
        <p:grpSp>
          <p:nvGrpSpPr>
            <p:cNvPr id="371734" name="Group 22"/>
            <p:cNvGrpSpPr>
              <a:grpSpLocks/>
            </p:cNvGrpSpPr>
            <p:nvPr/>
          </p:nvGrpSpPr>
          <p:grpSpPr bwMode="auto">
            <a:xfrm>
              <a:off x="720" y="2640"/>
              <a:ext cx="528" cy="240"/>
              <a:chOff x="192" y="744"/>
              <a:chExt cx="528" cy="240"/>
            </a:xfrm>
          </p:grpSpPr>
          <p:sp>
            <p:nvSpPr>
              <p:cNvPr id="371735" name="Oval 23"/>
              <p:cNvSpPr>
                <a:spLocks noChangeArrowheads="1"/>
              </p:cNvSpPr>
              <p:nvPr/>
            </p:nvSpPr>
            <p:spPr bwMode="auto">
              <a:xfrm>
                <a:off x="192" y="74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1736" name="Text Box 24"/>
              <p:cNvSpPr txBox="1">
                <a:spLocks noChangeArrowheads="1"/>
              </p:cNvSpPr>
              <p:nvPr/>
            </p:nvSpPr>
            <p:spPr bwMode="auto">
              <a:xfrm>
                <a:off x="192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/>
                  <a:t>HONV</a:t>
                </a:r>
              </a:p>
            </p:txBody>
          </p:sp>
        </p:grpSp>
        <p:sp>
          <p:nvSpPr>
            <p:cNvPr id="371737" name="Line 25"/>
            <p:cNvSpPr>
              <a:spLocks noChangeShapeType="1"/>
            </p:cNvSpPr>
            <p:nvPr/>
          </p:nvSpPr>
          <p:spPr bwMode="auto">
            <a:xfrm flipH="1">
              <a:off x="1248" y="316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1738" name="Line 26"/>
            <p:cNvSpPr>
              <a:spLocks noChangeShapeType="1"/>
            </p:cNvSpPr>
            <p:nvPr/>
          </p:nvSpPr>
          <p:spPr bwMode="auto">
            <a:xfrm flipH="1">
              <a:off x="1296" y="3024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 flipH="1" flipV="1">
              <a:off x="1248" y="2784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 flipV="1">
              <a:off x="1584" y="264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1741" name="Line 29"/>
            <p:cNvSpPr>
              <a:spLocks noChangeShapeType="1"/>
            </p:cNvSpPr>
            <p:nvPr/>
          </p:nvSpPr>
          <p:spPr bwMode="auto">
            <a:xfrm flipV="1">
              <a:off x="2016" y="2640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1742" name="Line 30"/>
            <p:cNvSpPr>
              <a:spLocks noChangeShapeType="1"/>
            </p:cNvSpPr>
            <p:nvPr/>
          </p:nvSpPr>
          <p:spPr bwMode="auto">
            <a:xfrm flipV="1">
              <a:off x="2304" y="264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1743" name="Oval 31"/>
            <p:cNvSpPr>
              <a:spLocks noChangeArrowheads="1"/>
            </p:cNvSpPr>
            <p:nvPr/>
          </p:nvSpPr>
          <p:spPr bwMode="auto">
            <a:xfrm>
              <a:off x="672" y="2304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00">
                      <a:alpha val="55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1744" name="Text Box 32"/>
            <p:cNvSpPr txBox="1">
              <a:spLocks noChangeArrowheads="1"/>
            </p:cNvSpPr>
            <p:nvPr/>
          </p:nvSpPr>
          <p:spPr bwMode="auto">
            <a:xfrm>
              <a:off x="696" y="230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u="sng"/>
                <a:t>MANV</a:t>
              </a:r>
            </a:p>
          </p:txBody>
        </p:sp>
        <p:sp>
          <p:nvSpPr>
            <p:cNvPr id="371745" name="Line 33"/>
            <p:cNvSpPr>
              <a:spLocks noChangeShapeType="1"/>
            </p:cNvSpPr>
            <p:nvPr/>
          </p:nvSpPr>
          <p:spPr bwMode="auto">
            <a:xfrm flipH="1" flipV="1">
              <a:off x="1152" y="2496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1767" name="Text Box 55"/>
          <p:cNvSpPr txBox="1">
            <a:spLocks noChangeArrowheads="1"/>
          </p:cNvSpPr>
          <p:nvPr/>
        </p:nvSpPr>
        <p:spPr bwMode="auto">
          <a:xfrm>
            <a:off x="1295400" y="6019800"/>
            <a:ext cx="632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THANNHAN(</a:t>
            </a:r>
            <a:r>
              <a:rPr lang="en-US" altLang="en-US" b="1" u="sng"/>
              <a:t>MANV</a:t>
            </a:r>
            <a:r>
              <a:rPr lang="en-US" altLang="en-US" u="sng"/>
              <a:t>, TENTN</a:t>
            </a:r>
            <a:r>
              <a:rPr lang="en-US" altLang="en-US"/>
              <a:t>, PHAI, NGSINH, QUANHE)</a:t>
            </a:r>
          </a:p>
        </p:txBody>
      </p:sp>
      <p:sp>
        <p:nvSpPr>
          <p:cNvPr id="371800" name="Text Box 88"/>
          <p:cNvSpPr txBox="1">
            <a:spLocks noChangeArrowheads="1"/>
          </p:cNvSpPr>
          <p:nvPr/>
        </p:nvSpPr>
        <p:spPr bwMode="auto">
          <a:xfrm>
            <a:off x="4900613" y="5233988"/>
            <a:ext cx="1600200" cy="404812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THANNHAN</a:t>
            </a:r>
          </a:p>
        </p:txBody>
      </p:sp>
      <p:sp>
        <p:nvSpPr>
          <p:cNvPr id="371802" name="Oval 90"/>
          <p:cNvSpPr>
            <a:spLocks noChangeArrowheads="1"/>
          </p:cNvSpPr>
          <p:nvPr/>
        </p:nvSpPr>
        <p:spPr bwMode="auto">
          <a:xfrm>
            <a:off x="7072313" y="54864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>
                    <a:alpha val="3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803" name="Text Box 91"/>
          <p:cNvSpPr txBox="1">
            <a:spLocks noChangeArrowheads="1"/>
          </p:cNvSpPr>
          <p:nvPr/>
        </p:nvSpPr>
        <p:spPr bwMode="auto">
          <a:xfrm>
            <a:off x="7086600" y="55245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u="sng"/>
              <a:t>TENTN</a:t>
            </a:r>
          </a:p>
        </p:txBody>
      </p:sp>
      <p:sp>
        <p:nvSpPr>
          <p:cNvPr id="371804" name="Oval 92"/>
          <p:cNvSpPr>
            <a:spLocks noChangeArrowheads="1"/>
          </p:cNvSpPr>
          <p:nvPr/>
        </p:nvSpPr>
        <p:spPr bwMode="auto">
          <a:xfrm>
            <a:off x="7072313" y="50292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805" name="Text Box 93"/>
          <p:cNvSpPr txBox="1">
            <a:spLocks noChangeArrowheads="1"/>
          </p:cNvSpPr>
          <p:nvPr/>
        </p:nvSpPr>
        <p:spPr bwMode="auto">
          <a:xfrm>
            <a:off x="7072313" y="50673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PHAI</a:t>
            </a:r>
          </a:p>
        </p:txBody>
      </p:sp>
      <p:sp>
        <p:nvSpPr>
          <p:cNvPr id="371806" name="Oval 94"/>
          <p:cNvSpPr>
            <a:spLocks noChangeArrowheads="1"/>
          </p:cNvSpPr>
          <p:nvPr/>
        </p:nvSpPr>
        <p:spPr bwMode="auto">
          <a:xfrm>
            <a:off x="7072313" y="45720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807" name="Text Box 95"/>
          <p:cNvSpPr txBox="1">
            <a:spLocks noChangeArrowheads="1"/>
          </p:cNvSpPr>
          <p:nvPr/>
        </p:nvSpPr>
        <p:spPr bwMode="auto">
          <a:xfrm>
            <a:off x="7072313" y="46101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NGSINH</a:t>
            </a:r>
          </a:p>
        </p:txBody>
      </p:sp>
      <p:sp>
        <p:nvSpPr>
          <p:cNvPr id="371808" name="Oval 96"/>
          <p:cNvSpPr>
            <a:spLocks noChangeArrowheads="1"/>
          </p:cNvSpPr>
          <p:nvPr/>
        </p:nvSpPr>
        <p:spPr bwMode="auto">
          <a:xfrm>
            <a:off x="7034213" y="4114800"/>
            <a:ext cx="838200" cy="381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809" name="Text Box 97"/>
          <p:cNvSpPr txBox="1">
            <a:spLocks noChangeArrowheads="1"/>
          </p:cNvSpPr>
          <p:nvPr/>
        </p:nvSpPr>
        <p:spPr bwMode="auto">
          <a:xfrm>
            <a:off x="6996113" y="41529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QUANHE</a:t>
            </a:r>
          </a:p>
        </p:txBody>
      </p:sp>
      <p:sp>
        <p:nvSpPr>
          <p:cNvPr id="371810" name="Line 98"/>
          <p:cNvSpPr>
            <a:spLocks noChangeShapeType="1"/>
          </p:cNvSpPr>
          <p:nvPr/>
        </p:nvSpPr>
        <p:spPr bwMode="auto">
          <a:xfrm flipV="1">
            <a:off x="6462713" y="44196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811" name="Line 99"/>
          <p:cNvSpPr>
            <a:spLocks noChangeShapeType="1"/>
          </p:cNvSpPr>
          <p:nvPr/>
        </p:nvSpPr>
        <p:spPr bwMode="auto">
          <a:xfrm flipV="1">
            <a:off x="6500813" y="4800600"/>
            <a:ext cx="5715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812" name="Line 100"/>
          <p:cNvSpPr>
            <a:spLocks noChangeShapeType="1"/>
          </p:cNvSpPr>
          <p:nvPr/>
        </p:nvSpPr>
        <p:spPr bwMode="auto">
          <a:xfrm flipV="1">
            <a:off x="6500813" y="5257800"/>
            <a:ext cx="5715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813" name="Line 101"/>
          <p:cNvSpPr>
            <a:spLocks noChangeShapeType="1"/>
          </p:cNvSpPr>
          <p:nvPr/>
        </p:nvSpPr>
        <p:spPr bwMode="auto">
          <a:xfrm>
            <a:off x="6500813" y="5562600"/>
            <a:ext cx="5715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814" name="Group 102"/>
          <p:cNvGrpSpPr>
            <a:grpSpLocks/>
          </p:cNvGrpSpPr>
          <p:nvPr/>
        </p:nvGrpSpPr>
        <p:grpSpPr bwMode="auto">
          <a:xfrm>
            <a:off x="3681413" y="3962400"/>
            <a:ext cx="2895600" cy="1295400"/>
            <a:chOff x="2472" y="2832"/>
            <a:chExt cx="1824" cy="816"/>
          </a:xfrm>
        </p:grpSpPr>
        <p:grpSp>
          <p:nvGrpSpPr>
            <p:cNvPr id="371815" name="Group 103"/>
            <p:cNvGrpSpPr>
              <a:grpSpLocks/>
            </p:cNvGrpSpPr>
            <p:nvPr/>
          </p:nvGrpSpPr>
          <p:grpSpPr bwMode="auto">
            <a:xfrm>
              <a:off x="3096" y="2880"/>
              <a:ext cx="1200" cy="384"/>
              <a:chOff x="3744" y="2496"/>
              <a:chExt cx="1200" cy="384"/>
            </a:xfrm>
          </p:grpSpPr>
          <p:sp>
            <p:nvSpPr>
              <p:cNvPr id="371816" name="AutoShape 104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1200" cy="384"/>
              </a:xfrm>
              <a:prstGeom prst="flowChartDecision">
                <a:avLst/>
              </a:prstGeom>
              <a:noFill/>
              <a:ln w="38100" cmpd="dbl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1817" name="Text Box 105"/>
              <p:cNvSpPr txBox="1">
                <a:spLocks noChangeArrowheads="1"/>
              </p:cNvSpPr>
              <p:nvPr/>
            </p:nvSpPr>
            <p:spPr bwMode="auto">
              <a:xfrm>
                <a:off x="3840" y="2576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600"/>
                  <a:t>Co_than_nhan</a:t>
                </a:r>
              </a:p>
            </p:txBody>
          </p:sp>
        </p:grpSp>
        <p:sp>
          <p:nvSpPr>
            <p:cNvPr id="371818" name="Line 106"/>
            <p:cNvSpPr>
              <a:spLocks noChangeShapeType="1"/>
            </p:cNvSpPr>
            <p:nvPr/>
          </p:nvSpPr>
          <p:spPr bwMode="auto">
            <a:xfrm>
              <a:off x="2472" y="307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1819" name="Line 107"/>
            <p:cNvSpPr>
              <a:spLocks noChangeShapeType="1"/>
            </p:cNvSpPr>
            <p:nvPr/>
          </p:nvSpPr>
          <p:spPr bwMode="auto">
            <a:xfrm>
              <a:off x="3704" y="326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1820" name="Text Box 108"/>
            <p:cNvSpPr txBox="1">
              <a:spLocks noChangeArrowheads="1"/>
            </p:cNvSpPr>
            <p:nvPr/>
          </p:nvSpPr>
          <p:spPr bwMode="auto">
            <a:xfrm>
              <a:off x="3264" y="331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(1,1)</a:t>
              </a:r>
            </a:p>
          </p:txBody>
        </p:sp>
        <p:sp>
          <p:nvSpPr>
            <p:cNvPr id="371821" name="Text Box 109"/>
            <p:cNvSpPr txBox="1">
              <a:spLocks noChangeArrowheads="1"/>
            </p:cNvSpPr>
            <p:nvPr/>
          </p:nvSpPr>
          <p:spPr bwMode="auto">
            <a:xfrm>
              <a:off x="2592" y="283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(1,n)</a:t>
              </a:r>
            </a:p>
          </p:txBody>
        </p:sp>
      </p:grpSp>
      <p:sp>
        <p:nvSpPr>
          <p:cNvPr id="371823" name="Line 111"/>
          <p:cNvSpPr>
            <a:spLocks noChangeShapeType="1"/>
          </p:cNvSpPr>
          <p:nvPr/>
        </p:nvSpPr>
        <p:spPr bwMode="auto">
          <a:xfrm flipH="1">
            <a:off x="2209800" y="5410200"/>
            <a:ext cx="27432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E5F5-05C3-4016-B3E1-53C685499B9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24200"/>
            <a:ext cx="8229600" cy="6207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500" dirty="0" smtClean="0"/>
              <a:t>Q&amp;A</a:t>
            </a:r>
            <a:endParaRPr lang="en-US" alt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Nội dung chi tiết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>
                <a:solidFill>
                  <a:srgbClr val="777777"/>
                </a:solidFill>
              </a:rPr>
              <a:t>Giới thiệu</a:t>
            </a:r>
          </a:p>
          <a:p>
            <a:r>
              <a:rPr lang="en-US" altLang="en-US" b="1"/>
              <a:t>Các khái niệm của mô hình quan hệ</a:t>
            </a:r>
          </a:p>
          <a:p>
            <a:pPr lvl="1"/>
            <a:r>
              <a:rPr lang="en-US" altLang="en-US"/>
              <a:t>Quan hệ (Relation)</a:t>
            </a:r>
          </a:p>
          <a:p>
            <a:pPr lvl="1"/>
            <a:r>
              <a:rPr lang="en-US" altLang="en-US"/>
              <a:t>Thuộc tính (Attribute)</a:t>
            </a:r>
          </a:p>
          <a:p>
            <a:pPr lvl="1"/>
            <a:r>
              <a:rPr lang="en-US" altLang="en-US"/>
              <a:t>Lược đồ (Schema)</a:t>
            </a:r>
          </a:p>
          <a:p>
            <a:pPr lvl="1"/>
            <a:r>
              <a:rPr lang="en-US" altLang="en-US"/>
              <a:t>Bộ (Tuple)</a:t>
            </a:r>
          </a:p>
          <a:p>
            <a:pPr lvl="1"/>
            <a:r>
              <a:rPr lang="en-US" altLang="en-US"/>
              <a:t>Miền giá trị (Domain)</a:t>
            </a:r>
          </a:p>
          <a:p>
            <a:r>
              <a:rPr lang="en-US" altLang="en-US">
                <a:solidFill>
                  <a:srgbClr val="777777"/>
                </a:solidFill>
              </a:rPr>
              <a:t>Ràng buộc toàn vẹn</a:t>
            </a:r>
            <a:r>
              <a:rPr lang="en-US" altLang="en-US"/>
              <a:t> </a:t>
            </a:r>
          </a:p>
          <a:p>
            <a:r>
              <a:rPr lang="en-US" altLang="en-US">
                <a:solidFill>
                  <a:srgbClr val="777777"/>
                </a:solidFill>
              </a:rPr>
              <a:t>Các đặc trưng của quan hệ</a:t>
            </a:r>
          </a:p>
          <a:p>
            <a:r>
              <a:rPr lang="en-US" altLang="en-US">
                <a:solidFill>
                  <a:srgbClr val="777777"/>
                </a:solidFill>
              </a:rPr>
              <a:t>Chuyển lược đồ E/R sang thiết kế quan hệ</a:t>
            </a:r>
          </a:p>
          <a:p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0FF5-E804-4A65-B7E1-D077FA659BBC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82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Quan hệ </a:t>
            </a:r>
          </a:p>
        </p:txBody>
      </p:sp>
      <p:sp>
        <p:nvSpPr>
          <p:cNvPr id="310283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Các thông tin lưu trữ trong CSDL được tổ chức thành </a:t>
            </a:r>
            <a:r>
              <a:rPr lang="en-US" altLang="en-US" u="sng"/>
              <a:t>bảng (table) 2 chiều</a:t>
            </a:r>
            <a:r>
              <a:rPr lang="en-US" altLang="en-US"/>
              <a:t> gọi là quan hệ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9F7F-35E0-4858-AE5E-F54A3281D828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310274" name="Group 2"/>
          <p:cNvGrpSpPr>
            <a:grpSpLocks/>
          </p:cNvGrpSpPr>
          <p:nvPr/>
        </p:nvGrpSpPr>
        <p:grpSpPr bwMode="auto">
          <a:xfrm>
            <a:off x="1676400" y="2438400"/>
            <a:ext cx="3505200" cy="2559050"/>
            <a:chOff x="1056" y="1536"/>
            <a:chExt cx="2208" cy="1612"/>
          </a:xfrm>
        </p:grpSpPr>
        <p:sp>
          <p:nvSpPr>
            <p:cNvPr id="310275" name="Rectangle 3"/>
            <p:cNvSpPr>
              <a:spLocks noChangeArrowheads="1"/>
            </p:cNvSpPr>
            <p:nvPr/>
          </p:nvSpPr>
          <p:spPr bwMode="auto">
            <a:xfrm>
              <a:off x="1200" y="1996"/>
              <a:ext cx="576" cy="115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0276" name="Text Box 4"/>
            <p:cNvSpPr txBox="1">
              <a:spLocks noChangeArrowheads="1"/>
            </p:cNvSpPr>
            <p:nvPr/>
          </p:nvSpPr>
          <p:spPr bwMode="auto">
            <a:xfrm>
              <a:off x="1056" y="1536"/>
              <a:ext cx="2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rgbClr val="969696"/>
                  </a:solidFill>
                  <a:cs typeface="Tahoma" panose="020B0604030504040204" pitchFamily="34" charset="0"/>
                </a:rPr>
                <a:t>1 cột là 1 thuộc tính của nhân viên</a:t>
              </a:r>
            </a:p>
          </p:txBody>
        </p:sp>
        <p:sp>
          <p:nvSpPr>
            <p:cNvPr id="310277" name="Line 5"/>
            <p:cNvSpPr>
              <a:spLocks noChangeShapeType="1"/>
            </p:cNvSpPr>
            <p:nvPr/>
          </p:nvSpPr>
          <p:spPr bwMode="auto">
            <a:xfrm flipH="1">
              <a:off x="1728" y="1728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0278" name="Group 6"/>
          <p:cNvGrpSpPr>
            <a:grpSpLocks/>
          </p:cNvGrpSpPr>
          <p:nvPr/>
        </p:nvGrpSpPr>
        <p:grpSpPr bwMode="auto">
          <a:xfrm>
            <a:off x="152400" y="4235450"/>
            <a:ext cx="8305800" cy="1250950"/>
            <a:chOff x="96" y="2352"/>
            <a:chExt cx="5232" cy="788"/>
          </a:xfrm>
        </p:grpSpPr>
        <p:sp>
          <p:nvSpPr>
            <p:cNvPr id="310279" name="Rectangle 7"/>
            <p:cNvSpPr>
              <a:spLocks noChangeArrowheads="1"/>
            </p:cNvSpPr>
            <p:nvPr/>
          </p:nvSpPr>
          <p:spPr bwMode="auto">
            <a:xfrm>
              <a:off x="384" y="2352"/>
              <a:ext cx="4944" cy="19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0280" name="Text Box 8"/>
            <p:cNvSpPr txBox="1">
              <a:spLocks noChangeArrowheads="1"/>
            </p:cNvSpPr>
            <p:nvPr/>
          </p:nvSpPr>
          <p:spPr bwMode="auto">
            <a:xfrm>
              <a:off x="96" y="2928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rgbClr val="969696"/>
                  </a:solidFill>
                </a:rPr>
                <a:t>1 dòng là 1 nhân viên</a:t>
              </a:r>
            </a:p>
          </p:txBody>
        </p:sp>
        <p:sp>
          <p:nvSpPr>
            <p:cNvPr id="310281" name="Line 9"/>
            <p:cNvSpPr>
              <a:spLocks noChangeShapeType="1"/>
            </p:cNvSpPr>
            <p:nvPr/>
          </p:nvSpPr>
          <p:spPr bwMode="auto">
            <a:xfrm flipV="1">
              <a:off x="480" y="2448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0284" name="Group 12"/>
          <p:cNvGrpSpPr>
            <a:grpSpLocks/>
          </p:cNvGrpSpPr>
          <p:nvPr/>
        </p:nvGrpSpPr>
        <p:grpSpPr bwMode="auto">
          <a:xfrm>
            <a:off x="838200" y="3244850"/>
            <a:ext cx="7467600" cy="1600200"/>
            <a:chOff x="528" y="1680"/>
            <a:chExt cx="4704" cy="1008"/>
          </a:xfrm>
        </p:grpSpPr>
        <p:sp>
          <p:nvSpPr>
            <p:cNvPr id="310285" name="Line 13"/>
            <p:cNvSpPr>
              <a:spLocks noChangeShapeType="1"/>
            </p:cNvSpPr>
            <p:nvPr/>
          </p:nvSpPr>
          <p:spPr bwMode="auto">
            <a:xfrm>
              <a:off x="528" y="1872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0286" name="Line 14"/>
            <p:cNvSpPr>
              <a:spLocks noChangeShapeType="1"/>
            </p:cNvSpPr>
            <p:nvPr/>
          </p:nvSpPr>
          <p:spPr bwMode="auto">
            <a:xfrm>
              <a:off x="1152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0287" name="Text Box 15"/>
            <p:cNvSpPr txBox="1">
              <a:spLocks noChangeArrowheads="1"/>
            </p:cNvSpPr>
            <p:nvPr/>
          </p:nvSpPr>
          <p:spPr bwMode="auto">
            <a:xfrm>
              <a:off x="528" y="168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TENNV</a:t>
              </a:r>
            </a:p>
          </p:txBody>
        </p:sp>
        <p:sp>
          <p:nvSpPr>
            <p:cNvPr id="310288" name="Text Box 16"/>
            <p:cNvSpPr txBox="1">
              <a:spLocks noChangeArrowheads="1"/>
            </p:cNvSpPr>
            <p:nvPr/>
          </p:nvSpPr>
          <p:spPr bwMode="auto">
            <a:xfrm>
              <a:off x="1152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HONV</a:t>
              </a:r>
            </a:p>
          </p:txBody>
        </p:sp>
        <p:sp>
          <p:nvSpPr>
            <p:cNvPr id="310289" name="Line 17"/>
            <p:cNvSpPr>
              <a:spLocks noChangeShapeType="1"/>
            </p:cNvSpPr>
            <p:nvPr/>
          </p:nvSpPr>
          <p:spPr bwMode="auto">
            <a:xfrm>
              <a:off x="182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0290" name="Text Box 18"/>
            <p:cNvSpPr txBox="1">
              <a:spLocks noChangeArrowheads="1"/>
            </p:cNvSpPr>
            <p:nvPr/>
          </p:nvSpPr>
          <p:spPr bwMode="auto">
            <a:xfrm>
              <a:off x="1824" y="168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NGSINH</a:t>
              </a:r>
            </a:p>
          </p:txBody>
        </p:sp>
        <p:sp>
          <p:nvSpPr>
            <p:cNvPr id="310291" name="Line 19"/>
            <p:cNvSpPr>
              <a:spLocks noChangeShapeType="1"/>
            </p:cNvSpPr>
            <p:nvPr/>
          </p:nvSpPr>
          <p:spPr bwMode="auto">
            <a:xfrm>
              <a:off x="254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0292" name="Text Box 20"/>
            <p:cNvSpPr txBox="1">
              <a:spLocks noChangeArrowheads="1"/>
            </p:cNvSpPr>
            <p:nvPr/>
          </p:nvSpPr>
          <p:spPr bwMode="auto">
            <a:xfrm>
              <a:off x="2544" y="168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DCHI</a:t>
              </a:r>
            </a:p>
          </p:txBody>
        </p:sp>
        <p:sp>
          <p:nvSpPr>
            <p:cNvPr id="310293" name="Line 21"/>
            <p:cNvSpPr>
              <a:spLocks noChangeShapeType="1"/>
            </p:cNvSpPr>
            <p:nvPr/>
          </p:nvSpPr>
          <p:spPr bwMode="auto">
            <a:xfrm>
              <a:off x="340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0294" name="Text Box 22"/>
            <p:cNvSpPr txBox="1">
              <a:spLocks noChangeArrowheads="1"/>
            </p:cNvSpPr>
            <p:nvPr/>
          </p:nvSpPr>
          <p:spPr bwMode="auto">
            <a:xfrm>
              <a:off x="3408" y="168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PHAI</a:t>
              </a:r>
            </a:p>
          </p:txBody>
        </p:sp>
        <p:sp>
          <p:nvSpPr>
            <p:cNvPr id="310295" name="Line 23"/>
            <p:cNvSpPr>
              <a:spLocks noChangeShapeType="1"/>
            </p:cNvSpPr>
            <p:nvPr/>
          </p:nvSpPr>
          <p:spPr bwMode="auto">
            <a:xfrm>
              <a:off x="388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0296" name="Text Box 24"/>
            <p:cNvSpPr txBox="1">
              <a:spLocks noChangeArrowheads="1"/>
            </p:cNvSpPr>
            <p:nvPr/>
          </p:nvSpPr>
          <p:spPr bwMode="auto">
            <a:xfrm>
              <a:off x="3888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LUONG</a:t>
              </a:r>
            </a:p>
          </p:txBody>
        </p:sp>
        <p:sp>
          <p:nvSpPr>
            <p:cNvPr id="310297" name="Line 25"/>
            <p:cNvSpPr>
              <a:spLocks noChangeShapeType="1"/>
            </p:cNvSpPr>
            <p:nvPr/>
          </p:nvSpPr>
          <p:spPr bwMode="auto">
            <a:xfrm>
              <a:off x="4560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0298" name="Text Box 26"/>
            <p:cNvSpPr txBox="1">
              <a:spLocks noChangeArrowheads="1"/>
            </p:cNvSpPr>
            <p:nvPr/>
          </p:nvSpPr>
          <p:spPr bwMode="auto">
            <a:xfrm>
              <a:off x="4560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PHG</a:t>
              </a:r>
            </a:p>
          </p:txBody>
        </p:sp>
        <p:sp>
          <p:nvSpPr>
            <p:cNvPr id="310299" name="Text Box 27"/>
            <p:cNvSpPr txBox="1">
              <a:spLocks noChangeArrowheads="1"/>
            </p:cNvSpPr>
            <p:nvPr/>
          </p:nvSpPr>
          <p:spPr bwMode="auto">
            <a:xfrm>
              <a:off x="528" y="192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Tung</a:t>
              </a:r>
            </a:p>
          </p:txBody>
        </p:sp>
        <p:sp>
          <p:nvSpPr>
            <p:cNvPr id="310300" name="Text Box 28"/>
            <p:cNvSpPr txBox="1">
              <a:spLocks noChangeArrowheads="1"/>
            </p:cNvSpPr>
            <p:nvPr/>
          </p:nvSpPr>
          <p:spPr bwMode="auto">
            <a:xfrm>
              <a:off x="1152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Nguyen</a:t>
              </a:r>
            </a:p>
          </p:txBody>
        </p:sp>
        <p:sp>
          <p:nvSpPr>
            <p:cNvPr id="310301" name="Text Box 29"/>
            <p:cNvSpPr txBox="1">
              <a:spLocks noChangeArrowheads="1"/>
            </p:cNvSpPr>
            <p:nvPr/>
          </p:nvSpPr>
          <p:spPr bwMode="auto">
            <a:xfrm>
              <a:off x="1824" y="192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12/08/1955</a:t>
              </a:r>
            </a:p>
          </p:txBody>
        </p:sp>
        <p:sp>
          <p:nvSpPr>
            <p:cNvPr id="310302" name="Text Box 30"/>
            <p:cNvSpPr txBox="1">
              <a:spLocks noChangeArrowheads="1"/>
            </p:cNvSpPr>
            <p:nvPr/>
          </p:nvSpPr>
          <p:spPr bwMode="auto">
            <a:xfrm>
              <a:off x="2544" y="192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638 NVC Q5</a:t>
              </a:r>
            </a:p>
          </p:txBody>
        </p:sp>
        <p:sp>
          <p:nvSpPr>
            <p:cNvPr id="310303" name="Text Box 31"/>
            <p:cNvSpPr txBox="1">
              <a:spLocks noChangeArrowheads="1"/>
            </p:cNvSpPr>
            <p:nvPr/>
          </p:nvSpPr>
          <p:spPr bwMode="auto">
            <a:xfrm>
              <a:off x="3408" y="192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Nam</a:t>
              </a:r>
            </a:p>
          </p:txBody>
        </p:sp>
        <p:sp>
          <p:nvSpPr>
            <p:cNvPr id="310304" name="Text Box 32"/>
            <p:cNvSpPr txBox="1">
              <a:spLocks noChangeArrowheads="1"/>
            </p:cNvSpPr>
            <p:nvPr/>
          </p:nvSpPr>
          <p:spPr bwMode="auto">
            <a:xfrm>
              <a:off x="3888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40000</a:t>
              </a:r>
            </a:p>
          </p:txBody>
        </p:sp>
        <p:sp>
          <p:nvSpPr>
            <p:cNvPr id="310305" name="Text Box 33"/>
            <p:cNvSpPr txBox="1">
              <a:spLocks noChangeArrowheads="1"/>
            </p:cNvSpPr>
            <p:nvPr/>
          </p:nvSpPr>
          <p:spPr bwMode="auto">
            <a:xfrm>
              <a:off x="4560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  <p:sp>
          <p:nvSpPr>
            <p:cNvPr id="310306" name="Text Box 34"/>
            <p:cNvSpPr txBox="1">
              <a:spLocks noChangeArrowheads="1"/>
            </p:cNvSpPr>
            <p:nvPr/>
          </p:nvSpPr>
          <p:spPr bwMode="auto">
            <a:xfrm>
              <a:off x="528" y="2112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Hang</a:t>
              </a:r>
            </a:p>
          </p:txBody>
        </p:sp>
        <p:sp>
          <p:nvSpPr>
            <p:cNvPr id="310307" name="Text Box 35"/>
            <p:cNvSpPr txBox="1">
              <a:spLocks noChangeArrowheads="1"/>
            </p:cNvSpPr>
            <p:nvPr/>
          </p:nvSpPr>
          <p:spPr bwMode="auto">
            <a:xfrm>
              <a:off x="1152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Bui</a:t>
              </a:r>
            </a:p>
          </p:txBody>
        </p:sp>
        <p:sp>
          <p:nvSpPr>
            <p:cNvPr id="310308" name="Text Box 36"/>
            <p:cNvSpPr txBox="1">
              <a:spLocks noChangeArrowheads="1"/>
            </p:cNvSpPr>
            <p:nvPr/>
          </p:nvSpPr>
          <p:spPr bwMode="auto">
            <a:xfrm>
              <a:off x="1824" y="2112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07/19/1968</a:t>
              </a:r>
            </a:p>
          </p:txBody>
        </p:sp>
        <p:sp>
          <p:nvSpPr>
            <p:cNvPr id="310309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332 NTH Q1</a:t>
              </a:r>
            </a:p>
          </p:txBody>
        </p:sp>
        <p:sp>
          <p:nvSpPr>
            <p:cNvPr id="310310" name="Text Box 38"/>
            <p:cNvSpPr txBox="1">
              <a:spLocks noChangeArrowheads="1"/>
            </p:cNvSpPr>
            <p:nvPr/>
          </p:nvSpPr>
          <p:spPr bwMode="auto">
            <a:xfrm>
              <a:off x="3408" y="21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</a:t>
              </a:r>
            </a:p>
          </p:txBody>
        </p:sp>
        <p:sp>
          <p:nvSpPr>
            <p:cNvPr id="310311" name="Text Box 39"/>
            <p:cNvSpPr txBox="1">
              <a:spLocks noChangeArrowheads="1"/>
            </p:cNvSpPr>
            <p:nvPr/>
          </p:nvSpPr>
          <p:spPr bwMode="auto">
            <a:xfrm>
              <a:off x="3888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25000</a:t>
              </a:r>
            </a:p>
          </p:txBody>
        </p:sp>
        <p:sp>
          <p:nvSpPr>
            <p:cNvPr id="310312" name="Text Box 40"/>
            <p:cNvSpPr txBox="1">
              <a:spLocks noChangeArrowheads="1"/>
            </p:cNvSpPr>
            <p:nvPr/>
          </p:nvSpPr>
          <p:spPr bwMode="auto">
            <a:xfrm>
              <a:off x="4560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  <p:sp>
          <p:nvSpPr>
            <p:cNvPr id="310313" name="Text Box 41"/>
            <p:cNvSpPr txBox="1">
              <a:spLocks noChangeArrowheads="1"/>
            </p:cNvSpPr>
            <p:nvPr/>
          </p:nvSpPr>
          <p:spPr bwMode="auto">
            <a:xfrm>
              <a:off x="528" y="230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Nhu</a:t>
              </a:r>
            </a:p>
          </p:txBody>
        </p:sp>
        <p:sp>
          <p:nvSpPr>
            <p:cNvPr id="310314" name="Text Box 42"/>
            <p:cNvSpPr txBox="1">
              <a:spLocks noChangeArrowheads="1"/>
            </p:cNvSpPr>
            <p:nvPr/>
          </p:nvSpPr>
          <p:spPr bwMode="auto">
            <a:xfrm>
              <a:off x="1152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Le</a:t>
              </a:r>
            </a:p>
          </p:txBody>
        </p:sp>
        <p:sp>
          <p:nvSpPr>
            <p:cNvPr id="310315" name="Text Box 43"/>
            <p:cNvSpPr txBox="1">
              <a:spLocks noChangeArrowheads="1"/>
            </p:cNvSpPr>
            <p:nvPr/>
          </p:nvSpPr>
          <p:spPr bwMode="auto">
            <a:xfrm>
              <a:off x="1824" y="230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06/20/1951</a:t>
              </a:r>
            </a:p>
          </p:txBody>
        </p:sp>
        <p:sp>
          <p:nvSpPr>
            <p:cNvPr id="310316" name="Text Box 44"/>
            <p:cNvSpPr txBox="1">
              <a:spLocks noChangeArrowheads="1"/>
            </p:cNvSpPr>
            <p:nvPr/>
          </p:nvSpPr>
          <p:spPr bwMode="auto">
            <a:xfrm>
              <a:off x="2544" y="2304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291 HVH QPN</a:t>
              </a:r>
            </a:p>
          </p:txBody>
        </p:sp>
        <p:sp>
          <p:nvSpPr>
            <p:cNvPr id="310317" name="Text Box 45"/>
            <p:cNvSpPr txBox="1">
              <a:spLocks noChangeArrowheads="1"/>
            </p:cNvSpPr>
            <p:nvPr/>
          </p:nvSpPr>
          <p:spPr bwMode="auto">
            <a:xfrm>
              <a:off x="3408" y="230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</a:t>
              </a:r>
            </a:p>
          </p:txBody>
        </p:sp>
        <p:sp>
          <p:nvSpPr>
            <p:cNvPr id="310318" name="Text Box 46"/>
            <p:cNvSpPr txBox="1">
              <a:spLocks noChangeArrowheads="1"/>
            </p:cNvSpPr>
            <p:nvPr/>
          </p:nvSpPr>
          <p:spPr bwMode="auto">
            <a:xfrm>
              <a:off x="3888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43000</a:t>
              </a:r>
            </a:p>
          </p:txBody>
        </p:sp>
        <p:sp>
          <p:nvSpPr>
            <p:cNvPr id="310319" name="Text Box 47"/>
            <p:cNvSpPr txBox="1">
              <a:spLocks noChangeArrowheads="1"/>
            </p:cNvSpPr>
            <p:nvPr/>
          </p:nvSpPr>
          <p:spPr bwMode="auto">
            <a:xfrm>
              <a:off x="4560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  <p:sp>
          <p:nvSpPr>
            <p:cNvPr id="310320" name="Text Box 48"/>
            <p:cNvSpPr txBox="1">
              <a:spLocks noChangeArrowheads="1"/>
            </p:cNvSpPr>
            <p:nvPr/>
          </p:nvSpPr>
          <p:spPr bwMode="auto">
            <a:xfrm>
              <a:off x="528" y="249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Hung</a:t>
              </a:r>
            </a:p>
          </p:txBody>
        </p:sp>
        <p:sp>
          <p:nvSpPr>
            <p:cNvPr id="310321" name="Text Box 49"/>
            <p:cNvSpPr txBox="1">
              <a:spLocks noChangeArrowheads="1"/>
            </p:cNvSpPr>
            <p:nvPr/>
          </p:nvSpPr>
          <p:spPr bwMode="auto">
            <a:xfrm>
              <a:off x="1152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Nguyen</a:t>
              </a:r>
            </a:p>
          </p:txBody>
        </p:sp>
        <p:sp>
          <p:nvSpPr>
            <p:cNvPr id="310322" name="Text Box 50"/>
            <p:cNvSpPr txBox="1">
              <a:spLocks noChangeArrowheads="1"/>
            </p:cNvSpPr>
            <p:nvPr/>
          </p:nvSpPr>
          <p:spPr bwMode="auto">
            <a:xfrm>
              <a:off x="1824" y="2496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09/15/1962</a:t>
              </a:r>
            </a:p>
          </p:txBody>
        </p:sp>
        <p:sp>
          <p:nvSpPr>
            <p:cNvPr id="310323" name="Text Box 51"/>
            <p:cNvSpPr txBox="1">
              <a:spLocks noChangeArrowheads="1"/>
            </p:cNvSpPr>
            <p:nvPr/>
          </p:nvSpPr>
          <p:spPr bwMode="auto">
            <a:xfrm>
              <a:off x="2544" y="2496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Ba Ria VT</a:t>
              </a:r>
            </a:p>
          </p:txBody>
        </p:sp>
        <p:sp>
          <p:nvSpPr>
            <p:cNvPr id="310324" name="Text Box 52"/>
            <p:cNvSpPr txBox="1">
              <a:spLocks noChangeArrowheads="1"/>
            </p:cNvSpPr>
            <p:nvPr/>
          </p:nvSpPr>
          <p:spPr bwMode="auto">
            <a:xfrm>
              <a:off x="3408" y="249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Nam</a:t>
              </a:r>
            </a:p>
          </p:txBody>
        </p:sp>
        <p:sp>
          <p:nvSpPr>
            <p:cNvPr id="310325" name="Text Box 53"/>
            <p:cNvSpPr txBox="1">
              <a:spLocks noChangeArrowheads="1"/>
            </p:cNvSpPr>
            <p:nvPr/>
          </p:nvSpPr>
          <p:spPr bwMode="auto">
            <a:xfrm>
              <a:off x="3888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38000</a:t>
              </a:r>
            </a:p>
          </p:txBody>
        </p:sp>
        <p:sp>
          <p:nvSpPr>
            <p:cNvPr id="310326" name="Text Box 54"/>
            <p:cNvSpPr txBox="1">
              <a:spLocks noChangeArrowheads="1"/>
            </p:cNvSpPr>
            <p:nvPr/>
          </p:nvSpPr>
          <p:spPr bwMode="auto">
            <a:xfrm>
              <a:off x="4560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</p:grpSp>
      <p:sp>
        <p:nvSpPr>
          <p:cNvPr id="310327" name="Text Box 55"/>
          <p:cNvSpPr txBox="1">
            <a:spLocks noChangeArrowheads="1"/>
          </p:cNvSpPr>
          <p:nvPr/>
        </p:nvSpPr>
        <p:spPr bwMode="auto">
          <a:xfrm>
            <a:off x="2514600" y="541020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Tên quan hệ là NHANVIEN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Quan hệ (tt)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Quan hệ gồm</a:t>
            </a:r>
          </a:p>
          <a:p>
            <a:pPr lvl="1"/>
            <a:r>
              <a:rPr lang="en-US" altLang="en-US"/>
              <a:t>Tên</a:t>
            </a:r>
          </a:p>
          <a:p>
            <a:pPr lvl="1"/>
            <a:r>
              <a:rPr lang="en-US" altLang="en-US"/>
              <a:t>Tập hợp các cột</a:t>
            </a:r>
          </a:p>
          <a:p>
            <a:pPr lvl="2"/>
            <a:r>
              <a:rPr lang="en-US" altLang="en-US"/>
              <a:t>Cố định</a:t>
            </a:r>
          </a:p>
          <a:p>
            <a:pPr lvl="2"/>
            <a:r>
              <a:rPr lang="en-US" altLang="en-US"/>
              <a:t>Được đặt tên</a:t>
            </a:r>
          </a:p>
          <a:p>
            <a:pPr lvl="2"/>
            <a:r>
              <a:rPr lang="en-US" altLang="en-US"/>
              <a:t>Có kiểu dữ liệu</a:t>
            </a:r>
          </a:p>
          <a:p>
            <a:pPr lvl="1"/>
            <a:r>
              <a:rPr lang="en-US" altLang="en-US"/>
              <a:t>Tập hợp các dòng</a:t>
            </a:r>
          </a:p>
          <a:p>
            <a:pPr lvl="2"/>
            <a:r>
              <a:rPr lang="en-US" altLang="en-US"/>
              <a:t>Thay đổi theo thời gian</a:t>
            </a:r>
          </a:p>
          <a:p>
            <a:pPr lvl="2"/>
            <a:endParaRPr lang="en-US" altLang="en-US"/>
          </a:p>
          <a:p>
            <a:r>
              <a:rPr lang="en-US" altLang="en-US"/>
              <a:t>Một dòng ~ Một thực thể</a:t>
            </a:r>
          </a:p>
          <a:p>
            <a:r>
              <a:rPr lang="en-US" altLang="en-US"/>
              <a:t>Quan hệ ~ Tập thưc thể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EB18-9F9C-4FAB-9D20-AC1C4D75A79C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Thuộc tính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endParaRPr lang="en-US" altLang="en-US" dirty="0"/>
          </a:p>
          <a:p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ý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1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 </a:t>
            </a:r>
            <a:r>
              <a:rPr lang="en-US" altLang="en-US" dirty="0" err="1"/>
              <a:t>đều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164-5B90-4BA4-BF2D-7CB2EC79628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533400" y="3243263"/>
            <a:ext cx="7772400" cy="304800"/>
          </a:xfrm>
          <a:prstGeom prst="rect">
            <a:avLst/>
          </a:prstGeom>
          <a:solidFill>
            <a:srgbClr val="FFCC99">
              <a:alpha val="80000"/>
            </a:srgbClr>
          </a:solidFill>
          <a:ln w="12700" algn="ctr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4372" name="Group 4"/>
          <p:cNvGrpSpPr>
            <a:grpSpLocks/>
          </p:cNvGrpSpPr>
          <p:nvPr/>
        </p:nvGrpSpPr>
        <p:grpSpPr bwMode="auto">
          <a:xfrm>
            <a:off x="609600" y="3561924"/>
            <a:ext cx="7467600" cy="1600200"/>
            <a:chOff x="528" y="1680"/>
            <a:chExt cx="4704" cy="1008"/>
          </a:xfrm>
        </p:grpSpPr>
        <p:sp>
          <p:nvSpPr>
            <p:cNvPr id="314373" name="Line 5"/>
            <p:cNvSpPr>
              <a:spLocks noChangeShapeType="1"/>
            </p:cNvSpPr>
            <p:nvPr/>
          </p:nvSpPr>
          <p:spPr bwMode="auto">
            <a:xfrm>
              <a:off x="528" y="1872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4374" name="Line 6"/>
            <p:cNvSpPr>
              <a:spLocks noChangeShapeType="1"/>
            </p:cNvSpPr>
            <p:nvPr/>
          </p:nvSpPr>
          <p:spPr bwMode="auto">
            <a:xfrm>
              <a:off x="1152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4375" name="Text Box 7"/>
            <p:cNvSpPr txBox="1">
              <a:spLocks noChangeArrowheads="1"/>
            </p:cNvSpPr>
            <p:nvPr/>
          </p:nvSpPr>
          <p:spPr bwMode="auto">
            <a:xfrm>
              <a:off x="528" y="168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TENNV</a:t>
              </a:r>
            </a:p>
          </p:txBody>
        </p:sp>
        <p:sp>
          <p:nvSpPr>
            <p:cNvPr id="314376" name="Text Box 8"/>
            <p:cNvSpPr txBox="1">
              <a:spLocks noChangeArrowheads="1"/>
            </p:cNvSpPr>
            <p:nvPr/>
          </p:nvSpPr>
          <p:spPr bwMode="auto">
            <a:xfrm>
              <a:off x="1152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HONV</a:t>
              </a:r>
            </a:p>
          </p:txBody>
        </p:sp>
        <p:sp>
          <p:nvSpPr>
            <p:cNvPr id="314377" name="Line 9"/>
            <p:cNvSpPr>
              <a:spLocks noChangeShapeType="1"/>
            </p:cNvSpPr>
            <p:nvPr/>
          </p:nvSpPr>
          <p:spPr bwMode="auto">
            <a:xfrm>
              <a:off x="182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4378" name="Text Box 10"/>
            <p:cNvSpPr txBox="1">
              <a:spLocks noChangeArrowheads="1"/>
            </p:cNvSpPr>
            <p:nvPr/>
          </p:nvSpPr>
          <p:spPr bwMode="auto">
            <a:xfrm>
              <a:off x="1824" y="168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NGSINH</a:t>
              </a:r>
            </a:p>
          </p:txBody>
        </p:sp>
        <p:sp>
          <p:nvSpPr>
            <p:cNvPr id="314379" name="Line 11"/>
            <p:cNvSpPr>
              <a:spLocks noChangeShapeType="1"/>
            </p:cNvSpPr>
            <p:nvPr/>
          </p:nvSpPr>
          <p:spPr bwMode="auto">
            <a:xfrm>
              <a:off x="2544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4380" name="Text Box 12"/>
            <p:cNvSpPr txBox="1">
              <a:spLocks noChangeArrowheads="1"/>
            </p:cNvSpPr>
            <p:nvPr/>
          </p:nvSpPr>
          <p:spPr bwMode="auto">
            <a:xfrm>
              <a:off x="2544" y="168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DCHI</a:t>
              </a:r>
            </a:p>
          </p:txBody>
        </p:sp>
        <p:sp>
          <p:nvSpPr>
            <p:cNvPr id="314381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4382" name="Text Box 14"/>
            <p:cNvSpPr txBox="1">
              <a:spLocks noChangeArrowheads="1"/>
            </p:cNvSpPr>
            <p:nvPr/>
          </p:nvSpPr>
          <p:spPr bwMode="auto">
            <a:xfrm>
              <a:off x="3408" y="168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PHAI</a:t>
              </a:r>
            </a:p>
          </p:txBody>
        </p:sp>
        <p:sp>
          <p:nvSpPr>
            <p:cNvPr id="314383" name="Line 15"/>
            <p:cNvSpPr>
              <a:spLocks noChangeShapeType="1"/>
            </p:cNvSpPr>
            <p:nvPr/>
          </p:nvSpPr>
          <p:spPr bwMode="auto">
            <a:xfrm>
              <a:off x="3888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4384" name="Text Box 16"/>
            <p:cNvSpPr txBox="1">
              <a:spLocks noChangeArrowheads="1"/>
            </p:cNvSpPr>
            <p:nvPr/>
          </p:nvSpPr>
          <p:spPr bwMode="auto">
            <a:xfrm>
              <a:off x="3888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LUONG</a:t>
              </a:r>
            </a:p>
          </p:txBody>
        </p:sp>
        <p:sp>
          <p:nvSpPr>
            <p:cNvPr id="314385" name="Line 17"/>
            <p:cNvSpPr>
              <a:spLocks noChangeShapeType="1"/>
            </p:cNvSpPr>
            <p:nvPr/>
          </p:nvSpPr>
          <p:spPr bwMode="auto">
            <a:xfrm>
              <a:off x="4560" y="16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4386" name="Text Box 18"/>
            <p:cNvSpPr txBox="1">
              <a:spLocks noChangeArrowheads="1"/>
            </p:cNvSpPr>
            <p:nvPr/>
          </p:nvSpPr>
          <p:spPr bwMode="auto">
            <a:xfrm>
              <a:off x="4560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PHG</a:t>
              </a:r>
            </a:p>
          </p:txBody>
        </p:sp>
        <p:sp>
          <p:nvSpPr>
            <p:cNvPr id="314387" name="Text Box 19"/>
            <p:cNvSpPr txBox="1">
              <a:spLocks noChangeArrowheads="1"/>
            </p:cNvSpPr>
            <p:nvPr/>
          </p:nvSpPr>
          <p:spPr bwMode="auto">
            <a:xfrm>
              <a:off x="528" y="1920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Tung</a:t>
              </a:r>
            </a:p>
          </p:txBody>
        </p:sp>
        <p:sp>
          <p:nvSpPr>
            <p:cNvPr id="314388" name="Text Box 20"/>
            <p:cNvSpPr txBox="1">
              <a:spLocks noChangeArrowheads="1"/>
            </p:cNvSpPr>
            <p:nvPr/>
          </p:nvSpPr>
          <p:spPr bwMode="auto">
            <a:xfrm>
              <a:off x="1152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Nguyen</a:t>
              </a:r>
            </a:p>
          </p:txBody>
        </p:sp>
        <p:sp>
          <p:nvSpPr>
            <p:cNvPr id="314389" name="Text Box 21"/>
            <p:cNvSpPr txBox="1">
              <a:spLocks noChangeArrowheads="1"/>
            </p:cNvSpPr>
            <p:nvPr/>
          </p:nvSpPr>
          <p:spPr bwMode="auto">
            <a:xfrm>
              <a:off x="1824" y="192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12/08/1955</a:t>
              </a:r>
            </a:p>
          </p:txBody>
        </p:sp>
        <p:sp>
          <p:nvSpPr>
            <p:cNvPr id="314390" name="Text Box 22"/>
            <p:cNvSpPr txBox="1">
              <a:spLocks noChangeArrowheads="1"/>
            </p:cNvSpPr>
            <p:nvPr/>
          </p:nvSpPr>
          <p:spPr bwMode="auto">
            <a:xfrm>
              <a:off x="2544" y="1920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638 NVC Q5</a:t>
              </a:r>
            </a:p>
          </p:txBody>
        </p:sp>
        <p:sp>
          <p:nvSpPr>
            <p:cNvPr id="314391" name="Text Box 23"/>
            <p:cNvSpPr txBox="1">
              <a:spLocks noChangeArrowheads="1"/>
            </p:cNvSpPr>
            <p:nvPr/>
          </p:nvSpPr>
          <p:spPr bwMode="auto">
            <a:xfrm>
              <a:off x="3408" y="192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Nam</a:t>
              </a:r>
            </a:p>
          </p:txBody>
        </p:sp>
        <p:sp>
          <p:nvSpPr>
            <p:cNvPr id="314392" name="Text Box 24"/>
            <p:cNvSpPr txBox="1">
              <a:spLocks noChangeArrowheads="1"/>
            </p:cNvSpPr>
            <p:nvPr/>
          </p:nvSpPr>
          <p:spPr bwMode="auto">
            <a:xfrm>
              <a:off x="3888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40000</a:t>
              </a:r>
            </a:p>
          </p:txBody>
        </p:sp>
        <p:sp>
          <p:nvSpPr>
            <p:cNvPr id="314393" name="Text Box 25"/>
            <p:cNvSpPr txBox="1">
              <a:spLocks noChangeArrowheads="1"/>
            </p:cNvSpPr>
            <p:nvPr/>
          </p:nvSpPr>
          <p:spPr bwMode="auto">
            <a:xfrm>
              <a:off x="4560" y="192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  <p:sp>
          <p:nvSpPr>
            <p:cNvPr id="314394" name="Text Box 26"/>
            <p:cNvSpPr txBox="1">
              <a:spLocks noChangeArrowheads="1"/>
            </p:cNvSpPr>
            <p:nvPr/>
          </p:nvSpPr>
          <p:spPr bwMode="auto">
            <a:xfrm>
              <a:off x="528" y="2112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Hang</a:t>
              </a:r>
            </a:p>
          </p:txBody>
        </p:sp>
        <p:sp>
          <p:nvSpPr>
            <p:cNvPr id="314395" name="Text Box 27"/>
            <p:cNvSpPr txBox="1">
              <a:spLocks noChangeArrowheads="1"/>
            </p:cNvSpPr>
            <p:nvPr/>
          </p:nvSpPr>
          <p:spPr bwMode="auto">
            <a:xfrm>
              <a:off x="1152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Bui</a:t>
              </a:r>
            </a:p>
          </p:txBody>
        </p:sp>
        <p:sp>
          <p:nvSpPr>
            <p:cNvPr id="314396" name="Text Box 28"/>
            <p:cNvSpPr txBox="1">
              <a:spLocks noChangeArrowheads="1"/>
            </p:cNvSpPr>
            <p:nvPr/>
          </p:nvSpPr>
          <p:spPr bwMode="auto">
            <a:xfrm>
              <a:off x="1824" y="2112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07/19/1968</a:t>
              </a:r>
            </a:p>
          </p:txBody>
        </p:sp>
        <p:sp>
          <p:nvSpPr>
            <p:cNvPr id="314397" name="Text Box 29"/>
            <p:cNvSpPr txBox="1">
              <a:spLocks noChangeArrowheads="1"/>
            </p:cNvSpPr>
            <p:nvPr/>
          </p:nvSpPr>
          <p:spPr bwMode="auto">
            <a:xfrm>
              <a:off x="2544" y="2112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332 NTH Q1</a:t>
              </a:r>
            </a:p>
          </p:txBody>
        </p:sp>
        <p:sp>
          <p:nvSpPr>
            <p:cNvPr id="314398" name="Text Box 30"/>
            <p:cNvSpPr txBox="1">
              <a:spLocks noChangeArrowheads="1"/>
            </p:cNvSpPr>
            <p:nvPr/>
          </p:nvSpPr>
          <p:spPr bwMode="auto">
            <a:xfrm>
              <a:off x="3408" y="21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</a:t>
              </a:r>
            </a:p>
          </p:txBody>
        </p:sp>
        <p:sp>
          <p:nvSpPr>
            <p:cNvPr id="314399" name="Text Box 31"/>
            <p:cNvSpPr txBox="1">
              <a:spLocks noChangeArrowheads="1"/>
            </p:cNvSpPr>
            <p:nvPr/>
          </p:nvSpPr>
          <p:spPr bwMode="auto">
            <a:xfrm>
              <a:off x="3888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25000</a:t>
              </a:r>
            </a:p>
          </p:txBody>
        </p:sp>
        <p:sp>
          <p:nvSpPr>
            <p:cNvPr id="314400" name="Text Box 32"/>
            <p:cNvSpPr txBox="1">
              <a:spLocks noChangeArrowheads="1"/>
            </p:cNvSpPr>
            <p:nvPr/>
          </p:nvSpPr>
          <p:spPr bwMode="auto">
            <a:xfrm>
              <a:off x="4560" y="211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  <p:sp>
          <p:nvSpPr>
            <p:cNvPr id="314401" name="Text Box 33"/>
            <p:cNvSpPr txBox="1">
              <a:spLocks noChangeArrowheads="1"/>
            </p:cNvSpPr>
            <p:nvPr/>
          </p:nvSpPr>
          <p:spPr bwMode="auto">
            <a:xfrm>
              <a:off x="528" y="230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Nhu</a:t>
              </a:r>
            </a:p>
          </p:txBody>
        </p:sp>
        <p:sp>
          <p:nvSpPr>
            <p:cNvPr id="314402" name="Text Box 34"/>
            <p:cNvSpPr txBox="1">
              <a:spLocks noChangeArrowheads="1"/>
            </p:cNvSpPr>
            <p:nvPr/>
          </p:nvSpPr>
          <p:spPr bwMode="auto">
            <a:xfrm>
              <a:off x="1152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Le</a:t>
              </a:r>
            </a:p>
          </p:txBody>
        </p:sp>
        <p:sp>
          <p:nvSpPr>
            <p:cNvPr id="314403" name="Text Box 35"/>
            <p:cNvSpPr txBox="1">
              <a:spLocks noChangeArrowheads="1"/>
            </p:cNvSpPr>
            <p:nvPr/>
          </p:nvSpPr>
          <p:spPr bwMode="auto">
            <a:xfrm>
              <a:off x="1824" y="230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06/20/1951</a:t>
              </a:r>
            </a:p>
          </p:txBody>
        </p:sp>
        <p:sp>
          <p:nvSpPr>
            <p:cNvPr id="314404" name="Text Box 36"/>
            <p:cNvSpPr txBox="1">
              <a:spLocks noChangeArrowheads="1"/>
            </p:cNvSpPr>
            <p:nvPr/>
          </p:nvSpPr>
          <p:spPr bwMode="auto">
            <a:xfrm>
              <a:off x="2544" y="2304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291 HVH QPN</a:t>
              </a:r>
            </a:p>
          </p:txBody>
        </p:sp>
        <p:sp>
          <p:nvSpPr>
            <p:cNvPr id="314405" name="Text Box 37"/>
            <p:cNvSpPr txBox="1">
              <a:spLocks noChangeArrowheads="1"/>
            </p:cNvSpPr>
            <p:nvPr/>
          </p:nvSpPr>
          <p:spPr bwMode="auto">
            <a:xfrm>
              <a:off x="3408" y="230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Nu</a:t>
              </a:r>
            </a:p>
          </p:txBody>
        </p:sp>
        <p:sp>
          <p:nvSpPr>
            <p:cNvPr id="314406" name="Text Box 38"/>
            <p:cNvSpPr txBox="1">
              <a:spLocks noChangeArrowheads="1"/>
            </p:cNvSpPr>
            <p:nvPr/>
          </p:nvSpPr>
          <p:spPr bwMode="auto">
            <a:xfrm>
              <a:off x="3888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43000</a:t>
              </a:r>
            </a:p>
          </p:txBody>
        </p:sp>
        <p:sp>
          <p:nvSpPr>
            <p:cNvPr id="314407" name="Text Box 39"/>
            <p:cNvSpPr txBox="1">
              <a:spLocks noChangeArrowheads="1"/>
            </p:cNvSpPr>
            <p:nvPr/>
          </p:nvSpPr>
          <p:spPr bwMode="auto">
            <a:xfrm>
              <a:off x="4560" y="230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4</a:t>
              </a:r>
            </a:p>
          </p:txBody>
        </p:sp>
        <p:sp>
          <p:nvSpPr>
            <p:cNvPr id="314408" name="Text Box 40"/>
            <p:cNvSpPr txBox="1">
              <a:spLocks noChangeArrowheads="1"/>
            </p:cNvSpPr>
            <p:nvPr/>
          </p:nvSpPr>
          <p:spPr bwMode="auto">
            <a:xfrm>
              <a:off x="528" y="249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Hung</a:t>
              </a:r>
            </a:p>
          </p:txBody>
        </p:sp>
        <p:sp>
          <p:nvSpPr>
            <p:cNvPr id="314409" name="Text Box 41"/>
            <p:cNvSpPr txBox="1">
              <a:spLocks noChangeArrowheads="1"/>
            </p:cNvSpPr>
            <p:nvPr/>
          </p:nvSpPr>
          <p:spPr bwMode="auto">
            <a:xfrm>
              <a:off x="1152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Nguyen</a:t>
              </a:r>
            </a:p>
          </p:txBody>
        </p:sp>
        <p:sp>
          <p:nvSpPr>
            <p:cNvPr id="314410" name="Text Box 42"/>
            <p:cNvSpPr txBox="1">
              <a:spLocks noChangeArrowheads="1"/>
            </p:cNvSpPr>
            <p:nvPr/>
          </p:nvSpPr>
          <p:spPr bwMode="auto">
            <a:xfrm>
              <a:off x="1824" y="2496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09/15/1962</a:t>
              </a:r>
            </a:p>
          </p:txBody>
        </p:sp>
        <p:sp>
          <p:nvSpPr>
            <p:cNvPr id="314411" name="Text Box 43"/>
            <p:cNvSpPr txBox="1">
              <a:spLocks noChangeArrowheads="1"/>
            </p:cNvSpPr>
            <p:nvPr/>
          </p:nvSpPr>
          <p:spPr bwMode="auto">
            <a:xfrm>
              <a:off x="2544" y="2496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Ba Ria VT</a:t>
              </a:r>
            </a:p>
          </p:txBody>
        </p:sp>
        <p:sp>
          <p:nvSpPr>
            <p:cNvPr id="314412" name="Text Box 44"/>
            <p:cNvSpPr txBox="1">
              <a:spLocks noChangeArrowheads="1"/>
            </p:cNvSpPr>
            <p:nvPr/>
          </p:nvSpPr>
          <p:spPr bwMode="auto">
            <a:xfrm>
              <a:off x="3408" y="249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Nam</a:t>
              </a:r>
            </a:p>
          </p:txBody>
        </p:sp>
        <p:sp>
          <p:nvSpPr>
            <p:cNvPr id="314413" name="Text Box 45"/>
            <p:cNvSpPr txBox="1">
              <a:spLocks noChangeArrowheads="1"/>
            </p:cNvSpPr>
            <p:nvPr/>
          </p:nvSpPr>
          <p:spPr bwMode="auto">
            <a:xfrm>
              <a:off x="3888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38000</a:t>
              </a:r>
            </a:p>
          </p:txBody>
        </p:sp>
        <p:sp>
          <p:nvSpPr>
            <p:cNvPr id="314414" name="Text Box 46"/>
            <p:cNvSpPr txBox="1">
              <a:spLocks noChangeArrowheads="1"/>
            </p:cNvSpPr>
            <p:nvPr/>
          </p:nvSpPr>
          <p:spPr bwMode="auto">
            <a:xfrm>
              <a:off x="4560" y="24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5</a:t>
              </a:r>
            </a:p>
          </p:txBody>
        </p:sp>
      </p:grpSp>
      <p:grpSp>
        <p:nvGrpSpPr>
          <p:cNvPr id="314426" name="Group 58"/>
          <p:cNvGrpSpPr>
            <a:grpSpLocks/>
          </p:cNvGrpSpPr>
          <p:nvPr/>
        </p:nvGrpSpPr>
        <p:grpSpPr bwMode="auto">
          <a:xfrm>
            <a:off x="1447800" y="2438400"/>
            <a:ext cx="5867400" cy="914400"/>
            <a:chOff x="912" y="1536"/>
            <a:chExt cx="3696" cy="576"/>
          </a:xfrm>
        </p:grpSpPr>
        <p:sp>
          <p:nvSpPr>
            <p:cNvPr id="314419" name="Line 51"/>
            <p:cNvSpPr>
              <a:spLocks noChangeShapeType="1"/>
            </p:cNvSpPr>
            <p:nvPr/>
          </p:nvSpPr>
          <p:spPr bwMode="auto">
            <a:xfrm flipH="1">
              <a:off x="2832" y="1776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4415" name="Text Box 47"/>
            <p:cNvSpPr txBox="1">
              <a:spLocks noChangeArrowheads="1"/>
            </p:cNvSpPr>
            <p:nvPr/>
          </p:nvSpPr>
          <p:spPr bwMode="auto">
            <a:xfrm>
              <a:off x="2304" y="1536"/>
              <a:ext cx="12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rgbClr val="969696"/>
                  </a:solidFill>
                </a:rPr>
                <a:t>Thuộc tính</a:t>
              </a:r>
            </a:p>
          </p:txBody>
        </p:sp>
        <p:sp>
          <p:nvSpPr>
            <p:cNvPr id="314416" name="Line 48"/>
            <p:cNvSpPr>
              <a:spLocks noChangeShapeType="1"/>
            </p:cNvSpPr>
            <p:nvPr/>
          </p:nvSpPr>
          <p:spPr bwMode="auto">
            <a:xfrm flipH="1">
              <a:off x="2304" y="1776"/>
              <a:ext cx="57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4420" name="Line 52"/>
            <p:cNvSpPr>
              <a:spLocks noChangeShapeType="1"/>
            </p:cNvSpPr>
            <p:nvPr/>
          </p:nvSpPr>
          <p:spPr bwMode="auto">
            <a:xfrm>
              <a:off x="2976" y="1776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4421" name="Line 53"/>
            <p:cNvSpPr>
              <a:spLocks noChangeShapeType="1"/>
            </p:cNvSpPr>
            <p:nvPr/>
          </p:nvSpPr>
          <p:spPr bwMode="auto">
            <a:xfrm>
              <a:off x="3072" y="1776"/>
              <a:ext cx="110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4422" name="Line 54"/>
            <p:cNvSpPr>
              <a:spLocks noChangeShapeType="1"/>
            </p:cNvSpPr>
            <p:nvPr/>
          </p:nvSpPr>
          <p:spPr bwMode="auto">
            <a:xfrm flipH="1">
              <a:off x="1584" y="1776"/>
              <a:ext cx="115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4423" name="Line 55"/>
            <p:cNvSpPr>
              <a:spLocks noChangeShapeType="1"/>
            </p:cNvSpPr>
            <p:nvPr/>
          </p:nvSpPr>
          <p:spPr bwMode="auto">
            <a:xfrm flipH="1">
              <a:off x="912" y="1776"/>
              <a:ext cx="16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4424" name="Line 56"/>
            <p:cNvSpPr>
              <a:spLocks noChangeShapeType="1"/>
            </p:cNvSpPr>
            <p:nvPr/>
          </p:nvSpPr>
          <p:spPr bwMode="auto">
            <a:xfrm>
              <a:off x="3216" y="1776"/>
              <a:ext cx="13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Lược đồ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Lược đồ quan hệ</a:t>
            </a:r>
          </a:p>
          <a:p>
            <a:pPr lvl="1"/>
            <a:r>
              <a:rPr lang="en-US" altLang="en-US"/>
              <a:t>Tên của quan hệ</a:t>
            </a:r>
          </a:p>
          <a:p>
            <a:pPr lvl="1"/>
            <a:r>
              <a:rPr lang="en-US" altLang="en-US"/>
              <a:t>Tên của tập thuộc tính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9AF4-62E8-4DC0-A604-7FFBB6BA56CC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316484" name="Group 68"/>
          <p:cNvGrpSpPr>
            <a:grpSpLocks/>
          </p:cNvGrpSpPr>
          <p:nvPr/>
        </p:nvGrpSpPr>
        <p:grpSpPr bwMode="auto">
          <a:xfrm>
            <a:off x="228600" y="3048000"/>
            <a:ext cx="8534400" cy="1295400"/>
            <a:chOff x="192" y="1632"/>
            <a:chExt cx="5376" cy="816"/>
          </a:xfrm>
        </p:grpSpPr>
        <p:sp>
          <p:nvSpPr>
            <p:cNvPr id="316474" name="Text Box 58"/>
            <p:cNvSpPr txBox="1">
              <a:spLocks noChangeArrowheads="1"/>
            </p:cNvSpPr>
            <p:nvPr/>
          </p:nvSpPr>
          <p:spPr bwMode="auto">
            <a:xfrm>
              <a:off x="192" y="1632"/>
              <a:ext cx="17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rgbClr val="969696"/>
                  </a:solidFill>
                </a:rPr>
                <a:t>Lược đồ quan hệ</a:t>
              </a:r>
            </a:p>
          </p:txBody>
        </p:sp>
        <p:sp>
          <p:nvSpPr>
            <p:cNvPr id="316482" name="Line 66"/>
            <p:cNvSpPr>
              <a:spLocks noChangeShapeType="1"/>
            </p:cNvSpPr>
            <p:nvPr/>
          </p:nvSpPr>
          <p:spPr bwMode="auto">
            <a:xfrm>
              <a:off x="912" y="1872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6483" name="Rectangle 67"/>
            <p:cNvSpPr>
              <a:spLocks noChangeArrowheads="1"/>
            </p:cNvSpPr>
            <p:nvPr/>
          </p:nvSpPr>
          <p:spPr bwMode="auto">
            <a:xfrm>
              <a:off x="432" y="2112"/>
              <a:ext cx="5136" cy="3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6473" name="Text Box 57"/>
          <p:cNvSpPr txBox="1">
            <a:spLocks noChangeArrowheads="1"/>
          </p:cNvSpPr>
          <p:nvPr/>
        </p:nvSpPr>
        <p:spPr bwMode="auto">
          <a:xfrm>
            <a:off x="838200" y="3886200"/>
            <a:ext cx="784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NHANVIEN(MANV, TENNV, HONV, NGSINH, DCHI, PHAI, LUONG, PHG)</a:t>
            </a:r>
          </a:p>
        </p:txBody>
      </p:sp>
      <p:grpSp>
        <p:nvGrpSpPr>
          <p:cNvPr id="316486" name="Group 70"/>
          <p:cNvGrpSpPr>
            <a:grpSpLocks/>
          </p:cNvGrpSpPr>
          <p:nvPr/>
        </p:nvGrpSpPr>
        <p:grpSpPr bwMode="auto">
          <a:xfrm>
            <a:off x="2362200" y="4235450"/>
            <a:ext cx="5943600" cy="793750"/>
            <a:chOff x="1488" y="2668"/>
            <a:chExt cx="3744" cy="500"/>
          </a:xfrm>
        </p:grpSpPr>
        <p:sp>
          <p:nvSpPr>
            <p:cNvPr id="316478" name="AutoShape 62"/>
            <p:cNvSpPr>
              <a:spLocks/>
            </p:cNvSpPr>
            <p:nvPr/>
          </p:nvSpPr>
          <p:spPr bwMode="auto">
            <a:xfrm rot="5400000">
              <a:off x="3230" y="926"/>
              <a:ext cx="260" cy="3744"/>
            </a:xfrm>
            <a:prstGeom prst="rightBrace">
              <a:avLst>
                <a:gd name="adj1" fmla="val 12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6479" name="Text Box 63"/>
            <p:cNvSpPr txBox="1">
              <a:spLocks noChangeArrowheads="1"/>
            </p:cNvSpPr>
            <p:nvPr/>
          </p:nvSpPr>
          <p:spPr bwMode="auto">
            <a:xfrm>
              <a:off x="2784" y="2956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rgbClr val="969696"/>
                  </a:solidFill>
                </a:rPr>
                <a:t>Là tập hợp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16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>
            <a:normAutofit fontScale="90000"/>
          </a:bodyPr>
          <a:lstStyle/>
          <a:p>
            <a:r>
              <a:rPr lang="en-US" altLang="en-US" sz="3500"/>
              <a:t>Lược đồ (tt)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en-US"/>
              <a:t>Lược đồ CSDL</a:t>
            </a:r>
          </a:p>
          <a:p>
            <a:pPr lvl="1"/>
            <a:r>
              <a:rPr lang="en-US" altLang="en-US"/>
              <a:t>Gồm nhiều lược đồ quan hệ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569B-B2A4-49E4-AB41-E2E421F9D8C5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320532" name="Group 20"/>
          <p:cNvGrpSpPr>
            <a:grpSpLocks/>
          </p:cNvGrpSpPr>
          <p:nvPr/>
        </p:nvGrpSpPr>
        <p:grpSpPr bwMode="auto">
          <a:xfrm>
            <a:off x="533400" y="2438400"/>
            <a:ext cx="7924800" cy="2819400"/>
            <a:chOff x="336" y="1536"/>
            <a:chExt cx="4992" cy="1776"/>
          </a:xfrm>
        </p:grpSpPr>
        <p:sp>
          <p:nvSpPr>
            <p:cNvPr id="320519" name="Text Box 7"/>
            <p:cNvSpPr txBox="1">
              <a:spLocks noChangeArrowheads="1"/>
            </p:cNvSpPr>
            <p:nvPr/>
          </p:nvSpPr>
          <p:spPr bwMode="auto">
            <a:xfrm>
              <a:off x="336" y="1536"/>
              <a:ext cx="17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solidFill>
                    <a:srgbClr val="969696"/>
                  </a:solidFill>
                </a:rPr>
                <a:t>Lược đồ CSDL</a:t>
              </a:r>
            </a:p>
          </p:txBody>
        </p:sp>
        <p:grpSp>
          <p:nvGrpSpPr>
            <p:cNvPr id="320531" name="Group 19"/>
            <p:cNvGrpSpPr>
              <a:grpSpLocks/>
            </p:cNvGrpSpPr>
            <p:nvPr/>
          </p:nvGrpSpPr>
          <p:grpSpPr bwMode="auto">
            <a:xfrm>
              <a:off x="336" y="2112"/>
              <a:ext cx="4992" cy="1200"/>
              <a:chOff x="336" y="2112"/>
              <a:chExt cx="4992" cy="1200"/>
            </a:xfrm>
          </p:grpSpPr>
          <p:sp>
            <p:nvSpPr>
              <p:cNvPr id="320529" name="Rectangle 17"/>
              <p:cNvSpPr>
                <a:spLocks noChangeArrowheads="1"/>
              </p:cNvSpPr>
              <p:nvPr/>
            </p:nvSpPr>
            <p:spPr bwMode="auto">
              <a:xfrm>
                <a:off x="336" y="2112"/>
                <a:ext cx="4944" cy="120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2700" algn="ctr">
                <a:solidFill>
                  <a:srgbClr val="FF99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0518" name="Text Box 6"/>
              <p:cNvSpPr txBox="1">
                <a:spLocks noChangeArrowheads="1"/>
              </p:cNvSpPr>
              <p:nvPr/>
            </p:nvSpPr>
            <p:spPr bwMode="auto">
              <a:xfrm>
                <a:off x="384" y="2112"/>
                <a:ext cx="4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/>
                  <a:t>NHANVIEN(MANV, TENNV, HONV, NGSINH, DCHI, PHAI, LUONG, PHG)</a:t>
                </a:r>
              </a:p>
            </p:txBody>
          </p:sp>
          <p:sp>
            <p:nvSpPr>
              <p:cNvPr id="320524" name="Text Box 12"/>
              <p:cNvSpPr txBox="1">
                <a:spLocks noChangeArrowheads="1"/>
              </p:cNvSpPr>
              <p:nvPr/>
            </p:nvSpPr>
            <p:spPr bwMode="auto">
              <a:xfrm>
                <a:off x="384" y="2352"/>
                <a:ext cx="4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/>
                  <a:t>PHONGBAN(MAPHG, TENPHG, TRPHG, NG_NHANCHUC)</a:t>
                </a:r>
              </a:p>
            </p:txBody>
          </p:sp>
          <p:sp>
            <p:nvSpPr>
              <p:cNvPr id="320525" name="Text Box 13"/>
              <p:cNvSpPr txBox="1">
                <a:spLocks noChangeArrowheads="1"/>
              </p:cNvSpPr>
              <p:nvPr/>
            </p:nvSpPr>
            <p:spPr bwMode="auto">
              <a:xfrm>
                <a:off x="384" y="2592"/>
                <a:ext cx="4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/>
                  <a:t>DIADIEM_PHG(MAPHG, DIADIEM)</a:t>
                </a:r>
              </a:p>
            </p:txBody>
          </p:sp>
          <p:sp>
            <p:nvSpPr>
              <p:cNvPr id="320526" name="Text Box 14"/>
              <p:cNvSpPr txBox="1">
                <a:spLocks noChangeArrowheads="1"/>
              </p:cNvSpPr>
              <p:nvPr/>
            </p:nvSpPr>
            <p:spPr bwMode="auto">
              <a:xfrm>
                <a:off x="384" y="2832"/>
                <a:ext cx="4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/>
                  <a:t>THANNHAN(MA_NVIEN, TENTN, PHAI, NGSINH, QUANHE)</a:t>
                </a:r>
              </a:p>
            </p:txBody>
          </p:sp>
          <p:sp>
            <p:nvSpPr>
              <p:cNvPr id="320527" name="Text Box 15"/>
              <p:cNvSpPr txBox="1">
                <a:spLocks noChangeArrowheads="1"/>
              </p:cNvSpPr>
              <p:nvPr/>
            </p:nvSpPr>
            <p:spPr bwMode="auto">
              <a:xfrm>
                <a:off x="384" y="3072"/>
                <a:ext cx="4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/>
                  <a:t>DEAN(TENDA, MADA, DDIEM_DA, PHONG)</a:t>
                </a:r>
              </a:p>
            </p:txBody>
          </p:sp>
        </p:grpSp>
        <p:sp>
          <p:nvSpPr>
            <p:cNvPr id="320530" name="Line 18"/>
            <p:cNvSpPr>
              <a:spLocks noChangeShapeType="1"/>
            </p:cNvSpPr>
            <p:nvPr/>
          </p:nvSpPr>
          <p:spPr bwMode="auto">
            <a:xfrm>
              <a:off x="1296" y="1728"/>
              <a:ext cx="9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3657</TotalTime>
  <Words>2240</Words>
  <Application>Microsoft Office PowerPoint</Application>
  <PresentationFormat>On-screen Show (4:3)</PresentationFormat>
  <Paragraphs>612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Verdana</vt:lpstr>
      <vt:lpstr>Times New Roman</vt:lpstr>
      <vt:lpstr>Wingdings 2</vt:lpstr>
      <vt:lpstr>Wingdings</vt:lpstr>
      <vt:lpstr>Symbol</vt:lpstr>
      <vt:lpstr>Tahoma</vt:lpstr>
      <vt:lpstr>Facet</vt:lpstr>
      <vt:lpstr>Chương 3</vt:lpstr>
      <vt:lpstr>Nội dung chi tiết</vt:lpstr>
      <vt:lpstr>Giới thiệu</vt:lpstr>
      <vt:lpstr>Nội dung chi tiết</vt:lpstr>
      <vt:lpstr>Quan hệ </vt:lpstr>
      <vt:lpstr>Quan hệ (tt)</vt:lpstr>
      <vt:lpstr>Thuộc tính</vt:lpstr>
      <vt:lpstr>Lược đồ</vt:lpstr>
      <vt:lpstr>Lược đồ (tt)</vt:lpstr>
      <vt:lpstr>Bộ</vt:lpstr>
      <vt:lpstr>Miền giá trị</vt:lpstr>
      <vt:lpstr>Định nghĩa hình thức</vt:lpstr>
      <vt:lpstr>Định nghĩa hình thức (tt)</vt:lpstr>
      <vt:lpstr>Tóm tắt các ký hiệu</vt:lpstr>
      <vt:lpstr>Nội dung chi tiết</vt:lpstr>
      <vt:lpstr>Ràng buộc toàn vẹn</vt:lpstr>
      <vt:lpstr>Siêu khóa</vt:lpstr>
      <vt:lpstr>Khóa</vt:lpstr>
      <vt:lpstr>Khóa chính </vt:lpstr>
      <vt:lpstr>Tham chiếu</vt:lpstr>
      <vt:lpstr>Khóa ngoại</vt:lpstr>
      <vt:lpstr>Khóa ngoại (tt)</vt:lpstr>
      <vt:lpstr>Khóa ngoại (tt)</vt:lpstr>
      <vt:lpstr>Nội dung chi tiết</vt:lpstr>
      <vt:lpstr>Các đặc trưng của quan hệ </vt:lpstr>
      <vt:lpstr>Các đặc trưng của quan hệ (tt)</vt:lpstr>
      <vt:lpstr>Nội dung chi tiết</vt:lpstr>
      <vt:lpstr>Các qui tắc chuyển đổi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Q&amp;A</vt:lpstr>
    </vt:vector>
  </TitlesOfParts>
  <Company>SRDC 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of Web Services</dc:title>
  <dc:creator>Asuman Dogac</dc:creator>
  <cp:lastModifiedBy>hapv</cp:lastModifiedBy>
  <cp:revision>574</cp:revision>
  <dcterms:created xsi:type="dcterms:W3CDTF">2003-05-25T12:47:52Z</dcterms:created>
  <dcterms:modified xsi:type="dcterms:W3CDTF">2021-09-01T07:21:05Z</dcterms:modified>
</cp:coreProperties>
</file>