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6" r:id="rId4"/>
    <p:sldMasterId id="2147483654" r:id="rId5"/>
  </p:sldMasterIdLst>
  <p:sldIdLst>
    <p:sldId id="256" r:id="rId6"/>
    <p:sldId id="257" r:id="rId7"/>
    <p:sldId id="259" r:id="rId8"/>
    <p:sldId id="260" r:id="rId9"/>
    <p:sldId id="262" r:id="rId10"/>
    <p:sldId id="261" r:id="rId11"/>
    <p:sldId id="263" r:id="rId12"/>
    <p:sldId id="264" r:id="rId13"/>
    <p:sldId id="265" r:id="rId14"/>
    <p:sldId id="266" r:id="rId15"/>
    <p:sldId id="268" r:id="rId16"/>
    <p:sldId id="269" r:id="rId17"/>
    <p:sldId id="267" r:id="rId18"/>
    <p:sldId id="270" r:id="rId19"/>
    <p:sldId id="272"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15" d="100"/>
          <a:sy n="115" d="100"/>
        </p:scale>
        <p:origin x="318" y="114"/>
      </p:cViewPr>
      <p:guideLst>
        <p:guide orient="horz" pos="2376"/>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5_Images &amp; Contents Layout">
    <p:spTree>
      <p:nvGrpSpPr>
        <p:cNvPr id="1" name=""/>
        <p:cNvGrpSpPr/>
        <p:nvPr/>
      </p:nvGrpSpPr>
      <p:grpSpPr>
        <a:xfrm>
          <a:off x="0" y="0"/>
          <a:ext cx="0" cy="0"/>
          <a:chOff x="0" y="0"/>
          <a:chExt cx="0" cy="0"/>
        </a:xfrm>
      </p:grpSpPr>
      <p:sp>
        <p:nvSpPr>
          <p:cNvPr id="9" name="Rectangle 8"/>
          <p:cNvSpPr/>
          <p:nvPr/>
        </p:nvSpPr>
        <p:spPr>
          <a:xfrm>
            <a:off x="0" y="2"/>
            <a:ext cx="12192000" cy="16390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2" name="Oval 11"/>
          <p:cNvSpPr/>
          <p:nvPr/>
        </p:nvSpPr>
        <p:spPr>
          <a:xfrm>
            <a:off x="5466000" y="985382"/>
            <a:ext cx="1260000" cy="12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7" name="Text Placeholder 9">
            <a:extLst>
              <a:ext uri="{FF2B5EF4-FFF2-40B4-BE49-F238E27FC236}">
                <a16:creationId xmlns:a16="http://schemas.microsoft.com/office/drawing/2014/main" id="{C2FFD24C-7A3B-446D-9BCE-07E83932E2B1}"/>
              </a:ext>
            </a:extLst>
          </p:cNvPr>
          <p:cNvSpPr>
            <a:spLocks noGrp="1"/>
          </p:cNvSpPr>
          <p:nvPr>
            <p:ph type="body" sz="quarter" idx="12" hasCustomPrompt="1"/>
          </p:nvPr>
        </p:nvSpPr>
        <p:spPr>
          <a:xfrm>
            <a:off x="0" y="236429"/>
            <a:ext cx="12191999"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8" name="Content Placeholder 7"/>
          <p:cNvSpPr>
            <a:spLocks noGrp="1"/>
          </p:cNvSpPr>
          <p:nvPr>
            <p:ph sz="quarter" idx="13"/>
          </p:nvPr>
        </p:nvSpPr>
        <p:spPr>
          <a:xfrm>
            <a:off x="1518067" y="2454828"/>
            <a:ext cx="8629650" cy="1373662"/>
          </a:xfrm>
          <a:prstGeom prst="rect">
            <a:avLst/>
          </a:prstGeom>
        </p:spPr>
        <p:txBody>
          <a:bodyPr/>
          <a:lstStyle>
            <a:lvl1pPr marL="0" indent="0" algn="ctr">
              <a:buNone/>
              <a:defRPr sz="4800">
                <a:solidFill>
                  <a:schemeClr val="accent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mtClean="0"/>
              <a:t>Edit Master text styles</a:t>
            </a:r>
          </a:p>
        </p:txBody>
      </p:sp>
      <p:sp>
        <p:nvSpPr>
          <p:cNvPr id="30" name="Content Placeholder 7"/>
          <p:cNvSpPr>
            <a:spLocks noGrp="1"/>
          </p:cNvSpPr>
          <p:nvPr>
            <p:ph sz="quarter" idx="14" hasCustomPrompt="1"/>
          </p:nvPr>
        </p:nvSpPr>
        <p:spPr>
          <a:xfrm>
            <a:off x="1465287" y="4041285"/>
            <a:ext cx="8629650" cy="1205868"/>
          </a:xfrm>
          <a:prstGeom prst="rect">
            <a:avLst/>
          </a:prstGeom>
        </p:spPr>
        <p:txBody>
          <a:bodyPr/>
          <a:lstStyle>
            <a:lvl1pPr marL="0" indent="0" algn="ctr">
              <a:buNone/>
              <a:defRPr/>
            </a:lvl1pPr>
            <a:lvl2pPr marL="457200" indent="0" algn="ctr">
              <a:buNone/>
              <a:defRPr sz="2800"/>
            </a:lvl2pPr>
            <a:lvl3pPr marL="914400" indent="0" algn="ctr">
              <a:buNone/>
              <a:defRPr/>
            </a:lvl3pPr>
            <a:lvl4pPr marL="1371600" indent="0" algn="ctr">
              <a:buNone/>
              <a:defRPr/>
            </a:lvl4pPr>
            <a:lvl5pPr marL="1828800" indent="0" algn="ctr">
              <a:buNone/>
              <a:defRPr/>
            </a:lvl5pPr>
          </a:lstStyle>
          <a:p>
            <a:pPr lvl="1"/>
            <a:r>
              <a:rPr lang="en-US" dirty="0"/>
              <a:t>Second level</a:t>
            </a:r>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812" y="5712781"/>
            <a:ext cx="1590600" cy="1090331"/>
          </a:xfrm>
          <a:prstGeom prst="rect">
            <a:avLst/>
          </a:prstGeom>
        </p:spPr>
      </p:pic>
      <p:sp>
        <p:nvSpPr>
          <p:cNvPr id="14" name="Slide Number Placeholder 13"/>
          <p:cNvSpPr>
            <a:spLocks noGrp="1"/>
          </p:cNvSpPr>
          <p:nvPr>
            <p:ph type="sldNum" sz="quarter" idx="15"/>
          </p:nvPr>
        </p:nvSpPr>
        <p:spPr/>
        <p:txBody>
          <a:bodyPr/>
          <a:lstStyle/>
          <a:p>
            <a:fld id="{6D6986FD-A0F2-408E-B179-98FC05FF29CE}" type="slidenum">
              <a:rPr lang="en-US" smtClean="0"/>
              <a:t>‹#›</a:t>
            </a:fld>
            <a:endParaRPr lang="en-US"/>
          </a:p>
        </p:txBody>
      </p:sp>
    </p:spTree>
    <p:extLst>
      <p:ext uri="{BB962C8B-B14F-4D97-AF65-F5344CB8AC3E}">
        <p14:creationId xmlns:p14="http://schemas.microsoft.com/office/powerpoint/2010/main" val="272442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s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DBAD1-D9E7-4C08-AC0D-FCF3EFD0F4D5}"/>
              </a:ext>
            </a:extLst>
          </p:cNvPr>
          <p:cNvSpPr/>
          <p:nvPr/>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7144282E-182B-40C9-BC95-CDE543E12624}"/>
              </a:ext>
            </a:extLst>
          </p:cNvPr>
          <p:cNvSpPr/>
          <p:nvPr/>
        </p:nvSpPr>
        <p:spPr>
          <a:xfrm>
            <a:off x="-1" y="142874"/>
            <a:ext cx="10253709"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0576" y="162773"/>
            <a:ext cx="1083833" cy="742950"/>
          </a:xfrm>
          <a:prstGeom prst="rect">
            <a:avLst/>
          </a:prstGeom>
        </p:spPr>
      </p:pic>
      <p:sp>
        <p:nvSpPr>
          <p:cNvPr id="7" name="Text Placeholder 6"/>
          <p:cNvSpPr>
            <a:spLocks noGrp="1"/>
          </p:cNvSpPr>
          <p:nvPr>
            <p:ph type="body" sz="quarter" idx="11"/>
          </p:nvPr>
        </p:nvSpPr>
        <p:spPr>
          <a:xfrm>
            <a:off x="328613" y="1349375"/>
            <a:ext cx="11398250" cy="5318125"/>
          </a:xfrm>
          <a:prstGeom prst="rect">
            <a:avLst/>
          </a:prstGeom>
        </p:spPr>
        <p:txBody>
          <a:bodyPr>
            <a:normAutofit/>
          </a:bodyPr>
          <a:lstStyle>
            <a:lvl1pPr>
              <a:lnSpc>
                <a:spcPct val="150000"/>
              </a:lnSpc>
              <a:defRPr sz="3600"/>
            </a:lvl1pPr>
            <a:lvl2pPr>
              <a:lnSpc>
                <a:spcPct val="150000"/>
              </a:lnSpc>
              <a:defRPr sz="2800"/>
            </a:lvl2pPr>
            <a:lvl3pPr>
              <a:lnSpc>
                <a:spcPct val="150000"/>
              </a:lnSpc>
              <a:defRPr sz="2400"/>
            </a:lvl3pPr>
            <a:lvl4pPr>
              <a:lnSpc>
                <a:spcPct val="150000"/>
              </a:lnSpc>
              <a:defRPr sz="2000"/>
            </a:lvl4pPr>
            <a:lvl5pPr>
              <a:lnSpc>
                <a:spcPct val="150000"/>
              </a:lnSpc>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2"/>
          </p:nvPr>
        </p:nvSpPr>
        <p:spPr>
          <a:xfrm>
            <a:off x="11222492" y="6302375"/>
            <a:ext cx="500849" cy="365125"/>
          </a:xfrm>
        </p:spPr>
        <p:txBody>
          <a:bodyPr/>
          <a:lstStyle/>
          <a:p>
            <a:fld id="{6D6986FD-A0F2-408E-B179-98FC05FF29CE}" type="slidenum">
              <a:rPr lang="en-US" smtClean="0"/>
              <a:t>‹#›</a:t>
            </a:fld>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ontents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DBAD1-D9E7-4C08-AC0D-FCF3EFD0F4D5}"/>
              </a:ext>
            </a:extLst>
          </p:cNvPr>
          <p:cNvSpPr/>
          <p:nvPr/>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7144282E-182B-40C9-BC95-CDE543E12624}"/>
              </a:ext>
            </a:extLst>
          </p:cNvPr>
          <p:cNvSpPr/>
          <p:nvPr/>
        </p:nvSpPr>
        <p:spPr>
          <a:xfrm>
            <a:off x="0" y="142874"/>
            <a:ext cx="10280342"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6239" y="206309"/>
            <a:ext cx="1083833" cy="742950"/>
          </a:xfrm>
          <a:prstGeom prst="rect">
            <a:avLst/>
          </a:prstGeom>
        </p:spPr>
      </p:pic>
      <p:sp>
        <p:nvSpPr>
          <p:cNvPr id="7" name="Text Placeholder 6"/>
          <p:cNvSpPr>
            <a:spLocks noGrp="1"/>
          </p:cNvSpPr>
          <p:nvPr>
            <p:ph type="body" sz="quarter" idx="11"/>
          </p:nvPr>
        </p:nvSpPr>
        <p:spPr>
          <a:xfrm>
            <a:off x="328613" y="1349375"/>
            <a:ext cx="11398250" cy="4864817"/>
          </a:xfrm>
          <a:prstGeom prst="rect">
            <a:avLst/>
          </a:prstGeom>
        </p:spPr>
        <p:txBody>
          <a:bodyPr>
            <a:normAutofit/>
          </a:bodyPr>
          <a:lstStyle>
            <a:lvl1pPr>
              <a:lnSpc>
                <a:spcPct val="150000"/>
              </a:lnSpc>
              <a:defRPr sz="3200"/>
            </a:lvl1pPr>
            <a:lvl2pPr>
              <a:lnSpc>
                <a:spcPct val="200000"/>
              </a:lnSpc>
              <a:defRPr sz="2800"/>
            </a:lvl2pPr>
            <a:lvl3pPr>
              <a:lnSpc>
                <a:spcPct val="200000"/>
              </a:lnSpc>
              <a:defRPr sz="2400"/>
            </a:lvl3pPr>
            <a:lvl4pPr>
              <a:lnSpc>
                <a:spcPct val="200000"/>
              </a:lnSpc>
              <a:defRPr sz="2000"/>
            </a:lvl4pPr>
            <a:lvl5pPr>
              <a:lnSpc>
                <a:spcPct val="200000"/>
              </a:lnSpc>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a:extLst>
              <a:ext uri="{FF2B5EF4-FFF2-40B4-BE49-F238E27FC236}">
                <a16:creationId xmlns:a16="http://schemas.microsoft.com/office/drawing/2014/main" id="{6D7E74B4-22C6-4BCA-8832-66A46F494BC9}"/>
              </a:ext>
            </a:extLst>
          </p:cNvPr>
          <p:cNvSpPr/>
          <p:nvPr/>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137DC34-CBCD-4E73-89FA-8B6D1D79AF20}"/>
              </a:ext>
            </a:extLst>
          </p:cNvPr>
          <p:cNvSpPr/>
          <p:nvPr/>
        </p:nvSpPr>
        <p:spPr>
          <a:xfrm>
            <a:off x="6746489" y="6353175"/>
            <a:ext cx="5039664" cy="369332"/>
          </a:xfrm>
          <a:prstGeom prst="rect">
            <a:avLst/>
          </a:prstGeom>
        </p:spPr>
        <p:txBody>
          <a:bodyPr wrap="square" anchor="ctr">
            <a:spAutoFit/>
          </a:bodyPr>
          <a:lstStyle/>
          <a:p>
            <a:r>
              <a:rPr lang="en-US" dirty="0" err="1">
                <a:solidFill>
                  <a:schemeClr val="bg1"/>
                </a:solidFill>
              </a:rPr>
              <a:t>Vũ</a:t>
            </a:r>
            <a:r>
              <a:rPr lang="en-US" dirty="0">
                <a:solidFill>
                  <a:schemeClr val="bg1"/>
                </a:solidFill>
              </a:rPr>
              <a:t> </a:t>
            </a:r>
            <a:r>
              <a:rPr lang="en-US" dirty="0" err="1">
                <a:solidFill>
                  <a:schemeClr val="bg1"/>
                </a:solidFill>
              </a:rPr>
              <a:t>Ngọc</a:t>
            </a:r>
            <a:r>
              <a:rPr lang="en-US" dirty="0">
                <a:solidFill>
                  <a:schemeClr val="bg1"/>
                </a:solidFill>
              </a:rPr>
              <a:t> Anh</a:t>
            </a:r>
            <a:r>
              <a:rPr lang="en-US" baseline="0" dirty="0">
                <a:solidFill>
                  <a:schemeClr val="bg1"/>
                </a:solidFill>
              </a:rPr>
              <a:t>– ĐH </a:t>
            </a:r>
            <a:r>
              <a:rPr lang="en-US" baseline="0" dirty="0" err="1">
                <a:solidFill>
                  <a:schemeClr val="bg1"/>
                </a:solidFill>
              </a:rPr>
              <a:t>Phenikaa</a:t>
            </a:r>
            <a:endParaRPr lang="en-US" dirty="0">
              <a:solidFill>
                <a:schemeClr val="bg1"/>
              </a:solidFill>
            </a:endParaRPr>
          </a:p>
        </p:txBody>
      </p:sp>
      <p:sp>
        <p:nvSpPr>
          <p:cNvPr id="11" name="Slide Number Placeholder 10"/>
          <p:cNvSpPr>
            <a:spLocks noGrp="1"/>
          </p:cNvSpPr>
          <p:nvPr>
            <p:ph type="sldNum" sz="quarter" idx="12"/>
          </p:nvPr>
        </p:nvSpPr>
        <p:spPr>
          <a:xfrm>
            <a:off x="11726863" y="6353175"/>
            <a:ext cx="390416" cy="365125"/>
          </a:xfrm>
        </p:spPr>
        <p:txBody>
          <a:bodyPr/>
          <a:lstStyle/>
          <a:p>
            <a:fld id="{6D6986FD-A0F2-408E-B179-98FC05FF29CE}" type="slidenum">
              <a:rPr lang="en-US" smtClean="0"/>
              <a:t>‹#›</a:t>
            </a:fld>
            <a:endParaRPr lang="en-US" dirty="0"/>
          </a:p>
        </p:txBody>
      </p:sp>
    </p:spTree>
    <p:extLst>
      <p:ext uri="{BB962C8B-B14F-4D97-AF65-F5344CB8AC3E}">
        <p14:creationId xmlns:p14="http://schemas.microsoft.com/office/powerpoint/2010/main" val="90585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E74B4-22C6-4BCA-8832-66A46F494BC9}"/>
              </a:ext>
            </a:extLst>
          </p:cNvPr>
          <p:cNvSpPr/>
          <p:nvPr/>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137DC34-CBCD-4E73-89FA-8B6D1D79AF20}"/>
              </a:ext>
            </a:extLst>
          </p:cNvPr>
          <p:cNvSpPr/>
          <p:nvPr/>
        </p:nvSpPr>
        <p:spPr>
          <a:xfrm>
            <a:off x="7736890" y="6353175"/>
            <a:ext cx="4284134" cy="369332"/>
          </a:xfrm>
          <a:prstGeom prst="rect">
            <a:avLst/>
          </a:prstGeom>
        </p:spPr>
        <p:txBody>
          <a:bodyPr wrap="square" anchor="ctr">
            <a:spAutoFit/>
          </a:bodyPr>
          <a:lstStyle/>
          <a:p>
            <a:r>
              <a:rPr lang="en-US" dirty="0">
                <a:solidFill>
                  <a:schemeClr val="bg1"/>
                </a:solidFill>
              </a:rPr>
              <a:t>CSDL – </a:t>
            </a:r>
            <a:r>
              <a:rPr lang="en-US" dirty="0" err="1">
                <a:solidFill>
                  <a:schemeClr val="bg1"/>
                </a:solidFill>
              </a:rPr>
              <a:t>Phạm</a:t>
            </a:r>
            <a:r>
              <a:rPr lang="en-US" dirty="0">
                <a:solidFill>
                  <a:schemeClr val="bg1"/>
                </a:solidFill>
              </a:rPr>
              <a:t> </a:t>
            </a:r>
            <a:r>
              <a:rPr lang="en-US" dirty="0" err="1">
                <a:solidFill>
                  <a:schemeClr val="bg1"/>
                </a:solidFill>
              </a:rPr>
              <a:t>Văn</a:t>
            </a:r>
            <a:r>
              <a:rPr lang="en-US" baseline="0" dirty="0">
                <a:solidFill>
                  <a:schemeClr val="bg1"/>
                </a:solidFill>
              </a:rPr>
              <a:t> </a:t>
            </a:r>
            <a:r>
              <a:rPr lang="en-US" baseline="0" dirty="0" err="1">
                <a:solidFill>
                  <a:schemeClr val="bg1"/>
                </a:solidFill>
              </a:rPr>
              <a:t>Hà</a:t>
            </a:r>
            <a:r>
              <a:rPr lang="en-US" baseline="0" dirty="0">
                <a:solidFill>
                  <a:schemeClr val="bg1"/>
                </a:solidFill>
              </a:rPr>
              <a:t> – ĐH </a:t>
            </a:r>
            <a:r>
              <a:rPr lang="en-US" baseline="0" dirty="0" err="1">
                <a:solidFill>
                  <a:schemeClr val="bg1"/>
                </a:solidFill>
              </a:rPr>
              <a:t>Phenikaa</a:t>
            </a:r>
            <a:endParaRPr lang="en-US" dirty="0">
              <a:solidFill>
                <a:schemeClr val="bg1"/>
              </a:solidFill>
            </a:endParaRPr>
          </a:p>
        </p:txBody>
      </p:sp>
      <p:sp>
        <p:nvSpPr>
          <p:cNvPr id="5" name="Text Placeholder 9">
            <a:extLst>
              <a:ext uri="{FF2B5EF4-FFF2-40B4-BE49-F238E27FC236}">
                <a16:creationId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2821" y="260427"/>
            <a:ext cx="1083833" cy="742950"/>
          </a:xfrm>
          <a:prstGeom prst="rect">
            <a:avLst/>
          </a:prstGeom>
        </p:spPr>
      </p:pic>
      <p:sp>
        <p:nvSpPr>
          <p:cNvPr id="8" name="Slide Number Placeholder 7"/>
          <p:cNvSpPr>
            <a:spLocks noGrp="1"/>
          </p:cNvSpPr>
          <p:nvPr>
            <p:ph type="sldNum" sz="quarter" idx="11"/>
          </p:nvPr>
        </p:nvSpPr>
        <p:spPr>
          <a:xfrm>
            <a:off x="11746653" y="6373191"/>
            <a:ext cx="370625" cy="365125"/>
          </a:xfrm>
        </p:spPr>
        <p:txBody>
          <a:bodyPr/>
          <a:lstStyle/>
          <a:p>
            <a:fld id="{6D6986FD-A0F2-408E-B179-98FC05FF29CE}" type="slidenum">
              <a:rPr lang="en-US" smtClean="0"/>
              <a:t>‹#›</a:t>
            </a:fld>
            <a:endParaRPr lang="en-US" dirty="0"/>
          </a:p>
        </p:txBody>
      </p:sp>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2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5707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8" name="Text Placeholder 7"/>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986FD-A0F2-408E-B179-98FC05FF29CE}" type="slidenum">
              <a:rPr lang="en-US" smtClean="0"/>
              <a:t>‹#›</a:t>
            </a:fld>
            <a:endParaRPr lang="en-US"/>
          </a:p>
        </p:txBody>
      </p:sp>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86" r:id="rId1"/>
    <p:sldLayoutId id="2147483657" r:id="rId2"/>
    <p:sldLayoutId id="2147483685" r:id="rId3"/>
    <p:sldLayoutId id="2147483658" r:id="rId4"/>
    <p:sldLayoutId id="2147483661" r:id="rId5"/>
    <p:sldLayoutId id="214748368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uong.nguyenvan@phenikaa-uni.edu.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ochocit.com/wp-content/uploads/2021/10/thanh-cong-cu-cua-arduino-ide.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ochocit.com/wp-content/uploads/2021/10/preferences-arduino-ide.png"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labcenter.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ochocit.com/wp-content/uploads/2021/10/thu-vien-gia-lap-arduino-proteus.png" TargetMode="External"/><Relationship Id="rId2" Type="http://schemas.openxmlformats.org/officeDocument/2006/relationships/hyperlink" Target="https://drive.google.com/file/d/19r90CSZOUrwjzWYuLn-Ih-3wv7PmN0r3/view?usp=sharing" TargetMode="Externa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hyperlink" Target="https://gochocit.com/wp-content/uploads/2021/10/them-arduino-proteus.jpg" TargetMode="Externa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dt0DDFQea2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rduino.cc/" TargetMode="External"/><Relationship Id="rId2" Type="http://schemas.openxmlformats.org/officeDocument/2006/relationships/hyperlink" Target="https://www.arduino.cc/en/softwa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rduino.vn/reference/xung-pwm" TargetMode="External"/><Relationship Id="rId2" Type="http://schemas.openxmlformats.org/officeDocument/2006/relationships/hyperlink" Target="https://en.wikipedia.org/wiki/AVR_microcontrollers"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rduino.cc/en/Main/Softwa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p:cNvSpPr>
          <p:nvPr/>
        </p:nvSpPr>
        <p:spPr>
          <a:xfrm>
            <a:off x="0" y="417577"/>
            <a:ext cx="12191999" cy="72424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smtClean="0">
                <a:latin typeface="Times New Roman" panose="02020603050405020304" pitchFamily="18" charset="0"/>
                <a:cs typeface="Times New Roman" panose="02020603050405020304" pitchFamily="18" charset="0"/>
              </a:rPr>
              <a:t>TRƯỜNG ĐẠI HỌC PHENIKAA</a:t>
            </a:r>
          </a:p>
          <a:p>
            <a:r>
              <a:rPr lang="en-US" sz="3200" b="1" dirty="0" smtClean="0">
                <a:latin typeface="Times New Roman" panose="02020603050405020304" pitchFamily="18" charset="0"/>
                <a:cs typeface="Times New Roman" panose="02020603050405020304" pitchFamily="18" charset="0"/>
              </a:rPr>
              <a:t>KHOA CÔNG NGHỆ THÔNG TIN</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30362" y="2286272"/>
            <a:ext cx="9761262" cy="2769989"/>
          </a:xfrm>
          <a:prstGeom prst="rect">
            <a:avLst/>
          </a:prstGeom>
          <a:noFill/>
        </p:spPr>
        <p:txBody>
          <a:bodyPr wrap="none" rtlCol="0">
            <a:spAutoFit/>
          </a:bodyPr>
          <a:lstStyle/>
          <a:p>
            <a:pPr algn="ctr"/>
            <a:r>
              <a:rPr lang="en-US" sz="3200" b="1" dirty="0" smtClean="0">
                <a:solidFill>
                  <a:srgbClr val="00B0F0"/>
                </a:solidFill>
              </a:rPr>
              <a:t>MÔN HỌC: KIẾN TRÚC MÁY TÍNH (THỰC HÀNH)</a:t>
            </a:r>
          </a:p>
          <a:p>
            <a:pPr algn="ctr"/>
            <a:endParaRPr lang="en-US" sz="4000" b="1" dirty="0" smtClean="0">
              <a:solidFill>
                <a:srgbClr val="00B0F0"/>
              </a:solidFill>
            </a:endParaRPr>
          </a:p>
          <a:p>
            <a:pPr algn="ctr"/>
            <a:r>
              <a:rPr lang="en-US" sz="2800" dirty="0" smtClean="0"/>
              <a:t>GIÁO VIÊN: NGUYỄN VĂN CƯỜNG</a:t>
            </a:r>
          </a:p>
          <a:p>
            <a:r>
              <a:rPr lang="en-US" sz="2800" dirty="0"/>
              <a:t>	</a:t>
            </a:r>
            <a:r>
              <a:rPr lang="en-US" sz="2800" dirty="0" smtClean="0"/>
              <a:t>	EMAIL: </a:t>
            </a:r>
            <a:r>
              <a:rPr lang="en-US" sz="2800" dirty="0" smtClean="0">
                <a:hlinkClick r:id="rId2"/>
              </a:rPr>
              <a:t>cuong.nguyenvan@phenikaa-uni.edu.vn</a:t>
            </a:r>
            <a:endParaRPr lang="en-US" sz="2800" dirty="0" smtClean="0"/>
          </a:p>
          <a:p>
            <a:r>
              <a:rPr lang="en-US" sz="2800" dirty="0"/>
              <a:t>	</a:t>
            </a:r>
            <a:r>
              <a:rPr lang="en-US" sz="2800" dirty="0" smtClean="0"/>
              <a:t>	Tell: 091 86 89 388</a:t>
            </a:r>
          </a:p>
          <a:p>
            <a:endParaRPr lang="en-US" dirty="0"/>
          </a:p>
        </p:txBody>
      </p:sp>
    </p:spTree>
    <p:extLst>
      <p:ext uri="{BB962C8B-B14F-4D97-AF65-F5344CB8AC3E}">
        <p14:creationId xmlns:p14="http://schemas.microsoft.com/office/powerpoint/2010/main" val="3093104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vi-VN" sz="3200" b="1" dirty="0"/>
              <a:t>Hướng dẫn cài đặt và sử dụng Arduino </a:t>
            </a:r>
            <a:r>
              <a:rPr lang="vi-VN" sz="3200" b="1" dirty="0" smtClean="0"/>
              <a:t>IDE</a:t>
            </a:r>
            <a:endParaRPr lang="vi-VN" sz="3200" b="1" dirty="0"/>
          </a:p>
        </p:txBody>
      </p:sp>
      <p:sp>
        <p:nvSpPr>
          <p:cNvPr id="4" name="Slide Number Placeholder 3"/>
          <p:cNvSpPr>
            <a:spLocks noGrp="1"/>
          </p:cNvSpPr>
          <p:nvPr>
            <p:ph type="sldNum" sz="quarter" idx="12"/>
          </p:nvPr>
        </p:nvSpPr>
        <p:spPr/>
        <p:txBody>
          <a:bodyPr/>
          <a:lstStyle/>
          <a:p>
            <a:fld id="{6D6986FD-A0F2-408E-B179-98FC05FF29CE}" type="slidenum">
              <a:rPr lang="en-US" smtClean="0"/>
              <a:t>10</a:t>
            </a:fld>
            <a:endParaRPr lang="en-US"/>
          </a:p>
        </p:txBody>
      </p:sp>
      <p:pic>
        <p:nvPicPr>
          <p:cNvPr id="1026" name="Picture 2" descr="Đường dẫn Arduino 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739" y="1729033"/>
            <a:ext cx="3363480" cy="23218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á trình cài đặt Arduino 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740" y="1686841"/>
            <a:ext cx="3497696" cy="24062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8316840" y="1926505"/>
            <a:ext cx="2545124" cy="3134595"/>
          </a:xfrm>
          <a:prstGeom prst="rect">
            <a:avLst/>
          </a:prstGeom>
        </p:spPr>
      </p:pic>
    </p:spTree>
    <p:extLst>
      <p:ext uri="{BB962C8B-B14F-4D97-AF65-F5344CB8AC3E}">
        <p14:creationId xmlns:p14="http://schemas.microsoft.com/office/powerpoint/2010/main" val="611548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vi-VN" sz="3200" b="1" dirty="0"/>
              <a:t>Hướng dẫn cài đặt và sử dụng Arduino </a:t>
            </a:r>
            <a:r>
              <a:rPr lang="vi-VN" sz="3200" b="1" dirty="0" smtClean="0"/>
              <a:t>IDE</a:t>
            </a:r>
            <a:endParaRPr lang="vi-VN" sz="3200" b="1" dirty="0"/>
          </a:p>
        </p:txBody>
      </p:sp>
      <p:sp>
        <p:nvSpPr>
          <p:cNvPr id="4" name="Slide Number Placeholder 3"/>
          <p:cNvSpPr>
            <a:spLocks noGrp="1"/>
          </p:cNvSpPr>
          <p:nvPr>
            <p:ph type="sldNum" sz="quarter" idx="12"/>
          </p:nvPr>
        </p:nvSpPr>
        <p:spPr/>
        <p:txBody>
          <a:bodyPr/>
          <a:lstStyle/>
          <a:p>
            <a:fld id="{6D6986FD-A0F2-408E-B179-98FC05FF29CE}" type="slidenum">
              <a:rPr lang="en-US" smtClean="0"/>
              <a:t>11</a:t>
            </a:fld>
            <a:endParaRPr lang="en-US"/>
          </a:p>
        </p:txBody>
      </p:sp>
      <p:sp>
        <p:nvSpPr>
          <p:cNvPr id="8" name="Rectangle 3"/>
          <p:cNvSpPr>
            <a:spLocks noChangeArrowheads="1"/>
          </p:cNvSpPr>
          <p:nvPr/>
        </p:nvSpPr>
        <p:spPr bwMode="auto">
          <a:xfrm>
            <a:off x="443338" y="1110874"/>
            <a:ext cx="7365927" cy="33893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25265E"/>
                </a:solidFill>
                <a:effectLst/>
                <a:latin typeface="Merriweather"/>
              </a:rPr>
              <a:t>3. </a:t>
            </a:r>
            <a:r>
              <a:rPr kumimoji="0" lang="en-US" altLang="en-US" sz="2800" b="1" i="0" u="none" strike="noStrike" cap="none" normalizeH="0" baseline="0" dirty="0" err="1" smtClean="0">
                <a:ln>
                  <a:noFill/>
                </a:ln>
                <a:solidFill>
                  <a:srgbClr val="25265E"/>
                </a:solidFill>
                <a:effectLst/>
                <a:latin typeface="Merriweather"/>
              </a:rPr>
              <a:t>Sử</a:t>
            </a:r>
            <a:r>
              <a:rPr kumimoji="0" lang="en-US" altLang="en-US" sz="2800" b="1" i="0" u="none" strike="noStrike" cap="none" normalizeH="0" baseline="0" dirty="0" smtClean="0">
                <a:ln>
                  <a:noFill/>
                </a:ln>
                <a:solidFill>
                  <a:srgbClr val="25265E"/>
                </a:solidFill>
                <a:effectLst/>
                <a:latin typeface="Merriweather"/>
              </a:rPr>
              <a:t> </a:t>
            </a:r>
            <a:r>
              <a:rPr kumimoji="0" lang="en-US" altLang="en-US" sz="2800" b="1" i="0" u="none" strike="noStrike" cap="none" normalizeH="0" baseline="0" dirty="0" err="1" smtClean="0">
                <a:ln>
                  <a:noFill/>
                </a:ln>
                <a:solidFill>
                  <a:srgbClr val="25265E"/>
                </a:solidFill>
                <a:effectLst/>
                <a:latin typeface="Merriweather"/>
              </a:rPr>
              <a:t>dụng</a:t>
            </a:r>
            <a:r>
              <a:rPr kumimoji="0" lang="en-US" altLang="en-US" sz="2800" b="1" i="0" u="none" strike="noStrike" cap="none" normalizeH="0" baseline="0" dirty="0" smtClean="0">
                <a:ln>
                  <a:noFill/>
                </a:ln>
                <a:solidFill>
                  <a:srgbClr val="25265E"/>
                </a:solidFill>
                <a:effectLst/>
                <a:latin typeface="Merriweather"/>
              </a:rPr>
              <a:t> Arduino IDE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E12866"/>
                </a:solidFill>
                <a:effectLst/>
                <a:latin typeface="Merriweather"/>
              </a:rPr>
              <a:t>Thanh</a:t>
            </a:r>
            <a:r>
              <a:rPr kumimoji="0" lang="en-US" altLang="en-US" b="1" i="0" u="none" strike="noStrike" cap="none" normalizeH="0" baseline="0" dirty="0" smtClean="0">
                <a:ln>
                  <a:noFill/>
                </a:ln>
                <a:solidFill>
                  <a:srgbClr val="E12866"/>
                </a:solidFill>
                <a:effectLst/>
                <a:latin typeface="Merriweather"/>
              </a:rPr>
              <a:t> </a:t>
            </a:r>
            <a:r>
              <a:rPr kumimoji="0" lang="en-US" altLang="en-US" b="1" i="0" u="none" strike="noStrike" cap="none" normalizeH="0" baseline="0" dirty="0" err="1" smtClean="0">
                <a:ln>
                  <a:noFill/>
                </a:ln>
                <a:solidFill>
                  <a:srgbClr val="E12866"/>
                </a:solidFill>
                <a:effectLst/>
                <a:latin typeface="Merriweather"/>
              </a:rPr>
              <a:t>công</a:t>
            </a:r>
            <a:r>
              <a:rPr kumimoji="0" lang="en-US" altLang="en-US" b="1" i="0" u="none" strike="noStrike" cap="none" normalizeH="0" baseline="0" dirty="0" smtClean="0">
                <a:ln>
                  <a:noFill/>
                </a:ln>
                <a:solidFill>
                  <a:srgbClr val="E12866"/>
                </a:solidFill>
                <a:effectLst/>
                <a:latin typeface="Merriweather"/>
              </a:rPr>
              <a:t> </a:t>
            </a:r>
            <a:r>
              <a:rPr kumimoji="0" lang="en-US" altLang="en-US" b="1" i="0" u="none" strike="noStrike" cap="none" normalizeH="0" baseline="0" dirty="0" err="1" smtClean="0">
                <a:ln>
                  <a:noFill/>
                </a:ln>
                <a:solidFill>
                  <a:srgbClr val="E12866"/>
                </a:solidFill>
                <a:effectLst/>
                <a:latin typeface="Merriweather"/>
              </a:rPr>
              <a:t>cụ</a:t>
            </a:r>
            <a:r>
              <a:rPr kumimoji="0" lang="en-US" altLang="en-US" b="1" i="0" u="none" strike="noStrike" cap="none" normalizeH="0" baseline="0" dirty="0" smtClean="0">
                <a:ln>
                  <a:noFill/>
                </a:ln>
                <a:solidFill>
                  <a:srgbClr val="E12866"/>
                </a:solidFill>
                <a:effectLst/>
                <a:latin typeface="Merriweather"/>
              </a:rPr>
              <a:t> </a:t>
            </a:r>
            <a:r>
              <a:rPr kumimoji="0" lang="en-US" altLang="en-US" b="1" i="0" u="none" strike="noStrike" cap="none" normalizeH="0" baseline="0" dirty="0" err="1" smtClean="0">
                <a:ln>
                  <a:noFill/>
                </a:ln>
                <a:solidFill>
                  <a:srgbClr val="E12866"/>
                </a:solidFill>
                <a:effectLst/>
                <a:latin typeface="Merriweather"/>
              </a:rPr>
              <a:t>của</a:t>
            </a:r>
            <a:r>
              <a:rPr kumimoji="0" lang="en-US" altLang="en-US" b="1" i="0" u="none" strike="noStrike" cap="none" normalizeH="0" baseline="0" dirty="0" smtClean="0">
                <a:ln>
                  <a:noFill/>
                </a:ln>
                <a:solidFill>
                  <a:srgbClr val="E12866"/>
                </a:solidFill>
                <a:effectLst/>
                <a:latin typeface="Merriweather"/>
              </a:rPr>
              <a:t> Arduino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A2587"/>
                </a:solidFill>
                <a:effectLst/>
                <a:latin typeface="Merriweather"/>
                <a:hlinkClick r:id="rId2"/>
              </a:rPr>
              <a:t>  </a:t>
            </a:r>
            <a:r>
              <a:rPr kumimoji="0" lang="en-US" altLang="en-US" sz="3200" b="0" i="0" u="none" strike="noStrike" cap="none" normalizeH="0" baseline="0" dirty="0" smtClean="0">
                <a:ln>
                  <a:noFill/>
                </a:ln>
                <a:solidFill>
                  <a:srgbClr val="0A2587"/>
                </a:solidFill>
                <a:effectLst/>
                <a:latin typeface="Merriweather"/>
              </a:rPr>
              <a:t> </a:t>
            </a:r>
            <a:r>
              <a:rPr kumimoji="0" lang="en-US" altLang="en-US" sz="1200" b="0" i="0" u="none" strike="noStrike" cap="none" normalizeH="0" baseline="0" dirty="0" smtClean="0">
                <a:ln>
                  <a:noFill/>
                </a:ln>
                <a:solidFill>
                  <a:srgbClr val="0A2587"/>
                </a:solidFill>
                <a:effectLst/>
                <a:latin typeface="Merriweather"/>
              </a:rPr>
              <a:t>                                       </a:t>
            </a:r>
            <a:endParaRPr kumimoji="0" lang="en-US" altLang="en-US" sz="105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Merriweather"/>
              </a:rPr>
              <a:t>Button </a:t>
            </a:r>
            <a:r>
              <a:rPr kumimoji="0" lang="en-US" altLang="en-US" b="0" i="0" u="none" strike="noStrike" cap="none" normalizeH="0" baseline="0" dirty="0" err="1" smtClean="0">
                <a:ln>
                  <a:noFill/>
                </a:ln>
                <a:solidFill>
                  <a:srgbClr val="000000"/>
                </a:solidFill>
                <a:effectLst/>
                <a:latin typeface="Merriweather"/>
              </a:rPr>
              <a:t>đầu</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tiên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biên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dịch</a:t>
            </a:r>
            <a:r>
              <a:rPr kumimoji="0" lang="en-US" altLang="en-US" b="0" i="0" u="none" strike="noStrike" cap="none" normalizeH="0" baseline="0" dirty="0" smtClean="0">
                <a:ln>
                  <a:noFill/>
                </a:ln>
                <a:solidFill>
                  <a:srgbClr val="000000"/>
                </a:solidFill>
                <a:effectLst/>
                <a:latin typeface="Merriweather"/>
              </a:rPr>
              <a:t> code </a:t>
            </a:r>
            <a:r>
              <a:rPr kumimoji="0" lang="en-US" altLang="en-US" b="0" i="0" u="none" strike="noStrike" cap="none" normalizeH="0" baseline="0" dirty="0" err="1" smtClean="0">
                <a:ln>
                  <a:noFill/>
                </a:ln>
                <a:solidFill>
                  <a:srgbClr val="000000"/>
                </a:solidFill>
                <a:effectLst/>
                <a:latin typeface="Merriweather"/>
              </a:rPr>
              <a:t>ra</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mã</a:t>
            </a:r>
            <a:r>
              <a:rPr kumimoji="0" lang="en-US" altLang="en-US" b="0" i="0" u="none" strike="noStrike" cap="none" normalizeH="0" baseline="0" dirty="0" smtClean="0">
                <a:ln>
                  <a:noFill/>
                </a:ln>
                <a:solidFill>
                  <a:srgbClr val="000000"/>
                </a:solidFill>
                <a:effectLst/>
                <a:latin typeface="Merriweather"/>
              </a:rPr>
              <a:t> Hex </a:t>
            </a:r>
            <a:r>
              <a:rPr kumimoji="0" lang="en-US" altLang="en-US" b="0" i="0" u="none" strike="noStrike" cap="none" normalizeH="0" baseline="0" dirty="0" err="1" smtClean="0">
                <a:ln>
                  <a:noFill/>
                </a:ln>
                <a:solidFill>
                  <a:srgbClr val="000000"/>
                </a:solidFill>
                <a:effectLst/>
                <a:latin typeface="Merriweather"/>
              </a:rPr>
              <a:t>để</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nạp</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vào</a:t>
            </a:r>
            <a:r>
              <a:rPr kumimoji="0" lang="en-US" altLang="en-US" b="0" i="0" u="none" strike="noStrike" cap="none" normalizeH="0" baseline="0" dirty="0" smtClean="0">
                <a:ln>
                  <a:noFill/>
                </a:ln>
                <a:solidFill>
                  <a:srgbClr val="000000"/>
                </a:solidFill>
                <a:effectLst/>
                <a:latin typeface="Merriweather"/>
              </a:rPr>
              <a:t> Arduino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Merriweather"/>
              </a:rPr>
              <a:t>Button </a:t>
            </a:r>
            <a:r>
              <a:rPr kumimoji="0" lang="en-US" altLang="en-US" b="0" i="0" u="none" strike="noStrike" cap="none" normalizeH="0" baseline="0" dirty="0" err="1" smtClean="0">
                <a:ln>
                  <a:noFill/>
                </a:ln>
                <a:solidFill>
                  <a:srgbClr val="000000"/>
                </a:solidFill>
                <a:effectLst/>
                <a:latin typeface="Merriweather"/>
              </a:rPr>
              <a:t>thứ</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hai</a:t>
            </a:r>
            <a:r>
              <a:rPr kumimoji="0" lang="en-US" altLang="en-US" b="0" i="0" u="none" strike="noStrike" cap="none" normalizeH="0" baseline="0" dirty="0" smtClean="0">
                <a:ln>
                  <a:noFill/>
                </a:ln>
                <a:solidFill>
                  <a:srgbClr val="000000"/>
                </a:solidFill>
                <a:effectLst/>
                <a:latin typeface="Merriweather"/>
              </a:rPr>
              <a:t>: upload </a:t>
            </a:r>
            <a:r>
              <a:rPr kumimoji="0" lang="en-US" altLang="en-US" b="0" i="0" u="none" strike="noStrike" cap="none" normalizeH="0" baseline="0" dirty="0" err="1" smtClean="0">
                <a:ln>
                  <a:noFill/>
                </a:ln>
                <a:solidFill>
                  <a:srgbClr val="000000"/>
                </a:solidFill>
                <a:effectLst/>
                <a:latin typeface="Merriweather"/>
              </a:rPr>
              <a:t>mã</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biên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dịch</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vào</a:t>
            </a:r>
            <a:r>
              <a:rPr kumimoji="0" lang="en-US" altLang="en-US" b="0" i="0" u="none" strike="noStrike" cap="none" normalizeH="0" baseline="0" dirty="0" smtClean="0">
                <a:ln>
                  <a:noFill/>
                </a:ln>
                <a:solidFill>
                  <a:srgbClr val="000000"/>
                </a:solidFill>
                <a:effectLst/>
                <a:latin typeface="Merriweather"/>
              </a:rPr>
              <a:t> Arduino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Merriweather"/>
              </a:rPr>
              <a:t>Button </a:t>
            </a:r>
            <a:r>
              <a:rPr kumimoji="0" lang="en-US" altLang="en-US" b="0" i="0" u="none" strike="noStrike" cap="none" normalizeH="0" baseline="0" dirty="0" err="1" smtClean="0">
                <a:ln>
                  <a:noFill/>
                </a:ln>
                <a:solidFill>
                  <a:srgbClr val="000000"/>
                </a:solidFill>
                <a:effectLst/>
                <a:latin typeface="Merriweather"/>
              </a:rPr>
              <a:t>còn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lại</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lần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lượt</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là</a:t>
            </a:r>
            <a:r>
              <a:rPr kumimoji="0" lang="en-US" altLang="en-US" b="0" i="0" u="none" strike="noStrike" cap="none" normalizeH="0" baseline="0" dirty="0" smtClean="0">
                <a:ln>
                  <a:noFill/>
                </a:ln>
                <a:solidFill>
                  <a:srgbClr val="000000"/>
                </a:solidFill>
                <a:effectLst/>
                <a:latin typeface="Merriweather"/>
              </a:rPr>
              <a:t> New, Open, Save file code </a:t>
            </a:r>
            <a:r>
              <a:rPr kumimoji="0" lang="en-US" altLang="en-US" b="0" i="1" u="none" strike="noStrike" cap="none" normalizeH="0" baseline="0" dirty="0" smtClean="0">
                <a:ln>
                  <a:noFill/>
                </a:ln>
                <a:solidFill>
                  <a:srgbClr val="000000"/>
                </a:solidFill>
                <a:effectLst/>
                <a:latin typeface="Merriweather"/>
              </a:rPr>
              <a:t>(.</a:t>
            </a:r>
            <a:r>
              <a:rPr kumimoji="0" lang="en-US" altLang="en-US" b="0" i="1" u="none" strike="noStrike" cap="none" normalizeH="0" baseline="0" dirty="0" err="1" smtClean="0">
                <a:ln>
                  <a:noFill/>
                </a:ln>
                <a:solidFill>
                  <a:srgbClr val="000000"/>
                </a:solidFill>
                <a:effectLst/>
                <a:latin typeface="Merriweather"/>
              </a:rPr>
              <a:t>ino</a:t>
            </a:r>
            <a:r>
              <a:rPr kumimoji="0" lang="en-US" altLang="en-US" b="0" i="0" u="none" strike="noStrike" cap="none" normalizeH="0" baseline="0" dirty="0" smtClean="0">
                <a:ln>
                  <a:noFill/>
                </a:ln>
                <a:solidFill>
                  <a:srgbClr val="000000"/>
                </a:solidFill>
                <a:effectLst/>
                <a:latin typeface="Merriweather"/>
              </a:rPr>
              <a:t>) Arduino</a:t>
            </a:r>
            <a:r>
              <a:rPr kumimoji="0" lang="en-US" altLang="en-US" sz="1200" b="0" i="0" u="none" strike="noStrike" cap="none" normalizeH="0" baseline="0" dirty="0" smtClean="0">
                <a:ln>
                  <a:noFill/>
                </a:ln>
                <a:solidFill>
                  <a:srgbClr val="000000"/>
                </a:solidFill>
                <a:effectLst/>
                <a:latin typeface="Merriweather"/>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E12866"/>
                </a:solidFill>
                <a:effectLst/>
                <a:latin typeface="Merriweather"/>
              </a:rPr>
              <a:t>Menu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Merriweather"/>
              </a:rPr>
              <a:t>Examples: </a:t>
            </a:r>
            <a:r>
              <a:rPr kumimoji="0" lang="en-US" altLang="en-US" b="0" i="0" u="none" strike="noStrike" cap="none" normalizeH="0" baseline="0" dirty="0" err="1" smtClean="0">
                <a:ln>
                  <a:noFill/>
                </a:ln>
                <a:solidFill>
                  <a:srgbClr val="000000"/>
                </a:solidFill>
                <a:effectLst/>
                <a:latin typeface="Merriweather"/>
              </a:rPr>
              <a:t>chứa</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các</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ví</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dụ</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mẫu</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khi</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lập</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trình</a:t>
            </a:r>
            <a:r>
              <a:rPr kumimoji="0" lang="en-US" altLang="en-US" b="0" i="0" u="none" strike="noStrike" cap="none" normalizeH="0" baseline="0" dirty="0" smtClean="0">
                <a:ln>
                  <a:noFill/>
                </a:ln>
                <a:solidFill>
                  <a:srgbClr val="000000"/>
                </a:solidFill>
                <a:effectLst/>
                <a:latin typeface="Merriweather"/>
              </a:rPr>
              <a:t> Arduino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Merriweather"/>
              </a:rPr>
              <a:t>Preferences: </a:t>
            </a:r>
            <a:r>
              <a:rPr kumimoji="0" lang="en-US" altLang="en-US" b="0" i="0" u="none" strike="noStrike" cap="none" normalizeH="0" baseline="0" dirty="0" err="1" smtClean="0">
                <a:ln>
                  <a:noFill/>
                </a:ln>
                <a:solidFill>
                  <a:srgbClr val="000000"/>
                </a:solidFill>
                <a:effectLst/>
                <a:latin typeface="Merriweather"/>
              </a:rPr>
              <a:t>cấu</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hình</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cài</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đặt</a:t>
            </a:r>
            <a:r>
              <a:rPr kumimoji="0" lang="en-US" altLang="en-US" b="0" i="0" u="none" strike="noStrike" cap="none" normalizeH="0" baseline="0" dirty="0" smtClean="0">
                <a:ln>
                  <a:noFill/>
                </a:ln>
                <a:solidFill>
                  <a:srgbClr val="000000"/>
                </a:solidFill>
                <a:effectLst/>
                <a:latin typeface="Merriweather"/>
              </a:rPr>
              <a:t> Arduino IDE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E12866"/>
                </a:solidFill>
                <a:effectLst/>
                <a:latin typeface="Merriweather"/>
              </a:rPr>
              <a:t>Menu “Tool”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A2587"/>
              </a:solidFill>
              <a:effectLst/>
              <a:latin typeface="Merriweather"/>
            </a:endParaRPr>
          </a:p>
        </p:txBody>
      </p:sp>
      <p:pic>
        <p:nvPicPr>
          <p:cNvPr id="2052" name="Picture 4" descr="Thanh công cụ của Arduino ID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1451" y="1830534"/>
            <a:ext cx="1409700" cy="3429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37858" y="4017523"/>
            <a:ext cx="11135058" cy="1754326"/>
          </a:xfrm>
          <a:prstGeom prst="rect">
            <a:avLst/>
          </a:prstGeom>
        </p:spPr>
        <p:txBody>
          <a:bodyPr wrap="square">
            <a:spAutoFit/>
          </a:bodyPr>
          <a:lstStyle/>
          <a:p>
            <a:pPr>
              <a:buFont typeface="Arial" panose="020B0604020202020204" pitchFamily="34" charset="0"/>
              <a:buChar char="•"/>
            </a:pPr>
            <a:endParaRPr lang="vi-VN" dirty="0">
              <a:solidFill>
                <a:srgbClr val="000000"/>
              </a:solidFill>
              <a:latin typeface="Merriweather"/>
            </a:endParaRPr>
          </a:p>
          <a:p>
            <a:pPr marL="742950" lvl="1" indent="-285750">
              <a:buFont typeface="Arial" panose="020B0604020202020204" pitchFamily="34" charset="0"/>
              <a:buChar char="•"/>
            </a:pPr>
            <a:r>
              <a:rPr lang="vi-VN" dirty="0">
                <a:solidFill>
                  <a:srgbClr val="000000"/>
                </a:solidFill>
                <a:latin typeface="Merriweather"/>
              </a:rPr>
              <a:t>Board: chọn đúng loại board Arduino đang lập trình.</a:t>
            </a:r>
          </a:p>
          <a:p>
            <a:pPr marL="742950" lvl="1" indent="-285750">
              <a:buFont typeface="Arial" panose="020B0604020202020204" pitchFamily="34" charset="0"/>
              <a:buChar char="•"/>
            </a:pPr>
            <a:r>
              <a:rPr lang="vi-VN" dirty="0">
                <a:solidFill>
                  <a:srgbClr val="000000"/>
                </a:solidFill>
                <a:latin typeface="Merriweather"/>
              </a:rPr>
              <a:t>Port: chọn cổng kết nối Arduino với máy tính.</a:t>
            </a:r>
          </a:p>
          <a:p>
            <a:r>
              <a:rPr lang="vi-VN" dirty="0">
                <a:solidFill>
                  <a:srgbClr val="000000"/>
                </a:solidFill>
                <a:latin typeface="Merriweather"/>
              </a:rPr>
              <a:t>File mã nguồn (source code) của Arduino IDE có đuôi mở rộng là </a:t>
            </a:r>
            <a:r>
              <a:rPr lang="vi-VN" b="1" i="1" dirty="0">
                <a:solidFill>
                  <a:srgbClr val="000000"/>
                </a:solidFill>
                <a:latin typeface="Merriweather"/>
              </a:rPr>
              <a:t>.ino</a:t>
            </a:r>
            <a:r>
              <a:rPr lang="vi-VN" dirty="0">
                <a:solidFill>
                  <a:srgbClr val="000000"/>
                </a:solidFill>
                <a:latin typeface="Merriweather"/>
              </a:rPr>
              <a:t>. Để nhúng lệnh điều khiển vào Arduino thì cần biên dịch file </a:t>
            </a:r>
            <a:r>
              <a:rPr lang="vi-VN" b="1" dirty="0">
                <a:solidFill>
                  <a:srgbClr val="000000"/>
                </a:solidFill>
                <a:latin typeface="Merriweather"/>
              </a:rPr>
              <a:t>.ino</a:t>
            </a:r>
            <a:r>
              <a:rPr lang="vi-VN" dirty="0">
                <a:solidFill>
                  <a:srgbClr val="000000"/>
                </a:solidFill>
                <a:latin typeface="Merriweather"/>
              </a:rPr>
              <a:t> thành file </a:t>
            </a:r>
            <a:r>
              <a:rPr lang="vi-VN" b="1" dirty="0">
                <a:solidFill>
                  <a:srgbClr val="000000"/>
                </a:solidFill>
                <a:latin typeface="Merriweather"/>
              </a:rPr>
              <a:t>.hex</a:t>
            </a:r>
            <a:r>
              <a:rPr lang="vi-VN" dirty="0">
                <a:solidFill>
                  <a:srgbClr val="000000"/>
                </a:solidFill>
                <a:latin typeface="Merriweather"/>
              </a:rPr>
              <a:t>. File </a:t>
            </a:r>
            <a:r>
              <a:rPr lang="vi-VN" b="1" dirty="0">
                <a:solidFill>
                  <a:srgbClr val="000000"/>
                </a:solidFill>
                <a:latin typeface="Merriweather"/>
              </a:rPr>
              <a:t>.hex</a:t>
            </a:r>
            <a:r>
              <a:rPr lang="vi-VN" dirty="0">
                <a:solidFill>
                  <a:srgbClr val="000000"/>
                </a:solidFill>
                <a:latin typeface="Merriweather"/>
              </a:rPr>
              <a:t> chứa lệnh thực thi được biểu diễn dưới dạng hệ cơ số 16. Board mạch Arduino chỉ hiểu và chạy được những lệnh này.</a:t>
            </a:r>
            <a:endParaRPr lang="vi-VN" b="0" i="0" dirty="0">
              <a:solidFill>
                <a:srgbClr val="000000"/>
              </a:solidFill>
              <a:effectLst/>
              <a:latin typeface="Merriweather"/>
            </a:endParaRPr>
          </a:p>
        </p:txBody>
      </p:sp>
    </p:spTree>
    <p:extLst>
      <p:ext uri="{BB962C8B-B14F-4D97-AF65-F5344CB8AC3E}">
        <p14:creationId xmlns:p14="http://schemas.microsoft.com/office/powerpoint/2010/main" val="21608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vi-VN" sz="3200" b="1" dirty="0"/>
              <a:t>Hướng dẫn cài đặt và sử dụng Arduino </a:t>
            </a:r>
            <a:r>
              <a:rPr lang="vi-VN" sz="3200" b="1" dirty="0" smtClean="0"/>
              <a:t>IDE</a:t>
            </a:r>
            <a:endParaRPr lang="vi-VN" sz="3200" b="1" dirty="0"/>
          </a:p>
        </p:txBody>
      </p:sp>
      <p:sp>
        <p:nvSpPr>
          <p:cNvPr id="4" name="Slide Number Placeholder 3"/>
          <p:cNvSpPr>
            <a:spLocks noGrp="1"/>
          </p:cNvSpPr>
          <p:nvPr>
            <p:ph type="sldNum" sz="quarter" idx="12"/>
          </p:nvPr>
        </p:nvSpPr>
        <p:spPr/>
        <p:txBody>
          <a:bodyPr/>
          <a:lstStyle/>
          <a:p>
            <a:fld id="{6D6986FD-A0F2-408E-B179-98FC05FF29CE}" type="slidenum">
              <a:rPr lang="en-US" smtClean="0"/>
              <a:t>12</a:t>
            </a:fld>
            <a:endParaRPr lang="en-US"/>
          </a:p>
        </p:txBody>
      </p:sp>
      <p:sp>
        <p:nvSpPr>
          <p:cNvPr id="3" name="Rectangle 1"/>
          <p:cNvSpPr>
            <a:spLocks noChangeArrowheads="1"/>
          </p:cNvSpPr>
          <p:nvPr/>
        </p:nvSpPr>
        <p:spPr bwMode="auto">
          <a:xfrm>
            <a:off x="261010" y="1107726"/>
            <a:ext cx="11462331" cy="40433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E12866"/>
                </a:solidFill>
                <a:effectLst/>
                <a:latin typeface="Merriweather"/>
              </a:rPr>
              <a:t>Đổi</a:t>
            </a:r>
            <a:r>
              <a:rPr kumimoji="0" lang="en-US" altLang="en-US" b="1" i="0" u="none" strike="noStrike" cap="none" normalizeH="0" baseline="0" dirty="0" smtClean="0">
                <a:ln>
                  <a:noFill/>
                </a:ln>
                <a:solidFill>
                  <a:srgbClr val="E12866"/>
                </a:solidFill>
                <a:effectLst/>
                <a:latin typeface="Merriweather"/>
              </a:rPr>
              <a:t> </a:t>
            </a:r>
            <a:r>
              <a:rPr kumimoji="0" lang="en-US" altLang="en-US" b="1" i="0" u="none" strike="noStrike" cap="none" normalizeH="0" baseline="0" dirty="0" err="1" smtClean="0">
                <a:ln>
                  <a:noFill/>
                </a:ln>
                <a:solidFill>
                  <a:srgbClr val="E12866"/>
                </a:solidFill>
                <a:effectLst/>
                <a:latin typeface="Merriweather"/>
              </a:rPr>
              <a:t>đường</a:t>
            </a:r>
            <a:r>
              <a:rPr kumimoji="0" lang="en-US" altLang="en-US" b="1" i="0" u="none" strike="noStrike" cap="none" normalizeH="0" baseline="0" dirty="0" smtClean="0">
                <a:ln>
                  <a:noFill/>
                </a:ln>
                <a:solidFill>
                  <a:srgbClr val="E12866"/>
                </a:solidFill>
                <a:effectLst/>
                <a:latin typeface="Merriweather"/>
              </a:rPr>
              <a:t> </a:t>
            </a:r>
            <a:r>
              <a:rPr kumimoji="0" lang="en-US" altLang="en-US" b="1" i="0" u="none" strike="noStrike" cap="none" normalizeH="0" baseline="0" dirty="0" err="1" smtClean="0">
                <a:ln>
                  <a:noFill/>
                </a:ln>
                <a:solidFill>
                  <a:srgbClr val="E12866"/>
                </a:solidFill>
                <a:effectLst/>
                <a:latin typeface="Merriweather"/>
              </a:rPr>
              <a:t>dẫn</a:t>
            </a:r>
            <a:r>
              <a:rPr kumimoji="0" lang="en-US" altLang="en-US" b="1" i="0" u="none" strike="noStrike" cap="none" normalizeH="0" baseline="0" dirty="0" smtClean="0">
                <a:ln>
                  <a:noFill/>
                </a:ln>
                <a:solidFill>
                  <a:srgbClr val="E12866"/>
                </a:solidFill>
                <a:effectLst/>
                <a:latin typeface="Merriweather"/>
              </a:rPr>
              <a:t> </a:t>
            </a:r>
            <a:r>
              <a:rPr kumimoji="0" lang="en-US" altLang="en-US" b="1" i="0" u="none" strike="noStrike" cap="none" normalizeH="0" baseline="0" dirty="0" err="1" smtClean="0">
                <a:ln>
                  <a:noFill/>
                </a:ln>
                <a:solidFill>
                  <a:srgbClr val="E12866"/>
                </a:solidFill>
                <a:effectLst/>
                <a:latin typeface="Merriweather"/>
              </a:rPr>
              <a:t>biên</a:t>
            </a:r>
            <a:r>
              <a:rPr kumimoji="0" lang="en-US" altLang="en-US" b="1" i="0" u="none" strike="noStrike" cap="none" normalizeH="0" baseline="0" dirty="0" smtClean="0">
                <a:ln>
                  <a:noFill/>
                </a:ln>
                <a:solidFill>
                  <a:srgbClr val="E12866"/>
                </a:solidFill>
                <a:effectLst/>
                <a:latin typeface="Merriweather"/>
              </a:rPr>
              <a:t> </a:t>
            </a:r>
            <a:r>
              <a:rPr kumimoji="0" lang="en-US" altLang="en-US" b="1" i="0" u="none" strike="noStrike" cap="none" normalizeH="0" baseline="0" dirty="0" err="1" smtClean="0">
                <a:ln>
                  <a:noFill/>
                </a:ln>
                <a:solidFill>
                  <a:srgbClr val="E12866"/>
                </a:solidFill>
                <a:effectLst/>
                <a:latin typeface="Merriweather"/>
              </a:rPr>
              <a:t>dịch</a:t>
            </a:r>
            <a:r>
              <a:rPr kumimoji="0" lang="en-US" altLang="en-US" b="1" i="0" u="none" strike="noStrike" cap="none" normalizeH="0" baseline="0" dirty="0" smtClean="0">
                <a:ln>
                  <a:noFill/>
                </a:ln>
                <a:solidFill>
                  <a:srgbClr val="E12866"/>
                </a:solidFill>
                <a:effectLst/>
                <a:latin typeface="Merriweather"/>
              </a:rPr>
              <a:t> </a:t>
            </a:r>
            <a:r>
              <a:rPr kumimoji="0" lang="en-US" altLang="en-US" b="1" i="0" u="none" strike="noStrike" cap="none" normalizeH="0" baseline="0" dirty="0" err="1" smtClean="0">
                <a:ln>
                  <a:noFill/>
                </a:ln>
                <a:solidFill>
                  <a:srgbClr val="E12866"/>
                </a:solidFill>
                <a:effectLst/>
                <a:latin typeface="Merriweather"/>
              </a:rPr>
              <a:t>ra</a:t>
            </a:r>
            <a:r>
              <a:rPr kumimoji="0" lang="en-US" altLang="en-US" b="1" i="0" u="none" strike="noStrike" cap="none" normalizeH="0" baseline="0" dirty="0" smtClean="0">
                <a:ln>
                  <a:noFill/>
                </a:ln>
                <a:solidFill>
                  <a:srgbClr val="E12866"/>
                </a:solidFill>
                <a:effectLst/>
                <a:latin typeface="Merriweather"/>
              </a:rPr>
              <a:t> file Hex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erriweather"/>
              </a:rPr>
              <a:t>– File Hex </a:t>
            </a:r>
            <a:r>
              <a:rPr kumimoji="0" lang="en-US" altLang="en-US" b="0" i="0" u="none" strike="noStrike" cap="none" normalizeH="0" baseline="0" dirty="0" err="1" smtClean="0">
                <a:ln>
                  <a:noFill/>
                </a:ln>
                <a:solidFill>
                  <a:srgbClr val="000000"/>
                </a:solidFill>
                <a:effectLst/>
                <a:latin typeface="Merriweather"/>
              </a:rPr>
              <a:t>là</a:t>
            </a:r>
            <a:r>
              <a:rPr kumimoji="0" lang="en-US" altLang="en-US" b="0" i="0" u="none" strike="noStrike" cap="none" normalizeH="0" baseline="0" dirty="0" smtClean="0">
                <a:ln>
                  <a:noFill/>
                </a:ln>
                <a:solidFill>
                  <a:srgbClr val="000000"/>
                </a:solidFill>
                <a:effectLst/>
                <a:latin typeface="Merriweather"/>
              </a:rPr>
              <a:t> file </a:t>
            </a:r>
            <a:r>
              <a:rPr kumimoji="0" lang="en-US" altLang="en-US" b="0" i="0" u="none" strike="noStrike" cap="none" normalizeH="0" baseline="0" dirty="0" err="1" smtClean="0">
                <a:ln>
                  <a:noFill/>
                </a:ln>
                <a:solidFill>
                  <a:srgbClr val="000000"/>
                </a:solidFill>
                <a:effectLst/>
                <a:latin typeface="Merriweather"/>
              </a:rPr>
              <a:t>nạp</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vào</a:t>
            </a:r>
            <a:r>
              <a:rPr kumimoji="0" lang="en-US" altLang="en-US" b="0" i="0" u="none" strike="noStrike" cap="none" normalizeH="0" baseline="0" dirty="0" smtClean="0">
                <a:ln>
                  <a:noFill/>
                </a:ln>
                <a:solidFill>
                  <a:srgbClr val="000000"/>
                </a:solidFill>
                <a:effectLst/>
                <a:latin typeface="Merriweather"/>
              </a:rPr>
              <a:t> Arduino </a:t>
            </a:r>
            <a:r>
              <a:rPr kumimoji="0" lang="en-US" altLang="en-US" b="0" i="0" u="none" strike="noStrike" cap="none" normalizeH="0" baseline="0" dirty="0" err="1" smtClean="0">
                <a:ln>
                  <a:noFill/>
                </a:ln>
                <a:solidFill>
                  <a:srgbClr val="000000"/>
                </a:solidFill>
                <a:effectLst/>
                <a:latin typeface="Merriweather"/>
              </a:rPr>
              <a:t>để</a:t>
            </a:r>
            <a:r>
              <a:rPr kumimoji="0" lang="en-US" altLang="en-US" b="0" i="0" u="none" strike="noStrike" cap="none" normalizeH="0" baseline="0" dirty="0" smtClean="0">
                <a:ln>
                  <a:noFill/>
                </a:ln>
                <a:solidFill>
                  <a:srgbClr val="000000"/>
                </a:solidFill>
                <a:effectLst/>
                <a:latin typeface="Merriweather"/>
              </a:rPr>
              <a:t> Arduino </a:t>
            </a:r>
            <a:r>
              <a:rPr kumimoji="0" lang="en-US" altLang="en-US" b="0" i="0" u="none" strike="noStrike" cap="none" normalizeH="0" baseline="0" dirty="0" err="1" smtClean="0">
                <a:ln>
                  <a:noFill/>
                </a:ln>
                <a:solidFill>
                  <a:srgbClr val="000000"/>
                </a:solidFill>
                <a:effectLst/>
                <a:latin typeface="Merriweather"/>
              </a:rPr>
              <a:t>thực</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thi</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được</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Khi</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biên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dịch</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thì</a:t>
            </a:r>
            <a:r>
              <a:rPr kumimoji="0" lang="en-US" altLang="en-US" b="0" i="0" u="none" strike="noStrike" cap="none" normalizeH="0" baseline="0" dirty="0" smtClean="0">
                <a:ln>
                  <a:noFill/>
                </a:ln>
                <a:solidFill>
                  <a:srgbClr val="000000"/>
                </a:solidFill>
                <a:effectLst/>
                <a:latin typeface="Merriweather"/>
              </a:rPr>
              <a:t> file Hex </a:t>
            </a:r>
            <a:r>
              <a:rPr kumimoji="0" lang="en-US" altLang="en-US" b="0" i="0" u="none" strike="noStrike" cap="none" normalizeH="0" baseline="0" dirty="0" err="1" smtClean="0">
                <a:ln>
                  <a:noFill/>
                </a:ln>
                <a:solidFill>
                  <a:srgbClr val="000000"/>
                </a:solidFill>
                <a:effectLst/>
                <a:latin typeface="Merriweather"/>
              </a:rPr>
              <a:t>sẽ</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nằm</a:t>
            </a:r>
            <a:r>
              <a:rPr kumimoji="0" lang="en-US" altLang="en-US" b="0" i="0" u="none" strike="noStrike" cap="none" normalizeH="0" baseline="0" dirty="0" smtClean="0">
                <a:ln>
                  <a:noFill/>
                </a:ln>
                <a:solidFill>
                  <a:srgbClr val="000000"/>
                </a:solidFill>
                <a:effectLst/>
                <a:latin typeface="Merriweather"/>
              </a:rPr>
              <a:t> ở </a:t>
            </a:r>
            <a:r>
              <a:rPr kumimoji="0" lang="en-US" altLang="en-US" b="0" i="0" u="none" strike="noStrike" cap="none" normalizeH="0" baseline="0" dirty="0" err="1" smtClean="0">
                <a:ln>
                  <a:noFill/>
                </a:ln>
                <a:solidFill>
                  <a:srgbClr val="000000"/>
                </a:solidFill>
                <a:effectLst/>
                <a:latin typeface="Merriweather"/>
              </a:rPr>
              <a:t>đường</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dẫn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mặc</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định</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thường</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trong</a:t>
            </a:r>
            <a:r>
              <a:rPr kumimoji="0" lang="en-US" altLang="en-US" b="0" i="0" u="none" strike="noStrike" cap="none" normalizeH="0" baseline="0" dirty="0" smtClean="0">
                <a:ln>
                  <a:noFill/>
                </a:ln>
                <a:solidFill>
                  <a:srgbClr val="000000"/>
                </a:solidFill>
                <a:effectLst/>
                <a:latin typeface="Merriweather"/>
              </a:rPr>
              <a:t> Program Data </a:t>
            </a:r>
            <a:r>
              <a:rPr kumimoji="0" lang="en-US" altLang="en-US" b="0" i="0" u="none" strike="noStrike" cap="none" normalizeH="0" baseline="0" dirty="0" err="1" smtClean="0">
                <a:ln>
                  <a:noFill/>
                </a:ln>
                <a:solidFill>
                  <a:srgbClr val="000000"/>
                </a:solidFill>
                <a:effectLst/>
                <a:latin typeface="Merriweather"/>
              </a:rPr>
              <a:t>trong</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phân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vùng</a:t>
            </a:r>
            <a:r>
              <a:rPr kumimoji="0" lang="en-US" altLang="en-US" b="0" i="0" u="none" strike="noStrike" cap="none" normalizeH="0" baseline="0" dirty="0" smtClean="0">
                <a:ln>
                  <a:noFill/>
                </a:ln>
                <a:solidFill>
                  <a:srgbClr val="000000"/>
                </a:solidFill>
                <a:effectLst/>
                <a:latin typeface="Merriweather"/>
              </a:rPr>
              <a:t> C). </a:t>
            </a:r>
            <a:r>
              <a:rPr kumimoji="0" lang="en-US" altLang="en-US" b="0" i="0" u="none" strike="noStrike" cap="none" normalizeH="0" baseline="0" dirty="0" err="1" smtClean="0">
                <a:ln>
                  <a:noFill/>
                </a:ln>
                <a:solidFill>
                  <a:srgbClr val="000000"/>
                </a:solidFill>
                <a:effectLst/>
                <a:latin typeface="Merriweather"/>
              </a:rPr>
              <a:t>Để</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xem</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đường</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dẫn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mặc</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định</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này</a:t>
            </a:r>
            <a:r>
              <a:rPr kumimoji="0" lang="en-US" altLang="en-US" b="0" i="0" u="none" strike="noStrike" cap="none" normalizeH="0" baseline="0" dirty="0" smtClean="0">
                <a:ln>
                  <a:noFill/>
                </a:ln>
                <a:solidFill>
                  <a:srgbClr val="000000"/>
                </a:solidFill>
                <a:effectLst/>
                <a:latin typeface="Merriweather"/>
              </a:rPr>
              <a:t>, ta </a:t>
            </a:r>
            <a:r>
              <a:rPr kumimoji="0" lang="en-US" altLang="en-US" b="0" i="0" u="none" strike="noStrike" cap="none" normalizeH="0" baseline="0" dirty="0" err="1" smtClean="0">
                <a:ln>
                  <a:noFill/>
                </a:ln>
                <a:solidFill>
                  <a:srgbClr val="000000"/>
                </a:solidFill>
                <a:effectLst/>
                <a:latin typeface="Merriweather"/>
              </a:rPr>
              <a:t>làm</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như</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sau</a:t>
            </a:r>
            <a:r>
              <a:rPr kumimoji="0" lang="en-US" altLang="en-US" b="0" i="0" u="none" strike="noStrike" cap="none" normalizeH="0" baseline="0" dirty="0" smtClean="0">
                <a:ln>
                  <a:noFill/>
                </a:ln>
                <a:solidFill>
                  <a:srgbClr val="000000"/>
                </a:solidFill>
                <a:effectLst/>
                <a:latin typeface="Merriweather"/>
              </a:rPr>
              <a:t>:</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000000"/>
                </a:solidFill>
                <a:effectLst/>
                <a:latin typeface="Merriweather"/>
              </a:rPr>
              <a:t>Bước</a:t>
            </a:r>
            <a:r>
              <a:rPr kumimoji="0" lang="en-US" altLang="en-US" b="1" i="0" u="none" strike="noStrike" cap="none" normalizeH="0" baseline="0" dirty="0" smtClean="0">
                <a:ln>
                  <a:noFill/>
                </a:ln>
                <a:solidFill>
                  <a:srgbClr val="000000"/>
                </a:solidFill>
                <a:effectLst/>
                <a:latin typeface="Merriweather"/>
              </a:rPr>
              <a:t> 1</a:t>
            </a:r>
            <a:r>
              <a:rPr kumimoji="0" lang="en-US" altLang="en-US" b="0" i="0" u="none" strike="noStrike" cap="none" normalizeH="0" baseline="0" dirty="0" smtClean="0">
                <a:ln>
                  <a:noFill/>
                </a:ln>
                <a:solidFill>
                  <a:srgbClr val="000000"/>
                </a:solidFill>
                <a:effectLst/>
                <a:latin typeface="Merriweather"/>
              </a:rPr>
              <a:t> – </a:t>
            </a:r>
            <a:r>
              <a:rPr kumimoji="0" lang="en-US" altLang="en-US" b="0" i="0" u="none" strike="noStrike" cap="none" normalizeH="0" baseline="0" dirty="0" err="1" smtClean="0">
                <a:ln>
                  <a:noFill/>
                </a:ln>
                <a:solidFill>
                  <a:srgbClr val="000000"/>
                </a:solidFill>
                <a:effectLst/>
                <a:latin typeface="Merriweather"/>
              </a:rPr>
              <a:t>Chọn</a:t>
            </a:r>
            <a:r>
              <a:rPr kumimoji="0" lang="en-US" altLang="en-US" b="0" i="0" u="none" strike="noStrike" cap="none" normalizeH="0" baseline="0" dirty="0" smtClean="0">
                <a:ln>
                  <a:noFill/>
                </a:ln>
                <a:solidFill>
                  <a:srgbClr val="000000"/>
                </a:solidFill>
                <a:effectLst/>
                <a:latin typeface="Merriweather"/>
              </a:rPr>
              <a:t> File-&gt;Preferences </a:t>
            </a:r>
            <a:r>
              <a:rPr kumimoji="0" lang="en-US" altLang="en-US" b="0" i="0" u="none" strike="noStrike" cap="none" normalizeH="0" baseline="0" dirty="0" err="1" smtClean="0">
                <a:ln>
                  <a:noFill/>
                </a:ln>
                <a:solidFill>
                  <a:srgbClr val="000000"/>
                </a:solidFill>
                <a:effectLst/>
                <a:latin typeface="Merriweather"/>
              </a:rPr>
              <a:t>rồi</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chọn</a:t>
            </a:r>
            <a:r>
              <a:rPr kumimoji="0" lang="en-US" altLang="en-US" b="0" i="0" u="none" strike="noStrike" cap="none" normalizeH="0" baseline="0" dirty="0" smtClean="0">
                <a:ln>
                  <a:noFill/>
                </a:ln>
                <a:solidFill>
                  <a:srgbClr val="000000"/>
                </a:solidFill>
                <a:effectLst/>
                <a:latin typeface="Merriweather"/>
              </a:rPr>
              <a:t> compilation ở </a:t>
            </a:r>
            <a:r>
              <a:rPr kumimoji="0" lang="en-US" altLang="en-US" b="0" i="0" u="none" strike="noStrike" cap="none" normalizeH="0" baseline="0" dirty="0" err="1" smtClean="0">
                <a:ln>
                  <a:noFill/>
                </a:ln>
                <a:solidFill>
                  <a:srgbClr val="000000"/>
                </a:solidFill>
                <a:effectLst/>
                <a:latin typeface="Merriweather"/>
              </a:rPr>
              <a:t>phần</a:t>
            </a:r>
            <a:r>
              <a:rPr kumimoji="0" lang="en-US" altLang="en-US" b="0" i="0" u="none" strike="noStrike" cap="none" normalizeH="0" baseline="0" dirty="0" smtClean="0">
                <a:ln>
                  <a:noFill/>
                </a:ln>
                <a:solidFill>
                  <a:srgbClr val="000000"/>
                </a:solidFill>
                <a:effectLst/>
                <a:latin typeface="Merriweather"/>
              </a:rPr>
              <a:t> “Show verbose output during”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rgbClr val="000000"/>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rgbClr val="000000"/>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rgbClr val="000000"/>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rgbClr val="000000"/>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rgbClr val="000000"/>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smtClean="0">
              <a:solidFill>
                <a:srgbClr val="000000"/>
              </a:solidFill>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smtClean="0">
              <a:solidFill>
                <a:srgbClr val="000000"/>
              </a:solidFill>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A2587"/>
                </a:solidFill>
                <a:effectLst/>
                <a:latin typeface="Merriweather"/>
                <a:hlinkClick r:id="rId2"/>
              </a:rPr>
              <a:t> </a:t>
            </a:r>
            <a:r>
              <a:rPr kumimoji="0" lang="en-US" altLang="en-US" sz="1200" b="0" i="0" u="none" strike="noStrike" cap="none" normalizeH="0" baseline="0" dirty="0" smtClean="0">
                <a:ln>
                  <a:noFill/>
                </a:ln>
                <a:solidFill>
                  <a:srgbClr val="0A2587"/>
                </a:solidFill>
                <a:effectLst/>
                <a:latin typeface="Merriweather"/>
              </a:rPr>
              <a:t>                                                                                                                   </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000000"/>
                </a:solidFill>
                <a:effectLst/>
                <a:latin typeface="Merriweather"/>
              </a:rPr>
              <a:t>Bước</a:t>
            </a:r>
            <a:r>
              <a:rPr kumimoji="0" lang="en-US" altLang="en-US" b="1" i="0" u="none" strike="noStrike" cap="none" normalizeH="0" baseline="0" dirty="0" smtClean="0">
                <a:ln>
                  <a:noFill/>
                </a:ln>
                <a:solidFill>
                  <a:srgbClr val="000000"/>
                </a:solidFill>
                <a:effectLst/>
                <a:latin typeface="Merriweather"/>
              </a:rPr>
              <a:t> 2</a:t>
            </a:r>
            <a:r>
              <a:rPr kumimoji="0" lang="en-US" altLang="en-US" b="0" i="0" u="none" strike="noStrike" cap="none" normalizeH="0" baseline="0" dirty="0" smtClean="0">
                <a:ln>
                  <a:noFill/>
                </a:ln>
                <a:solidFill>
                  <a:srgbClr val="000000"/>
                </a:solidFill>
                <a:effectLst/>
                <a:latin typeface="Merriweather"/>
              </a:rPr>
              <a:t> – </a:t>
            </a:r>
            <a:r>
              <a:rPr kumimoji="0" lang="en-US" altLang="en-US" b="0" i="0" u="none" strike="noStrike" cap="none" normalizeH="0" baseline="0" dirty="0" err="1" smtClean="0">
                <a:ln>
                  <a:noFill/>
                </a:ln>
                <a:solidFill>
                  <a:srgbClr val="000000"/>
                </a:solidFill>
                <a:effectLst/>
                <a:latin typeface="Merriweather"/>
              </a:rPr>
              <a:t>Nhấn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nút</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biên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dịch</a:t>
            </a:r>
            <a:r>
              <a:rPr kumimoji="0" lang="en-US" altLang="en-US" b="0" i="0" u="none" strike="noStrike" cap="none" normalizeH="0" baseline="0" dirty="0" smtClean="0">
                <a:ln>
                  <a:noFill/>
                </a:ln>
                <a:solidFill>
                  <a:srgbClr val="000000"/>
                </a:solidFill>
                <a:effectLst/>
                <a:latin typeface="Merriweather"/>
              </a:rPr>
              <a:t> file code </a:t>
            </a:r>
            <a:r>
              <a:rPr kumimoji="0" lang="en-US" altLang="en-US" b="0" i="0" u="none" strike="noStrike" cap="none" normalizeH="0" baseline="0" dirty="0" err="1" smtClean="0">
                <a:ln>
                  <a:noFill/>
                </a:ln>
                <a:solidFill>
                  <a:srgbClr val="000000"/>
                </a:solidFill>
                <a:effectLst/>
                <a:latin typeface="Merriweather"/>
              </a:rPr>
              <a:t>đang</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mở</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và</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xem</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đường</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dẫn</a:t>
            </a:r>
            <a:r>
              <a:rPr kumimoji="0" lang="en-US" altLang="en-US" b="0" i="0" u="none" strike="noStrike" cap="none" normalizeH="0" baseline="0" dirty="0" smtClean="0">
                <a:ln>
                  <a:noFill/>
                </a:ln>
                <a:solidFill>
                  <a:srgbClr val="000000"/>
                </a:solidFill>
                <a:effectLst/>
                <a:latin typeface="Merriweather"/>
              </a:rPr>
              <a:t> ở </a:t>
            </a:r>
            <a:r>
              <a:rPr kumimoji="0" lang="en-US" altLang="en-US" b="0" i="0" u="none" strike="noStrike" cap="none" normalizeH="0" baseline="0" dirty="0" err="1" smtClean="0">
                <a:ln>
                  <a:noFill/>
                </a:ln>
                <a:solidFill>
                  <a:srgbClr val="000000"/>
                </a:solidFill>
                <a:effectLst/>
                <a:latin typeface="Merriweather"/>
              </a:rPr>
              <a:t>phần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thông</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báo</a:t>
            </a:r>
            <a:r>
              <a:rPr kumimoji="0" lang="en-US" altLang="en-US" b="0" i="0" u="none" strike="noStrike" cap="none" normalizeH="0" baseline="0" dirty="0" smtClean="0">
                <a:ln>
                  <a:noFill/>
                </a:ln>
                <a:solidFill>
                  <a:srgbClr val="000000"/>
                </a:solidFill>
                <a:effectLst/>
                <a:latin typeface="Merriweather"/>
              </a:rPr>
              <a:t> compile Arduino.</a:t>
            </a:r>
            <a:endParaRPr kumimoji="0" lang="en-US" altLang="en-US" sz="1200" b="0" i="0" u="none" strike="noStrike" cap="none" normalizeH="0" baseline="0" dirty="0" smtClean="0">
              <a:ln>
                <a:noFill/>
              </a:ln>
              <a:solidFill>
                <a:srgbClr val="0A2587"/>
              </a:solidFill>
              <a:effectLst/>
              <a:latin typeface="Merriweather"/>
            </a:endParaRPr>
          </a:p>
        </p:txBody>
      </p:sp>
      <p:pic>
        <p:nvPicPr>
          <p:cNvPr id="3074" name="Picture 2" descr="Preferences Arduino ID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4393" y="2410637"/>
            <a:ext cx="3763752" cy="200562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Đường dẫn mặc định file .hex của Arduino I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230" y="4986043"/>
            <a:ext cx="6115915" cy="1871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962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vi-VN" sz="3200" b="1" dirty="0"/>
              <a:t>Hướng dẫn cài đặt và sử dụng Arduino </a:t>
            </a:r>
            <a:r>
              <a:rPr lang="vi-VN" sz="3200" b="1" dirty="0" smtClean="0"/>
              <a:t>IDE</a:t>
            </a:r>
            <a:endParaRPr lang="vi-VN" sz="3200" b="1" dirty="0"/>
          </a:p>
        </p:txBody>
      </p:sp>
      <p:sp>
        <p:nvSpPr>
          <p:cNvPr id="4" name="Slide Number Placeholder 3"/>
          <p:cNvSpPr>
            <a:spLocks noGrp="1"/>
          </p:cNvSpPr>
          <p:nvPr>
            <p:ph type="sldNum" sz="quarter" idx="12"/>
          </p:nvPr>
        </p:nvSpPr>
        <p:spPr/>
        <p:txBody>
          <a:bodyPr/>
          <a:lstStyle/>
          <a:p>
            <a:fld id="{6D6986FD-A0F2-408E-B179-98FC05FF29CE}" type="slidenum">
              <a:rPr lang="en-US" smtClean="0"/>
              <a:t>13</a:t>
            </a:fld>
            <a:endParaRPr lang="en-US"/>
          </a:p>
        </p:txBody>
      </p:sp>
      <p:sp>
        <p:nvSpPr>
          <p:cNvPr id="5" name="Rectangle 4"/>
          <p:cNvSpPr/>
          <p:nvPr/>
        </p:nvSpPr>
        <p:spPr>
          <a:xfrm>
            <a:off x="544945" y="1305342"/>
            <a:ext cx="8599055" cy="3139321"/>
          </a:xfrm>
          <a:prstGeom prst="rect">
            <a:avLst/>
          </a:prstGeom>
        </p:spPr>
        <p:txBody>
          <a:bodyPr wrap="square">
            <a:spAutoFit/>
          </a:bodyPr>
          <a:lstStyle/>
          <a:p>
            <a:r>
              <a:rPr lang="vi-VN" b="1" dirty="0">
                <a:solidFill>
                  <a:srgbClr val="000000"/>
                </a:solidFill>
                <a:latin typeface="Merriweather"/>
              </a:rPr>
              <a:t> Đổi đường dẫn file Hex, thực hiện các bước sau:</a:t>
            </a:r>
            <a:endParaRPr lang="vi-VN" dirty="0">
              <a:solidFill>
                <a:srgbClr val="000000"/>
              </a:solidFill>
              <a:latin typeface="Merriweather"/>
            </a:endParaRPr>
          </a:p>
          <a:p>
            <a:pPr marL="742950" lvl="1" indent="-285750">
              <a:buFont typeface="Arial" panose="020B0604020202020204" pitchFamily="34" charset="0"/>
              <a:buChar char="•"/>
            </a:pPr>
            <a:r>
              <a:rPr lang="vi-VN" dirty="0">
                <a:solidFill>
                  <a:srgbClr val="000000"/>
                </a:solidFill>
                <a:latin typeface="Merriweather"/>
              </a:rPr>
              <a:t>Click File-&gt;Preferences-&gt;More preferences can be edited directly in the file (edit only when Arduino is not running), mặc định là </a:t>
            </a:r>
            <a:r>
              <a:rPr lang="vi-VN" b="1" dirty="0">
                <a:solidFill>
                  <a:srgbClr val="000000"/>
                </a:solidFill>
                <a:latin typeface="Merriweather"/>
              </a:rPr>
              <a:t>C:\Users\ACER\AppData\Local\Arduino15</a:t>
            </a:r>
            <a:r>
              <a:rPr lang="vi-VN" dirty="0">
                <a:solidFill>
                  <a:srgbClr val="000000"/>
                </a:solidFill>
                <a:latin typeface="Merriweather"/>
              </a:rPr>
              <a:t>. Tắt Arduino IDE, sau đó, delete file </a:t>
            </a:r>
            <a:r>
              <a:rPr lang="vi-VN" i="1" dirty="0">
                <a:solidFill>
                  <a:srgbClr val="000000"/>
                </a:solidFill>
                <a:latin typeface="Merriweather"/>
              </a:rPr>
              <a:t>preferences.txt</a:t>
            </a:r>
            <a:r>
              <a:rPr lang="vi-VN" dirty="0">
                <a:solidFill>
                  <a:srgbClr val="000000"/>
                </a:solidFill>
                <a:latin typeface="Merriweather"/>
              </a:rPr>
              <a:t>.</a:t>
            </a:r>
          </a:p>
          <a:p>
            <a:pPr marL="742950" lvl="1" indent="-285750">
              <a:buFont typeface="Arial" panose="020B0604020202020204" pitchFamily="34" charset="0"/>
              <a:buChar char="•"/>
            </a:pPr>
            <a:r>
              <a:rPr lang="vi-VN" dirty="0">
                <a:solidFill>
                  <a:srgbClr val="000000"/>
                </a:solidFill>
                <a:latin typeface="Merriweather"/>
              </a:rPr>
              <a:t>Mở đường dẫn cài đặt Arduino và vào thư mục lib, mặc định là </a:t>
            </a:r>
            <a:r>
              <a:rPr lang="vi-VN" b="1" dirty="0">
                <a:solidFill>
                  <a:srgbClr val="000000"/>
                </a:solidFill>
                <a:latin typeface="Merriweather"/>
              </a:rPr>
              <a:t>C:\Program Files (x86)\Arduino\lib</a:t>
            </a:r>
            <a:r>
              <a:rPr lang="vi-VN" dirty="0">
                <a:solidFill>
                  <a:srgbClr val="000000"/>
                </a:solidFill>
                <a:latin typeface="Merriweather"/>
              </a:rPr>
              <a:t>. Copy file </a:t>
            </a:r>
            <a:r>
              <a:rPr lang="vi-VN" i="1" dirty="0">
                <a:solidFill>
                  <a:srgbClr val="000000"/>
                </a:solidFill>
                <a:latin typeface="Merriweather"/>
              </a:rPr>
              <a:t>preferences.txt</a:t>
            </a:r>
            <a:r>
              <a:rPr lang="vi-VN" dirty="0">
                <a:solidFill>
                  <a:srgbClr val="000000"/>
                </a:solidFill>
                <a:latin typeface="Merriweather"/>
              </a:rPr>
              <a:t> ra ngoài Desktop.</a:t>
            </a:r>
          </a:p>
          <a:p>
            <a:pPr marL="742950" lvl="1" indent="-285750">
              <a:buFont typeface="Arial" panose="020B0604020202020204" pitchFamily="34" charset="0"/>
              <a:buChar char="•"/>
            </a:pPr>
            <a:r>
              <a:rPr lang="vi-VN" dirty="0">
                <a:solidFill>
                  <a:srgbClr val="000000"/>
                </a:solidFill>
                <a:latin typeface="Merriweather"/>
              </a:rPr>
              <a:t>Mở file này lên và thêm dòng lệnh build.path=[Đường dẫn]. Ví dụ, build.path=C:\\hex.</a:t>
            </a:r>
          </a:p>
          <a:p>
            <a:pPr marL="742950" lvl="1" indent="-285750">
              <a:buFont typeface="Arial" panose="020B0604020202020204" pitchFamily="34" charset="0"/>
              <a:buChar char="•"/>
            </a:pPr>
            <a:r>
              <a:rPr lang="vi-VN" dirty="0">
                <a:solidFill>
                  <a:srgbClr val="000000"/>
                </a:solidFill>
                <a:latin typeface="Merriweather"/>
              </a:rPr>
              <a:t>Copy file </a:t>
            </a:r>
            <a:r>
              <a:rPr lang="vi-VN" i="1" dirty="0">
                <a:solidFill>
                  <a:srgbClr val="000000"/>
                </a:solidFill>
                <a:latin typeface="Merriweather"/>
              </a:rPr>
              <a:t>preferences.txt</a:t>
            </a:r>
            <a:r>
              <a:rPr lang="vi-VN" dirty="0">
                <a:solidFill>
                  <a:srgbClr val="000000"/>
                </a:solidFill>
                <a:latin typeface="Merriweather"/>
              </a:rPr>
              <a:t> đè vào file </a:t>
            </a:r>
            <a:r>
              <a:rPr lang="vi-VN" i="1" dirty="0">
                <a:solidFill>
                  <a:srgbClr val="000000"/>
                </a:solidFill>
                <a:latin typeface="Merriweather"/>
              </a:rPr>
              <a:t>preferences.txt</a:t>
            </a:r>
            <a:r>
              <a:rPr lang="vi-VN" dirty="0">
                <a:solidFill>
                  <a:srgbClr val="000000"/>
                </a:solidFill>
                <a:latin typeface="Merriweather"/>
              </a:rPr>
              <a:t> trong thư mục lib. Tắt Arduino IDE và mở lại.</a:t>
            </a:r>
            <a:endParaRPr lang="vi-VN" b="0" i="0" dirty="0">
              <a:solidFill>
                <a:srgbClr val="000000"/>
              </a:solidFill>
              <a:effectLst/>
              <a:latin typeface="Merriweather"/>
            </a:endParaRPr>
          </a:p>
        </p:txBody>
      </p:sp>
    </p:spTree>
    <p:extLst>
      <p:ext uri="{BB962C8B-B14F-4D97-AF65-F5344CB8AC3E}">
        <p14:creationId xmlns:p14="http://schemas.microsoft.com/office/powerpoint/2010/main" val="400778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vi-VN" sz="2400" b="1" dirty="0"/>
              <a:t>Hướng dẫn sử dụng phần mềm mô phỏng </a:t>
            </a:r>
            <a:endParaRPr lang="en-US" sz="2400" b="1" dirty="0" smtClean="0"/>
          </a:p>
          <a:p>
            <a:r>
              <a:rPr lang="vi-VN" sz="2400" b="1" dirty="0" smtClean="0"/>
              <a:t>mạch </a:t>
            </a:r>
            <a:r>
              <a:rPr lang="vi-VN" sz="2400" b="1" dirty="0"/>
              <a:t>điện tử </a:t>
            </a:r>
            <a:r>
              <a:rPr lang="vi-VN" sz="2400" b="1" dirty="0" smtClean="0"/>
              <a:t>Proteus</a:t>
            </a:r>
            <a:endParaRPr lang="vi-VN" sz="2400" b="1" dirty="0"/>
          </a:p>
        </p:txBody>
      </p:sp>
      <p:sp>
        <p:nvSpPr>
          <p:cNvPr id="3" name="Text Placeholder 2"/>
          <p:cNvSpPr>
            <a:spLocks noGrp="1"/>
          </p:cNvSpPr>
          <p:nvPr>
            <p:ph type="body" sz="quarter" idx="11"/>
          </p:nvPr>
        </p:nvSpPr>
        <p:spPr/>
        <p:txBody>
          <a:bodyPr>
            <a:normAutofit/>
          </a:bodyPr>
          <a:lstStyle/>
          <a:p>
            <a:pPr marL="0" indent="0">
              <a:lnSpc>
                <a:spcPct val="100000"/>
              </a:lnSpc>
              <a:buNone/>
            </a:pPr>
            <a:r>
              <a:rPr lang="vi-VN" sz="2400" b="1" dirty="0"/>
              <a:t>1. Download Proteus</a:t>
            </a:r>
          </a:p>
          <a:p>
            <a:pPr>
              <a:lnSpc>
                <a:spcPct val="100000"/>
              </a:lnSpc>
            </a:pPr>
            <a:r>
              <a:rPr lang="vi-VN" sz="2400" dirty="0"/>
              <a:t>Các bạn có thể download file cài đặt Proteus tại website </a:t>
            </a:r>
            <a:r>
              <a:rPr lang="vi-VN" sz="2400" dirty="0">
                <a:hlinkClick r:id="rId2"/>
              </a:rPr>
              <a:t>LabCenter</a:t>
            </a:r>
            <a:r>
              <a:rPr lang="vi-VN" sz="2400" dirty="0" smtClean="0"/>
              <a:t>..</a:t>
            </a:r>
            <a:endParaRPr lang="vi-VN" sz="2400" dirty="0"/>
          </a:p>
          <a:p>
            <a:pPr>
              <a:lnSpc>
                <a:spcPct val="100000"/>
              </a:lnSpc>
            </a:pPr>
            <a:r>
              <a:rPr lang="vi-VN" sz="2400" dirty="0"/>
              <a:t>Phiên bản Proteus sử dụng trong bài này là Proteus 8.6 SP2.</a:t>
            </a:r>
          </a:p>
          <a:p>
            <a:pPr marL="0" indent="0">
              <a:lnSpc>
                <a:spcPct val="100000"/>
              </a:lnSpc>
              <a:buNone/>
            </a:pPr>
            <a:r>
              <a:rPr lang="vi-VN" sz="2400" b="1" dirty="0"/>
              <a:t>2. Cài đặt Proteus</a:t>
            </a:r>
          </a:p>
          <a:p>
            <a:pPr>
              <a:lnSpc>
                <a:spcPct val="100000"/>
              </a:lnSpc>
            </a:pPr>
            <a:r>
              <a:rPr lang="vi-VN" sz="2400" dirty="0"/>
              <a:t>Double click file cài đặt Proteus, chọn đường dẫn cài đặt Proteus.</a:t>
            </a:r>
          </a:p>
          <a:p>
            <a:endParaRPr lang="en-US" dirty="0"/>
          </a:p>
        </p:txBody>
      </p:sp>
      <p:sp>
        <p:nvSpPr>
          <p:cNvPr id="4" name="Slide Number Placeholder 3"/>
          <p:cNvSpPr>
            <a:spLocks noGrp="1"/>
          </p:cNvSpPr>
          <p:nvPr>
            <p:ph type="sldNum" sz="quarter" idx="12"/>
          </p:nvPr>
        </p:nvSpPr>
        <p:spPr/>
        <p:txBody>
          <a:bodyPr/>
          <a:lstStyle/>
          <a:p>
            <a:fld id="{6D6986FD-A0F2-408E-B179-98FC05FF29CE}" type="slidenum">
              <a:rPr lang="en-US" smtClean="0"/>
              <a:t>14</a:t>
            </a:fld>
            <a:endParaRPr lang="en-US"/>
          </a:p>
        </p:txBody>
      </p:sp>
      <p:pic>
        <p:nvPicPr>
          <p:cNvPr id="5" name="Picture 4"/>
          <p:cNvPicPr>
            <a:picLocks noChangeAspect="1"/>
          </p:cNvPicPr>
          <p:nvPr/>
        </p:nvPicPr>
        <p:blipFill>
          <a:blip r:embed="rId3"/>
          <a:stretch>
            <a:fillRect/>
          </a:stretch>
        </p:blipFill>
        <p:spPr>
          <a:xfrm>
            <a:off x="2770332" y="3794697"/>
            <a:ext cx="4737908" cy="3063303"/>
          </a:xfrm>
          <a:prstGeom prst="rect">
            <a:avLst/>
          </a:prstGeom>
        </p:spPr>
      </p:pic>
    </p:spTree>
    <p:extLst>
      <p:ext uri="{BB962C8B-B14F-4D97-AF65-F5344CB8AC3E}">
        <p14:creationId xmlns:p14="http://schemas.microsoft.com/office/powerpoint/2010/main" val="377667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vi-VN" sz="2400" b="1" dirty="0"/>
              <a:t>Hướng dẫn sử dụng phần mềm mô phỏng </a:t>
            </a:r>
            <a:endParaRPr lang="en-US" sz="2400" b="1" dirty="0" smtClean="0"/>
          </a:p>
          <a:p>
            <a:r>
              <a:rPr lang="vi-VN" sz="2400" b="1" dirty="0" smtClean="0"/>
              <a:t>mạch </a:t>
            </a:r>
            <a:r>
              <a:rPr lang="vi-VN" sz="2400" b="1" dirty="0"/>
              <a:t>điện tử </a:t>
            </a:r>
            <a:r>
              <a:rPr lang="vi-VN" sz="2400" b="1" dirty="0" smtClean="0"/>
              <a:t>Proteus</a:t>
            </a:r>
            <a:endParaRPr lang="vi-VN" sz="2400" b="1" dirty="0"/>
          </a:p>
        </p:txBody>
      </p:sp>
      <p:sp>
        <p:nvSpPr>
          <p:cNvPr id="4" name="Slide Number Placeholder 3"/>
          <p:cNvSpPr>
            <a:spLocks noGrp="1"/>
          </p:cNvSpPr>
          <p:nvPr>
            <p:ph type="sldNum" sz="quarter" idx="12"/>
          </p:nvPr>
        </p:nvSpPr>
        <p:spPr/>
        <p:txBody>
          <a:bodyPr/>
          <a:lstStyle/>
          <a:p>
            <a:fld id="{6D6986FD-A0F2-408E-B179-98FC05FF29CE}" type="slidenum">
              <a:rPr lang="en-US" smtClean="0"/>
              <a:t>15</a:t>
            </a:fld>
            <a:endParaRPr lang="en-US"/>
          </a:p>
        </p:txBody>
      </p:sp>
      <p:sp>
        <p:nvSpPr>
          <p:cNvPr id="6" name="Rectangle 1"/>
          <p:cNvSpPr>
            <a:spLocks noChangeArrowheads="1"/>
          </p:cNvSpPr>
          <p:nvPr/>
        </p:nvSpPr>
        <p:spPr bwMode="auto">
          <a:xfrm>
            <a:off x="344036" y="1458333"/>
            <a:ext cx="11651229" cy="16658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merriweather"/>
              </a:rPr>
              <a:t>Trong</a:t>
            </a:r>
            <a:r>
              <a:rPr kumimoji="0" lang="en-US" altLang="en-US" sz="1600" b="0" i="0" u="none" strike="noStrike" cap="none" normalizeH="0" baseline="0" dirty="0" smtClean="0">
                <a:ln>
                  <a:noFill/>
                </a:ln>
                <a:solidFill>
                  <a:srgbClr val="000000"/>
                </a:solidFill>
                <a:effectLst/>
                <a:latin typeface="merriweather"/>
              </a:rPr>
              <a:t> Proteus </a:t>
            </a:r>
            <a:r>
              <a:rPr kumimoji="0" lang="en-US" altLang="en-US" sz="1600" b="0" i="0" u="none" strike="noStrike" cap="none" normalizeH="0" baseline="0" dirty="0" err="1" smtClean="0">
                <a:ln>
                  <a:noFill/>
                </a:ln>
                <a:solidFill>
                  <a:srgbClr val="000000"/>
                </a:solidFill>
                <a:effectLst/>
                <a:latin typeface="merriweather"/>
              </a:rPr>
              <a:t>không</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có</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sẵn</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giả</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lập</a:t>
            </a:r>
            <a:r>
              <a:rPr kumimoji="0" lang="en-US" altLang="en-US" sz="1600" b="0" i="0" u="none" strike="noStrike" cap="none" normalizeH="0" baseline="0" dirty="0" smtClean="0">
                <a:ln>
                  <a:noFill/>
                </a:ln>
                <a:solidFill>
                  <a:srgbClr val="000000"/>
                </a:solidFill>
                <a:effectLst/>
                <a:latin typeface="merriweather"/>
              </a:rPr>
              <a:t> Arduino, ta </a:t>
            </a:r>
            <a:r>
              <a:rPr kumimoji="0" lang="en-US" altLang="en-US" sz="1600" b="0" i="0" u="none" strike="noStrike" cap="none" normalizeH="0" baseline="0" dirty="0" err="1" smtClean="0">
                <a:ln>
                  <a:noFill/>
                </a:ln>
                <a:solidFill>
                  <a:srgbClr val="000000"/>
                </a:solidFill>
                <a:effectLst/>
                <a:latin typeface="merriweather"/>
              </a:rPr>
              <a:t>cần</a:t>
            </a:r>
            <a:r>
              <a:rPr kumimoji="0" lang="en-US" altLang="en-US" sz="1600" b="0" i="0" u="none" strike="noStrike" cap="none" normalizeH="0" baseline="0" dirty="0" smtClean="0">
                <a:ln>
                  <a:noFill/>
                </a:ln>
                <a:solidFill>
                  <a:srgbClr val="000000"/>
                </a:solidFill>
                <a:effectLst/>
                <a:latin typeface="merriweather"/>
              </a:rPr>
              <a:t> download </a:t>
            </a:r>
            <a:r>
              <a:rPr kumimoji="0" lang="en-US" altLang="en-US" sz="1600" b="0" i="0" u="none" strike="noStrike" cap="none" normalizeH="0" baseline="0" dirty="0" err="1" smtClean="0">
                <a:ln>
                  <a:noFill/>
                </a:ln>
                <a:solidFill>
                  <a:srgbClr val="000000"/>
                </a:solidFill>
                <a:effectLst/>
                <a:latin typeface="merriweather"/>
              </a:rPr>
              <a:t>thư</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viện</a:t>
            </a:r>
            <a:r>
              <a:rPr kumimoji="0" lang="en-US" altLang="en-US" sz="1600" b="0" i="0" u="none" strike="noStrike" cap="none" normalizeH="0" baseline="0" dirty="0" smtClean="0">
                <a:ln>
                  <a:noFill/>
                </a:ln>
                <a:solidFill>
                  <a:srgbClr val="000000"/>
                </a:solidFill>
                <a:effectLst/>
                <a:latin typeface="merriweather"/>
              </a:rPr>
              <a:t> Arduino </a:t>
            </a:r>
            <a:r>
              <a:rPr kumimoji="0" lang="en-US" altLang="en-US" sz="1600" b="0" i="0" u="none" strike="noStrike" cap="none" normalizeH="0" baseline="0" dirty="0" err="1" smtClean="0">
                <a:ln>
                  <a:noFill/>
                </a:ln>
                <a:solidFill>
                  <a:srgbClr val="000000"/>
                </a:solidFill>
                <a:effectLst/>
                <a:latin typeface="merriweather"/>
              </a:rPr>
              <a:t>cho</a:t>
            </a:r>
            <a:r>
              <a:rPr kumimoji="0" lang="en-US" altLang="en-US" sz="1600" b="0" i="0" u="none" strike="noStrike" cap="none" normalizeH="0" baseline="0" dirty="0" smtClean="0">
                <a:ln>
                  <a:noFill/>
                </a:ln>
                <a:solidFill>
                  <a:srgbClr val="000000"/>
                </a:solidFill>
                <a:effectLst/>
                <a:latin typeface="merriweather"/>
              </a:rPr>
              <a:t> Proteus </a:t>
            </a:r>
            <a:r>
              <a:rPr kumimoji="0" lang="en-US" altLang="en-US" sz="1600" b="1" i="0" u="none" strike="noStrike" cap="none" normalizeH="0" baseline="0" dirty="0" err="1" smtClean="0">
                <a:ln>
                  <a:noFill/>
                </a:ln>
                <a:solidFill>
                  <a:srgbClr val="0A2587"/>
                </a:solidFill>
                <a:effectLst/>
                <a:latin typeface="merriweather"/>
                <a:hlinkClick r:id="rId2"/>
              </a:rPr>
              <a:t>tại</a:t>
            </a:r>
            <a:r>
              <a:rPr kumimoji="0" lang="en-US" altLang="en-US" sz="1600" b="1" i="0" u="none" strike="noStrike" cap="none" normalizeH="0" baseline="0" dirty="0" smtClean="0">
                <a:ln>
                  <a:noFill/>
                </a:ln>
                <a:solidFill>
                  <a:srgbClr val="0A2587"/>
                </a:solidFill>
                <a:effectLst/>
                <a:latin typeface="merriweather"/>
                <a:hlinkClick r:id="rId2"/>
              </a:rPr>
              <a:t> </a:t>
            </a:r>
            <a:r>
              <a:rPr kumimoji="0" lang="en-US" altLang="en-US" sz="1600" b="1" i="0" u="none" strike="noStrike" cap="none" normalizeH="0" baseline="0" dirty="0" err="1" smtClean="0">
                <a:ln>
                  <a:noFill/>
                </a:ln>
                <a:solidFill>
                  <a:srgbClr val="0A2587"/>
                </a:solidFill>
                <a:effectLst/>
                <a:latin typeface="merriweather"/>
                <a:hlinkClick r:id="rId2"/>
              </a:rPr>
              <a:t>đây</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Giải</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nén</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và</a:t>
            </a:r>
            <a:r>
              <a:rPr kumimoji="0" lang="en-US" altLang="en-US" sz="1600" b="0" i="0" u="none" strike="noStrike" cap="none" normalizeH="0" baseline="0" dirty="0" smtClean="0">
                <a:ln>
                  <a:noFill/>
                </a:ln>
                <a:solidFill>
                  <a:srgbClr val="000000"/>
                </a:solidFill>
                <a:effectLst/>
                <a:latin typeface="merriweather"/>
              </a:rPr>
              <a:t> copy 2 file </a:t>
            </a:r>
            <a:r>
              <a:rPr kumimoji="0" lang="en-US" altLang="en-US" sz="1600" b="0" i="1" u="none" strike="noStrike" cap="none" normalizeH="0" baseline="0" dirty="0" smtClean="0">
                <a:ln>
                  <a:noFill/>
                </a:ln>
                <a:solidFill>
                  <a:srgbClr val="000000"/>
                </a:solidFill>
                <a:effectLst/>
                <a:latin typeface="merriweather"/>
              </a:rPr>
              <a:t>.IDX</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và</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1" u="none" strike="noStrike" cap="none" normalizeH="0" baseline="0" dirty="0" smtClean="0">
                <a:ln>
                  <a:noFill/>
                </a:ln>
                <a:solidFill>
                  <a:srgbClr val="000000"/>
                </a:solidFill>
                <a:effectLst/>
                <a:latin typeface="merriweather"/>
              </a:rPr>
              <a:t>LIB</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bỏ</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vào</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đường</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dẫn</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t</a:t>
            </a:r>
            <a:r>
              <a:rPr kumimoji="0" lang="en-US" altLang="en-US" sz="1600" b="0" i="0" u="none" strike="noStrike" cap="none" normalizeH="0" baseline="0" dirty="0" err="1" smtClean="0">
                <a:ln>
                  <a:noFill/>
                </a:ln>
                <a:solidFill>
                  <a:srgbClr val="000000"/>
                </a:solidFill>
                <a:effectLst/>
                <a:latin typeface="merriweather"/>
                <a:hlinkClick r:id="rId3"/>
              </a:rPr>
              <a:t>hư</a:t>
            </a:r>
            <a:r>
              <a:rPr kumimoji="0" lang="en-US" altLang="en-US" sz="1600" b="0" i="0" u="none" strike="noStrike" cap="none" normalizeH="0" baseline="0" dirty="0" smtClean="0">
                <a:ln>
                  <a:noFill/>
                </a:ln>
                <a:solidFill>
                  <a:srgbClr val="000000"/>
                </a:solidFill>
                <a:effectLst/>
                <a:latin typeface="merriweather"/>
                <a:hlinkClick r:id="rId3"/>
              </a:rPr>
              <a:t> </a:t>
            </a:r>
            <a:r>
              <a:rPr kumimoji="0" lang="en-US" altLang="en-US" sz="1600" b="0" i="0" u="none" strike="noStrike" cap="none" normalizeH="0" baseline="0" dirty="0" err="1" smtClean="0">
                <a:ln>
                  <a:noFill/>
                </a:ln>
                <a:solidFill>
                  <a:srgbClr val="000000"/>
                </a:solidFill>
                <a:effectLst/>
                <a:latin typeface="merriweather"/>
                <a:hlinkClick r:id="rId3"/>
              </a:rPr>
              <a:t>viện</a:t>
            </a:r>
            <a:r>
              <a:rPr kumimoji="0" lang="en-US" altLang="en-US" sz="1600" b="0" i="0" u="none" strike="noStrike" cap="none" normalizeH="0" baseline="0" dirty="0" smtClean="0">
                <a:ln>
                  <a:noFill/>
                </a:ln>
                <a:solidFill>
                  <a:srgbClr val="000000"/>
                </a:solidFill>
                <a:effectLst/>
                <a:latin typeface="merriweather"/>
                <a:hlinkClick r:id="rId3"/>
              </a:rPr>
              <a:t> </a:t>
            </a:r>
            <a:r>
              <a:rPr kumimoji="0" lang="en-US" altLang="en-US" sz="1600" b="0" i="0" u="none" strike="noStrike" cap="none" normalizeH="0" baseline="0" dirty="0" err="1" smtClean="0">
                <a:ln>
                  <a:noFill/>
                </a:ln>
                <a:solidFill>
                  <a:srgbClr val="000000"/>
                </a:solidFill>
                <a:effectLst/>
                <a:latin typeface="merriweather"/>
                <a:hlinkClick r:id="rId3"/>
              </a:rPr>
              <a:t>của</a:t>
            </a:r>
            <a:r>
              <a:rPr kumimoji="0" lang="en-US" altLang="en-US" sz="1600" b="0" i="0" u="none" strike="noStrike" cap="none" normalizeH="0" baseline="0" dirty="0" smtClean="0">
                <a:ln>
                  <a:noFill/>
                </a:ln>
                <a:solidFill>
                  <a:srgbClr val="000000"/>
                </a:solidFill>
                <a:effectLst/>
                <a:latin typeface="merriweather"/>
                <a:hlinkClick r:id="rId3"/>
              </a:rPr>
              <a:t> Proteus </a:t>
            </a:r>
            <a:r>
              <a:rPr kumimoji="0" lang="en-US" altLang="en-US" sz="1600" b="0" i="0" u="none" strike="noStrike" cap="none" normalizeH="0" baseline="0" dirty="0" err="1" smtClean="0">
                <a:ln>
                  <a:noFill/>
                </a:ln>
                <a:solidFill>
                  <a:srgbClr val="000000"/>
                </a:solidFill>
                <a:effectLst/>
                <a:latin typeface="merriweather"/>
                <a:hlinkClick r:id="rId3"/>
              </a:rPr>
              <a:t>là</a:t>
            </a:r>
            <a:r>
              <a:rPr kumimoji="0" lang="en-US" altLang="en-US" sz="1600" b="0" i="0" u="none" strike="noStrike" cap="none" normalizeH="0" baseline="0" dirty="0" smtClean="0">
                <a:ln>
                  <a:noFill/>
                </a:ln>
                <a:solidFill>
                  <a:srgbClr val="000000"/>
                </a:solidFill>
                <a:effectLst/>
                <a:latin typeface="merriweather"/>
                <a:hlinkClick r:id="rId3"/>
              </a:rPr>
              <a:t> </a:t>
            </a:r>
            <a:r>
              <a:rPr kumimoji="0" lang="en-US" altLang="en-US" sz="1600" b="1" i="0" u="none" strike="noStrike" cap="none" normalizeH="0" baseline="0" dirty="0" smtClean="0">
                <a:ln>
                  <a:noFill/>
                </a:ln>
                <a:solidFill>
                  <a:srgbClr val="000000"/>
                </a:solidFill>
                <a:effectLst/>
                <a:latin typeface="merriweather"/>
                <a:hlinkClick r:id="rId3"/>
              </a:rPr>
              <a:t>C:\Program Files (x86)\</a:t>
            </a:r>
            <a:r>
              <a:rPr kumimoji="0" lang="en-US" altLang="en-US" sz="1600" b="1" i="0" u="none" strike="noStrike" cap="none" normalizeH="0" baseline="0" dirty="0" err="1" smtClean="0">
                <a:ln>
                  <a:noFill/>
                </a:ln>
                <a:solidFill>
                  <a:srgbClr val="000000"/>
                </a:solidFill>
                <a:effectLst/>
                <a:latin typeface="merriweather"/>
                <a:hlinkClick r:id="rId3"/>
              </a:rPr>
              <a:t>Labcenter</a:t>
            </a:r>
            <a:r>
              <a:rPr kumimoji="0" lang="en-US" altLang="en-US" sz="1600" b="1" i="0" u="none" strike="noStrike" cap="none" normalizeH="0" baseline="0" dirty="0" smtClean="0">
                <a:ln>
                  <a:noFill/>
                </a:ln>
                <a:solidFill>
                  <a:srgbClr val="000000"/>
                </a:solidFill>
                <a:effectLst/>
                <a:latin typeface="merriweather"/>
                <a:hlinkClick r:id="rId3"/>
              </a:rPr>
              <a:t> Electronics\Proteus 8 Professional\LIBRARY</a:t>
            </a:r>
            <a:r>
              <a:rPr kumimoji="0" lang="en-US" altLang="en-US" sz="1600" b="0" i="0" u="none" strike="noStrike" cap="none" normalizeH="0" baseline="0" dirty="0" smtClean="0">
                <a:ln>
                  <a:noFill/>
                </a:ln>
                <a:solidFill>
                  <a:srgbClr val="000000"/>
                </a:solidFill>
                <a:effectLst/>
                <a:latin typeface="merriweather"/>
                <a:hlinkClick r:id="rId3"/>
              </a:rPr>
              <a:t>.</a:t>
            </a:r>
            <a:endParaRPr kumimoji="0" lang="en-US" altLang="en-US" sz="1000" b="0" i="0" u="none" strike="noStrike" cap="none" normalizeH="0" baseline="0" dirty="0" smtClean="0">
              <a:ln>
                <a:noFill/>
              </a:ln>
              <a:solidFill>
                <a:schemeClr val="tx1"/>
              </a:solidFill>
              <a:effectLst/>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A2587"/>
                </a:solidFill>
                <a:effectLst/>
                <a:latin typeface="merriweather"/>
                <a:hlinkClick r:id="rId3"/>
              </a:rPr>
              <a:t>  </a:t>
            </a:r>
            <a:endParaRPr kumimoji="0" lang="en-US" altLang="en-US" sz="1600" b="1" i="0" u="none" strike="noStrike" cap="none" normalizeH="0" baseline="0" dirty="0" smtClean="0">
              <a:ln>
                <a:noFill/>
              </a:ln>
              <a:solidFill>
                <a:srgbClr val="E12866"/>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E12866"/>
                </a:solidFill>
                <a:effectLst/>
                <a:latin typeface="merriweather"/>
              </a:rPr>
              <a:t>Bắt</a:t>
            </a:r>
            <a:r>
              <a:rPr kumimoji="0" lang="en-US" altLang="en-US" sz="1600" b="1" i="0" u="none" strike="noStrike" cap="none" normalizeH="0" baseline="0" dirty="0" smtClean="0">
                <a:ln>
                  <a:noFill/>
                </a:ln>
                <a:solidFill>
                  <a:srgbClr val="E12866"/>
                </a:solidFill>
                <a:effectLst/>
                <a:latin typeface="merriweather"/>
              </a:rPr>
              <a:t> </a:t>
            </a:r>
            <a:r>
              <a:rPr kumimoji="0" lang="en-US" altLang="en-US" sz="1600" b="1" i="0" u="none" strike="noStrike" cap="none" normalizeH="0" baseline="0" dirty="0" err="1" smtClean="0">
                <a:ln>
                  <a:noFill/>
                </a:ln>
                <a:solidFill>
                  <a:srgbClr val="E12866"/>
                </a:solidFill>
                <a:effectLst/>
                <a:latin typeface="merriweather"/>
              </a:rPr>
              <a:t>đầu</a:t>
            </a:r>
            <a:r>
              <a:rPr kumimoji="0" lang="en-US" altLang="en-US" sz="1600" b="1" i="0" u="none" strike="noStrike" cap="none" normalizeH="0" baseline="0" dirty="0" smtClean="0">
                <a:ln>
                  <a:noFill/>
                </a:ln>
                <a:solidFill>
                  <a:srgbClr val="E12866"/>
                </a:solidFill>
                <a:effectLst/>
                <a:latin typeface="merriweather"/>
              </a:rPr>
              <a:t> </a:t>
            </a:r>
            <a:r>
              <a:rPr kumimoji="0" lang="en-US" altLang="en-US" sz="1600" b="1" i="0" u="none" strike="noStrike" cap="none" normalizeH="0" baseline="0" dirty="0" err="1" smtClean="0">
                <a:ln>
                  <a:noFill/>
                </a:ln>
                <a:solidFill>
                  <a:srgbClr val="E12866"/>
                </a:solidFill>
                <a:effectLst/>
                <a:latin typeface="merriweather"/>
              </a:rPr>
              <a:t>thiết</a:t>
            </a:r>
            <a:r>
              <a:rPr kumimoji="0" lang="en-US" altLang="en-US" sz="1600" b="1" i="0" u="none" strike="noStrike" cap="none" normalizeH="0" baseline="0" dirty="0" smtClean="0">
                <a:ln>
                  <a:noFill/>
                </a:ln>
                <a:solidFill>
                  <a:srgbClr val="E12866"/>
                </a:solidFill>
                <a:effectLst/>
                <a:latin typeface="merriweather"/>
              </a:rPr>
              <a:t> </a:t>
            </a:r>
            <a:r>
              <a:rPr kumimoji="0" lang="en-US" altLang="en-US" sz="1600" b="1" i="0" u="none" strike="noStrike" cap="none" normalizeH="0" baseline="0" dirty="0" err="1" smtClean="0">
                <a:ln>
                  <a:noFill/>
                </a:ln>
                <a:solidFill>
                  <a:srgbClr val="E12866"/>
                </a:solidFill>
                <a:effectLst/>
                <a:latin typeface="merriweather"/>
              </a:rPr>
              <a:t>kế</a:t>
            </a:r>
            <a:r>
              <a:rPr kumimoji="0" lang="en-US" altLang="en-US" sz="1600" b="1" i="0" u="none" strike="noStrike" cap="none" normalizeH="0" baseline="0" dirty="0" smtClean="0">
                <a:ln>
                  <a:noFill/>
                </a:ln>
                <a:solidFill>
                  <a:srgbClr val="E12866"/>
                </a:solidFill>
                <a:effectLst/>
                <a:latin typeface="merriweather"/>
              </a:rPr>
              <a:t> </a:t>
            </a:r>
            <a:r>
              <a:rPr kumimoji="0" lang="en-US" altLang="en-US" sz="1600" b="1" i="0" u="none" strike="noStrike" cap="none" normalizeH="0" baseline="0" dirty="0" err="1" smtClean="0">
                <a:ln>
                  <a:noFill/>
                </a:ln>
                <a:solidFill>
                  <a:srgbClr val="E12866"/>
                </a:solidFill>
                <a:effectLst/>
                <a:latin typeface="merriweather"/>
              </a:rPr>
              <a:t>mạch</a:t>
            </a:r>
            <a:endParaRPr kumimoji="0" lang="en-US" altLang="en-US" sz="1600" b="1" i="0" u="none" strike="noStrike" cap="none" normalizeH="0" baseline="0" dirty="0" smtClean="0">
              <a:ln>
                <a:noFill/>
              </a:ln>
              <a:solidFill>
                <a:srgbClr val="E12866"/>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merriweather"/>
              </a:rPr>
              <a:t>Nhấn</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phím</a:t>
            </a:r>
            <a:r>
              <a:rPr kumimoji="0" lang="en-US" altLang="en-US" sz="1600" b="0" i="0" u="none" strike="noStrike" cap="none" normalizeH="0" baseline="0" dirty="0" smtClean="0">
                <a:ln>
                  <a:noFill/>
                </a:ln>
                <a:solidFill>
                  <a:srgbClr val="000000"/>
                </a:solidFill>
                <a:effectLst/>
                <a:latin typeface="merriweather"/>
              </a:rPr>
              <a:t> P </a:t>
            </a:r>
            <a:r>
              <a:rPr kumimoji="0" lang="en-US" altLang="en-US" sz="1600" b="0" i="0" u="none" strike="noStrike" cap="none" normalizeH="0" baseline="0" dirty="0" err="1" smtClean="0">
                <a:ln>
                  <a:noFill/>
                </a:ln>
                <a:solidFill>
                  <a:srgbClr val="000000"/>
                </a:solidFill>
                <a:effectLst/>
                <a:latin typeface="merriweather"/>
              </a:rPr>
              <a:t>để</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thêm</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các</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linh</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kiện</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vào</a:t>
            </a:r>
            <a:r>
              <a:rPr kumimoji="0" lang="en-US" altLang="en-US" sz="1600" b="0" i="0" u="none" strike="noStrike" cap="none" normalizeH="0" baseline="0" dirty="0" smtClean="0">
                <a:ln>
                  <a:noFill/>
                </a:ln>
                <a:solidFill>
                  <a:srgbClr val="000000"/>
                </a:solidFill>
                <a:effectLst/>
                <a:latin typeface="merriweather"/>
              </a:rPr>
              <a:t> Project </a:t>
            </a:r>
            <a:r>
              <a:rPr kumimoji="0" lang="en-US" altLang="en-US" sz="1600" b="0" i="0" u="none" strike="noStrike" cap="none" normalizeH="0" baseline="0" dirty="0" err="1" smtClean="0">
                <a:ln>
                  <a:noFill/>
                </a:ln>
                <a:solidFill>
                  <a:srgbClr val="000000"/>
                </a:solidFill>
                <a:effectLst/>
                <a:latin typeface="merriweather"/>
              </a:rPr>
              <a:t>của</a:t>
            </a:r>
            <a:r>
              <a:rPr kumimoji="0" lang="en-US" altLang="en-US" sz="1600" b="0" i="0" u="none" strike="noStrike" cap="none" normalizeH="0" baseline="0" dirty="0" smtClean="0">
                <a:ln>
                  <a:noFill/>
                </a:ln>
                <a:solidFill>
                  <a:srgbClr val="000000"/>
                </a:solidFill>
                <a:effectLst/>
                <a:latin typeface="merriweather"/>
              </a:rPr>
              <a:t> Proteus. </a:t>
            </a:r>
            <a:r>
              <a:rPr kumimoji="0" lang="en-US" altLang="en-US" sz="1600" b="0" i="0" u="none" strike="noStrike" cap="none" normalizeH="0" baseline="0" dirty="0" err="1" smtClean="0">
                <a:ln>
                  <a:noFill/>
                </a:ln>
                <a:solidFill>
                  <a:srgbClr val="000000"/>
                </a:solidFill>
                <a:effectLst/>
                <a:latin typeface="merriweather"/>
              </a:rPr>
              <a:t>Tìm</a:t>
            </a:r>
            <a:r>
              <a:rPr kumimoji="0" lang="en-US" altLang="en-US" sz="1600" b="0" i="0" u="none" strike="noStrike" cap="none" normalizeH="0" baseline="0" dirty="0" smtClean="0">
                <a:ln>
                  <a:noFill/>
                </a:ln>
                <a:solidFill>
                  <a:srgbClr val="000000"/>
                </a:solidFill>
                <a:effectLst/>
                <a:latin typeface="merriweather"/>
              </a:rPr>
              <a:t> Arduino </a:t>
            </a:r>
            <a:r>
              <a:rPr kumimoji="0" lang="en-US" altLang="en-US" sz="1600" b="0" i="0" u="none" strike="noStrike" cap="none" normalizeH="0" baseline="0" dirty="0" err="1" smtClean="0">
                <a:ln>
                  <a:noFill/>
                </a:ln>
                <a:solidFill>
                  <a:srgbClr val="000000"/>
                </a:solidFill>
                <a:effectLst/>
                <a:latin typeface="merriweather"/>
              </a:rPr>
              <a:t>thì</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gõ</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arduino</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đèn</a:t>
            </a:r>
            <a:r>
              <a:rPr kumimoji="0" lang="en-US" altLang="en-US" sz="1600" b="0" i="0" u="none" strike="noStrike" cap="none" normalizeH="0" baseline="0" dirty="0" smtClean="0">
                <a:ln>
                  <a:noFill/>
                </a:ln>
                <a:solidFill>
                  <a:srgbClr val="000000"/>
                </a:solidFill>
                <a:effectLst/>
                <a:latin typeface="merriweather"/>
              </a:rPr>
              <a:t> led </a:t>
            </a:r>
            <a:r>
              <a:rPr kumimoji="0" lang="en-US" altLang="en-US" sz="1600" b="0" i="0" u="none" strike="noStrike" cap="none" normalizeH="0" baseline="0" dirty="0" err="1" smtClean="0">
                <a:ln>
                  <a:noFill/>
                </a:ln>
                <a:solidFill>
                  <a:srgbClr val="000000"/>
                </a:solidFill>
                <a:effectLst/>
                <a:latin typeface="merriweather"/>
              </a:rPr>
              <a:t>thì</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gõ</a:t>
            </a:r>
            <a:r>
              <a:rPr kumimoji="0" lang="en-US" altLang="en-US" sz="1600" b="0" i="0" u="none" strike="noStrike" cap="none" normalizeH="0" baseline="0" dirty="0" smtClean="0">
                <a:ln>
                  <a:noFill/>
                </a:ln>
                <a:solidFill>
                  <a:srgbClr val="000000"/>
                </a:solidFill>
                <a:effectLst/>
                <a:latin typeface="merriweather"/>
              </a:rPr>
              <a:t> led, </a:t>
            </a:r>
            <a:r>
              <a:rPr kumimoji="0" lang="en-US" altLang="en-US" sz="1600" b="0" i="0" u="none" strike="noStrike" cap="none" normalizeH="0" baseline="0" dirty="0" err="1" smtClean="0">
                <a:ln>
                  <a:noFill/>
                </a:ln>
                <a:solidFill>
                  <a:srgbClr val="000000"/>
                </a:solidFill>
                <a:effectLst/>
                <a:latin typeface="merriweather"/>
              </a:rPr>
              <a:t>điện</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trở</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thì</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gõ</a:t>
            </a:r>
            <a:r>
              <a:rPr kumimoji="0" lang="en-US" altLang="en-US" sz="1600" b="0" i="0" u="none" strike="noStrike" cap="none" normalizeH="0" baseline="0" dirty="0" smtClean="0">
                <a:ln>
                  <a:noFill/>
                </a:ln>
                <a:solidFill>
                  <a:srgbClr val="000000"/>
                </a:solidFill>
                <a:effectLst/>
                <a:latin typeface="merriweather"/>
              </a:rPr>
              <a:t> 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A2587"/>
                </a:solidFill>
                <a:effectLst/>
                <a:latin typeface="merriweather"/>
              </a:rPr>
              <a:t>  </a:t>
            </a:r>
          </a:p>
        </p:txBody>
      </p:sp>
      <p:pic>
        <p:nvPicPr>
          <p:cNvPr id="5122" name="Picture 2" descr="Thư viện giả lập Arduino cho Proteu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1" y="2921567"/>
            <a:ext cx="5943600" cy="86677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Thêm Arduino Proteus">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5936" y="3271683"/>
            <a:ext cx="4220822" cy="2748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21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40000" lnSpcReduction="20000"/>
          </a:bodyPr>
          <a:lstStyle/>
          <a:p>
            <a:r>
              <a:rPr lang="vi-VN" b="1" dirty="0"/>
              <a:t>Hướng dẫn sử dụng phần mềm mô phỏng </a:t>
            </a:r>
            <a:endParaRPr lang="en-US" b="1" dirty="0"/>
          </a:p>
          <a:p>
            <a:r>
              <a:rPr lang="vi-VN" b="1" dirty="0"/>
              <a:t>mạch điện tử </a:t>
            </a:r>
            <a:r>
              <a:rPr lang="vi-VN" b="1" dirty="0" smtClean="0"/>
              <a:t>Proteus</a:t>
            </a:r>
            <a:endParaRPr lang="vi-VN" b="1" dirty="0"/>
          </a:p>
        </p:txBody>
      </p:sp>
      <p:sp>
        <p:nvSpPr>
          <p:cNvPr id="3" name="Text Placeholder 2"/>
          <p:cNvSpPr>
            <a:spLocks noGrp="1"/>
          </p:cNvSpPr>
          <p:nvPr>
            <p:ph type="body" sz="quarter" idx="11"/>
          </p:nvPr>
        </p:nvSpPr>
        <p:spPr/>
        <p:txBody>
          <a:bodyPr>
            <a:normAutofit/>
          </a:bodyPr>
          <a:lstStyle/>
          <a:p>
            <a:r>
              <a:rPr lang="en-US" sz="2800" b="1" dirty="0" err="1"/>
              <a:t>Nhúng</a:t>
            </a:r>
            <a:r>
              <a:rPr lang="en-US" sz="2800" b="1" dirty="0"/>
              <a:t> code </a:t>
            </a:r>
            <a:r>
              <a:rPr lang="en-US" sz="2800" b="1" dirty="0" err="1" smtClean="0"/>
              <a:t>và</a:t>
            </a:r>
            <a:r>
              <a:rPr lang="en-US" sz="2800" b="1" dirty="0" smtClean="0"/>
              <a:t> </a:t>
            </a:r>
            <a:r>
              <a:rPr lang="en-US" sz="2800" b="1" dirty="0" err="1"/>
              <a:t>chạy</a:t>
            </a:r>
            <a:r>
              <a:rPr lang="en-US" sz="2800" b="1" dirty="0"/>
              <a:t> </a:t>
            </a:r>
            <a:r>
              <a:rPr lang="en-US" sz="2800" b="1" dirty="0" err="1"/>
              <a:t>điều</a:t>
            </a:r>
            <a:r>
              <a:rPr lang="en-US" sz="2800" b="1" dirty="0"/>
              <a:t> </a:t>
            </a:r>
            <a:r>
              <a:rPr lang="en-US" sz="2800" b="1" dirty="0" err="1"/>
              <a:t>khiển</a:t>
            </a:r>
            <a:r>
              <a:rPr lang="en-US" sz="2800" b="1" dirty="0"/>
              <a:t> Arduino </a:t>
            </a:r>
            <a:r>
              <a:rPr lang="en-US" sz="2800" b="1" dirty="0" err="1"/>
              <a:t>với</a:t>
            </a:r>
            <a:r>
              <a:rPr lang="en-US" sz="2800" b="1" dirty="0"/>
              <a:t> </a:t>
            </a:r>
            <a:r>
              <a:rPr lang="en-US" sz="2800" b="1" dirty="0" smtClean="0"/>
              <a:t>Proteus</a:t>
            </a:r>
          </a:p>
          <a:p>
            <a:pPr marL="0" indent="0">
              <a:buNone/>
            </a:pPr>
            <a:r>
              <a:rPr lang="en-US" sz="2800" b="1" dirty="0" smtClean="0">
                <a:hlinkClick r:id="rId2"/>
              </a:rPr>
              <a:t>VIDEO HƯỚNG DẪN:</a:t>
            </a:r>
            <a:endParaRPr lang="en-US" sz="2800" b="1" dirty="0"/>
          </a:p>
        </p:txBody>
      </p:sp>
      <p:sp>
        <p:nvSpPr>
          <p:cNvPr id="4" name="Slide Number Placeholder 3"/>
          <p:cNvSpPr>
            <a:spLocks noGrp="1"/>
          </p:cNvSpPr>
          <p:nvPr>
            <p:ph type="sldNum" sz="quarter" idx="12"/>
          </p:nvPr>
        </p:nvSpPr>
        <p:spPr/>
        <p:txBody>
          <a:bodyPr/>
          <a:lstStyle/>
          <a:p>
            <a:fld id="{6D6986FD-A0F2-408E-B179-98FC05FF29CE}" type="slidenum">
              <a:rPr lang="en-US" smtClean="0"/>
              <a:t>16</a:t>
            </a:fld>
            <a:endParaRPr lang="en-US"/>
          </a:p>
        </p:txBody>
      </p:sp>
    </p:spTree>
    <p:extLst>
      <p:ext uri="{BB962C8B-B14F-4D97-AF65-F5344CB8AC3E}">
        <p14:creationId xmlns:p14="http://schemas.microsoft.com/office/powerpoint/2010/main" val="32726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TỔNG QUAN VỀ LẬP TRÌNH ARDUNIO</a:t>
            </a:r>
            <a:endParaRPr lang="en-US"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p:txBody>
          <a:bodyPr>
            <a:normAutofit fontScale="47500" lnSpcReduction="20000"/>
          </a:bodyPr>
          <a:lstStyle/>
          <a:p>
            <a:pPr marL="0" indent="0">
              <a:buNone/>
            </a:pPr>
            <a:r>
              <a:rPr lang="en-US" sz="3200" b="1" dirty="0"/>
              <a:t>1. Arduino </a:t>
            </a:r>
            <a:r>
              <a:rPr lang="en-US" sz="3200" b="1" dirty="0" err="1"/>
              <a:t>là</a:t>
            </a:r>
            <a:r>
              <a:rPr lang="en-US" sz="3200" b="1" dirty="0"/>
              <a:t> </a:t>
            </a:r>
            <a:r>
              <a:rPr lang="en-US" sz="3200" b="1" dirty="0" err="1"/>
              <a:t>gì</a:t>
            </a:r>
            <a:r>
              <a:rPr lang="en-US" sz="3200" b="1" dirty="0"/>
              <a:t>?</a:t>
            </a:r>
          </a:p>
          <a:p>
            <a:r>
              <a:rPr lang="vi-VN" b="1" dirty="0"/>
              <a:t>Arduino là nền tảng điện tử mã nguồn mở, dựa trên phần cứng và phần mềm, linh hoạt và dễ sử dụng.</a:t>
            </a:r>
            <a:endParaRPr lang="vi-VN" dirty="0"/>
          </a:p>
          <a:p>
            <a:r>
              <a:rPr lang="vi-VN" dirty="0"/>
              <a:t>Các board mạch Arduino có khả năng đọc dữ liệu từ môi trường (ánh sáng, nhiệt độ, độ ẩm,…), trạng thái nút bấm,… Arduino cũng có thể điều khiển các thiết bị như động cơ, đèn LED và gửi thông tin đến các thiết bị khác,…</a:t>
            </a:r>
          </a:p>
          <a:p>
            <a:r>
              <a:rPr lang="vi-VN" dirty="0" smtClean="0"/>
              <a:t>Chúng ta có thể </a:t>
            </a:r>
            <a:r>
              <a:rPr lang="vi-VN" dirty="0"/>
              <a:t>lập trình điều khiển Arduino với </a:t>
            </a:r>
            <a:r>
              <a:rPr lang="vi-VN" b="1" dirty="0"/>
              <a:t>ngôn ngữ lập trình C++</a:t>
            </a:r>
            <a:r>
              <a:rPr lang="vi-VN" dirty="0"/>
              <a:t> trên công cụ phát triển Arduino là </a:t>
            </a:r>
            <a:r>
              <a:rPr lang="vi-VN" b="1" dirty="0">
                <a:hlinkClick r:id="rId2"/>
              </a:rPr>
              <a:t>Arduino IDE</a:t>
            </a:r>
            <a:r>
              <a:rPr lang="vi-VN" dirty="0"/>
              <a:t>.</a:t>
            </a:r>
          </a:p>
          <a:p>
            <a:r>
              <a:rPr lang="vi-VN" dirty="0"/>
              <a:t>Dự án Arduino được phát triển tại học viện Interaction Design ở Ivrea, Italy vào năm 2003. Mục đích ban đầu là giúp cho các sinh viên ở học viện có thể tạo ra các sản phẩm điện tử thú vị một cách dễ dàng, nhanh chóng với chi phí thấp.</a:t>
            </a:r>
          </a:p>
          <a:p>
            <a:r>
              <a:rPr lang="vi-VN" dirty="0"/>
              <a:t>Arduino là một dự án mã nguồn mở. Arduino phát triển thông qua việc cho phép người dùng trên toàn thế giới có thể xây dựng, phát triển và đóng góp vào dự án.</a:t>
            </a:r>
          </a:p>
          <a:p>
            <a:r>
              <a:rPr lang="vi-VN" dirty="0"/>
              <a:t>Các bạn có thể truy cập vào website chính thức của dự án là </a:t>
            </a:r>
            <a:r>
              <a:rPr lang="vi-VN" dirty="0">
                <a:hlinkClick r:id="rId3"/>
              </a:rPr>
              <a:t>https://www.arduino.cc/</a:t>
            </a:r>
            <a:r>
              <a:rPr lang="vi-VN" dirty="0"/>
              <a:t> để xem thêm các thông tin hữu ích.</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6986FD-A0F2-408E-B179-98FC05FF29CE}" type="slidenum">
              <a:rPr lang="en-US" smtClean="0"/>
              <a:t>2</a:t>
            </a:fld>
            <a:endParaRPr lang="en-US"/>
          </a:p>
        </p:txBody>
      </p:sp>
    </p:spTree>
    <p:extLst>
      <p:ext uri="{BB962C8B-B14F-4D97-AF65-F5344CB8AC3E}">
        <p14:creationId xmlns:p14="http://schemas.microsoft.com/office/powerpoint/2010/main" val="347114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TỔNG QUAN VỀ LẬP TRÌNH ARDUNIO</a:t>
            </a:r>
            <a:endParaRPr lang="en-US"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p:txBody>
          <a:bodyPr>
            <a:normAutofit fontScale="70000" lnSpcReduction="20000"/>
          </a:bodyPr>
          <a:lstStyle/>
          <a:p>
            <a:pPr marL="0" indent="0">
              <a:buNone/>
            </a:pPr>
            <a:r>
              <a:rPr lang="en-US" sz="4200" b="1" dirty="0"/>
              <a:t>2. </a:t>
            </a:r>
            <a:r>
              <a:rPr lang="en-US" sz="4200" b="1" dirty="0" err="1"/>
              <a:t>Tại</a:t>
            </a:r>
            <a:r>
              <a:rPr lang="en-US" sz="4200" b="1" dirty="0"/>
              <a:t> </a:t>
            </a:r>
            <a:r>
              <a:rPr lang="en-US" sz="4200" b="1" dirty="0" err="1"/>
              <a:t>sao</a:t>
            </a:r>
            <a:r>
              <a:rPr lang="en-US" sz="4200" b="1" dirty="0"/>
              <a:t> </a:t>
            </a:r>
            <a:r>
              <a:rPr lang="en-US" sz="4200" b="1" dirty="0" err="1"/>
              <a:t>nên</a:t>
            </a:r>
            <a:r>
              <a:rPr lang="en-US" sz="4200" b="1" dirty="0"/>
              <a:t> </a:t>
            </a:r>
            <a:r>
              <a:rPr lang="en-US" sz="4200" b="1" dirty="0" err="1"/>
              <a:t>sử</a:t>
            </a:r>
            <a:r>
              <a:rPr lang="en-US" sz="4200" b="1" dirty="0"/>
              <a:t> </a:t>
            </a:r>
            <a:r>
              <a:rPr lang="en-US" sz="4200" b="1" dirty="0" err="1"/>
              <a:t>dụng</a:t>
            </a:r>
            <a:r>
              <a:rPr lang="en-US" sz="4200" b="1" dirty="0"/>
              <a:t> Arduino</a:t>
            </a:r>
            <a:r>
              <a:rPr lang="en-US" sz="4200" b="1" dirty="0" smtClean="0"/>
              <a:t>?</a:t>
            </a:r>
          </a:p>
          <a:p>
            <a:r>
              <a:rPr lang="vi-VN" dirty="0"/>
              <a:t>Môi trường phát triển đơn giản, rõ ràng (Simple, clear programming environment)</a:t>
            </a:r>
          </a:p>
          <a:p>
            <a:r>
              <a:rPr lang="en-US" dirty="0" err="1"/>
              <a:t>Giá</a:t>
            </a:r>
            <a:r>
              <a:rPr lang="en-US" dirty="0"/>
              <a:t> </a:t>
            </a:r>
            <a:r>
              <a:rPr lang="en-US" dirty="0" err="1"/>
              <a:t>thành</a:t>
            </a:r>
            <a:r>
              <a:rPr lang="en-US" dirty="0"/>
              <a:t> </a:t>
            </a:r>
            <a:r>
              <a:rPr lang="en-US" dirty="0" err="1"/>
              <a:t>rẻ</a:t>
            </a:r>
            <a:r>
              <a:rPr lang="en-US" dirty="0"/>
              <a:t> (Inexpensive)</a:t>
            </a:r>
          </a:p>
          <a:p>
            <a:r>
              <a:rPr lang="en-US" dirty="0" err="1"/>
              <a:t>Đa</a:t>
            </a:r>
            <a:r>
              <a:rPr lang="en-US" dirty="0"/>
              <a:t> </a:t>
            </a:r>
            <a:r>
              <a:rPr lang="en-US" dirty="0" err="1"/>
              <a:t>nền</a:t>
            </a:r>
            <a:r>
              <a:rPr lang="en-US" dirty="0"/>
              <a:t> </a:t>
            </a:r>
            <a:r>
              <a:rPr lang="en-US" dirty="0" err="1"/>
              <a:t>tảng</a:t>
            </a:r>
            <a:r>
              <a:rPr lang="en-US" dirty="0"/>
              <a:t> (</a:t>
            </a:r>
            <a:r>
              <a:rPr lang="en-US" dirty="0" smtClean="0"/>
              <a:t>Cross-Platform)</a:t>
            </a:r>
          </a:p>
          <a:p>
            <a:r>
              <a:rPr lang="en-US" dirty="0" err="1" smtClean="0"/>
              <a:t>Phần</a:t>
            </a:r>
            <a:r>
              <a:rPr lang="en-US" dirty="0" smtClean="0"/>
              <a:t> </a:t>
            </a:r>
            <a:r>
              <a:rPr lang="en-US" dirty="0" err="1"/>
              <a:t>mềm</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và</a:t>
            </a:r>
            <a:r>
              <a:rPr lang="en-US" dirty="0"/>
              <a:t> </a:t>
            </a:r>
            <a:r>
              <a:rPr lang="en-US" dirty="0" err="1"/>
              <a:t>dễ</a:t>
            </a:r>
            <a:r>
              <a:rPr lang="en-US" dirty="0"/>
              <a:t> </a:t>
            </a:r>
            <a:r>
              <a:rPr lang="en-US" dirty="0" err="1"/>
              <a:t>dàng</a:t>
            </a:r>
            <a:r>
              <a:rPr lang="en-US" dirty="0"/>
              <a:t> </a:t>
            </a:r>
            <a:r>
              <a:rPr lang="en-US" dirty="0" err="1"/>
              <a:t>mở</a:t>
            </a:r>
            <a:r>
              <a:rPr lang="en-US" dirty="0"/>
              <a:t> </a:t>
            </a:r>
            <a:r>
              <a:rPr lang="en-US" dirty="0" err="1"/>
              <a:t>rộng</a:t>
            </a:r>
            <a:r>
              <a:rPr lang="en-US" dirty="0"/>
              <a:t> (Open source and extensible software</a:t>
            </a:r>
            <a:r>
              <a:rPr lang="en-US" dirty="0" smtClean="0"/>
              <a:t>)</a:t>
            </a:r>
          </a:p>
          <a:p>
            <a:r>
              <a:rPr lang="en-US" dirty="0" err="1"/>
              <a:t>Phần</a:t>
            </a:r>
            <a:r>
              <a:rPr lang="en-US" dirty="0"/>
              <a:t> </a:t>
            </a:r>
            <a:r>
              <a:rPr lang="en-US" dirty="0" err="1"/>
              <a:t>cứng</a:t>
            </a:r>
            <a:r>
              <a:rPr lang="en-US" dirty="0"/>
              <a:t> </a:t>
            </a:r>
            <a:r>
              <a:rPr lang="en-US" dirty="0" err="1"/>
              <a:t>nguồn</a:t>
            </a:r>
            <a:r>
              <a:rPr lang="en-US" dirty="0"/>
              <a:t> </a:t>
            </a:r>
            <a:r>
              <a:rPr lang="en-US" dirty="0" err="1"/>
              <a:t>mở</a:t>
            </a:r>
            <a:r>
              <a:rPr lang="en-US" dirty="0"/>
              <a:t> </a:t>
            </a:r>
            <a:r>
              <a:rPr lang="en-US" dirty="0" err="1"/>
              <a:t>và</a:t>
            </a:r>
            <a:r>
              <a:rPr lang="en-US" dirty="0"/>
              <a:t> </a:t>
            </a:r>
            <a:r>
              <a:rPr lang="en-US" dirty="0" err="1"/>
              <a:t>dễ</a:t>
            </a:r>
            <a:r>
              <a:rPr lang="en-US" dirty="0"/>
              <a:t> </a:t>
            </a:r>
            <a:r>
              <a:rPr lang="en-US" dirty="0" err="1"/>
              <a:t>dàng</a:t>
            </a:r>
            <a:r>
              <a:rPr lang="en-US" dirty="0"/>
              <a:t> </a:t>
            </a:r>
            <a:r>
              <a:rPr lang="en-US" dirty="0" err="1"/>
              <a:t>mở</a:t>
            </a:r>
            <a:r>
              <a:rPr lang="en-US" dirty="0"/>
              <a:t> </a:t>
            </a:r>
            <a:r>
              <a:rPr lang="en-US" dirty="0" err="1"/>
              <a:t>rộng</a:t>
            </a:r>
            <a:r>
              <a:rPr lang="en-US" dirty="0"/>
              <a:t> (Open source and extensible hardware)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6986FD-A0F2-408E-B179-98FC05FF29CE}" type="slidenum">
              <a:rPr lang="en-US" smtClean="0"/>
              <a:t>3</a:t>
            </a:fld>
            <a:endParaRPr lang="en-US"/>
          </a:p>
        </p:txBody>
      </p:sp>
    </p:spTree>
    <p:extLst>
      <p:ext uri="{BB962C8B-B14F-4D97-AF65-F5344CB8AC3E}">
        <p14:creationId xmlns:p14="http://schemas.microsoft.com/office/powerpoint/2010/main" val="1564605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TỔNG QUAN VỀ LẬP TRÌNH ARDUNIO</a:t>
            </a:r>
            <a:endParaRPr lang="en-US"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p:txBody>
          <a:bodyPr>
            <a:normAutofit/>
          </a:bodyPr>
          <a:lstStyle/>
          <a:p>
            <a:pPr marL="0" indent="0">
              <a:buNone/>
            </a:pPr>
            <a:r>
              <a:rPr lang="en-US" sz="2400" b="1" dirty="0"/>
              <a:t>3. </a:t>
            </a:r>
            <a:r>
              <a:rPr lang="en-US" sz="2400" b="1" dirty="0" err="1"/>
              <a:t>Cấu</a:t>
            </a:r>
            <a:r>
              <a:rPr lang="en-US" sz="2400" b="1" dirty="0"/>
              <a:t> </a:t>
            </a:r>
            <a:r>
              <a:rPr lang="en-US" sz="2400" b="1" dirty="0" err="1"/>
              <a:t>trúc</a:t>
            </a:r>
            <a:r>
              <a:rPr lang="en-US" sz="2400" b="1" dirty="0"/>
              <a:t> </a:t>
            </a:r>
            <a:r>
              <a:rPr lang="en-US" sz="2400" b="1" dirty="0" err="1"/>
              <a:t>của</a:t>
            </a:r>
            <a:r>
              <a:rPr lang="en-US" sz="2400" b="1" dirty="0"/>
              <a:t> board </a:t>
            </a:r>
            <a:r>
              <a:rPr lang="en-US" sz="2400" b="1" dirty="0" err="1"/>
              <a:t>mạch</a:t>
            </a:r>
            <a:r>
              <a:rPr lang="en-US" sz="2400" b="1" dirty="0"/>
              <a:t> Arduino Uno</a:t>
            </a:r>
          </a:p>
          <a:p>
            <a:pPr marL="0" indent="0">
              <a:buNone/>
            </a:pPr>
            <a:r>
              <a:rPr lang="en-US" sz="2400" b="1" dirty="0"/>
              <a:t>3.1. </a:t>
            </a:r>
            <a:r>
              <a:rPr lang="en-US" sz="2400" b="1" dirty="0" err="1"/>
              <a:t>Cấu</a:t>
            </a:r>
            <a:r>
              <a:rPr lang="en-US" sz="2400" b="1" dirty="0"/>
              <a:t> </a:t>
            </a:r>
            <a:r>
              <a:rPr lang="en-US" sz="2400" b="1" dirty="0" err="1"/>
              <a:t>trúc</a:t>
            </a:r>
            <a:r>
              <a:rPr lang="en-US" sz="2400" b="1" dirty="0"/>
              <a:t> </a:t>
            </a:r>
            <a:r>
              <a:rPr lang="en-US" sz="2400" b="1" dirty="0" err="1"/>
              <a:t>của</a:t>
            </a:r>
            <a:r>
              <a:rPr lang="en-US" sz="2400" b="1" dirty="0"/>
              <a:t> board </a:t>
            </a:r>
            <a:r>
              <a:rPr lang="en-US" sz="2400" b="1" dirty="0" err="1"/>
              <a:t>mạch</a:t>
            </a:r>
            <a:r>
              <a:rPr lang="en-US" sz="2400" b="1" dirty="0"/>
              <a:t> Arduino </a:t>
            </a:r>
            <a:r>
              <a:rPr lang="en-US" b="1" dirty="0"/>
              <a:t>Uno</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6986FD-A0F2-408E-B179-98FC05FF29CE}" type="slidenum">
              <a:rPr lang="en-US" smtClean="0"/>
              <a:t>4</a:t>
            </a:fld>
            <a:endParaRPr lang="en-US"/>
          </a:p>
        </p:txBody>
      </p:sp>
      <p:pic>
        <p:nvPicPr>
          <p:cNvPr id="2050" name="Picture 2" descr="Arduino Uno 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357" y="2986549"/>
            <a:ext cx="4026359" cy="331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010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TỔNG QUAN VỀ LẬP TRÌNH ARDUNIO</a:t>
            </a:r>
            <a:endParaRPr lang="en-US"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a:xfrm>
            <a:off x="345239" y="1193575"/>
            <a:ext cx="6903460" cy="4953000"/>
          </a:xfrm>
        </p:spPr>
        <p:txBody>
          <a:bodyPr>
            <a:noAutofit/>
          </a:bodyPr>
          <a:lstStyle/>
          <a:p>
            <a:r>
              <a:rPr lang="vi-VN" sz="1600" b="1" dirty="0"/>
              <a:t>ATmega328 Microcontroller</a:t>
            </a:r>
            <a:r>
              <a:rPr lang="vi-VN" sz="1600" dirty="0"/>
              <a:t> là vi điều khiển thuộc họ </a:t>
            </a:r>
            <a:r>
              <a:rPr lang="vi-VN" sz="1600" dirty="0" smtClean="0">
                <a:hlinkClick r:id="rId2"/>
              </a:rPr>
              <a:t>megaAVR</a:t>
            </a:r>
            <a:r>
              <a:rPr lang="vi-VN" sz="1600" dirty="0"/>
              <a:t>, do hãng Atmel sản xuất.</a:t>
            </a:r>
          </a:p>
          <a:p>
            <a:r>
              <a:rPr lang="vi-VN" sz="1600" b="1" dirty="0"/>
              <a:t>ICSP pin</a:t>
            </a:r>
            <a:r>
              <a:rPr lang="vi-VN" sz="1600" dirty="0"/>
              <a:t> viết tắt của In Circuit Serial Programming. </a:t>
            </a:r>
            <a:endParaRPr lang="en-US" sz="1600" dirty="0" smtClean="0"/>
          </a:p>
          <a:p>
            <a:pPr marL="0" indent="0">
              <a:buNone/>
            </a:pPr>
            <a:r>
              <a:rPr lang="vi-VN" sz="1600" dirty="0" smtClean="0"/>
              <a:t>Đó </a:t>
            </a:r>
            <a:r>
              <a:rPr lang="vi-VN" sz="1600" dirty="0"/>
              <a:t>là chân lập trình nối tiếp cho phép người lập trình sử dụng một vài phương thức có sẵn trong firmware của Arduino.</a:t>
            </a:r>
          </a:p>
          <a:p>
            <a:r>
              <a:rPr lang="vi-VN" sz="1600" b="1" dirty="0"/>
              <a:t>Power LED Indicator</a:t>
            </a:r>
            <a:r>
              <a:rPr lang="vi-VN" sz="1600" dirty="0"/>
              <a:t> báo nguồn của Arduino. Đèn sáng thì có nguồn, đèn tắt thì mất nguồn.</a:t>
            </a:r>
          </a:p>
          <a:p>
            <a:r>
              <a:rPr lang="vi-VN" sz="1600" b="1" dirty="0"/>
              <a:t>Digital I/O pins</a:t>
            </a:r>
            <a:r>
              <a:rPr lang="vi-VN" sz="1600" dirty="0"/>
              <a:t> là những chân có giá trị nhị phân: HIGH (1) hoặc LOW (0). Có các chân từ D0 đến D13. Một số chân có thể xuất </a:t>
            </a:r>
            <a:r>
              <a:rPr lang="vi-VN" sz="1600" dirty="0">
                <a:hlinkClick r:id="rId3"/>
              </a:rPr>
              <a:t>xung PWM</a:t>
            </a:r>
            <a:r>
              <a:rPr lang="vi-VN" sz="1600" dirty="0"/>
              <a:t> là ~D3, ~ D5, ~ D6, ~ D9, ~ D10, ~ D11.</a:t>
            </a:r>
          </a:p>
          <a:p>
            <a:r>
              <a:rPr lang="en-US" sz="1800" b="1" dirty="0"/>
              <a:t>TX and RX LED’s</a:t>
            </a:r>
            <a:r>
              <a:rPr lang="en-US" sz="1800" dirty="0"/>
              <a:t> </a:t>
            </a:r>
            <a:r>
              <a:rPr lang="en-US" sz="1800" dirty="0" err="1"/>
              <a:t>báo</a:t>
            </a:r>
            <a:r>
              <a:rPr lang="en-US" sz="1800" dirty="0"/>
              <a:t> </a:t>
            </a:r>
            <a:r>
              <a:rPr lang="en-US" sz="1800" dirty="0" err="1"/>
              <a:t>có</a:t>
            </a:r>
            <a:r>
              <a:rPr lang="en-US" sz="1800" dirty="0"/>
              <a:t> </a:t>
            </a:r>
            <a:r>
              <a:rPr lang="en-US" sz="1800" dirty="0" err="1"/>
              <a:t>luồng</a:t>
            </a:r>
            <a:r>
              <a:rPr lang="en-US" sz="1800" dirty="0"/>
              <a:t> </a:t>
            </a:r>
            <a:r>
              <a:rPr lang="en-US" sz="1800" dirty="0" err="1"/>
              <a:t>dữ</a:t>
            </a:r>
            <a:r>
              <a:rPr lang="en-US" sz="1800" dirty="0"/>
              <a:t> </a:t>
            </a:r>
            <a:r>
              <a:rPr lang="en-US" sz="1800" dirty="0" err="1"/>
              <a:t>liệu</a:t>
            </a:r>
            <a:r>
              <a:rPr lang="en-US" sz="1800" dirty="0"/>
              <a:t> </a:t>
            </a:r>
            <a:r>
              <a:rPr lang="en-US" sz="1800" b="1" dirty="0" err="1"/>
              <a:t>truyền</a:t>
            </a:r>
            <a:r>
              <a:rPr lang="en-US" sz="1800" b="1" dirty="0"/>
              <a:t> (Transmit – TX)</a:t>
            </a:r>
            <a:r>
              <a:rPr lang="en-US" sz="1800" dirty="0"/>
              <a:t> </a:t>
            </a:r>
            <a:r>
              <a:rPr lang="en-US" sz="1800" dirty="0" err="1"/>
              <a:t>và</a:t>
            </a:r>
            <a:r>
              <a:rPr lang="en-US" sz="1800" dirty="0"/>
              <a:t> </a:t>
            </a:r>
            <a:r>
              <a:rPr lang="en-US" sz="1800" b="1" dirty="0" err="1"/>
              <a:t>nhận</a:t>
            </a:r>
            <a:r>
              <a:rPr lang="en-US" sz="1800" b="1" dirty="0"/>
              <a:t> (Receive – RX)</a:t>
            </a:r>
            <a:r>
              <a:rPr lang="en-US" sz="1800" dirty="0"/>
              <a:t> </a:t>
            </a:r>
            <a:r>
              <a:rPr lang="en-US" sz="1800" dirty="0" err="1"/>
              <a:t>của</a:t>
            </a:r>
            <a:r>
              <a:rPr lang="en-US" sz="1800" dirty="0"/>
              <a:t> Arduino qua </a:t>
            </a:r>
            <a:r>
              <a:rPr lang="en-US" sz="1800" dirty="0" err="1"/>
              <a:t>cổng</a:t>
            </a:r>
            <a:r>
              <a:rPr lang="en-US" sz="1800" dirty="0"/>
              <a:t> </a:t>
            </a:r>
            <a:r>
              <a:rPr lang="en-US" sz="1800" dirty="0" err="1"/>
              <a:t>nối</a:t>
            </a:r>
            <a:r>
              <a:rPr lang="en-US" sz="1800" dirty="0"/>
              <a:t> </a:t>
            </a:r>
            <a:r>
              <a:rPr lang="en-US" sz="1800" dirty="0" err="1"/>
              <a:t>tiếp</a:t>
            </a:r>
            <a:r>
              <a:rPr lang="en-US" sz="1800" dirty="0"/>
              <a:t> (Serial) </a:t>
            </a:r>
            <a:r>
              <a:rPr lang="en-US" sz="1800" dirty="0" err="1"/>
              <a:t>với</a:t>
            </a:r>
            <a:r>
              <a:rPr lang="en-US" sz="1800" dirty="0"/>
              <a:t> </a:t>
            </a:r>
            <a:r>
              <a:rPr lang="en-US" sz="1800" dirty="0" err="1"/>
              <a:t>các</a:t>
            </a:r>
            <a:r>
              <a:rPr lang="en-US" sz="1800" dirty="0"/>
              <a:t> </a:t>
            </a:r>
            <a:r>
              <a:rPr lang="en-US" sz="1800" dirty="0" err="1"/>
              <a:t>thiết</a:t>
            </a:r>
            <a:r>
              <a:rPr lang="en-US" sz="1800" dirty="0"/>
              <a:t> </a:t>
            </a:r>
            <a:r>
              <a:rPr lang="en-US" sz="1800" dirty="0" err="1"/>
              <a:t>bị</a:t>
            </a:r>
            <a:r>
              <a:rPr lang="en-US" sz="1800" dirty="0"/>
              <a:t> </a:t>
            </a:r>
            <a:r>
              <a:rPr lang="en-US" sz="1800" dirty="0" err="1"/>
              <a:t>khác</a:t>
            </a:r>
            <a:r>
              <a:rPr lang="en-US" sz="1800" dirty="0" smtClean="0"/>
              <a:t>.</a:t>
            </a:r>
            <a:endParaRPr lang="en-US" sz="1800" dirty="0"/>
          </a:p>
        </p:txBody>
      </p:sp>
      <p:sp>
        <p:nvSpPr>
          <p:cNvPr id="4" name="Slide Number Placeholder 3"/>
          <p:cNvSpPr>
            <a:spLocks noGrp="1"/>
          </p:cNvSpPr>
          <p:nvPr>
            <p:ph type="sldNum" sz="quarter" idx="12"/>
          </p:nvPr>
        </p:nvSpPr>
        <p:spPr/>
        <p:txBody>
          <a:bodyPr/>
          <a:lstStyle/>
          <a:p>
            <a:fld id="{6D6986FD-A0F2-408E-B179-98FC05FF29CE}" type="slidenum">
              <a:rPr lang="en-US" smtClean="0"/>
              <a:t>5</a:t>
            </a:fld>
            <a:endParaRPr lang="en-US"/>
          </a:p>
        </p:txBody>
      </p:sp>
      <p:pic>
        <p:nvPicPr>
          <p:cNvPr id="5" name="Picture 4" descr="Cấu trúc Arduino U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3119" y="1942906"/>
            <a:ext cx="4978313" cy="3454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423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TỔNG QUAN VỀ LẬP TRÌNH ARDUNIO</a:t>
            </a:r>
            <a:endParaRPr lang="en-US"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a:xfrm>
            <a:off x="189659" y="1266248"/>
            <a:ext cx="6903460" cy="4953000"/>
          </a:xfrm>
        </p:spPr>
        <p:txBody>
          <a:bodyPr>
            <a:noAutofit/>
          </a:bodyPr>
          <a:lstStyle/>
          <a:p>
            <a:pPr>
              <a:lnSpc>
                <a:spcPct val="100000"/>
              </a:lnSpc>
            </a:pPr>
            <a:r>
              <a:rPr lang="vi-VN" sz="2000" b="1" dirty="0"/>
              <a:t>AREF (Analog Reference) pin</a:t>
            </a:r>
            <a:r>
              <a:rPr lang="vi-VN" sz="2000" dirty="0"/>
              <a:t> là chân cấp điện áp tham chiếu từ bên ngoài cho Arduino.</a:t>
            </a:r>
          </a:p>
          <a:p>
            <a:pPr>
              <a:lnSpc>
                <a:spcPct val="100000"/>
              </a:lnSpc>
            </a:pPr>
            <a:r>
              <a:rPr lang="vi-VN" sz="2000" b="1" dirty="0"/>
              <a:t>Reset button</a:t>
            </a:r>
            <a:r>
              <a:rPr lang="vi-VN" sz="2000" dirty="0"/>
              <a:t> để reset lại board mạch Arduino.</a:t>
            </a:r>
          </a:p>
          <a:p>
            <a:pPr>
              <a:lnSpc>
                <a:spcPct val="100000"/>
              </a:lnSpc>
            </a:pPr>
            <a:r>
              <a:rPr lang="vi-VN" sz="2000" b="1" dirty="0"/>
              <a:t>USB</a:t>
            </a:r>
            <a:r>
              <a:rPr lang="vi-VN" sz="2000" dirty="0"/>
              <a:t> cho phép kết nối với máy tính, thường dùng nạp mã code từ máy tính sang board mạch Arduino.</a:t>
            </a:r>
          </a:p>
          <a:p>
            <a:pPr>
              <a:lnSpc>
                <a:spcPct val="100000"/>
              </a:lnSpc>
            </a:pPr>
            <a:r>
              <a:rPr lang="vi-VN" sz="2000" b="1" dirty="0"/>
              <a:t>Crystal Oscillator</a:t>
            </a:r>
            <a:r>
              <a:rPr lang="vi-VN" sz="2000" dirty="0"/>
              <a:t> là thạch anh, có tần số 16MHz.</a:t>
            </a:r>
          </a:p>
          <a:p>
            <a:pPr>
              <a:lnSpc>
                <a:spcPct val="100000"/>
              </a:lnSpc>
            </a:pPr>
            <a:r>
              <a:rPr lang="vi-VN" sz="2000" b="1" dirty="0"/>
              <a:t>Voltage Regulator</a:t>
            </a:r>
            <a:r>
              <a:rPr lang="vi-VN" sz="2000" dirty="0"/>
              <a:t> là mạch ổn áp chuyển đổi nguồn vào thành 5V cấp cho Arduino.</a:t>
            </a:r>
          </a:p>
          <a:p>
            <a:pPr>
              <a:lnSpc>
                <a:spcPct val="100000"/>
              </a:lnSpc>
            </a:pPr>
            <a:r>
              <a:rPr lang="vi-VN" sz="2000" b="1" dirty="0"/>
              <a:t>GND</a:t>
            </a:r>
            <a:r>
              <a:rPr lang="vi-VN" sz="2000" dirty="0"/>
              <a:t> là chân ground, có hiệu điện thế 0V.</a:t>
            </a:r>
          </a:p>
          <a:p>
            <a:pPr>
              <a:lnSpc>
                <a:spcPct val="100000"/>
              </a:lnSpc>
            </a:pPr>
            <a:r>
              <a:rPr lang="vi-VN" sz="2000" b="1" dirty="0"/>
              <a:t>Vin</a:t>
            </a:r>
            <a:r>
              <a:rPr lang="vi-VN" sz="2000" dirty="0"/>
              <a:t> là nguồn đầu vào của board mạch Arduino.</a:t>
            </a:r>
          </a:p>
          <a:p>
            <a:pPr>
              <a:lnSpc>
                <a:spcPct val="100000"/>
              </a:lnSpc>
            </a:pPr>
            <a:r>
              <a:rPr lang="vi-VN" sz="2000" b="1" dirty="0"/>
              <a:t>Analog Pins</a:t>
            </a:r>
            <a:r>
              <a:rPr lang="vi-VN" sz="2000" dirty="0"/>
              <a:t> là các chân xử lý tín hiệu Analog khi kết nối với các thiết bị khác. Có các chân được đánh số từ A0 đến A5.</a:t>
            </a:r>
          </a:p>
          <a:p>
            <a:pPr>
              <a:lnSpc>
                <a:spcPct val="100000"/>
              </a:lnSpc>
            </a:pPr>
            <a:r>
              <a:rPr lang="vi-VN" sz="2000" b="1" dirty="0"/>
              <a:t>Power Button </a:t>
            </a:r>
            <a:r>
              <a:rPr lang="vi-VN" sz="2000" dirty="0"/>
              <a:t>kết nối với nguồn cấp cho Arduino</a:t>
            </a:r>
            <a:r>
              <a:rPr lang="vi-VN" sz="2000" dirty="0" smtClean="0"/>
              <a:t>.</a:t>
            </a:r>
            <a:endParaRPr lang="vi-VN" sz="2000" dirty="0"/>
          </a:p>
        </p:txBody>
      </p:sp>
      <p:sp>
        <p:nvSpPr>
          <p:cNvPr id="4" name="Slide Number Placeholder 3"/>
          <p:cNvSpPr>
            <a:spLocks noGrp="1"/>
          </p:cNvSpPr>
          <p:nvPr>
            <p:ph type="sldNum" sz="quarter" idx="12"/>
          </p:nvPr>
        </p:nvSpPr>
        <p:spPr/>
        <p:txBody>
          <a:bodyPr/>
          <a:lstStyle/>
          <a:p>
            <a:fld id="{6D6986FD-A0F2-408E-B179-98FC05FF29CE}" type="slidenum">
              <a:rPr lang="en-US" smtClean="0"/>
              <a:t>6</a:t>
            </a:fld>
            <a:endParaRPr lang="en-US"/>
          </a:p>
        </p:txBody>
      </p:sp>
      <p:pic>
        <p:nvPicPr>
          <p:cNvPr id="5" name="Picture 4" descr="Cấu trúc Arduino U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119" y="1942906"/>
            <a:ext cx="4978313" cy="3454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957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TỔNG QUAN VỀ LẬP TRÌNH ARDUNIO</a:t>
            </a:r>
            <a:endParaRPr lang="en-US"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a:xfrm>
            <a:off x="189659" y="1266248"/>
            <a:ext cx="6903460" cy="4953000"/>
          </a:xfrm>
        </p:spPr>
        <p:txBody>
          <a:bodyPr>
            <a:noAutofit/>
          </a:bodyPr>
          <a:lstStyle/>
          <a:p>
            <a:pPr marL="0" indent="0">
              <a:buNone/>
            </a:pPr>
            <a:r>
              <a:rPr lang="en-US" sz="2400" b="1" dirty="0"/>
              <a:t>3.2. </a:t>
            </a:r>
            <a:r>
              <a:rPr lang="en-US" sz="2400" b="1" dirty="0" err="1"/>
              <a:t>Thông</a:t>
            </a:r>
            <a:r>
              <a:rPr lang="en-US" sz="2400" b="1" dirty="0"/>
              <a:t> </a:t>
            </a:r>
            <a:r>
              <a:rPr lang="en-US" sz="2400" b="1" dirty="0" err="1"/>
              <a:t>số</a:t>
            </a:r>
            <a:r>
              <a:rPr lang="en-US" sz="2400" b="1" dirty="0"/>
              <a:t> </a:t>
            </a:r>
            <a:r>
              <a:rPr lang="en-US" sz="2400" b="1" dirty="0" err="1"/>
              <a:t>kỹ</a:t>
            </a:r>
            <a:r>
              <a:rPr lang="en-US" sz="2400" b="1" dirty="0"/>
              <a:t> </a:t>
            </a:r>
            <a:r>
              <a:rPr lang="en-US" sz="2400" b="1" dirty="0" err="1"/>
              <a:t>thuật</a:t>
            </a:r>
            <a:r>
              <a:rPr lang="en-US" sz="2400" b="1" dirty="0"/>
              <a:t> </a:t>
            </a:r>
            <a:r>
              <a:rPr lang="en-US" sz="2400" b="1" dirty="0" err="1"/>
              <a:t>của</a:t>
            </a:r>
            <a:r>
              <a:rPr lang="en-US" sz="2400" b="1" dirty="0"/>
              <a:t> Arduino Uno </a:t>
            </a:r>
            <a:r>
              <a:rPr lang="en-US" sz="2400" b="1" dirty="0" smtClean="0"/>
              <a:t>R3</a:t>
            </a:r>
          </a:p>
        </p:txBody>
      </p:sp>
      <p:sp>
        <p:nvSpPr>
          <p:cNvPr id="4" name="Slide Number Placeholder 3"/>
          <p:cNvSpPr>
            <a:spLocks noGrp="1"/>
          </p:cNvSpPr>
          <p:nvPr>
            <p:ph type="sldNum" sz="quarter" idx="12"/>
          </p:nvPr>
        </p:nvSpPr>
        <p:spPr/>
        <p:txBody>
          <a:bodyPr/>
          <a:lstStyle/>
          <a:p>
            <a:fld id="{6D6986FD-A0F2-408E-B179-98FC05FF29CE}" type="slidenum">
              <a:rPr lang="en-US" smtClean="0"/>
              <a:t>7</a:t>
            </a:fld>
            <a:endParaRPr lang="en-US"/>
          </a:p>
        </p:txBody>
      </p:sp>
      <p:pic>
        <p:nvPicPr>
          <p:cNvPr id="7" name="Picture 6"/>
          <p:cNvPicPr>
            <a:picLocks noChangeAspect="1"/>
          </p:cNvPicPr>
          <p:nvPr/>
        </p:nvPicPr>
        <p:blipFill>
          <a:blip r:embed="rId2"/>
          <a:stretch>
            <a:fillRect/>
          </a:stretch>
        </p:blipFill>
        <p:spPr>
          <a:xfrm>
            <a:off x="387294" y="1952581"/>
            <a:ext cx="7876190" cy="4266667"/>
          </a:xfrm>
          <a:prstGeom prst="rect">
            <a:avLst/>
          </a:prstGeom>
        </p:spPr>
      </p:pic>
      <p:pic>
        <p:nvPicPr>
          <p:cNvPr id="8" name="Picture 7"/>
          <p:cNvPicPr>
            <a:picLocks noChangeAspect="1"/>
          </p:cNvPicPr>
          <p:nvPr/>
        </p:nvPicPr>
        <p:blipFill>
          <a:blip r:embed="rId3"/>
          <a:stretch>
            <a:fillRect/>
          </a:stretch>
        </p:blipFill>
        <p:spPr>
          <a:xfrm>
            <a:off x="7093119" y="1647009"/>
            <a:ext cx="4974767" cy="3456732"/>
          </a:xfrm>
          <a:prstGeom prst="rect">
            <a:avLst/>
          </a:prstGeom>
        </p:spPr>
      </p:pic>
    </p:spTree>
    <p:extLst>
      <p:ext uri="{BB962C8B-B14F-4D97-AF65-F5344CB8AC3E}">
        <p14:creationId xmlns:p14="http://schemas.microsoft.com/office/powerpoint/2010/main" val="4146187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TỔNG QUAN VỀ LẬP TRÌNH ARDUNIO</a:t>
            </a:r>
            <a:endParaRPr lang="en-US"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a:xfrm>
            <a:off x="189659" y="1266248"/>
            <a:ext cx="6903460" cy="4953000"/>
          </a:xfrm>
        </p:spPr>
        <p:txBody>
          <a:bodyPr>
            <a:noAutofit/>
          </a:bodyPr>
          <a:lstStyle/>
          <a:p>
            <a:pPr marL="0" indent="0">
              <a:buNone/>
            </a:pPr>
            <a:r>
              <a:rPr lang="en-US" sz="2400" b="1" dirty="0"/>
              <a:t>3.2. </a:t>
            </a:r>
            <a:r>
              <a:rPr lang="en-US" sz="2400" b="1" dirty="0" err="1"/>
              <a:t>Thông</a:t>
            </a:r>
            <a:r>
              <a:rPr lang="en-US" sz="2400" b="1" dirty="0"/>
              <a:t> </a:t>
            </a:r>
            <a:r>
              <a:rPr lang="en-US" sz="2400" b="1" dirty="0" err="1"/>
              <a:t>số</a:t>
            </a:r>
            <a:r>
              <a:rPr lang="en-US" sz="2400" b="1" dirty="0"/>
              <a:t> </a:t>
            </a:r>
            <a:r>
              <a:rPr lang="en-US" sz="2400" b="1" dirty="0" err="1"/>
              <a:t>kỹ</a:t>
            </a:r>
            <a:r>
              <a:rPr lang="en-US" sz="2400" b="1" dirty="0"/>
              <a:t> </a:t>
            </a:r>
            <a:r>
              <a:rPr lang="en-US" sz="2400" b="1" dirty="0" err="1"/>
              <a:t>thuật</a:t>
            </a:r>
            <a:r>
              <a:rPr lang="en-US" sz="2400" b="1" dirty="0"/>
              <a:t> </a:t>
            </a:r>
            <a:r>
              <a:rPr lang="en-US" sz="2400" b="1" dirty="0" err="1"/>
              <a:t>của</a:t>
            </a:r>
            <a:r>
              <a:rPr lang="en-US" sz="2400" b="1" dirty="0"/>
              <a:t> Arduino Uno </a:t>
            </a:r>
            <a:r>
              <a:rPr lang="en-US" sz="2400" b="1" dirty="0" smtClean="0"/>
              <a:t>R3</a:t>
            </a:r>
          </a:p>
        </p:txBody>
      </p:sp>
      <p:sp>
        <p:nvSpPr>
          <p:cNvPr id="4" name="Slide Number Placeholder 3"/>
          <p:cNvSpPr>
            <a:spLocks noGrp="1"/>
          </p:cNvSpPr>
          <p:nvPr>
            <p:ph type="sldNum" sz="quarter" idx="12"/>
          </p:nvPr>
        </p:nvSpPr>
        <p:spPr/>
        <p:txBody>
          <a:bodyPr/>
          <a:lstStyle/>
          <a:p>
            <a:fld id="{6D6986FD-A0F2-408E-B179-98FC05FF29CE}" type="slidenum">
              <a:rPr lang="en-US" smtClean="0"/>
              <a:t>8</a:t>
            </a:fld>
            <a:endParaRPr lang="en-US"/>
          </a:p>
        </p:txBody>
      </p:sp>
      <p:pic>
        <p:nvPicPr>
          <p:cNvPr id="8" name="Picture 7"/>
          <p:cNvPicPr>
            <a:picLocks noChangeAspect="1"/>
          </p:cNvPicPr>
          <p:nvPr/>
        </p:nvPicPr>
        <p:blipFill>
          <a:blip r:embed="rId2"/>
          <a:stretch>
            <a:fillRect/>
          </a:stretch>
        </p:blipFill>
        <p:spPr>
          <a:xfrm>
            <a:off x="7093119" y="1647009"/>
            <a:ext cx="4974767" cy="3456732"/>
          </a:xfrm>
          <a:prstGeom prst="rect">
            <a:avLst/>
          </a:prstGeom>
        </p:spPr>
      </p:pic>
      <p:pic>
        <p:nvPicPr>
          <p:cNvPr id="5" name="Picture 4"/>
          <p:cNvPicPr>
            <a:picLocks noChangeAspect="1"/>
          </p:cNvPicPr>
          <p:nvPr/>
        </p:nvPicPr>
        <p:blipFill>
          <a:blip r:embed="rId3"/>
          <a:stretch>
            <a:fillRect/>
          </a:stretch>
        </p:blipFill>
        <p:spPr>
          <a:xfrm>
            <a:off x="389272" y="2298229"/>
            <a:ext cx="6276190" cy="3076190"/>
          </a:xfrm>
          <a:prstGeom prst="rect">
            <a:avLst/>
          </a:prstGeom>
        </p:spPr>
      </p:pic>
    </p:spTree>
    <p:extLst>
      <p:ext uri="{BB962C8B-B14F-4D97-AF65-F5344CB8AC3E}">
        <p14:creationId xmlns:p14="http://schemas.microsoft.com/office/powerpoint/2010/main" val="2073017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vi-VN" sz="3200" b="1" dirty="0"/>
              <a:t>Hướng dẫn cài đặt và sử dụng Arduino </a:t>
            </a:r>
            <a:r>
              <a:rPr lang="vi-VN" sz="3200" b="1" dirty="0" smtClean="0"/>
              <a:t>IDE</a:t>
            </a:r>
            <a:endParaRPr lang="vi-VN" sz="3200" b="1" dirty="0"/>
          </a:p>
        </p:txBody>
      </p:sp>
      <p:sp>
        <p:nvSpPr>
          <p:cNvPr id="3" name="Text Placeholder 2"/>
          <p:cNvSpPr>
            <a:spLocks noGrp="1"/>
          </p:cNvSpPr>
          <p:nvPr>
            <p:ph type="body" sz="quarter" idx="11"/>
          </p:nvPr>
        </p:nvSpPr>
        <p:spPr/>
        <p:txBody>
          <a:bodyPr>
            <a:normAutofit fontScale="70000" lnSpcReduction="20000"/>
          </a:bodyPr>
          <a:lstStyle/>
          <a:p>
            <a:pPr marL="0" indent="0">
              <a:buNone/>
            </a:pPr>
            <a:r>
              <a:rPr lang="vi-VN" b="1" dirty="0"/>
              <a:t>1. Download Arduino IDE</a:t>
            </a:r>
          </a:p>
          <a:p>
            <a:r>
              <a:rPr lang="vi-VN" dirty="0"/>
              <a:t>Download Arduino IDE tại website chính thức của </a:t>
            </a:r>
            <a:r>
              <a:rPr lang="vi-VN" dirty="0" smtClean="0"/>
              <a:t>Arduino:</a:t>
            </a:r>
            <a:r>
              <a:rPr lang="en-US" dirty="0" smtClean="0"/>
              <a:t> </a:t>
            </a:r>
            <a:r>
              <a:rPr lang="vi-VN" dirty="0" smtClean="0">
                <a:hlinkClick r:id="rId2"/>
              </a:rPr>
              <a:t>Arduino.cc</a:t>
            </a:r>
            <a:endParaRPr lang="vi-VN" dirty="0"/>
          </a:p>
          <a:p>
            <a:r>
              <a:rPr lang="vi-VN" dirty="0"/>
              <a:t>Hiện tại, </a:t>
            </a:r>
            <a:r>
              <a:rPr lang="vi-VN" dirty="0" smtClean="0"/>
              <a:t>phiên </a:t>
            </a:r>
            <a:r>
              <a:rPr lang="vi-VN" dirty="0"/>
              <a:t>bản dành cho Windows, Linux, Mac OS X.</a:t>
            </a:r>
          </a:p>
          <a:p>
            <a:pPr marL="0" indent="0">
              <a:buNone/>
            </a:pPr>
            <a:r>
              <a:rPr lang="vi-VN" b="1" dirty="0"/>
              <a:t>2. Cài đặt Arduino IDE</a:t>
            </a:r>
          </a:p>
          <a:p>
            <a:r>
              <a:rPr lang="vi-VN" dirty="0"/>
              <a:t>Double click file cài đặt Arduino IDE, chọn </a:t>
            </a:r>
            <a:r>
              <a:rPr lang="vi-VN" b="1" dirty="0"/>
              <a:t>“</a:t>
            </a:r>
            <a:r>
              <a:rPr lang="vi-VN" b="1" i="1" dirty="0"/>
              <a:t>I Agree</a:t>
            </a:r>
            <a:r>
              <a:rPr lang="vi-VN" b="1" dirty="0"/>
              <a:t>”</a:t>
            </a:r>
            <a:r>
              <a:rPr lang="vi-VN" dirty="0"/>
              <a:t>, sau đó, click Next và chọn đường dẫn cài đặt Arduino IDE, mặc định là </a:t>
            </a:r>
            <a:r>
              <a:rPr lang="vi-VN" b="1" dirty="0"/>
              <a:t>C:\Program Files (x86)\Arduino</a:t>
            </a:r>
            <a:r>
              <a:rPr lang="vi-VN" dirty="0"/>
              <a:t>. Chương trình cài đặt yêu cầu khoảng 500MB dung lượng ổ cứng còn trống.</a:t>
            </a:r>
          </a:p>
          <a:p>
            <a:endParaRPr lang="en-US" dirty="0"/>
          </a:p>
        </p:txBody>
      </p:sp>
      <p:sp>
        <p:nvSpPr>
          <p:cNvPr id="4" name="Slide Number Placeholder 3"/>
          <p:cNvSpPr>
            <a:spLocks noGrp="1"/>
          </p:cNvSpPr>
          <p:nvPr>
            <p:ph type="sldNum" sz="quarter" idx="12"/>
          </p:nvPr>
        </p:nvSpPr>
        <p:spPr/>
        <p:txBody>
          <a:bodyPr/>
          <a:lstStyle/>
          <a:p>
            <a:fld id="{6D6986FD-A0F2-408E-B179-98FC05FF29CE}" type="slidenum">
              <a:rPr lang="en-US" smtClean="0"/>
              <a:t>9</a:t>
            </a:fld>
            <a:endParaRPr lang="en-US"/>
          </a:p>
        </p:txBody>
      </p:sp>
    </p:spTree>
    <p:extLst>
      <p:ext uri="{BB962C8B-B14F-4D97-AF65-F5344CB8AC3E}">
        <p14:creationId xmlns:p14="http://schemas.microsoft.com/office/powerpoint/2010/main" val="3897691083"/>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77192DF3-8719-8049-A474-6E5387811FD1}" vid="{D558F349-6116-1C46-B267-48F78D0DE2B8}"/>
    </a:ext>
  </a:extLst>
</a:theme>
</file>

<file path=ppt/theme/theme2.xml><?xml version="1.0" encoding="utf-8"?>
<a:theme xmlns:a="http://schemas.openxmlformats.org/drawingml/2006/main" name="Section Break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991F2E669B194892B6D93833719159" ma:contentTypeVersion="0" ma:contentTypeDescription="Create a new document." ma:contentTypeScope="" ma:versionID="df91463942d90ad2812de8ee49671c88">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A6E2C4-60B6-4BED-9FA9-4F9F883B11CB}">
  <ds:schemaRefs>
    <ds:schemaRef ds:uri="http://schemas.microsoft.com/sharepoint/v3/contenttype/forms"/>
  </ds:schemaRefs>
</ds:datastoreItem>
</file>

<file path=customXml/itemProps2.xml><?xml version="1.0" encoding="utf-8"?>
<ds:datastoreItem xmlns:ds="http://schemas.openxmlformats.org/officeDocument/2006/customXml" ds:itemID="{A2658C91-0932-4184-8543-DC828C08CF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5530FF2-142A-40FA-8DA4-7B970417FE87}">
  <ds:schemaRefs>
    <ds:schemaRef ds:uri="http://purl.org/dc/dcmitype/"/>
    <ds:schemaRef ds:uri="http://purl.org/dc/elements/1.1/"/>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Theme3</Template>
  <TotalTime>864</TotalTime>
  <Words>558</Words>
  <Application>Microsoft Office PowerPoint</Application>
  <PresentationFormat>Widescreen</PresentationFormat>
  <Paragraphs>127</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Arial Unicode MS</vt:lpstr>
      <vt:lpstr>Merriweather</vt:lpstr>
      <vt:lpstr>Merriweather</vt:lpstr>
      <vt:lpstr>Times New Roman</vt:lpstr>
      <vt:lpstr>Theme3</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91</cp:revision>
  <dcterms:created xsi:type="dcterms:W3CDTF">2021-10-12T00:42:32Z</dcterms:created>
  <dcterms:modified xsi:type="dcterms:W3CDTF">2022-08-14T15:36:55Z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0x010100AE991F2E669B194892B6D93833719159</vt:lpwstr>
  </property>
</Properties>
</file>