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7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96"/>
            <a:ext cx="9144000" cy="905510"/>
          </a:xfrm>
          <a:custGeom>
            <a:avLst/>
            <a:gdLst/>
            <a:ahLst/>
            <a:cxnLst/>
            <a:rect l="l" t="t" r="r" b="b"/>
            <a:pathLst>
              <a:path w="9144000" h="905510">
                <a:moveTo>
                  <a:pt x="9144000" y="0"/>
                </a:moveTo>
                <a:lnTo>
                  <a:pt x="0" y="0"/>
                </a:lnTo>
                <a:lnTo>
                  <a:pt x="0" y="905255"/>
                </a:lnTo>
                <a:lnTo>
                  <a:pt x="9144000" y="905255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6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096"/>
            <a:ext cx="9144000" cy="905510"/>
          </a:xfrm>
          <a:custGeom>
            <a:avLst/>
            <a:gdLst/>
            <a:ahLst/>
            <a:cxnLst/>
            <a:rect l="l" t="t" r="r" b="b"/>
            <a:pathLst>
              <a:path w="9144000" h="905510">
                <a:moveTo>
                  <a:pt x="0" y="905255"/>
                </a:moveTo>
                <a:lnTo>
                  <a:pt x="9144000" y="905255"/>
                </a:lnTo>
                <a:lnTo>
                  <a:pt x="9144000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ln w="12700">
            <a:solidFill>
              <a:srgbClr val="2036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3882" y="209803"/>
            <a:ext cx="33962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3427" y="1334145"/>
            <a:ext cx="7737144" cy="467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4199" rIns="0" bIns="0" rtlCol="0">
            <a:spAutoFit/>
          </a:bodyPr>
          <a:lstStyle/>
          <a:p>
            <a:pPr marL="4445" algn="ctr">
              <a:lnSpc>
                <a:spcPts val="6995"/>
              </a:lnSpc>
              <a:spcBef>
                <a:spcPts val="100"/>
              </a:spcBef>
            </a:pPr>
            <a:r>
              <a:rPr sz="6000" spc="-5" dirty="0">
                <a:latin typeface="Calibri"/>
                <a:cs typeface="Calibri"/>
              </a:rPr>
              <a:t>Công</a:t>
            </a:r>
            <a:r>
              <a:rPr sz="6000" spc="-25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nghệ</a:t>
            </a:r>
            <a:r>
              <a:rPr sz="6000" spc="-35" dirty="0">
                <a:latin typeface="Calibri"/>
                <a:cs typeface="Calibri"/>
              </a:rPr>
              <a:t> </a:t>
            </a:r>
            <a:r>
              <a:rPr sz="6000" spc="-5" dirty="0">
                <a:latin typeface="Calibri"/>
                <a:cs typeface="Calibri"/>
              </a:rPr>
              <a:t>.NET</a:t>
            </a:r>
            <a:endParaRPr sz="6000">
              <a:latin typeface="Calibri"/>
              <a:cs typeface="Calibri"/>
            </a:endParaRPr>
          </a:p>
          <a:p>
            <a:pPr marL="4445" algn="ctr">
              <a:lnSpc>
                <a:spcPts val="5075"/>
              </a:lnSpc>
            </a:pPr>
            <a:r>
              <a:rPr sz="4400" dirty="0">
                <a:latin typeface="Calibri"/>
                <a:cs typeface="Calibri"/>
              </a:rPr>
              <a:t>Bài</a:t>
            </a:r>
            <a:r>
              <a:rPr sz="4400" spc="-25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1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5" dirty="0">
                <a:latin typeface="Calibri"/>
                <a:cs typeface="Calibri"/>
              </a:rPr>
              <a:t>– </a:t>
            </a:r>
            <a:r>
              <a:rPr sz="4400" spc="-105" dirty="0">
                <a:latin typeface="Calibri"/>
                <a:cs typeface="Calibri"/>
              </a:rPr>
              <a:t>Tổng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quan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4407153"/>
            <a:ext cx="9156700" cy="2457450"/>
            <a:chOff x="-6350" y="4407153"/>
            <a:chExt cx="9156700" cy="2457450"/>
          </a:xfrm>
        </p:grpSpPr>
        <p:sp>
          <p:nvSpPr>
            <p:cNvPr id="4" name="object 4"/>
            <p:cNvSpPr/>
            <p:nvPr/>
          </p:nvSpPr>
          <p:spPr>
            <a:xfrm>
              <a:off x="0" y="4413503"/>
              <a:ext cx="9144000" cy="2444750"/>
            </a:xfrm>
            <a:custGeom>
              <a:avLst/>
              <a:gdLst/>
              <a:ahLst/>
              <a:cxnLst/>
              <a:rect l="l" t="t" r="r" b="b"/>
              <a:pathLst>
                <a:path w="9144000" h="2444750">
                  <a:moveTo>
                    <a:pt x="9144000" y="0"/>
                  </a:moveTo>
                  <a:lnTo>
                    <a:pt x="0" y="0"/>
                  </a:lnTo>
                  <a:lnTo>
                    <a:pt x="0" y="2444496"/>
                  </a:lnTo>
                  <a:lnTo>
                    <a:pt x="9144000" y="244449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036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413503"/>
              <a:ext cx="9144000" cy="2444750"/>
            </a:xfrm>
            <a:custGeom>
              <a:avLst/>
              <a:gdLst/>
              <a:ahLst/>
              <a:cxnLst/>
              <a:rect l="l" t="t" r="r" b="b"/>
              <a:pathLst>
                <a:path w="9144000" h="2444750">
                  <a:moveTo>
                    <a:pt x="0" y="2444496"/>
                  </a:moveTo>
                  <a:lnTo>
                    <a:pt x="9144000" y="2444496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444496"/>
                  </a:lnTo>
                  <a:close/>
                </a:path>
              </a:pathLst>
            </a:custGeom>
            <a:ln w="12700">
              <a:solidFill>
                <a:srgbClr val="2036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4102353"/>
            <a:ext cx="9156700" cy="147320"/>
            <a:chOff x="-6350" y="4102353"/>
            <a:chExt cx="9156700" cy="147320"/>
          </a:xfrm>
        </p:grpSpPr>
        <p:sp>
          <p:nvSpPr>
            <p:cNvPr id="7" name="object 7"/>
            <p:cNvSpPr/>
            <p:nvPr/>
          </p:nvSpPr>
          <p:spPr>
            <a:xfrm>
              <a:off x="0" y="4108703"/>
              <a:ext cx="9144000" cy="134620"/>
            </a:xfrm>
            <a:custGeom>
              <a:avLst/>
              <a:gdLst/>
              <a:ahLst/>
              <a:cxnLst/>
              <a:rect l="l" t="t" r="r" b="b"/>
              <a:pathLst>
                <a:path w="9144000" h="134620">
                  <a:moveTo>
                    <a:pt x="9144000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9144000" y="1341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108703"/>
              <a:ext cx="9144000" cy="134620"/>
            </a:xfrm>
            <a:custGeom>
              <a:avLst/>
              <a:gdLst/>
              <a:ahLst/>
              <a:cxnLst/>
              <a:rect l="l" t="t" r="r" b="b"/>
              <a:pathLst>
                <a:path w="9144000" h="134620">
                  <a:moveTo>
                    <a:pt x="0" y="134112"/>
                  </a:moveTo>
                  <a:lnTo>
                    <a:pt x="9144000" y="134112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247" y="393252"/>
            <a:ext cx="2273574" cy="44183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765551" y="4429349"/>
            <a:ext cx="3618865" cy="81216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1345"/>
              </a:spcBef>
            </a:pPr>
            <a:r>
              <a:rPr lang="en-US"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GV: </a:t>
            </a:r>
            <a:r>
              <a:rPr lang="en-US" sz="20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Phạm</a:t>
            </a:r>
            <a:r>
              <a:rPr lang="en-US"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Văn</a:t>
            </a:r>
            <a:r>
              <a:rPr lang="en-US" sz="20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Hà</a:t>
            </a:r>
            <a:endParaRPr sz="20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870"/>
              </a:spcBef>
            </a:pPr>
            <a:r>
              <a:rPr lang="en-US" sz="14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Nguồn</a:t>
            </a:r>
            <a:r>
              <a:rPr lang="en-US" sz="1400" spc="-10" dirty="0" smtClean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lang="en-US" sz="14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ThS</a:t>
            </a:r>
            <a:r>
              <a:rPr lang="en-US" sz="1400" spc="-10" dirty="0" smtClean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r>
              <a:rPr lang="en-US" sz="14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Nguyễn</a:t>
            </a:r>
            <a:r>
              <a:rPr lang="en-US" sz="14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Thành</a:t>
            </a:r>
            <a:r>
              <a:rPr lang="en-US" sz="1400" spc="-1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4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Trung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247405"/>
            <a:ext cx="7733665" cy="452564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Một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số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công</a:t>
            </a:r>
            <a:r>
              <a:rPr sz="24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nghệ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phổ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biến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nghệ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dựa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trên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.NET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Framework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698500" marR="10160" lvl="1" indent="-229235" algn="just">
              <a:lnSpc>
                <a:spcPts val="2160"/>
              </a:lnSpc>
              <a:spcBef>
                <a:spcPts val="580"/>
              </a:spcBef>
              <a:buFont typeface="Arial MT"/>
              <a:buChar char="•"/>
              <a:tabLst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Phát</a:t>
            </a:r>
            <a:r>
              <a:rPr sz="2000" spc="-5" dirty="0">
                <a:latin typeface="Calibri"/>
                <a:cs typeface="Calibri"/>
              </a:rPr>
              <a:t> triển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ứng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dụng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Desktop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Windows: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Windows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Forms,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Windows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Presentation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Foundation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(WPF),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Universal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Windows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Platform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(UWP)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Phát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triển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ứng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dụng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Web: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ASP.NET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Hỗ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trợ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làm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việc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với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CSDL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quan</a:t>
            </a:r>
            <a:r>
              <a:rPr sz="2000" spc="-10" dirty="0">
                <a:latin typeface="Calibri"/>
                <a:cs typeface="Calibri"/>
              </a:rPr>
              <a:t> hệ: ADO.NET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nghệ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phát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triển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ứng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dụng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Xamarin</a:t>
            </a:r>
            <a:endParaRPr sz="2400" dirty="0">
              <a:latin typeface="Calibri"/>
              <a:cs typeface="Calibri"/>
            </a:endParaRPr>
          </a:p>
          <a:p>
            <a:pPr marL="241300" marR="6985" indent="-229235">
              <a:lnSpc>
                <a:spcPts val="2590"/>
              </a:lnSpc>
              <a:spcBef>
                <a:spcPts val="105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Công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nghệ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dựa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trên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.NET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Core: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triển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dứng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web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ASP.NET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685"/>
              </a:spcBef>
            </a:pPr>
            <a:r>
              <a:rPr sz="2400" dirty="0">
                <a:latin typeface="Calibri"/>
                <a:cs typeface="Calibri"/>
              </a:rPr>
              <a:t>=&gt;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Trong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tương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lai,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có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thể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nhất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các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nền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tảng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này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để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tạo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nền </a:t>
            </a:r>
            <a:r>
              <a:rPr sz="2400" spc="-5" dirty="0">
                <a:latin typeface="Calibri"/>
                <a:cs typeface="Calibri"/>
              </a:rPr>
              <a:t>tảng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thống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nhất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4" name="object 4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36191"/>
            <a:ext cx="9143999" cy="4931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4" name="object 4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19" y="1683068"/>
            <a:ext cx="8795562" cy="4477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596008"/>
            <a:ext cx="3712058" cy="31931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 algn="just">
              <a:lnSpc>
                <a:spcPct val="90100"/>
              </a:lnSpc>
              <a:spcBef>
                <a:spcPts val="330"/>
              </a:spcBef>
              <a:buChar char="•"/>
              <a:tabLst>
                <a:tab pos="241935" algn="l"/>
              </a:tabLst>
            </a:pPr>
            <a:r>
              <a:rPr lang="en-US" sz="2000" dirty="0" smtClean="0">
                <a:latin typeface="Arial MT"/>
                <a:cs typeface="Arial MT"/>
              </a:rPr>
              <a:t>Hai </a:t>
            </a:r>
            <a:r>
              <a:rPr lang="en-US" sz="2000" dirty="0" err="1" smtClean="0">
                <a:latin typeface="Arial MT"/>
                <a:cs typeface="Arial MT"/>
              </a:rPr>
              <a:t>thành</a:t>
            </a:r>
            <a:r>
              <a:rPr lang="en-US" sz="2000" dirty="0" smtClean="0">
                <a:latin typeface="Arial MT"/>
                <a:cs typeface="Arial MT"/>
              </a:rPr>
              <a:t> </a:t>
            </a:r>
            <a:r>
              <a:rPr lang="en-US" sz="2000" dirty="0" err="1" smtClean="0">
                <a:latin typeface="Arial MT"/>
                <a:cs typeface="Arial MT"/>
              </a:rPr>
              <a:t>phần</a:t>
            </a:r>
            <a:r>
              <a:rPr lang="en-US" sz="2000" dirty="0" smtClean="0">
                <a:latin typeface="Arial MT"/>
                <a:cs typeface="Arial MT"/>
              </a:rPr>
              <a:t> </a:t>
            </a:r>
            <a:r>
              <a:rPr lang="en-US" sz="2000" dirty="0" err="1" smtClean="0">
                <a:latin typeface="Arial MT"/>
                <a:cs typeface="Arial MT"/>
              </a:rPr>
              <a:t>chính</a:t>
            </a:r>
            <a:r>
              <a:rPr lang="en-US" sz="2000" dirty="0" smtClean="0">
                <a:latin typeface="Arial MT"/>
                <a:cs typeface="Arial MT"/>
              </a:rPr>
              <a:t>: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133600"/>
            <a:ext cx="4625975" cy="232255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8500" marR="5080" indent="-229235" algn="just">
              <a:lnSpc>
                <a:spcPct val="90000"/>
              </a:lnSpc>
              <a:spcBef>
                <a:spcPts val="315"/>
              </a:spcBef>
              <a:buChar char="•"/>
              <a:tabLst>
                <a:tab pos="699135" algn="l"/>
              </a:tabLst>
            </a:pPr>
            <a:r>
              <a:rPr lang="vi-VN" spc="-5" dirty="0">
                <a:latin typeface="Arial MT"/>
                <a:cs typeface="Arial MT"/>
              </a:rPr>
              <a:t>Common Language Runtime (CLR</a:t>
            </a:r>
            <a:r>
              <a:rPr lang="vi-VN" spc="-5" dirty="0" smtClean="0">
                <a:latin typeface="Arial MT"/>
                <a:cs typeface="Arial MT"/>
              </a:rPr>
              <a:t>):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vi-VN" spc="-5" dirty="0" smtClean="0">
                <a:latin typeface="Arial MT"/>
                <a:cs typeface="Arial MT"/>
              </a:rPr>
              <a:t>công </a:t>
            </a:r>
            <a:r>
              <a:rPr lang="vi-VN" spc="-5" dirty="0">
                <a:latin typeface="Arial MT"/>
                <a:cs typeface="Arial MT"/>
              </a:rPr>
              <a:t>cụ thực thi xử lý các ứng </a:t>
            </a:r>
            <a:r>
              <a:rPr lang="vi-VN" spc="-5" dirty="0" smtClean="0">
                <a:latin typeface="Arial MT"/>
                <a:cs typeface="Arial MT"/>
              </a:rPr>
              <a:t>dụng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vi-VN" spc="-5" dirty="0" smtClean="0">
                <a:latin typeface="Arial MT"/>
                <a:cs typeface="Arial MT"/>
              </a:rPr>
              <a:t>đang </a:t>
            </a:r>
            <a:r>
              <a:rPr lang="vi-VN" spc="-5" dirty="0">
                <a:latin typeface="Arial MT"/>
                <a:cs typeface="Arial MT"/>
              </a:rPr>
              <a:t>chạy. Nó cung cấp các dịch </a:t>
            </a:r>
            <a:r>
              <a:rPr lang="vi-VN" spc="-5" dirty="0" smtClean="0">
                <a:latin typeface="Arial MT"/>
                <a:cs typeface="Arial MT"/>
              </a:rPr>
              <a:t>vụ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vi-VN" spc="-5" dirty="0" smtClean="0">
                <a:latin typeface="Arial MT"/>
                <a:cs typeface="Arial MT"/>
              </a:rPr>
              <a:t>như </a:t>
            </a:r>
            <a:r>
              <a:rPr lang="vi-VN" spc="-5" dirty="0">
                <a:latin typeface="Arial MT"/>
                <a:cs typeface="Arial MT"/>
              </a:rPr>
              <a:t>quản lý luồng, quản lý bộ </a:t>
            </a:r>
            <a:r>
              <a:rPr lang="vi-VN" spc="-5" dirty="0" smtClean="0">
                <a:latin typeface="Arial MT"/>
                <a:cs typeface="Arial MT"/>
              </a:rPr>
              <a:t>nhớ,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vi-VN" spc="-5" dirty="0" smtClean="0">
                <a:latin typeface="Arial MT"/>
                <a:cs typeface="Arial MT"/>
              </a:rPr>
              <a:t>thực </a:t>
            </a:r>
            <a:r>
              <a:rPr lang="vi-VN" spc="-5" dirty="0">
                <a:latin typeface="Arial MT"/>
                <a:cs typeface="Arial MT"/>
              </a:rPr>
              <a:t>thi mã lệnh, cấp phát và thu </a:t>
            </a:r>
            <a:r>
              <a:rPr lang="vi-VN" spc="-5" dirty="0" smtClean="0">
                <a:latin typeface="Arial MT"/>
                <a:cs typeface="Arial MT"/>
              </a:rPr>
              <a:t>hồi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vi-VN" spc="-5" dirty="0" smtClean="0">
                <a:latin typeface="Arial MT"/>
                <a:cs typeface="Arial MT"/>
              </a:rPr>
              <a:t>vùng </a:t>
            </a:r>
            <a:r>
              <a:rPr lang="vi-VN" spc="-5" dirty="0">
                <a:latin typeface="Arial MT"/>
                <a:cs typeface="Arial MT"/>
              </a:rPr>
              <a:t>nhớ, v.v.</a:t>
            </a:r>
          </a:p>
          <a:p>
            <a:pPr marL="698500" marR="5080" indent="-229235" algn="just">
              <a:lnSpc>
                <a:spcPct val="90000"/>
              </a:lnSpc>
              <a:spcBef>
                <a:spcPts val="315"/>
              </a:spcBef>
              <a:buChar char="•"/>
              <a:tabLst>
                <a:tab pos="699135" algn="l"/>
              </a:tabLst>
            </a:pPr>
            <a:r>
              <a:rPr lang="vi-VN" spc="-5" dirty="0" smtClean="0">
                <a:latin typeface="Arial MT"/>
                <a:cs typeface="Arial MT"/>
              </a:rPr>
              <a:t>Class </a:t>
            </a:r>
            <a:r>
              <a:rPr lang="vi-VN" spc="-5" dirty="0">
                <a:latin typeface="Arial MT"/>
                <a:cs typeface="Arial MT"/>
              </a:rPr>
              <a:t>Library: cung cấp một tập </a:t>
            </a:r>
            <a:r>
              <a:rPr lang="vi-VN" spc="-5" dirty="0" smtClean="0">
                <a:latin typeface="Arial MT"/>
                <a:cs typeface="Arial MT"/>
              </a:rPr>
              <a:t>hợp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vi-VN" spc="-5" dirty="0" smtClean="0">
                <a:latin typeface="Arial MT"/>
                <a:cs typeface="Arial MT"/>
              </a:rPr>
              <a:t>các </a:t>
            </a:r>
            <a:r>
              <a:rPr lang="vi-VN" spc="-5" dirty="0">
                <a:latin typeface="Arial MT"/>
                <a:cs typeface="Arial MT"/>
              </a:rPr>
              <a:t>API và các thư viện được </a:t>
            </a:r>
            <a:r>
              <a:rPr lang="vi-VN" spc="-5" dirty="0" smtClean="0">
                <a:latin typeface="Arial MT"/>
                <a:cs typeface="Arial MT"/>
              </a:rPr>
              <a:t>định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vi-VN" spc="-5" dirty="0" smtClean="0">
                <a:latin typeface="Arial MT"/>
                <a:cs typeface="Arial MT"/>
              </a:rPr>
              <a:t>nghĩa </a:t>
            </a:r>
            <a:r>
              <a:rPr lang="vi-VN" spc="-5" dirty="0">
                <a:latin typeface="Arial MT"/>
                <a:cs typeface="Arial MT"/>
              </a:rPr>
              <a:t>sẵn</a:t>
            </a:r>
            <a:r>
              <a:rPr lang="vi-VN" spc="-5" dirty="0" smtClean="0">
                <a:latin typeface="Arial MT"/>
                <a:cs typeface="Arial MT"/>
              </a:rPr>
              <a:t>.</a:t>
            </a:r>
            <a:endParaRPr lang="en-US" spc="-5" dirty="0" smtClean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7" name="object 7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0408" y="1356360"/>
            <a:ext cx="3331464" cy="414527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97702" y="5666638"/>
            <a:ext cx="24155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10" dirty="0">
                <a:latin typeface="Arial MT"/>
                <a:cs typeface="Arial MT"/>
              </a:rPr>
              <a:t>K</a:t>
            </a:r>
            <a:r>
              <a:rPr sz="1600" spc="-250" dirty="0">
                <a:latin typeface="Arial MT"/>
                <a:cs typeface="Arial MT"/>
              </a:rPr>
              <a:t>iế</a:t>
            </a:r>
            <a:r>
              <a:rPr sz="1600" spc="-220" dirty="0">
                <a:latin typeface="Arial MT"/>
                <a:cs typeface="Arial MT"/>
              </a:rPr>
              <a:t>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10" dirty="0">
                <a:latin typeface="Arial MT"/>
                <a:cs typeface="Arial MT"/>
              </a:rPr>
              <a:t>rú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5" dirty="0">
                <a:latin typeface="Arial MT"/>
                <a:cs typeface="Arial MT"/>
              </a:rPr>
              <a:t>.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10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</a:t>
            </a:r>
            <a:r>
              <a:rPr sz="1600" spc="-10" dirty="0">
                <a:latin typeface="Arial MT"/>
                <a:cs typeface="Arial MT"/>
              </a:rPr>
              <a:t>ra</a:t>
            </a:r>
            <a:r>
              <a:rPr sz="1600" spc="30" dirty="0">
                <a:latin typeface="Arial MT"/>
                <a:cs typeface="Arial MT"/>
              </a:rPr>
              <a:t>m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spc="-30" dirty="0">
                <a:latin typeface="Arial MT"/>
                <a:cs typeface="Arial MT"/>
              </a:rPr>
              <a:t>w</a:t>
            </a:r>
            <a:r>
              <a:rPr sz="1600" spc="-10" dirty="0">
                <a:latin typeface="Arial MT"/>
                <a:cs typeface="Arial MT"/>
              </a:rPr>
              <a:t>or</a:t>
            </a:r>
            <a:r>
              <a:rPr sz="1600" dirty="0">
                <a:latin typeface="Arial MT"/>
                <a:cs typeface="Arial MT"/>
              </a:rPr>
              <a:t>k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533400" y="4572000"/>
            <a:ext cx="4724400" cy="87331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 algn="just">
              <a:lnSpc>
                <a:spcPct val="90100"/>
              </a:lnSpc>
              <a:spcBef>
                <a:spcPts val="330"/>
              </a:spcBef>
              <a:buChar char="•"/>
              <a:tabLst>
                <a:tab pos="241935" algn="l"/>
              </a:tabLst>
            </a:pPr>
            <a:r>
              <a:rPr lang="vi-VN" sz="2000" spc="-5" dirty="0" smtClean="0">
                <a:latin typeface="Arial MT"/>
                <a:cs typeface="Arial MT"/>
              </a:rPr>
              <a:t>Các ứng dụng .NET được viết bằng</a:t>
            </a:r>
            <a:r>
              <a:rPr lang="en-US" sz="2000" spc="-5" dirty="0" smtClean="0">
                <a:latin typeface="Arial MT"/>
                <a:cs typeface="Arial MT"/>
              </a:rPr>
              <a:t> </a:t>
            </a:r>
            <a:r>
              <a:rPr lang="vi-VN" sz="2000" spc="-5" dirty="0" smtClean="0">
                <a:latin typeface="Arial MT"/>
                <a:cs typeface="Arial MT"/>
              </a:rPr>
              <a:t>ngôn ngữ lập trình C #, F # hoặc</a:t>
            </a:r>
            <a:r>
              <a:rPr lang="en-US" sz="2000" spc="-5" dirty="0" smtClean="0">
                <a:latin typeface="Arial MT"/>
                <a:cs typeface="Arial MT"/>
              </a:rPr>
              <a:t> </a:t>
            </a:r>
            <a:r>
              <a:rPr lang="vi-VN" sz="2000" spc="-5" dirty="0" smtClean="0">
                <a:latin typeface="Arial MT"/>
                <a:cs typeface="Arial MT"/>
              </a:rPr>
              <a:t>Visual Basic.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344548"/>
            <a:ext cx="7733665" cy="181395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665" marR="5080" indent="-228600" algn="just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Tất cả các chương trình viết bằng ngôn ngữ khác nhau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trên .NET sẽ được chuyển về mã thống nhất MSIL,</a:t>
            </a:r>
          </a:p>
          <a:p>
            <a:pPr marL="240665" marR="5080" indent="-228600" algn="just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au đó được thông dịch qua mã máy lúc thực thi nhờ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vào CLR.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0665" marR="5080" indent="-228600" algn="just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 vậy, người ta nói .NET hỗ trợ đa ngôn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ngữ.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773138" y="3563111"/>
            <a:ext cx="5838190" cy="1591945"/>
            <a:chOff x="1773138" y="3563111"/>
            <a:chExt cx="5838190" cy="15919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138" y="3629188"/>
              <a:ext cx="3579196" cy="15252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0095" y="3563111"/>
              <a:ext cx="2270759" cy="14660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14689" y="4669535"/>
            <a:ext cx="5838190" cy="1591945"/>
            <a:chOff x="1614689" y="4669535"/>
            <a:chExt cx="5838190" cy="15919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689" y="4735612"/>
              <a:ext cx="3582134" cy="15252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599" y="4669535"/>
              <a:ext cx="2270759" cy="1469136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762000" y="1305342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Vậy</a:t>
            </a:r>
            <a:r>
              <a:rPr lang="en-US" sz="2400" dirty="0" smtClean="0"/>
              <a:t> MSIL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•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.NET (</a:t>
            </a:r>
            <a:r>
              <a:rPr lang="en-US" sz="2400" dirty="0" err="1" smtClean="0"/>
              <a:t>như</a:t>
            </a:r>
            <a:r>
              <a:rPr lang="en-US" sz="2400" dirty="0" smtClean="0"/>
              <a:t> C#, …)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ngay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tin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thi</a:t>
            </a:r>
            <a:r>
              <a:rPr lang="en-US" sz="2400" dirty="0" smtClean="0"/>
              <a:t>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chúng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gian</a:t>
            </a:r>
            <a:r>
              <a:rPr lang="en-US" sz="2400" dirty="0" smtClean="0"/>
              <a:t> MSIL hay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tắt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IL.</a:t>
            </a:r>
          </a:p>
          <a:p>
            <a:r>
              <a:rPr lang="en-US" sz="2400" dirty="0" smtClean="0"/>
              <a:t>•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tin IL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C# </a:t>
            </a:r>
            <a:r>
              <a:rPr lang="en-US" sz="2400" dirty="0" err="1" smtClean="0"/>
              <a:t>và</a:t>
            </a:r>
            <a:r>
              <a:rPr lang="en-US" sz="2400" dirty="0" smtClean="0"/>
              <a:t> IL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đồng</a:t>
            </a:r>
            <a:r>
              <a:rPr lang="en-US" sz="2400" dirty="0" smtClean="0"/>
              <a:t> </a:t>
            </a:r>
            <a:r>
              <a:rPr lang="en-US" sz="2400" dirty="0" err="1" smtClean="0"/>
              <a:t>nhất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• </a:t>
            </a:r>
            <a:r>
              <a:rPr lang="en-US" sz="2400" dirty="0" err="1" smtClean="0"/>
              <a:t>Nhờ</a:t>
            </a:r>
            <a:r>
              <a:rPr lang="en-US" sz="2400" dirty="0" smtClean="0"/>
              <a:t> MSIL 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(</a:t>
            </a:r>
            <a:r>
              <a:rPr lang="en-US" sz="2400" dirty="0" err="1" smtClean="0"/>
              <a:t>dạng</a:t>
            </a:r>
            <a:r>
              <a:rPr lang="en-US" sz="2400" dirty="0" smtClean="0"/>
              <a:t> .</a:t>
            </a:r>
            <a:r>
              <a:rPr lang="en-US" sz="2400" dirty="0" err="1" smtClean="0"/>
              <a:t>dll</a:t>
            </a:r>
            <a:r>
              <a:rPr lang="en-US" sz="2400" dirty="0" smtClean="0"/>
              <a:t>)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587882" y="1371600"/>
            <a:ext cx="71845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Ngôn</a:t>
            </a:r>
            <a:r>
              <a:rPr lang="en-US" sz="3200" dirty="0" smtClean="0"/>
              <a:t> </a:t>
            </a:r>
            <a:r>
              <a:rPr lang="en-US" sz="3200" dirty="0" err="1" smtClean="0"/>
              <a:t>ngữ</a:t>
            </a:r>
            <a:r>
              <a:rPr lang="en-US" sz="3200" dirty="0" smtClean="0"/>
              <a:t> C#</a:t>
            </a:r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Đơn</a:t>
            </a:r>
            <a:r>
              <a:rPr lang="en-US" sz="3200" dirty="0" smtClean="0"/>
              <a:t> </a:t>
            </a:r>
            <a:r>
              <a:rPr lang="en-US" sz="3200" dirty="0" err="1" smtClean="0"/>
              <a:t>giản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Hướng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tượng</a:t>
            </a:r>
            <a:r>
              <a:rPr lang="en-US" sz="3200" dirty="0" smtClean="0"/>
              <a:t> (OOP)</a:t>
            </a:r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Hiện</a:t>
            </a:r>
            <a:r>
              <a:rPr lang="en-US" sz="3200" dirty="0" smtClean="0"/>
              <a:t> </a:t>
            </a:r>
            <a:r>
              <a:rPr lang="en-US" sz="3200" dirty="0" err="1" smtClean="0"/>
              <a:t>đại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 err="1" smtClean="0"/>
              <a:t>Ít</a:t>
            </a:r>
            <a:r>
              <a:rPr lang="en-US" sz="3200" dirty="0" smtClean="0"/>
              <a:t> </a:t>
            </a:r>
            <a:r>
              <a:rPr lang="en-US" sz="3200" dirty="0" err="1" smtClean="0"/>
              <a:t>từ</a:t>
            </a:r>
            <a:r>
              <a:rPr lang="en-US" sz="3200" dirty="0" smtClean="0"/>
              <a:t> </a:t>
            </a:r>
            <a:r>
              <a:rPr lang="en-US" sz="3200" dirty="0" err="1" smtClean="0"/>
              <a:t>khoá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143" y="1344548"/>
            <a:ext cx="246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latin typeface="Arial MT"/>
                <a:cs typeface="Arial MT"/>
              </a:rPr>
              <a:t>Các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lang="en-US" sz="2400" dirty="0" err="1" smtClean="0">
                <a:latin typeface="Arial MT"/>
                <a:cs typeface="Arial MT"/>
              </a:rPr>
              <a:t>phiên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en-US" sz="2400" dirty="0" err="1" smtClean="0">
                <a:latin typeface="Arial MT"/>
                <a:cs typeface="Arial MT"/>
              </a:rPr>
              <a:t>bản</a:t>
            </a:r>
            <a:r>
              <a:rPr lang="en-US" sz="2400" dirty="0" smtClean="0">
                <a:latin typeface="Arial MT"/>
                <a:cs typeface="Arial MT"/>
              </a:rPr>
              <a:t> C#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04850" y="2040763"/>
          <a:ext cx="7519034" cy="387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031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2.0,</a:t>
                      </a:r>
                      <a:r>
                        <a:rPr sz="1800" spc="-4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2.0,</a:t>
                      </a:r>
                      <a:r>
                        <a:rPr sz="1800" spc="-4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3.0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4.0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4.5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6.0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4.6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4.7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3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C#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7.3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223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4.8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.NET</a:t>
                      </a:r>
                      <a:r>
                        <a:rPr sz="1800" spc="-4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Core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2.1,</a:t>
                      </a:r>
                      <a:r>
                        <a:rPr sz="1800" spc="-35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399E6"/>
                          </a:solidFill>
                          <a:latin typeface="Calibri"/>
                          <a:cs typeface="Calibri"/>
                        </a:rPr>
                        <a:t>2.2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/>
          <p:cNvSpPr/>
          <p:nvPr/>
        </p:nvSpPr>
        <p:spPr>
          <a:xfrm>
            <a:off x="381000" y="1295400"/>
            <a:ext cx="8686800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•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cụ</a:t>
            </a:r>
            <a:r>
              <a:rPr lang="en-US" sz="2800" dirty="0" smtClean="0"/>
              <a:t> </a:t>
            </a:r>
            <a:r>
              <a:rPr lang="en-US" sz="2800" dirty="0" err="1" smtClean="0"/>
              <a:t>hỗ</a:t>
            </a:r>
            <a:r>
              <a:rPr lang="en-US" sz="2800" dirty="0" smtClean="0"/>
              <a:t> </a:t>
            </a:r>
            <a:r>
              <a:rPr lang="en-US" sz="2800" dirty="0" err="1" smtClean="0"/>
              <a:t>trợ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.NET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• </a:t>
            </a:r>
            <a:r>
              <a:rPr lang="en-US" sz="2800" dirty="0" err="1" smtClean="0"/>
              <a:t>Việc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.NET </a:t>
            </a:r>
            <a:r>
              <a:rPr lang="en-US" sz="2800" dirty="0" err="1" smtClean="0"/>
              <a:t>rất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,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văn</a:t>
            </a:r>
            <a:r>
              <a:rPr lang="en-US" sz="2800" dirty="0" smtClean="0"/>
              <a:t> </a:t>
            </a:r>
            <a:r>
              <a:rPr lang="en-US" sz="2800" dirty="0" err="1" smtClean="0"/>
              <a:t>bản</a:t>
            </a:r>
            <a:r>
              <a:rPr lang="en-US" sz="2800" dirty="0" smtClean="0"/>
              <a:t> (</a:t>
            </a:r>
            <a:r>
              <a:rPr lang="en-US" sz="2800" dirty="0" err="1" smtClean="0"/>
              <a:t>như</a:t>
            </a:r>
            <a:r>
              <a:rPr lang="en-US" sz="2800" dirty="0" smtClean="0"/>
              <a:t> Notepad). </a:t>
            </a:r>
            <a:r>
              <a:rPr lang="en-US" sz="2800" dirty="0" err="1" smtClean="0"/>
              <a:t>Tuy</a:t>
            </a:r>
            <a:r>
              <a:rPr lang="en-US" sz="2800" dirty="0" smtClean="0"/>
              <a:t> </a:t>
            </a:r>
            <a:r>
              <a:rPr lang="en-US" sz="2800" dirty="0" err="1" smtClean="0"/>
              <a:t>nhiên</a:t>
            </a:r>
            <a:r>
              <a:rPr lang="en-US" sz="2800" dirty="0" smtClean="0"/>
              <a:t> </a:t>
            </a:r>
            <a:r>
              <a:rPr lang="en-US" sz="2800" dirty="0" err="1" smtClean="0"/>
              <a:t>hiệu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 </a:t>
            </a:r>
            <a:r>
              <a:rPr lang="en-US" sz="2800" dirty="0" err="1" smtClean="0"/>
              <a:t>nhất</a:t>
            </a:r>
            <a:r>
              <a:rPr lang="en-US" sz="2800" dirty="0" smtClean="0"/>
              <a:t> </a:t>
            </a:r>
            <a:r>
              <a:rPr lang="en-US" sz="2800" dirty="0" err="1" smtClean="0"/>
              <a:t>là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một</a:t>
            </a:r>
            <a:r>
              <a:rPr lang="en-US" sz="2800" dirty="0" smtClean="0"/>
              <a:t> </a:t>
            </a: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phát</a:t>
            </a:r>
            <a:r>
              <a:rPr lang="en-US" sz="2800" dirty="0" smtClean="0"/>
              <a:t> </a:t>
            </a:r>
            <a:r>
              <a:rPr lang="en-US" sz="2800" dirty="0" err="1" smtClean="0"/>
              <a:t>triển</a:t>
            </a:r>
            <a:r>
              <a:rPr lang="en-US" sz="2800" dirty="0" smtClean="0"/>
              <a:t> </a:t>
            </a:r>
            <a:r>
              <a:rPr lang="en-US" sz="2800" dirty="0" err="1" smtClean="0"/>
              <a:t>ứng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tích</a:t>
            </a:r>
            <a:r>
              <a:rPr lang="en-US" sz="2800" dirty="0" smtClean="0"/>
              <a:t> </a:t>
            </a:r>
            <a:r>
              <a:rPr lang="en-US" sz="2800" dirty="0" err="1" smtClean="0"/>
              <a:t>hợp</a:t>
            </a:r>
            <a:r>
              <a:rPr lang="en-US" sz="2800" dirty="0" smtClean="0"/>
              <a:t> (IDE)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=&gt; Visual Studio (</a:t>
            </a:r>
            <a:r>
              <a:rPr lang="en-US" sz="2800" dirty="0" err="1" smtClean="0"/>
              <a:t>miễn</a:t>
            </a:r>
            <a:r>
              <a:rPr lang="en-US" sz="2800" dirty="0" smtClean="0"/>
              <a:t> </a:t>
            </a:r>
            <a:r>
              <a:rPr lang="en-US" sz="2800" dirty="0" err="1" smtClean="0"/>
              <a:t>phí</a:t>
            </a:r>
            <a:r>
              <a:rPr lang="en-US" sz="2800" dirty="0" smtClean="0"/>
              <a:t>/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phí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1431367"/>
            <a:ext cx="3578352" cy="14698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0227" y="2917719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Tính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năng</a:t>
            </a:r>
            <a:endParaRPr lang="en-US" sz="2400" b="1" dirty="0" smtClean="0"/>
          </a:p>
          <a:p>
            <a:r>
              <a:rPr lang="en-US" sz="2400" dirty="0" smtClean="0"/>
              <a:t>• </a:t>
            </a:r>
            <a:r>
              <a:rPr lang="en-US" sz="2400" b="1" dirty="0" err="1" smtClean="0"/>
              <a:t>Biên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tập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mã</a:t>
            </a:r>
            <a:r>
              <a:rPr lang="en-US" sz="2400" b="1" dirty="0" smtClean="0"/>
              <a:t>: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soạn</a:t>
            </a:r>
            <a:r>
              <a:rPr lang="en-US" sz="2400" dirty="0" smtClean="0"/>
              <a:t> </a:t>
            </a:r>
            <a:r>
              <a:rPr lang="en-US" sz="2400" dirty="0" err="1" smtClean="0"/>
              <a:t>thảo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tô</a:t>
            </a:r>
            <a:r>
              <a:rPr lang="en-US" sz="2400" dirty="0" smtClean="0"/>
              <a:t> </a:t>
            </a:r>
            <a:r>
              <a:rPr lang="en-US" sz="2400" dirty="0" err="1" smtClean="0"/>
              <a:t>sáng</a:t>
            </a:r>
            <a:r>
              <a:rPr lang="en-US" sz="2400" dirty="0" smtClean="0"/>
              <a:t> </a:t>
            </a:r>
            <a:r>
              <a:rPr lang="en-US" sz="2400" dirty="0" err="1" smtClean="0"/>
              <a:t>cú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thiện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(</a:t>
            </a:r>
            <a:r>
              <a:rPr lang="en-US" sz="2400" dirty="0" err="1" smtClean="0"/>
              <a:t>hàm</a:t>
            </a:r>
            <a:r>
              <a:rPr lang="en-US" sz="2400" dirty="0" smtClean="0"/>
              <a:t>, </a:t>
            </a:r>
            <a:r>
              <a:rPr lang="en-US" sz="2400" dirty="0" err="1" smtClean="0"/>
              <a:t>biến</a:t>
            </a:r>
            <a:r>
              <a:rPr lang="en-US" sz="2400" dirty="0" smtClean="0"/>
              <a:t>),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vấn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vòng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.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: Thu </a:t>
            </a:r>
            <a:r>
              <a:rPr lang="en-US" sz="2400" dirty="0" err="1" smtClean="0"/>
              <a:t>hẹp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khối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,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gia</a:t>
            </a:r>
            <a:r>
              <a:rPr lang="en-US" sz="2400" dirty="0" smtClean="0"/>
              <a:t> </a:t>
            </a:r>
            <a:r>
              <a:rPr lang="en-US" sz="2400" dirty="0" err="1" smtClean="0"/>
              <a:t>tăng</a:t>
            </a:r>
            <a:r>
              <a:rPr lang="en-US" sz="2400" dirty="0" smtClean="0"/>
              <a:t>,…</a:t>
            </a:r>
          </a:p>
          <a:p>
            <a:r>
              <a:rPr lang="en-US" sz="2400" dirty="0" smtClean="0"/>
              <a:t>• </a:t>
            </a:r>
            <a:r>
              <a:rPr lang="en-US" sz="2400" b="1" dirty="0" err="1" smtClean="0"/>
              <a:t>Trình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gỡ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lỗi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phép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gỡ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gỡ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r>
              <a:rPr lang="en-US" sz="2400" dirty="0" smtClean="0"/>
              <a:t>.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hai</a:t>
            </a:r>
            <a:r>
              <a:rPr lang="en-US" sz="2400" dirty="0" smtClean="0"/>
              <a:t> </a:t>
            </a:r>
            <a:r>
              <a:rPr lang="en-US" sz="2400" dirty="0" err="1" smtClean="0"/>
              <a:t>mã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giống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gỡ</a:t>
            </a:r>
            <a:r>
              <a:rPr lang="en-US" sz="2400" dirty="0" smtClean="0"/>
              <a:t> </a:t>
            </a:r>
            <a:r>
              <a:rPr lang="en-US" sz="2400" dirty="0" err="1" smtClean="0"/>
              <a:t>lỗi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viết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 smtClean="0"/>
              <a:t>ngữ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Visual Studio.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3" y="209803"/>
            <a:ext cx="294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Thông</a:t>
            </a:r>
            <a:r>
              <a:rPr spc="-155" dirty="0"/>
              <a:t> </a:t>
            </a:r>
            <a:r>
              <a:rPr dirty="0"/>
              <a:t>tin</a:t>
            </a:r>
            <a:r>
              <a:rPr spc="-120" dirty="0"/>
              <a:t> </a:t>
            </a:r>
            <a:r>
              <a:rPr spc="-15" dirty="0"/>
              <a:t>chung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74501"/>
            <a:ext cx="7733030" cy="2265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80"/>
              </a:spcBef>
            </a:pPr>
            <a:r>
              <a:rPr sz="2800" dirty="0">
                <a:latin typeface="Calibri"/>
                <a:cs typeface="Calibri"/>
              </a:rPr>
              <a:t>Mục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tiêu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học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phần:</a:t>
            </a:r>
            <a:endParaRPr sz="2800">
              <a:latin typeface="Calibri"/>
              <a:cs typeface="Calibri"/>
            </a:endParaRPr>
          </a:p>
          <a:p>
            <a:pPr marL="698500" marR="5080" indent="-229235" algn="just">
              <a:lnSpc>
                <a:spcPct val="900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Kiến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thức:</a:t>
            </a:r>
            <a:r>
              <a:rPr sz="2400" dirty="0">
                <a:latin typeface="Calibri"/>
                <a:cs typeface="Calibri"/>
              </a:rPr>
              <a:t> Nắm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nguyên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lý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hoạt</a:t>
            </a:r>
            <a:r>
              <a:rPr sz="2400" spc="-5" dirty="0">
                <a:latin typeface="Calibri"/>
                <a:cs typeface="Calibri"/>
              </a:rPr>
              <a:t> động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xây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dựng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trình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.Net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Framework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ngôn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ngữ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lập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C#.</a:t>
            </a:r>
            <a:endParaRPr sz="2400">
              <a:latin typeface="Calibri"/>
              <a:cs typeface="Calibri"/>
            </a:endParaRPr>
          </a:p>
          <a:p>
            <a:pPr marL="698500" indent="-229235" algn="just">
              <a:lnSpc>
                <a:spcPts val="274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0" dirty="0">
                <a:latin typeface="Calibri"/>
                <a:cs typeface="Calibri"/>
              </a:rPr>
              <a:t>Vận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kiến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thức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cơ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sở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ngôn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ngữ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lập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trình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C#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để</a:t>
            </a:r>
            <a:endParaRPr sz="2400">
              <a:latin typeface="Calibri"/>
              <a:cs typeface="Calibri"/>
            </a:endParaRPr>
          </a:p>
          <a:p>
            <a:pPr marL="698500" algn="just">
              <a:lnSpc>
                <a:spcPts val="2740"/>
              </a:lnSpc>
            </a:pPr>
            <a:r>
              <a:rPr sz="2400" spc="-40" dirty="0">
                <a:latin typeface="Calibri"/>
                <a:cs typeface="Calibri"/>
              </a:rPr>
              <a:t>xây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dựng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dụng.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3161595"/>
            <a:ext cx="7733665" cy="322973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lang="vi-VN" b="1" spc="-20" dirty="0">
                <a:latin typeface="Arial MT"/>
                <a:cs typeface="Arial MT"/>
              </a:rPr>
              <a:t>Tính năng Thiết kế</a:t>
            </a: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lang="vi-VN" spc="-20" dirty="0">
                <a:latin typeface="Arial MT"/>
                <a:cs typeface="Arial MT"/>
              </a:rPr>
              <a:t>• </a:t>
            </a:r>
            <a:r>
              <a:rPr lang="vi-VN" b="1" spc="-20" dirty="0">
                <a:latin typeface="Arial MT"/>
                <a:cs typeface="Arial MT"/>
              </a:rPr>
              <a:t>Windows Forms Designer: </a:t>
            </a:r>
            <a:r>
              <a:rPr lang="vi-VN" spc="-20" dirty="0">
                <a:latin typeface="Arial MT"/>
                <a:cs typeface="Arial MT"/>
              </a:rPr>
              <a:t>Được sử dụng với mục đích xây dựng </a:t>
            </a:r>
            <a:r>
              <a:rPr lang="vi-VN" spc="-20" dirty="0" smtClean="0">
                <a:latin typeface="Arial MT"/>
                <a:cs typeface="Arial MT"/>
              </a:rPr>
              <a:t>GUI</a:t>
            </a:r>
            <a:r>
              <a:rPr lang="en-US" spc="-20" dirty="0" smtClean="0">
                <a:latin typeface="Arial MT"/>
                <a:cs typeface="Arial MT"/>
              </a:rPr>
              <a:t> </a:t>
            </a:r>
            <a:r>
              <a:rPr lang="vi-VN" spc="-20" dirty="0" smtClean="0">
                <a:latin typeface="Arial MT"/>
                <a:cs typeface="Arial MT"/>
              </a:rPr>
              <a:t>sử </a:t>
            </a:r>
            <a:r>
              <a:rPr lang="vi-VN" spc="-20" dirty="0">
                <a:latin typeface="Arial MT"/>
                <a:cs typeface="Arial MT"/>
              </a:rPr>
              <a:t>dụng Windows Forms, được bố trí dùng để xây dựng các nút </a:t>
            </a:r>
            <a:r>
              <a:rPr lang="vi-VN" spc="-20" dirty="0" smtClean="0">
                <a:latin typeface="Arial MT"/>
                <a:cs typeface="Arial MT"/>
              </a:rPr>
              <a:t>điều</a:t>
            </a:r>
            <a:r>
              <a:rPr lang="en-US" spc="-20" dirty="0" smtClean="0">
                <a:latin typeface="Arial MT"/>
                <a:cs typeface="Arial MT"/>
              </a:rPr>
              <a:t> </a:t>
            </a:r>
            <a:r>
              <a:rPr lang="vi-VN" spc="-20" dirty="0" smtClean="0">
                <a:latin typeface="Arial MT"/>
                <a:cs typeface="Arial MT"/>
              </a:rPr>
              <a:t>khiển </a:t>
            </a:r>
            <a:r>
              <a:rPr lang="vi-VN" spc="-20" dirty="0">
                <a:latin typeface="Arial MT"/>
                <a:cs typeface="Arial MT"/>
              </a:rPr>
              <a:t>bên trong hoặc cũng có thể khóa chúng vào bên cạnh mẫu. </a:t>
            </a:r>
            <a:r>
              <a:rPr lang="vi-VN" spc="-20" dirty="0" smtClean="0">
                <a:latin typeface="Arial MT"/>
                <a:cs typeface="Arial MT"/>
              </a:rPr>
              <a:t>Điều</a:t>
            </a:r>
            <a:r>
              <a:rPr lang="en-US" spc="-20" dirty="0" smtClean="0">
                <a:latin typeface="Arial MT"/>
                <a:cs typeface="Arial MT"/>
              </a:rPr>
              <a:t> </a:t>
            </a:r>
            <a:r>
              <a:rPr lang="vi-VN" spc="-20" dirty="0" smtClean="0">
                <a:latin typeface="Arial MT"/>
                <a:cs typeface="Arial MT"/>
              </a:rPr>
              <a:t>khiển </a:t>
            </a:r>
            <a:r>
              <a:rPr lang="vi-VN" spc="-20" dirty="0">
                <a:latin typeface="Arial MT"/>
                <a:cs typeface="Arial MT"/>
              </a:rPr>
              <a:t>trình bày dữ liệu có thể được liên kết với các nguồn dữ liệu </a:t>
            </a:r>
            <a:r>
              <a:rPr lang="vi-VN" spc="-20" dirty="0" smtClean="0">
                <a:latin typeface="Arial MT"/>
                <a:cs typeface="Arial MT"/>
              </a:rPr>
              <a:t>như:</a:t>
            </a:r>
            <a:r>
              <a:rPr lang="en-US" spc="-20" dirty="0" smtClean="0">
                <a:latin typeface="Arial MT"/>
                <a:cs typeface="Arial MT"/>
              </a:rPr>
              <a:t> </a:t>
            </a:r>
            <a:r>
              <a:rPr lang="vi-VN" spc="-20" dirty="0" smtClean="0">
                <a:latin typeface="Arial MT"/>
                <a:cs typeface="Arial MT"/>
              </a:rPr>
              <a:t>Cơ </a:t>
            </a:r>
            <a:r>
              <a:rPr lang="vi-VN" spc="-20" dirty="0">
                <a:latin typeface="Arial MT"/>
                <a:cs typeface="Arial MT"/>
              </a:rPr>
              <a:t>sở dữ liệu hoặc truy vấn.</a:t>
            </a: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lang="vi-VN" spc="-20" dirty="0">
                <a:latin typeface="Arial MT"/>
                <a:cs typeface="Arial MT"/>
              </a:rPr>
              <a:t>• </a:t>
            </a:r>
            <a:r>
              <a:rPr lang="vi-VN" b="1" spc="-20" dirty="0">
                <a:latin typeface="Arial MT"/>
                <a:cs typeface="Arial MT"/>
              </a:rPr>
              <a:t>WPF Designer: </a:t>
            </a:r>
            <a:r>
              <a:rPr lang="vi-VN" spc="-20" dirty="0">
                <a:latin typeface="Arial MT"/>
                <a:cs typeface="Arial MT"/>
              </a:rPr>
              <a:t>Tính năng này cũng giống như Windows </a:t>
            </a:r>
            <a:r>
              <a:rPr lang="vi-VN" spc="-20" dirty="0" smtClean="0">
                <a:latin typeface="Arial MT"/>
                <a:cs typeface="Arial MT"/>
              </a:rPr>
              <a:t>Forms</a:t>
            </a:r>
            <a:r>
              <a:rPr lang="en-US" spc="-20" dirty="0" smtClean="0">
                <a:latin typeface="Arial MT"/>
                <a:cs typeface="Arial MT"/>
              </a:rPr>
              <a:t> </a:t>
            </a:r>
            <a:r>
              <a:rPr lang="vi-VN" spc="-20" dirty="0" smtClean="0">
                <a:latin typeface="Arial MT"/>
                <a:cs typeface="Arial MT"/>
              </a:rPr>
              <a:t>Designer </a:t>
            </a:r>
            <a:r>
              <a:rPr lang="vi-VN" spc="-20" dirty="0">
                <a:latin typeface="Arial MT"/>
                <a:cs typeface="Arial MT"/>
              </a:rPr>
              <a:t>có công dụng hỗ trợ kéo và thả ẩn dụ. Sử dụng tương tác </a:t>
            </a:r>
            <a:r>
              <a:rPr lang="vi-VN" spc="-20" dirty="0" smtClean="0">
                <a:latin typeface="Arial MT"/>
                <a:cs typeface="Arial MT"/>
              </a:rPr>
              <a:t>giữa</a:t>
            </a:r>
            <a:r>
              <a:rPr lang="en-US" spc="-20" dirty="0" smtClean="0">
                <a:latin typeface="Arial MT"/>
                <a:cs typeface="Arial MT"/>
              </a:rPr>
              <a:t> </a:t>
            </a:r>
            <a:r>
              <a:rPr lang="vi-VN" spc="-20" dirty="0" smtClean="0">
                <a:latin typeface="Arial MT"/>
                <a:cs typeface="Arial MT"/>
              </a:rPr>
              <a:t>người </a:t>
            </a:r>
            <a:r>
              <a:rPr lang="vi-VN" spc="-20" dirty="0">
                <a:latin typeface="Arial MT"/>
                <a:cs typeface="Arial MT"/>
              </a:rPr>
              <a:t>và máy tính nhắm mục tiêu vào Windows Presentation Foundation</a:t>
            </a:r>
            <a:r>
              <a:rPr lang="vi-VN" spc="-20" dirty="0" smtClean="0">
                <a:latin typeface="Arial MT"/>
                <a:cs typeface="Arial MT"/>
              </a:rPr>
              <a:t>.</a:t>
            </a:r>
            <a:endParaRPr lang="en-US" spc="-20" dirty="0" smtClean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sz="1800" b="1" spc="-10" dirty="0" smtClean="0">
                <a:latin typeface="Arial"/>
                <a:cs typeface="Arial"/>
              </a:rPr>
              <a:t>Web</a:t>
            </a:r>
            <a:r>
              <a:rPr sz="1800" b="1" spc="-45" dirty="0" smtClean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designer/development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1431367"/>
            <a:ext cx="3578352" cy="14698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1431367"/>
            <a:ext cx="3578352" cy="14698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2658389"/>
            <a:ext cx="802271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 smtClean="0"/>
              <a:t>Ưu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điểm</a:t>
            </a:r>
            <a:r>
              <a:rPr lang="en-US" sz="2000" b="1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•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nền</a:t>
            </a:r>
            <a:r>
              <a:rPr lang="en-US" sz="2000" dirty="0" smtClean="0"/>
              <a:t> </a:t>
            </a:r>
            <a:r>
              <a:rPr lang="en-US" sz="2000" dirty="0" err="1" smtClean="0"/>
              <a:t>tảng</a:t>
            </a:r>
            <a:r>
              <a:rPr lang="en-US" sz="2000" dirty="0" smtClean="0"/>
              <a:t> 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•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gỡ</a:t>
            </a:r>
            <a:r>
              <a:rPr lang="en-US" sz="2000" dirty="0" smtClean="0"/>
              <a:t> </a:t>
            </a:r>
            <a:r>
              <a:rPr lang="en-US" sz="2000" dirty="0" err="1" smtClean="0"/>
              <a:t>rối</a:t>
            </a:r>
            <a:r>
              <a:rPr lang="en-US" sz="2000" dirty="0" smtClean="0"/>
              <a:t> (Debug)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•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thân</a:t>
            </a:r>
            <a:r>
              <a:rPr lang="en-US" sz="2000" dirty="0" smtClean="0"/>
              <a:t> </a:t>
            </a:r>
            <a:r>
              <a:rPr lang="en-US" sz="2000" dirty="0" err="1" smtClean="0"/>
              <a:t>thiện</a:t>
            </a:r>
            <a:r>
              <a:rPr lang="en-US" sz="2000" dirty="0" smtClean="0"/>
              <a:t>,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• Cho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chuyên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qua </a:t>
            </a:r>
            <a:r>
              <a:rPr lang="en-US" sz="2000" dirty="0" err="1" smtClean="0"/>
              <a:t>kéo</a:t>
            </a:r>
            <a:r>
              <a:rPr lang="en-US" sz="2000" dirty="0" smtClean="0"/>
              <a:t> </a:t>
            </a:r>
            <a:r>
              <a:rPr lang="en-US" sz="2000" dirty="0" err="1" smtClean="0"/>
              <a:t>thả</a:t>
            </a:r>
            <a:r>
              <a:rPr lang="en-US" sz="2000" dirty="0" smtClean="0"/>
              <a:t>,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cận</a:t>
            </a:r>
            <a:r>
              <a:rPr lang="en-US" sz="2000" dirty="0" smtClean="0"/>
              <a:t> </a:t>
            </a:r>
            <a:r>
              <a:rPr lang="en-US" sz="2000" dirty="0" err="1" smtClean="0"/>
              <a:t>nhanh</a:t>
            </a:r>
            <a:r>
              <a:rPr lang="en-US" sz="2000" dirty="0" smtClean="0"/>
              <a:t> </a:t>
            </a:r>
            <a:r>
              <a:rPr lang="en-US" sz="2000" dirty="0" err="1" smtClean="0"/>
              <a:t>hơn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• </a:t>
            </a:r>
            <a:r>
              <a:rPr lang="en-US" sz="2000" dirty="0" err="1" smtClean="0"/>
              <a:t>Hỗ</a:t>
            </a:r>
            <a:r>
              <a:rPr lang="en-US" sz="2000" dirty="0" smtClean="0"/>
              <a:t> </a:t>
            </a:r>
            <a:r>
              <a:rPr lang="en-US" sz="2000" dirty="0" err="1" smtClean="0"/>
              <a:t>trợ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desktop </a:t>
            </a:r>
            <a:r>
              <a:rPr lang="en-US" sz="2000" dirty="0" err="1" smtClean="0"/>
              <a:t>trên</a:t>
            </a:r>
            <a:r>
              <a:rPr lang="en-US" sz="2000" dirty="0" smtClean="0"/>
              <a:t> WPF, Windows Form hay Universal App;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mobile;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website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nền</a:t>
            </a:r>
            <a:r>
              <a:rPr lang="en-US" sz="2000" dirty="0" smtClean="0"/>
              <a:t> </a:t>
            </a:r>
            <a:r>
              <a:rPr lang="en-US" sz="2000" dirty="0" err="1" smtClean="0"/>
              <a:t>tảng</a:t>
            </a:r>
            <a:r>
              <a:rPr lang="en-US" sz="2000" dirty="0" smtClean="0"/>
              <a:t> Web Form, ASP.NET MVC...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1431367"/>
            <a:ext cx="3578352" cy="14698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7882" y="3048000"/>
            <a:ext cx="7946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Hướng</a:t>
            </a:r>
            <a:r>
              <a:rPr lang="en-US" sz="2400" dirty="0" smtClean="0"/>
              <a:t> </a:t>
            </a:r>
            <a:r>
              <a:rPr lang="en-US" sz="2400" dirty="0" err="1" smtClean="0"/>
              <a:t>dẫn</a:t>
            </a:r>
            <a:r>
              <a:rPr lang="en-US" sz="2400" dirty="0" smtClean="0"/>
              <a:t> </a:t>
            </a:r>
            <a:r>
              <a:rPr lang="en-US" sz="2400" dirty="0" err="1" smtClean="0"/>
              <a:t>cài</a:t>
            </a:r>
            <a:r>
              <a:rPr lang="en-US" sz="2400" dirty="0" smtClean="0"/>
              <a:t> </a:t>
            </a:r>
            <a:r>
              <a:rPr lang="en-US" sz="2400" dirty="0" err="1" smtClean="0"/>
              <a:t>đặt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• Visual Studio Community 2019: </a:t>
            </a:r>
            <a:r>
              <a:rPr lang="en-US" sz="2400" dirty="0" err="1" smtClean="0"/>
              <a:t>phiên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miễn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dành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giáo</a:t>
            </a:r>
            <a:r>
              <a:rPr lang="en-US" sz="2400" dirty="0" smtClean="0"/>
              <a:t> </a:t>
            </a:r>
            <a:r>
              <a:rPr lang="en-US" sz="2400" dirty="0" err="1" smtClean="0"/>
              <a:t>dục,các</a:t>
            </a:r>
            <a:r>
              <a:rPr lang="en-US" sz="2400" dirty="0" smtClean="0"/>
              <a:t> </a:t>
            </a:r>
            <a:r>
              <a:rPr lang="en-US" sz="2400" dirty="0" err="1" smtClean="0"/>
              <a:t>nhà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cá</a:t>
            </a:r>
            <a:r>
              <a:rPr lang="en-US" sz="2400" dirty="0" smtClean="0"/>
              <a:t> </a:t>
            </a:r>
            <a:r>
              <a:rPr lang="en-US" sz="2400" dirty="0" err="1" smtClean="0"/>
              <a:t>nhân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học</a:t>
            </a:r>
            <a:r>
              <a:rPr lang="en-US" sz="2400" dirty="0" smtClean="0"/>
              <a:t> </a:t>
            </a:r>
            <a:r>
              <a:rPr lang="en-US" sz="2400" dirty="0" err="1" smtClean="0"/>
              <a:t>thuật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• </a:t>
            </a:r>
            <a:r>
              <a:rPr lang="en-US" sz="2400" dirty="0" err="1" smtClean="0"/>
              <a:t>Địa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: https://visualstudio.microsoft.com/vs/community/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39992"/>
            <a:ext cx="7728584" cy="10052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lang="en-US" sz="1800" dirty="0" err="1" smtClean="0">
                <a:latin typeface="Arial MT"/>
                <a:cs typeface="Arial MT"/>
              </a:rPr>
              <a:t>Hướng</a:t>
            </a:r>
            <a:r>
              <a:rPr lang="en-US" sz="1800" dirty="0" smtClean="0">
                <a:latin typeface="Arial MT"/>
                <a:cs typeface="Arial MT"/>
              </a:rPr>
              <a:t> </a:t>
            </a:r>
            <a:r>
              <a:rPr lang="en-US" sz="1800" dirty="0" err="1" smtClean="0">
                <a:latin typeface="Arial MT"/>
                <a:cs typeface="Arial MT"/>
              </a:rPr>
              <a:t>dẫn</a:t>
            </a:r>
            <a:r>
              <a:rPr lang="en-US" sz="1800" dirty="0" smtClean="0">
                <a:latin typeface="Arial MT"/>
                <a:cs typeface="Arial MT"/>
              </a:rPr>
              <a:t> </a:t>
            </a:r>
            <a:r>
              <a:rPr lang="en-US" sz="1800" dirty="0" err="1" smtClean="0">
                <a:latin typeface="Arial MT"/>
                <a:cs typeface="Arial MT"/>
              </a:rPr>
              <a:t>cài</a:t>
            </a:r>
            <a:r>
              <a:rPr lang="en-US" sz="1800" dirty="0" smtClean="0">
                <a:latin typeface="Arial MT"/>
                <a:cs typeface="Arial MT"/>
              </a:rPr>
              <a:t> </a:t>
            </a:r>
            <a:r>
              <a:rPr lang="en-US" sz="1800" dirty="0" err="1" smtClean="0">
                <a:latin typeface="Arial MT"/>
                <a:cs typeface="Arial MT"/>
              </a:rPr>
              <a:t>đặt</a:t>
            </a:r>
            <a:r>
              <a:rPr lang="en-US" sz="1800" dirty="0" smtClean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241300" marR="5080" indent="-229235">
              <a:lnSpc>
                <a:spcPts val="1939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45" dirty="0">
                <a:latin typeface="Calibri"/>
                <a:cs typeface="Calibri"/>
              </a:rPr>
              <a:t>Tại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phần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Workload: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Chọn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.NET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desktop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development.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Sau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đó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bỏ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tích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chọn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.NET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 </a:t>
            </a:r>
            <a:r>
              <a:rPr sz="1800" spc="-5" dirty="0">
                <a:latin typeface="Calibri"/>
                <a:cs typeface="Calibri"/>
              </a:rPr>
              <a:t>(để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giảm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lượng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phải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cài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đặt)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14400" y="2414016"/>
            <a:ext cx="7315200" cy="4109085"/>
            <a:chOff x="914400" y="2414016"/>
            <a:chExt cx="7315200" cy="41090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414016"/>
              <a:ext cx="7315200" cy="41087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9660" y="3933444"/>
              <a:ext cx="6339840" cy="609600"/>
            </a:xfrm>
            <a:custGeom>
              <a:avLst/>
              <a:gdLst/>
              <a:ahLst/>
              <a:cxnLst/>
              <a:rect l="l" t="t" r="r" b="b"/>
              <a:pathLst>
                <a:path w="6339840" h="609600">
                  <a:moveTo>
                    <a:pt x="0" y="569975"/>
                  </a:moveTo>
                  <a:lnTo>
                    <a:pt x="2377440" y="569975"/>
                  </a:lnTo>
                  <a:lnTo>
                    <a:pt x="2377440" y="0"/>
                  </a:lnTo>
                  <a:lnTo>
                    <a:pt x="0" y="0"/>
                  </a:lnTo>
                  <a:lnTo>
                    <a:pt x="0" y="569975"/>
                  </a:lnTo>
                  <a:close/>
                </a:path>
                <a:path w="6339840" h="609600">
                  <a:moveTo>
                    <a:pt x="5077968" y="609599"/>
                  </a:moveTo>
                  <a:lnTo>
                    <a:pt x="6339840" y="609599"/>
                  </a:lnTo>
                  <a:lnTo>
                    <a:pt x="6339840" y="326135"/>
                  </a:lnTo>
                  <a:lnTo>
                    <a:pt x="5077968" y="326135"/>
                  </a:lnTo>
                  <a:lnTo>
                    <a:pt x="5077968" y="60959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39992"/>
            <a:ext cx="7691120" cy="74956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20"/>
              </a:spcBef>
              <a:tabLst>
                <a:tab pos="241300" algn="l"/>
                <a:tab pos="241935" algn="l"/>
              </a:tabLst>
            </a:pPr>
            <a:r>
              <a:rPr lang="en-US" spc="-45" dirty="0" err="1" smtClean="0">
                <a:latin typeface="Calibri"/>
                <a:cs typeface="Calibri"/>
              </a:rPr>
              <a:t>Hướng</a:t>
            </a:r>
            <a:r>
              <a:rPr lang="en-US" spc="-45" dirty="0" smtClean="0">
                <a:latin typeface="Calibri"/>
                <a:cs typeface="Calibri"/>
              </a:rPr>
              <a:t> </a:t>
            </a:r>
            <a:r>
              <a:rPr lang="en-US" spc="-45" dirty="0" err="1" smtClean="0">
                <a:latin typeface="Calibri"/>
                <a:cs typeface="Calibri"/>
              </a:rPr>
              <a:t>dẫn</a:t>
            </a:r>
            <a:r>
              <a:rPr lang="en-US" spc="-45" dirty="0" smtClean="0">
                <a:latin typeface="Calibri"/>
                <a:cs typeface="Calibri"/>
              </a:rPr>
              <a:t> </a:t>
            </a:r>
            <a:r>
              <a:rPr lang="en-US" spc="-45" dirty="0" err="1" smtClean="0">
                <a:latin typeface="Calibri"/>
                <a:cs typeface="Calibri"/>
              </a:rPr>
              <a:t>cài</a:t>
            </a:r>
            <a:r>
              <a:rPr lang="en-US" spc="-45" dirty="0" smtClean="0">
                <a:latin typeface="Calibri"/>
                <a:cs typeface="Calibri"/>
              </a:rPr>
              <a:t> </a:t>
            </a:r>
            <a:r>
              <a:rPr lang="en-US" spc="-45" dirty="0" err="1" smtClean="0">
                <a:latin typeface="Calibri"/>
                <a:cs typeface="Calibri"/>
              </a:rPr>
              <a:t>đặt</a:t>
            </a:r>
            <a:r>
              <a:rPr lang="en-US" spc="-45" dirty="0" smtClean="0">
                <a:latin typeface="Calibri"/>
                <a:cs typeface="Calibri"/>
              </a:rPr>
              <a:t>:</a:t>
            </a:r>
            <a:endParaRPr lang="en-US" sz="1800" spc="-45" dirty="0" smtClean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800" spc="-45" dirty="0" err="1" smtClean="0">
                <a:latin typeface="Calibri"/>
                <a:cs typeface="Calibri"/>
              </a:rPr>
              <a:t>Tại</a:t>
            </a:r>
            <a:r>
              <a:rPr sz="1800" spc="-5" dirty="0" smtClean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phần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components: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Chọn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thêm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Designer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LINQ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SQL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Tools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87" y="2386583"/>
            <a:ext cx="7888223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3" y="209803"/>
            <a:ext cx="294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Thông</a:t>
            </a:r>
            <a:r>
              <a:rPr spc="-155" dirty="0"/>
              <a:t> </a:t>
            </a:r>
            <a:r>
              <a:rPr dirty="0"/>
              <a:t>tin</a:t>
            </a:r>
            <a:r>
              <a:rPr spc="-120" dirty="0"/>
              <a:t> </a:t>
            </a:r>
            <a:r>
              <a:rPr spc="-15" dirty="0"/>
              <a:t>chung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74501"/>
            <a:ext cx="7734300" cy="23291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spc="-5" dirty="0">
                <a:latin typeface="Calibri"/>
                <a:cs typeface="Calibri"/>
              </a:rPr>
              <a:t>Chuẩn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đầu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học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phần: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ts val="2735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Hiểu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được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kiến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thức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ngôn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ngữ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lập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trình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C#: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cấu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trúc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chương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trình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cú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pháp.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ts val="2735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Sử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dụng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được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kiến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thức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lập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trình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C#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môi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trường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.NET</a:t>
            </a:r>
            <a:r>
              <a:rPr sz="2400" spc="-10" dirty="0">
                <a:latin typeface="Calibri"/>
                <a:cs typeface="Calibri"/>
              </a:rPr>
              <a:t> Framework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4.5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 </a:t>
            </a:r>
            <a:r>
              <a:rPr sz="2400" spc="-5" dirty="0">
                <a:latin typeface="Calibri"/>
                <a:cs typeface="Calibri"/>
              </a:rPr>
              <a:t>Visual </a:t>
            </a:r>
            <a:r>
              <a:rPr sz="2400" dirty="0">
                <a:latin typeface="Calibri"/>
                <a:cs typeface="Calibri"/>
              </a:rPr>
              <a:t>Studio.</a:t>
            </a:r>
            <a:endParaRPr sz="24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năng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xây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dựng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dụng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đơn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bằng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WPF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673" y="209803"/>
            <a:ext cx="294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Thông</a:t>
            </a:r>
            <a:r>
              <a:rPr spc="-155" dirty="0"/>
              <a:t> </a:t>
            </a:r>
            <a:r>
              <a:rPr dirty="0"/>
              <a:t>tin</a:t>
            </a:r>
            <a:r>
              <a:rPr spc="-120" dirty="0"/>
              <a:t> </a:t>
            </a:r>
            <a:r>
              <a:rPr spc="-15" dirty="0"/>
              <a:t>chung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044383"/>
            <a:ext cx="7734300" cy="4796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n-US" sz="2800" spc="-5" dirty="0" err="1" smtClean="0">
                <a:latin typeface="Calibri"/>
                <a:cs typeface="Calibri"/>
              </a:rPr>
              <a:t>Đánh</a:t>
            </a:r>
            <a:r>
              <a:rPr lang="en-US" sz="2800" spc="-5" dirty="0" smtClean="0">
                <a:latin typeface="Calibri"/>
                <a:cs typeface="Calibri"/>
              </a:rPr>
              <a:t> </a:t>
            </a:r>
            <a:r>
              <a:rPr lang="en-US" sz="2800" spc="-5" dirty="0" err="1" smtClean="0">
                <a:latin typeface="Calibri"/>
                <a:cs typeface="Calibri"/>
              </a:rPr>
              <a:t>gia</a:t>
            </a:r>
            <a:r>
              <a:rPr lang="en-US" sz="2800" spc="-5" dirty="0" smtClean="0">
                <a:latin typeface="Calibri"/>
                <a:cs typeface="Calibri"/>
              </a:rPr>
              <a:t>́</a:t>
            </a:r>
            <a:r>
              <a:rPr sz="2800" spc="-5" dirty="0" smtClean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12700" y="935085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13096"/>
              </p:ext>
            </p:extLst>
          </p:nvPr>
        </p:nvGraphicFramePr>
        <p:xfrm>
          <a:off x="237564" y="1524001"/>
          <a:ext cx="8754035" cy="510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4619">
                  <a:extLst>
                    <a:ext uri="{9D8B030D-6E8A-4147-A177-3AD203B41FA5}">
                      <a16:colId xmlns:a16="http://schemas.microsoft.com/office/drawing/2014/main" val="2039940391"/>
                    </a:ext>
                  </a:extLst>
                </a:gridCol>
                <a:gridCol w="1714470">
                  <a:extLst>
                    <a:ext uri="{9D8B030D-6E8A-4147-A177-3AD203B41FA5}">
                      <a16:colId xmlns:a16="http://schemas.microsoft.com/office/drawing/2014/main" val="1369307373"/>
                    </a:ext>
                  </a:extLst>
                </a:gridCol>
                <a:gridCol w="1714470">
                  <a:extLst>
                    <a:ext uri="{9D8B030D-6E8A-4147-A177-3AD203B41FA5}">
                      <a16:colId xmlns:a16="http://schemas.microsoft.com/office/drawing/2014/main" val="2757400961"/>
                    </a:ext>
                  </a:extLst>
                </a:gridCol>
                <a:gridCol w="2065676">
                  <a:extLst>
                    <a:ext uri="{9D8B030D-6E8A-4147-A177-3AD203B41FA5}">
                      <a16:colId xmlns:a16="http://schemas.microsoft.com/office/drawing/2014/main" val="3936676206"/>
                    </a:ext>
                  </a:extLst>
                </a:gridCol>
                <a:gridCol w="1374800">
                  <a:extLst>
                    <a:ext uri="{9D8B030D-6E8A-4147-A177-3AD203B41FA5}">
                      <a16:colId xmlns:a16="http://schemas.microsoft.com/office/drawing/2014/main" val="51665095"/>
                    </a:ext>
                  </a:extLst>
                </a:gridCol>
              </a:tblGrid>
              <a:tr h="972885"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it-IT" sz="1300" dirty="0">
                          <a:effectLst/>
                        </a:rPr>
                        <a:t>Thành phần đánh giá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 err="1">
                          <a:effectLst/>
                        </a:rPr>
                        <a:t>Trọng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</a:p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 smtClean="0">
                          <a:effectLst/>
                        </a:rPr>
                        <a:t>(Theo </a:t>
                      </a:r>
                      <a:r>
                        <a:rPr lang="en-US" sz="1300" dirty="0" err="1" smtClean="0">
                          <a:effectLst/>
                        </a:rPr>
                        <a:t>đê</a:t>
                      </a:r>
                      <a:r>
                        <a:rPr lang="en-US" sz="1300" dirty="0" smtClean="0">
                          <a:effectLst/>
                        </a:rPr>
                        <a:t>̀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cương</a:t>
                      </a:r>
                      <a:r>
                        <a:rPr lang="en-US" sz="1300" baseline="0" dirty="0" smtClean="0">
                          <a:effectLst/>
                        </a:rPr>
                        <a:t>)</a:t>
                      </a:r>
                      <a:endParaRPr lang="en-US" sz="1300" dirty="0">
                        <a:effectLst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 err="1" smtClean="0">
                          <a:effectLst/>
                        </a:rPr>
                        <a:t>Trọng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</a:rPr>
                        <a:t>số</a:t>
                      </a:r>
                      <a:r>
                        <a:rPr lang="en-US" sz="1200" dirty="0" smtClean="0">
                          <a:effectLst/>
                        </a:rPr>
                        <a:t>  </a:t>
                      </a:r>
                    </a:p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(</a:t>
                      </a:r>
                      <a:r>
                        <a:rPr lang="en-US" sz="1200" dirty="0" err="1" smtClean="0">
                          <a:effectLst/>
                        </a:rPr>
                        <a:t>Điều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chỉnh</a:t>
                      </a:r>
                      <a:r>
                        <a:rPr lang="en-US" sz="1200" baseline="0" dirty="0" smtClean="0">
                          <a:effectLst/>
                        </a:rPr>
                        <a:t>)</a:t>
                      </a:r>
                      <a:endParaRPr lang="en-US" sz="1200" dirty="0" smtClean="0">
                        <a:effectLst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 err="1">
                          <a:effectLst/>
                        </a:rPr>
                        <a:t>Bài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đánh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it-IT" sz="1300" dirty="0">
                          <a:effectLst/>
                        </a:rPr>
                        <a:t>Hình thức đánh giá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3675865049"/>
                  </a:ext>
                </a:extLst>
              </a:tr>
              <a:tr h="527981">
                <a:tc rowSpan="2"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CC. Đánh giá chuyên cần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r>
                        <a:rPr lang="en-US" sz="1400" dirty="0" smtClean="0">
                          <a:effectLst/>
                        </a:rPr>
                        <a:t>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CC.1. </a:t>
                      </a: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mặt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lớp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2849698364"/>
                  </a:ext>
                </a:extLst>
              </a:tr>
              <a:tr h="6126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2%</a:t>
                      </a:r>
                    </a:p>
                    <a:p>
                      <a:pPr marL="36195" marR="361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r>
                        <a:rPr lang="en-US" sz="1400" dirty="0" smtClean="0">
                          <a:effectLst/>
                        </a:rPr>
                        <a:t>%</a:t>
                      </a:r>
                      <a:endParaRPr lang="en-US" sz="1400" dirty="0">
                        <a:effectLst/>
                      </a:endParaRPr>
                    </a:p>
                    <a:p>
                      <a:pPr marL="36195" marR="361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CC.2. </a:t>
                      </a:r>
                      <a:r>
                        <a:rPr lang="en-US" sz="1400" dirty="0" err="1">
                          <a:effectLst/>
                        </a:rPr>
                        <a:t>Phát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biểu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thảo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luận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lớp</a:t>
                      </a:r>
                      <a:r>
                        <a:rPr lang="en-US" sz="1400" dirty="0" smtClean="0">
                          <a:effectLst/>
                        </a:rPr>
                        <a:t>,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kiểm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tra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bài</a:t>
                      </a:r>
                      <a:r>
                        <a:rPr lang="en-US" sz="1400" baseline="0" dirty="0" smtClean="0">
                          <a:effectLst/>
                        </a:rPr>
                        <a:t> cũ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2535855063"/>
                  </a:ext>
                </a:extLst>
              </a:tr>
              <a:tr h="703974">
                <a:tc rowSpan="2"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ĐQT. </a:t>
                      </a:r>
                      <a:r>
                        <a:rPr lang="en-US" sz="1300" dirty="0" err="1">
                          <a:effectLst/>
                        </a:rPr>
                        <a:t>Đánh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giữa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kỳ</a:t>
                      </a:r>
                      <a:endParaRPr lang="en-US" sz="1200" dirty="0">
                        <a:effectLst/>
                      </a:endParaRPr>
                    </a:p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rowSpan="2"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effectLst/>
                        </a:rPr>
                        <a:t>40%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smtClean="0">
                          <a:effectLst/>
                        </a:rPr>
                        <a:t>20%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smtClean="0">
                          <a:effectLst/>
                        </a:rPr>
                        <a:t>Bài tập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4162397818"/>
                  </a:ext>
                </a:extLst>
              </a:tr>
              <a:tr h="703974">
                <a:tc vMerge="1"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vMerge="1"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smtClean="0">
                          <a:effectLst/>
                        </a:rPr>
                        <a:t>20%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effectLst/>
                        </a:rPr>
                        <a:t>B1. Bài kiểm tra 1 tiết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71942622"/>
                  </a:ext>
                </a:extLst>
              </a:tr>
              <a:tr h="1583943"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300" dirty="0">
                          <a:effectLst/>
                        </a:rPr>
                        <a:t>TKTHP. </a:t>
                      </a:r>
                      <a:r>
                        <a:rPr lang="en-US" sz="1300" dirty="0" err="1">
                          <a:effectLst/>
                        </a:rPr>
                        <a:t>Đánh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giá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cuối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ký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7744" marR="67744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smtClean="0">
                          <a:effectLst/>
                        </a:rPr>
                        <a:t>50%</a:t>
                      </a:r>
                      <a:endParaRPr lang="en-US" sz="1400" dirty="0" smtClean="0">
                        <a:effectLst/>
                      </a:endParaRPr>
                    </a:p>
                  </a:txBody>
                  <a:tcPr marL="67744" marR="67744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effectLst/>
                        </a:rPr>
                        <a:t>50</a:t>
                      </a:r>
                      <a:r>
                        <a:rPr lang="it-IT" sz="1400" dirty="0" smtClean="0">
                          <a:effectLst/>
                        </a:rPr>
                        <a:t>%</a:t>
                      </a:r>
                      <a:endParaRPr lang="en-US" sz="1400" dirty="0">
                        <a:effectLst/>
                      </a:endParaRPr>
                    </a:p>
                  </a:txBody>
                  <a:tcPr marL="67744" marR="67744" marT="0" marB="0" anchor="ctr"/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>
                          <a:effectLst/>
                        </a:rPr>
                        <a:t>Bài tập </a:t>
                      </a:r>
                      <a:r>
                        <a:rPr lang="it-IT" sz="1400" dirty="0" smtClean="0">
                          <a:effectLst/>
                        </a:rPr>
                        <a:t>lớn </a:t>
                      </a:r>
                    </a:p>
                    <a:p>
                      <a:pPr marR="36195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it-IT" sz="1400" dirty="0" smtClean="0">
                          <a:effectLst/>
                        </a:rPr>
                        <a:t>(Nhóm</a:t>
                      </a:r>
                      <a:r>
                        <a:rPr lang="it-IT" sz="1400" baseline="0" dirty="0" smtClean="0">
                          <a:effectLst/>
                        </a:rPr>
                        <a:t> 5 </a:t>
                      </a:r>
                      <a:r>
                        <a:rPr lang="it-IT" sz="1400" baseline="0" dirty="0" smtClean="0">
                          <a:effectLst/>
                        </a:rPr>
                        <a:t>– 6 người</a:t>
                      </a:r>
                      <a:r>
                        <a:rPr lang="it-IT" sz="1400" baseline="0" dirty="0" smtClean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7744" marR="67744" marT="0" marB="0" anchor="ctr"/>
                </a:tc>
                <a:tc>
                  <a:txBody>
                    <a:bodyPr/>
                    <a:lstStyle/>
                    <a:p>
                      <a:pPr marL="171450" indent="0" algn="l" defTabSz="1374775"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-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ứng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</a:rPr>
                        <a:t>dụng</a:t>
                      </a:r>
                      <a:endParaRPr lang="en-US" sz="1400" dirty="0">
                        <a:effectLst/>
                      </a:endParaRPr>
                    </a:p>
                    <a:p>
                      <a:pPr marL="171450" indent="0" algn="l"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- </a:t>
                      </a:r>
                      <a:r>
                        <a:rPr lang="en-US" sz="1400" dirty="0" err="1">
                          <a:effectLst/>
                        </a:rPr>
                        <a:t>Báo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vấn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đáp</a:t>
                      </a:r>
                      <a:endParaRPr lang="en-US" sz="1400" dirty="0">
                        <a:effectLst/>
                      </a:endParaRPr>
                    </a:p>
                    <a:p>
                      <a:pPr marL="171450" indent="0" algn="l"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67744" marR="67744" marT="0" marB="0" anchor="ctr"/>
                </a:tc>
                <a:extLst>
                  <a:ext uri="{0D108BD9-81ED-4DB2-BD59-A6C34878D82A}">
                    <a16:rowId xmlns:a16="http://schemas.microsoft.com/office/drawing/2014/main" val="259905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851" y="209803"/>
            <a:ext cx="442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Yêu</a:t>
            </a:r>
            <a:r>
              <a:rPr spc="-110" dirty="0"/>
              <a:t> </a:t>
            </a:r>
            <a:r>
              <a:rPr spc="-5" dirty="0"/>
              <a:t>cầu</a:t>
            </a:r>
            <a:r>
              <a:rPr spc="-110" dirty="0"/>
              <a:t> </a:t>
            </a:r>
            <a:r>
              <a:rPr spc="-15" dirty="0"/>
              <a:t>đối</a:t>
            </a:r>
            <a:r>
              <a:rPr spc="-110" dirty="0"/>
              <a:t> </a:t>
            </a:r>
            <a:r>
              <a:rPr dirty="0"/>
              <a:t>với</a:t>
            </a:r>
            <a:r>
              <a:rPr spc="-110" dirty="0"/>
              <a:t> </a:t>
            </a:r>
            <a:r>
              <a:rPr spc="-10" dirty="0"/>
              <a:t>sinh</a:t>
            </a:r>
            <a:r>
              <a:rPr spc="-125" dirty="0"/>
              <a:t> </a:t>
            </a:r>
            <a:r>
              <a:rPr spc="-5" dirty="0"/>
              <a:t>viên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3427" y="1334145"/>
            <a:ext cx="7737144" cy="434618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434"/>
              </a:spcBef>
            </a:pPr>
            <a:r>
              <a:rPr sz="2800" b="1" i="1" spc="5" dirty="0">
                <a:latin typeface="Calibri"/>
                <a:cs typeface="Calibri"/>
              </a:rPr>
              <a:t>Nhiệm</a:t>
            </a:r>
            <a:r>
              <a:rPr sz="2800" b="1" i="1" spc="-55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vụ</a:t>
            </a:r>
            <a:r>
              <a:rPr sz="2800" b="1" i="1" spc="-20" dirty="0">
                <a:latin typeface="Calibri"/>
                <a:cs typeface="Calibri"/>
              </a:rPr>
              <a:t> </a:t>
            </a:r>
            <a:r>
              <a:rPr sz="2800" b="1" i="1" spc="5" dirty="0">
                <a:latin typeface="Calibri"/>
                <a:cs typeface="Calibri"/>
              </a:rPr>
              <a:t>của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sinh</a:t>
            </a:r>
            <a:r>
              <a:rPr sz="2800" b="1" i="1" spc="-40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viên</a:t>
            </a:r>
            <a:endParaRPr sz="2800" dirty="0">
              <a:latin typeface="Calibri"/>
              <a:cs typeface="Calibri"/>
            </a:endParaRPr>
          </a:p>
          <a:p>
            <a:pPr marL="245110" indent="-229235">
              <a:lnSpc>
                <a:spcPts val="3025"/>
              </a:lnSpc>
              <a:spcBef>
                <a:spcPts val="340"/>
              </a:spcBef>
              <a:buFont typeface="Arial MT"/>
              <a:buChar char="•"/>
              <a:tabLst>
                <a:tab pos="245745" algn="l"/>
              </a:tabLst>
            </a:pPr>
            <a:r>
              <a:rPr sz="2800" spc="5" dirty="0">
                <a:latin typeface="Calibri"/>
                <a:cs typeface="Calibri"/>
              </a:rPr>
              <a:t>Đọc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tài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liệu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chuẩn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bị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mỗi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buổi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học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trước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endParaRPr sz="2800" dirty="0">
              <a:latin typeface="Calibri"/>
              <a:cs typeface="Calibri"/>
            </a:endParaRPr>
          </a:p>
          <a:p>
            <a:pPr marL="245110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dự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lớp.</a:t>
            </a:r>
          </a:p>
          <a:p>
            <a:pPr marL="245110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5745" algn="l"/>
              </a:tabLst>
            </a:pPr>
            <a:r>
              <a:rPr sz="2800" dirty="0">
                <a:latin typeface="Calibri"/>
                <a:cs typeface="Calibri"/>
              </a:rPr>
              <a:t>Hoàn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thành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 </a:t>
            </a:r>
            <a:r>
              <a:rPr sz="2800" spc="-5" dirty="0">
                <a:latin typeface="Calibri"/>
                <a:cs typeface="Calibri"/>
              </a:rPr>
              <a:t>bài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được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giao.</a:t>
            </a:r>
          </a:p>
          <a:p>
            <a:pPr marL="245110" marR="10160" indent="-229235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5745" algn="l"/>
              </a:tabLst>
            </a:pPr>
            <a:r>
              <a:rPr sz="2800" dirty="0">
                <a:latin typeface="Calibri"/>
                <a:cs typeface="Calibri"/>
              </a:rPr>
              <a:t>Đọc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thêm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kiến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thức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phụ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5" dirty="0" err="1" smtClean="0">
                <a:latin typeface="Calibri"/>
                <a:cs typeface="Calibri"/>
              </a:rPr>
              <a:t>trợ</a:t>
            </a:r>
            <a:r>
              <a:rPr sz="2800" dirty="0" smtClean="0">
                <a:latin typeface="Calibri"/>
                <a:cs typeface="Calibri"/>
              </a:rPr>
              <a:t>.</a:t>
            </a:r>
          </a:p>
          <a:p>
            <a:pPr marL="16510">
              <a:lnSpc>
                <a:spcPct val="100000"/>
              </a:lnSpc>
              <a:spcBef>
                <a:spcPts val="355"/>
              </a:spcBef>
            </a:pPr>
            <a:r>
              <a:rPr sz="2800" b="1" i="1" dirty="0" err="1" smtClean="0">
                <a:latin typeface="Calibri"/>
                <a:cs typeface="Calibri"/>
              </a:rPr>
              <a:t>Quy</a:t>
            </a:r>
            <a:r>
              <a:rPr sz="2800" b="1" i="1" spc="-15" dirty="0" smtClean="0">
                <a:latin typeface="Calibri"/>
                <a:cs typeface="Calibri"/>
              </a:rPr>
              <a:t> </a:t>
            </a:r>
            <a:r>
              <a:rPr sz="2800" b="1" i="1" dirty="0" err="1" smtClean="0">
                <a:latin typeface="Calibri"/>
                <a:cs typeface="Calibri"/>
              </a:rPr>
              <a:t>định</a:t>
            </a:r>
            <a:r>
              <a:rPr sz="2800" b="1" i="1" spc="-25" dirty="0" smtClean="0">
                <a:latin typeface="Calibri"/>
                <a:cs typeface="Calibri"/>
              </a:rPr>
              <a:t> </a:t>
            </a:r>
            <a:r>
              <a:rPr sz="2800" b="1" i="1" dirty="0" err="1" smtClean="0">
                <a:latin typeface="Calibri"/>
                <a:cs typeface="Calibri"/>
              </a:rPr>
              <a:t>về</a:t>
            </a:r>
            <a:r>
              <a:rPr sz="2800" b="1" i="1" spc="-5" dirty="0" smtClean="0">
                <a:latin typeface="Calibri"/>
                <a:cs typeface="Calibri"/>
              </a:rPr>
              <a:t> </a:t>
            </a:r>
            <a:r>
              <a:rPr sz="2800" b="1" i="1" dirty="0" err="1" smtClean="0">
                <a:latin typeface="Calibri"/>
                <a:cs typeface="Calibri"/>
              </a:rPr>
              <a:t>thi</a:t>
            </a:r>
            <a:r>
              <a:rPr sz="2800" b="1" i="1" spc="-25" dirty="0" smtClean="0">
                <a:latin typeface="Calibri"/>
                <a:cs typeface="Calibri"/>
              </a:rPr>
              <a:t> </a:t>
            </a:r>
            <a:r>
              <a:rPr sz="2800" b="1" i="1" dirty="0" err="1" smtClean="0">
                <a:latin typeface="Calibri"/>
                <a:cs typeface="Calibri"/>
              </a:rPr>
              <a:t>cử</a:t>
            </a:r>
            <a:r>
              <a:rPr sz="2800" b="1" i="1" dirty="0" smtClean="0">
                <a:latin typeface="Calibri"/>
                <a:cs typeface="Calibri"/>
              </a:rPr>
              <a:t>,</a:t>
            </a:r>
            <a:r>
              <a:rPr sz="2800" b="1" i="1" spc="-25" dirty="0" smtClean="0">
                <a:latin typeface="Calibri"/>
                <a:cs typeface="Calibri"/>
              </a:rPr>
              <a:t> </a:t>
            </a:r>
            <a:r>
              <a:rPr sz="2800" b="1" i="1" spc="5" dirty="0" err="1" smtClean="0">
                <a:latin typeface="Calibri"/>
                <a:cs typeface="Calibri"/>
              </a:rPr>
              <a:t>học</a:t>
            </a:r>
            <a:r>
              <a:rPr sz="2800" b="1" i="1" spc="-40" dirty="0" smtClean="0">
                <a:latin typeface="Calibri"/>
                <a:cs typeface="Calibri"/>
              </a:rPr>
              <a:t> </a:t>
            </a:r>
            <a:r>
              <a:rPr sz="2800" b="1" i="1" dirty="0" err="1" smtClean="0">
                <a:latin typeface="Calibri"/>
                <a:cs typeface="Calibri"/>
              </a:rPr>
              <a:t>vụ</a:t>
            </a:r>
            <a:endParaRPr sz="2800" dirty="0" smtClean="0">
              <a:latin typeface="Calibri"/>
              <a:cs typeface="Calibri"/>
            </a:endParaRPr>
          </a:p>
          <a:p>
            <a:pPr marL="245110" indent="-229235">
              <a:lnSpc>
                <a:spcPts val="3025"/>
              </a:lnSpc>
              <a:spcBef>
                <a:spcPts val="315"/>
              </a:spcBef>
              <a:buFont typeface="Arial MT"/>
              <a:buChar char="•"/>
              <a:tabLst>
                <a:tab pos="245745" algn="l"/>
                <a:tab pos="1003935" algn="l"/>
                <a:tab pos="1751330" algn="l"/>
                <a:tab pos="2519680" algn="l"/>
                <a:tab pos="3061970" algn="l"/>
                <a:tab pos="3681095" algn="l"/>
                <a:tab pos="4345940" algn="l"/>
                <a:tab pos="4961255" algn="l"/>
                <a:tab pos="5754370" algn="l"/>
                <a:tab pos="6443345" algn="l"/>
                <a:tab pos="6971030" algn="l"/>
              </a:tabLst>
            </a:pPr>
            <a:r>
              <a:rPr sz="2800" spc="-5" dirty="0" err="1" smtClean="0">
                <a:latin typeface="Calibri"/>
                <a:cs typeface="Calibri"/>
              </a:rPr>
              <a:t>S</a:t>
            </a:r>
            <a:r>
              <a:rPr sz="2800" dirty="0" err="1" smtClean="0">
                <a:latin typeface="Calibri"/>
                <a:cs typeface="Calibri"/>
              </a:rPr>
              <a:t>i</a:t>
            </a:r>
            <a:r>
              <a:rPr sz="2800" spc="-15" dirty="0" err="1" smtClean="0">
                <a:latin typeface="Calibri"/>
                <a:cs typeface="Calibri"/>
              </a:rPr>
              <a:t>n</a:t>
            </a:r>
            <a:r>
              <a:rPr sz="2800" dirty="0" err="1" smtClean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viên	</a:t>
            </a:r>
            <a:r>
              <a:rPr sz="2800" spc="1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ải	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ự	l</a:t>
            </a:r>
            <a:r>
              <a:rPr sz="2800" spc="35" dirty="0">
                <a:latin typeface="Calibri"/>
                <a:cs typeface="Calibri"/>
              </a:rPr>
              <a:t>ớ</a:t>
            </a:r>
            <a:r>
              <a:rPr sz="2800" dirty="0">
                <a:latin typeface="Calibri"/>
                <a:cs typeface="Calibri"/>
              </a:rPr>
              <a:t>p	</a:t>
            </a:r>
            <a:r>
              <a:rPr sz="2800" spc="5" dirty="0">
                <a:latin typeface="Calibri"/>
                <a:cs typeface="Calibri"/>
              </a:rPr>
              <a:t>đ</a:t>
            </a:r>
            <a:r>
              <a:rPr sz="2800" spc="-50" dirty="0">
                <a:latin typeface="Calibri"/>
                <a:cs typeface="Calibri"/>
              </a:rPr>
              <a:t>ầ</a:t>
            </a:r>
            <a:r>
              <a:rPr sz="2800" dirty="0">
                <a:latin typeface="Calibri"/>
                <a:cs typeface="Calibri"/>
              </a:rPr>
              <a:t>y	</a:t>
            </a:r>
            <a:r>
              <a:rPr sz="2800" spc="10" dirty="0">
                <a:latin typeface="Calibri"/>
                <a:cs typeface="Calibri"/>
              </a:rPr>
              <a:t>đ</a:t>
            </a:r>
            <a:r>
              <a:rPr sz="2800" spc="-15" dirty="0">
                <a:latin typeface="Calibri"/>
                <a:cs typeface="Calibri"/>
              </a:rPr>
              <a:t>ủ</a:t>
            </a:r>
            <a:r>
              <a:rPr sz="2800" dirty="0">
                <a:latin typeface="Calibri"/>
                <a:cs typeface="Calibri"/>
              </a:rPr>
              <a:t>,	</a:t>
            </a:r>
            <a:r>
              <a:rPr sz="2800" spc="5" dirty="0">
                <a:latin typeface="Calibri"/>
                <a:cs typeface="Calibri"/>
              </a:rPr>
              <a:t>đảm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ảo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ố</a:t>
            </a:r>
            <a:r>
              <a:rPr sz="2800" dirty="0">
                <a:latin typeface="Calibri"/>
                <a:cs typeface="Calibri"/>
              </a:rPr>
              <a:t>i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iểu</a:t>
            </a:r>
          </a:p>
          <a:p>
            <a:pPr marL="245110">
              <a:lnSpc>
                <a:spcPts val="3025"/>
              </a:lnSpc>
            </a:pPr>
            <a:r>
              <a:rPr sz="2800" spc="-5" dirty="0">
                <a:latin typeface="Calibri"/>
                <a:cs typeface="Calibri"/>
              </a:rPr>
              <a:t>80%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 </a:t>
            </a:r>
            <a:r>
              <a:rPr sz="2800" spc="-5" dirty="0">
                <a:latin typeface="Calibri"/>
                <a:cs typeface="Calibri"/>
              </a:rPr>
              <a:t>buổi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học </a:t>
            </a:r>
            <a:r>
              <a:rPr sz="2800" spc="-10" dirty="0">
                <a:latin typeface="Calibri"/>
                <a:cs typeface="Calibri"/>
              </a:rPr>
              <a:t>trên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lớp.</a:t>
            </a:r>
          </a:p>
          <a:p>
            <a:pPr marL="245110" marR="6985" indent="-229235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5745" algn="l"/>
                <a:tab pos="1156335" algn="l"/>
                <a:tab pos="2153920" algn="l"/>
                <a:tab pos="2769235" algn="l"/>
                <a:tab pos="3830320" algn="l"/>
                <a:tab pos="4324350" algn="l"/>
                <a:tab pos="5239385" algn="l"/>
                <a:tab pos="5992495" algn="l"/>
                <a:tab pos="6605270" algn="l"/>
                <a:tab pos="7196455" algn="l"/>
              </a:tabLst>
            </a:pPr>
            <a:r>
              <a:rPr sz="2800" dirty="0">
                <a:latin typeface="Calibri"/>
                <a:cs typeface="Calibri"/>
              </a:rPr>
              <a:t>H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àn	t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10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h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ác	</a:t>
            </a:r>
            <a:r>
              <a:rPr sz="2800" spc="-15" dirty="0">
                <a:latin typeface="Calibri"/>
                <a:cs typeface="Calibri"/>
              </a:rPr>
              <a:t>nh</a:t>
            </a:r>
            <a:r>
              <a:rPr sz="2800" spc="2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ệm</a:t>
            </a:r>
            <a:r>
              <a:rPr sz="2800" dirty="0">
                <a:latin typeface="Calibri"/>
                <a:cs typeface="Calibri"/>
              </a:rPr>
              <a:t>	vụ	</a:t>
            </a:r>
            <a:r>
              <a:rPr sz="2800" spc="5" dirty="0">
                <a:latin typeface="Calibri"/>
                <a:cs typeface="Calibri"/>
              </a:rPr>
              <a:t>đượ</a:t>
            </a:r>
            <a:r>
              <a:rPr sz="2800" dirty="0">
                <a:latin typeface="Calibri"/>
                <a:cs typeface="Calibri"/>
              </a:rPr>
              <a:t>c	giao	</a:t>
            </a:r>
            <a:r>
              <a:rPr sz="2800" spc="5" dirty="0">
                <a:latin typeface="Calibri"/>
                <a:cs typeface="Calibri"/>
              </a:rPr>
              <a:t>đ</a:t>
            </a:r>
            <a:r>
              <a:rPr sz="2800" spc="-5" dirty="0">
                <a:latin typeface="Calibri"/>
                <a:cs typeface="Calibri"/>
              </a:rPr>
              <a:t>ố</a:t>
            </a:r>
            <a:r>
              <a:rPr sz="2800" dirty="0">
                <a:latin typeface="Calibri"/>
                <a:cs typeface="Calibri"/>
              </a:rPr>
              <a:t>i	</a:t>
            </a:r>
            <a:r>
              <a:rPr sz="2800" spc="-25" dirty="0">
                <a:latin typeface="Calibri"/>
                <a:cs typeface="Calibri"/>
              </a:rPr>
              <a:t>v</a:t>
            </a:r>
            <a:r>
              <a:rPr sz="2800" spc="5" dirty="0">
                <a:latin typeface="Calibri"/>
                <a:cs typeface="Calibri"/>
              </a:rPr>
              <a:t>ớ</a:t>
            </a:r>
            <a:r>
              <a:rPr sz="2800" dirty="0">
                <a:latin typeface="Calibri"/>
                <a:cs typeface="Calibri"/>
              </a:rPr>
              <a:t>i	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ọc  phần.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1" y="209803"/>
            <a:ext cx="6705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" dirty="0" err="1" smtClean="0"/>
              <a:t>Yêu</a:t>
            </a:r>
            <a:r>
              <a:rPr lang="en-US" spc="-15" dirty="0" smtClean="0"/>
              <a:t> </a:t>
            </a:r>
            <a:r>
              <a:rPr lang="en-US" spc="-15" dirty="0" err="1"/>
              <a:t>cầu</a:t>
            </a:r>
            <a:r>
              <a:rPr lang="en-US" spc="-15" dirty="0"/>
              <a:t> </a:t>
            </a:r>
            <a:r>
              <a:rPr lang="en-US" spc="-15" dirty="0" err="1"/>
              <a:t>đối</a:t>
            </a:r>
            <a:r>
              <a:rPr lang="en-US" spc="-15" dirty="0"/>
              <a:t> </a:t>
            </a:r>
            <a:r>
              <a:rPr lang="en-US" spc="-15" dirty="0" err="1"/>
              <a:t>với</a:t>
            </a:r>
            <a:r>
              <a:rPr lang="en-US" spc="-15" dirty="0"/>
              <a:t> </a:t>
            </a:r>
            <a:r>
              <a:rPr lang="en-US" spc="-15" dirty="0" err="1"/>
              <a:t>sinh</a:t>
            </a:r>
            <a:r>
              <a:rPr lang="en-US" spc="-15" dirty="0"/>
              <a:t> </a:t>
            </a:r>
            <a:r>
              <a:rPr lang="en-US" spc="-15" dirty="0" err="1"/>
              <a:t>viên</a:t>
            </a:r>
            <a:endParaRPr spc="-15" dirty="0"/>
          </a:p>
        </p:txBody>
      </p:sp>
      <p:grpSp>
        <p:nvGrpSpPr>
          <p:cNvPr id="4" name="object 4"/>
          <p:cNvGrpSpPr/>
          <p:nvPr/>
        </p:nvGrpSpPr>
        <p:grpSpPr>
          <a:xfrm>
            <a:off x="-12700" y="935085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82723"/>
              </p:ext>
            </p:extLst>
          </p:nvPr>
        </p:nvGraphicFramePr>
        <p:xfrm>
          <a:off x="223303" y="1143000"/>
          <a:ext cx="8768297" cy="5456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8835">
                  <a:extLst>
                    <a:ext uri="{9D8B030D-6E8A-4147-A177-3AD203B41FA5}">
                      <a16:colId xmlns:a16="http://schemas.microsoft.com/office/drawing/2014/main" val="2039940391"/>
                    </a:ext>
                  </a:extLst>
                </a:gridCol>
                <a:gridCol w="1951060">
                  <a:extLst>
                    <a:ext uri="{9D8B030D-6E8A-4147-A177-3AD203B41FA5}">
                      <a16:colId xmlns:a16="http://schemas.microsoft.com/office/drawing/2014/main" val="1369307373"/>
                    </a:ext>
                  </a:extLst>
                </a:gridCol>
                <a:gridCol w="1658402">
                  <a:extLst>
                    <a:ext uri="{9D8B030D-6E8A-4147-A177-3AD203B41FA5}">
                      <a16:colId xmlns:a16="http://schemas.microsoft.com/office/drawing/2014/main" val="2757400961"/>
                    </a:ext>
                  </a:extLst>
                </a:gridCol>
              </a:tblGrid>
              <a:tr h="927257"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it-IT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Nội</a:t>
                      </a:r>
                      <a:r>
                        <a:rPr lang="it-IT" sz="13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 </a:t>
                      </a:r>
                      <a:r>
                        <a:rPr lang="en-US" sz="13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phạm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lần</a:t>
                      </a:r>
                      <a:r>
                        <a:rPr lang="en-US" sz="13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phạm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lần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3675865049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KO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mặc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trang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phục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phản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cảm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tới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lớp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Quần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đùi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…)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Nghi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̉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học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4191755908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game,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cập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các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nội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dung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đến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bài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học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Nghi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̉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học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4184639857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ngu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giơ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học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dùng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điện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thoại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làm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việc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riêng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giơ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học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2212048376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lận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điểm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danh</a:t>
                      </a:r>
                      <a:endParaRPr lang="en-US" sz="1200" dirty="0" smtClean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gridSpan="2">
                  <a:txBody>
                    <a:bodyPr/>
                    <a:lstStyle/>
                    <a:p>
                      <a:pPr marL="36195" marR="36195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Nghi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̉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học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hMerge="1">
                  <a:txBody>
                    <a:bodyPr/>
                    <a:lstStyle/>
                    <a:p>
                      <a:pPr marL="36195" marR="36195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2746335514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muộn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phép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thời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điểm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 - 45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phút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)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tiết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lang="en-US" sz="1400" dirty="0" smtClean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1443556773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muộn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phép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(&gt;45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phút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)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gridSpan="2">
                  <a:txBody>
                    <a:bodyPr/>
                    <a:lstStyle/>
                    <a:p>
                      <a:pPr marL="36195" marR="3619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kumimoji="0" 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hMerge="1">
                  <a:txBody>
                    <a:bodyPr/>
                    <a:lstStyle/>
                    <a:p>
                      <a:pPr marL="36195" marR="3619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560660167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Nghi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̉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phép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định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(Topic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nghi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̉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Canvas)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gridSpan="2"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hMerge="1"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122288340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Sắp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xếp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̀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vê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̣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phòng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máy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trước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vê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̀ (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Bàn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ghê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́/PC/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Màn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hình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Bàn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phím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Chuột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Máy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chiếu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Điều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hòa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gridSpan="2"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Vắng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400" baseline="0" dirty="0" err="1" smtClean="0">
                          <a:effectLst/>
                          <a:latin typeface="Times New Roman" panose="02020603050405020304" pitchFamily="18" charset="0"/>
                          <a:ea typeface="DengXian"/>
                          <a:cs typeface="Times New Roman" panose="02020603050405020304" pitchFamily="18" charset="0"/>
                        </a:rPr>
                        <a:t>buổi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 hMerge="1"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4290747596"/>
                  </a:ext>
                </a:extLst>
              </a:tr>
              <a:tr h="503218"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/>
                        <a:cs typeface="Times New Roman" panose="02020603050405020304" pitchFamily="18" charset="0"/>
                      </a:endParaRPr>
                    </a:p>
                  </a:txBody>
                  <a:tcPr marL="17563" marR="17563" marT="0" marB="0" anchor="ctr"/>
                </a:tc>
                <a:extLst>
                  <a:ext uri="{0D108BD9-81ED-4DB2-BD59-A6C34878D82A}">
                    <a16:rowId xmlns:a16="http://schemas.microsoft.com/office/drawing/2014/main" val="3630612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62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325001"/>
            <a:ext cx="4633595" cy="1562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15" dirty="0">
                <a:latin typeface="Calibri"/>
                <a:cs typeface="Calibri"/>
              </a:rPr>
              <a:t>Tìm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hiểu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môi </a:t>
            </a:r>
            <a:r>
              <a:rPr sz="2800" dirty="0">
                <a:latin typeface="Calibri"/>
                <a:cs typeface="Calibri"/>
              </a:rPr>
              <a:t>trường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.Net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60" dirty="0">
                <a:latin typeface="Calibri"/>
                <a:cs typeface="Calibri"/>
              </a:rPr>
              <a:t>Tổng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về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C#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Hướng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dẫn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Visual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Studio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3069716"/>
            <a:ext cx="7734934" cy="214635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6350" indent="-229235" algn="just">
              <a:lnSpc>
                <a:spcPct val="90100"/>
              </a:lnSpc>
              <a:spcBef>
                <a:spcPts val="385"/>
              </a:spcBef>
              <a:buChar char="•"/>
              <a:tabLst>
                <a:tab pos="241935" algn="l"/>
              </a:tabLst>
            </a:pPr>
            <a:r>
              <a:rPr lang="vi-VN" sz="2400" dirty="0" smtClean="0">
                <a:latin typeface="Arial MT"/>
                <a:cs typeface="Arial MT"/>
              </a:rPr>
              <a:t>Công nghệ .NET là tên gọi chung của một loạt các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vi-VN" sz="2400" dirty="0" smtClean="0">
                <a:latin typeface="Arial MT"/>
                <a:cs typeface="Arial MT"/>
              </a:rPr>
              <a:t>công nghệ xây dựng nhiều loại ứng dụng khác nhau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vi-VN" sz="2400" dirty="0" smtClean="0">
                <a:latin typeface="Arial MT"/>
                <a:cs typeface="Arial MT"/>
              </a:rPr>
              <a:t>do Microsoft phát triển.</a:t>
            </a:r>
          </a:p>
          <a:p>
            <a:pPr marL="241300" marR="6350" indent="-229235" algn="just">
              <a:lnSpc>
                <a:spcPct val="90100"/>
              </a:lnSpc>
              <a:spcBef>
                <a:spcPts val="385"/>
              </a:spcBef>
              <a:buChar char="•"/>
              <a:tabLst>
                <a:tab pos="241935" algn="l"/>
              </a:tabLst>
            </a:pPr>
            <a:r>
              <a:rPr lang="vi-VN" sz="2400" dirty="0" smtClean="0">
                <a:latin typeface="Arial MT"/>
                <a:cs typeface="Arial MT"/>
              </a:rPr>
              <a:t>Với .NET, bạn có thể sử dụng nhiều ngôn ngữ, trình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vi-VN" sz="2400" dirty="0" smtClean="0">
                <a:latin typeface="Arial MT"/>
                <a:cs typeface="Arial MT"/>
              </a:rPr>
              <a:t>chỉnh sửa và thư viện để xây dựng cho web, thiết bị di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vi-VN" sz="2400" dirty="0" smtClean="0">
                <a:latin typeface="Arial MT"/>
                <a:cs typeface="Arial MT"/>
              </a:rPr>
              <a:t>động, máy tính để bàn, trò chơi và IoT.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3815" y="1479374"/>
            <a:ext cx="2425192" cy="13531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Phần</a:t>
            </a:r>
            <a:r>
              <a:rPr spc="-140" dirty="0"/>
              <a:t> </a:t>
            </a:r>
            <a:r>
              <a:rPr dirty="0"/>
              <a:t>1.</a:t>
            </a:r>
            <a:r>
              <a:rPr spc="-120" dirty="0"/>
              <a:t> </a:t>
            </a:r>
            <a:r>
              <a:rPr spc="-10" dirty="0"/>
              <a:t>Tổng</a:t>
            </a:r>
            <a:r>
              <a:rPr spc="-145" dirty="0"/>
              <a:t> </a:t>
            </a:r>
            <a:r>
              <a:rPr spc="-10"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423491"/>
            <a:ext cx="2613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935" algn="l"/>
              </a:tabLst>
            </a:pPr>
            <a:r>
              <a:rPr lang="en-US" sz="2400" dirty="0" err="1" smtClean="0">
                <a:latin typeface="Arial MT"/>
                <a:cs typeface="Arial MT"/>
              </a:rPr>
              <a:t>Lịch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en-US" sz="2400" dirty="0" err="1" smtClean="0">
                <a:latin typeface="Arial MT"/>
                <a:cs typeface="Arial MT"/>
              </a:rPr>
              <a:t>sử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en-US" sz="2400" dirty="0" err="1" smtClean="0">
                <a:latin typeface="Arial MT"/>
                <a:cs typeface="Arial MT"/>
              </a:rPr>
              <a:t>phát</a:t>
            </a:r>
            <a:r>
              <a:rPr lang="en-US" sz="2400" dirty="0" smtClean="0">
                <a:latin typeface="Arial MT"/>
                <a:cs typeface="Arial MT"/>
              </a:rPr>
              <a:t> </a:t>
            </a:r>
            <a:r>
              <a:rPr lang="en-US" sz="2400" dirty="0" err="1" smtClean="0">
                <a:latin typeface="Arial MT"/>
                <a:cs typeface="Arial MT"/>
              </a:rPr>
              <a:t>triển</a:t>
            </a:r>
            <a:endParaRPr sz="2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50" y="1042161"/>
            <a:ext cx="9156700" cy="113664"/>
            <a:chOff x="-6350" y="1042161"/>
            <a:chExt cx="9156700" cy="113664"/>
          </a:xfrm>
        </p:grpSpPr>
        <p:sp>
          <p:nvSpPr>
            <p:cNvPr id="5" name="object 5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9144000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9144000" y="1005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A69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48511"/>
              <a:ext cx="9144000" cy="100965"/>
            </a:xfrm>
            <a:custGeom>
              <a:avLst/>
              <a:gdLst/>
              <a:ahLst/>
              <a:cxnLst/>
              <a:rect l="l" t="t" r="r" b="b"/>
              <a:pathLst>
                <a:path w="9144000" h="100965">
                  <a:moveTo>
                    <a:pt x="0" y="100584"/>
                  </a:moveTo>
                  <a:lnTo>
                    <a:pt x="9144000" y="1005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12700">
              <a:solidFill>
                <a:srgbClr val="FA69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5" y="2286265"/>
            <a:ext cx="8885029" cy="3347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1586</Words>
  <Application>Microsoft Office PowerPoint</Application>
  <PresentationFormat>On-screen Show (4:3)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DengXian</vt:lpstr>
      <vt:lpstr>Times New Roman</vt:lpstr>
      <vt:lpstr>Office Theme</vt:lpstr>
      <vt:lpstr>PowerPoint Presentation</vt:lpstr>
      <vt:lpstr>Thông tin chung</vt:lpstr>
      <vt:lpstr>Thông tin chung</vt:lpstr>
      <vt:lpstr>Thông tin chung</vt:lpstr>
      <vt:lpstr>Yêu cầu đối với sinh viên</vt:lpstr>
      <vt:lpstr>Yêu cầu đối với sinh viên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  <vt:lpstr>Phần 1. Tổng quan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 WEB Bài 5 – PHP cơ bản</dc:title>
  <dc:creator>LCD SV nam 1</dc:creator>
  <cp:lastModifiedBy>hapv</cp:lastModifiedBy>
  <cp:revision>13</cp:revision>
  <dcterms:created xsi:type="dcterms:W3CDTF">2022-05-19T18:45:20Z</dcterms:created>
  <dcterms:modified xsi:type="dcterms:W3CDTF">2023-01-02T20:20:00Z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2022-05-19T00:00:00Z</vt:filetime>
  </property>
</Properties>
</file>