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322" r:id="rId3"/>
    <p:sldId id="291" r:id="rId4"/>
    <p:sldId id="292" r:id="rId5"/>
    <p:sldId id="294" r:id="rId6"/>
    <p:sldId id="323" r:id="rId7"/>
    <p:sldId id="295" r:id="rId8"/>
    <p:sldId id="296" r:id="rId9"/>
    <p:sldId id="297" r:id="rId10"/>
    <p:sldId id="324" r:id="rId11"/>
    <p:sldId id="325" r:id="rId12"/>
    <p:sldId id="299" r:id="rId13"/>
    <p:sldId id="300" r:id="rId14"/>
    <p:sldId id="326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6" r:id="rId28"/>
    <p:sldId id="317" r:id="rId29"/>
    <p:sldId id="327" r:id="rId30"/>
    <p:sldId id="318" r:id="rId31"/>
    <p:sldId id="319" r:id="rId32"/>
    <p:sldId id="320" r:id="rId33"/>
    <p:sldId id="328" r:id="rId34"/>
    <p:sldId id="321" r:id="rId35"/>
    <p:sldId id="330" r:id="rId36"/>
    <p:sldId id="331" r:id="rId37"/>
    <p:sldId id="336" r:id="rId38"/>
    <p:sldId id="337" r:id="rId39"/>
    <p:sldId id="338" r:id="rId40"/>
    <p:sldId id="339" r:id="rId41"/>
    <p:sldId id="341" r:id="rId42"/>
    <p:sldId id="342" r:id="rId43"/>
    <p:sldId id="343" r:id="rId44"/>
    <p:sldId id="345" r:id="rId45"/>
    <p:sldId id="347" r:id="rId46"/>
    <p:sldId id="348" r:id="rId47"/>
    <p:sldId id="349" r:id="rId48"/>
    <p:sldId id="350" r:id="rId49"/>
    <p:sldId id="404" r:id="rId50"/>
    <p:sldId id="351" r:id="rId51"/>
    <p:sldId id="352" r:id="rId52"/>
    <p:sldId id="405" r:id="rId53"/>
    <p:sldId id="406" r:id="rId54"/>
    <p:sldId id="353" r:id="rId55"/>
    <p:sldId id="407" r:id="rId56"/>
    <p:sldId id="408" r:id="rId57"/>
    <p:sldId id="409" r:id="rId58"/>
    <p:sldId id="410" r:id="rId59"/>
    <p:sldId id="411" r:id="rId60"/>
    <p:sldId id="412" r:id="rId61"/>
    <p:sldId id="364" r:id="rId62"/>
    <p:sldId id="413" r:id="rId63"/>
    <p:sldId id="414" r:id="rId64"/>
    <p:sldId id="415" r:id="rId65"/>
    <p:sldId id="360" r:id="rId66"/>
    <p:sldId id="357" r:id="rId67"/>
    <p:sldId id="416" r:id="rId68"/>
    <p:sldId id="369" r:id="rId69"/>
    <p:sldId id="417" r:id="rId70"/>
    <p:sldId id="374" r:id="rId71"/>
    <p:sldId id="418" r:id="rId72"/>
    <p:sldId id="419" r:id="rId73"/>
    <p:sldId id="420" r:id="rId74"/>
    <p:sldId id="421" r:id="rId75"/>
    <p:sldId id="422" r:id="rId76"/>
    <p:sldId id="423" r:id="rId77"/>
    <p:sldId id="424" r:id="rId78"/>
    <p:sldId id="425" r:id="rId79"/>
    <p:sldId id="426" r:id="rId80"/>
    <p:sldId id="427" r:id="rId81"/>
    <p:sldId id="428" r:id="rId82"/>
    <p:sldId id="429" r:id="rId83"/>
    <p:sldId id="430" r:id="rId84"/>
    <p:sldId id="431" r:id="rId85"/>
    <p:sldId id="432" r:id="rId86"/>
    <p:sldId id="433" r:id="rId87"/>
    <p:sldId id="434" r:id="rId8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F1CB68"/>
    <a:srgbClr val="75BDC5"/>
    <a:srgbClr val="DB494C"/>
    <a:srgbClr val="E37174"/>
    <a:srgbClr val="5BADDC"/>
    <a:srgbClr val="6C5564"/>
    <a:srgbClr val="C2001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97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2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E2E2-ABF3-44F8-AE88-C4AE981E1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35A72-9096-47B3-B143-59E1C845C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5C0BD-50A0-4BEC-B687-07BA162F8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6A354-CF09-4EBD-9D42-C1F0B08A1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A54EE-2E4B-4D9D-AB10-0EAEEA7F8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0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5819-1AB4-4A0E-98B2-697708961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38878-97F3-45F5-B4FE-BC8F10408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03DC4-10ED-448F-8653-0009B8A1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599F5-6649-4266-8AB3-FBC1C446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7BAD8-1D2D-4447-8A52-F365A38B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2E8925-F3FC-4D97-B231-FE33D0B88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BEF66-2FE5-428A-A430-B836CAC2F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F4982-3275-4660-A70E-129468DB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A684C-1041-4DB1-9ACF-8BCE36803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1DDE7-3734-41B6-93DA-753B0419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6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D221-59B6-4B37-BE55-67205B75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B692D-1866-43FF-AA9A-7C0A3AB45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8543F-ED6E-4596-8114-E3BF1C862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D4116-D030-4231-960D-F59E397BB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0FAE-CCC5-409D-AEC1-BF87C84B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3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34D26-BC3F-4A98-B3F6-78E4512C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F21F3-B2D7-4FF3-8335-D7D91C9B3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DFDC-F1B1-47A3-A66A-246D7EDEC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998DE-2415-41F7-ACD1-07DDBB08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479ED-F24A-4E93-94E3-22996BA2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4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B7A1-0F47-45DE-9417-C0ACAA873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B6CF9-4F29-431A-A972-04DEE54F6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1F8B7-0C93-4ECC-A824-68604C2F5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C2EF9-77D2-49F9-A9D5-97686149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A2AEB-B7CC-4620-BEFB-2C8FF8E3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2A013-A61A-4611-8735-66F3B79E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7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0832C-A37E-49A2-91FE-80B8A372F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E8012-7E40-4EA8-9ED3-A188799F4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4001A-F7AB-4947-BD28-91919DF38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FEA8B-E316-4567-BEC0-E9943FD26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B5B1F4-9165-4676-A90F-8C6A79F665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C308D4-A841-4D10-8C7A-E1CCE8E31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F3E596-B169-4442-A2DF-A2F6F96E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E75DD3-A85A-40A9-855A-AA26B4FA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D7D93-B853-4C4D-9416-3788E005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6DF4A-42D2-47C9-A893-1BECB8A5B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89B84-5425-4C69-B267-B2E2C16D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6938C4-4A73-44DA-8E4B-E33488A6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0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47436-FBE1-4F1D-9422-62565779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B7181B-E789-4783-8C4A-4C56103E3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0BFF8-AD6A-42B9-AF0A-45C08B21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2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CC449-AA78-46AD-A676-3FA28DF65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721B2-8ADE-4A75-A661-82CBCEFD8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235E7-7775-4F3E-8106-B9EFB2825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9688B-3715-4451-9119-D445F146D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E4F72-ABFA-4198-A0B5-969751369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48D43-2D60-4B5F-B7CA-2E47AA249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1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70C4-1764-4B92-8401-F4525A5FB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2CD55-9AAE-46F8-AC3D-EC798BCB1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CB266-283C-405A-BDE5-5F8E4E8A7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BB9EE-B23C-4C75-89CB-B23F6BA4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943D2-E1A9-4F68-80AC-5753E18A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209D9-3160-43C3-AFF0-DD8CAB91B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5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C37C1B-7546-416C-AE6D-18B5776E1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C613F-3CB3-45C3-A54C-A9A707CE2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83425-C32F-4155-8A5E-E7A7AB73B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9F887-C526-42E2-BE1C-7F1C55940A26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D9EC3-72FE-4D9C-9D7B-B7251FD5E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8C36A-C09D-47A4-824C-AFBDECAF9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5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C55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21857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Instruction/Cue Screen Trials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2F7CF3-DEF0-4B5D-9DB6-4931EC03B174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3598821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6887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 err="1"/>
              <a:t>TrialEndKey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Press “c”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441833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FF41D93-EEBD-4691-942D-2DB5DA07E97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C55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21857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Task Trials – Participant Placement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BA47C4-994B-4267-AA04-7B381D574FC8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2268086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Participant Placement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 err="1"/>
              <a:t>StartPosition</a:t>
            </a:r>
            <a:r>
              <a:rPr lang="en-US" sz="6000" dirty="0"/>
              <a:t> = [10,10], </a:t>
            </a:r>
          </a:p>
          <a:p>
            <a:pPr marL="0" indent="0" algn="ctr">
              <a:buNone/>
            </a:pPr>
            <a:r>
              <a:rPr lang="en-US" sz="6000" dirty="0" err="1"/>
              <a:t>StartFacing</a:t>
            </a:r>
            <a:r>
              <a:rPr lang="en-US" sz="6000" dirty="0"/>
              <a:t> = 60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3902583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Participant Placement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 err="1"/>
              <a:t>StartPosition</a:t>
            </a:r>
            <a:r>
              <a:rPr lang="en-US" sz="6000" dirty="0"/>
              <a:t> = [100,100], </a:t>
            </a:r>
          </a:p>
          <a:p>
            <a:pPr marL="0" indent="0" algn="ctr">
              <a:buNone/>
            </a:pPr>
            <a:r>
              <a:rPr lang="en-US" sz="6000" dirty="0" err="1"/>
              <a:t>StartFacing</a:t>
            </a:r>
            <a:r>
              <a:rPr lang="en-US" sz="6000" dirty="0"/>
              <a:t> = 90 + 5s Rotation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993694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AD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218572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8000" b="1" dirty="0">
                <a:solidFill>
                  <a:schemeClr val="bg1"/>
                </a:solidFill>
              </a:rPr>
              <a:t>TESTING</a:t>
            </a:r>
          </a:p>
          <a:p>
            <a:pPr marL="0" indent="0" algn="ctr">
              <a:buNone/>
            </a:pPr>
            <a:r>
              <a:rPr lang="en-US" sz="8000" b="1" dirty="0">
                <a:solidFill>
                  <a:schemeClr val="bg1"/>
                </a:solidFill>
              </a:rPr>
              <a:t>Goals + HUD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EF2EEC-C55E-4CD6-88E4-6FC447ECF235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2055795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Goals: 3D Models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Active Sphere, Active Cube</a:t>
            </a:r>
          </a:p>
          <a:p>
            <a:pPr marL="0" indent="0" algn="ctr">
              <a:buNone/>
            </a:pPr>
            <a:r>
              <a:rPr lang="en-US" sz="6000" dirty="0"/>
              <a:t>Quota = 1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195644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Goals: 3D Models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Active Sphere, Active Cube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1250686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Goals: 3D Models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Active Sphere, Inactive Cube</a:t>
            </a:r>
          </a:p>
          <a:p>
            <a:pPr marL="0" indent="0" algn="ctr">
              <a:buNone/>
            </a:pPr>
            <a:r>
              <a:rPr lang="en-US" sz="6000" dirty="0"/>
              <a:t>Quota = 1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2063840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Goals: 3D Models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Inactive Sphere, Invisible Cube</a:t>
            </a:r>
          </a:p>
          <a:p>
            <a:pPr marL="0" indent="0" algn="ctr">
              <a:buNone/>
            </a:pPr>
            <a:r>
              <a:rPr lang="en-US" sz="6000" dirty="0"/>
              <a:t>Quota = 1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1630294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Goals: 3D Models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Active Sphere, Invisible Cube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760788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Instruction/Cue Screen Trials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Wait 3 Seconds</a:t>
            </a:r>
          </a:p>
        </p:txBody>
      </p:sp>
    </p:spTree>
    <p:extLst>
      <p:ext uri="{BB962C8B-B14F-4D97-AF65-F5344CB8AC3E}">
        <p14:creationId xmlns:p14="http://schemas.microsoft.com/office/powerpoint/2010/main" val="3582252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Goals: Images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Active Apple, Active Water</a:t>
            </a:r>
          </a:p>
          <a:p>
            <a:pPr marL="0" indent="0" algn="ctr">
              <a:buNone/>
            </a:pPr>
            <a:r>
              <a:rPr lang="en-US" sz="6000" dirty="0"/>
              <a:t>HUD: Apple</a:t>
            </a:r>
          </a:p>
          <a:p>
            <a:pPr marL="0" indent="0" algn="ctr">
              <a:buNone/>
            </a:pPr>
            <a:r>
              <a:rPr lang="en-US" sz="6000" dirty="0"/>
              <a:t>Quota = 1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3689059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Goals: Images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Active Apple, Active Water</a:t>
            </a:r>
          </a:p>
          <a:p>
            <a:pPr marL="0" indent="0" algn="ctr">
              <a:buNone/>
            </a:pPr>
            <a:r>
              <a:rPr lang="en-US" sz="6000" dirty="0"/>
              <a:t>HUD: Water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3507570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Goals: Images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Active Apple, Inactive Water</a:t>
            </a:r>
          </a:p>
          <a:p>
            <a:pPr marL="0" indent="0" algn="ctr">
              <a:buNone/>
            </a:pPr>
            <a:r>
              <a:rPr lang="en-US" sz="6000" dirty="0"/>
              <a:t>Quota = 1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3182238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Goals: Images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Inactive Apple, Invisible Water</a:t>
            </a:r>
          </a:p>
          <a:p>
            <a:pPr marL="0" indent="0" algn="ctr">
              <a:buNone/>
            </a:pPr>
            <a:r>
              <a:rPr lang="en-US" sz="6000" dirty="0"/>
              <a:t>Quota = 1</a:t>
            </a:r>
          </a:p>
          <a:p>
            <a:pPr marL="0" indent="0" algn="ctr">
              <a:buNone/>
            </a:pPr>
            <a:r>
              <a:rPr lang="en-US" sz="6000" dirty="0"/>
              <a:t>HUD: Water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3608395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Goals: Images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Active Apple, Invisible Water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63297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Goals: Image + 3D </a:t>
            </a:r>
          </a:p>
          <a:p>
            <a:pPr marL="0" indent="0" algn="ctr">
              <a:buNone/>
            </a:pPr>
            <a:r>
              <a:rPr lang="en-US" sz="6000" dirty="0"/>
              <a:t>Active Apple, Active Water,</a:t>
            </a:r>
          </a:p>
          <a:p>
            <a:pPr marL="0" indent="0" algn="ctr">
              <a:buNone/>
            </a:pPr>
            <a:r>
              <a:rPr lang="en-US" sz="6000" dirty="0"/>
              <a:t>Active Sphere, Active Cube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1897270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Goals: Image + 3D </a:t>
            </a:r>
          </a:p>
          <a:p>
            <a:pPr marL="0" indent="0" algn="ctr">
              <a:buNone/>
            </a:pPr>
            <a:r>
              <a:rPr lang="en-US" sz="6000" dirty="0"/>
              <a:t>Active Apple, Active Water,</a:t>
            </a:r>
          </a:p>
          <a:p>
            <a:pPr marL="0" indent="0" algn="ctr">
              <a:buNone/>
            </a:pPr>
            <a:r>
              <a:rPr lang="en-US" sz="6000" dirty="0"/>
              <a:t>Active Sphere, Active Cube</a:t>
            </a:r>
          </a:p>
          <a:p>
            <a:pPr marL="0" indent="0" algn="ctr">
              <a:buNone/>
            </a:pPr>
            <a:r>
              <a:rPr lang="en-US" sz="6000" dirty="0"/>
              <a:t>Quota = 4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2911099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Goals: Image + 3D </a:t>
            </a:r>
          </a:p>
          <a:p>
            <a:pPr marL="0" indent="0" algn="ctr">
              <a:buNone/>
            </a:pPr>
            <a:r>
              <a:rPr lang="en-US" sz="6000" dirty="0"/>
              <a:t>Active Apple, Inactive Water,</a:t>
            </a:r>
          </a:p>
          <a:p>
            <a:pPr marL="0" indent="0" algn="ctr">
              <a:buNone/>
            </a:pPr>
            <a:r>
              <a:rPr lang="en-US" sz="6000" dirty="0"/>
              <a:t>Active Sphere, Inactive Cube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5966858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Goals: Image + 3D </a:t>
            </a:r>
          </a:p>
          <a:p>
            <a:pPr marL="0" indent="0" algn="ctr">
              <a:buNone/>
            </a:pPr>
            <a:r>
              <a:rPr lang="en-US" sz="6000" dirty="0"/>
              <a:t>Active Apple, Invisible Water,</a:t>
            </a:r>
          </a:p>
          <a:p>
            <a:pPr marL="0" indent="0" algn="ctr">
              <a:buNone/>
            </a:pPr>
            <a:r>
              <a:rPr lang="en-US" sz="6000" dirty="0"/>
              <a:t>Active Sphere, Invisible Cube</a:t>
            </a:r>
          </a:p>
          <a:p>
            <a:pPr marL="0" indent="0" algn="ctr">
              <a:buNone/>
            </a:pPr>
            <a:r>
              <a:rPr lang="en-US" sz="6000" dirty="0"/>
              <a:t>Quota = 4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567182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B4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003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b="1" dirty="0">
                <a:solidFill>
                  <a:schemeClr val="bg1"/>
                </a:solidFill>
              </a:rPr>
              <a:t>TESTING</a:t>
            </a:r>
          </a:p>
          <a:p>
            <a:pPr marL="0" indent="0" algn="ctr">
              <a:buNone/>
            </a:pPr>
            <a:r>
              <a:rPr lang="en-US" sz="8000" b="1" dirty="0">
                <a:solidFill>
                  <a:schemeClr val="bg1"/>
                </a:solidFill>
              </a:rPr>
              <a:t>Landmarks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0A958D-D2C5-4B6E-B003-6B4A74A12A5B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372717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Instruction/Cue Screen Trials</a:t>
            </a:r>
          </a:p>
          <a:p>
            <a:pPr marL="0" indent="0" algn="ctr">
              <a:buNone/>
            </a:pPr>
            <a:r>
              <a:rPr lang="en-US" sz="6000" dirty="0"/>
              <a:t>Press the “p” button</a:t>
            </a:r>
          </a:p>
        </p:txBody>
      </p:sp>
    </p:spTree>
    <p:extLst>
      <p:ext uri="{BB962C8B-B14F-4D97-AF65-F5344CB8AC3E}">
        <p14:creationId xmlns:p14="http://schemas.microsoft.com/office/powerpoint/2010/main" val="3391019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Landmarks: 3D Models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Sphere, Cube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34869296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Landmarks: Images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Apple, Water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22390126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Landmarks: 3D + Images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Sphere, Cube, Apple, Water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877636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A36FAC-10E3-48C4-A26F-89448E8B23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AD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B4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21857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     Goals            +       Landmarks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083D14-1B13-473C-BF58-2747AE63D42A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20511901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Landmarks/Goals: 3D + Images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Active: Apple; Inactive: Money; </a:t>
            </a:r>
          </a:p>
          <a:p>
            <a:pPr marL="0" indent="0" algn="ctr">
              <a:buNone/>
            </a:pPr>
            <a:r>
              <a:rPr lang="en-US" sz="6000" dirty="0"/>
              <a:t>Invisible: Sphere; Inactive: Cube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</p:txBody>
      </p:sp>
    </p:spTree>
    <p:extLst>
      <p:ext uri="{BB962C8B-B14F-4D97-AF65-F5344CB8AC3E}">
        <p14:creationId xmlns:p14="http://schemas.microsoft.com/office/powerpoint/2010/main" val="25159862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5BD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21857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Task Trials – Enclosures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872353-5E7D-4A2F-99F3-4C10E6987079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13500034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Enclosures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Random Placement</a:t>
            </a:r>
          </a:p>
          <a:p>
            <a:pPr marL="0" indent="0" algn="ctr">
              <a:buNone/>
            </a:pPr>
            <a:r>
              <a:rPr lang="en-US" sz="6000" dirty="0"/>
              <a:t>Square Enclosure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29767490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Enclosures </a:t>
            </a:r>
          </a:p>
          <a:p>
            <a:pPr marL="0" indent="0" algn="ctr">
              <a:buNone/>
            </a:pPr>
            <a:r>
              <a:rPr lang="en-US" sz="6000" dirty="0"/>
              <a:t>Center Placement</a:t>
            </a:r>
          </a:p>
          <a:p>
            <a:pPr marL="0" indent="0" algn="ctr">
              <a:buNone/>
            </a:pPr>
            <a:r>
              <a:rPr lang="en-US" sz="6000" dirty="0"/>
              <a:t>Circle Enclosure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24402177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Enclosures </a:t>
            </a:r>
          </a:p>
          <a:p>
            <a:pPr marL="0" indent="0" algn="ctr">
              <a:buNone/>
            </a:pPr>
            <a:r>
              <a:rPr lang="en-US" sz="6000" dirty="0"/>
              <a:t>Center Placement</a:t>
            </a:r>
          </a:p>
          <a:p>
            <a:pPr marL="0" indent="0" algn="ctr">
              <a:buNone/>
            </a:pPr>
            <a:r>
              <a:rPr lang="en-US" sz="6000" dirty="0"/>
              <a:t>Square Enclosure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6073605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Enclosures </a:t>
            </a:r>
          </a:p>
          <a:p>
            <a:pPr marL="0" indent="0" algn="ctr">
              <a:buNone/>
            </a:pPr>
            <a:r>
              <a:rPr lang="en-US" sz="6000" dirty="0"/>
              <a:t>Random Placement</a:t>
            </a:r>
          </a:p>
          <a:p>
            <a:pPr marL="0" indent="0" algn="ctr">
              <a:buNone/>
            </a:pPr>
            <a:r>
              <a:rPr lang="en-US" sz="6000" dirty="0"/>
              <a:t>Circle Enclosure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151787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Instruction/Cue Screen Trials </a:t>
            </a:r>
          </a:p>
          <a:p>
            <a:pPr marL="0" indent="0" algn="ctr">
              <a:buNone/>
            </a:pPr>
            <a:r>
              <a:rPr lang="en-US" sz="6000" dirty="0"/>
              <a:t>Press the “spacebar”</a:t>
            </a:r>
          </a:p>
        </p:txBody>
      </p:sp>
    </p:spTree>
    <p:extLst>
      <p:ext uri="{BB962C8B-B14F-4D97-AF65-F5344CB8AC3E}">
        <p14:creationId xmlns:p14="http://schemas.microsoft.com/office/powerpoint/2010/main" val="34317262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Enclosures </a:t>
            </a:r>
          </a:p>
          <a:p>
            <a:pPr marL="0" indent="0" algn="ctr">
              <a:buNone/>
            </a:pPr>
            <a:r>
              <a:rPr lang="en-US" sz="6000" dirty="0"/>
              <a:t>Random Placement</a:t>
            </a:r>
          </a:p>
          <a:p>
            <a:pPr marL="0" indent="0" algn="ctr">
              <a:buNone/>
            </a:pPr>
            <a:r>
              <a:rPr lang="en-US" sz="6000" dirty="0"/>
              <a:t>Invisible Ground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40543627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Enclosures </a:t>
            </a:r>
          </a:p>
          <a:p>
            <a:pPr marL="0" indent="0" algn="ctr">
              <a:buNone/>
            </a:pPr>
            <a:r>
              <a:rPr lang="en-US" sz="6000" dirty="0"/>
              <a:t>Center Placement</a:t>
            </a:r>
          </a:p>
          <a:p>
            <a:pPr marL="0" indent="0" algn="ctr">
              <a:buNone/>
            </a:pPr>
            <a:r>
              <a:rPr lang="en-US" sz="6000" dirty="0"/>
              <a:t>Invisible Ground + Walls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42570272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5305E45-0056-40FB-9AB7-A3341ADF29BC}"/>
              </a:ext>
            </a:extLst>
          </p:cNvPr>
          <p:cNvSpPr/>
          <p:nvPr/>
        </p:nvSpPr>
        <p:spPr>
          <a:xfrm>
            <a:off x="1" y="0"/>
            <a:ext cx="6031832" cy="6858000"/>
          </a:xfrm>
          <a:prstGeom prst="rect">
            <a:avLst/>
          </a:prstGeom>
          <a:solidFill>
            <a:srgbClr val="5BAD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E8AE0F-4169-4287-B246-0059B9800979}"/>
              </a:ext>
            </a:extLst>
          </p:cNvPr>
          <p:cNvSpPr/>
          <p:nvPr/>
        </p:nvSpPr>
        <p:spPr>
          <a:xfrm>
            <a:off x="6160168" y="0"/>
            <a:ext cx="6031832" cy="6858000"/>
          </a:xfrm>
          <a:prstGeom prst="rect">
            <a:avLst/>
          </a:prstGeom>
          <a:solidFill>
            <a:srgbClr val="75BD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F6D8E6-6C33-419D-9801-DED8D48592BE}"/>
              </a:ext>
            </a:extLst>
          </p:cNvPr>
          <p:cNvSpPr/>
          <p:nvPr/>
        </p:nvSpPr>
        <p:spPr>
          <a:xfrm>
            <a:off x="3980449" y="0"/>
            <a:ext cx="4102768" cy="6858000"/>
          </a:xfrm>
          <a:prstGeom prst="rect">
            <a:avLst/>
          </a:prstGeom>
          <a:solidFill>
            <a:srgbClr val="DB4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6"/>
            <a:ext cx="12192000" cy="9255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7203AB-673F-484B-AB0C-19BF715895A0}"/>
              </a:ext>
            </a:extLst>
          </p:cNvPr>
          <p:cNvSpPr txBox="1">
            <a:spLocks/>
          </p:cNvSpPr>
          <p:nvPr/>
        </p:nvSpPr>
        <p:spPr>
          <a:xfrm>
            <a:off x="-4108783" y="3068889"/>
            <a:ext cx="12192000" cy="925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000" b="1" dirty="0">
                <a:solidFill>
                  <a:schemeClr val="bg1"/>
                </a:solidFill>
              </a:rPr>
              <a:t>Goals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7A92457-A14B-485D-8816-10D0BDA31314}"/>
              </a:ext>
            </a:extLst>
          </p:cNvPr>
          <p:cNvSpPr txBox="1">
            <a:spLocks/>
          </p:cNvSpPr>
          <p:nvPr/>
        </p:nvSpPr>
        <p:spPr>
          <a:xfrm>
            <a:off x="-64167" y="3068889"/>
            <a:ext cx="12192000" cy="925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000" b="1" dirty="0">
                <a:solidFill>
                  <a:schemeClr val="bg1"/>
                </a:solidFill>
              </a:rPr>
              <a:t>Landmarks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B19CC55-5107-49EC-B9FE-CDA0B836A473}"/>
              </a:ext>
            </a:extLst>
          </p:cNvPr>
          <p:cNvSpPr txBox="1">
            <a:spLocks/>
          </p:cNvSpPr>
          <p:nvPr/>
        </p:nvSpPr>
        <p:spPr>
          <a:xfrm>
            <a:off x="4041609" y="3068889"/>
            <a:ext cx="12192000" cy="925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000" b="1" dirty="0">
                <a:solidFill>
                  <a:schemeClr val="bg1"/>
                </a:solidFill>
              </a:rPr>
              <a:t>Enclosures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062ADF-593D-4CD2-B733-0934C6F5F350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27926251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ALL </a:t>
            </a:r>
          </a:p>
          <a:p>
            <a:pPr marL="0" indent="0" algn="ctr">
              <a:buNone/>
            </a:pPr>
            <a:r>
              <a:rPr lang="en-US" sz="6000" dirty="0"/>
              <a:t>Enclosure: Square</a:t>
            </a:r>
          </a:p>
          <a:p>
            <a:pPr marL="0" indent="0" algn="ctr">
              <a:buNone/>
            </a:pPr>
            <a:r>
              <a:rPr lang="en-US" sz="6000" dirty="0"/>
              <a:t>All Goals: All Active</a:t>
            </a:r>
          </a:p>
          <a:p>
            <a:pPr marL="0" indent="0" algn="ctr">
              <a:buNone/>
            </a:pPr>
            <a:r>
              <a:rPr lang="en-US" sz="6000" dirty="0"/>
              <a:t>Quota = 4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1072457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ALL </a:t>
            </a:r>
          </a:p>
          <a:p>
            <a:pPr marL="0" indent="0" algn="ctr">
              <a:buNone/>
            </a:pPr>
            <a:r>
              <a:rPr lang="en-US" sz="6000" dirty="0"/>
              <a:t>Enclosure: Circle</a:t>
            </a:r>
          </a:p>
          <a:p>
            <a:pPr marL="0" indent="0" algn="ctr">
              <a:buNone/>
            </a:pPr>
            <a:r>
              <a:rPr lang="en-US" sz="6000" dirty="0"/>
              <a:t>All Goals: (V: Cube + Apple, I: Sphere)</a:t>
            </a:r>
          </a:p>
          <a:p>
            <a:pPr marL="0" indent="0" algn="ctr">
              <a:buNone/>
            </a:pPr>
            <a:r>
              <a:rPr lang="en-US" sz="6000" dirty="0"/>
              <a:t>Quota = 3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825431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ALL </a:t>
            </a:r>
          </a:p>
          <a:p>
            <a:pPr marL="0" indent="0" algn="ctr">
              <a:buNone/>
            </a:pPr>
            <a:r>
              <a:rPr lang="en-US" sz="6000" dirty="0"/>
              <a:t>Enclosure: Invisible Floor</a:t>
            </a:r>
          </a:p>
          <a:p>
            <a:pPr marL="0" indent="0" algn="ctr">
              <a:buNone/>
            </a:pPr>
            <a:r>
              <a:rPr lang="en-US" sz="6000" dirty="0"/>
              <a:t>All Goals: (V: Sphere, I: Water)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24369419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ALL </a:t>
            </a:r>
          </a:p>
          <a:p>
            <a:pPr marL="0" indent="0" algn="ctr">
              <a:buNone/>
            </a:pPr>
            <a:r>
              <a:rPr lang="en-US" sz="6000" dirty="0"/>
              <a:t>Enclosure: Invisible Floor</a:t>
            </a:r>
          </a:p>
          <a:p>
            <a:pPr marL="0" indent="0" algn="ctr">
              <a:buNone/>
            </a:pPr>
            <a:r>
              <a:rPr lang="en-US" sz="6000" dirty="0"/>
              <a:t>All Goals: (V: Water, I: Water, Cube)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20042857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21857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Random w/ Replacement (5x)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F17ECE-4707-4113-8EAE-78F631CC14AA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28599810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6"/>
            <a:ext cx="12192000" cy="20084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Random – W/ Replacement (5x)</a:t>
            </a:r>
          </a:p>
          <a:p>
            <a:pPr marL="0" indent="0" algn="ctr">
              <a:buNone/>
            </a:pPr>
            <a:r>
              <a:rPr lang="en-US" sz="6000" dirty="0"/>
              <a:t>Order 1 – Trial 1 of 1</a:t>
            </a:r>
          </a:p>
          <a:p>
            <a:pPr marL="0" indent="0" algn="ctr">
              <a:buNone/>
            </a:pP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350919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6"/>
            <a:ext cx="12192000" cy="20084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Random – W/ Replacement (5x)</a:t>
            </a:r>
          </a:p>
          <a:p>
            <a:pPr marL="0" indent="0" algn="ctr">
              <a:buNone/>
            </a:pPr>
            <a:r>
              <a:rPr lang="en-US" sz="6000" dirty="0"/>
              <a:t>Order 2 – Trial 1 of 2</a:t>
            </a:r>
          </a:p>
        </p:txBody>
      </p:sp>
    </p:spTree>
    <p:extLst>
      <p:ext uri="{BB962C8B-B14F-4D97-AF65-F5344CB8AC3E}">
        <p14:creationId xmlns:p14="http://schemas.microsoft.com/office/powerpoint/2010/main" val="3126497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Instruction/Cue Screen Trials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Subfolder Test – Wait 5 Seconds</a:t>
            </a:r>
          </a:p>
        </p:txBody>
      </p:sp>
    </p:spTree>
    <p:extLst>
      <p:ext uri="{BB962C8B-B14F-4D97-AF65-F5344CB8AC3E}">
        <p14:creationId xmlns:p14="http://schemas.microsoft.com/office/powerpoint/2010/main" val="5433178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6"/>
            <a:ext cx="12192000" cy="20084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Random – W/ Replacement (5x)</a:t>
            </a:r>
          </a:p>
          <a:p>
            <a:pPr marL="0" indent="0" algn="ctr">
              <a:buNone/>
            </a:pPr>
            <a:r>
              <a:rPr lang="en-US" sz="6000" dirty="0"/>
              <a:t>Order 2 – Trial 2 of 2</a:t>
            </a:r>
          </a:p>
        </p:txBody>
      </p:sp>
    </p:spTree>
    <p:extLst>
      <p:ext uri="{BB962C8B-B14F-4D97-AF65-F5344CB8AC3E}">
        <p14:creationId xmlns:p14="http://schemas.microsoft.com/office/powerpoint/2010/main" val="13662742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6"/>
            <a:ext cx="12192000" cy="20084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Random – W/ Replacement (5x)</a:t>
            </a:r>
          </a:p>
          <a:p>
            <a:pPr marL="0" indent="0" algn="ctr">
              <a:buNone/>
            </a:pPr>
            <a:r>
              <a:rPr lang="en-US" sz="6000" dirty="0"/>
              <a:t>Order 3 – Trial 1 of 3</a:t>
            </a:r>
          </a:p>
        </p:txBody>
      </p:sp>
    </p:spTree>
    <p:extLst>
      <p:ext uri="{BB962C8B-B14F-4D97-AF65-F5344CB8AC3E}">
        <p14:creationId xmlns:p14="http://schemas.microsoft.com/office/powerpoint/2010/main" val="27782563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6"/>
            <a:ext cx="12192000" cy="20084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Random – W/ Replacement (5x)</a:t>
            </a:r>
          </a:p>
          <a:p>
            <a:pPr marL="0" indent="0" algn="ctr">
              <a:buNone/>
            </a:pPr>
            <a:r>
              <a:rPr lang="en-US" sz="6000" dirty="0"/>
              <a:t>Order 3 – Trial 2 of 3</a:t>
            </a:r>
          </a:p>
        </p:txBody>
      </p:sp>
    </p:spTree>
    <p:extLst>
      <p:ext uri="{BB962C8B-B14F-4D97-AF65-F5344CB8AC3E}">
        <p14:creationId xmlns:p14="http://schemas.microsoft.com/office/powerpoint/2010/main" val="35742614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6"/>
            <a:ext cx="12192000" cy="20084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Random – W/ Replacement (5x)</a:t>
            </a:r>
          </a:p>
          <a:p>
            <a:pPr marL="0" indent="0" algn="ctr">
              <a:buNone/>
            </a:pPr>
            <a:r>
              <a:rPr lang="en-US" sz="6000" dirty="0"/>
              <a:t>Order 3 – Trial 3 of 3</a:t>
            </a:r>
          </a:p>
        </p:txBody>
      </p:sp>
    </p:spTree>
    <p:extLst>
      <p:ext uri="{BB962C8B-B14F-4D97-AF65-F5344CB8AC3E}">
        <p14:creationId xmlns:p14="http://schemas.microsoft.com/office/powerpoint/2010/main" val="35947240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21857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Random w/o Replacement (3x)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242CA5-E864-4EEE-A717-71D7F8977BE4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25280192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6"/>
            <a:ext cx="12192000" cy="20084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Random – W/ Replacement (5x)</a:t>
            </a:r>
          </a:p>
          <a:p>
            <a:pPr marL="0" indent="0" algn="ctr">
              <a:buNone/>
            </a:pPr>
            <a:r>
              <a:rPr lang="en-US" sz="6000" dirty="0"/>
              <a:t>Order 1 – Trial 1 of 1</a:t>
            </a:r>
          </a:p>
          <a:p>
            <a:pPr marL="0" indent="0" algn="ctr">
              <a:buNone/>
            </a:pP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402396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6"/>
            <a:ext cx="12192000" cy="20084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Random – W/ Replacement (5x)</a:t>
            </a:r>
          </a:p>
          <a:p>
            <a:pPr marL="0" indent="0" algn="ctr">
              <a:buNone/>
            </a:pPr>
            <a:r>
              <a:rPr lang="en-US" sz="6000" dirty="0"/>
              <a:t>Order 2 – Trial 1 of 2</a:t>
            </a:r>
          </a:p>
        </p:txBody>
      </p:sp>
    </p:spTree>
    <p:extLst>
      <p:ext uri="{BB962C8B-B14F-4D97-AF65-F5344CB8AC3E}">
        <p14:creationId xmlns:p14="http://schemas.microsoft.com/office/powerpoint/2010/main" val="19636490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6"/>
            <a:ext cx="12192000" cy="20084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Random – W/ Replacement (5x)</a:t>
            </a:r>
          </a:p>
          <a:p>
            <a:pPr marL="0" indent="0" algn="ctr">
              <a:buNone/>
            </a:pPr>
            <a:r>
              <a:rPr lang="en-US" sz="6000" dirty="0"/>
              <a:t>Order 2 – Trial 2 of 2</a:t>
            </a:r>
          </a:p>
        </p:txBody>
      </p:sp>
    </p:spTree>
    <p:extLst>
      <p:ext uri="{BB962C8B-B14F-4D97-AF65-F5344CB8AC3E}">
        <p14:creationId xmlns:p14="http://schemas.microsoft.com/office/powerpoint/2010/main" val="42737475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6"/>
            <a:ext cx="12192000" cy="20084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Random – W/ Replacement (5x)</a:t>
            </a:r>
          </a:p>
          <a:p>
            <a:pPr marL="0" indent="0" algn="ctr">
              <a:buNone/>
            </a:pPr>
            <a:r>
              <a:rPr lang="en-US" sz="6000" dirty="0"/>
              <a:t>Order 3 – Trial 1 of 3</a:t>
            </a:r>
          </a:p>
        </p:txBody>
      </p:sp>
    </p:spTree>
    <p:extLst>
      <p:ext uri="{BB962C8B-B14F-4D97-AF65-F5344CB8AC3E}">
        <p14:creationId xmlns:p14="http://schemas.microsoft.com/office/powerpoint/2010/main" val="41577994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6"/>
            <a:ext cx="12192000" cy="20084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Random – W/ Replacement (5x)</a:t>
            </a:r>
          </a:p>
          <a:p>
            <a:pPr marL="0" indent="0" algn="ctr">
              <a:buNone/>
            </a:pPr>
            <a:r>
              <a:rPr lang="en-US" sz="6000" dirty="0"/>
              <a:t>Order 3 – Trial 2 of 3</a:t>
            </a:r>
          </a:p>
        </p:txBody>
      </p:sp>
    </p:spTree>
    <p:extLst>
      <p:ext uri="{BB962C8B-B14F-4D97-AF65-F5344CB8AC3E}">
        <p14:creationId xmlns:p14="http://schemas.microsoft.com/office/powerpoint/2010/main" val="1212652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3583EEA-2B71-465E-9D18-D5FF6C4006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C55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21857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Task Trials – Trial Termination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17793E-A1E8-4D7E-93A9-71F960DC176F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39542359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6"/>
            <a:ext cx="12192000" cy="20084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Random – W/ Replacement (5x)</a:t>
            </a:r>
          </a:p>
          <a:p>
            <a:pPr marL="0" indent="0" algn="ctr">
              <a:buNone/>
            </a:pPr>
            <a:r>
              <a:rPr lang="en-US" sz="6000" dirty="0"/>
              <a:t>Order 3 – Trial 3 of 3</a:t>
            </a:r>
          </a:p>
        </p:txBody>
      </p:sp>
    </p:spTree>
    <p:extLst>
      <p:ext uri="{BB962C8B-B14F-4D97-AF65-F5344CB8AC3E}">
        <p14:creationId xmlns:p14="http://schemas.microsoft.com/office/powerpoint/2010/main" val="18255149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99656"/>
            <a:ext cx="12192000" cy="9336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Trial 1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6038989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99656"/>
            <a:ext cx="12192000" cy="9336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Trial 2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204540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99656"/>
            <a:ext cx="12192000" cy="9336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Trial 3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9339053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99656"/>
            <a:ext cx="12192000" cy="9336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Trial 4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9358785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96716"/>
            <a:ext cx="12192000" cy="20373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b="1" dirty="0"/>
          </a:p>
          <a:p>
            <a:pPr marL="0" indent="0" algn="ctr">
              <a:buNone/>
            </a:pPr>
            <a:r>
              <a:rPr lang="en-US" sz="6000" b="1" dirty="0"/>
              <a:t>YOU FAILED!!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4876839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5032"/>
            <a:ext cx="12192000" cy="39463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Trial Criterion = 3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# Trials = 4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FF0000"/>
                </a:solidFill>
              </a:rPr>
              <a:t>Fail Test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94FF17-2823-4800-84E4-12617EB4FFF2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32219134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5032"/>
            <a:ext cx="12192000" cy="39463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Trial Criterion = 3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# Trials = 4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548235"/>
                </a:solidFill>
              </a:rPr>
              <a:t>Pass Test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94FF17-2823-4800-84E4-12617EB4FFF2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20404597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99193"/>
            <a:ext cx="12192000" cy="41540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Trial Criterion = 5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Random (R) 2x4 Trial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C00000"/>
                </a:solidFill>
              </a:rPr>
              <a:t>Fail Test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96E51C-464B-43DE-BB7E-C8035C94136E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27790631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99193"/>
            <a:ext cx="12192000" cy="41540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Trial Criterion = 5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Random (R) 2x4 Trial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548235"/>
                </a:solidFill>
              </a:rPr>
              <a:t>Pass Test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96E51C-464B-43DE-BB7E-C8035C94136E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4008065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4088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 err="1"/>
              <a:t>TrialTime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Trial Time = 5seconds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9007516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27576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Trial Criterion = 2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Random (NO R) 4 Trial 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C00000"/>
                </a:solidFill>
              </a:rPr>
              <a:t>Fail Test</a:t>
            </a:r>
            <a:endParaRPr lang="en-US" sz="6000" dirty="0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84D5DB-1ECE-4237-B45C-C6E5B618BBC4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36265326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27576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Trial Criterion = 2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Random (NO R) 4 Trial 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548235"/>
                </a:solidFill>
              </a:rPr>
              <a:t>Pass Test</a:t>
            </a:r>
            <a:endParaRPr lang="en-US" sz="6000" dirty="0">
              <a:solidFill>
                <a:srgbClr val="548235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84D5DB-1ECE-4237-B45C-C6E5B618BBC4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294395349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5032"/>
            <a:ext cx="12192000" cy="39463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Block Criterion = 3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# Trials = 4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FF0000"/>
                </a:solidFill>
              </a:rPr>
              <a:t>Fail Test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94FF17-2823-4800-84E4-12617EB4FFF2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7710723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5032"/>
            <a:ext cx="12192000" cy="39463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Block Criterion = 3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# Trials = 4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548235"/>
                </a:solidFill>
              </a:rPr>
              <a:t>Pass Test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94FF17-2823-4800-84E4-12617EB4FFF2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99217799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99193"/>
            <a:ext cx="12192000" cy="41540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Block Criterion = 5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Random (R) 2x4 Trial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C00000"/>
                </a:solidFill>
              </a:rPr>
              <a:t>Fail Test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96E51C-464B-43DE-BB7E-C8035C94136E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11612242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99193"/>
            <a:ext cx="12192000" cy="41540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Block Criterion = 5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Random (R) 2x4 Trial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548235"/>
                </a:solidFill>
              </a:rPr>
              <a:t>Pass Test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96E51C-464B-43DE-BB7E-C8035C94136E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55373107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27576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Block Criterion = 2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Random (NO R) 4 Trial 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C00000"/>
                </a:solidFill>
              </a:rPr>
              <a:t>Fail Test</a:t>
            </a:r>
            <a:endParaRPr lang="en-US" sz="6000" dirty="0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84D5DB-1ECE-4237-B45C-C6E5B618BBC4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60364821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27576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Block Criterion = 2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Random (NO R) 4 Trial 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548235"/>
                </a:solidFill>
              </a:rPr>
              <a:t>Pass Test</a:t>
            </a:r>
            <a:endParaRPr lang="en-US" sz="6000" dirty="0">
              <a:solidFill>
                <a:srgbClr val="548235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84D5DB-1ECE-4237-B45C-C6E5B618BBC4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272461482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5032"/>
            <a:ext cx="12192000" cy="39463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Block/Trial Criterion = 3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# Trials = 4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FF0000"/>
                </a:solidFill>
              </a:rPr>
              <a:t>Fail Test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94FF17-2823-4800-84E4-12617EB4FFF2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55316443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5032"/>
            <a:ext cx="12192000" cy="39463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Block/Trial Criterion = 3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# Trials = 4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548235"/>
                </a:solidFill>
              </a:rPr>
              <a:t>Pass Test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94FF17-2823-4800-84E4-12617EB4FFF2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2898619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3062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 err="1"/>
              <a:t>TrialTime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Trial Time = 10 seconds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  <a:p>
            <a:pPr marL="0" indent="0" algn="ctr">
              <a:buNone/>
            </a:pP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865519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99193"/>
            <a:ext cx="12192000" cy="41540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Block/Trial Criterion = 5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Random (R) 2x4 Trial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C00000"/>
                </a:solidFill>
              </a:rPr>
              <a:t>Fail Test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96E51C-464B-43DE-BB7E-C8035C94136E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216698564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99193"/>
            <a:ext cx="12192000" cy="41540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Block/Trial Criterion = 5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Random (R) 2x4 Trial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548235"/>
                </a:solidFill>
              </a:rPr>
              <a:t>Pass Test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96E51C-464B-43DE-BB7E-C8035C94136E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255590607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27576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Block/Trial Criterion = 2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Random (NO R) 4 Trial 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C00000"/>
                </a:solidFill>
              </a:rPr>
              <a:t>Fail Test</a:t>
            </a:r>
            <a:endParaRPr lang="en-US" sz="6000" dirty="0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84D5DB-1ECE-4237-B45C-C6E5B618BBC4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361756112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27576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Block/Trial Criterion = 2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Random (NO R) 4 Trial 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548235"/>
                </a:solidFill>
              </a:rPr>
              <a:t>Pass Test</a:t>
            </a:r>
            <a:endParaRPr lang="en-US" sz="6000" dirty="0">
              <a:solidFill>
                <a:srgbClr val="548235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84D5DB-1ECE-4237-B45C-C6E5B618BBC4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39727394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962192"/>
            <a:ext cx="12192000" cy="9336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COMPLETE</a:t>
            </a:r>
            <a:endParaRPr lang="en-US" sz="6000" dirty="0">
              <a:solidFill>
                <a:srgbClr val="5482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32467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E2F4F-7D79-4136-973D-E537121B4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390" y="1231399"/>
            <a:ext cx="10515600" cy="453974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AUTO RUN IS WORKING CORRECTLY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Replace “</a:t>
            </a:r>
            <a:r>
              <a:rPr lang="en-US" b="1" dirty="0" err="1"/>
              <a:t>AUTORUN_TEST.json</a:t>
            </a:r>
            <a:r>
              <a:rPr lang="en-US" b="1" dirty="0"/>
              <a:t>” with a Configuration File of your choosing. 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0208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E2F4F-7D79-4136-973D-E537121B4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390" y="1231399"/>
            <a:ext cx="10515600" cy="453974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AUTO RUN IS WORKING CORRECTLY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Replace “</a:t>
            </a:r>
            <a:r>
              <a:rPr lang="en-US" b="1" dirty="0" err="1"/>
              <a:t>AUTORUN_TEST.json</a:t>
            </a:r>
            <a:r>
              <a:rPr lang="en-US" b="1" dirty="0"/>
              <a:t>” with a Configuration File of your choosing. 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13184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E719D-1725-43E8-8721-DB4618B59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6356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URL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5FD55-32E6-41E9-8D1B-A30EC55F2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81399"/>
            <a:ext cx="10515600" cy="25955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Press the </a:t>
            </a:r>
            <a:r>
              <a:rPr lang="en-US" b="1" dirty="0"/>
              <a:t>End Experiment </a:t>
            </a:r>
            <a:r>
              <a:rPr lang="en-US" dirty="0"/>
              <a:t>button below to test if your URL is working </a:t>
            </a:r>
          </a:p>
        </p:txBody>
      </p:sp>
    </p:spTree>
    <p:extLst>
      <p:ext uri="{BB962C8B-B14F-4D97-AF65-F5344CB8AC3E}">
        <p14:creationId xmlns:p14="http://schemas.microsoft.com/office/powerpoint/2010/main" val="3832414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6887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 err="1"/>
              <a:t>TrialEndKey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Press “x”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2590870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11711</TotalTime>
  <Words>1265</Words>
  <Application>Microsoft Office PowerPoint</Application>
  <PresentationFormat>Widescreen</PresentationFormat>
  <Paragraphs>309</Paragraphs>
  <Slides>87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AUTO RUN IS WORKING CORRECTLY  Replace “AUTORUN_TEST.json” with a Configuration File of your choosing.    </vt:lpstr>
      <vt:lpstr>AUTO RUN IS WORKING CORRECTLY  Replace “AUTORUN_TEST.json” with a Configuration File of your choosing.    </vt:lpstr>
      <vt:lpstr>URL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Kyle Nealy</dc:creator>
  <cp:lastModifiedBy>Kyle Nealy</cp:lastModifiedBy>
  <cp:revision>88</cp:revision>
  <dcterms:created xsi:type="dcterms:W3CDTF">2020-01-10T13:29:58Z</dcterms:created>
  <dcterms:modified xsi:type="dcterms:W3CDTF">2020-07-29T15:47:45Z</dcterms:modified>
</cp:coreProperties>
</file>