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94" r:id="rId4"/>
    <p:sldId id="295" r:id="rId5"/>
    <p:sldId id="301" r:id="rId6"/>
    <p:sldId id="296" r:id="rId7"/>
    <p:sldId id="298" r:id="rId8"/>
    <p:sldId id="297" r:id="rId9"/>
    <p:sldId id="299" r:id="rId10"/>
    <p:sldId id="290" r:id="rId11"/>
    <p:sldId id="303" r:id="rId12"/>
    <p:sldId id="291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279" r:id="rId24"/>
    <p:sldId id="293" r:id="rId25"/>
    <p:sldId id="264" r:id="rId26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34" autoAdjust="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92893-67C2-42F5-B0A7-179293E7A6E6}" type="doc">
      <dgm:prSet loTypeId="urn:microsoft.com/office/officeart/2005/8/layout/chevron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27D86E2-FA15-4BA4-BA79-F6B9B48C9220}">
      <dgm:prSet phldrT="[Text]"/>
      <dgm:spPr/>
      <dgm:t>
        <a:bodyPr/>
        <a:lstStyle/>
        <a:p>
          <a:r>
            <a:rPr lang="en-US" dirty="0" smtClean="0"/>
            <a:t>02</a:t>
          </a:r>
          <a:endParaRPr lang="en-US" dirty="0"/>
        </a:p>
      </dgm:t>
    </dgm:pt>
    <dgm:pt modelId="{94135FF7-A349-42C7-9F97-9C8C8434FDB3}" type="parTrans" cxnId="{43E03AC8-E7F5-4774-BEC2-BD0B226B8EBB}">
      <dgm:prSet/>
      <dgm:spPr/>
      <dgm:t>
        <a:bodyPr/>
        <a:lstStyle/>
        <a:p>
          <a:endParaRPr lang="en-US"/>
        </a:p>
      </dgm:t>
    </dgm:pt>
    <dgm:pt modelId="{B1F8A42B-511E-46D7-B131-34115EBD0A25}" type="sibTrans" cxnId="{43E03AC8-E7F5-4774-BEC2-BD0B226B8EBB}">
      <dgm:prSet/>
      <dgm:spPr/>
      <dgm:t>
        <a:bodyPr/>
        <a:lstStyle/>
        <a:p>
          <a:endParaRPr lang="en-US"/>
        </a:p>
      </dgm:t>
    </dgm:pt>
    <dgm:pt modelId="{4AB5A0C3-EE99-4CD5-BBF1-1F5F6644F8D0}">
      <dgm:prSet phldrT="[Text]"/>
      <dgm:spPr/>
      <dgm:t>
        <a:bodyPr/>
        <a:lstStyle/>
        <a:p>
          <a:r>
            <a:rPr lang="en-US" smtClean="0"/>
            <a:t>03</a:t>
          </a:r>
          <a:endParaRPr lang="en-US"/>
        </a:p>
      </dgm:t>
    </dgm:pt>
    <dgm:pt modelId="{2A88A19D-8BDF-490F-BF47-B7345D2FC824}" type="parTrans" cxnId="{30FEAA80-32A6-4572-829F-F4EF4B5FCCF9}">
      <dgm:prSet/>
      <dgm:spPr/>
      <dgm:t>
        <a:bodyPr/>
        <a:lstStyle/>
        <a:p>
          <a:endParaRPr lang="en-US"/>
        </a:p>
      </dgm:t>
    </dgm:pt>
    <dgm:pt modelId="{2376D70F-D4BD-42CE-A266-FD1028492E76}" type="sibTrans" cxnId="{30FEAA80-32A6-4572-829F-F4EF4B5FCCF9}">
      <dgm:prSet/>
      <dgm:spPr/>
      <dgm:t>
        <a:bodyPr/>
        <a:lstStyle/>
        <a:p>
          <a:endParaRPr lang="en-US"/>
        </a:p>
      </dgm:t>
    </dgm:pt>
    <dgm:pt modelId="{B120580E-DD1E-470A-8188-539A05E0C7E5}">
      <dgm:prSet phldrT="[Text]" custT="1"/>
      <dgm:spPr/>
      <dgm:t>
        <a:bodyPr/>
        <a:lstStyle/>
        <a:p>
          <a:r>
            <a:rPr lang="en-US" sz="3000" b="1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3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dirty="0" err="1" smtClean="0">
              <a:latin typeface="Times New Roman" pitchFamily="18" charset="0"/>
              <a:cs typeface="Times New Roman" pitchFamily="18" charset="0"/>
            </a:rPr>
            <a:t>kịch</a:t>
          </a:r>
          <a:r>
            <a:rPr lang="en-US" sz="3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dirty="0" err="1" smtClean="0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3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3000" b="1" dirty="0" smtClean="0">
              <a:latin typeface="Times New Roman" pitchFamily="18" charset="0"/>
              <a:cs typeface="Times New Roman" pitchFamily="18" charset="0"/>
            </a:rPr>
            <a:t> Game</a:t>
          </a:r>
          <a:endParaRPr lang="en-US" sz="3000" dirty="0"/>
        </a:p>
      </dgm:t>
    </dgm:pt>
    <dgm:pt modelId="{C0167B14-0E11-4207-B3DA-2D90951782DF}" type="parTrans" cxnId="{A247B893-71D5-4E1B-AA5F-0F74F864B8B2}">
      <dgm:prSet/>
      <dgm:spPr/>
      <dgm:t>
        <a:bodyPr/>
        <a:lstStyle/>
        <a:p>
          <a:endParaRPr lang="en-US"/>
        </a:p>
      </dgm:t>
    </dgm:pt>
    <dgm:pt modelId="{A5F40C13-85AF-465F-8F8E-6DD1770478A2}" type="sibTrans" cxnId="{A247B893-71D5-4E1B-AA5F-0F74F864B8B2}">
      <dgm:prSet/>
      <dgm:spPr/>
      <dgm:t>
        <a:bodyPr/>
        <a:lstStyle/>
        <a:p>
          <a:endParaRPr lang="en-US"/>
        </a:p>
      </dgm:t>
    </dgm:pt>
    <dgm:pt modelId="{36F09A07-2340-49B9-BF66-095AC7A46759}">
      <dgm:prSet phldrT="[Text]"/>
      <dgm:spPr/>
      <dgm:t>
        <a:bodyPr/>
        <a:lstStyle/>
        <a:p>
          <a:r>
            <a:rPr lang="en-US" dirty="0" smtClean="0"/>
            <a:t>04</a:t>
          </a:r>
          <a:endParaRPr lang="en-US" dirty="0"/>
        </a:p>
      </dgm:t>
    </dgm:pt>
    <dgm:pt modelId="{72A4AEE1-9B82-41CC-9E27-3225DA9A2C74}" type="parTrans" cxnId="{B77FFF1F-A579-461D-BEE1-9B8D33ED3DFE}">
      <dgm:prSet/>
      <dgm:spPr/>
      <dgm:t>
        <a:bodyPr/>
        <a:lstStyle/>
        <a:p>
          <a:endParaRPr lang="en-US"/>
        </a:p>
      </dgm:t>
    </dgm:pt>
    <dgm:pt modelId="{C63E1A96-E0F3-422A-B39F-8487EC10B6CB}" type="sibTrans" cxnId="{B77FFF1F-A579-461D-BEE1-9B8D33ED3DFE}">
      <dgm:prSet/>
      <dgm:spPr/>
      <dgm:t>
        <a:bodyPr/>
        <a:lstStyle/>
        <a:p>
          <a:endParaRPr lang="en-US"/>
        </a:p>
      </dgm:t>
    </dgm:pt>
    <dgm:pt modelId="{4962CDAE-D20B-4240-8529-BA3B2C014E81}">
      <dgm:prSet custT="1"/>
      <dgm:spPr/>
      <dgm:t>
        <a:bodyPr/>
        <a:lstStyle/>
        <a:p>
          <a:r>
            <a:rPr lang="en-US" sz="3000" b="1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3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3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dirty="0" err="1" smtClean="0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3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dirty="0" err="1" smtClean="0">
              <a:latin typeface="Times New Roman" pitchFamily="18" charset="0"/>
              <a:cs typeface="Times New Roman" pitchFamily="18" charset="0"/>
            </a:rPr>
            <a:t>liên</a:t>
          </a:r>
          <a:r>
            <a:rPr lang="en-US" sz="30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dirty="0" err="1" smtClean="0">
              <a:latin typeface="Times New Roman" pitchFamily="18" charset="0"/>
              <a:cs typeface="Times New Roman" pitchFamily="18" charset="0"/>
            </a:rPr>
            <a:t>quan</a:t>
          </a:r>
          <a:endParaRPr lang="en-US" sz="3000" b="1" dirty="0">
            <a:latin typeface="Times New Roman" pitchFamily="18" charset="0"/>
            <a:cs typeface="Times New Roman" pitchFamily="18" charset="0"/>
          </a:endParaRPr>
        </a:p>
      </dgm:t>
    </dgm:pt>
    <dgm:pt modelId="{8CE8DE74-AFA7-447E-97AB-4786F93D4C19}" type="parTrans" cxnId="{C66C2BA6-D328-47A9-BD3D-D45CF1CEE5BC}">
      <dgm:prSet/>
      <dgm:spPr/>
      <dgm:t>
        <a:bodyPr/>
        <a:lstStyle/>
        <a:p>
          <a:endParaRPr lang="en-US"/>
        </a:p>
      </dgm:t>
    </dgm:pt>
    <dgm:pt modelId="{4E2D7ECB-E103-4770-9FFA-14BE334B54BD}" type="sibTrans" cxnId="{C66C2BA6-D328-47A9-BD3D-D45CF1CEE5BC}">
      <dgm:prSet/>
      <dgm:spPr/>
      <dgm:t>
        <a:bodyPr/>
        <a:lstStyle/>
        <a:p>
          <a:endParaRPr lang="en-US"/>
        </a:p>
      </dgm:t>
    </dgm:pt>
    <dgm:pt modelId="{18025D5F-8B59-4AC5-B0B3-981130E9D3A7}">
      <dgm:prSet custT="1"/>
      <dgm:spPr/>
      <dgm:t>
        <a:bodyPr/>
        <a:lstStyle/>
        <a:p>
          <a:r>
            <a:rPr lang="en-US" sz="30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3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DF1D39-3A1D-40B8-9712-5CD850089E7A}" type="parTrans" cxnId="{0031E212-F093-4A0B-B347-07F0855D5DB2}">
      <dgm:prSet/>
      <dgm:spPr/>
      <dgm:t>
        <a:bodyPr/>
        <a:lstStyle/>
        <a:p>
          <a:endParaRPr lang="en-US"/>
        </a:p>
      </dgm:t>
    </dgm:pt>
    <dgm:pt modelId="{6EEFD562-4E4A-46A5-9A52-7BFBF1FAA3EB}" type="sibTrans" cxnId="{0031E212-F093-4A0B-B347-07F0855D5DB2}">
      <dgm:prSet/>
      <dgm:spPr/>
      <dgm:t>
        <a:bodyPr/>
        <a:lstStyle/>
        <a:p>
          <a:endParaRPr lang="en-US"/>
        </a:p>
      </dgm:t>
    </dgm:pt>
    <dgm:pt modelId="{BF8FCF2A-AB1C-487C-BCF2-08AC4A083634}">
      <dgm:prSet phldrT="[Text]" custT="1"/>
      <dgm:spPr/>
      <dgm:t>
        <a:bodyPr/>
        <a:lstStyle/>
        <a:p>
          <a:r>
            <a:rPr lang="en-US" sz="30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 sz="3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A62B7F-3CB2-405D-BC3F-1FF7B029ECB0}" type="sibTrans" cxnId="{67866BA2-2C88-4068-870D-7386CA958E5A}">
      <dgm:prSet/>
      <dgm:spPr/>
      <dgm:t>
        <a:bodyPr/>
        <a:lstStyle/>
        <a:p>
          <a:endParaRPr lang="en-US"/>
        </a:p>
      </dgm:t>
    </dgm:pt>
    <dgm:pt modelId="{1BA115BD-C579-4085-A5DD-086914DBD9E1}" type="parTrans" cxnId="{67866BA2-2C88-4068-870D-7386CA958E5A}">
      <dgm:prSet/>
      <dgm:spPr/>
      <dgm:t>
        <a:bodyPr/>
        <a:lstStyle/>
        <a:p>
          <a:endParaRPr lang="en-US"/>
        </a:p>
      </dgm:t>
    </dgm:pt>
    <dgm:pt modelId="{A4CF3211-101E-4586-AA78-08B1BDE17A5D}">
      <dgm:prSet phldrT="[Text]"/>
      <dgm:spPr/>
      <dgm:t>
        <a:bodyPr/>
        <a:lstStyle/>
        <a:p>
          <a:r>
            <a:rPr lang="en-US" smtClean="0"/>
            <a:t>01</a:t>
          </a:r>
          <a:endParaRPr lang="en-US"/>
        </a:p>
      </dgm:t>
    </dgm:pt>
    <dgm:pt modelId="{76CBB913-6389-4FFE-A0AD-13CF4E87BCA9}" type="sibTrans" cxnId="{CB242210-E1A4-41A2-9FE9-8DF3C14E0470}">
      <dgm:prSet/>
      <dgm:spPr/>
      <dgm:t>
        <a:bodyPr/>
        <a:lstStyle/>
        <a:p>
          <a:endParaRPr lang="en-US"/>
        </a:p>
      </dgm:t>
    </dgm:pt>
    <dgm:pt modelId="{8F130D8C-ABC3-4168-9ECC-A1E4082E5ABA}" type="parTrans" cxnId="{CB242210-E1A4-41A2-9FE9-8DF3C14E0470}">
      <dgm:prSet/>
      <dgm:spPr/>
      <dgm:t>
        <a:bodyPr/>
        <a:lstStyle/>
        <a:p>
          <a:endParaRPr lang="en-US"/>
        </a:p>
      </dgm:t>
    </dgm:pt>
    <dgm:pt modelId="{714372C9-3B85-4865-A3BC-6A04863FEBE6}" type="pres">
      <dgm:prSet presAssocID="{E2E92893-67C2-42F5-B0A7-179293E7A6E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1FB7B2-5350-4369-B7A0-97EC5CE34C9E}" type="pres">
      <dgm:prSet presAssocID="{A4CF3211-101E-4586-AA78-08B1BDE17A5D}" presName="composite" presStyleCnt="0"/>
      <dgm:spPr/>
      <dgm:t>
        <a:bodyPr/>
        <a:lstStyle/>
        <a:p>
          <a:endParaRPr lang="en-US"/>
        </a:p>
      </dgm:t>
    </dgm:pt>
    <dgm:pt modelId="{CCBEE8EF-3FBF-420E-9543-9BDE1C64CA1B}" type="pres">
      <dgm:prSet presAssocID="{A4CF3211-101E-4586-AA78-08B1BDE17A5D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D65B1-876E-4A23-95A4-F0BE3AE57FE6}" type="pres">
      <dgm:prSet presAssocID="{A4CF3211-101E-4586-AA78-08B1BDE17A5D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E8349-9AE0-4CC5-9945-DEAC162E01E4}" type="pres">
      <dgm:prSet presAssocID="{76CBB913-6389-4FFE-A0AD-13CF4E87BCA9}" presName="sp" presStyleCnt="0"/>
      <dgm:spPr/>
      <dgm:t>
        <a:bodyPr/>
        <a:lstStyle/>
        <a:p>
          <a:endParaRPr lang="en-US"/>
        </a:p>
      </dgm:t>
    </dgm:pt>
    <dgm:pt modelId="{268D27F1-2A6C-4093-BBEF-E0C2F49F166D}" type="pres">
      <dgm:prSet presAssocID="{827D86E2-FA15-4BA4-BA79-F6B9B48C9220}" presName="composite" presStyleCnt="0"/>
      <dgm:spPr/>
      <dgm:t>
        <a:bodyPr/>
        <a:lstStyle/>
        <a:p>
          <a:endParaRPr lang="en-US"/>
        </a:p>
      </dgm:t>
    </dgm:pt>
    <dgm:pt modelId="{7124816F-BFC8-4D74-A037-EFFEFAD3F668}" type="pres">
      <dgm:prSet presAssocID="{827D86E2-FA15-4BA4-BA79-F6B9B48C922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AC3D0-98E7-4CBA-91D9-1177A35BAF47}" type="pres">
      <dgm:prSet presAssocID="{827D86E2-FA15-4BA4-BA79-F6B9B48C922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B0A37-1065-4CBE-B0E4-EF42A8FDACE6}" type="pres">
      <dgm:prSet presAssocID="{B1F8A42B-511E-46D7-B131-34115EBD0A25}" presName="sp" presStyleCnt="0"/>
      <dgm:spPr/>
      <dgm:t>
        <a:bodyPr/>
        <a:lstStyle/>
        <a:p>
          <a:endParaRPr lang="en-US"/>
        </a:p>
      </dgm:t>
    </dgm:pt>
    <dgm:pt modelId="{CEEFDA43-0B81-4062-8CD6-CFA24285E4BD}" type="pres">
      <dgm:prSet presAssocID="{4AB5A0C3-EE99-4CD5-BBF1-1F5F6644F8D0}" presName="composite" presStyleCnt="0"/>
      <dgm:spPr/>
      <dgm:t>
        <a:bodyPr/>
        <a:lstStyle/>
        <a:p>
          <a:endParaRPr lang="en-US"/>
        </a:p>
      </dgm:t>
    </dgm:pt>
    <dgm:pt modelId="{0AE4F165-E188-4385-9BDD-A544B2EEE2E6}" type="pres">
      <dgm:prSet presAssocID="{4AB5A0C3-EE99-4CD5-BBF1-1F5F6644F8D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288C5-1CC6-4561-ABF9-52ECC43B882B}" type="pres">
      <dgm:prSet presAssocID="{4AB5A0C3-EE99-4CD5-BBF1-1F5F6644F8D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1A379-113A-4C2D-BCBD-3650379AF443}" type="pres">
      <dgm:prSet presAssocID="{2376D70F-D4BD-42CE-A266-FD1028492E76}" presName="sp" presStyleCnt="0"/>
      <dgm:spPr/>
      <dgm:t>
        <a:bodyPr/>
        <a:lstStyle/>
        <a:p>
          <a:endParaRPr lang="en-US"/>
        </a:p>
      </dgm:t>
    </dgm:pt>
    <dgm:pt modelId="{A4415E76-3FFF-4B0C-B969-8728353CC753}" type="pres">
      <dgm:prSet presAssocID="{36F09A07-2340-49B9-BF66-095AC7A46759}" presName="composite" presStyleCnt="0"/>
      <dgm:spPr/>
      <dgm:t>
        <a:bodyPr/>
        <a:lstStyle/>
        <a:p>
          <a:endParaRPr lang="en-US"/>
        </a:p>
      </dgm:t>
    </dgm:pt>
    <dgm:pt modelId="{1A23807C-F5B1-41D2-8CC5-4F296C1443F2}" type="pres">
      <dgm:prSet presAssocID="{36F09A07-2340-49B9-BF66-095AC7A4675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62B73-55EC-497E-AE31-4192F7180429}" type="pres">
      <dgm:prSet presAssocID="{36F09A07-2340-49B9-BF66-095AC7A4675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E3B090-7861-495B-8149-29C82651869B}" type="presOf" srcId="{BF8FCF2A-AB1C-487C-BCF2-08AC4A083634}" destId="{6AAD65B1-876E-4A23-95A4-F0BE3AE57FE6}" srcOrd="0" destOrd="0" presId="urn:microsoft.com/office/officeart/2005/8/layout/chevron2"/>
    <dgm:cxn modelId="{C66C2BA6-D328-47A9-BD3D-D45CF1CEE5BC}" srcId="{827D86E2-FA15-4BA4-BA79-F6B9B48C9220}" destId="{4962CDAE-D20B-4240-8529-BA3B2C014E81}" srcOrd="0" destOrd="0" parTransId="{8CE8DE74-AFA7-447E-97AB-4786F93D4C19}" sibTransId="{4E2D7ECB-E103-4770-9FFA-14BE334B54BD}"/>
    <dgm:cxn modelId="{67866BA2-2C88-4068-870D-7386CA958E5A}" srcId="{A4CF3211-101E-4586-AA78-08B1BDE17A5D}" destId="{BF8FCF2A-AB1C-487C-BCF2-08AC4A083634}" srcOrd="0" destOrd="0" parTransId="{1BA115BD-C579-4085-A5DD-086914DBD9E1}" sibTransId="{BFA62B7F-3CB2-405D-BC3F-1FF7B029ECB0}"/>
    <dgm:cxn modelId="{A750D098-9301-4AE1-A3EE-B81730FF6349}" type="presOf" srcId="{A4CF3211-101E-4586-AA78-08B1BDE17A5D}" destId="{CCBEE8EF-3FBF-420E-9543-9BDE1C64CA1B}" srcOrd="0" destOrd="0" presId="urn:microsoft.com/office/officeart/2005/8/layout/chevron2"/>
    <dgm:cxn modelId="{066608E2-5C86-4230-9787-13D6CEE35748}" type="presOf" srcId="{18025D5F-8B59-4AC5-B0B3-981130E9D3A7}" destId="{6D262B73-55EC-497E-AE31-4192F7180429}" srcOrd="0" destOrd="0" presId="urn:microsoft.com/office/officeart/2005/8/layout/chevron2"/>
    <dgm:cxn modelId="{D5334FFA-6AD1-49BD-B81F-9A3A7E748A0E}" type="presOf" srcId="{4962CDAE-D20B-4240-8529-BA3B2C014E81}" destId="{BBEAC3D0-98E7-4CBA-91D9-1177A35BAF47}" srcOrd="0" destOrd="0" presId="urn:microsoft.com/office/officeart/2005/8/layout/chevron2"/>
    <dgm:cxn modelId="{43E03AC8-E7F5-4774-BEC2-BD0B226B8EBB}" srcId="{E2E92893-67C2-42F5-B0A7-179293E7A6E6}" destId="{827D86E2-FA15-4BA4-BA79-F6B9B48C9220}" srcOrd="1" destOrd="0" parTransId="{94135FF7-A349-42C7-9F97-9C8C8434FDB3}" sibTransId="{B1F8A42B-511E-46D7-B131-34115EBD0A25}"/>
    <dgm:cxn modelId="{A247B893-71D5-4E1B-AA5F-0F74F864B8B2}" srcId="{4AB5A0C3-EE99-4CD5-BBF1-1F5F6644F8D0}" destId="{B120580E-DD1E-470A-8188-539A05E0C7E5}" srcOrd="0" destOrd="0" parTransId="{C0167B14-0E11-4207-B3DA-2D90951782DF}" sibTransId="{A5F40C13-85AF-465F-8F8E-6DD1770478A2}"/>
    <dgm:cxn modelId="{3D6F93E0-1F1B-4398-8117-C7B0AF3A917C}" type="presOf" srcId="{E2E92893-67C2-42F5-B0A7-179293E7A6E6}" destId="{714372C9-3B85-4865-A3BC-6A04863FEBE6}" srcOrd="0" destOrd="0" presId="urn:microsoft.com/office/officeart/2005/8/layout/chevron2"/>
    <dgm:cxn modelId="{CB242210-E1A4-41A2-9FE9-8DF3C14E0470}" srcId="{E2E92893-67C2-42F5-B0A7-179293E7A6E6}" destId="{A4CF3211-101E-4586-AA78-08B1BDE17A5D}" srcOrd="0" destOrd="0" parTransId="{8F130D8C-ABC3-4168-9ECC-A1E4082E5ABA}" sibTransId="{76CBB913-6389-4FFE-A0AD-13CF4E87BCA9}"/>
    <dgm:cxn modelId="{A36BC7B0-20B7-43FF-B903-DD0960AA19E7}" type="presOf" srcId="{36F09A07-2340-49B9-BF66-095AC7A46759}" destId="{1A23807C-F5B1-41D2-8CC5-4F296C1443F2}" srcOrd="0" destOrd="0" presId="urn:microsoft.com/office/officeart/2005/8/layout/chevron2"/>
    <dgm:cxn modelId="{0031E212-F093-4A0B-B347-07F0855D5DB2}" srcId="{36F09A07-2340-49B9-BF66-095AC7A46759}" destId="{18025D5F-8B59-4AC5-B0B3-981130E9D3A7}" srcOrd="0" destOrd="0" parTransId="{20DF1D39-3A1D-40B8-9712-5CD850089E7A}" sibTransId="{6EEFD562-4E4A-46A5-9A52-7BFBF1FAA3EB}"/>
    <dgm:cxn modelId="{2A3E029E-C8ED-4DB3-9E0F-2F33CC64FF4C}" type="presOf" srcId="{4AB5A0C3-EE99-4CD5-BBF1-1F5F6644F8D0}" destId="{0AE4F165-E188-4385-9BDD-A544B2EEE2E6}" srcOrd="0" destOrd="0" presId="urn:microsoft.com/office/officeart/2005/8/layout/chevron2"/>
    <dgm:cxn modelId="{B77FFF1F-A579-461D-BEE1-9B8D33ED3DFE}" srcId="{E2E92893-67C2-42F5-B0A7-179293E7A6E6}" destId="{36F09A07-2340-49B9-BF66-095AC7A46759}" srcOrd="3" destOrd="0" parTransId="{72A4AEE1-9B82-41CC-9E27-3225DA9A2C74}" sibTransId="{C63E1A96-E0F3-422A-B39F-8487EC10B6CB}"/>
    <dgm:cxn modelId="{9DB27F63-6476-412F-86FC-EBD4DE46DC0C}" type="presOf" srcId="{B120580E-DD1E-470A-8188-539A05E0C7E5}" destId="{F87288C5-1CC6-4561-ABF9-52ECC43B882B}" srcOrd="0" destOrd="0" presId="urn:microsoft.com/office/officeart/2005/8/layout/chevron2"/>
    <dgm:cxn modelId="{30FEAA80-32A6-4572-829F-F4EF4B5FCCF9}" srcId="{E2E92893-67C2-42F5-B0A7-179293E7A6E6}" destId="{4AB5A0C3-EE99-4CD5-BBF1-1F5F6644F8D0}" srcOrd="2" destOrd="0" parTransId="{2A88A19D-8BDF-490F-BF47-B7345D2FC824}" sibTransId="{2376D70F-D4BD-42CE-A266-FD1028492E76}"/>
    <dgm:cxn modelId="{75ED90B7-EFA6-4DC8-9E8A-1B176E7FA85F}" type="presOf" srcId="{827D86E2-FA15-4BA4-BA79-F6B9B48C9220}" destId="{7124816F-BFC8-4D74-A037-EFFEFAD3F668}" srcOrd="0" destOrd="0" presId="urn:microsoft.com/office/officeart/2005/8/layout/chevron2"/>
    <dgm:cxn modelId="{9AC7F563-1060-4CE9-86AD-5C3A96B394A5}" type="presParOf" srcId="{714372C9-3B85-4865-A3BC-6A04863FEBE6}" destId="{7F1FB7B2-5350-4369-B7A0-97EC5CE34C9E}" srcOrd="0" destOrd="0" presId="urn:microsoft.com/office/officeart/2005/8/layout/chevron2"/>
    <dgm:cxn modelId="{C487A6C2-1CEF-4E36-B66B-E7B983492F35}" type="presParOf" srcId="{7F1FB7B2-5350-4369-B7A0-97EC5CE34C9E}" destId="{CCBEE8EF-3FBF-420E-9543-9BDE1C64CA1B}" srcOrd="0" destOrd="0" presId="urn:microsoft.com/office/officeart/2005/8/layout/chevron2"/>
    <dgm:cxn modelId="{7F9FA5C4-7D96-4DDA-BC9B-E27420774DFC}" type="presParOf" srcId="{7F1FB7B2-5350-4369-B7A0-97EC5CE34C9E}" destId="{6AAD65B1-876E-4A23-95A4-F0BE3AE57FE6}" srcOrd="1" destOrd="0" presId="urn:microsoft.com/office/officeart/2005/8/layout/chevron2"/>
    <dgm:cxn modelId="{53A6281F-C5E7-4E8E-B0EE-A847D50B1A11}" type="presParOf" srcId="{714372C9-3B85-4865-A3BC-6A04863FEBE6}" destId="{686E8349-9AE0-4CC5-9945-DEAC162E01E4}" srcOrd="1" destOrd="0" presId="urn:microsoft.com/office/officeart/2005/8/layout/chevron2"/>
    <dgm:cxn modelId="{E3495142-6247-4500-9955-DC8951938C21}" type="presParOf" srcId="{714372C9-3B85-4865-A3BC-6A04863FEBE6}" destId="{268D27F1-2A6C-4093-BBEF-E0C2F49F166D}" srcOrd="2" destOrd="0" presId="urn:microsoft.com/office/officeart/2005/8/layout/chevron2"/>
    <dgm:cxn modelId="{1DAF26AA-0AA9-4E5C-BED9-04FA7BCF77AF}" type="presParOf" srcId="{268D27F1-2A6C-4093-BBEF-E0C2F49F166D}" destId="{7124816F-BFC8-4D74-A037-EFFEFAD3F668}" srcOrd="0" destOrd="0" presId="urn:microsoft.com/office/officeart/2005/8/layout/chevron2"/>
    <dgm:cxn modelId="{4D34F03F-0301-4F2A-9390-D6F517CC797B}" type="presParOf" srcId="{268D27F1-2A6C-4093-BBEF-E0C2F49F166D}" destId="{BBEAC3D0-98E7-4CBA-91D9-1177A35BAF47}" srcOrd="1" destOrd="0" presId="urn:microsoft.com/office/officeart/2005/8/layout/chevron2"/>
    <dgm:cxn modelId="{4E12B9F4-4817-4925-9C72-43206EB9462E}" type="presParOf" srcId="{714372C9-3B85-4865-A3BC-6A04863FEBE6}" destId="{971B0A37-1065-4CBE-B0E4-EF42A8FDACE6}" srcOrd="3" destOrd="0" presId="urn:microsoft.com/office/officeart/2005/8/layout/chevron2"/>
    <dgm:cxn modelId="{527A15C1-23A0-4846-B4E6-56091C0F7F9B}" type="presParOf" srcId="{714372C9-3B85-4865-A3BC-6A04863FEBE6}" destId="{CEEFDA43-0B81-4062-8CD6-CFA24285E4BD}" srcOrd="4" destOrd="0" presId="urn:microsoft.com/office/officeart/2005/8/layout/chevron2"/>
    <dgm:cxn modelId="{D1B32DE8-603F-4759-804C-DBDAF84066C9}" type="presParOf" srcId="{CEEFDA43-0B81-4062-8CD6-CFA24285E4BD}" destId="{0AE4F165-E188-4385-9BDD-A544B2EEE2E6}" srcOrd="0" destOrd="0" presId="urn:microsoft.com/office/officeart/2005/8/layout/chevron2"/>
    <dgm:cxn modelId="{1B146F54-68CC-46DB-AE0A-EFD0FAF53F80}" type="presParOf" srcId="{CEEFDA43-0B81-4062-8CD6-CFA24285E4BD}" destId="{F87288C5-1CC6-4561-ABF9-52ECC43B882B}" srcOrd="1" destOrd="0" presId="urn:microsoft.com/office/officeart/2005/8/layout/chevron2"/>
    <dgm:cxn modelId="{5C0B295C-B0B9-4EB6-A0FD-851096E655BD}" type="presParOf" srcId="{714372C9-3B85-4865-A3BC-6A04863FEBE6}" destId="{5A81A379-113A-4C2D-BCBD-3650379AF443}" srcOrd="5" destOrd="0" presId="urn:microsoft.com/office/officeart/2005/8/layout/chevron2"/>
    <dgm:cxn modelId="{CDB8BAFB-BA3D-40CA-A162-DFE6156C6B05}" type="presParOf" srcId="{714372C9-3B85-4865-A3BC-6A04863FEBE6}" destId="{A4415E76-3FFF-4B0C-B969-8728353CC753}" srcOrd="6" destOrd="0" presId="urn:microsoft.com/office/officeart/2005/8/layout/chevron2"/>
    <dgm:cxn modelId="{24C2189F-43BE-46D1-B890-2471CD7D299F}" type="presParOf" srcId="{A4415E76-3FFF-4B0C-B969-8728353CC753}" destId="{1A23807C-F5B1-41D2-8CC5-4F296C1443F2}" srcOrd="0" destOrd="0" presId="urn:microsoft.com/office/officeart/2005/8/layout/chevron2"/>
    <dgm:cxn modelId="{3BC05AC3-6DE5-4105-88A3-68672B117483}" type="presParOf" srcId="{A4415E76-3FFF-4B0C-B969-8728353CC753}" destId="{6D262B73-55EC-497E-AE31-4192F718042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EE8EF-3FBF-420E-9543-9BDE1C64CA1B}">
      <dsp:nvSpPr>
        <dsp:cNvPr id="0" name=""/>
        <dsp:cNvSpPr/>
      </dsp:nvSpPr>
      <dsp:spPr>
        <a:xfrm rot="5400000">
          <a:off x="-185966" y="189497"/>
          <a:ext cx="1239777" cy="8678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01</a:t>
          </a:r>
          <a:endParaRPr lang="en-US" sz="2400" kern="1200"/>
        </a:p>
      </dsp:txBody>
      <dsp:txXfrm rot="-5400000">
        <a:off x="1" y="437452"/>
        <a:ext cx="867844" cy="371933"/>
      </dsp:txXfrm>
    </dsp:sp>
    <dsp:sp modelId="{6AAD65B1-876E-4A23-95A4-F0BE3AE57FE6}">
      <dsp:nvSpPr>
        <dsp:cNvPr id="0" name=""/>
        <dsp:cNvSpPr/>
      </dsp:nvSpPr>
      <dsp:spPr>
        <a:xfrm rot="5400000">
          <a:off x="4145794" y="-3274419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3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3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3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 sz="3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67845" y="42869"/>
        <a:ext cx="7322416" cy="727177"/>
      </dsp:txXfrm>
    </dsp:sp>
    <dsp:sp modelId="{7124816F-BFC8-4D74-A037-EFFEFAD3F668}">
      <dsp:nvSpPr>
        <dsp:cNvPr id="0" name=""/>
        <dsp:cNvSpPr/>
      </dsp:nvSpPr>
      <dsp:spPr>
        <a:xfrm rot="5400000">
          <a:off x="-185966" y="1282538"/>
          <a:ext cx="1239777" cy="867844"/>
        </a:xfrm>
        <a:prstGeom prst="chevron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02</a:t>
          </a:r>
          <a:endParaRPr lang="en-US" sz="2400" kern="1200" dirty="0"/>
        </a:p>
      </dsp:txBody>
      <dsp:txXfrm rot="-5400000">
        <a:off x="1" y="1530493"/>
        <a:ext cx="867844" cy="371933"/>
      </dsp:txXfrm>
    </dsp:sp>
    <dsp:sp modelId="{BBEAC3D0-98E7-4CBA-91D9-1177A35BAF47}">
      <dsp:nvSpPr>
        <dsp:cNvPr id="0" name=""/>
        <dsp:cNvSpPr/>
      </dsp:nvSpPr>
      <dsp:spPr>
        <a:xfrm rot="5400000">
          <a:off x="4145794" y="-2181378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3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kern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3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kern="1200" dirty="0" err="1" smtClean="0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3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kern="1200" dirty="0" err="1" smtClean="0">
              <a:latin typeface="Times New Roman" pitchFamily="18" charset="0"/>
              <a:cs typeface="Times New Roman" pitchFamily="18" charset="0"/>
            </a:rPr>
            <a:t>liên</a:t>
          </a:r>
          <a:r>
            <a:rPr lang="en-US" sz="3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kern="1200" dirty="0" err="1" smtClean="0">
              <a:latin typeface="Times New Roman" pitchFamily="18" charset="0"/>
              <a:cs typeface="Times New Roman" pitchFamily="18" charset="0"/>
            </a:rPr>
            <a:t>quan</a:t>
          </a:r>
          <a:endParaRPr lang="en-US" sz="30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67845" y="1135910"/>
        <a:ext cx="7322416" cy="727177"/>
      </dsp:txXfrm>
    </dsp:sp>
    <dsp:sp modelId="{0AE4F165-E188-4385-9BDD-A544B2EEE2E6}">
      <dsp:nvSpPr>
        <dsp:cNvPr id="0" name=""/>
        <dsp:cNvSpPr/>
      </dsp:nvSpPr>
      <dsp:spPr>
        <a:xfrm rot="5400000">
          <a:off x="-185966" y="2375579"/>
          <a:ext cx="1239777" cy="867844"/>
        </a:xfrm>
        <a:prstGeom prst="chevron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03</a:t>
          </a:r>
          <a:endParaRPr lang="en-US" sz="2400" kern="1200"/>
        </a:p>
      </dsp:txBody>
      <dsp:txXfrm rot="-5400000">
        <a:off x="1" y="2623534"/>
        <a:ext cx="867844" cy="371933"/>
      </dsp:txXfrm>
    </dsp:sp>
    <dsp:sp modelId="{F87288C5-1CC6-4561-ABF9-52ECC43B882B}">
      <dsp:nvSpPr>
        <dsp:cNvPr id="0" name=""/>
        <dsp:cNvSpPr/>
      </dsp:nvSpPr>
      <dsp:spPr>
        <a:xfrm rot="5400000">
          <a:off x="4145794" y="-1088336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3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kern="1200" dirty="0" err="1" smtClean="0">
              <a:latin typeface="Times New Roman" pitchFamily="18" charset="0"/>
              <a:cs typeface="Times New Roman" pitchFamily="18" charset="0"/>
            </a:rPr>
            <a:t>kịch</a:t>
          </a:r>
          <a:r>
            <a:rPr lang="en-US" sz="3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kern="1200" dirty="0" err="1" smtClean="0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3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b="1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3000" b="1" kern="1200" dirty="0" smtClean="0">
              <a:latin typeface="Times New Roman" pitchFamily="18" charset="0"/>
              <a:cs typeface="Times New Roman" pitchFamily="18" charset="0"/>
            </a:rPr>
            <a:t> Game</a:t>
          </a:r>
          <a:endParaRPr lang="en-US" sz="3000" kern="1200" dirty="0"/>
        </a:p>
      </dsp:txBody>
      <dsp:txXfrm rot="-5400000">
        <a:off x="867845" y="2228952"/>
        <a:ext cx="7322416" cy="727177"/>
      </dsp:txXfrm>
    </dsp:sp>
    <dsp:sp modelId="{1A23807C-F5B1-41D2-8CC5-4F296C1443F2}">
      <dsp:nvSpPr>
        <dsp:cNvPr id="0" name=""/>
        <dsp:cNvSpPr/>
      </dsp:nvSpPr>
      <dsp:spPr>
        <a:xfrm rot="5400000">
          <a:off x="-185966" y="3468621"/>
          <a:ext cx="1239777" cy="867844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04</a:t>
          </a:r>
          <a:endParaRPr lang="en-US" sz="2400" kern="1200" dirty="0"/>
        </a:p>
      </dsp:txBody>
      <dsp:txXfrm rot="-5400000">
        <a:off x="1" y="3716576"/>
        <a:ext cx="867844" cy="371933"/>
      </dsp:txXfrm>
    </dsp:sp>
    <dsp:sp modelId="{6D262B73-55EC-497E-AE31-4192F7180429}">
      <dsp:nvSpPr>
        <dsp:cNvPr id="0" name=""/>
        <dsp:cNvSpPr/>
      </dsp:nvSpPr>
      <dsp:spPr>
        <a:xfrm rot="5400000">
          <a:off x="4145794" y="4704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3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67845" y="3321993"/>
        <a:ext cx="7322416" cy="72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6D5F7-DAAA-470D-A3B2-A5FE64E99C53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B4C87-ED71-43AF-908F-777AA7FC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4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4C87-ED71-43AF-908F-777AA7FCCD2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18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4C87-ED71-43AF-908F-777AA7FCCD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4C87-ED71-43AF-908F-777AA7FCCD2C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B5AE-AB57-4B2A-8567-67799A2F5017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0999-3BC0-4891-B246-BEBCF16E380E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D1C8-4423-49C7-B115-A6BE0004F109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A780-1873-4448-90E1-A5E247DAA196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7DD1-631A-4E20-A6E5-B9ADC73A1997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EBB-398A-4BFE-9709-E1578ADE590F}" type="datetime1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B8EC-9FFF-4436-BFF2-5471E47197C1}" type="datetime1">
              <a:rPr lang="en-US" smtClean="0"/>
              <a:t>11/26/2015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D686-1D46-4E6A-845A-3EBA80547081}" type="datetime1">
              <a:rPr lang="en-US" smtClean="0"/>
              <a:t>11/26/2015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E164-A1DD-4297-AA30-176059DC3D56}" type="datetime1">
              <a:rPr lang="en-US" smtClean="0"/>
              <a:t>11/26/2015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68B8-74F7-451A-9A2C-9A8A38F6C0E1}" type="datetime1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11D-DCBF-4593-BED4-6BDBE2728969}" type="datetime1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HÀ NỘI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3B36-6033-4BDD-BAFA-BDD985FEB478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HÀ NỘI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wmf"/><Relationship Id="rId4" Type="http://schemas.openxmlformats.org/officeDocument/2006/relationships/diagramLayout" Target="../diagrams/layout1.xml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58122"/>
            <a:ext cx="8039100" cy="1531303"/>
          </a:xfrm>
        </p:spPr>
        <p:txBody>
          <a:bodyPr>
            <a:noAutofit/>
          </a:bodyPr>
          <a:lstStyle/>
          <a:p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LẬP TRÌNH GAME CARO CHƠI QUA MẠNG LAN </a:t>
            </a:r>
            <a:endParaRPr lang="en-US" sz="23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4572000"/>
            <a:ext cx="4419600" cy="1752600"/>
          </a:xfrm>
        </p:spPr>
        <p:txBody>
          <a:bodyPr>
            <a:normAutofit/>
          </a:bodyPr>
          <a:lstStyle/>
          <a:p>
            <a:pPr algn="l"/>
            <a:endParaRPr lang="en-US" sz="1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 ĐĂNG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       -  20111090</a:t>
            </a:r>
            <a:endParaRPr lang="en-US" sz="1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 VĂN THANH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20112273.</a:t>
            </a:r>
            <a:endParaRPr lang="en-US" sz="1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GVHD: </a:t>
            </a:r>
          </a:p>
          <a:p>
            <a:pPr algn="l"/>
            <a:endParaRPr lang="en-US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DFB0-6318-4DD1-8B62-FF0A9B968175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11/26/2015</a:t>
            </a:fld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3810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TRƯỜNG ĐẠI HỌC BÁCH KHOA HÀ NỘI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VIỆN CNTT – TRUYỀN THÔNG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1334" y="1600339"/>
            <a:ext cx="4900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BÁO CÁO BTL JAVA 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LogoBKchua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KỊCH BẢN QUẢN LÝ USER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10</a:t>
            </a:fld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158" y="6474023"/>
            <a:ext cx="842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8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84296" y="3440582"/>
            <a:ext cx="117021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11922" y="4495800"/>
            <a:ext cx="13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4296" y="4038600"/>
            <a:ext cx="73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438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4639430"/>
            <a:ext cx="6400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914574"/>
            <a:ext cx="7041490" cy="3523793"/>
          </a:xfrm>
          <a:prstGeom prst="rect">
            <a:avLst/>
          </a:prstGeom>
        </p:spPr>
      </p:pic>
      <p:sp>
        <p:nvSpPr>
          <p:cNvPr id="19" name="Cloud Callout 18"/>
          <p:cNvSpPr/>
          <p:nvPr/>
        </p:nvSpPr>
        <p:spPr>
          <a:xfrm>
            <a:off x="3505200" y="1581399"/>
            <a:ext cx="2415533" cy="1096179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Server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-53619" y="3196817"/>
            <a:ext cx="2415533" cy="1096179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.Client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5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KỊCH BẢN QUẢN LÝ USER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11</a:t>
            </a:fld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58" y="6474023"/>
            <a:ext cx="842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8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84296" y="3440582"/>
            <a:ext cx="117021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1922" y="4495800"/>
            <a:ext cx="13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4296" y="4038600"/>
            <a:ext cx="73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4639430"/>
            <a:ext cx="6400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914574"/>
            <a:ext cx="7041490" cy="3523793"/>
          </a:xfrm>
          <a:prstGeom prst="rect">
            <a:avLst/>
          </a:prstGeom>
        </p:spPr>
      </p:pic>
      <p:sp>
        <p:nvSpPr>
          <p:cNvPr id="19" name="Cloud Callout 18"/>
          <p:cNvSpPr/>
          <p:nvPr/>
        </p:nvSpPr>
        <p:spPr>
          <a:xfrm>
            <a:off x="3505200" y="1328877"/>
            <a:ext cx="2819400" cy="1348701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account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loud Callout 20"/>
          <p:cNvSpPr/>
          <p:nvPr/>
        </p:nvSpPr>
        <p:spPr>
          <a:xfrm>
            <a:off x="8007" y="3050921"/>
            <a:ext cx="2415533" cy="1096179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12</a:t>
            </a:fld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8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84296" y="3440582"/>
            <a:ext cx="117021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599" y="3397843"/>
            <a:ext cx="106679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287588" y="3334131"/>
            <a:ext cx="124744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447800" y="58038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057400" y="5397338"/>
            <a:ext cx="134635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819357" y="1676400"/>
            <a:ext cx="638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19357" y="4495800"/>
            <a:ext cx="638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3538" y="3156417"/>
            <a:ext cx="696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599" y="1676400"/>
            <a:ext cx="80772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300" dirty="0">
                <a:latin typeface="+mj-lt"/>
              </a:rPr>
              <a:t>Nếu đăng nhập thành </a:t>
            </a:r>
            <a:r>
              <a:rPr lang="vi-VN" sz="2300" dirty="0" smtClean="0">
                <a:latin typeface="+mj-lt"/>
              </a:rPr>
              <a:t>công</a:t>
            </a:r>
            <a:r>
              <a:rPr lang="en-US" sz="2300" dirty="0" smtClean="0">
                <a:latin typeface="+mj-lt"/>
              </a:rPr>
              <a:t>: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endParaRPr lang="en-US" sz="23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8" y="2132197"/>
            <a:ext cx="7173662" cy="40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0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Nếu Lựa Chọn Tạo Server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13</a:t>
            </a:fld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58" y="6474023"/>
            <a:ext cx="842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8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84296" y="3440582"/>
            <a:ext cx="117021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1922" y="4495800"/>
            <a:ext cx="13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4296" y="4038600"/>
            <a:ext cx="73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4639430"/>
            <a:ext cx="6400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914574"/>
            <a:ext cx="7041490" cy="3523793"/>
          </a:xfrm>
          <a:prstGeom prst="rect">
            <a:avLst/>
          </a:prstGeom>
        </p:spPr>
      </p:pic>
      <p:sp>
        <p:nvSpPr>
          <p:cNvPr id="19" name="Cloud Callout 18"/>
          <p:cNvSpPr/>
          <p:nvPr/>
        </p:nvSpPr>
        <p:spPr>
          <a:xfrm>
            <a:off x="3505200" y="1328877"/>
            <a:ext cx="2819400" cy="1348701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2 port(1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game,1 chat)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loud Callout 20"/>
          <p:cNvSpPr/>
          <p:nvPr/>
        </p:nvSpPr>
        <p:spPr>
          <a:xfrm>
            <a:off x="8007" y="2895601"/>
            <a:ext cx="2415533" cy="1251500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Client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chở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122002" y="2940072"/>
            <a:ext cx="2415533" cy="1226001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port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2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1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Load List Server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14</a:t>
            </a:fld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58" y="6474023"/>
            <a:ext cx="842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8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84296" y="3440582"/>
            <a:ext cx="117021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1922" y="4495800"/>
            <a:ext cx="13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4296" y="4038600"/>
            <a:ext cx="73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4639430"/>
            <a:ext cx="6400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914574"/>
            <a:ext cx="7041490" cy="3523793"/>
          </a:xfrm>
          <a:prstGeom prst="rect">
            <a:avLst/>
          </a:prstGeom>
        </p:spPr>
      </p:pic>
      <p:sp>
        <p:nvSpPr>
          <p:cNvPr id="19" name="Cloud Callout 18"/>
          <p:cNvSpPr/>
          <p:nvPr/>
        </p:nvSpPr>
        <p:spPr>
          <a:xfrm>
            <a:off x="3505200" y="1328877"/>
            <a:ext cx="2819400" cy="1348701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client,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loud Callout 20"/>
          <p:cNvSpPr/>
          <p:nvPr/>
        </p:nvSpPr>
        <p:spPr>
          <a:xfrm>
            <a:off x="8007" y="2364533"/>
            <a:ext cx="2735193" cy="1782567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Client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. Client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kia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server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2705100" y="1452917"/>
            <a:ext cx="2819400" cy="1348701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0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1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15</a:t>
            </a:fld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8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84296" y="3440582"/>
            <a:ext cx="117021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599" y="3397843"/>
            <a:ext cx="106679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287588" y="3334131"/>
            <a:ext cx="124744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447800" y="58038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057400" y="5397338"/>
            <a:ext cx="134635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19357" y="1676400"/>
            <a:ext cx="638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19357" y="4495800"/>
            <a:ext cx="638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3538" y="3156417"/>
            <a:ext cx="696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endParaRPr lang="en-US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599" y="1676400"/>
            <a:ext cx="80772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300" dirty="0">
                <a:solidFill>
                  <a:prstClr val="black"/>
                </a:solidFill>
                <a:latin typeface="Times New Roman" panose="02020603050405020304" pitchFamily="18" charset="0"/>
              </a:rPr>
              <a:t>Nếu đăng nhập </a:t>
            </a:r>
            <a:r>
              <a:rPr lang="en-US" sz="2300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thất</a:t>
            </a:r>
            <a:r>
              <a:rPr lang="en-US" sz="23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bại</a:t>
            </a:r>
            <a:r>
              <a:rPr lang="en-US" sz="2300" dirty="0" smtClean="0">
                <a:solidFill>
                  <a:prstClr val="black"/>
                </a:solidFill>
              </a:rPr>
              <a:t>:</a:t>
            </a:r>
            <a:r>
              <a:rPr lang="vi-V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/>
            </a:r>
            <a:br>
              <a:rPr lang="vi-VN" sz="2400" dirty="0">
                <a:solidFill>
                  <a:prstClr val="black"/>
                </a:solidFill>
                <a:latin typeface="Times New Roman" panose="02020603050405020304" pitchFamily="18" charset="0"/>
              </a:rPr>
            </a:br>
            <a:endParaRPr lang="en-US" sz="2300" dirty="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92" y="2220036"/>
            <a:ext cx="5930720" cy="379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8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KỊCH BẢN QUẢN LÝ USER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16</a:t>
            </a:fld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58" y="6474023"/>
            <a:ext cx="842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8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84296" y="3440582"/>
            <a:ext cx="117021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1922" y="4495800"/>
            <a:ext cx="13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4296" y="4038600"/>
            <a:ext cx="73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4639430"/>
            <a:ext cx="6400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914574"/>
            <a:ext cx="7041490" cy="3523793"/>
          </a:xfrm>
          <a:prstGeom prst="rect">
            <a:avLst/>
          </a:prstGeom>
        </p:spPr>
      </p:pic>
      <p:sp>
        <p:nvSpPr>
          <p:cNvPr id="19" name="Cloud Callout 18"/>
          <p:cNvSpPr/>
          <p:nvPr/>
        </p:nvSpPr>
        <p:spPr>
          <a:xfrm>
            <a:off x="3505200" y="1328877"/>
            <a:ext cx="2819400" cy="1348701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CSDL,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loud Callout 20"/>
          <p:cNvSpPr/>
          <p:nvPr/>
        </p:nvSpPr>
        <p:spPr>
          <a:xfrm>
            <a:off x="8007" y="3050921"/>
            <a:ext cx="2415533" cy="1096179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122002" y="2975141"/>
            <a:ext cx="2415533" cy="1096179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1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1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774" y="274638"/>
            <a:ext cx="7471026" cy="1143000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KỊCH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BẢN CHƠI GAME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448-22EC-4BDD-B8D7-BBFFFEC1DF04}" type="datetime1">
              <a:rPr lang="en-US" smtClean="0">
                <a:solidFill>
                  <a:srgbClr val="FF0000"/>
                </a:solidFill>
              </a:rPr>
              <a:pPr/>
              <a:t>11/26/2015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17</a:t>
            </a:fld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905000"/>
            <a:ext cx="72847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74" y="1905000"/>
            <a:ext cx="7039873" cy="3525422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>
          <a:xfrm>
            <a:off x="3886200" y="1417639"/>
            <a:ext cx="2415533" cy="1370816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ServerCaro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thread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port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-11681" y="3119621"/>
            <a:ext cx="2415533" cy="1096179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ServerCaro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0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774" y="274638"/>
            <a:ext cx="7471026" cy="1143000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KỊCH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BẢN CHƠI GAME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448-22EC-4BDD-B8D7-BBFFFEC1DF04}" type="datetime1">
              <a:rPr lang="en-US" smtClean="0">
                <a:solidFill>
                  <a:srgbClr val="FF0000"/>
                </a:solidFill>
              </a:rPr>
              <a:pPr/>
              <a:t>11/26/2015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18</a:t>
            </a:fld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905000"/>
            <a:ext cx="72847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83994"/>
            <a:ext cx="7039873" cy="3525422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>
          <a:xfrm>
            <a:off x="3148469" y="1898586"/>
            <a:ext cx="3790933" cy="1370816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ClientCaro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ClientCaro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ClientCaro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362651" y="3124199"/>
            <a:ext cx="2913949" cy="1690147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servercaro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repaint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ServerCaro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show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3406133" y="2105138"/>
            <a:ext cx="3533269" cy="1370816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con,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Thông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đã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thắng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bàn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cờ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ván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mới</a:t>
            </a:r>
            <a:endParaRPr lang="en-US" sz="1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789212" y="3054927"/>
            <a:ext cx="2913949" cy="1690147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6.Kiểm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vị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trí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quân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cờ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Servercaro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Thông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thua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nếu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kiểm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thấy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servercaro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đánh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thắng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,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bàn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cờ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bị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ván</a:t>
            </a:r>
            <a:r>
              <a:rPr lang="en-US" sz="1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mới</a:t>
            </a:r>
            <a:endParaRPr lang="en-US" sz="13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396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774" y="274638"/>
            <a:ext cx="7471026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MÔ HÌNH ỨNG DỤNG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90D9-BADE-4AA5-9C0B-9A4930E3E650}" type="datetime1">
              <a:rPr lang="en-US" smtClean="0">
                <a:solidFill>
                  <a:srgbClr val="FF0000"/>
                </a:solidFill>
              </a:rPr>
              <a:pPr/>
              <a:t>11/26/2015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19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417638"/>
            <a:ext cx="74676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: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Statefull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Statefull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300" b="1" dirty="0">
                <a:latin typeface="+mj-lt"/>
              </a:rPr>
              <a:t>Sau khi client đã tìm được người chơi để kết nối sẽ ngắt kết nối hoàn toàn với </a:t>
            </a:r>
            <a:r>
              <a:rPr lang="vi-VN" sz="2300" b="1" dirty="0" smtClean="0">
                <a:latin typeface="+mj-lt"/>
              </a:rPr>
              <a:t>server</a:t>
            </a:r>
            <a:r>
              <a:rPr lang="en-US" sz="2300" dirty="0">
                <a:latin typeface="+mj-lt"/>
              </a:rPr>
              <a:t> </a:t>
            </a:r>
            <a:r>
              <a:rPr lang="vi-VN" sz="2300" b="1" dirty="0" smtClean="0">
                <a:latin typeface="+mj-lt"/>
              </a:rPr>
              <a:t>chính </a:t>
            </a:r>
            <a:r>
              <a:rPr lang="vi-VN" sz="2300" b="1" dirty="0">
                <a:latin typeface="+mj-lt"/>
              </a:rPr>
              <a:t>quản lý user. Và lúc này 2 người chơi đang kết nối trực tiếp </a:t>
            </a:r>
            <a:r>
              <a:rPr lang="vi-VN" sz="2300" b="1" dirty="0" smtClean="0">
                <a:latin typeface="+mj-lt"/>
              </a:rPr>
              <a:t>với</a:t>
            </a:r>
            <a:r>
              <a:rPr lang="en-US" sz="2300" b="1" dirty="0" smtClean="0">
                <a:latin typeface="+mj-lt"/>
              </a:rPr>
              <a:t> </a:t>
            </a:r>
            <a:r>
              <a:rPr lang="vi-VN" sz="2300" b="1" dirty="0" smtClean="0">
                <a:latin typeface="+mj-lt"/>
              </a:rPr>
              <a:t>nhau</a:t>
            </a:r>
            <a:r>
              <a:rPr lang="vi-VN" sz="2300" dirty="0">
                <a:latin typeface="+mj-lt"/>
              </a:rPr>
              <a:t/>
            </a:r>
            <a:br>
              <a:rPr lang="vi-VN" sz="2300" dirty="0">
                <a:latin typeface="+mj-lt"/>
              </a:rPr>
            </a:b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675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774" y="274638"/>
            <a:ext cx="7471026" cy="114300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NỘI </a:t>
            </a:r>
            <a:r>
              <a:rPr lang="en-US" sz="4000" b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DUNG</a:t>
            </a:r>
            <a:endParaRPr 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9614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E67-11A2-4503-8ECE-226F7B23B9FB}" type="datetime1">
              <a:rPr lang="en-US" smtClean="0">
                <a:solidFill>
                  <a:schemeClr val="accent1">
                    <a:lumMod val="50000"/>
                  </a:schemeClr>
                </a:solidFill>
              </a:rPr>
              <a:t>11/26/2015</a:t>
            </a:fld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pPr/>
              <a:t>2</a:t>
            </a:fld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 descr="LogoBKchuan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909782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40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774" y="274638"/>
            <a:ext cx="7471026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MÔ HÌNH CHƠI GAME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90D9-BADE-4AA5-9C0B-9A4930E3E650}" type="datetime1">
              <a:rPr lang="en-US" smtClean="0">
                <a:solidFill>
                  <a:srgbClr val="FF0000"/>
                </a:solidFill>
              </a:rPr>
              <a:pPr/>
              <a:t>11/26/2015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20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417638"/>
            <a:ext cx="746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: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Statefull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Statefull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190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774" y="274638"/>
            <a:ext cx="7471026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MÔ TẢ CHỨC NĂNG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90D9-BADE-4AA5-9C0B-9A4930E3E650}" type="datetime1">
              <a:rPr lang="en-US" smtClean="0">
                <a:solidFill>
                  <a:srgbClr val="FF0000"/>
                </a:solidFill>
              </a:rPr>
              <a:pPr/>
              <a:t>11/26/2015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21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417638"/>
            <a:ext cx="74676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ServerCaro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b="1" dirty="0">
                <a:latin typeface="+mj-lt"/>
              </a:rPr>
              <a:t>ServerCaro.java: </a:t>
            </a:r>
            <a:r>
              <a:rPr lang="vi-VN" sz="2200" dirty="0">
                <a:latin typeface="+mj-lt"/>
              </a:rPr>
              <a:t>là hàm chính của chương trình, chứa hàm main(), có trách nhiệm lắng nghe kết nối và kết </a:t>
            </a:r>
            <a:r>
              <a:rPr lang="vi-VN" sz="2200" dirty="0" smtClean="0">
                <a:latin typeface="+mj-lt"/>
              </a:rPr>
              <a:t>nối</a:t>
            </a:r>
            <a:r>
              <a:rPr lang="en-US" sz="2200" dirty="0" smtClean="0">
                <a:latin typeface="+mj-lt"/>
              </a:rPr>
              <a:t> </a:t>
            </a:r>
            <a:r>
              <a:rPr lang="vi-VN" sz="2200" dirty="0" smtClean="0">
                <a:latin typeface="+mj-lt"/>
              </a:rPr>
              <a:t>với </a:t>
            </a:r>
            <a:r>
              <a:rPr lang="vi-VN" sz="2200" dirty="0">
                <a:latin typeface="+mj-lt"/>
              </a:rPr>
              <a:t>client khi có yêu cầu</a:t>
            </a:r>
            <a:r>
              <a:rPr lang="vi-VN" sz="2200" dirty="0" smtClean="0">
                <a:latin typeface="+mj-lt"/>
              </a:rPr>
              <a:t>.</a:t>
            </a:r>
            <a:endParaRPr lang="en-US" sz="2200" dirty="0" smtClean="0">
              <a:latin typeface="+mj-lt"/>
            </a:endParaRPr>
          </a:p>
          <a:p>
            <a:endParaRPr lang="en-US" sz="2200" dirty="0" smtClean="0">
              <a:latin typeface="+mj-lt"/>
            </a:endParaRPr>
          </a:p>
          <a:p>
            <a:r>
              <a:rPr lang="vi-VN" sz="2200" b="1" dirty="0" smtClean="0">
                <a:latin typeface="+mj-lt"/>
              </a:rPr>
              <a:t>ThreadSocket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r>
              <a:rPr lang="vi-VN" sz="2200" dirty="0" smtClean="0">
                <a:latin typeface="+mj-lt"/>
              </a:rPr>
              <a:t>: </a:t>
            </a:r>
            <a:r>
              <a:rPr lang="vi-VN" sz="2200" dirty="0">
                <a:latin typeface="+mj-lt"/>
              </a:rPr>
              <a:t>thực hiện tương tác với client, nhận thông tin từ client gửi lên và trả về kết quả phù hợp</a:t>
            </a:r>
            <a:r>
              <a:rPr lang="vi-VN" sz="2200" dirty="0" smtClean="0">
                <a:latin typeface="+mj-lt"/>
              </a:rPr>
              <a:t>.</a:t>
            </a:r>
            <a:endParaRPr lang="en-US" sz="2200" dirty="0" smtClean="0">
              <a:latin typeface="+mj-lt"/>
            </a:endParaRPr>
          </a:p>
          <a:p>
            <a:endParaRPr lang="en-US" sz="2200" dirty="0" smtClean="0">
              <a:latin typeface="+mj-lt"/>
            </a:endParaRPr>
          </a:p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Database.java: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với cơ sở dữ liệu để truy xuất thông tin account và lưu thông tin user vào cơ sở dữ liệu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b="1" dirty="0">
                <a:latin typeface="+mj-lt"/>
              </a:rPr>
              <a:t>Address.java: </a:t>
            </a:r>
            <a:r>
              <a:rPr lang="vi-VN" sz="2200" dirty="0">
                <a:latin typeface="+mj-lt"/>
              </a:rPr>
              <a:t>lưu ip và port của máy làm server.</a:t>
            </a:r>
            <a:br>
              <a:rPr lang="vi-VN" sz="2200" dirty="0">
                <a:latin typeface="+mj-lt"/>
              </a:rPr>
            </a:br>
            <a:r>
              <a:rPr lang="vi-VN" sz="2200" dirty="0">
                <a:latin typeface="+mj-lt"/>
              </a:rPr>
              <a:t/>
            </a:r>
            <a:br>
              <a:rPr lang="vi-VN" sz="2200" dirty="0">
                <a:latin typeface="+mj-lt"/>
              </a:rPr>
            </a:br>
            <a:r>
              <a:rPr lang="vi-VN" dirty="0">
                <a:latin typeface="+mj-lt"/>
              </a:rPr>
              <a:t/>
            </a:r>
            <a:br>
              <a:rPr lang="vi-VN" dirty="0">
                <a:latin typeface="+mj-lt"/>
              </a:rPr>
            </a:br>
            <a:r>
              <a:rPr lang="vi-VN" dirty="0">
                <a:latin typeface="+mj-lt"/>
                <a:cs typeface="Times New Roman" panose="02020603050405020304" pitchFamily="18" charset="0"/>
              </a:rPr>
              <a:t/>
            </a:r>
            <a:br>
              <a:rPr lang="vi-VN" dirty="0">
                <a:latin typeface="+mj-lt"/>
                <a:cs typeface="Times New Roman" panose="02020603050405020304" pitchFamily="18" charset="0"/>
              </a:rPr>
            </a:br>
            <a:r>
              <a:rPr lang="vi-VN" dirty="0">
                <a:latin typeface="+mj-lt"/>
                <a:cs typeface="Times New Roman" panose="02020603050405020304" pitchFamily="18" charset="0"/>
              </a:rPr>
              <a:t/>
            </a:r>
            <a:br>
              <a:rPr lang="vi-VN" dirty="0">
                <a:latin typeface="+mj-lt"/>
                <a:cs typeface="Times New Roman" panose="02020603050405020304" pitchFamily="18" charset="0"/>
              </a:rPr>
            </a:br>
            <a:r>
              <a:rPr lang="vi-VN" dirty="0">
                <a:latin typeface="+mj-lt"/>
              </a:rPr>
              <a:t/>
            </a:r>
            <a:br>
              <a:rPr lang="vi-VN" dirty="0">
                <a:latin typeface="+mj-lt"/>
              </a:rPr>
            </a:br>
            <a:r>
              <a:rPr lang="vi-VN" dirty="0">
                <a:latin typeface="+mj-lt"/>
              </a:rPr>
              <a:t/>
            </a:r>
            <a:br>
              <a:rPr lang="vi-VN" dirty="0">
                <a:latin typeface="+mj-lt"/>
              </a:rPr>
            </a:br>
            <a:r>
              <a:rPr lang="vi-VN" dirty="0">
                <a:latin typeface="+mj-lt"/>
              </a:rPr>
              <a:t/>
            </a:r>
            <a:br>
              <a:rPr lang="vi-VN" dirty="0">
                <a:latin typeface="+mj-lt"/>
              </a:rPr>
            </a:br>
            <a:r>
              <a:rPr lang="vi-VN" dirty="0">
                <a:latin typeface="+mj-lt"/>
              </a:rPr>
              <a:t/>
            </a:r>
            <a:br>
              <a:rPr lang="vi-VN" dirty="0">
                <a:latin typeface="+mj-lt"/>
              </a:rPr>
            </a:b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endParaRPr lang="en-US" sz="2400" dirty="0" smtClean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774" y="274638"/>
            <a:ext cx="7471026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MÔ TẢ CHỨC NĂNG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90D9-BADE-4AA5-9C0B-9A4930E3E650}" type="datetime1">
              <a:rPr lang="en-US" smtClean="0">
                <a:solidFill>
                  <a:srgbClr val="FF0000"/>
                </a:solidFill>
              </a:rPr>
              <a:pPr/>
              <a:t>11/26/2015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22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417638"/>
            <a:ext cx="7467600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ClientCaro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ClientCaro.java: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LoginCaro.java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Account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 hay false.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Register.java: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Account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hay false.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Loginsuccess: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 Là một form quan trọng cho phép client tạo server để chờ người chơi kết nối vào và cho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lựa chọn những danh sách server đang chờ đợi kết nối để chơi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Address.java: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CaroClient.java: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chứa giao diện bàn cờ, kết nối với Caroserver để chơi game có hỗ trợ trò chuyện trong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chơi.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CaroServer.java: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chứa giao diện bàn cờ, chờ CaroClient kết nối đến để chơi game có hỗ trợ trò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chơi</a:t>
            </a:r>
            <a:r>
              <a:rPr lang="vi-VN" sz="2400" dirty="0"/>
              <a:t>.</a:t>
            </a:r>
            <a:br>
              <a:rPr lang="vi-VN" sz="2400" dirty="0"/>
            </a:br>
            <a:r>
              <a:rPr lang="vi-VN" sz="2400" dirty="0"/>
              <a:t/>
            </a:r>
            <a:br>
              <a:rPr lang="vi-VN" sz="2400" dirty="0"/>
            </a:br>
            <a:r>
              <a:rPr lang="vi-VN" sz="2400" dirty="0"/>
              <a:t/>
            </a:r>
            <a:br>
              <a:rPr lang="vi-VN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200" dirty="0">
                <a:latin typeface="+mj-lt"/>
              </a:rPr>
              <a:t/>
            </a:r>
            <a:br>
              <a:rPr lang="en-US" sz="2200" dirty="0">
                <a:latin typeface="+mj-lt"/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prstClr val="black"/>
              </a:solidFill>
            </a:endParaRPr>
          </a:p>
          <a:p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Autofit/>
          </a:bodyPr>
          <a:lstStyle/>
          <a:p>
            <a:pPr algn="just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giao diện thân thiện dễ giao tiếp, dễ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quản lý số lượng máy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gấp rút nên vẫn còn nhiều chỗ chưa hoàn thiện như là: quy định thời gian đánh cờ của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ván chơi, tính điểm cho user....</a:t>
            </a:r>
            <a:b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705B-67DE-4B62-BD70-B4F1C71BC4AE}" type="datetime1">
              <a:rPr lang="en-US" smtClean="0">
                <a:solidFill>
                  <a:srgbClr val="FF0000"/>
                </a:solidFill>
              </a:rPr>
              <a:t>11/26/2015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23</a:t>
            </a:fld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5774" y="274638"/>
            <a:ext cx="7471026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 LUẬN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5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Autofit/>
          </a:bodyPr>
          <a:lstStyle/>
          <a:p>
            <a:pPr lvl="0" algn="just"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1500" dirty="0">
                <a:latin typeface="Times New Roman" panose="02020603050405020304" pitchFamily="18" charset="0"/>
                <a:ea typeface="MS Mincho" panose="02020609040205080304" pitchFamily="49" charset="-128"/>
              </a:rPr>
              <a:t>C.-P. Fan, W.-H. Liang, and W. Lee, “Fast blind equalization with </a:t>
            </a:r>
            <a:r>
              <a:rPr lang="en-US" sz="15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twostage</a:t>
            </a:r>
            <a:r>
              <a:rPr lang="en-US" sz="1500" dirty="0">
                <a:latin typeface="Times New Roman" panose="02020603050405020304" pitchFamily="18" charset="0"/>
                <a:ea typeface="MS Mincho" panose="02020609040205080304" pitchFamily="49" charset="-128"/>
              </a:rPr>
              <a:t> single/multilevel modulus and DD algorithm for high order QAM cable systems,” in Proc. IEEE Int. </a:t>
            </a:r>
            <a:r>
              <a:rPr lang="en-US" sz="15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Symp</a:t>
            </a:r>
            <a:r>
              <a:rPr lang="en-US" sz="1500" dirty="0">
                <a:latin typeface="Times New Roman" panose="02020603050405020304" pitchFamily="18" charset="0"/>
                <a:ea typeface="MS Mincho" panose="02020609040205080304" pitchFamily="49" charset="-128"/>
              </a:rPr>
              <a:t>. Circuits and Systems </a:t>
            </a:r>
            <a:r>
              <a:rPr lang="en-US" sz="15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ISCAS </a:t>
            </a:r>
            <a:r>
              <a:rPr lang="en-US" sz="1500" dirty="0" smtClean="0">
                <a:latin typeface="Times New Roman" panose="02020603050405020304" pitchFamily="18" charset="0"/>
                <a:ea typeface="Batang" panose="02030600000101010101" pitchFamily="18" charset="-127"/>
                <a:cs typeface="Angsana New" panose="02020603050405020304" pitchFamily="18" charset="-34"/>
              </a:rPr>
              <a:t>2008</a:t>
            </a:r>
            <a:r>
              <a:rPr lang="en-US" sz="1500" dirty="0">
                <a:latin typeface="Times New Roman" panose="02020603050405020304" pitchFamily="18" charset="0"/>
                <a:ea typeface="Batang" panose="02030600000101010101" pitchFamily="18" charset="-127"/>
                <a:cs typeface="Angsana New" panose="02020603050405020304" pitchFamily="18" charset="-34"/>
              </a:rPr>
              <a:t>, 2008, pp. </a:t>
            </a:r>
            <a:r>
              <a:rPr lang="en-US" sz="1500" dirty="0" smtClean="0">
                <a:latin typeface="Times New Roman" panose="02020603050405020304" pitchFamily="18" charset="0"/>
                <a:ea typeface="Batang" panose="02030600000101010101" pitchFamily="18" charset="-127"/>
                <a:cs typeface="Angsana New" panose="02020603050405020304" pitchFamily="18" charset="-34"/>
              </a:rPr>
              <a:t>3001–3004</a:t>
            </a:r>
          </a:p>
          <a:p>
            <a:pPr lvl="0" algn="just"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endParaRPr lang="en-US" sz="1500" dirty="0" smtClean="0">
              <a:latin typeface="Times New Roman" panose="02020603050405020304" pitchFamily="18" charset="0"/>
              <a:ea typeface="Batang" panose="02030600000101010101" pitchFamily="18" charset="-127"/>
              <a:cs typeface="Angsana New" panose="02020603050405020304" pitchFamily="18" charset="-34"/>
            </a:endParaRPr>
          </a:p>
          <a:p>
            <a:pPr lvl="0" algn="just"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 smtClean="0">
                <a:latin typeface="Times New Roman" panose="02020603050405020304" pitchFamily="18" charset="0"/>
                <a:ea typeface="Batang" panose="02030600000101010101" pitchFamily="18" charset="-127"/>
                <a:cs typeface="Angsana New" panose="02020603050405020304" pitchFamily="18" charset="-34"/>
              </a:rPr>
              <a:t>[2]</a:t>
            </a:r>
            <a:r>
              <a:rPr lang="en-US" sz="1500" dirty="0">
                <a:latin typeface="Times New Roman" panose="02020603050405020304" pitchFamily="18" charset="0"/>
                <a:ea typeface="MS Mincho" panose="02020609040205080304" pitchFamily="49" charset="-128"/>
              </a:rPr>
              <a:t> Y.-S. Choi, D. S. Han, and H. Hwang, “Joint blind </a:t>
            </a:r>
            <a:r>
              <a:rPr lang="en-US" sz="15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equalization,carrier</a:t>
            </a:r>
            <a:r>
              <a:rPr lang="en-US" sz="1500" dirty="0">
                <a:latin typeface="Times New Roman" panose="02020603050405020304" pitchFamily="18" charset="0"/>
                <a:ea typeface="MS Mincho" panose="02020609040205080304" pitchFamily="49" charset="-128"/>
              </a:rPr>
              <a:t> recovery, and timing recovery for HDTV modem,” in Society of Photo-Optical Instrumentation Engineers (SPIE) Conference </a:t>
            </a:r>
            <a:r>
              <a:rPr lang="en-US" sz="15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Series, B</a:t>
            </a:r>
            <a:r>
              <a:rPr lang="en-US" sz="1500" dirty="0">
                <a:latin typeface="Times New Roman" panose="02020603050405020304" pitchFamily="18" charset="0"/>
                <a:ea typeface="MS Mincho" panose="02020609040205080304" pitchFamily="49" charset="-128"/>
              </a:rPr>
              <a:t>. G. Haskell &amp; H.-M. Hang, Ed., vol. 2094, Oct. 1993, pp. 1357–1365.</a:t>
            </a:r>
          </a:p>
          <a:p>
            <a:pPr lvl="0" algn="just"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[3]</a:t>
            </a:r>
            <a:r>
              <a:rPr lang="en-US" sz="1500" dirty="0">
                <a:latin typeface="Times New Roman" panose="02020603050405020304" pitchFamily="18" charset="0"/>
                <a:ea typeface="MS Mincho" panose="02020609040205080304" pitchFamily="49" charset="-128"/>
              </a:rPr>
              <a:t> J.-J. Werner, J. Yang, D. D. Harman, and G. A. Dumont, “Blind equalization for broadband </a:t>
            </a:r>
            <a:r>
              <a:rPr lang="en-US" sz="15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access,”IEEE</a:t>
            </a:r>
            <a:r>
              <a:rPr lang="en-US" sz="1500" dirty="0">
                <a:latin typeface="Times New Roman" panose="02020603050405020304" pitchFamily="18" charset="0"/>
                <a:ea typeface="MS Mincho" panose="02020609040205080304" pitchFamily="49" charset="-128"/>
              </a:rPr>
              <a:t> Communications Magazine, vol. 37, no. 4, pp. 87–93, 1999.</a:t>
            </a:r>
          </a:p>
          <a:p>
            <a:pPr lvl="0" algn="just"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[4]</a:t>
            </a:r>
            <a:r>
              <a:rPr lang="en-US" sz="1500" dirty="0">
                <a:latin typeface="Times New Roman" panose="02020603050405020304" pitchFamily="18" charset="0"/>
                <a:ea typeface="MS Mincho" panose="02020609040205080304" pitchFamily="49" charset="-128"/>
              </a:rPr>
              <a:t> D. Q. </a:t>
            </a:r>
            <a:r>
              <a:rPr lang="en-US" sz="15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Junquiang</a:t>
            </a:r>
            <a:r>
              <a:rPr lang="en-US" sz="1500" dirty="0">
                <a:latin typeface="Times New Roman" panose="02020603050405020304" pitchFamily="18" charset="0"/>
                <a:ea typeface="MS Mincho" panose="02020609040205080304" pitchFamily="49" charset="-128"/>
              </a:rPr>
              <a:t> Hu, </a:t>
            </a:r>
            <a:r>
              <a:rPr lang="en-US" sz="15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Huy</a:t>
            </a:r>
            <a:r>
              <a:rPr lang="en-US" sz="1500" dirty="0">
                <a:latin typeface="Times New Roman" panose="02020603050405020304" pitchFamily="18" charset="0"/>
                <a:ea typeface="MS Mincho" panose="02020609040205080304" pitchFamily="49" charset="-128"/>
              </a:rPr>
              <a:t> Dung Han, “Systems and methods for blind equalization in a digital receiver,” US Patent US 8 488 652 B2, 2013. [Online]. Available: http://www.google.com/patents/US8488652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. </a:t>
            </a:r>
          </a:p>
          <a:p>
            <a:pPr lvl="0" algn="just"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705B-67DE-4B62-BD70-B4F1C71BC4AE}" type="datetime1">
              <a:rPr lang="en-US" smtClean="0">
                <a:solidFill>
                  <a:srgbClr val="FF0000"/>
                </a:solidFill>
              </a:rPr>
              <a:pPr/>
              <a:t>11/26/2015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24</a:t>
            </a:fld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5774" y="274638"/>
            <a:ext cx="7471026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83058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XIN CHÂN THÀNH CẢM ƠN !</a:t>
            </a:r>
            <a:endParaRPr lang="en-US" sz="4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A8B9-2F3A-4291-8AA2-ACF70C41A614}" type="datetime1">
              <a:rPr lang="en-US" smtClean="0"/>
              <a:t>11/26/2015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 descr="LogoBKchua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209800" y="185738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TRƯỜNG ĐẠI HỌC BÁCH KHOA HÀ NÔI</a:t>
            </a:r>
          </a:p>
          <a:p>
            <a:pPr algn="ctr"/>
            <a:r>
              <a:rPr lang="en-US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VIỆN ĐIỆN TỬ-VIỄN THÔNG</a:t>
            </a:r>
            <a:endParaRPr lang="en-US" b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774" y="274638"/>
            <a:ext cx="7471026" cy="1143000"/>
          </a:xfrm>
        </p:spPr>
        <p:txBody>
          <a:bodyPr>
            <a:normAutofit/>
          </a:bodyPr>
          <a:lstStyle/>
          <a:p>
            <a:r>
              <a:rPr lang="en-US" sz="27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YÊU CẦU CHỨC NĂNG</a:t>
            </a:r>
            <a:endParaRPr lang="en-US" sz="27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E7B6-EF4E-48EC-A610-FF24E5E5B6D1}" type="datetime1">
              <a:rPr lang="en-US" smtClean="0">
                <a:solidFill>
                  <a:srgbClr val="FF0000"/>
                </a:solidFill>
              </a:rPr>
              <a:pPr/>
              <a:t>11/26/2015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7" descr="LogoBKchua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1524000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774" y="274638"/>
            <a:ext cx="7471026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ĐA LUỒNG TRONG JAVA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5BAB-156A-4DFA-9947-FA523FBC5C06}" type="datetime1">
              <a:rPr lang="en-US" smtClean="0">
                <a:solidFill>
                  <a:srgbClr val="FF0000"/>
                </a:solidFill>
              </a:rPr>
              <a:pPr/>
              <a:t>11/26/2015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1524000"/>
            <a:ext cx="792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Luồng là đơn vị nhỏ nhất của đoạn mã có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 được để thực hiện một công việc riêng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Luồng có thể được tạo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bằng 2 cách: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 thừa từ lớp Thread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thi từ giao diện Runnable</a:t>
            </a:r>
            <a:r>
              <a:rPr lang="vi-VN" sz="2400" dirty="0"/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/>
              <a:t>    </a:t>
            </a:r>
            <a:r>
              <a:rPr lang="vi-VN" sz="2400" dirty="0" smtClean="0">
                <a:latin typeface="+mj-lt"/>
              </a:rPr>
              <a:t>• </a:t>
            </a:r>
            <a:r>
              <a:rPr lang="vi-VN" sz="2400" dirty="0">
                <a:latin typeface="+mj-lt"/>
              </a:rPr>
              <a:t>NEW: luồng được tạo, chưa thực </a:t>
            </a:r>
            <a:r>
              <a:rPr lang="vi-VN" sz="2400" dirty="0" smtClean="0">
                <a:latin typeface="+mj-lt"/>
              </a:rPr>
              <a:t>thi</a:t>
            </a:r>
            <a:endParaRPr lang="en-US" sz="2400" dirty="0" smtClean="0">
              <a:latin typeface="+mj-lt"/>
            </a:endParaRPr>
          </a:p>
          <a:p>
            <a:r>
              <a:rPr lang="vi-VN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</a:t>
            </a:r>
            <a:r>
              <a:rPr lang="vi-VN" sz="2400" dirty="0" smtClean="0">
                <a:latin typeface="+mj-lt"/>
              </a:rPr>
              <a:t>• </a:t>
            </a:r>
            <a:r>
              <a:rPr lang="vi-VN" sz="2400" dirty="0">
                <a:latin typeface="+mj-lt"/>
              </a:rPr>
              <a:t>RUNNABLE: có thể thực thi 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    </a:t>
            </a:r>
            <a:r>
              <a:rPr lang="vi-VN" sz="2400" dirty="0" smtClean="0">
                <a:latin typeface="+mj-lt"/>
              </a:rPr>
              <a:t>• </a:t>
            </a:r>
            <a:r>
              <a:rPr lang="vi-VN" sz="2400" dirty="0">
                <a:latin typeface="+mj-lt"/>
              </a:rPr>
              <a:t>BLOCKED: luồng bị tạm khóa </a:t>
            </a:r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</a:t>
            </a:r>
            <a:r>
              <a:rPr lang="vi-VN" sz="2400" dirty="0" smtClean="0">
                <a:latin typeface="+mj-lt"/>
              </a:rPr>
              <a:t>• </a:t>
            </a:r>
            <a:r>
              <a:rPr lang="vi-VN" sz="2400" dirty="0">
                <a:latin typeface="+mj-lt"/>
              </a:rPr>
              <a:t>WAITING: chờ các luồng khác thực thi </a:t>
            </a:r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</a:t>
            </a:r>
            <a:r>
              <a:rPr lang="vi-VN" sz="2400" dirty="0" smtClean="0">
                <a:latin typeface="+mj-lt"/>
              </a:rPr>
              <a:t>• </a:t>
            </a:r>
            <a:r>
              <a:rPr lang="vi-VN" sz="2400" dirty="0">
                <a:latin typeface="+mj-lt"/>
              </a:rPr>
              <a:t>TIMED_WAITING: chờ với thời gian xác định </a:t>
            </a:r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</a:t>
            </a:r>
            <a:r>
              <a:rPr lang="vi-VN" sz="2400" dirty="0" smtClean="0">
                <a:latin typeface="+mj-lt"/>
              </a:rPr>
              <a:t>• </a:t>
            </a:r>
            <a:r>
              <a:rPr lang="vi-VN" sz="2400" dirty="0">
                <a:latin typeface="+mj-lt"/>
              </a:rPr>
              <a:t>TERMINATED: kết thúc luồng</a:t>
            </a:r>
            <a:endParaRPr lang="en-US" sz="24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  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774" y="274638"/>
            <a:ext cx="7471026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VÒNG ĐỜI CỦA MỘT LUỒNG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5BAB-156A-4DFA-9947-FA523FBC5C06}" type="datetime1">
              <a:rPr lang="en-US" smtClean="0">
                <a:solidFill>
                  <a:srgbClr val="FF0000"/>
                </a:solidFill>
              </a:rPr>
              <a:pPr/>
              <a:t>11/26/2015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5</a:t>
            </a:fld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7543800" y="60314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90550" y="150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523999" y="3927573"/>
            <a:ext cx="260891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2055813" y="4926694"/>
            <a:ext cx="948354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500062" y="32488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77645" y="3735085"/>
            <a:ext cx="96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33197" y="3850178"/>
            <a:ext cx="1937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78" y="1467883"/>
            <a:ext cx="6693988" cy="45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1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CƠ SỞ DỮ LIỆU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37" y="1447799"/>
            <a:ext cx="8382000" cy="481978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CSDL là một tập hợp các dữ liệu có mối liên hệ logic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được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lưu trữ theo một mô hình nào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quản trị CSDL là hệ thống phần mềm cho phép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, quản lý và cung cấp các thao tác để làm việc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CSDL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.(MySQL)</a:t>
            </a:r>
            <a:endParaRPr lang="de-DE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CSDL quan hệ là mô hình mà trong đó dữ liệu được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chức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dưới dạng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bảng: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: các trường( hoặc thuộc tính). Mỗi trường được xác định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miền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xác định của trường</a:t>
            </a:r>
          </a:p>
          <a:p>
            <a:pPr marL="0" indent="0" algn="just">
              <a:buNone/>
            </a:pP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: các bản ghi dữ liệu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bảng trong CSDL quan hệ có liên kết với nhau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trường</a:t>
            </a:r>
            <a:endParaRPr lang="de-DE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de-DE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de-DE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de-DE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90D9-BADE-4AA5-9C0B-9A4930E3E650}" type="datetime1">
              <a:rPr lang="en-US" smtClean="0">
                <a:solidFill>
                  <a:srgbClr val="FF0000"/>
                </a:solidFill>
              </a:rPr>
              <a:pPr/>
              <a:t>11/26/2015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6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774" y="274638"/>
            <a:ext cx="7471026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448-22EC-4BDD-B8D7-BBFFFEC1DF04}" type="datetime1">
              <a:rPr lang="en-US" smtClean="0">
                <a:solidFill>
                  <a:srgbClr val="FF0000"/>
                </a:solidFill>
              </a:rPr>
              <a:pPr/>
              <a:t>11/26/2015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7</a:t>
            </a:fld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3541" y="1981200"/>
            <a:ext cx="111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524000"/>
            <a:ext cx="7696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400" dirty="0" smtClean="0">
                <a:latin typeface="+mj-lt"/>
              </a:rPr>
              <a:t>Java </a:t>
            </a:r>
            <a:r>
              <a:rPr lang="vi-VN" sz="2400" dirty="0">
                <a:latin typeface="+mj-lt"/>
              </a:rPr>
              <a:t>Database Conectivity: cung cấp các cách thức để kết nối và tương tác với </a:t>
            </a:r>
            <a:r>
              <a:rPr lang="vi-VN" sz="2400" dirty="0" smtClean="0">
                <a:latin typeface="+mj-lt"/>
              </a:rPr>
              <a:t>CSDL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400" dirty="0">
                <a:latin typeface="+mj-lt"/>
              </a:rPr>
              <a:t>Các bước lập trình tương tác CSDL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 dirty="0" smtClean="0">
                <a:latin typeface="+mj-lt"/>
              </a:rPr>
              <a:t>Bước </a:t>
            </a:r>
            <a:r>
              <a:rPr lang="vi-VN" sz="2400" dirty="0">
                <a:latin typeface="+mj-lt"/>
              </a:rPr>
              <a:t>1: Tạo đối tượng Connection để kết nối tới </a:t>
            </a:r>
            <a:r>
              <a:rPr lang="vi-VN" sz="2400" dirty="0" smtClean="0">
                <a:latin typeface="+mj-lt"/>
              </a:rPr>
              <a:t>CSDL</a:t>
            </a:r>
            <a:endParaRPr lang="en-US" sz="2400" dirty="0" smtClean="0">
              <a:latin typeface="+mj-lt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Connection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://localhost:8888/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user, pass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 dirty="0" smtClean="0">
                <a:latin typeface="+mj-lt"/>
              </a:rPr>
              <a:t>Bước </a:t>
            </a:r>
            <a:r>
              <a:rPr lang="vi-VN" sz="2400" dirty="0">
                <a:latin typeface="+mj-lt"/>
              </a:rPr>
              <a:t>2: Tạo đối tượng Statement để tương tác với CSDL </a:t>
            </a:r>
            <a:endParaRPr lang="en-US" sz="2400" dirty="0" smtClean="0">
              <a:latin typeface="+mj-lt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Statement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conn.createStatement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 dirty="0" smtClean="0">
                <a:latin typeface="+mj-lt"/>
              </a:rPr>
              <a:t>Bước </a:t>
            </a:r>
            <a:r>
              <a:rPr lang="vi-VN" sz="2400" dirty="0">
                <a:latin typeface="+mj-lt"/>
              </a:rPr>
              <a:t>3: Tạo xâu chứa câu truy </a:t>
            </a:r>
            <a:r>
              <a:rPr lang="vi-VN" sz="2400" dirty="0" smtClean="0">
                <a:latin typeface="+mj-lt"/>
              </a:rPr>
              <a:t>vấn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executeQuery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queryStr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4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774" y="274638"/>
            <a:ext cx="7471026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SOCKET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90D9-BADE-4AA5-9C0B-9A4930E3E650}" type="datetime1">
              <a:rPr lang="en-US" smtClean="0">
                <a:solidFill>
                  <a:srgbClr val="FF0000"/>
                </a:solidFill>
              </a:rPr>
              <a:pPr/>
              <a:t>11/26/2015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8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417638"/>
            <a:ext cx="7467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socket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Socket(String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port):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socket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port):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ServerCoket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774" y="274638"/>
            <a:ext cx="7471026" cy="1143000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KỊCH BẢN QUẢN LÝ USER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448-22EC-4BDD-B8D7-BBFFFEC1DF04}" type="datetime1">
              <a:rPr lang="en-US" smtClean="0">
                <a:solidFill>
                  <a:srgbClr val="FF0000"/>
                </a:solidFill>
              </a:rPr>
              <a:pPr/>
              <a:t>11/26/2015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9</a:t>
            </a:fld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 descr="LogoBKchua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51" y="185738"/>
            <a:ext cx="853123" cy="1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905000"/>
            <a:ext cx="72847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74" y="1905000"/>
            <a:ext cx="7039873" cy="3525422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>
          <a:xfrm>
            <a:off x="3886200" y="1692275"/>
            <a:ext cx="2415533" cy="1096179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Server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-11681" y="3119621"/>
            <a:ext cx="2415533" cy="1096179"/>
          </a:xfrm>
          <a:prstGeom prst="cloudCallout">
            <a:avLst>
              <a:gd name="adj1" fmla="val 5911"/>
              <a:gd name="adj2" fmla="val 79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2.Client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67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1726</Words>
  <Application>Microsoft Office PowerPoint</Application>
  <PresentationFormat>On-screen Show (4:3)</PresentationFormat>
  <Paragraphs>251</Paragraphs>
  <Slides>25</Slides>
  <Notes>3</Notes>
  <HiddenSlides>0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  <vt:variant>
        <vt:lpstr>Custom Shows</vt:lpstr>
      </vt:variant>
      <vt:variant>
        <vt:i4>1</vt:i4>
      </vt:variant>
    </vt:vector>
  </HeadingPairs>
  <TitlesOfParts>
    <vt:vector size="36" baseType="lpstr">
      <vt:lpstr>Batang</vt:lpstr>
      <vt:lpstr>MS Mincho</vt:lpstr>
      <vt:lpstr>Angsana New</vt:lpstr>
      <vt:lpstr>Arial</vt:lpstr>
      <vt:lpstr>Calibri</vt:lpstr>
      <vt:lpstr>Times New Roman</vt:lpstr>
      <vt:lpstr>Verdana</vt:lpstr>
      <vt:lpstr>Wingdings</vt:lpstr>
      <vt:lpstr>Office Theme</vt:lpstr>
      <vt:lpstr>Equation</vt:lpstr>
      <vt:lpstr>     LẬP TRÌNH GAME CARO CHƠI QUA MẠNG LAN </vt:lpstr>
      <vt:lpstr>NỘI DUNG</vt:lpstr>
      <vt:lpstr>YÊU CẦU CHỨC NĂNG</vt:lpstr>
      <vt:lpstr>ĐA LUỒNG TRONG JAVA</vt:lpstr>
      <vt:lpstr>VÒNG ĐỜI CỦA MỘT LUỒNG</vt:lpstr>
      <vt:lpstr>CƠ SỞ DỮ LIỆU</vt:lpstr>
      <vt:lpstr>JDBC</vt:lpstr>
      <vt:lpstr>SOCKET</vt:lpstr>
      <vt:lpstr>KỊCH BẢN QUẢN LÝ USER</vt:lpstr>
      <vt:lpstr>KỊCH BẢN QUẢN LÝ USER</vt:lpstr>
      <vt:lpstr>KỊCH BẢN QUẢN LÝ USER</vt:lpstr>
      <vt:lpstr>PowerPoint Presentation</vt:lpstr>
      <vt:lpstr>Nếu Lựa Chọn Tạo Server</vt:lpstr>
      <vt:lpstr>Nếu Load List Server</vt:lpstr>
      <vt:lpstr>PowerPoint Presentation</vt:lpstr>
      <vt:lpstr>KỊCH BẢN QUẢN LÝ USER</vt:lpstr>
      <vt:lpstr>KỊCH BẢN CHƠI GAME</vt:lpstr>
      <vt:lpstr>KỊCH BẢN CHƠI GAME</vt:lpstr>
      <vt:lpstr>MÔ HÌNH ỨNG DỤNG</vt:lpstr>
      <vt:lpstr>MÔ HÌNH CHƠI GAME</vt:lpstr>
      <vt:lpstr>MÔ TẢ CHỨC NĂNG</vt:lpstr>
      <vt:lpstr>MÔ TẢ CHỨC NĂNG</vt:lpstr>
      <vt:lpstr>KẾT LUẬN</vt:lpstr>
      <vt:lpstr>Tài liệu tham khảo</vt:lpstr>
      <vt:lpstr>XIN CHÂN THÀNH CẢM ƠN !</vt:lpstr>
      <vt:lpstr>Custom Show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An Nguyen</cp:lastModifiedBy>
  <cp:revision>235</cp:revision>
  <dcterms:created xsi:type="dcterms:W3CDTF">2006-08-16T00:00:00Z</dcterms:created>
  <dcterms:modified xsi:type="dcterms:W3CDTF">2015-11-26T13:19:54Z</dcterms:modified>
</cp:coreProperties>
</file>