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C151EA-782E-4426-A38D-3B802DD7422A}" type="datetimeFigureOut">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077C18-7A9F-48BD-AD8E-9C8B416DDE3C}" type="slidenum">
              <a:rPr lang="en-US" smtClean="0"/>
              <a:t>‹#›</a:t>
            </a:fld>
            <a:endParaRPr lang="en-US"/>
          </a:p>
        </p:txBody>
      </p:sp>
    </p:spTree>
    <p:extLst>
      <p:ext uri="{BB962C8B-B14F-4D97-AF65-F5344CB8AC3E}">
        <p14:creationId xmlns:p14="http://schemas.microsoft.com/office/powerpoint/2010/main" val="533901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151EA-782E-4426-A38D-3B802DD7422A}" type="datetimeFigureOut">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077C18-7A9F-48BD-AD8E-9C8B416DDE3C}" type="slidenum">
              <a:rPr lang="en-US" smtClean="0"/>
              <a:t>‹#›</a:t>
            </a:fld>
            <a:endParaRPr lang="en-US"/>
          </a:p>
        </p:txBody>
      </p:sp>
    </p:spTree>
    <p:extLst>
      <p:ext uri="{BB962C8B-B14F-4D97-AF65-F5344CB8AC3E}">
        <p14:creationId xmlns:p14="http://schemas.microsoft.com/office/powerpoint/2010/main" val="68010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151EA-782E-4426-A38D-3B802DD7422A}" type="datetimeFigureOut">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077C18-7A9F-48BD-AD8E-9C8B416DDE3C}" type="slidenum">
              <a:rPr lang="en-US" smtClean="0"/>
              <a:t>‹#›</a:t>
            </a:fld>
            <a:endParaRPr lang="en-US"/>
          </a:p>
        </p:txBody>
      </p:sp>
    </p:spTree>
    <p:extLst>
      <p:ext uri="{BB962C8B-B14F-4D97-AF65-F5344CB8AC3E}">
        <p14:creationId xmlns:p14="http://schemas.microsoft.com/office/powerpoint/2010/main" val="3652962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151EA-782E-4426-A38D-3B802DD7422A}" type="datetimeFigureOut">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077C18-7A9F-48BD-AD8E-9C8B416DDE3C}" type="slidenum">
              <a:rPr lang="en-US" smtClean="0"/>
              <a:t>‹#›</a:t>
            </a:fld>
            <a:endParaRPr lang="en-US"/>
          </a:p>
        </p:txBody>
      </p:sp>
    </p:spTree>
    <p:extLst>
      <p:ext uri="{BB962C8B-B14F-4D97-AF65-F5344CB8AC3E}">
        <p14:creationId xmlns:p14="http://schemas.microsoft.com/office/powerpoint/2010/main" val="426904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C151EA-782E-4426-A38D-3B802DD7422A}" type="datetimeFigureOut">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077C18-7A9F-48BD-AD8E-9C8B416DDE3C}" type="slidenum">
              <a:rPr lang="en-US" smtClean="0"/>
              <a:t>‹#›</a:t>
            </a:fld>
            <a:endParaRPr lang="en-US"/>
          </a:p>
        </p:txBody>
      </p:sp>
    </p:spTree>
    <p:extLst>
      <p:ext uri="{BB962C8B-B14F-4D97-AF65-F5344CB8AC3E}">
        <p14:creationId xmlns:p14="http://schemas.microsoft.com/office/powerpoint/2010/main" val="256789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C151EA-782E-4426-A38D-3B802DD7422A}" type="datetimeFigureOut">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077C18-7A9F-48BD-AD8E-9C8B416DDE3C}" type="slidenum">
              <a:rPr lang="en-US" smtClean="0"/>
              <a:t>‹#›</a:t>
            </a:fld>
            <a:endParaRPr lang="en-US"/>
          </a:p>
        </p:txBody>
      </p:sp>
    </p:spTree>
    <p:extLst>
      <p:ext uri="{BB962C8B-B14F-4D97-AF65-F5344CB8AC3E}">
        <p14:creationId xmlns:p14="http://schemas.microsoft.com/office/powerpoint/2010/main" val="4075668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C151EA-782E-4426-A38D-3B802DD7422A}" type="datetimeFigureOut">
              <a:rPr lang="en-US" smtClean="0"/>
              <a:t>6/29/2018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077C18-7A9F-48BD-AD8E-9C8B416DDE3C}" type="slidenum">
              <a:rPr lang="en-US" smtClean="0"/>
              <a:t>‹#›</a:t>
            </a:fld>
            <a:endParaRPr lang="en-US"/>
          </a:p>
        </p:txBody>
      </p:sp>
    </p:spTree>
    <p:extLst>
      <p:ext uri="{BB962C8B-B14F-4D97-AF65-F5344CB8AC3E}">
        <p14:creationId xmlns:p14="http://schemas.microsoft.com/office/powerpoint/2010/main" val="2774344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C151EA-782E-4426-A38D-3B802DD7422A}" type="datetimeFigureOut">
              <a:rPr lang="en-US" smtClean="0"/>
              <a:t>6/29/2018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077C18-7A9F-48BD-AD8E-9C8B416DDE3C}" type="slidenum">
              <a:rPr lang="en-US" smtClean="0"/>
              <a:t>‹#›</a:t>
            </a:fld>
            <a:endParaRPr lang="en-US"/>
          </a:p>
        </p:txBody>
      </p:sp>
    </p:spTree>
    <p:extLst>
      <p:ext uri="{BB962C8B-B14F-4D97-AF65-F5344CB8AC3E}">
        <p14:creationId xmlns:p14="http://schemas.microsoft.com/office/powerpoint/2010/main" val="4126849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C151EA-782E-4426-A38D-3B802DD7422A}" type="datetimeFigureOut">
              <a:rPr lang="en-US" smtClean="0"/>
              <a:t>6/29/2018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077C18-7A9F-48BD-AD8E-9C8B416DDE3C}" type="slidenum">
              <a:rPr lang="en-US" smtClean="0"/>
              <a:t>‹#›</a:t>
            </a:fld>
            <a:endParaRPr lang="en-US"/>
          </a:p>
        </p:txBody>
      </p:sp>
    </p:spTree>
    <p:extLst>
      <p:ext uri="{BB962C8B-B14F-4D97-AF65-F5344CB8AC3E}">
        <p14:creationId xmlns:p14="http://schemas.microsoft.com/office/powerpoint/2010/main" val="334772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C151EA-782E-4426-A38D-3B802DD7422A}" type="datetimeFigureOut">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077C18-7A9F-48BD-AD8E-9C8B416DDE3C}" type="slidenum">
              <a:rPr lang="en-US" smtClean="0"/>
              <a:t>‹#›</a:t>
            </a:fld>
            <a:endParaRPr lang="en-US"/>
          </a:p>
        </p:txBody>
      </p:sp>
    </p:spTree>
    <p:extLst>
      <p:ext uri="{BB962C8B-B14F-4D97-AF65-F5344CB8AC3E}">
        <p14:creationId xmlns:p14="http://schemas.microsoft.com/office/powerpoint/2010/main" val="119015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C151EA-782E-4426-A38D-3B802DD7422A}" type="datetimeFigureOut">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077C18-7A9F-48BD-AD8E-9C8B416DDE3C}" type="slidenum">
              <a:rPr lang="en-US" smtClean="0"/>
              <a:t>‹#›</a:t>
            </a:fld>
            <a:endParaRPr lang="en-US"/>
          </a:p>
        </p:txBody>
      </p:sp>
    </p:spTree>
    <p:extLst>
      <p:ext uri="{BB962C8B-B14F-4D97-AF65-F5344CB8AC3E}">
        <p14:creationId xmlns:p14="http://schemas.microsoft.com/office/powerpoint/2010/main" val="3501391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151EA-782E-4426-A38D-3B802DD7422A}" type="datetimeFigureOut">
              <a:rPr lang="en-US" smtClean="0"/>
              <a:t>6/29/2018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077C18-7A9F-48BD-AD8E-9C8B416DDE3C}" type="slidenum">
              <a:rPr lang="en-US" smtClean="0"/>
              <a:t>‹#›</a:t>
            </a:fld>
            <a:endParaRPr lang="en-US"/>
          </a:p>
        </p:txBody>
      </p:sp>
    </p:spTree>
    <p:extLst>
      <p:ext uri="{BB962C8B-B14F-4D97-AF65-F5344CB8AC3E}">
        <p14:creationId xmlns:p14="http://schemas.microsoft.com/office/powerpoint/2010/main" val="2092910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809468"/>
          </a:xfrm>
        </p:spPr>
        <p:txBody>
          <a:bodyPr>
            <a:normAutofit fontScale="90000"/>
          </a:bodyPr>
          <a:lstStyle/>
          <a:p>
            <a:r>
              <a:rPr lang="en-US" dirty="0" smtClean="0"/>
              <a:t>BOLLINGER BANDS </a:t>
            </a:r>
            <a:r>
              <a:rPr lang="en-US" sz="3100" i="1" dirty="0" smtClean="0"/>
              <a:t>(</a:t>
            </a:r>
            <a:r>
              <a:rPr lang="en-US" sz="3100" i="1" dirty="0" err="1" smtClean="0"/>
              <a:t>Đầu</a:t>
            </a:r>
            <a:r>
              <a:rPr lang="en-US" sz="3100" i="1" dirty="0" smtClean="0"/>
              <a:t> </a:t>
            </a:r>
            <a:r>
              <a:rPr lang="en-US" sz="3100" i="1" dirty="0" err="1" smtClean="0"/>
              <a:t>tư</a:t>
            </a:r>
            <a:r>
              <a:rPr lang="en-US" sz="3100" i="1" dirty="0" smtClean="0"/>
              <a:t> trade coin)</a:t>
            </a:r>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63" y="581469"/>
            <a:ext cx="10620274" cy="5948120"/>
          </a:xfrm>
          <a:prstGeom prst="rect">
            <a:avLst/>
          </a:prstGeom>
        </p:spPr>
      </p:pic>
    </p:spTree>
    <p:extLst>
      <p:ext uri="{BB962C8B-B14F-4D97-AF65-F5344CB8AC3E}">
        <p14:creationId xmlns:p14="http://schemas.microsoft.com/office/powerpoint/2010/main" val="4275709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185"/>
            <a:ext cx="10515600" cy="652306"/>
          </a:xfrm>
        </p:spPr>
        <p:txBody>
          <a:bodyPr>
            <a:normAutofit fontScale="90000"/>
          </a:bodyPr>
          <a:lstStyle/>
          <a:p>
            <a:r>
              <a:rPr lang="sv-SE" b="1" dirty="0"/>
              <a:t>Định nghĩa về Bollinger Band</a:t>
            </a:r>
            <a:r>
              <a:rPr lang="sv-SE" b="1"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7794" y="692284"/>
            <a:ext cx="6014206" cy="4351338"/>
          </a:xfrm>
        </p:spPr>
      </p:pic>
      <p:sp>
        <p:nvSpPr>
          <p:cNvPr id="5" name="Rectangle 4"/>
          <p:cNvSpPr/>
          <p:nvPr/>
        </p:nvSpPr>
        <p:spPr>
          <a:xfrm>
            <a:off x="81794" y="798491"/>
            <a:ext cx="5778093" cy="5047536"/>
          </a:xfrm>
          <a:prstGeom prst="rect">
            <a:avLst/>
          </a:prstGeom>
        </p:spPr>
        <p:txBody>
          <a:bodyPr wrap="square">
            <a:spAutoFit/>
          </a:bodyPr>
          <a:lstStyle/>
          <a:p>
            <a:r>
              <a:rPr lang="vi-VN" sz="2300" b="0" dirty="0" smtClean="0">
                <a:solidFill>
                  <a:srgbClr val="000000"/>
                </a:solidFill>
                <a:effectLst/>
                <a:latin typeface="Calibri" panose="020F0502020204030204" pitchFamily="34" charset="0"/>
                <a:cs typeface="Calibri" panose="020F0502020204030204" pitchFamily="34" charset="0"/>
              </a:rPr>
              <a:t>Cái tên Bollinger Bands bắt nguồn từ người sáng tạo ra công cụ phân tích kỹ thuật này từ những năm 1980, ông John Bollinger. Hiện nay công cụ này được áp dụng rộng rãi trong forex, chứng khoán và đặc biệt là lĩnh vực </a:t>
            </a:r>
            <a:r>
              <a:rPr lang="vi-VN" sz="2300" b="0" dirty="0" smtClean="0">
                <a:solidFill>
                  <a:srgbClr val="000000"/>
                </a:solidFill>
                <a:effectLst/>
                <a:latin typeface="Calibri" panose="020F0502020204030204" pitchFamily="34" charset="0"/>
                <a:cs typeface="Calibri" panose="020F0502020204030204" pitchFamily="34" charset="0"/>
              </a:rPr>
              <a:t>trade</a:t>
            </a:r>
            <a:r>
              <a:rPr lang="en-US" sz="2300" b="0" dirty="0" smtClean="0">
                <a:solidFill>
                  <a:srgbClr val="000000"/>
                </a:solidFill>
                <a:effectLst/>
                <a:latin typeface="Calibri" panose="020F0502020204030204" pitchFamily="34" charset="0"/>
                <a:cs typeface="Calibri" panose="020F0502020204030204" pitchFamily="34" charset="0"/>
              </a:rPr>
              <a:t> </a:t>
            </a:r>
            <a:r>
              <a:rPr lang="en-US" sz="2300" b="0" dirty="0" err="1" smtClean="0">
                <a:solidFill>
                  <a:srgbClr val="000000"/>
                </a:solidFill>
                <a:effectLst/>
                <a:latin typeface="Calibri" panose="020F0502020204030204" pitchFamily="34" charset="0"/>
                <a:cs typeface="Calibri" panose="020F0502020204030204" pitchFamily="34" charset="0"/>
              </a:rPr>
              <a:t>forex</a:t>
            </a:r>
            <a:r>
              <a:rPr lang="vi-VN" sz="2300" b="0" dirty="0" smtClean="0">
                <a:solidFill>
                  <a:srgbClr val="000000"/>
                </a:solidFill>
                <a:effectLst/>
                <a:latin typeface="Calibri" panose="020F0502020204030204" pitchFamily="34" charset="0"/>
                <a:cs typeface="Calibri" panose="020F0502020204030204" pitchFamily="34" charset="0"/>
              </a:rPr>
              <a:t>. </a:t>
            </a:r>
            <a:r>
              <a:rPr lang="vi-VN" sz="2300" b="0" dirty="0" smtClean="0">
                <a:solidFill>
                  <a:srgbClr val="000000"/>
                </a:solidFill>
                <a:effectLst/>
                <a:latin typeface="Calibri" panose="020F0502020204030204" pitchFamily="34" charset="0"/>
                <a:cs typeface="Calibri" panose="020F0502020204030204" pitchFamily="34" charset="0"/>
              </a:rPr>
              <a:t>Mục đích của Bolliger Bands là tạo ra một dải bao quanh vùng giá, độ rộng của dải phần lớn phụ thuộc vào tính biến động của giá ở thời điểm hiện tại. Công cụ này sẽ giúp các trader dễ dàng nắm bắt được mức độ biến động giá tại thời điểm mà trader muốn tìm hiểu. Cách tương tác của giá với các vùng Bollinger Bands sẽ cho bạn thông tin quý giá về hướng đi của thị trường.</a:t>
            </a:r>
            <a:endParaRPr lang="en-US" sz="2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7353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35" y="300731"/>
            <a:ext cx="10515600" cy="768216"/>
          </a:xfrm>
        </p:spPr>
        <p:txBody>
          <a:bodyPr>
            <a:normAutofit fontScale="90000"/>
          </a:bodyPr>
          <a:lstStyle/>
          <a:p>
            <a:r>
              <a:rPr lang="en-US" b="1" dirty="0" err="1" smtClean="0">
                <a:latin typeface="+mn-lt"/>
              </a:rPr>
              <a:t>Đặc</a:t>
            </a:r>
            <a:r>
              <a:rPr lang="en-US" b="1" dirty="0" smtClean="0">
                <a:latin typeface="+mn-lt"/>
              </a:rPr>
              <a:t> </a:t>
            </a:r>
            <a:r>
              <a:rPr lang="en-US" b="1" dirty="0" err="1" smtClean="0">
                <a:latin typeface="+mn-lt"/>
              </a:rPr>
              <a:t>tính</a:t>
            </a:r>
            <a:r>
              <a:rPr lang="en-US" b="1" dirty="0" smtClean="0">
                <a:latin typeface="+mn-lt"/>
              </a:rPr>
              <a:t> </a:t>
            </a:r>
            <a:r>
              <a:rPr lang="en-US" b="1" dirty="0">
                <a:latin typeface="+mn-lt"/>
              </a:rPr>
              <a:t>Bollinger Band</a:t>
            </a:r>
            <a:br>
              <a:rPr lang="en-US" b="1" dirty="0">
                <a:latin typeface="+mn-lt"/>
              </a:rPr>
            </a:br>
            <a:endParaRPr lang="en-US" b="1" dirty="0">
              <a:latin typeface="+mn-lt"/>
            </a:endParaRPr>
          </a:p>
        </p:txBody>
      </p:sp>
      <p:sp>
        <p:nvSpPr>
          <p:cNvPr id="3" name="Content Placeholder 2"/>
          <p:cNvSpPr>
            <a:spLocks noGrp="1"/>
          </p:cNvSpPr>
          <p:nvPr>
            <p:ph idx="1"/>
          </p:nvPr>
        </p:nvSpPr>
        <p:spPr>
          <a:xfrm>
            <a:off x="207134" y="795315"/>
            <a:ext cx="11770217" cy="3454713"/>
          </a:xfrm>
        </p:spPr>
        <p:txBody>
          <a:bodyPr>
            <a:normAutofit/>
          </a:bodyPr>
          <a:lstStyle/>
          <a:p>
            <a:pPr marL="0" indent="0">
              <a:buNone/>
            </a:pPr>
            <a:r>
              <a:rPr lang="vi-VN" sz="1800" dirty="0">
                <a:latin typeface="Calibri" panose="020F0502020204030204" pitchFamily="34" charset="0"/>
                <a:cs typeface="Calibri" panose="020F0502020204030204" pitchFamily="34" charset="0"/>
              </a:rPr>
              <a:t>Theo lý thuyết phân tích kỹ thuật, Bollinger Bands là công cụ kết hợp giữa đường trung bình động (Moving Average) và độ lệch chuẩn</a:t>
            </a:r>
            <a:r>
              <a:rPr lang="vi-VN" sz="1800" dirty="0" smtClean="0">
                <a:latin typeface="Calibri" panose="020F0502020204030204" pitchFamily="34" charset="0"/>
                <a:cs typeface="Calibri" panose="020F0502020204030204" pitchFamily="34" charset="0"/>
              </a:rPr>
              <a:t>.</a:t>
            </a:r>
            <a:endParaRPr lang="en-US" sz="1800" dirty="0" smtClean="0">
              <a:latin typeface="Calibri" panose="020F0502020204030204" pitchFamily="34" charset="0"/>
              <a:cs typeface="Calibri" panose="020F0502020204030204" pitchFamily="34" charset="0"/>
            </a:endParaRPr>
          </a:p>
          <a:p>
            <a:pPr marL="0" indent="0" fontAlgn="base">
              <a:buNone/>
            </a:pPr>
            <a:r>
              <a:rPr lang="vi-VN" sz="1800" dirty="0">
                <a:latin typeface="Calibri" panose="020F0502020204030204" pitchFamily="34" charset="0"/>
                <a:cs typeface="Calibri" panose="020F0502020204030204" pitchFamily="34" charset="0"/>
              </a:rPr>
              <a:t>Công cụ này gồm 3 thành phần chính. Đó là:</a:t>
            </a:r>
          </a:p>
          <a:p>
            <a:pPr fontAlgn="base"/>
            <a:r>
              <a:rPr lang="vi-VN" sz="1800" b="1" dirty="0">
                <a:latin typeface="Calibri" panose="020F0502020204030204" pitchFamily="34" charset="0"/>
                <a:cs typeface="Calibri" panose="020F0502020204030204" pitchFamily="34" charset="0"/>
              </a:rPr>
              <a:t>Đường trung bình động MA (Moving Average):</a:t>
            </a:r>
            <a:r>
              <a:rPr lang="vi-VN" sz="1800" dirty="0">
                <a:latin typeface="Calibri" panose="020F0502020204030204" pitchFamily="34" charset="0"/>
                <a:cs typeface="Calibri" panose="020F0502020204030204" pitchFamily="34" charset="0"/>
              </a:rPr>
              <a:t> là một chỉ báo thể hiện giá trị trung bình của giá </a:t>
            </a:r>
            <a:r>
              <a:rPr lang="en-US" sz="1800" dirty="0">
                <a:latin typeface="Calibri" panose="020F0502020204030204" pitchFamily="34" charset="0"/>
                <a:cs typeface="Calibri" panose="020F0502020204030204" pitchFamily="34" charset="0"/>
              </a:rPr>
              <a:t>$</a:t>
            </a:r>
            <a:r>
              <a:rPr lang="vi-VN" sz="1800" dirty="0" smtClean="0">
                <a:latin typeface="Calibri" panose="020F0502020204030204" pitchFamily="34" charset="0"/>
                <a:cs typeface="Calibri" panose="020F0502020204030204" pitchFamily="34" charset="0"/>
              </a:rPr>
              <a:t> </a:t>
            </a:r>
            <a:r>
              <a:rPr lang="vi-VN" sz="1800" dirty="0">
                <a:latin typeface="Calibri" panose="020F0502020204030204" pitchFamily="34" charset="0"/>
                <a:cs typeface="Calibri" panose="020F0502020204030204" pitchFamily="34" charset="0"/>
              </a:rPr>
              <a:t>trong một khoảng thời gian. Khi giá </a:t>
            </a:r>
            <a:r>
              <a:rPr lang="en-US" sz="1800" dirty="0">
                <a:latin typeface="Calibri" panose="020F0502020204030204" pitchFamily="34" charset="0"/>
                <a:cs typeface="Calibri" panose="020F0502020204030204" pitchFamily="34" charset="0"/>
              </a:rPr>
              <a:t>$</a:t>
            </a:r>
            <a:r>
              <a:rPr lang="vi-VN" sz="1800" dirty="0" smtClean="0">
                <a:latin typeface="Calibri" panose="020F0502020204030204" pitchFamily="34" charset="0"/>
                <a:cs typeface="Calibri" panose="020F0502020204030204" pitchFamily="34" charset="0"/>
              </a:rPr>
              <a:t> </a:t>
            </a:r>
            <a:r>
              <a:rPr lang="vi-VN" sz="1800" dirty="0">
                <a:latin typeface="Calibri" panose="020F0502020204030204" pitchFamily="34" charset="0"/>
                <a:cs typeface="Calibri" panose="020F0502020204030204" pitchFamily="34" charset="0"/>
              </a:rPr>
              <a:t>thay đổi thì giá trung bình cũng thay đổi theo. Trung bình động có thể được tính dựa trên bất kỳ chuỗi dữ liệu nào bao gồm giá mở cửa, giá cao nhất, giá thấp nhất, giá đóng cửa, khối lượng giao dịch hoặc một chỉ báo khác. Trong trường hợp của Bollinger Bands, trung bình động (đường middle) được tính từ giá đóng cửa (close price). thông thường mặc định là 20 phiên (20 period</a:t>
            </a:r>
            <a:r>
              <a:rPr lang="vi-VN" sz="1800" dirty="0" smtClean="0">
                <a:latin typeface="Calibri" panose="020F0502020204030204" pitchFamily="34" charset="0"/>
                <a:cs typeface="Calibri" panose="020F0502020204030204" pitchFamily="34" charset="0"/>
              </a:rPr>
              <a:t>).</a:t>
            </a:r>
            <a:endParaRPr lang="en-US" sz="1800" dirty="0" smtClean="0">
              <a:latin typeface="Calibri" panose="020F0502020204030204" pitchFamily="34" charset="0"/>
              <a:cs typeface="Calibri" panose="020F0502020204030204" pitchFamily="34" charset="0"/>
            </a:endParaRPr>
          </a:p>
          <a:p>
            <a:pPr marL="0" indent="0" fontAlgn="base">
              <a:buNone/>
            </a:pPr>
            <a:endParaRPr lang="vi-VN"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542" y="3087262"/>
            <a:ext cx="6477000" cy="3314700"/>
          </a:xfrm>
          <a:prstGeom prst="rect">
            <a:avLst/>
          </a:prstGeom>
        </p:spPr>
      </p:pic>
    </p:spTree>
    <p:extLst>
      <p:ext uri="{BB962C8B-B14F-4D97-AF65-F5344CB8AC3E}">
        <p14:creationId xmlns:p14="http://schemas.microsoft.com/office/powerpoint/2010/main" val="3692928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651" y="0"/>
            <a:ext cx="10515600" cy="3003952"/>
          </a:xfrm>
        </p:spPr>
        <p:txBody>
          <a:bodyPr>
            <a:normAutofit lnSpcReduction="10000"/>
          </a:bodyPr>
          <a:lstStyle/>
          <a:p>
            <a:pPr fontAlgn="base"/>
            <a:r>
              <a:rPr lang="vi-VN" b="1" dirty="0">
                <a:latin typeface="Calibri" panose="020F0502020204030204" pitchFamily="34" charset="0"/>
                <a:cs typeface="Calibri" panose="020F0502020204030204" pitchFamily="34" charset="0"/>
              </a:rPr>
              <a:t>Dải trên (Upper Band):</a:t>
            </a:r>
            <a:r>
              <a:rPr lang="vi-VN" dirty="0">
                <a:latin typeface="Calibri" panose="020F0502020204030204" pitchFamily="34" charset="0"/>
                <a:cs typeface="Calibri" panose="020F0502020204030204" pitchFamily="34" charset="0"/>
              </a:rPr>
              <a:t> dải trên thường được tính bằng cách lấy đường trung bình MA cộng 2 lần độ lệch chuẩn. Dải này có vị trí nằm trên đường MA.</a:t>
            </a:r>
          </a:p>
          <a:p>
            <a:pPr fontAlgn="base"/>
            <a:endParaRPr lang="en-US" b="1" dirty="0">
              <a:latin typeface="Calibri" panose="020F0502020204030204" pitchFamily="34" charset="0"/>
              <a:cs typeface="Calibri" panose="020F0502020204030204" pitchFamily="34" charset="0"/>
            </a:endParaRPr>
          </a:p>
          <a:p>
            <a:pPr fontAlgn="base"/>
            <a:r>
              <a:rPr lang="vi-VN" b="1" dirty="0">
                <a:latin typeface="Calibri" panose="020F0502020204030204" pitchFamily="34" charset="0"/>
                <a:cs typeface="Calibri" panose="020F0502020204030204" pitchFamily="34" charset="0"/>
              </a:rPr>
              <a:t>Dải dưới (Lower Band):</a:t>
            </a:r>
            <a:r>
              <a:rPr lang="vi-VN" dirty="0">
                <a:latin typeface="Calibri" panose="020F0502020204030204" pitchFamily="34" charset="0"/>
                <a:cs typeface="Calibri" panose="020F0502020204030204" pitchFamily="34" charset="0"/>
              </a:rPr>
              <a:t> dải dưới thường được tính bằng cách lấy đường trung bình MA trừ 2 lần độ lệch chuẩn. Dải này có vị trí nằm dưới đường trung bình MA.</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3522" y="2288772"/>
            <a:ext cx="7458478" cy="3816986"/>
          </a:xfrm>
          <a:prstGeom prst="rect">
            <a:avLst/>
          </a:prstGeom>
        </p:spPr>
      </p:pic>
    </p:spTree>
    <p:extLst>
      <p:ext uri="{BB962C8B-B14F-4D97-AF65-F5344CB8AC3E}">
        <p14:creationId xmlns:p14="http://schemas.microsoft.com/office/powerpoint/2010/main" val="2610382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04" y="0"/>
            <a:ext cx="10515600" cy="922762"/>
          </a:xfrm>
        </p:spPr>
        <p:txBody>
          <a:bodyPr/>
          <a:lstStyle/>
          <a:p>
            <a:r>
              <a:rPr lang="en-US" b="1" dirty="0" err="1" smtClean="0"/>
              <a:t>Đặc</a:t>
            </a:r>
            <a:r>
              <a:rPr lang="en-US" b="1" dirty="0" smtClean="0"/>
              <a:t> </a:t>
            </a:r>
            <a:r>
              <a:rPr lang="en-US" b="1" dirty="0" err="1" smtClean="0"/>
              <a:t>điểm</a:t>
            </a:r>
            <a:r>
              <a:rPr lang="en-US" b="1" dirty="0" smtClean="0"/>
              <a:t> </a:t>
            </a:r>
            <a:r>
              <a:rPr lang="en-US" b="1" dirty="0" err="1" smtClean="0"/>
              <a:t>của</a:t>
            </a:r>
            <a:r>
              <a:rPr lang="en-US" b="1" dirty="0" smtClean="0"/>
              <a:t> Bollinger Bands</a:t>
            </a:r>
            <a:endParaRPr lang="en-US" b="1" dirty="0"/>
          </a:p>
        </p:txBody>
      </p:sp>
      <p:sp>
        <p:nvSpPr>
          <p:cNvPr id="3" name="Content Placeholder 2"/>
          <p:cNvSpPr>
            <a:spLocks noGrp="1"/>
          </p:cNvSpPr>
          <p:nvPr>
            <p:ph idx="1"/>
          </p:nvPr>
        </p:nvSpPr>
        <p:spPr>
          <a:xfrm>
            <a:off x="310167" y="922762"/>
            <a:ext cx="3914104" cy="4351338"/>
          </a:xfrm>
        </p:spPr>
        <p:txBody>
          <a:bodyPr>
            <a:noAutofit/>
          </a:bodyPr>
          <a:lstStyle/>
          <a:p>
            <a:pPr fontAlgn="base"/>
            <a:r>
              <a:rPr lang="vi-VN" sz="2300" dirty="0"/>
              <a:t>Giá thường xuyên dao động trong đường bollinger band. (các cây nến chủ yếu nằm trong 2 đường trên </a:t>
            </a:r>
            <a:r>
              <a:rPr lang="vi-VN" sz="2300" b="1" dirty="0"/>
              <a:t>Upper Band </a:t>
            </a:r>
            <a:r>
              <a:rPr lang="vi-VN" sz="2300" dirty="0"/>
              <a:t>và dưới </a:t>
            </a:r>
            <a:r>
              <a:rPr lang="vi-VN" sz="2300" b="1" dirty="0"/>
              <a:t>Lower Band</a:t>
            </a:r>
            <a:r>
              <a:rPr lang="vi-VN" sz="2300" dirty="0"/>
              <a:t>)</a:t>
            </a:r>
          </a:p>
          <a:p>
            <a:pPr fontAlgn="base"/>
            <a:r>
              <a:rPr lang="vi-VN" sz="2300" dirty="0"/>
              <a:t>Giá đóng cửa thường nằm trong bollinger band, nếu nằm ngoài bạn cần chú ý nhé.</a:t>
            </a:r>
          </a:p>
          <a:p>
            <a:pPr fontAlgn="base"/>
            <a:r>
              <a:rPr lang="vi-VN" sz="2300" dirty="0"/>
              <a:t>Giá có xu hướng điều chỉnh về xung quanh đường trung bình MA.</a:t>
            </a:r>
          </a:p>
          <a:p>
            <a:endParaRPr lang="en-US" sz="23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334" y="922762"/>
            <a:ext cx="7761666" cy="5224198"/>
          </a:xfrm>
          <a:prstGeom prst="rect">
            <a:avLst/>
          </a:prstGeom>
        </p:spPr>
      </p:pic>
    </p:spTree>
    <p:extLst>
      <p:ext uri="{BB962C8B-B14F-4D97-AF65-F5344CB8AC3E}">
        <p14:creationId xmlns:p14="http://schemas.microsoft.com/office/powerpoint/2010/main" val="4257174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78" y="0"/>
            <a:ext cx="10515600" cy="1325563"/>
          </a:xfrm>
        </p:spPr>
        <p:txBody>
          <a:bodyPr/>
          <a:lstStyle/>
          <a:p>
            <a:r>
              <a:rPr lang="vi-VN" b="1" dirty="0">
                <a:latin typeface="Calibri" panose="020F0502020204030204" pitchFamily="34" charset="0"/>
                <a:cs typeface="Calibri" panose="020F0502020204030204" pitchFamily="34" charset="0"/>
              </a:rPr>
              <a:t>Sử dụng công cụ Bolliger Bands khi giá có xu hướng phá vỡ</a:t>
            </a:r>
            <a:endParaRPr lang="en-US"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2806" y="1325563"/>
            <a:ext cx="8219194" cy="4351338"/>
          </a:xfrm>
        </p:spPr>
      </p:pic>
      <p:sp>
        <p:nvSpPr>
          <p:cNvPr id="5" name="Rectangle 4"/>
          <p:cNvSpPr/>
          <p:nvPr/>
        </p:nvSpPr>
        <p:spPr>
          <a:xfrm>
            <a:off x="387976" y="1467230"/>
            <a:ext cx="2296406" cy="2308324"/>
          </a:xfrm>
          <a:prstGeom prst="rect">
            <a:avLst/>
          </a:prstGeom>
        </p:spPr>
        <p:txBody>
          <a:bodyPr wrap="square">
            <a:spAutoFit/>
          </a:bodyPr>
          <a:lstStyle/>
          <a:p>
            <a:r>
              <a:rPr lang="vi-VN" b="0" dirty="0" smtClean="0">
                <a:solidFill>
                  <a:srgbClr val="000000"/>
                </a:solidFill>
                <a:effectLst/>
                <a:latin typeface="Roboto"/>
              </a:rPr>
              <a:t>Theo như hình minh họa phía trên,  giá luôn có xu hướng điều chỉnh về đường trung bình SMA. Đặc biệt là khi giá đã phá vỡ dải trên hoặc dải dưới.</a:t>
            </a:r>
            <a:endParaRPr lang="en-US" dirty="0"/>
          </a:p>
        </p:txBody>
      </p:sp>
    </p:spTree>
    <p:extLst>
      <p:ext uri="{BB962C8B-B14F-4D97-AF65-F5344CB8AC3E}">
        <p14:creationId xmlns:p14="http://schemas.microsoft.com/office/powerpoint/2010/main" val="338733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893" y="293038"/>
            <a:ext cx="11615670" cy="4420629"/>
          </a:xfrm>
        </p:spPr>
        <p:txBody>
          <a:bodyPr>
            <a:noAutofit/>
          </a:bodyPr>
          <a:lstStyle/>
          <a:p>
            <a:pPr marL="0" indent="0">
              <a:buNone/>
            </a:pPr>
            <a:r>
              <a:rPr lang="vi-VN" sz="2400" dirty="0">
                <a:latin typeface="Calibri" panose="020F0502020204030204" pitchFamily="34" charset="0"/>
                <a:cs typeface="Calibri" panose="020F0502020204030204" pitchFamily="34" charset="0"/>
              </a:rPr>
              <a:t>Nhận biết điều này là hết sức quan trọng. Ví dụ tại thời điểm bạn xem </a:t>
            </a:r>
            <a:r>
              <a:rPr lang="en-US" sz="2400" dirty="0" err="1" smtClean="0">
                <a:latin typeface="Calibri" panose="020F0502020204030204" pitchFamily="34" charset="0"/>
                <a:cs typeface="Calibri" panose="020F0502020204030204" pitchFamily="34" charset="0"/>
              </a:rPr>
              <a:t>cặp</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tiền</a:t>
            </a:r>
            <a:r>
              <a:rPr lang="vi-VN" sz="2400" dirty="0" smtClean="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giá </a:t>
            </a:r>
            <a:r>
              <a:rPr lang="en-US" sz="2400" dirty="0" err="1" smtClean="0">
                <a:latin typeface="Calibri" panose="020F0502020204030204" pitchFamily="34" charset="0"/>
                <a:cs typeface="Calibri" panose="020F0502020204030204" pitchFamily="34" charset="0"/>
              </a:rPr>
              <a:t>cặp</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tiền</a:t>
            </a:r>
            <a:r>
              <a:rPr lang="vi-VN" sz="2400" dirty="0" smtClean="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đó đang ở có xu hướng giảm và có thể vượt ra dải boll dưới, điều lúc này bạn cần làm là dự đoán giá có thể vượt quá dải dưới đến bao nhiêu. Để dự đoán được, bạn cần kết hợp xem xét lực buy/sell tại thời điểm đó. Đặc biệt bạn cần chú ý đến giá tại boll dưới, có các cản lớn tại mức giá đó không. Nếu có cản lớn bên sell, mà lực mua ít, khả năng cao là giá sẽ tiếp tục giảm sâu. Ngược lại, nếu cản sell không lớn, nhưng sức mua lại mạnh, giá có thể không rớt qua bolliger dưới mà phải điều chỉnh thêm</a:t>
            </a:r>
            <a:r>
              <a:rPr lang="vi-VN"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a:p>
            <a:pPr marL="0" indent="0" fontAlgn="base">
              <a:buNone/>
            </a:pPr>
            <a:r>
              <a:rPr lang="vi-VN" sz="2400" dirty="0">
                <a:latin typeface="Calibri" panose="020F0502020204030204" pitchFamily="34" charset="0"/>
                <a:cs typeface="Calibri" panose="020F0502020204030204" pitchFamily="34" charset="0"/>
              </a:rPr>
              <a:t>Lúc này, thông thường bạn cần đặt một lệnh mua. Chú ý:</a:t>
            </a:r>
          </a:p>
          <a:p>
            <a:pPr fontAlgn="base"/>
            <a:r>
              <a:rPr lang="vi-VN" sz="2400" dirty="0">
                <a:latin typeface="Calibri" panose="020F0502020204030204" pitchFamily="34" charset="0"/>
                <a:cs typeface="Calibri" panose="020F0502020204030204" pitchFamily="34" charset="0"/>
              </a:rPr>
              <a:t>Trước khi vào lệnh, cần xem tổng thể xu hướng giá đang là tăng (uptrend) hay giảm (downtrend).</a:t>
            </a:r>
          </a:p>
          <a:p>
            <a:pPr fontAlgn="base"/>
            <a:r>
              <a:rPr lang="vi-VN" sz="2400" dirty="0">
                <a:latin typeface="Calibri" panose="020F0502020204030204" pitchFamily="34" charset="0"/>
                <a:cs typeface="Calibri" panose="020F0502020204030204" pitchFamily="34" charset="0"/>
              </a:rPr>
              <a:t>Nên chia tổng số tiền bạn dự tính vào lệnh ra: 15% vào tại mức giá ở đường boll dưới, phần còn lại rải ra “bắt đáy” khi giá rớt xuống boll dưới.</a:t>
            </a:r>
          </a:p>
          <a:p>
            <a:pPr marL="0" indent="0" fontAlgn="base">
              <a:buNone/>
            </a:pPr>
            <a:r>
              <a:rPr lang="vi-VN" sz="2400" dirty="0">
                <a:latin typeface="Calibri" panose="020F0502020204030204" pitchFamily="34" charset="0"/>
                <a:cs typeface="Calibri" panose="020F0502020204030204" pitchFamily="34" charset="0"/>
              </a:rPr>
              <a:t>Vậy khi nào nên bán ra? Nếu bạn đặt mua một lệnh ở boll dưới. Và như mình đã nói, giá khi vượt boll nó sẽ điều chỉnh dần về SMA ở giữa. Vậy điểm chốt lời đầu tiên chính là phần giá ở SMA. Tuy nhiên phần này bạn chỉ nên chốt 15% lúc đầu mua ở giá cao. Nếu bạn mua đc giá thấp hơn vượt quá dải dưới, hãy kiên nhẫn đợi dấu hiệu để cân nhắc xem giá có thể vượt lên dài trên không.</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668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56" y="0"/>
            <a:ext cx="10515600" cy="1325563"/>
          </a:xfrm>
        </p:spPr>
        <p:txBody>
          <a:bodyPr/>
          <a:lstStyle/>
          <a:p>
            <a:r>
              <a:rPr lang="en-US" b="1" dirty="0" err="1">
                <a:latin typeface="Calibri" panose="020F0502020204030204" pitchFamily="34" charset="0"/>
                <a:cs typeface="Calibri" panose="020F0502020204030204" pitchFamily="34" charset="0"/>
              </a:rPr>
              <a:t>Sử</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dụng</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công</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cụ</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Bolliger</a:t>
            </a:r>
            <a:r>
              <a:rPr lang="en-US" b="1" dirty="0">
                <a:latin typeface="Calibri" panose="020F0502020204030204" pitchFamily="34" charset="0"/>
                <a:cs typeface="Calibri" panose="020F0502020204030204" pitchFamily="34" charset="0"/>
              </a:rPr>
              <a:t> Bands </a:t>
            </a:r>
            <a:r>
              <a:rPr lang="en-US" b="1" dirty="0" err="1">
                <a:latin typeface="Calibri" panose="020F0502020204030204" pitchFamily="34" charset="0"/>
                <a:cs typeface="Calibri" panose="020F0502020204030204" pitchFamily="34" charset="0"/>
              </a:rPr>
              <a:t>để</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báo</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hiệu</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giai</a:t>
            </a:r>
            <a:r>
              <a:rPr lang="en-US" b="1" dirty="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đoạn</a:t>
            </a:r>
            <a:r>
              <a:rPr lang="en-US" b="1" dirty="0" smtClean="0">
                <a:latin typeface="Calibri" panose="020F0502020204030204" pitchFamily="34" charset="0"/>
                <a:cs typeface="Calibri" panose="020F0502020204030204" pitchFamily="34" charset="0"/>
              </a:rPr>
              <a:t> sideway</a:t>
            </a:r>
            <a:endParaRPr lang="en-US" b="1"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3715" y="1325563"/>
            <a:ext cx="9526141" cy="4951556"/>
          </a:xfrm>
        </p:spPr>
      </p:pic>
    </p:spTree>
    <p:extLst>
      <p:ext uri="{BB962C8B-B14F-4D97-AF65-F5344CB8AC3E}">
        <p14:creationId xmlns:p14="http://schemas.microsoft.com/office/powerpoint/2010/main" val="292197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455" y="128788"/>
            <a:ext cx="11655381" cy="6632619"/>
          </a:xfrm>
        </p:spPr>
        <p:txBody>
          <a:bodyPr>
            <a:normAutofit/>
          </a:bodyPr>
          <a:lstStyle/>
          <a:p>
            <a:pPr marL="0" indent="0" fontAlgn="base">
              <a:buNone/>
            </a:pPr>
            <a:r>
              <a:rPr lang="vi-VN" sz="2400" dirty="0">
                <a:latin typeface="Calibri" panose="020F0502020204030204" pitchFamily="34" charset="0"/>
                <a:cs typeface="Calibri" panose="020F0502020204030204" pitchFamily="34" charset="0"/>
              </a:rPr>
              <a:t>Điều này khá thú vị. Đây là một mẹo mà nhiều bạn biết rồi, mình nghĩ vậy. Nhưng không phải ai cũng chú ý và bắt đúng thời điểm vào lệnh tốt nhất . Sideway, hay thắt cổ chai, có thể hiểu là giai đoạn mà giá </a:t>
            </a:r>
            <a:r>
              <a:rPr lang="en-US" sz="2400" dirty="0" err="1" smtClean="0">
                <a:latin typeface="Calibri" panose="020F0502020204030204" pitchFamily="34" charset="0"/>
                <a:cs typeface="Calibri" panose="020F0502020204030204" pitchFamily="34" charset="0"/>
              </a:rPr>
              <a:t>cặp</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tiền</a:t>
            </a:r>
            <a:r>
              <a:rPr lang="vi-VN" sz="2400" dirty="0" smtClean="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không có sự tăng giảm quá nhiều, nó cứ “đi ngang”, biên động giá dao động nhỏ. Khi đó bollinger sẽ có đặc điểm là: 2 dải trên và dải dưới bó hẹp lại, thu hẹp khoảng cách với SMA.</a:t>
            </a:r>
          </a:p>
          <a:p>
            <a:pPr marL="0" indent="0" fontAlgn="base">
              <a:buNone/>
            </a:pPr>
            <a:r>
              <a:rPr lang="vi-VN" sz="2400" dirty="0">
                <a:latin typeface="Calibri" panose="020F0502020204030204" pitchFamily="34" charset="0"/>
                <a:cs typeface="Calibri" panose="020F0502020204030204" pitchFamily="34" charset="0"/>
              </a:rPr>
              <a:t>Thông thường, giai đoạn này thường là giai đoạn mà “cá mập” gom hàng. Giá được khống chế (bằng cách dựng tường buy và sell), do đó không có sự thay đổi mạnh. Giai đoạn này còn được gọi là giai đoạn tích lũy. Dấu hiệu sẽ càng rõ hơn nếu giá của </a:t>
            </a:r>
            <a:r>
              <a:rPr lang="en-US" sz="2400" dirty="0" err="1" smtClean="0">
                <a:latin typeface="Calibri" panose="020F0502020204030204" pitchFamily="34" charset="0"/>
                <a:cs typeface="Calibri" panose="020F0502020204030204" pitchFamily="34" charset="0"/>
              </a:rPr>
              <a:t>cặp</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tiền</a:t>
            </a:r>
            <a:r>
              <a:rPr lang="vi-VN" sz="2400" dirty="0" smtClean="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đang đạt đáy trong khoảng 1 – 2 tuần hoặc hơn (tùy vào mục tiêu của bạn là ngắn hạn, trung hạn hay dài hạn).  Sau khi giai đoạn này kết thúc, giá thường có sự tăng hoặc giảm mạnh.</a:t>
            </a:r>
          </a:p>
          <a:p>
            <a:pPr marL="0" indent="0" fontAlgn="base">
              <a:buNone/>
            </a:pPr>
            <a:r>
              <a:rPr lang="vi-VN" sz="2400" dirty="0">
                <a:latin typeface="Calibri" panose="020F0502020204030204" pitchFamily="34" charset="0"/>
                <a:cs typeface="Calibri" panose="020F0502020204030204" pitchFamily="34" charset="0"/>
              </a:rPr>
              <a:t>Để giảm thiểu rủi ro, khi nhìn thấy sideway, bạn có thể đợi dấu hiệu tăng giá (hoặc giảm) để đưa ra quyết định, cụ thể:</a:t>
            </a:r>
          </a:p>
          <a:p>
            <a:pPr fontAlgn="base"/>
            <a:r>
              <a:rPr lang="vi-VN" sz="2400" dirty="0">
                <a:latin typeface="Calibri" panose="020F0502020204030204" pitchFamily="34" charset="0"/>
                <a:cs typeface="Calibri" panose="020F0502020204030204" pitchFamily="34" charset="0"/>
              </a:rPr>
              <a:t>Có nến báo hiệu đảo chiều (búa, búa ngược…).</a:t>
            </a:r>
          </a:p>
          <a:p>
            <a:pPr fontAlgn="base"/>
            <a:r>
              <a:rPr lang="vi-VN" sz="2400" dirty="0">
                <a:latin typeface="Calibri" panose="020F0502020204030204" pitchFamily="34" charset="0"/>
                <a:cs typeface="Calibri" panose="020F0502020204030204" pitchFamily="34" charset="0"/>
              </a:rPr>
              <a:t>Có các nến tăng liên tục vượt boll trên.</a:t>
            </a:r>
          </a:p>
          <a:p>
            <a:pPr fontAlgn="base"/>
            <a:r>
              <a:rPr lang="vi-VN" sz="2400" dirty="0">
                <a:latin typeface="Calibri" panose="020F0502020204030204" pitchFamily="34" charset="0"/>
                <a:cs typeface="Calibri" panose="020F0502020204030204" pitchFamily="34" charset="0"/>
              </a:rPr>
              <a:t>Giải boll bắt đầu mở rộng.</a:t>
            </a:r>
          </a:p>
          <a:p>
            <a:pPr fontAlgn="base"/>
            <a:r>
              <a:rPr lang="vi-VN" sz="2400" dirty="0">
                <a:latin typeface="Calibri" panose="020F0502020204030204" pitchFamily="34" charset="0"/>
                <a:cs typeface="Calibri" panose="020F0502020204030204" pitchFamily="34" charset="0"/>
              </a:rPr>
              <a:t>Sức mua tăng mạnh.</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9810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613</Words>
  <Application>Microsoft Office PowerPoint</Application>
  <PresentationFormat>Custom</PresentationFormat>
  <Paragraphs>29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BOLLINGER BANDS (Đầu tư trade coin)</vt:lpstr>
      <vt:lpstr>Định nghĩa về Bollinger Band?</vt:lpstr>
      <vt:lpstr>Đặc tính Bollinger Band </vt:lpstr>
      <vt:lpstr>PowerPoint Presentation</vt:lpstr>
      <vt:lpstr>Đặc điểm của Bollinger Bands</vt:lpstr>
      <vt:lpstr>Sử dụng công cụ Bolliger Bands khi giá có xu hướng phá vỡ</vt:lpstr>
      <vt:lpstr>PowerPoint Presentation</vt:lpstr>
      <vt:lpstr>Sử dụng công cụ Bolliger Bands để báo hiệu giai đoạn sideway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BOLLINGER BANDS</dc:title>
  <dc:creator>Minh Toan</dc:creator>
  <cp:lastModifiedBy>lenovo</cp:lastModifiedBy>
  <cp:revision>9</cp:revision>
  <dcterms:created xsi:type="dcterms:W3CDTF">2018-02-27T11:02:19Z</dcterms:created>
  <dcterms:modified xsi:type="dcterms:W3CDTF">2018-06-29T09:14:12Z</dcterms:modified>
</cp:coreProperties>
</file>