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C79A60-8656-4656-B983-2934B61CFBB0}"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5D06F-BE53-44B5-B769-2852DD83F723}" type="slidenum">
              <a:rPr lang="en-US" smtClean="0"/>
              <a:t>‹#›</a:t>
            </a:fld>
            <a:endParaRPr lang="en-US"/>
          </a:p>
        </p:txBody>
      </p:sp>
    </p:spTree>
    <p:extLst>
      <p:ext uri="{BB962C8B-B14F-4D97-AF65-F5344CB8AC3E}">
        <p14:creationId xmlns:p14="http://schemas.microsoft.com/office/powerpoint/2010/main" val="61540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79A60-8656-4656-B983-2934B61CFBB0}"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5D06F-BE53-44B5-B769-2852DD83F723}" type="slidenum">
              <a:rPr lang="en-US" smtClean="0"/>
              <a:t>‹#›</a:t>
            </a:fld>
            <a:endParaRPr lang="en-US"/>
          </a:p>
        </p:txBody>
      </p:sp>
    </p:spTree>
    <p:extLst>
      <p:ext uri="{BB962C8B-B14F-4D97-AF65-F5344CB8AC3E}">
        <p14:creationId xmlns:p14="http://schemas.microsoft.com/office/powerpoint/2010/main" val="75830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79A60-8656-4656-B983-2934B61CFBB0}"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5D06F-BE53-44B5-B769-2852DD83F723}" type="slidenum">
              <a:rPr lang="en-US" smtClean="0"/>
              <a:t>‹#›</a:t>
            </a:fld>
            <a:endParaRPr lang="en-US"/>
          </a:p>
        </p:txBody>
      </p:sp>
    </p:spTree>
    <p:extLst>
      <p:ext uri="{BB962C8B-B14F-4D97-AF65-F5344CB8AC3E}">
        <p14:creationId xmlns:p14="http://schemas.microsoft.com/office/powerpoint/2010/main" val="392927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79A60-8656-4656-B983-2934B61CFBB0}"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5D06F-BE53-44B5-B769-2852DD83F723}" type="slidenum">
              <a:rPr lang="en-US" smtClean="0"/>
              <a:t>‹#›</a:t>
            </a:fld>
            <a:endParaRPr lang="en-US"/>
          </a:p>
        </p:txBody>
      </p:sp>
    </p:spTree>
    <p:extLst>
      <p:ext uri="{BB962C8B-B14F-4D97-AF65-F5344CB8AC3E}">
        <p14:creationId xmlns:p14="http://schemas.microsoft.com/office/powerpoint/2010/main" val="428292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C79A60-8656-4656-B983-2934B61CFBB0}"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5D06F-BE53-44B5-B769-2852DD83F723}" type="slidenum">
              <a:rPr lang="en-US" smtClean="0"/>
              <a:t>‹#›</a:t>
            </a:fld>
            <a:endParaRPr lang="en-US"/>
          </a:p>
        </p:txBody>
      </p:sp>
    </p:spTree>
    <p:extLst>
      <p:ext uri="{BB962C8B-B14F-4D97-AF65-F5344CB8AC3E}">
        <p14:creationId xmlns:p14="http://schemas.microsoft.com/office/powerpoint/2010/main" val="17416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C79A60-8656-4656-B983-2934B61CFBB0}"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5D06F-BE53-44B5-B769-2852DD83F723}" type="slidenum">
              <a:rPr lang="en-US" smtClean="0"/>
              <a:t>‹#›</a:t>
            </a:fld>
            <a:endParaRPr lang="en-US"/>
          </a:p>
        </p:txBody>
      </p:sp>
    </p:spTree>
    <p:extLst>
      <p:ext uri="{BB962C8B-B14F-4D97-AF65-F5344CB8AC3E}">
        <p14:creationId xmlns:p14="http://schemas.microsoft.com/office/powerpoint/2010/main" val="8988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C79A60-8656-4656-B983-2934B61CFBB0}" type="datetimeFigureOut">
              <a:rPr lang="en-US" smtClean="0"/>
              <a:t>6/8/2018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5D06F-BE53-44B5-B769-2852DD83F723}" type="slidenum">
              <a:rPr lang="en-US" smtClean="0"/>
              <a:t>‹#›</a:t>
            </a:fld>
            <a:endParaRPr lang="en-US"/>
          </a:p>
        </p:txBody>
      </p:sp>
    </p:spTree>
    <p:extLst>
      <p:ext uri="{BB962C8B-B14F-4D97-AF65-F5344CB8AC3E}">
        <p14:creationId xmlns:p14="http://schemas.microsoft.com/office/powerpoint/2010/main" val="61600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C79A60-8656-4656-B983-2934B61CFBB0}" type="datetimeFigureOut">
              <a:rPr lang="en-US" smtClean="0"/>
              <a:t>6/8/2018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5D06F-BE53-44B5-B769-2852DD83F723}" type="slidenum">
              <a:rPr lang="en-US" smtClean="0"/>
              <a:t>‹#›</a:t>
            </a:fld>
            <a:endParaRPr lang="en-US"/>
          </a:p>
        </p:txBody>
      </p:sp>
    </p:spTree>
    <p:extLst>
      <p:ext uri="{BB962C8B-B14F-4D97-AF65-F5344CB8AC3E}">
        <p14:creationId xmlns:p14="http://schemas.microsoft.com/office/powerpoint/2010/main" val="372852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79A60-8656-4656-B983-2934B61CFBB0}" type="datetimeFigureOut">
              <a:rPr lang="en-US" smtClean="0"/>
              <a:t>6/8/2018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5D06F-BE53-44B5-B769-2852DD83F723}" type="slidenum">
              <a:rPr lang="en-US" smtClean="0"/>
              <a:t>‹#›</a:t>
            </a:fld>
            <a:endParaRPr lang="en-US"/>
          </a:p>
        </p:txBody>
      </p:sp>
    </p:spTree>
    <p:extLst>
      <p:ext uri="{BB962C8B-B14F-4D97-AF65-F5344CB8AC3E}">
        <p14:creationId xmlns:p14="http://schemas.microsoft.com/office/powerpoint/2010/main" val="333656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79A60-8656-4656-B983-2934B61CFBB0}"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5D06F-BE53-44B5-B769-2852DD83F723}" type="slidenum">
              <a:rPr lang="en-US" smtClean="0"/>
              <a:t>‹#›</a:t>
            </a:fld>
            <a:endParaRPr lang="en-US"/>
          </a:p>
        </p:txBody>
      </p:sp>
    </p:spTree>
    <p:extLst>
      <p:ext uri="{BB962C8B-B14F-4D97-AF65-F5344CB8AC3E}">
        <p14:creationId xmlns:p14="http://schemas.microsoft.com/office/powerpoint/2010/main" val="204086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79A60-8656-4656-B983-2934B61CFBB0}"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5D06F-BE53-44B5-B769-2852DD83F723}" type="slidenum">
              <a:rPr lang="en-US" smtClean="0"/>
              <a:t>‹#›</a:t>
            </a:fld>
            <a:endParaRPr lang="en-US"/>
          </a:p>
        </p:txBody>
      </p:sp>
    </p:spTree>
    <p:extLst>
      <p:ext uri="{BB962C8B-B14F-4D97-AF65-F5344CB8AC3E}">
        <p14:creationId xmlns:p14="http://schemas.microsoft.com/office/powerpoint/2010/main" val="298533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79A60-8656-4656-B983-2934B61CFBB0}" type="datetimeFigureOut">
              <a:rPr lang="en-US" smtClean="0"/>
              <a:t>6/8/2018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5D06F-BE53-44B5-B769-2852DD83F723}" type="slidenum">
              <a:rPr lang="en-US" smtClean="0"/>
              <a:t>‹#›</a:t>
            </a:fld>
            <a:endParaRPr lang="en-US"/>
          </a:p>
        </p:txBody>
      </p:sp>
    </p:spTree>
    <p:extLst>
      <p:ext uri="{BB962C8B-B14F-4D97-AF65-F5344CB8AC3E}">
        <p14:creationId xmlns:p14="http://schemas.microsoft.com/office/powerpoint/2010/main" val="230612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825" y="0"/>
            <a:ext cx="11552350" cy="772732"/>
          </a:xfrm>
        </p:spPr>
        <p:txBody>
          <a:bodyPr>
            <a:normAutofit fontScale="90000"/>
          </a:bodyPr>
          <a:lstStyle/>
          <a:p>
            <a:r>
              <a:rPr lang="en-US" sz="4800" b="1" dirty="0" smtClean="0">
                <a:solidFill>
                  <a:srgbClr val="C00000"/>
                </a:solidFill>
              </a:rPr>
              <a:t>ĐƯỜNG TRUNG BÌNH ĐỘNG MOVING AVERAGE</a:t>
            </a:r>
            <a:endParaRPr lang="en-US" sz="4800" b="1"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39205"/>
            <a:ext cx="10058400" cy="6118795"/>
          </a:xfrm>
          <a:prstGeom prst="rect">
            <a:avLst/>
          </a:prstGeom>
        </p:spPr>
      </p:pic>
    </p:spTree>
    <p:extLst>
      <p:ext uri="{BB962C8B-B14F-4D97-AF65-F5344CB8AC3E}">
        <p14:creationId xmlns:p14="http://schemas.microsoft.com/office/powerpoint/2010/main" val="2951320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508" y="396070"/>
            <a:ext cx="11074865" cy="5914577"/>
          </a:xfrm>
        </p:spPr>
      </p:pic>
    </p:spTree>
    <p:extLst>
      <p:ext uri="{BB962C8B-B14F-4D97-AF65-F5344CB8AC3E}">
        <p14:creationId xmlns:p14="http://schemas.microsoft.com/office/powerpoint/2010/main" val="4126027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267" y="0"/>
            <a:ext cx="11219559" cy="5991851"/>
          </a:xfrm>
        </p:spPr>
      </p:pic>
    </p:spTree>
    <p:extLst>
      <p:ext uri="{BB962C8B-B14F-4D97-AF65-F5344CB8AC3E}">
        <p14:creationId xmlns:p14="http://schemas.microsoft.com/office/powerpoint/2010/main" val="3250466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742458"/>
          </a:xfrm>
        </p:spPr>
        <p:txBody>
          <a:bodyPr/>
          <a:lstStyle/>
          <a:p>
            <a:r>
              <a:rPr lang="en-US" dirty="0" err="1" smtClean="0"/>
              <a:t>Giao</a:t>
            </a:r>
            <a:r>
              <a:rPr lang="en-US" dirty="0" smtClean="0"/>
              <a:t> </a:t>
            </a:r>
            <a:r>
              <a:rPr lang="en-US" dirty="0" err="1" smtClean="0"/>
              <a:t>dịch</a:t>
            </a:r>
            <a:r>
              <a:rPr lang="en-US" dirty="0" smtClean="0"/>
              <a:t> </a:t>
            </a:r>
            <a:r>
              <a:rPr lang="en-US" dirty="0" err="1" smtClean="0"/>
              <a:t>tại</a:t>
            </a:r>
            <a:r>
              <a:rPr lang="en-US" dirty="0" smtClean="0"/>
              <a:t> </a:t>
            </a:r>
            <a:r>
              <a:rPr lang="en-US" dirty="0" err="1" smtClean="0"/>
              <a:t>điểm</a:t>
            </a:r>
            <a:r>
              <a:rPr lang="en-US" dirty="0" smtClean="0"/>
              <a:t> </a:t>
            </a:r>
            <a:r>
              <a:rPr lang="en-US" dirty="0" err="1" smtClean="0"/>
              <a:t>giao</a:t>
            </a:r>
            <a:r>
              <a:rPr lang="en-US" dirty="0" smtClean="0"/>
              <a:t> </a:t>
            </a:r>
            <a:r>
              <a:rPr lang="en-US" dirty="0" err="1" smtClean="0"/>
              <a:t>cắt</a:t>
            </a:r>
            <a:r>
              <a:rPr lang="en-US" dirty="0" smtClean="0"/>
              <a:t> </a:t>
            </a:r>
            <a:r>
              <a:rPr lang="en-US" dirty="0" err="1" smtClean="0"/>
              <a:t>của</a:t>
            </a:r>
            <a:r>
              <a:rPr lang="en-US" dirty="0" smtClean="0"/>
              <a:t> </a:t>
            </a:r>
            <a:r>
              <a:rPr lang="en-US" dirty="0" err="1" smtClean="0"/>
              <a:t>các</a:t>
            </a:r>
            <a:r>
              <a:rPr lang="en-US" dirty="0" smtClean="0"/>
              <a:t> </a:t>
            </a:r>
            <a:r>
              <a:rPr lang="en-US" dirty="0" err="1" smtClean="0"/>
              <a:t>đường</a:t>
            </a:r>
            <a:r>
              <a:rPr lang="en-US" dirty="0" smtClean="0"/>
              <a:t> </a:t>
            </a:r>
            <a:r>
              <a:rPr lang="en-US" dirty="0" err="1" smtClean="0"/>
              <a:t>Trung</a:t>
            </a:r>
            <a:r>
              <a:rPr lang="en-US" dirty="0" smtClean="0"/>
              <a:t> </a:t>
            </a:r>
            <a:r>
              <a:rPr lang="en-US" dirty="0" err="1" smtClean="0"/>
              <a:t>Bình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933" y="742458"/>
            <a:ext cx="10764132" cy="5761373"/>
          </a:xfrm>
        </p:spPr>
      </p:pic>
    </p:spTree>
    <p:extLst>
      <p:ext uri="{BB962C8B-B14F-4D97-AF65-F5344CB8AC3E}">
        <p14:creationId xmlns:p14="http://schemas.microsoft.com/office/powerpoint/2010/main" val="3507877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063"/>
            <a:ext cx="10515600" cy="703821"/>
          </a:xfrm>
        </p:spPr>
        <p:txBody>
          <a:bodyPr/>
          <a:lstStyle/>
          <a:p>
            <a:r>
              <a:rPr lang="en-US" b="1" dirty="0" smtClean="0">
                <a:solidFill>
                  <a:srgbClr val="C00000"/>
                </a:solidFill>
              </a:rPr>
              <a:t>ĐƯỜNG TRUNG BÌNH LŨY THỪA EMA</a:t>
            </a:r>
            <a:endParaRPr lang="en-US" b="1"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8192" y="862884"/>
            <a:ext cx="8319215" cy="5599472"/>
          </a:xfrm>
        </p:spPr>
      </p:pic>
    </p:spTree>
    <p:extLst>
      <p:ext uri="{BB962C8B-B14F-4D97-AF65-F5344CB8AC3E}">
        <p14:creationId xmlns:p14="http://schemas.microsoft.com/office/powerpoint/2010/main" val="216491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515600" cy="742458"/>
          </a:xfrm>
        </p:spPr>
        <p:txBody>
          <a:bodyPr/>
          <a:lstStyle/>
          <a:p>
            <a:r>
              <a:rPr lang="en-US" b="1" dirty="0" smtClean="0">
                <a:solidFill>
                  <a:srgbClr val="C00000"/>
                </a:solidFill>
              </a:rPr>
              <a:t>SO SÁNH SMA VÀ EMA? CÁI NÀO TỐT HƠN?</a:t>
            </a:r>
            <a:endParaRPr lang="en-US" b="1"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20969012"/>
              </p:ext>
            </p:extLst>
          </p:nvPr>
        </p:nvGraphicFramePr>
        <p:xfrm>
          <a:off x="838200" y="1825625"/>
          <a:ext cx="10515600" cy="2656223"/>
        </p:xfrm>
        <a:graphic>
          <a:graphicData uri="http://schemas.openxmlformats.org/drawingml/2006/table">
            <a:tbl>
              <a:tblPr firstRow="1" bandRow="1">
                <a:tableStyleId>{7DF18680-E054-41AD-8BC1-D1AEF772440D}</a:tableStyleId>
              </a:tblPr>
              <a:tblGrid>
                <a:gridCol w="3505200"/>
                <a:gridCol w="3505200"/>
                <a:gridCol w="3505200"/>
              </a:tblGrid>
              <a:tr h="775907">
                <a:tc>
                  <a:txBody>
                    <a:bodyPr/>
                    <a:lstStyle/>
                    <a:p>
                      <a:endParaRPr lang="en-US" b="0" dirty="0">
                        <a:latin typeface="+mn-lt"/>
                      </a:endParaRPr>
                    </a:p>
                  </a:txBody>
                  <a:tcPr/>
                </a:tc>
                <a:tc>
                  <a:txBody>
                    <a:bodyPr/>
                    <a:lstStyle/>
                    <a:p>
                      <a:pPr algn="ctr"/>
                      <a:r>
                        <a:rPr lang="en-US" sz="4000" b="1" dirty="0" smtClean="0">
                          <a:latin typeface="+mn-lt"/>
                        </a:rPr>
                        <a:t>SMA</a:t>
                      </a:r>
                      <a:endParaRPr lang="en-US" b="1" dirty="0">
                        <a:latin typeface="+mn-lt"/>
                      </a:endParaRPr>
                    </a:p>
                  </a:txBody>
                  <a:tcPr/>
                </a:tc>
                <a:tc>
                  <a:txBody>
                    <a:bodyPr/>
                    <a:lstStyle/>
                    <a:p>
                      <a:pPr algn="ctr"/>
                      <a:r>
                        <a:rPr lang="en-US" sz="4000" b="1" dirty="0" smtClean="0">
                          <a:latin typeface="+mn-lt"/>
                        </a:rPr>
                        <a:t>EMA</a:t>
                      </a:r>
                      <a:endParaRPr lang="en-US" sz="4000" b="1" dirty="0">
                        <a:latin typeface="+mn-lt"/>
                      </a:endParaRPr>
                    </a:p>
                  </a:txBody>
                  <a:tcPr/>
                </a:tc>
              </a:tr>
              <a:tr h="965916">
                <a:tc>
                  <a:txBody>
                    <a:bodyPr/>
                    <a:lstStyle/>
                    <a:p>
                      <a:pPr algn="ctr"/>
                      <a:r>
                        <a:rPr lang="en-US" sz="3200" b="1" dirty="0" smtClean="0">
                          <a:latin typeface="+mn-lt"/>
                        </a:rPr>
                        <a:t>Ư</a:t>
                      </a:r>
                      <a:r>
                        <a:rPr lang="en-US" sz="3200" b="1" baseline="0" dirty="0" smtClean="0">
                          <a:latin typeface="+mn-lt"/>
                        </a:rPr>
                        <a:t>U ĐIỂM</a:t>
                      </a:r>
                    </a:p>
                  </a:txBody>
                  <a:tcPr/>
                </a:tc>
                <a:tc>
                  <a:txBody>
                    <a:bodyPr/>
                    <a:lstStyle/>
                    <a:p>
                      <a:r>
                        <a:rPr lang="en-US" sz="1800" b="0" kern="1200" dirty="0" err="1" smtClean="0">
                          <a:effectLst/>
                          <a:latin typeface="+mn-lt"/>
                        </a:rPr>
                        <a:t>Hiển</a:t>
                      </a:r>
                      <a:r>
                        <a:rPr lang="en-US" sz="1800" b="0" kern="1200" dirty="0" smtClean="0">
                          <a:effectLst/>
                          <a:latin typeface="+mn-lt"/>
                        </a:rPr>
                        <a:t> </a:t>
                      </a:r>
                      <a:r>
                        <a:rPr lang="en-US" sz="1800" b="0" kern="1200" dirty="0" err="1" smtClean="0">
                          <a:effectLst/>
                          <a:latin typeface="+mn-lt"/>
                        </a:rPr>
                        <a:t>thị</a:t>
                      </a:r>
                      <a:r>
                        <a:rPr lang="en-US" sz="1800" b="0" kern="1200" dirty="0" smtClean="0">
                          <a:effectLst/>
                          <a:latin typeface="+mn-lt"/>
                        </a:rPr>
                        <a:t> </a:t>
                      </a:r>
                      <a:r>
                        <a:rPr lang="en-US" sz="1800" b="0" kern="1200" dirty="0" err="1" smtClean="0">
                          <a:effectLst/>
                          <a:latin typeface="+mn-lt"/>
                        </a:rPr>
                        <a:t>một</a:t>
                      </a:r>
                      <a:r>
                        <a:rPr lang="en-US" sz="1800" b="0" kern="1200" dirty="0" smtClean="0">
                          <a:effectLst/>
                          <a:latin typeface="+mn-lt"/>
                        </a:rPr>
                        <a:t> </a:t>
                      </a:r>
                      <a:r>
                        <a:rPr lang="en-US" sz="1800" b="0" kern="1200" dirty="0" err="1" smtClean="0">
                          <a:effectLst/>
                          <a:latin typeface="+mn-lt"/>
                        </a:rPr>
                        <a:t>đồ</a:t>
                      </a:r>
                      <a:r>
                        <a:rPr lang="en-US" sz="1800" b="0" kern="1200" dirty="0" smtClean="0">
                          <a:effectLst/>
                          <a:latin typeface="+mn-lt"/>
                        </a:rPr>
                        <a:t> </a:t>
                      </a:r>
                      <a:r>
                        <a:rPr lang="en-US" sz="1800" b="0" kern="1200" dirty="0" err="1" smtClean="0">
                          <a:effectLst/>
                          <a:latin typeface="+mn-lt"/>
                        </a:rPr>
                        <a:t>thị</a:t>
                      </a:r>
                      <a:r>
                        <a:rPr lang="en-US" sz="1800" b="0" kern="1200" dirty="0" smtClean="0">
                          <a:effectLst/>
                          <a:latin typeface="+mn-lt"/>
                        </a:rPr>
                        <a:t> </a:t>
                      </a:r>
                      <a:r>
                        <a:rPr lang="en-US" sz="1800" b="0" kern="1200" dirty="0" err="1" smtClean="0">
                          <a:effectLst/>
                          <a:latin typeface="+mn-lt"/>
                        </a:rPr>
                        <a:t>loại</a:t>
                      </a:r>
                      <a:r>
                        <a:rPr lang="en-US" sz="1800" b="0" kern="1200" dirty="0" smtClean="0">
                          <a:effectLst/>
                          <a:latin typeface="+mn-lt"/>
                        </a:rPr>
                        <a:t> </a:t>
                      </a:r>
                      <a:r>
                        <a:rPr lang="en-US" sz="1800" b="0" kern="1200" dirty="0" err="1" smtClean="0">
                          <a:effectLst/>
                          <a:latin typeface="+mn-lt"/>
                        </a:rPr>
                        <a:t>trừ</a:t>
                      </a:r>
                      <a:r>
                        <a:rPr lang="en-US" sz="1800" b="0" kern="1200" dirty="0" smtClean="0">
                          <a:effectLst/>
                          <a:latin typeface="+mn-lt"/>
                        </a:rPr>
                        <a:t> </a:t>
                      </a:r>
                      <a:r>
                        <a:rPr lang="en-US" sz="1800" b="0" kern="1200" dirty="0" err="1" smtClean="0">
                          <a:effectLst/>
                          <a:latin typeface="+mn-lt"/>
                        </a:rPr>
                        <a:t>các</a:t>
                      </a:r>
                      <a:r>
                        <a:rPr lang="en-US" sz="1800" b="0" kern="1200" dirty="0" smtClean="0">
                          <a:effectLst/>
                          <a:latin typeface="+mn-lt"/>
                        </a:rPr>
                        <a:t> </a:t>
                      </a:r>
                      <a:r>
                        <a:rPr lang="en-US" sz="1800" b="0" kern="1200" dirty="0" err="1" smtClean="0">
                          <a:effectLst/>
                          <a:latin typeface="+mn-lt"/>
                        </a:rPr>
                        <a:t>dấu</a:t>
                      </a:r>
                      <a:r>
                        <a:rPr lang="en-US" sz="1800" b="0" kern="1200" dirty="0" smtClean="0">
                          <a:effectLst/>
                          <a:latin typeface="+mn-lt"/>
                        </a:rPr>
                        <a:t> </a:t>
                      </a:r>
                      <a:r>
                        <a:rPr lang="en-US" sz="1800" b="0" kern="1200" dirty="0" err="1" smtClean="0">
                          <a:effectLst/>
                          <a:latin typeface="+mn-lt"/>
                        </a:rPr>
                        <a:t>hiệu</a:t>
                      </a:r>
                      <a:r>
                        <a:rPr lang="en-US" sz="1800" b="0" kern="1200" dirty="0" smtClean="0">
                          <a:effectLst/>
                          <a:latin typeface="+mn-lt"/>
                        </a:rPr>
                        <a:t> </a:t>
                      </a:r>
                      <a:r>
                        <a:rPr lang="en-US" sz="1800" b="0" kern="1200" dirty="0" err="1" smtClean="0">
                          <a:effectLst/>
                          <a:latin typeface="+mn-lt"/>
                        </a:rPr>
                        <a:t>giả</a:t>
                      </a:r>
                      <a:endParaRPr lang="en-US" b="0" dirty="0">
                        <a:latin typeface="+mn-lt"/>
                      </a:endParaRPr>
                    </a:p>
                  </a:txBody>
                  <a:tcPr/>
                </a:tc>
                <a:tc>
                  <a:txBody>
                    <a:bodyPr/>
                    <a:lstStyle/>
                    <a:p>
                      <a:r>
                        <a:rPr lang="en-US" sz="1800" b="0" kern="1200" dirty="0" err="1" smtClean="0">
                          <a:effectLst/>
                          <a:latin typeface="+mn-lt"/>
                        </a:rPr>
                        <a:t>Biến</a:t>
                      </a:r>
                      <a:r>
                        <a:rPr lang="en-US" sz="1800" b="0" kern="1200" dirty="0" smtClean="0">
                          <a:effectLst/>
                          <a:latin typeface="+mn-lt"/>
                        </a:rPr>
                        <a:t> </a:t>
                      </a:r>
                      <a:r>
                        <a:rPr lang="en-US" sz="1800" b="0" kern="1200" dirty="0" err="1" smtClean="0">
                          <a:effectLst/>
                          <a:latin typeface="+mn-lt"/>
                        </a:rPr>
                        <a:t>động</a:t>
                      </a:r>
                      <a:r>
                        <a:rPr lang="en-US" sz="1800" b="0" kern="1200" dirty="0" smtClean="0">
                          <a:effectLst/>
                          <a:latin typeface="+mn-lt"/>
                        </a:rPr>
                        <a:t> </a:t>
                      </a:r>
                      <a:r>
                        <a:rPr lang="en-US" sz="1800" b="0" kern="1200" dirty="0" err="1" smtClean="0">
                          <a:effectLst/>
                          <a:latin typeface="+mn-lt"/>
                        </a:rPr>
                        <a:t>nhanh</a:t>
                      </a:r>
                      <a:r>
                        <a:rPr lang="en-US" sz="1800" b="0" kern="1200" dirty="0" smtClean="0">
                          <a:effectLst/>
                          <a:latin typeface="+mn-lt"/>
                        </a:rPr>
                        <a:t>, </a:t>
                      </a:r>
                      <a:r>
                        <a:rPr lang="en-US" sz="1800" b="0" kern="1200" dirty="0" err="1" smtClean="0">
                          <a:effectLst/>
                          <a:latin typeface="+mn-lt"/>
                        </a:rPr>
                        <a:t>tốt</a:t>
                      </a:r>
                      <a:r>
                        <a:rPr lang="en-US" sz="1800" b="0" kern="1200" dirty="0" smtClean="0">
                          <a:effectLst/>
                          <a:latin typeface="+mn-lt"/>
                        </a:rPr>
                        <a:t> </a:t>
                      </a:r>
                      <a:r>
                        <a:rPr lang="en-US" sz="1800" b="0" kern="1200" dirty="0" err="1" smtClean="0">
                          <a:effectLst/>
                          <a:latin typeface="+mn-lt"/>
                        </a:rPr>
                        <a:t>để</a:t>
                      </a:r>
                      <a:r>
                        <a:rPr lang="en-US" sz="1800" b="0" kern="1200" dirty="0" smtClean="0">
                          <a:effectLst/>
                          <a:latin typeface="+mn-lt"/>
                        </a:rPr>
                        <a:t> </a:t>
                      </a:r>
                      <a:r>
                        <a:rPr lang="en-US" sz="1800" b="0" kern="1200" dirty="0" err="1" smtClean="0">
                          <a:effectLst/>
                          <a:latin typeface="+mn-lt"/>
                        </a:rPr>
                        <a:t>hiển</a:t>
                      </a:r>
                      <a:r>
                        <a:rPr lang="en-US" sz="1800" b="0" kern="1200" dirty="0" smtClean="0">
                          <a:effectLst/>
                          <a:latin typeface="+mn-lt"/>
                        </a:rPr>
                        <a:t> </a:t>
                      </a:r>
                      <a:r>
                        <a:rPr lang="en-US" sz="1800" b="0" kern="1200" dirty="0" err="1" smtClean="0">
                          <a:effectLst/>
                          <a:latin typeface="+mn-lt"/>
                        </a:rPr>
                        <a:t>thị</a:t>
                      </a:r>
                      <a:r>
                        <a:rPr lang="en-US" sz="1800" b="0" kern="1200" dirty="0" smtClean="0">
                          <a:effectLst/>
                          <a:latin typeface="+mn-lt"/>
                        </a:rPr>
                        <a:t> </a:t>
                      </a:r>
                      <a:r>
                        <a:rPr lang="en-US" sz="1800" b="0" kern="1200" dirty="0" err="1" smtClean="0">
                          <a:effectLst/>
                          <a:latin typeface="+mn-lt"/>
                        </a:rPr>
                        <a:t>các</a:t>
                      </a:r>
                      <a:r>
                        <a:rPr lang="en-US" sz="1800" b="0" kern="1200" dirty="0" smtClean="0">
                          <a:effectLst/>
                          <a:latin typeface="+mn-lt"/>
                        </a:rPr>
                        <a:t> </a:t>
                      </a:r>
                      <a:r>
                        <a:rPr lang="en-US" sz="1800" b="0" kern="1200" dirty="0" err="1" smtClean="0">
                          <a:effectLst/>
                          <a:latin typeface="+mn-lt"/>
                        </a:rPr>
                        <a:t>đảo</a:t>
                      </a:r>
                      <a:r>
                        <a:rPr lang="en-US" sz="1800" b="0" kern="1200" dirty="0" smtClean="0">
                          <a:effectLst/>
                          <a:latin typeface="+mn-lt"/>
                        </a:rPr>
                        <a:t> </a:t>
                      </a:r>
                      <a:r>
                        <a:rPr lang="en-US" sz="1800" b="0" kern="1200" dirty="0" err="1" smtClean="0">
                          <a:effectLst/>
                          <a:latin typeface="+mn-lt"/>
                        </a:rPr>
                        <a:t>giá</a:t>
                      </a:r>
                      <a:r>
                        <a:rPr lang="en-US" sz="1800" b="0" kern="1200" dirty="0" smtClean="0">
                          <a:effectLst/>
                          <a:latin typeface="+mn-lt"/>
                        </a:rPr>
                        <a:t> </a:t>
                      </a:r>
                      <a:r>
                        <a:rPr lang="en-US" sz="1800" b="0" kern="1200" dirty="0" err="1" smtClean="0">
                          <a:effectLst/>
                          <a:latin typeface="+mn-lt"/>
                        </a:rPr>
                        <a:t>vừa</a:t>
                      </a:r>
                      <a:r>
                        <a:rPr lang="en-US" sz="1800" b="0" kern="1200" dirty="0" smtClean="0">
                          <a:effectLst/>
                          <a:latin typeface="+mn-lt"/>
                        </a:rPr>
                        <a:t> </a:t>
                      </a:r>
                      <a:r>
                        <a:rPr lang="en-US" sz="1800" b="0" kern="1200" dirty="0" err="1" smtClean="0">
                          <a:effectLst/>
                          <a:latin typeface="+mn-lt"/>
                        </a:rPr>
                        <a:t>xảy</a:t>
                      </a:r>
                      <a:r>
                        <a:rPr lang="en-US" sz="1800" b="0" kern="1200" dirty="0" smtClean="0">
                          <a:effectLst/>
                          <a:latin typeface="+mn-lt"/>
                        </a:rPr>
                        <a:t> </a:t>
                      </a:r>
                      <a:r>
                        <a:rPr lang="en-US" sz="1800" b="0" kern="1200" dirty="0" err="1" smtClean="0">
                          <a:effectLst/>
                          <a:latin typeface="+mn-lt"/>
                        </a:rPr>
                        <a:t>ra</a:t>
                      </a:r>
                      <a:endParaRPr lang="en-US" b="0" dirty="0">
                        <a:latin typeface="+mn-lt"/>
                      </a:endParaRPr>
                    </a:p>
                  </a:txBody>
                  <a:tcPr/>
                </a:tc>
              </a:tr>
              <a:tr h="370840">
                <a:tc>
                  <a:txBody>
                    <a:bodyPr/>
                    <a:lstStyle/>
                    <a:p>
                      <a:pPr algn="ctr"/>
                      <a:r>
                        <a:rPr lang="en-US" sz="3200" b="1" dirty="0" smtClean="0">
                          <a:latin typeface="+mn-lt"/>
                        </a:rPr>
                        <a:t>NHƯỢC</a:t>
                      </a:r>
                      <a:r>
                        <a:rPr lang="en-US" sz="3200" b="1" baseline="0" dirty="0" smtClean="0">
                          <a:latin typeface="+mn-lt"/>
                        </a:rPr>
                        <a:t> ĐIỂM</a:t>
                      </a:r>
                      <a:endParaRPr lang="en-US" sz="3200" b="1" dirty="0">
                        <a:latin typeface="+mn-lt"/>
                      </a:endParaRPr>
                    </a:p>
                  </a:txBody>
                  <a:tcPr/>
                </a:tc>
                <a:tc>
                  <a:txBody>
                    <a:bodyPr/>
                    <a:lstStyle/>
                    <a:p>
                      <a:r>
                        <a:rPr lang="en-US" sz="1800" b="0" kern="1200" dirty="0" err="1" smtClean="0">
                          <a:effectLst/>
                          <a:latin typeface="+mn-lt"/>
                        </a:rPr>
                        <a:t>Biến</a:t>
                      </a:r>
                      <a:r>
                        <a:rPr lang="en-US" sz="1800" b="0" kern="1200" dirty="0" smtClean="0">
                          <a:effectLst/>
                          <a:latin typeface="+mn-lt"/>
                        </a:rPr>
                        <a:t> </a:t>
                      </a:r>
                      <a:r>
                        <a:rPr lang="en-US" sz="1800" b="0" kern="1200" dirty="0" err="1" smtClean="0">
                          <a:effectLst/>
                          <a:latin typeface="+mn-lt"/>
                        </a:rPr>
                        <a:t>đổi</a:t>
                      </a:r>
                      <a:r>
                        <a:rPr lang="en-US" sz="1800" b="0" kern="1200" dirty="0" smtClean="0">
                          <a:effectLst/>
                          <a:latin typeface="+mn-lt"/>
                        </a:rPr>
                        <a:t> </a:t>
                      </a:r>
                      <a:r>
                        <a:rPr lang="en-US" sz="1800" b="0" kern="1200" dirty="0" err="1" smtClean="0">
                          <a:effectLst/>
                          <a:latin typeface="+mn-lt"/>
                        </a:rPr>
                        <a:t>chậm</a:t>
                      </a:r>
                      <a:r>
                        <a:rPr lang="en-US" sz="1800" b="0" kern="1200" dirty="0" smtClean="0">
                          <a:effectLst/>
                          <a:latin typeface="+mn-lt"/>
                        </a:rPr>
                        <a:t>, </a:t>
                      </a:r>
                      <a:r>
                        <a:rPr lang="en-US" sz="1800" b="0" kern="1200" dirty="0" err="1" smtClean="0">
                          <a:effectLst/>
                          <a:latin typeface="+mn-lt"/>
                        </a:rPr>
                        <a:t>điều</a:t>
                      </a:r>
                      <a:r>
                        <a:rPr lang="en-US" sz="1800" b="0" kern="1200" dirty="0" smtClean="0">
                          <a:effectLst/>
                          <a:latin typeface="+mn-lt"/>
                        </a:rPr>
                        <a:t> </a:t>
                      </a:r>
                      <a:r>
                        <a:rPr lang="en-US" sz="1800" b="0" kern="1200" dirty="0" err="1" smtClean="0">
                          <a:effectLst/>
                          <a:latin typeface="+mn-lt"/>
                        </a:rPr>
                        <a:t>này</a:t>
                      </a:r>
                      <a:r>
                        <a:rPr lang="en-US" sz="1800" b="0" kern="1200" dirty="0" smtClean="0">
                          <a:effectLst/>
                          <a:latin typeface="+mn-lt"/>
                        </a:rPr>
                        <a:t> </a:t>
                      </a:r>
                      <a:r>
                        <a:rPr lang="en-US" sz="1800" b="0" kern="1200" dirty="0" err="1" smtClean="0">
                          <a:effectLst/>
                          <a:latin typeface="+mn-lt"/>
                        </a:rPr>
                        <a:t>có</a:t>
                      </a:r>
                      <a:r>
                        <a:rPr lang="en-US" sz="1800" b="0" kern="1200" dirty="0" smtClean="0">
                          <a:effectLst/>
                          <a:latin typeface="+mn-lt"/>
                        </a:rPr>
                        <a:t> </a:t>
                      </a:r>
                      <a:r>
                        <a:rPr lang="en-US" sz="1800" b="0" kern="1200" dirty="0" err="1" smtClean="0">
                          <a:effectLst/>
                          <a:latin typeface="+mn-lt"/>
                        </a:rPr>
                        <a:t>thể</a:t>
                      </a:r>
                      <a:r>
                        <a:rPr lang="en-US" sz="1800" b="0" kern="1200" dirty="0" smtClean="0">
                          <a:effectLst/>
                          <a:latin typeface="+mn-lt"/>
                        </a:rPr>
                        <a:t> </a:t>
                      </a:r>
                      <a:r>
                        <a:rPr lang="en-US" sz="1800" b="0" kern="1200" dirty="0" err="1" smtClean="0">
                          <a:effectLst/>
                          <a:latin typeface="+mn-lt"/>
                        </a:rPr>
                        <a:t>mang</a:t>
                      </a:r>
                      <a:r>
                        <a:rPr lang="en-US" sz="1800" b="0" kern="1200" dirty="0" smtClean="0">
                          <a:effectLst/>
                          <a:latin typeface="+mn-lt"/>
                        </a:rPr>
                        <a:t> </a:t>
                      </a:r>
                      <a:r>
                        <a:rPr lang="en-US" sz="1800" b="0" kern="1200" dirty="0" err="1" smtClean="0">
                          <a:effectLst/>
                          <a:latin typeface="+mn-lt"/>
                        </a:rPr>
                        <a:t>đến</a:t>
                      </a:r>
                      <a:r>
                        <a:rPr lang="en-US" sz="1800" b="0" kern="1200" dirty="0" smtClean="0">
                          <a:effectLst/>
                          <a:latin typeface="+mn-lt"/>
                        </a:rPr>
                        <a:t> </a:t>
                      </a:r>
                      <a:r>
                        <a:rPr lang="en-US" sz="1800" b="0" kern="1200" dirty="0" err="1" smtClean="0">
                          <a:effectLst/>
                          <a:latin typeface="+mn-lt"/>
                        </a:rPr>
                        <a:t>các</a:t>
                      </a:r>
                      <a:r>
                        <a:rPr lang="en-US" sz="1800" b="0" kern="1200" dirty="0" smtClean="0">
                          <a:effectLst/>
                          <a:latin typeface="+mn-lt"/>
                        </a:rPr>
                        <a:t> </a:t>
                      </a:r>
                      <a:r>
                        <a:rPr lang="en-US" sz="1800" b="0" kern="1200" dirty="0" err="1" smtClean="0">
                          <a:effectLst/>
                          <a:latin typeface="+mn-lt"/>
                        </a:rPr>
                        <a:t>báo</a:t>
                      </a:r>
                      <a:r>
                        <a:rPr lang="en-US" sz="1800" b="0" kern="1200" dirty="0" smtClean="0">
                          <a:effectLst/>
                          <a:latin typeface="+mn-lt"/>
                        </a:rPr>
                        <a:t> </a:t>
                      </a:r>
                      <a:r>
                        <a:rPr lang="en-US" sz="1800" b="0" kern="1200" dirty="0" err="1" smtClean="0">
                          <a:effectLst/>
                          <a:latin typeface="+mn-lt"/>
                        </a:rPr>
                        <a:t>hiệu</a:t>
                      </a:r>
                      <a:r>
                        <a:rPr lang="en-US" sz="1800" b="0" kern="1200" dirty="0" smtClean="0">
                          <a:effectLst/>
                          <a:latin typeface="+mn-lt"/>
                        </a:rPr>
                        <a:t> </a:t>
                      </a:r>
                      <a:r>
                        <a:rPr lang="en-US" sz="1800" b="0" kern="1200" dirty="0" err="1" smtClean="0">
                          <a:effectLst/>
                          <a:latin typeface="+mn-lt"/>
                        </a:rPr>
                        <a:t>mua</a:t>
                      </a:r>
                      <a:r>
                        <a:rPr lang="en-US" sz="1800" b="0" kern="1200" dirty="0" smtClean="0">
                          <a:effectLst/>
                          <a:latin typeface="+mn-lt"/>
                        </a:rPr>
                        <a:t> </a:t>
                      </a:r>
                      <a:r>
                        <a:rPr lang="en-US" sz="1800" b="0" kern="1200" dirty="0" err="1" smtClean="0">
                          <a:effectLst/>
                          <a:latin typeface="+mn-lt"/>
                        </a:rPr>
                        <a:t>hoặc</a:t>
                      </a:r>
                      <a:r>
                        <a:rPr lang="en-US" sz="1800" b="0" kern="1200" dirty="0" smtClean="0">
                          <a:effectLst/>
                          <a:latin typeface="+mn-lt"/>
                        </a:rPr>
                        <a:t> </a:t>
                      </a:r>
                      <a:r>
                        <a:rPr lang="en-US" sz="1800" b="0" kern="1200" dirty="0" err="1" smtClean="0">
                          <a:effectLst/>
                          <a:latin typeface="+mn-lt"/>
                        </a:rPr>
                        <a:t>bán</a:t>
                      </a:r>
                      <a:r>
                        <a:rPr lang="en-US" sz="1800" b="0" kern="1200" dirty="0" smtClean="0">
                          <a:effectLst/>
                          <a:latin typeface="+mn-lt"/>
                        </a:rPr>
                        <a:t> </a:t>
                      </a:r>
                      <a:r>
                        <a:rPr lang="en-US" sz="1800" b="0" kern="1200" dirty="0" err="1" smtClean="0">
                          <a:effectLst/>
                          <a:latin typeface="+mn-lt"/>
                        </a:rPr>
                        <a:t>trễ</a:t>
                      </a:r>
                      <a:endParaRPr lang="en-US" b="0" dirty="0">
                        <a:latin typeface="+mn-lt"/>
                      </a:endParaRPr>
                    </a:p>
                  </a:txBody>
                  <a:tcPr/>
                </a:tc>
                <a:tc>
                  <a:txBody>
                    <a:bodyPr/>
                    <a:lstStyle/>
                    <a:p>
                      <a:r>
                        <a:rPr lang="vi-VN" sz="1800" b="0" kern="1200" dirty="0" smtClean="0">
                          <a:effectLst/>
                          <a:latin typeface="Calibri" panose="020F0502020204030204" pitchFamily="34" charset="0"/>
                          <a:cs typeface="Calibri" panose="020F0502020204030204" pitchFamily="34" charset="0"/>
                        </a:rPr>
                        <a:t>Dễ đưa ra các dấu hiệu giả hơn và đưa ra các báo hiệu sai lầm</a:t>
                      </a:r>
                      <a:r>
                        <a:rPr lang="vi-VN" sz="1800" b="0" kern="1200" dirty="0" smtClean="0">
                          <a:effectLst/>
                          <a:latin typeface="+mn-lt"/>
                          <a:cs typeface="Calibri" panose="020F0502020204030204" pitchFamily="34" charset="0"/>
                        </a:rPr>
                        <a:t>.</a:t>
                      </a:r>
                      <a:endParaRPr lang="en-US" b="0" dirty="0">
                        <a:latin typeface="+mn-lt"/>
                        <a:cs typeface="Calibri" panose="020F0502020204030204" pitchFamily="34" charset="0"/>
                      </a:endParaRPr>
                    </a:p>
                  </a:txBody>
                  <a:tcPr/>
                </a:tc>
              </a:tr>
            </a:tbl>
          </a:graphicData>
        </a:graphic>
      </p:graphicFrame>
    </p:spTree>
    <p:extLst>
      <p:ext uri="{BB962C8B-B14F-4D97-AF65-F5344CB8AC3E}">
        <p14:creationId xmlns:p14="http://schemas.microsoft.com/office/powerpoint/2010/main" val="40354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9" y="171942"/>
            <a:ext cx="10515600" cy="742459"/>
          </a:xfrm>
        </p:spPr>
        <p:txBody>
          <a:bodyPr/>
          <a:lstStyle/>
          <a:p>
            <a:r>
              <a:rPr lang="en-US" b="1" dirty="0" smtClean="0">
                <a:solidFill>
                  <a:srgbClr val="C00000"/>
                </a:solidFill>
              </a:rPr>
              <a:t>HỖ TRỢ VÀ KHÁNG CỰ ĐỘNG</a:t>
            </a:r>
            <a:endParaRPr lang="en-US" b="1"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315" y="914401"/>
            <a:ext cx="9965453" cy="5656580"/>
          </a:xfrm>
        </p:spPr>
      </p:pic>
    </p:spTree>
    <p:extLst>
      <p:ext uri="{BB962C8B-B14F-4D97-AF65-F5344CB8AC3E}">
        <p14:creationId xmlns:p14="http://schemas.microsoft.com/office/powerpoint/2010/main" val="416345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104" y="315564"/>
            <a:ext cx="10751064" cy="6102508"/>
          </a:xfrm>
        </p:spPr>
      </p:pic>
    </p:spTree>
    <p:extLst>
      <p:ext uri="{BB962C8B-B14F-4D97-AF65-F5344CB8AC3E}">
        <p14:creationId xmlns:p14="http://schemas.microsoft.com/office/powerpoint/2010/main" val="70550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254" y="264048"/>
            <a:ext cx="10699549" cy="6073267"/>
          </a:xfrm>
        </p:spPr>
      </p:pic>
    </p:spTree>
    <p:extLst>
      <p:ext uri="{BB962C8B-B14F-4D97-AF65-F5344CB8AC3E}">
        <p14:creationId xmlns:p14="http://schemas.microsoft.com/office/powerpoint/2010/main" val="320653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9" y="0"/>
            <a:ext cx="10515600" cy="845489"/>
          </a:xfrm>
        </p:spPr>
        <p:txBody>
          <a:bodyPr/>
          <a:lstStyle/>
          <a:p>
            <a:r>
              <a:rPr lang="en-US" b="1" dirty="0" err="1" smtClean="0">
                <a:solidFill>
                  <a:srgbClr val="C00000"/>
                </a:solidFill>
              </a:rPr>
              <a:t>Đường</a:t>
            </a:r>
            <a:r>
              <a:rPr lang="en-US" b="1" dirty="0" smtClean="0">
                <a:solidFill>
                  <a:srgbClr val="C00000"/>
                </a:solidFill>
              </a:rPr>
              <a:t> </a:t>
            </a:r>
            <a:r>
              <a:rPr lang="en-US" b="1" dirty="0" err="1" smtClean="0">
                <a:solidFill>
                  <a:srgbClr val="C00000"/>
                </a:solidFill>
              </a:rPr>
              <a:t>trung</a:t>
            </a:r>
            <a:r>
              <a:rPr lang="en-US" b="1" dirty="0" smtClean="0">
                <a:solidFill>
                  <a:srgbClr val="C00000"/>
                </a:solidFill>
              </a:rPr>
              <a:t> </a:t>
            </a:r>
            <a:r>
              <a:rPr lang="en-US" b="1" dirty="0" err="1" smtClean="0">
                <a:solidFill>
                  <a:srgbClr val="C00000"/>
                </a:solidFill>
              </a:rPr>
              <a:t>bình</a:t>
            </a:r>
            <a:r>
              <a:rPr lang="en-US" b="1" dirty="0" smtClean="0">
                <a:solidFill>
                  <a:srgbClr val="C00000"/>
                </a:solidFill>
              </a:rPr>
              <a:t> </a:t>
            </a:r>
            <a:r>
              <a:rPr lang="en-US" b="1" dirty="0" err="1" smtClean="0">
                <a:solidFill>
                  <a:srgbClr val="C00000"/>
                </a:solidFill>
              </a:rPr>
              <a:t>động</a:t>
            </a:r>
            <a:r>
              <a:rPr lang="en-US" b="1" dirty="0" smtClean="0">
                <a:solidFill>
                  <a:srgbClr val="C00000"/>
                </a:solidFill>
              </a:rPr>
              <a:t> Moving average </a:t>
            </a:r>
            <a:r>
              <a:rPr lang="en-US" b="1" dirty="0" err="1" smtClean="0">
                <a:solidFill>
                  <a:srgbClr val="C00000"/>
                </a:solidFill>
              </a:rPr>
              <a:t>là</a:t>
            </a:r>
            <a:r>
              <a:rPr lang="en-US" b="1" dirty="0" smtClean="0">
                <a:solidFill>
                  <a:srgbClr val="C00000"/>
                </a:solidFill>
              </a:rPr>
              <a:t> </a:t>
            </a:r>
            <a:r>
              <a:rPr lang="en-US" b="1" dirty="0" err="1" smtClean="0">
                <a:solidFill>
                  <a:srgbClr val="C00000"/>
                </a:solidFill>
              </a:rPr>
              <a:t>gì</a:t>
            </a:r>
            <a:r>
              <a:rPr lang="en-US" b="1" dirty="0" smtClean="0">
                <a:solidFill>
                  <a:srgbClr val="C00000"/>
                </a:solidFill>
              </a:rPr>
              <a:t>?</a:t>
            </a:r>
            <a:endParaRPr lang="en-US" b="1" dirty="0">
              <a:solidFill>
                <a:srgbClr val="C00000"/>
              </a:solidFill>
            </a:endParaRPr>
          </a:p>
        </p:txBody>
      </p:sp>
      <p:sp>
        <p:nvSpPr>
          <p:cNvPr id="3" name="Content Placeholder 2"/>
          <p:cNvSpPr>
            <a:spLocks noGrp="1"/>
          </p:cNvSpPr>
          <p:nvPr>
            <p:ph idx="1"/>
          </p:nvPr>
        </p:nvSpPr>
        <p:spPr>
          <a:xfrm>
            <a:off x="168499" y="845488"/>
            <a:ext cx="4673957" cy="5787131"/>
          </a:xfrm>
        </p:spPr>
        <p:txBody>
          <a:bodyPr>
            <a:normAutofit/>
          </a:bodyPr>
          <a:lstStyle/>
          <a:p>
            <a:r>
              <a:rPr lang="en-US" dirty="0" err="1" smtClean="0">
                <a:solidFill>
                  <a:srgbClr val="002060"/>
                </a:solidFill>
              </a:rPr>
              <a:t>Đường</a:t>
            </a:r>
            <a:r>
              <a:rPr lang="en-US" dirty="0" smtClean="0">
                <a:solidFill>
                  <a:srgbClr val="002060"/>
                </a:solidFill>
              </a:rPr>
              <a:t> </a:t>
            </a:r>
            <a:r>
              <a:rPr lang="en-US" dirty="0" err="1" smtClean="0">
                <a:solidFill>
                  <a:srgbClr val="002060"/>
                </a:solidFill>
              </a:rPr>
              <a:t>trung</a:t>
            </a:r>
            <a:r>
              <a:rPr lang="en-US" dirty="0" smtClean="0">
                <a:solidFill>
                  <a:srgbClr val="002060"/>
                </a:solidFill>
              </a:rPr>
              <a:t> </a:t>
            </a:r>
            <a:r>
              <a:rPr lang="en-US" dirty="0" err="1" smtClean="0">
                <a:solidFill>
                  <a:srgbClr val="002060"/>
                </a:solidFill>
              </a:rPr>
              <a:t>bình</a:t>
            </a:r>
            <a:r>
              <a:rPr lang="en-US" dirty="0" smtClean="0">
                <a:solidFill>
                  <a:srgbClr val="002060"/>
                </a:solidFill>
              </a:rPr>
              <a:t> Moving average, </a:t>
            </a:r>
            <a:r>
              <a:rPr lang="en-US" dirty="0" err="1" smtClean="0">
                <a:solidFill>
                  <a:srgbClr val="002060"/>
                </a:solidFill>
              </a:rPr>
              <a:t>thường</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gọi</a:t>
            </a:r>
            <a:r>
              <a:rPr lang="en-US" dirty="0" smtClean="0">
                <a:solidFill>
                  <a:srgbClr val="002060"/>
                </a:solidFill>
              </a:rPr>
              <a:t> </a:t>
            </a:r>
            <a:r>
              <a:rPr lang="en-US" dirty="0" err="1" smtClean="0">
                <a:solidFill>
                  <a:srgbClr val="002060"/>
                </a:solidFill>
              </a:rPr>
              <a:t>tắt</a:t>
            </a:r>
            <a:r>
              <a:rPr lang="en-US" dirty="0" smtClean="0">
                <a:solidFill>
                  <a:srgbClr val="002060"/>
                </a:solidFill>
              </a:rPr>
              <a:t> </a:t>
            </a:r>
            <a:r>
              <a:rPr lang="en-US" dirty="0" err="1" smtClean="0">
                <a:solidFill>
                  <a:srgbClr val="002060"/>
                </a:solidFill>
              </a:rPr>
              <a:t>là</a:t>
            </a:r>
            <a:r>
              <a:rPr lang="en-US" dirty="0" smtClean="0">
                <a:solidFill>
                  <a:srgbClr val="002060"/>
                </a:solidFill>
              </a:rPr>
              <a:t> </a:t>
            </a:r>
            <a:r>
              <a:rPr lang="en-US" dirty="0" err="1" smtClean="0">
                <a:solidFill>
                  <a:srgbClr val="002060"/>
                </a:solidFill>
              </a:rPr>
              <a:t>đường</a:t>
            </a:r>
            <a:r>
              <a:rPr lang="en-US" dirty="0" smtClean="0">
                <a:solidFill>
                  <a:srgbClr val="002060"/>
                </a:solidFill>
              </a:rPr>
              <a:t> </a:t>
            </a:r>
            <a:r>
              <a:rPr lang="en-US" dirty="0" err="1" smtClean="0">
                <a:solidFill>
                  <a:srgbClr val="002060"/>
                </a:solidFill>
              </a:rPr>
              <a:t>trung</a:t>
            </a:r>
            <a:r>
              <a:rPr lang="en-US" dirty="0" smtClean="0">
                <a:solidFill>
                  <a:srgbClr val="002060"/>
                </a:solidFill>
              </a:rPr>
              <a:t> </a:t>
            </a:r>
            <a:r>
              <a:rPr lang="en-US" dirty="0" err="1" smtClean="0">
                <a:solidFill>
                  <a:srgbClr val="002060"/>
                </a:solidFill>
              </a:rPr>
              <a:t>bình</a:t>
            </a:r>
            <a:r>
              <a:rPr lang="en-US" dirty="0" smtClean="0">
                <a:solidFill>
                  <a:srgbClr val="002060"/>
                </a:solidFill>
              </a:rPr>
              <a:t> MA. </a:t>
            </a:r>
          </a:p>
          <a:p>
            <a:r>
              <a:rPr lang="en-US" dirty="0" err="1" smtClean="0">
                <a:solidFill>
                  <a:srgbClr val="002060"/>
                </a:solidFill>
              </a:rPr>
              <a:t>Đường</a:t>
            </a:r>
            <a:r>
              <a:rPr lang="en-US" dirty="0" smtClean="0">
                <a:solidFill>
                  <a:srgbClr val="002060"/>
                </a:solidFill>
              </a:rPr>
              <a:t> </a:t>
            </a:r>
            <a:r>
              <a:rPr lang="en-US" dirty="0" err="1" smtClean="0">
                <a:solidFill>
                  <a:srgbClr val="002060"/>
                </a:solidFill>
              </a:rPr>
              <a:t>trung</a:t>
            </a:r>
            <a:r>
              <a:rPr lang="en-US" dirty="0" smtClean="0">
                <a:solidFill>
                  <a:srgbClr val="002060"/>
                </a:solidFill>
              </a:rPr>
              <a:t> </a:t>
            </a:r>
            <a:r>
              <a:rPr lang="en-US" dirty="0" err="1" smtClean="0">
                <a:solidFill>
                  <a:srgbClr val="002060"/>
                </a:solidFill>
              </a:rPr>
              <a:t>bình</a:t>
            </a:r>
            <a:r>
              <a:rPr lang="en-US" dirty="0" smtClean="0">
                <a:solidFill>
                  <a:srgbClr val="002060"/>
                </a:solidFill>
              </a:rPr>
              <a:t> MA </a:t>
            </a:r>
            <a:r>
              <a:rPr lang="en-US" dirty="0" err="1" smtClean="0">
                <a:solidFill>
                  <a:srgbClr val="002060"/>
                </a:solidFill>
              </a:rPr>
              <a:t>là</a:t>
            </a:r>
            <a:r>
              <a:rPr lang="en-US" dirty="0" smtClean="0">
                <a:solidFill>
                  <a:srgbClr val="002060"/>
                </a:solidFill>
              </a:rPr>
              <a:t> </a:t>
            </a:r>
            <a:r>
              <a:rPr lang="en-US" dirty="0" err="1" smtClean="0">
                <a:solidFill>
                  <a:srgbClr val="002060"/>
                </a:solidFill>
              </a:rPr>
              <a:t>cách</a:t>
            </a:r>
            <a:r>
              <a:rPr lang="en-US" dirty="0" smtClean="0">
                <a:solidFill>
                  <a:srgbClr val="002060"/>
                </a:solidFill>
              </a:rPr>
              <a:t>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làm</a:t>
            </a:r>
            <a:r>
              <a:rPr lang="en-US" dirty="0" smtClean="0">
                <a:solidFill>
                  <a:srgbClr val="002060"/>
                </a:solidFill>
              </a:rPr>
              <a:t> </a:t>
            </a:r>
            <a:r>
              <a:rPr lang="en-US" dirty="0" err="1" smtClean="0">
                <a:solidFill>
                  <a:srgbClr val="002060"/>
                </a:solidFill>
              </a:rPr>
              <a:t>mượt</a:t>
            </a:r>
            <a:r>
              <a:rPr lang="en-US" dirty="0" smtClean="0">
                <a:solidFill>
                  <a:srgbClr val="002060"/>
                </a:solidFill>
              </a:rPr>
              <a:t>, hay </a:t>
            </a:r>
            <a:r>
              <a:rPr lang="en-US" dirty="0" err="1" smtClean="0">
                <a:solidFill>
                  <a:srgbClr val="002060"/>
                </a:solidFill>
              </a:rPr>
              <a:t>là</a:t>
            </a:r>
            <a:r>
              <a:rPr lang="en-US" dirty="0" smtClean="0">
                <a:solidFill>
                  <a:srgbClr val="002060"/>
                </a:solidFill>
              </a:rPr>
              <a:t> </a:t>
            </a:r>
            <a:r>
              <a:rPr lang="en-US" dirty="0" err="1" smtClean="0">
                <a:solidFill>
                  <a:srgbClr val="002060"/>
                </a:solidFill>
              </a:rPr>
              <a:t>làm</a:t>
            </a:r>
            <a:r>
              <a:rPr lang="en-US" dirty="0" smtClean="0">
                <a:solidFill>
                  <a:srgbClr val="002060"/>
                </a:solidFill>
              </a:rPr>
              <a:t> </a:t>
            </a:r>
            <a:r>
              <a:rPr lang="en-US" dirty="0" err="1" smtClean="0">
                <a:solidFill>
                  <a:srgbClr val="002060"/>
                </a:solidFill>
              </a:rPr>
              <a:t>đơn</a:t>
            </a:r>
            <a:r>
              <a:rPr lang="en-US" dirty="0" smtClean="0">
                <a:solidFill>
                  <a:srgbClr val="002060"/>
                </a:solidFill>
              </a:rPr>
              <a:t> </a:t>
            </a:r>
            <a:r>
              <a:rPr lang="en-US" dirty="0" err="1" smtClean="0">
                <a:solidFill>
                  <a:srgbClr val="002060"/>
                </a:solidFill>
              </a:rPr>
              <a:t>giản</a:t>
            </a:r>
            <a:r>
              <a:rPr lang="en-US" dirty="0" smtClean="0">
                <a:solidFill>
                  <a:srgbClr val="002060"/>
                </a:solidFill>
              </a:rPr>
              <a:t> </a:t>
            </a:r>
            <a:r>
              <a:rPr lang="en-US" dirty="0" err="1" smtClean="0">
                <a:solidFill>
                  <a:srgbClr val="002060"/>
                </a:solidFill>
              </a:rPr>
              <a:t>hóa</a:t>
            </a:r>
            <a:r>
              <a:rPr lang="en-US" dirty="0" smtClean="0">
                <a:solidFill>
                  <a:srgbClr val="002060"/>
                </a:solidFill>
              </a:rPr>
              <a:t> </a:t>
            </a:r>
            <a:r>
              <a:rPr lang="en-US" dirty="0" err="1" smtClean="0">
                <a:solidFill>
                  <a:srgbClr val="002060"/>
                </a:solidFill>
              </a:rPr>
              <a:t>hoạt</a:t>
            </a:r>
            <a:r>
              <a:rPr lang="en-US" dirty="0" smtClean="0">
                <a:solidFill>
                  <a:srgbClr val="002060"/>
                </a:solidFill>
              </a:rPr>
              <a:t> </a:t>
            </a:r>
            <a:r>
              <a:rPr lang="en-US" dirty="0" err="1" smtClean="0">
                <a:solidFill>
                  <a:srgbClr val="002060"/>
                </a:solidFill>
              </a:rPr>
              <a:t>động</a:t>
            </a:r>
            <a:r>
              <a:rPr lang="en-US" dirty="0" smtClean="0">
                <a:solidFill>
                  <a:srgbClr val="002060"/>
                </a:solidFill>
              </a:rPr>
              <a:t> </a:t>
            </a:r>
            <a:r>
              <a:rPr lang="en-US" dirty="0" err="1" smtClean="0">
                <a:solidFill>
                  <a:srgbClr val="002060"/>
                </a:solidFill>
              </a:rPr>
              <a:t>biến</a:t>
            </a:r>
            <a:r>
              <a:rPr lang="en-US" dirty="0" smtClean="0">
                <a:solidFill>
                  <a:srgbClr val="002060"/>
                </a:solidFill>
              </a:rPr>
              <a:t> </a:t>
            </a:r>
            <a:r>
              <a:rPr lang="en-US" dirty="0" err="1" smtClean="0">
                <a:solidFill>
                  <a:srgbClr val="002060"/>
                </a:solidFill>
              </a:rPr>
              <a:t>động</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giá</a:t>
            </a:r>
            <a:r>
              <a:rPr lang="en-US" dirty="0" smtClean="0">
                <a:solidFill>
                  <a:srgbClr val="002060"/>
                </a:solidFill>
              </a:rPr>
              <a:t> </a:t>
            </a:r>
            <a:r>
              <a:rPr lang="en-US" dirty="0" err="1" smtClean="0">
                <a:solidFill>
                  <a:srgbClr val="002060"/>
                </a:solidFill>
              </a:rPr>
              <a:t>theo</a:t>
            </a:r>
            <a:r>
              <a:rPr lang="en-US" dirty="0" smtClean="0">
                <a:solidFill>
                  <a:srgbClr val="002060"/>
                </a:solidFill>
              </a:rPr>
              <a:t> </a:t>
            </a:r>
            <a:r>
              <a:rPr lang="en-US" dirty="0" err="1" smtClean="0">
                <a:solidFill>
                  <a:srgbClr val="002060"/>
                </a:solidFill>
              </a:rPr>
              <a:t>thời</a:t>
            </a:r>
            <a:r>
              <a:rPr lang="en-US" dirty="0" smtClean="0">
                <a:solidFill>
                  <a:srgbClr val="002060"/>
                </a:solidFill>
              </a:rPr>
              <a:t> </a:t>
            </a:r>
            <a:r>
              <a:rPr lang="en-US" dirty="0" err="1" smtClean="0">
                <a:solidFill>
                  <a:srgbClr val="002060"/>
                </a:solidFill>
              </a:rPr>
              <a:t>gian</a:t>
            </a:r>
            <a:r>
              <a:rPr lang="en-US" dirty="0" smtClean="0">
                <a:solidFill>
                  <a:srgbClr val="002060"/>
                </a:solidFill>
              </a:rPr>
              <a:t>, </a:t>
            </a:r>
            <a:r>
              <a:rPr lang="en-US" dirty="0" err="1" smtClean="0">
                <a:solidFill>
                  <a:srgbClr val="002060"/>
                </a:solidFill>
              </a:rPr>
              <a:t>bằng</a:t>
            </a:r>
            <a:r>
              <a:rPr lang="en-US" dirty="0" smtClean="0">
                <a:solidFill>
                  <a:srgbClr val="002060"/>
                </a:solidFill>
              </a:rPr>
              <a:t> </a:t>
            </a:r>
            <a:r>
              <a:rPr lang="en-US" dirty="0" err="1" smtClean="0">
                <a:solidFill>
                  <a:srgbClr val="002060"/>
                </a:solidFill>
              </a:rPr>
              <a:t>biểu</a:t>
            </a:r>
            <a:r>
              <a:rPr lang="en-US" dirty="0" smtClean="0">
                <a:solidFill>
                  <a:srgbClr val="002060"/>
                </a:solidFill>
              </a:rPr>
              <a:t> </a:t>
            </a:r>
            <a:r>
              <a:rPr lang="en-US" dirty="0" err="1" smtClean="0">
                <a:solidFill>
                  <a:srgbClr val="002060"/>
                </a:solidFill>
              </a:rPr>
              <a:t>đồ</a:t>
            </a:r>
            <a:r>
              <a:rPr lang="en-US" dirty="0" smtClean="0">
                <a:solidFill>
                  <a:srgbClr val="002060"/>
                </a:solidFill>
              </a:rPr>
              <a:t> </a:t>
            </a:r>
            <a:r>
              <a:rPr lang="en-US" dirty="0" err="1" smtClean="0">
                <a:solidFill>
                  <a:srgbClr val="002060"/>
                </a:solidFill>
              </a:rPr>
              <a:t>đường</a:t>
            </a:r>
            <a:r>
              <a:rPr lang="en-US" dirty="0" smtClean="0">
                <a:solidFill>
                  <a:srgbClr val="002060"/>
                </a:solidFill>
              </a:rPr>
              <a:t> </a:t>
            </a:r>
            <a:r>
              <a:rPr lang="en-US" dirty="0" err="1" smtClean="0">
                <a:solidFill>
                  <a:srgbClr val="002060"/>
                </a:solidFill>
              </a:rPr>
              <a:t>đơn</a:t>
            </a:r>
            <a:r>
              <a:rPr lang="en-US" dirty="0" smtClean="0">
                <a:solidFill>
                  <a:srgbClr val="002060"/>
                </a:solidFill>
              </a:rPr>
              <a:t> </a:t>
            </a:r>
            <a:r>
              <a:rPr lang="en-US" dirty="0" err="1" smtClean="0">
                <a:solidFill>
                  <a:srgbClr val="002060"/>
                </a:solidFill>
              </a:rPr>
              <a:t>giản</a:t>
            </a:r>
            <a:r>
              <a:rPr lang="en-US" dirty="0" smtClean="0">
                <a:solidFill>
                  <a:srgbClr val="002060"/>
                </a:solidFill>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945" y="845488"/>
            <a:ext cx="6797068" cy="3858145"/>
          </a:xfrm>
          <a:prstGeom prst="rect">
            <a:avLst/>
          </a:prstGeom>
        </p:spPr>
      </p:pic>
      <p:sp>
        <p:nvSpPr>
          <p:cNvPr id="5" name="Rectangle 4"/>
          <p:cNvSpPr/>
          <p:nvPr/>
        </p:nvSpPr>
        <p:spPr>
          <a:xfrm>
            <a:off x="320069" y="4703633"/>
            <a:ext cx="11692944" cy="1569660"/>
          </a:xfrm>
          <a:prstGeom prst="rect">
            <a:avLst/>
          </a:prstGeom>
        </p:spPr>
        <p:txBody>
          <a:bodyPr wrap="square">
            <a:spAutoFit/>
          </a:bodyPr>
          <a:lstStyle/>
          <a:p>
            <a:r>
              <a:rPr lang="en-US" sz="2400" dirty="0" err="1">
                <a:solidFill>
                  <a:srgbClr val="002060"/>
                </a:solidFill>
              </a:rPr>
              <a:t>Đường</a:t>
            </a:r>
            <a:r>
              <a:rPr lang="en-US" sz="2400" dirty="0">
                <a:solidFill>
                  <a:srgbClr val="002060"/>
                </a:solidFill>
              </a:rPr>
              <a:t> </a:t>
            </a:r>
            <a:r>
              <a:rPr lang="en-US" sz="2400" dirty="0" err="1">
                <a:solidFill>
                  <a:srgbClr val="002060"/>
                </a:solidFill>
              </a:rPr>
              <a:t>trung</a:t>
            </a:r>
            <a:r>
              <a:rPr lang="en-US" sz="2400" dirty="0">
                <a:solidFill>
                  <a:srgbClr val="002060"/>
                </a:solidFill>
              </a:rPr>
              <a:t> </a:t>
            </a:r>
            <a:r>
              <a:rPr lang="en-US" sz="2400" dirty="0" err="1">
                <a:solidFill>
                  <a:srgbClr val="002060"/>
                </a:solidFill>
              </a:rPr>
              <a:t>bình</a:t>
            </a:r>
            <a:r>
              <a:rPr lang="en-US" sz="2400" dirty="0">
                <a:solidFill>
                  <a:srgbClr val="002060"/>
                </a:solidFill>
              </a:rPr>
              <a:t> MA </a:t>
            </a:r>
            <a:r>
              <a:rPr lang="en-US" sz="2400" dirty="0" err="1">
                <a:solidFill>
                  <a:srgbClr val="002060"/>
                </a:solidFill>
              </a:rPr>
              <a:t>được</a:t>
            </a:r>
            <a:r>
              <a:rPr lang="en-US" sz="2400" dirty="0">
                <a:solidFill>
                  <a:srgbClr val="002060"/>
                </a:solidFill>
              </a:rPr>
              <a:t> </a:t>
            </a:r>
            <a:r>
              <a:rPr lang="en-US" sz="2400" dirty="0" err="1">
                <a:solidFill>
                  <a:srgbClr val="002060"/>
                </a:solidFill>
              </a:rPr>
              <a:t>tính</a:t>
            </a:r>
            <a:r>
              <a:rPr lang="en-US" sz="2400" dirty="0">
                <a:solidFill>
                  <a:srgbClr val="002060"/>
                </a:solidFill>
              </a:rPr>
              <a:t> </a:t>
            </a:r>
            <a:r>
              <a:rPr lang="en-US" sz="2400" dirty="0" err="1">
                <a:solidFill>
                  <a:srgbClr val="002060"/>
                </a:solidFill>
              </a:rPr>
              <a:t>bằng</a:t>
            </a:r>
            <a:r>
              <a:rPr lang="en-US" sz="2400" dirty="0">
                <a:solidFill>
                  <a:srgbClr val="002060"/>
                </a:solidFill>
              </a:rPr>
              <a:t> </a:t>
            </a:r>
            <a:r>
              <a:rPr lang="en-US" sz="2400" dirty="0" err="1">
                <a:solidFill>
                  <a:srgbClr val="002060"/>
                </a:solidFill>
              </a:rPr>
              <a:t>trung</a:t>
            </a:r>
            <a:r>
              <a:rPr lang="en-US" sz="2400" dirty="0">
                <a:solidFill>
                  <a:srgbClr val="002060"/>
                </a:solidFill>
              </a:rPr>
              <a:t> </a:t>
            </a:r>
            <a:r>
              <a:rPr lang="en-US" sz="2400" dirty="0" err="1">
                <a:solidFill>
                  <a:srgbClr val="002060"/>
                </a:solidFill>
              </a:rPr>
              <a:t>bình</a:t>
            </a:r>
            <a:r>
              <a:rPr lang="en-US" sz="2400" dirty="0">
                <a:solidFill>
                  <a:srgbClr val="002060"/>
                </a:solidFill>
              </a:rPr>
              <a:t> </a:t>
            </a:r>
            <a:r>
              <a:rPr lang="en-US" sz="2400" dirty="0" err="1">
                <a:solidFill>
                  <a:srgbClr val="002060"/>
                </a:solidFill>
              </a:rPr>
              <a:t>giá</a:t>
            </a:r>
            <a:r>
              <a:rPr lang="en-US" sz="2400" dirty="0">
                <a:solidFill>
                  <a:srgbClr val="002060"/>
                </a:solidFill>
              </a:rPr>
              <a:t> </a:t>
            </a:r>
            <a:r>
              <a:rPr lang="en-US" sz="2400" dirty="0" err="1">
                <a:solidFill>
                  <a:srgbClr val="002060"/>
                </a:solidFill>
              </a:rPr>
              <a:t>đóng</a:t>
            </a:r>
            <a:r>
              <a:rPr lang="en-US" sz="2400" dirty="0">
                <a:solidFill>
                  <a:srgbClr val="002060"/>
                </a:solidFill>
              </a:rPr>
              <a:t> </a:t>
            </a:r>
            <a:r>
              <a:rPr lang="en-US" sz="2400" dirty="0" err="1">
                <a:solidFill>
                  <a:srgbClr val="002060"/>
                </a:solidFill>
              </a:rPr>
              <a:t>cửa</a:t>
            </a:r>
            <a:r>
              <a:rPr lang="en-US" sz="2400" dirty="0">
                <a:solidFill>
                  <a:srgbClr val="002060"/>
                </a:solidFill>
              </a:rPr>
              <a:t> </a:t>
            </a:r>
            <a:r>
              <a:rPr lang="en-US" sz="2400" dirty="0" err="1">
                <a:solidFill>
                  <a:srgbClr val="002060"/>
                </a:solidFill>
              </a:rPr>
              <a:t>của</a:t>
            </a:r>
            <a:r>
              <a:rPr lang="en-US" sz="2400" dirty="0">
                <a:solidFill>
                  <a:srgbClr val="002060"/>
                </a:solidFill>
              </a:rPr>
              <a:t> </a:t>
            </a:r>
            <a:r>
              <a:rPr lang="en-US" sz="2400" dirty="0" err="1">
                <a:solidFill>
                  <a:srgbClr val="002060"/>
                </a:solidFill>
              </a:rPr>
              <a:t>các</a:t>
            </a:r>
            <a:r>
              <a:rPr lang="en-US" sz="2400" dirty="0">
                <a:solidFill>
                  <a:srgbClr val="002060"/>
                </a:solidFill>
              </a:rPr>
              <a:t> </a:t>
            </a:r>
            <a:r>
              <a:rPr lang="en-US" sz="2400" dirty="0" err="1">
                <a:solidFill>
                  <a:srgbClr val="002060"/>
                </a:solidFill>
              </a:rPr>
              <a:t>cây</a:t>
            </a:r>
            <a:r>
              <a:rPr lang="en-US" sz="2400" dirty="0">
                <a:solidFill>
                  <a:srgbClr val="002060"/>
                </a:solidFill>
              </a:rPr>
              <a:t> </a:t>
            </a:r>
            <a:r>
              <a:rPr lang="en-US" sz="2400" dirty="0" err="1">
                <a:solidFill>
                  <a:srgbClr val="002060"/>
                </a:solidFill>
              </a:rPr>
              <a:t>nến</a:t>
            </a:r>
            <a:r>
              <a:rPr lang="en-US" sz="2400" dirty="0">
                <a:solidFill>
                  <a:srgbClr val="002060"/>
                </a:solidFill>
              </a:rPr>
              <a:t>, </a:t>
            </a:r>
            <a:r>
              <a:rPr lang="en-US" sz="2400" dirty="0" err="1">
                <a:solidFill>
                  <a:srgbClr val="002060"/>
                </a:solidFill>
              </a:rPr>
              <a:t>trong</a:t>
            </a:r>
            <a:r>
              <a:rPr lang="en-US" sz="2400" dirty="0">
                <a:solidFill>
                  <a:srgbClr val="002060"/>
                </a:solidFill>
              </a:rPr>
              <a:t> </a:t>
            </a:r>
            <a:r>
              <a:rPr lang="en-US" sz="2400" dirty="0" err="1">
                <a:solidFill>
                  <a:srgbClr val="002060"/>
                </a:solidFill>
              </a:rPr>
              <a:t>một</a:t>
            </a:r>
            <a:r>
              <a:rPr lang="en-US" sz="2400" dirty="0">
                <a:solidFill>
                  <a:srgbClr val="002060"/>
                </a:solidFill>
              </a:rPr>
              <a:t> </a:t>
            </a:r>
            <a:r>
              <a:rPr lang="en-US" sz="2400" dirty="0" err="1">
                <a:solidFill>
                  <a:srgbClr val="002060"/>
                </a:solidFill>
              </a:rPr>
              <a:t>khoảng</a:t>
            </a:r>
            <a:r>
              <a:rPr lang="en-US" sz="2400" dirty="0">
                <a:solidFill>
                  <a:srgbClr val="002060"/>
                </a:solidFill>
              </a:rPr>
              <a:t> </a:t>
            </a:r>
            <a:r>
              <a:rPr lang="en-US" sz="2400" dirty="0" err="1">
                <a:solidFill>
                  <a:srgbClr val="002060"/>
                </a:solidFill>
              </a:rPr>
              <a:t>thời</a:t>
            </a:r>
            <a:r>
              <a:rPr lang="en-US" sz="2400" dirty="0">
                <a:solidFill>
                  <a:srgbClr val="002060"/>
                </a:solidFill>
              </a:rPr>
              <a:t> </a:t>
            </a:r>
            <a:r>
              <a:rPr lang="en-US" sz="2400" dirty="0" err="1">
                <a:solidFill>
                  <a:srgbClr val="002060"/>
                </a:solidFill>
              </a:rPr>
              <a:t>gian</a:t>
            </a:r>
            <a:r>
              <a:rPr lang="en-US" sz="2400" dirty="0">
                <a:solidFill>
                  <a:srgbClr val="002060"/>
                </a:solidFill>
              </a:rPr>
              <a:t> X </a:t>
            </a:r>
            <a:r>
              <a:rPr lang="en-US" sz="2400" dirty="0" err="1">
                <a:solidFill>
                  <a:srgbClr val="002060"/>
                </a:solidFill>
              </a:rPr>
              <a:t>tùy</a:t>
            </a:r>
            <a:r>
              <a:rPr lang="en-US" sz="2400" dirty="0">
                <a:solidFill>
                  <a:srgbClr val="002060"/>
                </a:solidFill>
              </a:rPr>
              <a:t> </a:t>
            </a:r>
            <a:r>
              <a:rPr lang="en-US" sz="2400" dirty="0" err="1">
                <a:solidFill>
                  <a:srgbClr val="002060"/>
                </a:solidFill>
              </a:rPr>
              <a:t>chọn</a:t>
            </a:r>
            <a:r>
              <a:rPr lang="en-US" sz="2400" dirty="0">
                <a:solidFill>
                  <a:srgbClr val="002060"/>
                </a:solidFill>
              </a:rPr>
              <a:t>.</a:t>
            </a:r>
          </a:p>
          <a:p>
            <a:r>
              <a:rPr lang="en-US" sz="2400" dirty="0">
                <a:solidFill>
                  <a:srgbClr val="002060"/>
                </a:solidFill>
              </a:rPr>
              <a:t>MA </a:t>
            </a:r>
            <a:r>
              <a:rPr lang="vi-VN" sz="2400" dirty="0">
                <a:solidFill>
                  <a:srgbClr val="002060"/>
                </a:solidFill>
                <a:cs typeface="Calibri" panose="020F0502020204030204" pitchFamily="34" charset="0"/>
              </a:rPr>
              <a:t>được sử dụng để hỗ trợ chúng ta tiên đoán giá trong tương lai. Nhìn vào độ dốc của đường trung bình bạn có thể</a:t>
            </a:r>
            <a:r>
              <a:rPr lang="en-US" sz="2400" dirty="0">
                <a:solidFill>
                  <a:srgbClr val="002060"/>
                </a:solidFill>
                <a:cs typeface="Calibri" panose="020F0502020204030204" pitchFamily="34" charset="0"/>
              </a:rPr>
              <a:t> </a:t>
            </a:r>
            <a:r>
              <a:rPr lang="en-US" sz="2400" dirty="0" err="1">
                <a:solidFill>
                  <a:srgbClr val="002060"/>
                </a:solidFill>
                <a:cs typeface="Calibri" panose="020F0502020204030204" pitchFamily="34" charset="0"/>
              </a:rPr>
              <a:t>dự</a:t>
            </a:r>
            <a:r>
              <a:rPr lang="vi-VN" sz="2400" dirty="0">
                <a:solidFill>
                  <a:srgbClr val="002060"/>
                </a:solidFill>
                <a:cs typeface="Calibri" panose="020F0502020204030204" pitchFamily="34" charset="0"/>
              </a:rPr>
              <a:t> đoán giá sẽ biến đổi như thế nào.</a:t>
            </a:r>
            <a:endParaRPr lang="en-US" sz="2400" dirty="0">
              <a:solidFill>
                <a:srgbClr val="002060"/>
              </a:solidFill>
              <a:cs typeface="Calibri" panose="020F0502020204030204" pitchFamily="34" charset="0"/>
            </a:endParaRPr>
          </a:p>
        </p:txBody>
      </p:sp>
    </p:spTree>
    <p:extLst>
      <p:ext uri="{BB962C8B-B14F-4D97-AF65-F5344CB8AC3E}">
        <p14:creationId xmlns:p14="http://schemas.microsoft.com/office/powerpoint/2010/main" val="2600163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8094" y="0"/>
            <a:ext cx="7743906" cy="4351338"/>
          </a:xfrm>
        </p:spPr>
      </p:pic>
      <p:sp>
        <p:nvSpPr>
          <p:cNvPr id="5" name="Rectangle 4"/>
          <p:cNvSpPr/>
          <p:nvPr/>
        </p:nvSpPr>
        <p:spPr>
          <a:xfrm>
            <a:off x="150253" y="123654"/>
            <a:ext cx="4297841" cy="4093428"/>
          </a:xfrm>
          <a:prstGeom prst="rect">
            <a:avLst/>
          </a:prstGeom>
        </p:spPr>
        <p:txBody>
          <a:bodyPr wrap="square">
            <a:spAutoFit/>
          </a:bodyPr>
          <a:lstStyle/>
          <a:p>
            <a:r>
              <a:rPr lang="vi-VN" sz="2000" b="0" i="0" dirty="0" smtClean="0">
                <a:solidFill>
                  <a:srgbClr val="002060"/>
                </a:solidFill>
                <a:effectLst/>
                <a:latin typeface="Calibri" panose="020F0502020204030204" pitchFamily="34" charset="0"/>
                <a:cs typeface="Calibri" panose="020F0502020204030204" pitchFamily="34" charset="0"/>
              </a:rPr>
              <a:t>Như đã nói, đường trung bình làm mượt hoạt động của giá.</a:t>
            </a:r>
          </a:p>
          <a:p>
            <a:r>
              <a:rPr lang="vi-VN" sz="2000" b="0" i="0" dirty="0" smtClean="0">
                <a:solidFill>
                  <a:srgbClr val="002060"/>
                </a:solidFill>
                <a:effectLst/>
                <a:latin typeface="Calibri" panose="020F0502020204030204" pitchFamily="34" charset="0"/>
                <a:cs typeface="Calibri" panose="020F0502020204030204" pitchFamily="34" charset="0"/>
              </a:rPr>
              <a:t>Có nhiều dạng đường trung bình khác nhau và mỗi loại lại có kiểu “làm lượt” của riêng mình.</a:t>
            </a:r>
          </a:p>
          <a:p>
            <a:r>
              <a:rPr lang="vi-VN" sz="2000" b="0" i="0" dirty="0" smtClean="0">
                <a:solidFill>
                  <a:srgbClr val="002060"/>
                </a:solidFill>
                <a:effectLst/>
                <a:latin typeface="Calibri" panose="020F0502020204030204" pitchFamily="34" charset="0"/>
                <a:cs typeface="Calibri" panose="020F0502020204030204" pitchFamily="34" charset="0"/>
              </a:rPr>
              <a:t>Một cách tổng quan, đường trung bình càng mượt thì nó càng phản ứng chậm với giá hơn. Một đường trung bình nhiều biến động hơn thì nó sẽ phản ứng nhanh hơn với những thay đổi của giá. Để làm cho đường trung bình mượt hơn, bạn cần lấy trị số trung bình của giá ở số kỳ thời gian nhiều hơn.</a:t>
            </a:r>
          </a:p>
        </p:txBody>
      </p:sp>
      <p:sp>
        <p:nvSpPr>
          <p:cNvPr id="6" name="Rectangle 5"/>
          <p:cNvSpPr/>
          <p:nvPr/>
        </p:nvSpPr>
        <p:spPr>
          <a:xfrm>
            <a:off x="150253" y="4663972"/>
            <a:ext cx="11719775" cy="1200329"/>
          </a:xfrm>
          <a:prstGeom prst="rect">
            <a:avLst/>
          </a:prstGeom>
        </p:spPr>
        <p:txBody>
          <a:bodyPr wrap="square">
            <a:spAutoFit/>
          </a:bodyPr>
          <a:lstStyle/>
          <a:p>
            <a:r>
              <a:rPr lang="en-US" sz="2400" dirty="0" err="1" smtClean="0">
                <a:solidFill>
                  <a:srgbClr val="002060"/>
                </a:solidFill>
                <a:latin typeface="Calibri" panose="020F0502020204030204" pitchFamily="34" charset="0"/>
                <a:cs typeface="Calibri" panose="020F0502020204030204" pitchFamily="34" charset="0"/>
              </a:rPr>
              <a:t>Đường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trung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bình</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động</a:t>
            </a:r>
            <a:r>
              <a:rPr lang="en-US" sz="2400" dirty="0" smtClean="0">
                <a:solidFill>
                  <a:srgbClr val="002060"/>
                </a:solidFill>
                <a:latin typeface="Calibri" panose="020F0502020204030204" pitchFamily="34" charset="0"/>
                <a:cs typeface="Calibri" panose="020F0502020204030204" pitchFamily="34" charset="0"/>
              </a:rPr>
              <a:t> MA </a:t>
            </a:r>
            <a:r>
              <a:rPr lang="en-US" sz="2400" dirty="0" err="1" smtClean="0">
                <a:solidFill>
                  <a:srgbClr val="002060"/>
                </a:solidFill>
                <a:latin typeface="Calibri" panose="020F0502020204030204" pitchFamily="34" charset="0"/>
                <a:cs typeface="Calibri" panose="020F0502020204030204" pitchFamily="34" charset="0"/>
              </a:rPr>
              <a:t>có</a:t>
            </a:r>
            <a:r>
              <a:rPr lang="en-US" sz="2400" dirty="0" smtClean="0">
                <a:solidFill>
                  <a:srgbClr val="002060"/>
                </a:solidFill>
                <a:latin typeface="Calibri" panose="020F0502020204030204" pitchFamily="34" charset="0"/>
                <a:cs typeface="Calibri" panose="020F0502020204030204" pitchFamily="34" charset="0"/>
              </a:rPr>
              <a:t> 2 </a:t>
            </a:r>
            <a:r>
              <a:rPr lang="en-US" sz="2400" dirty="0" err="1" smtClean="0">
                <a:solidFill>
                  <a:srgbClr val="002060"/>
                </a:solidFill>
                <a:latin typeface="Calibri" panose="020F0502020204030204" pitchFamily="34" charset="0"/>
                <a:cs typeface="Calibri" panose="020F0502020204030204" pitchFamily="34" charset="0"/>
              </a:rPr>
              <a:t>dạng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chính</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thường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được</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sử</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dụng</a:t>
            </a:r>
            <a:r>
              <a:rPr lang="en-US" sz="2400" dirty="0" smtClean="0">
                <a:solidFill>
                  <a:srgbClr val="002060"/>
                </a:solidFill>
                <a:latin typeface="Calibri" panose="020F0502020204030204" pitchFamily="34" charset="0"/>
                <a:cs typeface="Calibri" panose="020F0502020204030204" pitchFamily="34" charset="0"/>
              </a:rPr>
              <a:t>:</a:t>
            </a:r>
            <a:endParaRPr lang="vi-VN" sz="2400" b="0" i="0" dirty="0" smtClean="0">
              <a:solidFill>
                <a:srgbClr val="002060"/>
              </a:solidFill>
              <a:effectLst/>
              <a:latin typeface="Calibri" panose="020F0502020204030204" pitchFamily="34" charset="0"/>
              <a:cs typeface="Calibri" panose="020F0502020204030204" pitchFamily="34" charset="0"/>
            </a:endParaRPr>
          </a:p>
          <a:p>
            <a:pPr>
              <a:buFont typeface="+mj-lt"/>
              <a:buAutoNum type="arabicPeriod"/>
            </a:pPr>
            <a:r>
              <a:rPr lang="vi-VN" sz="2400" b="0" i="0" dirty="0" smtClean="0">
                <a:solidFill>
                  <a:srgbClr val="002060"/>
                </a:solidFill>
                <a:effectLst/>
                <a:latin typeface="Calibri" panose="020F0502020204030204" pitchFamily="34" charset="0"/>
                <a:cs typeface="Calibri" panose="020F0502020204030204" pitchFamily="34" charset="0"/>
              </a:rPr>
              <a:t>Đường trung bình đơn giản – Simple Moving Average (SMA)</a:t>
            </a:r>
          </a:p>
          <a:p>
            <a:pPr>
              <a:buFont typeface="+mj-lt"/>
              <a:buAutoNum type="arabicPeriod"/>
            </a:pPr>
            <a:r>
              <a:rPr lang="vi-VN" sz="2400" b="0" i="0" dirty="0" smtClean="0">
                <a:solidFill>
                  <a:srgbClr val="002060"/>
                </a:solidFill>
                <a:effectLst/>
                <a:latin typeface="Calibri" panose="020F0502020204030204" pitchFamily="34" charset="0"/>
                <a:cs typeface="Calibri" panose="020F0502020204030204" pitchFamily="34" charset="0"/>
              </a:rPr>
              <a:t>Đường trung bình </a:t>
            </a:r>
            <a:r>
              <a:rPr lang="en-US" sz="2400" dirty="0" err="1" smtClean="0">
                <a:solidFill>
                  <a:srgbClr val="002060"/>
                </a:solidFill>
                <a:latin typeface="Calibri" panose="020F0502020204030204" pitchFamily="34" charset="0"/>
                <a:cs typeface="Calibri" panose="020F0502020204030204" pitchFamily="34" charset="0"/>
              </a:rPr>
              <a:t>lũy</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thừa</a:t>
            </a:r>
            <a:r>
              <a:rPr lang="en-US" sz="2400" dirty="0" smtClean="0">
                <a:solidFill>
                  <a:srgbClr val="002060"/>
                </a:solidFill>
                <a:latin typeface="Calibri" panose="020F0502020204030204" pitchFamily="34" charset="0"/>
                <a:cs typeface="Calibri" panose="020F0502020204030204" pitchFamily="34" charset="0"/>
              </a:rPr>
              <a:t> </a:t>
            </a:r>
            <a:r>
              <a:rPr lang="vi-VN" sz="2400" b="0" i="0" dirty="0" smtClean="0">
                <a:solidFill>
                  <a:srgbClr val="002060"/>
                </a:solidFill>
                <a:effectLst/>
                <a:latin typeface="Calibri" panose="020F0502020204030204" pitchFamily="34" charset="0"/>
                <a:cs typeface="Calibri" panose="020F0502020204030204" pitchFamily="34" charset="0"/>
              </a:rPr>
              <a:t>– Exponential Moving Average (EMA)</a:t>
            </a:r>
            <a:endParaRPr lang="vi-VN" sz="2400" b="0" i="0" dirty="0">
              <a:solidFill>
                <a:srgbClr val="00206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786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55650"/>
          </a:xfrm>
        </p:spPr>
        <p:txBody>
          <a:bodyPr/>
          <a:lstStyle/>
          <a:p>
            <a:r>
              <a:rPr lang="en-US" b="1" dirty="0" smtClean="0">
                <a:solidFill>
                  <a:srgbClr val="C00000"/>
                </a:solidFill>
              </a:rPr>
              <a:t>Simple Moving Average</a:t>
            </a:r>
            <a:endParaRPr lang="en-US" b="1" dirty="0">
              <a:solidFill>
                <a:srgbClr val="C00000"/>
              </a:solidFill>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395913" y="222250"/>
            <a:ext cx="6796087" cy="4573588"/>
          </a:xfrm>
        </p:spPr>
      </p:pic>
      <p:sp>
        <p:nvSpPr>
          <p:cNvPr id="6" name="Rectangle 5"/>
          <p:cNvSpPr/>
          <p:nvPr/>
        </p:nvSpPr>
        <p:spPr>
          <a:xfrm>
            <a:off x="100717" y="800884"/>
            <a:ext cx="5194479" cy="3416320"/>
          </a:xfrm>
          <a:prstGeom prst="rect">
            <a:avLst/>
          </a:prstGeom>
        </p:spPr>
        <p:txBody>
          <a:bodyPr wrap="square">
            <a:spAutoFit/>
          </a:bodyPr>
          <a:lstStyle/>
          <a:p>
            <a:r>
              <a:rPr lang="en-US" sz="2400" dirty="0" smtClean="0">
                <a:solidFill>
                  <a:srgbClr val="002060"/>
                </a:solidFill>
                <a:latin typeface="Calibri" panose="020F0502020204030204" pitchFamily="34" charset="0"/>
                <a:cs typeface="Calibri" panose="020F0502020204030204" pitchFamily="34" charset="0"/>
              </a:rPr>
              <a:t>Simple Moving Average, </a:t>
            </a:r>
            <a:r>
              <a:rPr lang="en-US" sz="2400" dirty="0" err="1" smtClean="0">
                <a:solidFill>
                  <a:srgbClr val="002060"/>
                </a:solidFill>
                <a:latin typeface="Calibri" panose="020F0502020204030204" pitchFamily="34" charset="0"/>
                <a:cs typeface="Calibri" panose="020F0502020204030204" pitchFamily="34" charset="0"/>
              </a:rPr>
              <a:t>viết</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tắt</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là</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đường</a:t>
            </a:r>
            <a:r>
              <a:rPr lang="en-US" sz="2400" dirty="0" smtClean="0">
                <a:solidFill>
                  <a:srgbClr val="002060"/>
                </a:solidFill>
                <a:latin typeface="Calibri" panose="020F0502020204030204" pitchFamily="34" charset="0"/>
                <a:cs typeface="Calibri" panose="020F0502020204030204" pitchFamily="34" charset="0"/>
              </a:rPr>
              <a:t> SMA, </a:t>
            </a:r>
            <a:r>
              <a:rPr lang="en-US" sz="2400" dirty="0" err="1" smtClean="0">
                <a:solidFill>
                  <a:srgbClr val="002060"/>
                </a:solidFill>
                <a:latin typeface="Calibri" panose="020F0502020204030204" pitchFamily="34" charset="0"/>
                <a:cs typeface="Calibri" panose="020F0502020204030204" pitchFamily="34" charset="0"/>
              </a:rPr>
              <a:t>là</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kiểu</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đường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trung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bình</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đơn</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giản</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nhất</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được</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tính</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bằng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trung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bình</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cộng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giá</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đóng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cửa</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của</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các</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cây</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nến</a:t>
            </a:r>
            <a:r>
              <a:rPr lang="en-US" sz="2400" dirty="0" smtClean="0">
                <a:solidFill>
                  <a:srgbClr val="002060"/>
                </a:solidFill>
                <a:latin typeface="Calibri" panose="020F0502020204030204" pitchFamily="34" charset="0"/>
                <a:cs typeface="Calibri" panose="020F0502020204030204" pitchFamily="34" charset="0"/>
              </a:rPr>
              <a:t>.</a:t>
            </a:r>
          </a:p>
          <a:p>
            <a:r>
              <a:rPr lang="en-US" sz="2400" dirty="0" err="1" smtClean="0">
                <a:solidFill>
                  <a:srgbClr val="002060"/>
                </a:solidFill>
                <a:latin typeface="Calibri" panose="020F0502020204030204" pitchFamily="34" charset="0"/>
                <a:cs typeface="Calibri" panose="020F0502020204030204" pitchFamily="34" charset="0"/>
              </a:rPr>
              <a:t>Ví</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dụ</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nếu</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vẽ</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đường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trung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bình</a:t>
            </a:r>
            <a:r>
              <a:rPr lang="en-US" sz="2400" dirty="0" smtClean="0">
                <a:solidFill>
                  <a:srgbClr val="002060"/>
                </a:solidFill>
                <a:latin typeface="Calibri" panose="020F0502020204030204" pitchFamily="34" charset="0"/>
                <a:cs typeface="Calibri" panose="020F0502020204030204" pitchFamily="34" charset="0"/>
              </a:rPr>
              <a:t> SMA </a:t>
            </a:r>
            <a:r>
              <a:rPr lang="en-US" sz="2400" dirty="0" err="1" smtClean="0">
                <a:solidFill>
                  <a:srgbClr val="002060"/>
                </a:solidFill>
                <a:latin typeface="Calibri" panose="020F0502020204030204" pitchFamily="34" charset="0"/>
                <a:cs typeface="Calibri" panose="020F0502020204030204" pitchFamily="34" charset="0"/>
              </a:rPr>
              <a:t>cho</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số</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cây</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nến</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là</a:t>
            </a:r>
            <a:r>
              <a:rPr lang="en-US" sz="2400" dirty="0" smtClean="0">
                <a:solidFill>
                  <a:srgbClr val="002060"/>
                </a:solidFill>
                <a:latin typeface="Calibri" panose="020F0502020204030204" pitchFamily="34" charset="0"/>
                <a:cs typeface="Calibri" panose="020F0502020204030204" pitchFamily="34" charset="0"/>
              </a:rPr>
              <a:t> 10, </a:t>
            </a:r>
            <a:r>
              <a:rPr lang="en-US" sz="2400" dirty="0" err="1" smtClean="0">
                <a:solidFill>
                  <a:srgbClr val="002060"/>
                </a:solidFill>
                <a:latin typeface="Calibri" panose="020F0502020204030204" pitchFamily="34" charset="0"/>
                <a:cs typeface="Calibri" panose="020F0502020204030204" pitchFamily="34" charset="0"/>
              </a:rPr>
              <a:t>thì</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chúng</a:t>
            </a:r>
            <a:r>
              <a:rPr lang="en-US" sz="2400" dirty="0" smtClean="0">
                <a:solidFill>
                  <a:srgbClr val="002060"/>
                </a:solidFill>
                <a:latin typeface="Calibri" panose="020F0502020204030204" pitchFamily="34" charset="0"/>
                <a:cs typeface="Calibri" panose="020F0502020204030204" pitchFamily="34" charset="0"/>
              </a:rPr>
              <a:t> ta </a:t>
            </a:r>
            <a:r>
              <a:rPr lang="en-US" sz="2400" dirty="0" err="1" smtClean="0">
                <a:solidFill>
                  <a:srgbClr val="002060"/>
                </a:solidFill>
                <a:latin typeface="Calibri" panose="020F0502020204030204" pitchFamily="34" charset="0"/>
                <a:cs typeface="Calibri" panose="020F0502020204030204" pitchFamily="34" charset="0"/>
              </a:rPr>
              <a:t>cộng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lại</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giá</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đóng</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cửa</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của</a:t>
            </a:r>
            <a:r>
              <a:rPr lang="en-US" sz="2400" dirty="0" smtClean="0">
                <a:solidFill>
                  <a:srgbClr val="002060"/>
                </a:solidFill>
                <a:latin typeface="Calibri" panose="020F0502020204030204" pitchFamily="34" charset="0"/>
                <a:cs typeface="Calibri" panose="020F0502020204030204" pitchFamily="34" charset="0"/>
              </a:rPr>
              <a:t> 10 </a:t>
            </a:r>
            <a:r>
              <a:rPr lang="en-US" sz="2400" dirty="0" err="1" smtClean="0">
                <a:solidFill>
                  <a:srgbClr val="002060"/>
                </a:solidFill>
                <a:latin typeface="Calibri" panose="020F0502020204030204" pitchFamily="34" charset="0"/>
                <a:cs typeface="Calibri" panose="020F0502020204030204" pitchFamily="34" charset="0"/>
              </a:rPr>
              <a:t>cây</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nến</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gần</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nhất</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và</a:t>
            </a:r>
            <a:r>
              <a:rPr lang="en-US" sz="2400" dirty="0" smtClean="0">
                <a:solidFill>
                  <a:srgbClr val="002060"/>
                </a:solidFill>
                <a:latin typeface="Calibri" panose="020F0502020204030204" pitchFamily="34" charset="0"/>
                <a:cs typeface="Calibri" panose="020F0502020204030204" pitchFamily="34" charset="0"/>
              </a:rPr>
              <a:t> chia </a:t>
            </a:r>
            <a:r>
              <a:rPr lang="en-US" sz="2400" dirty="0" err="1" smtClean="0">
                <a:solidFill>
                  <a:srgbClr val="002060"/>
                </a:solidFill>
                <a:latin typeface="Calibri" panose="020F0502020204030204" pitchFamily="34" charset="0"/>
                <a:cs typeface="Calibri" panose="020F0502020204030204" pitchFamily="34" charset="0"/>
              </a:rPr>
              <a:t>cho</a:t>
            </a:r>
            <a:r>
              <a:rPr lang="en-US" sz="2400" dirty="0" smtClean="0">
                <a:solidFill>
                  <a:srgbClr val="002060"/>
                </a:solidFill>
                <a:latin typeface="Calibri" panose="020F0502020204030204" pitchFamily="34" charset="0"/>
                <a:cs typeface="Calibri" panose="020F0502020204030204" pitchFamily="34" charset="0"/>
              </a:rPr>
              <a:t> 10. </a:t>
            </a:r>
            <a:r>
              <a:rPr lang="en-US" sz="2400" dirty="0" err="1" smtClean="0">
                <a:solidFill>
                  <a:srgbClr val="002060"/>
                </a:solidFill>
                <a:latin typeface="Calibri" panose="020F0502020204030204" pitchFamily="34" charset="0"/>
                <a:cs typeface="Calibri" panose="020F0502020204030204" pitchFamily="34" charset="0"/>
              </a:rPr>
              <a:t>Cứ</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liên</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tiếp</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như</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vậy</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chúng</a:t>
            </a:r>
            <a:r>
              <a:rPr lang="en-US" sz="2400" dirty="0" smtClean="0">
                <a:solidFill>
                  <a:srgbClr val="002060"/>
                </a:solidFill>
                <a:latin typeface="Calibri" panose="020F0502020204030204" pitchFamily="34" charset="0"/>
                <a:cs typeface="Calibri" panose="020F0502020204030204" pitchFamily="34" charset="0"/>
              </a:rPr>
              <a:t> ta </a:t>
            </a:r>
            <a:r>
              <a:rPr lang="en-US" sz="2400" dirty="0" err="1" smtClean="0">
                <a:solidFill>
                  <a:srgbClr val="002060"/>
                </a:solidFill>
                <a:latin typeface="Calibri" panose="020F0502020204030204" pitchFamily="34" charset="0"/>
                <a:cs typeface="Calibri" panose="020F0502020204030204" pitchFamily="34" charset="0"/>
              </a:rPr>
              <a:t>sẽ</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có</a:t>
            </a:r>
            <a:r>
              <a:rPr lang="en-US" sz="2400" dirty="0" smtClean="0">
                <a:solidFill>
                  <a:srgbClr val="002060"/>
                </a:solidFill>
                <a:latin typeface="Calibri" panose="020F0502020204030204" pitchFamily="34" charset="0"/>
                <a:cs typeface="Calibri" panose="020F0502020204030204" pitchFamily="34" charset="0"/>
              </a:rPr>
              <a:t> </a:t>
            </a:r>
            <a:r>
              <a:rPr lang="en-US" sz="2400" dirty="0" err="1" smtClean="0">
                <a:solidFill>
                  <a:srgbClr val="002060"/>
                </a:solidFill>
                <a:latin typeface="Calibri" panose="020F0502020204030204" pitchFamily="34" charset="0"/>
                <a:cs typeface="Calibri" panose="020F0502020204030204" pitchFamily="34" charset="0"/>
              </a:rPr>
              <a:t>được</a:t>
            </a:r>
            <a:r>
              <a:rPr lang="en-US" sz="2400" dirty="0" smtClean="0">
                <a:solidFill>
                  <a:srgbClr val="002060"/>
                </a:solidFill>
                <a:latin typeface="Calibri" panose="020F0502020204030204" pitchFamily="34" charset="0"/>
                <a:cs typeface="Calibri" panose="020F0502020204030204" pitchFamily="34" charset="0"/>
              </a:rPr>
              <a:t> 1 </a:t>
            </a:r>
            <a:r>
              <a:rPr lang="en-US" sz="2400" dirty="0" err="1" smtClean="0">
                <a:solidFill>
                  <a:srgbClr val="002060"/>
                </a:solidFill>
                <a:latin typeface="Calibri" panose="020F0502020204030204" pitchFamily="34" charset="0"/>
                <a:cs typeface="Calibri" panose="020F0502020204030204" pitchFamily="34" charset="0"/>
              </a:rPr>
              <a:t>đường</a:t>
            </a:r>
            <a:r>
              <a:rPr lang="en-US" sz="2400" dirty="0" smtClean="0">
                <a:solidFill>
                  <a:srgbClr val="002060"/>
                </a:solidFill>
                <a:latin typeface="Calibri" panose="020F0502020204030204" pitchFamily="34" charset="0"/>
                <a:cs typeface="Calibri" panose="020F0502020204030204" pitchFamily="34" charset="0"/>
              </a:rPr>
              <a:t> SMA.</a:t>
            </a:r>
            <a:endParaRPr lang="en-US" sz="2400" dirty="0">
              <a:solidFill>
                <a:srgbClr val="002060"/>
              </a:solidFill>
              <a:latin typeface="Calibri" panose="020F0502020204030204" pitchFamily="34" charset="0"/>
              <a:cs typeface="Calibri" panose="020F0502020204030204" pitchFamily="34" charset="0"/>
            </a:endParaRPr>
          </a:p>
        </p:txBody>
      </p:sp>
      <p:sp>
        <p:nvSpPr>
          <p:cNvPr id="7" name="Rectangle 6"/>
          <p:cNvSpPr/>
          <p:nvPr/>
        </p:nvSpPr>
        <p:spPr>
          <a:xfrm>
            <a:off x="317678" y="5015752"/>
            <a:ext cx="11749825" cy="1569660"/>
          </a:xfrm>
          <a:prstGeom prst="rect">
            <a:avLst/>
          </a:prstGeom>
        </p:spPr>
        <p:txBody>
          <a:bodyPr wrap="square">
            <a:spAutoFit/>
          </a:bodyPr>
          <a:lstStyle/>
          <a:p>
            <a:r>
              <a:rPr lang="vi-VN" sz="2400" dirty="0">
                <a:solidFill>
                  <a:srgbClr val="002060"/>
                </a:solidFill>
                <a:latin typeface="Calibri" panose="020F0502020204030204" pitchFamily="34" charset="0"/>
                <a:cs typeface="Calibri" panose="020F0502020204030204" pitchFamily="34" charset="0"/>
              </a:rPr>
              <a:t>Như hầu hết các công cụ chỉ báo (indicator) khác, MA cũng có tính trễ, bởi vì MA dùng để tính mức trung bình của giá trong quá khứ nên MA chỉ giúp bạn thấy hướng đi tổng quan của giai đoạn giá đã qua. Việc của bạn là nghiên cứu và phát hiện xem dữ liệu quá khứ này sẽ phản ánh điều gì về tương lại.</a:t>
            </a:r>
            <a:endParaRPr lang="en-US" sz="24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784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7287" y="151371"/>
            <a:ext cx="10515600" cy="4351338"/>
          </a:xfrm>
        </p:spPr>
        <p:txBody>
          <a:bodyPr>
            <a:normAutofit/>
          </a:bodyPr>
          <a:lstStyle/>
          <a:p>
            <a:pPr marL="0" indent="0">
              <a:buNone/>
            </a:pPr>
            <a:r>
              <a:rPr lang="en-US" sz="2400" dirty="0" err="1" smtClean="0">
                <a:solidFill>
                  <a:srgbClr val="002060"/>
                </a:solidFill>
              </a:rPr>
              <a:t>Biểu</a:t>
            </a:r>
            <a:r>
              <a:rPr lang="en-US" sz="2400" dirty="0" smtClean="0">
                <a:solidFill>
                  <a:srgbClr val="002060"/>
                </a:solidFill>
              </a:rPr>
              <a:t> </a:t>
            </a:r>
            <a:r>
              <a:rPr lang="en-US" sz="2400" dirty="0" err="1" smtClean="0">
                <a:solidFill>
                  <a:srgbClr val="002060"/>
                </a:solidFill>
              </a:rPr>
              <a:t>đồ</a:t>
            </a:r>
            <a:r>
              <a:rPr lang="en-US" sz="2400" dirty="0" smtClean="0">
                <a:solidFill>
                  <a:srgbClr val="002060"/>
                </a:solidFill>
              </a:rPr>
              <a:t> minh </a:t>
            </a:r>
            <a:r>
              <a:rPr lang="en-US" sz="2400" dirty="0" err="1" smtClean="0">
                <a:solidFill>
                  <a:srgbClr val="002060"/>
                </a:solidFill>
              </a:rPr>
              <a:t>họa</a:t>
            </a:r>
            <a:r>
              <a:rPr lang="en-US" sz="2400" dirty="0" smtClean="0">
                <a:solidFill>
                  <a:srgbClr val="002060"/>
                </a:solidFill>
              </a:rPr>
              <a:t> </a:t>
            </a:r>
            <a:r>
              <a:rPr lang="en-US" sz="2400" dirty="0" err="1" smtClean="0">
                <a:solidFill>
                  <a:srgbClr val="002060"/>
                </a:solidFill>
              </a:rPr>
              <a:t>này</a:t>
            </a:r>
            <a:r>
              <a:rPr lang="en-US" sz="2400" dirty="0" smtClean="0">
                <a:solidFill>
                  <a:srgbClr val="002060"/>
                </a:solidFill>
              </a:rPr>
              <a:t> </a:t>
            </a:r>
            <a:r>
              <a:rPr lang="en-US" sz="2400" dirty="0" err="1" smtClean="0">
                <a:solidFill>
                  <a:srgbClr val="002060"/>
                </a:solidFill>
              </a:rPr>
              <a:t>là</a:t>
            </a:r>
            <a:r>
              <a:rPr lang="en-US" sz="2400" dirty="0" smtClean="0">
                <a:solidFill>
                  <a:srgbClr val="002060"/>
                </a:solidFill>
              </a:rPr>
              <a:t> </a:t>
            </a:r>
            <a:r>
              <a:rPr lang="en-US" sz="2400" dirty="0" err="1" smtClean="0">
                <a:solidFill>
                  <a:srgbClr val="002060"/>
                </a:solidFill>
              </a:rPr>
              <a:t>ví</a:t>
            </a:r>
            <a:r>
              <a:rPr lang="en-US" sz="2400" dirty="0" smtClean="0">
                <a:solidFill>
                  <a:srgbClr val="002060"/>
                </a:solidFill>
              </a:rPr>
              <a:t> </a:t>
            </a:r>
            <a:r>
              <a:rPr lang="en-US" sz="2400" dirty="0" err="1" smtClean="0">
                <a:solidFill>
                  <a:srgbClr val="002060"/>
                </a:solidFill>
              </a:rPr>
              <a:t>dụ</a:t>
            </a:r>
            <a:r>
              <a:rPr lang="en-US" sz="2400" dirty="0" smtClean="0">
                <a:solidFill>
                  <a:srgbClr val="002060"/>
                </a:solidFill>
              </a:rPr>
              <a:t> </a:t>
            </a:r>
            <a:r>
              <a:rPr lang="en-US" sz="2400" dirty="0" err="1" smtClean="0">
                <a:solidFill>
                  <a:srgbClr val="002060"/>
                </a:solidFill>
              </a:rPr>
              <a:t>về</a:t>
            </a:r>
            <a:r>
              <a:rPr lang="en-US" sz="2400" dirty="0" smtClean="0">
                <a:solidFill>
                  <a:srgbClr val="002060"/>
                </a:solidFill>
              </a:rPr>
              <a:t> </a:t>
            </a:r>
            <a:r>
              <a:rPr lang="en-US" sz="2400" dirty="0" err="1" smtClean="0">
                <a:solidFill>
                  <a:srgbClr val="002060"/>
                </a:solidFill>
              </a:rPr>
              <a:t>việc</a:t>
            </a:r>
            <a:r>
              <a:rPr lang="en-US" sz="2400" dirty="0" smtClean="0">
                <a:solidFill>
                  <a:srgbClr val="002060"/>
                </a:solidFill>
              </a:rPr>
              <a:t> </a:t>
            </a:r>
            <a:r>
              <a:rPr lang="en-US" sz="2400" dirty="0" err="1" smtClean="0">
                <a:solidFill>
                  <a:srgbClr val="002060"/>
                </a:solidFill>
              </a:rPr>
              <a:t>đường</a:t>
            </a:r>
            <a:r>
              <a:rPr lang="en-US" sz="2400" dirty="0" smtClean="0">
                <a:solidFill>
                  <a:srgbClr val="002060"/>
                </a:solidFill>
              </a:rPr>
              <a:t> SMA </a:t>
            </a:r>
            <a:r>
              <a:rPr lang="en-US" sz="2400" dirty="0" err="1" smtClean="0">
                <a:solidFill>
                  <a:srgbClr val="002060"/>
                </a:solidFill>
              </a:rPr>
              <a:t>làm</a:t>
            </a:r>
            <a:r>
              <a:rPr lang="en-US" sz="2400" dirty="0" smtClean="0">
                <a:solidFill>
                  <a:srgbClr val="002060"/>
                </a:solidFill>
              </a:rPr>
              <a:t> </a:t>
            </a:r>
            <a:r>
              <a:rPr lang="en-US" sz="2400" dirty="0" err="1" smtClean="0">
                <a:solidFill>
                  <a:srgbClr val="002060"/>
                </a:solidFill>
              </a:rPr>
              <a:t>mượt</a:t>
            </a:r>
            <a:r>
              <a:rPr lang="en-US" sz="2400" dirty="0" smtClean="0">
                <a:solidFill>
                  <a:srgbClr val="002060"/>
                </a:solidFill>
              </a:rPr>
              <a:t> </a:t>
            </a:r>
            <a:r>
              <a:rPr lang="en-US" sz="2400" dirty="0" err="1" smtClean="0">
                <a:solidFill>
                  <a:srgbClr val="002060"/>
                </a:solidFill>
              </a:rPr>
              <a:t>giá</a:t>
            </a:r>
            <a:r>
              <a:rPr lang="en-US" sz="2400" dirty="0" smtClean="0">
                <a:solidFill>
                  <a:srgbClr val="002060"/>
                </a:solidFill>
              </a:rPr>
              <a:t> </a:t>
            </a:r>
            <a:r>
              <a:rPr lang="en-US" sz="2400" dirty="0" err="1" smtClean="0">
                <a:solidFill>
                  <a:srgbClr val="002060"/>
                </a:solidFill>
              </a:rPr>
              <a:t>như</a:t>
            </a:r>
            <a:r>
              <a:rPr lang="en-US" sz="2400" dirty="0" smtClean="0">
                <a:solidFill>
                  <a:srgbClr val="002060"/>
                </a:solidFill>
              </a:rPr>
              <a:t> </a:t>
            </a:r>
            <a:r>
              <a:rPr lang="en-US" sz="2400" dirty="0" err="1" smtClean="0">
                <a:solidFill>
                  <a:srgbClr val="002060"/>
                </a:solidFill>
              </a:rPr>
              <a:t>thế</a:t>
            </a:r>
            <a:r>
              <a:rPr lang="en-US" sz="2400" dirty="0" smtClean="0">
                <a:solidFill>
                  <a:srgbClr val="002060"/>
                </a:solidFill>
              </a:rPr>
              <a:t> </a:t>
            </a:r>
            <a:r>
              <a:rPr lang="en-US" sz="2400" dirty="0" err="1" smtClean="0">
                <a:solidFill>
                  <a:srgbClr val="002060"/>
                </a:solidFill>
              </a:rPr>
              <a:t>nào</a:t>
            </a:r>
            <a:r>
              <a:rPr lang="en-US" sz="2400" dirty="0" smtClean="0">
                <a:solidFill>
                  <a:srgbClr val="002060"/>
                </a:solidFill>
              </a:rPr>
              <a:t>:</a:t>
            </a:r>
          </a:p>
          <a:p>
            <a:pPr>
              <a:buFontTx/>
              <a:buChar char="-"/>
            </a:pPr>
            <a:r>
              <a:rPr lang="en-US" sz="2400" dirty="0" err="1" smtClean="0">
                <a:solidFill>
                  <a:srgbClr val="002060"/>
                </a:solidFill>
              </a:rPr>
              <a:t>Trong</a:t>
            </a:r>
            <a:r>
              <a:rPr lang="en-US" sz="2400" dirty="0" smtClean="0">
                <a:solidFill>
                  <a:srgbClr val="002060"/>
                </a:solidFill>
              </a:rPr>
              <a:t> </a:t>
            </a:r>
            <a:r>
              <a:rPr lang="en-US" sz="2400" dirty="0" err="1" smtClean="0">
                <a:solidFill>
                  <a:srgbClr val="002060"/>
                </a:solidFill>
              </a:rPr>
              <a:t>biểu</a:t>
            </a:r>
            <a:r>
              <a:rPr lang="en-US" sz="2400" dirty="0" smtClean="0">
                <a:solidFill>
                  <a:srgbClr val="002060"/>
                </a:solidFill>
              </a:rPr>
              <a:t> </a:t>
            </a:r>
            <a:r>
              <a:rPr lang="en-US" sz="2400" dirty="0" err="1" smtClean="0">
                <a:solidFill>
                  <a:srgbClr val="002060"/>
                </a:solidFill>
              </a:rPr>
              <a:t>đồ</a:t>
            </a:r>
            <a:r>
              <a:rPr lang="en-US" sz="2400" dirty="0" smtClean="0">
                <a:solidFill>
                  <a:srgbClr val="002060"/>
                </a:solidFill>
              </a:rPr>
              <a:t>, </a:t>
            </a:r>
            <a:r>
              <a:rPr lang="en-US" sz="2400" dirty="0" err="1" smtClean="0">
                <a:solidFill>
                  <a:srgbClr val="002060"/>
                </a:solidFill>
              </a:rPr>
              <a:t>chúng</a:t>
            </a:r>
            <a:r>
              <a:rPr lang="en-US" sz="2400" dirty="0" smtClean="0">
                <a:solidFill>
                  <a:srgbClr val="002060"/>
                </a:solidFill>
              </a:rPr>
              <a:t> ta </a:t>
            </a:r>
            <a:r>
              <a:rPr lang="en-US" sz="2400" dirty="0" err="1" smtClean="0">
                <a:solidFill>
                  <a:srgbClr val="002060"/>
                </a:solidFill>
              </a:rPr>
              <a:t>đặt</a:t>
            </a:r>
            <a:r>
              <a:rPr lang="en-US" sz="2400" dirty="0" smtClean="0">
                <a:solidFill>
                  <a:srgbClr val="002060"/>
                </a:solidFill>
              </a:rPr>
              <a:t> 3 </a:t>
            </a:r>
            <a:r>
              <a:rPr lang="en-US" sz="2400" dirty="0" err="1" smtClean="0">
                <a:solidFill>
                  <a:srgbClr val="002060"/>
                </a:solidFill>
              </a:rPr>
              <a:t>đường</a:t>
            </a:r>
            <a:r>
              <a:rPr lang="en-US" sz="2400" dirty="0" smtClean="0">
                <a:solidFill>
                  <a:srgbClr val="002060"/>
                </a:solidFill>
              </a:rPr>
              <a:t> SMA </a:t>
            </a:r>
            <a:r>
              <a:rPr lang="en-US" sz="2400" dirty="0" err="1" smtClean="0">
                <a:solidFill>
                  <a:srgbClr val="002060"/>
                </a:solidFill>
              </a:rPr>
              <a:t>khác</a:t>
            </a:r>
            <a:r>
              <a:rPr lang="en-US" sz="2400" dirty="0" smtClean="0">
                <a:solidFill>
                  <a:srgbClr val="002060"/>
                </a:solidFill>
              </a:rPr>
              <a:t> </a:t>
            </a:r>
            <a:r>
              <a:rPr lang="en-US" sz="2400" dirty="0" err="1" smtClean="0">
                <a:solidFill>
                  <a:srgbClr val="002060"/>
                </a:solidFill>
              </a:rPr>
              <a:t>nhau</a:t>
            </a:r>
            <a:r>
              <a:rPr lang="en-US" sz="2400" dirty="0" smtClean="0">
                <a:solidFill>
                  <a:srgbClr val="002060"/>
                </a:solidFill>
              </a:rPr>
              <a:t>, </a:t>
            </a:r>
            <a:r>
              <a:rPr lang="en-US" sz="2400" dirty="0" err="1" smtClean="0">
                <a:solidFill>
                  <a:srgbClr val="002060"/>
                </a:solidFill>
              </a:rPr>
              <a:t>là</a:t>
            </a:r>
            <a:r>
              <a:rPr lang="en-US" sz="2400" dirty="0" smtClean="0">
                <a:solidFill>
                  <a:srgbClr val="002060"/>
                </a:solidFill>
              </a:rPr>
              <a:t> SMA5, SMA30 </a:t>
            </a:r>
            <a:r>
              <a:rPr lang="en-US" sz="2400" dirty="0" err="1" smtClean="0">
                <a:solidFill>
                  <a:srgbClr val="002060"/>
                </a:solidFill>
              </a:rPr>
              <a:t>và</a:t>
            </a:r>
            <a:r>
              <a:rPr lang="en-US" sz="2400" dirty="0" smtClean="0">
                <a:solidFill>
                  <a:srgbClr val="002060"/>
                </a:solidFill>
              </a:rPr>
              <a:t> SMA62. </a:t>
            </a:r>
            <a:r>
              <a:rPr lang="en-US" sz="2400" dirty="0" err="1" smtClean="0">
                <a:solidFill>
                  <a:srgbClr val="002060"/>
                </a:solidFill>
              </a:rPr>
              <a:t>Như</a:t>
            </a:r>
            <a:r>
              <a:rPr lang="en-US" sz="2400" dirty="0" smtClean="0">
                <a:solidFill>
                  <a:srgbClr val="002060"/>
                </a:solidFill>
              </a:rPr>
              <a:t> </a:t>
            </a:r>
            <a:r>
              <a:rPr lang="en-US" sz="2400" dirty="0" err="1" smtClean="0">
                <a:solidFill>
                  <a:srgbClr val="002060"/>
                </a:solidFill>
              </a:rPr>
              <a:t>bạn</a:t>
            </a:r>
            <a:r>
              <a:rPr lang="en-US" sz="2400" dirty="0" smtClean="0">
                <a:solidFill>
                  <a:srgbClr val="002060"/>
                </a:solidFill>
              </a:rPr>
              <a:t> </a:t>
            </a:r>
            <a:r>
              <a:rPr lang="en-US" sz="2400" dirty="0" err="1" smtClean="0">
                <a:solidFill>
                  <a:srgbClr val="002060"/>
                </a:solidFill>
              </a:rPr>
              <a:t>đã</a:t>
            </a:r>
            <a:r>
              <a:rPr lang="en-US" sz="2400" dirty="0" smtClean="0">
                <a:solidFill>
                  <a:srgbClr val="002060"/>
                </a:solidFill>
              </a:rPr>
              <a:t> </a:t>
            </a:r>
            <a:r>
              <a:rPr lang="en-US" sz="2400" dirty="0" err="1" smtClean="0">
                <a:solidFill>
                  <a:srgbClr val="002060"/>
                </a:solidFill>
              </a:rPr>
              <a:t>thấy</a:t>
            </a:r>
            <a:r>
              <a:rPr lang="en-US" sz="2400" dirty="0" smtClean="0">
                <a:solidFill>
                  <a:srgbClr val="002060"/>
                </a:solidFill>
              </a:rPr>
              <a:t>, </a:t>
            </a:r>
            <a:r>
              <a:rPr lang="en-US" sz="2400" dirty="0" err="1" smtClean="0">
                <a:solidFill>
                  <a:srgbClr val="002060"/>
                </a:solidFill>
              </a:rPr>
              <a:t>đường</a:t>
            </a:r>
            <a:r>
              <a:rPr lang="en-US" sz="2400" dirty="0" smtClean="0">
                <a:solidFill>
                  <a:srgbClr val="002060"/>
                </a:solidFill>
              </a:rPr>
              <a:t> SMA </a:t>
            </a:r>
            <a:r>
              <a:rPr lang="en-US" sz="2400" dirty="0" err="1" smtClean="0">
                <a:solidFill>
                  <a:srgbClr val="002060"/>
                </a:solidFill>
              </a:rPr>
              <a:t>với</a:t>
            </a:r>
            <a:r>
              <a:rPr lang="en-US" sz="2400" dirty="0" smtClean="0">
                <a:solidFill>
                  <a:srgbClr val="002060"/>
                </a:solidFill>
              </a:rPr>
              <a:t> </a:t>
            </a:r>
            <a:r>
              <a:rPr lang="en-US" sz="2400" dirty="0" err="1" smtClean="0">
                <a:solidFill>
                  <a:srgbClr val="002060"/>
                </a:solidFill>
              </a:rPr>
              <a:t>số</a:t>
            </a:r>
            <a:r>
              <a:rPr lang="en-US" sz="2400" dirty="0" smtClean="0">
                <a:solidFill>
                  <a:srgbClr val="002060"/>
                </a:solidFill>
              </a:rPr>
              <a:t> </a:t>
            </a:r>
            <a:r>
              <a:rPr lang="en-US" sz="2400" dirty="0" err="1" smtClean="0">
                <a:solidFill>
                  <a:srgbClr val="002060"/>
                </a:solidFill>
              </a:rPr>
              <a:t>cây</a:t>
            </a:r>
            <a:r>
              <a:rPr lang="en-US" sz="2400" dirty="0" smtClean="0">
                <a:solidFill>
                  <a:srgbClr val="002060"/>
                </a:solidFill>
              </a:rPr>
              <a:t> </a:t>
            </a:r>
            <a:r>
              <a:rPr lang="en-US" sz="2400" dirty="0" err="1" smtClean="0">
                <a:solidFill>
                  <a:srgbClr val="002060"/>
                </a:solidFill>
              </a:rPr>
              <a:t>nến</a:t>
            </a:r>
            <a:r>
              <a:rPr lang="en-US" sz="2400" dirty="0" smtClean="0">
                <a:solidFill>
                  <a:srgbClr val="002060"/>
                </a:solidFill>
              </a:rPr>
              <a:t> </a:t>
            </a:r>
            <a:r>
              <a:rPr lang="en-US" sz="2400" dirty="0" err="1" smtClean="0">
                <a:solidFill>
                  <a:srgbClr val="002060"/>
                </a:solidFill>
              </a:rPr>
              <a:t>trung</a:t>
            </a:r>
            <a:r>
              <a:rPr lang="en-US" sz="2400" dirty="0" smtClean="0">
                <a:solidFill>
                  <a:srgbClr val="002060"/>
                </a:solidFill>
              </a:rPr>
              <a:t> </a:t>
            </a:r>
            <a:r>
              <a:rPr lang="en-US" sz="2400" dirty="0" err="1" smtClean="0">
                <a:solidFill>
                  <a:srgbClr val="002060"/>
                </a:solidFill>
              </a:rPr>
              <a:t>bình</a:t>
            </a:r>
            <a:r>
              <a:rPr lang="en-US" sz="2400" dirty="0" smtClean="0">
                <a:solidFill>
                  <a:srgbClr val="002060"/>
                </a:solidFill>
              </a:rPr>
              <a:t> </a:t>
            </a:r>
            <a:r>
              <a:rPr lang="en-US" sz="2400" dirty="0" err="1" smtClean="0">
                <a:solidFill>
                  <a:srgbClr val="002060"/>
                </a:solidFill>
              </a:rPr>
              <a:t>càng</a:t>
            </a:r>
            <a:r>
              <a:rPr lang="en-US" sz="2400" dirty="0" smtClean="0">
                <a:solidFill>
                  <a:srgbClr val="002060"/>
                </a:solidFill>
              </a:rPr>
              <a:t> </a:t>
            </a:r>
            <a:r>
              <a:rPr lang="en-US" sz="2400" dirty="0" err="1" smtClean="0">
                <a:solidFill>
                  <a:srgbClr val="002060"/>
                </a:solidFill>
              </a:rPr>
              <a:t>lớn</a:t>
            </a:r>
            <a:r>
              <a:rPr lang="en-US" sz="2400" dirty="0" smtClean="0">
                <a:solidFill>
                  <a:srgbClr val="002060"/>
                </a:solidFill>
              </a:rPr>
              <a:t>, </a:t>
            </a:r>
            <a:r>
              <a:rPr lang="en-US" sz="2400" dirty="0" err="1" smtClean="0">
                <a:solidFill>
                  <a:srgbClr val="002060"/>
                </a:solidFill>
              </a:rPr>
              <a:t>thì</a:t>
            </a:r>
            <a:r>
              <a:rPr lang="en-US" sz="2400" dirty="0" smtClean="0">
                <a:solidFill>
                  <a:srgbClr val="002060"/>
                </a:solidFill>
              </a:rPr>
              <a:t> </a:t>
            </a:r>
            <a:r>
              <a:rPr lang="en-US" sz="2400" dirty="0" err="1" smtClean="0">
                <a:solidFill>
                  <a:srgbClr val="002060"/>
                </a:solidFill>
              </a:rPr>
              <a:t>nó</a:t>
            </a:r>
            <a:r>
              <a:rPr lang="en-US" sz="2400" dirty="0" smtClean="0">
                <a:solidFill>
                  <a:srgbClr val="002060"/>
                </a:solidFill>
              </a:rPr>
              <a:t> </a:t>
            </a:r>
            <a:r>
              <a:rPr lang="en-US" sz="2400" dirty="0" err="1" smtClean="0">
                <a:solidFill>
                  <a:srgbClr val="002060"/>
                </a:solidFill>
              </a:rPr>
              <a:t>sẽ</a:t>
            </a:r>
            <a:r>
              <a:rPr lang="en-US" sz="2400" dirty="0" smtClean="0">
                <a:solidFill>
                  <a:srgbClr val="002060"/>
                </a:solidFill>
              </a:rPr>
              <a:t> </a:t>
            </a:r>
            <a:r>
              <a:rPr lang="en-US" sz="2400" dirty="0" err="1" smtClean="0">
                <a:solidFill>
                  <a:srgbClr val="002060"/>
                </a:solidFill>
              </a:rPr>
              <a:t>càng</a:t>
            </a:r>
            <a:r>
              <a:rPr lang="en-US" sz="2400" dirty="0" smtClean="0">
                <a:solidFill>
                  <a:srgbClr val="002060"/>
                </a:solidFill>
              </a:rPr>
              <a:t> </a:t>
            </a:r>
            <a:r>
              <a:rPr lang="en-US" sz="2400" dirty="0" err="1" smtClean="0">
                <a:solidFill>
                  <a:srgbClr val="002060"/>
                </a:solidFill>
              </a:rPr>
              <a:t>mượt</a:t>
            </a:r>
            <a:r>
              <a:rPr lang="en-US" sz="2400" dirty="0" smtClean="0">
                <a:solidFill>
                  <a:srgbClr val="002060"/>
                </a:solidFill>
              </a:rPr>
              <a:t> </a:t>
            </a:r>
            <a:r>
              <a:rPr lang="en-US" sz="2400" dirty="0" err="1" smtClean="0">
                <a:solidFill>
                  <a:srgbClr val="002060"/>
                </a:solidFill>
              </a:rPr>
              <a:t>và</a:t>
            </a:r>
            <a:r>
              <a:rPr lang="en-US" sz="2400" dirty="0" smtClean="0">
                <a:solidFill>
                  <a:srgbClr val="002060"/>
                </a:solidFill>
              </a:rPr>
              <a:t> </a:t>
            </a:r>
            <a:r>
              <a:rPr lang="en-US" sz="2400" dirty="0" err="1" smtClean="0">
                <a:solidFill>
                  <a:srgbClr val="002060"/>
                </a:solidFill>
              </a:rPr>
              <a:t>càng</a:t>
            </a:r>
            <a:r>
              <a:rPr lang="en-US" sz="2400" dirty="0" smtClean="0">
                <a:solidFill>
                  <a:srgbClr val="002060"/>
                </a:solidFill>
              </a:rPr>
              <a:t> </a:t>
            </a:r>
            <a:r>
              <a:rPr lang="en-US" sz="2400" dirty="0" err="1" smtClean="0">
                <a:solidFill>
                  <a:srgbClr val="002060"/>
                </a:solidFill>
              </a:rPr>
              <a:t>biến</a:t>
            </a:r>
            <a:r>
              <a:rPr lang="en-US" sz="2400" dirty="0" smtClean="0">
                <a:solidFill>
                  <a:srgbClr val="002060"/>
                </a:solidFill>
              </a:rPr>
              <a:t> </a:t>
            </a:r>
            <a:r>
              <a:rPr lang="en-US" sz="2400" dirty="0" err="1" smtClean="0">
                <a:solidFill>
                  <a:srgbClr val="002060"/>
                </a:solidFill>
              </a:rPr>
              <a:t>động</a:t>
            </a:r>
            <a:r>
              <a:rPr lang="en-US" sz="2400" dirty="0" smtClean="0">
                <a:solidFill>
                  <a:srgbClr val="002060"/>
                </a:solidFill>
              </a:rPr>
              <a:t> </a:t>
            </a:r>
            <a:r>
              <a:rPr lang="en-US" sz="2400" dirty="0" err="1" smtClean="0">
                <a:solidFill>
                  <a:srgbClr val="002060"/>
                </a:solidFill>
              </a:rPr>
              <a:t>chậm</a:t>
            </a:r>
            <a:r>
              <a:rPr lang="en-US" sz="2400" dirty="0" smtClean="0">
                <a:solidFill>
                  <a:srgbClr val="002060"/>
                </a:solidFill>
              </a:rPr>
              <a:t> </a:t>
            </a:r>
            <a:r>
              <a:rPr lang="en-US" sz="2400" dirty="0" err="1" smtClean="0">
                <a:solidFill>
                  <a:srgbClr val="002060"/>
                </a:solidFill>
              </a:rPr>
              <a:t>hơn</a:t>
            </a:r>
            <a:r>
              <a:rPr lang="en-US" sz="2400" dirty="0" smtClean="0">
                <a:solidFill>
                  <a:srgbClr val="002060"/>
                </a:solidFill>
              </a:rPr>
              <a:t> so </a:t>
            </a:r>
            <a:r>
              <a:rPr lang="en-US" sz="2400" dirty="0" err="1" smtClean="0">
                <a:solidFill>
                  <a:srgbClr val="002060"/>
                </a:solidFill>
              </a:rPr>
              <a:t>với</a:t>
            </a:r>
            <a:r>
              <a:rPr lang="en-US" sz="2400" dirty="0" smtClean="0">
                <a:solidFill>
                  <a:srgbClr val="002060"/>
                </a:solidFill>
              </a:rPr>
              <a:t> </a:t>
            </a:r>
            <a:r>
              <a:rPr lang="en-US" sz="2400" dirty="0" err="1" smtClean="0">
                <a:solidFill>
                  <a:srgbClr val="002060"/>
                </a:solidFill>
              </a:rPr>
              <a:t>giá</a:t>
            </a:r>
            <a:r>
              <a:rPr lang="en-US" sz="2400" dirty="0" smtClean="0">
                <a:solidFill>
                  <a:srgbClr val="002060"/>
                </a:solidFill>
              </a:rPr>
              <a:t> </a:t>
            </a:r>
            <a:r>
              <a:rPr lang="en-US" sz="2400" dirty="0" err="1" smtClean="0">
                <a:solidFill>
                  <a:srgbClr val="002060"/>
                </a:solidFill>
              </a:rPr>
              <a:t>thị</a:t>
            </a:r>
            <a:r>
              <a:rPr lang="en-US" sz="2400" dirty="0" smtClean="0">
                <a:solidFill>
                  <a:srgbClr val="002060"/>
                </a:solidFill>
              </a:rPr>
              <a:t> </a:t>
            </a:r>
            <a:r>
              <a:rPr lang="en-US" sz="2400" dirty="0" err="1" smtClean="0">
                <a:solidFill>
                  <a:srgbClr val="002060"/>
                </a:solidFill>
              </a:rPr>
              <a:t>trường</a:t>
            </a:r>
            <a:r>
              <a:rPr lang="en-US" sz="2400" dirty="0" smtClean="0">
                <a:solidFill>
                  <a:srgbClr val="002060"/>
                </a:solidFill>
              </a:rPr>
              <a:t>. </a:t>
            </a:r>
            <a:r>
              <a:rPr lang="en-US" sz="2400" dirty="0" err="1" smtClean="0">
                <a:solidFill>
                  <a:srgbClr val="002060"/>
                </a:solidFill>
              </a:rPr>
              <a:t>Đường</a:t>
            </a:r>
            <a:r>
              <a:rPr lang="en-US" sz="2400" dirty="0" smtClean="0">
                <a:solidFill>
                  <a:srgbClr val="002060"/>
                </a:solidFill>
              </a:rPr>
              <a:t> SMA62 </a:t>
            </a:r>
            <a:r>
              <a:rPr lang="en-US" sz="2400" dirty="0" err="1" smtClean="0">
                <a:solidFill>
                  <a:srgbClr val="002060"/>
                </a:solidFill>
              </a:rPr>
              <a:t>cách</a:t>
            </a:r>
            <a:r>
              <a:rPr lang="en-US" sz="2400" dirty="0" smtClean="0">
                <a:solidFill>
                  <a:srgbClr val="002060"/>
                </a:solidFill>
              </a:rPr>
              <a:t> </a:t>
            </a:r>
            <a:r>
              <a:rPr lang="en-US" sz="2400" dirty="0" err="1" smtClean="0">
                <a:solidFill>
                  <a:srgbClr val="002060"/>
                </a:solidFill>
              </a:rPr>
              <a:t>xa</a:t>
            </a:r>
            <a:r>
              <a:rPr lang="en-US" sz="2400" dirty="0" smtClean="0">
                <a:solidFill>
                  <a:srgbClr val="002060"/>
                </a:solidFill>
              </a:rPr>
              <a:t> </a:t>
            </a:r>
            <a:r>
              <a:rPr lang="en-US" sz="2400" dirty="0" err="1" smtClean="0">
                <a:solidFill>
                  <a:srgbClr val="002060"/>
                </a:solidFill>
              </a:rPr>
              <a:t>đường</a:t>
            </a:r>
            <a:r>
              <a:rPr lang="en-US" sz="2400" dirty="0" smtClean="0">
                <a:solidFill>
                  <a:srgbClr val="002060"/>
                </a:solidFill>
              </a:rPr>
              <a:t> </a:t>
            </a:r>
            <a:r>
              <a:rPr lang="en-US" sz="2400" dirty="0" err="1" smtClean="0">
                <a:solidFill>
                  <a:srgbClr val="002060"/>
                </a:solidFill>
              </a:rPr>
              <a:t>giá</a:t>
            </a:r>
            <a:r>
              <a:rPr lang="en-US" sz="2400" dirty="0" smtClean="0">
                <a:solidFill>
                  <a:srgbClr val="002060"/>
                </a:solidFill>
              </a:rPr>
              <a:t> </a:t>
            </a:r>
            <a:r>
              <a:rPr lang="en-US" sz="2400" dirty="0" err="1" smtClean="0">
                <a:solidFill>
                  <a:srgbClr val="002060"/>
                </a:solidFill>
              </a:rPr>
              <a:t>hơn</a:t>
            </a:r>
            <a:r>
              <a:rPr lang="en-US" sz="2400" dirty="0" smtClean="0">
                <a:solidFill>
                  <a:srgbClr val="002060"/>
                </a:solidFill>
              </a:rPr>
              <a:t> so </a:t>
            </a:r>
            <a:r>
              <a:rPr lang="en-US" sz="2400" dirty="0" err="1" smtClean="0">
                <a:solidFill>
                  <a:srgbClr val="002060"/>
                </a:solidFill>
              </a:rPr>
              <a:t>với</a:t>
            </a:r>
            <a:r>
              <a:rPr lang="en-US" sz="2400" dirty="0" smtClean="0">
                <a:solidFill>
                  <a:srgbClr val="002060"/>
                </a:solidFill>
              </a:rPr>
              <a:t> SMA30 </a:t>
            </a:r>
            <a:r>
              <a:rPr lang="en-US" sz="2400" dirty="0" err="1" smtClean="0">
                <a:solidFill>
                  <a:srgbClr val="002060"/>
                </a:solidFill>
              </a:rPr>
              <a:t>và</a:t>
            </a:r>
            <a:r>
              <a:rPr lang="en-US" sz="2400" dirty="0" smtClean="0">
                <a:solidFill>
                  <a:srgbClr val="002060"/>
                </a:solidFill>
              </a:rPr>
              <a:t> SMA5.</a:t>
            </a:r>
          </a:p>
          <a:p>
            <a:pPr>
              <a:buFontTx/>
              <a:buChar char="-"/>
            </a:pPr>
            <a:r>
              <a:rPr lang="en-US" sz="2400" dirty="0" err="1" smtClean="0">
                <a:solidFill>
                  <a:srgbClr val="002060"/>
                </a:solidFill>
              </a:rPr>
              <a:t>Điều</a:t>
            </a:r>
            <a:r>
              <a:rPr lang="en-US" sz="2400" dirty="0" smtClean="0">
                <a:solidFill>
                  <a:srgbClr val="002060"/>
                </a:solidFill>
              </a:rPr>
              <a:t> </a:t>
            </a:r>
            <a:r>
              <a:rPr lang="en-US" sz="2400" dirty="0" err="1" smtClean="0">
                <a:solidFill>
                  <a:srgbClr val="002060"/>
                </a:solidFill>
              </a:rPr>
              <a:t>này</a:t>
            </a:r>
            <a:r>
              <a:rPr lang="en-US" sz="2400" dirty="0" smtClean="0">
                <a:solidFill>
                  <a:srgbClr val="002060"/>
                </a:solidFill>
              </a:rPr>
              <a:t> </a:t>
            </a:r>
            <a:r>
              <a:rPr lang="en-US" sz="2400" dirty="0" err="1" smtClean="0">
                <a:solidFill>
                  <a:srgbClr val="002060"/>
                </a:solidFill>
              </a:rPr>
              <a:t>bởi</a:t>
            </a:r>
            <a:r>
              <a:rPr lang="en-US" sz="2400" dirty="0" smtClean="0">
                <a:solidFill>
                  <a:srgbClr val="002060"/>
                </a:solidFill>
              </a:rPr>
              <a:t> </a:t>
            </a:r>
            <a:r>
              <a:rPr lang="en-US" sz="2400" dirty="0" err="1" smtClean="0">
                <a:solidFill>
                  <a:srgbClr val="002060"/>
                </a:solidFill>
              </a:rPr>
              <a:t>vì</a:t>
            </a:r>
            <a:r>
              <a:rPr lang="en-US" sz="2400" dirty="0">
                <a:solidFill>
                  <a:srgbClr val="002060"/>
                </a:solidFill>
              </a:rPr>
              <a:t> </a:t>
            </a:r>
            <a:r>
              <a:rPr lang="en-US" sz="2400" dirty="0" smtClean="0">
                <a:solidFill>
                  <a:srgbClr val="002060"/>
                </a:solidFill>
              </a:rPr>
              <a:t>SMA62 </a:t>
            </a:r>
            <a:r>
              <a:rPr lang="en-US" sz="2400" dirty="0" err="1" smtClean="0">
                <a:solidFill>
                  <a:srgbClr val="002060"/>
                </a:solidFill>
              </a:rPr>
              <a:t>là</a:t>
            </a:r>
            <a:r>
              <a:rPr lang="en-US" sz="2400" dirty="0" smtClean="0">
                <a:solidFill>
                  <a:srgbClr val="002060"/>
                </a:solidFill>
              </a:rPr>
              <a:t> </a:t>
            </a:r>
            <a:r>
              <a:rPr lang="en-US" sz="2400" dirty="0" err="1" smtClean="0">
                <a:solidFill>
                  <a:srgbClr val="002060"/>
                </a:solidFill>
              </a:rPr>
              <a:t>trung</a:t>
            </a:r>
            <a:r>
              <a:rPr lang="en-US" sz="2400" dirty="0" smtClean="0">
                <a:solidFill>
                  <a:srgbClr val="002060"/>
                </a:solidFill>
              </a:rPr>
              <a:t> </a:t>
            </a:r>
            <a:r>
              <a:rPr lang="en-US" sz="2400" dirty="0" err="1" smtClean="0">
                <a:solidFill>
                  <a:srgbClr val="002060"/>
                </a:solidFill>
              </a:rPr>
              <a:t>bình</a:t>
            </a:r>
            <a:r>
              <a:rPr lang="en-US" sz="2400" dirty="0" smtClean="0">
                <a:solidFill>
                  <a:srgbClr val="002060"/>
                </a:solidFill>
              </a:rPr>
              <a:t> </a:t>
            </a:r>
            <a:r>
              <a:rPr lang="en-US" sz="2400" dirty="0" err="1" smtClean="0">
                <a:solidFill>
                  <a:srgbClr val="002060"/>
                </a:solidFill>
              </a:rPr>
              <a:t>cộng</a:t>
            </a:r>
            <a:r>
              <a:rPr lang="en-US" sz="2400" dirty="0" smtClean="0">
                <a:solidFill>
                  <a:srgbClr val="002060"/>
                </a:solidFill>
              </a:rPr>
              <a:t> </a:t>
            </a:r>
            <a:r>
              <a:rPr lang="en-US" sz="2400" dirty="0" err="1" smtClean="0">
                <a:solidFill>
                  <a:srgbClr val="002060"/>
                </a:solidFill>
              </a:rPr>
              <a:t>giá</a:t>
            </a:r>
            <a:r>
              <a:rPr lang="en-US" sz="2400" dirty="0" smtClean="0">
                <a:solidFill>
                  <a:srgbClr val="002060"/>
                </a:solidFill>
              </a:rPr>
              <a:t> </a:t>
            </a:r>
            <a:r>
              <a:rPr lang="en-US" sz="2400" dirty="0" err="1" smtClean="0">
                <a:solidFill>
                  <a:srgbClr val="002060"/>
                </a:solidFill>
              </a:rPr>
              <a:t>đóng</a:t>
            </a:r>
            <a:r>
              <a:rPr lang="en-US" sz="2400" dirty="0" smtClean="0">
                <a:solidFill>
                  <a:srgbClr val="002060"/>
                </a:solidFill>
              </a:rPr>
              <a:t> </a:t>
            </a:r>
            <a:r>
              <a:rPr lang="en-US" sz="2400" dirty="0" err="1" smtClean="0">
                <a:solidFill>
                  <a:srgbClr val="002060"/>
                </a:solidFill>
              </a:rPr>
              <a:t>cửa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62 </a:t>
            </a:r>
            <a:r>
              <a:rPr lang="en-US" sz="2400" dirty="0" err="1" smtClean="0">
                <a:solidFill>
                  <a:srgbClr val="002060"/>
                </a:solidFill>
              </a:rPr>
              <a:t>cây</a:t>
            </a:r>
            <a:r>
              <a:rPr lang="en-US" sz="2400" dirty="0" smtClean="0">
                <a:solidFill>
                  <a:srgbClr val="002060"/>
                </a:solidFill>
              </a:rPr>
              <a:t> </a:t>
            </a:r>
            <a:r>
              <a:rPr lang="en-US" sz="2400" dirty="0" err="1" smtClean="0">
                <a:solidFill>
                  <a:srgbClr val="002060"/>
                </a:solidFill>
              </a:rPr>
              <a:t>nến</a:t>
            </a:r>
            <a:r>
              <a:rPr lang="en-US" sz="2400" dirty="0" smtClean="0">
                <a:solidFill>
                  <a:srgbClr val="002060"/>
                </a:solidFill>
              </a:rPr>
              <a:t> </a:t>
            </a:r>
            <a:r>
              <a:rPr lang="en-US" sz="2400" dirty="0" err="1" smtClean="0">
                <a:solidFill>
                  <a:srgbClr val="002060"/>
                </a:solidFill>
              </a:rPr>
              <a:t>trước</a:t>
            </a:r>
            <a:r>
              <a:rPr lang="en-US" sz="2400" dirty="0" smtClean="0">
                <a:solidFill>
                  <a:srgbClr val="002060"/>
                </a:solidFill>
              </a:rPr>
              <a:t>, </a:t>
            </a:r>
            <a:r>
              <a:rPr lang="en-US" sz="2400" dirty="0" err="1" smtClean="0">
                <a:solidFill>
                  <a:srgbClr val="002060"/>
                </a:solidFill>
              </a:rPr>
              <a:t>số</a:t>
            </a:r>
            <a:r>
              <a:rPr lang="en-US" sz="2400" dirty="0" smtClean="0">
                <a:solidFill>
                  <a:srgbClr val="002060"/>
                </a:solidFill>
              </a:rPr>
              <a:t> </a:t>
            </a:r>
            <a:r>
              <a:rPr lang="en-US" sz="2400" dirty="0" err="1" smtClean="0">
                <a:solidFill>
                  <a:srgbClr val="002060"/>
                </a:solidFill>
              </a:rPr>
              <a:t>cây</a:t>
            </a:r>
            <a:r>
              <a:rPr lang="en-US" sz="2400" dirty="0" smtClean="0">
                <a:solidFill>
                  <a:srgbClr val="002060"/>
                </a:solidFill>
              </a:rPr>
              <a:t> </a:t>
            </a:r>
            <a:r>
              <a:rPr lang="en-US" sz="2400" dirty="0" err="1" smtClean="0">
                <a:solidFill>
                  <a:srgbClr val="002060"/>
                </a:solidFill>
              </a:rPr>
              <a:t>nến</a:t>
            </a:r>
            <a:r>
              <a:rPr lang="en-US" sz="2400" dirty="0" smtClean="0">
                <a:solidFill>
                  <a:srgbClr val="002060"/>
                </a:solidFill>
              </a:rPr>
              <a:t> </a:t>
            </a:r>
            <a:r>
              <a:rPr lang="en-US" sz="2400" dirty="0" err="1" smtClean="0">
                <a:solidFill>
                  <a:srgbClr val="002060"/>
                </a:solidFill>
              </a:rPr>
              <a:t>càng</a:t>
            </a:r>
            <a:r>
              <a:rPr lang="en-US" sz="2400" dirty="0" smtClean="0">
                <a:solidFill>
                  <a:srgbClr val="002060"/>
                </a:solidFill>
              </a:rPr>
              <a:t> </a:t>
            </a:r>
            <a:r>
              <a:rPr lang="en-US" sz="2400" dirty="0" err="1" smtClean="0">
                <a:solidFill>
                  <a:srgbClr val="002060"/>
                </a:solidFill>
              </a:rPr>
              <a:t>nhiều</a:t>
            </a:r>
            <a:r>
              <a:rPr lang="en-US" sz="2400" dirty="0" smtClean="0">
                <a:solidFill>
                  <a:srgbClr val="002060"/>
                </a:solidFill>
              </a:rPr>
              <a:t> </a:t>
            </a:r>
            <a:r>
              <a:rPr lang="en-US" sz="2400" dirty="0" err="1" smtClean="0">
                <a:solidFill>
                  <a:srgbClr val="002060"/>
                </a:solidFill>
              </a:rPr>
              <a:t>thì</a:t>
            </a:r>
            <a:r>
              <a:rPr lang="en-US" sz="2400" dirty="0" smtClean="0">
                <a:solidFill>
                  <a:srgbClr val="002060"/>
                </a:solidFill>
              </a:rPr>
              <a:t> SMA </a:t>
            </a:r>
            <a:r>
              <a:rPr lang="en-US" sz="2400" dirty="0" err="1" smtClean="0">
                <a:solidFill>
                  <a:srgbClr val="002060"/>
                </a:solidFill>
              </a:rPr>
              <a:t>càng</a:t>
            </a:r>
            <a:r>
              <a:rPr lang="en-US" sz="2400" dirty="0" smtClean="0">
                <a:solidFill>
                  <a:srgbClr val="002060"/>
                </a:solidFill>
              </a:rPr>
              <a:t> </a:t>
            </a:r>
            <a:r>
              <a:rPr lang="en-US" sz="2400" dirty="0" err="1" smtClean="0">
                <a:solidFill>
                  <a:srgbClr val="002060"/>
                </a:solidFill>
              </a:rPr>
              <a:t>phản</a:t>
            </a:r>
            <a:r>
              <a:rPr lang="en-US" sz="2400" dirty="0" smtClean="0">
                <a:solidFill>
                  <a:srgbClr val="002060"/>
                </a:solidFill>
              </a:rPr>
              <a:t> </a:t>
            </a:r>
            <a:r>
              <a:rPr lang="en-US" sz="2400" dirty="0" err="1" smtClean="0">
                <a:solidFill>
                  <a:srgbClr val="002060"/>
                </a:solidFill>
              </a:rPr>
              <a:t>ứng</a:t>
            </a:r>
            <a:r>
              <a:rPr lang="en-US" sz="2400" dirty="0" smtClean="0">
                <a:solidFill>
                  <a:srgbClr val="002060"/>
                </a:solidFill>
              </a:rPr>
              <a:t> </a:t>
            </a:r>
            <a:r>
              <a:rPr lang="en-US" sz="2400" dirty="0" err="1" smtClean="0">
                <a:solidFill>
                  <a:srgbClr val="002060"/>
                </a:solidFill>
              </a:rPr>
              <a:t>chậm</a:t>
            </a:r>
            <a:r>
              <a:rPr lang="en-US" sz="2400" dirty="0" smtClean="0">
                <a:solidFill>
                  <a:srgbClr val="002060"/>
                </a:solidFill>
              </a:rPr>
              <a:t> so </a:t>
            </a:r>
            <a:r>
              <a:rPr lang="en-US" sz="2400" dirty="0" err="1" smtClean="0">
                <a:solidFill>
                  <a:srgbClr val="002060"/>
                </a:solidFill>
              </a:rPr>
              <a:t>với</a:t>
            </a:r>
            <a:r>
              <a:rPr lang="en-US" sz="2400" dirty="0" smtClean="0">
                <a:solidFill>
                  <a:srgbClr val="002060"/>
                </a:solidFill>
              </a:rPr>
              <a:t> </a:t>
            </a:r>
            <a:r>
              <a:rPr lang="en-US" sz="2400" dirty="0" err="1" smtClean="0">
                <a:solidFill>
                  <a:srgbClr val="002060"/>
                </a:solidFill>
              </a:rPr>
              <a:t>giá</a:t>
            </a:r>
            <a:r>
              <a:rPr lang="en-US" sz="2400" dirty="0" smtClean="0">
                <a:solidFill>
                  <a:srgbClr val="002060"/>
                </a:solidFill>
              </a:rPr>
              <a:t>.</a:t>
            </a:r>
            <a:endParaRPr lang="en-US" sz="2400" dirty="0">
              <a:solidFill>
                <a:srgbClr val="00206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381" y="2795385"/>
            <a:ext cx="6707412" cy="3807255"/>
          </a:xfrm>
          <a:prstGeom prst="rect">
            <a:avLst/>
          </a:prstGeom>
        </p:spPr>
      </p:pic>
    </p:spTree>
    <p:extLst>
      <p:ext uri="{BB962C8B-B14F-4D97-AF65-F5344CB8AC3E}">
        <p14:creationId xmlns:p14="http://schemas.microsoft.com/office/powerpoint/2010/main" val="427884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4727" y="96446"/>
            <a:ext cx="7697273" cy="4369119"/>
          </a:xfrm>
        </p:spPr>
      </p:pic>
      <p:sp>
        <p:nvSpPr>
          <p:cNvPr id="5" name="Rectangle 4"/>
          <p:cNvSpPr/>
          <p:nvPr/>
        </p:nvSpPr>
        <p:spPr>
          <a:xfrm>
            <a:off x="0" y="243557"/>
            <a:ext cx="4608467" cy="4955203"/>
          </a:xfrm>
          <a:prstGeom prst="rect">
            <a:avLst/>
          </a:prstGeom>
        </p:spPr>
        <p:txBody>
          <a:bodyPr wrap="square">
            <a:spAutoFit/>
          </a:bodyPr>
          <a:lstStyle/>
          <a:p>
            <a:r>
              <a:rPr lang="vi-VN" sz="2000" dirty="0">
                <a:solidFill>
                  <a:srgbClr val="002060"/>
                </a:solidFill>
                <a:latin typeface="Calibri" panose="020F0502020204030204" pitchFamily="34" charset="0"/>
                <a:cs typeface="Calibri" panose="020F0502020204030204" pitchFamily="34" charset="0"/>
              </a:rPr>
              <a:t>Chúng ta hãy xem ví dụ bên </a:t>
            </a:r>
            <a:r>
              <a:rPr lang="en-US" sz="2000" dirty="0" err="1">
                <a:solidFill>
                  <a:srgbClr val="002060"/>
                </a:solidFill>
                <a:latin typeface="Calibri" panose="020F0502020204030204" pitchFamily="34" charset="0"/>
                <a:cs typeface="Calibri" panose="020F0502020204030204" pitchFamily="34" charset="0"/>
              </a:rPr>
              <a:t>cạnh</a:t>
            </a:r>
            <a:r>
              <a:rPr lang="vi-VN" sz="2000" dirty="0">
                <a:solidFill>
                  <a:srgbClr val="002060"/>
                </a:solidFill>
                <a:latin typeface="Calibri" panose="020F0502020204030204" pitchFamily="34" charset="0"/>
                <a:cs typeface="Calibri" panose="020F0502020204030204" pitchFamily="34" charset="0"/>
              </a:rPr>
              <a:t> với</a:t>
            </a:r>
            <a:r>
              <a:rPr lang="en-US" sz="2000" dirty="0">
                <a:solidFill>
                  <a:srgbClr val="002060"/>
                </a:solidFill>
                <a:latin typeface="Calibri" panose="020F0502020204030204" pitchFamily="34" charset="0"/>
                <a:cs typeface="Calibri" panose="020F0502020204030204" pitchFamily="34" charset="0"/>
              </a:rPr>
              <a:t> </a:t>
            </a:r>
            <a:r>
              <a:rPr lang="en-US" sz="2000" dirty="0" err="1">
                <a:solidFill>
                  <a:srgbClr val="002060"/>
                </a:solidFill>
                <a:latin typeface="Calibri" panose="020F0502020204030204" pitchFamily="34" charset="0"/>
                <a:cs typeface="Calibri" panose="020F0502020204030204" pitchFamily="34" charset="0"/>
              </a:rPr>
              <a:t>đường</a:t>
            </a:r>
            <a:r>
              <a:rPr lang="vi-VN" sz="2000" dirty="0">
                <a:solidFill>
                  <a:srgbClr val="002060"/>
                </a:solidFill>
                <a:latin typeface="Calibri" panose="020F0502020204030204" pitchFamily="34" charset="0"/>
                <a:cs typeface="Calibri" panose="020F0502020204030204" pitchFamily="34" charset="0"/>
              </a:rPr>
              <a:t> SMA 5</a:t>
            </a:r>
            <a:r>
              <a:rPr lang="en-US" sz="2000" dirty="0">
                <a:solidFill>
                  <a:srgbClr val="002060"/>
                </a:solidFill>
                <a:latin typeface="Calibri" panose="020F0502020204030204" pitchFamily="34" charset="0"/>
                <a:cs typeface="Calibri" panose="020F0502020204030204" pitchFamily="34" charset="0"/>
              </a:rPr>
              <a:t>.</a:t>
            </a:r>
          </a:p>
          <a:p>
            <a:r>
              <a:rPr lang="en-US" sz="2000" dirty="0" err="1">
                <a:solidFill>
                  <a:srgbClr val="002060"/>
                </a:solidFill>
                <a:latin typeface="Calibri" panose="020F0502020204030204" pitchFamily="34" charset="0"/>
                <a:cs typeface="Calibri" panose="020F0502020204030204" pitchFamily="34" charset="0"/>
              </a:rPr>
              <a:t>Và</a:t>
            </a:r>
            <a:r>
              <a:rPr lang="en-US" sz="2000" dirty="0">
                <a:solidFill>
                  <a:srgbClr val="002060"/>
                </a:solidFill>
                <a:latin typeface="Calibri" panose="020F0502020204030204" pitchFamily="34" charset="0"/>
                <a:cs typeface="Calibri" panose="020F0502020204030204" pitchFamily="34" charset="0"/>
              </a:rPr>
              <a:t> </a:t>
            </a:r>
            <a:r>
              <a:rPr lang="en-US" sz="2000" dirty="0" err="1">
                <a:solidFill>
                  <a:srgbClr val="002060"/>
                </a:solidFill>
                <a:latin typeface="Calibri" panose="020F0502020204030204" pitchFamily="34" charset="0"/>
                <a:cs typeface="Calibri" panose="020F0502020204030204" pitchFamily="34" charset="0"/>
              </a:rPr>
              <a:t>giá</a:t>
            </a:r>
            <a:r>
              <a:rPr lang="en-US" sz="2000" dirty="0">
                <a:solidFill>
                  <a:srgbClr val="002060"/>
                </a:solidFill>
                <a:latin typeface="Calibri" panose="020F0502020204030204" pitchFamily="34" charset="0"/>
                <a:cs typeface="Calibri" panose="020F0502020204030204" pitchFamily="34" charset="0"/>
              </a:rPr>
              <a:t> </a:t>
            </a:r>
            <a:r>
              <a:rPr lang="en-US" sz="2000" dirty="0" err="1">
                <a:solidFill>
                  <a:srgbClr val="002060"/>
                </a:solidFill>
                <a:latin typeface="Calibri" panose="020F0502020204030204" pitchFamily="34" charset="0"/>
                <a:cs typeface="Calibri" panose="020F0502020204030204" pitchFamily="34" charset="0"/>
              </a:rPr>
              <a:t>đóng</a:t>
            </a:r>
            <a:r>
              <a:rPr lang="en-US" sz="2000" dirty="0">
                <a:solidFill>
                  <a:srgbClr val="002060"/>
                </a:solidFill>
                <a:latin typeface="Calibri" panose="020F0502020204030204" pitchFamily="34" charset="0"/>
                <a:cs typeface="Calibri" panose="020F0502020204030204" pitchFamily="34" charset="0"/>
              </a:rPr>
              <a:t> </a:t>
            </a:r>
            <a:r>
              <a:rPr lang="en-US" sz="2000" dirty="0" err="1">
                <a:solidFill>
                  <a:srgbClr val="002060"/>
                </a:solidFill>
                <a:latin typeface="Calibri" panose="020F0502020204030204" pitchFamily="34" charset="0"/>
                <a:cs typeface="Calibri" panose="020F0502020204030204" pitchFamily="34" charset="0"/>
              </a:rPr>
              <a:t>cửa</a:t>
            </a:r>
            <a:r>
              <a:rPr lang="en-US" sz="2000" dirty="0">
                <a:solidFill>
                  <a:srgbClr val="002060"/>
                </a:solidFill>
                <a:latin typeface="Calibri" panose="020F0502020204030204" pitchFamily="34" charset="0"/>
                <a:cs typeface="Calibri" panose="020F0502020204030204" pitchFamily="34" charset="0"/>
              </a:rPr>
              <a:t> </a:t>
            </a:r>
            <a:r>
              <a:rPr lang="en-US" sz="2000" dirty="0" err="1">
                <a:solidFill>
                  <a:srgbClr val="002060"/>
                </a:solidFill>
                <a:latin typeface="Calibri" panose="020F0502020204030204" pitchFamily="34" charset="0"/>
                <a:cs typeface="Calibri" panose="020F0502020204030204" pitchFamily="34" charset="0"/>
              </a:rPr>
              <a:t>của</a:t>
            </a:r>
            <a:r>
              <a:rPr lang="en-US" sz="2000" dirty="0">
                <a:solidFill>
                  <a:srgbClr val="002060"/>
                </a:solidFill>
                <a:latin typeface="Calibri" panose="020F0502020204030204" pitchFamily="34" charset="0"/>
                <a:cs typeface="Calibri" panose="020F0502020204030204" pitchFamily="34" charset="0"/>
              </a:rPr>
              <a:t> 5 </a:t>
            </a:r>
            <a:r>
              <a:rPr lang="en-US" sz="2000" dirty="0" err="1">
                <a:solidFill>
                  <a:srgbClr val="002060"/>
                </a:solidFill>
                <a:latin typeface="Calibri" panose="020F0502020204030204" pitchFamily="34" charset="0"/>
                <a:cs typeface="Calibri" panose="020F0502020204030204" pitchFamily="34" charset="0"/>
              </a:rPr>
              <a:t>cây</a:t>
            </a:r>
            <a:r>
              <a:rPr lang="en-US" sz="2000" dirty="0">
                <a:solidFill>
                  <a:srgbClr val="002060"/>
                </a:solidFill>
                <a:latin typeface="Calibri" panose="020F0502020204030204" pitchFamily="34" charset="0"/>
                <a:cs typeface="Calibri" panose="020F0502020204030204" pitchFamily="34" charset="0"/>
              </a:rPr>
              <a:t> </a:t>
            </a:r>
            <a:r>
              <a:rPr lang="en-US" sz="2000" dirty="0" err="1">
                <a:solidFill>
                  <a:srgbClr val="002060"/>
                </a:solidFill>
                <a:latin typeface="Calibri" panose="020F0502020204030204" pitchFamily="34" charset="0"/>
                <a:cs typeface="Calibri" panose="020F0502020204030204" pitchFamily="34" charset="0"/>
              </a:rPr>
              <a:t>nến</a:t>
            </a:r>
            <a:r>
              <a:rPr lang="en-US" sz="2000" dirty="0">
                <a:solidFill>
                  <a:srgbClr val="002060"/>
                </a:solidFill>
                <a:latin typeface="Calibri" panose="020F0502020204030204" pitchFamily="34" charset="0"/>
                <a:cs typeface="Calibri" panose="020F0502020204030204" pitchFamily="34" charset="0"/>
              </a:rPr>
              <a:t> </a:t>
            </a:r>
            <a:r>
              <a:rPr lang="en-US" sz="2000" dirty="0" err="1">
                <a:solidFill>
                  <a:srgbClr val="002060"/>
                </a:solidFill>
                <a:latin typeface="Calibri" panose="020F0502020204030204" pitchFamily="34" charset="0"/>
                <a:cs typeface="Calibri" panose="020F0502020204030204" pitchFamily="34" charset="0"/>
              </a:rPr>
              <a:t>này</a:t>
            </a:r>
            <a:r>
              <a:rPr lang="en-US" sz="2000" dirty="0">
                <a:solidFill>
                  <a:srgbClr val="002060"/>
                </a:solidFill>
                <a:latin typeface="Calibri" panose="020F0502020204030204" pitchFamily="34" charset="0"/>
                <a:cs typeface="Calibri" panose="020F0502020204030204" pitchFamily="34" charset="0"/>
              </a:rPr>
              <a:t> </a:t>
            </a:r>
            <a:r>
              <a:rPr lang="en-US" sz="2000" dirty="0" err="1">
                <a:solidFill>
                  <a:srgbClr val="002060"/>
                </a:solidFill>
                <a:latin typeface="Calibri" panose="020F0502020204030204" pitchFamily="34" charset="0"/>
                <a:cs typeface="Calibri" panose="020F0502020204030204" pitchFamily="34" charset="0"/>
              </a:rPr>
              <a:t>là</a:t>
            </a:r>
            <a:r>
              <a:rPr lang="en-US" sz="2000" dirty="0" smtClean="0">
                <a:solidFill>
                  <a:srgbClr val="002060"/>
                </a:solidFill>
                <a:latin typeface="Calibri" panose="020F0502020204030204" pitchFamily="34" charset="0"/>
                <a:cs typeface="Calibri" panose="020F0502020204030204" pitchFamily="34" charset="0"/>
              </a:rPr>
              <a:t>:</a:t>
            </a:r>
            <a:br>
              <a:rPr lang="en-US" sz="2000" dirty="0" smtClean="0">
                <a:solidFill>
                  <a:srgbClr val="002060"/>
                </a:solidFill>
                <a:latin typeface="Calibri" panose="020F0502020204030204" pitchFamily="34" charset="0"/>
                <a:cs typeface="Calibri" panose="020F0502020204030204" pitchFamily="34" charset="0"/>
              </a:rPr>
            </a:br>
            <a:endParaRPr lang="en-US" sz="2000" dirty="0">
              <a:solidFill>
                <a:srgbClr val="002060"/>
              </a:solidFill>
              <a:latin typeface="Calibri" panose="020F0502020204030204" pitchFamily="34" charset="0"/>
              <a:cs typeface="Calibri" panose="020F0502020204030204" pitchFamily="34" charset="0"/>
            </a:endParaRPr>
          </a:p>
          <a:p>
            <a:r>
              <a:rPr lang="en-US" sz="2000" dirty="0" err="1">
                <a:solidFill>
                  <a:srgbClr val="002060"/>
                </a:solidFill>
                <a:latin typeface="Calibri" panose="020F0502020204030204" pitchFamily="34" charset="0"/>
                <a:cs typeface="Calibri" panose="020F0502020204030204" pitchFamily="34" charset="0"/>
              </a:rPr>
              <a:t>Nến</a:t>
            </a:r>
            <a:r>
              <a:rPr lang="en-US" sz="2000" dirty="0">
                <a:solidFill>
                  <a:srgbClr val="002060"/>
                </a:solidFill>
                <a:latin typeface="Calibri" panose="020F0502020204030204" pitchFamily="34" charset="0"/>
                <a:cs typeface="Calibri" panose="020F0502020204030204" pitchFamily="34" charset="0"/>
              </a:rPr>
              <a:t> 1: 1.3172</a:t>
            </a:r>
          </a:p>
          <a:p>
            <a:r>
              <a:rPr lang="en-US" sz="2000" dirty="0" err="1">
                <a:solidFill>
                  <a:srgbClr val="002060"/>
                </a:solidFill>
                <a:latin typeface="Calibri" panose="020F0502020204030204" pitchFamily="34" charset="0"/>
                <a:cs typeface="Calibri" panose="020F0502020204030204" pitchFamily="34" charset="0"/>
              </a:rPr>
              <a:t>Nến</a:t>
            </a:r>
            <a:r>
              <a:rPr lang="en-US" sz="2000" dirty="0">
                <a:solidFill>
                  <a:srgbClr val="002060"/>
                </a:solidFill>
                <a:latin typeface="Calibri" panose="020F0502020204030204" pitchFamily="34" charset="0"/>
                <a:cs typeface="Calibri" panose="020F0502020204030204" pitchFamily="34" charset="0"/>
              </a:rPr>
              <a:t> 2: 1.3231</a:t>
            </a:r>
          </a:p>
          <a:p>
            <a:r>
              <a:rPr lang="en-US" sz="2000" dirty="0" err="1">
                <a:solidFill>
                  <a:srgbClr val="002060"/>
                </a:solidFill>
                <a:latin typeface="Calibri" panose="020F0502020204030204" pitchFamily="34" charset="0"/>
                <a:cs typeface="Calibri" panose="020F0502020204030204" pitchFamily="34" charset="0"/>
              </a:rPr>
              <a:t>Nến</a:t>
            </a:r>
            <a:r>
              <a:rPr lang="en-US" sz="2000" dirty="0">
                <a:solidFill>
                  <a:srgbClr val="002060"/>
                </a:solidFill>
                <a:latin typeface="Calibri" panose="020F0502020204030204" pitchFamily="34" charset="0"/>
                <a:cs typeface="Calibri" panose="020F0502020204030204" pitchFamily="34" charset="0"/>
              </a:rPr>
              <a:t> 3: 1.3164</a:t>
            </a:r>
          </a:p>
          <a:p>
            <a:r>
              <a:rPr lang="en-US" sz="2000" dirty="0" err="1">
                <a:solidFill>
                  <a:srgbClr val="002060"/>
                </a:solidFill>
                <a:latin typeface="Calibri" panose="020F0502020204030204" pitchFamily="34" charset="0"/>
                <a:cs typeface="Calibri" panose="020F0502020204030204" pitchFamily="34" charset="0"/>
              </a:rPr>
              <a:t>Nến</a:t>
            </a:r>
            <a:r>
              <a:rPr lang="en-US" sz="2000" dirty="0">
                <a:solidFill>
                  <a:srgbClr val="002060"/>
                </a:solidFill>
                <a:latin typeface="Calibri" panose="020F0502020204030204" pitchFamily="34" charset="0"/>
                <a:cs typeface="Calibri" panose="020F0502020204030204" pitchFamily="34" charset="0"/>
              </a:rPr>
              <a:t> 4: 1.3186</a:t>
            </a:r>
          </a:p>
          <a:p>
            <a:r>
              <a:rPr lang="en-US" sz="2000" dirty="0" err="1">
                <a:solidFill>
                  <a:srgbClr val="002060"/>
                </a:solidFill>
                <a:latin typeface="Calibri" panose="020F0502020204030204" pitchFamily="34" charset="0"/>
                <a:cs typeface="Calibri" panose="020F0502020204030204" pitchFamily="34" charset="0"/>
              </a:rPr>
              <a:t>Nến</a:t>
            </a:r>
            <a:r>
              <a:rPr lang="en-US" sz="2000" dirty="0">
                <a:solidFill>
                  <a:srgbClr val="002060"/>
                </a:solidFill>
                <a:latin typeface="Calibri" panose="020F0502020204030204" pitchFamily="34" charset="0"/>
                <a:cs typeface="Calibri" panose="020F0502020204030204" pitchFamily="34" charset="0"/>
              </a:rPr>
              <a:t> 5: 1.3293</a:t>
            </a:r>
          </a:p>
          <a:p>
            <a:endParaRPr lang="en-US" sz="2000" dirty="0">
              <a:solidFill>
                <a:srgbClr val="002060"/>
              </a:solidFill>
              <a:latin typeface="Calibri" panose="020F0502020204030204" pitchFamily="34" charset="0"/>
              <a:cs typeface="Calibri" panose="020F0502020204030204" pitchFamily="34" charset="0"/>
            </a:endParaRPr>
          </a:p>
          <a:p>
            <a:r>
              <a:rPr lang="en-US" sz="2000" dirty="0" err="1">
                <a:solidFill>
                  <a:srgbClr val="002060"/>
                </a:solidFill>
                <a:latin typeface="Calibri" panose="020F0502020204030204" pitchFamily="34" charset="0"/>
                <a:cs typeface="Calibri" panose="020F0502020204030204" pitchFamily="34" charset="0"/>
              </a:rPr>
              <a:t>Và</a:t>
            </a:r>
            <a:r>
              <a:rPr lang="en-US" sz="2000" dirty="0">
                <a:solidFill>
                  <a:srgbClr val="002060"/>
                </a:solidFill>
                <a:latin typeface="Calibri" panose="020F0502020204030204" pitchFamily="34" charset="0"/>
                <a:cs typeface="Calibri" panose="020F0502020204030204" pitchFamily="34" charset="0"/>
              </a:rPr>
              <a:t> </a:t>
            </a:r>
            <a:r>
              <a:rPr lang="en-US" sz="2000" dirty="0" err="1">
                <a:solidFill>
                  <a:srgbClr val="002060"/>
                </a:solidFill>
                <a:latin typeface="Calibri" panose="020F0502020204030204" pitchFamily="34" charset="0"/>
                <a:cs typeface="Calibri" panose="020F0502020204030204" pitchFamily="34" charset="0"/>
              </a:rPr>
              <a:t>chúng</a:t>
            </a:r>
            <a:r>
              <a:rPr lang="en-US" sz="2000" dirty="0">
                <a:solidFill>
                  <a:srgbClr val="002060"/>
                </a:solidFill>
                <a:latin typeface="Calibri" panose="020F0502020204030204" pitchFamily="34" charset="0"/>
                <a:cs typeface="Calibri" panose="020F0502020204030204" pitchFamily="34" charset="0"/>
              </a:rPr>
              <a:t> ta </a:t>
            </a:r>
            <a:r>
              <a:rPr lang="en-US" sz="2000" dirty="0" err="1">
                <a:solidFill>
                  <a:srgbClr val="002060"/>
                </a:solidFill>
                <a:latin typeface="Calibri" panose="020F0502020204030204" pitchFamily="34" charset="0"/>
                <a:cs typeface="Calibri" panose="020F0502020204030204" pitchFamily="34" charset="0"/>
              </a:rPr>
              <a:t>tính</a:t>
            </a:r>
            <a:r>
              <a:rPr lang="en-US" sz="2000" dirty="0">
                <a:solidFill>
                  <a:srgbClr val="002060"/>
                </a:solidFill>
                <a:latin typeface="Calibri" panose="020F0502020204030204" pitchFamily="34" charset="0"/>
                <a:cs typeface="Calibri" panose="020F0502020204030204" pitchFamily="34" charset="0"/>
              </a:rPr>
              <a:t> </a:t>
            </a:r>
            <a:r>
              <a:rPr lang="en-US" sz="2000" dirty="0" err="1">
                <a:solidFill>
                  <a:srgbClr val="002060"/>
                </a:solidFill>
                <a:latin typeface="Calibri" panose="020F0502020204030204" pitchFamily="34" charset="0"/>
                <a:cs typeface="Calibri" panose="020F0502020204030204" pitchFamily="34" charset="0"/>
              </a:rPr>
              <a:t>ra</a:t>
            </a:r>
            <a:r>
              <a:rPr lang="en-US" sz="2000" dirty="0">
                <a:solidFill>
                  <a:srgbClr val="002060"/>
                </a:solidFill>
                <a:latin typeface="Calibri" panose="020F0502020204030204" pitchFamily="34" charset="0"/>
                <a:cs typeface="Calibri" panose="020F0502020204030204" pitchFamily="34" charset="0"/>
              </a:rPr>
              <a:t> SMA </a:t>
            </a:r>
            <a:r>
              <a:rPr lang="en-US" sz="2000" dirty="0" err="1">
                <a:solidFill>
                  <a:srgbClr val="002060"/>
                </a:solidFill>
                <a:latin typeface="Calibri" panose="020F0502020204030204" pitchFamily="34" charset="0"/>
                <a:cs typeface="Calibri" panose="020F0502020204030204" pitchFamily="34" charset="0"/>
              </a:rPr>
              <a:t>như</a:t>
            </a:r>
            <a:r>
              <a:rPr lang="en-US" sz="2000" dirty="0">
                <a:solidFill>
                  <a:srgbClr val="002060"/>
                </a:solidFill>
                <a:latin typeface="Calibri" panose="020F0502020204030204" pitchFamily="34" charset="0"/>
                <a:cs typeface="Calibri" panose="020F0502020204030204" pitchFamily="34" charset="0"/>
              </a:rPr>
              <a:t> </a:t>
            </a:r>
            <a:r>
              <a:rPr lang="en-US" sz="2000" dirty="0" err="1">
                <a:solidFill>
                  <a:srgbClr val="002060"/>
                </a:solidFill>
                <a:latin typeface="Calibri" panose="020F0502020204030204" pitchFamily="34" charset="0"/>
                <a:cs typeface="Calibri" panose="020F0502020204030204" pitchFamily="34" charset="0"/>
              </a:rPr>
              <a:t>sau</a:t>
            </a:r>
            <a:r>
              <a:rPr lang="en-US" sz="2000" dirty="0">
                <a:solidFill>
                  <a:srgbClr val="002060"/>
                </a:solidFill>
                <a:latin typeface="Calibri" panose="020F0502020204030204" pitchFamily="34" charset="0"/>
                <a:cs typeface="Calibri" panose="020F0502020204030204" pitchFamily="34" charset="0"/>
              </a:rPr>
              <a:t>:</a:t>
            </a:r>
          </a:p>
          <a:p>
            <a:endParaRPr lang="en-US" sz="2000" dirty="0">
              <a:solidFill>
                <a:srgbClr val="002060"/>
              </a:solidFill>
              <a:latin typeface="Calibri" panose="020F0502020204030204" pitchFamily="34" charset="0"/>
              <a:cs typeface="Calibri" panose="020F0502020204030204" pitchFamily="34" charset="0"/>
            </a:endParaRPr>
          </a:p>
          <a:p>
            <a:r>
              <a:rPr lang="en-US" sz="2000" dirty="0">
                <a:solidFill>
                  <a:srgbClr val="002060"/>
                </a:solidFill>
                <a:latin typeface="Calibri" panose="020F0502020204030204" pitchFamily="34" charset="0"/>
                <a:cs typeface="Calibri" panose="020F0502020204030204" pitchFamily="34" charset="0"/>
              </a:rPr>
              <a:t>(1.3172 + 1.3231 + 1.3164 + 1.3186 + 1.3293) / 5 = 1.3209</a:t>
            </a:r>
          </a:p>
          <a:p>
            <a:endParaRPr lang="en-US" dirty="0"/>
          </a:p>
          <a:p>
            <a:endParaRPr lang="en-US" dirty="0"/>
          </a:p>
        </p:txBody>
      </p:sp>
      <p:sp>
        <p:nvSpPr>
          <p:cNvPr id="6" name="Rectangle 5"/>
          <p:cNvSpPr/>
          <p:nvPr/>
        </p:nvSpPr>
        <p:spPr>
          <a:xfrm>
            <a:off x="98738" y="4741464"/>
            <a:ext cx="12093262" cy="1569660"/>
          </a:xfrm>
          <a:prstGeom prst="rect">
            <a:avLst/>
          </a:prstGeom>
        </p:spPr>
        <p:txBody>
          <a:bodyPr wrap="square">
            <a:spAutoFit/>
          </a:bodyPr>
          <a:lstStyle/>
          <a:p>
            <a:r>
              <a:rPr lang="en-US" sz="3200" dirty="0" err="1">
                <a:solidFill>
                  <a:srgbClr val="002060"/>
                </a:solidFill>
              </a:rPr>
              <a:t>Nhưng</a:t>
            </a:r>
            <a:r>
              <a:rPr lang="en-US" sz="3200" dirty="0">
                <a:solidFill>
                  <a:srgbClr val="002060"/>
                </a:solidFill>
              </a:rPr>
              <a:t> </a:t>
            </a:r>
            <a:r>
              <a:rPr lang="en-US" sz="3200" dirty="0" err="1">
                <a:solidFill>
                  <a:srgbClr val="002060"/>
                </a:solidFill>
              </a:rPr>
              <a:t>giả</a:t>
            </a:r>
            <a:r>
              <a:rPr lang="en-US" sz="3200" dirty="0">
                <a:solidFill>
                  <a:srgbClr val="002060"/>
                </a:solidFill>
              </a:rPr>
              <a:t> </a:t>
            </a:r>
            <a:r>
              <a:rPr lang="en-US" sz="3200" dirty="0" err="1">
                <a:solidFill>
                  <a:srgbClr val="002060"/>
                </a:solidFill>
              </a:rPr>
              <a:t>sử</a:t>
            </a:r>
            <a:r>
              <a:rPr lang="en-US" sz="3200" dirty="0">
                <a:solidFill>
                  <a:srgbClr val="002060"/>
                </a:solidFill>
              </a:rPr>
              <a:t>, </a:t>
            </a:r>
            <a:r>
              <a:rPr lang="en-US" sz="3200" dirty="0" err="1">
                <a:solidFill>
                  <a:srgbClr val="002060"/>
                </a:solidFill>
              </a:rPr>
              <a:t>trong</a:t>
            </a:r>
            <a:r>
              <a:rPr lang="en-US" sz="3200" dirty="0">
                <a:solidFill>
                  <a:srgbClr val="002060"/>
                </a:solidFill>
              </a:rPr>
              <a:t> </a:t>
            </a:r>
            <a:r>
              <a:rPr lang="en-US" sz="3200" dirty="0" err="1">
                <a:solidFill>
                  <a:srgbClr val="002060"/>
                </a:solidFill>
              </a:rPr>
              <a:t>cây</a:t>
            </a:r>
            <a:r>
              <a:rPr lang="en-US" sz="3200" dirty="0">
                <a:solidFill>
                  <a:srgbClr val="002060"/>
                </a:solidFill>
              </a:rPr>
              <a:t> </a:t>
            </a:r>
            <a:r>
              <a:rPr lang="en-US" sz="3200" dirty="0" err="1">
                <a:solidFill>
                  <a:srgbClr val="002060"/>
                </a:solidFill>
              </a:rPr>
              <a:t>nến</a:t>
            </a:r>
            <a:r>
              <a:rPr lang="en-US" sz="3200" dirty="0">
                <a:solidFill>
                  <a:srgbClr val="002060"/>
                </a:solidFill>
              </a:rPr>
              <a:t> </a:t>
            </a:r>
            <a:r>
              <a:rPr lang="en-US" sz="3200" dirty="0" err="1">
                <a:solidFill>
                  <a:srgbClr val="002060"/>
                </a:solidFill>
              </a:rPr>
              <a:t>thứ</a:t>
            </a:r>
            <a:r>
              <a:rPr lang="en-US" sz="3200" dirty="0">
                <a:solidFill>
                  <a:srgbClr val="002060"/>
                </a:solidFill>
              </a:rPr>
              <a:t> 2, </a:t>
            </a:r>
            <a:r>
              <a:rPr lang="en-US" sz="3200" dirty="0" err="1">
                <a:solidFill>
                  <a:srgbClr val="002060"/>
                </a:solidFill>
              </a:rPr>
              <a:t>có</a:t>
            </a:r>
            <a:r>
              <a:rPr lang="en-US" sz="3200" dirty="0">
                <a:solidFill>
                  <a:srgbClr val="002060"/>
                </a:solidFill>
              </a:rPr>
              <a:t> 1 </a:t>
            </a:r>
            <a:r>
              <a:rPr lang="en-US" sz="3200" dirty="0" err="1">
                <a:solidFill>
                  <a:srgbClr val="002060"/>
                </a:solidFill>
              </a:rPr>
              <a:t>yếu</a:t>
            </a:r>
            <a:r>
              <a:rPr lang="en-US" sz="3200" dirty="0">
                <a:solidFill>
                  <a:srgbClr val="002060"/>
                </a:solidFill>
              </a:rPr>
              <a:t> </a:t>
            </a:r>
            <a:r>
              <a:rPr lang="en-US" sz="3200" dirty="0" err="1">
                <a:solidFill>
                  <a:srgbClr val="002060"/>
                </a:solidFill>
              </a:rPr>
              <a:t>tố</a:t>
            </a:r>
            <a:r>
              <a:rPr lang="en-US" sz="3200" dirty="0">
                <a:solidFill>
                  <a:srgbClr val="002060"/>
                </a:solidFill>
              </a:rPr>
              <a:t> </a:t>
            </a:r>
            <a:r>
              <a:rPr lang="en-US" sz="3200" dirty="0" err="1">
                <a:solidFill>
                  <a:srgbClr val="002060"/>
                </a:solidFill>
              </a:rPr>
              <a:t>gì</a:t>
            </a:r>
            <a:r>
              <a:rPr lang="en-US" sz="3200" dirty="0">
                <a:solidFill>
                  <a:srgbClr val="002060"/>
                </a:solidFill>
              </a:rPr>
              <a:t> </a:t>
            </a:r>
            <a:r>
              <a:rPr lang="en-US" sz="3200" dirty="0" err="1">
                <a:solidFill>
                  <a:srgbClr val="002060"/>
                </a:solidFill>
              </a:rPr>
              <a:t>đó</a:t>
            </a:r>
            <a:r>
              <a:rPr lang="en-US" sz="3200" dirty="0">
                <a:solidFill>
                  <a:srgbClr val="002060"/>
                </a:solidFill>
              </a:rPr>
              <a:t>, </a:t>
            </a:r>
            <a:r>
              <a:rPr lang="en-US" sz="3200" dirty="0" err="1">
                <a:solidFill>
                  <a:srgbClr val="002060"/>
                </a:solidFill>
              </a:rPr>
              <a:t>khiến</a:t>
            </a:r>
            <a:r>
              <a:rPr lang="en-US" sz="3200" dirty="0">
                <a:solidFill>
                  <a:srgbClr val="002060"/>
                </a:solidFill>
              </a:rPr>
              <a:t> </a:t>
            </a:r>
            <a:r>
              <a:rPr lang="en-US" sz="3200" dirty="0" err="1">
                <a:solidFill>
                  <a:srgbClr val="002060"/>
                </a:solidFill>
              </a:rPr>
              <a:t>giá</a:t>
            </a:r>
            <a:r>
              <a:rPr lang="en-US" sz="3200" dirty="0">
                <a:solidFill>
                  <a:srgbClr val="002060"/>
                </a:solidFill>
              </a:rPr>
              <a:t> </a:t>
            </a:r>
            <a:r>
              <a:rPr lang="en-US" sz="3200" dirty="0" err="1">
                <a:solidFill>
                  <a:srgbClr val="002060"/>
                </a:solidFill>
              </a:rPr>
              <a:t>rớt</a:t>
            </a:r>
            <a:r>
              <a:rPr lang="en-US" sz="3200" dirty="0">
                <a:solidFill>
                  <a:srgbClr val="002060"/>
                </a:solidFill>
              </a:rPr>
              <a:t> </a:t>
            </a:r>
            <a:r>
              <a:rPr lang="en-US" sz="3200" dirty="0" err="1">
                <a:solidFill>
                  <a:srgbClr val="002060"/>
                </a:solidFill>
              </a:rPr>
              <a:t>xuống</a:t>
            </a:r>
            <a:r>
              <a:rPr lang="en-US" sz="3200" dirty="0">
                <a:solidFill>
                  <a:srgbClr val="002060"/>
                </a:solidFill>
              </a:rPr>
              <a:t> </a:t>
            </a:r>
            <a:r>
              <a:rPr lang="en-US" sz="3200" dirty="0" err="1">
                <a:solidFill>
                  <a:srgbClr val="002060"/>
                </a:solidFill>
              </a:rPr>
              <a:t>là</a:t>
            </a:r>
            <a:r>
              <a:rPr lang="en-US" sz="3200" dirty="0">
                <a:solidFill>
                  <a:srgbClr val="002060"/>
                </a:solidFill>
              </a:rPr>
              <a:t> 1.3000 </a:t>
            </a:r>
            <a:r>
              <a:rPr lang="en-US" sz="3200" dirty="0" err="1">
                <a:solidFill>
                  <a:srgbClr val="002060"/>
                </a:solidFill>
              </a:rPr>
              <a:t>chứ</a:t>
            </a:r>
            <a:r>
              <a:rPr lang="en-US" sz="3200" dirty="0">
                <a:solidFill>
                  <a:srgbClr val="002060"/>
                </a:solidFill>
              </a:rPr>
              <a:t> </a:t>
            </a:r>
            <a:r>
              <a:rPr lang="en-US" sz="3200" dirty="0" err="1">
                <a:solidFill>
                  <a:srgbClr val="002060"/>
                </a:solidFill>
              </a:rPr>
              <a:t>không</a:t>
            </a:r>
            <a:r>
              <a:rPr lang="en-US" sz="3200" dirty="0">
                <a:solidFill>
                  <a:srgbClr val="002060"/>
                </a:solidFill>
              </a:rPr>
              <a:t> </a:t>
            </a:r>
            <a:r>
              <a:rPr lang="en-US" sz="3200" dirty="0" err="1">
                <a:solidFill>
                  <a:srgbClr val="002060"/>
                </a:solidFill>
              </a:rPr>
              <a:t>phải</a:t>
            </a:r>
            <a:r>
              <a:rPr lang="en-US" sz="3200" dirty="0">
                <a:solidFill>
                  <a:srgbClr val="002060"/>
                </a:solidFill>
              </a:rPr>
              <a:t> </a:t>
            </a:r>
            <a:r>
              <a:rPr lang="en-US" sz="3200" dirty="0" err="1">
                <a:solidFill>
                  <a:srgbClr val="002060"/>
                </a:solidFill>
              </a:rPr>
              <a:t>là</a:t>
            </a:r>
            <a:r>
              <a:rPr lang="en-US" sz="3200" dirty="0">
                <a:solidFill>
                  <a:srgbClr val="002060"/>
                </a:solidFill>
              </a:rPr>
              <a:t> 1.3231 </a:t>
            </a:r>
            <a:r>
              <a:rPr lang="en-US" sz="3200" dirty="0" err="1">
                <a:solidFill>
                  <a:srgbClr val="002060"/>
                </a:solidFill>
              </a:rPr>
              <a:t>như</a:t>
            </a:r>
            <a:r>
              <a:rPr lang="en-US" sz="3200" dirty="0">
                <a:solidFill>
                  <a:srgbClr val="002060"/>
                </a:solidFill>
              </a:rPr>
              <a:t> ở </a:t>
            </a:r>
            <a:r>
              <a:rPr lang="en-US" sz="3200" dirty="0" err="1">
                <a:solidFill>
                  <a:srgbClr val="002060"/>
                </a:solidFill>
              </a:rPr>
              <a:t>trên</a:t>
            </a:r>
            <a:r>
              <a:rPr lang="en-US" sz="3200" dirty="0">
                <a:solidFill>
                  <a:srgbClr val="002060"/>
                </a:solidFill>
              </a:rPr>
              <a:t>. </a:t>
            </a:r>
            <a:r>
              <a:rPr lang="en-US" sz="3200" dirty="0" err="1">
                <a:solidFill>
                  <a:srgbClr val="002060"/>
                </a:solidFill>
              </a:rPr>
              <a:t>Thì</a:t>
            </a:r>
            <a:r>
              <a:rPr lang="en-US" sz="3200" dirty="0">
                <a:solidFill>
                  <a:srgbClr val="002060"/>
                </a:solidFill>
              </a:rPr>
              <a:t> </a:t>
            </a:r>
            <a:r>
              <a:rPr lang="en-US" sz="3200" dirty="0" err="1">
                <a:solidFill>
                  <a:srgbClr val="002060"/>
                </a:solidFill>
              </a:rPr>
              <a:t>khi</a:t>
            </a:r>
            <a:r>
              <a:rPr lang="en-US" sz="3200" dirty="0">
                <a:solidFill>
                  <a:srgbClr val="002060"/>
                </a:solidFill>
              </a:rPr>
              <a:t> </a:t>
            </a:r>
            <a:r>
              <a:rPr lang="en-US" sz="3200" dirty="0" err="1">
                <a:solidFill>
                  <a:srgbClr val="002060"/>
                </a:solidFill>
              </a:rPr>
              <a:t>đó</a:t>
            </a:r>
            <a:r>
              <a:rPr lang="en-US" sz="3200" dirty="0">
                <a:solidFill>
                  <a:srgbClr val="002060"/>
                </a:solidFill>
              </a:rPr>
              <a:t> SMA </a:t>
            </a:r>
            <a:r>
              <a:rPr lang="en-US" sz="3200" dirty="0" err="1">
                <a:solidFill>
                  <a:srgbClr val="002060"/>
                </a:solidFill>
              </a:rPr>
              <a:t>được</a:t>
            </a:r>
            <a:r>
              <a:rPr lang="en-US" sz="3200" dirty="0">
                <a:solidFill>
                  <a:srgbClr val="002060"/>
                </a:solidFill>
              </a:rPr>
              <a:t> </a:t>
            </a:r>
            <a:r>
              <a:rPr lang="en-US" sz="3200" dirty="0" err="1">
                <a:solidFill>
                  <a:srgbClr val="002060"/>
                </a:solidFill>
              </a:rPr>
              <a:t>tính</a:t>
            </a:r>
            <a:r>
              <a:rPr lang="en-US" sz="3200" dirty="0">
                <a:solidFill>
                  <a:srgbClr val="002060"/>
                </a:solidFill>
              </a:rPr>
              <a:t> </a:t>
            </a:r>
            <a:r>
              <a:rPr lang="en-US" sz="3200" dirty="0" err="1">
                <a:solidFill>
                  <a:srgbClr val="002060"/>
                </a:solidFill>
              </a:rPr>
              <a:t>là</a:t>
            </a:r>
            <a:r>
              <a:rPr lang="en-US" sz="3200" dirty="0">
                <a:solidFill>
                  <a:srgbClr val="002060"/>
                </a:solidFill>
              </a:rPr>
              <a:t>: (1.3172 + </a:t>
            </a:r>
            <a:r>
              <a:rPr lang="en-US" sz="3200" dirty="0">
                <a:solidFill>
                  <a:srgbClr val="C00000"/>
                </a:solidFill>
              </a:rPr>
              <a:t>1.3000</a:t>
            </a:r>
            <a:r>
              <a:rPr lang="en-US" sz="3200" dirty="0">
                <a:solidFill>
                  <a:srgbClr val="002060"/>
                </a:solidFill>
              </a:rPr>
              <a:t> + 1.3164 + 1.3186 + 1.3293) / 5 = 1.3163</a:t>
            </a:r>
          </a:p>
        </p:txBody>
      </p:sp>
    </p:spTree>
    <p:extLst>
      <p:ext uri="{BB962C8B-B14F-4D97-AF65-F5344CB8AC3E}">
        <p14:creationId xmlns:p14="http://schemas.microsoft.com/office/powerpoint/2010/main" val="3316415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08" y="107549"/>
            <a:ext cx="10515600" cy="742458"/>
          </a:xfrm>
        </p:spPr>
        <p:txBody>
          <a:bodyPr/>
          <a:lstStyle/>
          <a:p>
            <a:r>
              <a:rPr lang="en-US" dirty="0" smtClean="0">
                <a:solidFill>
                  <a:srgbClr val="002060"/>
                </a:solidFill>
                <a:latin typeface="+mn-lt"/>
              </a:rPr>
              <a:t>TÓM TẮT:</a:t>
            </a:r>
            <a:endParaRPr lang="en-US" dirty="0">
              <a:solidFill>
                <a:srgbClr val="002060"/>
              </a:solidFill>
              <a:latin typeface="+mn-lt"/>
            </a:endParaRPr>
          </a:p>
        </p:txBody>
      </p:sp>
      <p:sp>
        <p:nvSpPr>
          <p:cNvPr id="3" name="Content Placeholder 2"/>
          <p:cNvSpPr>
            <a:spLocks noGrp="1"/>
          </p:cNvSpPr>
          <p:nvPr>
            <p:ph idx="1"/>
          </p:nvPr>
        </p:nvSpPr>
        <p:spPr>
          <a:xfrm>
            <a:off x="374560" y="850007"/>
            <a:ext cx="10515600" cy="5602308"/>
          </a:xfrm>
        </p:spPr>
        <p:txBody>
          <a:bodyPr>
            <a:normAutofit fontScale="77500" lnSpcReduction="20000"/>
          </a:bodyPr>
          <a:lstStyle/>
          <a:p>
            <a:r>
              <a:rPr lang="vi-VN" dirty="0" smtClean="0">
                <a:solidFill>
                  <a:srgbClr val="002060"/>
                </a:solidFill>
                <a:latin typeface="Calibri" panose="020F0502020204030204" pitchFamily="34" charset="0"/>
                <a:cs typeface="Calibri" panose="020F0502020204030204" pitchFamily="34" charset="0"/>
              </a:rPr>
              <a:t>Một </a:t>
            </a:r>
            <a:r>
              <a:rPr lang="vi-VN" dirty="0">
                <a:solidFill>
                  <a:srgbClr val="002060"/>
                </a:solidFill>
                <a:latin typeface="Calibri" panose="020F0502020204030204" pitchFamily="34" charset="0"/>
                <a:cs typeface="Calibri" panose="020F0502020204030204" pitchFamily="34" charset="0"/>
              </a:rPr>
              <a:t>đừơng trung bình là cách làm phẳng hoạt động giá cả</a:t>
            </a:r>
          </a:p>
          <a:p>
            <a:r>
              <a:rPr lang="vi-VN" dirty="0">
                <a:solidFill>
                  <a:srgbClr val="002060"/>
                </a:solidFill>
                <a:latin typeface="Calibri" panose="020F0502020204030204" pitchFamily="34" charset="0"/>
                <a:cs typeface="Calibri" panose="020F0502020204030204" pitchFamily="34" charset="0"/>
              </a:rPr>
              <a:t>Có nhiều kiểu đường trung bình. Hai kiểu thông dụng nhất là SMA và EMA</a:t>
            </a:r>
          </a:p>
          <a:p>
            <a:r>
              <a:rPr lang="vi-VN" dirty="0">
                <a:solidFill>
                  <a:srgbClr val="002060"/>
                </a:solidFill>
                <a:latin typeface="Calibri" panose="020F0502020204030204" pitchFamily="34" charset="0"/>
                <a:cs typeface="Calibri" panose="020F0502020204030204" pitchFamily="34" charset="0"/>
              </a:rPr>
              <a:t>SMA là dạng đường trung bình đơn giản nhất, nhưng dễ bị ảnh hưởng (tổn thương) đối với các xung nhọn.</a:t>
            </a:r>
          </a:p>
          <a:p>
            <a:r>
              <a:rPr lang="vi-VN" dirty="0" smtClean="0">
                <a:solidFill>
                  <a:srgbClr val="002060"/>
                </a:solidFill>
                <a:latin typeface="Calibri" panose="020F0502020204030204" pitchFamily="34" charset="0"/>
                <a:cs typeface="Calibri" panose="020F0502020204030204" pitchFamily="34" charset="0"/>
              </a:rPr>
              <a:t>Biết </a:t>
            </a:r>
            <a:r>
              <a:rPr lang="vi-VN" dirty="0">
                <a:solidFill>
                  <a:srgbClr val="002060"/>
                </a:solidFill>
                <a:latin typeface="Calibri" panose="020F0502020204030204" pitchFamily="34" charset="0"/>
                <a:cs typeface="Calibri" panose="020F0502020204030204" pitchFamily="34" charset="0"/>
              </a:rPr>
              <a:t>được những người giao dịch hiện đang làm gì quan trọng hơn là biết họ đã làm gì tuần qua hoặc tháng qua.</a:t>
            </a:r>
          </a:p>
          <a:p>
            <a:r>
              <a:rPr lang="vi-VN" dirty="0">
                <a:solidFill>
                  <a:srgbClr val="002060"/>
                </a:solidFill>
                <a:latin typeface="Calibri" panose="020F0502020204030204" pitchFamily="34" charset="0"/>
                <a:cs typeface="Calibri" panose="020F0502020204030204" pitchFamily="34" charset="0"/>
              </a:rPr>
              <a:t>Các đường SMA phẳng hơn so với các đường EMA</a:t>
            </a:r>
          </a:p>
          <a:p>
            <a:r>
              <a:rPr lang="vi-VN" dirty="0">
                <a:solidFill>
                  <a:srgbClr val="002060"/>
                </a:solidFill>
                <a:latin typeface="Calibri" panose="020F0502020204030204" pitchFamily="34" charset="0"/>
                <a:cs typeface="Calibri" panose="020F0502020204030204" pitchFamily="34" charset="0"/>
              </a:rPr>
              <a:t>Các đường trung bình với số khoảng thời gian dài hơn thì phẳng hơn so với số khoảng thời gian ngắn</a:t>
            </a:r>
          </a:p>
          <a:p>
            <a:r>
              <a:rPr lang="vi-VN" dirty="0">
                <a:solidFill>
                  <a:srgbClr val="002060"/>
                </a:solidFill>
                <a:latin typeface="Calibri" panose="020F0502020204030204" pitchFamily="34" charset="0"/>
                <a:cs typeface="Calibri" panose="020F0502020204030204" pitchFamily="34" charset="0"/>
              </a:rPr>
              <a:t>Các đường trung bình nhấp nhô thì phản ánh hoạt động giá nhanh hơn và có thể nắm bắt các xu hướng sớm. Tuy nhiên, bởi vì chúng phản ánh nhanh nên chúng có thể dễ bị ảnh hưởng đối với các xung và có thể đánh lừa bạn.</a:t>
            </a:r>
          </a:p>
          <a:p>
            <a:r>
              <a:rPr lang="vi-VN" dirty="0">
                <a:solidFill>
                  <a:srgbClr val="002060"/>
                </a:solidFill>
                <a:latin typeface="Calibri" panose="020F0502020204030204" pitchFamily="34" charset="0"/>
                <a:cs typeface="Calibri" panose="020F0502020204030204" pitchFamily="34" charset="0"/>
              </a:rPr>
              <a:t>Các đường trung bình phẳng phản ánh hoạt động giá chậm hơn nhưng sẽ giúp bạn tránh các xung và không sai lầm. Tuy nhiên, bởi vì chúng phản ánh chậm nên có thể làm bạn giao dịch chậm và bỏ lỡ các cơ hội tốt.</a:t>
            </a:r>
          </a:p>
          <a:p>
            <a:r>
              <a:rPr lang="vi-VN" dirty="0">
                <a:solidFill>
                  <a:srgbClr val="002060"/>
                </a:solidFill>
                <a:latin typeface="Calibri" panose="020F0502020204030204" pitchFamily="34" charset="0"/>
                <a:cs typeface="Calibri" panose="020F0502020204030204" pitchFamily="34" charset="0"/>
              </a:rPr>
              <a:t>Cách tốt nhất để sử dụng các đường trung bình là vẽ nhiều kiểu khác nhau trên một đồ thị để bạn có thể thấy cả biến đổi theo khoảng thời gian dài và biến đổi theo khoảng thời gian ngắn. </a:t>
            </a:r>
          </a:p>
          <a:p>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2280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206063"/>
            <a:ext cx="12157656" cy="824247"/>
          </a:xfrm>
        </p:spPr>
        <p:txBody>
          <a:bodyPr>
            <a:normAutofit fontScale="90000"/>
          </a:bodyPr>
          <a:lstStyle/>
          <a:p>
            <a:r>
              <a:rPr lang="vi-VN" b="1" dirty="0">
                <a:solidFill>
                  <a:srgbClr val="C00000"/>
                </a:solidFill>
                <a:latin typeface="Calibri" panose="020F0502020204030204" pitchFamily="34" charset="0"/>
                <a:cs typeface="Calibri" panose="020F0502020204030204" pitchFamily="34" charset="0"/>
              </a:rPr>
              <a:t>Sử dụng đường trung bình động để xác định xu hướng</a:t>
            </a:r>
            <a:br>
              <a:rPr lang="vi-VN" b="1" dirty="0">
                <a:solidFill>
                  <a:srgbClr val="C00000"/>
                </a:solidFill>
                <a:latin typeface="Calibri" panose="020F0502020204030204" pitchFamily="34" charset="0"/>
                <a:cs typeface="Calibri" panose="020F0502020204030204" pitchFamily="34" charset="0"/>
              </a:rPr>
            </a:br>
            <a:endParaRPr lang="en-US" dirty="0">
              <a:solidFill>
                <a:srgbClr val="C00000"/>
              </a:solidFill>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6123" y="1030310"/>
            <a:ext cx="6715877" cy="3799267"/>
          </a:xfrm>
        </p:spPr>
      </p:pic>
      <p:sp>
        <p:nvSpPr>
          <p:cNvPr id="5" name="Rectangle 4"/>
          <p:cNvSpPr/>
          <p:nvPr/>
        </p:nvSpPr>
        <p:spPr>
          <a:xfrm>
            <a:off x="180304" y="1030310"/>
            <a:ext cx="4984124" cy="1754326"/>
          </a:xfrm>
          <a:prstGeom prst="rect">
            <a:avLst/>
          </a:prstGeom>
        </p:spPr>
        <p:txBody>
          <a:bodyPr wrap="square">
            <a:spAutoFit/>
          </a:bodyPr>
          <a:lstStyle/>
          <a:p>
            <a:r>
              <a:rPr lang="vi-VN" dirty="0">
                <a:solidFill>
                  <a:srgbClr val="666666"/>
                </a:solidFill>
                <a:latin typeface="Roboto"/>
              </a:rPr>
              <a:t>Cách thường dùng nhất đối với đường trung bình động là giúp bạn xem xu hướng. Để làm việc này, bạn chỉ cần mở 1 đường trung bình động lên biểu đồ, </a:t>
            </a:r>
            <a:r>
              <a:rPr lang="vi-VN" dirty="0" smtClean="0">
                <a:solidFill>
                  <a:srgbClr val="666666"/>
                </a:solidFill>
                <a:latin typeface="Roboto"/>
              </a:rPr>
              <a:t>khi</a:t>
            </a:r>
            <a:r>
              <a:rPr lang="en-US" dirty="0" smtClean="0">
                <a:solidFill>
                  <a:srgbClr val="666666"/>
                </a:solidFill>
                <a:latin typeface="Roboto"/>
              </a:rPr>
              <a:t> </a:t>
            </a:r>
            <a:r>
              <a:rPr lang="en-US" dirty="0" err="1" smtClean="0">
                <a:solidFill>
                  <a:srgbClr val="666666"/>
                </a:solidFill>
                <a:latin typeface="Roboto"/>
              </a:rPr>
              <a:t>đường</a:t>
            </a:r>
            <a:r>
              <a:rPr lang="en-US" dirty="0" smtClean="0">
                <a:solidFill>
                  <a:srgbClr val="666666"/>
                </a:solidFill>
                <a:latin typeface="Roboto"/>
              </a:rPr>
              <a:t> MA </a:t>
            </a:r>
            <a:r>
              <a:rPr lang="en-US" dirty="0" err="1" smtClean="0">
                <a:solidFill>
                  <a:srgbClr val="666666"/>
                </a:solidFill>
                <a:latin typeface="Roboto"/>
              </a:rPr>
              <a:t>hướng</a:t>
            </a:r>
            <a:r>
              <a:rPr lang="en-US" dirty="0" smtClean="0">
                <a:solidFill>
                  <a:srgbClr val="666666"/>
                </a:solidFill>
                <a:latin typeface="Roboto"/>
              </a:rPr>
              <a:t> </a:t>
            </a:r>
            <a:r>
              <a:rPr lang="en-US" dirty="0" err="1" smtClean="0">
                <a:solidFill>
                  <a:srgbClr val="666666"/>
                </a:solidFill>
                <a:latin typeface="Roboto"/>
              </a:rPr>
              <a:t>lên</a:t>
            </a:r>
            <a:r>
              <a:rPr lang="en-US" dirty="0" smtClean="0">
                <a:solidFill>
                  <a:srgbClr val="666666"/>
                </a:solidFill>
                <a:latin typeface="Roboto"/>
              </a:rPr>
              <a:t>, </a:t>
            </a:r>
            <a:r>
              <a:rPr lang="en-US" dirty="0" err="1" smtClean="0">
                <a:solidFill>
                  <a:srgbClr val="666666"/>
                </a:solidFill>
                <a:latin typeface="Roboto"/>
              </a:rPr>
              <a:t>và</a:t>
            </a:r>
            <a:r>
              <a:rPr lang="vi-VN" dirty="0" smtClean="0">
                <a:solidFill>
                  <a:srgbClr val="666666"/>
                </a:solidFill>
                <a:latin typeface="Roboto"/>
              </a:rPr>
              <a:t> </a:t>
            </a:r>
            <a:r>
              <a:rPr lang="vi-VN" dirty="0">
                <a:solidFill>
                  <a:srgbClr val="666666"/>
                </a:solidFill>
                <a:latin typeface="Roboto"/>
              </a:rPr>
              <a:t>giá nằm trên đường trung bình động thì đó là dấu hiệu xu hướng tăng và ngược lại.</a:t>
            </a:r>
            <a:endParaRPr lang="en-US" dirty="0"/>
          </a:p>
        </p:txBody>
      </p:sp>
    </p:spTree>
    <p:extLst>
      <p:ext uri="{BB962C8B-B14F-4D97-AF65-F5344CB8AC3E}">
        <p14:creationId xmlns:p14="http://schemas.microsoft.com/office/powerpoint/2010/main" val="1702769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03" y="293038"/>
            <a:ext cx="11483149" cy="6169865"/>
          </a:xfrm>
        </p:spPr>
      </p:pic>
    </p:spTree>
    <p:extLst>
      <p:ext uri="{BB962C8B-B14F-4D97-AF65-F5344CB8AC3E}">
        <p14:creationId xmlns:p14="http://schemas.microsoft.com/office/powerpoint/2010/main" val="3332135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1040</Words>
  <Application>Microsoft Office PowerPoint</Application>
  <PresentationFormat>Custom</PresentationFormat>
  <Paragraphs>55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ĐƯỜNG TRUNG BÌNH ĐỘNG MOVING AVERAGE</vt:lpstr>
      <vt:lpstr>Đường trung bình động Moving average là gì?</vt:lpstr>
      <vt:lpstr>PowerPoint Presentation</vt:lpstr>
      <vt:lpstr>Simple Moving Average</vt:lpstr>
      <vt:lpstr>PowerPoint Presentation</vt:lpstr>
      <vt:lpstr>PowerPoint Presentation</vt:lpstr>
      <vt:lpstr>TÓM TẮT:</vt:lpstr>
      <vt:lpstr>Sử dụng đường trung bình động để xác định xu hướng </vt:lpstr>
      <vt:lpstr>PowerPoint Presentation</vt:lpstr>
      <vt:lpstr>PowerPoint Presentation</vt:lpstr>
      <vt:lpstr>PowerPoint Presentation</vt:lpstr>
      <vt:lpstr>Giao dịch tại điểm giao cắt của các đường Trung Bình</vt:lpstr>
      <vt:lpstr>ĐƯỜNG TRUNG BÌNH LŨY THỪA EMA</vt:lpstr>
      <vt:lpstr>SO SÁNH SMA VÀ EMA? CÁI NÀO TỐT HƠN?</vt:lpstr>
      <vt:lpstr>HỖ TRỢ VÀ KHÁNG CỰ ĐỘNG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ĐƯỜNG TRUNG BÌNH MOVING AVERAGE</dc:title>
  <dc:creator>Alden</dc:creator>
  <cp:lastModifiedBy>lenovo</cp:lastModifiedBy>
  <cp:revision>32</cp:revision>
  <dcterms:created xsi:type="dcterms:W3CDTF">2018-03-01T21:30:22Z</dcterms:created>
  <dcterms:modified xsi:type="dcterms:W3CDTF">2018-06-08T09:10:02Z</dcterms:modified>
</cp:coreProperties>
</file>