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82" r:id="rId3"/>
    <p:sldId id="283" r:id="rId4"/>
    <p:sldId id="293" r:id="rId5"/>
    <p:sldId id="341" r:id="rId6"/>
    <p:sldId id="295" r:id="rId7"/>
    <p:sldId id="291" r:id="rId8"/>
    <p:sldId id="335" r:id="rId9"/>
    <p:sldId id="338" r:id="rId10"/>
    <p:sldId id="339" r:id="rId11"/>
    <p:sldId id="340" r:id="rId12"/>
    <p:sldId id="262" r:id="rId13"/>
    <p:sldId id="259" r:id="rId14"/>
    <p:sldId id="278" r:id="rId15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Tino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6F039C1-1385-4728-A860-6F424FF99ABC}">
          <p14:sldIdLst>
            <p14:sldId id="256"/>
            <p14:sldId id="282"/>
            <p14:sldId id="283"/>
          </p14:sldIdLst>
        </p14:section>
        <p14:section name="Untitled Section" id="{2D89AD26-6A17-4BE4-B782-70D9F3218208}">
          <p14:sldIdLst>
            <p14:sldId id="293"/>
            <p14:sldId id="341"/>
            <p14:sldId id="295"/>
            <p14:sldId id="291"/>
            <p14:sldId id="335"/>
            <p14:sldId id="338"/>
            <p14:sldId id="339"/>
            <p14:sldId id="340"/>
            <p14:sldId id="262"/>
            <p14:sldId id="25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88321-8F14-4660-A3BC-3EAD1B41F10D}">
  <a:tblStyle styleId="{AB988321-8F14-4660-A3BC-3EAD1B41F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49DA9E-D8BB-4576-9049-4B1A523E1A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1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78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9e327104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9e327104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9e327104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9e327104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6dbd8dd6_1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6dbd8dd6_1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6dbd8dd6_1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6dbd8dd6_1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2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6dbd8dd6_1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6dbd8dd6_1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8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9229f77e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9229f77e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69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TITLE_ONLY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04975" y="441150"/>
            <a:ext cx="1832400" cy="6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1824172" y="1774575"/>
            <a:ext cx="55979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/>
              <a:t>Phân vùng voice – unvoice của tín hiệu nói</a:t>
            </a:r>
            <a:endParaRPr sz="3600"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0;p16">
            <a:extLst>
              <a:ext uri="{FF2B5EF4-FFF2-40B4-BE49-F238E27FC236}">
                <a16:creationId xmlns:a16="http://schemas.microsoft.com/office/drawing/2014/main" id="{5B7B8B99-1B1C-46A2-1A1C-34FA361EBAAC}"/>
              </a:ext>
            </a:extLst>
          </p:cNvPr>
          <p:cNvSpPr txBox="1">
            <a:spLocks/>
          </p:cNvSpPr>
          <p:nvPr/>
        </p:nvSpPr>
        <p:spPr>
          <a:xfrm>
            <a:off x="4388765" y="3193291"/>
            <a:ext cx="4177990" cy="8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vi-VN" sz="1300" i="0" dirty="0"/>
              <a:t>Họ và tên : Nguyễn Đình Thúy Vy</a:t>
            </a:r>
          </a:p>
          <a:p>
            <a:pPr algn="l"/>
            <a:r>
              <a:rPr lang="vi-VN" sz="1300" i="0" dirty="0"/>
              <a:t>Lớp H.P : 20.12</a:t>
            </a:r>
          </a:p>
          <a:p>
            <a:pPr algn="l"/>
            <a:r>
              <a:rPr lang="vi-VN" sz="1300" i="0" dirty="0"/>
              <a:t>MSSV : 102200080</a:t>
            </a:r>
          </a:p>
        </p:txBody>
      </p:sp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420CB965-152B-99A3-1C9A-09AA5A668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60" y="2833524"/>
            <a:ext cx="17811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84157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u="sng" dirty="0">
                <a:solidFill>
                  <a:schemeClr val="bg2">
                    <a:lumMod val="50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Phần 3: Kết quả thực nghiệm</a:t>
            </a:r>
            <a:endParaRPr u="sng" dirty="0">
              <a:solidFill>
                <a:schemeClr val="bg2">
                  <a:lumMod val="50000"/>
                </a:schemeClr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A571D-D2EA-EDF5-8E2B-125CB86DC1AA}"/>
              </a:ext>
            </a:extLst>
          </p:cNvPr>
          <p:cNvSpPr/>
          <p:nvPr/>
        </p:nvSpPr>
        <p:spPr>
          <a:xfrm>
            <a:off x="3172810" y="4369824"/>
            <a:ext cx="5202621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studio_F1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1D45-7821-52AD-DA4C-6CBC63F7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0593" y="662151"/>
            <a:ext cx="6369269" cy="36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84157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u="sng" dirty="0">
                <a:solidFill>
                  <a:schemeClr val="bg2">
                    <a:lumMod val="50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Phần 3: Kết quả thực nghiệm</a:t>
            </a:r>
            <a:endParaRPr u="sng" dirty="0">
              <a:solidFill>
                <a:schemeClr val="bg2">
                  <a:lumMod val="50000"/>
                </a:schemeClr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A571D-D2EA-EDF5-8E2B-125CB86DC1AA}"/>
              </a:ext>
            </a:extLst>
          </p:cNvPr>
          <p:cNvSpPr/>
          <p:nvPr/>
        </p:nvSpPr>
        <p:spPr>
          <a:xfrm>
            <a:off x="3172810" y="4369824"/>
            <a:ext cx="5202621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studio_M1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1D45-7821-52AD-DA4C-6CBC63F7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0593" y="622738"/>
            <a:ext cx="6306207" cy="36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ubTitle" idx="4294967295"/>
          </p:nvPr>
        </p:nvSpPr>
        <p:spPr>
          <a:xfrm>
            <a:off x="2538450" y="3640150"/>
            <a:ext cx="401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accent1"/>
                </a:solidFill>
              </a:rPr>
              <a:t>Thầy và các bạn đợi em vài giây nha!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accent1"/>
                </a:solidFill>
              </a:rPr>
              <a:t>Đừng la em nếu em lỡ chậm chạp ạ!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2541523" y="813800"/>
            <a:ext cx="4009751" cy="270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ctrTitle" idx="4294967295"/>
          </p:nvPr>
        </p:nvSpPr>
        <p:spPr>
          <a:xfrm>
            <a:off x="2331343" y="2322728"/>
            <a:ext cx="443011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Demo </a:t>
            </a:r>
            <a:r>
              <a:rPr lang="vi-VN" sz="3600" dirty="0">
                <a:solidFill>
                  <a:srgbClr val="FFFFFF"/>
                </a:solidFill>
              </a:rPr>
              <a:t>chương trình</a:t>
            </a:r>
            <a:endParaRPr sz="3600" dirty="0">
              <a:solidFill>
                <a:srgbClr val="FFFFFF"/>
              </a:solidFill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3838614" y="1420860"/>
            <a:ext cx="1418472" cy="772091"/>
            <a:chOff x="5937975" y="5081700"/>
            <a:chExt cx="481050" cy="261850"/>
          </a:xfrm>
        </p:grpSpPr>
        <p:sp>
          <p:nvSpPr>
            <p:cNvPr id="144" name="Google Shape;144;p2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Winking alarm clock face">
            <a:extLst>
              <a:ext uri="{FF2B5EF4-FFF2-40B4-BE49-F238E27FC236}">
                <a16:creationId xmlns:a16="http://schemas.microsoft.com/office/drawing/2014/main" id="{2A8BB49B-3D5C-A6A5-F9EB-B8797251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90" y="2703786"/>
            <a:ext cx="2971951" cy="2242865"/>
          </a:xfrm>
          <a:prstGeom prst="rect">
            <a:avLst/>
          </a:prstGeom>
        </p:spPr>
      </p:pic>
      <p:pic>
        <p:nvPicPr>
          <p:cNvPr id="7" name="Picture 6" descr="Productive Team Sasquatch">
            <a:extLst>
              <a:ext uri="{FF2B5EF4-FFF2-40B4-BE49-F238E27FC236}">
                <a16:creationId xmlns:a16="http://schemas.microsoft.com/office/drawing/2014/main" id="{EFDD48F3-AE1E-331E-1B35-3C3B3976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0" y="2995447"/>
            <a:ext cx="2381250" cy="1880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Nhận xét về kết quả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i="0" dirty="0">
                <a:solidFill>
                  <a:schemeClr val="accent1"/>
                </a:solidFill>
              </a:rPr>
              <a:t>5</a:t>
            </a:r>
            <a:endParaRPr sz="4800" i="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</a:rPr>
              <a:t>Cảm ơn mọi người đã lắng nghe và theo dõi</a:t>
            </a:r>
            <a:r>
              <a:rPr lang="en" sz="2400" dirty="0">
                <a:solidFill>
                  <a:srgbClr val="FFFFFF"/>
                </a:solidFill>
              </a:rPr>
              <a:t>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4396966" y="987980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Blush Panda">
            <a:extLst>
              <a:ext uri="{FF2B5EF4-FFF2-40B4-BE49-F238E27FC236}">
                <a16:creationId xmlns:a16="http://schemas.microsoft.com/office/drawing/2014/main" id="{8D6C480C-EBA7-7EE6-E937-A5186CA1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1" y="2428765"/>
            <a:ext cx="4991757" cy="25178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94961-7198-BAD7-CB98-0770F45D5084}"/>
              </a:ext>
            </a:extLst>
          </p:cNvPr>
          <p:cNvSpPr/>
          <p:nvPr/>
        </p:nvSpPr>
        <p:spPr>
          <a:xfrm>
            <a:off x="2002221" y="1757855"/>
            <a:ext cx="5108027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Bahnschrift SemiBold SemiConden" panose="020B0502040204020203" pitchFamily="34" charset="0"/>
              </a:rPr>
              <a:t>Cảm ơn mọi người đã lắng nghe và theo dõi</a:t>
            </a:r>
            <a:r>
              <a:rPr lang="vi-VN" dirty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chemeClr val="bg2">
                    <a:lumMod val="50000"/>
                  </a:schemeClr>
                </a:solidFill>
              </a:rPr>
              <a:t>Nội dung</a:t>
            </a:r>
            <a:endParaRPr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6314706" y="2562635"/>
            <a:ext cx="2790778" cy="550179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OCT</a:t>
            </a:r>
            <a:r>
              <a:rPr lang="vi-VN" sz="10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                        </a:t>
            </a:r>
            <a:r>
              <a:rPr lang="vi-V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5</a:t>
            </a:r>
            <a:endParaRPr sz="10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4628912" y="2571750"/>
            <a:ext cx="2712697" cy="550179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JUL</a:t>
            </a:r>
            <a:r>
              <a:rPr lang="vi-VN" sz="1000" b="1" dirty="0">
                <a:solidFill>
                  <a:schemeClr val="accent1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                           </a:t>
            </a:r>
            <a:r>
              <a:rPr lang="vi-VN" sz="1600" b="1" dirty="0">
                <a:solidFill>
                  <a:schemeClr val="accent1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4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3161423" y="2563766"/>
            <a:ext cx="2625126" cy="547915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APR</a:t>
            </a:r>
            <a:r>
              <a:rPr lang="vi-VN" sz="10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                 </a:t>
            </a:r>
            <a:r>
              <a:rPr lang="vi-VN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3</a:t>
            </a:r>
            <a:endParaRPr sz="1600" b="1" dirty="0">
              <a:solidFill>
                <a:schemeClr val="accent3">
                  <a:lumMod val="60000"/>
                  <a:lumOff val="4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1696974" y="2563768"/>
            <a:ext cx="2348821" cy="547915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0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          </a:t>
            </a:r>
            <a:r>
              <a:rPr lang="vi-VN" sz="1600" b="1" dirty="0">
                <a:solidFill>
                  <a:schemeClr val="accent4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2</a:t>
            </a:r>
            <a:endParaRPr sz="1000" b="1" dirty="0">
              <a:solidFill>
                <a:schemeClr val="accent4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123359" y="2562636"/>
            <a:ext cx="2043645" cy="541788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accent3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1</a:t>
            </a:r>
            <a:endParaRPr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675392" y="165119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372" name="Google Shape;372;p42"/>
          <p:cNvCxnSpPr/>
          <p:nvPr/>
        </p:nvCxnSpPr>
        <p:spPr>
          <a:xfrm rot="10800000">
            <a:off x="3039077" y="201130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6" name="Google Shape;376;p42"/>
          <p:cNvCxnSpPr/>
          <p:nvPr/>
        </p:nvCxnSpPr>
        <p:spPr>
          <a:xfrm rot="10800000">
            <a:off x="6388399" y="201130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0" name="Google Shape;380;p42"/>
          <p:cNvCxnSpPr/>
          <p:nvPr/>
        </p:nvCxnSpPr>
        <p:spPr>
          <a:xfrm rot="10800000">
            <a:off x="1112585" y="3195337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42"/>
          <p:cNvSpPr txBox="1"/>
          <p:nvPr/>
        </p:nvSpPr>
        <p:spPr>
          <a:xfrm>
            <a:off x="263218" y="3732779"/>
            <a:ext cx="1903786" cy="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Các bước triển khai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384" name="Google Shape;384;p42"/>
          <p:cNvCxnSpPr/>
          <p:nvPr/>
        </p:nvCxnSpPr>
        <p:spPr>
          <a:xfrm rot="10800000">
            <a:off x="4676968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42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390" name="Google Shape;390;p42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381;p42">
            <a:extLst>
              <a:ext uri="{FF2B5EF4-FFF2-40B4-BE49-F238E27FC236}">
                <a16:creationId xmlns:a16="http://schemas.microsoft.com/office/drawing/2014/main" id="{778931A0-4148-247E-84BE-70BE3B3C86AC}"/>
              </a:ext>
            </a:extLst>
          </p:cNvPr>
          <p:cNvSpPr txBox="1"/>
          <p:nvPr/>
        </p:nvSpPr>
        <p:spPr>
          <a:xfrm>
            <a:off x="2142009" y="1665602"/>
            <a:ext cx="1903786" cy="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Trình bày thuật toán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" name="Google Shape;381;p42">
            <a:extLst>
              <a:ext uri="{FF2B5EF4-FFF2-40B4-BE49-F238E27FC236}">
                <a16:creationId xmlns:a16="http://schemas.microsoft.com/office/drawing/2014/main" id="{9CB8658E-3B3A-7C58-5F9D-8B5E40A558C6}"/>
              </a:ext>
            </a:extLst>
          </p:cNvPr>
          <p:cNvSpPr txBox="1"/>
          <p:nvPr/>
        </p:nvSpPr>
        <p:spPr>
          <a:xfrm>
            <a:off x="3949444" y="3759515"/>
            <a:ext cx="1903786" cy="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Kết quả kiểm thử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" name="Google Shape;381;p42">
            <a:extLst>
              <a:ext uri="{FF2B5EF4-FFF2-40B4-BE49-F238E27FC236}">
                <a16:creationId xmlns:a16="http://schemas.microsoft.com/office/drawing/2014/main" id="{267896ED-F547-9FC4-8581-B05B0363B422}"/>
              </a:ext>
            </a:extLst>
          </p:cNvPr>
          <p:cNvSpPr txBox="1"/>
          <p:nvPr/>
        </p:nvSpPr>
        <p:spPr>
          <a:xfrm>
            <a:off x="5658341" y="1658774"/>
            <a:ext cx="1903787" cy="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Demo chương trình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" name="Google Shape;381;p42">
            <a:extLst>
              <a:ext uri="{FF2B5EF4-FFF2-40B4-BE49-F238E27FC236}">
                <a16:creationId xmlns:a16="http://schemas.microsoft.com/office/drawing/2014/main" id="{C9E9C4ED-33B1-81C9-AE73-BF0A72C27B81}"/>
              </a:ext>
            </a:extLst>
          </p:cNvPr>
          <p:cNvSpPr txBox="1"/>
          <p:nvPr/>
        </p:nvSpPr>
        <p:spPr>
          <a:xfrm>
            <a:off x="7341609" y="3693937"/>
            <a:ext cx="1903786" cy="7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Nhận xét kết quả</a:t>
            </a:r>
            <a:endParaRPr sz="18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60" grpId="0" animBg="1"/>
      <p:bldP spid="363" grpId="0" animBg="1"/>
      <p:bldP spid="366" grpId="0" animBg="1"/>
      <p:bldP spid="367" grpId="0" animBg="1"/>
      <p:bldP spid="381" grpId="0"/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 idx="4294967295"/>
          </p:nvPr>
        </p:nvSpPr>
        <p:spPr>
          <a:xfrm>
            <a:off x="0" y="511175"/>
            <a:ext cx="2003425" cy="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u="sng" dirty="0"/>
              <a:t>I.Các bước triển khai</a:t>
            </a:r>
            <a:endParaRPr sz="1600" u="sng" dirty="0"/>
          </a:p>
        </p:txBody>
      </p:sp>
      <p:sp>
        <p:nvSpPr>
          <p:cNvPr id="398" name="Google Shape;398;p43"/>
          <p:cNvSpPr/>
          <p:nvPr/>
        </p:nvSpPr>
        <p:spPr>
          <a:xfrm>
            <a:off x="0" y="2334085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43"/>
          <p:cNvGrpSpPr/>
          <p:nvPr/>
        </p:nvGrpSpPr>
        <p:grpSpPr>
          <a:xfrm>
            <a:off x="446050" y="2680149"/>
            <a:ext cx="473400" cy="473400"/>
            <a:chOff x="1786339" y="1703401"/>
            <a:chExt cx="473400" cy="473400"/>
          </a:xfrm>
        </p:grpSpPr>
        <p:sp>
          <p:nvSpPr>
            <p:cNvPr id="401" name="Google Shape;401;p4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1</a:t>
              </a:r>
              <a:endParaRPr sz="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403" name="Google Shape;403;p43"/>
          <p:cNvGrpSpPr/>
          <p:nvPr/>
        </p:nvGrpSpPr>
        <p:grpSpPr>
          <a:xfrm rot="10800000">
            <a:off x="2893992" y="3663739"/>
            <a:ext cx="334744" cy="334744"/>
            <a:chOff x="3883742" y="1772729"/>
            <a:chExt cx="334744" cy="334744"/>
          </a:xfrm>
        </p:grpSpPr>
        <p:sp>
          <p:nvSpPr>
            <p:cNvPr id="404" name="Google Shape;404;p4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05" name="Google Shape;405;p43"/>
            <p:cNvSpPr/>
            <p:nvPr/>
          </p:nvSpPr>
          <p:spPr>
            <a:xfrm rot="10555277"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3</a:t>
              </a:r>
              <a:endParaRPr sz="6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406" name="Google Shape;406;p43"/>
          <p:cNvGrpSpPr/>
          <p:nvPr/>
        </p:nvGrpSpPr>
        <p:grpSpPr>
          <a:xfrm rot="10800000">
            <a:off x="4922067" y="3585130"/>
            <a:ext cx="334744" cy="334744"/>
            <a:chOff x="5911817" y="1772729"/>
            <a:chExt cx="334744" cy="334744"/>
          </a:xfrm>
        </p:grpSpPr>
        <p:sp>
          <p:nvSpPr>
            <p:cNvPr id="407" name="Google Shape;407;p4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 rot="10300620"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5</a:t>
              </a:r>
              <a:endParaRPr sz="6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409" name="Google Shape;409;p43"/>
          <p:cNvGrpSpPr/>
          <p:nvPr/>
        </p:nvGrpSpPr>
        <p:grpSpPr>
          <a:xfrm rot="10800000">
            <a:off x="6012470" y="1810252"/>
            <a:ext cx="334744" cy="334744"/>
            <a:chOff x="6950142" y="3645628"/>
            <a:chExt cx="334744" cy="334744"/>
          </a:xfrm>
        </p:grpSpPr>
        <p:sp>
          <p:nvSpPr>
            <p:cNvPr id="410" name="Google Shape;410;p4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 rot="10634547" flipH="1">
              <a:off x="7050465" y="3732394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6</a:t>
              </a:r>
              <a:endParaRPr sz="6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412" name="Google Shape;412;p43"/>
          <p:cNvGrpSpPr/>
          <p:nvPr/>
        </p:nvGrpSpPr>
        <p:grpSpPr>
          <a:xfrm rot="10800000">
            <a:off x="3853033" y="1733116"/>
            <a:ext cx="334744" cy="334744"/>
            <a:chOff x="4922067" y="3645628"/>
            <a:chExt cx="334744" cy="334744"/>
          </a:xfrm>
        </p:grpSpPr>
        <p:sp>
          <p:nvSpPr>
            <p:cNvPr id="413" name="Google Shape;413;p4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 rot="10952686"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4</a:t>
              </a:r>
              <a:endParaRPr sz="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415" name="Google Shape;415;p43"/>
          <p:cNvGrpSpPr/>
          <p:nvPr/>
        </p:nvGrpSpPr>
        <p:grpSpPr>
          <a:xfrm rot="10800000">
            <a:off x="1902631" y="1764953"/>
            <a:ext cx="334744" cy="334744"/>
            <a:chOff x="2893992" y="3645628"/>
            <a:chExt cx="334744" cy="334744"/>
          </a:xfrm>
        </p:grpSpPr>
        <p:sp>
          <p:nvSpPr>
            <p:cNvPr id="416" name="Google Shape;416;p4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 rot="10800000" flipH="1">
              <a:off x="2999548" y="3760916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Tinos"/>
                  <a:ea typeface="Tinos"/>
                  <a:cs typeface="Tinos"/>
                  <a:sym typeface="Tinos"/>
                </a:rPr>
                <a:t>2</a:t>
              </a:r>
              <a:endParaRPr sz="600" dirty="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sp>
        <p:nvSpPr>
          <p:cNvPr id="419" name="Google Shape;419;p43"/>
          <p:cNvSpPr txBox="1"/>
          <p:nvPr/>
        </p:nvSpPr>
        <p:spPr>
          <a:xfrm>
            <a:off x="2638919" y="1130388"/>
            <a:ext cx="8125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" name="Google Shape;410;p43">
            <a:extLst>
              <a:ext uri="{FF2B5EF4-FFF2-40B4-BE49-F238E27FC236}">
                <a16:creationId xmlns:a16="http://schemas.microsoft.com/office/drawing/2014/main" id="{67653D61-2A2A-9F9B-04CD-D8589AC1482B}"/>
              </a:ext>
            </a:extLst>
          </p:cNvPr>
          <p:cNvSpPr/>
          <p:nvPr/>
        </p:nvSpPr>
        <p:spPr>
          <a:xfrm rot="18900000">
            <a:off x="6950141" y="3598642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0B78D5-786A-6BF8-9B24-F6069F762EE8}"/>
              </a:ext>
            </a:extLst>
          </p:cNvPr>
          <p:cNvSpPr/>
          <p:nvPr/>
        </p:nvSpPr>
        <p:spPr>
          <a:xfrm>
            <a:off x="7069874" y="3692004"/>
            <a:ext cx="111511" cy="1341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" name="Google Shape;410;p43">
            <a:extLst>
              <a:ext uri="{FF2B5EF4-FFF2-40B4-BE49-F238E27FC236}">
                <a16:creationId xmlns:a16="http://schemas.microsoft.com/office/drawing/2014/main" id="{0C728D2F-344E-52D2-EAD3-2010FEB0F8FB}"/>
              </a:ext>
            </a:extLst>
          </p:cNvPr>
          <p:cNvSpPr/>
          <p:nvPr/>
        </p:nvSpPr>
        <p:spPr>
          <a:xfrm rot="8082339">
            <a:off x="8406142" y="1736084"/>
            <a:ext cx="334744" cy="334744"/>
          </a:xfrm>
          <a:prstGeom prst="teardrop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6DA68-4873-9577-C863-A315CEBC7324}"/>
              </a:ext>
            </a:extLst>
          </p:cNvPr>
          <p:cNvSpPr/>
          <p:nvPr/>
        </p:nvSpPr>
        <p:spPr>
          <a:xfrm>
            <a:off x="8517758" y="1843523"/>
            <a:ext cx="111511" cy="1341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DBA48F-16F5-C82A-D9CB-1019C099EA8D}"/>
              </a:ext>
            </a:extLst>
          </p:cNvPr>
          <p:cNvSpPr/>
          <p:nvPr/>
        </p:nvSpPr>
        <p:spPr>
          <a:xfrm>
            <a:off x="105230" y="1980124"/>
            <a:ext cx="1155040" cy="5825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Đọc dữ liệu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961D87-5785-30CA-B346-C1DA794082C4}"/>
              </a:ext>
            </a:extLst>
          </p:cNvPr>
          <p:cNvSpPr/>
          <p:nvPr/>
        </p:nvSpPr>
        <p:spPr>
          <a:xfrm>
            <a:off x="1545810" y="3187613"/>
            <a:ext cx="953675" cy="50439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Xử lý số liệu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7CC2F4-BCBD-2510-4FC3-35EDFCDBE565}"/>
              </a:ext>
            </a:extLst>
          </p:cNvPr>
          <p:cNvSpPr/>
          <p:nvPr/>
        </p:nvSpPr>
        <p:spPr>
          <a:xfrm>
            <a:off x="2402003" y="1601118"/>
            <a:ext cx="1286399" cy="766582"/>
          </a:xfrm>
          <a:prstGeom prst="round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nos"/>
                <a:ea typeface="Tinos"/>
                <a:cs typeface="Tinos"/>
                <a:sym typeface="Tinos"/>
              </a:rPr>
              <a:t>T</a:t>
            </a: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ính các đại lương STE &amp; ZCR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EAE83B-B9A3-B126-DD1F-5C30495B9C4A}"/>
              </a:ext>
            </a:extLst>
          </p:cNvPr>
          <p:cNvSpPr/>
          <p:nvPr/>
        </p:nvSpPr>
        <p:spPr>
          <a:xfrm>
            <a:off x="3458714" y="3325400"/>
            <a:ext cx="1286399" cy="71001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Tính ngưỡng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T_ste &amp; T_zcr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355EC7-9647-74A9-76FC-376F99F72532}"/>
              </a:ext>
            </a:extLst>
          </p:cNvPr>
          <p:cNvSpPr/>
          <p:nvPr/>
        </p:nvSpPr>
        <p:spPr>
          <a:xfrm>
            <a:off x="4407304" y="1823975"/>
            <a:ext cx="1286399" cy="5215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Chuẩn hóa</a:t>
            </a:r>
            <a:r>
              <a:rPr lang="en-US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400" dirty="0" err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ste</a:t>
            </a:r>
            <a:r>
              <a:rPr lang="en-US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và zcr </a:t>
            </a:r>
          </a:p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B47EFF-7367-1562-73D9-5EECB5A2A3A9}"/>
              </a:ext>
            </a:extLst>
          </p:cNvPr>
          <p:cNvSpPr/>
          <p:nvPr/>
        </p:nvSpPr>
        <p:spPr>
          <a:xfrm>
            <a:off x="5517521" y="3315019"/>
            <a:ext cx="1184241" cy="42859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Đưa ra quyết định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F868F8-C22B-C9C0-1B65-13A708193A31}"/>
              </a:ext>
            </a:extLst>
          </p:cNvPr>
          <p:cNvSpPr/>
          <p:nvPr/>
        </p:nvSpPr>
        <p:spPr>
          <a:xfrm>
            <a:off x="6606783" y="1980124"/>
            <a:ext cx="981911" cy="428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Vẽ đồ thị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A02B02-EDB3-09E2-B034-E676261824C9}"/>
              </a:ext>
            </a:extLst>
          </p:cNvPr>
          <p:cNvSpPr/>
          <p:nvPr/>
        </p:nvSpPr>
        <p:spPr>
          <a:xfrm>
            <a:off x="7802919" y="793524"/>
            <a:ext cx="1286399" cy="766582"/>
          </a:xfrm>
          <a:prstGeom prst="round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Xuất kết quả ra màn hình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87AEF-16A1-CE5B-02DF-8D48EE251BFA}"/>
              </a:ext>
            </a:extLst>
          </p:cNvPr>
          <p:cNvSpPr/>
          <p:nvPr/>
        </p:nvSpPr>
        <p:spPr>
          <a:xfrm>
            <a:off x="284920" y="377137"/>
            <a:ext cx="3805446" cy="66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1.Các bước thực hiện</a:t>
            </a:r>
          </a:p>
        </p:txBody>
      </p:sp>
      <p:pic>
        <p:nvPicPr>
          <p:cNvPr id="23" name="Picture 22" descr="Eating Cat">
            <a:extLst>
              <a:ext uri="{FF2B5EF4-FFF2-40B4-BE49-F238E27FC236}">
                <a16:creationId xmlns:a16="http://schemas.microsoft.com/office/drawing/2014/main" id="{EFE9AEE0-A4CF-B8E4-FEDD-99D638BA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05" y="3339737"/>
            <a:ext cx="2255209" cy="200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3"/>
          <p:cNvSpPr txBox="1"/>
          <p:nvPr/>
        </p:nvSpPr>
        <p:spPr>
          <a:xfrm>
            <a:off x="252248" y="174871"/>
            <a:ext cx="3955201" cy="52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2.Trình bày thuật toán</a:t>
            </a:r>
            <a:endParaRPr sz="24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44" name="Google Shape;1544;p5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42;p53">
                <a:extLst>
                  <a:ext uri="{FF2B5EF4-FFF2-40B4-BE49-F238E27FC236}">
                    <a16:creationId xmlns:a16="http://schemas.microsoft.com/office/drawing/2014/main" id="{702DBAA7-3202-08B1-D333-2F8EAAE578FD}"/>
                  </a:ext>
                </a:extLst>
              </p:cNvPr>
              <p:cNvSpPr txBox="1"/>
              <p:nvPr/>
            </p:nvSpPr>
            <p:spPr>
              <a:xfrm>
                <a:off x="284265" y="699103"/>
                <a:ext cx="8575470" cy="43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a Thuật toán tìm ngưỡng:</a:t>
                </a:r>
                <a:r>
                  <a:rPr lang="en-US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          </a:t>
                </a:r>
                <a:endParaRPr lang="vi-VN" sz="2000" b="1" i="1" u="sng" dirty="0">
                  <a:solidFill>
                    <a:schemeClr val="bg2">
                      <a:lumMod val="50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1" u="sng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    </a:t>
                </a:r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Ý tưởng thuật toán dựa vào thuật toán trong quyển CS425:</a:t>
                </a:r>
                <a:endParaRPr lang="en-US" sz="1800" b="1" dirty="0">
                  <a:solidFill>
                    <a:schemeClr val="bg2">
                      <a:lumMod val="75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lvl="0"/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</a:t>
                </a:r>
                <a:r>
                  <a:rPr lang="vi-VN" sz="1800" b="1" u="sng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Phương pháp toán học </a:t>
                </a:r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Nf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Nf</m:t>
                        </m:r>
                        <m:r>
                          <a:rPr lang="vi-VN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vi-VN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1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vi-VN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nary>
                    <m:r>
                      <a:rPr lang="vi-VN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)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8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</m:ctrlPr>
                      </m:fPr>
                      <m:num>
                        <m:r>
                          <a:rPr lang="vi-VN" sz="18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  <m:t>Ng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Ng</m:t>
                        </m:r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vi-VN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nary>
                    <m:r>
                      <a:rPr lang="vi-VN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) (1)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vi-VN" sz="1800" b="1" dirty="0">
                  <a:solidFill>
                    <a:schemeClr val="bg2">
                      <a:lumMod val="75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</mc:Choice>
        <mc:Fallback xmlns="">
          <p:sp>
            <p:nvSpPr>
              <p:cNvPr id="5" name="Google Shape;1542;p53">
                <a:extLst>
                  <a:ext uri="{FF2B5EF4-FFF2-40B4-BE49-F238E27FC236}">
                    <a16:creationId xmlns:a16="http://schemas.microsoft.com/office/drawing/2014/main" id="{702DBAA7-3202-08B1-D333-2F8EAAE5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5" y="699103"/>
                <a:ext cx="8575470" cy="4361628"/>
              </a:xfrm>
              <a:prstGeom prst="rect">
                <a:avLst/>
              </a:prstGeom>
              <a:blipFill>
                <a:blip r:embed="rId3"/>
                <a:stretch>
                  <a:fillRect l="-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AFA3B102-8BAC-DD4D-3C57-0F2FAFF0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87" y="1143001"/>
            <a:ext cx="321248" cy="333045"/>
          </a:xfrm>
          <a:prstGeom prst="rect">
            <a:avLst/>
          </a:prstGeom>
        </p:spPr>
      </p:pic>
      <p:sp>
        <p:nvSpPr>
          <p:cNvPr id="11" name="Google Shape;1542;p53">
            <a:extLst>
              <a:ext uri="{FF2B5EF4-FFF2-40B4-BE49-F238E27FC236}">
                <a16:creationId xmlns:a16="http://schemas.microsoft.com/office/drawing/2014/main" id="{5C99DC44-165B-9C44-0835-B83929023C21}"/>
              </a:ext>
            </a:extLst>
          </p:cNvPr>
          <p:cNvSpPr txBox="1"/>
          <p:nvPr/>
        </p:nvSpPr>
        <p:spPr>
          <a:xfrm>
            <a:off x="238478" y="1908612"/>
            <a:ext cx="4217276" cy="303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8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B1: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Đầu vào là 2 vector f , vector g.</a:t>
            </a:r>
          </a:p>
          <a:p>
            <a:pPr lvl="0"/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B2: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+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Tìm T_min =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giá trị vùng nhỏ nhất giữa 2 vector;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     + Tìm T_max = giá trị vùng lớn nhất giữa 2 vector;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  </a:t>
            </a: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B3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: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T = 0.5*(T_max+ T_min)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B4: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Cho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là giá trị của f dưới T &amp;&amp; p là giá trị của g trên 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B5: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Đặt j &amp;&amp; q có giá trị = 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" name="Google Shape;1542;p53">
            <a:extLst>
              <a:ext uri="{FF2B5EF4-FFF2-40B4-BE49-F238E27FC236}">
                <a16:creationId xmlns:a16="http://schemas.microsoft.com/office/drawing/2014/main" id="{D8D3EDE8-F739-CFCB-DD12-3C7144ADA926}"/>
              </a:ext>
            </a:extLst>
          </p:cNvPr>
          <p:cNvSpPr txBox="1"/>
          <p:nvPr/>
        </p:nvSpPr>
        <p:spPr>
          <a:xfrm>
            <a:off x="4572000" y="1976637"/>
            <a:ext cx="4217276" cy="303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B6: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Sử dùng vòng lặp while với điều kiện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(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==j &amp;&amp; p ==q)</a:t>
            </a: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B7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: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Nếu (1) &gt; 0 =&gt; T = T_min và ngược lại.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B8: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T = 0.5*(T_max+ T_min)</a:t>
            </a:r>
          </a:p>
          <a:p>
            <a:endParaRPr lang="vi-VN" sz="1600" b="1" u="sng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B9: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Đặt j = i &amp;&amp; j=p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r>
              <a:rPr lang="vi-VN" sz="16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vi-VN" sz="1600" b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B10: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i="0" u="none" strike="noStrike" baseline="0" dirty="0" err="1">
                <a:solidFill>
                  <a:schemeClr val="bg2">
                    <a:lumMod val="7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i</a:t>
            </a:r>
            <a:r>
              <a:rPr lang="en-US" sz="1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= sum(f&lt;T);</a:t>
            </a:r>
          </a:p>
          <a:p>
            <a:r>
              <a:rPr lang="en-US" sz="16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            p = sum(g&gt;T);</a:t>
            </a:r>
            <a:endParaRPr lang="vi-VN" sz="1600" b="1" u="sng" dirty="0">
              <a:solidFill>
                <a:schemeClr val="bg2">
                  <a:lumMod val="75000"/>
                </a:schemeClr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  <a:sym typeface="Tino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0CCF48-598E-39E9-E440-C615B7B8FE3E}"/>
              </a:ext>
            </a:extLst>
          </p:cNvPr>
          <p:cNvCxnSpPr/>
          <p:nvPr/>
        </p:nvCxnSpPr>
        <p:spPr>
          <a:xfrm>
            <a:off x="4404516" y="1986455"/>
            <a:ext cx="0" cy="29601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3"/>
          <p:cNvSpPr txBox="1"/>
          <p:nvPr/>
        </p:nvSpPr>
        <p:spPr>
          <a:xfrm>
            <a:off x="252248" y="174871"/>
            <a:ext cx="3955201" cy="52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2.Trình bày thuật toán</a:t>
            </a:r>
            <a:endParaRPr sz="24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44" name="Google Shape;1544;p5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5</a:t>
            </a:fld>
            <a:endParaRPr lang="en"/>
          </a:p>
        </p:txBody>
      </p:sp>
      <p:sp>
        <p:nvSpPr>
          <p:cNvPr id="5" name="Google Shape;1542;p53">
            <a:extLst>
              <a:ext uri="{FF2B5EF4-FFF2-40B4-BE49-F238E27FC236}">
                <a16:creationId xmlns:a16="http://schemas.microsoft.com/office/drawing/2014/main" id="{702DBAA7-3202-08B1-D333-2F8EAAE578FD}"/>
              </a:ext>
            </a:extLst>
          </p:cNvPr>
          <p:cNvSpPr txBox="1"/>
          <p:nvPr/>
        </p:nvSpPr>
        <p:spPr>
          <a:xfrm>
            <a:off x="284265" y="699103"/>
            <a:ext cx="8575470" cy="436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a Thuật toán tìm ngưỡng:</a:t>
            </a:r>
            <a:endParaRPr lang="en-US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2000" b="1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Với thuật toán tìm ngưỡng vừa trình bày ở slide phía trên để tìm được được ngưỡng chung của 4 file ta sẽ dùng công thức: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vi-VN" sz="20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2000" b="1" i="1" u="sng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u="sng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        </a:t>
            </a:r>
            <a:endParaRPr lang="vi-VN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ECF7C2-38BF-DEDD-62F4-5CD0488FE8BB}"/>
              </a:ext>
            </a:extLst>
          </p:cNvPr>
          <p:cNvSpPr/>
          <p:nvPr/>
        </p:nvSpPr>
        <p:spPr>
          <a:xfrm>
            <a:off x="2599366" y="2191408"/>
            <a:ext cx="3216166" cy="524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T = (T1 + T2 + T3 + T4)/4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BBF94-5027-F6DD-549E-710E86314A76}"/>
              </a:ext>
            </a:extLst>
          </p:cNvPr>
          <p:cNvSpPr/>
          <p:nvPr/>
        </p:nvSpPr>
        <p:spPr>
          <a:xfrm>
            <a:off x="991283" y="2837793"/>
            <a:ext cx="3462476" cy="811924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Với T1,T2,T3,T4 lần lượt là ngưỡng của các file âm thanh phone và sutdio</a:t>
            </a:r>
            <a:endParaRPr lang="en-US" dirty="0"/>
          </a:p>
        </p:txBody>
      </p:sp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62D0B870-5F54-43B0-6420-0A62A7B20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18" y="2651317"/>
            <a:ext cx="670034" cy="37566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712689-3881-D68E-27C4-8C3E6AF56B9F}"/>
              </a:ext>
            </a:extLst>
          </p:cNvPr>
          <p:cNvSpPr/>
          <p:nvPr/>
        </p:nvSpPr>
        <p:spPr>
          <a:xfrm>
            <a:off x="1797269" y="3836193"/>
            <a:ext cx="2656490" cy="385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T_ste = 0.0783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B1FCC6-E492-AD53-6404-A025BA1F36D2}"/>
              </a:ext>
            </a:extLst>
          </p:cNvPr>
          <p:cNvSpPr/>
          <p:nvPr/>
        </p:nvSpPr>
        <p:spPr>
          <a:xfrm>
            <a:off x="4818993" y="3836193"/>
            <a:ext cx="2656490" cy="3850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T_zcr = </a:t>
            </a:r>
            <a:r>
              <a:rPr lang="en-US" dirty="0"/>
              <a:t>0.1669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ED462EB-0B6E-EC51-E467-F68F4ED1357F}"/>
              </a:ext>
            </a:extLst>
          </p:cNvPr>
          <p:cNvSpPr/>
          <p:nvPr/>
        </p:nvSpPr>
        <p:spPr>
          <a:xfrm>
            <a:off x="622738" y="3917731"/>
            <a:ext cx="809297" cy="23648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10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3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6</a:t>
            </a:fld>
            <a:endParaRPr lang="en"/>
          </a:p>
        </p:txBody>
      </p:sp>
      <p:sp>
        <p:nvSpPr>
          <p:cNvPr id="2" name="Google Shape;1542;p53">
            <a:extLst>
              <a:ext uri="{FF2B5EF4-FFF2-40B4-BE49-F238E27FC236}">
                <a16:creationId xmlns:a16="http://schemas.microsoft.com/office/drawing/2014/main" id="{5018F9F1-8D82-6E28-C485-3A64087B009A}"/>
              </a:ext>
            </a:extLst>
          </p:cNvPr>
          <p:cNvSpPr txBox="1"/>
          <p:nvPr/>
        </p:nvSpPr>
        <p:spPr>
          <a:xfrm>
            <a:off x="181303" y="245063"/>
            <a:ext cx="3955201" cy="52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2.Trình bày thuật toán</a:t>
            </a:r>
            <a:endParaRPr sz="24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542;p53">
                <a:extLst>
                  <a:ext uri="{FF2B5EF4-FFF2-40B4-BE49-F238E27FC236}">
                    <a16:creationId xmlns:a16="http://schemas.microsoft.com/office/drawing/2014/main" id="{CB3F985C-A2D4-7276-A487-87A024F39B0A}"/>
                  </a:ext>
                </a:extLst>
              </p:cNvPr>
              <p:cNvSpPr txBox="1"/>
              <p:nvPr/>
            </p:nvSpPr>
            <p:spPr>
              <a:xfrm>
                <a:off x="181303" y="699103"/>
                <a:ext cx="8575470" cy="43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</a:t>
                </a:r>
                <a:r>
                  <a:rPr lang="en-US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b.</a:t>
                </a:r>
                <a:r>
                  <a:rPr lang="vi-VN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Thuật toán hàm chuẩn hóa:</a:t>
                </a:r>
                <a:endParaRPr lang="en-US" sz="2000" b="1" i="1" u="sng" dirty="0">
                  <a:solidFill>
                    <a:schemeClr val="bg2">
                      <a:lumMod val="50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lvl="0"/>
                <a:r>
                  <a:rPr lang="en-US" sz="2800" b="1" i="1" u="sng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   </a:t>
                </a:r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Ý tưởng thuật toán dựa công thức: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</a:t>
                </a:r>
                <a:r>
                  <a:rPr lang="vi-VN" sz="1800" b="1" dirty="0">
                    <a:solidFill>
                      <a:schemeClr val="bg2">
                        <a:lumMod val="75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</m:ctrlPr>
                      </m:dPr>
                      <m:e>
                        <m:r>
                          <a:rPr lang="vi-VN" sz="18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  <m:t>𝒇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Tinos"/>
                        <a:cs typeface="Tinos"/>
                        <a:sym typeface="Tino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nos"/>
                            <a:cs typeface="Tinos"/>
                            <a:sym typeface="Tino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</m:ctrlPr>
                          </m:eqArrPr>
                          <m:e>
                            <m:r>
                              <a:rPr lang="vi-VN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𝒇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𝒇</m:t>
                                </m:r>
                                <m:func>
                                  <m:funcPr>
                                    <m:ctrlPr>
                                      <a:rPr lang="en-US" sz="18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sym typeface="Tinos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sym typeface="Tinos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sym typeface="Tinos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sym typeface="Tinos"/>
                                      </a:rPr>
                                      <m:t>𝑻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  </m:t>
                            </m:r>
                            <m:r>
                              <a:rPr lang="vi-VN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18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f</m:t>
                            </m:r>
                            <m:r>
                              <a:rPr lang="en-US" sz="18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vi-VN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T</m:t>
                            </m:r>
                          </m:e>
                          <m:e>
                            <m:r>
                              <a:rPr lang="en-US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sz="18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𝒇</m:t>
                                </m:r>
                                <m:r>
                                  <a:rPr lang="en-US" sz="18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vi-VN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𝑻</m:t>
                                </m:r>
                                <m:r>
                                  <a:rPr lang="vi-VN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−</m:t>
                                </m:r>
                                <m:r>
                                  <a:rPr lang="en-US" sz="18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𝒇</m:t>
                                </m:r>
                                <m:r>
                                  <a:rPr lang="vi-VN" sz="18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Tinos"/>
                                  </a:rPr>
                                  <m:t>𝒎𝒊𝒏</m:t>
                                </m:r>
                              </m:den>
                            </m:f>
                            <m:r>
                              <a:rPr lang="en-US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vi-VN" sz="18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nos"/>
                                <a:cs typeface="Tinos"/>
                                <a:sym typeface="Tinos"/>
                              </a:rPr>
                              <m:t>f</m:t>
                            </m:r>
                            <m:r>
                              <a:rPr lang="en-US" sz="18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nos"/>
                                <a:sym typeface="Tinos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vi-VN" sz="18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nos"/>
                                <a:sym typeface="Tinos"/>
                              </a:rPr>
                              <m:t>T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Tinos"/>
                    <a:ea typeface="Tinos"/>
                    <a:cs typeface="Tinos"/>
                    <a:sym typeface="Tinos"/>
                  </a:rPr>
                  <a:t>          </a:t>
                </a:r>
                <a:endParaRPr lang="vi-VN" sz="2000" b="1" i="1" u="sng" dirty="0">
                  <a:solidFill>
                    <a:schemeClr val="bg2">
                      <a:lumMod val="50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lvl="0"/>
                <a:endParaRPr lang="vi-VN" sz="2000" b="1" i="1" u="sng" dirty="0">
                  <a:solidFill>
                    <a:schemeClr val="bg2">
                      <a:lumMod val="50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vi-VN" sz="1800" b="1" dirty="0">
                  <a:solidFill>
                    <a:schemeClr val="bg2">
                      <a:lumMod val="75000"/>
                    </a:schemeClr>
                  </a:solidFill>
                  <a:latin typeface="Tinos"/>
                  <a:ea typeface="Tinos"/>
                  <a:cs typeface="Tinos"/>
                  <a:sym typeface="Tinos"/>
                </a:endParaRPr>
              </a:p>
            </p:txBody>
          </p:sp>
        </mc:Choice>
        <mc:Fallback xmlns="">
          <p:sp>
            <p:nvSpPr>
              <p:cNvPr id="3" name="Google Shape;1542;p53">
                <a:extLst>
                  <a:ext uri="{FF2B5EF4-FFF2-40B4-BE49-F238E27FC236}">
                    <a16:creationId xmlns:a16="http://schemas.microsoft.com/office/drawing/2014/main" id="{CB3F985C-A2D4-7276-A487-87A024F39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3" y="699103"/>
                <a:ext cx="8575470" cy="4361628"/>
              </a:xfrm>
              <a:prstGeom prst="rect">
                <a:avLst/>
              </a:prstGeom>
              <a:blipFill>
                <a:blip r:embed="rId3"/>
                <a:stretch>
                  <a:fillRect l="-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 with solid fill">
            <a:extLst>
              <a:ext uri="{FF2B5EF4-FFF2-40B4-BE49-F238E27FC236}">
                <a16:creationId xmlns:a16="http://schemas.microsoft.com/office/drawing/2014/main" id="{0BA9E3BC-F433-9872-007A-F0F6F5CD6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248" y="1363718"/>
            <a:ext cx="369787" cy="374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0C6C7-E8BE-7ABE-7198-F61BB3D28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621" y="2311619"/>
            <a:ext cx="5832502" cy="2504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27CA69-9FFB-9C36-AA8A-D4C673E654F1}"/>
              </a:ext>
            </a:extLst>
          </p:cNvPr>
          <p:cNvSpPr/>
          <p:nvPr/>
        </p:nvSpPr>
        <p:spPr>
          <a:xfrm>
            <a:off x="252248" y="2146081"/>
            <a:ext cx="1285629" cy="331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0"/>
            <a:r>
              <a:rPr lang="vi-VN" sz="1800" b="1" i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Sơ đồ khối </a:t>
            </a:r>
          </a:p>
        </p:txBody>
      </p:sp>
    </p:spTree>
    <p:extLst>
      <p:ext uri="{BB962C8B-B14F-4D97-AF65-F5344CB8AC3E}">
        <p14:creationId xmlns:p14="http://schemas.microsoft.com/office/powerpoint/2010/main" val="14869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D4A56"/>
                </a:solidFill>
              </a:rPr>
              <a:t>7</a:t>
            </a:fld>
            <a:endParaRPr>
              <a:solidFill>
                <a:srgbClr val="4D4A56"/>
              </a:solidFill>
            </a:endParaRPr>
          </a:p>
        </p:txBody>
      </p:sp>
      <p:sp>
        <p:nvSpPr>
          <p:cNvPr id="2" name="Google Shape;1542;p53">
            <a:extLst>
              <a:ext uri="{FF2B5EF4-FFF2-40B4-BE49-F238E27FC236}">
                <a16:creationId xmlns:a16="http://schemas.microsoft.com/office/drawing/2014/main" id="{ACEF3230-6BAF-FB43-E22A-259097298EB7}"/>
              </a:ext>
            </a:extLst>
          </p:cNvPr>
          <p:cNvSpPr txBox="1"/>
          <p:nvPr/>
        </p:nvSpPr>
        <p:spPr>
          <a:xfrm>
            <a:off x="181303" y="245063"/>
            <a:ext cx="3955201" cy="52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Phần 2.Trình bày thuật toán</a:t>
            </a:r>
            <a:endParaRPr sz="24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" name="Google Shape;1542;p53">
            <a:extLst>
              <a:ext uri="{FF2B5EF4-FFF2-40B4-BE49-F238E27FC236}">
                <a16:creationId xmlns:a16="http://schemas.microsoft.com/office/drawing/2014/main" id="{2C962A9C-CF66-0AFC-F9A6-3D2270BC8E89}"/>
              </a:ext>
            </a:extLst>
          </p:cNvPr>
          <p:cNvSpPr txBox="1"/>
          <p:nvPr/>
        </p:nvSpPr>
        <p:spPr>
          <a:xfrm>
            <a:off x="144777" y="675454"/>
            <a:ext cx="8575470" cy="436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c</a:t>
            </a:r>
            <a:r>
              <a:rPr lang="en-US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  <a:r>
              <a:rPr lang="vi-VN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Thuật toán ra quyết định: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</a:t>
            </a:r>
            <a:endParaRPr lang="en-US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lvl="0"/>
            <a:r>
              <a:rPr lang="en-US" sz="2000" b="1" i="1" u="sng" dirty="0">
                <a:solidFill>
                  <a:schemeClr val="bg2">
                    <a:lumMod val="50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        </a:t>
            </a:r>
          </a:p>
          <a:p>
            <a:pPr lvl="0"/>
            <a:endParaRPr lang="vi-VN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lvl="0"/>
            <a:endParaRPr lang="vi-VN" sz="2000" b="1" i="1" u="sng" dirty="0">
              <a:solidFill>
                <a:schemeClr val="bg2">
                  <a:lumMod val="50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52F39-6315-4E55-78C5-60186AC96C02}"/>
              </a:ext>
            </a:extLst>
          </p:cNvPr>
          <p:cNvSpPr/>
          <p:nvPr/>
        </p:nvSpPr>
        <p:spPr>
          <a:xfrm>
            <a:off x="283779" y="1234086"/>
            <a:ext cx="1285629" cy="331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0"/>
            <a:r>
              <a:rPr lang="vi-VN" sz="1800" b="1" i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Sơ đồ khối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A2E58-2A9F-6E55-F8BB-6976D298ED80}"/>
              </a:ext>
            </a:extLst>
          </p:cNvPr>
          <p:cNvSpPr/>
          <p:nvPr/>
        </p:nvSpPr>
        <p:spPr>
          <a:xfrm>
            <a:off x="283779" y="1234086"/>
            <a:ext cx="8273005" cy="247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lvl="0"/>
            <a:r>
              <a:rPr lang="vi-VN" sz="1800" b="1" i="1" u="sng" dirty="0">
                <a:solidFill>
                  <a:schemeClr val="bg2">
                    <a:lumMod val="75000"/>
                  </a:schemeClr>
                </a:solidFill>
                <a:latin typeface="Tinos"/>
                <a:ea typeface="Tinos"/>
                <a:cs typeface="Tinos"/>
                <a:sym typeface="Tinos"/>
              </a:rPr>
              <a:t>  </a:t>
            </a:r>
            <a:endParaRPr lang="vi-VN" sz="1800" b="1" dirty="0">
              <a:solidFill>
                <a:schemeClr val="bg2">
                  <a:lumMod val="75000"/>
                </a:schemeClr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E2733-5B86-C22B-9EC9-34522EE1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" y="1912149"/>
            <a:ext cx="7876792" cy="2957018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434ECDF-1C15-6829-24C5-C8EAECDF51FF}"/>
              </a:ext>
            </a:extLst>
          </p:cNvPr>
          <p:cNvSpPr/>
          <p:nvPr/>
        </p:nvSpPr>
        <p:spPr>
          <a:xfrm>
            <a:off x="4572000" y="921336"/>
            <a:ext cx="3200402" cy="1047303"/>
          </a:xfrm>
          <a:prstGeom prst="cloudCallou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 = ngưỡng của ste_norm và zcr_norm</a:t>
            </a:r>
            <a:endParaRPr lang="en-US" sz="16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899D1C2-2A04-3B73-69DC-063CC70BB967}"/>
              </a:ext>
            </a:extLst>
          </p:cNvPr>
          <p:cNvSpPr/>
          <p:nvPr/>
        </p:nvSpPr>
        <p:spPr>
          <a:xfrm>
            <a:off x="6755524" y="1777635"/>
            <a:ext cx="2388476" cy="892113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Vậy -0.8 trong thuật toán có nghĩa là gì?</a:t>
            </a:r>
            <a:endParaRPr lang="en-US" dirty="0"/>
          </a:p>
        </p:txBody>
      </p:sp>
      <p:pic>
        <p:nvPicPr>
          <p:cNvPr id="16" name="Picture 15" descr="Don't Know Dude">
            <a:extLst>
              <a:ext uri="{FF2B5EF4-FFF2-40B4-BE49-F238E27FC236}">
                <a16:creationId xmlns:a16="http://schemas.microsoft.com/office/drawing/2014/main" id="{0184DA05-927C-5D77-667F-9E64593A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414" y="2035896"/>
            <a:ext cx="1517923" cy="147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84157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u="sng" dirty="0">
                <a:solidFill>
                  <a:schemeClr val="bg2">
                    <a:lumMod val="50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Phần 3: Kết quả thực nghiệm</a:t>
            </a:r>
            <a:endParaRPr u="sng" dirty="0">
              <a:solidFill>
                <a:schemeClr val="bg2">
                  <a:lumMod val="50000"/>
                </a:schemeClr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A571D-D2EA-EDF5-8E2B-125CB86DC1AA}"/>
              </a:ext>
            </a:extLst>
          </p:cNvPr>
          <p:cNvSpPr/>
          <p:nvPr/>
        </p:nvSpPr>
        <p:spPr>
          <a:xfrm>
            <a:off x="3172810" y="4369824"/>
            <a:ext cx="5202621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phone_F1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1D45-7821-52AD-DA4C-6CBC63F7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93" y="670034"/>
            <a:ext cx="642444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84157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u="sng" dirty="0">
                <a:solidFill>
                  <a:schemeClr val="bg2">
                    <a:lumMod val="50000"/>
                  </a:schemeClr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Phần 3: Kết quả thực nghiệm</a:t>
            </a:r>
            <a:endParaRPr u="sng" dirty="0">
              <a:solidFill>
                <a:schemeClr val="bg2">
                  <a:lumMod val="50000"/>
                </a:schemeClr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A571D-D2EA-EDF5-8E2B-125CB86DC1AA}"/>
              </a:ext>
            </a:extLst>
          </p:cNvPr>
          <p:cNvSpPr/>
          <p:nvPr/>
        </p:nvSpPr>
        <p:spPr>
          <a:xfrm>
            <a:off x="3172810" y="4369824"/>
            <a:ext cx="5202621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phone_M1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1D45-7821-52AD-DA4C-6CBC63F7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0593" y="685801"/>
            <a:ext cx="6337738" cy="36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617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Tinos</vt:lpstr>
      <vt:lpstr>Bahnschrift SemiBold SemiConden</vt:lpstr>
      <vt:lpstr>Playfair Display</vt:lpstr>
      <vt:lpstr>Calibri</vt:lpstr>
      <vt:lpstr>Courier New</vt:lpstr>
      <vt:lpstr>Arial</vt:lpstr>
      <vt:lpstr>Cambria Math</vt:lpstr>
      <vt:lpstr>Ophelia template</vt:lpstr>
      <vt:lpstr>Phân vùng voice – unvoice của tín hiệu nói</vt:lpstr>
      <vt:lpstr>Nội dung</vt:lpstr>
      <vt:lpstr>I.Các bước triển khai</vt:lpstr>
      <vt:lpstr>PowerPoint Presentation</vt:lpstr>
      <vt:lpstr>PowerPoint Presentation</vt:lpstr>
      <vt:lpstr>PowerPoint Presentation</vt:lpstr>
      <vt:lpstr>PowerPoint Presentation</vt:lpstr>
      <vt:lpstr>Phần 3: Kết quả thực nghiệm</vt:lpstr>
      <vt:lpstr>Phần 3: Kết quả thực nghiệm</vt:lpstr>
      <vt:lpstr>Phần 3: Kết quả thực nghiệm</vt:lpstr>
      <vt:lpstr>Phần 3: Kết quả thực nghiệm</vt:lpstr>
      <vt:lpstr>Demo chương trình</vt:lpstr>
      <vt:lpstr>Nhận xét về kết quả</vt:lpstr>
      <vt:lpstr>Cảm ơn mọi người đã lắng nghe và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vùng voice – unvoice của tín hiệu nói</dc:title>
  <cp:lastModifiedBy>Nguyễn Vy</cp:lastModifiedBy>
  <cp:revision>32</cp:revision>
  <dcterms:modified xsi:type="dcterms:W3CDTF">2022-10-09T10:01:13Z</dcterms:modified>
</cp:coreProperties>
</file>