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296" r:id="rId5"/>
    <p:sldId id="297" r:id="rId6"/>
    <p:sldId id="261" r:id="rId7"/>
    <p:sldId id="263" r:id="rId8"/>
    <p:sldId id="298" r:id="rId9"/>
    <p:sldId id="262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F80A88-0439-40A4-8FF8-592034F107EF}">
  <a:tblStyle styleId="{C4F80A88-0439-40A4-8FF8-592034F10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34121-AA58-40D7-B5DF-F7332D9DA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1" autoAdjust="0"/>
  </p:normalViewPr>
  <p:slideViewPr>
    <p:cSldViewPr snapToGrid="0">
      <p:cViewPr varScale="1">
        <p:scale>
          <a:sx n="99" d="100"/>
          <a:sy n="99" d="100"/>
        </p:scale>
        <p:origin x="922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4022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8777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7055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TRUYỀN THÔNG XÃ HỘI</a:t>
            </a:r>
            <a:endParaRPr dirty="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86B80DE-DD53-9A07-908B-39AED7A81911}"/>
              </a:ext>
            </a:extLst>
          </p:cNvPr>
          <p:cNvSpPr txBox="1"/>
          <p:nvPr/>
        </p:nvSpPr>
        <p:spPr>
          <a:xfrm>
            <a:off x="5866108" y="416238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 </a:t>
            </a:r>
            <a:r>
              <a:rPr lang="en-US" dirty="0" err="1">
                <a:solidFill>
                  <a:schemeClr val="tx1"/>
                </a:solidFill>
              </a:rPr>
              <a:t>Nguyễn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Hân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07/05/2025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VII. Kết luận</a:t>
            </a:r>
            <a:endParaRPr dirty="0"/>
          </a:p>
        </p:txBody>
      </p:sp>
      <p:sp>
        <p:nvSpPr>
          <p:cNvPr id="276" name="Google Shape;276;p20"/>
          <p:cNvSpPr txBox="1">
            <a:spLocks noGrp="1"/>
          </p:cNvSpPr>
          <p:nvPr>
            <p:ph type="body" idx="1"/>
          </p:nvPr>
        </p:nvSpPr>
        <p:spPr>
          <a:xfrm>
            <a:off x="1015139" y="1435315"/>
            <a:ext cx="4680487" cy="15326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tabLst>
                <a:tab pos="3420745" algn="l"/>
              </a:tabLst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Tập trung</a:t>
            </a:r>
            <a:r>
              <a:rPr lang="en-A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A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đẩy</a:t>
            </a:r>
            <a:r>
              <a:rPr lang="en-A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A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mạnh</a:t>
            </a:r>
            <a:r>
              <a:rPr lang="vi-V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vào những bài viết và tác giả mang lại tương tác tích cực.</a:t>
            </a:r>
            <a:endParaRPr lang="en-AU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tabLst>
                <a:tab pos="3420745" algn="l"/>
              </a:tabLst>
            </a:pPr>
            <a:r>
              <a:rPr lang="en-A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Xu </a:t>
            </a:r>
            <a:r>
              <a:rPr lang="en-A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hướng</a:t>
            </a:r>
            <a:r>
              <a:rPr lang="en-A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A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A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A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A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A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bình</a:t>
            </a:r>
            <a:r>
              <a:rPr lang="en-A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A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luận</a:t>
            </a:r>
            <a:r>
              <a:rPr lang="en-A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A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A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A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tương</a:t>
            </a:r>
            <a:r>
              <a:rPr lang="en-A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A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tác</a:t>
            </a:r>
            <a:r>
              <a:rPr lang="en-A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A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nhiều</a:t>
            </a:r>
            <a:r>
              <a:rPr lang="en-A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A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trên</a:t>
            </a:r>
            <a:r>
              <a:rPr lang="en-A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A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youtube</a:t>
            </a:r>
            <a:r>
              <a:rPr lang="vi-V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tabLst>
                <a:tab pos="3420745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9" name="Google Shape;279;p2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088581" y="847555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I. Giới thiệu</a:t>
            </a:r>
            <a:endParaRPr dirty="0"/>
          </a:p>
        </p:txBody>
      </p:sp>
      <p:sp>
        <p:nvSpPr>
          <p:cNvPr id="212" name="Google Shape;212;p13"/>
          <p:cNvSpPr txBox="1">
            <a:spLocks noGrp="1"/>
          </p:cNvSpPr>
          <p:nvPr>
            <p:ph type="body" idx="2"/>
          </p:nvPr>
        </p:nvSpPr>
        <p:spPr>
          <a:xfrm>
            <a:off x="1152191" y="1294270"/>
            <a:ext cx="5085877" cy="17821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AU" sz="1600" b="1" dirty="0" err="1"/>
              <a:t>Nguồn</a:t>
            </a:r>
            <a:r>
              <a:rPr lang="en-AU" sz="1600" b="1" dirty="0"/>
              <a:t> data: </a:t>
            </a:r>
            <a:r>
              <a:rPr lang="en-AU" sz="1600" dirty="0" err="1"/>
              <a:t>Dữ</a:t>
            </a:r>
            <a:r>
              <a:rPr lang="en-AU" sz="1600" dirty="0"/>
              <a:t> </a:t>
            </a:r>
            <a:r>
              <a:rPr lang="en-AU" sz="1600" dirty="0" err="1"/>
              <a:t>Liệu</a:t>
            </a:r>
            <a:r>
              <a:rPr lang="en-AU" sz="1600" dirty="0"/>
              <a:t> </a:t>
            </a:r>
            <a:r>
              <a:rPr lang="en-AU" sz="1600" dirty="0" err="1"/>
              <a:t>mạng</a:t>
            </a:r>
            <a:r>
              <a:rPr lang="en-AU" sz="1600" dirty="0"/>
              <a:t> </a:t>
            </a:r>
            <a:r>
              <a:rPr lang="en-AU" sz="1600" dirty="0" err="1"/>
              <a:t>xã</a:t>
            </a:r>
            <a:r>
              <a:rPr lang="en-AU" sz="1600" dirty="0"/>
              <a:t> </a:t>
            </a:r>
            <a:r>
              <a:rPr lang="en-AU" sz="1600" dirty="0" err="1"/>
              <a:t>hội</a:t>
            </a:r>
            <a:r>
              <a:rPr lang="en-AU" sz="1600" dirty="0"/>
              <a:t> </a:t>
            </a:r>
            <a:r>
              <a:rPr lang="en-AU" sz="1600" dirty="0" err="1"/>
              <a:t>của</a:t>
            </a:r>
            <a:r>
              <a:rPr lang="en-AU" sz="1600" dirty="0"/>
              <a:t> TCBS.</a:t>
            </a:r>
          </a:p>
          <a:p>
            <a:pPr marL="285750" indent="-285750"/>
            <a:r>
              <a:rPr lang="en-AU" sz="1600" b="1" dirty="0" err="1"/>
              <a:t>Mục</a:t>
            </a:r>
            <a:r>
              <a:rPr lang="en-AU" sz="1600" b="1" dirty="0"/>
              <a:t> </a:t>
            </a:r>
            <a:r>
              <a:rPr lang="en-AU" sz="1600" b="1" dirty="0" err="1"/>
              <a:t>tiêu</a:t>
            </a:r>
            <a:r>
              <a:rPr lang="en-AU" sz="1600" b="1" dirty="0"/>
              <a:t>: </a:t>
            </a:r>
            <a:r>
              <a:rPr lang="vi-VN" sz="1600" dirty="0"/>
              <a:t>Phân tích thảo luận, tương tác, sắc thái trên các nền tảng mạng xã hội</a:t>
            </a:r>
            <a:r>
              <a:rPr lang="en-AU" sz="1600" dirty="0"/>
              <a:t>.</a:t>
            </a:r>
          </a:p>
          <a:p>
            <a:pPr marL="285750" indent="-285750"/>
            <a:r>
              <a:rPr lang="en-US" sz="1400" b="1" dirty="0" err="1"/>
              <a:t>Các</a:t>
            </a:r>
            <a:r>
              <a:rPr lang="en-US" sz="1400" b="1" dirty="0"/>
              <a:t> </a:t>
            </a:r>
            <a:r>
              <a:rPr lang="en-US" sz="1400" b="1" dirty="0" err="1"/>
              <a:t>trường</a:t>
            </a:r>
            <a:r>
              <a:rPr lang="en-US" sz="1400" b="1" dirty="0"/>
              <a:t> </a:t>
            </a:r>
            <a:r>
              <a:rPr lang="en-US" sz="1400" b="1" dirty="0" err="1"/>
              <a:t>dữ</a:t>
            </a:r>
            <a:r>
              <a:rPr lang="en-US" sz="1400" b="1" dirty="0"/>
              <a:t> </a:t>
            </a:r>
            <a:r>
              <a:rPr lang="en-US" sz="1400" b="1" dirty="0" err="1"/>
              <a:t>liệu</a:t>
            </a:r>
            <a:r>
              <a:rPr lang="en-US" sz="1400" b="1" dirty="0"/>
              <a:t> </a:t>
            </a:r>
            <a:r>
              <a:rPr lang="en-US" sz="1400" b="1" dirty="0" err="1"/>
              <a:t>chính</a:t>
            </a:r>
            <a:r>
              <a:rPr lang="en-US" sz="1400" b="1" dirty="0"/>
              <a:t>:</a:t>
            </a:r>
            <a:r>
              <a:rPr lang="en-US" sz="1400" dirty="0"/>
              <a:t> Title, Platform, Created Date, Like, Comment, Share, Sentiment...</a:t>
            </a:r>
            <a:endParaRPr sz="1600" b="1"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ctrTitle" idx="4294967295"/>
          </p:nvPr>
        </p:nvSpPr>
        <p:spPr>
          <a:xfrm>
            <a:off x="1386005" y="193728"/>
            <a:ext cx="3271200" cy="45517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II. Làm sạch dữ liệu</a:t>
            </a:r>
            <a:endParaRPr dirty="0"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4294967295"/>
          </p:nvPr>
        </p:nvSpPr>
        <p:spPr>
          <a:xfrm>
            <a:off x="1386005" y="648899"/>
            <a:ext cx="6728450" cy="21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-AU" dirty="0" err="1"/>
              <a:t>Loại</a:t>
            </a:r>
            <a:r>
              <a:rPr lang="en-AU" dirty="0"/>
              <a:t> </a:t>
            </a:r>
            <a:r>
              <a:rPr lang="en-AU" dirty="0" err="1"/>
              <a:t>bỏ</a:t>
            </a:r>
            <a:r>
              <a:rPr lang="en-AU" dirty="0"/>
              <a:t> </a:t>
            </a:r>
            <a:r>
              <a:rPr lang="en-AU" dirty="0" err="1"/>
              <a:t>giá</a:t>
            </a:r>
            <a:r>
              <a:rPr lang="en-AU" dirty="0"/>
              <a:t> </a:t>
            </a:r>
            <a:r>
              <a:rPr lang="en-AU" dirty="0" err="1"/>
              <a:t>trị</a:t>
            </a:r>
            <a:r>
              <a:rPr lang="en-AU" dirty="0"/>
              <a:t> </a:t>
            </a:r>
            <a:r>
              <a:rPr lang="en-AU" dirty="0" err="1"/>
              <a:t>thiếu</a:t>
            </a:r>
            <a:r>
              <a:rPr lang="en-AU" dirty="0"/>
              <a:t> ( </a:t>
            </a:r>
            <a:r>
              <a:rPr lang="en-AU" dirty="0" err="1"/>
              <a:t>dropna</a:t>
            </a:r>
            <a:r>
              <a:rPr lang="en-AU" dirty="0"/>
              <a:t>)</a:t>
            </a:r>
          </a:p>
          <a:p>
            <a:pPr marL="342900"/>
            <a:r>
              <a:rPr lang="en-AU" dirty="0" err="1"/>
              <a:t>Chuyển</a:t>
            </a:r>
            <a:r>
              <a:rPr lang="en-AU" dirty="0"/>
              <a:t> </a:t>
            </a:r>
            <a:r>
              <a:rPr lang="en-AU" dirty="0" err="1"/>
              <a:t>đổi</a:t>
            </a:r>
            <a:r>
              <a:rPr lang="en-AU" dirty="0"/>
              <a:t> </a:t>
            </a:r>
            <a:r>
              <a:rPr lang="en-AU" dirty="0" err="1"/>
              <a:t>dữ</a:t>
            </a:r>
            <a:r>
              <a:rPr lang="en-AU" dirty="0"/>
              <a:t> </a:t>
            </a:r>
            <a:r>
              <a:rPr lang="en-AU" dirty="0" err="1"/>
              <a:t>liệu</a:t>
            </a:r>
            <a:r>
              <a:rPr lang="en-AU" dirty="0"/>
              <a:t> ( </a:t>
            </a:r>
            <a:r>
              <a:rPr lang="en-AU" dirty="0" err="1"/>
              <a:t>to_numeric</a:t>
            </a:r>
            <a:r>
              <a:rPr lang="en-AU" dirty="0"/>
              <a:t>, </a:t>
            </a:r>
            <a:r>
              <a:rPr lang="en-AU" dirty="0" err="1"/>
              <a:t>to_datatime</a:t>
            </a:r>
            <a:r>
              <a:rPr lang="en-AU" dirty="0"/>
              <a:t>)</a:t>
            </a:r>
          </a:p>
          <a:p>
            <a:pPr marL="342900"/>
            <a:r>
              <a:rPr lang="en-AU" dirty="0" err="1"/>
              <a:t>Thêm</a:t>
            </a:r>
            <a:r>
              <a:rPr lang="en-AU" dirty="0"/>
              <a:t> </a:t>
            </a:r>
            <a:r>
              <a:rPr lang="en-AU" dirty="0" err="1"/>
              <a:t>cột</a:t>
            </a:r>
            <a:r>
              <a:rPr lang="en-AU" dirty="0"/>
              <a:t> </a:t>
            </a:r>
            <a:r>
              <a:rPr lang="en-US" dirty="0"/>
              <a:t>Engagement, Mention, </a:t>
            </a:r>
            <a:r>
              <a:rPr lang="en-US" dirty="0" err="1"/>
              <a:t>Topic_Category</a:t>
            </a:r>
            <a:endParaRPr lang="en-US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BD969-1FBF-5219-B538-259F90A13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21" y="1858049"/>
            <a:ext cx="7241557" cy="2109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ctrTitle" idx="4294967295"/>
          </p:nvPr>
        </p:nvSpPr>
        <p:spPr>
          <a:xfrm>
            <a:off x="634337" y="178231"/>
            <a:ext cx="7565359" cy="76716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III. </a:t>
            </a:r>
            <a:r>
              <a:rPr lang="vi-VN" sz="2800" dirty="0"/>
              <a:t>biểu đồ xu hướng thảo luận (mention)</a:t>
            </a:r>
            <a:r>
              <a:rPr lang="en-AU" sz="2800" dirty="0"/>
              <a:t> </a:t>
            </a:r>
            <a:r>
              <a:rPr lang="vi-VN" sz="2800" dirty="0"/>
              <a:t>và tương tác (egagement) theo thời gian</a:t>
            </a:r>
            <a:r>
              <a:rPr lang="en-AU" sz="2800" dirty="0"/>
              <a:t>.</a:t>
            </a:r>
            <a:endParaRPr lang="en-US" sz="2800" dirty="0"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4294967295"/>
          </p:nvPr>
        </p:nvSpPr>
        <p:spPr>
          <a:xfrm>
            <a:off x="1006297" y="945397"/>
            <a:ext cx="5836204" cy="4861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-AU" dirty="0" err="1">
                <a:solidFill>
                  <a:schemeClr val="bg1"/>
                </a:solidFill>
              </a:rPr>
              <a:t>Biểu</a:t>
            </a:r>
            <a:r>
              <a:rPr lang="en-AU" dirty="0">
                <a:solidFill>
                  <a:schemeClr val="bg1"/>
                </a:solidFill>
              </a:rPr>
              <a:t> </a:t>
            </a:r>
            <a:r>
              <a:rPr lang="en-AU" dirty="0" err="1">
                <a:solidFill>
                  <a:schemeClr val="bg1"/>
                </a:solidFill>
              </a:rPr>
              <a:t>đồ</a:t>
            </a:r>
            <a:r>
              <a:rPr lang="en-AU" dirty="0">
                <a:solidFill>
                  <a:schemeClr val="bg1"/>
                </a:solidFill>
              </a:rPr>
              <a:t> xu </a:t>
            </a:r>
            <a:r>
              <a:rPr lang="en-AU" dirty="0" err="1">
                <a:solidFill>
                  <a:schemeClr val="bg1"/>
                </a:solidFill>
              </a:rPr>
              <a:t>hướng</a:t>
            </a:r>
            <a:r>
              <a:rPr lang="en-AU" dirty="0">
                <a:solidFill>
                  <a:schemeClr val="bg1"/>
                </a:solidFill>
              </a:rPr>
              <a:t> </a:t>
            </a:r>
            <a:r>
              <a:rPr lang="en-AU" dirty="0" err="1">
                <a:solidFill>
                  <a:schemeClr val="bg1"/>
                </a:solidFill>
              </a:rPr>
              <a:t>thảo</a:t>
            </a:r>
            <a:r>
              <a:rPr lang="en-AU" dirty="0">
                <a:solidFill>
                  <a:schemeClr val="bg1"/>
                </a:solidFill>
              </a:rPr>
              <a:t> </a:t>
            </a:r>
            <a:r>
              <a:rPr lang="en-AU" dirty="0" err="1">
                <a:solidFill>
                  <a:schemeClr val="bg1"/>
                </a:solidFill>
              </a:rPr>
              <a:t>luận</a:t>
            </a:r>
            <a:r>
              <a:rPr lang="en-AU" dirty="0">
                <a:solidFill>
                  <a:schemeClr val="bg1"/>
                </a:solidFill>
              </a:rPr>
              <a:t> (Mention)</a:t>
            </a:r>
            <a:endParaRPr lang="en-AU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4" name="Picture 3" descr="A graph with a line&#10;&#10;AI-generated content may be incorrect.">
            <a:extLst>
              <a:ext uri="{FF2B5EF4-FFF2-40B4-BE49-F238E27FC236}">
                <a16:creationId xmlns:a16="http://schemas.microsoft.com/office/drawing/2014/main" id="{EBE5ED94-6354-407A-BA3D-BC0B9C798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373" y="1326577"/>
            <a:ext cx="4630665" cy="3259223"/>
          </a:xfrm>
          <a:prstGeom prst="rect">
            <a:avLst/>
          </a:prstGeom>
        </p:spPr>
      </p:pic>
      <p:sp>
        <p:nvSpPr>
          <p:cNvPr id="5" name="Google Shape;221;p14">
            <a:extLst>
              <a:ext uri="{FF2B5EF4-FFF2-40B4-BE49-F238E27FC236}">
                <a16:creationId xmlns:a16="http://schemas.microsoft.com/office/drawing/2014/main" id="{99357287-ED9A-DA0D-4B55-43930863429B}"/>
              </a:ext>
            </a:extLst>
          </p:cNvPr>
          <p:cNvSpPr txBox="1">
            <a:spLocks/>
          </p:cNvSpPr>
          <p:nvPr/>
        </p:nvSpPr>
        <p:spPr>
          <a:xfrm>
            <a:off x="1006297" y="1431565"/>
            <a:ext cx="3115159" cy="486168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0" indent="0" algn="ctr">
              <a:buNone/>
            </a:pPr>
            <a:r>
              <a:rPr lang="en-AU" dirty="0" err="1"/>
              <a:t>Ngày</a:t>
            </a:r>
            <a:r>
              <a:rPr lang="en-AU" dirty="0"/>
              <a:t> 29/05/2023 xu </a:t>
            </a:r>
            <a:r>
              <a:rPr lang="en-AU" dirty="0" err="1"/>
              <a:t>hướng</a:t>
            </a:r>
            <a:r>
              <a:rPr lang="en-AU" dirty="0"/>
              <a:t> </a:t>
            </a:r>
            <a:r>
              <a:rPr lang="en-AU" dirty="0" err="1"/>
              <a:t>thảo</a:t>
            </a:r>
            <a:r>
              <a:rPr lang="en-AU" dirty="0"/>
              <a:t> </a:t>
            </a:r>
            <a:r>
              <a:rPr lang="en-AU" dirty="0" err="1"/>
              <a:t>luận</a:t>
            </a:r>
            <a:r>
              <a:rPr lang="en-AU" dirty="0"/>
              <a:t> </a:t>
            </a:r>
            <a:r>
              <a:rPr lang="en-AU" dirty="0" err="1"/>
              <a:t>tăng</a:t>
            </a:r>
            <a:r>
              <a:rPr lang="en-AU" dirty="0"/>
              <a:t> </a:t>
            </a:r>
            <a:r>
              <a:rPr lang="en-AU" dirty="0" err="1"/>
              <a:t>cao</a:t>
            </a:r>
            <a:r>
              <a:rPr lang="en-AU" dirty="0"/>
              <a:t> </a:t>
            </a:r>
            <a:r>
              <a:rPr lang="en-AU" dirty="0" err="1"/>
              <a:t>nhất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767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subTitle" idx="4294967295"/>
          </p:nvPr>
        </p:nvSpPr>
        <p:spPr>
          <a:xfrm>
            <a:off x="773823" y="269192"/>
            <a:ext cx="4945052" cy="3662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-AU" dirty="0" err="1">
                <a:solidFill>
                  <a:schemeClr val="bg1"/>
                </a:solidFill>
              </a:rPr>
              <a:t>Biểu</a:t>
            </a:r>
            <a:r>
              <a:rPr lang="en-AU" dirty="0">
                <a:solidFill>
                  <a:schemeClr val="bg1"/>
                </a:solidFill>
              </a:rPr>
              <a:t> </a:t>
            </a:r>
            <a:r>
              <a:rPr lang="en-AU" dirty="0" err="1">
                <a:solidFill>
                  <a:schemeClr val="bg1"/>
                </a:solidFill>
              </a:rPr>
              <a:t>đồ</a:t>
            </a:r>
            <a:r>
              <a:rPr lang="en-AU" dirty="0">
                <a:solidFill>
                  <a:schemeClr val="bg1"/>
                </a:solidFill>
              </a:rPr>
              <a:t> </a:t>
            </a:r>
            <a:r>
              <a:rPr lang="vi-VN" dirty="0">
                <a:solidFill>
                  <a:schemeClr val="bg1"/>
                </a:solidFill>
              </a:rPr>
              <a:t>tương tác (</a:t>
            </a:r>
            <a:r>
              <a:rPr lang="en-AU" dirty="0">
                <a:solidFill>
                  <a:schemeClr val="bg1"/>
                </a:solidFill>
              </a:rPr>
              <a:t>E</a:t>
            </a:r>
            <a:r>
              <a:rPr lang="vi-VN" dirty="0">
                <a:solidFill>
                  <a:schemeClr val="bg1"/>
                </a:solidFill>
              </a:rPr>
              <a:t>gagement)</a:t>
            </a:r>
            <a:endParaRPr lang="en-AU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4" name="Picture 3" descr="A graph with green line&#10;&#10;AI-generated content may be incorrect.">
            <a:extLst>
              <a:ext uri="{FF2B5EF4-FFF2-40B4-BE49-F238E27FC236}">
                <a16:creationId xmlns:a16="http://schemas.microsoft.com/office/drawing/2014/main" id="{29129EBC-6FE2-DDBC-5441-1029EDA86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35" y="692885"/>
            <a:ext cx="8055790" cy="42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820392" y="160276"/>
            <a:ext cx="6728400" cy="8503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 dirty="0"/>
              <a:t>IV.</a:t>
            </a:r>
            <a:r>
              <a:rPr lang="vi-VN" sz="2800" dirty="0"/>
              <a:t> tỉ lệ thảo luận trên từng nền tảng (platforms)</a:t>
            </a:r>
            <a:endParaRPr sz="2800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5" name="Picture 4" descr="A graph with purple squares&#10;&#10;AI-generated content may be incorrect.">
            <a:extLst>
              <a:ext uri="{FF2B5EF4-FFF2-40B4-BE49-F238E27FC236}">
                <a16:creationId xmlns:a16="http://schemas.microsoft.com/office/drawing/2014/main" id="{B6DBE589-AD5E-3837-6A06-79E80D8EA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542" y="1010622"/>
            <a:ext cx="5714933" cy="3468388"/>
          </a:xfrm>
          <a:prstGeom prst="rect">
            <a:avLst/>
          </a:prstGeom>
        </p:spPr>
      </p:pic>
      <p:sp>
        <p:nvSpPr>
          <p:cNvPr id="6" name="Google Shape;221;p14">
            <a:extLst>
              <a:ext uri="{FF2B5EF4-FFF2-40B4-BE49-F238E27FC236}">
                <a16:creationId xmlns:a16="http://schemas.microsoft.com/office/drawing/2014/main" id="{87461F6B-0479-1F04-F571-71BEF9FCD634}"/>
              </a:ext>
            </a:extLst>
          </p:cNvPr>
          <p:cNvSpPr txBox="1">
            <a:spLocks/>
          </p:cNvSpPr>
          <p:nvPr/>
        </p:nvSpPr>
        <p:spPr>
          <a:xfrm>
            <a:off x="355368" y="1532304"/>
            <a:ext cx="2798537" cy="1342632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0" indent="0" algn="ctr">
              <a:buNone/>
            </a:pPr>
            <a:r>
              <a:rPr lang="en-AU" dirty="0" err="1"/>
              <a:t>Nền</a:t>
            </a:r>
            <a:r>
              <a:rPr lang="en-AU" dirty="0"/>
              <a:t> </a:t>
            </a:r>
            <a:r>
              <a:rPr lang="en-AU" dirty="0" err="1"/>
              <a:t>tảng</a:t>
            </a:r>
            <a:r>
              <a:rPr lang="en-AU" dirty="0"/>
              <a:t> </a:t>
            </a:r>
            <a:r>
              <a:rPr lang="en-AU" dirty="0" err="1"/>
              <a:t>youtube</a:t>
            </a:r>
            <a:r>
              <a:rPr lang="en-AU" dirty="0"/>
              <a:t> </a:t>
            </a:r>
            <a:r>
              <a:rPr lang="en-AU" dirty="0" err="1"/>
              <a:t>có</a:t>
            </a:r>
            <a:r>
              <a:rPr lang="en-AU" dirty="0"/>
              <a:t> </a:t>
            </a:r>
            <a:r>
              <a:rPr lang="en-AU" dirty="0" err="1"/>
              <a:t>tỷ</a:t>
            </a:r>
            <a:r>
              <a:rPr lang="en-AU" dirty="0"/>
              <a:t> </a:t>
            </a:r>
            <a:r>
              <a:rPr lang="en-AU" dirty="0" err="1"/>
              <a:t>lệ</a:t>
            </a:r>
            <a:r>
              <a:rPr lang="en-AU" dirty="0"/>
              <a:t> </a:t>
            </a:r>
            <a:r>
              <a:rPr lang="en-AU" dirty="0" err="1"/>
              <a:t>thảo</a:t>
            </a:r>
            <a:r>
              <a:rPr lang="en-AU" dirty="0"/>
              <a:t> </a:t>
            </a:r>
            <a:r>
              <a:rPr lang="en-AU" dirty="0" err="1"/>
              <a:t>luận</a:t>
            </a:r>
            <a:r>
              <a:rPr lang="en-AU" dirty="0"/>
              <a:t> </a:t>
            </a:r>
            <a:r>
              <a:rPr lang="en-AU" dirty="0" err="1"/>
              <a:t>nhiều</a:t>
            </a:r>
            <a:r>
              <a:rPr lang="en-AU" dirty="0"/>
              <a:t> </a:t>
            </a:r>
            <a:r>
              <a:rPr lang="en-AU" dirty="0" err="1"/>
              <a:t>nhất</a:t>
            </a:r>
            <a:r>
              <a:rPr lang="en-AU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V.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(sentiment)</a:t>
            </a:r>
            <a:endParaRPr dirty="0"/>
          </a:p>
        </p:txBody>
      </p:sp>
      <p:sp>
        <p:nvSpPr>
          <p:cNvPr id="270" name="Google Shape;270;p1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7" name="Picture 6" descr="A graph with blue bars&#10;&#10;AI-generated content may be incorrect.">
            <a:extLst>
              <a:ext uri="{FF2B5EF4-FFF2-40B4-BE49-F238E27FC236}">
                <a16:creationId xmlns:a16="http://schemas.microsoft.com/office/drawing/2014/main" id="{96B2AF2D-7E9E-2498-E4C7-77F973736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850" y="1271829"/>
            <a:ext cx="5812052" cy="36325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1192352" y="588935"/>
            <a:ext cx="6952008" cy="8038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 dirty="0"/>
              <a:t>VI. </a:t>
            </a:r>
            <a:r>
              <a:rPr lang="vi-VN" sz="2800" dirty="0"/>
              <a:t>Top 5 Chủ đề được thảo luận nhiều nhất</a:t>
            </a:r>
            <a:endParaRPr sz="2800" dirty="0"/>
          </a:p>
        </p:txBody>
      </p:sp>
      <p:sp>
        <p:nvSpPr>
          <p:cNvPr id="270" name="Google Shape;270;p1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3" name="Picture 2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2B6241BF-F9E7-1B28-58F8-10F36EC3F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40" y="1293140"/>
            <a:ext cx="6586780" cy="329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3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>
            <a:spLocks noGrp="1"/>
          </p:cNvSpPr>
          <p:nvPr>
            <p:ph type="ctrTitle" idx="4294967295"/>
          </p:nvPr>
        </p:nvSpPr>
        <p:spPr>
          <a:xfrm>
            <a:off x="2474528" y="221709"/>
            <a:ext cx="3979200" cy="67349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VII.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endParaRPr sz="2800" dirty="0"/>
          </a:p>
        </p:txBody>
      </p:sp>
      <p:sp>
        <p:nvSpPr>
          <p:cNvPr id="249" name="Google Shape;249;p18"/>
          <p:cNvSpPr txBox="1">
            <a:spLocks noGrp="1"/>
          </p:cNvSpPr>
          <p:nvPr>
            <p:ph type="subTitle" idx="4294967295"/>
          </p:nvPr>
        </p:nvSpPr>
        <p:spPr>
          <a:xfrm>
            <a:off x="2780183" y="775404"/>
            <a:ext cx="3979200" cy="25877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>
              <a:spcAft>
                <a:spcPts val="600"/>
              </a:spcAft>
            </a:pPr>
            <a:r>
              <a:rPr lang="en-US" sz="1300" dirty="0" err="1"/>
              <a:t>Tổng</a:t>
            </a:r>
            <a:r>
              <a:rPr lang="en-US" sz="1300" dirty="0"/>
              <a:t> </a:t>
            </a:r>
            <a:r>
              <a:rPr lang="en-US" sz="1300" dirty="0" err="1"/>
              <a:t>số</a:t>
            </a:r>
            <a:r>
              <a:rPr lang="en-US" sz="1300" dirty="0"/>
              <a:t> </a:t>
            </a:r>
            <a:r>
              <a:rPr lang="en-US" sz="1300" dirty="0" err="1"/>
              <a:t>bài</a:t>
            </a:r>
            <a:r>
              <a:rPr lang="en-US" sz="1300" dirty="0"/>
              <a:t> </a:t>
            </a:r>
            <a:r>
              <a:rPr lang="en-US" sz="1300" dirty="0" err="1"/>
              <a:t>viết</a:t>
            </a:r>
            <a:r>
              <a:rPr lang="en-US" sz="1300" dirty="0"/>
              <a:t>: 135</a:t>
            </a:r>
          </a:p>
          <a:p>
            <a:pPr marL="342900">
              <a:spcAft>
                <a:spcPts val="600"/>
              </a:spcAft>
            </a:pPr>
            <a:r>
              <a:rPr lang="en-US" sz="1300" dirty="0" err="1"/>
              <a:t>Tổng</a:t>
            </a:r>
            <a:r>
              <a:rPr lang="en-US" sz="1300" dirty="0"/>
              <a:t> </a:t>
            </a:r>
            <a:r>
              <a:rPr lang="en-US" sz="1300" dirty="0" err="1"/>
              <a:t>số</a:t>
            </a:r>
            <a:r>
              <a:rPr lang="en-US" sz="1300" dirty="0"/>
              <a:t> </a:t>
            </a:r>
            <a:r>
              <a:rPr lang="en-US" sz="1300" dirty="0" err="1"/>
              <a:t>tác</a:t>
            </a:r>
            <a:r>
              <a:rPr lang="en-US" sz="1300" dirty="0"/>
              <a:t> </a:t>
            </a:r>
            <a:r>
              <a:rPr lang="en-US" sz="1300" dirty="0" err="1"/>
              <a:t>giả</a:t>
            </a:r>
            <a:r>
              <a:rPr lang="en-US" sz="1300" dirty="0"/>
              <a:t>: 98</a:t>
            </a:r>
          </a:p>
          <a:p>
            <a:pPr marL="342900">
              <a:spcAft>
                <a:spcPts val="600"/>
              </a:spcAft>
            </a:pPr>
            <a:r>
              <a:rPr lang="en-US" sz="1300" dirty="0" err="1"/>
              <a:t>Tỉ</a:t>
            </a:r>
            <a:r>
              <a:rPr lang="en-US" sz="1300" dirty="0"/>
              <a:t> </a:t>
            </a:r>
            <a:r>
              <a:rPr lang="en-US" sz="1300" dirty="0" err="1"/>
              <a:t>lệ</a:t>
            </a:r>
            <a:r>
              <a:rPr lang="en-US" sz="1300" dirty="0"/>
              <a:t> </a:t>
            </a:r>
            <a:r>
              <a:rPr lang="en-US" sz="1300" dirty="0" err="1"/>
              <a:t>các</a:t>
            </a:r>
            <a:r>
              <a:rPr lang="en-US" sz="1300" dirty="0"/>
              <a:t> sentiment:</a:t>
            </a:r>
          </a:p>
          <a:p>
            <a:pPr marL="342900">
              <a:spcAft>
                <a:spcPts val="600"/>
              </a:spcAft>
            </a:pPr>
            <a:r>
              <a:rPr lang="en-US" sz="1300" dirty="0"/>
              <a:t>Neutral:     41.48</a:t>
            </a:r>
          </a:p>
          <a:p>
            <a:pPr marL="342900">
              <a:spcAft>
                <a:spcPts val="600"/>
              </a:spcAft>
            </a:pPr>
            <a:r>
              <a:rPr lang="en-US" sz="1300" dirty="0"/>
              <a:t>Negative:   37.78</a:t>
            </a:r>
          </a:p>
          <a:p>
            <a:pPr marL="342900">
              <a:spcAft>
                <a:spcPts val="600"/>
              </a:spcAft>
            </a:pPr>
            <a:r>
              <a:rPr lang="en-US" sz="1300" dirty="0"/>
              <a:t>Positive:    20.74</a:t>
            </a:r>
          </a:p>
          <a:p>
            <a:pPr marL="342900">
              <a:spcAft>
                <a:spcPts val="600"/>
              </a:spcAft>
            </a:pPr>
            <a:r>
              <a:rPr lang="en-US" sz="1300" dirty="0"/>
              <a:t>Name: proportion, </a:t>
            </a:r>
            <a:r>
              <a:rPr lang="en-US" sz="1300" dirty="0" err="1"/>
              <a:t>dtype</a:t>
            </a:r>
            <a:r>
              <a:rPr lang="en-US" sz="1300" dirty="0"/>
              <a:t>: float64</a:t>
            </a:r>
          </a:p>
          <a:p>
            <a:pPr marL="342900">
              <a:spcAft>
                <a:spcPts val="600"/>
              </a:spcAft>
            </a:pPr>
            <a:r>
              <a:rPr lang="en-US" sz="1300" dirty="0" err="1"/>
              <a:t>Tổng</a:t>
            </a:r>
            <a:r>
              <a:rPr lang="en-US" sz="1300" dirty="0"/>
              <a:t> engagement </a:t>
            </a:r>
            <a:r>
              <a:rPr lang="en-US" sz="1300" dirty="0" err="1"/>
              <a:t>trung</a:t>
            </a:r>
            <a:r>
              <a:rPr lang="en-US" sz="1300" dirty="0"/>
              <a:t> </a:t>
            </a:r>
            <a:r>
              <a:rPr lang="en-US" sz="1300" dirty="0" err="1"/>
              <a:t>bình</a:t>
            </a:r>
            <a:r>
              <a:rPr lang="en-US" sz="1300" dirty="0"/>
              <a:t> </a:t>
            </a:r>
            <a:r>
              <a:rPr lang="en-US" sz="1300" dirty="0" err="1"/>
              <a:t>mỗi</a:t>
            </a:r>
            <a:r>
              <a:rPr lang="en-US" sz="1300" dirty="0"/>
              <a:t> </a:t>
            </a:r>
            <a:r>
              <a:rPr lang="en-US" sz="1300" dirty="0" err="1"/>
              <a:t>bài</a:t>
            </a:r>
            <a:r>
              <a:rPr lang="en-US" sz="1300" dirty="0"/>
              <a:t>: 0.87</a:t>
            </a:r>
            <a:endParaRPr sz="1300" dirty="0"/>
          </a:p>
        </p:txBody>
      </p:sp>
      <p:grpSp>
        <p:nvGrpSpPr>
          <p:cNvPr id="250" name="Google Shape;250;p18"/>
          <p:cNvGrpSpPr/>
          <p:nvPr/>
        </p:nvGrpSpPr>
        <p:grpSpPr>
          <a:xfrm>
            <a:off x="163850" y="929756"/>
            <a:ext cx="1909532" cy="1909527"/>
            <a:chOff x="6643075" y="3664250"/>
            <a:chExt cx="407950" cy="407975"/>
          </a:xfrm>
        </p:grpSpPr>
        <p:sp>
          <p:nvSpPr>
            <p:cNvPr id="251" name="Google Shape;25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3" name="Google Shape;253;p18"/>
          <p:cNvGrpSpPr/>
          <p:nvPr/>
        </p:nvGrpSpPr>
        <p:grpSpPr>
          <a:xfrm rot="-587471">
            <a:off x="61036" y="3524466"/>
            <a:ext cx="785066" cy="785066"/>
            <a:chOff x="576250" y="4319400"/>
            <a:chExt cx="442075" cy="442050"/>
          </a:xfrm>
        </p:grpSpPr>
        <p:sp>
          <p:nvSpPr>
            <p:cNvPr id="254" name="Google Shape;25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8" name="Google Shape;258;p18"/>
          <p:cNvSpPr/>
          <p:nvPr/>
        </p:nvSpPr>
        <p:spPr>
          <a:xfrm>
            <a:off x="53182" y="154580"/>
            <a:ext cx="298471" cy="28499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18"/>
          <p:cNvSpPr/>
          <p:nvPr/>
        </p:nvSpPr>
        <p:spPr>
          <a:xfrm rot="2697367">
            <a:off x="1382499" y="3247114"/>
            <a:ext cx="453095" cy="43263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18"/>
          <p:cNvSpPr/>
          <p:nvPr/>
        </p:nvSpPr>
        <p:spPr>
          <a:xfrm>
            <a:off x="1657861" y="2571750"/>
            <a:ext cx="181476" cy="1733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" name="Google Shape;261;p18"/>
          <p:cNvSpPr/>
          <p:nvPr/>
        </p:nvSpPr>
        <p:spPr>
          <a:xfrm rot="1280326">
            <a:off x="82193" y="982577"/>
            <a:ext cx="181458" cy="17332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On-screen Show (16:9)</PresentationFormat>
  <Paragraphs>40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Inria Sans</vt:lpstr>
      <vt:lpstr>Saira Semi Condensed</vt:lpstr>
      <vt:lpstr>Times New Roman</vt:lpstr>
      <vt:lpstr>Titillium Web</vt:lpstr>
      <vt:lpstr>Gurney template</vt:lpstr>
      <vt:lpstr>TRUYỀN THÔNG XÃ HỘI</vt:lpstr>
      <vt:lpstr>I. Giới thiệu</vt:lpstr>
      <vt:lpstr>II. Làm sạch dữ liệu</vt:lpstr>
      <vt:lpstr>III. biểu đồ xu hướng thảo luận (mention) và tương tác (egagement) theo thời gian.</vt:lpstr>
      <vt:lpstr>PowerPoint Presentation</vt:lpstr>
      <vt:lpstr>IV. tỉ lệ thảo luận trên từng nền tảng (platforms)</vt:lpstr>
      <vt:lpstr>V. Tỉ lệ sắc thái thảo luận (sentiment)</vt:lpstr>
      <vt:lpstr>VI. Top 5 Chủ đề được thảo luận nhiều nhất</vt:lpstr>
      <vt:lpstr>VII. Tổng quan dữ liệu</vt:lpstr>
      <vt:lpstr>VII. 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HÂN NGUYỄN DOÃN</dc:creator>
  <cp:lastModifiedBy>HÂN NGUYỄN DOÃN</cp:lastModifiedBy>
  <cp:revision>1</cp:revision>
  <dcterms:modified xsi:type="dcterms:W3CDTF">2025-05-07T16:16:34Z</dcterms:modified>
</cp:coreProperties>
</file>