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829" r:id="rId1"/>
  </p:sldMasterIdLst>
  <p:notesMasterIdLst>
    <p:notesMasterId r:id="rId20"/>
  </p:notesMasterIdLst>
  <p:handoutMasterIdLst>
    <p:handoutMasterId r:id="rId21"/>
  </p:handoutMasterIdLst>
  <p:sldIdLst>
    <p:sldId id="961" r:id="rId2"/>
    <p:sldId id="974" r:id="rId3"/>
    <p:sldId id="987" r:id="rId4"/>
    <p:sldId id="1015" r:id="rId5"/>
    <p:sldId id="989" r:id="rId6"/>
    <p:sldId id="1020" r:id="rId7"/>
    <p:sldId id="1019" r:id="rId8"/>
    <p:sldId id="1021" r:id="rId9"/>
    <p:sldId id="982" r:id="rId10"/>
    <p:sldId id="1022" r:id="rId11"/>
    <p:sldId id="1023" r:id="rId12"/>
    <p:sldId id="1024" r:id="rId13"/>
    <p:sldId id="1025" r:id="rId14"/>
    <p:sldId id="1027" r:id="rId15"/>
    <p:sldId id="1028" r:id="rId16"/>
    <p:sldId id="1029" r:id="rId17"/>
    <p:sldId id="1026" r:id="rId18"/>
    <p:sldId id="983" r:id="rId19"/>
  </p:sldIdLst>
  <p:sldSz cx="9144000" cy="6858000" type="screen4x3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8B6300-9D50-4CC9-ADE1-0DACC171AC85}">
          <p14:sldIdLst>
            <p14:sldId id="961"/>
          </p14:sldIdLst>
        </p14:section>
        <p14:section name="Untitled Section" id="{B6A2792E-BC9C-4C90-B310-6E1D93779389}">
          <p14:sldIdLst>
            <p14:sldId id="974"/>
            <p14:sldId id="987"/>
            <p14:sldId id="1015"/>
            <p14:sldId id="989"/>
            <p14:sldId id="1020"/>
            <p14:sldId id="1019"/>
            <p14:sldId id="1021"/>
            <p14:sldId id="982"/>
            <p14:sldId id="1022"/>
            <p14:sldId id="1023"/>
            <p14:sldId id="1024"/>
            <p14:sldId id="1025"/>
            <p14:sldId id="1027"/>
            <p14:sldId id="1028"/>
            <p14:sldId id="1029"/>
            <p14:sldId id="1026"/>
            <p14:sldId id="9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E1E"/>
    <a:srgbClr val="644080"/>
    <a:srgbClr val="916E0F"/>
    <a:srgbClr val="505054"/>
    <a:srgbClr val="265C80"/>
    <a:srgbClr val="007580"/>
    <a:srgbClr val="B94B00"/>
    <a:srgbClr val="AF8CC8"/>
    <a:srgbClr val="FAD737"/>
    <a:srgbClr val="A0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 autoAdjust="0"/>
    <p:restoredTop sz="78608" autoAdjust="0"/>
  </p:normalViewPr>
  <p:slideViewPr>
    <p:cSldViewPr snapToGrid="0">
      <p:cViewPr>
        <p:scale>
          <a:sx n="125" d="100"/>
          <a:sy n="125" d="100"/>
        </p:scale>
        <p:origin x="150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14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4zyc4t ." userId="a7d8b341f4847ceb" providerId="LiveId" clId="{0254A56B-44AB-6945-AA01-99461C1F9A94}"/>
    <pc:docChg chg="addSld delSld modSld">
      <pc:chgData name="cr4zyc4t ." userId="a7d8b341f4847ceb" providerId="LiveId" clId="{0254A56B-44AB-6945-AA01-99461C1F9A94}" dt="2019-12-23T14:13:43.194" v="37" actId="20577"/>
      <pc:docMkLst>
        <pc:docMk/>
      </pc:docMkLst>
      <pc:sldChg chg="modSp">
        <pc:chgData name="cr4zyc4t ." userId="a7d8b341f4847ceb" providerId="LiveId" clId="{0254A56B-44AB-6945-AA01-99461C1F9A94}" dt="2019-12-23T14:13:43.194" v="37" actId="20577"/>
        <pc:sldMkLst>
          <pc:docMk/>
          <pc:sldMk cId="3058976422" sldId="974"/>
        </pc:sldMkLst>
        <pc:spChg chg="mod">
          <ac:chgData name="cr4zyc4t ." userId="a7d8b341f4847ceb" providerId="LiveId" clId="{0254A56B-44AB-6945-AA01-99461C1F9A94}" dt="2019-12-23T14:13:37.264" v="22" actId="20577"/>
          <ac:spMkLst>
            <pc:docMk/>
            <pc:sldMk cId="3058976422" sldId="974"/>
            <ac:spMk id="29" creationId="{00000000-0000-0000-0000-000000000000}"/>
          </ac:spMkLst>
        </pc:spChg>
        <pc:spChg chg="mod">
          <ac:chgData name="cr4zyc4t ." userId="a7d8b341f4847ceb" providerId="LiveId" clId="{0254A56B-44AB-6945-AA01-99461C1F9A94}" dt="2019-12-23T14:13:43.194" v="37" actId="20577"/>
          <ac:spMkLst>
            <pc:docMk/>
            <pc:sldMk cId="3058976422" sldId="974"/>
            <ac:spMk id="30" creationId="{00000000-0000-0000-0000-000000000000}"/>
          </ac:spMkLst>
        </pc:spChg>
      </pc:sldChg>
      <pc:sldChg chg="modSp">
        <pc:chgData name="cr4zyc4t ." userId="a7d8b341f4847ceb" providerId="LiveId" clId="{0254A56B-44AB-6945-AA01-99461C1F9A94}" dt="2019-12-23T14:13:17.125" v="14" actId="20577"/>
        <pc:sldMkLst>
          <pc:docMk/>
          <pc:sldMk cId="3728922822" sldId="983"/>
        </pc:sldMkLst>
        <pc:spChg chg="mod">
          <ac:chgData name="cr4zyc4t ." userId="a7d8b341f4847ceb" providerId="LiveId" clId="{0254A56B-44AB-6945-AA01-99461C1F9A94}" dt="2019-12-23T14:13:17.125" v="14" actId="20577"/>
          <ac:spMkLst>
            <pc:docMk/>
            <pc:sldMk cId="3728922822" sldId="983"/>
            <ac:spMk id="3" creationId="{00000000-0000-0000-0000-000000000000}"/>
          </ac:spMkLst>
        </pc:spChg>
      </pc:sldChg>
      <pc:sldChg chg="modSp">
        <pc:chgData name="cr4zyc4t ." userId="a7d8b341f4847ceb" providerId="LiveId" clId="{0254A56B-44AB-6945-AA01-99461C1F9A94}" dt="2019-12-23T14:13:14.128" v="12" actId="20577"/>
        <pc:sldMkLst>
          <pc:docMk/>
          <pc:sldMk cId="2055231690" sldId="1026"/>
        </pc:sldMkLst>
        <pc:spChg chg="mod">
          <ac:chgData name="cr4zyc4t ." userId="a7d8b341f4847ceb" providerId="LiveId" clId="{0254A56B-44AB-6945-AA01-99461C1F9A94}" dt="2019-12-23T14:13:14.128" v="12" actId="20577"/>
          <ac:spMkLst>
            <pc:docMk/>
            <pc:sldMk cId="2055231690" sldId="1026"/>
            <ac:spMk id="3" creationId="{00000000-0000-0000-0000-000000000000}"/>
          </ac:spMkLst>
        </pc:spChg>
      </pc:sldChg>
      <pc:sldChg chg="add del">
        <pc:chgData name="cr4zyc4t ." userId="a7d8b341f4847ceb" providerId="LiveId" clId="{0254A56B-44AB-6945-AA01-99461C1F9A94}" dt="2019-12-23T14:12:52.022" v="1"/>
        <pc:sldMkLst>
          <pc:docMk/>
          <pc:sldMk cId="762149824" sldId="1027"/>
        </pc:sldMkLst>
      </pc:sldChg>
      <pc:sldChg chg="modSp add">
        <pc:chgData name="cr4zyc4t ." userId="a7d8b341f4847ceb" providerId="LiveId" clId="{0254A56B-44AB-6945-AA01-99461C1F9A94}" dt="2019-12-23T14:13:05.485" v="6" actId="20577"/>
        <pc:sldMkLst>
          <pc:docMk/>
          <pc:sldMk cId="1371840093" sldId="1027"/>
        </pc:sldMkLst>
        <pc:spChg chg="mod">
          <ac:chgData name="cr4zyc4t ." userId="a7d8b341f4847ceb" providerId="LiveId" clId="{0254A56B-44AB-6945-AA01-99461C1F9A94}" dt="2019-12-23T14:13:05.485" v="6" actId="20577"/>
          <ac:spMkLst>
            <pc:docMk/>
            <pc:sldMk cId="1371840093" sldId="1027"/>
            <ac:spMk id="3" creationId="{00000000-0000-0000-0000-000000000000}"/>
          </ac:spMkLst>
        </pc:spChg>
      </pc:sldChg>
      <pc:sldChg chg="add del">
        <pc:chgData name="cr4zyc4t ." userId="a7d8b341f4847ceb" providerId="LiveId" clId="{0254A56B-44AB-6945-AA01-99461C1F9A94}" dt="2019-12-23T14:12:57.110" v="3"/>
        <pc:sldMkLst>
          <pc:docMk/>
          <pc:sldMk cId="2874695763" sldId="1027"/>
        </pc:sldMkLst>
      </pc:sldChg>
      <pc:sldChg chg="modSp add">
        <pc:chgData name="cr4zyc4t ." userId="a7d8b341f4847ceb" providerId="LiveId" clId="{0254A56B-44AB-6945-AA01-99461C1F9A94}" dt="2019-12-23T14:13:08.340" v="8" actId="20577"/>
        <pc:sldMkLst>
          <pc:docMk/>
          <pc:sldMk cId="1258020919" sldId="1028"/>
        </pc:sldMkLst>
        <pc:spChg chg="mod">
          <ac:chgData name="cr4zyc4t ." userId="a7d8b341f4847ceb" providerId="LiveId" clId="{0254A56B-44AB-6945-AA01-99461C1F9A94}" dt="2019-12-23T14:13:08.340" v="8" actId="20577"/>
          <ac:spMkLst>
            <pc:docMk/>
            <pc:sldMk cId="1258020919" sldId="1028"/>
            <ac:spMk id="3" creationId="{00000000-0000-0000-0000-000000000000}"/>
          </ac:spMkLst>
        </pc:spChg>
      </pc:sldChg>
      <pc:sldChg chg="add del">
        <pc:chgData name="cr4zyc4t ." userId="a7d8b341f4847ceb" providerId="LiveId" clId="{0254A56B-44AB-6945-AA01-99461C1F9A94}" dt="2019-12-23T14:12:57.110" v="3"/>
        <pc:sldMkLst>
          <pc:docMk/>
          <pc:sldMk cId="1851825649" sldId="1028"/>
        </pc:sldMkLst>
      </pc:sldChg>
      <pc:sldChg chg="add del">
        <pc:chgData name="cr4zyc4t ." userId="a7d8b341f4847ceb" providerId="LiveId" clId="{0254A56B-44AB-6945-AA01-99461C1F9A94}" dt="2019-12-23T14:12:52.022" v="1"/>
        <pc:sldMkLst>
          <pc:docMk/>
          <pc:sldMk cId="2434276448" sldId="1028"/>
        </pc:sldMkLst>
      </pc:sldChg>
      <pc:sldChg chg="add del">
        <pc:chgData name="cr4zyc4t ." userId="a7d8b341f4847ceb" providerId="LiveId" clId="{0254A56B-44AB-6945-AA01-99461C1F9A94}" dt="2019-12-23T14:12:52.022" v="1"/>
        <pc:sldMkLst>
          <pc:docMk/>
          <pc:sldMk cId="502604437" sldId="1029"/>
        </pc:sldMkLst>
      </pc:sldChg>
      <pc:sldChg chg="add del">
        <pc:chgData name="cr4zyc4t ." userId="a7d8b341f4847ceb" providerId="LiveId" clId="{0254A56B-44AB-6945-AA01-99461C1F9A94}" dt="2019-12-23T14:12:57.110" v="3"/>
        <pc:sldMkLst>
          <pc:docMk/>
          <pc:sldMk cId="616348031" sldId="1029"/>
        </pc:sldMkLst>
      </pc:sldChg>
      <pc:sldChg chg="modSp add">
        <pc:chgData name="cr4zyc4t ." userId="a7d8b341f4847ceb" providerId="LiveId" clId="{0254A56B-44AB-6945-AA01-99461C1F9A94}" dt="2019-12-23T14:13:10.769" v="10" actId="20577"/>
        <pc:sldMkLst>
          <pc:docMk/>
          <pc:sldMk cId="2222782483" sldId="1029"/>
        </pc:sldMkLst>
        <pc:spChg chg="mod">
          <ac:chgData name="cr4zyc4t ." userId="a7d8b341f4847ceb" providerId="LiveId" clId="{0254A56B-44AB-6945-AA01-99461C1F9A94}" dt="2019-12-23T14:13:10.769" v="10" actId="20577"/>
          <ac:spMkLst>
            <pc:docMk/>
            <pc:sldMk cId="2222782483" sldId="102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56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56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18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95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635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Use “ ” when prop</a:t>
            </a:r>
            <a:r>
              <a:rPr lang="en-US" baseline="0" dirty="0"/>
              <a:t> is string or number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Use { } when it is not string, number or an expression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Boolean value “true” can be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92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Set document title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</a:t>
            </a:r>
            <a:r>
              <a:rPr lang="en-US" baseline="0" dirty="0"/>
              <a:t> timeout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Integrate </a:t>
            </a:r>
            <a:r>
              <a:rPr lang="en-US" baseline="0" dirty="0" err="1"/>
              <a:t>datepicker</a:t>
            </a:r>
            <a:r>
              <a:rPr lang="en-US" baseline="0" dirty="0"/>
              <a:t>, chart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05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Set document title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</a:t>
            </a:r>
            <a:r>
              <a:rPr lang="en-US" baseline="0" dirty="0"/>
              <a:t> timeout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Integrate </a:t>
            </a:r>
            <a:r>
              <a:rPr lang="en-US" baseline="0" dirty="0" err="1"/>
              <a:t>datepicker</a:t>
            </a:r>
            <a:r>
              <a:rPr lang="en-US" baseline="0" dirty="0"/>
              <a:t>, chart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05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68313" y="2615165"/>
            <a:ext cx="5462899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7" name="タイトル 4"/>
          <p:cNvSpPr>
            <a:spLocks noGrp="1"/>
          </p:cNvSpPr>
          <p:nvPr>
            <p:ph type="title" hasCustomPrompt="1"/>
          </p:nvPr>
        </p:nvSpPr>
        <p:spPr>
          <a:xfrm>
            <a:off x="468313" y="3024000"/>
            <a:ext cx="5462898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652000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162989"/>
            <a:ext cx="2518420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3546" y="0"/>
            <a:ext cx="3020454" cy="6858000"/>
          </a:xfrm>
          <a:prstGeom prst="rect">
            <a:avLst/>
          </a:prstGeom>
        </p:spPr>
      </p:pic>
      <p:sp>
        <p:nvSpPr>
          <p:cNvPr id="10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832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for the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2"/>
          <p:cNvSpPr>
            <a:spLocks noGrp="1"/>
          </p:cNvSpPr>
          <p:nvPr>
            <p:ph type="body" sz="quarter" idx="17" hasCustomPrompt="1"/>
          </p:nvPr>
        </p:nvSpPr>
        <p:spPr>
          <a:xfrm>
            <a:off x="468000" y="442330"/>
            <a:ext cx="2327275" cy="407859"/>
          </a:xfrm>
          <a:prstGeom prst="rect">
            <a:avLst/>
          </a:prstGeom>
        </p:spPr>
        <p:txBody>
          <a:bodyPr lIns="0" anchor="ctr" anchorCtr="0"/>
          <a:lstStyle>
            <a:lvl1pPr>
              <a:lnSpc>
                <a:spcPct val="100000"/>
              </a:lnSpc>
              <a:defRPr sz="20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lvl="0"/>
            <a:r>
              <a:rPr kumimoji="1" lang="en-US" altLang="ja-JP" dirty="0"/>
              <a:t>To ABCDE</a:t>
            </a:r>
            <a:endParaRPr kumimoji="1" lang="ja-JP" altLang="en-US" dirty="0"/>
          </a:p>
        </p:txBody>
      </p:sp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68000" y="2615165"/>
            <a:ext cx="7408573" cy="365577"/>
          </a:xfrm>
          <a:prstGeom prst="rect">
            <a:avLst/>
          </a:prstGeom>
        </p:spPr>
        <p:txBody>
          <a:bodyPr vert="horz" wrap="non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468000" y="3024000"/>
            <a:ext cx="7408572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Toshiba Sans CN Medium" panose="020B0600000000000000" pitchFamily="34" charset="-128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="" xmlns:a16="http://schemas.microsoft.com/office/drawing/2014/main" id="{543CFF27-F10C-A444-8A84-B0F08A699F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0"/>
            <a:ext cx="3048001" cy="6858000"/>
          </a:xfrm>
          <a:prstGeom prst="rect">
            <a:avLst/>
          </a:prstGeom>
        </p:spPr>
      </p:pic>
      <p:sp>
        <p:nvSpPr>
          <p:cNvPr id="11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760000"/>
            <a:ext cx="5301206" cy="1082307"/>
          </a:xfrm>
          <a:prstGeom prst="rect">
            <a:avLst/>
          </a:prstGeom>
        </p:spPr>
        <p:txBody>
          <a:bodyPr wrap="square" lIns="468000" tIns="0" rIns="0" bIns="828000" anchor="t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4866250"/>
            <a:ext cx="2518420" cy="863459"/>
          </a:xfrm>
          <a:prstGeom prst="rect">
            <a:avLst/>
          </a:prstGeom>
        </p:spPr>
      </p:pic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34791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8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="" xmlns:a16="http://schemas.microsoft.com/office/drawing/2014/main" id="{47460C97-3534-6B45-9737-891C28021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2914" y="0"/>
            <a:ext cx="1531086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299543" y="6477903"/>
            <a:ext cx="6121400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0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68276" y="63837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7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799" y="5416257"/>
            <a:ext cx="6121400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68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68312" y="5322255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799" y="4350758"/>
            <a:ext cx="6121400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66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68312" y="4258342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799" y="3305243"/>
            <a:ext cx="6121400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6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8312" y="3194430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799" y="2239743"/>
            <a:ext cx="6121400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6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2" y="215050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799" y="1174243"/>
            <a:ext cx="6121400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8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8312" y="108659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0" name="タイトル 1"/>
          <p:cNvSpPr>
            <a:spLocks noGrp="1"/>
          </p:cNvSpPr>
          <p:nvPr>
            <p:ph type="title" hasCustomPrompt="1"/>
          </p:nvPr>
        </p:nvSpPr>
        <p:spPr>
          <a:xfrm>
            <a:off x="468312" y="414913"/>
            <a:ext cx="697388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313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1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31408"/>
            <a:ext cx="9144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t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810367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2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16044"/>
            <a:ext cx="9144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078959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2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4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1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078959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7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kumimoji="0" lang="en-US" altLang="ja-JP" sz="800" kern="1200" smtClean="0">
                <a:solidFill>
                  <a:srgbClr val="000000"/>
                </a:solidFill>
                <a:latin typeface="+mj-lt"/>
                <a:ea typeface="東芝 Pゴシック Regular" panose="020B0500000000000000" pitchFamily="50" charset="-128"/>
                <a:cs typeface="Segoe UI" panose="020B0502040204020203" pitchFamily="34" charset="0"/>
              </a:rPr>
              <a:pPr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5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>
          <a:xfrm>
            <a:off x="468313" y="3003740"/>
            <a:ext cx="5488301" cy="54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lnSpc>
                <a:spcPct val="100000"/>
              </a:lnSpc>
              <a:defRPr lang="ja-JP" altLang="en-US" sz="3600" b="0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162989"/>
            <a:ext cx="2518420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6105832" y="-4032"/>
            <a:ext cx="3038168" cy="6862031"/>
          </a:xfrm>
          <a:prstGeom prst="rect">
            <a:avLst/>
          </a:prstGeom>
        </p:spPr>
      </p:pic>
      <p:sp>
        <p:nvSpPr>
          <p:cNvPr id="14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928420"/>
            <a:ext cx="8207375" cy="692985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1" r:id="rId2"/>
    <p:sldLayoutId id="2147483846" r:id="rId3"/>
    <p:sldLayoutId id="2147483837" r:id="rId4"/>
    <p:sldLayoutId id="2147483838" r:id="rId5"/>
    <p:sldLayoutId id="2147483835" r:id="rId6"/>
    <p:sldLayoutId id="2147483850" r:id="rId7"/>
    <p:sldLayoutId id="2147483845" r:id="rId8"/>
    <p:sldLayoutId id="2147483844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5ACBF0"/>
          </p15:clr>
        </p15:guide>
        <p15:guide id="1" pos="2880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5465" userDrawn="1">
          <p15:clr>
            <a:srgbClr val="5ACBF0"/>
          </p15:clr>
        </p15:guide>
        <p15:guide id="9" pos="295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quoctoan907@gmail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 lIns="0" anchor="b" anchorCtr="0"/>
          <a:lstStyle/>
          <a:p>
            <a:r>
              <a:rPr lang="en-US" altLang="ja-JP" dirty="0"/>
              <a:t>JS Framework training</a:t>
            </a:r>
            <a:endParaRPr lang="en-US" altLang="ja-JP" dirty="0">
              <a:solidFill>
                <a:schemeClr val="accent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3418666"/>
            <a:ext cx="5715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9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5. Component State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468000" y="1078959"/>
            <a:ext cx="2991328" cy="468000"/>
          </a:xfrm>
        </p:spPr>
        <p:txBody>
          <a:bodyPr/>
          <a:lstStyle/>
          <a:p>
            <a:pPr marL="0" indent="0"/>
            <a:r>
              <a:rPr lang="en-US" sz="1400" b="1" dirty="0"/>
              <a:t>Create </a:t>
            </a:r>
            <a:r>
              <a:rPr lang="en-US" sz="1400" b="1" dirty="0">
                <a:solidFill>
                  <a:srgbClr val="FF0000"/>
                </a:solidFill>
              </a:rPr>
              <a:t>state </a:t>
            </a:r>
            <a:r>
              <a:rPr lang="en-US" sz="1400" b="1" dirty="0"/>
              <a:t>Object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Property name must be </a:t>
            </a:r>
            <a:r>
              <a:rPr lang="en-US" sz="1400" b="1" dirty="0">
                <a:solidFill>
                  <a:srgbClr val="FF0000"/>
                </a:solidFill>
              </a:rPr>
              <a:t>state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It must be an Object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28" y="1078959"/>
            <a:ext cx="5173540" cy="477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0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5. Component State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468000" y="1078959"/>
            <a:ext cx="2991328" cy="468000"/>
          </a:xfrm>
        </p:spPr>
        <p:txBody>
          <a:bodyPr/>
          <a:lstStyle/>
          <a:p>
            <a:pPr marL="0" indent="0"/>
            <a:r>
              <a:rPr lang="en-US" sz="1400" b="1" dirty="0"/>
              <a:t>Update </a:t>
            </a:r>
            <a:r>
              <a:rPr lang="en-US" sz="1400" b="1" dirty="0">
                <a:solidFill>
                  <a:srgbClr val="FF0000"/>
                </a:solidFill>
              </a:rPr>
              <a:t>state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Use </a:t>
            </a:r>
            <a:r>
              <a:rPr lang="en-US" sz="1400" b="1" i="1" dirty="0" err="1"/>
              <a:t>setState</a:t>
            </a:r>
            <a:r>
              <a:rPr lang="en-US" sz="1400" dirty="0"/>
              <a:t> to update </a:t>
            </a:r>
            <a:r>
              <a:rPr lang="en-US" sz="1400" b="1" dirty="0">
                <a:solidFill>
                  <a:srgbClr val="FF0000"/>
                </a:solidFill>
              </a:rPr>
              <a:t>state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41" y="1078959"/>
            <a:ext cx="5355468" cy="44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4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5. Component State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468000" y="1078959"/>
            <a:ext cx="8261932" cy="468000"/>
          </a:xfrm>
        </p:spPr>
        <p:txBody>
          <a:bodyPr/>
          <a:lstStyle/>
          <a:p>
            <a:pPr marL="0" indent="0"/>
            <a:r>
              <a:rPr lang="en-US" sz="1400" b="1" dirty="0">
                <a:solidFill>
                  <a:srgbClr val="FF0000"/>
                </a:solidFill>
              </a:rPr>
              <a:t>NEVER</a:t>
            </a:r>
            <a:r>
              <a:rPr lang="en-US" sz="1400" b="1" dirty="0"/>
              <a:t> directly mutate state Object!!!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01" y="1417565"/>
            <a:ext cx="5228203" cy="49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9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6. Component Props</a:t>
            </a:r>
          </a:p>
        </p:txBody>
      </p:sp>
      <p:sp>
        <p:nvSpPr>
          <p:cNvPr id="5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468000" y="1078959"/>
            <a:ext cx="8208000" cy="4680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React Component Props</a:t>
            </a:r>
            <a:endParaRPr lang="en-US" sz="1400" dirty="0"/>
          </a:p>
          <a:p>
            <a:pPr marL="742950" lvl="1" indent="-285750"/>
            <a:r>
              <a:rPr lang="en-US" sz="1400" dirty="0"/>
              <a:t>Described similar with HTML attribute (but not need to use </a:t>
            </a:r>
            <a:r>
              <a:rPr lang="en-US" sz="1400" dirty="0" err="1"/>
              <a:t>camelCase</a:t>
            </a:r>
            <a:r>
              <a:rPr lang="en-US" sz="1400" dirty="0"/>
              <a:t>)</a:t>
            </a:r>
          </a:p>
          <a:p>
            <a:pPr marL="742950" lvl="1" indent="-285750"/>
            <a:r>
              <a:rPr lang="en-US" sz="1400" dirty="0"/>
              <a:t>Value must be put inside “ ” or {}</a:t>
            </a:r>
          </a:p>
          <a:p>
            <a:pPr marL="742950" lvl="1" indent="-285750"/>
            <a:r>
              <a:rPr lang="en-US" sz="1400" dirty="0"/>
              <a:t>Value type could be anything: String, Number, Boolean, Array, Object, Function, Symbol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64" y="2116304"/>
            <a:ext cx="6142619" cy="435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7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React Component support these life cycle hooks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7. Component Life Cycle</a:t>
            </a:r>
            <a:endParaRPr lang="en-US" altLang="ja-JP" sz="800" b="1" dirty="0">
              <a:latin typeface="+mj-lt"/>
              <a:ea typeface="Toshiba Sans Medium" panose="020B06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4" y="1450981"/>
            <a:ext cx="6020145" cy="50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7. Component Life Cycle</a:t>
            </a:r>
            <a:endParaRPr lang="en-US" altLang="ja-JP" sz="800" b="1" dirty="0">
              <a:latin typeface="+mj-lt"/>
              <a:ea typeface="Toshiba Sans Medium" panose="020B0603030403020204" pitchFamily="34" charset="0"/>
            </a:endParaRPr>
          </a:p>
        </p:txBody>
      </p:sp>
      <p:sp>
        <p:nvSpPr>
          <p:cNvPr id="6" name="テキスト プレースホルダー 8"/>
          <p:cNvSpPr txBox="1">
            <a:spLocks/>
          </p:cNvSpPr>
          <p:nvPr/>
        </p:nvSpPr>
        <p:spPr>
          <a:xfrm>
            <a:off x="620400" y="1024327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800" kern="120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When we need to use life cycle hook?</a:t>
            </a:r>
            <a:endParaRPr lang="en-US" sz="1400" dirty="0"/>
          </a:p>
          <a:p>
            <a:pPr marL="742950" lvl="1" indent="-285750"/>
            <a:r>
              <a:rPr lang="en-US" sz="1400" dirty="0"/>
              <a:t>Control html outside </a:t>
            </a:r>
            <a:r>
              <a:rPr lang="en-US" sz="1400" dirty="0" err="1"/>
              <a:t>mouting</a:t>
            </a:r>
            <a:r>
              <a:rPr lang="en-US" sz="1400" dirty="0"/>
              <a:t> node</a:t>
            </a:r>
          </a:p>
          <a:p>
            <a:pPr marL="742950" lvl="1" indent="-285750"/>
            <a:r>
              <a:rPr lang="en-US" sz="1400" dirty="0"/>
              <a:t>Imperative action</a:t>
            </a:r>
          </a:p>
          <a:p>
            <a:pPr marL="742950" lvl="1" indent="-285750"/>
            <a:r>
              <a:rPr lang="en-US" sz="1400" dirty="0"/>
              <a:t>Integrate non-React 3</a:t>
            </a:r>
            <a:r>
              <a:rPr lang="en-US" sz="1400" baseline="30000" dirty="0"/>
              <a:t>rd</a:t>
            </a:r>
            <a:r>
              <a:rPr lang="en-US" sz="1400" dirty="0"/>
              <a:t> libraries</a:t>
            </a:r>
          </a:p>
          <a:p>
            <a:pPr marL="742950" lvl="1" indent="-285750"/>
            <a:r>
              <a:rPr lang="en-US" sz="1400" dirty="0"/>
              <a:t>Optimize performance by control when component update</a:t>
            </a:r>
          </a:p>
        </p:txBody>
      </p:sp>
      <p:sp>
        <p:nvSpPr>
          <p:cNvPr id="7" name="テキスト プレースホルダー 8"/>
          <p:cNvSpPr txBox="1">
            <a:spLocks/>
          </p:cNvSpPr>
          <p:nvPr/>
        </p:nvSpPr>
        <p:spPr>
          <a:xfrm>
            <a:off x="620400" y="2371681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800" kern="120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Attention!!!</a:t>
            </a:r>
            <a:endParaRPr lang="en-US" sz="1400" dirty="0"/>
          </a:p>
          <a:p>
            <a:pPr marL="742950" lvl="1" indent="-285750"/>
            <a:r>
              <a:rPr lang="en-US" sz="1400" dirty="0"/>
              <a:t>If you start a timer, register event handlers or </a:t>
            </a:r>
            <a:r>
              <a:rPr lang="en-US" sz="1400" dirty="0" err="1"/>
              <a:t>init</a:t>
            </a:r>
            <a:r>
              <a:rPr lang="en-US" sz="1400" dirty="0"/>
              <a:t> 3</a:t>
            </a:r>
            <a:r>
              <a:rPr lang="en-US" sz="1400" baseline="30000" dirty="0"/>
              <a:t>rd</a:t>
            </a:r>
            <a:r>
              <a:rPr lang="en-US" sz="1400" dirty="0"/>
              <a:t> library, you need to un-doing it in </a:t>
            </a:r>
            <a:r>
              <a:rPr lang="en-US" sz="1400" i="1" dirty="0" err="1">
                <a:solidFill>
                  <a:srgbClr val="FF0000"/>
                </a:solidFill>
              </a:rPr>
              <a:t>componentWillUnmount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to avoid memory leak.</a:t>
            </a:r>
          </a:p>
        </p:txBody>
      </p:sp>
    </p:spTree>
    <p:extLst>
      <p:ext uri="{BB962C8B-B14F-4D97-AF65-F5344CB8AC3E}">
        <p14:creationId xmlns:p14="http://schemas.microsoft.com/office/powerpoint/2010/main" val="125802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7. Component Life Cycle</a:t>
            </a:r>
            <a:endParaRPr lang="en-US" altLang="ja-JP" sz="800" b="1" dirty="0">
              <a:latin typeface="+mj-lt"/>
              <a:ea typeface="Toshiba Sans Medium" panose="020B0603030403020204" pitchFamily="34" charset="0"/>
            </a:endParaRPr>
          </a:p>
        </p:txBody>
      </p:sp>
      <p:sp>
        <p:nvSpPr>
          <p:cNvPr id="6" name="テキスト プレースホルダー 8"/>
          <p:cNvSpPr txBox="1">
            <a:spLocks/>
          </p:cNvSpPr>
          <p:nvPr/>
        </p:nvSpPr>
        <p:spPr>
          <a:xfrm>
            <a:off x="620400" y="1024327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800" kern="120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Example: Clock component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66" y="1548249"/>
            <a:ext cx="6411868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8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lvl="0" indent="-285750" defTabSz="914400">
              <a:lnSpc>
                <a:spcPct val="150000"/>
              </a:lnSpc>
              <a:buFont typeface="Wingdings" pitchFamily="2" charset="2"/>
              <a:buChar char="q"/>
            </a:pPr>
            <a:endParaRPr kumimoji="0" lang="en-US" sz="1400" dirty="0">
              <a:solidFill>
                <a:srgbClr val="000000"/>
              </a:solidFill>
              <a:ea typeface="ＭＳ Ｐゴシック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8626" y="0"/>
            <a:ext cx="9144000" cy="740933"/>
          </a:xfrm>
        </p:spPr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8. </a:t>
            </a:r>
            <a:r>
              <a:rPr lang="en-US" altLang="ja-JP" dirty="0" err="1">
                <a:ea typeface="Toshiba Sans Medium" panose="020B0603030403020204" pitchFamily="34" charset="0"/>
              </a:rPr>
              <a:t>QnAs</a:t>
            </a:r>
            <a:endParaRPr lang="en-US" altLang="ja-JP" dirty="0">
              <a:ea typeface="Toshiba Sans Medium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3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lvl="0" indent="-285750" defTabSz="914400">
              <a:lnSpc>
                <a:spcPct val="150000"/>
              </a:lnSpc>
              <a:buFont typeface="Wingdings" pitchFamily="2" charset="2"/>
              <a:buChar char="q"/>
            </a:pPr>
            <a:r>
              <a:rPr kumimoji="0" lang="en-US" sz="1400" dirty="0" smtClean="0">
                <a:solidFill>
                  <a:srgbClr val="000000"/>
                </a:solidFill>
                <a:ea typeface="ＭＳ Ｐゴシック"/>
              </a:rPr>
              <a:t>If counter1 </a:t>
            </a:r>
            <a:r>
              <a:rPr kumimoji="0" lang="en-US" sz="1400" dirty="0">
                <a:solidFill>
                  <a:srgbClr val="000000"/>
                </a:solidFill>
                <a:ea typeface="ＭＳ Ｐゴシック"/>
              </a:rPr>
              <a:t>reach over 20, Increase button will be change to Decrease button</a:t>
            </a:r>
            <a:r>
              <a:rPr kumimoji="0" lang="en-US" sz="1400" dirty="0" smtClean="0">
                <a:solidFill>
                  <a:srgbClr val="000000"/>
                </a:solidFill>
                <a:ea typeface="ＭＳ Ｐゴシック"/>
              </a:rPr>
              <a:t>. Then click decrease 1 to 0 then change to increase</a:t>
            </a:r>
            <a:endParaRPr kumimoji="0" lang="en-US" sz="1400" dirty="0">
              <a:solidFill>
                <a:srgbClr val="000000"/>
              </a:solidFill>
              <a:ea typeface="ＭＳ Ｐゴシック"/>
            </a:endParaRPr>
          </a:p>
          <a:p>
            <a:pPr marL="285750" lvl="0" indent="-285750" defTabSz="914400">
              <a:lnSpc>
                <a:spcPct val="150000"/>
              </a:lnSpc>
              <a:buFont typeface="Wingdings" pitchFamily="2" charset="2"/>
              <a:buChar char="q"/>
            </a:pPr>
            <a:r>
              <a:rPr kumimoji="0" lang="en-US" sz="1400" dirty="0">
                <a:solidFill>
                  <a:srgbClr val="000000"/>
                </a:solidFill>
                <a:ea typeface="ＭＳ Ｐゴシック"/>
              </a:rPr>
              <a:t>If </a:t>
            </a:r>
            <a:r>
              <a:rPr kumimoji="0" lang="en-US" sz="1400" dirty="0" smtClean="0">
                <a:solidFill>
                  <a:srgbClr val="000000"/>
                </a:solidFill>
                <a:ea typeface="ＭＳ Ｐゴシック"/>
              </a:rPr>
              <a:t>counter2 </a:t>
            </a:r>
            <a:r>
              <a:rPr kumimoji="0" lang="en-US" sz="1400" dirty="0">
                <a:solidFill>
                  <a:srgbClr val="000000"/>
                </a:solidFill>
                <a:ea typeface="ＭＳ Ｐゴシック"/>
              </a:rPr>
              <a:t>reach under </a:t>
            </a:r>
            <a:r>
              <a:rPr kumimoji="0" lang="en-US" sz="1400" dirty="0" smtClean="0">
                <a:solidFill>
                  <a:srgbClr val="000000"/>
                </a:solidFill>
                <a:ea typeface="ＭＳ Ｐゴシック"/>
              </a:rPr>
              <a:t>20</a:t>
            </a:r>
            <a:r>
              <a:rPr kumimoji="0" lang="en-US" sz="1400" dirty="0">
                <a:solidFill>
                  <a:srgbClr val="000000"/>
                </a:solidFill>
                <a:ea typeface="ＭＳ Ｐゴシック"/>
              </a:rPr>
              <a:t>, Increase </a:t>
            </a:r>
            <a:r>
              <a:rPr kumimoji="0" lang="en-US" sz="1400" dirty="0" smtClean="0">
                <a:solidFill>
                  <a:srgbClr val="000000"/>
                </a:solidFill>
                <a:ea typeface="ＭＳ Ｐゴシック"/>
              </a:rPr>
              <a:t>button </a:t>
            </a:r>
            <a:r>
              <a:rPr kumimoji="0" lang="en-US" sz="1400" dirty="0">
                <a:solidFill>
                  <a:srgbClr val="000000"/>
                </a:solidFill>
                <a:ea typeface="ＭＳ Ｐゴシック"/>
              </a:rPr>
              <a:t>will be disabled</a:t>
            </a:r>
            <a:r>
              <a:rPr kumimoji="0" lang="en-US" sz="1400" dirty="0" smtClean="0">
                <a:solidFill>
                  <a:srgbClr val="000000"/>
                </a:solidFill>
                <a:ea typeface="ＭＳ Ｐゴシック"/>
              </a:rPr>
              <a:t>.</a:t>
            </a:r>
          </a:p>
          <a:p>
            <a:pPr marL="285750" lvl="0" indent="-285750" defTabSz="914400">
              <a:lnSpc>
                <a:spcPct val="150000"/>
              </a:lnSpc>
              <a:buFont typeface="Wingdings" pitchFamily="2" charset="2"/>
              <a:buChar char="q"/>
            </a:pPr>
            <a:r>
              <a:rPr kumimoji="0" lang="en-US" sz="1400" dirty="0" err="1" smtClean="0">
                <a:solidFill>
                  <a:srgbClr val="000000"/>
                </a:solidFill>
                <a:ea typeface="ＭＳ Ｐゴシック"/>
              </a:rPr>
              <a:t>AutoFocusInput</a:t>
            </a:r>
            <a:r>
              <a:rPr kumimoji="0" lang="en-US" sz="1400" dirty="0" smtClean="0">
                <a:solidFill>
                  <a:srgbClr val="000000"/>
                </a:solidFill>
                <a:ea typeface="ＭＳ Ｐゴシック"/>
              </a:rPr>
              <a:t>:  normal input, auto focus to input when created</a:t>
            </a:r>
          </a:p>
          <a:p>
            <a:pPr marL="285750" lvl="0" indent="-285750" defTabSz="914400">
              <a:lnSpc>
                <a:spcPct val="150000"/>
              </a:lnSpc>
              <a:buFont typeface="Wingdings" pitchFamily="2" charset="2"/>
              <a:buChar char="q"/>
            </a:pPr>
            <a:r>
              <a:rPr kumimoji="0" lang="en-US" sz="1400" dirty="0" smtClean="0">
                <a:solidFill>
                  <a:srgbClr val="000000"/>
                </a:solidFill>
                <a:ea typeface="ＭＳ Ｐゴシック"/>
              </a:rPr>
              <a:t>Mail: </a:t>
            </a:r>
            <a:r>
              <a:rPr kumimoji="0" lang="en-US" sz="1400" dirty="0" smtClean="0">
                <a:solidFill>
                  <a:srgbClr val="000000"/>
                </a:solidFill>
                <a:ea typeface="ＭＳ Ｐゴシック"/>
                <a:hlinkClick r:id="rId2"/>
              </a:rPr>
              <a:t>quoctoan90</a:t>
            </a:r>
            <a:r>
              <a:rPr kumimoji="0" lang="en-US" sz="1400" dirty="0" smtClean="0">
                <a:solidFill>
                  <a:srgbClr val="000000"/>
                </a:solidFill>
                <a:ea typeface="ＭＳ Ｐゴシック"/>
                <a:hlinkClick r:id="rId2"/>
              </a:rPr>
              <a:t>7</a:t>
            </a:r>
            <a:r>
              <a:rPr kumimoji="0" lang="en-US" sz="1400" dirty="0" smtClean="0">
                <a:solidFill>
                  <a:srgbClr val="000000"/>
                </a:solidFill>
                <a:ea typeface="ＭＳ Ｐゴシック"/>
                <a:hlinkClick r:id="rId2"/>
              </a:rPr>
              <a:t>@gmail.com</a:t>
            </a:r>
            <a:endParaRPr kumimoji="0" lang="en-US" sz="1400" dirty="0" smtClean="0">
              <a:solidFill>
                <a:srgbClr val="000000"/>
              </a:solidFill>
              <a:ea typeface="ＭＳ Ｐゴシック"/>
            </a:endParaRPr>
          </a:p>
          <a:p>
            <a:pPr marL="285750" lvl="0" indent="-285750" defTabSz="914400">
              <a:lnSpc>
                <a:spcPct val="150000"/>
              </a:lnSpc>
              <a:buFont typeface="Wingdings" pitchFamily="2" charset="2"/>
              <a:buChar char="q"/>
            </a:pPr>
            <a:r>
              <a:rPr kumimoji="0" lang="en-US" sz="1400" dirty="0" smtClean="0">
                <a:solidFill>
                  <a:srgbClr val="000000"/>
                </a:solidFill>
                <a:ea typeface="ＭＳ Ｐゴシック"/>
              </a:rPr>
              <a:t>Note: delete </a:t>
            </a:r>
            <a:r>
              <a:rPr kumimoji="0" lang="en-US" sz="1400" dirty="0" err="1" smtClean="0">
                <a:solidFill>
                  <a:srgbClr val="000000"/>
                </a:solidFill>
                <a:ea typeface="ＭＳ Ｐゴシック"/>
              </a:rPr>
              <a:t>node_modules</a:t>
            </a:r>
            <a:r>
              <a:rPr kumimoji="0" lang="en-US" sz="1400" dirty="0" smtClean="0">
                <a:solidFill>
                  <a:srgbClr val="000000"/>
                </a:solidFill>
                <a:ea typeface="ＭＳ Ｐゴシック"/>
              </a:rPr>
              <a:t> before zipping</a:t>
            </a:r>
            <a:endParaRPr kumimoji="0" lang="en-US" sz="1400" dirty="0" smtClean="0">
              <a:solidFill>
                <a:srgbClr val="000000"/>
              </a:solidFill>
              <a:ea typeface="ＭＳ Ｐゴシック"/>
            </a:endParaRPr>
          </a:p>
          <a:p>
            <a:pPr marL="285750" lvl="0" indent="-285750" defTabSz="914400">
              <a:lnSpc>
                <a:spcPct val="150000"/>
              </a:lnSpc>
              <a:buFont typeface="Wingdings" pitchFamily="2" charset="2"/>
              <a:buChar char="q"/>
            </a:pPr>
            <a:r>
              <a:rPr kumimoji="0" lang="en-US" sz="1400" dirty="0" smtClean="0">
                <a:solidFill>
                  <a:srgbClr val="000000"/>
                </a:solidFill>
                <a:ea typeface="ＭＳ Ｐゴシック"/>
              </a:rPr>
              <a:t>Subject: React training – Bai 1</a:t>
            </a:r>
            <a:endParaRPr kumimoji="0" lang="en-US" sz="1400" dirty="0">
              <a:solidFill>
                <a:srgbClr val="000000"/>
              </a:solidFill>
              <a:ea typeface="ＭＳ Ｐゴシック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8626" y="0"/>
            <a:ext cx="9144000" cy="740933"/>
          </a:xfrm>
        </p:spPr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9. Homework</a:t>
            </a:r>
          </a:p>
        </p:txBody>
      </p:sp>
    </p:spTree>
    <p:extLst>
      <p:ext uri="{BB962C8B-B14F-4D97-AF65-F5344CB8AC3E}">
        <p14:creationId xmlns:p14="http://schemas.microsoft.com/office/powerpoint/2010/main" val="37289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>
          <a:xfrm>
            <a:off x="1320799" y="898568"/>
            <a:ext cx="5815330" cy="365760"/>
          </a:xfrm>
        </p:spPr>
        <p:txBody>
          <a:bodyPr/>
          <a:lstStyle/>
          <a:p>
            <a:r>
              <a:rPr lang="en-US" altLang="ja-JP" dirty="0"/>
              <a:t>Introduction</a:t>
            </a:r>
          </a:p>
        </p:txBody>
      </p:sp>
      <p:sp>
        <p:nvSpPr>
          <p:cNvPr id="24" name="タイトル 23"/>
          <p:cNvSpPr>
            <a:spLocks noGrp="1"/>
          </p:cNvSpPr>
          <p:nvPr>
            <p:ph type="title"/>
          </p:nvPr>
        </p:nvSpPr>
        <p:spPr>
          <a:xfrm>
            <a:off x="468312" y="174883"/>
            <a:ext cx="6973887" cy="396000"/>
          </a:xfrm>
        </p:spPr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/>
          </p:nvPr>
        </p:nvSpPr>
        <p:spPr>
          <a:xfrm>
            <a:off x="468314" y="822167"/>
            <a:ext cx="674133" cy="573961"/>
          </a:xfrm>
        </p:spPr>
        <p:txBody>
          <a:bodyPr lIns="0" tIns="0"/>
          <a:lstStyle/>
          <a:p>
            <a:r>
              <a:rPr lang="en-US" altLang="ja-JP" dirty="0"/>
              <a:t>01 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>
          <a:xfrm>
            <a:off x="1320799" y="1964068"/>
            <a:ext cx="5815330" cy="365760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Required knowledge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>
          <a:xfrm>
            <a:off x="468314" y="1889759"/>
            <a:ext cx="674133" cy="573961"/>
          </a:xfrm>
          <a:prstGeom prst="rect">
            <a:avLst/>
          </a:prstGeom>
        </p:spPr>
        <p:txBody>
          <a:bodyPr lIns="0" tIns="0"/>
          <a:lstStyle/>
          <a:p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>
          <a:xfrm>
            <a:off x="1320799" y="3029568"/>
            <a:ext cx="5815330" cy="365760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Create React project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>
          <a:xfrm>
            <a:off x="468314" y="2957351"/>
            <a:ext cx="674133" cy="573961"/>
          </a:xfrm>
          <a:prstGeom prst="rect">
            <a:avLst/>
          </a:prstGeom>
        </p:spPr>
        <p:txBody>
          <a:bodyPr tIns="0"/>
          <a:lstStyle/>
          <a:p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7"/>
          </p:nvPr>
        </p:nvSpPr>
        <p:spPr>
          <a:xfrm>
            <a:off x="1320799" y="4095068"/>
            <a:ext cx="5815330" cy="365760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React Component</a:t>
            </a: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8"/>
          </p:nvPr>
        </p:nvSpPr>
        <p:spPr>
          <a:xfrm>
            <a:off x="468314" y="4024943"/>
            <a:ext cx="674133" cy="573961"/>
          </a:xfrm>
          <a:prstGeom prst="rect">
            <a:avLst/>
          </a:prstGeom>
        </p:spPr>
        <p:txBody>
          <a:bodyPr tIns="0"/>
          <a:lstStyle/>
          <a:p>
            <a:r>
              <a:rPr lang="en-US" altLang="ja-JP" dirty="0"/>
              <a:t>04</a:t>
            </a: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9"/>
          </p:nvPr>
        </p:nvSpPr>
        <p:spPr>
          <a:xfrm>
            <a:off x="1320799" y="5121972"/>
            <a:ext cx="5815330" cy="365760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Component State &amp; Props</a:t>
            </a: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0"/>
          </p:nvPr>
        </p:nvSpPr>
        <p:spPr>
          <a:xfrm>
            <a:off x="468314" y="5092535"/>
            <a:ext cx="674133" cy="573961"/>
          </a:xfrm>
          <a:prstGeom prst="rect">
            <a:avLst/>
          </a:prstGeom>
        </p:spPr>
        <p:txBody>
          <a:bodyPr tIns="0"/>
          <a:lstStyle/>
          <a:p>
            <a:r>
              <a:rPr lang="en-US" altLang="ja-JP" dirty="0"/>
              <a:t>05</a:t>
            </a:r>
            <a:endParaRPr lang="ja-JP" altLang="en-US" dirty="0"/>
          </a:p>
        </p:txBody>
      </p:sp>
      <p:sp>
        <p:nvSpPr>
          <p:cNvPr id="30" name="テキスト プレースホルダー 28"/>
          <p:cNvSpPr txBox="1">
            <a:spLocks/>
          </p:cNvSpPr>
          <p:nvPr/>
        </p:nvSpPr>
        <p:spPr bwMode="gray">
          <a:xfrm>
            <a:off x="1320797" y="6204284"/>
            <a:ext cx="5815330" cy="36576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tabLst>
                <a:tab pos="1610933" algn="l"/>
              </a:tabLst>
              <a:defRPr kumimoji="1" lang="ja-JP" altLang="en-US" sz="3200" kern="1200" dirty="0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Component Life Cycle</a:t>
            </a:r>
            <a:endParaRPr lang="en-US" altLang="ja-JP" dirty="0"/>
          </a:p>
        </p:txBody>
      </p:sp>
      <p:sp>
        <p:nvSpPr>
          <p:cNvPr id="32" name="テキスト プレースホルダー 30"/>
          <p:cNvSpPr txBox="1">
            <a:spLocks/>
          </p:cNvSpPr>
          <p:nvPr/>
        </p:nvSpPr>
        <p:spPr bwMode="gray">
          <a:xfrm>
            <a:off x="468312" y="6160128"/>
            <a:ext cx="674133" cy="573961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4000" kern="12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7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React is a library for building user interfaces</a:t>
            </a:r>
            <a:endParaRPr lang="en-US" sz="1400" dirty="0"/>
          </a:p>
          <a:p>
            <a:pPr marL="742950" lvl="1" indent="-285750"/>
            <a:r>
              <a:rPr lang="en-US" sz="1400" dirty="0"/>
              <a:t>Declarative</a:t>
            </a:r>
          </a:p>
          <a:p>
            <a:pPr marL="742950" lvl="1" indent="-285750"/>
            <a:r>
              <a:rPr lang="en-US" sz="1400" dirty="0"/>
              <a:t>Component-based </a:t>
            </a:r>
          </a:p>
          <a:p>
            <a:pPr marL="742950" lvl="1" indent="-285750"/>
            <a:r>
              <a:rPr lang="en-US" sz="1400" dirty="0"/>
              <a:t>Learn Once, write anywhere</a:t>
            </a:r>
          </a:p>
          <a:p>
            <a:pPr lvl="1"/>
            <a:endParaRPr lang="en-US" sz="1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1. Introduction</a:t>
            </a:r>
            <a:endParaRPr lang="en-US" altLang="ja-JP" sz="800" b="1" dirty="0">
              <a:latin typeface="+mj-lt"/>
              <a:ea typeface="Toshiba Sans Medium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1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Knowledge</a:t>
            </a:r>
            <a:endParaRPr lang="en-US" sz="1400" dirty="0"/>
          </a:p>
          <a:p>
            <a:pPr marL="742950" lvl="1" indent="-285750"/>
            <a:r>
              <a:rPr lang="en-US" sz="1400" dirty="0" err="1"/>
              <a:t>Javascript</a:t>
            </a:r>
            <a:r>
              <a:rPr lang="en-US" sz="1400" dirty="0"/>
              <a:t> basic</a:t>
            </a:r>
          </a:p>
          <a:p>
            <a:pPr marL="742950" lvl="1" indent="-285750"/>
            <a:r>
              <a:rPr lang="en-US" sz="1400" dirty="0"/>
              <a:t>ES6+ syntax</a:t>
            </a:r>
          </a:p>
          <a:p>
            <a:pPr marL="742950" lvl="1" indent="-285750"/>
            <a:r>
              <a:rPr lang="en-US" sz="1400" dirty="0"/>
              <a:t>HTML/CSS basic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2. </a:t>
            </a:r>
            <a:r>
              <a:rPr lang="en-US" altLang="ja-JP" dirty="0"/>
              <a:t>Required</a:t>
            </a:r>
            <a:endParaRPr lang="en-US" altLang="ja-JP" dirty="0">
              <a:ea typeface="Toshiba Sans Medium" panose="020B0603030403020204" pitchFamily="34" charset="0"/>
            </a:endParaRPr>
          </a:p>
        </p:txBody>
      </p:sp>
      <p:sp>
        <p:nvSpPr>
          <p:cNvPr id="4" name="テキスト プレースホルダー 8"/>
          <p:cNvSpPr txBox="1">
            <a:spLocks/>
          </p:cNvSpPr>
          <p:nvPr/>
        </p:nvSpPr>
        <p:spPr>
          <a:xfrm>
            <a:off x="468000" y="2361419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800" kern="120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Environment</a:t>
            </a:r>
            <a:endParaRPr lang="en-US" sz="1400" dirty="0"/>
          </a:p>
          <a:p>
            <a:pPr marL="742950" lvl="1" indent="-285750"/>
            <a:r>
              <a:rPr lang="en-US" sz="1400" dirty="0" err="1"/>
              <a:t>NodeJS</a:t>
            </a:r>
            <a:r>
              <a:rPr lang="en-US" sz="1400" dirty="0"/>
              <a:t> v8+</a:t>
            </a:r>
          </a:p>
          <a:p>
            <a:pPr marL="742950" lvl="1" indent="-285750"/>
            <a:r>
              <a:rPr lang="en-US" sz="1400" dirty="0"/>
              <a:t>Visual Studio Code</a:t>
            </a:r>
          </a:p>
          <a:p>
            <a:pPr marL="742950" lvl="1" indent="-285750"/>
            <a:r>
              <a:rPr lang="en-US" sz="1400" dirty="0"/>
              <a:t>Google Chrome with React extension</a:t>
            </a:r>
          </a:p>
          <a:p>
            <a:pPr marL="742950" lvl="1" indent="-285750"/>
            <a:r>
              <a:rPr lang="en-US" sz="1400" dirty="0" err="1"/>
              <a:t>ESLint</a:t>
            </a:r>
            <a:r>
              <a:rPr lang="en-US" sz="1400" dirty="0"/>
              <a:t> extension for Visual Studio Code (optional)</a:t>
            </a:r>
          </a:p>
        </p:txBody>
      </p:sp>
    </p:spTree>
    <p:extLst>
      <p:ext uri="{BB962C8B-B14F-4D97-AF65-F5344CB8AC3E}">
        <p14:creationId xmlns:p14="http://schemas.microsoft.com/office/powerpoint/2010/main" val="18481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3. </a:t>
            </a:r>
            <a:r>
              <a:rPr lang="en-US" altLang="ja-JP" dirty="0"/>
              <a:t>Create React project</a:t>
            </a:r>
            <a:endParaRPr lang="en-US" altLang="ja-JP" b="1" dirty="0">
              <a:ea typeface="Toshiba Sans Medium" panose="020B06030304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181100"/>
            <a:ext cx="80295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1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3. </a:t>
            </a:r>
            <a:r>
              <a:rPr lang="en-US" altLang="ja-JP" dirty="0"/>
              <a:t>Create React project</a:t>
            </a:r>
            <a:endParaRPr lang="en-US" altLang="ja-JP" b="1" dirty="0">
              <a:ea typeface="Toshiba Sans Medium" panose="020B06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84" y="1502615"/>
            <a:ext cx="8358432" cy="4725658"/>
          </a:xfrm>
          <a:prstGeom prst="rect">
            <a:avLst/>
          </a:prstGeom>
        </p:spPr>
      </p:pic>
      <p:sp>
        <p:nvSpPr>
          <p:cNvPr id="6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392784" y="837419"/>
            <a:ext cx="8208000" cy="468000"/>
          </a:xfrm>
        </p:spPr>
        <p:txBody>
          <a:bodyPr/>
          <a:lstStyle/>
          <a:p>
            <a:pPr marL="285750" lvl="0" indent="-285750" defTabSz="914400">
              <a:buFont typeface="Wingdings" pitchFamily="2" charset="2"/>
              <a:buChar char="q"/>
            </a:pPr>
            <a:r>
              <a:rPr kumimoji="0" lang="en-US" sz="1600" b="1" dirty="0">
                <a:solidFill>
                  <a:srgbClr val="000000"/>
                </a:solidFill>
                <a:ea typeface="Meiryo UI"/>
              </a:rPr>
              <a:t>2 most important files</a:t>
            </a:r>
          </a:p>
        </p:txBody>
      </p:sp>
    </p:spTree>
    <p:extLst>
      <p:ext uri="{BB962C8B-B14F-4D97-AF65-F5344CB8AC3E}">
        <p14:creationId xmlns:p14="http://schemas.microsoft.com/office/powerpoint/2010/main" val="395465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There are 2 kinds of React Component</a:t>
            </a:r>
            <a:endParaRPr lang="en-US" sz="1400" dirty="0"/>
          </a:p>
          <a:p>
            <a:pPr marL="742950" lvl="1" indent="-285750"/>
            <a:r>
              <a:rPr lang="en-US" sz="1400" dirty="0"/>
              <a:t>Functional Component</a:t>
            </a:r>
          </a:p>
          <a:p>
            <a:pPr marL="742950" lvl="1" indent="-285750"/>
            <a:r>
              <a:rPr lang="en-US" sz="1400" dirty="0"/>
              <a:t>Class Component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4. </a:t>
            </a:r>
            <a:r>
              <a:rPr lang="en-US" altLang="ja-JP" dirty="0"/>
              <a:t>React Component</a:t>
            </a:r>
            <a:endParaRPr lang="en-US" altLang="ja-JP" dirty="0">
              <a:ea typeface="Toshiba Sans Medium" panose="020B06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9" y="1962622"/>
            <a:ext cx="8120421" cy="45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4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React use JSX to describe HTML template</a:t>
            </a:r>
            <a:endParaRPr lang="en-US" sz="1400" dirty="0"/>
          </a:p>
          <a:p>
            <a:pPr marL="742950" lvl="1" indent="-285750"/>
            <a:r>
              <a:rPr lang="en-US" altLang="en-US" sz="1400" dirty="0"/>
              <a:t>JSX stands for JavaScript XML.</a:t>
            </a:r>
            <a:endParaRPr lang="en-US" sz="1400" dirty="0"/>
          </a:p>
          <a:p>
            <a:pPr marL="742950" lvl="1" indent="-285750"/>
            <a:r>
              <a:rPr lang="en-US" sz="1400" dirty="0"/>
              <a:t>JSX allows us to write HTML in React.</a:t>
            </a:r>
          </a:p>
          <a:p>
            <a:pPr marL="742950" lvl="1" indent="-285750"/>
            <a:r>
              <a:rPr lang="en-US" sz="1400" dirty="0"/>
              <a:t>JSX makes it easier to write and add HTML in React.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4. </a:t>
            </a:r>
            <a:r>
              <a:rPr lang="en-US" altLang="ja-JP" dirty="0"/>
              <a:t>React Component - JSX</a:t>
            </a:r>
            <a:endParaRPr lang="en-US" altLang="ja-JP" dirty="0">
              <a:ea typeface="Toshiba Sans Medium" panose="020B0603030403020204" pitchFamily="34" charset="0"/>
            </a:endParaRPr>
          </a:p>
        </p:txBody>
      </p:sp>
      <p:sp>
        <p:nvSpPr>
          <p:cNvPr id="5" name="テキスト プレースホルダー 8"/>
          <p:cNvSpPr txBox="1">
            <a:spLocks/>
          </p:cNvSpPr>
          <p:nvPr/>
        </p:nvSpPr>
        <p:spPr>
          <a:xfrm>
            <a:off x="468000" y="2335543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800" kern="120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Difference from standard HTML</a:t>
            </a:r>
            <a:endParaRPr lang="en-US" sz="1400" dirty="0"/>
          </a:p>
          <a:p>
            <a:pPr marL="742950" lvl="1" indent="-285750"/>
            <a:r>
              <a:rPr lang="en-US" sz="1400" dirty="0"/>
              <a:t>Attributes must be wrote in </a:t>
            </a:r>
            <a:r>
              <a:rPr lang="en-US" sz="1400" dirty="0" err="1"/>
              <a:t>camelCase</a:t>
            </a:r>
            <a:endParaRPr lang="en-US" sz="1400" dirty="0"/>
          </a:p>
          <a:p>
            <a:pPr marL="742950" lvl="1" indent="-285750"/>
            <a:r>
              <a:rPr lang="en-US" sz="1400" dirty="0"/>
              <a:t>Use </a:t>
            </a:r>
            <a:r>
              <a:rPr lang="en-US" sz="1400" b="1" i="1" dirty="0" err="1"/>
              <a:t>className</a:t>
            </a:r>
            <a:r>
              <a:rPr lang="en-US" sz="1400" dirty="0"/>
              <a:t> instead of </a:t>
            </a:r>
            <a:r>
              <a:rPr lang="en-US" sz="1400" b="1" i="1" dirty="0"/>
              <a:t>class</a:t>
            </a:r>
            <a:r>
              <a:rPr lang="en-US" sz="1400" dirty="0"/>
              <a:t>, </a:t>
            </a:r>
            <a:r>
              <a:rPr lang="en-US" sz="1400" b="1" i="1" dirty="0" err="1"/>
              <a:t>forHTML</a:t>
            </a:r>
            <a:r>
              <a:rPr lang="en-US" sz="1400" dirty="0"/>
              <a:t> instead of </a:t>
            </a:r>
            <a:r>
              <a:rPr lang="en-US" sz="1400" b="1" i="1" dirty="0"/>
              <a:t>for</a:t>
            </a:r>
          </a:p>
          <a:p>
            <a:pPr marL="742950" lvl="1" indent="-285750"/>
            <a:r>
              <a:rPr lang="en-US" sz="1400" dirty="0"/>
              <a:t>Data binding must be put inside curly brace </a:t>
            </a:r>
            <a:r>
              <a:rPr lang="en-US" sz="1400" b="1" dirty="0">
                <a:solidFill>
                  <a:srgbClr val="FF0000"/>
                </a:solidFill>
              </a:rPr>
              <a:t>{ }</a:t>
            </a:r>
          </a:p>
          <a:p>
            <a:pPr marL="742950" lvl="1" indent="-285750"/>
            <a:r>
              <a:rPr lang="en-US" sz="1400" dirty="0"/>
              <a:t>All components must be self-close or have closing tag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0" y="3747395"/>
            <a:ext cx="7530860" cy="27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5. Component State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468000" y="1078959"/>
            <a:ext cx="8208000" cy="4680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Create</a:t>
            </a:r>
            <a:endParaRPr lang="en-US" sz="1400" dirty="0"/>
          </a:p>
          <a:p>
            <a:pPr marL="742950" lvl="1" indent="-285750"/>
            <a:r>
              <a:rPr lang="en-US" sz="1400" dirty="0"/>
              <a:t>Create </a:t>
            </a:r>
            <a:r>
              <a:rPr lang="en-US" sz="1400" b="1" dirty="0"/>
              <a:t>state</a:t>
            </a:r>
            <a:r>
              <a:rPr lang="en-US" sz="1400" dirty="0"/>
              <a:t> Object</a:t>
            </a:r>
          </a:p>
          <a:p>
            <a:pPr marL="742950" lvl="1" indent="-285750"/>
            <a:r>
              <a:rPr lang="en-US" sz="1400" dirty="0"/>
              <a:t>Update </a:t>
            </a:r>
            <a:r>
              <a:rPr lang="en-US" sz="1400" b="1" dirty="0"/>
              <a:t>state</a:t>
            </a:r>
          </a:p>
          <a:p>
            <a:pPr marL="742950" lvl="1" indent="-285750"/>
            <a:r>
              <a:rPr lang="en-US" sz="1400" dirty="0"/>
              <a:t>Avoid directly mutate </a:t>
            </a:r>
            <a:r>
              <a:rPr lang="en-US" sz="1400" b="1" dirty="0"/>
              <a:t>state</a:t>
            </a:r>
            <a:r>
              <a:rPr lang="en-US" sz="14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836105774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4x3_EN.pptx" id="{A5931476-291D-4099-8816-DD0D01C4A52A}" vid="{5E94C5B7-7AF5-4E08-BDAD-7C26A55E1D2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180924_PPT_Template_4x3_EN</Template>
  <TotalTime>0</TotalTime>
  <Words>494</Words>
  <Application>Microsoft Office PowerPoint</Application>
  <PresentationFormat>On-screen Show (4:3)</PresentationFormat>
  <Paragraphs>101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Meiryo UI</vt:lpstr>
      <vt:lpstr>ＭＳ Ｐゴシック</vt:lpstr>
      <vt:lpstr>Toshiba Sans</vt:lpstr>
      <vt:lpstr>Toshiba Sans CN Medium</vt:lpstr>
      <vt:lpstr>Toshiba Sans CN Regular</vt:lpstr>
      <vt:lpstr>Toshiba Sans Light</vt:lpstr>
      <vt:lpstr>Toshiba Sans Medium</vt:lpstr>
      <vt:lpstr>東芝 Pゴシック Regular</vt:lpstr>
      <vt:lpstr>Arial</vt:lpstr>
      <vt:lpstr>Calibri</vt:lpstr>
      <vt:lpstr>Segoe UI</vt:lpstr>
      <vt:lpstr>Wingdings</vt:lpstr>
      <vt:lpstr>テーマ1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2018-08-24T12:43:57Z</dcterms:created>
  <dcterms:modified xsi:type="dcterms:W3CDTF">2019-12-27T10:24:32Z</dcterms:modified>
</cp:coreProperties>
</file>