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6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02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3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352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72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04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14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51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819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33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54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8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7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25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51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72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2D07C4-4615-4635-8B47-B1990A1B2231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DBE0-30B6-419D-9BC0-73D63F627E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2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759607" y="1671880"/>
            <a:ext cx="109728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12"/>
              </a:lnSpc>
            </a:pPr>
            <a:r>
              <a:rPr lang="ru-RU" sz="4000" b="1" dirty="0">
                <a:latin typeface="Bodoni 72 Oldstyle Book" pitchFamily="2" charset="0"/>
              </a:rPr>
              <a:t>Администрирование локальных систем</a:t>
            </a:r>
            <a:endParaRPr lang="en-US" sz="4000" b="1" dirty="0">
              <a:latin typeface="Bodoni 72 Oldstyle Book" pitchFamily="2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23620" y="2944653"/>
            <a:ext cx="9989790" cy="51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5000"/>
              </a:lnSpc>
              <a:spcAft>
                <a:spcPts val="800"/>
              </a:spcAft>
            </a:pPr>
            <a:r>
              <a:rPr lang="ru-RU" sz="32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Cisco </a:t>
            </a:r>
            <a:r>
              <a:rPr lang="ru-RU" sz="32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Packet</a:t>
            </a:r>
            <a:r>
              <a:rPr lang="en-US" sz="32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b="1" u="sng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</a:t>
            </a:r>
            <a:endParaRPr lang="en-V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42284" y="4147343"/>
            <a:ext cx="6663650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ru-RU" sz="3441" spc="409" dirty="0">
                <a:latin typeface="Bodoni 72 Oldstyle Book" pitchFamily="2" charset="0"/>
              </a:rPr>
              <a:t>Нгуен Дык Ань</a:t>
            </a:r>
            <a:endParaRPr lang="en-US" sz="3441" spc="409" dirty="0">
              <a:latin typeface="Bodoni 72 Oldstyle Book" pitchFamily="2" charset="0"/>
            </a:endParaRPr>
          </a:p>
          <a:p>
            <a:pPr algn="ctr">
              <a:lnSpc>
                <a:spcPts val="4370"/>
              </a:lnSpc>
            </a:pPr>
            <a:r>
              <a:rPr lang="en-US" sz="3441" spc="409" dirty="0">
                <a:latin typeface="Bodoni 72 Oldstyle Book" pitchFamily="2" charset="0"/>
              </a:rPr>
              <a:t>НКНбд-</a:t>
            </a:r>
            <a:r>
              <a:rPr lang="en-US" sz="3441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01-21</a:t>
            </a:r>
            <a:endParaRPr lang="en-US" sz="3441" spc="409" dirty="0">
              <a:latin typeface="Bodoni 72 Oldstyle Book" pitchFamily="2" charset="0"/>
            </a:endParaRPr>
          </a:p>
          <a:p>
            <a:pPr algn="ctr">
              <a:lnSpc>
                <a:spcPts val="4370"/>
              </a:lnSpc>
            </a:pPr>
            <a:r>
              <a:rPr lang="en-US" sz="3441" spc="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1032215251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21062" y="155451"/>
            <a:ext cx="7849890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0"/>
              </a:lnSpc>
              <a:spcBef>
                <a:spcPct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</a:p>
          <a:p>
            <a:pPr algn="ctr">
              <a:lnSpc>
                <a:spcPts val="2480"/>
              </a:lnSpc>
              <a:spcBef>
                <a:spcPct val="0"/>
              </a:spcBef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физико-математических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естественных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2480"/>
              </a:lnSpc>
              <a:spcBef>
                <a:spcPct val="0"/>
              </a:spcBef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теории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вероятностей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2106D7-79E3-EC8B-7FAA-4B9B9391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6578"/>
            <a:ext cx="118649" cy="3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8719" tIns="42849" rIns="58719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674A4540-4002-723C-667F-3F357DED1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8FE86993-B523-A745-207D-8C886A7F3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3F6A9DC0-84A5-696B-835E-F6C0DD178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5636E97-1E76-94A8-ECC8-0E5AC1C5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3051EF55-5106-5682-4795-71186658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70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VN" altLang="en-V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en-VN" altLang="en-V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26DCCE1-A36D-ABE3-A796-208122D4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6578"/>
            <a:ext cx="118649" cy="3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8719" tIns="42849" rIns="58719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03C73345-E8D2-D551-E21D-3C2B4164D6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8C7BD0C9-2408-EE9F-24B7-C10355FD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61981032-4FF3-1831-ACB0-A9D87713A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746EEFC-A686-C1BB-7990-04933F96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824CA849-C6B3-12BB-0F7D-88C701FDF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70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VN" altLang="en-V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en-VN" altLang="en-V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6F4B4BCD-F306-25C3-1D93-69185880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6578"/>
            <a:ext cx="118649" cy="3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8719" tIns="42849" rIns="58719" bIns="571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31" name="AutoShape 20">
            <a:extLst>
              <a:ext uri="{FF2B5EF4-FFF2-40B4-BE49-F238E27FC236}">
                <a16:creationId xmlns:a16="http://schemas.microsoft.com/office/drawing/2014/main" id="{7A6447C3-0E58-CE12-C0A0-560474E2B5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VN"/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D10667C0-EF01-A73C-48BD-462AD8E21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8C091DDB-7EC9-9CE6-7559-0054C56A5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F8E36C30-02A6-D750-711B-55EA4294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756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VN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57A9DB5D-33C9-0E85-4F13-C9F9D783C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70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VN" altLang="en-V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/>
            </a:r>
            <a:br>
              <a:rPr kumimoji="0" lang="en-VN" altLang="en-VN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VN" altLang="en-V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581775" y="0"/>
            <a:ext cx="5610224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6849" y="234434"/>
            <a:ext cx="48269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Анализируем </a:t>
            </a:r>
            <a:r>
              <a:rPr lang="ru-RU" sz="2000" dirty="0"/>
              <a:t>информации о </a:t>
            </a:r>
            <a:r>
              <a:rPr lang="en-US" sz="2000" dirty="0" smtClean="0"/>
              <a:t>PDU</a:t>
            </a:r>
            <a:r>
              <a:rPr lang="ru-RU" sz="2000" dirty="0"/>
              <a:t>: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246849" y="967859"/>
            <a:ext cx="609680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Заголовок </a:t>
            </a:r>
            <a:r>
              <a:rPr lang="en-US" dirty="0" smtClean="0"/>
              <a:t>ICMP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  <a:r>
              <a:rPr lang="ru-RU" dirty="0"/>
              <a:t> – это 8, то это запрос </a:t>
            </a:r>
            <a:r>
              <a:rPr lang="en-US" dirty="0"/>
              <a:t>ICMP 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Code </a:t>
            </a:r>
            <a:r>
              <a:rPr lang="ru-RU" dirty="0"/>
              <a:t>–</a:t>
            </a:r>
            <a:r>
              <a:rPr lang="vi-VN" dirty="0"/>
              <a:t> это 0, то </a:t>
            </a:r>
            <a:r>
              <a:rPr lang="ru-RU" dirty="0"/>
              <a:t>нет ошибки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lvl="1"/>
            <a:r>
              <a:rPr lang="en-US" dirty="0"/>
              <a:t>C</a:t>
            </a:r>
            <a:r>
              <a:rPr lang="ru-RU" dirty="0"/>
              <a:t>труктура кадра </a:t>
            </a:r>
            <a:r>
              <a:rPr lang="en-US" dirty="0"/>
              <a:t>Ethernet</a:t>
            </a:r>
            <a:r>
              <a:rPr lang="ru-RU" dirty="0"/>
              <a:t>: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dirty="0"/>
              <a:t>МАС-адрес: Первый бит адреса </a:t>
            </a:r>
            <a:r>
              <a:rPr lang="vi-VN" dirty="0"/>
              <a:t>– </a:t>
            </a:r>
            <a:r>
              <a:rPr lang="ru-RU" dirty="0"/>
              <a:t>это 0 - то адрес указывает на определенную </a:t>
            </a:r>
            <a:r>
              <a:rPr lang="ru-RU" dirty="0" smtClean="0"/>
              <a:t>станцию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  <a:r>
              <a:rPr lang="ru-RU" dirty="0"/>
              <a:t>: 0</a:t>
            </a:r>
            <a:r>
              <a:rPr lang="en-US" dirty="0"/>
              <a:t>x</a:t>
            </a:r>
            <a:r>
              <a:rPr lang="ru-RU" dirty="0"/>
              <a:t>0800 – это </a:t>
            </a:r>
            <a:r>
              <a:rPr lang="en-US" dirty="0" err="1"/>
              <a:t>IPv</a:t>
            </a:r>
            <a:r>
              <a:rPr lang="ru-RU" dirty="0"/>
              <a:t>4</a:t>
            </a:r>
            <a:endParaRPr lang="ru-RU" sz="1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40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294412"/>
            <a:ext cx="118776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ситуации 2 устройства пытаются отправить данные по одному и тому же общему каналу одновременно, коллизия не бывает. Потому что, каналы с коммутаторами являются полнодуплексными, без общих каналов. Поэтому коллизия </a:t>
            </a:r>
            <a:r>
              <a:rPr lang="ru-RU" dirty="0" smtClean="0"/>
              <a:t>невозможно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ситуации мы соединим 2 простых сети и попытаем отправить данные между 2 устройствами одновременно, сначала возникает коллизия, но и потом успешно достигают пункта назначения. Потому что, коммутатор отключается на случайный период времени перед повторной передачей кадра в буфер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52800" y="3501072"/>
            <a:ext cx="5943600" cy="17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137" y="589676"/>
            <a:ext cx="3377848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4800" dirty="0" smtClean="0"/>
              <a:t>Заключение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510" y="2392595"/>
            <a:ext cx="11766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После этой лабораторной работы я познакомился с </a:t>
            </a:r>
            <a:r>
              <a:rPr lang="en-US" sz="2400" dirty="0" smtClean="0"/>
              <a:t>Cisco Packet Tracer</a:t>
            </a:r>
            <a:r>
              <a:rPr lang="ru-RU" sz="2400" dirty="0" smtClean="0"/>
              <a:t> и работать с ним.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502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5137" y="589676"/>
            <a:ext cx="3528274" cy="83099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ru-RU" sz="4800" dirty="0" smtClean="0"/>
              <a:t>Цель работы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25510" y="2392595"/>
            <a:ext cx="1176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Установка инструмента моделирования конфигурации сети Cisco Packet</a:t>
            </a:r>
          </a:p>
          <a:p>
            <a:r>
              <a:rPr lang="ru-RU" sz="2400" dirty="0" smtClean="0"/>
              <a:t>Tracer, </a:t>
            </a:r>
            <a:r>
              <a:rPr lang="ru-RU" sz="2400" dirty="0"/>
              <a:t>знакомство с его интерфейсом. 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58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8385" y="102161"/>
            <a:ext cx="3944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Выпольнение работы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92456" y="42247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66700" y="915536"/>
            <a:ext cx="709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новый проект, и в рабочем пространстве разместить концентатор и 4 оконечных </a:t>
            </a:r>
            <a:r>
              <a:rPr lang="ru-RU" dirty="0" smtClean="0"/>
              <a:t>устройства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Попробовать присылать пакеты </a:t>
            </a:r>
            <a:r>
              <a:rPr lang="en-US" dirty="0"/>
              <a:t>ARP</a:t>
            </a:r>
            <a:r>
              <a:rPr lang="ru-RU" dirty="0"/>
              <a:t>, </a:t>
            </a:r>
            <a:r>
              <a:rPr lang="en-US" dirty="0"/>
              <a:t>ICMP </a:t>
            </a:r>
            <a:r>
              <a:rPr lang="ru-RU" dirty="0"/>
              <a:t>между оконечными </a:t>
            </a:r>
            <a:r>
              <a:rPr lang="ru-RU" dirty="0" smtClean="0"/>
              <a:t>устройствами, </a:t>
            </a:r>
            <a:r>
              <a:rPr lang="ru-RU" dirty="0"/>
              <a:t>п</a:t>
            </a:r>
            <a:r>
              <a:rPr lang="ru-RU" dirty="0" smtClean="0"/>
              <a:t>акеты </a:t>
            </a:r>
            <a:r>
              <a:rPr lang="ru-RU" dirty="0"/>
              <a:t>двигается от устройства </a:t>
            </a:r>
            <a:r>
              <a:rPr lang="ru-RU" dirty="0" smtClean="0"/>
              <a:t>и </a:t>
            </a:r>
            <a:r>
              <a:rPr lang="ru-RU" dirty="0"/>
              <a:t>отстановит в хабе, и отсюда пакеты был отправен </a:t>
            </a:r>
            <a:r>
              <a:rPr lang="ru-RU" dirty="0" smtClean="0"/>
              <a:t>остальным устройствам</a:t>
            </a:r>
            <a:endParaRPr lang="ru-RU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019925" y="762634"/>
            <a:ext cx="5172075" cy="289496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7019925" y="4070032"/>
            <a:ext cx="5172075" cy="27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486524" y="0"/>
            <a:ext cx="570547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" y="219075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Анализировать информации о </a:t>
            </a:r>
            <a:r>
              <a:rPr lang="en-US" sz="2400" dirty="0" smtClean="0"/>
              <a:t>PDU: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266700" y="788432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Cтруктура </a:t>
            </a:r>
            <a:r>
              <a:rPr lang="ru-RU" dirty="0"/>
              <a:t>кадра Ethernet состоит из 7 полей, которая может изменяться от 72 до 1526 </a:t>
            </a:r>
            <a:r>
              <a:rPr lang="ru-RU" dirty="0" smtClean="0"/>
              <a:t>байт: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Preamble</a:t>
            </a:r>
            <a:r>
              <a:rPr lang="ru-RU" dirty="0"/>
              <a:t>: Имеет значение 10101010, первые 7 байт преамбулы служат для пробуждения принимающих адаптеров и синхронизации их часов с часами </a:t>
            </a:r>
            <a:r>
              <a:rPr lang="ru-RU" dirty="0" smtClean="0"/>
              <a:t>отправителя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SDF</a:t>
            </a:r>
            <a:r>
              <a:rPr lang="ru-RU" dirty="0"/>
              <a:t> (</a:t>
            </a:r>
            <a:r>
              <a:rPr lang="en-US" dirty="0"/>
              <a:t>Start</a:t>
            </a:r>
            <a:r>
              <a:rPr lang="ru-RU" dirty="0"/>
              <a:t>-</a:t>
            </a:r>
            <a:r>
              <a:rPr lang="en-US" dirty="0"/>
              <a:t>Frame </a:t>
            </a:r>
            <a:r>
              <a:rPr lang="en-US" dirty="0" err="1"/>
              <a:t>Delimite</a:t>
            </a:r>
            <a:r>
              <a:rPr lang="ru-RU" dirty="0"/>
              <a:t>): Это 1-байтое поле, для которого всегда установлено значение 10101011. </a:t>
            </a:r>
            <a:r>
              <a:rPr lang="en-US" dirty="0"/>
              <a:t>SFD</a:t>
            </a:r>
            <a:r>
              <a:rPr lang="ru-RU" dirty="0"/>
              <a:t> указывает, что последующие биты начинают кадр, который является адресом </a:t>
            </a:r>
            <a:r>
              <a:rPr lang="ru-RU" dirty="0" smtClean="0"/>
              <a:t>назначения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МАС-адрес</a:t>
            </a:r>
            <a:r>
              <a:rPr lang="ru-RU" dirty="0"/>
              <a:t>: Поле из шести байт, содержащее адрес конечного </a:t>
            </a:r>
            <a:r>
              <a:rPr lang="ru-RU" dirty="0" smtClean="0"/>
              <a:t>узла,</a:t>
            </a:r>
            <a:r>
              <a:rPr lang="ru-RU" dirty="0"/>
              <a:t>п</a:t>
            </a:r>
            <a:r>
              <a:rPr lang="ru-RU" dirty="0" smtClean="0"/>
              <a:t>ервый </a:t>
            </a:r>
            <a:r>
              <a:rPr lang="ru-RU" dirty="0"/>
              <a:t>бит адреса получателя - это признак того, является адрес индивидуальным или групповым: если 0, то адрес указывает на определенную станцию, если 1, то это групповой адрес </a:t>
            </a:r>
            <a:r>
              <a:rPr lang="ru-RU" dirty="0" smtClean="0"/>
              <a:t>нескольких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7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486524" y="0"/>
            <a:ext cx="570547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" y="219075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Анализировать информации о </a:t>
            </a:r>
            <a:r>
              <a:rPr lang="en-US" sz="2400" dirty="0" smtClean="0"/>
              <a:t>PDU: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266700" y="78843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Cтруктура </a:t>
            </a:r>
            <a:r>
              <a:rPr lang="ru-RU" dirty="0"/>
              <a:t>кадра Ethernet состоит из 7 полей, которая может изменяться от 72 до 1526 </a:t>
            </a:r>
            <a:r>
              <a:rPr lang="ru-RU" dirty="0" smtClean="0"/>
              <a:t>байт: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  <a:r>
              <a:rPr lang="ru-RU" dirty="0"/>
              <a:t>: Поле типа позволяет распознавать множество протоколов, которые могут передаваться через </a:t>
            </a:r>
            <a:r>
              <a:rPr lang="en-US" dirty="0"/>
              <a:t>Ethernet</a:t>
            </a:r>
            <a:r>
              <a:rPr lang="ru-RU" dirty="0"/>
              <a:t>, будь то </a:t>
            </a:r>
            <a:r>
              <a:rPr lang="en-US" dirty="0" err="1"/>
              <a:t>IPv</a:t>
            </a:r>
            <a:r>
              <a:rPr lang="ru-RU" dirty="0"/>
              <a:t>4, </a:t>
            </a:r>
            <a:r>
              <a:rPr lang="en-US" dirty="0"/>
              <a:t>ARP</a:t>
            </a:r>
            <a:r>
              <a:rPr lang="ru-RU" dirty="0"/>
              <a:t>, </a:t>
            </a:r>
            <a:r>
              <a:rPr lang="en-US" dirty="0" err="1"/>
              <a:t>IPv</a:t>
            </a:r>
            <a:r>
              <a:rPr lang="ru-RU" dirty="0"/>
              <a:t>6, </a:t>
            </a:r>
            <a:r>
              <a:rPr lang="en-US" dirty="0"/>
              <a:t>IPX</a:t>
            </a:r>
            <a:r>
              <a:rPr lang="ru-RU" dirty="0"/>
              <a:t>, </a:t>
            </a:r>
            <a:r>
              <a:rPr lang="en-US" dirty="0"/>
              <a:t>AppleTalk</a:t>
            </a:r>
            <a:r>
              <a:rPr lang="ru-RU" dirty="0"/>
              <a:t> и т. д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ru-RU" dirty="0"/>
              <a:t>Данные пакета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FCS</a:t>
            </a:r>
            <a:r>
              <a:rPr lang="ru-RU" dirty="0"/>
              <a:t> (</a:t>
            </a:r>
            <a:r>
              <a:rPr lang="en-US" dirty="0"/>
              <a:t>Frame Check Sequence</a:t>
            </a:r>
            <a:r>
              <a:rPr lang="ru-RU" dirty="0"/>
              <a:t>): Поле, содержащее четыре контрольных байта, сгенерированных кодом циклического контроля избыточности. Поле </a:t>
            </a:r>
            <a:r>
              <a:rPr lang="en-US" dirty="0"/>
              <a:t>FCS</a:t>
            </a:r>
            <a:r>
              <a:rPr lang="ru-RU" dirty="0"/>
              <a:t> используется для обнаружения ошибок в данных, содержащихся в кадре</a:t>
            </a:r>
          </a:p>
        </p:txBody>
      </p:sp>
    </p:spTree>
    <p:extLst>
      <p:ext uri="{BB962C8B-B14F-4D97-AF65-F5344CB8AC3E}">
        <p14:creationId xmlns:p14="http://schemas.microsoft.com/office/powerpoint/2010/main" val="1319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486524" y="0"/>
            <a:ext cx="570547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" y="219075"/>
            <a:ext cx="5848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Анализировать информации о </a:t>
            </a:r>
            <a:r>
              <a:rPr lang="en-US" sz="2400" dirty="0" smtClean="0"/>
              <a:t>PDU: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266700" y="7884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Cтруктура заголовка </a:t>
            </a:r>
            <a:r>
              <a:rPr lang="ru-RU" dirty="0"/>
              <a:t>ICMP-сообщения состоит из 64 </a:t>
            </a:r>
            <a:r>
              <a:rPr lang="ru-RU" dirty="0" smtClean="0"/>
              <a:t>бит: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</a:t>
            </a:r>
            <a:r>
              <a:rPr lang="ru-RU" dirty="0"/>
              <a:t> (8 бит) – числовой идентификатор типа сообщения: 0 или 8, </a:t>
            </a:r>
            <a:r>
              <a:rPr lang="ru-RU" dirty="0" smtClean="0"/>
              <a:t>если 0 – ответ </a:t>
            </a:r>
            <a:r>
              <a:rPr lang="en-US" dirty="0" smtClean="0"/>
              <a:t>ICMP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а если 8 – запрос </a:t>
            </a:r>
            <a:r>
              <a:rPr lang="en-US" dirty="0" smtClean="0"/>
              <a:t>ICMP.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  <a:r>
              <a:rPr lang="ru-RU" dirty="0"/>
              <a:t> (8 бит) – числовой идентификатор, более точно определяющий тип </a:t>
            </a:r>
            <a:r>
              <a:rPr lang="ru-RU" dirty="0" smtClean="0"/>
              <a:t>ошибки</a:t>
            </a:r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контрольная сумма (16 бит) – вычисляется для всего </a:t>
            </a:r>
            <a:r>
              <a:rPr lang="ru-RU" dirty="0" smtClean="0"/>
              <a:t>ICMP-сообщения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ru-RU" dirty="0"/>
              <a:t>Оставшиеся 32 бит и поле данных зависит от значений полей типа и </a:t>
            </a:r>
            <a:r>
              <a:rPr lang="ru-RU" dirty="0" smtClean="0"/>
              <a:t>кода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58549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66750" y="1733550"/>
            <a:ext cx="5162550" cy="348615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524625" y="1733550"/>
            <a:ext cx="5162550" cy="3486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7650" y="399961"/>
            <a:ext cx="101822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Сравниваем </a:t>
            </a:r>
            <a:r>
              <a:rPr lang="ru-RU" dirty="0"/>
              <a:t>информации в кадре Ethernet при передвижении </a:t>
            </a:r>
            <a:r>
              <a:rPr lang="ru-RU" dirty="0" smtClean="0"/>
              <a:t>пакета, </a:t>
            </a:r>
            <a:r>
              <a:rPr lang="ru-RU" dirty="0"/>
              <a:t>мы видем Исходный МАС-адрес и Конечный МАС-адрес были инвертированными.</a:t>
            </a:r>
          </a:p>
        </p:txBody>
      </p:sp>
    </p:spTree>
    <p:extLst>
      <p:ext uri="{BB962C8B-B14F-4D97-AF65-F5344CB8AC3E}">
        <p14:creationId xmlns:p14="http://schemas.microsoft.com/office/powerpoint/2010/main" val="5049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8125" y="4908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проекте мы отправляем пакет от устройства pc00 устройству pc02 и наоборот, от устройства pc02 устройству </a:t>
            </a:r>
            <a:r>
              <a:rPr lang="vi-VN" dirty="0" smtClean="0"/>
              <a:t>pc00, </a:t>
            </a:r>
            <a:r>
              <a:rPr lang="ru-RU" dirty="0"/>
              <a:t>пакеты двигаются от </a:t>
            </a:r>
            <a:r>
              <a:rPr lang="ru-RU" dirty="0" smtClean="0"/>
              <a:t>устройств </a:t>
            </a:r>
            <a:r>
              <a:rPr lang="ru-RU" dirty="0"/>
              <a:t>в хаб, и  производит </a:t>
            </a:r>
            <a:r>
              <a:rPr lang="ru-RU" dirty="0" smtClean="0"/>
              <a:t>коллизия</a:t>
            </a:r>
            <a:endParaRPr lang="vi-VN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48400" y="180975"/>
            <a:ext cx="5943600" cy="31140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48400" y="4411345"/>
            <a:ext cx="5943600" cy="1788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375" y="4566761"/>
            <a:ext cx="5753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информации </a:t>
            </a:r>
            <a:r>
              <a:rPr lang="ru-RU" dirty="0"/>
              <a:t>о PDU </a:t>
            </a:r>
            <a:r>
              <a:rPr lang="ru-RU" dirty="0" smtClean="0"/>
              <a:t>видно</a:t>
            </a:r>
            <a:r>
              <a:rPr lang="ru-RU" dirty="0"/>
              <a:t>, что обо пакета имеют тип 8 – запрос пакет, то обе устройства в режиме “отправить пакет”, и поскольку устройства не получят данные пакета, устройства сбрасывают кадр</a:t>
            </a:r>
          </a:p>
        </p:txBody>
      </p:sp>
    </p:spTree>
    <p:extLst>
      <p:ext uri="{BB962C8B-B14F-4D97-AF65-F5344CB8AC3E}">
        <p14:creationId xmlns:p14="http://schemas.microsoft.com/office/powerpoint/2010/main" val="26467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50" y="31501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Создать </a:t>
            </a:r>
            <a:r>
              <a:rPr lang="ru-RU" dirty="0"/>
              <a:t>сеть, состоящая из 4 оконечных устройства и </a:t>
            </a:r>
            <a:r>
              <a:rPr lang="ru-RU" dirty="0" smtClean="0"/>
              <a:t>коммутатора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Отправить </a:t>
            </a:r>
            <a:r>
              <a:rPr lang="ru-RU" dirty="0"/>
              <a:t>пакеты от устройства </a:t>
            </a:r>
            <a:r>
              <a:rPr lang="en-US" dirty="0"/>
              <a:t>pc</a:t>
            </a:r>
            <a:r>
              <a:rPr lang="ru-RU" dirty="0"/>
              <a:t>04 устройству </a:t>
            </a:r>
            <a:r>
              <a:rPr lang="en-US" dirty="0"/>
              <a:t>pc</a:t>
            </a:r>
            <a:r>
              <a:rPr lang="ru-RU" dirty="0"/>
              <a:t>06, на рис. 9, мы можем видеть процесс движения пакетов, пакет </a:t>
            </a:r>
            <a:r>
              <a:rPr lang="en-US" dirty="0"/>
              <a:t>ARP </a:t>
            </a:r>
            <a:r>
              <a:rPr lang="ru-RU" dirty="0"/>
              <a:t>от </a:t>
            </a:r>
            <a:r>
              <a:rPr lang="en-US" dirty="0"/>
              <a:t>pc</a:t>
            </a:r>
            <a:r>
              <a:rPr lang="ru-RU" dirty="0"/>
              <a:t>04 двигается в коммутатор, и отсюда пакеты отправят всем устройствам, и от </a:t>
            </a:r>
            <a:r>
              <a:rPr lang="en-US" dirty="0"/>
              <a:t>pc</a:t>
            </a:r>
            <a:r>
              <a:rPr lang="ru-RU" dirty="0"/>
              <a:t>06 пакет двигается в коммутатор и прямо отправляет устройству </a:t>
            </a:r>
            <a:r>
              <a:rPr lang="en-US" dirty="0"/>
              <a:t>pc</a:t>
            </a:r>
            <a:r>
              <a:rPr lang="ru-RU" dirty="0"/>
              <a:t>04. Пакет </a:t>
            </a:r>
            <a:r>
              <a:rPr lang="en-US" dirty="0"/>
              <a:t>ICMP </a:t>
            </a:r>
            <a:r>
              <a:rPr lang="ru-RU" dirty="0"/>
              <a:t>отправляет от устройства </a:t>
            </a:r>
            <a:r>
              <a:rPr lang="en-US" dirty="0"/>
              <a:t>pc</a:t>
            </a:r>
            <a:r>
              <a:rPr lang="ru-RU" dirty="0"/>
              <a:t>04 коммутатору и от коммутатора устройству </a:t>
            </a:r>
            <a:r>
              <a:rPr lang="en-US" dirty="0"/>
              <a:t>pc</a:t>
            </a:r>
            <a:r>
              <a:rPr lang="ru-RU" dirty="0"/>
              <a:t>06 и наоборот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553201" y="0"/>
            <a:ext cx="5638800" cy="242887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53201" y="2943225"/>
            <a:ext cx="5638799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685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72 Oldstyle Book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cp:lastPrinted>2023-11-11T09:54:46Z</cp:lastPrinted>
  <dcterms:created xsi:type="dcterms:W3CDTF">2023-11-11T09:17:09Z</dcterms:created>
  <dcterms:modified xsi:type="dcterms:W3CDTF">2024-02-16T08:09:40Z</dcterms:modified>
</cp:coreProperties>
</file>