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61" r:id="rId2"/>
    <p:sldId id="310" r:id="rId3"/>
    <p:sldId id="313" r:id="rId4"/>
    <p:sldId id="369" r:id="rId5"/>
    <p:sldId id="370" r:id="rId6"/>
    <p:sldId id="371" r:id="rId7"/>
    <p:sldId id="372" r:id="rId8"/>
    <p:sldId id="373" r:id="rId9"/>
    <p:sldId id="374" r:id="rId10"/>
    <p:sldId id="375" r:id="rId11"/>
    <p:sldId id="376" r:id="rId12"/>
    <p:sldId id="312" r:id="rId13"/>
    <p:sldId id="360" r:id="rId14"/>
    <p:sldId id="361" r:id="rId15"/>
    <p:sldId id="319" r:id="rId16"/>
    <p:sldId id="349" r:id="rId17"/>
    <p:sldId id="320" r:id="rId18"/>
    <p:sldId id="350" r:id="rId19"/>
    <p:sldId id="351" r:id="rId20"/>
    <p:sldId id="352" r:id="rId21"/>
    <p:sldId id="353" r:id="rId22"/>
    <p:sldId id="354" r:id="rId23"/>
    <p:sldId id="355" r:id="rId24"/>
    <p:sldId id="356" r:id="rId25"/>
    <p:sldId id="357" r:id="rId26"/>
    <p:sldId id="358" r:id="rId27"/>
    <p:sldId id="359" r:id="rId28"/>
    <p:sldId id="362" r:id="rId29"/>
    <p:sldId id="363" r:id="rId30"/>
    <p:sldId id="364" r:id="rId31"/>
    <p:sldId id="365" r:id="rId32"/>
    <p:sldId id="366" r:id="rId33"/>
    <p:sldId id="367" r:id="rId34"/>
    <p:sldId id="368" r:id="rId35"/>
    <p:sldId id="314" r:id="rId36"/>
    <p:sldId id="324" r:id="rId37"/>
    <p:sldId id="325" r:id="rId38"/>
    <p:sldId id="326" r:id="rId39"/>
    <p:sldId id="327" r:id="rId40"/>
    <p:sldId id="328" r:id="rId41"/>
    <p:sldId id="329" r:id="rId42"/>
    <p:sldId id="330" r:id="rId43"/>
    <p:sldId id="331" r:id="rId44"/>
    <p:sldId id="333" r:id="rId45"/>
    <p:sldId id="334" r:id="rId46"/>
    <p:sldId id="335" r:id="rId47"/>
    <p:sldId id="332" r:id="rId48"/>
    <p:sldId id="337" r:id="rId49"/>
    <p:sldId id="338" r:id="rId50"/>
    <p:sldId id="339" r:id="rId51"/>
    <p:sldId id="336" r:id="rId52"/>
    <p:sldId id="340" r:id="rId53"/>
    <p:sldId id="341" r:id="rId54"/>
    <p:sldId id="343" r:id="rId55"/>
    <p:sldId id="345" r:id="rId56"/>
    <p:sldId id="342" r:id="rId57"/>
    <p:sldId id="344" r:id="rId58"/>
    <p:sldId id="346" r:id="rId59"/>
    <p:sldId id="347" r:id="rId60"/>
    <p:sldId id="348" r:id="rId61"/>
    <p:sldId id="315" r:id="rId62"/>
    <p:sldId id="316" r:id="rId63"/>
    <p:sldId id="309"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F0066"/>
    <a:srgbClr val="FF3399"/>
    <a:srgbClr val="003366"/>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96" y="4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654F7-F36B-4683-8C63-0FDE8F62BE6C}" type="datetimeFigureOut">
              <a:rPr lang="en-US" smtClean="0"/>
              <a:t>11/17/2015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9949-6EB4-4BD9-98BC-F67CF0FC0C1F}" type="slidenum">
              <a:rPr lang="en-US" smtClean="0"/>
              <a:t>‹#›</a:t>
            </a:fld>
            <a:endParaRPr lang="en-US"/>
          </a:p>
        </p:txBody>
      </p:sp>
    </p:spTree>
    <p:extLst>
      <p:ext uri="{BB962C8B-B14F-4D97-AF65-F5344CB8AC3E}">
        <p14:creationId xmlns:p14="http://schemas.microsoft.com/office/powerpoint/2010/main" val="264881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2</a:t>
            </a:fld>
            <a:endParaRPr lang="id-ID">
              <a:solidFill>
                <a:prstClr val="black"/>
              </a:solidFill>
            </a:endParaRPr>
          </a:p>
        </p:txBody>
      </p:sp>
    </p:spTree>
    <p:extLst>
      <p:ext uri="{BB962C8B-B14F-4D97-AF65-F5344CB8AC3E}">
        <p14:creationId xmlns:p14="http://schemas.microsoft.com/office/powerpoint/2010/main" val="430365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solidFill>
                  <a:prstClr val="black"/>
                </a:solidFill>
              </a:rPr>
              <a:pPr/>
              <a:t>12</a:t>
            </a:fld>
            <a:endParaRPr lang="ms-MY">
              <a:solidFill>
                <a:prstClr val="black"/>
              </a:solidFill>
            </a:endParaRPr>
          </a:p>
        </p:txBody>
      </p:sp>
    </p:spTree>
    <p:extLst>
      <p:ext uri="{BB962C8B-B14F-4D97-AF65-F5344CB8AC3E}">
        <p14:creationId xmlns:p14="http://schemas.microsoft.com/office/powerpoint/2010/main" val="2561686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29</a:t>
            </a:fld>
            <a:endParaRPr lang="id-ID">
              <a:solidFill>
                <a:prstClr val="black"/>
              </a:solidFill>
            </a:endParaRPr>
          </a:p>
        </p:txBody>
      </p:sp>
    </p:spTree>
    <p:extLst>
      <p:ext uri="{BB962C8B-B14F-4D97-AF65-F5344CB8AC3E}">
        <p14:creationId xmlns:p14="http://schemas.microsoft.com/office/powerpoint/2010/main" val="364493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08550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01750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10135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7614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3818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489EFF-3AF9-42EA-BC1A-94C6CDCEDD3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7125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489EFF-3AF9-42EA-BC1A-94C6CDCEDD32}"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34992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489EFF-3AF9-42EA-BC1A-94C6CDCEDD32}" type="datetimeFigureOut">
              <a:rPr lang="en-US" smtClean="0"/>
              <a:t>11/17/2015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04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489EFF-3AF9-42EA-BC1A-94C6CDCEDD32}" type="datetimeFigureOut">
              <a:rPr lang="en-US" smtClean="0"/>
              <a:t>11/17/2015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80969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89EFF-3AF9-42EA-BC1A-94C6CDCEDD32}" type="datetimeFigureOut">
              <a:rPr lang="en-US" smtClean="0"/>
              <a:t>11/17/2015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1866589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89EFF-3AF9-42EA-BC1A-94C6CDCEDD32}"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8501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89EFF-3AF9-42EA-BC1A-94C6CDCEDD32}"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563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89EFF-3AF9-42EA-BC1A-94C6CDCEDD32}" type="datetimeFigureOut">
              <a:rPr lang="en-US" smtClean="0"/>
              <a:t>11/17/2015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1628B-B711-4D44-8D35-0F575EAEB34E}" type="slidenum">
              <a:rPr lang="en-US" smtClean="0"/>
              <a:t>‹#›</a:t>
            </a:fld>
            <a:endParaRPr lang="en-US"/>
          </a:p>
        </p:txBody>
      </p:sp>
    </p:spTree>
    <p:extLst>
      <p:ext uri="{BB962C8B-B14F-4D97-AF65-F5344CB8AC3E}">
        <p14:creationId xmlns:p14="http://schemas.microsoft.com/office/powerpoint/2010/main" val="38359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gif"/><Relationship Id="rId5" Type="http://schemas.openxmlformats.org/officeDocument/2006/relationships/image" Target="../media/image8.jpe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7474/browser/" TargetMode="External"/><Relationship Id="rId2" Type="http://schemas.openxmlformats.org/officeDocument/2006/relationships/hyperlink" Target="http://neo4j.com/"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localhost:7474/db/data/relationship/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63067" y="572805"/>
            <a:ext cx="7557024" cy="1137075"/>
            <a:chOff x="1772300" y="429604"/>
            <a:chExt cx="5667768" cy="852806"/>
          </a:xfrm>
        </p:grpSpPr>
        <p:sp>
          <p:nvSpPr>
            <p:cNvPr id="8" name="Rectangle 22"/>
            <p:cNvSpPr>
              <a:spLocks noChangeArrowheads="1"/>
            </p:cNvSpPr>
            <p:nvPr/>
          </p:nvSpPr>
          <p:spPr bwMode="auto">
            <a:xfrm>
              <a:off x="2115362" y="429604"/>
              <a:ext cx="49817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3200" smtClean="0">
                  <a:solidFill>
                    <a:prstClr val="black"/>
                  </a:solidFill>
                  <a:latin typeface="Lato Light" pitchFamily="34" charset="0"/>
                  <a:cs typeface="Arial" pitchFamily="34" charset="0"/>
                </a:rPr>
                <a:t>ĐỀ TÀI 3: GRAPH STORE – NEO4J</a:t>
              </a:r>
              <a:endParaRPr lang="en-US" sz="1400" dirty="0">
                <a:solidFill>
                  <a:prstClr val="black"/>
                </a:solidFill>
                <a:latin typeface="Arial" pitchFamily="34" charset="0"/>
                <a:cs typeface="Arial" pitchFamily="34" charset="0"/>
              </a:endParaRPr>
            </a:p>
          </p:txBody>
        </p:sp>
        <p:sp>
          <p:nvSpPr>
            <p:cNvPr id="9" name="TextBox 8"/>
            <p:cNvSpPr txBox="1"/>
            <p:nvPr/>
          </p:nvSpPr>
          <p:spPr>
            <a:xfrm>
              <a:off x="1772300" y="751496"/>
              <a:ext cx="5667768" cy="530914"/>
            </a:xfrm>
            <a:prstGeom prst="rect">
              <a:avLst/>
            </a:prstGeom>
            <a:noFill/>
          </p:spPr>
          <p:txBody>
            <a:bodyPr wrap="square" rtlCol="0">
              <a:spAutoFit/>
            </a:bodyPr>
            <a:lstStyle/>
            <a:p>
              <a:pPr algn="ctr"/>
              <a:r>
                <a:rPr lang="en-US" sz="2000" smtClean="0">
                  <a:solidFill>
                    <a:prstClr val="black"/>
                  </a:solidFill>
                  <a:latin typeface="Lato Light" pitchFamily="34" charset="0"/>
                </a:rPr>
                <a:t>Giáo viên: Nguyễn Trần Minh Thư</a:t>
              </a:r>
            </a:p>
            <a:p>
              <a:pPr algn="ctr"/>
              <a:r>
                <a:rPr lang="en-US" sz="2000" smtClean="0">
                  <a:solidFill>
                    <a:prstClr val="black"/>
                  </a:solidFill>
                  <a:latin typeface="Lato Light" pitchFamily="34" charset="0"/>
                </a:rPr>
                <a:t>Nhóm 04</a:t>
              </a:r>
              <a:endParaRPr lang="en-US" sz="2000" dirty="0">
                <a:solidFill>
                  <a:prstClr val="black"/>
                </a:solidFill>
                <a:latin typeface="Lato Light" pitchFamily="34" charset="0"/>
              </a:endParaRPr>
            </a:p>
          </p:txBody>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01" y="1299448"/>
            <a:ext cx="4914363" cy="4914363"/>
          </a:xfrm>
          <a:prstGeom prst="rect">
            <a:avLst/>
          </a:prstGeom>
        </p:spPr>
      </p:pic>
      <p:sp>
        <p:nvSpPr>
          <p:cNvPr id="12" name="Shape 3133"/>
          <p:cNvSpPr/>
          <p:nvPr/>
        </p:nvSpPr>
        <p:spPr>
          <a:xfrm>
            <a:off x="6264275" y="2482487"/>
            <a:ext cx="4190695" cy="54615"/>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13" name="TextBox 12"/>
          <p:cNvSpPr txBox="1"/>
          <p:nvPr/>
        </p:nvSpPr>
        <p:spPr>
          <a:xfrm>
            <a:off x="6207616" y="2151268"/>
            <a:ext cx="5035640" cy="307777"/>
          </a:xfrm>
          <a:prstGeom prst="rect">
            <a:avLst/>
          </a:prstGeom>
          <a:noFill/>
        </p:spPr>
        <p:txBody>
          <a:bodyPr wrap="square" lIns="0" tIns="0" rIns="0" bIns="0" rtlCol="0">
            <a:spAutoFit/>
          </a:bodyPr>
          <a:lstStyle/>
          <a:p>
            <a:r>
              <a:rPr lang="en-GB" sz="2000">
                <a:solidFill>
                  <a:prstClr val="white">
                    <a:lumMod val="65000"/>
                  </a:prstClr>
                </a:solidFill>
                <a:latin typeface="Kontrapunkt Bob" panose="02000000000000000000" pitchFamily="50" charset="0"/>
              </a:rPr>
              <a:t>1</a:t>
            </a:r>
            <a:r>
              <a:rPr lang="en-GB" sz="2000" smtClean="0">
                <a:solidFill>
                  <a:prstClr val="white">
                    <a:lumMod val="65000"/>
                  </a:prstClr>
                </a:solidFill>
                <a:latin typeface="Kontrapunkt Bob" panose="02000000000000000000" pitchFamily="50" charset="0"/>
              </a:rPr>
              <a:t>. Trương Thanh sỉ (Nhóm trưởng) </a:t>
            </a:r>
            <a:endParaRPr lang="en-GB" sz="2000" dirty="0">
              <a:solidFill>
                <a:prstClr val="white">
                  <a:lumMod val="65000"/>
                </a:prstClr>
              </a:solidFill>
              <a:latin typeface="Kontrapunkt Bob" panose="02000000000000000000" pitchFamily="50" charset="0"/>
            </a:endParaRPr>
          </a:p>
        </p:txBody>
      </p:sp>
      <p:sp>
        <p:nvSpPr>
          <p:cNvPr id="35" name="Shape 3133"/>
          <p:cNvSpPr/>
          <p:nvPr/>
        </p:nvSpPr>
        <p:spPr>
          <a:xfrm flipV="1">
            <a:off x="6264275" y="3186245"/>
            <a:ext cx="4190694"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36" name="TextBox 35"/>
          <p:cNvSpPr txBox="1"/>
          <p:nvPr/>
        </p:nvSpPr>
        <p:spPr>
          <a:xfrm>
            <a:off x="6228312" y="2923567"/>
            <a:ext cx="4226657" cy="307777"/>
          </a:xfrm>
          <a:prstGeom prst="rect">
            <a:avLst/>
          </a:prstGeom>
          <a:noFill/>
        </p:spPr>
        <p:txBody>
          <a:bodyPr wrap="square" lIns="0" tIns="0" rIns="0" bIns="0" rtlCol="0">
            <a:spAutoFit/>
          </a:bodyPr>
          <a:lstStyle/>
          <a:p>
            <a:r>
              <a:rPr lang="en-GB" sz="2000" smtClean="0">
                <a:solidFill>
                  <a:prstClr val="white">
                    <a:lumMod val="65000"/>
                  </a:prstClr>
                </a:solidFill>
                <a:latin typeface="Kontrapunkt Bob" panose="02000000000000000000" pitchFamily="50" charset="0"/>
              </a:rPr>
              <a:t>2. Nguyễn Đức Hoàng Long</a:t>
            </a:r>
            <a:endParaRPr lang="en-GB" sz="2000" dirty="0">
              <a:solidFill>
                <a:prstClr val="white">
                  <a:lumMod val="65000"/>
                </a:prstClr>
              </a:solidFill>
              <a:latin typeface="Kontrapunkt Bob" panose="02000000000000000000" pitchFamily="50" charset="0"/>
            </a:endParaRPr>
          </a:p>
        </p:txBody>
      </p:sp>
      <p:sp>
        <p:nvSpPr>
          <p:cNvPr id="37" name="Shape 3133"/>
          <p:cNvSpPr/>
          <p:nvPr/>
        </p:nvSpPr>
        <p:spPr>
          <a:xfrm flipV="1">
            <a:off x="6300237" y="3878664"/>
            <a:ext cx="4190694"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38" name="TextBox 37"/>
          <p:cNvSpPr txBox="1"/>
          <p:nvPr/>
        </p:nvSpPr>
        <p:spPr>
          <a:xfrm>
            <a:off x="6264275" y="3615985"/>
            <a:ext cx="3691778" cy="307777"/>
          </a:xfrm>
          <a:prstGeom prst="rect">
            <a:avLst/>
          </a:prstGeom>
          <a:noFill/>
        </p:spPr>
        <p:txBody>
          <a:bodyPr wrap="square" lIns="0" tIns="0" rIns="0" bIns="0" rtlCol="0">
            <a:spAutoFit/>
          </a:bodyPr>
          <a:lstStyle/>
          <a:p>
            <a:r>
              <a:rPr lang="en-GB" sz="2000">
                <a:solidFill>
                  <a:prstClr val="white">
                    <a:lumMod val="65000"/>
                  </a:prstClr>
                </a:solidFill>
                <a:latin typeface="Kontrapunkt Bob" panose="02000000000000000000" pitchFamily="50" charset="0"/>
              </a:rPr>
              <a:t>3</a:t>
            </a:r>
            <a:r>
              <a:rPr lang="en-GB" sz="2000" smtClean="0">
                <a:solidFill>
                  <a:prstClr val="white">
                    <a:lumMod val="65000"/>
                  </a:prstClr>
                </a:solidFill>
                <a:latin typeface="Kontrapunkt Bob" panose="02000000000000000000" pitchFamily="50" charset="0"/>
              </a:rPr>
              <a:t>. Nguyễn Phượng Lĩnh</a:t>
            </a:r>
            <a:endParaRPr lang="en-GB" sz="2000" dirty="0">
              <a:solidFill>
                <a:prstClr val="white">
                  <a:lumMod val="65000"/>
                </a:prstClr>
              </a:solidFill>
              <a:latin typeface="Kontrapunkt Bob" panose="02000000000000000000" pitchFamily="50" charset="0"/>
            </a:endParaRPr>
          </a:p>
        </p:txBody>
      </p:sp>
      <p:sp>
        <p:nvSpPr>
          <p:cNvPr id="39" name="Shape 3133"/>
          <p:cNvSpPr/>
          <p:nvPr/>
        </p:nvSpPr>
        <p:spPr>
          <a:xfrm flipV="1">
            <a:off x="6243578" y="4604041"/>
            <a:ext cx="4211391"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40" name="TextBox 39"/>
          <p:cNvSpPr txBox="1"/>
          <p:nvPr/>
        </p:nvSpPr>
        <p:spPr>
          <a:xfrm>
            <a:off x="6207616" y="4341362"/>
            <a:ext cx="3691778" cy="307777"/>
          </a:xfrm>
          <a:prstGeom prst="rect">
            <a:avLst/>
          </a:prstGeom>
          <a:noFill/>
        </p:spPr>
        <p:txBody>
          <a:bodyPr wrap="square" lIns="0" tIns="0" rIns="0" bIns="0" rtlCol="0">
            <a:spAutoFit/>
          </a:bodyPr>
          <a:lstStyle/>
          <a:p>
            <a:r>
              <a:rPr lang="en-GB" sz="2000">
                <a:solidFill>
                  <a:prstClr val="white">
                    <a:lumMod val="65000"/>
                  </a:prstClr>
                </a:solidFill>
                <a:latin typeface="Kontrapunkt Bob" panose="02000000000000000000" pitchFamily="50" charset="0"/>
              </a:rPr>
              <a:t>4</a:t>
            </a:r>
            <a:r>
              <a:rPr lang="en-GB" sz="2000" smtClean="0">
                <a:solidFill>
                  <a:prstClr val="white">
                    <a:lumMod val="65000"/>
                  </a:prstClr>
                </a:solidFill>
                <a:latin typeface="Kontrapunkt Bob" panose="02000000000000000000" pitchFamily="50" charset="0"/>
              </a:rPr>
              <a:t>. Hoàng Trung Nam</a:t>
            </a:r>
            <a:endParaRPr lang="en-GB" sz="2000" dirty="0">
              <a:solidFill>
                <a:prstClr val="white">
                  <a:lumMod val="65000"/>
                </a:prstClr>
              </a:solidFill>
              <a:latin typeface="Kontrapunkt Bob" panose="02000000000000000000" pitchFamily="50" charset="0"/>
            </a:endParaRPr>
          </a:p>
        </p:txBody>
      </p:sp>
      <p:sp>
        <p:nvSpPr>
          <p:cNvPr id="41" name="Shape 3133"/>
          <p:cNvSpPr/>
          <p:nvPr/>
        </p:nvSpPr>
        <p:spPr>
          <a:xfrm flipV="1">
            <a:off x="6264275" y="5298283"/>
            <a:ext cx="4175429"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42" name="TextBox 41"/>
          <p:cNvSpPr txBox="1"/>
          <p:nvPr/>
        </p:nvSpPr>
        <p:spPr>
          <a:xfrm>
            <a:off x="6228313" y="5035604"/>
            <a:ext cx="3691778" cy="307777"/>
          </a:xfrm>
          <a:prstGeom prst="rect">
            <a:avLst/>
          </a:prstGeom>
          <a:noFill/>
        </p:spPr>
        <p:txBody>
          <a:bodyPr wrap="square" lIns="0" tIns="0" rIns="0" bIns="0" rtlCol="0">
            <a:spAutoFit/>
          </a:bodyPr>
          <a:lstStyle/>
          <a:p>
            <a:r>
              <a:rPr lang="en-GB" sz="2000">
                <a:solidFill>
                  <a:prstClr val="white">
                    <a:lumMod val="65000"/>
                  </a:prstClr>
                </a:solidFill>
                <a:latin typeface="Kontrapunkt Bob" panose="02000000000000000000" pitchFamily="50" charset="0"/>
              </a:rPr>
              <a:t>5</a:t>
            </a:r>
            <a:r>
              <a:rPr lang="en-GB" sz="2000" smtClean="0">
                <a:solidFill>
                  <a:prstClr val="white">
                    <a:lumMod val="65000"/>
                  </a:prstClr>
                </a:solidFill>
                <a:latin typeface="Kontrapunkt Bob" panose="02000000000000000000" pitchFamily="50" charset="0"/>
              </a:rPr>
              <a:t>. Lê Nguyễn Nhạc</a:t>
            </a:r>
            <a:endParaRPr lang="en-GB" sz="2000" dirty="0">
              <a:solidFill>
                <a:prstClr val="white">
                  <a:lumMod val="65000"/>
                </a:prstClr>
              </a:solidFill>
              <a:latin typeface="Kontrapunkt Bob" panose="02000000000000000000" pitchFamily="50" charset="0"/>
            </a:endParaRPr>
          </a:p>
        </p:txBody>
      </p:sp>
    </p:spTree>
    <p:extLst>
      <p:ext uri="{BB962C8B-B14F-4D97-AF65-F5344CB8AC3E}">
        <p14:creationId xmlns:p14="http://schemas.microsoft.com/office/powerpoint/2010/main" val="86695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luật</a:t>
            </a:r>
            <a:r>
              <a:rPr lang="en-US" dirty="0" smtClean="0"/>
              <a:t> </a:t>
            </a:r>
            <a:r>
              <a:rPr lang="en-US" dirty="0" err="1" smtClean="0"/>
              <a:t>và</a:t>
            </a:r>
            <a:r>
              <a:rPr lang="en-US" dirty="0" smtClean="0"/>
              <a:t> </a:t>
            </a:r>
            <a:r>
              <a:rPr lang="en-US" dirty="0" err="1" smtClean="0"/>
              <a:t>suy</a:t>
            </a:r>
            <a:r>
              <a:rPr lang="en-US" dirty="0" smtClean="0"/>
              <a:t> </a:t>
            </a:r>
            <a:r>
              <a:rPr lang="en-US" dirty="0" err="1" smtClean="0"/>
              <a:t>dẫn</a:t>
            </a:r>
            <a:r>
              <a:rPr lang="en-US" dirty="0" smtClean="0"/>
              <a:t> </a:t>
            </a:r>
            <a:r>
              <a:rPr lang="en-US" dirty="0" err="1" smtClean="0"/>
              <a:t>trog</a:t>
            </a:r>
            <a:r>
              <a:rPr lang="en-US" dirty="0" smtClean="0"/>
              <a:t> RDF</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88672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a:t>
            </a:r>
            <a:r>
              <a:rPr lang="en-US" dirty="0" err="1" smtClean="0"/>
              <a:t>các</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mở</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8908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6060992"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110716" y="-9939"/>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953518"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003972" y="-9939"/>
            <a:ext cx="0" cy="6867939"/>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10716" y="3839163"/>
            <a:ext cx="1684923" cy="369236"/>
          </a:xfrm>
          <a:prstGeom prst="rect">
            <a:avLst/>
          </a:prstGeom>
          <a:solidFill>
            <a:srgbClr val="00CC99">
              <a:alpha val="78000"/>
            </a:srgbClr>
          </a:solidFill>
        </p:spPr>
        <p:txBody>
          <a:bodyPr wrap="square" rtlCol="0">
            <a:spAutoFit/>
          </a:bodyPr>
          <a:lstStyle/>
          <a:p>
            <a:r>
              <a:rPr lang="en-US" sz="1799" smtClean="0">
                <a:solidFill>
                  <a:prstClr val="white"/>
                </a:solidFill>
                <a:latin typeface="Roboto" pitchFamily="2" charset="0"/>
                <a:ea typeface="Roboto" pitchFamily="2" charset="0"/>
              </a:rPr>
              <a:t>Khái niệm</a:t>
            </a:r>
            <a:endParaRPr lang="en-US" sz="1799" dirty="0">
              <a:solidFill>
                <a:prstClr val="white"/>
              </a:solidFill>
              <a:latin typeface="Roboto" pitchFamily="2" charset="0"/>
              <a:ea typeface="Roboto" pitchFamily="2" charset="0"/>
            </a:endParaRPr>
          </a:p>
        </p:txBody>
      </p:sp>
      <p:sp>
        <p:nvSpPr>
          <p:cNvPr id="43" name="Rectangle 42"/>
          <p:cNvSpPr/>
          <p:nvPr/>
        </p:nvSpPr>
        <p:spPr>
          <a:xfrm>
            <a:off x="4110717" y="4275453"/>
            <a:ext cx="1685654" cy="646331"/>
          </a:xfrm>
          <a:prstGeom prst="rect">
            <a:avLst/>
          </a:prstGeom>
          <a:solidFill>
            <a:srgbClr val="222A35"/>
          </a:solidFill>
        </p:spPr>
        <p:txBody>
          <a:bodyPr wrap="square">
            <a:spAutoFit/>
          </a:bodyPr>
          <a:lstStyle/>
          <a:p>
            <a:pPr algn="just"/>
            <a:r>
              <a:rPr lang="en-US" sz="1200" smtClean="0">
                <a:solidFill>
                  <a:srgbClr val="00CC99"/>
                </a:solidFill>
                <a:latin typeface="Roboto Light" pitchFamily="2" charset="0"/>
                <a:ea typeface="Roboto Light" pitchFamily="2" charset="0"/>
              </a:rPr>
              <a:t>"Khái niệm và tính năng nổi bật của Neo4J”</a:t>
            </a:r>
            <a:endParaRPr lang="en-US" sz="1200" dirty="0">
              <a:solidFill>
                <a:srgbClr val="00CC99"/>
              </a:solidFill>
              <a:latin typeface="Roboto Light" pitchFamily="2" charset="0"/>
              <a:ea typeface="Roboto Light" pitchFamily="2" charset="0"/>
            </a:endParaRPr>
          </a:p>
        </p:txBody>
      </p:sp>
      <p:sp>
        <p:nvSpPr>
          <p:cNvPr id="49" name="TextBox 48"/>
          <p:cNvSpPr txBox="1"/>
          <p:nvPr/>
        </p:nvSpPr>
        <p:spPr>
          <a:xfrm>
            <a:off x="6060992" y="3189357"/>
            <a:ext cx="1780471" cy="369204"/>
          </a:xfrm>
          <a:prstGeom prst="rect">
            <a:avLst/>
          </a:prstGeom>
          <a:solidFill>
            <a:srgbClr val="00B0F0">
              <a:alpha val="78000"/>
            </a:srgbClr>
          </a:solidFill>
        </p:spPr>
        <p:txBody>
          <a:bodyPr wrap="square" rtlCol="0">
            <a:spAutoFit/>
          </a:bodyPr>
          <a:lstStyle/>
          <a:p>
            <a:r>
              <a:rPr lang="en-US" sz="1799" smtClean="0">
                <a:solidFill>
                  <a:prstClr val="white"/>
                </a:solidFill>
                <a:latin typeface="Roboto" pitchFamily="2" charset="0"/>
                <a:ea typeface="Roboto" pitchFamily="2" charset="0"/>
              </a:rPr>
              <a:t>Whiteboard </a:t>
            </a:r>
            <a:endParaRPr lang="en-US" sz="1799" dirty="0">
              <a:solidFill>
                <a:prstClr val="white"/>
              </a:solidFill>
              <a:latin typeface="Roboto" pitchFamily="2" charset="0"/>
              <a:ea typeface="Roboto" pitchFamily="2" charset="0"/>
            </a:endParaRPr>
          </a:p>
        </p:txBody>
      </p:sp>
      <p:sp>
        <p:nvSpPr>
          <p:cNvPr id="50" name="Rectangle 49"/>
          <p:cNvSpPr/>
          <p:nvPr/>
        </p:nvSpPr>
        <p:spPr>
          <a:xfrm>
            <a:off x="6097660" y="3614087"/>
            <a:ext cx="1781200" cy="461665"/>
          </a:xfrm>
          <a:prstGeom prst="rect">
            <a:avLst/>
          </a:prstGeom>
          <a:solidFill>
            <a:srgbClr val="222A35"/>
          </a:solidFill>
        </p:spPr>
        <p:txBody>
          <a:bodyPr wrap="square">
            <a:spAutoFit/>
          </a:bodyPr>
          <a:lstStyle/>
          <a:p>
            <a:pPr algn="just"/>
            <a:r>
              <a:rPr lang="en-US" sz="1200" smtClean="0">
                <a:solidFill>
                  <a:srgbClr val="35BEF0"/>
                </a:solidFill>
                <a:latin typeface="Roboto Light" pitchFamily="2" charset="0"/>
                <a:ea typeface="Roboto Light" pitchFamily="2" charset="0"/>
              </a:rPr>
              <a:t>Neo4J được biết đến với tên gọi Whiteboard. </a:t>
            </a:r>
            <a:endParaRPr lang="en-US" sz="1200" dirty="0">
              <a:solidFill>
                <a:srgbClr val="35BEF0"/>
              </a:solidFill>
              <a:latin typeface="Roboto Light" pitchFamily="2" charset="0"/>
              <a:ea typeface="Roboto Light" pitchFamily="2" charset="0"/>
            </a:endParaRPr>
          </a:p>
        </p:txBody>
      </p:sp>
      <p:sp>
        <p:nvSpPr>
          <p:cNvPr id="56" name="TextBox 55"/>
          <p:cNvSpPr txBox="1"/>
          <p:nvPr/>
        </p:nvSpPr>
        <p:spPr>
          <a:xfrm>
            <a:off x="8003972" y="3839163"/>
            <a:ext cx="1787037" cy="369204"/>
          </a:xfrm>
          <a:prstGeom prst="rect">
            <a:avLst/>
          </a:prstGeom>
          <a:solidFill>
            <a:srgbClr val="FF5050">
              <a:alpha val="78000"/>
            </a:srgbClr>
          </a:solidFill>
        </p:spPr>
        <p:txBody>
          <a:bodyPr wrap="square" rtlCol="0">
            <a:spAutoFit/>
          </a:bodyPr>
          <a:lstStyle/>
          <a:p>
            <a:r>
              <a:rPr lang="en-US" sz="1799" smtClean="0">
                <a:solidFill>
                  <a:prstClr val="white"/>
                </a:solidFill>
                <a:latin typeface="Roboto" pitchFamily="2" charset="0"/>
                <a:ea typeface="Roboto" pitchFamily="2" charset="0"/>
              </a:rPr>
              <a:t>Web interface</a:t>
            </a:r>
            <a:endParaRPr lang="en-US" sz="1799" dirty="0">
              <a:solidFill>
                <a:prstClr val="white"/>
              </a:solidFill>
              <a:latin typeface="Roboto" pitchFamily="2" charset="0"/>
              <a:ea typeface="Roboto" pitchFamily="2" charset="0"/>
            </a:endParaRPr>
          </a:p>
        </p:txBody>
      </p:sp>
      <p:sp>
        <p:nvSpPr>
          <p:cNvPr id="57" name="Rectangle 56"/>
          <p:cNvSpPr/>
          <p:nvPr/>
        </p:nvSpPr>
        <p:spPr>
          <a:xfrm>
            <a:off x="8003973" y="4275453"/>
            <a:ext cx="1787036" cy="646331"/>
          </a:xfrm>
          <a:prstGeom prst="rect">
            <a:avLst/>
          </a:prstGeom>
          <a:solidFill>
            <a:srgbClr val="222A35"/>
          </a:solidFill>
        </p:spPr>
        <p:txBody>
          <a:bodyPr wrap="square">
            <a:spAutoFit/>
          </a:bodyPr>
          <a:lstStyle/>
          <a:p>
            <a:pPr algn="just"/>
            <a:r>
              <a:rPr lang="en-US" sz="1200" smtClean="0">
                <a:solidFill>
                  <a:srgbClr val="FF5050"/>
                </a:solidFill>
                <a:latin typeface="Roboto Light" pitchFamily="2" charset="0"/>
                <a:ea typeface="Roboto Light" pitchFamily="2" charset="0"/>
              </a:rPr>
              <a:t>“Hướng dẫn cài đặt và sử dụng web interface của Neo4J”</a:t>
            </a:r>
            <a:r>
              <a:rPr lang="en-US" sz="1200">
                <a:solidFill>
                  <a:srgbClr val="FF5050"/>
                </a:solidFill>
                <a:latin typeface="Roboto Light" pitchFamily="2" charset="0"/>
                <a:ea typeface="Roboto Light" pitchFamily="2" charset="0"/>
              </a:rPr>
              <a:t> </a:t>
            </a:r>
            <a:endParaRPr lang="en-US" sz="1200" dirty="0">
              <a:solidFill>
                <a:srgbClr val="FF5050"/>
              </a:solidFill>
              <a:latin typeface="Roboto Light" pitchFamily="2" charset="0"/>
              <a:ea typeface="Roboto Light" pitchFamily="2" charset="0"/>
            </a:endParaRPr>
          </a:p>
        </p:txBody>
      </p:sp>
      <p:sp>
        <p:nvSpPr>
          <p:cNvPr id="63" name="TextBox 62"/>
          <p:cNvSpPr txBox="1"/>
          <p:nvPr/>
        </p:nvSpPr>
        <p:spPr>
          <a:xfrm>
            <a:off x="9953518" y="3189357"/>
            <a:ext cx="1943710" cy="369204"/>
          </a:xfrm>
          <a:prstGeom prst="rect">
            <a:avLst/>
          </a:prstGeom>
          <a:solidFill>
            <a:srgbClr val="9966FF">
              <a:alpha val="77647"/>
            </a:srgbClr>
          </a:solidFill>
        </p:spPr>
        <p:txBody>
          <a:bodyPr wrap="square" rtlCol="0">
            <a:spAutoFit/>
          </a:bodyPr>
          <a:lstStyle/>
          <a:p>
            <a:r>
              <a:rPr lang="en-US" sz="1799" smtClean="0">
                <a:solidFill>
                  <a:prstClr val="white"/>
                </a:solidFill>
                <a:latin typeface="Roboto" pitchFamily="2" charset="0"/>
                <a:ea typeface="Roboto" pitchFamily="2" charset="0"/>
              </a:rPr>
              <a:t>Query với Cypher</a:t>
            </a:r>
            <a:endParaRPr lang="en-US" sz="1799" dirty="0">
              <a:solidFill>
                <a:prstClr val="white"/>
              </a:solidFill>
              <a:latin typeface="Roboto" pitchFamily="2" charset="0"/>
              <a:ea typeface="Roboto" pitchFamily="2" charset="0"/>
            </a:endParaRPr>
          </a:p>
        </p:txBody>
      </p:sp>
      <p:sp>
        <p:nvSpPr>
          <p:cNvPr id="64" name="Rectangle 63"/>
          <p:cNvSpPr/>
          <p:nvPr/>
        </p:nvSpPr>
        <p:spPr>
          <a:xfrm>
            <a:off x="9953517" y="3660254"/>
            <a:ext cx="1943710" cy="830997"/>
          </a:xfrm>
          <a:prstGeom prst="rect">
            <a:avLst/>
          </a:prstGeom>
          <a:solidFill>
            <a:srgbClr val="222A35"/>
          </a:solidFill>
        </p:spPr>
        <p:txBody>
          <a:bodyPr wrap="square">
            <a:spAutoFit/>
          </a:bodyPr>
          <a:lstStyle/>
          <a:p>
            <a:pPr algn="just"/>
            <a:r>
              <a:rPr lang="en-US" sz="1200" smtClean="0">
                <a:solidFill>
                  <a:srgbClr val="AD85FC"/>
                </a:solidFill>
                <a:latin typeface="Roboto Light" pitchFamily="2" charset="0"/>
                <a:ea typeface="Roboto Light" pitchFamily="2" charset="0"/>
              </a:rPr>
              <a:t>“Sử dụng ngôn ngữ cypher để thực hiện các truy vấn trên đồ thị Neo4J”</a:t>
            </a:r>
            <a:r>
              <a:rPr lang="en-US" sz="1200">
                <a:solidFill>
                  <a:srgbClr val="AD85FC"/>
                </a:solidFill>
                <a:latin typeface="Roboto Light" pitchFamily="2" charset="0"/>
                <a:ea typeface="Roboto Light" pitchFamily="2" charset="0"/>
              </a:rPr>
              <a:t> </a:t>
            </a:r>
            <a:endParaRPr lang="en-US" sz="1200" dirty="0">
              <a:solidFill>
                <a:srgbClr val="AD85FC"/>
              </a:solidFill>
              <a:latin typeface="Roboto Light" pitchFamily="2" charset="0"/>
              <a:ea typeface="Roboto Light" pitchFamily="2" charset="0"/>
            </a:endParaRPr>
          </a:p>
        </p:txBody>
      </p:sp>
      <p:sp>
        <p:nvSpPr>
          <p:cNvPr id="71" name="TextBox 70"/>
          <p:cNvSpPr txBox="1"/>
          <p:nvPr/>
        </p:nvSpPr>
        <p:spPr>
          <a:xfrm>
            <a:off x="447587" y="2658465"/>
            <a:ext cx="3507189" cy="1446550"/>
          </a:xfrm>
          <a:prstGeom prst="rect">
            <a:avLst/>
          </a:prstGeom>
          <a:noFill/>
        </p:spPr>
        <p:txBody>
          <a:bodyPr wrap="square" rtlCol="0">
            <a:spAutoFit/>
          </a:bodyPr>
          <a:lstStyle/>
          <a:p>
            <a:r>
              <a:rPr lang="en-US" sz="8800" spc="-150" smtClean="0">
                <a:solidFill>
                  <a:prstClr val="black">
                    <a:lumMod val="75000"/>
                    <a:lumOff val="25000"/>
                  </a:prstClr>
                </a:solidFill>
                <a:latin typeface="Roboto Black" pitchFamily="2" charset="0"/>
                <a:ea typeface="Roboto Black" pitchFamily="2" charset="0"/>
              </a:rPr>
              <a:t>NEO4J</a:t>
            </a:r>
            <a:endParaRPr lang="en-US" sz="8800" spc="-150" dirty="0">
              <a:solidFill>
                <a:prstClr val="black">
                  <a:lumMod val="75000"/>
                  <a:lumOff val="25000"/>
                </a:prstClr>
              </a:solidFill>
              <a:latin typeface="Roboto Black" pitchFamily="2" charset="0"/>
              <a:ea typeface="Roboto Black" pitchFamily="2" charset="0"/>
            </a:endParaRPr>
          </a:p>
        </p:txBody>
      </p:sp>
      <p:cxnSp>
        <p:nvCxnSpPr>
          <p:cNvPr id="73" name="Straight Connector 72"/>
          <p:cNvCxnSpPr/>
          <p:nvPr/>
        </p:nvCxnSpPr>
        <p:spPr>
          <a:xfrm>
            <a:off x="648434" y="6380559"/>
            <a:ext cx="27355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399" y="1667373"/>
            <a:ext cx="1404179" cy="2081774"/>
          </a:xfrm>
          <a:prstGeom prst="rect">
            <a:avLst/>
          </a:prstGeom>
        </p:spPr>
      </p:pic>
      <p:pic>
        <p:nvPicPr>
          <p:cNvPr id="25" name="Picture 24"/>
          <p:cNvPicPr/>
          <p:nvPr/>
        </p:nvPicPr>
        <p:blipFill>
          <a:blip r:embed="rId4"/>
          <a:stretch>
            <a:fillRect/>
          </a:stretch>
        </p:blipFill>
        <p:spPr>
          <a:xfrm>
            <a:off x="6172948" y="1679656"/>
            <a:ext cx="1675083" cy="1419686"/>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17196" y="2467563"/>
            <a:ext cx="1716110" cy="119269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2227" y="1644683"/>
            <a:ext cx="1905000" cy="1419225"/>
          </a:xfrm>
          <a:prstGeom prst="rect">
            <a:avLst/>
          </a:prstGeom>
        </p:spPr>
      </p:pic>
    </p:spTree>
    <p:extLst>
      <p:ext uri="{BB962C8B-B14F-4D97-AF65-F5344CB8AC3E}">
        <p14:creationId xmlns:p14="http://schemas.microsoft.com/office/powerpoint/2010/main" val="2634136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childTnLst>
                                </p:cTn>
                              </p:par>
                              <p:par>
                                <p:cTn id="9" presetID="22" presetClass="entr" presetSubtype="4"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down)">
                                      <p:cBhvr>
                                        <p:cTn id="11" dur="500"/>
                                        <p:tgtEl>
                                          <p:spTgt spid="74"/>
                                        </p:tgtEl>
                                      </p:cBhvr>
                                    </p:animEffect>
                                  </p:childTnLst>
                                </p:cTn>
                              </p:par>
                              <p:par>
                                <p:cTn id="12" presetID="22" presetClass="entr" presetSubtype="4" fill="hold" nodeType="withEffect">
                                  <p:stCondLst>
                                    <p:cond delay="10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4" fill="hold" nodeType="withEffect">
                                  <p:stCondLst>
                                    <p:cond delay="200"/>
                                  </p:stCondLst>
                                  <p:childTnLst>
                                    <p:set>
                                      <p:cBhvr>
                                        <p:cTn id="16" dur="1" fill="hold">
                                          <p:stCondLst>
                                            <p:cond delay="0"/>
                                          </p:stCondLst>
                                        </p:cTn>
                                        <p:tgtEl>
                                          <p:spTgt spid="79"/>
                                        </p:tgtEl>
                                        <p:attrNameLst>
                                          <p:attrName>style.visibility</p:attrName>
                                        </p:attrNameLst>
                                      </p:cBhvr>
                                      <p:to>
                                        <p:strVal val="visible"/>
                                      </p:to>
                                    </p:set>
                                    <p:animEffect transition="in" filter="wipe(down)">
                                      <p:cBhvr>
                                        <p:cTn id="17" dur="500"/>
                                        <p:tgtEl>
                                          <p:spTgt spid="79"/>
                                        </p:tgtEl>
                                      </p:cBhvr>
                                    </p:animEffect>
                                  </p:childTnLst>
                                </p:cTn>
                              </p:par>
                              <p:par>
                                <p:cTn id="18" presetID="22" presetClass="entr" presetSubtype="4" fill="hold" nodeType="withEffect">
                                  <p:stCondLst>
                                    <p:cond delay="300"/>
                                  </p:stCondLst>
                                  <p:childTnLst>
                                    <p:set>
                                      <p:cBhvr>
                                        <p:cTn id="19" dur="1" fill="hold">
                                          <p:stCondLst>
                                            <p:cond delay="0"/>
                                          </p:stCondLst>
                                        </p:cTn>
                                        <p:tgtEl>
                                          <p:spTgt spid="76"/>
                                        </p:tgtEl>
                                        <p:attrNameLst>
                                          <p:attrName>style.visibility</p:attrName>
                                        </p:attrNameLst>
                                      </p:cBhvr>
                                      <p:to>
                                        <p:strVal val="visible"/>
                                      </p:to>
                                    </p:set>
                                    <p:animEffect transition="in" filter="wipe(down)">
                                      <p:cBhvr>
                                        <p:cTn id="20" dur="500"/>
                                        <p:tgtEl>
                                          <p:spTgt spid="76"/>
                                        </p:tgtEl>
                                      </p:cBhvr>
                                    </p:animEffect>
                                  </p:childTnLst>
                                </p:cTn>
                              </p:par>
                              <p:par>
                                <p:cTn id="21" presetID="2" presetClass="entr" presetSubtype="4" decel="100000" fill="hold" grpId="0" nodeType="withEffect">
                                  <p:stCondLst>
                                    <p:cond delay="60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1000" fill="hold"/>
                                        <p:tgtEl>
                                          <p:spTgt spid="63"/>
                                        </p:tgtEl>
                                        <p:attrNameLst>
                                          <p:attrName>ppt_x</p:attrName>
                                        </p:attrNameLst>
                                      </p:cBhvr>
                                      <p:tavLst>
                                        <p:tav tm="0">
                                          <p:val>
                                            <p:strVal val="#ppt_x"/>
                                          </p:val>
                                        </p:tav>
                                        <p:tav tm="100000">
                                          <p:val>
                                            <p:strVal val="#ppt_x"/>
                                          </p:val>
                                        </p:tav>
                                      </p:tavLst>
                                    </p:anim>
                                    <p:anim calcmode="lin" valueType="num">
                                      <p:cBhvr additive="base">
                                        <p:cTn id="24" dur="1000" fill="hold"/>
                                        <p:tgtEl>
                                          <p:spTgt spid="6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70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1000" fill="hold"/>
                                        <p:tgtEl>
                                          <p:spTgt spid="64"/>
                                        </p:tgtEl>
                                        <p:attrNameLst>
                                          <p:attrName>ppt_x</p:attrName>
                                        </p:attrNameLst>
                                      </p:cBhvr>
                                      <p:tavLst>
                                        <p:tav tm="0">
                                          <p:val>
                                            <p:strVal val="#ppt_x"/>
                                          </p:val>
                                        </p:tav>
                                        <p:tav tm="100000">
                                          <p:val>
                                            <p:strVal val="#ppt_x"/>
                                          </p:val>
                                        </p:tav>
                                      </p:tavLst>
                                    </p:anim>
                                    <p:anim calcmode="lin" valueType="num">
                                      <p:cBhvr additive="base">
                                        <p:cTn id="28" dur="1000" fill="hold"/>
                                        <p:tgtEl>
                                          <p:spTgt spid="6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50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1000" fill="hold"/>
                                        <p:tgtEl>
                                          <p:spTgt spid="56"/>
                                        </p:tgtEl>
                                        <p:attrNameLst>
                                          <p:attrName>ppt_x</p:attrName>
                                        </p:attrNameLst>
                                      </p:cBhvr>
                                      <p:tavLst>
                                        <p:tav tm="0">
                                          <p:val>
                                            <p:strVal val="#ppt_x"/>
                                          </p:val>
                                        </p:tav>
                                        <p:tav tm="100000">
                                          <p:val>
                                            <p:strVal val="#ppt_x"/>
                                          </p:val>
                                        </p:tav>
                                      </p:tavLst>
                                    </p:anim>
                                    <p:anim calcmode="lin" valueType="num">
                                      <p:cBhvr additive="base">
                                        <p:cTn id="32" dur="1000" fill="hold"/>
                                        <p:tgtEl>
                                          <p:spTgt spid="5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6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1000" fill="hold"/>
                                        <p:tgtEl>
                                          <p:spTgt spid="57"/>
                                        </p:tgtEl>
                                        <p:attrNameLst>
                                          <p:attrName>ppt_x</p:attrName>
                                        </p:attrNameLst>
                                      </p:cBhvr>
                                      <p:tavLst>
                                        <p:tav tm="0">
                                          <p:val>
                                            <p:strVal val="#ppt_x"/>
                                          </p:val>
                                        </p:tav>
                                        <p:tav tm="100000">
                                          <p:val>
                                            <p:strVal val="#ppt_x"/>
                                          </p:val>
                                        </p:tav>
                                      </p:tavLst>
                                    </p:anim>
                                    <p:anim calcmode="lin" valueType="num">
                                      <p:cBhvr additive="base">
                                        <p:cTn id="36" dur="1000" fill="hold"/>
                                        <p:tgtEl>
                                          <p:spTgt spid="5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40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1000" fill="hold"/>
                                        <p:tgtEl>
                                          <p:spTgt spid="49"/>
                                        </p:tgtEl>
                                        <p:attrNameLst>
                                          <p:attrName>ppt_x</p:attrName>
                                        </p:attrNameLst>
                                      </p:cBhvr>
                                      <p:tavLst>
                                        <p:tav tm="0">
                                          <p:val>
                                            <p:strVal val="#ppt_x"/>
                                          </p:val>
                                        </p:tav>
                                        <p:tav tm="100000">
                                          <p:val>
                                            <p:strVal val="#ppt_x"/>
                                          </p:val>
                                        </p:tav>
                                      </p:tavLst>
                                    </p:anim>
                                    <p:anim calcmode="lin" valueType="num">
                                      <p:cBhvr additive="base">
                                        <p:cTn id="40" dur="10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50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1000" fill="hold"/>
                                        <p:tgtEl>
                                          <p:spTgt spid="50"/>
                                        </p:tgtEl>
                                        <p:attrNameLst>
                                          <p:attrName>ppt_x</p:attrName>
                                        </p:attrNameLst>
                                      </p:cBhvr>
                                      <p:tavLst>
                                        <p:tav tm="0">
                                          <p:val>
                                            <p:strVal val="#ppt_x"/>
                                          </p:val>
                                        </p:tav>
                                        <p:tav tm="100000">
                                          <p:val>
                                            <p:strVal val="#ppt_x"/>
                                          </p:val>
                                        </p:tav>
                                      </p:tavLst>
                                    </p:anim>
                                    <p:anim calcmode="lin" valueType="num">
                                      <p:cBhvr additive="base">
                                        <p:cTn id="44" dur="10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40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1000" fill="hold"/>
                                        <p:tgtEl>
                                          <p:spTgt spid="42"/>
                                        </p:tgtEl>
                                        <p:attrNameLst>
                                          <p:attrName>ppt_x</p:attrName>
                                        </p:attrNameLst>
                                      </p:cBhvr>
                                      <p:tavLst>
                                        <p:tav tm="0">
                                          <p:val>
                                            <p:strVal val="#ppt_x"/>
                                          </p:val>
                                        </p:tav>
                                        <p:tav tm="100000">
                                          <p:val>
                                            <p:strVal val="#ppt_x"/>
                                          </p:val>
                                        </p:tav>
                                      </p:tavLst>
                                    </p:anim>
                                    <p:anim calcmode="lin" valueType="num">
                                      <p:cBhvr additive="base">
                                        <p:cTn id="48" dur="1000" fill="hold"/>
                                        <p:tgtEl>
                                          <p:spTgt spid="42"/>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60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1000" fill="hold"/>
                                        <p:tgtEl>
                                          <p:spTgt spid="43"/>
                                        </p:tgtEl>
                                        <p:attrNameLst>
                                          <p:attrName>ppt_x</p:attrName>
                                        </p:attrNameLst>
                                      </p:cBhvr>
                                      <p:tavLst>
                                        <p:tav tm="0">
                                          <p:val>
                                            <p:strVal val="#ppt_x"/>
                                          </p:val>
                                        </p:tav>
                                        <p:tav tm="100000">
                                          <p:val>
                                            <p:strVal val="#ppt_x"/>
                                          </p:val>
                                        </p:tav>
                                      </p:tavLst>
                                    </p:anim>
                                    <p:anim calcmode="lin" valueType="num">
                                      <p:cBhvr additive="base">
                                        <p:cTn id="52" dur="10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20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1000" fill="hold"/>
                                        <p:tgtEl>
                                          <p:spTgt spid="4"/>
                                        </p:tgtEl>
                                        <p:attrNameLst>
                                          <p:attrName>ppt_x</p:attrName>
                                        </p:attrNameLst>
                                      </p:cBhvr>
                                      <p:tavLst>
                                        <p:tav tm="0">
                                          <p:val>
                                            <p:strVal val="#ppt_x"/>
                                          </p:val>
                                        </p:tav>
                                        <p:tav tm="100000">
                                          <p:val>
                                            <p:strVal val="#ppt_x"/>
                                          </p:val>
                                        </p:tav>
                                      </p:tavLst>
                                    </p:anim>
                                    <p:anim calcmode="lin" valueType="num">
                                      <p:cBhvr additive="base">
                                        <p:cTn id="56" dur="100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30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1000" fill="hold"/>
                                        <p:tgtEl>
                                          <p:spTgt spid="25"/>
                                        </p:tgtEl>
                                        <p:attrNameLst>
                                          <p:attrName>ppt_x</p:attrName>
                                        </p:attrNameLst>
                                      </p:cBhvr>
                                      <p:tavLst>
                                        <p:tav tm="0">
                                          <p:val>
                                            <p:strVal val="#ppt_x"/>
                                          </p:val>
                                        </p:tav>
                                        <p:tav tm="100000">
                                          <p:val>
                                            <p:strVal val="#ppt_x"/>
                                          </p:val>
                                        </p:tav>
                                      </p:tavLst>
                                    </p:anim>
                                    <p:anim calcmode="lin" valueType="num">
                                      <p:cBhvr additive="base">
                                        <p:cTn id="60" dur="10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30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1000" fill="hold"/>
                                        <p:tgtEl>
                                          <p:spTgt spid="5"/>
                                        </p:tgtEl>
                                        <p:attrNameLst>
                                          <p:attrName>ppt_x</p:attrName>
                                        </p:attrNameLst>
                                      </p:cBhvr>
                                      <p:tavLst>
                                        <p:tav tm="0">
                                          <p:val>
                                            <p:strVal val="#ppt_x"/>
                                          </p:val>
                                        </p:tav>
                                        <p:tav tm="100000">
                                          <p:val>
                                            <p:strVal val="#ppt_x"/>
                                          </p:val>
                                        </p:tav>
                                      </p:tavLst>
                                    </p:anim>
                                    <p:anim calcmode="lin" valueType="num">
                                      <p:cBhvr additive="base">
                                        <p:cTn id="64" dur="1000" fill="hold"/>
                                        <p:tgtEl>
                                          <p:spTgt spid="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50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1000" fill="hold"/>
                                        <p:tgtEl>
                                          <p:spTgt spid="6"/>
                                        </p:tgtEl>
                                        <p:attrNameLst>
                                          <p:attrName>ppt_x</p:attrName>
                                        </p:attrNameLst>
                                      </p:cBhvr>
                                      <p:tavLst>
                                        <p:tav tm="0">
                                          <p:val>
                                            <p:strVal val="#ppt_x"/>
                                          </p:val>
                                        </p:tav>
                                        <p:tav tm="100000">
                                          <p:val>
                                            <p:strVal val="#ppt_x"/>
                                          </p:val>
                                        </p:tav>
                                      </p:tavLst>
                                    </p:anim>
                                    <p:anim calcmode="lin" valueType="num">
                                      <p:cBhvr additive="base">
                                        <p:cTn id="6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9" grpId="0" animBg="1"/>
      <p:bldP spid="50" grpId="0" animBg="1"/>
      <p:bldP spid="56" grpId="0" animBg="1"/>
      <p:bldP spid="57" grpId="0" animBg="1"/>
      <p:bldP spid="63" grpId="0" animBg="1"/>
      <p:bldP spid="64" grpId="0" animBg="1"/>
      <p:bldP spid="7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AutoShape 5"/>
          <p:cNvSpPr>
            <a:spLocks/>
          </p:cNvSpPr>
          <p:nvPr/>
        </p:nvSpPr>
        <p:spPr bwMode="auto">
          <a:xfrm>
            <a:off x="2237318" y="4097941"/>
            <a:ext cx="357716"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3"/>
                </a:moveTo>
                <a:cubicBezTo>
                  <a:pt x="20633" y="3223"/>
                  <a:pt x="20946" y="3385"/>
                  <a:pt x="21208" y="3714"/>
                </a:cubicBezTo>
                <a:cubicBezTo>
                  <a:pt x="21470" y="4043"/>
                  <a:pt x="21600" y="4428"/>
                  <a:pt x="21600" y="4865"/>
                </a:cubicBezTo>
                <a:lnTo>
                  <a:pt x="21600" y="19983"/>
                </a:lnTo>
                <a:cubicBezTo>
                  <a:pt x="21600" y="20421"/>
                  <a:pt x="21470" y="20804"/>
                  <a:pt x="21208" y="21121"/>
                </a:cubicBezTo>
                <a:cubicBezTo>
                  <a:pt x="20946" y="21440"/>
                  <a:pt x="20633" y="21599"/>
                  <a:pt x="20263" y="21599"/>
                </a:cubicBezTo>
                <a:lnTo>
                  <a:pt x="1348" y="21599"/>
                </a:lnTo>
                <a:cubicBezTo>
                  <a:pt x="981" y="21599"/>
                  <a:pt x="662" y="21440"/>
                  <a:pt x="398" y="21121"/>
                </a:cubicBezTo>
                <a:cubicBezTo>
                  <a:pt x="134" y="20804"/>
                  <a:pt x="0" y="20421"/>
                  <a:pt x="0" y="19983"/>
                </a:cubicBezTo>
                <a:lnTo>
                  <a:pt x="0" y="4865"/>
                </a:lnTo>
                <a:cubicBezTo>
                  <a:pt x="0" y="4428"/>
                  <a:pt x="134" y="4043"/>
                  <a:pt x="398" y="3714"/>
                </a:cubicBezTo>
                <a:cubicBezTo>
                  <a:pt x="662" y="3385"/>
                  <a:pt x="981" y="3223"/>
                  <a:pt x="1348" y="3223"/>
                </a:cubicBezTo>
                <a:lnTo>
                  <a:pt x="5638" y="3223"/>
                </a:lnTo>
                <a:lnTo>
                  <a:pt x="6319" y="1460"/>
                </a:lnTo>
                <a:cubicBezTo>
                  <a:pt x="6458" y="1058"/>
                  <a:pt x="6718" y="714"/>
                  <a:pt x="7090" y="426"/>
                </a:cubicBezTo>
                <a:cubicBezTo>
                  <a:pt x="7467" y="144"/>
                  <a:pt x="7839" y="0"/>
                  <a:pt x="8204" y="0"/>
                </a:cubicBezTo>
                <a:lnTo>
                  <a:pt x="13396" y="0"/>
                </a:lnTo>
                <a:cubicBezTo>
                  <a:pt x="13763" y="0"/>
                  <a:pt x="14136" y="144"/>
                  <a:pt x="14510" y="426"/>
                </a:cubicBezTo>
                <a:cubicBezTo>
                  <a:pt x="14885" y="714"/>
                  <a:pt x="15147" y="1058"/>
                  <a:pt x="15294" y="1460"/>
                </a:cubicBezTo>
                <a:lnTo>
                  <a:pt x="15962" y="3223"/>
                </a:lnTo>
                <a:lnTo>
                  <a:pt x="20263" y="3223"/>
                </a:lnTo>
                <a:close/>
                <a:moveTo>
                  <a:pt x="10805" y="19184"/>
                </a:moveTo>
                <a:cubicBezTo>
                  <a:pt x="11572" y="19184"/>
                  <a:pt x="12299" y="19003"/>
                  <a:pt x="12987" y="18649"/>
                </a:cubicBezTo>
                <a:cubicBezTo>
                  <a:pt x="13673" y="18295"/>
                  <a:pt x="14270" y="17810"/>
                  <a:pt x="14775" y="17196"/>
                </a:cubicBezTo>
                <a:cubicBezTo>
                  <a:pt x="15279" y="16581"/>
                  <a:pt x="15678" y="15862"/>
                  <a:pt x="15974" y="15048"/>
                </a:cubicBezTo>
                <a:cubicBezTo>
                  <a:pt x="16270" y="14235"/>
                  <a:pt x="16420" y="13355"/>
                  <a:pt x="16420" y="12422"/>
                </a:cubicBezTo>
                <a:cubicBezTo>
                  <a:pt x="16420" y="11499"/>
                  <a:pt x="16270" y="10624"/>
                  <a:pt x="15974" y="9795"/>
                </a:cubicBezTo>
                <a:cubicBezTo>
                  <a:pt x="15678" y="8967"/>
                  <a:pt x="15279" y="8250"/>
                  <a:pt x="14775" y="7645"/>
                </a:cubicBezTo>
                <a:cubicBezTo>
                  <a:pt x="14270" y="7036"/>
                  <a:pt x="13673" y="6558"/>
                  <a:pt x="12987" y="6199"/>
                </a:cubicBezTo>
                <a:cubicBezTo>
                  <a:pt x="12299" y="5844"/>
                  <a:pt x="11572" y="5667"/>
                  <a:pt x="10805" y="5667"/>
                </a:cubicBezTo>
                <a:cubicBezTo>
                  <a:pt x="10039" y="5667"/>
                  <a:pt x="9312" y="5847"/>
                  <a:pt x="8620" y="6199"/>
                </a:cubicBezTo>
                <a:cubicBezTo>
                  <a:pt x="7930" y="6558"/>
                  <a:pt x="7332" y="7036"/>
                  <a:pt x="6828" y="7645"/>
                </a:cubicBezTo>
                <a:cubicBezTo>
                  <a:pt x="6324" y="8250"/>
                  <a:pt x="5922" y="8964"/>
                  <a:pt x="5626" y="9789"/>
                </a:cubicBezTo>
                <a:cubicBezTo>
                  <a:pt x="5330" y="10612"/>
                  <a:pt x="5180" y="11491"/>
                  <a:pt x="5180" y="12422"/>
                </a:cubicBezTo>
                <a:cubicBezTo>
                  <a:pt x="5180" y="13355"/>
                  <a:pt x="5330" y="14235"/>
                  <a:pt x="5626" y="15048"/>
                </a:cubicBezTo>
                <a:cubicBezTo>
                  <a:pt x="5922" y="15862"/>
                  <a:pt x="6324" y="16581"/>
                  <a:pt x="6828" y="17196"/>
                </a:cubicBezTo>
                <a:cubicBezTo>
                  <a:pt x="7332" y="17810"/>
                  <a:pt x="7930" y="18295"/>
                  <a:pt x="8620" y="18649"/>
                </a:cubicBezTo>
                <a:cubicBezTo>
                  <a:pt x="9312" y="19006"/>
                  <a:pt x="10039" y="19184"/>
                  <a:pt x="10805" y="19184"/>
                </a:cubicBezTo>
                <a:moveTo>
                  <a:pt x="10805" y="7833"/>
                </a:moveTo>
                <a:cubicBezTo>
                  <a:pt x="11337" y="7833"/>
                  <a:pt x="11834" y="7953"/>
                  <a:pt x="12295" y="8191"/>
                </a:cubicBezTo>
                <a:cubicBezTo>
                  <a:pt x="12755" y="8432"/>
                  <a:pt x="13159" y="8755"/>
                  <a:pt x="13502" y="9169"/>
                </a:cubicBezTo>
                <a:cubicBezTo>
                  <a:pt x="13847" y="9583"/>
                  <a:pt x="14118" y="10069"/>
                  <a:pt x="14317" y="10624"/>
                </a:cubicBezTo>
                <a:cubicBezTo>
                  <a:pt x="14515" y="11184"/>
                  <a:pt x="14615" y="11780"/>
                  <a:pt x="14615" y="12422"/>
                </a:cubicBezTo>
                <a:cubicBezTo>
                  <a:pt x="14615" y="13056"/>
                  <a:pt x="14515" y="13650"/>
                  <a:pt x="14317" y="14205"/>
                </a:cubicBezTo>
                <a:cubicBezTo>
                  <a:pt x="14118" y="14756"/>
                  <a:pt x="13847" y="15245"/>
                  <a:pt x="13502" y="15667"/>
                </a:cubicBezTo>
                <a:cubicBezTo>
                  <a:pt x="13159" y="16091"/>
                  <a:pt x="12752" y="16419"/>
                  <a:pt x="12290" y="16661"/>
                </a:cubicBezTo>
                <a:cubicBezTo>
                  <a:pt x="11825" y="16899"/>
                  <a:pt x="11330" y="17017"/>
                  <a:pt x="10805" y="17017"/>
                </a:cubicBezTo>
                <a:cubicBezTo>
                  <a:pt x="10275" y="17017"/>
                  <a:pt x="9778" y="16899"/>
                  <a:pt x="9312" y="16661"/>
                </a:cubicBezTo>
                <a:cubicBezTo>
                  <a:pt x="8848" y="16419"/>
                  <a:pt x="8444" y="16091"/>
                  <a:pt x="8101" y="15667"/>
                </a:cubicBezTo>
                <a:cubicBezTo>
                  <a:pt x="7756" y="15245"/>
                  <a:pt x="7484" y="14755"/>
                  <a:pt x="7286" y="14199"/>
                </a:cubicBezTo>
                <a:cubicBezTo>
                  <a:pt x="7085" y="13641"/>
                  <a:pt x="6985" y="13045"/>
                  <a:pt x="6985" y="12422"/>
                </a:cubicBezTo>
                <a:cubicBezTo>
                  <a:pt x="6985" y="11780"/>
                  <a:pt x="7085" y="11184"/>
                  <a:pt x="7286" y="10624"/>
                </a:cubicBezTo>
                <a:cubicBezTo>
                  <a:pt x="7484" y="10068"/>
                  <a:pt x="7756" y="9583"/>
                  <a:pt x="8101" y="9169"/>
                </a:cubicBezTo>
                <a:cubicBezTo>
                  <a:pt x="8444" y="8755"/>
                  <a:pt x="8848" y="8432"/>
                  <a:pt x="9312" y="8191"/>
                </a:cubicBezTo>
                <a:cubicBezTo>
                  <a:pt x="9778" y="7953"/>
                  <a:pt x="10275" y="7833"/>
                  <a:pt x="10805" y="7833"/>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30" name="AutoShape 6"/>
          <p:cNvSpPr>
            <a:spLocks/>
          </p:cNvSpPr>
          <p:nvPr/>
        </p:nvSpPr>
        <p:spPr bwMode="auto">
          <a:xfrm>
            <a:off x="3543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Video</a:t>
            </a:r>
            <a:endParaRPr lang="es-ES" sz="2400">
              <a:solidFill>
                <a:prstClr val="black"/>
              </a:solidFill>
              <a:ea typeface="ＭＳ Ｐゴシック" charset="0"/>
              <a:cs typeface="Calibri" charset="0"/>
              <a:sym typeface="Calibri" charset="0"/>
            </a:endParaRPr>
          </a:p>
        </p:txBody>
      </p:sp>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4" name="AutoShape 10"/>
          <p:cNvSpPr>
            <a:spLocks/>
          </p:cNvSpPr>
          <p:nvPr/>
        </p:nvSpPr>
        <p:spPr bwMode="auto">
          <a:xfrm>
            <a:off x="7167034" y="4347633"/>
            <a:ext cx="1367367"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Marketing</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1556736" y="602191"/>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NEO4J là gì?</a:t>
            </a:r>
            <a:endParaRPr lang="es-ES" sz="2400">
              <a:solidFill>
                <a:prstClr val="black"/>
              </a:solidFill>
              <a:ea typeface="ＭＳ Ｐゴシック" charset="0"/>
              <a:cs typeface="Calibri" charset="0"/>
              <a:sym typeface="Calibri" charset="0"/>
            </a:endParaRPr>
          </a:p>
        </p:txBody>
      </p:sp>
      <p:sp>
        <p:nvSpPr>
          <p:cNvPr id="26646" name="AutoShape 22"/>
          <p:cNvSpPr>
            <a:spLocks/>
          </p:cNvSpPr>
          <p:nvPr/>
        </p:nvSpPr>
        <p:spPr bwMode="auto">
          <a:xfrm>
            <a:off x="1556736" y="1247775"/>
            <a:ext cx="8902700" cy="18997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algn="just" eaLnBrk="1">
              <a:lnSpc>
                <a:spcPct val="120000"/>
              </a:lnSpc>
              <a:spcBef>
                <a:spcPts val="800"/>
              </a:spcBef>
            </a:pPr>
            <a:r>
              <a:rPr lang="es-ES" altLang="en-US" sz="2000" smtClean="0">
                <a:solidFill>
                  <a:srgbClr val="6F6F6F"/>
                </a:solidFill>
                <a:latin typeface="Lato Regular" charset="0"/>
                <a:sym typeface="Lato Regular" charset="0"/>
              </a:rPr>
              <a:t>Neo4j là một cơ sở dữ liệu NoSQL dạng đồ thị mã nguồn mở được xây dựng bằng Java và Scala do tập đoàn Neo technology tài trợ. Được phát triển từ năm 2003 và được tách ra thành dự án mã nguồn mở năm 2007. Được sử dụng rộng rãi trong nhiều lĩnh vực như: software analytics, các nghiên cứu khoa học, định tuyến, tổ chức và quản lý dự án, tư vấn, social networks…</a:t>
            </a:r>
          </a:p>
          <a:p>
            <a:pPr algn="just" eaLnBrk="1">
              <a:lnSpc>
                <a:spcPct val="120000"/>
              </a:lnSpc>
              <a:spcBef>
                <a:spcPts val="800"/>
              </a:spcBef>
            </a:pPr>
            <a:r>
              <a:rPr lang="es-ES" altLang="en-US" sz="2000" smtClean="0">
                <a:solidFill>
                  <a:srgbClr val="6F6F6F"/>
                </a:solidFill>
                <a:latin typeface="Lato Regular" charset="0"/>
                <a:sym typeface="Lato Regular" charset="0"/>
              </a:rPr>
              <a:t> </a:t>
            </a:r>
            <a:endParaRPr lang="es-ES" altLang="en-US" sz="2000"/>
          </a:p>
        </p:txBody>
      </p:sp>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cxnSp>
        <p:nvCxnSpPr>
          <p:cNvPr id="35" name="Straight Connector 34"/>
          <p:cNvCxnSpPr/>
          <p:nvPr/>
        </p:nvCxnSpPr>
        <p:spPr>
          <a:xfrm>
            <a:off x="1" y="3644968"/>
            <a:ext cx="12192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118575" y="3500989"/>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7" name="Oval 36"/>
          <p:cNvSpPr/>
          <p:nvPr/>
        </p:nvSpPr>
        <p:spPr>
          <a:xfrm>
            <a:off x="4908551" y="3530080"/>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8" name="Oval 37"/>
          <p:cNvSpPr/>
          <p:nvPr/>
        </p:nvSpPr>
        <p:spPr>
          <a:xfrm>
            <a:off x="10166738" y="3501235"/>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9" name="Rectangle 38"/>
          <p:cNvSpPr/>
          <p:nvPr/>
        </p:nvSpPr>
        <p:spPr>
          <a:xfrm>
            <a:off x="4558834" y="4641849"/>
            <a:ext cx="1354412" cy="1200329"/>
          </a:xfrm>
          <a:prstGeom prst="rect">
            <a:avLst/>
          </a:prstGeom>
        </p:spPr>
        <p:txBody>
          <a:bodyPr wrap="square" numCol="1" spcCol="457200">
            <a:spAutoFit/>
          </a:bodyPr>
          <a:lstStyle/>
          <a:p>
            <a:pPr fontAlgn="base"/>
            <a:r>
              <a:rPr lang="en-US" smtClean="0">
                <a:solidFill>
                  <a:prstClr val="black">
                    <a:lumMod val="85000"/>
                    <a:lumOff val="15000"/>
                  </a:prstClr>
                </a:solidFill>
                <a:latin typeface="Arial (Body)"/>
                <a:ea typeface="Roboto Light" pitchFamily="2" charset="0"/>
                <a:cs typeface="Segoe UI" pitchFamily="34" charset="0"/>
              </a:rPr>
              <a:t>Tách ra thành dự án mã nguồn mở.</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0" name="TextBox 39"/>
          <p:cNvSpPr txBox="1"/>
          <p:nvPr/>
        </p:nvSpPr>
        <p:spPr>
          <a:xfrm>
            <a:off x="1938088" y="3958260"/>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2003</a:t>
            </a:r>
            <a:endParaRPr lang="en-US" sz="2400" spc="-300" dirty="0">
              <a:solidFill>
                <a:prstClr val="black">
                  <a:lumMod val="85000"/>
                  <a:lumOff val="15000"/>
                </a:prstClr>
              </a:solidFill>
              <a:latin typeface="Roboto" pitchFamily="2" charset="0"/>
              <a:ea typeface="Roboto" pitchFamily="2" charset="0"/>
            </a:endParaRPr>
          </a:p>
        </p:txBody>
      </p:sp>
      <p:sp>
        <p:nvSpPr>
          <p:cNvPr id="42" name="TextBox 41"/>
          <p:cNvSpPr txBox="1"/>
          <p:nvPr/>
        </p:nvSpPr>
        <p:spPr>
          <a:xfrm>
            <a:off x="4674474" y="4002683"/>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2007</a:t>
            </a:r>
            <a:endParaRPr lang="en-US" sz="2400" spc="-300" dirty="0">
              <a:solidFill>
                <a:prstClr val="black">
                  <a:lumMod val="85000"/>
                  <a:lumOff val="15000"/>
                </a:prstClr>
              </a:solidFill>
              <a:latin typeface="Roboto" pitchFamily="2" charset="0"/>
              <a:ea typeface="Roboto" pitchFamily="2" charset="0"/>
            </a:endParaRPr>
          </a:p>
        </p:txBody>
      </p:sp>
      <p:sp>
        <p:nvSpPr>
          <p:cNvPr id="43" name="Rectangle 42"/>
          <p:cNvSpPr/>
          <p:nvPr/>
        </p:nvSpPr>
        <p:spPr>
          <a:xfrm>
            <a:off x="509524" y="4629616"/>
            <a:ext cx="3383495" cy="1754326"/>
          </a:xfrm>
          <a:prstGeom prst="rect">
            <a:avLst/>
          </a:prstGeom>
        </p:spPr>
        <p:txBody>
          <a:bodyPr wrap="square" numCol="1" spcCol="457200">
            <a:spAutoFit/>
          </a:bodyPr>
          <a:lstStyle/>
          <a:p>
            <a:pPr algn="just" fontAlgn="base"/>
            <a:r>
              <a:rPr lang="es-ES" altLang="en-US">
                <a:latin typeface="Roboto Light"/>
                <a:sym typeface="Lato Regular" charset="0"/>
              </a:rPr>
              <a:t>Được phát triển từ năm </a:t>
            </a:r>
            <a:r>
              <a:rPr lang="es-ES" altLang="en-US" smtClean="0">
                <a:latin typeface="Roboto Light"/>
                <a:sym typeface="Lato Regular" charset="0"/>
              </a:rPr>
              <a:t>2003 bởi </a:t>
            </a:r>
            <a:r>
              <a:rPr lang="vi-VN"/>
              <a:t>Windh Technologies, công ty quản lý tài sản phương tiện </a:t>
            </a:r>
            <a:r>
              <a:rPr lang="vi-VN" smtClean="0"/>
              <a:t>truyền</a:t>
            </a:r>
            <a:r>
              <a:rPr lang="en-US" smtClean="0">
                <a:latin typeface="Roboto Light"/>
              </a:rPr>
              <a:t> </a:t>
            </a:r>
            <a:r>
              <a:rPr lang="en-US">
                <a:latin typeface="Roboto Light"/>
              </a:rPr>
              <a:t>thông, giám đốc công nghệ Peter với Emil, Johan dựng một giao diện đồ thị</a:t>
            </a:r>
            <a:endParaRPr lang="en-US" dirty="0">
              <a:latin typeface="Roboto Light"/>
              <a:ea typeface="Roboto Light" pitchFamily="2" charset="0"/>
              <a:cs typeface="Segoe UI" pitchFamily="34" charset="0"/>
            </a:endParaRPr>
          </a:p>
        </p:txBody>
      </p:sp>
      <p:sp>
        <p:nvSpPr>
          <p:cNvPr id="44" name="TextBox 43"/>
          <p:cNvSpPr txBox="1"/>
          <p:nvPr/>
        </p:nvSpPr>
        <p:spPr>
          <a:xfrm>
            <a:off x="9993216" y="3925874"/>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2015</a:t>
            </a:r>
            <a:endParaRPr lang="en-US" sz="2400" spc="-300" dirty="0">
              <a:solidFill>
                <a:prstClr val="black">
                  <a:lumMod val="85000"/>
                  <a:lumOff val="15000"/>
                </a:prstClr>
              </a:solidFill>
              <a:latin typeface="Roboto" pitchFamily="2" charset="0"/>
              <a:ea typeface="Roboto" pitchFamily="2" charset="0"/>
            </a:endParaRPr>
          </a:p>
        </p:txBody>
      </p:sp>
      <p:sp>
        <p:nvSpPr>
          <p:cNvPr id="45" name="Oval 44"/>
          <p:cNvSpPr/>
          <p:nvPr/>
        </p:nvSpPr>
        <p:spPr>
          <a:xfrm>
            <a:off x="7624026" y="3560092"/>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46" name="TextBox 45"/>
          <p:cNvSpPr txBox="1"/>
          <p:nvPr/>
        </p:nvSpPr>
        <p:spPr>
          <a:xfrm>
            <a:off x="7446397" y="3925875"/>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2011</a:t>
            </a:r>
            <a:endParaRPr lang="en-US" sz="2400" spc="-300" dirty="0">
              <a:solidFill>
                <a:prstClr val="black">
                  <a:lumMod val="85000"/>
                  <a:lumOff val="15000"/>
                </a:prstClr>
              </a:solidFill>
              <a:latin typeface="Roboto" pitchFamily="2" charset="0"/>
              <a:ea typeface="Roboto" pitchFamily="2" charset="0"/>
            </a:endParaRPr>
          </a:p>
        </p:txBody>
      </p:sp>
      <p:sp>
        <p:nvSpPr>
          <p:cNvPr id="47" name="Rectangle 46"/>
          <p:cNvSpPr/>
          <p:nvPr/>
        </p:nvSpPr>
        <p:spPr>
          <a:xfrm>
            <a:off x="6932051" y="4373851"/>
            <a:ext cx="2171766" cy="1477328"/>
          </a:xfrm>
          <a:prstGeom prst="rect">
            <a:avLst/>
          </a:prstGeom>
        </p:spPr>
        <p:txBody>
          <a:bodyPr wrap="square" numCol="1" spcCol="457200">
            <a:spAutoFit/>
          </a:bodyPr>
          <a:lstStyle/>
          <a:p>
            <a:pPr fontAlgn="base"/>
            <a:r>
              <a:rPr lang="vi-VN"/>
              <a:t>Neo4j Server đã được tạo ra (trước đây chỉ có một DB nhúng</a:t>
            </a:r>
            <a:r>
              <a:rPr lang="vi-VN" smtClean="0"/>
              <a:t>)</a:t>
            </a:r>
            <a:r>
              <a:rPr lang="en-US" smtClean="0"/>
              <a:t> và được tập đòn Neo tài trợ</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8" name="Rectangle 47"/>
          <p:cNvSpPr/>
          <p:nvPr/>
        </p:nvSpPr>
        <p:spPr>
          <a:xfrm>
            <a:off x="9396301" y="4329046"/>
            <a:ext cx="2529536" cy="2031325"/>
          </a:xfrm>
          <a:prstGeom prst="rect">
            <a:avLst/>
          </a:prstGeom>
        </p:spPr>
        <p:txBody>
          <a:bodyPr wrap="square" numCol="1" spcCol="457200">
            <a:spAutoFit/>
          </a:bodyPr>
          <a:lstStyle/>
          <a:p>
            <a:pPr fontAlgn="base"/>
            <a:r>
              <a:rPr lang="en-US" smtClean="0">
                <a:latin typeface="Arial (Body)"/>
              </a:rPr>
              <a:t>Được sử dụng rộng rãi trên toàn cầu với 1,000,00 download và 50,000 download mỗi tháng.</a:t>
            </a:r>
          </a:p>
          <a:p>
            <a:pPr fontAlgn="base"/>
            <a:r>
              <a:rPr lang="en-US" smtClean="0">
                <a:solidFill>
                  <a:prstClr val="black">
                    <a:lumMod val="85000"/>
                    <a:lumOff val="15000"/>
                  </a:prstClr>
                </a:solidFill>
                <a:latin typeface="Arial (Body)"/>
                <a:ea typeface="Roboto Light" pitchFamily="2" charset="0"/>
                <a:cs typeface="Segoe UI" pitchFamily="34" charset="0"/>
              </a:rPr>
              <a:t>Phiên bản hiện tại: Neo4J 2.3</a:t>
            </a:r>
            <a:endParaRPr lang="en-US" dirty="0">
              <a:solidFill>
                <a:prstClr val="black">
                  <a:lumMod val="85000"/>
                  <a:lumOff val="15000"/>
                </a:prstClr>
              </a:solidFill>
              <a:latin typeface="Arial (Body)"/>
              <a:ea typeface="Roboto Light" pitchFamily="2" charset="0"/>
              <a:cs typeface="Segoe UI" pitchFamily="34" charset="0"/>
            </a:endParaRPr>
          </a:p>
        </p:txBody>
      </p:sp>
    </p:spTree>
    <p:extLst>
      <p:ext uri="{BB962C8B-B14F-4D97-AF65-F5344CB8AC3E}">
        <p14:creationId xmlns:p14="http://schemas.microsoft.com/office/powerpoint/2010/main" val="776181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2" presetClass="entr" presetSubtype="8" decel="100000" fill="hold" grpId="0" nodeType="withEffect">
                                  <p:stCondLst>
                                    <p:cond delay="40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1000" fill="hold"/>
                                        <p:tgtEl>
                                          <p:spTgt spid="38"/>
                                        </p:tgtEl>
                                        <p:attrNameLst>
                                          <p:attrName>ppt_x</p:attrName>
                                        </p:attrNameLst>
                                      </p:cBhvr>
                                      <p:tavLst>
                                        <p:tav tm="0">
                                          <p:val>
                                            <p:strVal val="0-#ppt_w/2"/>
                                          </p:val>
                                        </p:tav>
                                        <p:tav tm="100000">
                                          <p:val>
                                            <p:strVal val="#ppt_x"/>
                                          </p:val>
                                        </p:tav>
                                      </p:tavLst>
                                    </p:anim>
                                    <p:anim calcmode="lin" valueType="num">
                                      <p:cBhvr additive="base">
                                        <p:cTn id="11" dur="1000" fill="hold"/>
                                        <p:tgtEl>
                                          <p:spTgt spid="38"/>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50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1000" fill="hold"/>
                                        <p:tgtEl>
                                          <p:spTgt spid="37"/>
                                        </p:tgtEl>
                                        <p:attrNameLst>
                                          <p:attrName>ppt_x</p:attrName>
                                        </p:attrNameLst>
                                      </p:cBhvr>
                                      <p:tavLst>
                                        <p:tav tm="0">
                                          <p:val>
                                            <p:strVal val="0-#ppt_w/2"/>
                                          </p:val>
                                        </p:tav>
                                        <p:tav tm="100000">
                                          <p:val>
                                            <p:strVal val="#ppt_x"/>
                                          </p:val>
                                        </p:tav>
                                      </p:tavLst>
                                    </p:anim>
                                    <p:anim calcmode="lin" valueType="num">
                                      <p:cBhvr additive="base">
                                        <p:cTn id="15" dur="1000" fill="hold"/>
                                        <p:tgtEl>
                                          <p:spTgt spid="37"/>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60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1000" fill="hold"/>
                                        <p:tgtEl>
                                          <p:spTgt spid="36"/>
                                        </p:tgtEl>
                                        <p:attrNameLst>
                                          <p:attrName>ppt_x</p:attrName>
                                        </p:attrNameLst>
                                      </p:cBhvr>
                                      <p:tavLst>
                                        <p:tav tm="0">
                                          <p:val>
                                            <p:strVal val="0-#ppt_w/2"/>
                                          </p:val>
                                        </p:tav>
                                        <p:tav tm="100000">
                                          <p:val>
                                            <p:strVal val="#ppt_x"/>
                                          </p:val>
                                        </p:tav>
                                      </p:tavLst>
                                    </p:anim>
                                    <p:anim calcmode="lin" valueType="num">
                                      <p:cBhvr additive="base">
                                        <p:cTn id="19" dur="10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80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1000" fill="hold"/>
                                        <p:tgtEl>
                                          <p:spTgt spid="43"/>
                                        </p:tgtEl>
                                        <p:attrNameLst>
                                          <p:attrName>ppt_x</p:attrName>
                                        </p:attrNameLst>
                                      </p:cBhvr>
                                      <p:tavLst>
                                        <p:tav tm="0">
                                          <p:val>
                                            <p:strVal val="0-#ppt_w/2"/>
                                          </p:val>
                                        </p:tav>
                                        <p:tav tm="100000">
                                          <p:val>
                                            <p:strVal val="#ppt_x"/>
                                          </p:val>
                                        </p:tav>
                                      </p:tavLst>
                                    </p:anim>
                                    <p:anim calcmode="lin" valueType="num">
                                      <p:cBhvr additive="base">
                                        <p:cTn id="23" dur="10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60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1000" fill="hold"/>
                                        <p:tgtEl>
                                          <p:spTgt spid="40"/>
                                        </p:tgtEl>
                                        <p:attrNameLst>
                                          <p:attrName>ppt_x</p:attrName>
                                        </p:attrNameLst>
                                      </p:cBhvr>
                                      <p:tavLst>
                                        <p:tav tm="0">
                                          <p:val>
                                            <p:strVal val="0-#ppt_w/2"/>
                                          </p:val>
                                        </p:tav>
                                        <p:tav tm="100000">
                                          <p:val>
                                            <p:strVal val="#ppt_x"/>
                                          </p:val>
                                        </p:tav>
                                      </p:tavLst>
                                    </p:anim>
                                    <p:anim calcmode="lin" valueType="num">
                                      <p:cBhvr additive="base">
                                        <p:cTn id="27" dur="1000" fill="hold"/>
                                        <p:tgtEl>
                                          <p:spTgt spid="40"/>
                                        </p:tgtEl>
                                        <p:attrNameLst>
                                          <p:attrName>ppt_y</p:attrName>
                                        </p:attrNameLst>
                                      </p:cBhvr>
                                      <p:tavLst>
                                        <p:tav tm="0">
                                          <p:val>
                                            <p:strVal val="#ppt_y"/>
                                          </p:val>
                                        </p:tav>
                                        <p:tav tm="100000">
                                          <p:val>
                                            <p:strVal val="#ppt_y"/>
                                          </p:val>
                                        </p:tav>
                                      </p:tavLst>
                                    </p:anim>
                                  </p:childTnLst>
                                </p:cTn>
                              </p:par>
                              <p:par>
                                <p:cTn id="28" presetID="2" presetClass="entr" presetSubtype="8" decel="100000" fill="hold" grpId="0" nodeType="withEffect">
                                  <p:stCondLst>
                                    <p:cond delay="70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1000" fill="hold"/>
                                        <p:tgtEl>
                                          <p:spTgt spid="39"/>
                                        </p:tgtEl>
                                        <p:attrNameLst>
                                          <p:attrName>ppt_x</p:attrName>
                                        </p:attrNameLst>
                                      </p:cBhvr>
                                      <p:tavLst>
                                        <p:tav tm="0">
                                          <p:val>
                                            <p:strVal val="0-#ppt_w/2"/>
                                          </p:val>
                                        </p:tav>
                                        <p:tav tm="100000">
                                          <p:val>
                                            <p:strVal val="#ppt_x"/>
                                          </p:val>
                                        </p:tav>
                                      </p:tavLst>
                                    </p:anim>
                                    <p:anim calcmode="lin" valueType="num">
                                      <p:cBhvr additive="base">
                                        <p:cTn id="31" dur="1000" fill="hold"/>
                                        <p:tgtEl>
                                          <p:spTgt spid="39"/>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50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1000" fill="hold"/>
                                        <p:tgtEl>
                                          <p:spTgt spid="42"/>
                                        </p:tgtEl>
                                        <p:attrNameLst>
                                          <p:attrName>ppt_x</p:attrName>
                                        </p:attrNameLst>
                                      </p:cBhvr>
                                      <p:tavLst>
                                        <p:tav tm="0">
                                          <p:val>
                                            <p:strVal val="0-#ppt_w/2"/>
                                          </p:val>
                                        </p:tav>
                                        <p:tav tm="100000">
                                          <p:val>
                                            <p:strVal val="#ppt_x"/>
                                          </p:val>
                                        </p:tav>
                                      </p:tavLst>
                                    </p:anim>
                                    <p:anim calcmode="lin" valueType="num">
                                      <p:cBhvr additive="base">
                                        <p:cTn id="35" dur="1000" fill="hold"/>
                                        <p:tgtEl>
                                          <p:spTgt spid="42"/>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5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1000" fill="hold"/>
                                        <p:tgtEl>
                                          <p:spTgt spid="44"/>
                                        </p:tgtEl>
                                        <p:attrNameLst>
                                          <p:attrName>ppt_x</p:attrName>
                                        </p:attrNameLst>
                                      </p:cBhvr>
                                      <p:tavLst>
                                        <p:tav tm="0">
                                          <p:val>
                                            <p:strVal val="0-#ppt_w/2"/>
                                          </p:val>
                                        </p:tav>
                                        <p:tav tm="100000">
                                          <p:val>
                                            <p:strVal val="#ppt_x"/>
                                          </p:val>
                                        </p:tav>
                                      </p:tavLst>
                                    </p:anim>
                                    <p:anim calcmode="lin" valueType="num">
                                      <p:cBhvr additive="base">
                                        <p:cTn id="39" dur="1000" fill="hold"/>
                                        <p:tgtEl>
                                          <p:spTgt spid="44"/>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50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1000" fill="hold"/>
                                        <p:tgtEl>
                                          <p:spTgt spid="45"/>
                                        </p:tgtEl>
                                        <p:attrNameLst>
                                          <p:attrName>ppt_x</p:attrName>
                                        </p:attrNameLst>
                                      </p:cBhvr>
                                      <p:tavLst>
                                        <p:tav tm="0">
                                          <p:val>
                                            <p:strVal val="0-#ppt_w/2"/>
                                          </p:val>
                                        </p:tav>
                                        <p:tav tm="100000">
                                          <p:val>
                                            <p:strVal val="#ppt_x"/>
                                          </p:val>
                                        </p:tav>
                                      </p:tavLst>
                                    </p:anim>
                                    <p:anim calcmode="lin" valueType="num">
                                      <p:cBhvr additive="base">
                                        <p:cTn id="43" dur="1000" fill="hold"/>
                                        <p:tgtEl>
                                          <p:spTgt spid="45"/>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1000" fill="hold"/>
                                        <p:tgtEl>
                                          <p:spTgt spid="46"/>
                                        </p:tgtEl>
                                        <p:attrNameLst>
                                          <p:attrName>ppt_x</p:attrName>
                                        </p:attrNameLst>
                                      </p:cBhvr>
                                      <p:tavLst>
                                        <p:tav tm="0">
                                          <p:val>
                                            <p:strVal val="0-#ppt_w/2"/>
                                          </p:val>
                                        </p:tav>
                                        <p:tav tm="100000">
                                          <p:val>
                                            <p:strVal val="#ppt_x"/>
                                          </p:val>
                                        </p:tav>
                                      </p:tavLst>
                                    </p:anim>
                                    <p:anim calcmode="lin" valueType="num">
                                      <p:cBhvr additive="base">
                                        <p:cTn id="47" dur="1000" fill="hold"/>
                                        <p:tgtEl>
                                          <p:spTgt spid="46"/>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700"/>
                                  </p:stCondLst>
                                  <p:childTnLst>
                                    <p:set>
                                      <p:cBhvr>
                                        <p:cTn id="49" dur="1" fill="hold">
                                          <p:stCondLst>
                                            <p:cond delay="0"/>
                                          </p:stCondLst>
                                        </p:cTn>
                                        <p:tgtEl>
                                          <p:spTgt spid="47"/>
                                        </p:tgtEl>
                                        <p:attrNameLst>
                                          <p:attrName>style.visibility</p:attrName>
                                        </p:attrNameLst>
                                      </p:cBhvr>
                                      <p:to>
                                        <p:strVal val="visible"/>
                                      </p:to>
                                    </p:set>
                                    <p:anim calcmode="lin" valueType="num">
                                      <p:cBhvr additive="base">
                                        <p:cTn id="50" dur="1000" fill="hold"/>
                                        <p:tgtEl>
                                          <p:spTgt spid="47"/>
                                        </p:tgtEl>
                                        <p:attrNameLst>
                                          <p:attrName>ppt_x</p:attrName>
                                        </p:attrNameLst>
                                      </p:cBhvr>
                                      <p:tavLst>
                                        <p:tav tm="0">
                                          <p:val>
                                            <p:strVal val="0-#ppt_w/2"/>
                                          </p:val>
                                        </p:tav>
                                        <p:tav tm="100000">
                                          <p:val>
                                            <p:strVal val="#ppt_x"/>
                                          </p:val>
                                        </p:tav>
                                      </p:tavLst>
                                    </p:anim>
                                    <p:anim calcmode="lin" valueType="num">
                                      <p:cBhvr additive="base">
                                        <p:cTn id="51" dur="1000" fill="hold"/>
                                        <p:tgtEl>
                                          <p:spTgt spid="47"/>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700"/>
                                  </p:stCondLst>
                                  <p:childTnLst>
                                    <p:set>
                                      <p:cBhvr>
                                        <p:cTn id="53" dur="1" fill="hold">
                                          <p:stCondLst>
                                            <p:cond delay="0"/>
                                          </p:stCondLst>
                                        </p:cTn>
                                        <p:tgtEl>
                                          <p:spTgt spid="48"/>
                                        </p:tgtEl>
                                        <p:attrNameLst>
                                          <p:attrName>style.visibility</p:attrName>
                                        </p:attrNameLst>
                                      </p:cBhvr>
                                      <p:to>
                                        <p:strVal val="visible"/>
                                      </p:to>
                                    </p:set>
                                    <p:anim calcmode="lin" valueType="num">
                                      <p:cBhvr additive="base">
                                        <p:cTn id="54" dur="1000" fill="hold"/>
                                        <p:tgtEl>
                                          <p:spTgt spid="48"/>
                                        </p:tgtEl>
                                        <p:attrNameLst>
                                          <p:attrName>ppt_x</p:attrName>
                                        </p:attrNameLst>
                                      </p:cBhvr>
                                      <p:tavLst>
                                        <p:tav tm="0">
                                          <p:val>
                                            <p:strVal val="0-#ppt_w/2"/>
                                          </p:val>
                                        </p:tav>
                                        <p:tav tm="100000">
                                          <p:val>
                                            <p:strVal val="#ppt_x"/>
                                          </p:val>
                                        </p:tav>
                                      </p:tavLst>
                                    </p:anim>
                                    <p:anim calcmode="lin" valueType="num">
                                      <p:cBhvr additive="base">
                                        <p:cTn id="55" dur="10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p:bldP spid="40" grpId="0"/>
      <p:bldP spid="42" grpId="0"/>
      <p:bldP spid="43" grpId="0"/>
      <p:bldP spid="44" grpId="0"/>
      <p:bldP spid="45" grpId="0" animBg="1"/>
      <p:bldP spid="46" grpId="0"/>
      <p:bldP spid="47"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
        <p:nvSpPr>
          <p:cNvPr id="26" name="Slide Number Placeholder 1"/>
          <p:cNvSpPr>
            <a:spLocks noGrp="1"/>
          </p:cNvSpPr>
          <p:nvPr>
            <p:ph type="sldNum" sz="quarter" idx="11"/>
          </p:nvPr>
        </p:nvSpPr>
        <p:spPr>
          <a:xfrm>
            <a:off x="4038600" y="6356350"/>
            <a:ext cx="4114800" cy="365125"/>
          </a:xfrm>
          <a:prstGeom prst="rect">
            <a:avLst/>
          </a:prstGeom>
        </p:spPr>
        <p:txBody>
          <a:bodyPr/>
          <a:lstStyle/>
          <a:p>
            <a:fld id="{AC8A3354-35A3-4475-B622-72BE953716D5}" type="slidenum">
              <a:rPr lang="id-ID" smtClean="0">
                <a:solidFill>
                  <a:srgbClr val="FFFFFF"/>
                </a:solidFill>
              </a:rPr>
              <a:pPr/>
              <a:t>14</a:t>
            </a:fld>
            <a:endParaRPr lang="id-ID">
              <a:solidFill>
                <a:srgbClr val="FFFFFF"/>
              </a:solidFill>
            </a:endParaRPr>
          </a:p>
        </p:txBody>
      </p:sp>
      <p:sp>
        <p:nvSpPr>
          <p:cNvPr id="27"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pic>
        <p:nvPicPr>
          <p:cNvPr id="28" name="Picture 27"/>
          <p:cNvPicPr/>
          <p:nvPr/>
        </p:nvPicPr>
        <p:blipFill>
          <a:blip r:embed="rId2"/>
          <a:stretch>
            <a:fillRect/>
          </a:stretch>
        </p:blipFill>
        <p:spPr>
          <a:xfrm>
            <a:off x="2013636" y="1151258"/>
            <a:ext cx="7516730" cy="4373779"/>
          </a:xfrm>
          <a:prstGeom prst="rect">
            <a:avLst/>
          </a:prstGeom>
        </p:spPr>
      </p:pic>
    </p:spTree>
    <p:extLst>
      <p:ext uri="{BB962C8B-B14F-4D97-AF65-F5344CB8AC3E}">
        <p14:creationId xmlns:p14="http://schemas.microsoft.com/office/powerpoint/2010/main" val="2663479444"/>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AC8A3354-35A3-4475-B622-72BE953716D5}" type="slidenum">
              <a:rPr lang="id-ID" smtClean="0">
                <a:solidFill>
                  <a:srgbClr val="FFFFFF"/>
                </a:solidFill>
              </a:rPr>
              <a:pPr/>
              <a:t>15</a:t>
            </a:fld>
            <a:endParaRPr lang="id-ID">
              <a:solidFill>
                <a:srgbClr val="FFFFFF"/>
              </a:solidFill>
            </a:endParaRPr>
          </a:p>
        </p:txBody>
      </p:sp>
      <p:sp>
        <p:nvSpPr>
          <p:cNvPr id="36" name="Oval 35"/>
          <p:cNvSpPr/>
          <p:nvPr/>
        </p:nvSpPr>
        <p:spPr>
          <a:xfrm>
            <a:off x="803240"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4" name="Freeform 5"/>
          <p:cNvSpPr>
            <a:spLocks/>
          </p:cNvSpPr>
          <p:nvPr/>
        </p:nvSpPr>
        <p:spPr bwMode="auto">
          <a:xfrm>
            <a:off x="753219"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8" name="Oval 37"/>
          <p:cNvSpPr/>
          <p:nvPr/>
        </p:nvSpPr>
        <p:spPr>
          <a:xfrm>
            <a:off x="4005049" y="1154447"/>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5" name="Freeform 5"/>
          <p:cNvSpPr>
            <a:spLocks/>
          </p:cNvSpPr>
          <p:nvPr/>
        </p:nvSpPr>
        <p:spPr bwMode="auto">
          <a:xfrm rot="16200000">
            <a:off x="3946514" y="2022589"/>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9" name="Oval 38"/>
          <p:cNvSpPr/>
          <p:nvPr/>
        </p:nvSpPr>
        <p:spPr>
          <a:xfrm>
            <a:off x="6701961"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6" name="Freeform 5"/>
          <p:cNvSpPr>
            <a:spLocks/>
          </p:cNvSpPr>
          <p:nvPr/>
        </p:nvSpPr>
        <p:spPr bwMode="auto">
          <a:xfrm flipH="1">
            <a:off x="7586161"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0" name="Oval 39"/>
          <p:cNvSpPr/>
          <p:nvPr/>
        </p:nvSpPr>
        <p:spPr>
          <a:xfrm>
            <a:off x="9550787"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7" name="Freeform 5"/>
          <p:cNvSpPr>
            <a:spLocks/>
          </p:cNvSpPr>
          <p:nvPr/>
        </p:nvSpPr>
        <p:spPr bwMode="auto">
          <a:xfrm rot="5400000" flipH="1">
            <a:off x="10426473" y="2076298"/>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8" name="TextBox 47"/>
          <p:cNvSpPr txBox="1"/>
          <p:nvPr/>
        </p:nvSpPr>
        <p:spPr>
          <a:xfrm>
            <a:off x="100408" y="3338193"/>
            <a:ext cx="3474028" cy="707886"/>
          </a:xfrm>
          <a:prstGeom prst="rect">
            <a:avLst/>
          </a:prstGeom>
          <a:noFill/>
        </p:spPr>
        <p:txBody>
          <a:bodyPr wrap="none" rtlCol="0">
            <a:spAutoFit/>
          </a:bodyPr>
          <a:lstStyle/>
          <a:p>
            <a:pPr algn="ctr"/>
            <a:r>
              <a:rPr lang="en-US" sz="2000" smtClean="0">
                <a:solidFill>
                  <a:srgbClr val="0A0A0A"/>
                </a:solidFill>
                <a:latin typeface="Raleway"/>
              </a:rPr>
              <a:t>Mô hình biểu diễn dưới dạng</a:t>
            </a:r>
          </a:p>
          <a:p>
            <a:pPr algn="ctr"/>
            <a:r>
              <a:rPr lang="en-US" sz="2000" smtClean="0">
                <a:solidFill>
                  <a:srgbClr val="0A0A0A"/>
                </a:solidFill>
                <a:latin typeface="Raleway"/>
              </a:rPr>
              <a:t> đồ thị trực quan</a:t>
            </a:r>
            <a:endParaRPr lang="id-ID" sz="2000" dirty="0">
              <a:solidFill>
                <a:srgbClr val="0A0A0A"/>
              </a:solidFill>
              <a:latin typeface="Raleway"/>
            </a:endParaRPr>
          </a:p>
        </p:txBody>
      </p:sp>
      <p:sp>
        <p:nvSpPr>
          <p:cNvPr id="49" name="TextBox 48"/>
          <p:cNvSpPr txBox="1"/>
          <p:nvPr/>
        </p:nvSpPr>
        <p:spPr>
          <a:xfrm>
            <a:off x="451824" y="4107320"/>
            <a:ext cx="2610832" cy="1754326"/>
          </a:xfrm>
          <a:prstGeom prst="rect">
            <a:avLst/>
          </a:prstGeom>
          <a:noFill/>
        </p:spPr>
        <p:txBody>
          <a:bodyPr wrap="square" rtlCol="0">
            <a:spAutoFit/>
          </a:bodyPr>
          <a:lstStyle/>
          <a:p>
            <a:pPr algn="ctr"/>
            <a:r>
              <a:rPr lang="en-US" smtClean="0">
                <a:solidFill>
                  <a:srgbClr val="878787"/>
                </a:solidFill>
              </a:rPr>
              <a:t>Thay vì làm việc với các bảng cột, dòng người lập trình sẽ làm việc với trên mạng lưới đồ thị bao gồm các nút, cạnh và thuộc tính.</a:t>
            </a:r>
            <a:endParaRPr lang="en-US" dirty="0">
              <a:solidFill>
                <a:srgbClr val="878787"/>
              </a:solidFill>
            </a:endParaRPr>
          </a:p>
        </p:txBody>
      </p:sp>
      <p:cxnSp>
        <p:nvCxnSpPr>
          <p:cNvPr id="50" name="Straight Connector 49"/>
          <p:cNvCxnSpPr/>
          <p:nvPr/>
        </p:nvCxnSpPr>
        <p:spPr>
          <a:xfrm>
            <a:off x="1090810" y="4066422"/>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023566" y="3354441"/>
            <a:ext cx="2190023" cy="400110"/>
          </a:xfrm>
          <a:prstGeom prst="rect">
            <a:avLst/>
          </a:prstGeom>
          <a:noFill/>
        </p:spPr>
        <p:txBody>
          <a:bodyPr wrap="none" rtlCol="0">
            <a:spAutoFit/>
          </a:bodyPr>
          <a:lstStyle/>
          <a:p>
            <a:pPr algn="ctr"/>
            <a:r>
              <a:rPr lang="en-US" sz="2000" smtClean="0">
                <a:solidFill>
                  <a:srgbClr val="0A0A0A"/>
                </a:solidFill>
                <a:latin typeface="Raleway"/>
              </a:rPr>
              <a:t>Dễ dàng mở rộng</a:t>
            </a:r>
            <a:endParaRPr lang="id-ID" sz="2000" dirty="0">
              <a:solidFill>
                <a:srgbClr val="0A0A0A"/>
              </a:solidFill>
              <a:latin typeface="Raleway"/>
            </a:endParaRPr>
          </a:p>
        </p:txBody>
      </p:sp>
      <p:cxnSp>
        <p:nvCxnSpPr>
          <p:cNvPr id="71" name="Straight Connector 70"/>
          <p:cNvCxnSpPr/>
          <p:nvPr/>
        </p:nvCxnSpPr>
        <p:spPr>
          <a:xfrm>
            <a:off x="4371966" y="4082670"/>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620090" y="3361077"/>
            <a:ext cx="2505815" cy="707886"/>
          </a:xfrm>
          <a:prstGeom prst="rect">
            <a:avLst/>
          </a:prstGeom>
          <a:noFill/>
        </p:spPr>
        <p:txBody>
          <a:bodyPr wrap="none" rtlCol="0">
            <a:spAutoFit/>
          </a:bodyPr>
          <a:lstStyle/>
          <a:p>
            <a:pPr algn="ctr"/>
            <a:r>
              <a:rPr lang="en-US" sz="2000" smtClean="0">
                <a:solidFill>
                  <a:srgbClr val="0A0A0A"/>
                </a:solidFill>
                <a:latin typeface="Raleway"/>
              </a:rPr>
              <a:t>Truy vấn tốc độ cao</a:t>
            </a:r>
          </a:p>
          <a:p>
            <a:pPr algn="ctr"/>
            <a:r>
              <a:rPr lang="en-US" sz="2000">
                <a:solidFill>
                  <a:srgbClr val="0A0A0A"/>
                </a:solidFill>
                <a:latin typeface="Raleway"/>
              </a:rPr>
              <a:t>t</a:t>
            </a:r>
            <a:r>
              <a:rPr lang="en-US" sz="2000" smtClean="0">
                <a:solidFill>
                  <a:srgbClr val="0A0A0A"/>
                </a:solidFill>
                <a:latin typeface="Raleway"/>
              </a:rPr>
              <a:t>hông qua traversals</a:t>
            </a:r>
            <a:endParaRPr lang="id-ID" sz="2000" dirty="0">
              <a:solidFill>
                <a:srgbClr val="0A0A0A"/>
              </a:solidFill>
              <a:latin typeface="Raleway"/>
            </a:endParaRPr>
          </a:p>
        </p:txBody>
      </p:sp>
      <p:cxnSp>
        <p:nvCxnSpPr>
          <p:cNvPr id="76" name="Straight Connector 75"/>
          <p:cNvCxnSpPr/>
          <p:nvPr/>
        </p:nvCxnSpPr>
        <p:spPr>
          <a:xfrm>
            <a:off x="7126393" y="408930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9521829" y="3387807"/>
            <a:ext cx="2392257" cy="400110"/>
          </a:xfrm>
          <a:prstGeom prst="rect">
            <a:avLst/>
          </a:prstGeom>
          <a:noFill/>
        </p:spPr>
        <p:txBody>
          <a:bodyPr wrap="none" rtlCol="0">
            <a:spAutoFit/>
          </a:bodyPr>
          <a:lstStyle/>
          <a:p>
            <a:pPr algn="ctr"/>
            <a:r>
              <a:rPr lang="en-US" sz="2000" smtClean="0">
                <a:solidFill>
                  <a:srgbClr val="0A0A0A"/>
                </a:solidFill>
                <a:latin typeface="Raleway"/>
              </a:rPr>
              <a:t>Đảm bảo tính ACID</a:t>
            </a:r>
            <a:endParaRPr lang="id-ID" sz="2000" dirty="0">
              <a:solidFill>
                <a:srgbClr val="0A0A0A"/>
              </a:solidFill>
              <a:latin typeface="Raleway"/>
            </a:endParaRPr>
          </a:p>
        </p:txBody>
      </p:sp>
      <p:sp>
        <p:nvSpPr>
          <p:cNvPr id="79" name="TextBox 78"/>
          <p:cNvSpPr txBox="1"/>
          <p:nvPr/>
        </p:nvSpPr>
        <p:spPr>
          <a:xfrm>
            <a:off x="9583708" y="4140559"/>
            <a:ext cx="2215300" cy="1477328"/>
          </a:xfrm>
          <a:prstGeom prst="rect">
            <a:avLst/>
          </a:prstGeom>
          <a:noFill/>
        </p:spPr>
        <p:txBody>
          <a:bodyPr wrap="square" rtlCol="0">
            <a:spAutoFit/>
          </a:bodyPr>
          <a:lstStyle/>
          <a:p>
            <a:pPr algn="ctr"/>
            <a:r>
              <a:rPr lang="en-US" smtClean="0">
                <a:solidFill>
                  <a:srgbClr val="878787"/>
                </a:solidFill>
              </a:rPr>
              <a:t>ACID là nên tảng của cơ sở dữ liệu có tính tin cậy: Atomicity, Consistency, Isolation, Durability</a:t>
            </a:r>
          </a:p>
        </p:txBody>
      </p:sp>
      <p:cxnSp>
        <p:nvCxnSpPr>
          <p:cNvPr id="80" name="Straight Connector 79"/>
          <p:cNvCxnSpPr/>
          <p:nvPr/>
        </p:nvCxnSpPr>
        <p:spPr>
          <a:xfrm>
            <a:off x="9971358" y="411603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1487890" y="1784136"/>
            <a:ext cx="488678" cy="702331"/>
            <a:chOff x="-3175" y="-3175"/>
            <a:chExt cx="341313" cy="490538"/>
          </a:xfrm>
          <a:solidFill>
            <a:schemeClr val="accent1"/>
          </a:solidFill>
        </p:grpSpPr>
        <p:sp>
          <p:nvSpPr>
            <p:cNvPr id="97" name="Freeform 16"/>
            <p:cNvSpPr>
              <a:spLocks noEditPoints="1"/>
            </p:cNvSpPr>
            <p:nvPr/>
          </p:nvSpPr>
          <p:spPr bwMode="auto">
            <a:xfrm>
              <a:off x="-3175" y="-3175"/>
              <a:ext cx="341313" cy="49053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98" name="Freeform 17"/>
            <p:cNvSpPr>
              <a:spLocks/>
            </p:cNvSpPr>
            <p:nvPr/>
          </p:nvSpPr>
          <p:spPr bwMode="auto">
            <a:xfrm>
              <a:off x="73025" y="73025"/>
              <a:ext cx="101600" cy="10001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102" name="Freeform 9"/>
          <p:cNvSpPr>
            <a:spLocks noEditPoints="1"/>
          </p:cNvSpPr>
          <p:nvPr/>
        </p:nvSpPr>
        <p:spPr bwMode="auto">
          <a:xfrm>
            <a:off x="4584332" y="1742048"/>
            <a:ext cx="745524" cy="745524"/>
          </a:xfrm>
          <a:custGeom>
            <a:avLst/>
            <a:gdLst>
              <a:gd name="T0" fmla="*/ 111 w 112"/>
              <a:gd name="T1" fmla="*/ 45 h 112"/>
              <a:gd name="T2" fmla="*/ 109 w 112"/>
              <a:gd name="T3" fmla="*/ 38 h 112"/>
              <a:gd name="T4" fmla="*/ 104 w 112"/>
              <a:gd name="T5" fmla="*/ 35 h 112"/>
              <a:gd name="T6" fmla="*/ 104 w 112"/>
              <a:gd name="T7" fmla="*/ 35 h 112"/>
              <a:gd name="T8" fmla="*/ 56 w 112"/>
              <a:gd name="T9" fmla="*/ 4 h 112"/>
              <a:gd name="T10" fmla="*/ 50 w 112"/>
              <a:gd name="T11" fmla="*/ 4 h 112"/>
              <a:gd name="T12" fmla="*/ 50 w 112"/>
              <a:gd name="T13" fmla="*/ 3 h 112"/>
              <a:gd name="T14" fmla="*/ 45 w 112"/>
              <a:gd name="T15" fmla="*/ 1 h 112"/>
              <a:gd name="T16" fmla="*/ 38 w 112"/>
              <a:gd name="T17" fmla="*/ 3 h 112"/>
              <a:gd name="T18" fmla="*/ 35 w 112"/>
              <a:gd name="T19" fmla="*/ 8 h 112"/>
              <a:gd name="T20" fmla="*/ 35 w 112"/>
              <a:gd name="T21" fmla="*/ 8 h 112"/>
              <a:gd name="T22" fmla="*/ 4 w 112"/>
              <a:gd name="T23" fmla="*/ 56 h 112"/>
              <a:gd name="T24" fmla="*/ 4 w 112"/>
              <a:gd name="T25" fmla="*/ 62 h 112"/>
              <a:gd name="T26" fmla="*/ 3 w 112"/>
              <a:gd name="T27" fmla="*/ 62 h 112"/>
              <a:gd name="T28" fmla="*/ 1 w 112"/>
              <a:gd name="T29" fmla="*/ 67 h 112"/>
              <a:gd name="T30" fmla="*/ 3 w 112"/>
              <a:gd name="T31" fmla="*/ 74 h 112"/>
              <a:gd name="T32" fmla="*/ 8 w 112"/>
              <a:gd name="T33" fmla="*/ 77 h 112"/>
              <a:gd name="T34" fmla="*/ 8 w 112"/>
              <a:gd name="T35" fmla="*/ 77 h 112"/>
              <a:gd name="T36" fmla="*/ 56 w 112"/>
              <a:gd name="T37" fmla="*/ 108 h 112"/>
              <a:gd name="T38" fmla="*/ 62 w 112"/>
              <a:gd name="T39" fmla="*/ 108 h 112"/>
              <a:gd name="T40" fmla="*/ 62 w 112"/>
              <a:gd name="T41" fmla="*/ 109 h 112"/>
              <a:gd name="T42" fmla="*/ 67 w 112"/>
              <a:gd name="T43" fmla="*/ 111 h 112"/>
              <a:gd name="T44" fmla="*/ 74 w 112"/>
              <a:gd name="T45" fmla="*/ 109 h 112"/>
              <a:gd name="T46" fmla="*/ 77 w 112"/>
              <a:gd name="T47" fmla="*/ 104 h 112"/>
              <a:gd name="T48" fmla="*/ 77 w 112"/>
              <a:gd name="T49" fmla="*/ 104 h 112"/>
              <a:gd name="T50" fmla="*/ 108 w 112"/>
              <a:gd name="T51" fmla="*/ 56 h 112"/>
              <a:gd name="T52" fmla="*/ 108 w 112"/>
              <a:gd name="T53" fmla="*/ 50 h 112"/>
              <a:gd name="T54" fmla="*/ 109 w 112"/>
              <a:gd name="T55" fmla="*/ 50 h 112"/>
              <a:gd name="T56" fmla="*/ 111 w 112"/>
              <a:gd name="T57" fmla="*/ 45 h 112"/>
              <a:gd name="T58" fmla="*/ 56 w 112"/>
              <a:gd name="T59" fmla="*/ 12 h 112"/>
              <a:gd name="T60" fmla="*/ 96 w 112"/>
              <a:gd name="T61" fmla="*/ 37 h 112"/>
              <a:gd name="T62" fmla="*/ 76 w 112"/>
              <a:gd name="T63" fmla="*/ 42 h 112"/>
              <a:gd name="T64" fmla="*/ 58 w 112"/>
              <a:gd name="T65" fmla="*/ 32 h 112"/>
              <a:gd name="T66" fmla="*/ 53 w 112"/>
              <a:gd name="T67" fmla="*/ 12 h 112"/>
              <a:gd name="T68" fmla="*/ 56 w 112"/>
              <a:gd name="T69" fmla="*/ 12 h 112"/>
              <a:gd name="T70" fmla="*/ 72 w 112"/>
              <a:gd name="T71" fmla="*/ 56 h 112"/>
              <a:gd name="T72" fmla="*/ 56 w 112"/>
              <a:gd name="T73" fmla="*/ 72 h 112"/>
              <a:gd name="T74" fmla="*/ 40 w 112"/>
              <a:gd name="T75" fmla="*/ 56 h 112"/>
              <a:gd name="T76" fmla="*/ 52 w 112"/>
              <a:gd name="T77" fmla="*/ 40 h 112"/>
              <a:gd name="T78" fmla="*/ 53 w 112"/>
              <a:gd name="T79" fmla="*/ 40 h 112"/>
              <a:gd name="T80" fmla="*/ 56 w 112"/>
              <a:gd name="T81" fmla="*/ 40 h 112"/>
              <a:gd name="T82" fmla="*/ 72 w 112"/>
              <a:gd name="T83" fmla="*/ 53 h 112"/>
              <a:gd name="T84" fmla="*/ 72 w 112"/>
              <a:gd name="T85" fmla="*/ 53 h 112"/>
              <a:gd name="T86" fmla="*/ 72 w 112"/>
              <a:gd name="T87" fmla="*/ 56 h 112"/>
              <a:gd name="T88" fmla="*/ 12 w 112"/>
              <a:gd name="T89" fmla="*/ 56 h 112"/>
              <a:gd name="T90" fmla="*/ 37 w 112"/>
              <a:gd name="T91" fmla="*/ 16 h 112"/>
              <a:gd name="T92" fmla="*/ 42 w 112"/>
              <a:gd name="T93" fmla="*/ 36 h 112"/>
              <a:gd name="T94" fmla="*/ 32 w 112"/>
              <a:gd name="T95" fmla="*/ 54 h 112"/>
              <a:gd name="T96" fmla="*/ 12 w 112"/>
              <a:gd name="T97" fmla="*/ 60 h 112"/>
              <a:gd name="T98" fmla="*/ 12 w 112"/>
              <a:gd name="T99" fmla="*/ 56 h 112"/>
              <a:gd name="T100" fmla="*/ 56 w 112"/>
              <a:gd name="T101" fmla="*/ 100 h 112"/>
              <a:gd name="T102" fmla="*/ 16 w 112"/>
              <a:gd name="T103" fmla="*/ 75 h 112"/>
              <a:gd name="T104" fmla="*/ 36 w 112"/>
              <a:gd name="T105" fmla="*/ 70 h 112"/>
              <a:gd name="T106" fmla="*/ 54 w 112"/>
              <a:gd name="T107" fmla="*/ 80 h 112"/>
              <a:gd name="T108" fmla="*/ 60 w 112"/>
              <a:gd name="T109" fmla="*/ 100 h 112"/>
              <a:gd name="T110" fmla="*/ 56 w 112"/>
              <a:gd name="T111" fmla="*/ 100 h 112"/>
              <a:gd name="T112" fmla="*/ 100 w 112"/>
              <a:gd name="T113" fmla="*/ 56 h 112"/>
              <a:gd name="T114" fmla="*/ 75 w 112"/>
              <a:gd name="T115" fmla="*/ 96 h 112"/>
              <a:gd name="T116" fmla="*/ 70 w 112"/>
              <a:gd name="T117" fmla="*/ 76 h 112"/>
              <a:gd name="T118" fmla="*/ 80 w 112"/>
              <a:gd name="T119" fmla="*/ 58 h 112"/>
              <a:gd name="T120" fmla="*/ 100 w 112"/>
              <a:gd name="T121" fmla="*/ 53 h 112"/>
              <a:gd name="T122" fmla="*/ 100 w 112"/>
              <a:gd name="T12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12">
                <a:moveTo>
                  <a:pt x="111" y="45"/>
                </a:moveTo>
                <a:cubicBezTo>
                  <a:pt x="109" y="38"/>
                  <a:pt x="109" y="38"/>
                  <a:pt x="109" y="38"/>
                </a:cubicBezTo>
                <a:cubicBezTo>
                  <a:pt x="109" y="36"/>
                  <a:pt x="106" y="34"/>
                  <a:pt x="104" y="35"/>
                </a:cubicBezTo>
                <a:cubicBezTo>
                  <a:pt x="104" y="35"/>
                  <a:pt x="104" y="35"/>
                  <a:pt x="104" y="35"/>
                </a:cubicBezTo>
                <a:cubicBezTo>
                  <a:pt x="95" y="17"/>
                  <a:pt x="77" y="4"/>
                  <a:pt x="56" y="4"/>
                </a:cubicBezTo>
                <a:cubicBezTo>
                  <a:pt x="54" y="4"/>
                  <a:pt x="52" y="4"/>
                  <a:pt x="50" y="4"/>
                </a:cubicBezTo>
                <a:cubicBezTo>
                  <a:pt x="50" y="3"/>
                  <a:pt x="50" y="3"/>
                  <a:pt x="50" y="3"/>
                </a:cubicBezTo>
                <a:cubicBezTo>
                  <a:pt x="50" y="1"/>
                  <a:pt x="48" y="0"/>
                  <a:pt x="45" y="1"/>
                </a:cubicBezTo>
                <a:cubicBezTo>
                  <a:pt x="38" y="3"/>
                  <a:pt x="38" y="3"/>
                  <a:pt x="38" y="3"/>
                </a:cubicBezTo>
                <a:cubicBezTo>
                  <a:pt x="36" y="3"/>
                  <a:pt x="34" y="6"/>
                  <a:pt x="35" y="8"/>
                </a:cubicBezTo>
                <a:cubicBezTo>
                  <a:pt x="35" y="8"/>
                  <a:pt x="35" y="8"/>
                  <a:pt x="35" y="8"/>
                </a:cubicBezTo>
                <a:cubicBezTo>
                  <a:pt x="17" y="17"/>
                  <a:pt x="4" y="35"/>
                  <a:pt x="4" y="56"/>
                </a:cubicBezTo>
                <a:cubicBezTo>
                  <a:pt x="4" y="58"/>
                  <a:pt x="4" y="60"/>
                  <a:pt x="4" y="62"/>
                </a:cubicBezTo>
                <a:cubicBezTo>
                  <a:pt x="3" y="62"/>
                  <a:pt x="3" y="62"/>
                  <a:pt x="3" y="62"/>
                </a:cubicBezTo>
                <a:cubicBezTo>
                  <a:pt x="1" y="62"/>
                  <a:pt x="0" y="65"/>
                  <a:pt x="1" y="67"/>
                </a:cubicBezTo>
                <a:cubicBezTo>
                  <a:pt x="3" y="74"/>
                  <a:pt x="3" y="74"/>
                  <a:pt x="3" y="74"/>
                </a:cubicBezTo>
                <a:cubicBezTo>
                  <a:pt x="3" y="76"/>
                  <a:pt x="6" y="78"/>
                  <a:pt x="8" y="77"/>
                </a:cubicBezTo>
                <a:cubicBezTo>
                  <a:pt x="8" y="77"/>
                  <a:pt x="8" y="77"/>
                  <a:pt x="8" y="77"/>
                </a:cubicBezTo>
                <a:cubicBezTo>
                  <a:pt x="17" y="95"/>
                  <a:pt x="35" y="108"/>
                  <a:pt x="56" y="108"/>
                </a:cubicBezTo>
                <a:cubicBezTo>
                  <a:pt x="58" y="108"/>
                  <a:pt x="60" y="108"/>
                  <a:pt x="62" y="108"/>
                </a:cubicBezTo>
                <a:cubicBezTo>
                  <a:pt x="62" y="109"/>
                  <a:pt x="62" y="109"/>
                  <a:pt x="62" y="109"/>
                </a:cubicBezTo>
                <a:cubicBezTo>
                  <a:pt x="62" y="111"/>
                  <a:pt x="65" y="112"/>
                  <a:pt x="67" y="111"/>
                </a:cubicBezTo>
                <a:cubicBezTo>
                  <a:pt x="74" y="109"/>
                  <a:pt x="74" y="109"/>
                  <a:pt x="74" y="109"/>
                </a:cubicBezTo>
                <a:cubicBezTo>
                  <a:pt x="77" y="109"/>
                  <a:pt x="78" y="106"/>
                  <a:pt x="77" y="104"/>
                </a:cubicBezTo>
                <a:cubicBezTo>
                  <a:pt x="77" y="104"/>
                  <a:pt x="77" y="104"/>
                  <a:pt x="77" y="104"/>
                </a:cubicBezTo>
                <a:cubicBezTo>
                  <a:pt x="95" y="95"/>
                  <a:pt x="108" y="77"/>
                  <a:pt x="108" y="56"/>
                </a:cubicBezTo>
                <a:cubicBezTo>
                  <a:pt x="108" y="54"/>
                  <a:pt x="108" y="52"/>
                  <a:pt x="108" y="50"/>
                </a:cubicBezTo>
                <a:cubicBezTo>
                  <a:pt x="109" y="50"/>
                  <a:pt x="109" y="50"/>
                  <a:pt x="109" y="50"/>
                </a:cubicBezTo>
                <a:cubicBezTo>
                  <a:pt x="111" y="50"/>
                  <a:pt x="112" y="48"/>
                  <a:pt x="111" y="45"/>
                </a:cubicBezTo>
                <a:close/>
                <a:moveTo>
                  <a:pt x="56" y="12"/>
                </a:moveTo>
                <a:cubicBezTo>
                  <a:pt x="74" y="12"/>
                  <a:pt x="89" y="22"/>
                  <a:pt x="96" y="37"/>
                </a:cubicBezTo>
                <a:cubicBezTo>
                  <a:pt x="76" y="42"/>
                  <a:pt x="76" y="42"/>
                  <a:pt x="76" y="42"/>
                </a:cubicBezTo>
                <a:cubicBezTo>
                  <a:pt x="72" y="37"/>
                  <a:pt x="65" y="33"/>
                  <a:pt x="58" y="32"/>
                </a:cubicBezTo>
                <a:cubicBezTo>
                  <a:pt x="53" y="12"/>
                  <a:pt x="53" y="12"/>
                  <a:pt x="53" y="12"/>
                </a:cubicBezTo>
                <a:cubicBezTo>
                  <a:pt x="54" y="12"/>
                  <a:pt x="55" y="12"/>
                  <a:pt x="56" y="12"/>
                </a:cubicBezTo>
                <a:close/>
                <a:moveTo>
                  <a:pt x="72" y="56"/>
                </a:moveTo>
                <a:cubicBezTo>
                  <a:pt x="72" y="65"/>
                  <a:pt x="65" y="72"/>
                  <a:pt x="56" y="72"/>
                </a:cubicBezTo>
                <a:cubicBezTo>
                  <a:pt x="47" y="72"/>
                  <a:pt x="40" y="65"/>
                  <a:pt x="40" y="56"/>
                </a:cubicBezTo>
                <a:cubicBezTo>
                  <a:pt x="40" y="48"/>
                  <a:pt x="45" y="42"/>
                  <a:pt x="52" y="40"/>
                </a:cubicBezTo>
                <a:cubicBezTo>
                  <a:pt x="53" y="40"/>
                  <a:pt x="53" y="40"/>
                  <a:pt x="53" y="40"/>
                </a:cubicBezTo>
                <a:cubicBezTo>
                  <a:pt x="54" y="40"/>
                  <a:pt x="55" y="40"/>
                  <a:pt x="56" y="40"/>
                </a:cubicBezTo>
                <a:cubicBezTo>
                  <a:pt x="64" y="40"/>
                  <a:pt x="70" y="45"/>
                  <a:pt x="72" y="53"/>
                </a:cubicBezTo>
                <a:cubicBezTo>
                  <a:pt x="72" y="53"/>
                  <a:pt x="72" y="53"/>
                  <a:pt x="72" y="53"/>
                </a:cubicBezTo>
                <a:cubicBezTo>
                  <a:pt x="72" y="54"/>
                  <a:pt x="72" y="55"/>
                  <a:pt x="72" y="56"/>
                </a:cubicBezTo>
                <a:close/>
                <a:moveTo>
                  <a:pt x="12" y="56"/>
                </a:moveTo>
                <a:cubicBezTo>
                  <a:pt x="12" y="38"/>
                  <a:pt x="22" y="23"/>
                  <a:pt x="37" y="16"/>
                </a:cubicBezTo>
                <a:cubicBezTo>
                  <a:pt x="42" y="36"/>
                  <a:pt x="42" y="36"/>
                  <a:pt x="42" y="36"/>
                </a:cubicBezTo>
                <a:cubicBezTo>
                  <a:pt x="37" y="40"/>
                  <a:pt x="33" y="47"/>
                  <a:pt x="32" y="54"/>
                </a:cubicBezTo>
                <a:cubicBezTo>
                  <a:pt x="12" y="60"/>
                  <a:pt x="12" y="60"/>
                  <a:pt x="12" y="60"/>
                </a:cubicBezTo>
                <a:cubicBezTo>
                  <a:pt x="12" y="58"/>
                  <a:pt x="12" y="57"/>
                  <a:pt x="12" y="56"/>
                </a:cubicBezTo>
                <a:close/>
                <a:moveTo>
                  <a:pt x="56" y="100"/>
                </a:moveTo>
                <a:cubicBezTo>
                  <a:pt x="38" y="100"/>
                  <a:pt x="23" y="90"/>
                  <a:pt x="16" y="75"/>
                </a:cubicBezTo>
                <a:cubicBezTo>
                  <a:pt x="36" y="70"/>
                  <a:pt x="36" y="70"/>
                  <a:pt x="36" y="70"/>
                </a:cubicBezTo>
                <a:cubicBezTo>
                  <a:pt x="40" y="75"/>
                  <a:pt x="47" y="79"/>
                  <a:pt x="54" y="80"/>
                </a:cubicBezTo>
                <a:cubicBezTo>
                  <a:pt x="60" y="100"/>
                  <a:pt x="60" y="100"/>
                  <a:pt x="60" y="100"/>
                </a:cubicBezTo>
                <a:cubicBezTo>
                  <a:pt x="58" y="100"/>
                  <a:pt x="57" y="100"/>
                  <a:pt x="56" y="100"/>
                </a:cubicBezTo>
                <a:close/>
                <a:moveTo>
                  <a:pt x="100" y="56"/>
                </a:moveTo>
                <a:cubicBezTo>
                  <a:pt x="100" y="74"/>
                  <a:pt x="90" y="89"/>
                  <a:pt x="75" y="96"/>
                </a:cubicBezTo>
                <a:cubicBezTo>
                  <a:pt x="70" y="76"/>
                  <a:pt x="70" y="76"/>
                  <a:pt x="70" y="76"/>
                </a:cubicBezTo>
                <a:cubicBezTo>
                  <a:pt x="75" y="72"/>
                  <a:pt x="79" y="65"/>
                  <a:pt x="80" y="58"/>
                </a:cubicBezTo>
                <a:cubicBezTo>
                  <a:pt x="100" y="53"/>
                  <a:pt x="100" y="53"/>
                  <a:pt x="100" y="53"/>
                </a:cubicBezTo>
                <a:cubicBezTo>
                  <a:pt x="100" y="54"/>
                  <a:pt x="100" y="55"/>
                  <a:pt x="100" y="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nvGrpSpPr>
          <p:cNvPr id="116" name="Group 115"/>
          <p:cNvGrpSpPr/>
          <p:nvPr/>
        </p:nvGrpSpPr>
        <p:grpSpPr>
          <a:xfrm>
            <a:off x="7357755" y="1838348"/>
            <a:ext cx="595312" cy="658812"/>
            <a:chOff x="7154863" y="2611438"/>
            <a:chExt cx="595312" cy="658812"/>
          </a:xfrm>
          <a:solidFill>
            <a:schemeClr val="accent1"/>
          </a:solidFill>
        </p:grpSpPr>
        <p:sp>
          <p:nvSpPr>
            <p:cNvPr id="110" name="Freeform 13"/>
            <p:cNvSpPr>
              <a:spLocks/>
            </p:cNvSpPr>
            <p:nvPr/>
          </p:nvSpPr>
          <p:spPr bwMode="auto">
            <a:xfrm>
              <a:off x="7435850" y="2917825"/>
              <a:ext cx="33337" cy="96837"/>
            </a:xfrm>
            <a:custGeom>
              <a:avLst/>
              <a:gdLst>
                <a:gd name="T0" fmla="*/ 3 w 6"/>
                <a:gd name="T1" fmla="*/ 17 h 17"/>
                <a:gd name="T2" fmla="*/ 6 w 6"/>
                <a:gd name="T3" fmla="*/ 14 h 17"/>
                <a:gd name="T4" fmla="*/ 5 w 6"/>
                <a:gd name="T5" fmla="*/ 2 h 17"/>
                <a:gd name="T6" fmla="*/ 3 w 6"/>
                <a:gd name="T7" fmla="*/ 0 h 17"/>
                <a:gd name="T8" fmla="*/ 0 w 6"/>
                <a:gd name="T9" fmla="*/ 2 h 17"/>
                <a:gd name="T10" fmla="*/ 0 w 6"/>
                <a:gd name="T11" fmla="*/ 14 h 17"/>
                <a:gd name="T12" fmla="*/ 0 w 6"/>
                <a:gd name="T13" fmla="*/ 14 h 17"/>
                <a:gd name="T14" fmla="*/ 3 w 6"/>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7">
                  <a:moveTo>
                    <a:pt x="3" y="17"/>
                  </a:moveTo>
                  <a:cubicBezTo>
                    <a:pt x="5" y="17"/>
                    <a:pt x="6" y="16"/>
                    <a:pt x="6" y="14"/>
                  </a:cubicBezTo>
                  <a:cubicBezTo>
                    <a:pt x="5" y="2"/>
                    <a:pt x="5" y="2"/>
                    <a:pt x="5" y="2"/>
                  </a:cubicBezTo>
                  <a:cubicBezTo>
                    <a:pt x="5" y="1"/>
                    <a:pt x="4" y="0"/>
                    <a:pt x="3" y="0"/>
                  </a:cubicBezTo>
                  <a:cubicBezTo>
                    <a:pt x="2" y="0"/>
                    <a:pt x="1" y="1"/>
                    <a:pt x="0" y="2"/>
                  </a:cubicBezTo>
                  <a:cubicBezTo>
                    <a:pt x="0" y="14"/>
                    <a:pt x="0" y="14"/>
                    <a:pt x="0" y="14"/>
                  </a:cubicBezTo>
                  <a:cubicBezTo>
                    <a:pt x="0" y="14"/>
                    <a:pt x="0" y="14"/>
                    <a:pt x="0" y="14"/>
                  </a:cubicBezTo>
                  <a:cubicBezTo>
                    <a:pt x="0" y="16"/>
                    <a:pt x="1" y="17"/>
                    <a:pt x="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1" name="Freeform 14"/>
            <p:cNvSpPr>
              <a:spLocks/>
            </p:cNvSpPr>
            <p:nvPr/>
          </p:nvSpPr>
          <p:spPr bwMode="auto">
            <a:xfrm>
              <a:off x="7429500" y="3094038"/>
              <a:ext cx="46037" cy="131762"/>
            </a:xfrm>
            <a:custGeom>
              <a:avLst/>
              <a:gdLst>
                <a:gd name="T0" fmla="*/ 4 w 8"/>
                <a:gd name="T1" fmla="*/ 0 h 23"/>
                <a:gd name="T2" fmla="*/ 1 w 8"/>
                <a:gd name="T3" fmla="*/ 3 h 23"/>
                <a:gd name="T4" fmla="*/ 0 w 8"/>
                <a:gd name="T5" fmla="*/ 19 h 23"/>
                <a:gd name="T6" fmla="*/ 0 w 8"/>
                <a:gd name="T7" fmla="*/ 19 h 23"/>
                <a:gd name="T8" fmla="*/ 4 w 8"/>
                <a:gd name="T9" fmla="*/ 23 h 23"/>
                <a:gd name="T10" fmla="*/ 8 w 8"/>
                <a:gd name="T11" fmla="*/ 19 h 23"/>
                <a:gd name="T12" fmla="*/ 7 w 8"/>
                <a:gd name="T13" fmla="*/ 3 h 23"/>
                <a:gd name="T14" fmla="*/ 4 w 8"/>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3">
                  <a:moveTo>
                    <a:pt x="4" y="0"/>
                  </a:moveTo>
                  <a:cubicBezTo>
                    <a:pt x="2" y="0"/>
                    <a:pt x="1" y="1"/>
                    <a:pt x="1" y="3"/>
                  </a:cubicBezTo>
                  <a:cubicBezTo>
                    <a:pt x="0" y="19"/>
                    <a:pt x="0" y="19"/>
                    <a:pt x="0" y="19"/>
                  </a:cubicBezTo>
                  <a:cubicBezTo>
                    <a:pt x="0" y="19"/>
                    <a:pt x="0" y="19"/>
                    <a:pt x="0" y="19"/>
                  </a:cubicBezTo>
                  <a:cubicBezTo>
                    <a:pt x="0" y="22"/>
                    <a:pt x="2" y="23"/>
                    <a:pt x="4" y="23"/>
                  </a:cubicBezTo>
                  <a:cubicBezTo>
                    <a:pt x="6" y="23"/>
                    <a:pt x="8" y="21"/>
                    <a:pt x="8" y="19"/>
                  </a:cubicBezTo>
                  <a:cubicBezTo>
                    <a:pt x="7" y="3"/>
                    <a:pt x="7" y="3"/>
                    <a:pt x="7" y="3"/>
                  </a:cubicBezTo>
                  <a:cubicBezTo>
                    <a:pt x="7" y="1"/>
                    <a:pt x="6"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2" name="Freeform 15"/>
            <p:cNvSpPr>
              <a:spLocks/>
            </p:cNvSpPr>
            <p:nvPr/>
          </p:nvSpPr>
          <p:spPr bwMode="auto">
            <a:xfrm>
              <a:off x="7440613" y="2781300"/>
              <a:ext cx="23812" cy="74612"/>
            </a:xfrm>
            <a:custGeom>
              <a:avLst/>
              <a:gdLst>
                <a:gd name="T0" fmla="*/ 2 w 4"/>
                <a:gd name="T1" fmla="*/ 13 h 13"/>
                <a:gd name="T2" fmla="*/ 4 w 4"/>
                <a:gd name="T3" fmla="*/ 10 h 13"/>
                <a:gd name="T4" fmla="*/ 4 w 4"/>
                <a:gd name="T5" fmla="*/ 2 h 13"/>
                <a:gd name="T6" fmla="*/ 2 w 4"/>
                <a:gd name="T7" fmla="*/ 0 h 13"/>
                <a:gd name="T8" fmla="*/ 0 w 4"/>
                <a:gd name="T9" fmla="*/ 2 h 13"/>
                <a:gd name="T10" fmla="*/ 0 w 4"/>
                <a:gd name="T11" fmla="*/ 10 h 13"/>
                <a:gd name="T12" fmla="*/ 0 w 4"/>
                <a:gd name="T13" fmla="*/ 10 h 13"/>
                <a:gd name="T14" fmla="*/ 2 w 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3">
                  <a:moveTo>
                    <a:pt x="2" y="13"/>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0"/>
                    <a:pt x="0" y="10"/>
                    <a:pt x="0" y="10"/>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3" name="Freeform 16"/>
            <p:cNvSpPr>
              <a:spLocks/>
            </p:cNvSpPr>
            <p:nvPr/>
          </p:nvSpPr>
          <p:spPr bwMode="auto">
            <a:xfrm>
              <a:off x="7446963" y="2673350"/>
              <a:ext cx="11112" cy="34925"/>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0 w 2"/>
                <a:gd name="T13" fmla="*/ 5 h 6"/>
                <a:gd name="T14" fmla="*/ 1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1" y="6"/>
                  </a:moveTo>
                  <a:cubicBezTo>
                    <a:pt x="2" y="6"/>
                    <a:pt x="2" y="6"/>
                    <a:pt x="2" y="5"/>
                  </a:cubicBezTo>
                  <a:cubicBezTo>
                    <a:pt x="2" y="1"/>
                    <a:pt x="2" y="1"/>
                    <a:pt x="2" y="1"/>
                  </a:cubicBezTo>
                  <a:cubicBezTo>
                    <a:pt x="2" y="0"/>
                    <a:pt x="2" y="0"/>
                    <a:pt x="1" y="0"/>
                  </a:cubicBezTo>
                  <a:cubicBezTo>
                    <a:pt x="0" y="0"/>
                    <a:pt x="0" y="0"/>
                    <a:pt x="0" y="1"/>
                  </a:cubicBezTo>
                  <a:cubicBezTo>
                    <a:pt x="0" y="5"/>
                    <a:pt x="0" y="5"/>
                    <a:pt x="0" y="5"/>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4" name="Freeform 17"/>
            <p:cNvSpPr>
              <a:spLocks/>
            </p:cNvSpPr>
            <p:nvPr/>
          </p:nvSpPr>
          <p:spPr bwMode="auto">
            <a:xfrm>
              <a:off x="7589838" y="2611438"/>
              <a:ext cx="160337" cy="658812"/>
            </a:xfrm>
            <a:custGeom>
              <a:avLst/>
              <a:gdLst>
                <a:gd name="T0" fmla="*/ 14 w 101"/>
                <a:gd name="T1" fmla="*/ 0 h 415"/>
                <a:gd name="T2" fmla="*/ 0 w 101"/>
                <a:gd name="T3" fmla="*/ 0 h 415"/>
                <a:gd name="T4" fmla="*/ 72 w 101"/>
                <a:gd name="T5" fmla="*/ 415 h 415"/>
                <a:gd name="T6" fmla="*/ 101 w 101"/>
                <a:gd name="T7" fmla="*/ 415 h 415"/>
                <a:gd name="T8" fmla="*/ 14 w 101"/>
                <a:gd name="T9" fmla="*/ 0 h 415"/>
              </a:gdLst>
              <a:ahLst/>
              <a:cxnLst>
                <a:cxn ang="0">
                  <a:pos x="T0" y="T1"/>
                </a:cxn>
                <a:cxn ang="0">
                  <a:pos x="T2" y="T3"/>
                </a:cxn>
                <a:cxn ang="0">
                  <a:pos x="T4" y="T5"/>
                </a:cxn>
                <a:cxn ang="0">
                  <a:pos x="T6" y="T7"/>
                </a:cxn>
                <a:cxn ang="0">
                  <a:pos x="T8" y="T9"/>
                </a:cxn>
              </a:cxnLst>
              <a:rect l="0" t="0" r="r" b="b"/>
              <a:pathLst>
                <a:path w="101" h="415">
                  <a:moveTo>
                    <a:pt x="14" y="0"/>
                  </a:moveTo>
                  <a:lnTo>
                    <a:pt x="0" y="0"/>
                  </a:lnTo>
                  <a:lnTo>
                    <a:pt x="72" y="415"/>
                  </a:lnTo>
                  <a:lnTo>
                    <a:pt x="101" y="415"/>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5" name="Freeform 18"/>
            <p:cNvSpPr>
              <a:spLocks/>
            </p:cNvSpPr>
            <p:nvPr/>
          </p:nvSpPr>
          <p:spPr bwMode="auto">
            <a:xfrm>
              <a:off x="7154863" y="2611438"/>
              <a:ext cx="160337" cy="658812"/>
            </a:xfrm>
            <a:custGeom>
              <a:avLst/>
              <a:gdLst>
                <a:gd name="T0" fmla="*/ 0 w 101"/>
                <a:gd name="T1" fmla="*/ 415 h 415"/>
                <a:gd name="T2" fmla="*/ 29 w 101"/>
                <a:gd name="T3" fmla="*/ 415 h 415"/>
                <a:gd name="T4" fmla="*/ 101 w 101"/>
                <a:gd name="T5" fmla="*/ 0 h 415"/>
                <a:gd name="T6" fmla="*/ 87 w 101"/>
                <a:gd name="T7" fmla="*/ 0 h 415"/>
                <a:gd name="T8" fmla="*/ 0 w 101"/>
                <a:gd name="T9" fmla="*/ 415 h 415"/>
              </a:gdLst>
              <a:ahLst/>
              <a:cxnLst>
                <a:cxn ang="0">
                  <a:pos x="T0" y="T1"/>
                </a:cxn>
                <a:cxn ang="0">
                  <a:pos x="T2" y="T3"/>
                </a:cxn>
                <a:cxn ang="0">
                  <a:pos x="T4" y="T5"/>
                </a:cxn>
                <a:cxn ang="0">
                  <a:pos x="T6" y="T7"/>
                </a:cxn>
                <a:cxn ang="0">
                  <a:pos x="T8" y="T9"/>
                </a:cxn>
              </a:cxnLst>
              <a:rect l="0" t="0" r="r" b="b"/>
              <a:pathLst>
                <a:path w="101" h="415">
                  <a:moveTo>
                    <a:pt x="0" y="415"/>
                  </a:moveTo>
                  <a:lnTo>
                    <a:pt x="29" y="415"/>
                  </a:lnTo>
                  <a:lnTo>
                    <a:pt x="101" y="0"/>
                  </a:lnTo>
                  <a:lnTo>
                    <a:pt x="87" y="0"/>
                  </a:lnTo>
                  <a:lnTo>
                    <a:pt x="0" y="4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grpSp>
        <p:nvGrpSpPr>
          <p:cNvPr id="122" name="Group 121"/>
          <p:cNvGrpSpPr/>
          <p:nvPr/>
        </p:nvGrpSpPr>
        <p:grpSpPr>
          <a:xfrm>
            <a:off x="10135411" y="1817158"/>
            <a:ext cx="752475" cy="690563"/>
            <a:chOff x="9780588" y="2543175"/>
            <a:chExt cx="752475" cy="690563"/>
          </a:xfrm>
          <a:solidFill>
            <a:schemeClr val="accent1"/>
          </a:solidFill>
        </p:grpSpPr>
        <p:sp>
          <p:nvSpPr>
            <p:cNvPr id="120" name="Freeform 22"/>
            <p:cNvSpPr>
              <a:spLocks/>
            </p:cNvSpPr>
            <p:nvPr/>
          </p:nvSpPr>
          <p:spPr bwMode="auto">
            <a:xfrm>
              <a:off x="9874251" y="2643188"/>
              <a:ext cx="179388" cy="254000"/>
            </a:xfrm>
            <a:custGeom>
              <a:avLst/>
              <a:gdLst>
                <a:gd name="T0" fmla="*/ 13 w 29"/>
                <a:gd name="T1" fmla="*/ 41 h 41"/>
                <a:gd name="T2" fmla="*/ 12 w 29"/>
                <a:gd name="T3" fmla="*/ 41 h 41"/>
                <a:gd name="T4" fmla="*/ 0 w 29"/>
                <a:gd name="T5" fmla="*/ 22 h 41"/>
                <a:gd name="T6" fmla="*/ 21 w 29"/>
                <a:gd name="T7" fmla="*/ 0 h 41"/>
                <a:gd name="T8" fmla="*/ 28 w 29"/>
                <a:gd name="T9" fmla="*/ 1 h 41"/>
                <a:gd name="T10" fmla="*/ 29 w 29"/>
                <a:gd name="T11" fmla="*/ 3 h 41"/>
                <a:gd name="T12" fmla="*/ 26 w 29"/>
                <a:gd name="T13" fmla="*/ 5 h 41"/>
                <a:gd name="T14" fmla="*/ 21 w 29"/>
                <a:gd name="T15" fmla="*/ 4 h 41"/>
                <a:gd name="T16" fmla="*/ 4 w 29"/>
                <a:gd name="T17" fmla="*/ 22 h 41"/>
                <a:gd name="T18" fmla="*/ 14 w 29"/>
                <a:gd name="T19" fmla="*/ 37 h 41"/>
                <a:gd name="T20" fmla="*/ 14 w 29"/>
                <a:gd name="T21" fmla="*/ 40 h 41"/>
                <a:gd name="T22" fmla="*/ 13 w 29"/>
                <a:gd name="T2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41">
                  <a:moveTo>
                    <a:pt x="13" y="41"/>
                  </a:moveTo>
                  <a:cubicBezTo>
                    <a:pt x="12" y="41"/>
                    <a:pt x="12" y="41"/>
                    <a:pt x="12" y="41"/>
                  </a:cubicBezTo>
                  <a:cubicBezTo>
                    <a:pt x="4" y="37"/>
                    <a:pt x="0" y="30"/>
                    <a:pt x="0" y="22"/>
                  </a:cubicBezTo>
                  <a:cubicBezTo>
                    <a:pt x="0" y="10"/>
                    <a:pt x="10" y="0"/>
                    <a:pt x="21" y="0"/>
                  </a:cubicBezTo>
                  <a:cubicBezTo>
                    <a:pt x="23" y="0"/>
                    <a:pt x="25" y="0"/>
                    <a:pt x="28" y="1"/>
                  </a:cubicBezTo>
                  <a:cubicBezTo>
                    <a:pt x="29" y="1"/>
                    <a:pt x="29" y="2"/>
                    <a:pt x="29" y="3"/>
                  </a:cubicBezTo>
                  <a:cubicBezTo>
                    <a:pt x="29" y="4"/>
                    <a:pt x="27" y="5"/>
                    <a:pt x="26" y="5"/>
                  </a:cubicBezTo>
                  <a:cubicBezTo>
                    <a:pt x="25" y="4"/>
                    <a:pt x="23" y="4"/>
                    <a:pt x="21" y="4"/>
                  </a:cubicBezTo>
                  <a:cubicBezTo>
                    <a:pt x="12" y="4"/>
                    <a:pt x="4" y="12"/>
                    <a:pt x="4" y="22"/>
                  </a:cubicBezTo>
                  <a:cubicBezTo>
                    <a:pt x="4" y="28"/>
                    <a:pt x="8" y="34"/>
                    <a:pt x="14" y="37"/>
                  </a:cubicBezTo>
                  <a:cubicBezTo>
                    <a:pt x="14" y="38"/>
                    <a:pt x="15" y="39"/>
                    <a:pt x="14" y="40"/>
                  </a:cubicBezTo>
                  <a:cubicBezTo>
                    <a:pt x="14" y="41"/>
                    <a:pt x="13" y="41"/>
                    <a:pt x="1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21" name="Freeform 23"/>
            <p:cNvSpPr>
              <a:spLocks noEditPoints="1"/>
            </p:cNvSpPr>
            <p:nvPr/>
          </p:nvSpPr>
          <p:spPr bwMode="auto">
            <a:xfrm>
              <a:off x="9780588" y="2543175"/>
              <a:ext cx="752475" cy="690563"/>
            </a:xfrm>
            <a:custGeom>
              <a:avLst/>
              <a:gdLst>
                <a:gd name="T0" fmla="*/ 85 w 121"/>
                <a:gd name="T1" fmla="*/ 0 h 111"/>
                <a:gd name="T2" fmla="*/ 61 w 121"/>
                <a:gd name="T3" fmla="*/ 11 h 111"/>
                <a:gd name="T4" fmla="*/ 37 w 121"/>
                <a:gd name="T5" fmla="*/ 0 h 111"/>
                <a:gd name="T6" fmla="*/ 0 w 121"/>
                <a:gd name="T7" fmla="*/ 37 h 111"/>
                <a:gd name="T8" fmla="*/ 10 w 121"/>
                <a:gd name="T9" fmla="*/ 62 h 111"/>
                <a:gd name="T10" fmla="*/ 58 w 121"/>
                <a:gd name="T11" fmla="*/ 109 h 111"/>
                <a:gd name="T12" fmla="*/ 61 w 121"/>
                <a:gd name="T13" fmla="*/ 111 h 111"/>
                <a:gd name="T14" fmla="*/ 63 w 121"/>
                <a:gd name="T15" fmla="*/ 109 h 111"/>
                <a:gd name="T16" fmla="*/ 112 w 121"/>
                <a:gd name="T17" fmla="*/ 62 h 111"/>
                <a:gd name="T18" fmla="*/ 121 w 121"/>
                <a:gd name="T19" fmla="*/ 37 h 111"/>
                <a:gd name="T20" fmla="*/ 85 w 121"/>
                <a:gd name="T21" fmla="*/ 0 h 111"/>
                <a:gd name="T22" fmla="*/ 106 w 121"/>
                <a:gd name="T23" fmla="*/ 57 h 111"/>
                <a:gd name="T24" fmla="*/ 61 w 121"/>
                <a:gd name="T25" fmla="*/ 101 h 111"/>
                <a:gd name="T26" fmla="*/ 16 w 121"/>
                <a:gd name="T27" fmla="*/ 57 h 111"/>
                <a:gd name="T28" fmla="*/ 8 w 121"/>
                <a:gd name="T29" fmla="*/ 37 h 111"/>
                <a:gd name="T30" fmla="*/ 37 w 121"/>
                <a:gd name="T31" fmla="*/ 8 h 111"/>
                <a:gd name="T32" fmla="*/ 58 w 121"/>
                <a:gd name="T33" fmla="*/ 19 h 111"/>
                <a:gd name="T34" fmla="*/ 61 w 121"/>
                <a:gd name="T35" fmla="*/ 21 h 111"/>
                <a:gd name="T36" fmla="*/ 64 w 121"/>
                <a:gd name="T37" fmla="*/ 19 h 111"/>
                <a:gd name="T38" fmla="*/ 85 w 121"/>
                <a:gd name="T39" fmla="*/ 8 h 111"/>
                <a:gd name="T40" fmla="*/ 113 w 121"/>
                <a:gd name="T41" fmla="*/ 37 h 111"/>
                <a:gd name="T42" fmla="*/ 106 w 121"/>
                <a:gd name="T43" fmla="*/ 5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111">
                  <a:moveTo>
                    <a:pt x="85" y="0"/>
                  </a:moveTo>
                  <a:cubicBezTo>
                    <a:pt x="75" y="0"/>
                    <a:pt x="67" y="5"/>
                    <a:pt x="61" y="11"/>
                  </a:cubicBezTo>
                  <a:cubicBezTo>
                    <a:pt x="55" y="5"/>
                    <a:pt x="47" y="0"/>
                    <a:pt x="37" y="0"/>
                  </a:cubicBezTo>
                  <a:cubicBezTo>
                    <a:pt x="17" y="0"/>
                    <a:pt x="0" y="16"/>
                    <a:pt x="0" y="37"/>
                  </a:cubicBezTo>
                  <a:cubicBezTo>
                    <a:pt x="0" y="46"/>
                    <a:pt x="4" y="55"/>
                    <a:pt x="10" y="62"/>
                  </a:cubicBezTo>
                  <a:cubicBezTo>
                    <a:pt x="58" y="109"/>
                    <a:pt x="58" y="109"/>
                    <a:pt x="58" y="109"/>
                  </a:cubicBezTo>
                  <a:cubicBezTo>
                    <a:pt x="59" y="110"/>
                    <a:pt x="60" y="111"/>
                    <a:pt x="61" y="111"/>
                  </a:cubicBezTo>
                  <a:cubicBezTo>
                    <a:pt x="62" y="111"/>
                    <a:pt x="63" y="110"/>
                    <a:pt x="63" y="109"/>
                  </a:cubicBezTo>
                  <a:cubicBezTo>
                    <a:pt x="112" y="62"/>
                    <a:pt x="112" y="62"/>
                    <a:pt x="112" y="62"/>
                  </a:cubicBezTo>
                  <a:cubicBezTo>
                    <a:pt x="118" y="55"/>
                    <a:pt x="121" y="46"/>
                    <a:pt x="121" y="37"/>
                  </a:cubicBezTo>
                  <a:cubicBezTo>
                    <a:pt x="121" y="16"/>
                    <a:pt x="105" y="0"/>
                    <a:pt x="85" y="0"/>
                  </a:cubicBezTo>
                  <a:close/>
                  <a:moveTo>
                    <a:pt x="106" y="57"/>
                  </a:moveTo>
                  <a:cubicBezTo>
                    <a:pt x="61" y="101"/>
                    <a:pt x="61" y="101"/>
                    <a:pt x="61" y="101"/>
                  </a:cubicBezTo>
                  <a:cubicBezTo>
                    <a:pt x="16" y="57"/>
                    <a:pt x="16" y="57"/>
                    <a:pt x="16" y="57"/>
                  </a:cubicBezTo>
                  <a:cubicBezTo>
                    <a:pt x="11" y="51"/>
                    <a:pt x="8" y="44"/>
                    <a:pt x="8" y="37"/>
                  </a:cubicBezTo>
                  <a:cubicBezTo>
                    <a:pt x="8" y="21"/>
                    <a:pt x="21" y="8"/>
                    <a:pt x="37" y="8"/>
                  </a:cubicBezTo>
                  <a:cubicBezTo>
                    <a:pt x="46" y="8"/>
                    <a:pt x="54" y="15"/>
                    <a:pt x="58" y="19"/>
                  </a:cubicBezTo>
                  <a:cubicBezTo>
                    <a:pt x="59" y="20"/>
                    <a:pt x="60" y="21"/>
                    <a:pt x="61" y="21"/>
                  </a:cubicBezTo>
                  <a:cubicBezTo>
                    <a:pt x="62" y="21"/>
                    <a:pt x="63" y="20"/>
                    <a:pt x="64" y="19"/>
                  </a:cubicBezTo>
                  <a:cubicBezTo>
                    <a:pt x="68" y="15"/>
                    <a:pt x="76" y="8"/>
                    <a:pt x="85" y="8"/>
                  </a:cubicBezTo>
                  <a:cubicBezTo>
                    <a:pt x="101" y="8"/>
                    <a:pt x="113" y="21"/>
                    <a:pt x="113" y="37"/>
                  </a:cubicBezTo>
                  <a:cubicBezTo>
                    <a:pt x="113" y="44"/>
                    <a:pt x="111" y="51"/>
                    <a:pt x="10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41"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sp>
        <p:nvSpPr>
          <p:cNvPr id="42" name="TextBox 41"/>
          <p:cNvSpPr txBox="1"/>
          <p:nvPr/>
        </p:nvSpPr>
        <p:spPr>
          <a:xfrm>
            <a:off x="3894241" y="4068691"/>
            <a:ext cx="2319347" cy="1745609"/>
          </a:xfrm>
          <a:prstGeom prst="rect">
            <a:avLst/>
          </a:prstGeom>
          <a:noFill/>
        </p:spPr>
        <p:txBody>
          <a:bodyPr wrap="square" rtlCol="0">
            <a:spAutoFit/>
          </a:bodyPr>
          <a:lstStyle/>
          <a:p>
            <a:pPr algn="ctr"/>
            <a:r>
              <a:rPr lang="en-US" smtClean="0">
                <a:solidFill>
                  <a:srgbClr val="878787"/>
                </a:solidFill>
              </a:rPr>
              <a:t>Chuyên biệt hóa việc lưu trữ cấu trúc đồ thị với hiệu năng và khả năng mở rộng cao lên đến hàng tỷ các nút và quan hệ. </a:t>
            </a:r>
            <a:endParaRPr lang="en-US" dirty="0">
              <a:solidFill>
                <a:srgbClr val="878787"/>
              </a:solidFill>
            </a:endParaRPr>
          </a:p>
        </p:txBody>
      </p:sp>
      <p:sp>
        <p:nvSpPr>
          <p:cNvPr id="43" name="TextBox 42"/>
          <p:cNvSpPr txBox="1"/>
          <p:nvPr/>
        </p:nvSpPr>
        <p:spPr>
          <a:xfrm>
            <a:off x="6620089" y="4140557"/>
            <a:ext cx="2395122" cy="1530051"/>
          </a:xfrm>
          <a:prstGeom prst="rect">
            <a:avLst/>
          </a:prstGeom>
          <a:noFill/>
        </p:spPr>
        <p:txBody>
          <a:bodyPr wrap="square" rtlCol="0">
            <a:spAutoFit/>
          </a:bodyPr>
          <a:lstStyle/>
          <a:p>
            <a:pPr algn="ctr"/>
            <a:r>
              <a:rPr lang="en-US" smtClean="0">
                <a:solidFill>
                  <a:srgbClr val="878787"/>
                </a:solidFill>
              </a:rPr>
              <a:t>Với traversal cho phép duyệt qua các nút, kế tiếp các nút theo cá mối quan hệ theo các quy tắc.</a:t>
            </a:r>
            <a:endParaRPr lang="en-US" dirty="0">
              <a:solidFill>
                <a:srgbClr val="878787"/>
              </a:solidFill>
            </a:endParaRPr>
          </a:p>
        </p:txBody>
      </p:sp>
    </p:spTree>
    <p:extLst>
      <p:ext uri="{BB962C8B-B14F-4D97-AF65-F5344CB8AC3E}">
        <p14:creationId xmlns:p14="http://schemas.microsoft.com/office/powerpoint/2010/main" val="389178432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Neo4j </a:t>
            </a:r>
            <a:r>
              <a:rPr lang="en-US" dirty="0" err="1" smtClean="0"/>
              <a:t>là</a:t>
            </a:r>
            <a:r>
              <a:rPr lang="en-US" dirty="0" smtClean="0"/>
              <a:t> </a:t>
            </a:r>
            <a:r>
              <a:rPr lang="en-US" dirty="0" err="1" smtClean="0"/>
              <a:t>bảng</a:t>
            </a:r>
            <a:r>
              <a:rPr lang="en-US" dirty="0" smtClean="0"/>
              <a:t> </a:t>
            </a:r>
            <a:r>
              <a:rPr lang="en-US" dirty="0" err="1" smtClean="0"/>
              <a:t>thân</a:t>
            </a:r>
            <a:r>
              <a:rPr lang="en-US" dirty="0" smtClean="0"/>
              <a:t> </a:t>
            </a:r>
            <a:r>
              <a:rPr lang="en-US" dirty="0" err="1" smtClean="0"/>
              <a:t>thiện</a:t>
            </a:r>
            <a:endParaRPr lang="en-US" dirty="0"/>
          </a:p>
        </p:txBody>
      </p:sp>
      <p:sp>
        <p:nvSpPr>
          <p:cNvPr id="3" name="Content Placeholder 2"/>
          <p:cNvSpPr txBox="1">
            <a:spLocks/>
          </p:cNvSpPr>
          <p:nvPr/>
        </p:nvSpPr>
        <p:spPr>
          <a:xfrm>
            <a:off x="838200" y="1825625"/>
            <a:ext cx="10515600" cy="4351338"/>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Nghĩa</a:t>
            </a:r>
            <a:r>
              <a:rPr lang="en-US" dirty="0" smtClean="0"/>
              <a:t> </a:t>
            </a:r>
            <a:r>
              <a:rPr lang="en-US" dirty="0" err="1"/>
              <a:t>là</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vẽ</a:t>
            </a:r>
            <a:r>
              <a:rPr lang="en-US" dirty="0"/>
              <a:t> </a:t>
            </a:r>
            <a:r>
              <a:rPr lang="en-US" dirty="0" err="1"/>
              <a:t>các</a:t>
            </a:r>
            <a:r>
              <a:rPr lang="en-US" dirty="0"/>
              <a:t> </a:t>
            </a:r>
            <a:r>
              <a:rPr lang="en-US" dirty="0" err="1"/>
              <a:t>đường</a:t>
            </a:r>
            <a:r>
              <a:rPr lang="en-US" dirty="0"/>
              <a:t> </a:t>
            </a:r>
            <a:r>
              <a:rPr lang="en-US" dirty="0" err="1"/>
              <a:t>và</a:t>
            </a:r>
            <a:r>
              <a:rPr lang="en-US" dirty="0"/>
              <a:t> </a:t>
            </a:r>
            <a:r>
              <a:rPr lang="en-US" dirty="0" err="1"/>
              <a:t>điểm</a:t>
            </a:r>
            <a:r>
              <a:rPr lang="en-US" dirty="0"/>
              <a:t> </a:t>
            </a:r>
            <a:r>
              <a:rPr lang="en-US" dirty="0" err="1"/>
              <a:t>như</a:t>
            </a:r>
            <a:r>
              <a:rPr lang="en-US" dirty="0"/>
              <a:t> </a:t>
            </a:r>
            <a:r>
              <a:rPr lang="en-US" dirty="0" err="1"/>
              <a:t>hình</a:t>
            </a:r>
            <a:r>
              <a:rPr lang="en-US" dirty="0"/>
              <a:t> </a:t>
            </a:r>
            <a:r>
              <a:rPr lang="en-US" dirty="0" err="1"/>
              <a:t>trên</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lưu</a:t>
            </a:r>
            <a:r>
              <a:rPr lang="en-US" dirty="0"/>
              <a:t> </a:t>
            </a:r>
            <a:r>
              <a:rPr lang="en-US" dirty="0" err="1"/>
              <a:t>trữ</a:t>
            </a:r>
            <a:r>
              <a:rPr lang="en-US" dirty="0"/>
              <a:t> </a:t>
            </a:r>
            <a:r>
              <a:rPr lang="en-US" dirty="0" err="1"/>
              <a:t>trên</a:t>
            </a:r>
            <a:r>
              <a:rPr lang="en-US" dirty="0"/>
              <a:t> Neo4j. </a:t>
            </a:r>
            <a:endParaRPr lang="en-US" dirty="0" smtClean="0"/>
          </a:p>
          <a:p>
            <a:pPr algn="just"/>
            <a:r>
              <a:rPr lang="en-US" dirty="0" smtClean="0"/>
              <a:t>Neo4j </a:t>
            </a:r>
            <a:r>
              <a:rPr lang="en-US" dirty="0" err="1"/>
              <a:t>tập</a:t>
            </a:r>
            <a:r>
              <a:rPr lang="en-US" dirty="0"/>
              <a:t> </a:t>
            </a:r>
            <a:r>
              <a:rPr lang="en-US" dirty="0" err="1"/>
              <a:t>trung</a:t>
            </a:r>
            <a:r>
              <a:rPr lang="en-US" dirty="0"/>
              <a:t> </a:t>
            </a:r>
            <a:r>
              <a:rPr lang="en-US" dirty="0" err="1"/>
              <a:t>nhiều</a:t>
            </a:r>
            <a:r>
              <a:rPr lang="en-US" dirty="0"/>
              <a:t> </a:t>
            </a:r>
            <a:r>
              <a:rPr lang="en-US" dirty="0" err="1"/>
              <a:t>hơn</a:t>
            </a:r>
            <a:r>
              <a:rPr lang="en-US" dirty="0"/>
              <a:t> </a:t>
            </a:r>
            <a:r>
              <a:rPr lang="en-US" dirty="0" err="1"/>
              <a:t>về</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hơn</a:t>
            </a:r>
            <a:r>
              <a:rPr lang="en-US" dirty="0"/>
              <a:t> </a:t>
            </a:r>
            <a:r>
              <a:rPr lang="en-US" dirty="0" err="1"/>
              <a:t>những</a:t>
            </a:r>
            <a:r>
              <a:rPr lang="en-US" dirty="0"/>
              <a:t> </a:t>
            </a:r>
            <a:r>
              <a:rPr lang="en-US" dirty="0" err="1"/>
              <a:t>điểm</a:t>
            </a:r>
            <a:r>
              <a:rPr lang="en-US" dirty="0"/>
              <a:t> </a:t>
            </a:r>
            <a:r>
              <a:rPr lang="en-US" dirty="0" err="1"/>
              <a:t>giống</a:t>
            </a:r>
            <a:r>
              <a:rPr lang="en-US" dirty="0"/>
              <a:t> </a:t>
            </a:r>
            <a:r>
              <a:rPr lang="en-US" dirty="0" err="1"/>
              <a:t>nhau</a:t>
            </a:r>
            <a:r>
              <a:rPr lang="en-US" dirty="0"/>
              <a:t> </a:t>
            </a:r>
            <a:r>
              <a:rPr lang="en-US" dirty="0" err="1"/>
              <a:t>giữa</a:t>
            </a:r>
            <a:r>
              <a:rPr lang="en-US" dirty="0"/>
              <a:t> </a:t>
            </a:r>
            <a:r>
              <a:rPr lang="en-US" dirty="0" err="1"/>
              <a:t>các</a:t>
            </a:r>
            <a:r>
              <a:rPr lang="en-US" dirty="0"/>
              <a:t> </a:t>
            </a:r>
            <a:r>
              <a:rPr lang="en-US" dirty="0" err="1"/>
              <a:t>thiết</a:t>
            </a:r>
            <a:r>
              <a:rPr lang="en-US" dirty="0"/>
              <a:t> </a:t>
            </a:r>
            <a:r>
              <a:rPr lang="en-US" dirty="0" err="1"/>
              <a:t>lập</a:t>
            </a:r>
            <a:r>
              <a:rPr lang="en-US" dirty="0"/>
              <a:t> </a:t>
            </a:r>
            <a:r>
              <a:rPr lang="en-US" dirty="0" err="1"/>
              <a:t>của</a:t>
            </a:r>
            <a:r>
              <a:rPr lang="en-US" dirty="0"/>
              <a:t> </a:t>
            </a:r>
            <a:r>
              <a:rPr lang="en-US" dirty="0" err="1"/>
              <a:t>giá</a:t>
            </a:r>
            <a:r>
              <a:rPr lang="en-US" dirty="0"/>
              <a:t> </a:t>
            </a:r>
            <a:r>
              <a:rPr lang="en-US" dirty="0" err="1" smtClean="0"/>
              <a:t>trị</a:t>
            </a:r>
            <a:endParaRPr lang="en-US" dirty="0"/>
          </a:p>
          <a:p>
            <a:pPr algn="just"/>
            <a:r>
              <a:rPr lang="en-US" dirty="0" err="1" smtClean="0"/>
              <a:t>Với</a:t>
            </a:r>
            <a:r>
              <a:rPr lang="en-US" dirty="0" smtClean="0"/>
              <a:t> </a:t>
            </a:r>
            <a:r>
              <a:rPr lang="en-US" dirty="0" err="1"/>
              <a:t>cách</a:t>
            </a:r>
            <a:r>
              <a:rPr lang="en-US" dirty="0"/>
              <a:t> </a:t>
            </a:r>
            <a:r>
              <a:rPr lang="en-US" dirty="0" err="1"/>
              <a:t>này</a:t>
            </a:r>
            <a:r>
              <a:rPr lang="en-US" dirty="0"/>
              <a:t> </a:t>
            </a:r>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tự</a:t>
            </a:r>
            <a:r>
              <a:rPr lang="en-US" dirty="0"/>
              <a:t> </a:t>
            </a:r>
            <a:r>
              <a:rPr lang="en-US" dirty="0" err="1"/>
              <a:t>nhiên</a:t>
            </a:r>
            <a:r>
              <a:rPr lang="en-US" dirty="0"/>
              <a:t> </a:t>
            </a:r>
            <a:r>
              <a:rPr lang="en-US" dirty="0" err="1"/>
              <a:t>và</a:t>
            </a:r>
            <a:r>
              <a:rPr lang="en-US" dirty="0"/>
              <a:t> </a:t>
            </a:r>
            <a:r>
              <a:rPr lang="en-US" dirty="0" err="1"/>
              <a:t>dễ</a:t>
            </a:r>
            <a:r>
              <a:rPr lang="en-US" dirty="0"/>
              <a:t> </a:t>
            </a:r>
            <a:r>
              <a:rPr lang="en-US" dirty="0" err="1"/>
              <a:t>hiểu</a:t>
            </a:r>
            <a:r>
              <a:rPr lang="en-US" dirty="0"/>
              <a:t> </a:t>
            </a:r>
            <a:r>
              <a:rPr lang="en-US" dirty="0" err="1"/>
              <a:t>hơn</a:t>
            </a:r>
            <a:r>
              <a:rPr lang="en-US" dirty="0"/>
              <a:t>.</a:t>
            </a:r>
          </a:p>
          <a:p>
            <a:pPr marL="0" indent="0" algn="just">
              <a:buNone/>
            </a:pPr>
            <a:endParaRPr lang="en-US" dirty="0"/>
          </a:p>
        </p:txBody>
      </p:sp>
      <p:pic>
        <p:nvPicPr>
          <p:cNvPr id="4" name="Picture 3"/>
          <p:cNvPicPr/>
          <p:nvPr/>
        </p:nvPicPr>
        <p:blipFill>
          <a:blip r:embed="rId2"/>
          <a:stretch>
            <a:fillRect/>
          </a:stretch>
        </p:blipFill>
        <p:spPr>
          <a:xfrm>
            <a:off x="6717131" y="1825624"/>
            <a:ext cx="4003006" cy="2175669"/>
          </a:xfrm>
          <a:prstGeom prst="rect">
            <a:avLst/>
          </a:prstGeom>
        </p:spPr>
      </p:pic>
      <p:pic>
        <p:nvPicPr>
          <p:cNvPr id="5" name="Picture 4"/>
          <p:cNvPicPr/>
          <p:nvPr/>
        </p:nvPicPr>
        <p:blipFill>
          <a:blip r:embed="rId3"/>
          <a:stretch>
            <a:fillRect/>
          </a:stretch>
        </p:blipFill>
        <p:spPr>
          <a:xfrm>
            <a:off x="7038474" y="4138863"/>
            <a:ext cx="3585410" cy="2038100"/>
          </a:xfrm>
          <a:prstGeom prst="rect">
            <a:avLst/>
          </a:prstGeom>
        </p:spPr>
      </p:pic>
    </p:spTree>
    <p:extLst>
      <p:ext uri="{BB962C8B-B14F-4D97-AF65-F5344CB8AC3E}">
        <p14:creationId xmlns:p14="http://schemas.microsoft.com/office/powerpoint/2010/main" val="176687740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1284"/>
            <a:ext cx="10515600" cy="4925679"/>
          </a:xfrm>
        </p:spPr>
        <p:txBody>
          <a:bodyPr>
            <a:normAutofit lnSpcReduction="10000"/>
          </a:bodyPr>
          <a:lstStyle/>
          <a:p>
            <a:r>
              <a:rPr lang="en-US" dirty="0" err="1" smtClean="0"/>
              <a:t>Mô</a:t>
            </a:r>
            <a:r>
              <a:rPr lang="en-US" dirty="0" smtClean="0"/>
              <a:t> </a:t>
            </a:r>
            <a:r>
              <a:rPr lang="en-US" dirty="0" err="1" smtClean="0"/>
              <a:t>tả</a:t>
            </a:r>
            <a:r>
              <a:rPr lang="en-US" dirty="0" smtClean="0"/>
              <a:t>: </a:t>
            </a:r>
            <a:r>
              <a:rPr lang="en-US" dirty="0" err="1"/>
              <a:t>Bạn</a:t>
            </a:r>
            <a:r>
              <a:rPr lang="en-US" dirty="0"/>
              <a:t> </a:t>
            </a:r>
            <a:r>
              <a:rPr lang="en-US" dirty="0" err="1"/>
              <a:t>phải</a:t>
            </a:r>
            <a:r>
              <a:rPr lang="en-US" dirty="0"/>
              <a:t> </a:t>
            </a:r>
            <a:r>
              <a:rPr lang="en-US" dirty="0" err="1"/>
              <a:t>tạo</a:t>
            </a:r>
            <a:r>
              <a:rPr lang="en-US" dirty="0"/>
              <a:t> </a:t>
            </a:r>
            <a:r>
              <a:rPr lang="en-US" dirty="0" err="1"/>
              <a:t>ra</a:t>
            </a:r>
            <a:r>
              <a:rPr lang="en-US" dirty="0"/>
              <a:t> </a:t>
            </a:r>
            <a:r>
              <a:rPr lang="en-US" dirty="0" err="1"/>
              <a:t>được</a:t>
            </a:r>
            <a:r>
              <a:rPr lang="en-US" dirty="0"/>
              <a:t> </a:t>
            </a:r>
            <a:r>
              <a:rPr lang="en-US" dirty="0" err="1"/>
              <a:t>lời</a:t>
            </a:r>
            <a:r>
              <a:rPr lang="en-US" dirty="0"/>
              <a:t> </a:t>
            </a:r>
            <a:r>
              <a:rPr lang="en-US" dirty="0" err="1"/>
              <a:t>đề</a:t>
            </a:r>
            <a:r>
              <a:rPr lang="en-US" dirty="0"/>
              <a:t> </a:t>
            </a:r>
            <a:r>
              <a:rPr lang="en-US" dirty="0" err="1"/>
              <a:t>nghị</a:t>
            </a:r>
            <a:r>
              <a:rPr lang="en-US" dirty="0"/>
              <a:t> </a:t>
            </a:r>
            <a:r>
              <a:rPr lang="en-US" dirty="0" err="1"/>
              <a:t>kỹ</a:t>
            </a:r>
            <a:r>
              <a:rPr lang="en-US" dirty="0"/>
              <a:t> </a:t>
            </a:r>
            <a:r>
              <a:rPr lang="en-US" dirty="0" err="1"/>
              <a:t>thuật</a:t>
            </a:r>
            <a:r>
              <a:rPr lang="en-US" dirty="0"/>
              <a:t> </a:t>
            </a:r>
            <a:r>
              <a:rPr lang="en-US" dirty="0" err="1"/>
              <a:t>rượu</a:t>
            </a:r>
            <a:r>
              <a:rPr lang="en-US" dirty="0"/>
              <a:t> </a:t>
            </a:r>
            <a:r>
              <a:rPr lang="en-US" dirty="0" err="1"/>
              <a:t>với</a:t>
            </a:r>
            <a:r>
              <a:rPr lang="en-US" dirty="0"/>
              <a:t> </a:t>
            </a:r>
            <a:r>
              <a:rPr lang="en-US" dirty="0" err="1"/>
              <a:t>nhiều</a:t>
            </a:r>
            <a:r>
              <a:rPr lang="en-US" dirty="0"/>
              <a:t> </a:t>
            </a:r>
            <a:r>
              <a:rPr lang="en-US" dirty="0" err="1"/>
              <a:t>thành</a:t>
            </a:r>
            <a:r>
              <a:rPr lang="en-US" dirty="0"/>
              <a:t> </a:t>
            </a:r>
            <a:r>
              <a:rPr lang="en-US" dirty="0" err="1"/>
              <a:t>phần</a:t>
            </a:r>
            <a:r>
              <a:rPr lang="en-US" dirty="0"/>
              <a:t> </a:t>
            </a:r>
            <a:r>
              <a:rPr lang="en-US" dirty="0" err="1"/>
              <a:t>khác</a:t>
            </a:r>
            <a:r>
              <a:rPr lang="en-US" dirty="0"/>
              <a:t> </a:t>
            </a:r>
            <a:r>
              <a:rPr lang="en-US" dirty="0" err="1"/>
              <a:t>nhau</a:t>
            </a:r>
            <a:r>
              <a:rPr lang="en-US" dirty="0"/>
              <a:t> </a:t>
            </a:r>
            <a:r>
              <a:rPr lang="en-US" dirty="0" err="1"/>
              <a:t>như</a:t>
            </a:r>
            <a:r>
              <a:rPr lang="en-US" dirty="0"/>
              <a:t>: Regions, wineries, vintages </a:t>
            </a:r>
            <a:r>
              <a:rPr lang="en-US" dirty="0" err="1"/>
              <a:t>và</a:t>
            </a:r>
            <a:r>
              <a:rPr lang="en-US" dirty="0"/>
              <a:t> designations.</a:t>
            </a:r>
          </a:p>
          <a:p>
            <a:r>
              <a:rPr lang="en-US" dirty="0" err="1" smtClean="0"/>
              <a:t>Một</a:t>
            </a:r>
            <a:r>
              <a:rPr lang="en-US" dirty="0" smtClean="0"/>
              <a:t> </a:t>
            </a:r>
            <a:r>
              <a:rPr lang="en-US" dirty="0" err="1"/>
              <a:t>số</a:t>
            </a:r>
            <a:r>
              <a:rPr lang="en-US" dirty="0"/>
              <a:t> </a:t>
            </a:r>
            <a:r>
              <a:rPr lang="en-US" dirty="0" err="1"/>
              <a:t>từ</a:t>
            </a:r>
            <a:r>
              <a:rPr lang="en-US" dirty="0"/>
              <a:t> </a:t>
            </a:r>
            <a:r>
              <a:rPr lang="en-US" dirty="0" err="1"/>
              <a:t>đề</a:t>
            </a:r>
            <a:r>
              <a:rPr lang="en-US" dirty="0"/>
              <a:t> </a:t>
            </a:r>
            <a:r>
              <a:rPr lang="en-US" dirty="0" err="1"/>
              <a:t>cập</a:t>
            </a:r>
            <a:r>
              <a:rPr lang="en-US" dirty="0"/>
              <a:t> </a:t>
            </a:r>
            <a:r>
              <a:rPr lang="en-US" dirty="0" err="1"/>
              <a:t>bên</a:t>
            </a:r>
            <a:r>
              <a:rPr lang="en-US" dirty="0"/>
              <a:t> </a:t>
            </a:r>
            <a:r>
              <a:rPr lang="en-US" dirty="0" err="1"/>
              <a:t>trên</a:t>
            </a:r>
            <a:r>
              <a:rPr lang="en-US" dirty="0"/>
              <a:t> </a:t>
            </a:r>
            <a:r>
              <a:rPr lang="en-US" dirty="0" err="1"/>
              <a:t>về</a:t>
            </a:r>
            <a:r>
              <a:rPr lang="en-US" dirty="0"/>
              <a:t> </a:t>
            </a:r>
            <a:r>
              <a:rPr lang="en-US" dirty="0" err="1"/>
              <a:t>rượu</a:t>
            </a:r>
            <a:r>
              <a:rPr lang="en-US" dirty="0"/>
              <a:t>:</a:t>
            </a:r>
          </a:p>
          <a:p>
            <a:pPr marL="457200" lvl="1" indent="0">
              <a:buNone/>
            </a:pPr>
            <a:r>
              <a:rPr lang="en-US" dirty="0"/>
              <a:t>Regions: </a:t>
            </a:r>
            <a:r>
              <a:rPr lang="en-US" dirty="0" err="1"/>
              <a:t>Vùng</a:t>
            </a:r>
            <a:r>
              <a:rPr lang="en-US" dirty="0"/>
              <a:t> </a:t>
            </a:r>
            <a:r>
              <a:rPr lang="en-US" dirty="0" err="1"/>
              <a:t>miền</a:t>
            </a:r>
            <a:r>
              <a:rPr lang="en-US" dirty="0"/>
              <a:t> </a:t>
            </a:r>
            <a:r>
              <a:rPr lang="en-US" dirty="0" err="1"/>
              <a:t>sản</a:t>
            </a:r>
            <a:r>
              <a:rPr lang="en-US" dirty="0"/>
              <a:t> </a:t>
            </a:r>
            <a:r>
              <a:rPr lang="en-US" dirty="0" err="1"/>
              <a:t>xuất</a:t>
            </a:r>
            <a:r>
              <a:rPr lang="en-US" dirty="0"/>
              <a:t>.</a:t>
            </a:r>
          </a:p>
          <a:p>
            <a:pPr marL="457200" lvl="1" indent="0">
              <a:buNone/>
            </a:pPr>
            <a:r>
              <a:rPr lang="en-US" dirty="0"/>
              <a:t>Vineries: </a:t>
            </a:r>
            <a:r>
              <a:rPr lang="en-US" dirty="0" err="1"/>
              <a:t>Nhà</a:t>
            </a:r>
            <a:r>
              <a:rPr lang="en-US" dirty="0"/>
              <a:t> </a:t>
            </a:r>
            <a:r>
              <a:rPr lang="en-US" dirty="0" err="1"/>
              <a:t>máy</a:t>
            </a:r>
            <a:r>
              <a:rPr lang="en-US" dirty="0"/>
              <a:t> </a:t>
            </a:r>
            <a:r>
              <a:rPr lang="en-US" dirty="0" err="1"/>
              <a:t>sản</a:t>
            </a:r>
            <a:r>
              <a:rPr lang="en-US" dirty="0"/>
              <a:t> </a:t>
            </a:r>
            <a:r>
              <a:rPr lang="en-US" dirty="0" err="1"/>
              <a:t>xuất</a:t>
            </a:r>
            <a:r>
              <a:rPr lang="en-US" dirty="0"/>
              <a:t> </a:t>
            </a:r>
            <a:r>
              <a:rPr lang="en-US" dirty="0" err="1"/>
              <a:t>rượu</a:t>
            </a:r>
            <a:r>
              <a:rPr lang="en-US" dirty="0"/>
              <a:t>.</a:t>
            </a:r>
          </a:p>
          <a:p>
            <a:pPr marL="457200" lvl="1" indent="0">
              <a:buNone/>
            </a:pPr>
            <a:r>
              <a:rPr lang="en-US" dirty="0"/>
              <a:t>Vintages: </a:t>
            </a:r>
            <a:r>
              <a:rPr lang="en-US" dirty="0" err="1"/>
              <a:t>Nơi</a:t>
            </a:r>
            <a:r>
              <a:rPr lang="en-US" dirty="0"/>
              <a:t> </a:t>
            </a:r>
            <a:r>
              <a:rPr lang="en-US" dirty="0" err="1"/>
              <a:t>sản</a:t>
            </a:r>
            <a:r>
              <a:rPr lang="en-US" dirty="0"/>
              <a:t> </a:t>
            </a:r>
            <a:r>
              <a:rPr lang="en-US" dirty="0" err="1"/>
              <a:t>xuất</a:t>
            </a:r>
            <a:r>
              <a:rPr lang="en-US" dirty="0"/>
              <a:t> </a:t>
            </a:r>
            <a:r>
              <a:rPr lang="en-US" dirty="0" err="1"/>
              <a:t>nho</a:t>
            </a:r>
            <a:r>
              <a:rPr lang="en-US" dirty="0"/>
              <a:t>.</a:t>
            </a:r>
          </a:p>
          <a:p>
            <a:pPr marL="457200" lvl="1" indent="0">
              <a:buNone/>
            </a:pPr>
            <a:r>
              <a:rPr lang="en-US" dirty="0"/>
              <a:t>Designations: </a:t>
            </a:r>
            <a:r>
              <a:rPr lang="en-US" dirty="0" err="1"/>
              <a:t>Tên</a:t>
            </a:r>
            <a:r>
              <a:rPr lang="en-US" dirty="0"/>
              <a:t> </a:t>
            </a:r>
            <a:r>
              <a:rPr lang="en-US" dirty="0" err="1"/>
              <a:t>của</a:t>
            </a:r>
            <a:r>
              <a:rPr lang="en-US" dirty="0"/>
              <a:t> </a:t>
            </a:r>
            <a:r>
              <a:rPr lang="en-US" dirty="0" err="1"/>
              <a:t>rượu</a:t>
            </a:r>
            <a:r>
              <a:rPr lang="en-US" dirty="0"/>
              <a:t>.</a:t>
            </a:r>
          </a:p>
          <a:p>
            <a:pPr marL="457200" lvl="1" indent="0">
              <a:buNone/>
            </a:pPr>
            <a:r>
              <a:rPr lang="en-US" dirty="0"/>
              <a:t>Riesling: </a:t>
            </a:r>
            <a:r>
              <a:rPr lang="en-US" dirty="0" err="1"/>
              <a:t>một</a:t>
            </a:r>
            <a:r>
              <a:rPr lang="en-US" dirty="0"/>
              <a:t> </a:t>
            </a:r>
            <a:r>
              <a:rPr lang="en-US" dirty="0" err="1"/>
              <a:t>loại</a:t>
            </a:r>
            <a:r>
              <a:rPr lang="en-US" dirty="0"/>
              <a:t> </a:t>
            </a:r>
            <a:r>
              <a:rPr lang="en-US" dirty="0" err="1"/>
              <a:t>rượu</a:t>
            </a:r>
            <a:r>
              <a:rPr lang="en-US" dirty="0"/>
              <a:t> </a:t>
            </a:r>
            <a:r>
              <a:rPr lang="en-US" dirty="0" err="1"/>
              <a:t>nho</a:t>
            </a:r>
            <a:r>
              <a:rPr lang="en-US" dirty="0"/>
              <a:t> </a:t>
            </a:r>
            <a:r>
              <a:rPr lang="en-US" dirty="0" err="1"/>
              <a:t>nước</a:t>
            </a:r>
            <a:r>
              <a:rPr lang="en-US" dirty="0"/>
              <a:t> </a:t>
            </a:r>
            <a:r>
              <a:rPr lang="en-US" dirty="0" err="1"/>
              <a:t>Đức</a:t>
            </a:r>
            <a:r>
              <a:rPr lang="en-US" dirty="0"/>
              <a:t>.</a:t>
            </a:r>
          </a:p>
          <a:p>
            <a:pPr marL="457200" lvl="1" indent="0">
              <a:buNone/>
            </a:pPr>
            <a:r>
              <a:rPr lang="en-US" dirty="0"/>
              <a:t>Wine expert: </a:t>
            </a:r>
            <a:r>
              <a:rPr lang="en-US" dirty="0" err="1"/>
              <a:t>chuyên</a:t>
            </a:r>
            <a:r>
              <a:rPr lang="en-US" dirty="0"/>
              <a:t> </a:t>
            </a:r>
            <a:r>
              <a:rPr lang="en-US" dirty="0" err="1"/>
              <a:t>gia</a:t>
            </a:r>
            <a:r>
              <a:rPr lang="en-US" dirty="0"/>
              <a:t> </a:t>
            </a:r>
            <a:r>
              <a:rPr lang="en-US" dirty="0" err="1"/>
              <a:t>thẩm</a:t>
            </a:r>
            <a:r>
              <a:rPr lang="en-US" dirty="0"/>
              <a:t> </a:t>
            </a:r>
            <a:r>
              <a:rPr lang="en-US" dirty="0" err="1"/>
              <a:t>định</a:t>
            </a:r>
            <a:r>
              <a:rPr lang="en-US" dirty="0"/>
              <a:t> </a:t>
            </a:r>
            <a:r>
              <a:rPr lang="en-US" dirty="0" err="1" smtClean="0"/>
              <a:t>rượu</a:t>
            </a:r>
            <a:r>
              <a:rPr lang="en-US" dirty="0" smtClean="0"/>
              <a:t>.</a:t>
            </a:r>
            <a:endParaRPr lang="en-US" dirty="0"/>
          </a:p>
          <a:p>
            <a:r>
              <a:rPr lang="en-US" dirty="0" err="1" smtClean="0"/>
              <a:t>Vấn</a:t>
            </a:r>
            <a:r>
              <a:rPr lang="en-US" dirty="0" smtClean="0"/>
              <a:t> </a:t>
            </a:r>
            <a:r>
              <a:rPr lang="en-US" dirty="0" err="1" smtClean="0"/>
              <a:t>đề</a:t>
            </a:r>
            <a:r>
              <a:rPr lang="en-US" dirty="0" smtClean="0"/>
              <a:t>: </a:t>
            </a:r>
            <a:r>
              <a:rPr lang="en-US" dirty="0" err="1"/>
              <a:t>Bạn</a:t>
            </a:r>
            <a:r>
              <a:rPr lang="en-US" dirty="0"/>
              <a:t> </a:t>
            </a:r>
            <a:r>
              <a:rPr lang="en-US" dirty="0" err="1"/>
              <a:t>cần</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công</a:t>
            </a:r>
            <a:r>
              <a:rPr lang="en-US" dirty="0"/>
              <a:t> </a:t>
            </a:r>
            <a:r>
              <a:rPr lang="en-US" dirty="0" err="1"/>
              <a:t>thức</a:t>
            </a:r>
            <a:r>
              <a:rPr lang="en-US" dirty="0"/>
              <a:t> </a:t>
            </a:r>
            <a:r>
              <a:rPr lang="en-US" dirty="0" err="1"/>
              <a:t>này</a:t>
            </a:r>
            <a:r>
              <a:rPr lang="en-US" dirty="0"/>
              <a:t> </a:t>
            </a:r>
            <a:r>
              <a:rPr lang="en-US" dirty="0" err="1"/>
              <a:t>từ</a:t>
            </a:r>
            <a:r>
              <a:rPr lang="en-US" dirty="0"/>
              <a:t> </a:t>
            </a:r>
            <a:r>
              <a:rPr lang="en-US" dirty="0" err="1"/>
              <a:t>các</a:t>
            </a:r>
            <a:r>
              <a:rPr lang="en-US" dirty="0"/>
              <a:t> </a:t>
            </a:r>
            <a:r>
              <a:rPr lang="en-US" dirty="0" err="1"/>
              <a:t>tác</a:t>
            </a:r>
            <a:r>
              <a:rPr lang="en-US" dirty="0"/>
              <a:t> </a:t>
            </a:r>
            <a:r>
              <a:rPr lang="en-US" dirty="0" err="1"/>
              <a:t>giả</a:t>
            </a:r>
            <a:r>
              <a:rPr lang="en-US" dirty="0"/>
              <a:t> </a:t>
            </a:r>
            <a:r>
              <a:rPr lang="en-US" dirty="0" err="1"/>
              <a:t>sau</a:t>
            </a:r>
            <a:r>
              <a:rPr lang="en-US" dirty="0"/>
              <a:t> </a:t>
            </a:r>
            <a:r>
              <a:rPr lang="en-US" dirty="0" err="1"/>
              <a:t>khi</a:t>
            </a:r>
            <a:r>
              <a:rPr lang="en-US" dirty="0"/>
              <a:t> </a:t>
            </a:r>
            <a:r>
              <a:rPr lang="en-US" dirty="0" err="1"/>
              <a:t>nhận</a:t>
            </a:r>
            <a:r>
              <a:rPr lang="en-US" dirty="0"/>
              <a:t> </a:t>
            </a:r>
            <a:r>
              <a:rPr lang="en-US" dirty="0" err="1"/>
              <a:t>được</a:t>
            </a:r>
            <a:r>
              <a:rPr lang="en-US" dirty="0"/>
              <a:t> </a:t>
            </a:r>
            <a:r>
              <a:rPr lang="en-US" dirty="0" err="1"/>
              <a:t>sự</a:t>
            </a:r>
            <a:r>
              <a:rPr lang="en-US" dirty="0"/>
              <a:t> </a:t>
            </a:r>
            <a:r>
              <a:rPr lang="en-US" dirty="0" err="1"/>
              <a:t>miêu</a:t>
            </a:r>
            <a:r>
              <a:rPr lang="en-US" dirty="0"/>
              <a:t> </a:t>
            </a:r>
            <a:r>
              <a:rPr lang="en-US" dirty="0" err="1"/>
              <a:t>tả</a:t>
            </a:r>
            <a:r>
              <a:rPr lang="en-US" dirty="0"/>
              <a:t> </a:t>
            </a:r>
            <a:r>
              <a:rPr lang="en-US" dirty="0" err="1"/>
              <a:t>của</a:t>
            </a:r>
            <a:r>
              <a:rPr lang="en-US" dirty="0"/>
              <a:t> </a:t>
            </a:r>
            <a:r>
              <a:rPr lang="en-US" dirty="0" err="1"/>
              <a:t>họ</a:t>
            </a:r>
            <a:r>
              <a:rPr lang="en-US" dirty="0"/>
              <a:t> </a:t>
            </a:r>
            <a:r>
              <a:rPr lang="en-US" dirty="0" err="1"/>
              <a:t>về</a:t>
            </a:r>
            <a:r>
              <a:rPr lang="en-US" dirty="0"/>
              <a:t> </a:t>
            </a:r>
            <a:r>
              <a:rPr lang="en-US" dirty="0" err="1"/>
              <a:t>cách</a:t>
            </a:r>
            <a:r>
              <a:rPr lang="en-US" dirty="0"/>
              <a:t> </a:t>
            </a:r>
            <a:r>
              <a:rPr lang="en-US" dirty="0" err="1"/>
              <a:t>nấu</a:t>
            </a:r>
            <a:r>
              <a:rPr lang="en-US" dirty="0"/>
              <a:t> </a:t>
            </a:r>
            <a:r>
              <a:rPr lang="en-US" dirty="0" err="1"/>
              <a:t>rượu</a:t>
            </a:r>
            <a:r>
              <a:rPr lang="en-US" dirty="0"/>
              <a:t> </a:t>
            </a:r>
            <a:r>
              <a:rPr lang="en-US" dirty="0" err="1"/>
              <a:t>và</a:t>
            </a:r>
            <a:r>
              <a:rPr lang="en-US" dirty="0"/>
              <a:t> </a:t>
            </a:r>
            <a:r>
              <a:rPr lang="en-US" dirty="0" err="1"/>
              <a:t>muốn</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tìm</a:t>
            </a:r>
            <a:r>
              <a:rPr lang="en-US" dirty="0"/>
              <a:t> </a:t>
            </a:r>
            <a:r>
              <a:rPr lang="en-US" dirty="0" err="1"/>
              <a:t>được</a:t>
            </a:r>
            <a:r>
              <a:rPr lang="en-US" dirty="0"/>
              <a:t> </a:t>
            </a:r>
            <a:r>
              <a:rPr lang="en-US" dirty="0" err="1"/>
              <a:t>loại</a:t>
            </a:r>
            <a:r>
              <a:rPr lang="en-US" dirty="0"/>
              <a:t> </a:t>
            </a:r>
            <a:r>
              <a:rPr lang="en-US" dirty="0" err="1"/>
              <a:t>rượu</a:t>
            </a:r>
            <a:r>
              <a:rPr lang="en-US" dirty="0"/>
              <a:t> </a:t>
            </a:r>
            <a:r>
              <a:rPr lang="en-US" dirty="0" err="1"/>
              <a:t>yêu</a:t>
            </a:r>
            <a:r>
              <a:rPr lang="en-US" dirty="0"/>
              <a:t> </a:t>
            </a:r>
            <a:r>
              <a:rPr lang="en-US" dirty="0" err="1"/>
              <a:t>thích</a:t>
            </a:r>
            <a:r>
              <a:rPr lang="en-US" dirty="0"/>
              <a:t>.</a:t>
            </a:r>
          </a:p>
          <a:p>
            <a:pPr marL="457200" lvl="1" indent="0">
              <a:buNone/>
            </a:pPr>
            <a:endParaRPr lang="en-US" dirty="0" smtClean="0"/>
          </a:p>
        </p:txBody>
      </p:sp>
      <p:sp>
        <p:nvSpPr>
          <p:cNvPr id="4" name="Title 3"/>
          <p:cNvSpPr>
            <a:spLocks noGrp="1"/>
          </p:cNvSpPr>
          <p:nvPr>
            <p:ph type="title"/>
          </p:nvPr>
        </p:nvSpPr>
        <p:spPr>
          <a:xfrm>
            <a:off x="838200" y="365126"/>
            <a:ext cx="10515600" cy="922253"/>
          </a:xfrm>
        </p:spPr>
        <p:txBody>
          <a:bodyPr/>
          <a:lstStyle/>
          <a:p>
            <a:r>
              <a:rPr lang="en-US" dirty="0" err="1" smtClean="0"/>
              <a:t>Ví</a:t>
            </a:r>
            <a:r>
              <a:rPr lang="en-US" dirty="0" smtClean="0"/>
              <a:t> </a:t>
            </a:r>
            <a:r>
              <a:rPr lang="en-US" dirty="0" err="1" smtClean="0"/>
              <a:t>dụ</a:t>
            </a:r>
            <a:endParaRPr lang="en-US" dirty="0"/>
          </a:p>
        </p:txBody>
      </p:sp>
    </p:spTree>
    <p:extLst>
      <p:ext uri="{BB962C8B-B14F-4D97-AF65-F5344CB8AC3E}">
        <p14:creationId xmlns:p14="http://schemas.microsoft.com/office/powerpoint/2010/main" val="324336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r>
              <a:rPr lang="en-US" dirty="0" err="1" smtClean="0"/>
              <a:t>Cách</a:t>
            </a:r>
            <a:r>
              <a:rPr lang="en-US" dirty="0" smtClean="0"/>
              <a:t> </a:t>
            </a:r>
            <a:r>
              <a:rPr lang="en-US" dirty="0" err="1" smtClean="0"/>
              <a:t>lưu</a:t>
            </a:r>
            <a:r>
              <a:rPr lang="en-US" dirty="0" smtClean="0"/>
              <a:t> </a:t>
            </a:r>
            <a:r>
              <a:rPr lang="en-US" dirty="0" err="1" smtClean="0"/>
              <a:t>trữ</a:t>
            </a:r>
            <a:endParaRPr lang="en-US" dirty="0"/>
          </a:p>
        </p:txBody>
      </p:sp>
      <p:sp>
        <p:nvSpPr>
          <p:cNvPr id="3" name="Content Placeholder 2"/>
          <p:cNvSpPr>
            <a:spLocks noGrp="1"/>
          </p:cNvSpPr>
          <p:nvPr>
            <p:ph idx="1"/>
          </p:nvPr>
        </p:nvSpPr>
        <p:spPr>
          <a:xfrm>
            <a:off x="838200" y="1347537"/>
            <a:ext cx="10515600" cy="4829426"/>
          </a:xfrm>
        </p:spPr>
        <p:txBody>
          <a:bodyPr numCol="2"/>
          <a:lstStyle/>
          <a:p>
            <a:pPr algn="just"/>
            <a:r>
              <a:rPr lang="en-US" dirty="0" err="1"/>
              <a:t>Không</a:t>
            </a:r>
            <a:r>
              <a:rPr lang="en-US" dirty="0"/>
              <a:t> </a:t>
            </a:r>
            <a:r>
              <a:rPr lang="en-US" dirty="0" err="1"/>
              <a:t>thấy</a:t>
            </a:r>
            <a:r>
              <a:rPr lang="en-US" dirty="0"/>
              <a:t> </a:t>
            </a:r>
            <a:r>
              <a:rPr lang="en-US" dirty="0" err="1"/>
              <a:t>được</a:t>
            </a:r>
            <a:r>
              <a:rPr lang="en-US" dirty="0"/>
              <a:t> </a:t>
            </a:r>
            <a:r>
              <a:rPr lang="en-US" dirty="0" err="1"/>
              <a:t>rõ</a:t>
            </a:r>
            <a:r>
              <a:rPr lang="en-US" dirty="0"/>
              <a:t> </a:t>
            </a:r>
            <a:r>
              <a:rPr lang="en-US" dirty="0" err="1"/>
              <a:t>sự</a:t>
            </a:r>
            <a:r>
              <a:rPr lang="en-US" dirty="0"/>
              <a:t> </a:t>
            </a:r>
            <a:r>
              <a:rPr lang="en-US" dirty="0" err="1"/>
              <a:t>liên</a:t>
            </a:r>
            <a:r>
              <a:rPr lang="en-US" dirty="0"/>
              <a:t> </a:t>
            </a:r>
            <a:r>
              <a:rPr lang="en-US" dirty="0" err="1"/>
              <a:t>quan</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rượu</a:t>
            </a:r>
            <a:r>
              <a:rPr lang="en-US" dirty="0"/>
              <a:t> </a:t>
            </a:r>
            <a:r>
              <a:rPr lang="en-US" dirty="0" err="1"/>
              <a:t>này</a:t>
            </a:r>
            <a:r>
              <a:rPr lang="en-US" dirty="0"/>
              <a:t> </a:t>
            </a:r>
            <a:r>
              <a:rPr lang="en-US" dirty="0" err="1"/>
              <a:t>được</a:t>
            </a:r>
            <a:r>
              <a:rPr lang="en-US" dirty="0"/>
              <a:t> </a:t>
            </a:r>
            <a:r>
              <a:rPr lang="en-US" dirty="0" err="1"/>
              <a:t>sản</a:t>
            </a:r>
            <a:r>
              <a:rPr lang="en-US" dirty="0"/>
              <a:t> </a:t>
            </a:r>
            <a:r>
              <a:rPr lang="en-US" dirty="0" err="1"/>
              <a:t>xuất</a:t>
            </a:r>
            <a:r>
              <a:rPr lang="en-US" dirty="0"/>
              <a:t> ở </a:t>
            </a:r>
            <a:r>
              <a:rPr lang="en-US" dirty="0" err="1"/>
              <a:t>vùng</a:t>
            </a:r>
            <a:r>
              <a:rPr lang="en-US" dirty="0"/>
              <a:t> </a:t>
            </a:r>
            <a:r>
              <a:rPr lang="en-US" dirty="0" err="1"/>
              <a:t>nào</a:t>
            </a:r>
            <a:r>
              <a:rPr lang="en-US" dirty="0"/>
              <a:t>, </a:t>
            </a:r>
            <a:r>
              <a:rPr lang="en-US" dirty="0" err="1"/>
              <a:t>miền</a:t>
            </a:r>
            <a:r>
              <a:rPr lang="en-US" dirty="0"/>
              <a:t> </a:t>
            </a:r>
            <a:r>
              <a:rPr lang="en-US" dirty="0" err="1"/>
              <a:t>nào</a:t>
            </a:r>
            <a:r>
              <a:rPr lang="en-US" dirty="0"/>
              <a:t>, </a:t>
            </a:r>
            <a:r>
              <a:rPr lang="en-US" dirty="0" err="1"/>
              <a:t>loại</a:t>
            </a:r>
            <a:r>
              <a:rPr lang="en-US" dirty="0"/>
              <a:t> </a:t>
            </a:r>
            <a:r>
              <a:rPr lang="en-US" dirty="0" err="1"/>
              <a:t>nho</a:t>
            </a:r>
            <a:r>
              <a:rPr lang="en-US" dirty="0"/>
              <a:t> </a:t>
            </a:r>
            <a:r>
              <a:rPr lang="en-US" dirty="0" err="1" smtClean="0"/>
              <a:t>nào</a:t>
            </a:r>
            <a:r>
              <a:rPr lang="en-US" dirty="0" smtClean="0"/>
              <a:t>.</a:t>
            </a:r>
          </a:p>
          <a:p>
            <a:pPr algn="just">
              <a:spcBef>
                <a:spcPts val="5400"/>
              </a:spcBef>
            </a:pPr>
            <a:r>
              <a:rPr lang="en-US" dirty="0" err="1"/>
              <a:t>Dễ</a:t>
            </a:r>
            <a:r>
              <a:rPr lang="en-US" dirty="0"/>
              <a:t> </a:t>
            </a:r>
            <a:r>
              <a:rPr lang="en-US" dirty="0" err="1"/>
              <a:t>dàng</a:t>
            </a:r>
            <a:r>
              <a:rPr lang="en-US" dirty="0"/>
              <a:t> </a:t>
            </a:r>
            <a:r>
              <a:rPr lang="en-US" dirty="0" err="1"/>
              <a:t>thấy</a:t>
            </a:r>
            <a:r>
              <a:rPr lang="en-US" dirty="0"/>
              <a:t> </a:t>
            </a:r>
            <a:r>
              <a:rPr lang="en-US" dirty="0" err="1"/>
              <a:t>được</a:t>
            </a:r>
            <a:r>
              <a:rPr lang="en-US" dirty="0"/>
              <a:t> </a:t>
            </a:r>
            <a:r>
              <a:rPr lang="en-US" dirty="0" err="1"/>
              <a:t>các</a:t>
            </a:r>
            <a:r>
              <a:rPr lang="en-US" dirty="0"/>
              <a:t> </a:t>
            </a:r>
            <a:r>
              <a:rPr lang="en-US" dirty="0" err="1"/>
              <a:t>thông</a:t>
            </a:r>
            <a:r>
              <a:rPr lang="en-US" dirty="0"/>
              <a:t> tin </a:t>
            </a:r>
            <a:r>
              <a:rPr lang="en-US" dirty="0" err="1"/>
              <a:t>và</a:t>
            </a:r>
            <a:r>
              <a:rPr lang="en-US" dirty="0"/>
              <a:t> </a:t>
            </a:r>
            <a:r>
              <a:rPr lang="en-US" dirty="0" err="1"/>
              <a:t>cấu</a:t>
            </a:r>
            <a:r>
              <a:rPr lang="en-US" dirty="0"/>
              <a:t> </a:t>
            </a:r>
            <a:r>
              <a:rPr lang="en-US" dirty="0" err="1"/>
              <a:t>trúc</a:t>
            </a:r>
            <a:r>
              <a:rPr lang="en-US" dirty="0"/>
              <a:t> </a:t>
            </a:r>
            <a:r>
              <a:rPr lang="en-US" dirty="0" err="1"/>
              <a:t>các</a:t>
            </a:r>
            <a:r>
              <a:rPr lang="en-US" dirty="0"/>
              <a:t> </a:t>
            </a:r>
            <a:r>
              <a:rPr lang="en-US" dirty="0" err="1"/>
              <a:t>quan</a:t>
            </a:r>
            <a:r>
              <a:rPr lang="en-US" dirty="0"/>
              <a:t> </a:t>
            </a:r>
            <a:r>
              <a:rPr lang="en-US" dirty="0" err="1"/>
              <a:t>hệ</a:t>
            </a:r>
            <a:r>
              <a:rPr lang="en-US" dirty="0"/>
              <a:t> </a:t>
            </a:r>
            <a:r>
              <a:rPr lang="en-US" dirty="0" err="1"/>
              <a:t>cần</a:t>
            </a:r>
            <a:r>
              <a:rPr lang="en-US" dirty="0"/>
              <a:t> </a:t>
            </a:r>
            <a:r>
              <a:rPr lang="en-US" dirty="0" err="1"/>
              <a:t>thiết</a:t>
            </a:r>
            <a:r>
              <a:rPr lang="en-US" dirty="0"/>
              <a:t>: </a:t>
            </a:r>
            <a:r>
              <a:rPr lang="en-US" dirty="0" err="1"/>
              <a:t>năm</a:t>
            </a:r>
            <a:r>
              <a:rPr lang="en-US" dirty="0"/>
              <a:t> </a:t>
            </a:r>
            <a:r>
              <a:rPr lang="en-US" dirty="0" err="1"/>
              <a:t>sản</a:t>
            </a:r>
            <a:r>
              <a:rPr lang="en-US" dirty="0"/>
              <a:t> </a:t>
            </a:r>
            <a:r>
              <a:rPr lang="en-US" dirty="0" err="1"/>
              <a:t>xuất</a:t>
            </a:r>
            <a:r>
              <a:rPr lang="en-US" dirty="0"/>
              <a:t> 2007, </a:t>
            </a:r>
            <a:r>
              <a:rPr lang="en-US" dirty="0" err="1"/>
              <a:t>rượu</a:t>
            </a:r>
            <a:r>
              <a:rPr lang="en-US" dirty="0"/>
              <a:t> </a:t>
            </a:r>
            <a:r>
              <a:rPr lang="en-US" dirty="0" err="1"/>
              <a:t>với</a:t>
            </a:r>
            <a:r>
              <a:rPr lang="en-US" dirty="0"/>
              <a:t> </a:t>
            </a:r>
            <a:r>
              <a:rPr lang="en-US" dirty="0" err="1"/>
              <a:t>tên</a:t>
            </a:r>
            <a:r>
              <a:rPr lang="en-US" dirty="0"/>
              <a:t> </a:t>
            </a:r>
            <a:r>
              <a:rPr lang="en-US" dirty="0" err="1" smtClean="0"/>
              <a:t>là</a:t>
            </a:r>
            <a:r>
              <a:rPr lang="en-US" dirty="0"/>
              <a:t> </a:t>
            </a:r>
            <a:r>
              <a:rPr lang="en-US" dirty="0" smtClean="0"/>
              <a:t>prancing </a:t>
            </a:r>
            <a:r>
              <a:rPr lang="en-US" dirty="0"/>
              <a:t>wolf, </a:t>
            </a:r>
            <a:r>
              <a:rPr lang="en-US" dirty="0" err="1"/>
              <a:t>loại</a:t>
            </a:r>
            <a:r>
              <a:rPr lang="en-US" dirty="0"/>
              <a:t> </a:t>
            </a:r>
            <a:r>
              <a:rPr lang="en-US" dirty="0" err="1"/>
              <a:t>rượu</a:t>
            </a:r>
            <a:r>
              <a:rPr lang="en-US" dirty="0"/>
              <a:t> </a:t>
            </a:r>
            <a:r>
              <a:rPr lang="en-US" dirty="0" err="1"/>
              <a:t>riesling</a:t>
            </a:r>
            <a:r>
              <a:rPr lang="en-US" dirty="0"/>
              <a:t>, </a:t>
            </a:r>
            <a:r>
              <a:rPr lang="en-US" dirty="0" err="1"/>
              <a:t>thông</a:t>
            </a:r>
            <a:r>
              <a:rPr lang="en-US" dirty="0"/>
              <a:t> tin </a:t>
            </a:r>
            <a:r>
              <a:rPr lang="en-US" dirty="0" err="1"/>
              <a:t>dựa</a:t>
            </a:r>
            <a:r>
              <a:rPr lang="en-US" dirty="0"/>
              <a:t> </a:t>
            </a:r>
            <a:r>
              <a:rPr lang="en-US" dirty="0" err="1"/>
              <a:t>trên</a:t>
            </a:r>
            <a:r>
              <a:rPr lang="en-US" dirty="0"/>
              <a:t> wine expert. </a:t>
            </a:r>
          </a:p>
        </p:txBody>
      </p:sp>
      <p:pic>
        <p:nvPicPr>
          <p:cNvPr id="4" name="Picture 3"/>
          <p:cNvPicPr/>
          <p:nvPr/>
        </p:nvPicPr>
        <p:blipFill>
          <a:blip r:embed="rId2"/>
          <a:stretch>
            <a:fillRect/>
          </a:stretch>
        </p:blipFill>
        <p:spPr>
          <a:xfrm>
            <a:off x="6533147" y="1212666"/>
            <a:ext cx="4444164" cy="2050415"/>
          </a:xfrm>
          <a:prstGeom prst="rect">
            <a:avLst/>
          </a:prstGeom>
        </p:spPr>
      </p:pic>
      <p:pic>
        <p:nvPicPr>
          <p:cNvPr id="5" name="Picture 4"/>
          <p:cNvPicPr/>
          <p:nvPr/>
        </p:nvPicPr>
        <p:blipFill>
          <a:blip r:embed="rId3"/>
          <a:stretch>
            <a:fillRect/>
          </a:stretch>
        </p:blipFill>
        <p:spPr>
          <a:xfrm>
            <a:off x="6689558" y="3628524"/>
            <a:ext cx="3886200" cy="2247900"/>
          </a:xfrm>
          <a:prstGeom prst="rect">
            <a:avLst/>
          </a:prstGeom>
        </p:spPr>
      </p:pic>
    </p:spTree>
    <p:extLst>
      <p:ext uri="{BB962C8B-B14F-4D97-AF65-F5344CB8AC3E}">
        <p14:creationId xmlns:p14="http://schemas.microsoft.com/office/powerpoint/2010/main" val="371984220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095"/>
          </a:xfrm>
        </p:spPr>
        <p:txBody>
          <a:bodyPr/>
          <a:lstStyle/>
          <a:p>
            <a:r>
              <a:rPr lang="en-US" dirty="0" smtClean="0"/>
              <a:t>Web Interface</a:t>
            </a:r>
            <a:endParaRPr lang="en-US" dirty="0"/>
          </a:p>
        </p:txBody>
      </p:sp>
      <p:sp>
        <p:nvSpPr>
          <p:cNvPr id="3" name="Content Placeholder 2"/>
          <p:cNvSpPr>
            <a:spLocks noGrp="1"/>
          </p:cNvSpPr>
          <p:nvPr>
            <p:ph idx="1"/>
          </p:nvPr>
        </p:nvSpPr>
        <p:spPr>
          <a:xfrm>
            <a:off x="838200" y="1407695"/>
            <a:ext cx="10515600" cy="4769268"/>
          </a:xfrm>
        </p:spPr>
        <p:txBody>
          <a:bodyPr/>
          <a:lstStyle/>
          <a:p>
            <a:r>
              <a:rPr lang="en-US" sz="3200" dirty="0" err="1" smtClean="0"/>
              <a:t>Định</a:t>
            </a:r>
            <a:r>
              <a:rPr lang="en-US" sz="3200" dirty="0" smtClean="0"/>
              <a:t> </a:t>
            </a:r>
            <a:r>
              <a:rPr lang="en-US" sz="3200" dirty="0" err="1" smtClean="0"/>
              <a:t>nghĩa</a:t>
            </a:r>
            <a:r>
              <a:rPr lang="en-US" sz="3200" dirty="0" smtClean="0"/>
              <a:t>:</a:t>
            </a:r>
          </a:p>
          <a:p>
            <a:pPr marL="457200" lvl="1" indent="0">
              <a:buNone/>
            </a:pPr>
            <a:r>
              <a:rPr lang="en-US" sz="2800" dirty="0" smtClean="0"/>
              <a:t>Web </a:t>
            </a:r>
            <a:r>
              <a:rPr lang="en-US" sz="2800" dirty="0"/>
              <a:t>interface </a:t>
            </a:r>
            <a:r>
              <a:rPr lang="en-US" sz="2800" dirty="0" err="1"/>
              <a:t>của</a:t>
            </a:r>
            <a:r>
              <a:rPr lang="en-US" sz="2800" dirty="0"/>
              <a:t> </a:t>
            </a:r>
            <a:r>
              <a:rPr lang="en-US" sz="2800" dirty="0" smtClean="0"/>
              <a:t>Neo4J </a:t>
            </a:r>
            <a:r>
              <a:rPr lang="en-US" sz="2800" dirty="0" err="1" smtClean="0"/>
              <a:t>giúp</a:t>
            </a:r>
            <a:r>
              <a:rPr lang="en-US" sz="2800" dirty="0" smtClean="0"/>
              <a:t> </a:t>
            </a:r>
            <a:r>
              <a:rPr lang="en-US" sz="2800" dirty="0" err="1" smtClean="0"/>
              <a:t>biểu</a:t>
            </a:r>
            <a:r>
              <a:rPr lang="en-US" sz="2800" dirty="0" smtClean="0"/>
              <a:t> </a:t>
            </a:r>
            <a:r>
              <a:rPr lang="en-US" sz="2800" dirty="0" err="1"/>
              <a:t>diễn</a:t>
            </a:r>
            <a:r>
              <a:rPr lang="en-US" sz="2800" dirty="0"/>
              <a:t> </a:t>
            </a:r>
            <a:r>
              <a:rPr lang="en-US" sz="2800" dirty="0" err="1"/>
              <a:t>diễn</a:t>
            </a:r>
            <a:r>
              <a:rPr lang="en-US" sz="2800" dirty="0"/>
              <a:t> </a:t>
            </a:r>
            <a:r>
              <a:rPr lang="en-US" sz="2800" dirty="0" err="1"/>
              <a:t>dữ</a:t>
            </a:r>
            <a:r>
              <a:rPr lang="en-US" sz="2800" dirty="0"/>
              <a:t> </a:t>
            </a:r>
            <a:r>
              <a:rPr lang="en-US" sz="2800" dirty="0" err="1"/>
              <a:t>liệu</a:t>
            </a:r>
            <a:r>
              <a:rPr lang="en-US" sz="2800" dirty="0"/>
              <a:t> </a:t>
            </a:r>
            <a:r>
              <a:rPr lang="en-US" sz="2800" dirty="0" err="1"/>
              <a:t>dưới</a:t>
            </a:r>
            <a:r>
              <a:rPr lang="en-US" sz="2800" dirty="0"/>
              <a:t> </a:t>
            </a:r>
            <a:r>
              <a:rPr lang="en-US" sz="2800" dirty="0" err="1"/>
              <a:t>dạng</a:t>
            </a:r>
            <a:r>
              <a:rPr lang="en-US" sz="2800" dirty="0"/>
              <a:t> </a:t>
            </a:r>
            <a:r>
              <a:rPr lang="en-US" sz="2800" dirty="0" err="1"/>
              <a:t>đồ</a:t>
            </a:r>
            <a:r>
              <a:rPr lang="en-US" sz="2800" dirty="0"/>
              <a:t> </a:t>
            </a:r>
            <a:r>
              <a:rPr lang="en-US" sz="2800" dirty="0" err="1"/>
              <a:t>thị</a:t>
            </a:r>
            <a:r>
              <a:rPr lang="en-US" sz="2800" dirty="0"/>
              <a:t> </a:t>
            </a:r>
            <a:r>
              <a:rPr lang="en-US" sz="2800" dirty="0" err="1"/>
              <a:t>và</a:t>
            </a:r>
            <a:r>
              <a:rPr lang="en-US" sz="2800" dirty="0"/>
              <a:t> </a:t>
            </a:r>
            <a:r>
              <a:rPr lang="en-US" sz="2800" dirty="0" err="1"/>
              <a:t>làm</a:t>
            </a:r>
            <a:r>
              <a:rPr lang="en-US" sz="2800" dirty="0"/>
              <a:t> </a:t>
            </a:r>
            <a:r>
              <a:rPr lang="en-US" sz="2800" dirty="0" err="1"/>
              <a:t>thế</a:t>
            </a:r>
            <a:r>
              <a:rPr lang="en-US" sz="2800" dirty="0"/>
              <a:t> </a:t>
            </a:r>
            <a:r>
              <a:rPr lang="en-US" sz="2800" dirty="0" err="1"/>
              <a:t>nào</a:t>
            </a:r>
            <a:r>
              <a:rPr lang="en-US" sz="2800" dirty="0"/>
              <a:t> </a:t>
            </a:r>
            <a:r>
              <a:rPr lang="en-US" sz="2800" dirty="0" err="1"/>
              <a:t>đi</a:t>
            </a:r>
            <a:r>
              <a:rPr lang="en-US" sz="2800" dirty="0"/>
              <a:t> </a:t>
            </a:r>
            <a:r>
              <a:rPr lang="en-US" sz="2800" dirty="0" err="1"/>
              <a:t>đến</a:t>
            </a:r>
            <a:r>
              <a:rPr lang="en-US" sz="2800" dirty="0"/>
              <a:t>, </a:t>
            </a:r>
            <a:r>
              <a:rPr lang="en-US" sz="2800" dirty="0" err="1"/>
              <a:t>truy</a:t>
            </a:r>
            <a:r>
              <a:rPr lang="en-US" sz="2800" dirty="0"/>
              <a:t> </a:t>
            </a:r>
            <a:r>
              <a:rPr lang="en-US" sz="2800" dirty="0" err="1"/>
              <a:t>vấn</a:t>
            </a:r>
            <a:r>
              <a:rPr lang="en-US" sz="2800" dirty="0"/>
              <a:t> </a:t>
            </a:r>
            <a:r>
              <a:rPr lang="en-US" sz="2800" dirty="0" err="1"/>
              <a:t>đỉnh</a:t>
            </a:r>
            <a:r>
              <a:rPr lang="en-US" sz="2800" dirty="0"/>
              <a:t>, </a:t>
            </a:r>
            <a:r>
              <a:rPr lang="en-US" sz="2800" dirty="0" err="1"/>
              <a:t>cạnh</a:t>
            </a:r>
            <a:r>
              <a:rPr lang="en-US" sz="2800" dirty="0"/>
              <a:t> </a:t>
            </a:r>
            <a:r>
              <a:rPr lang="en-US" sz="2800" dirty="0" err="1"/>
              <a:t>xung</a:t>
            </a:r>
            <a:r>
              <a:rPr lang="en-US" sz="2800" dirty="0"/>
              <a:t> </a:t>
            </a:r>
            <a:r>
              <a:rPr lang="en-US" sz="2800" dirty="0" err="1"/>
              <a:t>quanh</a:t>
            </a:r>
            <a:r>
              <a:rPr lang="en-US" sz="2800" dirty="0"/>
              <a:t> </a:t>
            </a:r>
            <a:r>
              <a:rPr lang="en-US" sz="2800" dirty="0" err="1"/>
              <a:t>đồ</a:t>
            </a:r>
            <a:r>
              <a:rPr lang="en-US" sz="2800" dirty="0"/>
              <a:t> </a:t>
            </a:r>
            <a:r>
              <a:rPr lang="en-US" sz="2800" dirty="0" err="1"/>
              <a:t>thị</a:t>
            </a:r>
            <a:r>
              <a:rPr lang="en-US" sz="2800" dirty="0" smtClean="0"/>
              <a:t>.</a:t>
            </a:r>
          </a:p>
          <a:p>
            <a:r>
              <a:rPr lang="en-US" sz="3200" dirty="0" err="1" smtClean="0"/>
              <a:t>Các</a:t>
            </a:r>
            <a:r>
              <a:rPr lang="en-US" sz="3200" dirty="0" smtClean="0"/>
              <a:t> </a:t>
            </a:r>
            <a:r>
              <a:rPr lang="en-US" sz="3200" dirty="0" err="1" smtClean="0"/>
              <a:t>thuật</a:t>
            </a:r>
            <a:r>
              <a:rPr lang="en-US" sz="3200" dirty="0" smtClean="0"/>
              <a:t> </a:t>
            </a:r>
            <a:r>
              <a:rPr lang="en-US" sz="3200" dirty="0" err="1" smtClean="0"/>
              <a:t>ngữ</a:t>
            </a:r>
            <a:r>
              <a:rPr lang="en-US" sz="3200" dirty="0" smtClean="0"/>
              <a:t>:</a:t>
            </a:r>
          </a:p>
          <a:p>
            <a:pPr lvl="1">
              <a:buFont typeface="Wingdings" pitchFamily="2" charset="2"/>
              <a:buChar char="Ø"/>
            </a:pPr>
            <a:r>
              <a:rPr lang="en-US" sz="2800" dirty="0" smtClean="0"/>
              <a:t>Node hay </a:t>
            </a:r>
            <a:r>
              <a:rPr lang="en-US" sz="2800" dirty="0" err="1" smtClean="0"/>
              <a:t>còn</a:t>
            </a:r>
            <a:r>
              <a:rPr lang="en-US" sz="2800" dirty="0" smtClean="0"/>
              <a:t> </a:t>
            </a:r>
            <a:r>
              <a:rPr lang="en-US" sz="2800" dirty="0" err="1"/>
              <a:t>gọi</a:t>
            </a:r>
            <a:r>
              <a:rPr lang="en-US" sz="2800" dirty="0"/>
              <a:t> </a:t>
            </a:r>
            <a:r>
              <a:rPr lang="en-US" sz="2800" dirty="0" err="1"/>
              <a:t>là</a:t>
            </a:r>
            <a:r>
              <a:rPr lang="en-US" sz="2800" dirty="0"/>
              <a:t> </a:t>
            </a:r>
            <a:r>
              <a:rPr lang="en-US" sz="2800" dirty="0" smtClean="0"/>
              <a:t>vertex. </a:t>
            </a:r>
          </a:p>
          <a:p>
            <a:pPr lvl="1">
              <a:buFont typeface="Wingdings" pitchFamily="2" charset="2"/>
              <a:buChar char="Ø"/>
            </a:pPr>
            <a:r>
              <a:rPr lang="en-US" sz="2800" dirty="0"/>
              <a:t>R</a:t>
            </a:r>
            <a:r>
              <a:rPr lang="en-US" sz="2800" dirty="0" smtClean="0"/>
              <a:t>elationship </a:t>
            </a:r>
            <a:r>
              <a:rPr lang="en-US" sz="2800" dirty="0" err="1"/>
              <a:t>còn</a:t>
            </a:r>
            <a:r>
              <a:rPr lang="en-US" sz="2800" dirty="0"/>
              <a:t> </a:t>
            </a:r>
            <a:r>
              <a:rPr lang="en-US" sz="2800" dirty="0" err="1"/>
              <a:t>được</a:t>
            </a:r>
            <a:r>
              <a:rPr lang="en-US" sz="2800" dirty="0"/>
              <a:t> </a:t>
            </a:r>
            <a:r>
              <a:rPr lang="en-US" sz="2800" dirty="0" err="1"/>
              <a:t>gọi</a:t>
            </a:r>
            <a:r>
              <a:rPr lang="en-US" sz="2800" dirty="0"/>
              <a:t> </a:t>
            </a:r>
            <a:r>
              <a:rPr lang="en-US" sz="2800" dirty="0" err="1"/>
              <a:t>là</a:t>
            </a:r>
            <a:r>
              <a:rPr lang="en-US" sz="2800" dirty="0"/>
              <a:t> </a:t>
            </a:r>
            <a:r>
              <a:rPr lang="en-US" sz="2800" dirty="0" smtClean="0"/>
              <a:t>edges.</a:t>
            </a:r>
          </a:p>
          <a:p>
            <a:pPr lvl="1">
              <a:buFont typeface="Wingdings" pitchFamily="2" charset="2"/>
              <a:buChar char="Ø"/>
            </a:pPr>
            <a:r>
              <a:rPr lang="en-US" sz="2800" dirty="0" err="1" smtClean="0"/>
              <a:t>Mỗi</a:t>
            </a:r>
            <a:r>
              <a:rPr lang="en-US" sz="2800" dirty="0" smtClean="0"/>
              <a:t> </a:t>
            </a:r>
            <a:r>
              <a:rPr lang="en-US" sz="2800" dirty="0"/>
              <a:t>node </a:t>
            </a:r>
            <a:r>
              <a:rPr lang="en-US" sz="2800" dirty="0" err="1"/>
              <a:t>và</a:t>
            </a:r>
            <a:r>
              <a:rPr lang="en-US" sz="2800" dirty="0"/>
              <a:t> relationship </a:t>
            </a:r>
            <a:r>
              <a:rPr lang="en-US" sz="2800" dirty="0" err="1"/>
              <a:t>đều</a:t>
            </a:r>
            <a:r>
              <a:rPr lang="en-US" sz="2800" dirty="0"/>
              <a:t> </a:t>
            </a:r>
            <a:r>
              <a:rPr lang="en-US" sz="2800" dirty="0" err="1"/>
              <a:t>bao</a:t>
            </a:r>
            <a:r>
              <a:rPr lang="en-US" sz="2800" dirty="0"/>
              <a:t> </a:t>
            </a:r>
            <a:r>
              <a:rPr lang="en-US" sz="2800" dirty="0" err="1"/>
              <a:t>gồm</a:t>
            </a:r>
            <a:r>
              <a:rPr lang="en-US" sz="2800" dirty="0"/>
              <a:t> property </a:t>
            </a:r>
            <a:r>
              <a:rPr lang="en-US" sz="2800" dirty="0" err="1"/>
              <a:t>và</a:t>
            </a:r>
            <a:r>
              <a:rPr lang="en-US" sz="2800" dirty="0"/>
              <a:t> value.</a:t>
            </a:r>
          </a:p>
        </p:txBody>
      </p:sp>
    </p:spTree>
    <p:extLst>
      <p:ext uri="{BB962C8B-B14F-4D97-AF65-F5344CB8AC3E}">
        <p14:creationId xmlns:p14="http://schemas.microsoft.com/office/powerpoint/2010/main" val="22581036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wipe(down)">
                                      <p:cBhvr>
                                        <p:cTn id="57" dur="580">
                                          <p:stCondLst>
                                            <p:cond delay="0"/>
                                          </p:stCondLst>
                                        </p:cTn>
                                        <p:tgtEl>
                                          <p:spTgt spid="3">
                                            <p:txEl>
                                              <p:pRg st="3" end="3"/>
                                            </p:txEl>
                                          </p:spTgt>
                                        </p:tgtEl>
                                      </p:cBhvr>
                                    </p:animEffect>
                                    <p:anim calcmode="lin" valueType="num">
                                      <p:cBhvr>
                                        <p:cTn id="5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3" end="3"/>
                                            </p:txEl>
                                          </p:spTgt>
                                        </p:tgtEl>
                                      </p:cBhvr>
                                      <p:to x="100000" y="60000"/>
                                    </p:animScale>
                                    <p:animScale>
                                      <p:cBhvr>
                                        <p:cTn id="64" dur="166" decel="50000">
                                          <p:stCondLst>
                                            <p:cond delay="676"/>
                                          </p:stCondLst>
                                        </p:cTn>
                                        <p:tgtEl>
                                          <p:spTgt spid="3">
                                            <p:txEl>
                                              <p:pRg st="3" end="3"/>
                                            </p:txEl>
                                          </p:spTgt>
                                        </p:tgtEl>
                                      </p:cBhvr>
                                      <p:to x="100000" y="100000"/>
                                    </p:animScale>
                                    <p:animScale>
                                      <p:cBhvr>
                                        <p:cTn id="65" dur="26">
                                          <p:stCondLst>
                                            <p:cond delay="1312"/>
                                          </p:stCondLst>
                                        </p:cTn>
                                        <p:tgtEl>
                                          <p:spTgt spid="3">
                                            <p:txEl>
                                              <p:pRg st="3" end="3"/>
                                            </p:txEl>
                                          </p:spTgt>
                                        </p:tgtEl>
                                      </p:cBhvr>
                                      <p:to x="100000" y="80000"/>
                                    </p:animScale>
                                    <p:animScale>
                                      <p:cBhvr>
                                        <p:cTn id="66" dur="166" decel="50000">
                                          <p:stCondLst>
                                            <p:cond delay="1338"/>
                                          </p:stCondLst>
                                        </p:cTn>
                                        <p:tgtEl>
                                          <p:spTgt spid="3">
                                            <p:txEl>
                                              <p:pRg st="3" end="3"/>
                                            </p:txEl>
                                          </p:spTgt>
                                        </p:tgtEl>
                                      </p:cBhvr>
                                      <p:to x="100000" y="100000"/>
                                    </p:animScale>
                                    <p:animScale>
                                      <p:cBhvr>
                                        <p:cTn id="67" dur="26">
                                          <p:stCondLst>
                                            <p:cond delay="1642"/>
                                          </p:stCondLst>
                                        </p:cTn>
                                        <p:tgtEl>
                                          <p:spTgt spid="3">
                                            <p:txEl>
                                              <p:pRg st="3" end="3"/>
                                            </p:txEl>
                                          </p:spTgt>
                                        </p:tgtEl>
                                      </p:cBhvr>
                                      <p:to x="100000" y="90000"/>
                                    </p:animScale>
                                    <p:animScale>
                                      <p:cBhvr>
                                        <p:cTn id="68" dur="166" decel="50000">
                                          <p:stCondLst>
                                            <p:cond delay="1668"/>
                                          </p:stCondLst>
                                        </p:cTn>
                                        <p:tgtEl>
                                          <p:spTgt spid="3">
                                            <p:txEl>
                                              <p:pRg st="3" end="3"/>
                                            </p:txEl>
                                          </p:spTgt>
                                        </p:tgtEl>
                                      </p:cBhvr>
                                      <p:to x="100000" y="100000"/>
                                    </p:animScale>
                                    <p:animScale>
                                      <p:cBhvr>
                                        <p:cTn id="69" dur="26">
                                          <p:stCondLst>
                                            <p:cond delay="1808"/>
                                          </p:stCondLst>
                                        </p:cTn>
                                        <p:tgtEl>
                                          <p:spTgt spid="3">
                                            <p:txEl>
                                              <p:pRg st="3" end="3"/>
                                            </p:txEl>
                                          </p:spTgt>
                                        </p:tgtEl>
                                      </p:cBhvr>
                                      <p:to x="100000" y="95000"/>
                                    </p:animScale>
                                    <p:animScale>
                                      <p:cBhvr>
                                        <p:cTn id="70" dur="166" decel="50000">
                                          <p:stCondLst>
                                            <p:cond delay="1834"/>
                                          </p:stCondLst>
                                        </p:cTn>
                                        <p:tgtEl>
                                          <p:spTgt spid="3">
                                            <p:txEl>
                                              <p:pRg st="3" end="3"/>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down)">
                                      <p:cBhvr>
                                        <p:cTn id="73" dur="580">
                                          <p:stCondLst>
                                            <p:cond delay="0"/>
                                          </p:stCondLst>
                                        </p:cTn>
                                        <p:tgtEl>
                                          <p:spTgt spid="3">
                                            <p:txEl>
                                              <p:pRg st="4" end="4"/>
                                            </p:txEl>
                                          </p:spTgt>
                                        </p:tgtEl>
                                      </p:cBhvr>
                                    </p:animEffect>
                                    <p:anim calcmode="lin" valueType="num">
                                      <p:cBhvr>
                                        <p:cTn id="7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4" end="4"/>
                                            </p:txEl>
                                          </p:spTgt>
                                        </p:tgtEl>
                                      </p:cBhvr>
                                      <p:to x="100000" y="60000"/>
                                    </p:animScale>
                                    <p:animScale>
                                      <p:cBhvr>
                                        <p:cTn id="80" dur="166" decel="50000">
                                          <p:stCondLst>
                                            <p:cond delay="676"/>
                                          </p:stCondLst>
                                        </p:cTn>
                                        <p:tgtEl>
                                          <p:spTgt spid="3">
                                            <p:txEl>
                                              <p:pRg st="4" end="4"/>
                                            </p:txEl>
                                          </p:spTgt>
                                        </p:tgtEl>
                                      </p:cBhvr>
                                      <p:to x="100000" y="100000"/>
                                    </p:animScale>
                                    <p:animScale>
                                      <p:cBhvr>
                                        <p:cTn id="81" dur="26">
                                          <p:stCondLst>
                                            <p:cond delay="1312"/>
                                          </p:stCondLst>
                                        </p:cTn>
                                        <p:tgtEl>
                                          <p:spTgt spid="3">
                                            <p:txEl>
                                              <p:pRg st="4" end="4"/>
                                            </p:txEl>
                                          </p:spTgt>
                                        </p:tgtEl>
                                      </p:cBhvr>
                                      <p:to x="100000" y="80000"/>
                                    </p:animScale>
                                    <p:animScale>
                                      <p:cBhvr>
                                        <p:cTn id="82" dur="166" decel="50000">
                                          <p:stCondLst>
                                            <p:cond delay="1338"/>
                                          </p:stCondLst>
                                        </p:cTn>
                                        <p:tgtEl>
                                          <p:spTgt spid="3">
                                            <p:txEl>
                                              <p:pRg st="4" end="4"/>
                                            </p:txEl>
                                          </p:spTgt>
                                        </p:tgtEl>
                                      </p:cBhvr>
                                      <p:to x="100000" y="100000"/>
                                    </p:animScale>
                                    <p:animScale>
                                      <p:cBhvr>
                                        <p:cTn id="83" dur="26">
                                          <p:stCondLst>
                                            <p:cond delay="1642"/>
                                          </p:stCondLst>
                                        </p:cTn>
                                        <p:tgtEl>
                                          <p:spTgt spid="3">
                                            <p:txEl>
                                              <p:pRg st="4" end="4"/>
                                            </p:txEl>
                                          </p:spTgt>
                                        </p:tgtEl>
                                      </p:cBhvr>
                                      <p:to x="100000" y="90000"/>
                                    </p:animScale>
                                    <p:animScale>
                                      <p:cBhvr>
                                        <p:cTn id="84" dur="166" decel="50000">
                                          <p:stCondLst>
                                            <p:cond delay="1668"/>
                                          </p:stCondLst>
                                        </p:cTn>
                                        <p:tgtEl>
                                          <p:spTgt spid="3">
                                            <p:txEl>
                                              <p:pRg st="4" end="4"/>
                                            </p:txEl>
                                          </p:spTgt>
                                        </p:tgtEl>
                                      </p:cBhvr>
                                      <p:to x="100000" y="100000"/>
                                    </p:animScale>
                                    <p:animScale>
                                      <p:cBhvr>
                                        <p:cTn id="85" dur="26">
                                          <p:stCondLst>
                                            <p:cond delay="1808"/>
                                          </p:stCondLst>
                                        </p:cTn>
                                        <p:tgtEl>
                                          <p:spTgt spid="3">
                                            <p:txEl>
                                              <p:pRg st="4" end="4"/>
                                            </p:txEl>
                                          </p:spTgt>
                                        </p:tgtEl>
                                      </p:cBhvr>
                                      <p:to x="100000" y="95000"/>
                                    </p:animScale>
                                    <p:animScale>
                                      <p:cBhvr>
                                        <p:cTn id="86" dur="166" decel="50000">
                                          <p:stCondLst>
                                            <p:cond delay="1834"/>
                                          </p:stCondLst>
                                        </p:cTn>
                                        <p:tgtEl>
                                          <p:spTgt spid="3">
                                            <p:txEl>
                                              <p:pRg st="4" end="4"/>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5" end="5"/>
                                            </p:txEl>
                                          </p:spTgt>
                                        </p:tgtEl>
                                        <p:attrNameLst>
                                          <p:attrName>style.visibility</p:attrName>
                                        </p:attrNameLst>
                                      </p:cBhvr>
                                      <p:to>
                                        <p:strVal val="visible"/>
                                      </p:to>
                                    </p:set>
                                    <p:animEffect transition="in" filter="wipe(down)">
                                      <p:cBhvr>
                                        <p:cTn id="89" dur="580">
                                          <p:stCondLst>
                                            <p:cond delay="0"/>
                                          </p:stCondLst>
                                        </p:cTn>
                                        <p:tgtEl>
                                          <p:spTgt spid="3">
                                            <p:txEl>
                                              <p:pRg st="5" end="5"/>
                                            </p:txEl>
                                          </p:spTgt>
                                        </p:tgtEl>
                                      </p:cBhvr>
                                    </p:animEffect>
                                    <p:anim calcmode="lin" valueType="num">
                                      <p:cBhvr>
                                        <p:cTn id="9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5" end="5"/>
                                            </p:txEl>
                                          </p:spTgt>
                                        </p:tgtEl>
                                      </p:cBhvr>
                                      <p:to x="100000" y="60000"/>
                                    </p:animScale>
                                    <p:animScale>
                                      <p:cBhvr>
                                        <p:cTn id="96" dur="166" decel="50000">
                                          <p:stCondLst>
                                            <p:cond delay="676"/>
                                          </p:stCondLst>
                                        </p:cTn>
                                        <p:tgtEl>
                                          <p:spTgt spid="3">
                                            <p:txEl>
                                              <p:pRg st="5" end="5"/>
                                            </p:txEl>
                                          </p:spTgt>
                                        </p:tgtEl>
                                      </p:cBhvr>
                                      <p:to x="100000" y="100000"/>
                                    </p:animScale>
                                    <p:animScale>
                                      <p:cBhvr>
                                        <p:cTn id="97" dur="26">
                                          <p:stCondLst>
                                            <p:cond delay="1312"/>
                                          </p:stCondLst>
                                        </p:cTn>
                                        <p:tgtEl>
                                          <p:spTgt spid="3">
                                            <p:txEl>
                                              <p:pRg st="5" end="5"/>
                                            </p:txEl>
                                          </p:spTgt>
                                        </p:tgtEl>
                                      </p:cBhvr>
                                      <p:to x="100000" y="80000"/>
                                    </p:animScale>
                                    <p:animScale>
                                      <p:cBhvr>
                                        <p:cTn id="98" dur="166" decel="50000">
                                          <p:stCondLst>
                                            <p:cond delay="1338"/>
                                          </p:stCondLst>
                                        </p:cTn>
                                        <p:tgtEl>
                                          <p:spTgt spid="3">
                                            <p:txEl>
                                              <p:pRg st="5" end="5"/>
                                            </p:txEl>
                                          </p:spTgt>
                                        </p:tgtEl>
                                      </p:cBhvr>
                                      <p:to x="100000" y="100000"/>
                                    </p:animScale>
                                    <p:animScale>
                                      <p:cBhvr>
                                        <p:cTn id="99" dur="26">
                                          <p:stCondLst>
                                            <p:cond delay="1642"/>
                                          </p:stCondLst>
                                        </p:cTn>
                                        <p:tgtEl>
                                          <p:spTgt spid="3">
                                            <p:txEl>
                                              <p:pRg st="5" end="5"/>
                                            </p:txEl>
                                          </p:spTgt>
                                        </p:tgtEl>
                                      </p:cBhvr>
                                      <p:to x="100000" y="90000"/>
                                    </p:animScale>
                                    <p:animScale>
                                      <p:cBhvr>
                                        <p:cTn id="100" dur="166" decel="50000">
                                          <p:stCondLst>
                                            <p:cond delay="1668"/>
                                          </p:stCondLst>
                                        </p:cTn>
                                        <p:tgtEl>
                                          <p:spTgt spid="3">
                                            <p:txEl>
                                              <p:pRg st="5" end="5"/>
                                            </p:txEl>
                                          </p:spTgt>
                                        </p:tgtEl>
                                      </p:cBhvr>
                                      <p:to x="100000" y="100000"/>
                                    </p:animScale>
                                    <p:animScale>
                                      <p:cBhvr>
                                        <p:cTn id="101" dur="26">
                                          <p:stCondLst>
                                            <p:cond delay="1808"/>
                                          </p:stCondLst>
                                        </p:cTn>
                                        <p:tgtEl>
                                          <p:spTgt spid="3">
                                            <p:txEl>
                                              <p:pRg st="5" end="5"/>
                                            </p:txEl>
                                          </p:spTgt>
                                        </p:tgtEl>
                                      </p:cBhvr>
                                      <p:to x="100000" y="95000"/>
                                    </p:animScale>
                                    <p:animScale>
                                      <p:cBhvr>
                                        <p:cTn id="10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rot="2700908">
            <a:off x="4818781" y="2283119"/>
            <a:ext cx="2486501" cy="2486502"/>
          </a:xfrm>
          <a:prstGeom prst="ellipse">
            <a:avLst/>
          </a:prstGeom>
          <a:noFill/>
          <a:ln w="101600" cmpd="thinThick">
            <a:solidFill>
              <a:schemeClr val="accent5"/>
            </a:solidFill>
          </a:ln>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4" name="Group 3"/>
          <p:cNvGrpSpPr/>
          <p:nvPr/>
        </p:nvGrpSpPr>
        <p:grpSpPr>
          <a:xfrm>
            <a:off x="4139176" y="1603514"/>
            <a:ext cx="3845712" cy="3845712"/>
            <a:chOff x="4396610" y="1856013"/>
            <a:chExt cx="3340701" cy="3340703"/>
          </a:xfrm>
        </p:grpSpPr>
        <p:sp>
          <p:nvSpPr>
            <p:cNvPr id="19" name="Freeform 18"/>
            <p:cNvSpPr/>
            <p:nvPr/>
          </p:nvSpPr>
          <p:spPr>
            <a:xfrm rot="8100000">
              <a:off x="5405178" y="1856013"/>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FF0000"/>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89159" tIns="289160" rIns="289160" bIns="289159"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0" name="Freeform 19"/>
            <p:cNvSpPr/>
            <p:nvPr/>
          </p:nvSpPr>
          <p:spPr>
            <a:xfrm rot="13500000">
              <a:off x="6413212" y="2864581"/>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6"/>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89160" tIns="289160" rIns="289160" bIns="289160"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1" name="Freeform 20"/>
            <p:cNvSpPr/>
            <p:nvPr/>
          </p:nvSpPr>
          <p:spPr>
            <a:xfrm rot="2700000">
              <a:off x="4396610" y="2864049"/>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7030A0"/>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89159" tIns="289158" rIns="289160"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2" name="Freeform 21"/>
            <p:cNvSpPr/>
            <p:nvPr/>
          </p:nvSpPr>
          <p:spPr>
            <a:xfrm rot="18900000">
              <a:off x="5404646" y="3872616"/>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4"/>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89160" tIns="289159" rIns="289159"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3" name="Freeform 22"/>
            <p:cNvSpPr/>
            <p:nvPr/>
          </p:nvSpPr>
          <p:spPr>
            <a:xfrm>
              <a:off x="5841172" y="3299375"/>
              <a:ext cx="431999" cy="431999"/>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solidFill>
              <a:schemeClr val="accent5"/>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69" tIns="208269" rIns="208269" bIns="208269" numCol="1" spcCol="1270" anchor="ctr" anchorCtr="0">
              <a:noAutofit/>
            </a:bodyPr>
            <a:lstStyle/>
            <a:p>
              <a:pPr algn="ctr" defTabSz="2400300">
                <a:lnSpc>
                  <a:spcPct val="90000"/>
                </a:lnSpc>
                <a:spcBef>
                  <a:spcPct val="0"/>
                </a:spcBef>
                <a:spcAft>
                  <a:spcPct val="35000"/>
                </a:spcAft>
              </a:pPr>
              <a:endParaRPr lang="id-ID" sz="5400" dirty="0">
                <a:solidFill>
                  <a:prstClr val="white"/>
                </a:solidFill>
              </a:endParaRPr>
            </a:p>
          </p:txBody>
        </p:sp>
        <p:sp>
          <p:nvSpPr>
            <p:cNvPr id="24" name="Oval 23"/>
            <p:cNvSpPr/>
            <p:nvPr/>
          </p:nvSpPr>
          <p:spPr>
            <a:xfrm>
              <a:off x="4655616" y="3123398"/>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25" name="Group 24"/>
            <p:cNvGrpSpPr/>
            <p:nvPr/>
          </p:nvGrpSpPr>
          <p:grpSpPr>
            <a:xfrm>
              <a:off x="4858389" y="3344018"/>
              <a:ext cx="400386" cy="364696"/>
              <a:chOff x="395288" y="3546475"/>
              <a:chExt cx="979488" cy="892176"/>
            </a:xfrm>
            <a:noFill/>
          </p:grpSpPr>
          <p:sp>
            <p:nvSpPr>
              <p:cNvPr id="26" name="Freeform 5"/>
              <p:cNvSpPr>
                <a:spLocks/>
              </p:cNvSpPr>
              <p:nvPr/>
            </p:nvSpPr>
            <p:spPr bwMode="auto">
              <a:xfrm>
                <a:off x="395288" y="3546475"/>
                <a:ext cx="979488" cy="892176"/>
              </a:xfrm>
              <a:custGeom>
                <a:avLst/>
                <a:gdLst>
                  <a:gd name="T0" fmla="*/ 49 w 258"/>
                  <a:gd name="T1" fmla="*/ 213 h 235"/>
                  <a:gd name="T2" fmla="*/ 45 w 258"/>
                  <a:gd name="T3" fmla="*/ 45 h 235"/>
                  <a:gd name="T4" fmla="*/ 209 w 258"/>
                  <a:gd name="T5" fmla="*/ 49 h 235"/>
                  <a:gd name="T6" fmla="*/ 213 w 258"/>
                  <a:gd name="T7" fmla="*/ 213 h 235"/>
                  <a:gd name="T8" fmla="*/ 133 w 258"/>
                  <a:gd name="T9" fmla="*/ 213 h 235"/>
                  <a:gd name="T10" fmla="*/ 89 w 258"/>
                  <a:gd name="T11" fmla="*/ 169 h 235"/>
                  <a:gd name="T12" fmla="*/ 73 w 258"/>
                  <a:gd name="T13" fmla="*/ 165 h 235"/>
                  <a:gd name="T14" fmla="*/ 77 w 258"/>
                  <a:gd name="T15" fmla="*/ 185 h 235"/>
                  <a:gd name="T16" fmla="*/ 77 w 258"/>
                  <a:gd name="T17" fmla="*/ 213 h 235"/>
                  <a:gd name="T18" fmla="*/ 49 w 258"/>
                  <a:gd name="T19" fmla="*/ 21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35">
                    <a:moveTo>
                      <a:pt x="49" y="213"/>
                    </a:moveTo>
                    <a:cubicBezTo>
                      <a:pt x="4" y="168"/>
                      <a:pt x="0" y="90"/>
                      <a:pt x="45" y="45"/>
                    </a:cubicBezTo>
                    <a:cubicBezTo>
                      <a:pt x="90" y="0"/>
                      <a:pt x="164" y="4"/>
                      <a:pt x="209" y="49"/>
                    </a:cubicBezTo>
                    <a:cubicBezTo>
                      <a:pt x="254" y="94"/>
                      <a:pt x="258" y="168"/>
                      <a:pt x="213" y="213"/>
                    </a:cubicBezTo>
                    <a:cubicBezTo>
                      <a:pt x="191" y="235"/>
                      <a:pt x="155" y="235"/>
                      <a:pt x="133" y="213"/>
                    </a:cubicBezTo>
                    <a:cubicBezTo>
                      <a:pt x="89" y="169"/>
                      <a:pt x="89" y="169"/>
                      <a:pt x="89" y="169"/>
                    </a:cubicBezTo>
                    <a:cubicBezTo>
                      <a:pt x="81" y="161"/>
                      <a:pt x="77" y="161"/>
                      <a:pt x="73" y="165"/>
                    </a:cubicBezTo>
                    <a:cubicBezTo>
                      <a:pt x="69" y="169"/>
                      <a:pt x="69" y="177"/>
                      <a:pt x="77" y="185"/>
                    </a:cubicBezTo>
                    <a:cubicBezTo>
                      <a:pt x="85" y="193"/>
                      <a:pt x="85" y="205"/>
                      <a:pt x="77" y="213"/>
                    </a:cubicBezTo>
                    <a:cubicBezTo>
                      <a:pt x="69" y="221"/>
                      <a:pt x="57" y="221"/>
                      <a:pt x="49" y="213"/>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7" name="Freeform 6"/>
              <p:cNvSpPr>
                <a:spLocks/>
              </p:cNvSpPr>
              <p:nvPr/>
            </p:nvSpPr>
            <p:spPr bwMode="auto">
              <a:xfrm>
                <a:off x="979488" y="3781425"/>
                <a:ext cx="133350" cy="133350"/>
              </a:xfrm>
              <a:custGeom>
                <a:avLst/>
                <a:gdLst>
                  <a:gd name="T0" fmla="*/ 29 w 35"/>
                  <a:gd name="T1" fmla="*/ 28 h 35"/>
                  <a:gd name="T2" fmla="*/ 6 w 35"/>
                  <a:gd name="T3" fmla="*/ 28 h 35"/>
                  <a:gd name="T4" fmla="*/ 6 w 35"/>
                  <a:gd name="T5" fmla="*/ 6 h 35"/>
                  <a:gd name="T6" fmla="*/ 29 w 35"/>
                  <a:gd name="T7" fmla="*/ 6 h 35"/>
                  <a:gd name="T8" fmla="*/ 29 w 35"/>
                  <a:gd name="T9" fmla="*/ 28 h 35"/>
                </a:gdLst>
                <a:ahLst/>
                <a:cxnLst>
                  <a:cxn ang="0">
                    <a:pos x="T0" y="T1"/>
                  </a:cxn>
                  <a:cxn ang="0">
                    <a:pos x="T2" y="T3"/>
                  </a:cxn>
                  <a:cxn ang="0">
                    <a:pos x="T4" y="T5"/>
                  </a:cxn>
                  <a:cxn ang="0">
                    <a:pos x="T6" y="T7"/>
                  </a:cxn>
                  <a:cxn ang="0">
                    <a:pos x="T8" y="T9"/>
                  </a:cxn>
                </a:cxnLst>
                <a:rect l="0" t="0" r="r" b="b"/>
                <a:pathLst>
                  <a:path w="35" h="35">
                    <a:moveTo>
                      <a:pt x="29" y="28"/>
                    </a:moveTo>
                    <a:cubicBezTo>
                      <a:pt x="23" y="35"/>
                      <a:pt x="13" y="35"/>
                      <a:pt x="6" y="28"/>
                    </a:cubicBezTo>
                    <a:cubicBezTo>
                      <a:pt x="0" y="22"/>
                      <a:pt x="0" y="12"/>
                      <a:pt x="6" y="6"/>
                    </a:cubicBezTo>
                    <a:cubicBezTo>
                      <a:pt x="13" y="0"/>
                      <a:pt x="23" y="0"/>
                      <a:pt x="29" y="6"/>
                    </a:cubicBezTo>
                    <a:cubicBezTo>
                      <a:pt x="35" y="12"/>
                      <a:pt x="35" y="22"/>
                      <a:pt x="29" y="28"/>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8" name="Freeform 7"/>
              <p:cNvSpPr>
                <a:spLocks/>
              </p:cNvSpPr>
              <p:nvPr/>
            </p:nvSpPr>
            <p:spPr bwMode="auto">
              <a:xfrm>
                <a:off x="1101726" y="3987800"/>
                <a:ext cx="101600" cy="98425"/>
              </a:xfrm>
              <a:custGeom>
                <a:avLst/>
                <a:gdLst>
                  <a:gd name="T0" fmla="*/ 5 w 27"/>
                  <a:gd name="T1" fmla="*/ 22 h 26"/>
                  <a:gd name="T2" fmla="*/ 5 w 27"/>
                  <a:gd name="T3" fmla="*/ 5 h 26"/>
                  <a:gd name="T4" fmla="*/ 22 w 27"/>
                  <a:gd name="T5" fmla="*/ 5 h 26"/>
                  <a:gd name="T6" fmla="*/ 22 w 27"/>
                  <a:gd name="T7" fmla="*/ 22 h 26"/>
                  <a:gd name="T8" fmla="*/ 5 w 27"/>
                  <a:gd name="T9" fmla="*/ 22 h 26"/>
                </a:gdLst>
                <a:ahLst/>
                <a:cxnLst>
                  <a:cxn ang="0">
                    <a:pos x="T0" y="T1"/>
                  </a:cxn>
                  <a:cxn ang="0">
                    <a:pos x="T2" y="T3"/>
                  </a:cxn>
                  <a:cxn ang="0">
                    <a:pos x="T4" y="T5"/>
                  </a:cxn>
                  <a:cxn ang="0">
                    <a:pos x="T6" y="T7"/>
                  </a:cxn>
                  <a:cxn ang="0">
                    <a:pos x="T8" y="T9"/>
                  </a:cxn>
                </a:cxnLst>
                <a:rect l="0" t="0" r="r" b="b"/>
                <a:pathLst>
                  <a:path w="27" h="26">
                    <a:moveTo>
                      <a:pt x="5" y="22"/>
                    </a:moveTo>
                    <a:cubicBezTo>
                      <a:pt x="0" y="17"/>
                      <a:pt x="0" y="9"/>
                      <a:pt x="5" y="5"/>
                    </a:cubicBezTo>
                    <a:cubicBezTo>
                      <a:pt x="10" y="0"/>
                      <a:pt x="17" y="0"/>
                      <a:pt x="22" y="5"/>
                    </a:cubicBezTo>
                    <a:cubicBezTo>
                      <a:pt x="27" y="9"/>
                      <a:pt x="27" y="17"/>
                      <a:pt x="22" y="22"/>
                    </a:cubicBezTo>
                    <a:cubicBezTo>
                      <a:pt x="17" y="26"/>
                      <a:pt x="10" y="26"/>
                      <a:pt x="5" y="22"/>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0" name="Freeform 8"/>
              <p:cNvSpPr>
                <a:spLocks/>
              </p:cNvSpPr>
              <p:nvPr/>
            </p:nvSpPr>
            <p:spPr bwMode="auto">
              <a:xfrm>
                <a:off x="965201" y="4143375"/>
                <a:ext cx="166688" cy="166688"/>
              </a:xfrm>
              <a:custGeom>
                <a:avLst/>
                <a:gdLst>
                  <a:gd name="T0" fmla="*/ 8 w 44"/>
                  <a:gd name="T1" fmla="*/ 36 h 44"/>
                  <a:gd name="T2" fmla="*/ 8 w 44"/>
                  <a:gd name="T3" fmla="*/ 8 h 44"/>
                  <a:gd name="T4" fmla="*/ 36 w 44"/>
                  <a:gd name="T5" fmla="*/ 8 h 44"/>
                  <a:gd name="T6" fmla="*/ 36 w 44"/>
                  <a:gd name="T7" fmla="*/ 36 h 44"/>
                  <a:gd name="T8" fmla="*/ 8 w 44"/>
                  <a:gd name="T9" fmla="*/ 36 h 44"/>
                </a:gdLst>
                <a:ahLst/>
                <a:cxnLst>
                  <a:cxn ang="0">
                    <a:pos x="T0" y="T1"/>
                  </a:cxn>
                  <a:cxn ang="0">
                    <a:pos x="T2" y="T3"/>
                  </a:cxn>
                  <a:cxn ang="0">
                    <a:pos x="T4" y="T5"/>
                  </a:cxn>
                  <a:cxn ang="0">
                    <a:pos x="T6" y="T7"/>
                  </a:cxn>
                  <a:cxn ang="0">
                    <a:pos x="T8" y="T9"/>
                  </a:cxn>
                </a:cxnLst>
                <a:rect l="0" t="0" r="r" b="b"/>
                <a:pathLst>
                  <a:path w="44" h="44">
                    <a:moveTo>
                      <a:pt x="8" y="36"/>
                    </a:moveTo>
                    <a:cubicBezTo>
                      <a:pt x="0" y="28"/>
                      <a:pt x="0" y="16"/>
                      <a:pt x="8" y="8"/>
                    </a:cubicBezTo>
                    <a:cubicBezTo>
                      <a:pt x="15" y="0"/>
                      <a:pt x="28" y="0"/>
                      <a:pt x="36" y="8"/>
                    </a:cubicBezTo>
                    <a:cubicBezTo>
                      <a:pt x="44" y="16"/>
                      <a:pt x="44" y="28"/>
                      <a:pt x="36" y="36"/>
                    </a:cubicBezTo>
                    <a:cubicBezTo>
                      <a:pt x="28" y="44"/>
                      <a:pt x="15" y="44"/>
                      <a:pt x="8" y="3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1" name="Freeform 9"/>
              <p:cNvSpPr>
                <a:spLocks/>
              </p:cNvSpPr>
              <p:nvPr/>
            </p:nvSpPr>
            <p:spPr bwMode="auto">
              <a:xfrm>
                <a:off x="741363" y="3740150"/>
                <a:ext cx="136525" cy="133350"/>
              </a:xfrm>
              <a:custGeom>
                <a:avLst/>
                <a:gdLst>
                  <a:gd name="T0" fmla="*/ 29 w 36"/>
                  <a:gd name="T1" fmla="*/ 6 h 35"/>
                  <a:gd name="T2" fmla="*/ 29 w 36"/>
                  <a:gd name="T3" fmla="*/ 29 h 35"/>
                  <a:gd name="T4" fmla="*/ 7 w 36"/>
                  <a:gd name="T5" fmla="*/ 29 h 35"/>
                  <a:gd name="T6" fmla="*/ 7 w 36"/>
                  <a:gd name="T7" fmla="*/ 6 h 35"/>
                  <a:gd name="T8" fmla="*/ 29 w 36"/>
                  <a:gd name="T9" fmla="*/ 6 h 35"/>
                </a:gdLst>
                <a:ahLst/>
                <a:cxnLst>
                  <a:cxn ang="0">
                    <a:pos x="T0" y="T1"/>
                  </a:cxn>
                  <a:cxn ang="0">
                    <a:pos x="T2" y="T3"/>
                  </a:cxn>
                  <a:cxn ang="0">
                    <a:pos x="T4" y="T5"/>
                  </a:cxn>
                  <a:cxn ang="0">
                    <a:pos x="T6" y="T7"/>
                  </a:cxn>
                  <a:cxn ang="0">
                    <a:pos x="T8" y="T9"/>
                  </a:cxn>
                </a:cxnLst>
                <a:rect l="0" t="0" r="r" b="b"/>
                <a:pathLst>
                  <a:path w="36" h="35">
                    <a:moveTo>
                      <a:pt x="29" y="6"/>
                    </a:moveTo>
                    <a:cubicBezTo>
                      <a:pt x="36" y="12"/>
                      <a:pt x="36" y="22"/>
                      <a:pt x="29" y="29"/>
                    </a:cubicBezTo>
                    <a:cubicBezTo>
                      <a:pt x="23" y="35"/>
                      <a:pt x="13" y="35"/>
                      <a:pt x="7" y="29"/>
                    </a:cubicBezTo>
                    <a:cubicBezTo>
                      <a:pt x="0" y="22"/>
                      <a:pt x="0" y="12"/>
                      <a:pt x="7" y="6"/>
                    </a:cubicBezTo>
                    <a:cubicBezTo>
                      <a:pt x="13" y="0"/>
                      <a:pt x="23" y="0"/>
                      <a:pt x="29" y="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sp>
          <p:nvSpPr>
            <p:cNvPr id="32" name="Oval 31"/>
            <p:cNvSpPr/>
            <p:nvPr/>
          </p:nvSpPr>
          <p:spPr>
            <a:xfrm>
              <a:off x="6675295" y="3126949"/>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3" name="Oval 32"/>
            <p:cNvSpPr/>
            <p:nvPr/>
          </p:nvSpPr>
          <p:spPr>
            <a:xfrm>
              <a:off x="5681774" y="2125991"/>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4" name="Oval 33"/>
            <p:cNvSpPr/>
            <p:nvPr/>
          </p:nvSpPr>
          <p:spPr>
            <a:xfrm>
              <a:off x="5676479" y="4112565"/>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35" name="Group 34"/>
            <p:cNvGrpSpPr/>
            <p:nvPr/>
          </p:nvGrpSpPr>
          <p:grpSpPr>
            <a:xfrm>
              <a:off x="6897582" y="3337996"/>
              <a:ext cx="361360" cy="361360"/>
              <a:chOff x="2484438" y="3797927"/>
              <a:chExt cx="881063" cy="881063"/>
            </a:xfrm>
          </p:grpSpPr>
          <p:sp>
            <p:nvSpPr>
              <p:cNvPr id="36" name="Oval 13"/>
              <p:cNvSpPr>
                <a:spLocks noChangeArrowheads="1"/>
              </p:cNvSpPr>
              <p:nvPr/>
            </p:nvSpPr>
            <p:spPr bwMode="auto">
              <a:xfrm>
                <a:off x="2484438" y="3797927"/>
                <a:ext cx="881063" cy="881063"/>
              </a:xfrm>
              <a:prstGeom prst="ellipse">
                <a:avLst/>
              </a:pr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7" name="Freeform 14"/>
              <p:cNvSpPr>
                <a:spLocks/>
              </p:cNvSpPr>
              <p:nvPr/>
            </p:nvSpPr>
            <p:spPr bwMode="auto">
              <a:xfrm>
                <a:off x="2636838" y="4267827"/>
                <a:ext cx="576263" cy="293688"/>
              </a:xfrm>
              <a:custGeom>
                <a:avLst/>
                <a:gdLst>
                  <a:gd name="T0" fmla="*/ 152 w 152"/>
                  <a:gd name="T1" fmla="*/ 0 h 77"/>
                  <a:gd name="T2" fmla="*/ 76 w 152"/>
                  <a:gd name="T3" fmla="*/ 77 h 77"/>
                  <a:gd name="T4" fmla="*/ 0 w 152"/>
                  <a:gd name="T5" fmla="*/ 0 h 77"/>
                </a:gdLst>
                <a:ahLst/>
                <a:cxnLst>
                  <a:cxn ang="0">
                    <a:pos x="T0" y="T1"/>
                  </a:cxn>
                  <a:cxn ang="0">
                    <a:pos x="T2" y="T3"/>
                  </a:cxn>
                  <a:cxn ang="0">
                    <a:pos x="T4" y="T5"/>
                  </a:cxn>
                </a:cxnLst>
                <a:rect l="0" t="0" r="r" b="b"/>
                <a:pathLst>
                  <a:path w="152" h="77">
                    <a:moveTo>
                      <a:pt x="152" y="0"/>
                    </a:moveTo>
                    <a:cubicBezTo>
                      <a:pt x="152" y="41"/>
                      <a:pt x="118" y="77"/>
                      <a:pt x="76" y="77"/>
                    </a:cubicBezTo>
                    <a:cubicBezTo>
                      <a:pt x="34" y="77"/>
                      <a:pt x="0" y="41"/>
                      <a:pt x="0" y="0"/>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8" name="Freeform 15"/>
              <p:cNvSpPr>
                <a:spLocks/>
              </p:cNvSpPr>
              <p:nvPr/>
            </p:nvSpPr>
            <p:spPr bwMode="auto">
              <a:xfrm>
                <a:off x="2667001" y="4082090"/>
                <a:ext cx="166688" cy="80963"/>
              </a:xfrm>
              <a:custGeom>
                <a:avLst/>
                <a:gdLst>
                  <a:gd name="T0" fmla="*/ 0 w 44"/>
                  <a:gd name="T1" fmla="*/ 21 h 21"/>
                  <a:gd name="T2" fmla="*/ 23 w 44"/>
                  <a:gd name="T3" fmla="*/ 0 h 21"/>
                  <a:gd name="T4" fmla="*/ 44 w 44"/>
                  <a:gd name="T5" fmla="*/ 21 h 21"/>
                </a:gdLst>
                <a:ahLst/>
                <a:cxnLst>
                  <a:cxn ang="0">
                    <a:pos x="T0" y="T1"/>
                  </a:cxn>
                  <a:cxn ang="0">
                    <a:pos x="T2" y="T3"/>
                  </a:cxn>
                  <a:cxn ang="0">
                    <a:pos x="T4" y="T5"/>
                  </a:cxn>
                </a:cxnLst>
                <a:rect l="0" t="0" r="r" b="b"/>
                <a:pathLst>
                  <a:path w="44" h="21">
                    <a:moveTo>
                      <a:pt x="0" y="21"/>
                    </a:moveTo>
                    <a:cubicBezTo>
                      <a:pt x="0" y="10"/>
                      <a:pt x="11" y="0"/>
                      <a:pt x="23" y="0"/>
                    </a:cubicBezTo>
                    <a:cubicBezTo>
                      <a:pt x="34" y="0"/>
                      <a:pt x="44" y="10"/>
                      <a:pt x="44"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9" name="Freeform 16"/>
              <p:cNvSpPr>
                <a:spLocks/>
              </p:cNvSpPr>
              <p:nvPr/>
            </p:nvSpPr>
            <p:spPr bwMode="auto">
              <a:xfrm>
                <a:off x="3016251" y="4082090"/>
                <a:ext cx="166688" cy="80963"/>
              </a:xfrm>
              <a:custGeom>
                <a:avLst/>
                <a:gdLst>
                  <a:gd name="T0" fmla="*/ 44 w 44"/>
                  <a:gd name="T1" fmla="*/ 21 h 21"/>
                  <a:gd name="T2" fmla="*/ 21 w 44"/>
                  <a:gd name="T3" fmla="*/ 0 h 21"/>
                  <a:gd name="T4" fmla="*/ 0 w 44"/>
                  <a:gd name="T5" fmla="*/ 21 h 21"/>
                </a:gdLst>
                <a:ahLst/>
                <a:cxnLst>
                  <a:cxn ang="0">
                    <a:pos x="T0" y="T1"/>
                  </a:cxn>
                  <a:cxn ang="0">
                    <a:pos x="T2" y="T3"/>
                  </a:cxn>
                  <a:cxn ang="0">
                    <a:pos x="T4" y="T5"/>
                  </a:cxn>
                </a:cxnLst>
                <a:rect l="0" t="0" r="r" b="b"/>
                <a:pathLst>
                  <a:path w="44" h="21">
                    <a:moveTo>
                      <a:pt x="44" y="21"/>
                    </a:moveTo>
                    <a:cubicBezTo>
                      <a:pt x="44" y="10"/>
                      <a:pt x="32" y="0"/>
                      <a:pt x="21" y="0"/>
                    </a:cubicBezTo>
                    <a:cubicBezTo>
                      <a:pt x="10" y="0"/>
                      <a:pt x="0" y="10"/>
                      <a:pt x="0"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1" name="Group 40"/>
            <p:cNvGrpSpPr/>
            <p:nvPr/>
          </p:nvGrpSpPr>
          <p:grpSpPr>
            <a:xfrm>
              <a:off x="5919093" y="4350312"/>
              <a:ext cx="320706" cy="345871"/>
              <a:chOff x="3997325" y="3846513"/>
              <a:chExt cx="788988" cy="850900"/>
            </a:xfrm>
          </p:grpSpPr>
          <p:sp>
            <p:nvSpPr>
              <p:cNvPr id="42" name="Freeform 20"/>
              <p:cNvSpPr>
                <a:spLocks/>
              </p:cNvSpPr>
              <p:nvPr/>
            </p:nvSpPr>
            <p:spPr bwMode="auto">
              <a:xfrm>
                <a:off x="3997325" y="3906838"/>
                <a:ext cx="788988" cy="790575"/>
              </a:xfrm>
              <a:custGeom>
                <a:avLst/>
                <a:gdLst>
                  <a:gd name="T0" fmla="*/ 248 w 497"/>
                  <a:gd name="T1" fmla="*/ 115 h 498"/>
                  <a:gd name="T2" fmla="*/ 497 w 497"/>
                  <a:gd name="T3" fmla="*/ 0 h 498"/>
                  <a:gd name="T4" fmla="*/ 497 w 497"/>
                  <a:gd name="T5" fmla="*/ 373 h 498"/>
                  <a:gd name="T6" fmla="*/ 248 w 497"/>
                  <a:gd name="T7" fmla="*/ 498 h 498"/>
                  <a:gd name="T8" fmla="*/ 0 w 497"/>
                  <a:gd name="T9" fmla="*/ 373 h 498"/>
                  <a:gd name="T10" fmla="*/ 0 w 497"/>
                  <a:gd name="T11" fmla="*/ 0 h 498"/>
                  <a:gd name="T12" fmla="*/ 248 w 497"/>
                  <a:gd name="T13" fmla="*/ 115 h 498"/>
                </a:gdLst>
                <a:ahLst/>
                <a:cxnLst>
                  <a:cxn ang="0">
                    <a:pos x="T0" y="T1"/>
                  </a:cxn>
                  <a:cxn ang="0">
                    <a:pos x="T2" y="T3"/>
                  </a:cxn>
                  <a:cxn ang="0">
                    <a:pos x="T4" y="T5"/>
                  </a:cxn>
                  <a:cxn ang="0">
                    <a:pos x="T6" y="T7"/>
                  </a:cxn>
                  <a:cxn ang="0">
                    <a:pos x="T8" y="T9"/>
                  </a:cxn>
                  <a:cxn ang="0">
                    <a:pos x="T10" y="T11"/>
                  </a:cxn>
                  <a:cxn ang="0">
                    <a:pos x="T12" y="T13"/>
                  </a:cxn>
                </a:cxnLst>
                <a:rect l="0" t="0" r="r" b="b"/>
                <a:pathLst>
                  <a:path w="497" h="498">
                    <a:moveTo>
                      <a:pt x="248" y="115"/>
                    </a:moveTo>
                    <a:lnTo>
                      <a:pt x="497" y="0"/>
                    </a:lnTo>
                    <a:lnTo>
                      <a:pt x="497" y="373"/>
                    </a:lnTo>
                    <a:lnTo>
                      <a:pt x="248" y="498"/>
                    </a:lnTo>
                    <a:lnTo>
                      <a:pt x="0" y="373"/>
                    </a:lnTo>
                    <a:lnTo>
                      <a:pt x="0" y="0"/>
                    </a:lnTo>
                    <a:lnTo>
                      <a:pt x="248" y="115"/>
                    </a:lnTo>
                    <a:close/>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3" name="Freeform 21"/>
              <p:cNvSpPr>
                <a:spLocks/>
              </p:cNvSpPr>
              <p:nvPr/>
            </p:nvSpPr>
            <p:spPr bwMode="auto">
              <a:xfrm>
                <a:off x="4087813" y="3846513"/>
                <a:ext cx="608013" cy="150812"/>
              </a:xfrm>
              <a:custGeom>
                <a:avLst/>
                <a:gdLst>
                  <a:gd name="T0" fmla="*/ 383 w 383"/>
                  <a:gd name="T1" fmla="*/ 0 h 95"/>
                  <a:gd name="T2" fmla="*/ 191 w 383"/>
                  <a:gd name="T3" fmla="*/ 95 h 95"/>
                  <a:gd name="T4" fmla="*/ 0 w 383"/>
                  <a:gd name="T5" fmla="*/ 0 h 95"/>
                </a:gdLst>
                <a:ahLst/>
                <a:cxnLst>
                  <a:cxn ang="0">
                    <a:pos x="T0" y="T1"/>
                  </a:cxn>
                  <a:cxn ang="0">
                    <a:pos x="T2" y="T3"/>
                  </a:cxn>
                  <a:cxn ang="0">
                    <a:pos x="T4" y="T5"/>
                  </a:cxn>
                </a:cxnLst>
                <a:rect l="0" t="0" r="r" b="b"/>
                <a:pathLst>
                  <a:path w="383" h="95">
                    <a:moveTo>
                      <a:pt x="383" y="0"/>
                    </a:moveTo>
                    <a:lnTo>
                      <a:pt x="191" y="95"/>
                    </a:lnTo>
                    <a:lnTo>
                      <a:pt x="0" y="0"/>
                    </a:lnTo>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4" name="Line 22"/>
              <p:cNvSpPr>
                <a:spLocks noChangeShapeType="1"/>
              </p:cNvSpPr>
              <p:nvPr/>
            </p:nvSpPr>
            <p:spPr bwMode="auto">
              <a:xfrm>
                <a:off x="4391025" y="4089400"/>
                <a:ext cx="0" cy="608012"/>
              </a:xfrm>
              <a:prstGeom prst="line">
                <a:avLst/>
              </a:prstGeom>
              <a:noFill/>
              <a:ln w="25400"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5" name="Group 44"/>
            <p:cNvGrpSpPr/>
            <p:nvPr/>
          </p:nvGrpSpPr>
          <p:grpSpPr>
            <a:xfrm>
              <a:off x="5905705" y="2351624"/>
              <a:ext cx="358084" cy="358084"/>
              <a:chOff x="4154488" y="3932238"/>
              <a:chExt cx="879475" cy="879475"/>
            </a:xfrm>
          </p:grpSpPr>
          <p:sp>
            <p:nvSpPr>
              <p:cNvPr id="46" name="Rectangle 26"/>
              <p:cNvSpPr>
                <a:spLocks noChangeArrowheads="1"/>
              </p:cNvSpPr>
              <p:nvPr/>
            </p:nvSpPr>
            <p:spPr bwMode="auto">
              <a:xfrm>
                <a:off x="4154488" y="3932238"/>
                <a:ext cx="879475" cy="879475"/>
              </a:xfrm>
              <a:prstGeom prst="rect">
                <a:avLst/>
              </a:pr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7" name="Line 27"/>
              <p:cNvSpPr>
                <a:spLocks noChangeShapeType="1"/>
              </p:cNvSpPr>
              <p:nvPr/>
            </p:nvSpPr>
            <p:spPr bwMode="auto">
              <a:xfrm flipH="1">
                <a:off x="4154488" y="4598988"/>
                <a:ext cx="879475" cy="0"/>
              </a:xfrm>
              <a:prstGeom prst="line">
                <a:avLst/>
              </a:prstGeom>
              <a:noFill/>
              <a:ln w="25400"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8" name="Freeform 28"/>
              <p:cNvSpPr>
                <a:spLocks/>
              </p:cNvSpPr>
              <p:nvPr/>
            </p:nvSpPr>
            <p:spPr bwMode="auto">
              <a:xfrm>
                <a:off x="4324351" y="4044951"/>
                <a:ext cx="269875" cy="193675"/>
              </a:xfrm>
              <a:custGeom>
                <a:avLst/>
                <a:gdLst>
                  <a:gd name="T0" fmla="*/ 46 w 71"/>
                  <a:gd name="T1" fmla="*/ 0 h 51"/>
                  <a:gd name="T2" fmla="*/ 21 w 71"/>
                  <a:gd name="T3" fmla="*/ 21 h 51"/>
                  <a:gd name="T4" fmla="*/ 16 w 71"/>
                  <a:gd name="T5" fmla="*/ 20 h 51"/>
                  <a:gd name="T6" fmla="*/ 0 w 71"/>
                  <a:gd name="T7" fmla="*/ 36 h 51"/>
                  <a:gd name="T8" fmla="*/ 16 w 71"/>
                  <a:gd name="T9" fmla="*/ 50 h 51"/>
                  <a:gd name="T10" fmla="*/ 46 w 71"/>
                  <a:gd name="T11" fmla="*/ 50 h 51"/>
                  <a:gd name="T12" fmla="*/ 71 w 71"/>
                  <a:gd name="T13" fmla="*/ 25 h 51"/>
                  <a:gd name="T14" fmla="*/ 46 w 71"/>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51">
                    <a:moveTo>
                      <a:pt x="46" y="0"/>
                    </a:moveTo>
                    <a:cubicBezTo>
                      <a:pt x="33" y="0"/>
                      <a:pt x="23" y="9"/>
                      <a:pt x="21" y="21"/>
                    </a:cubicBezTo>
                    <a:cubicBezTo>
                      <a:pt x="19" y="21"/>
                      <a:pt x="17" y="20"/>
                      <a:pt x="16" y="20"/>
                    </a:cubicBezTo>
                    <a:cubicBezTo>
                      <a:pt x="7" y="20"/>
                      <a:pt x="0" y="27"/>
                      <a:pt x="0" y="36"/>
                    </a:cubicBezTo>
                    <a:cubicBezTo>
                      <a:pt x="0" y="44"/>
                      <a:pt x="7" y="51"/>
                      <a:pt x="16" y="50"/>
                    </a:cubicBezTo>
                    <a:cubicBezTo>
                      <a:pt x="46" y="50"/>
                      <a:pt x="46" y="50"/>
                      <a:pt x="46" y="50"/>
                    </a:cubicBezTo>
                    <a:cubicBezTo>
                      <a:pt x="60" y="51"/>
                      <a:pt x="71" y="39"/>
                      <a:pt x="71" y="25"/>
                    </a:cubicBezTo>
                    <a:cubicBezTo>
                      <a:pt x="71" y="12"/>
                      <a:pt x="60" y="0"/>
                      <a:pt x="46" y="0"/>
                    </a:cubicBezTo>
                    <a:close/>
                  </a:path>
                </a:pathLst>
              </a:cu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9" name="Freeform 29"/>
              <p:cNvSpPr>
                <a:spLocks/>
              </p:cNvSpPr>
              <p:nvPr/>
            </p:nvSpPr>
            <p:spPr bwMode="auto">
              <a:xfrm>
                <a:off x="4260851" y="4276726"/>
                <a:ext cx="728663" cy="322263"/>
              </a:xfrm>
              <a:custGeom>
                <a:avLst/>
                <a:gdLst>
                  <a:gd name="T0" fmla="*/ 0 w 192"/>
                  <a:gd name="T1" fmla="*/ 85 h 85"/>
                  <a:gd name="T2" fmla="*/ 48 w 192"/>
                  <a:gd name="T3" fmla="*/ 30 h 85"/>
                  <a:gd name="T4" fmla="*/ 93 w 192"/>
                  <a:gd name="T5" fmla="*/ 60 h 85"/>
                  <a:gd name="T6" fmla="*/ 123 w 192"/>
                  <a:gd name="T7" fmla="*/ 8 h 85"/>
                  <a:gd name="T8" fmla="*/ 138 w 192"/>
                  <a:gd name="T9" fmla="*/ 0 h 85"/>
                  <a:gd name="T10" fmla="*/ 153 w 192"/>
                  <a:gd name="T11" fmla="*/ 9 h 85"/>
                  <a:gd name="T12" fmla="*/ 192 w 192"/>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192" h="85">
                    <a:moveTo>
                      <a:pt x="0" y="85"/>
                    </a:moveTo>
                    <a:cubicBezTo>
                      <a:pt x="0" y="85"/>
                      <a:pt x="22" y="30"/>
                      <a:pt x="48" y="30"/>
                    </a:cubicBezTo>
                    <a:cubicBezTo>
                      <a:pt x="73" y="30"/>
                      <a:pt x="93" y="60"/>
                      <a:pt x="93" y="60"/>
                    </a:cubicBezTo>
                    <a:cubicBezTo>
                      <a:pt x="123" y="8"/>
                      <a:pt x="123" y="8"/>
                      <a:pt x="123" y="8"/>
                    </a:cubicBezTo>
                    <a:cubicBezTo>
                      <a:pt x="126" y="3"/>
                      <a:pt x="132" y="0"/>
                      <a:pt x="138" y="0"/>
                    </a:cubicBezTo>
                    <a:cubicBezTo>
                      <a:pt x="144" y="0"/>
                      <a:pt x="150" y="3"/>
                      <a:pt x="153" y="9"/>
                    </a:cubicBezTo>
                    <a:cubicBezTo>
                      <a:pt x="192" y="85"/>
                      <a:pt x="192" y="85"/>
                      <a:pt x="192" y="85"/>
                    </a:cubicBezTo>
                  </a:path>
                </a:pathLst>
              </a:custGeom>
              <a:noFill/>
              <a:ln w="25400"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sp>
        <p:nvSpPr>
          <p:cNvPr id="50" name="Oval 4"/>
          <p:cNvSpPr/>
          <p:nvPr/>
        </p:nvSpPr>
        <p:spPr>
          <a:xfrm>
            <a:off x="5621138" y="3098018"/>
            <a:ext cx="868265" cy="86826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algn="ctr" defTabSz="1955800">
              <a:lnSpc>
                <a:spcPct val="90000"/>
              </a:lnSpc>
              <a:spcBef>
                <a:spcPct val="0"/>
              </a:spcBef>
              <a:spcAft>
                <a:spcPct val="35000"/>
              </a:spcAft>
            </a:pPr>
            <a:r>
              <a:rPr lang="id-ID" sz="2600" dirty="0">
                <a:solidFill>
                  <a:prstClr val="white">
                    <a:lumMod val="95000"/>
                  </a:prstClr>
                </a:solidFill>
                <a:latin typeface="FontAwesome" pitchFamily="2" charset="0"/>
              </a:rPr>
              <a:t></a:t>
            </a:r>
          </a:p>
        </p:txBody>
      </p:sp>
      <p:cxnSp>
        <p:nvCxnSpPr>
          <p:cNvPr id="51" name="Elbow Connector 50"/>
          <p:cNvCxnSpPr/>
          <p:nvPr/>
        </p:nvCxnSpPr>
        <p:spPr>
          <a:xfrm flipV="1">
            <a:off x="6835980" y="4249082"/>
            <a:ext cx="2017579" cy="623945"/>
          </a:xfrm>
          <a:prstGeom prst="bentConnector3">
            <a:avLst/>
          </a:prstGeom>
          <a:ln w="12700">
            <a:solidFill>
              <a:schemeClr val="accent4"/>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3422114" y="2335504"/>
            <a:ext cx="1823305" cy="351660"/>
          </a:xfrm>
          <a:prstGeom prst="bentConnector3">
            <a:avLst/>
          </a:prstGeom>
          <a:ln w="12700">
            <a:solidFill>
              <a:srgbClr val="FF0000"/>
            </a:solidFill>
            <a:prstDash val="solid"/>
            <a:tailEnd type="ova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3256413" y="4136602"/>
            <a:ext cx="1191645" cy="387236"/>
            <a:chOff x="3672114" y="2788915"/>
            <a:chExt cx="1125492" cy="667451"/>
          </a:xfrm>
        </p:grpSpPr>
        <p:cxnSp>
          <p:nvCxnSpPr>
            <p:cNvPr id="54" name="Straight Connector 53"/>
            <p:cNvCxnSpPr/>
            <p:nvPr/>
          </p:nvCxnSpPr>
          <p:spPr>
            <a:xfrm flipH="1">
              <a:off x="4412341" y="2788915"/>
              <a:ext cx="385265" cy="6650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672114" y="3456366"/>
              <a:ext cx="740227" cy="0"/>
            </a:xfrm>
            <a:prstGeom prst="line">
              <a:avLst/>
            </a:prstGeom>
            <a:ln w="12700">
              <a:solidFill>
                <a:srgbClr val="7030A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flipH="1" flipV="1">
            <a:off x="7657824" y="2380266"/>
            <a:ext cx="1195744" cy="469167"/>
            <a:chOff x="3672114" y="2872012"/>
            <a:chExt cx="960463" cy="359801"/>
          </a:xfrm>
        </p:grpSpPr>
        <p:cxnSp>
          <p:nvCxnSpPr>
            <p:cNvPr id="57" name="Straight Connector 56"/>
            <p:cNvCxnSpPr/>
            <p:nvPr/>
          </p:nvCxnSpPr>
          <p:spPr>
            <a:xfrm flipH="1">
              <a:off x="4424138" y="2872012"/>
              <a:ext cx="208439" cy="3598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672114" y="3231813"/>
              <a:ext cx="740227" cy="0"/>
            </a:xfrm>
            <a:prstGeom prst="line">
              <a:avLst/>
            </a:prstGeom>
            <a:ln w="12700">
              <a:solidFill>
                <a:schemeClr val="accent6"/>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59" name="0sdfsd 2"/>
          <p:cNvSpPr txBox="1">
            <a:spLocks/>
          </p:cNvSpPr>
          <p:nvPr/>
        </p:nvSpPr>
        <p:spPr>
          <a:xfrm>
            <a:off x="8926252" y="850007"/>
            <a:ext cx="2933588" cy="263976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70AD47"/>
                </a:solidFill>
                <a:ea typeface="Roboto" panose="02000000000000000000" pitchFamily="2" charset="0"/>
                <a:cs typeface="Arial" panose="020B0604020202020204" pitchFamily="34" charset="0"/>
              </a:rPr>
              <a:t>Neo4J và các thao tác CRUD với Neo4J</a:t>
            </a:r>
          </a:p>
          <a:p>
            <a:pPr algn="l">
              <a:buClr>
                <a:srgbClr val="5B9BD5">
                  <a:lumMod val="75000"/>
                </a:srgbClr>
              </a:buClr>
            </a:pPr>
            <a:r>
              <a:rPr lang="en-US" sz="2400" smtClean="0">
                <a:solidFill>
                  <a:prstClr val="white">
                    <a:lumMod val="65000"/>
                  </a:prstClr>
                </a:solidFill>
                <a:ea typeface="Roboto" panose="02000000000000000000" pitchFamily="2" charset="0"/>
                <a:cs typeface="Arial" panose="020B0604020202020204" pitchFamily="34" charset="0"/>
              </a:rPr>
              <a:t>Giới thiệu về Neo4j, các thao tác với dữ liệu đồ thị bằng web interface và query</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0" name="0sdfsd 1"/>
          <p:cNvSpPr txBox="1">
            <a:spLocks/>
          </p:cNvSpPr>
          <p:nvPr/>
        </p:nvSpPr>
        <p:spPr>
          <a:xfrm>
            <a:off x="567680" y="850007"/>
            <a:ext cx="2757364" cy="342507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5B9BD5">
                  <a:lumMod val="75000"/>
                </a:srgbClr>
              </a:buClr>
            </a:pPr>
            <a:r>
              <a:rPr lang="en-US" sz="2400" b="1" smtClean="0">
                <a:solidFill>
                  <a:srgbClr val="FF0000"/>
                </a:solidFill>
                <a:ea typeface="Roboto" panose="02000000000000000000" pitchFamily="2" charset="0"/>
                <a:cs typeface="Arial" panose="020B0604020202020204" pitchFamily="34" charset="0"/>
              </a:rPr>
              <a:t>Graph Store</a:t>
            </a:r>
            <a:endParaRPr lang="id-ID" sz="2400" b="1" smtClean="0">
              <a:solidFill>
                <a:srgbClr val="FF0000"/>
              </a:solidFill>
              <a:ea typeface="Roboto" panose="02000000000000000000" pitchFamily="2" charset="0"/>
              <a:cs typeface="Arial" panose="020B0604020202020204" pitchFamily="34" charset="0"/>
            </a:endParaRPr>
          </a:p>
          <a:p>
            <a:pPr algn="ctr">
              <a:buClr>
                <a:srgbClr val="5B9BD5">
                  <a:lumMod val="75000"/>
                </a:srgbClr>
              </a:buClr>
            </a:pPr>
            <a:r>
              <a:rPr lang="en-US" sz="2400">
                <a:solidFill>
                  <a:prstClr val="white">
                    <a:lumMod val="65000"/>
                  </a:prstClr>
                </a:solidFill>
                <a:ea typeface="Roboto" panose="02000000000000000000" pitchFamily="2" charset="0"/>
                <a:cs typeface="Arial" panose="020B0604020202020204" pitchFamily="34" charset="0"/>
              </a:rPr>
              <a:t>G</a:t>
            </a:r>
            <a:r>
              <a:rPr lang="en-US" sz="2400" smtClean="0">
                <a:solidFill>
                  <a:prstClr val="white">
                    <a:lumMod val="65000"/>
                  </a:prstClr>
                </a:solidFill>
                <a:ea typeface="Roboto" panose="02000000000000000000" pitchFamily="2" charset="0"/>
                <a:cs typeface="Arial" panose="020B0604020202020204" pitchFamily="34" charset="0"/>
              </a:rPr>
              <a:t>iới thiệu khái niệm, đặc tính của graph store database, liên kết dữ liệu ngoài với chuẩn RDF và tình huống sử dụng</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1" name="0sdfsd 3"/>
          <p:cNvSpPr txBox="1">
            <a:spLocks/>
          </p:cNvSpPr>
          <p:nvPr/>
        </p:nvSpPr>
        <p:spPr>
          <a:xfrm>
            <a:off x="8917902" y="4101869"/>
            <a:ext cx="2933588"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FFC000"/>
                </a:solidFill>
                <a:ea typeface="Roboto" panose="02000000000000000000" pitchFamily="2" charset="0"/>
                <a:cs typeface="Arial" panose="020B0604020202020204" pitchFamily="34" charset="0"/>
              </a:rPr>
              <a:t>Distributed Hight Availibality</a:t>
            </a:r>
            <a:endParaRPr lang="id-ID" sz="2400" b="1" dirty="0" smtClean="0">
              <a:solidFill>
                <a:srgbClr val="FFC000"/>
              </a:solidFill>
              <a:ea typeface="Roboto" panose="02000000000000000000" pitchFamily="2" charset="0"/>
              <a:cs typeface="Arial" panose="020B0604020202020204" pitchFamily="34" charset="0"/>
            </a:endParaRPr>
          </a:p>
          <a:p>
            <a:pPr algn="l">
              <a:buClr>
                <a:srgbClr val="5B9BD5">
                  <a:lumMod val="75000"/>
                </a:srgbClr>
              </a:buClr>
            </a:pPr>
            <a:r>
              <a:rPr lang="id-ID" sz="2400" smtClean="0">
                <a:solidFill>
                  <a:prstClr val="white">
                    <a:lumMod val="65000"/>
                  </a:prstClr>
                </a:solidFill>
                <a:ea typeface="Roboto" panose="02000000000000000000" pitchFamily="2" charset="0"/>
                <a:cs typeface="Arial" panose="020B0604020202020204" pitchFamily="34" charset="0"/>
              </a:rPr>
              <a:t>.</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2" name="0sdfsd 4"/>
          <p:cNvSpPr txBox="1">
            <a:spLocks/>
          </p:cNvSpPr>
          <p:nvPr/>
        </p:nvSpPr>
        <p:spPr>
          <a:xfrm>
            <a:off x="339422" y="4101869"/>
            <a:ext cx="2876189"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buClr>
                <a:srgbClr val="5B9BD5">
                  <a:lumMod val="75000"/>
                </a:srgbClr>
              </a:buClr>
            </a:pPr>
            <a:r>
              <a:rPr lang="en-US" sz="2400" b="1" smtClean="0">
                <a:solidFill>
                  <a:srgbClr val="7030A0"/>
                </a:solidFill>
                <a:ea typeface="Roboto" panose="02000000000000000000" pitchFamily="2" charset="0"/>
                <a:cs typeface="Arial" panose="020B0604020202020204" pitchFamily="34" charset="0"/>
              </a:rPr>
              <a:t>REST, Chỉ mục và thuật toán của Neo4J</a:t>
            </a:r>
            <a:endParaRPr lang="id-ID" sz="2400" b="1" dirty="0" smtClean="0">
              <a:solidFill>
                <a:srgbClr val="7030A0"/>
              </a:solidFill>
              <a:ea typeface="Roboto" panose="02000000000000000000" pitchFamily="2" charset="0"/>
              <a:cs typeface="Arial" panose="020B0604020202020204" pitchFamily="34" charset="0"/>
            </a:endParaRPr>
          </a:p>
          <a:p>
            <a:pPr>
              <a:buClr>
                <a:srgbClr val="5B9BD5">
                  <a:lumMod val="75000"/>
                </a:srgbClr>
              </a:buClr>
            </a:pPr>
            <a:endParaRPr lang="en-US" sz="2400" b="1" dirty="0">
              <a:solidFill>
                <a:prstClr val="white">
                  <a:lumMod val="65000"/>
                </a:prstClr>
              </a:solidFill>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6737197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strVal val="4*#ppt_w"/>
                                          </p:val>
                                        </p:tav>
                                        <p:tav tm="100000">
                                          <p:val>
                                            <p:strVal val="#ppt_w"/>
                                          </p:val>
                                        </p:tav>
                                      </p:tavLst>
                                    </p:anim>
                                    <p:anim calcmode="lin" valueType="num">
                                      <p:cBhvr>
                                        <p:cTn id="8" dur="500" fill="hold"/>
                                        <p:tgtEl>
                                          <p:spTgt spid="18"/>
                                        </p:tgtEl>
                                        <p:attrNameLst>
                                          <p:attrName>ppt_h</p:attrName>
                                        </p:attrNameLst>
                                      </p:cBhvr>
                                      <p:tavLst>
                                        <p:tav tm="0">
                                          <p:val>
                                            <p:strVal val="4*#ppt_h"/>
                                          </p:val>
                                        </p:tav>
                                        <p:tav tm="100000">
                                          <p:val>
                                            <p:strVal val="#ppt_h"/>
                                          </p:val>
                                        </p:tav>
                                      </p:tavLst>
                                    </p:anim>
                                  </p:childTnLst>
                                </p:cTn>
                              </p:par>
                              <p:par>
                                <p:cTn id="9" presetID="49" presetClass="entr" presetSubtype="0" decel="100000" fill="hold" nodeType="withEffect">
                                  <p:stCondLst>
                                    <p:cond delay="10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360"/>
                                          </p:val>
                                        </p:tav>
                                        <p:tav tm="100000">
                                          <p:val>
                                            <p:fltVal val="0"/>
                                          </p:val>
                                        </p:tav>
                                      </p:tavLst>
                                    </p:anim>
                                    <p:animEffect transition="in" filter="fade">
                                      <p:cBhvr>
                                        <p:cTn id="14" dur="1000"/>
                                        <p:tgtEl>
                                          <p:spTgt spid="4"/>
                                        </p:tgtEl>
                                      </p:cBhvr>
                                    </p:animEffect>
                                  </p:childTnLst>
                                </p:cTn>
                              </p:par>
                              <p:par>
                                <p:cTn id="15" presetID="17" presetClass="entr" presetSubtype="10" fill="hold" nodeType="withEffect">
                                  <p:stCondLst>
                                    <p:cond delay="40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strVal val="#ppt_h"/>
                                          </p:val>
                                        </p:tav>
                                        <p:tav tm="100000">
                                          <p:val>
                                            <p:strVal val="#ppt_h"/>
                                          </p:val>
                                        </p:tav>
                                      </p:tavLst>
                                    </p:anim>
                                  </p:childTnLst>
                                </p:cTn>
                              </p:par>
                              <p:par>
                                <p:cTn id="19" presetID="17" presetClass="entr" presetSubtype="10" fill="hold"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strVal val="#ppt_h"/>
                                          </p:val>
                                        </p:tav>
                                        <p:tav tm="100000">
                                          <p:val>
                                            <p:strVal val="#ppt_h"/>
                                          </p:val>
                                        </p:tav>
                                      </p:tavLst>
                                    </p:anim>
                                  </p:childTnLst>
                                </p:cTn>
                              </p:par>
                              <p:par>
                                <p:cTn id="23" presetID="17" presetClass="entr" presetSubtype="10" fill="hold" nodeType="withEffect">
                                  <p:stCondLst>
                                    <p:cond delay="60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strVal val="#ppt_h"/>
                                          </p:val>
                                        </p:tav>
                                        <p:tav tm="100000">
                                          <p:val>
                                            <p:strVal val="#ppt_h"/>
                                          </p:val>
                                        </p:tav>
                                      </p:tavLst>
                                    </p:anim>
                                  </p:childTnLst>
                                </p:cTn>
                              </p:par>
                              <p:par>
                                <p:cTn id="27" presetID="17" presetClass="entr" presetSubtype="10" fill="hold" nodeType="withEffect">
                                  <p:stCondLst>
                                    <p:cond delay="70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strVal val="#ppt_h"/>
                                          </p:val>
                                        </p:tav>
                                        <p:tav tm="100000">
                                          <p:val>
                                            <p:strVal val="#ppt_h"/>
                                          </p:val>
                                        </p:tav>
                                      </p:tavLst>
                                    </p:anim>
                                  </p:childTnLst>
                                </p:cTn>
                              </p:par>
                              <p:par>
                                <p:cTn id="31" presetID="2" presetClass="entr" presetSubtype="8" decel="100000" fill="hold" grpId="0" nodeType="withEffect">
                                  <p:stCondLst>
                                    <p:cond delay="40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1000" fill="hold"/>
                                        <p:tgtEl>
                                          <p:spTgt spid="60"/>
                                        </p:tgtEl>
                                        <p:attrNameLst>
                                          <p:attrName>ppt_x</p:attrName>
                                        </p:attrNameLst>
                                      </p:cBhvr>
                                      <p:tavLst>
                                        <p:tav tm="0">
                                          <p:val>
                                            <p:strVal val="0-#ppt_w/2"/>
                                          </p:val>
                                        </p:tav>
                                        <p:tav tm="100000">
                                          <p:val>
                                            <p:strVal val="#ppt_x"/>
                                          </p:val>
                                        </p:tav>
                                      </p:tavLst>
                                    </p:anim>
                                    <p:anim calcmode="lin" valueType="num">
                                      <p:cBhvr additive="base">
                                        <p:cTn id="34" dur="1000" fill="hold"/>
                                        <p:tgtEl>
                                          <p:spTgt spid="60"/>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1000" fill="hold"/>
                                        <p:tgtEl>
                                          <p:spTgt spid="59"/>
                                        </p:tgtEl>
                                        <p:attrNameLst>
                                          <p:attrName>ppt_x</p:attrName>
                                        </p:attrNameLst>
                                      </p:cBhvr>
                                      <p:tavLst>
                                        <p:tav tm="0">
                                          <p:val>
                                            <p:strVal val="1+#ppt_w/2"/>
                                          </p:val>
                                        </p:tav>
                                        <p:tav tm="100000">
                                          <p:val>
                                            <p:strVal val="#ppt_x"/>
                                          </p:val>
                                        </p:tav>
                                      </p:tavLst>
                                    </p:anim>
                                    <p:anim calcmode="lin" valueType="num">
                                      <p:cBhvr additive="base">
                                        <p:cTn id="38" dur="1000" fill="hold"/>
                                        <p:tgtEl>
                                          <p:spTgt spid="59"/>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60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1000" fill="hold"/>
                                        <p:tgtEl>
                                          <p:spTgt spid="61"/>
                                        </p:tgtEl>
                                        <p:attrNameLst>
                                          <p:attrName>ppt_x</p:attrName>
                                        </p:attrNameLst>
                                      </p:cBhvr>
                                      <p:tavLst>
                                        <p:tav tm="0">
                                          <p:val>
                                            <p:strVal val="1+#ppt_w/2"/>
                                          </p:val>
                                        </p:tav>
                                        <p:tav tm="100000">
                                          <p:val>
                                            <p:strVal val="#ppt_x"/>
                                          </p:val>
                                        </p:tav>
                                      </p:tavLst>
                                    </p:anim>
                                    <p:anim calcmode="lin" valueType="num">
                                      <p:cBhvr additive="base">
                                        <p:cTn id="42" dur="10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700"/>
                                  </p:stCondLst>
                                  <p:childTnLst>
                                    <p:set>
                                      <p:cBhvr>
                                        <p:cTn id="44" dur="1" fill="hold">
                                          <p:stCondLst>
                                            <p:cond delay="0"/>
                                          </p:stCondLst>
                                        </p:cTn>
                                        <p:tgtEl>
                                          <p:spTgt spid="62"/>
                                        </p:tgtEl>
                                        <p:attrNameLst>
                                          <p:attrName>style.visibility</p:attrName>
                                        </p:attrNameLst>
                                      </p:cBhvr>
                                      <p:to>
                                        <p:strVal val="visible"/>
                                      </p:to>
                                    </p:set>
                                    <p:anim calcmode="lin" valueType="num">
                                      <p:cBhvr additive="base">
                                        <p:cTn id="45" dur="1000" fill="hold"/>
                                        <p:tgtEl>
                                          <p:spTgt spid="62"/>
                                        </p:tgtEl>
                                        <p:attrNameLst>
                                          <p:attrName>ppt_x</p:attrName>
                                        </p:attrNameLst>
                                      </p:cBhvr>
                                      <p:tavLst>
                                        <p:tav tm="0">
                                          <p:val>
                                            <p:strVal val="0-#ppt_w/2"/>
                                          </p:val>
                                        </p:tav>
                                        <p:tav tm="100000">
                                          <p:val>
                                            <p:strVal val="#ppt_x"/>
                                          </p:val>
                                        </p:tav>
                                      </p:tavLst>
                                    </p:anim>
                                    <p:anim calcmode="lin" valueType="num">
                                      <p:cBhvr additive="base">
                                        <p:cTn id="46" dur="10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8663"/>
          </a:xfrm>
        </p:spPr>
        <p:txBody>
          <a:bodyPr>
            <a:normAutofit/>
          </a:bodyPr>
          <a:lstStyle/>
          <a:p>
            <a:r>
              <a:rPr lang="en-US" sz="4000" dirty="0" err="1" smtClean="0"/>
              <a:t>Hướng</a:t>
            </a:r>
            <a:r>
              <a:rPr lang="en-US" sz="4000" dirty="0" smtClean="0"/>
              <a:t> </a:t>
            </a:r>
            <a:r>
              <a:rPr lang="en-US" sz="4000" dirty="0" err="1" smtClean="0"/>
              <a:t>dẫn</a:t>
            </a:r>
            <a:r>
              <a:rPr lang="en-US" sz="4000" dirty="0" smtClean="0"/>
              <a:t> </a:t>
            </a:r>
            <a:r>
              <a:rPr lang="en-US" sz="4000" dirty="0" err="1" smtClean="0"/>
              <a:t>dùng</a:t>
            </a:r>
            <a:r>
              <a:rPr lang="en-US" sz="4000" dirty="0" smtClean="0"/>
              <a:t> Neo4j </a:t>
            </a:r>
            <a:r>
              <a:rPr lang="en-US" sz="4000" dirty="0" err="1" smtClean="0"/>
              <a:t>với</a:t>
            </a:r>
            <a:r>
              <a:rPr lang="en-US" sz="4000" dirty="0" smtClean="0"/>
              <a:t> </a:t>
            </a:r>
            <a:r>
              <a:rPr lang="en-US" sz="4000" dirty="0" err="1" smtClean="0"/>
              <a:t>WebInterface</a:t>
            </a:r>
            <a:endParaRPr lang="en-US" sz="4000" dirty="0"/>
          </a:p>
        </p:txBody>
      </p:sp>
      <p:sp>
        <p:nvSpPr>
          <p:cNvPr id="3" name="Content Placeholder 2"/>
          <p:cNvSpPr>
            <a:spLocks noGrp="1"/>
          </p:cNvSpPr>
          <p:nvPr>
            <p:ph idx="1"/>
          </p:nvPr>
        </p:nvSpPr>
        <p:spPr>
          <a:xfrm>
            <a:off x="838200" y="1419726"/>
            <a:ext cx="10515600" cy="4757237"/>
          </a:xfrm>
        </p:spPr>
        <p:txBody>
          <a:bodyPr numCol="2"/>
          <a:lstStyle/>
          <a:p>
            <a:r>
              <a:rPr lang="en-US" sz="3200" dirty="0" err="1" smtClean="0"/>
              <a:t>Cài</a:t>
            </a:r>
            <a:r>
              <a:rPr lang="en-US" sz="3200" dirty="0" smtClean="0"/>
              <a:t> </a:t>
            </a:r>
            <a:r>
              <a:rPr lang="en-US" sz="3200" dirty="0" err="1" smtClean="0"/>
              <a:t>đặt</a:t>
            </a:r>
            <a:r>
              <a:rPr lang="en-US" sz="3200" dirty="0" smtClean="0"/>
              <a:t>:</a:t>
            </a:r>
          </a:p>
          <a:p>
            <a:pPr lvl="1">
              <a:buFont typeface="Wingdings" pitchFamily="2" charset="2"/>
              <a:buChar char="§"/>
            </a:pPr>
            <a:r>
              <a:rPr lang="en-US" sz="2000" dirty="0" err="1"/>
              <a:t>Truy</a:t>
            </a:r>
            <a:r>
              <a:rPr lang="en-US" sz="2000" dirty="0"/>
              <a:t> </a:t>
            </a:r>
            <a:r>
              <a:rPr lang="en-US" sz="2000" dirty="0" err="1"/>
              <a:t>cập</a:t>
            </a:r>
            <a:r>
              <a:rPr lang="en-US" sz="2000" dirty="0"/>
              <a:t> </a:t>
            </a:r>
            <a:r>
              <a:rPr lang="en-US" sz="2000" u="sng" dirty="0">
                <a:hlinkClick r:id="rId2"/>
              </a:rPr>
              <a:t>http://neo4j.com/</a:t>
            </a:r>
            <a:r>
              <a:rPr lang="en-US" sz="2000" dirty="0"/>
              <a:t> download </a:t>
            </a:r>
            <a:r>
              <a:rPr lang="en-US" sz="2000" dirty="0" err="1" smtClean="0"/>
              <a:t>và</a:t>
            </a:r>
            <a:r>
              <a:rPr lang="en-US" sz="2000" dirty="0"/>
              <a:t> </a:t>
            </a:r>
            <a:r>
              <a:rPr lang="en-US" sz="2000" dirty="0" err="1" smtClean="0"/>
              <a:t>giải</a:t>
            </a:r>
            <a:r>
              <a:rPr lang="en-US" sz="2000" dirty="0" smtClean="0"/>
              <a:t> </a:t>
            </a:r>
            <a:r>
              <a:rPr lang="en-US" sz="2000" dirty="0" err="1"/>
              <a:t>nén</a:t>
            </a:r>
            <a:r>
              <a:rPr lang="en-US" sz="2000" dirty="0"/>
              <a:t> Neo4j </a:t>
            </a:r>
            <a:r>
              <a:rPr lang="en-US" sz="2000" dirty="0" smtClean="0"/>
              <a:t>package.</a:t>
            </a:r>
          </a:p>
          <a:p>
            <a:pPr lvl="1">
              <a:buFont typeface="Wingdings" pitchFamily="2" charset="2"/>
              <a:buChar char="§"/>
            </a:pPr>
            <a:r>
              <a:rPr lang="en-US" sz="2000" dirty="0" smtClean="0"/>
              <a:t>cd </a:t>
            </a:r>
            <a:r>
              <a:rPr lang="en-US" sz="2000" dirty="0" err="1"/>
              <a:t>đến</a:t>
            </a:r>
            <a:r>
              <a:rPr lang="en-US" sz="2000" dirty="0"/>
              <a:t> </a:t>
            </a:r>
            <a:r>
              <a:rPr lang="en-US" sz="2000" dirty="0" err="1"/>
              <a:t>thư</a:t>
            </a:r>
            <a:r>
              <a:rPr lang="en-US" sz="2000" dirty="0"/>
              <a:t> </a:t>
            </a:r>
            <a:r>
              <a:rPr lang="en-US" sz="2000" dirty="0" err="1"/>
              <a:t>mục</a:t>
            </a:r>
            <a:r>
              <a:rPr lang="en-US" sz="2000" dirty="0"/>
              <a:t> </a:t>
            </a:r>
            <a:r>
              <a:rPr lang="en-US" sz="2000" dirty="0" err="1"/>
              <a:t>khởi</a:t>
            </a:r>
            <a:r>
              <a:rPr lang="en-US" sz="2000" dirty="0"/>
              <a:t> </a:t>
            </a:r>
            <a:r>
              <a:rPr lang="en-US" sz="2000" dirty="0" err="1"/>
              <a:t>động</a:t>
            </a:r>
            <a:r>
              <a:rPr lang="en-US" sz="2000" dirty="0"/>
              <a:t> server</a:t>
            </a:r>
            <a:r>
              <a:rPr lang="en-US" sz="2000" dirty="0" smtClean="0"/>
              <a:t>:</a:t>
            </a:r>
          </a:p>
          <a:p>
            <a:pPr marL="457200" lvl="1" indent="0">
              <a:buNone/>
            </a:pPr>
            <a:r>
              <a:rPr lang="en-US" sz="2000" dirty="0" smtClean="0"/>
              <a:t>    $ </a:t>
            </a:r>
            <a:r>
              <a:rPr lang="en-US" sz="2000" dirty="0"/>
              <a:t>bin/neo4j </a:t>
            </a:r>
            <a:r>
              <a:rPr lang="en-US" sz="2000" dirty="0" smtClean="0"/>
              <a:t>start.</a:t>
            </a:r>
          </a:p>
          <a:p>
            <a:pPr lvl="1">
              <a:buFont typeface="Wingdings" pitchFamily="2" charset="2"/>
              <a:buChar char="§"/>
            </a:pPr>
            <a:r>
              <a:rPr lang="en-US" sz="2000" dirty="0" err="1"/>
              <a:t>Sau</a:t>
            </a:r>
            <a:r>
              <a:rPr lang="en-US" sz="2000" dirty="0"/>
              <a:t> </a:t>
            </a:r>
            <a:r>
              <a:rPr lang="en-US" sz="2000" dirty="0" err="1"/>
              <a:t>đó</a:t>
            </a:r>
            <a:r>
              <a:rPr lang="en-US" sz="2000" dirty="0"/>
              <a:t> </a:t>
            </a:r>
            <a:r>
              <a:rPr lang="en-US" sz="2000" dirty="0" err="1"/>
              <a:t>chạy</a:t>
            </a:r>
            <a:r>
              <a:rPr lang="en-US" sz="2000" dirty="0"/>
              <a:t>: </a:t>
            </a:r>
            <a:r>
              <a:rPr lang="en-US" sz="2000" u="sng" dirty="0">
                <a:hlinkClick r:id="rId3"/>
              </a:rPr>
              <a:t>http://localhost:7474/browser</a:t>
            </a:r>
            <a:r>
              <a:rPr lang="en-US" sz="2000" u="sng" dirty="0" smtClean="0">
                <a:hlinkClick r:id="rId3"/>
              </a:rPr>
              <a:t>/</a:t>
            </a:r>
            <a:endParaRPr lang="en-US" sz="2000" u="sng" dirty="0" smtClean="0"/>
          </a:p>
          <a:p>
            <a:pPr lvl="1">
              <a:buFont typeface="Wingdings" pitchFamily="2" charset="2"/>
              <a:buChar char="§"/>
            </a:pPr>
            <a:r>
              <a:rPr lang="en-US" sz="2000" dirty="0" err="1"/>
              <a:t>Nhập</a:t>
            </a:r>
            <a:r>
              <a:rPr lang="en-US" sz="2000" dirty="0"/>
              <a:t> username </a:t>
            </a:r>
            <a:r>
              <a:rPr lang="en-US" sz="2000" dirty="0" err="1"/>
              <a:t>và</a:t>
            </a:r>
            <a:r>
              <a:rPr lang="en-US" sz="2000" dirty="0"/>
              <a:t> password. </a:t>
            </a:r>
            <a:endParaRPr lang="en-US" sz="2000" dirty="0" smtClean="0"/>
          </a:p>
        </p:txBody>
      </p:sp>
      <p:pic>
        <p:nvPicPr>
          <p:cNvPr id="4" name="Picture 3"/>
          <p:cNvPicPr/>
          <p:nvPr/>
        </p:nvPicPr>
        <p:blipFill>
          <a:blip r:embed="rId4"/>
          <a:stretch>
            <a:fillRect/>
          </a:stretch>
        </p:blipFill>
        <p:spPr>
          <a:xfrm>
            <a:off x="5438274" y="2450733"/>
            <a:ext cx="5666873" cy="3135630"/>
          </a:xfrm>
          <a:prstGeom prst="rect">
            <a:avLst/>
          </a:prstGeom>
        </p:spPr>
      </p:pic>
    </p:spTree>
    <p:extLst>
      <p:ext uri="{BB962C8B-B14F-4D97-AF65-F5344CB8AC3E}">
        <p14:creationId xmlns:p14="http://schemas.microsoft.com/office/powerpoint/2010/main" val="4130057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20516"/>
            <a:ext cx="10515600" cy="4456447"/>
          </a:xfrm>
        </p:spPr>
        <p:txBody>
          <a:bodyPr/>
          <a:lstStyle/>
          <a:p>
            <a:r>
              <a:rPr lang="en-US" dirty="0" err="1" smtClean="0"/>
              <a:t>Giao</a:t>
            </a:r>
            <a:r>
              <a:rPr lang="en-US" dirty="0" smtClean="0"/>
              <a:t> </a:t>
            </a:r>
            <a:r>
              <a:rPr lang="en-US" dirty="0" err="1" smtClean="0"/>
              <a:t>diện</a:t>
            </a:r>
            <a:r>
              <a:rPr lang="en-US" dirty="0" smtClean="0"/>
              <a:t> </a:t>
            </a:r>
            <a:r>
              <a:rPr lang="en-US" dirty="0" err="1" smtClean="0"/>
              <a:t>làm</a:t>
            </a:r>
            <a:r>
              <a:rPr lang="en-US" dirty="0" smtClean="0"/>
              <a:t> </a:t>
            </a:r>
            <a:r>
              <a:rPr lang="en-US" dirty="0" err="1" smtClean="0"/>
              <a:t>việc</a:t>
            </a:r>
            <a:endParaRPr lang="en-US" dirty="0"/>
          </a:p>
          <a:p>
            <a:pPr marL="0" indent="0">
              <a:buNone/>
            </a:pPr>
            <a:endParaRPr lang="en-US" dirty="0" smtClean="0"/>
          </a:p>
          <a:p>
            <a:pPr>
              <a:spcBef>
                <a:spcPts val="17400"/>
              </a:spcBef>
            </a:pPr>
            <a:r>
              <a:rPr lang="en-US" dirty="0" err="1"/>
              <a:t>Phần</a:t>
            </a:r>
            <a:r>
              <a:rPr lang="en-US" dirty="0"/>
              <a:t> </a:t>
            </a:r>
            <a:r>
              <a:rPr lang="en-US" dirty="0" err="1"/>
              <a:t>giao</a:t>
            </a:r>
            <a:r>
              <a:rPr lang="en-US" dirty="0"/>
              <a:t> </a:t>
            </a:r>
            <a:r>
              <a:rPr lang="en-US" dirty="0" err="1"/>
              <a:t>diện</a:t>
            </a:r>
            <a:r>
              <a:rPr lang="en-US" dirty="0"/>
              <a:t> Dashboard </a:t>
            </a:r>
            <a:r>
              <a:rPr lang="en-US" dirty="0" err="1"/>
              <a:t>sẽ</a:t>
            </a:r>
            <a:r>
              <a:rPr lang="en-US" dirty="0"/>
              <a:t> </a:t>
            </a:r>
            <a:r>
              <a:rPr lang="en-US" dirty="0" err="1"/>
              <a:t>cho</a:t>
            </a:r>
            <a:r>
              <a:rPr lang="en-US" dirty="0"/>
              <a:t> </a:t>
            </a:r>
            <a:r>
              <a:rPr lang="en-US" dirty="0" err="1"/>
              <a:t>xem</a:t>
            </a:r>
            <a:r>
              <a:rPr lang="en-US" dirty="0"/>
              <a:t> </a:t>
            </a:r>
            <a:r>
              <a:rPr lang="en-US" dirty="0" err="1"/>
              <a:t>tổng</a:t>
            </a:r>
            <a:r>
              <a:rPr lang="en-US" dirty="0"/>
              <a:t> </a:t>
            </a:r>
            <a:r>
              <a:rPr lang="en-US" dirty="0" err="1"/>
              <a:t>quan</a:t>
            </a:r>
            <a:r>
              <a:rPr lang="en-US" dirty="0"/>
              <a:t> </a:t>
            </a:r>
            <a:r>
              <a:rPr lang="en-US" dirty="0" err="1"/>
              <a:t>về</a:t>
            </a:r>
            <a:r>
              <a:rPr lang="en-US" dirty="0"/>
              <a:t> </a:t>
            </a:r>
            <a:r>
              <a:rPr lang="en-US" dirty="0" err="1"/>
              <a:t>số</a:t>
            </a:r>
            <a:r>
              <a:rPr lang="en-US" dirty="0"/>
              <a:t> node, </a:t>
            </a:r>
            <a:r>
              <a:rPr lang="en-US" dirty="0" err="1"/>
              <a:t>số</a:t>
            </a:r>
            <a:r>
              <a:rPr lang="en-US" dirty="0"/>
              <a:t> relationship, </a:t>
            </a:r>
            <a:r>
              <a:rPr lang="en-US" dirty="0" err="1"/>
              <a:t>số</a:t>
            </a:r>
            <a:r>
              <a:rPr lang="en-US" dirty="0"/>
              <a:t> property, relationship type… 1 </a:t>
            </a:r>
            <a:r>
              <a:rPr lang="en-US" dirty="0" err="1"/>
              <a:t>vài</a:t>
            </a:r>
            <a:r>
              <a:rPr lang="en-US" dirty="0"/>
              <a:t> </a:t>
            </a:r>
            <a:r>
              <a:rPr lang="en-US" dirty="0" err="1"/>
              <a:t>thông</a:t>
            </a:r>
            <a:r>
              <a:rPr lang="en-US" dirty="0"/>
              <a:t> tin </a:t>
            </a:r>
            <a:r>
              <a:rPr lang="en-US" dirty="0" err="1"/>
              <a:t>của</a:t>
            </a:r>
            <a:r>
              <a:rPr lang="en-US" dirty="0"/>
              <a:t> </a:t>
            </a:r>
            <a:r>
              <a:rPr lang="en-US" dirty="0" err="1"/>
              <a:t>đồ</a:t>
            </a:r>
            <a:r>
              <a:rPr lang="en-US" dirty="0"/>
              <a:t> </a:t>
            </a:r>
            <a:r>
              <a:rPr lang="en-US" dirty="0" err="1"/>
              <a:t>thị</a:t>
            </a:r>
            <a:r>
              <a:rPr lang="en-US" dirty="0"/>
              <a:t>.</a:t>
            </a:r>
          </a:p>
        </p:txBody>
      </p:sp>
      <p:pic>
        <p:nvPicPr>
          <p:cNvPr id="4" name="Picture 3"/>
          <p:cNvPicPr/>
          <p:nvPr/>
        </p:nvPicPr>
        <p:blipFill>
          <a:blip r:embed="rId2"/>
          <a:stretch>
            <a:fillRect/>
          </a:stretch>
        </p:blipFill>
        <p:spPr>
          <a:xfrm>
            <a:off x="1259305" y="2198338"/>
            <a:ext cx="5943600" cy="2485390"/>
          </a:xfrm>
          <a:prstGeom prst="rect">
            <a:avLst/>
          </a:prstGeom>
        </p:spPr>
      </p:pic>
    </p:spTree>
    <p:extLst>
      <p:ext uri="{BB962C8B-B14F-4D97-AF65-F5344CB8AC3E}">
        <p14:creationId xmlns:p14="http://schemas.microsoft.com/office/powerpoint/2010/main" val="29632583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64105"/>
            <a:ext cx="10515600" cy="4612858"/>
          </a:xfrm>
        </p:spPr>
        <p:txBody>
          <a:bodyPr>
            <a:normAutofit/>
          </a:bodyPr>
          <a:lstStyle/>
          <a:p>
            <a:r>
              <a:rPr lang="en-US" dirty="0" err="1" smtClean="0"/>
              <a:t>Tạo</a:t>
            </a:r>
            <a:r>
              <a:rPr lang="en-US" dirty="0" smtClean="0"/>
              <a:t> node </a:t>
            </a:r>
            <a:r>
              <a:rPr lang="en-US" dirty="0" err="1" smtClean="0"/>
              <a:t>và</a:t>
            </a:r>
            <a:r>
              <a:rPr lang="en-US" dirty="0" smtClean="0"/>
              <a:t> relationship</a:t>
            </a:r>
          </a:p>
          <a:p>
            <a:pPr>
              <a:spcBef>
                <a:spcPts val="7800"/>
              </a:spcBef>
            </a:pPr>
            <a:r>
              <a:rPr lang="en-US" dirty="0" err="1" smtClean="0"/>
              <a:t>Tạo</a:t>
            </a:r>
            <a:r>
              <a:rPr lang="en-US" dirty="0" smtClean="0"/>
              <a:t> node </a:t>
            </a:r>
            <a:r>
              <a:rPr lang="en-US" dirty="0" err="1"/>
              <a:t>với</a:t>
            </a:r>
            <a:r>
              <a:rPr lang="en-US" dirty="0"/>
              <a:t> property </a:t>
            </a:r>
            <a:r>
              <a:rPr lang="en-US" dirty="0" err="1"/>
              <a:t>là</a:t>
            </a:r>
            <a:r>
              <a:rPr lang="en-US" dirty="0"/>
              <a:t> name </a:t>
            </a:r>
            <a:r>
              <a:rPr lang="en-US" dirty="0" err="1"/>
              <a:t>và</a:t>
            </a:r>
            <a:r>
              <a:rPr lang="en-US" dirty="0"/>
              <a:t> value </a:t>
            </a:r>
            <a:r>
              <a:rPr lang="en-US" dirty="0" err="1"/>
              <a:t>là</a:t>
            </a:r>
            <a:r>
              <a:rPr lang="en-US" dirty="0"/>
              <a:t> Prancing Wolf Ice </a:t>
            </a:r>
            <a:r>
              <a:rPr lang="en-US" dirty="0" smtClean="0"/>
              <a:t>Wine.</a:t>
            </a:r>
          </a:p>
          <a:p>
            <a:pPr>
              <a:spcBef>
                <a:spcPts val="13200"/>
              </a:spcBef>
            </a:pPr>
            <a:r>
              <a:rPr lang="en-US" dirty="0" err="1"/>
              <a:t>Tương</a:t>
            </a:r>
            <a:r>
              <a:rPr lang="en-US" dirty="0"/>
              <a:t> </a:t>
            </a:r>
            <a:r>
              <a:rPr lang="en-US" dirty="0" err="1"/>
              <a:t>tự</a:t>
            </a:r>
            <a:r>
              <a:rPr lang="en-US" dirty="0"/>
              <a:t> ta </a:t>
            </a:r>
            <a:r>
              <a:rPr lang="en-US" dirty="0" err="1" smtClean="0"/>
              <a:t>tạo</a:t>
            </a:r>
            <a:r>
              <a:rPr lang="en-US" dirty="0" smtClean="0"/>
              <a:t> </a:t>
            </a:r>
            <a:r>
              <a:rPr lang="en-US" dirty="0" err="1"/>
              <a:t>thêm</a:t>
            </a:r>
            <a:r>
              <a:rPr lang="en-US" dirty="0"/>
              <a:t> </a:t>
            </a:r>
            <a:r>
              <a:rPr lang="en-US" dirty="0" smtClean="0"/>
              <a:t>node Wine </a:t>
            </a:r>
            <a:r>
              <a:rPr lang="en-US" dirty="0"/>
              <a:t>Expert </a:t>
            </a:r>
            <a:r>
              <a:rPr lang="en-US" dirty="0" smtClean="0"/>
              <a:t>Monthly. </a:t>
            </a:r>
            <a:r>
              <a:rPr lang="en-US" dirty="0" err="1" smtClean="0"/>
              <a:t>Chú</a:t>
            </a:r>
            <a:r>
              <a:rPr lang="en-US" dirty="0" smtClean="0"/>
              <a:t> </a:t>
            </a:r>
            <a:r>
              <a:rPr lang="en-US" dirty="0"/>
              <a:t>ý </a:t>
            </a:r>
            <a:r>
              <a:rPr lang="en-US" dirty="0" err="1"/>
              <a:t>khi</a:t>
            </a:r>
            <a:r>
              <a:rPr lang="en-US" dirty="0"/>
              <a:t> </a:t>
            </a:r>
            <a:r>
              <a:rPr lang="en-US" dirty="0" err="1"/>
              <a:t>thêm</a:t>
            </a:r>
            <a:r>
              <a:rPr lang="en-US" dirty="0"/>
              <a:t> </a:t>
            </a:r>
            <a:r>
              <a:rPr lang="en-US" dirty="0" err="1"/>
              <a:t>thì</a:t>
            </a:r>
            <a:r>
              <a:rPr lang="en-US" dirty="0"/>
              <a:t> </a:t>
            </a:r>
            <a:r>
              <a:rPr lang="en-US" dirty="0" err="1"/>
              <a:t>chỉ</a:t>
            </a:r>
            <a:r>
              <a:rPr lang="en-US" dirty="0"/>
              <a:t> </a:t>
            </a:r>
            <a:r>
              <a:rPr lang="en-US" dirty="0" err="1"/>
              <a:t>số</a:t>
            </a:r>
            <a:r>
              <a:rPr lang="en-US" dirty="0"/>
              <a:t> </a:t>
            </a:r>
            <a:r>
              <a:rPr lang="en-US" dirty="0" err="1"/>
              <a:t>các</a:t>
            </a:r>
            <a:r>
              <a:rPr lang="en-US" dirty="0"/>
              <a:t> node </a:t>
            </a:r>
            <a:r>
              <a:rPr lang="en-US" dirty="0" err="1"/>
              <a:t>sẽ</a:t>
            </a:r>
            <a:r>
              <a:rPr lang="en-US" dirty="0"/>
              <a:t> </a:t>
            </a:r>
            <a:r>
              <a:rPr lang="en-US" dirty="0" err="1"/>
              <a:t>tự</a:t>
            </a:r>
            <a:r>
              <a:rPr lang="en-US" dirty="0"/>
              <a:t> </a:t>
            </a:r>
            <a:r>
              <a:rPr lang="en-US" dirty="0" err="1" smtClean="0"/>
              <a:t>tăng</a:t>
            </a:r>
            <a:r>
              <a:rPr lang="en-US" dirty="0" smtClean="0"/>
              <a:t>(0,1,2,…,n).</a:t>
            </a:r>
            <a:endParaRPr lang="en-US" dirty="0"/>
          </a:p>
        </p:txBody>
      </p:sp>
      <p:pic>
        <p:nvPicPr>
          <p:cNvPr id="4" name="Picture 3"/>
          <p:cNvPicPr/>
          <p:nvPr/>
        </p:nvPicPr>
        <p:blipFill>
          <a:blip r:embed="rId2"/>
          <a:stretch>
            <a:fillRect/>
          </a:stretch>
        </p:blipFill>
        <p:spPr>
          <a:xfrm>
            <a:off x="1484897" y="2261933"/>
            <a:ext cx="2476500" cy="485775"/>
          </a:xfrm>
          <a:prstGeom prst="rect">
            <a:avLst/>
          </a:prstGeom>
        </p:spPr>
      </p:pic>
      <p:pic>
        <p:nvPicPr>
          <p:cNvPr id="5" name="Picture 4"/>
          <p:cNvPicPr/>
          <p:nvPr/>
        </p:nvPicPr>
        <p:blipFill>
          <a:blip r:embed="rId3"/>
          <a:stretch>
            <a:fillRect/>
          </a:stretch>
        </p:blipFill>
        <p:spPr>
          <a:xfrm>
            <a:off x="1163053" y="3477126"/>
            <a:ext cx="5943600" cy="1407695"/>
          </a:xfrm>
          <a:prstGeom prst="rect">
            <a:avLst/>
          </a:prstGeom>
        </p:spPr>
      </p:pic>
    </p:spTree>
    <p:extLst>
      <p:ext uri="{BB962C8B-B14F-4D97-AF65-F5344CB8AC3E}">
        <p14:creationId xmlns:p14="http://schemas.microsoft.com/office/powerpoint/2010/main" val="18425541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0537"/>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40042"/>
            <a:ext cx="10515600" cy="4636921"/>
          </a:xfrm>
        </p:spPr>
        <p:txBody>
          <a:bodyPr/>
          <a:lstStyle/>
          <a:p>
            <a:r>
              <a:rPr lang="en-US" dirty="0" err="1" smtClean="0"/>
              <a:t>Thêm</a:t>
            </a:r>
            <a:r>
              <a:rPr lang="en-US" dirty="0" smtClean="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2 node Wine Expert Monthly </a:t>
            </a:r>
            <a:r>
              <a:rPr lang="en-US" dirty="0" err="1"/>
              <a:t>và</a:t>
            </a:r>
            <a:r>
              <a:rPr lang="en-US" dirty="0"/>
              <a:t> </a:t>
            </a:r>
            <a:r>
              <a:rPr lang="en-US" dirty="0" err="1"/>
              <a:t>Pracing</a:t>
            </a:r>
            <a:r>
              <a:rPr lang="en-US" dirty="0"/>
              <a:t> Wolf </a:t>
            </a:r>
            <a:r>
              <a:rPr lang="en-US" dirty="0" smtClean="0"/>
              <a:t>wine.</a:t>
            </a:r>
            <a:endParaRPr lang="en-US" dirty="0"/>
          </a:p>
        </p:txBody>
      </p:sp>
      <p:pic>
        <p:nvPicPr>
          <p:cNvPr id="4" name="Picture 3"/>
          <p:cNvPicPr/>
          <p:nvPr/>
        </p:nvPicPr>
        <p:blipFill>
          <a:blip r:embed="rId2"/>
          <a:stretch>
            <a:fillRect/>
          </a:stretch>
        </p:blipFill>
        <p:spPr>
          <a:xfrm>
            <a:off x="4057650" y="2652462"/>
            <a:ext cx="4076700" cy="3333750"/>
          </a:xfrm>
          <a:prstGeom prst="rect">
            <a:avLst/>
          </a:prstGeom>
        </p:spPr>
      </p:pic>
    </p:spTree>
    <p:extLst>
      <p:ext uri="{BB962C8B-B14F-4D97-AF65-F5344CB8AC3E}">
        <p14:creationId xmlns:p14="http://schemas.microsoft.com/office/powerpoint/2010/main" val="11120464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4601"/>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479884"/>
            <a:ext cx="10515600" cy="4697079"/>
          </a:xfrm>
        </p:spPr>
        <p:txBody>
          <a:bodyPr/>
          <a:lstStyle/>
          <a:p>
            <a:r>
              <a:rPr lang="en-US" dirty="0" err="1"/>
              <a:t>Để</a:t>
            </a:r>
            <a:r>
              <a:rPr lang="en-US" dirty="0"/>
              <a:t> </a:t>
            </a:r>
            <a:r>
              <a:rPr lang="en-US" dirty="0" err="1"/>
              <a:t>xem</a:t>
            </a:r>
            <a:r>
              <a:rPr lang="en-US" dirty="0"/>
              <a:t> relationship </a:t>
            </a:r>
            <a:r>
              <a:rPr lang="en-US" dirty="0" err="1"/>
              <a:t>truy</a:t>
            </a:r>
            <a:r>
              <a:rPr lang="en-US" dirty="0"/>
              <a:t> </a:t>
            </a:r>
            <a:r>
              <a:rPr lang="en-US" dirty="0" err="1"/>
              <a:t>cập</a:t>
            </a:r>
            <a:r>
              <a:rPr lang="en-US" dirty="0"/>
              <a:t> </a:t>
            </a:r>
            <a:r>
              <a:rPr lang="en-US" dirty="0" err="1"/>
              <a:t>đường</a:t>
            </a:r>
            <a:r>
              <a:rPr lang="en-US" dirty="0"/>
              <a:t> link: </a:t>
            </a:r>
            <a:r>
              <a:rPr lang="en-US" u="sng" dirty="0">
                <a:hlinkClick r:id="rId2"/>
              </a:rPr>
              <a:t>http://</a:t>
            </a:r>
            <a:r>
              <a:rPr lang="en-US" u="sng" dirty="0" smtClean="0">
                <a:hlinkClick r:id="rId2"/>
              </a:rPr>
              <a:t>localhost:7474/db/data/relationship/0</a:t>
            </a:r>
            <a:endParaRPr lang="en-US" u="sng" dirty="0" smtClean="0"/>
          </a:p>
          <a:p>
            <a:pPr>
              <a:spcBef>
                <a:spcPts val="18600"/>
              </a:spcBef>
            </a:pPr>
            <a:r>
              <a:rPr lang="en-US" dirty="0" err="1"/>
              <a:t>Cũng</a:t>
            </a:r>
            <a:r>
              <a:rPr lang="en-US" dirty="0"/>
              <a:t> </a:t>
            </a:r>
            <a:r>
              <a:rPr lang="en-US" dirty="0" err="1"/>
              <a:t>như</a:t>
            </a:r>
            <a:r>
              <a:rPr lang="en-US" dirty="0"/>
              <a:t> node </a:t>
            </a:r>
            <a:r>
              <a:rPr lang="en-US" dirty="0" err="1"/>
              <a:t>thì</a:t>
            </a:r>
            <a:r>
              <a:rPr lang="en-US" dirty="0"/>
              <a:t> relationship </a:t>
            </a:r>
            <a:r>
              <a:rPr lang="en-US" dirty="0" err="1"/>
              <a:t>cũng</a:t>
            </a:r>
            <a:r>
              <a:rPr lang="en-US" dirty="0"/>
              <a:t> </a:t>
            </a:r>
            <a:r>
              <a:rPr lang="en-US" dirty="0" err="1"/>
              <a:t>có</a:t>
            </a:r>
            <a:r>
              <a:rPr lang="en-US" dirty="0"/>
              <a:t> property </a:t>
            </a:r>
            <a:r>
              <a:rPr lang="en-US" dirty="0" err="1"/>
              <a:t>với</a:t>
            </a:r>
            <a:r>
              <a:rPr lang="en-US" dirty="0"/>
              <a:t> value. Ta add property [rating:92] </a:t>
            </a:r>
            <a:r>
              <a:rPr lang="en-US" dirty="0" err="1"/>
              <a:t>để</a:t>
            </a:r>
            <a:r>
              <a:rPr lang="en-US" dirty="0"/>
              <a:t> </a:t>
            </a:r>
            <a:r>
              <a:rPr lang="en-US" dirty="0" err="1"/>
              <a:t>đánh</a:t>
            </a:r>
            <a:r>
              <a:rPr lang="en-US" dirty="0"/>
              <a:t> </a:t>
            </a:r>
            <a:r>
              <a:rPr lang="en-US" dirty="0" err="1"/>
              <a:t>giá</a:t>
            </a:r>
            <a:r>
              <a:rPr lang="en-US" dirty="0"/>
              <a:t> </a:t>
            </a:r>
            <a:r>
              <a:rPr lang="en-US" dirty="0" err="1"/>
              <a:t>điểm</a:t>
            </a:r>
            <a:r>
              <a:rPr lang="en-US" dirty="0"/>
              <a:t> </a:t>
            </a:r>
            <a:r>
              <a:rPr lang="en-US" dirty="0" err="1"/>
              <a:t>rượu</a:t>
            </a:r>
            <a:r>
              <a:rPr lang="en-US" dirty="0"/>
              <a:t> </a:t>
            </a:r>
            <a:r>
              <a:rPr lang="en-US" dirty="0" err="1"/>
              <a:t>nhận</a:t>
            </a:r>
            <a:r>
              <a:rPr lang="en-US" dirty="0"/>
              <a:t> </a:t>
            </a:r>
            <a:r>
              <a:rPr lang="en-US" dirty="0" err="1"/>
              <a:t>được</a:t>
            </a:r>
            <a:r>
              <a:rPr lang="en-US" dirty="0"/>
              <a:t>.</a:t>
            </a:r>
          </a:p>
        </p:txBody>
      </p:sp>
      <p:pic>
        <p:nvPicPr>
          <p:cNvPr id="4" name="Picture 3"/>
          <p:cNvPicPr/>
          <p:nvPr/>
        </p:nvPicPr>
        <p:blipFill>
          <a:blip r:embed="rId3"/>
          <a:stretch>
            <a:fillRect/>
          </a:stretch>
        </p:blipFill>
        <p:spPr>
          <a:xfrm>
            <a:off x="1560094" y="2550694"/>
            <a:ext cx="6597316" cy="1768643"/>
          </a:xfrm>
          <a:prstGeom prst="rect">
            <a:avLst/>
          </a:prstGeom>
        </p:spPr>
      </p:pic>
    </p:spTree>
    <p:extLst>
      <p:ext uri="{BB962C8B-B14F-4D97-AF65-F5344CB8AC3E}">
        <p14:creationId xmlns:p14="http://schemas.microsoft.com/office/powerpoint/2010/main" val="27883382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2886"/>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32547"/>
            <a:ext cx="10515600" cy="4444416"/>
          </a:xfrm>
        </p:spPr>
        <p:txBody>
          <a:bodyPr/>
          <a:lstStyle/>
          <a:p>
            <a:r>
              <a:rPr lang="en-US" dirty="0" err="1"/>
              <a:t>Để</a:t>
            </a:r>
            <a:r>
              <a:rPr lang="en-US" dirty="0"/>
              <a:t> </a:t>
            </a:r>
            <a:r>
              <a:rPr lang="en-US" dirty="0" err="1"/>
              <a:t>xem</a:t>
            </a:r>
            <a:r>
              <a:rPr lang="en-US" dirty="0"/>
              <a:t> </a:t>
            </a:r>
            <a:r>
              <a:rPr lang="en-US" dirty="0" err="1"/>
              <a:t>đồ</a:t>
            </a:r>
            <a:r>
              <a:rPr lang="en-US" dirty="0"/>
              <a:t> </a:t>
            </a:r>
            <a:r>
              <a:rPr lang="en-US" dirty="0" err="1"/>
              <a:t>thị</a:t>
            </a:r>
            <a:r>
              <a:rPr lang="en-US" dirty="0"/>
              <a:t> ta </a:t>
            </a:r>
            <a:r>
              <a:rPr lang="en-US" dirty="0" err="1" smtClean="0"/>
              <a:t>chọn</a:t>
            </a:r>
            <a:r>
              <a:rPr lang="en-US" dirty="0" smtClean="0"/>
              <a:t> button </a:t>
            </a:r>
            <a:r>
              <a:rPr lang="en-US" dirty="0" err="1"/>
              <a:t>ngoài</a:t>
            </a:r>
            <a:r>
              <a:rPr lang="en-US" dirty="0"/>
              <a:t> </a:t>
            </a:r>
            <a:r>
              <a:rPr lang="en-US" dirty="0" err="1"/>
              <a:t>cùng</a:t>
            </a:r>
            <a:r>
              <a:rPr lang="en-US" dirty="0"/>
              <a:t> </a:t>
            </a:r>
            <a:r>
              <a:rPr lang="en-US" dirty="0" err="1"/>
              <a:t>bên</a:t>
            </a:r>
            <a:r>
              <a:rPr lang="en-US" dirty="0"/>
              <a:t> </a:t>
            </a:r>
            <a:r>
              <a:rPr lang="en-US" dirty="0" err="1"/>
              <a:t>phải</a:t>
            </a:r>
            <a:r>
              <a:rPr lang="en-US" dirty="0" smtClean="0"/>
              <a:t>:</a:t>
            </a:r>
          </a:p>
          <a:p>
            <a:pPr>
              <a:spcBef>
                <a:spcPts val="6600"/>
              </a:spcBef>
            </a:pPr>
            <a:r>
              <a:rPr lang="en-US" dirty="0" smtClean="0"/>
              <a:t>Ta </a:t>
            </a:r>
            <a:r>
              <a:rPr lang="en-US" dirty="0" err="1" smtClean="0"/>
              <a:t>được</a:t>
            </a:r>
            <a:r>
              <a:rPr lang="en-US" dirty="0" smtClean="0"/>
              <a:t> </a:t>
            </a:r>
            <a:r>
              <a:rPr lang="en-US" dirty="0" err="1"/>
              <a:t>đồ</a:t>
            </a:r>
            <a:r>
              <a:rPr lang="en-US" dirty="0"/>
              <a:t> </a:t>
            </a:r>
            <a:r>
              <a:rPr lang="en-US" dirty="0" err="1"/>
              <a:t>thị</a:t>
            </a:r>
            <a:r>
              <a:rPr lang="en-US" dirty="0"/>
              <a:t> </a:t>
            </a:r>
            <a:r>
              <a:rPr lang="en-US" dirty="0" err="1" smtClean="0"/>
              <a:t>sau</a:t>
            </a:r>
            <a:r>
              <a:rPr lang="en-US" dirty="0" smtClean="0"/>
              <a:t>:</a:t>
            </a:r>
            <a:endParaRPr lang="en-US" dirty="0"/>
          </a:p>
        </p:txBody>
      </p:sp>
      <p:pic>
        <p:nvPicPr>
          <p:cNvPr id="4" name="Picture 3"/>
          <p:cNvPicPr/>
          <p:nvPr/>
        </p:nvPicPr>
        <p:blipFill>
          <a:blip r:embed="rId2"/>
          <a:stretch>
            <a:fillRect/>
          </a:stretch>
        </p:blipFill>
        <p:spPr>
          <a:xfrm>
            <a:off x="1715752" y="2308058"/>
            <a:ext cx="3057525" cy="533400"/>
          </a:xfrm>
          <a:prstGeom prst="rect">
            <a:avLst/>
          </a:prstGeom>
        </p:spPr>
      </p:pic>
      <p:pic>
        <p:nvPicPr>
          <p:cNvPr id="5" name="Picture 4"/>
          <p:cNvPicPr/>
          <p:nvPr/>
        </p:nvPicPr>
        <p:blipFill>
          <a:blip r:embed="rId3"/>
          <a:stretch>
            <a:fillRect/>
          </a:stretch>
        </p:blipFill>
        <p:spPr>
          <a:xfrm>
            <a:off x="1715752" y="3537284"/>
            <a:ext cx="4107532" cy="2376237"/>
          </a:xfrm>
          <a:prstGeom prst="rect">
            <a:avLst/>
          </a:prstGeom>
        </p:spPr>
      </p:pic>
    </p:spTree>
    <p:extLst>
      <p:ext uri="{BB962C8B-B14F-4D97-AF65-F5344CB8AC3E}">
        <p14:creationId xmlns:p14="http://schemas.microsoft.com/office/powerpoint/2010/main" val="243180370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52074"/>
            <a:ext cx="10515600" cy="4624889"/>
          </a:xfrm>
        </p:spPr>
        <p:txBody>
          <a:bodyPr/>
          <a:lstStyle/>
          <a:p>
            <a:r>
              <a:rPr lang="en-US" dirty="0" err="1"/>
              <a:t>Để</a:t>
            </a:r>
            <a:r>
              <a:rPr lang="en-US" dirty="0"/>
              <a:t> </a:t>
            </a:r>
            <a:r>
              <a:rPr lang="en-US" dirty="0" err="1"/>
              <a:t>trực</a:t>
            </a:r>
            <a:r>
              <a:rPr lang="en-US" dirty="0"/>
              <a:t> </a:t>
            </a:r>
            <a:r>
              <a:rPr lang="en-US" dirty="0" err="1"/>
              <a:t>quan</a:t>
            </a:r>
            <a:r>
              <a:rPr lang="en-US" dirty="0"/>
              <a:t> ta </a:t>
            </a:r>
            <a:r>
              <a:rPr lang="en-US" dirty="0" err="1"/>
              <a:t>sẽ</a:t>
            </a:r>
            <a:r>
              <a:rPr lang="en-US" dirty="0"/>
              <a:t> </a:t>
            </a:r>
            <a:r>
              <a:rPr lang="en-US" dirty="0" err="1"/>
              <a:t>điều</a:t>
            </a:r>
            <a:r>
              <a:rPr lang="en-US" dirty="0"/>
              <a:t> </a:t>
            </a:r>
            <a:r>
              <a:rPr lang="en-US" dirty="0" err="1"/>
              <a:t>chỉnh</a:t>
            </a:r>
            <a:r>
              <a:rPr lang="en-US" dirty="0"/>
              <a:t> </a:t>
            </a:r>
            <a:r>
              <a:rPr lang="en-US" dirty="0" err="1"/>
              <a:t>nhãn</a:t>
            </a:r>
            <a:r>
              <a:rPr lang="en-US" dirty="0"/>
              <a:t> </a:t>
            </a:r>
            <a:r>
              <a:rPr lang="en-US" dirty="0" err="1"/>
              <a:t>cho</a:t>
            </a:r>
            <a:r>
              <a:rPr lang="en-US" dirty="0"/>
              <a:t> </a:t>
            </a:r>
            <a:r>
              <a:rPr lang="en-US" dirty="0" err="1"/>
              <a:t>các</a:t>
            </a:r>
            <a:r>
              <a:rPr lang="en-US" dirty="0"/>
              <a:t> </a:t>
            </a:r>
            <a:r>
              <a:rPr lang="en-US" dirty="0" smtClean="0"/>
              <a:t>node, </a:t>
            </a:r>
            <a:r>
              <a:rPr lang="en-US" dirty="0" err="1" smtClean="0"/>
              <a:t>chọn</a:t>
            </a:r>
            <a:r>
              <a:rPr lang="en-US" dirty="0" smtClean="0"/>
              <a:t> </a:t>
            </a:r>
            <a:r>
              <a:rPr lang="en-US" dirty="0"/>
              <a:t>new </a:t>
            </a:r>
            <a:r>
              <a:rPr lang="en-US" dirty="0" smtClean="0"/>
              <a:t>profile</a:t>
            </a:r>
          </a:p>
          <a:p>
            <a:pPr>
              <a:spcBef>
                <a:spcPts val="22800"/>
              </a:spcBef>
            </a:pPr>
            <a:r>
              <a:rPr lang="en-US" dirty="0" err="1"/>
              <a:t>Điểu</a:t>
            </a:r>
            <a:r>
              <a:rPr lang="en-US" dirty="0"/>
              <a:t> </a:t>
            </a:r>
            <a:r>
              <a:rPr lang="en-US" dirty="0" err="1"/>
              <a:t>chỉnh</a:t>
            </a:r>
            <a:r>
              <a:rPr lang="en-US" dirty="0"/>
              <a:t> label </a:t>
            </a:r>
            <a:r>
              <a:rPr lang="en-US" dirty="0" err="1"/>
              <a:t>từ</a:t>
            </a:r>
            <a:r>
              <a:rPr lang="en-US" dirty="0"/>
              <a:t> {id} sang {id}:{prop.name}. </a:t>
            </a:r>
            <a:r>
              <a:rPr lang="en-US" dirty="0" err="1"/>
              <a:t>Nhấn</a:t>
            </a:r>
            <a:r>
              <a:rPr lang="en-US" dirty="0"/>
              <a:t> save</a:t>
            </a:r>
            <a:r>
              <a:rPr lang="en-US" dirty="0" smtClean="0"/>
              <a:t> </a:t>
            </a:r>
            <a:r>
              <a:rPr lang="en-US" dirty="0" err="1" smtClean="0"/>
              <a:t>để</a:t>
            </a:r>
            <a:r>
              <a:rPr lang="en-US" dirty="0" smtClean="0"/>
              <a:t> </a:t>
            </a:r>
            <a:r>
              <a:rPr lang="en-US" dirty="0" err="1" smtClean="0"/>
              <a:t>lưu</a:t>
            </a:r>
            <a:r>
              <a:rPr lang="en-US" dirty="0" smtClean="0"/>
              <a:t> </a:t>
            </a:r>
            <a:r>
              <a:rPr lang="en-US" dirty="0" err="1" smtClean="0"/>
              <a:t>lại</a:t>
            </a:r>
            <a:r>
              <a:rPr lang="en-US" dirty="0" smtClean="0"/>
              <a:t> </a:t>
            </a:r>
            <a:r>
              <a:rPr lang="en-US" dirty="0" err="1" smtClean="0"/>
              <a:t>thay</a:t>
            </a:r>
            <a:r>
              <a:rPr lang="en-US" dirty="0" smtClean="0"/>
              <a:t> </a:t>
            </a:r>
            <a:r>
              <a:rPr lang="en-US" dirty="0" err="1" smtClean="0"/>
              <a:t>đổi</a:t>
            </a:r>
            <a:r>
              <a:rPr lang="en-US" dirty="0" smtClean="0"/>
              <a:t>.</a:t>
            </a:r>
          </a:p>
        </p:txBody>
      </p:sp>
      <p:pic>
        <p:nvPicPr>
          <p:cNvPr id="4" name="Picture 3"/>
          <p:cNvPicPr/>
          <p:nvPr/>
        </p:nvPicPr>
        <p:blipFill>
          <a:blip r:embed="rId2"/>
          <a:stretch>
            <a:fillRect/>
          </a:stretch>
        </p:blipFill>
        <p:spPr>
          <a:xfrm>
            <a:off x="1852863" y="2123073"/>
            <a:ext cx="3114257" cy="2376738"/>
          </a:xfrm>
          <a:prstGeom prst="rect">
            <a:avLst/>
          </a:prstGeom>
        </p:spPr>
      </p:pic>
      <p:pic>
        <p:nvPicPr>
          <p:cNvPr id="5" name="Picture 4"/>
          <p:cNvPicPr/>
          <p:nvPr/>
        </p:nvPicPr>
        <p:blipFill>
          <a:blip r:embed="rId3"/>
          <a:stretch>
            <a:fillRect/>
          </a:stretch>
        </p:blipFill>
        <p:spPr>
          <a:xfrm>
            <a:off x="4967120" y="2123073"/>
            <a:ext cx="2564648" cy="2376738"/>
          </a:xfrm>
          <a:prstGeom prst="rect">
            <a:avLst/>
          </a:prstGeom>
        </p:spPr>
      </p:pic>
    </p:spTree>
    <p:extLst>
      <p:ext uri="{BB962C8B-B14F-4D97-AF65-F5344CB8AC3E}">
        <p14:creationId xmlns:p14="http://schemas.microsoft.com/office/powerpoint/2010/main" val="7221112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sau</a:t>
            </a:r>
            <a:r>
              <a:rPr lang="en-US" dirty="0" smtClean="0"/>
              <a:t> </a:t>
            </a:r>
            <a:r>
              <a:rPr lang="en-US" dirty="0" err="1" smtClean="0"/>
              <a:t>khi</a:t>
            </a:r>
            <a:r>
              <a:rPr lang="en-US" dirty="0" smtClean="0"/>
              <a:t> </a:t>
            </a:r>
            <a:r>
              <a:rPr lang="en-US" dirty="0" err="1" smtClean="0"/>
              <a:t>chỉnh</a:t>
            </a:r>
            <a:r>
              <a:rPr lang="en-US" dirty="0" smtClean="0"/>
              <a:t> </a:t>
            </a:r>
            <a:r>
              <a:rPr lang="en-US" dirty="0" err="1" smtClean="0"/>
              <a:t>sửa</a:t>
            </a:r>
            <a:endParaRPr lang="en-US" dirty="0"/>
          </a:p>
        </p:txBody>
      </p:sp>
      <p:pic>
        <p:nvPicPr>
          <p:cNvPr id="4" name="Picture 3"/>
          <p:cNvPicPr/>
          <p:nvPr/>
        </p:nvPicPr>
        <p:blipFill>
          <a:blip r:embed="rId2"/>
          <a:stretch>
            <a:fillRect/>
          </a:stretch>
        </p:blipFill>
        <p:spPr>
          <a:xfrm>
            <a:off x="1708486" y="2358189"/>
            <a:ext cx="6749464" cy="3729790"/>
          </a:xfrm>
          <a:prstGeom prst="rect">
            <a:avLst/>
          </a:prstGeom>
        </p:spPr>
      </p:pic>
    </p:spTree>
    <p:extLst>
      <p:ext uri="{BB962C8B-B14F-4D97-AF65-F5344CB8AC3E}">
        <p14:creationId xmlns:p14="http://schemas.microsoft.com/office/powerpoint/2010/main" val="28873345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1"/>
          <p:cNvSpPr>
            <a:spLocks/>
          </p:cNvSpPr>
          <p:nvPr/>
        </p:nvSpPr>
        <p:spPr bwMode="auto">
          <a:xfrm>
            <a:off x="628060" y="301458"/>
            <a:ext cx="6777292"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Cypher là gì?</a:t>
            </a:r>
            <a:endParaRPr lang="es-ES" sz="2400">
              <a:solidFill>
                <a:prstClr val="black"/>
              </a:solidFill>
              <a:ea typeface="ＭＳ Ｐゴシック" charset="0"/>
              <a:cs typeface="Calibri" charset="0"/>
              <a:sym typeface="Calibri" charset="0"/>
            </a:endParaRPr>
          </a:p>
        </p:txBody>
      </p:sp>
      <p:sp>
        <p:nvSpPr>
          <p:cNvPr id="6" name="Rectangle 5"/>
          <p:cNvSpPr/>
          <p:nvPr/>
        </p:nvSpPr>
        <p:spPr>
          <a:xfrm>
            <a:off x="628060" y="907741"/>
            <a:ext cx="9864015" cy="1077218"/>
          </a:xfrm>
          <a:prstGeom prst="rect">
            <a:avLst/>
          </a:prstGeom>
        </p:spPr>
        <p:txBody>
          <a:bodyPr wrap="square">
            <a:spAutoFit/>
          </a:bodyPr>
          <a:lstStyle/>
          <a:p>
            <a:r>
              <a:rPr lang="en-US" sz="1600" smtClean="0">
                <a:latin typeface="Open Sans Light"/>
              </a:rPr>
              <a:t>Có rất nhiều ngôn ngữ cho phép truy vấn trong Neo4J như:  Java, Ruby, Gremlin, Cypher,… Một trong số các ngôn ngữ phổ biến nhất là Cypher. </a:t>
            </a:r>
            <a:r>
              <a:rPr lang="en-US" sz="1600">
                <a:latin typeface="Open Sans Light"/>
              </a:rPr>
              <a:t>Khi đã hiểu rõ về cypher, ta có thể dễ dàng học sang các ngôn ngữ truy vấn đồ thị </a:t>
            </a:r>
            <a:r>
              <a:rPr lang="en-US" sz="1600" smtClean="0">
                <a:latin typeface="Open Sans Light"/>
              </a:rPr>
              <a:t>khác. Cypher </a:t>
            </a:r>
            <a:r>
              <a:rPr lang="en-US" sz="1600">
                <a:latin typeface="Open Sans Light"/>
              </a:rPr>
              <a:t>là ngôn ngữ truy vấn cho Graph Database, có đặc điểm dễ đọc và dễ hiểu đối với các nhà phát triển, các chuyên gia cơ sở dữ </a:t>
            </a:r>
            <a:r>
              <a:rPr lang="en-US" sz="1600" smtClean="0">
                <a:latin typeface="Open Sans Light"/>
              </a:rPr>
              <a:t>liệu.</a:t>
            </a:r>
            <a:endParaRPr lang="en-US" sz="1600">
              <a:latin typeface="Open Sans Light"/>
            </a:endParaRPr>
          </a:p>
        </p:txBody>
      </p:sp>
      <p:cxnSp>
        <p:nvCxnSpPr>
          <p:cNvPr id="9" name="Straight Connector 8"/>
          <p:cNvCxnSpPr/>
          <p:nvPr/>
        </p:nvCxnSpPr>
        <p:spPr>
          <a:xfrm>
            <a:off x="2952199" y="6281687"/>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011892" y="4436174"/>
            <a:ext cx="3524275" cy="2009"/>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567683" y="2590530"/>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83263" y="6294565"/>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8155297" y="2103538"/>
            <a:ext cx="2054446" cy="1002393"/>
            <a:chOff x="6357950" y="1142990"/>
            <a:chExt cx="1540834" cy="751794"/>
          </a:xfrm>
        </p:grpSpPr>
        <p:sp>
          <p:nvSpPr>
            <p:cNvPr id="53" name="Oval 52"/>
            <p:cNvSpPr/>
            <p:nvPr/>
          </p:nvSpPr>
          <p:spPr>
            <a:xfrm>
              <a:off x="6357950" y="1313150"/>
              <a:ext cx="368876" cy="3688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54" name="Group 72"/>
            <p:cNvGrpSpPr/>
            <p:nvPr/>
          </p:nvGrpSpPr>
          <p:grpSpPr>
            <a:xfrm>
              <a:off x="7000892" y="1142990"/>
              <a:ext cx="897892" cy="751794"/>
              <a:chOff x="2951142" y="2589225"/>
              <a:chExt cx="468313" cy="392113"/>
            </a:xfrm>
            <a:solidFill>
              <a:schemeClr val="accent3"/>
            </a:solidFill>
          </p:grpSpPr>
          <p:sp>
            <p:nvSpPr>
              <p:cNvPr id="55"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6"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7"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58" name="Group 57"/>
          <p:cNvGrpSpPr/>
          <p:nvPr/>
        </p:nvGrpSpPr>
        <p:grpSpPr>
          <a:xfrm>
            <a:off x="8155293" y="5723062"/>
            <a:ext cx="2021741" cy="933403"/>
            <a:chOff x="6357950" y="3857634"/>
            <a:chExt cx="1516306" cy="700052"/>
          </a:xfrm>
        </p:grpSpPr>
        <p:sp>
          <p:nvSpPr>
            <p:cNvPr id="59" name="Oval 58"/>
            <p:cNvSpPr/>
            <p:nvPr/>
          </p:nvSpPr>
          <p:spPr>
            <a:xfrm>
              <a:off x="6357950" y="4086224"/>
              <a:ext cx="368876" cy="3688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0" name="Group 89"/>
            <p:cNvGrpSpPr/>
            <p:nvPr/>
          </p:nvGrpSpPr>
          <p:grpSpPr>
            <a:xfrm>
              <a:off x="7143768" y="3857634"/>
              <a:ext cx="730488" cy="700052"/>
              <a:chOff x="431784" y="3611563"/>
              <a:chExt cx="381000" cy="365126"/>
            </a:xfrm>
            <a:solidFill>
              <a:schemeClr val="accent4"/>
            </a:solidFill>
          </p:grpSpPr>
          <p:sp>
            <p:nvSpPr>
              <p:cNvPr id="61" name="Freeform 16"/>
              <p:cNvSpPr>
                <a:spLocks/>
              </p:cNvSpPr>
              <p:nvPr/>
            </p:nvSpPr>
            <p:spPr bwMode="auto">
              <a:xfrm>
                <a:off x="487346" y="3768726"/>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2" name="Freeform 17"/>
              <p:cNvSpPr>
                <a:spLocks/>
              </p:cNvSpPr>
              <p:nvPr/>
            </p:nvSpPr>
            <p:spPr bwMode="auto">
              <a:xfrm>
                <a:off x="431784" y="3611563"/>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3" name="Freeform 18"/>
              <p:cNvSpPr>
                <a:spLocks/>
              </p:cNvSpPr>
              <p:nvPr/>
            </p:nvSpPr>
            <p:spPr bwMode="auto">
              <a:xfrm>
                <a:off x="619109" y="3768726"/>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64" name="Group 63"/>
          <p:cNvGrpSpPr/>
          <p:nvPr/>
        </p:nvGrpSpPr>
        <p:grpSpPr>
          <a:xfrm>
            <a:off x="1196510" y="5723061"/>
            <a:ext cx="2307084" cy="803536"/>
            <a:chOff x="1138861" y="3857634"/>
            <a:chExt cx="1730313" cy="602652"/>
          </a:xfrm>
        </p:grpSpPr>
        <p:sp>
          <p:nvSpPr>
            <p:cNvPr id="65" name="Oval 64"/>
            <p:cNvSpPr/>
            <p:nvPr/>
          </p:nvSpPr>
          <p:spPr>
            <a:xfrm>
              <a:off x="2500298" y="4086224"/>
              <a:ext cx="368876" cy="3688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6" name="Group 79"/>
            <p:cNvGrpSpPr/>
            <p:nvPr/>
          </p:nvGrpSpPr>
          <p:grpSpPr>
            <a:xfrm>
              <a:off x="1138861" y="3857634"/>
              <a:ext cx="913110" cy="602652"/>
              <a:chOff x="2141517" y="2373325"/>
              <a:chExt cx="476251" cy="314325"/>
            </a:xfrm>
            <a:solidFill>
              <a:schemeClr val="accent6"/>
            </a:solidFill>
          </p:grpSpPr>
          <p:sp>
            <p:nvSpPr>
              <p:cNvPr id="67" name="Rectangle 22"/>
              <p:cNvSpPr>
                <a:spLocks noChangeArrowheads="1"/>
              </p:cNvSpPr>
              <p:nvPr/>
            </p:nvSpPr>
            <p:spPr bwMode="auto">
              <a:xfrm>
                <a:off x="2200255" y="2678125"/>
                <a:ext cx="387350" cy="95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8" name="Rectangle 23"/>
              <p:cNvSpPr>
                <a:spLocks noChangeArrowheads="1"/>
              </p:cNvSpPr>
              <p:nvPr/>
            </p:nvSpPr>
            <p:spPr bwMode="auto">
              <a:xfrm>
                <a:off x="2517755" y="2468575"/>
                <a:ext cx="69850" cy="20955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9" name="Rectangle 24"/>
              <p:cNvSpPr>
                <a:spLocks noChangeArrowheads="1"/>
              </p:cNvSpPr>
              <p:nvPr/>
            </p:nvSpPr>
            <p:spPr bwMode="auto">
              <a:xfrm>
                <a:off x="2438380" y="2547950"/>
                <a:ext cx="69850" cy="1301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0" name="Rectangle 25"/>
              <p:cNvSpPr>
                <a:spLocks noChangeArrowheads="1"/>
              </p:cNvSpPr>
              <p:nvPr/>
            </p:nvSpPr>
            <p:spPr bwMode="auto">
              <a:xfrm>
                <a:off x="2359005" y="2592400"/>
                <a:ext cx="69850" cy="857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1" name="Rectangle 26"/>
              <p:cNvSpPr>
                <a:spLocks noChangeArrowheads="1"/>
              </p:cNvSpPr>
              <p:nvPr/>
            </p:nvSpPr>
            <p:spPr bwMode="auto">
              <a:xfrm>
                <a:off x="2279630" y="2551125"/>
                <a:ext cx="69850" cy="1270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2" name="Rectangle 27"/>
              <p:cNvSpPr>
                <a:spLocks noChangeArrowheads="1"/>
              </p:cNvSpPr>
              <p:nvPr/>
            </p:nvSpPr>
            <p:spPr bwMode="auto">
              <a:xfrm>
                <a:off x="2200255" y="2587637"/>
                <a:ext cx="68263" cy="904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3" name="Freeform 28"/>
              <p:cNvSpPr>
                <a:spLocks/>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4" name="Freeform 29"/>
              <p:cNvSpPr>
                <a:spLocks/>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5" name="Freeform 30"/>
              <p:cNvSpPr>
                <a:spLocks/>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76" name="Group 75"/>
          <p:cNvGrpSpPr/>
          <p:nvPr/>
        </p:nvGrpSpPr>
        <p:grpSpPr>
          <a:xfrm>
            <a:off x="1297247" y="2196345"/>
            <a:ext cx="2206347" cy="839550"/>
            <a:chOff x="1214414" y="1212596"/>
            <a:chExt cx="1654760" cy="629662"/>
          </a:xfrm>
        </p:grpSpPr>
        <p:sp>
          <p:nvSpPr>
            <p:cNvPr id="77" name="Oval 76"/>
            <p:cNvSpPr/>
            <p:nvPr/>
          </p:nvSpPr>
          <p:spPr>
            <a:xfrm>
              <a:off x="2500298" y="1313150"/>
              <a:ext cx="368876" cy="3688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Freeform 23"/>
            <p:cNvSpPr>
              <a:spLocks noEditPoints="1"/>
            </p:cNvSpPr>
            <p:nvPr/>
          </p:nvSpPr>
          <p:spPr bwMode="auto">
            <a:xfrm>
              <a:off x="1214414" y="1212596"/>
              <a:ext cx="758928" cy="629662"/>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79" name="Rectangle 78"/>
          <p:cNvSpPr/>
          <p:nvPr/>
        </p:nvSpPr>
        <p:spPr>
          <a:xfrm>
            <a:off x="2630757" y="2960794"/>
            <a:ext cx="2671509" cy="1323439"/>
          </a:xfrm>
          <a:prstGeom prst="rect">
            <a:avLst/>
          </a:prstGeom>
        </p:spPr>
        <p:txBody>
          <a:bodyPr wrap="square">
            <a:spAutoFit/>
          </a:bodyPr>
          <a:lstStyle/>
          <a:p>
            <a:r>
              <a:rPr lang="en-US" sz="1600">
                <a:latin typeface="Open Sans Light"/>
              </a:rPr>
              <a:t>Cypher cho phép người dùng tìm kiếm thông tin trên CSDL theo một mô hình cụ </a:t>
            </a:r>
            <a:r>
              <a:rPr lang="en-US" sz="1600" smtClean="0">
                <a:latin typeface="Open Sans Light"/>
              </a:rPr>
              <a:t>thể với các nút và mối quan hệ. </a:t>
            </a:r>
            <a:endParaRPr lang="en-US" sz="1600" dirty="0">
              <a:solidFill>
                <a:schemeClr val="bg1">
                  <a:lumMod val="65000"/>
                </a:schemeClr>
              </a:solidFill>
              <a:latin typeface="Open Sans Light"/>
              <a:ea typeface="Open Sans" pitchFamily="34" charset="0"/>
              <a:cs typeface="Open Sans" pitchFamily="34" charset="0"/>
            </a:endParaRPr>
          </a:p>
        </p:txBody>
      </p:sp>
      <p:sp>
        <p:nvSpPr>
          <p:cNvPr id="80" name="Rectangle 79"/>
          <p:cNvSpPr/>
          <p:nvPr/>
        </p:nvSpPr>
        <p:spPr>
          <a:xfrm>
            <a:off x="6600773" y="2893867"/>
            <a:ext cx="2671509" cy="1323439"/>
          </a:xfrm>
          <a:prstGeom prst="rect">
            <a:avLst/>
          </a:prstGeom>
        </p:spPr>
        <p:txBody>
          <a:bodyPr wrap="square">
            <a:spAutoFit/>
          </a:bodyPr>
          <a:lstStyle/>
          <a:p>
            <a:r>
              <a:rPr lang="en-US" sz="1600" smtClean="0">
                <a:latin typeface="Open Sans Light"/>
              </a:rPr>
              <a:t>Cypher được xem là ngôn ngữ truy vấn đồ thị dễ tìm hiểu nhất, và là một cơ sở dữ liệu tương tự SQL tuyệt vời để học về đồ thị.</a:t>
            </a:r>
            <a:endParaRPr lang="en-US" sz="1600" dirty="0">
              <a:solidFill>
                <a:schemeClr val="bg1">
                  <a:lumMod val="65000"/>
                </a:schemeClr>
              </a:solidFill>
              <a:latin typeface="Open Sans Light"/>
              <a:ea typeface="Open Sans" pitchFamily="34" charset="0"/>
              <a:cs typeface="Open Sans" pitchFamily="34" charset="0"/>
            </a:endParaRPr>
          </a:p>
        </p:txBody>
      </p:sp>
      <p:sp>
        <p:nvSpPr>
          <p:cNvPr id="81" name="Rectangle 80"/>
          <p:cNvSpPr/>
          <p:nvPr/>
        </p:nvSpPr>
        <p:spPr>
          <a:xfrm>
            <a:off x="2603528" y="5266780"/>
            <a:ext cx="2671509" cy="584775"/>
          </a:xfrm>
          <a:prstGeom prst="rect">
            <a:avLst/>
          </a:prstGeom>
        </p:spPr>
        <p:txBody>
          <a:bodyPr wrap="square">
            <a:spAutoFit/>
          </a:bodyPr>
          <a:lstStyle/>
          <a:p>
            <a:r>
              <a:rPr lang="en-US" sz="1600" smtClean="0">
                <a:latin typeface="Open Sans Light"/>
              </a:rPr>
              <a:t>Cypher cho phép quản lý index và ràng buộc</a:t>
            </a:r>
            <a:endParaRPr lang="en-US" sz="1600" dirty="0">
              <a:solidFill>
                <a:schemeClr val="bg1">
                  <a:lumMod val="65000"/>
                </a:schemeClr>
              </a:solidFill>
              <a:latin typeface="Open Sans Light"/>
              <a:ea typeface="Open Sans" pitchFamily="34" charset="0"/>
              <a:cs typeface="Open Sans" pitchFamily="34" charset="0"/>
            </a:endParaRPr>
          </a:p>
        </p:txBody>
      </p:sp>
      <p:sp>
        <p:nvSpPr>
          <p:cNvPr id="82" name="Rectangle 81"/>
          <p:cNvSpPr/>
          <p:nvPr/>
        </p:nvSpPr>
        <p:spPr>
          <a:xfrm>
            <a:off x="6708710" y="5191459"/>
            <a:ext cx="2671509" cy="830997"/>
          </a:xfrm>
          <a:prstGeom prst="rect">
            <a:avLst/>
          </a:prstGeom>
        </p:spPr>
        <p:txBody>
          <a:bodyPr wrap="square">
            <a:spAutoFit/>
          </a:bodyPr>
          <a:lstStyle/>
          <a:p>
            <a:r>
              <a:rPr lang="en-US" sz="1600" smtClean="0">
                <a:latin typeface="Open Sans Light"/>
              </a:rPr>
              <a:t>Cypher có thể tạo, cập nhật, xóa các nút, quan hệ, nhãn và thuộc tính.</a:t>
            </a:r>
            <a:endParaRPr lang="en-US" sz="1600" dirty="0">
              <a:solidFill>
                <a:schemeClr val="bg1">
                  <a:lumMod val="65000"/>
                </a:schemeClr>
              </a:solidFill>
              <a:latin typeface="Open Sans Light"/>
              <a:ea typeface="Open Sans" pitchFamily="34" charset="0"/>
              <a:cs typeface="Open Sans" pitchFamily="34" charset="0"/>
            </a:endParaRPr>
          </a:p>
        </p:txBody>
      </p:sp>
    </p:spTree>
    <p:extLst>
      <p:ext uri="{BB962C8B-B14F-4D97-AF65-F5344CB8AC3E}">
        <p14:creationId xmlns:p14="http://schemas.microsoft.com/office/powerpoint/2010/main" val="4858745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sfsdf 5"/>
          <p:cNvSpPr/>
          <p:nvPr/>
        </p:nvSpPr>
        <p:spPr>
          <a:xfrm>
            <a:off x="483179" y="4296803"/>
            <a:ext cx="5907315" cy="0"/>
          </a:xfrm>
          <a:prstGeom prst="line">
            <a:avLst/>
          </a:prstGeom>
          <a:ln>
            <a:solidFill>
              <a:schemeClr val="accent4"/>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9" name="dsfsdf 2"/>
          <p:cNvSpPr/>
          <p:nvPr/>
        </p:nvSpPr>
        <p:spPr>
          <a:xfrm>
            <a:off x="483180" y="3566379"/>
            <a:ext cx="5907314" cy="0"/>
          </a:xfrm>
          <a:prstGeom prst="line">
            <a:avLst/>
          </a:prstGeom>
          <a:ln>
            <a:solidFill>
              <a:srgbClr val="7030A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1" name="dsfsdf 8"/>
          <p:cNvSpPr/>
          <p:nvPr/>
        </p:nvSpPr>
        <p:spPr>
          <a:xfrm>
            <a:off x="483179" y="5015015"/>
            <a:ext cx="5907316" cy="0"/>
          </a:xfrm>
          <a:prstGeom prst="line">
            <a:avLst/>
          </a:prstGeom>
          <a:ln>
            <a:solidFill>
              <a:srgbClr val="FF000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5" name="dsfsdf 1"/>
          <p:cNvSpPr txBox="1">
            <a:spLocks/>
          </p:cNvSpPr>
          <p:nvPr/>
        </p:nvSpPr>
        <p:spPr>
          <a:xfrm>
            <a:off x="483177" y="3293690"/>
            <a:ext cx="5478673" cy="30728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2000" b="1" smtClean="0">
                <a:solidFill>
                  <a:srgbClr val="7030A0"/>
                </a:solidFill>
                <a:ea typeface="Roboto" panose="02000000000000000000" pitchFamily="2" charset="0"/>
                <a:cs typeface="Arial" panose="020B0604020202020204" pitchFamily="34" charset="0"/>
              </a:rPr>
              <a:t>Tạo node và relationship trên đồ thị</a:t>
            </a:r>
            <a:endParaRPr lang="en-US" sz="2000" b="1" dirty="0">
              <a:solidFill>
                <a:srgbClr val="7030A0"/>
              </a:solidFill>
              <a:ea typeface="Roboto" panose="02000000000000000000" pitchFamily="2" charset="0"/>
              <a:cs typeface="Arial" panose="020B0604020202020204" pitchFamily="34" charset="0"/>
            </a:endParaRPr>
          </a:p>
        </p:txBody>
      </p:sp>
      <p:sp>
        <p:nvSpPr>
          <p:cNvPr id="46" name="dsfsdf 4"/>
          <p:cNvSpPr txBox="1">
            <a:spLocks/>
          </p:cNvSpPr>
          <p:nvPr/>
        </p:nvSpPr>
        <p:spPr>
          <a:xfrm>
            <a:off x="483177" y="3985882"/>
            <a:ext cx="5015034" cy="28658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C000"/>
                </a:solidFill>
                <a:ea typeface="Roboto" panose="02000000000000000000" pitchFamily="2" charset="0"/>
                <a:cs typeface="Arial" panose="020B0604020202020204" pitchFamily="34" charset="0"/>
              </a:rPr>
              <a:t>Các thao tác xóa và remove trên đồ thị</a:t>
            </a:r>
            <a:endParaRPr lang="en-US" sz="1800" b="1" dirty="0">
              <a:solidFill>
                <a:srgbClr val="FFC000"/>
              </a:solidFill>
              <a:ea typeface="Roboto" panose="02000000000000000000" pitchFamily="2" charset="0"/>
              <a:cs typeface="Arial" panose="020B0604020202020204" pitchFamily="34" charset="0"/>
            </a:endParaRPr>
          </a:p>
        </p:txBody>
      </p:sp>
      <p:sp>
        <p:nvSpPr>
          <p:cNvPr id="47" name="dsfsdf 7"/>
          <p:cNvSpPr txBox="1">
            <a:spLocks/>
          </p:cNvSpPr>
          <p:nvPr/>
        </p:nvSpPr>
        <p:spPr>
          <a:xfrm>
            <a:off x="483176" y="4704094"/>
            <a:ext cx="5015035" cy="29384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0000"/>
                </a:solidFill>
                <a:ea typeface="Roboto" panose="02000000000000000000" pitchFamily="2" charset="0"/>
                <a:cs typeface="Arial" panose="020B0604020202020204" pitchFamily="34" charset="0"/>
              </a:rPr>
              <a:t>Truy vấn với các điều kiện khác nhau</a:t>
            </a:r>
            <a:endParaRPr lang="en-US" sz="1800" b="1" dirty="0">
              <a:solidFill>
                <a:srgbClr val="FF0000"/>
              </a:solidFill>
              <a:ea typeface="Roboto" panose="02000000000000000000" pitchFamily="2" charset="0"/>
              <a:cs typeface="Arial" panose="020B0604020202020204" pitchFamily="34" charset="0"/>
            </a:endParaRPr>
          </a:p>
        </p:txBody>
      </p:sp>
      <p:pic>
        <p:nvPicPr>
          <p:cNvPr id="31" name="Picture 30"/>
          <p:cNvPicPr>
            <a:picLocks noChangeAspect="1"/>
          </p:cNvPicPr>
          <p:nvPr/>
        </p:nvPicPr>
        <p:blipFill>
          <a:blip r:embed="rId3"/>
          <a:stretch>
            <a:fillRect/>
          </a:stretch>
        </p:blipFill>
        <p:spPr>
          <a:xfrm>
            <a:off x="6245204" y="200096"/>
            <a:ext cx="5077197" cy="2499197"/>
          </a:xfrm>
          <a:prstGeom prst="rect">
            <a:avLst/>
          </a:prstGeom>
        </p:spPr>
      </p:pic>
      <p:sp>
        <p:nvSpPr>
          <p:cNvPr id="32" name="Rectangle 31"/>
          <p:cNvSpPr/>
          <p:nvPr/>
        </p:nvSpPr>
        <p:spPr>
          <a:xfrm>
            <a:off x="483176" y="82624"/>
            <a:ext cx="3222131" cy="2308324"/>
          </a:xfrm>
          <a:prstGeom prst="rect">
            <a:avLst/>
          </a:prstGeom>
        </p:spPr>
        <p:txBody>
          <a:bodyPr wrap="square">
            <a:spAutoFit/>
          </a:bodyPr>
          <a:lstStyle/>
          <a:p>
            <a:r>
              <a:rPr lang="en-US" b="1">
                <a:latin typeface="Open Sans Light"/>
              </a:rPr>
              <a:t>V</a:t>
            </a:r>
            <a:r>
              <a:rPr lang="en-US" b="1" smtClean="0">
                <a:latin typeface="Open Sans Light"/>
              </a:rPr>
              <a:t>ấn đề dùng trong slide</a:t>
            </a:r>
          </a:p>
          <a:p>
            <a:endParaRPr lang="en-US" b="1" smtClean="0">
              <a:latin typeface="Open Sans Light"/>
            </a:endParaRPr>
          </a:p>
          <a:p>
            <a:endParaRPr lang="en-US" b="1" smtClean="0">
              <a:latin typeface="Open Sans Light"/>
            </a:endParaRPr>
          </a:p>
          <a:p>
            <a:r>
              <a:rPr lang="en-US" smtClean="0">
                <a:latin typeface="Open Sans Light"/>
              </a:rPr>
              <a:t>Cần quản lý mối quan hệ giữa các người bạn trong cùng một nhóm.</a:t>
            </a:r>
          </a:p>
          <a:p>
            <a:endParaRPr lang="en-US" b="1">
              <a:latin typeface="Open Sans Light"/>
            </a:endParaRPr>
          </a:p>
          <a:p>
            <a:endParaRPr lang="en-US" b="1">
              <a:latin typeface="Open Sans Light"/>
            </a:endParaRPr>
          </a:p>
        </p:txBody>
      </p:sp>
      <p:grpSp>
        <p:nvGrpSpPr>
          <p:cNvPr id="40" name="Group 23"/>
          <p:cNvGrpSpPr>
            <a:grpSpLocks/>
          </p:cNvGrpSpPr>
          <p:nvPr/>
        </p:nvGrpSpPr>
        <p:grpSpPr bwMode="auto">
          <a:xfrm>
            <a:off x="1593851" y="6745818"/>
            <a:ext cx="9144000" cy="122767"/>
            <a:chOff x="-1" y="-1"/>
            <a:chExt cx="6858001" cy="91441"/>
          </a:xfrm>
        </p:grpSpPr>
        <p:sp>
          <p:nvSpPr>
            <p:cNvPr id="50"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1"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2"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3"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4"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Tree>
    <p:extLst>
      <p:ext uri="{BB962C8B-B14F-4D97-AF65-F5344CB8AC3E}">
        <p14:creationId xmlns:p14="http://schemas.microsoft.com/office/powerpoint/2010/main" val="15776391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1000" fill="hold"/>
                                        <p:tgtEl>
                                          <p:spTgt spid="45"/>
                                        </p:tgtEl>
                                        <p:attrNameLst>
                                          <p:attrName>ppt_w</p:attrName>
                                        </p:attrNameLst>
                                      </p:cBhvr>
                                      <p:tavLst>
                                        <p:tav tm="0">
                                          <p:val>
                                            <p:strVal val="#ppt_w+.3"/>
                                          </p:val>
                                        </p:tav>
                                        <p:tav tm="100000">
                                          <p:val>
                                            <p:strVal val="#ppt_w"/>
                                          </p:val>
                                        </p:tav>
                                      </p:tavLst>
                                    </p:anim>
                                    <p:anim calcmode="lin" valueType="num">
                                      <p:cBhvr>
                                        <p:cTn id="8" dur="1000" fill="hold"/>
                                        <p:tgtEl>
                                          <p:spTgt spid="45"/>
                                        </p:tgtEl>
                                        <p:attrNameLst>
                                          <p:attrName>ppt_h</p:attrName>
                                        </p:attrNameLst>
                                      </p:cBhvr>
                                      <p:tavLst>
                                        <p:tav tm="0">
                                          <p:val>
                                            <p:strVal val="#ppt_h"/>
                                          </p:val>
                                        </p:tav>
                                        <p:tav tm="100000">
                                          <p:val>
                                            <p:strVal val="#ppt_h"/>
                                          </p:val>
                                        </p:tav>
                                      </p:tavLst>
                                    </p:anim>
                                    <p:animEffect transition="in" filter="fade">
                                      <p:cBhvr>
                                        <p:cTn id="9" dur="1000"/>
                                        <p:tgtEl>
                                          <p:spTgt spid="45"/>
                                        </p:tgtEl>
                                      </p:cBhvr>
                                    </p:animEffect>
                                  </p:childTnLst>
                                </p:cTn>
                              </p:par>
                              <p:par>
                                <p:cTn id="10" presetID="50" presetClass="entr" presetSubtype="0" decel="100000" fill="hold" nodeType="withEffect">
                                  <p:stCondLst>
                                    <p:cond delay="70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900"/>
                                  </p:stCondLst>
                                  <p:childTnLst>
                                    <p:set>
                                      <p:cBhvr>
                                        <p:cTn id="16" dur="1" fill="hold">
                                          <p:stCondLst>
                                            <p:cond delay="0"/>
                                          </p:stCondLst>
                                        </p:cTn>
                                        <p:tgtEl>
                                          <p:spTgt spid="46"/>
                                        </p:tgtEl>
                                        <p:attrNameLst>
                                          <p:attrName>style.visibility</p:attrName>
                                        </p:attrNameLst>
                                      </p:cBhvr>
                                      <p:to>
                                        <p:strVal val="visible"/>
                                      </p:to>
                                    </p:set>
                                    <p:anim calcmode="lin" valueType="num">
                                      <p:cBhvr>
                                        <p:cTn id="17" dur="1000" fill="hold"/>
                                        <p:tgtEl>
                                          <p:spTgt spid="46"/>
                                        </p:tgtEl>
                                        <p:attrNameLst>
                                          <p:attrName>ppt_w</p:attrName>
                                        </p:attrNameLst>
                                      </p:cBhvr>
                                      <p:tavLst>
                                        <p:tav tm="0">
                                          <p:val>
                                            <p:strVal val="#ppt_w+.3"/>
                                          </p:val>
                                        </p:tav>
                                        <p:tav tm="100000">
                                          <p:val>
                                            <p:strVal val="#ppt_w"/>
                                          </p:val>
                                        </p:tav>
                                      </p:tavLst>
                                    </p:anim>
                                    <p:anim calcmode="lin" valueType="num">
                                      <p:cBhvr>
                                        <p:cTn id="18" dur="1000" fill="hold"/>
                                        <p:tgtEl>
                                          <p:spTgt spid="46"/>
                                        </p:tgtEl>
                                        <p:attrNameLst>
                                          <p:attrName>ppt_h</p:attrName>
                                        </p:attrNameLst>
                                      </p:cBhvr>
                                      <p:tavLst>
                                        <p:tav tm="0">
                                          <p:val>
                                            <p:strVal val="#ppt_h"/>
                                          </p:val>
                                        </p:tav>
                                        <p:tav tm="100000">
                                          <p:val>
                                            <p:strVal val="#ppt_h"/>
                                          </p:val>
                                        </p:tav>
                                      </p:tavLst>
                                    </p:anim>
                                    <p:animEffect transition="in" filter="fade">
                                      <p:cBhvr>
                                        <p:cTn id="19" dur="1000"/>
                                        <p:tgtEl>
                                          <p:spTgt spid="46"/>
                                        </p:tgtEl>
                                      </p:cBhvr>
                                    </p:animEffect>
                                  </p:childTnLst>
                                </p:cTn>
                              </p:par>
                              <p:par>
                                <p:cTn id="20" presetID="50" presetClass="entr" presetSubtype="0" decel="100000" fill="hold" nodeType="withEffect">
                                  <p:stCondLst>
                                    <p:cond delay="10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1000" fill="hold"/>
                                        <p:tgtEl>
                                          <p:spTgt spid="38"/>
                                        </p:tgtEl>
                                        <p:attrNameLst>
                                          <p:attrName>ppt_w</p:attrName>
                                        </p:attrNameLst>
                                      </p:cBhvr>
                                      <p:tavLst>
                                        <p:tav tm="0">
                                          <p:val>
                                            <p:strVal val="#ppt_w+.3"/>
                                          </p:val>
                                        </p:tav>
                                        <p:tav tm="100000">
                                          <p:val>
                                            <p:strVal val="#ppt_w"/>
                                          </p:val>
                                        </p:tav>
                                      </p:tavLst>
                                    </p:anim>
                                    <p:anim calcmode="lin" valueType="num">
                                      <p:cBhvr>
                                        <p:cTn id="23" dur="1000" fill="hold"/>
                                        <p:tgtEl>
                                          <p:spTgt spid="38"/>
                                        </p:tgtEl>
                                        <p:attrNameLst>
                                          <p:attrName>ppt_h</p:attrName>
                                        </p:attrNameLst>
                                      </p:cBhvr>
                                      <p:tavLst>
                                        <p:tav tm="0">
                                          <p:val>
                                            <p:strVal val="#ppt_h"/>
                                          </p:val>
                                        </p:tav>
                                        <p:tav tm="100000">
                                          <p:val>
                                            <p:strVal val="#ppt_h"/>
                                          </p:val>
                                        </p:tav>
                                      </p:tavLst>
                                    </p:anim>
                                    <p:animEffect transition="in" filter="fade">
                                      <p:cBhvr>
                                        <p:cTn id="24" dur="1000"/>
                                        <p:tgtEl>
                                          <p:spTgt spid="38"/>
                                        </p:tgtEl>
                                      </p:cBhvr>
                                    </p:animEffect>
                                  </p:childTnLst>
                                </p:cTn>
                              </p:par>
                              <p:par>
                                <p:cTn id="25" presetID="50" presetClass="entr" presetSubtype="0" decel="100000" fill="hold" grpId="0" nodeType="withEffect">
                                  <p:stCondLst>
                                    <p:cond delay="1200"/>
                                  </p:stCondLst>
                                  <p:childTnLst>
                                    <p:set>
                                      <p:cBhvr>
                                        <p:cTn id="26" dur="1" fill="hold">
                                          <p:stCondLst>
                                            <p:cond delay="0"/>
                                          </p:stCondLst>
                                        </p:cTn>
                                        <p:tgtEl>
                                          <p:spTgt spid="47"/>
                                        </p:tgtEl>
                                        <p:attrNameLst>
                                          <p:attrName>style.visibility</p:attrName>
                                        </p:attrNameLst>
                                      </p:cBhvr>
                                      <p:to>
                                        <p:strVal val="visible"/>
                                      </p:to>
                                    </p:set>
                                    <p:anim calcmode="lin" valueType="num">
                                      <p:cBhvr>
                                        <p:cTn id="27" dur="1000" fill="hold"/>
                                        <p:tgtEl>
                                          <p:spTgt spid="47"/>
                                        </p:tgtEl>
                                        <p:attrNameLst>
                                          <p:attrName>ppt_w</p:attrName>
                                        </p:attrNameLst>
                                      </p:cBhvr>
                                      <p:tavLst>
                                        <p:tav tm="0">
                                          <p:val>
                                            <p:strVal val="#ppt_w+.3"/>
                                          </p:val>
                                        </p:tav>
                                        <p:tav tm="100000">
                                          <p:val>
                                            <p:strVal val="#ppt_w"/>
                                          </p:val>
                                        </p:tav>
                                      </p:tavLst>
                                    </p:anim>
                                    <p:anim calcmode="lin" valueType="num">
                                      <p:cBhvr>
                                        <p:cTn id="28" dur="1000" fill="hold"/>
                                        <p:tgtEl>
                                          <p:spTgt spid="47"/>
                                        </p:tgtEl>
                                        <p:attrNameLst>
                                          <p:attrName>ppt_h</p:attrName>
                                        </p:attrNameLst>
                                      </p:cBhvr>
                                      <p:tavLst>
                                        <p:tav tm="0">
                                          <p:val>
                                            <p:strVal val="#ppt_h"/>
                                          </p:val>
                                        </p:tav>
                                        <p:tav tm="100000">
                                          <p:val>
                                            <p:strVal val="#ppt_h"/>
                                          </p:val>
                                        </p:tav>
                                      </p:tavLst>
                                    </p:anim>
                                    <p:animEffect transition="in" filter="fade">
                                      <p:cBhvr>
                                        <p:cTn id="29" dur="1000"/>
                                        <p:tgtEl>
                                          <p:spTgt spid="47"/>
                                        </p:tgtEl>
                                      </p:cBhvr>
                                    </p:animEffect>
                                  </p:childTnLst>
                                </p:cTn>
                              </p:par>
                              <p:par>
                                <p:cTn id="30" presetID="50" presetClass="entr" presetSubtype="0" decel="100000" fill="hold" nodeType="withEffect">
                                  <p:stCondLst>
                                    <p:cond delay="1300"/>
                                  </p:stCondLst>
                                  <p:childTnLst>
                                    <p:set>
                                      <p:cBhvr>
                                        <p:cTn id="31" dur="1" fill="hold">
                                          <p:stCondLst>
                                            <p:cond delay="0"/>
                                          </p:stCondLst>
                                        </p:cTn>
                                        <p:tgtEl>
                                          <p:spTgt spid="41"/>
                                        </p:tgtEl>
                                        <p:attrNameLst>
                                          <p:attrName>style.visibility</p:attrName>
                                        </p:attrNameLst>
                                      </p:cBhvr>
                                      <p:to>
                                        <p:strVal val="visible"/>
                                      </p:to>
                                    </p:set>
                                    <p:anim calcmode="lin" valueType="num">
                                      <p:cBhvr>
                                        <p:cTn id="32" dur="1000" fill="hold"/>
                                        <p:tgtEl>
                                          <p:spTgt spid="41"/>
                                        </p:tgtEl>
                                        <p:attrNameLst>
                                          <p:attrName>ppt_w</p:attrName>
                                        </p:attrNameLst>
                                      </p:cBhvr>
                                      <p:tavLst>
                                        <p:tav tm="0">
                                          <p:val>
                                            <p:strVal val="#ppt_w+.3"/>
                                          </p:val>
                                        </p:tav>
                                        <p:tav tm="100000">
                                          <p:val>
                                            <p:strVal val="#ppt_w"/>
                                          </p:val>
                                        </p:tav>
                                      </p:tavLst>
                                    </p:anim>
                                    <p:anim calcmode="lin" valueType="num">
                                      <p:cBhvr>
                                        <p:cTn id="33" dur="1000" fill="hold"/>
                                        <p:tgtEl>
                                          <p:spTgt spid="41"/>
                                        </p:tgtEl>
                                        <p:attrNameLst>
                                          <p:attrName>ppt_h</p:attrName>
                                        </p:attrNameLst>
                                      </p:cBhvr>
                                      <p:tavLst>
                                        <p:tav tm="0">
                                          <p:val>
                                            <p:strVal val="#ppt_h"/>
                                          </p:val>
                                        </p:tav>
                                        <p:tav tm="100000">
                                          <p:val>
                                            <p:strVal val="#ppt_h"/>
                                          </p:val>
                                        </p:tav>
                                      </p:tavLst>
                                    </p:anim>
                                    <p:animEffect transition="in" filter="fade">
                                      <p:cBhvr>
                                        <p:cTn id="34"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897" y="231198"/>
            <a:ext cx="6571928" cy="757777"/>
          </a:xfrm>
        </p:spPr>
        <p:txBody>
          <a:bodyPr>
            <a:normAutofit fontScale="90000"/>
          </a:bodyPr>
          <a:lstStyle/>
          <a:p>
            <a:pPr algn="l"/>
            <a:r>
              <a:rPr lang="en-US" dirty="0" smtClean="0"/>
              <a:t>GRAPH STORE</a:t>
            </a:r>
            <a:endParaRPr lang="en-US" dirty="0"/>
          </a:p>
        </p:txBody>
      </p:sp>
      <p:sp>
        <p:nvSpPr>
          <p:cNvPr id="21" name="Cube 20"/>
          <p:cNvSpPr/>
          <p:nvPr/>
        </p:nvSpPr>
        <p:spPr>
          <a:xfrm flipH="1">
            <a:off x="600691" y="3242275"/>
            <a:ext cx="1021355" cy="870188"/>
          </a:xfrm>
          <a:prstGeom prst="cub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3" name="Cube 22"/>
          <p:cNvSpPr/>
          <p:nvPr/>
        </p:nvSpPr>
        <p:spPr>
          <a:xfrm flipH="1">
            <a:off x="626897" y="1283137"/>
            <a:ext cx="1025242" cy="873499"/>
          </a:xfrm>
          <a:prstGeom prst="cub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5" name="Parallelogram 24"/>
          <p:cNvSpPr/>
          <p:nvPr/>
        </p:nvSpPr>
        <p:spPr>
          <a:xfrm>
            <a:off x="864636" y="1514790"/>
            <a:ext cx="6334189" cy="641845"/>
          </a:xfrm>
          <a:prstGeom prst="parallelogram">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smtClean="0">
                <a:solidFill>
                  <a:schemeClr val="tx1"/>
                </a:solidFill>
              </a:rPr>
              <a:t>1. </a:t>
            </a:r>
            <a:r>
              <a:rPr lang="en-US" sz="2500" b="1" dirty="0" err="1" smtClean="0">
                <a:solidFill>
                  <a:schemeClr val="tx1"/>
                </a:solidFill>
              </a:rPr>
              <a:t>Tổng</a:t>
            </a:r>
            <a:r>
              <a:rPr lang="en-US" sz="2500" b="1" dirty="0" smtClean="0">
                <a:solidFill>
                  <a:schemeClr val="tx1"/>
                </a:solidFill>
              </a:rPr>
              <a:t> </a:t>
            </a:r>
            <a:r>
              <a:rPr lang="en-US" sz="2500" b="1" dirty="0" err="1" smtClean="0">
                <a:solidFill>
                  <a:schemeClr val="tx1"/>
                </a:solidFill>
              </a:rPr>
              <a:t>quan</a:t>
            </a:r>
            <a:endParaRPr lang="en-US" sz="2500" b="1" dirty="0">
              <a:solidFill>
                <a:schemeClr val="tx1"/>
              </a:solidFill>
            </a:endParaRPr>
          </a:p>
        </p:txBody>
      </p:sp>
      <p:sp>
        <p:nvSpPr>
          <p:cNvPr id="31" name="Parallelogram 30"/>
          <p:cNvSpPr/>
          <p:nvPr/>
        </p:nvSpPr>
        <p:spPr>
          <a:xfrm>
            <a:off x="864636" y="3449133"/>
            <a:ext cx="6334189" cy="663330"/>
          </a:xfrm>
          <a:prstGeom prst="parallelogram">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2. </a:t>
            </a:r>
            <a:r>
              <a:rPr lang="en-US" sz="2500" dirty="0" err="1" smtClean="0">
                <a:solidFill>
                  <a:schemeClr val="tx1"/>
                </a:solidFill>
              </a:rPr>
              <a:t>Liên</a:t>
            </a:r>
            <a:r>
              <a:rPr lang="en-US" sz="2500" dirty="0" smtClean="0">
                <a:solidFill>
                  <a:schemeClr val="tx1"/>
                </a:solidFill>
              </a:rPr>
              <a:t> </a:t>
            </a:r>
            <a:r>
              <a:rPr lang="en-US" sz="2500" dirty="0" err="1" smtClean="0">
                <a:solidFill>
                  <a:schemeClr val="tx1"/>
                </a:solidFill>
              </a:rPr>
              <a:t>kết</a:t>
            </a:r>
            <a:r>
              <a:rPr lang="en-US" sz="2500" dirty="0" smtClean="0">
                <a:solidFill>
                  <a:schemeClr val="tx1"/>
                </a:solidFill>
              </a:rPr>
              <a:t> </a:t>
            </a:r>
            <a:r>
              <a:rPr lang="en-US" sz="2500" dirty="0" err="1" smtClean="0">
                <a:solidFill>
                  <a:schemeClr val="tx1"/>
                </a:solidFill>
              </a:rPr>
              <a:t>dữ</a:t>
            </a:r>
            <a:r>
              <a:rPr lang="en-US" sz="2500" dirty="0" smtClean="0">
                <a:solidFill>
                  <a:schemeClr val="tx1"/>
                </a:solidFill>
              </a:rPr>
              <a:t> </a:t>
            </a:r>
            <a:r>
              <a:rPr lang="en-US" sz="2500" dirty="0" err="1" smtClean="0">
                <a:solidFill>
                  <a:schemeClr val="tx1"/>
                </a:solidFill>
              </a:rPr>
              <a:t>liệu</a:t>
            </a:r>
            <a:r>
              <a:rPr lang="en-US" sz="2500" dirty="0" smtClean="0">
                <a:solidFill>
                  <a:schemeClr val="tx1"/>
                </a:solidFill>
              </a:rPr>
              <a:t> </a:t>
            </a:r>
            <a:r>
              <a:rPr lang="en-US" sz="2500" dirty="0" err="1" smtClean="0">
                <a:solidFill>
                  <a:schemeClr val="tx1"/>
                </a:solidFill>
              </a:rPr>
              <a:t>ngoài</a:t>
            </a:r>
            <a:r>
              <a:rPr lang="en-US" sz="2500" dirty="0" smtClean="0">
                <a:solidFill>
                  <a:schemeClr val="tx1"/>
                </a:solidFill>
              </a:rPr>
              <a:t> </a:t>
            </a:r>
            <a:r>
              <a:rPr lang="en-US" sz="2500" dirty="0" err="1" smtClean="0">
                <a:solidFill>
                  <a:schemeClr val="tx1"/>
                </a:solidFill>
              </a:rPr>
              <a:t>với</a:t>
            </a:r>
            <a:r>
              <a:rPr lang="en-US" sz="2500" dirty="0" smtClean="0">
                <a:solidFill>
                  <a:schemeClr val="tx1"/>
                </a:solidFill>
              </a:rPr>
              <a:t> </a:t>
            </a:r>
            <a:r>
              <a:rPr lang="en-US" sz="2500" dirty="0" err="1" smtClean="0">
                <a:solidFill>
                  <a:schemeClr val="tx1"/>
                </a:solidFill>
              </a:rPr>
              <a:t>chuẩn</a:t>
            </a:r>
            <a:r>
              <a:rPr lang="en-US" sz="2500" dirty="0" smtClean="0">
                <a:solidFill>
                  <a:schemeClr val="tx1"/>
                </a:solidFill>
              </a:rPr>
              <a:t> RDF</a:t>
            </a:r>
            <a:endParaRPr lang="en-US" sz="2500" dirty="0">
              <a:solidFill>
                <a:schemeClr val="tx1"/>
              </a:solidFill>
            </a:endParaRPr>
          </a:p>
        </p:txBody>
      </p:sp>
      <p:sp>
        <p:nvSpPr>
          <p:cNvPr id="36" name="Cube 35"/>
          <p:cNvSpPr/>
          <p:nvPr/>
        </p:nvSpPr>
        <p:spPr>
          <a:xfrm flipH="1">
            <a:off x="600691" y="4916384"/>
            <a:ext cx="1021355" cy="1014466"/>
          </a:xfrm>
          <a:prstGeom prst="cub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arallelogram 19"/>
          <p:cNvSpPr/>
          <p:nvPr/>
        </p:nvSpPr>
        <p:spPr>
          <a:xfrm>
            <a:off x="864636" y="5198102"/>
            <a:ext cx="6334189" cy="732747"/>
          </a:xfrm>
          <a:prstGeom prst="parallelogram">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3. </a:t>
            </a:r>
            <a:r>
              <a:rPr lang="en-US" sz="2500" dirty="0" err="1" smtClean="0">
                <a:solidFill>
                  <a:schemeClr val="tx1"/>
                </a:solidFill>
              </a:rPr>
              <a:t>Tình</a:t>
            </a:r>
            <a:r>
              <a:rPr lang="en-US" sz="2500" dirty="0" smtClean="0">
                <a:solidFill>
                  <a:schemeClr val="tx1"/>
                </a:solidFill>
              </a:rPr>
              <a:t> </a:t>
            </a:r>
            <a:r>
              <a:rPr lang="en-US" sz="2500" dirty="0" err="1" smtClean="0">
                <a:solidFill>
                  <a:schemeClr val="tx1"/>
                </a:solidFill>
              </a:rPr>
              <a:t>huống</a:t>
            </a:r>
            <a:r>
              <a:rPr lang="en-US" sz="2500" dirty="0" smtClean="0">
                <a:solidFill>
                  <a:schemeClr val="tx1"/>
                </a:solidFill>
              </a:rPr>
              <a:t> </a:t>
            </a:r>
            <a:r>
              <a:rPr lang="en-US" sz="2500" dirty="0" err="1" smtClean="0">
                <a:solidFill>
                  <a:schemeClr val="tx1"/>
                </a:solidFill>
              </a:rPr>
              <a:t>sử</a:t>
            </a:r>
            <a:r>
              <a:rPr lang="en-US" sz="2500" dirty="0" smtClean="0">
                <a:solidFill>
                  <a:schemeClr val="tx1"/>
                </a:solidFill>
              </a:rPr>
              <a:t> </a:t>
            </a:r>
            <a:r>
              <a:rPr lang="en-US" sz="2500" dirty="0" err="1" smtClean="0">
                <a:solidFill>
                  <a:schemeClr val="tx1"/>
                </a:solidFill>
              </a:rPr>
              <a:t>dụng</a:t>
            </a:r>
            <a:endParaRPr lang="en-US" sz="2500" dirty="0">
              <a:solidFill>
                <a:schemeClr val="tx1"/>
              </a:solidFill>
            </a:endParaRPr>
          </a:p>
        </p:txBody>
      </p:sp>
    </p:spTree>
    <p:extLst>
      <p:ext uri="{BB962C8B-B14F-4D97-AF65-F5344CB8AC3E}">
        <p14:creationId xmlns:p14="http://schemas.microsoft.com/office/powerpoint/2010/main" val="928616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AND FIND A NODE</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454268" y="2548233"/>
            <a:ext cx="6362606" cy="502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CREATE </a:t>
            </a:r>
            <a:r>
              <a:rPr lang="en-US" smtClean="0"/>
              <a:t>(Si:Classmate </a:t>
            </a:r>
            <a:r>
              <a:rPr lang="en-US"/>
              <a:t>{name: </a:t>
            </a:r>
            <a:r>
              <a:rPr lang="en-US" smtClean="0"/>
              <a:t>‘Sỉ', </a:t>
            </a:r>
            <a:r>
              <a:rPr lang="en-US"/>
              <a:t>born:1994, hobby:'Movie</a:t>
            </a:r>
            <a:r>
              <a:rPr lang="en-US" smtClean="0"/>
              <a:t>'})</a:t>
            </a:r>
            <a:endParaRPr lang="en-US"/>
          </a:p>
        </p:txBody>
      </p:sp>
      <p:sp>
        <p:nvSpPr>
          <p:cNvPr id="15" name="Rectangular Callout 14"/>
          <p:cNvSpPr/>
          <p:nvPr/>
        </p:nvSpPr>
        <p:spPr>
          <a:xfrm>
            <a:off x="8135081" y="382553"/>
            <a:ext cx="3182005" cy="1541583"/>
          </a:xfrm>
          <a:prstGeom prst="wedgeRectCallout">
            <a:avLst>
              <a:gd name="adj1" fmla="val -93659"/>
              <a:gd name="adj2" fmla="val 105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CREATE mệnh đề để tạo dữ liệu</a:t>
            </a:r>
          </a:p>
          <a:p>
            <a:r>
              <a:rPr lang="en-US" smtClean="0"/>
              <a:t>(Si: Classmate) với biến là Si và nhãn Classmate cho node</a:t>
            </a:r>
          </a:p>
          <a:p>
            <a:r>
              <a:rPr lang="en-US" smtClean="0"/>
              <a:t>Name, born, hobby là các thuộc tính</a:t>
            </a:r>
            <a:endParaRPr lang="en-US"/>
          </a:p>
        </p:txBody>
      </p:sp>
      <p:sp>
        <p:nvSpPr>
          <p:cNvPr id="41" name="Rectangle 40"/>
          <p:cNvSpPr/>
          <p:nvPr/>
        </p:nvSpPr>
        <p:spPr>
          <a:xfrm>
            <a:off x="538994" y="4870333"/>
            <a:ext cx="6277880" cy="453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(Si:Classmate) WHERE Si.name = ‘Sỉ’ RETURN Si;</a:t>
            </a:r>
            <a:endParaRPr lang="en-US"/>
          </a:p>
        </p:txBody>
      </p:sp>
      <p:sp>
        <p:nvSpPr>
          <p:cNvPr id="42" name="Rectangular Callout 41"/>
          <p:cNvSpPr/>
          <p:nvPr/>
        </p:nvSpPr>
        <p:spPr>
          <a:xfrm>
            <a:off x="8101871" y="2557305"/>
            <a:ext cx="3182004" cy="1696998"/>
          </a:xfrm>
          <a:prstGeom prst="wedgeRectCallout">
            <a:avLst>
              <a:gd name="adj1" fmla="val -89135"/>
              <a:gd name="adj2" fmla="val 97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mệnh đề để xác định node và quan hệ.</a:t>
            </a:r>
          </a:p>
          <a:p>
            <a:r>
              <a:rPr lang="en-US" smtClean="0"/>
              <a:t>WHERE mệnh đề rang buộc điều kiện và RETURN trả về kết quả</a:t>
            </a:r>
          </a:p>
          <a:p>
            <a:endParaRPr lang="en-US"/>
          </a:p>
        </p:txBody>
      </p:sp>
      <p:sp>
        <p:nvSpPr>
          <p:cNvPr id="17" name="Right Arrow 16"/>
          <p:cNvSpPr/>
          <p:nvPr/>
        </p:nvSpPr>
        <p:spPr>
          <a:xfrm>
            <a:off x="7328663" y="5714804"/>
            <a:ext cx="1020825" cy="339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8856133" y="4779088"/>
            <a:ext cx="2614270" cy="1728077"/>
          </a:xfrm>
          <a:prstGeom prst="rect">
            <a:avLst/>
          </a:prstGeom>
        </p:spPr>
      </p:pic>
      <p:pic>
        <p:nvPicPr>
          <p:cNvPr id="21" name="Picture 20"/>
          <p:cNvPicPr>
            <a:picLocks noChangeAspect="1"/>
          </p:cNvPicPr>
          <p:nvPr/>
        </p:nvPicPr>
        <p:blipFill>
          <a:blip r:embed="rId3"/>
          <a:stretch>
            <a:fillRect/>
          </a:stretch>
        </p:blipFill>
        <p:spPr>
          <a:xfrm>
            <a:off x="454268" y="969197"/>
            <a:ext cx="6362606" cy="1095951"/>
          </a:xfrm>
          <a:prstGeom prst="rect">
            <a:avLst/>
          </a:prstGeom>
        </p:spPr>
      </p:pic>
      <p:pic>
        <p:nvPicPr>
          <p:cNvPr id="22" name="Picture 21"/>
          <p:cNvPicPr>
            <a:picLocks noChangeAspect="1"/>
          </p:cNvPicPr>
          <p:nvPr/>
        </p:nvPicPr>
        <p:blipFill>
          <a:blip r:embed="rId4"/>
          <a:stretch>
            <a:fillRect/>
          </a:stretch>
        </p:blipFill>
        <p:spPr>
          <a:xfrm>
            <a:off x="502147" y="3557459"/>
            <a:ext cx="6314727" cy="938675"/>
          </a:xfrm>
          <a:prstGeom prst="rect">
            <a:avLst/>
          </a:prstGeom>
        </p:spPr>
      </p:pic>
    </p:spTree>
    <p:extLst>
      <p:ext uri="{BB962C8B-B14F-4D97-AF65-F5344CB8AC3E}">
        <p14:creationId xmlns:p14="http://schemas.microsoft.com/office/powerpoint/2010/main" val="89718225"/>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MORE NODE AND RELATIONSHIP</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195186" y="3336691"/>
            <a:ext cx="7231141" cy="3219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MATCH (</a:t>
            </a:r>
            <a:r>
              <a:rPr lang="en-US" dirty="0" err="1"/>
              <a:t>Si:Classmate</a:t>
            </a:r>
            <a:r>
              <a:rPr lang="en-US" dirty="0"/>
              <a:t>) WHERE Si.name = ‘Sỉ’ RETURN </a:t>
            </a:r>
            <a:r>
              <a:rPr lang="en-US" dirty="0" smtClean="0"/>
              <a:t>Si</a:t>
            </a:r>
            <a:endParaRPr lang="en-US" dirty="0"/>
          </a:p>
          <a:p>
            <a:r>
              <a:rPr lang="en-US" dirty="0" smtClean="0"/>
              <a:t>CREATE (</a:t>
            </a:r>
            <a:r>
              <a:rPr lang="en-US" dirty="0" err="1" smtClean="0"/>
              <a:t>Nam:Classmate</a:t>
            </a:r>
            <a:r>
              <a:rPr lang="en-US" dirty="0" smtClean="0"/>
              <a:t> </a:t>
            </a:r>
            <a:r>
              <a:rPr lang="en-US" dirty="0"/>
              <a:t>{ name: </a:t>
            </a:r>
            <a:r>
              <a:rPr lang="en-US" dirty="0" smtClean="0"/>
              <a:t>“Nam", </a:t>
            </a:r>
            <a:r>
              <a:rPr lang="en-US" dirty="0"/>
              <a:t>from: </a:t>
            </a:r>
            <a:r>
              <a:rPr lang="en-US" dirty="0" smtClean="0"/>
              <a:t>“</a:t>
            </a:r>
            <a:r>
              <a:rPr lang="en-US" dirty="0" err="1" smtClean="0"/>
              <a:t>Dalak</a:t>
            </a:r>
            <a:r>
              <a:rPr lang="en-US" dirty="0" smtClean="0"/>
              <a:t>", </a:t>
            </a:r>
            <a:r>
              <a:rPr lang="en-US" dirty="0"/>
              <a:t>learn: </a:t>
            </a:r>
            <a:r>
              <a:rPr lang="en-US" dirty="0" smtClean="0"/>
              <a:t>“CNTT" </a:t>
            </a:r>
            <a:r>
              <a:rPr lang="en-US" dirty="0"/>
              <a:t>}),</a:t>
            </a:r>
          </a:p>
          <a:p>
            <a:r>
              <a:rPr lang="en-US" dirty="0" smtClean="0"/>
              <a:t>(</a:t>
            </a:r>
            <a:r>
              <a:rPr lang="en-US" dirty="0" err="1" smtClean="0"/>
              <a:t>Long:Classmate</a:t>
            </a:r>
            <a:r>
              <a:rPr lang="en-US" dirty="0" smtClean="0"/>
              <a:t> </a:t>
            </a:r>
            <a:r>
              <a:rPr lang="en-US" dirty="0"/>
              <a:t>{ name: </a:t>
            </a:r>
            <a:r>
              <a:rPr lang="en-US" dirty="0" smtClean="0"/>
              <a:t>“Long", </a:t>
            </a:r>
            <a:r>
              <a:rPr lang="en-US" dirty="0"/>
              <a:t>from: </a:t>
            </a:r>
            <a:r>
              <a:rPr lang="en-US" dirty="0" smtClean="0"/>
              <a:t>“</a:t>
            </a:r>
            <a:r>
              <a:rPr lang="en-US" dirty="0" err="1" smtClean="0"/>
              <a:t>Quang</a:t>
            </a:r>
            <a:r>
              <a:rPr lang="en-US" dirty="0" smtClean="0"/>
              <a:t> Ngai", major: “Student" </a:t>
            </a:r>
            <a:r>
              <a:rPr lang="en-US" dirty="0"/>
              <a:t>}),</a:t>
            </a:r>
          </a:p>
          <a:p>
            <a:r>
              <a:rPr lang="en-US" dirty="0" smtClean="0"/>
              <a:t>(</a:t>
            </a:r>
            <a:r>
              <a:rPr lang="en-US" dirty="0" err="1" smtClean="0"/>
              <a:t>Linh:Classmate</a:t>
            </a:r>
            <a:r>
              <a:rPr lang="en-US" dirty="0" smtClean="0"/>
              <a:t> </a:t>
            </a:r>
            <a:r>
              <a:rPr lang="en-US" dirty="0"/>
              <a:t>{ name: </a:t>
            </a:r>
            <a:r>
              <a:rPr lang="en-US" dirty="0" smtClean="0"/>
              <a:t>“</a:t>
            </a:r>
            <a:r>
              <a:rPr lang="en-US" dirty="0" err="1" smtClean="0"/>
              <a:t>Lĩnh</a:t>
            </a:r>
            <a:r>
              <a:rPr lang="en-US" dirty="0" smtClean="0"/>
              <a:t>", </a:t>
            </a:r>
            <a:r>
              <a:rPr lang="en-US" dirty="0"/>
              <a:t>from: </a:t>
            </a:r>
            <a:r>
              <a:rPr lang="en-US" dirty="0" smtClean="0"/>
              <a:t>“</a:t>
            </a:r>
            <a:r>
              <a:rPr lang="en-US" dirty="0" err="1" smtClean="0"/>
              <a:t>Lâm</a:t>
            </a:r>
            <a:r>
              <a:rPr lang="en-US" dirty="0" smtClean="0"/>
              <a:t> </a:t>
            </a:r>
            <a:r>
              <a:rPr lang="en-US" dirty="0" err="1" smtClean="0"/>
              <a:t>Đồng</a:t>
            </a:r>
            <a:r>
              <a:rPr lang="en-US" dirty="0" smtClean="0"/>
              <a:t>", </a:t>
            </a:r>
            <a:r>
              <a:rPr lang="en-US" dirty="0" err="1" smtClean="0"/>
              <a:t>hobby:”game</a:t>
            </a:r>
            <a:r>
              <a:rPr lang="en-US" dirty="0" smtClean="0"/>
              <a:t>” </a:t>
            </a:r>
            <a:r>
              <a:rPr lang="en-US" dirty="0"/>
              <a:t>}),</a:t>
            </a:r>
          </a:p>
          <a:p>
            <a:r>
              <a:rPr lang="en-US" dirty="0" smtClean="0"/>
              <a:t>(</a:t>
            </a:r>
            <a:r>
              <a:rPr lang="en-US" dirty="0" err="1" smtClean="0"/>
              <a:t>Nhac:Classmate</a:t>
            </a:r>
            <a:r>
              <a:rPr lang="en-US" dirty="0" smtClean="0"/>
              <a:t> </a:t>
            </a:r>
            <a:r>
              <a:rPr lang="en-US" dirty="0"/>
              <a:t>{ name: </a:t>
            </a:r>
            <a:r>
              <a:rPr lang="en-US" dirty="0" smtClean="0"/>
              <a:t>“</a:t>
            </a:r>
            <a:r>
              <a:rPr lang="en-US" dirty="0" err="1" smtClean="0"/>
              <a:t>Nhạc</a:t>
            </a:r>
            <a:r>
              <a:rPr lang="en-US" dirty="0" smtClean="0"/>
              <a:t>", </a:t>
            </a:r>
            <a:r>
              <a:rPr lang="en-US" dirty="0"/>
              <a:t>from: </a:t>
            </a:r>
            <a:r>
              <a:rPr lang="en-US" dirty="0" smtClean="0"/>
              <a:t>“</a:t>
            </a:r>
            <a:r>
              <a:rPr lang="en-US" dirty="0" err="1" smtClean="0"/>
              <a:t>Hồ</a:t>
            </a:r>
            <a:r>
              <a:rPr lang="en-US" dirty="0" smtClean="0"/>
              <a:t> </a:t>
            </a:r>
            <a:r>
              <a:rPr lang="en-US" dirty="0" err="1" smtClean="0"/>
              <a:t>Chí</a:t>
            </a:r>
            <a:r>
              <a:rPr lang="en-US" dirty="0" smtClean="0"/>
              <a:t> Minh", </a:t>
            </a:r>
            <a:r>
              <a:rPr lang="en-US" dirty="0"/>
              <a:t>hobby: </a:t>
            </a:r>
            <a:r>
              <a:rPr lang="en-US" dirty="0" smtClean="0"/>
              <a:t>“Movie" </a:t>
            </a:r>
            <a:r>
              <a:rPr lang="en-US" dirty="0"/>
              <a:t>}),</a:t>
            </a:r>
          </a:p>
          <a:p>
            <a:r>
              <a:rPr lang="en-US" dirty="0" smtClean="0"/>
              <a:t>(Si)-[:</a:t>
            </a:r>
            <a:r>
              <a:rPr lang="en-US" dirty="0"/>
              <a:t>KNOWS {since: </a:t>
            </a:r>
            <a:r>
              <a:rPr lang="en-US" dirty="0" smtClean="0"/>
              <a:t>2012}]-&gt;(Nam),(Si)-[:</a:t>
            </a:r>
            <a:r>
              <a:rPr lang="en-US" dirty="0"/>
              <a:t>KNOWS {rating: 5</a:t>
            </a:r>
            <a:r>
              <a:rPr lang="en-US" dirty="0" smtClean="0"/>
              <a:t>}]-&gt;(Long),</a:t>
            </a:r>
            <a:endParaRPr lang="en-US" dirty="0"/>
          </a:p>
          <a:p>
            <a:r>
              <a:rPr lang="en-US" dirty="0" smtClean="0"/>
              <a:t>(Nam)-[:</a:t>
            </a:r>
            <a:r>
              <a:rPr lang="en-US" dirty="0"/>
              <a:t>KNOWS</a:t>
            </a:r>
            <a:r>
              <a:rPr lang="en-US" dirty="0" smtClean="0"/>
              <a:t>]-&gt;(Long),(Nam)-[:</a:t>
            </a:r>
            <a:r>
              <a:rPr lang="en-US" dirty="0"/>
              <a:t>KNOWS</a:t>
            </a:r>
            <a:r>
              <a:rPr lang="en-US" dirty="0" smtClean="0"/>
              <a:t>]-&gt;(</a:t>
            </a:r>
            <a:r>
              <a:rPr lang="en-US" dirty="0" err="1" smtClean="0"/>
              <a:t>Linh</a:t>
            </a:r>
            <a:r>
              <a:rPr lang="en-US" dirty="0" smtClean="0"/>
              <a:t>),</a:t>
            </a:r>
            <a:endParaRPr lang="en-US" dirty="0"/>
          </a:p>
          <a:p>
            <a:r>
              <a:rPr lang="en-US" dirty="0" smtClean="0"/>
              <a:t>(Long)-[:</a:t>
            </a:r>
            <a:r>
              <a:rPr lang="en-US" dirty="0"/>
              <a:t>KNOWS</a:t>
            </a:r>
            <a:r>
              <a:rPr lang="en-US" dirty="0" smtClean="0"/>
              <a:t>]-&gt;(Nam),(Long)-[:</a:t>
            </a:r>
            <a:r>
              <a:rPr lang="en-US" dirty="0"/>
              <a:t>KNOWS</a:t>
            </a:r>
            <a:r>
              <a:rPr lang="en-US" dirty="0" smtClean="0"/>
              <a:t>]-&gt;(</a:t>
            </a:r>
            <a:r>
              <a:rPr lang="en-US" dirty="0" err="1" smtClean="0"/>
              <a:t>Nhac</a:t>
            </a:r>
            <a:r>
              <a:rPr lang="en-US" dirty="0" smtClean="0"/>
              <a:t>),</a:t>
            </a:r>
            <a:endParaRPr lang="en-US" dirty="0"/>
          </a:p>
          <a:p>
            <a:r>
              <a:rPr lang="en-US" dirty="0" smtClean="0"/>
              <a:t>(</a:t>
            </a:r>
            <a:r>
              <a:rPr lang="en-US" dirty="0" err="1" smtClean="0"/>
              <a:t>Linh</a:t>
            </a:r>
            <a:r>
              <a:rPr lang="en-US" dirty="0" smtClean="0"/>
              <a:t>)-[:</a:t>
            </a:r>
            <a:r>
              <a:rPr lang="en-US" dirty="0"/>
              <a:t>KNOWS</a:t>
            </a:r>
            <a:r>
              <a:rPr lang="en-US" dirty="0" smtClean="0"/>
              <a:t>]-&gt;(</a:t>
            </a:r>
            <a:r>
              <a:rPr lang="en-US" dirty="0" err="1" smtClean="0"/>
              <a:t>Nhac</a:t>
            </a:r>
            <a:r>
              <a:rPr lang="en-US" dirty="0" smtClean="0"/>
              <a:t>)</a:t>
            </a:r>
            <a:endParaRPr lang="en-US" dirty="0"/>
          </a:p>
        </p:txBody>
      </p:sp>
      <p:pic>
        <p:nvPicPr>
          <p:cNvPr id="3" name="Picture 2"/>
          <p:cNvPicPr>
            <a:picLocks noChangeAspect="1"/>
          </p:cNvPicPr>
          <p:nvPr/>
        </p:nvPicPr>
        <p:blipFill>
          <a:blip r:embed="rId2"/>
          <a:stretch>
            <a:fillRect/>
          </a:stretch>
        </p:blipFill>
        <p:spPr>
          <a:xfrm>
            <a:off x="195185" y="1094084"/>
            <a:ext cx="7231141" cy="1984303"/>
          </a:xfrm>
          <a:prstGeom prst="rect">
            <a:avLst/>
          </a:prstGeom>
        </p:spPr>
      </p:pic>
      <p:pic>
        <p:nvPicPr>
          <p:cNvPr id="5" name="Picture 4"/>
          <p:cNvPicPr>
            <a:picLocks noChangeAspect="1"/>
          </p:cNvPicPr>
          <p:nvPr/>
        </p:nvPicPr>
        <p:blipFill>
          <a:blip r:embed="rId3"/>
          <a:stretch>
            <a:fillRect/>
          </a:stretch>
        </p:blipFill>
        <p:spPr>
          <a:xfrm>
            <a:off x="7660218" y="1479316"/>
            <a:ext cx="4467225" cy="3714750"/>
          </a:xfrm>
          <a:prstGeom prst="rect">
            <a:avLst/>
          </a:prstGeom>
        </p:spPr>
      </p:pic>
    </p:spTree>
    <p:extLst>
      <p:ext uri="{BB962C8B-B14F-4D97-AF65-F5344CB8AC3E}">
        <p14:creationId xmlns:p14="http://schemas.microsoft.com/office/powerpoint/2010/main" val="4095842848"/>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FIND NODES</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338554"/>
          </a:xfrm>
          <a:prstGeom prst="rect">
            <a:avLst/>
          </a:prstGeom>
        </p:spPr>
        <p:txBody>
          <a:bodyPr wrap="square">
            <a:spAutoFit/>
          </a:bodyPr>
          <a:lstStyle/>
          <a:p>
            <a:r>
              <a:rPr lang="en-US" sz="1600" b="1" smtClean="0">
                <a:latin typeface="Open Sans Light"/>
              </a:rPr>
              <a:t>Vấn đề: </a:t>
            </a:r>
            <a:r>
              <a:rPr lang="en-US" sz="1600" smtClean="0">
                <a:latin typeface="Open Sans Light"/>
              </a:rPr>
              <a:t>Cần tìm những người bạn của sỉ trong đồ thị?</a:t>
            </a:r>
            <a:endParaRPr lang="en-US" sz="1600" b="1">
              <a:latin typeface="Open Sans Light"/>
            </a:endParaRPr>
          </a:p>
        </p:txBody>
      </p:sp>
      <p:sp>
        <p:nvSpPr>
          <p:cNvPr id="23" name="Rectangle 22"/>
          <p:cNvSpPr/>
          <p:nvPr/>
        </p:nvSpPr>
        <p:spPr>
          <a:xfrm>
            <a:off x="195186" y="3336691"/>
            <a:ext cx="6707889" cy="679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a:t>
            </a:r>
            <a:r>
              <a:rPr lang="en-US" smtClean="0"/>
              <a:t>friends) WHERE </a:t>
            </a:r>
            <a:r>
              <a:rPr lang="en-US"/>
              <a:t>Si.name = "Sỉ" RETURN Si, friends</a:t>
            </a:r>
          </a:p>
        </p:txBody>
      </p:sp>
      <p:pic>
        <p:nvPicPr>
          <p:cNvPr id="2" name="Picture 1"/>
          <p:cNvPicPr>
            <a:picLocks noChangeAspect="1"/>
          </p:cNvPicPr>
          <p:nvPr/>
        </p:nvPicPr>
        <p:blipFill>
          <a:blip r:embed="rId3"/>
          <a:stretch>
            <a:fillRect/>
          </a:stretch>
        </p:blipFill>
        <p:spPr>
          <a:xfrm>
            <a:off x="7227357" y="4090458"/>
            <a:ext cx="4371975" cy="2524125"/>
          </a:xfrm>
          <a:prstGeom prst="rect">
            <a:avLst/>
          </a:prstGeom>
        </p:spPr>
      </p:pic>
      <p:pic>
        <p:nvPicPr>
          <p:cNvPr id="25" name="Picture 24"/>
          <p:cNvPicPr>
            <a:picLocks noChangeAspect="1"/>
          </p:cNvPicPr>
          <p:nvPr/>
        </p:nvPicPr>
        <p:blipFill>
          <a:blip r:embed="rId4"/>
          <a:stretch>
            <a:fillRect/>
          </a:stretch>
        </p:blipFill>
        <p:spPr>
          <a:xfrm>
            <a:off x="7179734" y="75936"/>
            <a:ext cx="4037766" cy="3357631"/>
          </a:xfrm>
          <a:prstGeom prst="rect">
            <a:avLst/>
          </a:prstGeom>
        </p:spPr>
      </p:pic>
      <p:sp>
        <p:nvSpPr>
          <p:cNvPr id="4" name="Down Arrow 3"/>
          <p:cNvSpPr/>
          <p:nvPr/>
        </p:nvSpPr>
        <p:spPr>
          <a:xfrm>
            <a:off x="9110789" y="3625208"/>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116435"/>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RECOMMEND</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584775"/>
          </a:xfrm>
          <a:prstGeom prst="rect">
            <a:avLst/>
          </a:prstGeom>
        </p:spPr>
        <p:txBody>
          <a:bodyPr wrap="square">
            <a:spAutoFit/>
          </a:bodyPr>
          <a:lstStyle/>
          <a:p>
            <a:r>
              <a:rPr lang="en-US" sz="1600" b="1" smtClean="0">
                <a:latin typeface="Open Sans Light"/>
              </a:rPr>
              <a:t>Vấn đề: </a:t>
            </a:r>
            <a:r>
              <a:rPr lang="en-US" sz="1600" smtClean="0">
                <a:latin typeface="Open Sans Light"/>
              </a:rPr>
              <a:t>Sỉ có sở thích đi coi phim. Hiện tại muốn tìm trong những người bạn có ai có sở thích này để đi cùng?</a:t>
            </a:r>
            <a:endParaRPr lang="en-US" sz="1600" b="1">
              <a:latin typeface="Open Sans Light"/>
            </a:endParaRPr>
          </a:p>
        </p:txBody>
      </p:sp>
      <p:sp>
        <p:nvSpPr>
          <p:cNvPr id="23" name="Rectangle 22"/>
          <p:cNvSpPr/>
          <p:nvPr/>
        </p:nvSpPr>
        <p:spPr>
          <a:xfrm>
            <a:off x="372363" y="3291053"/>
            <a:ext cx="6707889" cy="101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(Si:Classmate)-[:KNOWS]-()-[:KNOWS]-(Movie)</a:t>
            </a:r>
          </a:p>
          <a:p>
            <a:r>
              <a:rPr lang="en-US"/>
              <a:t>WHERE Si.name = "Sỉ" AND Movie.hobby = "Movie"</a:t>
            </a:r>
          </a:p>
          <a:p>
            <a:r>
              <a:rPr lang="en-US"/>
              <a:t>RETURN DISTINCT Movie</a:t>
            </a:r>
          </a:p>
        </p:txBody>
      </p:sp>
      <p:sp>
        <p:nvSpPr>
          <p:cNvPr id="4" name="Down Arrow 3"/>
          <p:cNvSpPr/>
          <p:nvPr/>
        </p:nvSpPr>
        <p:spPr>
          <a:xfrm>
            <a:off x="9268139" y="4309360"/>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a:stretch>
            <a:fillRect/>
          </a:stretch>
        </p:blipFill>
        <p:spPr>
          <a:xfrm>
            <a:off x="7697850" y="1456382"/>
            <a:ext cx="3209509" cy="2668888"/>
          </a:xfrm>
          <a:prstGeom prst="rect">
            <a:avLst/>
          </a:prstGeom>
        </p:spPr>
      </p:pic>
      <p:pic>
        <p:nvPicPr>
          <p:cNvPr id="3" name="Picture 2"/>
          <p:cNvPicPr>
            <a:picLocks noChangeAspect="1"/>
          </p:cNvPicPr>
          <p:nvPr/>
        </p:nvPicPr>
        <p:blipFill>
          <a:blip r:embed="rId4"/>
          <a:stretch>
            <a:fillRect/>
          </a:stretch>
        </p:blipFill>
        <p:spPr>
          <a:xfrm>
            <a:off x="8240185" y="4835322"/>
            <a:ext cx="2497666" cy="1609073"/>
          </a:xfrm>
          <a:prstGeom prst="rect">
            <a:avLst/>
          </a:prstGeom>
        </p:spPr>
      </p:pic>
    </p:spTree>
    <p:extLst>
      <p:ext uri="{BB962C8B-B14F-4D97-AF65-F5344CB8AC3E}">
        <p14:creationId xmlns:p14="http://schemas.microsoft.com/office/powerpoint/2010/main" val="330923332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DELETE AND REMOVE</a:t>
            </a:r>
            <a:endParaRPr lang="es-ES" sz="2400">
              <a:solidFill>
                <a:prstClr val="black"/>
              </a:solidFill>
              <a:ea typeface="ＭＳ Ｐゴシック" charset="0"/>
              <a:cs typeface="Calibri" charset="0"/>
              <a:sym typeface="Calibri" charset="0"/>
            </a:endParaRPr>
          </a:p>
        </p:txBody>
      </p:sp>
      <p:pic>
        <p:nvPicPr>
          <p:cNvPr id="2" name="Picture 1"/>
          <p:cNvPicPr>
            <a:picLocks noChangeAspect="1"/>
          </p:cNvPicPr>
          <p:nvPr/>
        </p:nvPicPr>
        <p:blipFill>
          <a:blip r:embed="rId2"/>
          <a:stretch>
            <a:fillRect/>
          </a:stretch>
        </p:blipFill>
        <p:spPr>
          <a:xfrm>
            <a:off x="336550" y="963608"/>
            <a:ext cx="7108068" cy="1971145"/>
          </a:xfrm>
          <a:prstGeom prst="rect">
            <a:avLst/>
          </a:prstGeom>
        </p:spPr>
      </p:pic>
      <p:pic>
        <p:nvPicPr>
          <p:cNvPr id="5" name="Picture 4"/>
          <p:cNvPicPr>
            <a:picLocks noChangeAspect="1"/>
          </p:cNvPicPr>
          <p:nvPr/>
        </p:nvPicPr>
        <p:blipFill>
          <a:blip r:embed="rId3"/>
          <a:stretch>
            <a:fillRect/>
          </a:stretch>
        </p:blipFill>
        <p:spPr>
          <a:xfrm>
            <a:off x="365060" y="4784117"/>
            <a:ext cx="7167334" cy="1537225"/>
          </a:xfrm>
          <a:prstGeom prst="rect">
            <a:avLst/>
          </a:prstGeom>
        </p:spPr>
      </p:pic>
      <p:sp>
        <p:nvSpPr>
          <p:cNvPr id="27" name="Rectangle 26"/>
          <p:cNvSpPr/>
          <p:nvPr/>
        </p:nvSpPr>
        <p:spPr>
          <a:xfrm>
            <a:off x="372363" y="3668719"/>
            <a:ext cx="7072255" cy="633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 WHERE Si.name = 'Si' DELETE Si</a:t>
            </a:r>
          </a:p>
        </p:txBody>
      </p:sp>
    </p:spTree>
    <p:extLst>
      <p:ext uri="{BB962C8B-B14F-4D97-AF65-F5344CB8AC3E}">
        <p14:creationId xmlns:p14="http://schemas.microsoft.com/office/powerpoint/2010/main" val="669580488"/>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CHỈ MỤC VÀ THUẬT TOÁN NEO4J</a:t>
            </a:r>
            <a:endParaRPr lang="en-US" dirty="0"/>
          </a:p>
        </p:txBody>
      </p:sp>
      <p:sp>
        <p:nvSpPr>
          <p:cNvPr id="3" name="Content Placeholder 2"/>
          <p:cNvSpPr>
            <a:spLocks noGrp="1"/>
          </p:cNvSpPr>
          <p:nvPr>
            <p:ph idx="1"/>
          </p:nvPr>
        </p:nvSpPr>
        <p:spPr/>
        <p:txBody>
          <a:bodyPr/>
          <a:lstStyle/>
          <a:p>
            <a:r>
              <a:rPr lang="en-US" dirty="0" err="1" smtClean="0"/>
              <a:t>Nội</a:t>
            </a:r>
            <a:r>
              <a:rPr lang="en-US" dirty="0" smtClean="0"/>
              <a:t> dung</a:t>
            </a:r>
          </a:p>
          <a:p>
            <a:pPr lvl="1"/>
            <a:r>
              <a:rPr lang="en-US" dirty="0" smtClean="0"/>
              <a:t>Rest</a:t>
            </a:r>
          </a:p>
          <a:p>
            <a:pPr lvl="1"/>
            <a:r>
              <a:rPr lang="en-US" dirty="0" err="1" smtClean="0"/>
              <a:t>Chỉ</a:t>
            </a:r>
            <a:r>
              <a:rPr lang="en-US" dirty="0" smtClean="0"/>
              <a:t> </a:t>
            </a:r>
            <a:r>
              <a:rPr lang="en-US" dirty="0" err="1" smtClean="0"/>
              <a:t>Mục</a:t>
            </a:r>
            <a:endParaRPr lang="en-US" dirty="0" smtClean="0"/>
          </a:p>
          <a:p>
            <a:pPr lvl="1"/>
            <a:r>
              <a:rPr lang="en-US" dirty="0" err="1" smtClean="0"/>
              <a:t>Thuật</a:t>
            </a:r>
            <a:r>
              <a:rPr lang="en-US" dirty="0" smtClean="0"/>
              <a:t> </a:t>
            </a:r>
            <a:r>
              <a:rPr lang="en-US" dirty="0" err="1" smtClean="0"/>
              <a:t>Toán</a:t>
            </a:r>
            <a:endParaRPr lang="en-US" dirty="0" smtClean="0"/>
          </a:p>
          <a:p>
            <a:pPr lvl="1"/>
            <a:endParaRPr lang="en-US" dirty="0" smtClean="0"/>
          </a:p>
          <a:p>
            <a:endParaRPr lang="en-US" dirty="0"/>
          </a:p>
        </p:txBody>
      </p:sp>
    </p:spTree>
    <p:extLst>
      <p:ext uri="{BB962C8B-B14F-4D97-AF65-F5344CB8AC3E}">
        <p14:creationId xmlns:p14="http://schemas.microsoft.com/office/powerpoint/2010/main" val="11448888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Dùng</a:t>
            </a:r>
            <a:r>
              <a:rPr lang="en-US" dirty="0" smtClean="0"/>
              <a:t> rest </a:t>
            </a:r>
            <a:r>
              <a:rPr lang="en-US" dirty="0" err="1" smtClean="0"/>
              <a:t>để</a:t>
            </a:r>
            <a:r>
              <a:rPr lang="en-US" dirty="0" smtClean="0"/>
              <a:t> </a:t>
            </a:r>
            <a:r>
              <a:rPr lang="en-US" dirty="0" err="1" smtClean="0"/>
              <a:t>tạo</a:t>
            </a:r>
            <a:r>
              <a:rPr lang="en-US" dirty="0" smtClean="0"/>
              <a:t> </a:t>
            </a:r>
            <a:r>
              <a:rPr lang="en-US" dirty="0" err="1" smtClean="0"/>
              <a:t>các</a:t>
            </a:r>
            <a:r>
              <a:rPr lang="en-US" dirty="0" smtClean="0"/>
              <a:t> node </a:t>
            </a:r>
            <a:r>
              <a:rPr lang="en-US" dirty="0" err="1" smtClean="0"/>
              <a:t>và</a:t>
            </a:r>
            <a:r>
              <a:rPr lang="en-US" dirty="0" smtClean="0"/>
              <a:t> relationship. Sau </a:t>
            </a:r>
            <a:r>
              <a:rPr lang="en-US" dirty="0" err="1"/>
              <a:t>đó</a:t>
            </a:r>
            <a:r>
              <a:rPr lang="en-US" dirty="0"/>
              <a:t> </a:t>
            </a:r>
            <a:r>
              <a:rPr lang="en-US" dirty="0" err="1"/>
              <a:t>dùng</a:t>
            </a:r>
            <a:r>
              <a:rPr lang="en-US" dirty="0"/>
              <a:t> rest </a:t>
            </a:r>
            <a:r>
              <a:rPr lang="en-US" dirty="0" err="1"/>
              <a:t>để</a:t>
            </a:r>
            <a:r>
              <a:rPr lang="en-US" dirty="0"/>
              <a:t> </a:t>
            </a:r>
            <a:r>
              <a:rPr lang="en-US" dirty="0" err="1"/>
              <a:t>đánh</a:t>
            </a:r>
            <a:r>
              <a:rPr lang="en-US" dirty="0"/>
              <a:t> </a:t>
            </a:r>
            <a:r>
              <a:rPr lang="en-US" dirty="0" err="1"/>
              <a:t>chỉ</a:t>
            </a:r>
            <a:r>
              <a:rPr lang="en-US" dirty="0"/>
              <a:t> </a:t>
            </a:r>
            <a:r>
              <a:rPr lang="en-US" dirty="0" err="1"/>
              <a:t>mục</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tìm</a:t>
            </a:r>
            <a:r>
              <a:rPr lang="en-US" dirty="0"/>
              <a:t> </a:t>
            </a:r>
            <a:r>
              <a:rPr lang="en-US" dirty="0" err="1"/>
              <a:t>kiếm</a:t>
            </a:r>
            <a:r>
              <a:rPr lang="en-US" dirty="0"/>
              <a:t> </a:t>
            </a:r>
            <a:r>
              <a:rPr lang="en-US" dirty="0" err="1"/>
              <a:t>các</a:t>
            </a:r>
            <a:r>
              <a:rPr lang="en-US" dirty="0"/>
              <a:t> node </a:t>
            </a:r>
            <a:r>
              <a:rPr lang="en-US" dirty="0" err="1"/>
              <a:t>mong</a:t>
            </a:r>
            <a:r>
              <a:rPr lang="en-US" dirty="0"/>
              <a:t> </a:t>
            </a:r>
            <a:r>
              <a:rPr lang="en-US" dirty="0" err="1"/>
              <a:t>muốn</a:t>
            </a:r>
            <a:r>
              <a:rPr lang="en-US" dirty="0"/>
              <a:t>. Ở </a:t>
            </a:r>
            <a:r>
              <a:rPr lang="en-US" dirty="0" err="1"/>
              <a:t>đây</a:t>
            </a:r>
            <a:r>
              <a:rPr lang="en-US" dirty="0"/>
              <a:t> </a:t>
            </a:r>
            <a:r>
              <a:rPr lang="en-US" dirty="0" err="1"/>
              <a:t>chúng</a:t>
            </a:r>
            <a:r>
              <a:rPr lang="en-US" dirty="0"/>
              <a:t> ta </a:t>
            </a:r>
            <a:r>
              <a:rPr lang="en-US" dirty="0" err="1"/>
              <a:t>sẽ</a:t>
            </a:r>
            <a:r>
              <a:rPr lang="en-US" dirty="0"/>
              <a:t> </a:t>
            </a:r>
            <a:r>
              <a:rPr lang="en-US" dirty="0" err="1"/>
              <a:t>cùng</a:t>
            </a:r>
            <a:r>
              <a:rPr lang="en-US" dirty="0"/>
              <a:t> </a:t>
            </a:r>
            <a:r>
              <a:rPr lang="en-US" dirty="0" err="1"/>
              <a:t>tìm</a:t>
            </a:r>
            <a:r>
              <a:rPr lang="en-US" dirty="0"/>
              <a:t> </a:t>
            </a:r>
            <a:r>
              <a:rPr lang="en-US" dirty="0" err="1"/>
              <a:t>hiểu</a:t>
            </a:r>
            <a:r>
              <a:rPr lang="en-US" dirty="0"/>
              <a:t> </a:t>
            </a:r>
            <a:r>
              <a:rPr lang="en-US" dirty="0" err="1"/>
              <a:t>cách</a:t>
            </a:r>
            <a:r>
              <a:rPr lang="en-US" dirty="0"/>
              <a:t> </a:t>
            </a:r>
            <a:r>
              <a:rPr lang="en-US" dirty="0" err="1"/>
              <a:t>sử</a:t>
            </a:r>
            <a:r>
              <a:rPr lang="en-US" dirty="0"/>
              <a:t> </a:t>
            </a:r>
            <a:r>
              <a:rPr lang="en-US" dirty="0" err="1"/>
              <a:t>dụng</a:t>
            </a:r>
            <a:r>
              <a:rPr lang="en-US" dirty="0"/>
              <a:t> Gremlin query </a:t>
            </a:r>
            <a:r>
              <a:rPr lang="en-US" dirty="0" err="1"/>
              <a:t>để</a:t>
            </a:r>
            <a:r>
              <a:rPr lang="en-US" dirty="0"/>
              <a:t> </a:t>
            </a:r>
            <a:r>
              <a:rPr lang="en-US" dirty="0" err="1"/>
              <a:t>truy</a:t>
            </a:r>
            <a:r>
              <a:rPr lang="en-US" dirty="0"/>
              <a:t> </a:t>
            </a:r>
            <a:r>
              <a:rPr lang="en-US" dirty="0" err="1"/>
              <a:t>vấn</a:t>
            </a:r>
            <a:r>
              <a:rPr lang="en-US" dirty="0"/>
              <a:t> </a:t>
            </a:r>
            <a:r>
              <a:rPr lang="en-US" dirty="0" err="1"/>
              <a:t>thông</a:t>
            </a:r>
            <a:r>
              <a:rPr lang="en-US" dirty="0"/>
              <a:t> qua Rest API.</a:t>
            </a:r>
            <a:endParaRPr lang="en-US" dirty="0" smtClean="0"/>
          </a:p>
          <a:p>
            <a:pPr lvl="1"/>
            <a:endParaRPr lang="en-US" dirty="0" smtClean="0"/>
          </a:p>
          <a:p>
            <a:endParaRPr lang="en-US" dirty="0"/>
          </a:p>
        </p:txBody>
      </p:sp>
    </p:spTree>
    <p:extLst>
      <p:ext uri="{BB962C8B-B14F-4D97-AF65-F5344CB8AC3E}">
        <p14:creationId xmlns:p14="http://schemas.microsoft.com/office/powerpoint/2010/main" val="6702217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một</a:t>
            </a:r>
            <a:r>
              <a:rPr lang="en-US" dirty="0" smtClean="0"/>
              <a:t> node:</a:t>
            </a:r>
          </a:p>
          <a:p>
            <a:endParaRPr lang="en-US" dirty="0" smtClean="0"/>
          </a:p>
          <a:p>
            <a:pPr lvl="1"/>
            <a:endParaRPr lang="en-US" dirty="0" smtClean="0"/>
          </a:p>
          <a:p>
            <a:endParaRPr lang="en-US" dirty="0"/>
          </a:p>
        </p:txBody>
      </p:sp>
      <p:pic>
        <p:nvPicPr>
          <p:cNvPr id="4" name="Ảnh 3"/>
          <p:cNvPicPr/>
          <p:nvPr/>
        </p:nvPicPr>
        <p:blipFill>
          <a:blip r:embed="rId2"/>
          <a:stretch>
            <a:fillRect/>
          </a:stretch>
        </p:blipFill>
        <p:spPr>
          <a:xfrm>
            <a:off x="900692" y="2704563"/>
            <a:ext cx="10529153" cy="1468191"/>
          </a:xfrm>
          <a:prstGeom prst="rect">
            <a:avLst/>
          </a:prstGeom>
        </p:spPr>
      </p:pic>
    </p:spTree>
    <p:extLst>
      <p:ext uri="{BB962C8B-B14F-4D97-AF65-F5344CB8AC3E}">
        <p14:creationId xmlns:p14="http://schemas.microsoft.com/office/powerpoint/2010/main" val="20199907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hai</a:t>
            </a:r>
            <a:r>
              <a:rPr lang="en-US" dirty="0" smtClean="0"/>
              <a:t> node (relationship):</a:t>
            </a:r>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101694" y="2665926"/>
            <a:ext cx="10367927" cy="1584101"/>
          </a:xfrm>
          <a:prstGeom prst="rect">
            <a:avLst/>
          </a:prstGeom>
        </p:spPr>
      </p:pic>
    </p:spTree>
    <p:extLst>
      <p:ext uri="{BB962C8B-B14F-4D97-AF65-F5344CB8AC3E}">
        <p14:creationId xmlns:p14="http://schemas.microsoft.com/office/powerpoint/2010/main" val="20520266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Tìm</a:t>
            </a:r>
            <a:r>
              <a:rPr lang="en-US" dirty="0" smtClean="0"/>
              <a:t> </a:t>
            </a:r>
            <a:r>
              <a:rPr lang="en-US" dirty="0" err="1" smtClean="0"/>
              <a:t>đường</a:t>
            </a:r>
            <a:r>
              <a:rPr lang="en-US" dirty="0" smtClean="0"/>
              <a:t> </a:t>
            </a:r>
            <a:r>
              <a:rPr lang="en-US" dirty="0" err="1" smtClean="0"/>
              <a:t>giữa</a:t>
            </a:r>
            <a:r>
              <a:rPr lang="en-US" dirty="0" smtClean="0"/>
              <a:t> </a:t>
            </a:r>
            <a:r>
              <a:rPr lang="en-US" dirty="0" err="1" smtClean="0"/>
              <a:t>hai</a:t>
            </a:r>
            <a:r>
              <a:rPr lang="en-US" dirty="0" smtClean="0"/>
              <a:t> node:</a:t>
            </a:r>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379112" y="2429554"/>
            <a:ext cx="8589135" cy="4337066"/>
          </a:xfrm>
          <a:prstGeom prst="rect">
            <a:avLst/>
          </a:prstGeom>
        </p:spPr>
      </p:pic>
    </p:spTree>
    <p:extLst>
      <p:ext uri="{BB962C8B-B14F-4D97-AF65-F5344CB8AC3E}">
        <p14:creationId xmlns:p14="http://schemas.microsoft.com/office/powerpoint/2010/main" val="2292540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9"/>
            <a:ext cx="10515600" cy="4745738"/>
          </a:xfrm>
        </p:spPr>
        <p:txBody>
          <a:bodyPr>
            <a:normAutofit/>
          </a:bodyPr>
          <a:lstStyle/>
          <a:p>
            <a:pPr>
              <a:buFontTx/>
              <a:buChar char="-"/>
            </a:pPr>
            <a:r>
              <a:rPr lang="en-US" dirty="0" smtClean="0"/>
              <a:t>Graph store </a:t>
            </a:r>
            <a:r>
              <a:rPr lang="en-US" dirty="0" err="1" smtClean="0"/>
              <a:t>là</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lưu</a:t>
            </a:r>
            <a:r>
              <a:rPr lang="en-US" dirty="0" smtClean="0"/>
              <a:t> </a:t>
            </a:r>
            <a:r>
              <a:rPr lang="en-US" dirty="0" err="1" smtClean="0"/>
              <a:t>trữ</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gồm</a:t>
            </a:r>
            <a:r>
              <a:rPr lang="en-US" dirty="0" smtClean="0"/>
              <a:t> </a:t>
            </a:r>
            <a:r>
              <a:rPr lang="en-US" dirty="0" err="1" smtClean="0"/>
              <a:t>có</a:t>
            </a:r>
            <a:r>
              <a:rPr lang="en-US" dirty="0" smtClean="0"/>
              <a:t> </a:t>
            </a:r>
            <a:r>
              <a:rPr lang="en-US" dirty="0" err="1" smtClean="0"/>
              <a:t>các</a:t>
            </a:r>
            <a:r>
              <a:rPr lang="en-US" dirty="0" smtClean="0"/>
              <a:t> </a:t>
            </a:r>
            <a:r>
              <a:rPr lang="en-US" dirty="0" err="1" smtClean="0"/>
              <a:t>nút</a:t>
            </a:r>
            <a:r>
              <a:rPr lang="en-US" dirty="0" smtClean="0"/>
              <a:t> </a:t>
            </a:r>
            <a:r>
              <a:rPr lang="en-US" dirty="0" err="1" smtClean="0"/>
              <a:t>thường</a:t>
            </a:r>
            <a:r>
              <a:rPr lang="en-US" dirty="0" smtClean="0"/>
              <a:t> </a:t>
            </a:r>
            <a:r>
              <a:rPr lang="en-US" dirty="0" err="1" smtClean="0"/>
              <a:t>được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chặt</a:t>
            </a:r>
            <a:r>
              <a:rPr lang="en-US" dirty="0" smtClean="0"/>
              <a:t> </a:t>
            </a:r>
            <a:r>
              <a:rPr lang="en-US" dirty="0" err="1" smtClean="0"/>
              <a:t>chẽ</a:t>
            </a:r>
            <a:r>
              <a:rPr lang="en-US" dirty="0" smtClean="0"/>
              <a:t> </a:t>
            </a:r>
            <a:r>
              <a:rPr lang="en-US" dirty="0" err="1" smtClean="0"/>
              <a:t>với</a:t>
            </a:r>
            <a:r>
              <a:rPr lang="en-US" dirty="0" smtClean="0"/>
              <a:t> </a:t>
            </a:r>
            <a:r>
              <a:rPr lang="en-US" dirty="0" err="1" smtClean="0"/>
              <a:t>nhau</a:t>
            </a:r>
            <a:r>
              <a:rPr lang="en-US" dirty="0" smtClean="0"/>
              <a:t> </a:t>
            </a:r>
            <a:r>
              <a:rPr lang="en-US" dirty="0" err="1" smtClean="0"/>
              <a:t>bởi</a:t>
            </a:r>
            <a:r>
              <a:rPr lang="en-US" dirty="0" smtClean="0"/>
              <a:t> </a:t>
            </a:r>
            <a:r>
              <a:rPr lang="en-US" dirty="0" err="1" smtClean="0"/>
              <a:t>các</a:t>
            </a:r>
            <a:r>
              <a:rPr lang="en-US" dirty="0" smtClean="0"/>
              <a:t> </a:t>
            </a:r>
            <a:r>
              <a:rPr lang="en-US" dirty="0" err="1" smtClean="0"/>
              <a:t>cạnh</a:t>
            </a:r>
            <a:r>
              <a:rPr lang="en-US" dirty="0" smtClean="0"/>
              <a:t>.</a:t>
            </a:r>
          </a:p>
          <a:p>
            <a:endParaRPr lang="en-US" dirty="0" smtClean="0"/>
          </a:p>
          <a:p>
            <a:endParaRPr lang="en-US" dirty="0"/>
          </a:p>
          <a:p>
            <a:endParaRPr lang="en-US" dirty="0" smtClean="0"/>
          </a:p>
          <a:p>
            <a:pPr>
              <a:buFontTx/>
              <a:buChar char="-"/>
            </a:pPr>
            <a:r>
              <a:rPr lang="en-US" dirty="0" err="1" smtClean="0"/>
              <a:t>Mỗi</a:t>
            </a:r>
            <a:r>
              <a:rPr lang="en-US" dirty="0" smtClean="0"/>
              <a:t> graph store </a:t>
            </a:r>
            <a:r>
              <a:rPr lang="en-US" dirty="0" err="1" smtClean="0"/>
              <a:t>gồm</a:t>
            </a:r>
            <a:r>
              <a:rPr lang="en-US" dirty="0" smtClean="0"/>
              <a:t> 3 </a:t>
            </a:r>
            <a:r>
              <a:rPr lang="en-US" dirty="0" err="1" smtClean="0"/>
              <a:t>thành</a:t>
            </a:r>
            <a:r>
              <a:rPr lang="en-US" dirty="0" smtClean="0"/>
              <a:t> </a:t>
            </a:r>
            <a:r>
              <a:rPr lang="en-US" dirty="0" err="1" smtClean="0"/>
              <a:t>phần</a:t>
            </a:r>
            <a:r>
              <a:rPr lang="en-US" dirty="0" smtClean="0"/>
              <a:t> </a:t>
            </a:r>
            <a:r>
              <a:rPr lang="en-US" dirty="0" err="1" smtClean="0"/>
              <a:t>chính</a:t>
            </a:r>
            <a:r>
              <a:rPr lang="en-US" dirty="0" smtClean="0"/>
              <a:t>: </a:t>
            </a:r>
            <a:r>
              <a:rPr lang="en-US" dirty="0" err="1" smtClean="0"/>
              <a:t>nút</a:t>
            </a:r>
            <a:r>
              <a:rPr lang="en-US" dirty="0" smtClean="0"/>
              <a:t>, </a:t>
            </a:r>
            <a:r>
              <a:rPr lang="en-US" dirty="0" err="1" smtClean="0"/>
              <a:t>cạnh</a:t>
            </a:r>
            <a:r>
              <a:rPr lang="en-US" dirty="0" smtClean="0"/>
              <a:t> </a:t>
            </a:r>
            <a:r>
              <a:rPr lang="en-US" dirty="0" err="1" smtClean="0"/>
              <a:t>và</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Trong</a:t>
            </a:r>
            <a:r>
              <a:rPr lang="en-US" dirty="0" smtClean="0"/>
              <a:t> </a:t>
            </a:r>
            <a:r>
              <a:rPr lang="en-US" dirty="0" err="1" smtClean="0"/>
              <a:t>đó</a:t>
            </a:r>
            <a:r>
              <a:rPr lang="en-US" dirty="0" smtClean="0"/>
              <a:t>:</a:t>
            </a:r>
          </a:p>
          <a:p>
            <a:pPr lvl="1"/>
            <a:r>
              <a:rPr lang="en-US" dirty="0" err="1" smtClean="0"/>
              <a:t>Nút</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cần</a:t>
            </a:r>
            <a:r>
              <a:rPr lang="en-US" dirty="0" smtClean="0"/>
              <a:t> </a:t>
            </a:r>
            <a:r>
              <a:rPr lang="en-US" dirty="0" err="1" smtClean="0"/>
              <a:t>lưu</a:t>
            </a:r>
            <a:r>
              <a:rPr lang="en-US" dirty="0" smtClean="0"/>
              <a:t>.</a:t>
            </a:r>
          </a:p>
          <a:p>
            <a:pPr lvl="1"/>
            <a:r>
              <a:rPr lang="en-US" dirty="0" err="1" smtClean="0"/>
              <a:t>Cạnh</a:t>
            </a:r>
            <a:r>
              <a:rPr lang="en-US" dirty="0"/>
              <a:t> </a:t>
            </a:r>
            <a:r>
              <a:rPr lang="en-US" dirty="0" err="1" smtClean="0"/>
              <a:t>là</a:t>
            </a:r>
            <a:r>
              <a:rPr lang="en-US" dirty="0" smtClean="0"/>
              <a:t> </a:t>
            </a:r>
            <a:r>
              <a:rPr lang="en-US" dirty="0" err="1" smtClean="0"/>
              <a:t>sợi</a:t>
            </a:r>
            <a:r>
              <a:rPr lang="en-US" dirty="0" smtClean="0"/>
              <a:t> </a:t>
            </a:r>
            <a:r>
              <a:rPr lang="en-US" dirty="0" err="1" smtClean="0"/>
              <a:t>dây</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a:t>
            </a:r>
          </a:p>
          <a:p>
            <a:pPr lvl="1"/>
            <a:r>
              <a:rPr lang="en-US" dirty="0" err="1" smtClean="0"/>
              <a:t>Thuộc</a:t>
            </a:r>
            <a:r>
              <a:rPr lang="en-US" dirty="0" smtClean="0"/>
              <a:t> </a:t>
            </a:r>
            <a:r>
              <a:rPr lang="en-US" dirty="0" err="1" smtClean="0"/>
              <a:t>tính</a:t>
            </a:r>
            <a:r>
              <a:rPr lang="en-US" dirty="0" smtClean="0"/>
              <a:t> </a:t>
            </a:r>
            <a:r>
              <a:rPr lang="en-US" dirty="0" err="1" smtClean="0"/>
              <a:t>là</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của</a:t>
            </a:r>
            <a:r>
              <a:rPr lang="en-US" dirty="0" smtClean="0"/>
              <a:t> </a:t>
            </a:r>
            <a:r>
              <a:rPr lang="en-US" dirty="0" err="1" smtClean="0"/>
              <a:t>nút</a:t>
            </a:r>
            <a:r>
              <a:rPr lang="en-US" dirty="0" smtClean="0"/>
              <a:t> </a:t>
            </a:r>
            <a:r>
              <a:rPr lang="en-US" dirty="0" err="1" smtClean="0"/>
              <a:t>hoặc</a:t>
            </a:r>
            <a:r>
              <a:rPr lang="en-US" dirty="0" smtClean="0"/>
              <a:t> </a:t>
            </a:r>
            <a:r>
              <a:rPr lang="en-US" dirty="0" err="1" smtClean="0"/>
              <a:t>cạnh</a:t>
            </a:r>
            <a:endParaRPr lang="en-US" dirty="0" smtClean="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298927" y="2510126"/>
            <a:ext cx="4905375" cy="1457325"/>
          </a:xfrm>
          <a:prstGeom prst="rect">
            <a:avLst/>
          </a:prstGeom>
          <a:ln>
            <a:noFill/>
          </a:ln>
          <a:effectLst>
            <a:softEdge rad="112500"/>
          </a:effectLst>
        </p:spPr>
      </p:pic>
      <p:sp>
        <p:nvSpPr>
          <p:cNvPr id="4" name="Title 1"/>
          <p:cNvSpPr>
            <a:spLocks noGrp="1"/>
          </p:cNvSpPr>
          <p:nvPr>
            <p:ph type="title"/>
          </p:nvPr>
        </p:nvSpPr>
        <p:spPr/>
        <p:txBody>
          <a:bodyPr>
            <a:normAutofit/>
          </a:bodyPr>
          <a:lstStyle/>
          <a:p>
            <a:pPr algn="l"/>
            <a:r>
              <a:rPr lang="en-US" dirty="0" smtClean="0"/>
              <a:t>GRAPH STORE</a:t>
            </a:r>
            <a:endParaRPr lang="en-US" dirty="0"/>
          </a:p>
        </p:txBody>
      </p:sp>
    </p:spTree>
    <p:extLst>
      <p:ext uri="{BB962C8B-B14F-4D97-AF65-F5344CB8AC3E}">
        <p14:creationId xmlns:p14="http://schemas.microsoft.com/office/powerpoint/2010/main" val="3712229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Chỉ</a:t>
            </a:r>
            <a:r>
              <a:rPr lang="en-US" dirty="0" smtClean="0"/>
              <a:t> </a:t>
            </a:r>
            <a:r>
              <a:rPr lang="en-US" dirty="0" err="1" smtClean="0"/>
              <a:t>Mục</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a:t>
            </a:r>
          </a:p>
          <a:p>
            <a:pPr lvl="1"/>
            <a:r>
              <a:rPr lang="en-US" dirty="0" err="1"/>
              <a:t>Giống</a:t>
            </a:r>
            <a:r>
              <a:rPr lang="en-US" dirty="0"/>
              <a:t> </a:t>
            </a:r>
            <a:r>
              <a:rPr lang="en-US" dirty="0" err="1"/>
              <a:t>như</a:t>
            </a:r>
            <a:r>
              <a:rPr lang="en-US" dirty="0"/>
              <a:t> </a:t>
            </a:r>
            <a:r>
              <a:rPr lang="en-US" dirty="0" err="1"/>
              <a:t>nhiều</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khách</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a:t>nhanh</a:t>
            </a:r>
            <a:r>
              <a:rPr lang="en-US" dirty="0"/>
              <a:t> </a:t>
            </a:r>
            <a:r>
              <a:rPr lang="en-US" dirty="0" err="1"/>
              <a:t>hơn</a:t>
            </a:r>
            <a:r>
              <a:rPr lang="en-US" dirty="0"/>
              <a:t>. </a:t>
            </a:r>
            <a:endParaRPr lang="en-US" dirty="0" smtClean="0"/>
          </a:p>
          <a:p>
            <a:pPr lvl="1"/>
            <a:r>
              <a:rPr lang="en-US" dirty="0" err="1" smtClean="0"/>
              <a:t>Nhưng</a:t>
            </a:r>
            <a:r>
              <a:rPr lang="en-US" dirty="0" smtClean="0"/>
              <a:t> </a:t>
            </a:r>
            <a:r>
              <a:rPr lang="en-US" dirty="0" err="1"/>
              <a:t>không</a:t>
            </a:r>
            <a:r>
              <a:rPr lang="en-US" dirty="0"/>
              <a:t> </a:t>
            </a:r>
            <a:r>
              <a:rPr lang="en-US" dirty="0" err="1"/>
              <a:t>giống</a:t>
            </a:r>
            <a:r>
              <a:rPr lang="en-US" dirty="0"/>
              <a:t> </a:t>
            </a:r>
            <a:r>
              <a:rPr lang="en-US" dirty="0" err="1"/>
              <a:t>những</a:t>
            </a:r>
            <a:r>
              <a:rPr lang="en-US" dirty="0"/>
              <a:t> </a:t>
            </a:r>
            <a:r>
              <a:rPr lang="en-US" dirty="0" err="1"/>
              <a:t>csdl</a:t>
            </a:r>
            <a:r>
              <a:rPr lang="en-US" dirty="0"/>
              <a:t> </a:t>
            </a:r>
            <a:r>
              <a:rPr lang="en-US" dirty="0" err="1" smtClean="0"/>
              <a:t>trước</a:t>
            </a:r>
            <a:r>
              <a:rPr lang="en-US" dirty="0" smtClean="0"/>
              <a:t> </a:t>
            </a:r>
            <a:r>
              <a:rPr lang="en-US" dirty="0" err="1" smtClean="0"/>
              <a:t>đó</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phúc</a:t>
            </a:r>
            <a:r>
              <a:rPr lang="en-US" dirty="0"/>
              <a:t> </a:t>
            </a:r>
            <a:r>
              <a:rPr lang="en-US" dirty="0" err="1"/>
              <a:t>tạp</a:t>
            </a:r>
            <a:r>
              <a:rPr lang="en-US" dirty="0"/>
              <a:t> </a:t>
            </a:r>
            <a:r>
              <a:rPr lang="en-US" dirty="0" err="1"/>
              <a:t>hơn</a:t>
            </a:r>
            <a:r>
              <a:rPr lang="en-US" dirty="0"/>
              <a:t> vi </a:t>
            </a:r>
            <a:r>
              <a:rPr lang="en-US" dirty="0" err="1"/>
              <a:t>cần</a:t>
            </a:r>
            <a:r>
              <a:rPr lang="en-US" dirty="0"/>
              <a:t> </a:t>
            </a:r>
            <a:r>
              <a:rPr lang="en-US" dirty="0" err="1"/>
              <a:t>nhiều</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thể</a:t>
            </a:r>
            <a:r>
              <a:rPr lang="en-US" dirty="0"/>
              <a:t> </a:t>
            </a:r>
            <a:r>
              <a:rPr lang="en-US" dirty="0" err="1"/>
              <a:t>hiện</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với</a:t>
            </a:r>
            <a:r>
              <a:rPr lang="en-US" dirty="0"/>
              <a:t> </a:t>
            </a:r>
            <a:r>
              <a:rPr lang="en-US" dirty="0" err="1"/>
              <a:t>các</a:t>
            </a:r>
            <a:r>
              <a:rPr lang="en-US" dirty="0"/>
              <a:t> node </a:t>
            </a:r>
            <a:r>
              <a:rPr lang="en-US" dirty="0" err="1"/>
              <a:t>khác</a:t>
            </a:r>
            <a:r>
              <a:rPr lang="en-US" dirty="0"/>
              <a:t> </a:t>
            </a:r>
            <a:r>
              <a:rPr lang="en-US" dirty="0" err="1"/>
              <a:t>nhau</a:t>
            </a:r>
            <a:r>
              <a:rPr lang="en-US" dirty="0"/>
              <a:t>, </a:t>
            </a:r>
            <a:r>
              <a:rPr lang="en-US" dirty="0" err="1"/>
              <a:t>chỉ</a:t>
            </a:r>
            <a:r>
              <a:rPr lang="en-US" dirty="0"/>
              <a:t> </a:t>
            </a:r>
            <a:r>
              <a:rPr lang="en-US" dirty="0" err="1"/>
              <a:t>vì</a:t>
            </a:r>
            <a:r>
              <a:rPr lang="en-US" dirty="0"/>
              <a:t> </a:t>
            </a:r>
            <a:r>
              <a:rPr lang="en-US" dirty="0" err="1"/>
              <a:t>vậy</a:t>
            </a:r>
            <a:r>
              <a:rPr lang="en-US" dirty="0"/>
              <a:t> </a:t>
            </a:r>
            <a:r>
              <a:rPr lang="en-US" dirty="0" err="1"/>
              <a:t>mà</a:t>
            </a:r>
            <a:r>
              <a:rPr lang="en-US" dirty="0"/>
              <a:t> Indexes Service </a:t>
            </a:r>
            <a:r>
              <a:rPr lang="en-US" dirty="0" err="1"/>
              <a:t>được</a:t>
            </a:r>
            <a:r>
              <a:rPr lang="en-US" dirty="0"/>
              <a:t> </a:t>
            </a:r>
            <a:r>
              <a:rPr lang="en-US" dirty="0" err="1"/>
              <a:t>tách</a:t>
            </a:r>
            <a:r>
              <a:rPr lang="en-US" dirty="0"/>
              <a:t> </a:t>
            </a:r>
            <a:r>
              <a:rPr lang="en-US" dirty="0" err="1"/>
              <a:t>riêng</a:t>
            </a:r>
            <a:r>
              <a:rPr lang="en-US" dirty="0"/>
              <a:t>.</a:t>
            </a:r>
            <a:endParaRPr lang="en-US" dirty="0" smtClean="0"/>
          </a:p>
          <a:p>
            <a:endParaRPr lang="en-US" dirty="0"/>
          </a:p>
          <a:p>
            <a:endParaRPr lang="en-US" dirty="0" smtClean="0"/>
          </a:p>
          <a:p>
            <a:endParaRPr lang="en-US" dirty="0" smtClean="0"/>
          </a:p>
          <a:p>
            <a:pPr lvl="1"/>
            <a:endParaRPr lang="en-US" dirty="0" smtClean="0"/>
          </a:p>
          <a:p>
            <a:endParaRPr lang="en-US" dirty="0"/>
          </a:p>
        </p:txBody>
      </p:sp>
    </p:spTree>
    <p:extLst>
      <p:ext uri="{BB962C8B-B14F-4D97-AF65-F5344CB8AC3E}">
        <p14:creationId xmlns:p14="http://schemas.microsoft.com/office/powerpoint/2010/main" val="10091724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S</a:t>
            </a:r>
            <a:r>
              <a:rPr lang="en-US" dirty="0" err="1" smtClean="0"/>
              <a:t>ử</a:t>
            </a:r>
            <a:r>
              <a:rPr lang="en-US" dirty="0" smtClean="0"/>
              <a:t> </a:t>
            </a:r>
            <a:r>
              <a:rPr lang="en-US" dirty="0" err="1"/>
              <a:t>dụng</a:t>
            </a:r>
            <a:r>
              <a:rPr lang="en-US" dirty="0"/>
              <a:t> key value </a:t>
            </a:r>
            <a:r>
              <a:rPr lang="en-US" dirty="0" err="1"/>
              <a:t>thì</a:t>
            </a:r>
            <a:r>
              <a:rPr lang="en-US" dirty="0"/>
              <a:t> key </a:t>
            </a:r>
            <a:r>
              <a:rPr lang="en-US" dirty="0" err="1"/>
              <a:t>dùng</a:t>
            </a:r>
            <a:r>
              <a:rPr lang="en-US" dirty="0"/>
              <a:t> </a:t>
            </a:r>
            <a:r>
              <a:rPr lang="en-US" dirty="0" err="1"/>
              <a:t>lưu</a:t>
            </a:r>
            <a:r>
              <a:rPr lang="en-US" dirty="0"/>
              <a:t> </a:t>
            </a:r>
            <a:r>
              <a:rPr lang="en-US" dirty="0" err="1"/>
              <a:t>chỉ</a:t>
            </a:r>
            <a:r>
              <a:rPr lang="en-US" dirty="0"/>
              <a:t> </a:t>
            </a:r>
            <a:r>
              <a:rPr lang="en-US" dirty="0" err="1"/>
              <a:t>mục</a:t>
            </a:r>
            <a:r>
              <a:rPr lang="en-US" dirty="0"/>
              <a:t>, value </a:t>
            </a:r>
            <a:r>
              <a:rPr lang="en-US" dirty="0" err="1"/>
              <a:t>lưu</a:t>
            </a:r>
            <a:r>
              <a:rPr lang="en-US" dirty="0"/>
              <a:t> REST URL </a:t>
            </a:r>
            <a:r>
              <a:rPr lang="en-US" dirty="0" err="1"/>
              <a:t>chỉ</a:t>
            </a:r>
            <a:r>
              <a:rPr lang="en-US" dirty="0"/>
              <a:t> </a:t>
            </a:r>
            <a:r>
              <a:rPr lang="en-US" dirty="0" err="1"/>
              <a:t>đến</a:t>
            </a:r>
            <a:r>
              <a:rPr lang="en-US" dirty="0"/>
              <a:t> node </a:t>
            </a:r>
            <a:r>
              <a:rPr lang="en-US" dirty="0" err="1"/>
              <a:t>tương</a:t>
            </a:r>
            <a:r>
              <a:rPr lang="en-US" dirty="0"/>
              <a:t> </a:t>
            </a:r>
            <a:r>
              <a:rPr lang="en-US" dirty="0" err="1"/>
              <a:t>ứng</a:t>
            </a:r>
            <a:r>
              <a:rPr lang="en-US" dirty="0"/>
              <a:t> </a:t>
            </a:r>
            <a:r>
              <a:rPr lang="en-US" dirty="0" err="1"/>
              <a:t>trên</a:t>
            </a:r>
            <a:r>
              <a:rPr lang="en-US" dirty="0"/>
              <a:t> </a:t>
            </a:r>
            <a:r>
              <a:rPr lang="en-US" dirty="0" err="1"/>
              <a:t>đồ</a:t>
            </a:r>
            <a:r>
              <a:rPr lang="en-US" dirty="0"/>
              <a:t> </a:t>
            </a:r>
            <a:r>
              <a:rPr lang="en-US" dirty="0" err="1"/>
              <a:t>thị</a:t>
            </a:r>
            <a:r>
              <a:rPr lang="en-US" dirty="0"/>
              <a:t>. </a:t>
            </a:r>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4" name="Ảnh 3"/>
          <p:cNvPicPr/>
          <p:nvPr/>
        </p:nvPicPr>
        <p:blipFill>
          <a:blip r:embed="rId2"/>
          <a:stretch>
            <a:fillRect/>
          </a:stretch>
        </p:blipFill>
        <p:spPr>
          <a:xfrm>
            <a:off x="1142999" y="2759129"/>
            <a:ext cx="10761259" cy="1735598"/>
          </a:xfrm>
          <a:prstGeom prst="rect">
            <a:avLst/>
          </a:prstGeom>
        </p:spPr>
      </p:pic>
    </p:spTree>
    <p:extLst>
      <p:ext uri="{BB962C8B-B14F-4D97-AF65-F5344CB8AC3E}">
        <p14:creationId xmlns:p14="http://schemas.microsoft.com/office/powerpoint/2010/main" val="13236522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S</a:t>
            </a:r>
            <a:r>
              <a:rPr lang="en-US" dirty="0" err="1" smtClean="0"/>
              <a:t>ử</a:t>
            </a:r>
            <a:r>
              <a:rPr lang="en-US" dirty="0" smtClean="0"/>
              <a:t> </a:t>
            </a:r>
            <a:r>
              <a:rPr lang="en-US" dirty="0" err="1"/>
              <a:t>dụng</a:t>
            </a:r>
            <a:r>
              <a:rPr lang="en-US" dirty="0"/>
              <a:t> key value </a:t>
            </a:r>
            <a:r>
              <a:rPr lang="en-US" dirty="0" err="1"/>
              <a:t>thì</a:t>
            </a:r>
            <a:r>
              <a:rPr lang="en-US" dirty="0"/>
              <a:t> key </a:t>
            </a:r>
            <a:r>
              <a:rPr lang="en-US" dirty="0" err="1"/>
              <a:t>dùng</a:t>
            </a:r>
            <a:r>
              <a:rPr lang="en-US" dirty="0"/>
              <a:t> </a:t>
            </a:r>
            <a:r>
              <a:rPr lang="en-US" dirty="0" err="1"/>
              <a:t>lưu</a:t>
            </a:r>
            <a:r>
              <a:rPr lang="en-US" dirty="0"/>
              <a:t> </a:t>
            </a:r>
            <a:r>
              <a:rPr lang="en-US" dirty="0" err="1"/>
              <a:t>chỉ</a:t>
            </a:r>
            <a:r>
              <a:rPr lang="en-US" dirty="0"/>
              <a:t> </a:t>
            </a:r>
            <a:r>
              <a:rPr lang="en-US" dirty="0" err="1"/>
              <a:t>mục</a:t>
            </a:r>
            <a:r>
              <a:rPr lang="en-US" dirty="0"/>
              <a:t>, value </a:t>
            </a:r>
            <a:r>
              <a:rPr lang="en-US" dirty="0" err="1"/>
              <a:t>lưu</a:t>
            </a:r>
            <a:r>
              <a:rPr lang="en-US" dirty="0"/>
              <a:t> REST URL </a:t>
            </a:r>
            <a:r>
              <a:rPr lang="en-US" dirty="0" err="1"/>
              <a:t>chỉ</a:t>
            </a:r>
            <a:r>
              <a:rPr lang="en-US" dirty="0"/>
              <a:t> </a:t>
            </a:r>
            <a:r>
              <a:rPr lang="en-US" dirty="0" err="1"/>
              <a:t>đến</a:t>
            </a:r>
            <a:r>
              <a:rPr lang="en-US" dirty="0"/>
              <a:t> node </a:t>
            </a:r>
            <a:r>
              <a:rPr lang="en-US" dirty="0" err="1"/>
              <a:t>tương</a:t>
            </a:r>
            <a:r>
              <a:rPr lang="en-US" dirty="0"/>
              <a:t> </a:t>
            </a:r>
            <a:r>
              <a:rPr lang="en-US" dirty="0" err="1"/>
              <a:t>ứng</a:t>
            </a:r>
            <a:r>
              <a:rPr lang="en-US" dirty="0"/>
              <a:t> </a:t>
            </a:r>
            <a:r>
              <a:rPr lang="en-US" dirty="0" err="1"/>
              <a:t>trên</a:t>
            </a:r>
            <a:r>
              <a:rPr lang="en-US" dirty="0"/>
              <a:t> </a:t>
            </a:r>
            <a:r>
              <a:rPr lang="en-US" dirty="0" err="1"/>
              <a:t>đồ</a:t>
            </a:r>
            <a:r>
              <a:rPr lang="en-US" dirty="0"/>
              <a:t> </a:t>
            </a:r>
            <a:r>
              <a:rPr lang="en-US" dirty="0" err="1"/>
              <a:t>thị</a:t>
            </a:r>
            <a:r>
              <a:rPr lang="en-US" dirty="0"/>
              <a:t>. </a:t>
            </a:r>
            <a:endParaRPr lang="en-US" dirty="0" smtClean="0"/>
          </a:p>
          <a:p>
            <a:endParaRPr lang="en-US" dirty="0"/>
          </a:p>
          <a:p>
            <a:endParaRPr lang="en-US" dirty="0" smtClean="0"/>
          </a:p>
          <a:p>
            <a:endParaRPr lang="en-US" dirty="0" smtClean="0"/>
          </a:p>
          <a:p>
            <a:pPr lvl="1"/>
            <a:endParaRPr lang="en-US" dirty="0" smtClean="0"/>
          </a:p>
          <a:p>
            <a:pPr lvl="0"/>
            <a:r>
              <a:rPr lang="en-US" altLang="en-US" dirty="0" err="1">
                <a:latin typeface="Arial" panose="020B0604020202020204" pitchFamily="34" charset="0"/>
                <a:ea typeface="Calibri" panose="020F0502020204030204" pitchFamily="34" charset="0"/>
                <a:cs typeface="Arial" panose="020B0604020202020204" pitchFamily="34" charset="0"/>
              </a:rPr>
              <a:t>Để</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lấy</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được</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dữ</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liệu</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chỉ</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đơn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giản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gọi</a:t>
            </a:r>
            <a:r>
              <a:rPr lang="en-US" altLang="en-US" dirty="0">
                <a:latin typeface="Arial" panose="020B0604020202020204" pitchFamily="34" charset="0"/>
                <a:ea typeface="Calibri" panose="020F0502020204030204" pitchFamily="34" charset="0"/>
                <a:cs typeface="Arial" panose="020B0604020202020204" pitchFamily="34" charset="0"/>
              </a:rPr>
              <a:t> index </a:t>
            </a:r>
            <a:r>
              <a:rPr lang="en-US" altLang="en-US" dirty="0" err="1">
                <a:latin typeface="Arial" panose="020B0604020202020204" pitchFamily="34" charset="0"/>
                <a:ea typeface="Calibri" panose="020F0502020204030204" pitchFamily="34" charset="0"/>
                <a:cs typeface="Arial" panose="020B0604020202020204" pitchFamily="34" charset="0"/>
              </a:rPr>
              <a:t>là</a:t>
            </a:r>
            <a:r>
              <a:rPr lang="en-US" altLang="en-US" dirty="0">
                <a:latin typeface="Arial" panose="020B0604020202020204" pitchFamily="34" charset="0"/>
                <a:ea typeface="Calibri" panose="020F0502020204030204" pitchFamily="34" charset="0"/>
                <a:cs typeface="Arial" panose="020B0604020202020204" pitchFamily="34" charset="0"/>
              </a:rPr>
              <a:t> “name” </a:t>
            </a:r>
            <a:r>
              <a:rPr lang="en-US" altLang="en-US" dirty="0" err="1">
                <a:latin typeface="Arial" panose="020B0604020202020204" pitchFamily="34" charset="0"/>
                <a:ea typeface="Calibri" panose="020F0502020204030204" pitchFamily="34" charset="0"/>
                <a:cs typeface="Arial" panose="020B0604020202020204" pitchFamily="34" charset="0"/>
              </a:rPr>
              <a:t>đã</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đánh</a:t>
            </a:r>
            <a:r>
              <a:rPr lang="en-US" altLang="en-US" dirty="0">
                <a:latin typeface="Arial" panose="020B0604020202020204" pitchFamily="34" charset="0"/>
                <a:ea typeface="Calibri" panose="020F0502020204030204" pitchFamily="34" charset="0"/>
                <a:cs typeface="Arial" panose="020B0604020202020204" pitchFamily="34" charset="0"/>
              </a:rPr>
              <a:t> ở </a:t>
            </a:r>
            <a:r>
              <a:rPr lang="en-US" altLang="en-US" dirty="0" err="1">
                <a:latin typeface="Arial" panose="020B0604020202020204" pitchFamily="34" charset="0"/>
                <a:ea typeface="Calibri" panose="020F0502020204030204" pitchFamily="34" charset="0"/>
                <a:cs typeface="Arial" panose="020B0604020202020204" pitchFamily="34" charset="0"/>
              </a:rPr>
              <a:t>ví</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dụ</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trên</a:t>
            </a:r>
            <a:r>
              <a:rPr lang="en-US" altLang="en-US" dirty="0">
                <a:latin typeface="Arial" panose="020B0604020202020204" pitchFamily="34" charset="0"/>
                <a:ea typeface="Calibri" panose="020F0502020204030204" pitchFamily="34" charset="0"/>
                <a:cs typeface="Arial" panose="020B0604020202020204" pitchFamily="34" charset="0"/>
              </a:rPr>
              <a:t>:</a:t>
            </a:r>
            <a:endParaRPr lang="en-US" altLang="en-US" dirty="0"/>
          </a:p>
          <a:p>
            <a:endParaRPr lang="en-US" dirty="0"/>
          </a:p>
        </p:txBody>
      </p:sp>
      <p:pic>
        <p:nvPicPr>
          <p:cNvPr id="4" name="Ảnh 3"/>
          <p:cNvPicPr/>
          <p:nvPr/>
        </p:nvPicPr>
        <p:blipFill>
          <a:blip r:embed="rId2"/>
          <a:stretch>
            <a:fillRect/>
          </a:stretch>
        </p:blipFill>
        <p:spPr>
          <a:xfrm>
            <a:off x="1142999" y="2759129"/>
            <a:ext cx="10761259" cy="1735598"/>
          </a:xfrm>
          <a:prstGeom prst="rect">
            <a:avLst/>
          </a:prstGeom>
        </p:spPr>
      </p:pic>
      <p:pic>
        <p:nvPicPr>
          <p:cNvPr id="1025" name="Ảnh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887" y="5469194"/>
            <a:ext cx="10559873" cy="37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4581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p>
          <a:p>
            <a:r>
              <a:rPr lang="en-US" dirty="0" smtClean="0"/>
              <a:t>B1: </a:t>
            </a:r>
            <a:r>
              <a:rPr lang="en-US" dirty="0" err="1" smtClean="0"/>
              <a:t>Xây</a:t>
            </a:r>
            <a:r>
              <a:rPr lang="en-US" dirty="0" smtClean="0"/>
              <a:t> </a:t>
            </a:r>
            <a:r>
              <a:rPr lang="en-US" dirty="0" err="1" smtClean="0"/>
              <a:t>dựng</a:t>
            </a:r>
            <a:r>
              <a:rPr lang="en-US" dirty="0" smtClean="0"/>
              <a:t> Inverted Index:</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05132" y="2825625"/>
            <a:ext cx="10636927" cy="1256978"/>
          </a:xfrm>
          <a:prstGeom prst="rect">
            <a:avLst/>
          </a:prstGeom>
        </p:spPr>
      </p:pic>
    </p:spTree>
    <p:extLst>
      <p:ext uri="{BB962C8B-B14F-4D97-AF65-F5344CB8AC3E}">
        <p14:creationId xmlns:p14="http://schemas.microsoft.com/office/powerpoint/2010/main" val="14065590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B2: </a:t>
            </a:r>
            <a:r>
              <a:rPr lang="en-US" dirty="0" err="1" smtClean="0"/>
              <a:t>Giao</a:t>
            </a:r>
            <a:r>
              <a:rPr lang="en-US" dirty="0" smtClean="0"/>
              <a:t> </a:t>
            </a:r>
            <a:r>
              <a:rPr lang="en-US" dirty="0" err="1" smtClean="0"/>
              <a:t>thức</a:t>
            </a:r>
            <a:r>
              <a:rPr lang="en-US" dirty="0" smtClean="0"/>
              <a:t> POST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JSON:</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298579" y="3031409"/>
            <a:ext cx="10566581" cy="1617864"/>
          </a:xfrm>
          <a:prstGeom prst="rect">
            <a:avLst/>
          </a:prstGeom>
        </p:spPr>
      </p:pic>
    </p:spTree>
    <p:extLst>
      <p:ext uri="{BB962C8B-B14F-4D97-AF65-F5344CB8AC3E}">
        <p14:creationId xmlns:p14="http://schemas.microsoft.com/office/powerpoint/2010/main" val="17708952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B2: Add </a:t>
            </a:r>
            <a:r>
              <a:rPr lang="en-US" dirty="0" err="1" smtClean="0"/>
              <a:t>thêm</a:t>
            </a:r>
            <a:r>
              <a:rPr lang="en-US" dirty="0" smtClean="0"/>
              <a:t> </a:t>
            </a:r>
            <a:r>
              <a:rPr lang="en-US" dirty="0" err="1" smtClean="0"/>
              <a:t>một</a:t>
            </a:r>
            <a:r>
              <a:rPr lang="en-US" dirty="0" smtClean="0"/>
              <a:t> node:</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996949" y="2975748"/>
            <a:ext cx="9692515" cy="1811795"/>
          </a:xfrm>
          <a:prstGeom prst="rect">
            <a:avLst/>
          </a:prstGeom>
        </p:spPr>
      </p:pic>
    </p:spTree>
    <p:extLst>
      <p:ext uri="{BB962C8B-B14F-4D97-AF65-F5344CB8AC3E}">
        <p14:creationId xmlns:p14="http://schemas.microsoft.com/office/powerpoint/2010/main" val="6163467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B4: </a:t>
            </a:r>
            <a:r>
              <a:rPr lang="en-US" dirty="0" err="1"/>
              <a:t>Bây</a:t>
            </a:r>
            <a:r>
              <a:rPr lang="en-US" dirty="0"/>
              <a:t> </a:t>
            </a:r>
            <a:r>
              <a:rPr lang="en-US" dirty="0" err="1"/>
              <a:t>giờ</a:t>
            </a:r>
            <a:r>
              <a:rPr lang="en-US" dirty="0"/>
              <a:t> </a:t>
            </a:r>
            <a:r>
              <a:rPr lang="en-US" dirty="0" err="1"/>
              <a:t>việc</a:t>
            </a:r>
            <a:r>
              <a:rPr lang="en-US" dirty="0"/>
              <a:t> </a:t>
            </a:r>
            <a:r>
              <a:rPr lang="en-US" dirty="0" err="1"/>
              <a:t>tìm</a:t>
            </a:r>
            <a:r>
              <a:rPr lang="en-US" dirty="0"/>
              <a:t> </a:t>
            </a:r>
            <a:r>
              <a:rPr lang="en-US" dirty="0" err="1"/>
              <a:t>kiếm</a:t>
            </a:r>
            <a:r>
              <a:rPr lang="en-US" dirty="0"/>
              <a:t> Lucene </a:t>
            </a:r>
            <a:r>
              <a:rPr lang="en-US" dirty="0" err="1"/>
              <a:t>đơn</a:t>
            </a:r>
            <a:r>
              <a:rPr lang="en-US" dirty="0"/>
              <a:t> </a:t>
            </a:r>
            <a:r>
              <a:rPr lang="en-US" dirty="0" err="1"/>
              <a:t>giản</a:t>
            </a:r>
            <a:r>
              <a:rPr lang="en-US" dirty="0"/>
              <a:t> </a:t>
            </a:r>
            <a:r>
              <a:rPr lang="en-US" dirty="0" err="1"/>
              <a:t>gọi</a:t>
            </a:r>
            <a:r>
              <a:rPr lang="en-US" dirty="0" smtClean="0"/>
              <a:t>:</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31875" y="3119057"/>
            <a:ext cx="10041458" cy="667332"/>
          </a:xfrm>
          <a:prstGeom prst="rect">
            <a:avLst/>
          </a:prstGeom>
        </p:spPr>
      </p:pic>
    </p:spTree>
    <p:extLst>
      <p:ext uri="{BB962C8B-B14F-4D97-AF65-F5344CB8AC3E}">
        <p14:creationId xmlns:p14="http://schemas.microsoft.com/office/powerpoint/2010/main" val="37745188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Algorithms: </a:t>
            </a:r>
            <a:endParaRPr lang="en-US" dirty="0" smtClean="0"/>
          </a:p>
          <a:p>
            <a:pPr lvl="1"/>
            <a:r>
              <a:rPr lang="en-US" dirty="0" err="1" smtClean="0"/>
              <a:t>Mô</a:t>
            </a:r>
            <a:r>
              <a:rPr lang="en-US" dirty="0" smtClean="0"/>
              <a:t> </a:t>
            </a:r>
            <a:r>
              <a:rPr lang="en-US" dirty="0" err="1" smtClean="0"/>
              <a:t>Tả</a:t>
            </a:r>
            <a:r>
              <a:rPr lang="en-US" dirty="0" smtClean="0"/>
              <a:t>: </a:t>
            </a:r>
            <a:r>
              <a:rPr lang="en-US" dirty="0" err="1"/>
              <a:t>Đây</a:t>
            </a:r>
            <a:r>
              <a:rPr lang="en-US" dirty="0"/>
              <a:t> </a:t>
            </a:r>
            <a:r>
              <a:rPr lang="en-US" dirty="0" err="1"/>
              <a:t>là</a:t>
            </a:r>
            <a:r>
              <a:rPr lang="en-US" dirty="0"/>
              <a:t> </a:t>
            </a:r>
            <a:r>
              <a:rPr lang="en-US" dirty="0" err="1"/>
              <a:t>thuật</a:t>
            </a:r>
            <a:r>
              <a:rPr lang="en-US" dirty="0"/>
              <a:t> </a:t>
            </a:r>
            <a:r>
              <a:rPr lang="en-US" dirty="0" err="1"/>
              <a:t>toán</a:t>
            </a:r>
            <a:r>
              <a:rPr lang="en-US" dirty="0"/>
              <a:t> </a:t>
            </a:r>
            <a:r>
              <a:rPr lang="en-US" dirty="0" err="1"/>
              <a:t>tìm</a:t>
            </a:r>
            <a:r>
              <a:rPr lang="en-US" dirty="0"/>
              <a:t> </a:t>
            </a:r>
            <a:r>
              <a:rPr lang="en-US" dirty="0" err="1"/>
              <a:t>khoảng</a:t>
            </a:r>
            <a:r>
              <a:rPr lang="en-US" dirty="0"/>
              <a:t> </a:t>
            </a:r>
            <a:r>
              <a:rPr lang="en-US" dirty="0" err="1"/>
              <a:t>cách</a:t>
            </a:r>
            <a:r>
              <a:rPr lang="en-US" dirty="0"/>
              <a:t> </a:t>
            </a:r>
            <a:r>
              <a:rPr lang="en-US" dirty="0" err="1"/>
              <a:t>ngắn</a:t>
            </a:r>
            <a:r>
              <a:rPr lang="en-US" dirty="0"/>
              <a:t> </a:t>
            </a:r>
            <a:r>
              <a:rPr lang="en-US" dirty="0" err="1"/>
              <a:t>nhất</a:t>
            </a:r>
            <a:r>
              <a:rPr lang="en-US" dirty="0"/>
              <a:t> </a:t>
            </a:r>
            <a:r>
              <a:rPr lang="en-US" dirty="0" err="1"/>
              <a:t>giữa</a:t>
            </a:r>
            <a:r>
              <a:rPr lang="en-US" dirty="0"/>
              <a:t> </a:t>
            </a:r>
            <a:r>
              <a:rPr lang="en-US" dirty="0" err="1"/>
              <a:t>hai</a:t>
            </a:r>
            <a:r>
              <a:rPr lang="en-US" dirty="0"/>
              <a:t> actor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ngành</a:t>
            </a:r>
            <a:r>
              <a:rPr lang="en-US" dirty="0"/>
              <a:t> </a:t>
            </a:r>
            <a:r>
              <a:rPr lang="en-US" dirty="0" err="1"/>
              <a:t>điện</a:t>
            </a:r>
            <a:r>
              <a:rPr lang="en-US" dirty="0"/>
              <a:t> </a:t>
            </a:r>
            <a:r>
              <a:rPr lang="en-US" dirty="0" err="1"/>
              <a:t>ảnh</a:t>
            </a:r>
            <a:r>
              <a:rPr lang="en-US" dirty="0"/>
              <a:t> </a:t>
            </a:r>
            <a:r>
              <a:rPr lang="en-US" dirty="0" err="1"/>
              <a:t>đầu</a:t>
            </a:r>
            <a:r>
              <a:rPr lang="en-US" dirty="0"/>
              <a:t> </a:t>
            </a:r>
            <a:r>
              <a:rPr lang="en-US" dirty="0" err="1" smtClean="0"/>
              <a:t>tiên</a:t>
            </a:r>
            <a:r>
              <a:rPr lang="en-US" dirty="0" smtClean="0"/>
              <a:t>.</a:t>
            </a:r>
          </a:p>
          <a:p>
            <a:pPr lvl="1"/>
            <a:r>
              <a:rPr lang="en-US" dirty="0" err="1"/>
              <a:t>Trước</a:t>
            </a:r>
            <a:r>
              <a:rPr lang="en-US" dirty="0"/>
              <a:t> </a:t>
            </a:r>
            <a:r>
              <a:rPr lang="en-US" dirty="0" err="1"/>
              <a:t>hệt</a:t>
            </a:r>
            <a:r>
              <a:rPr lang="en-US" dirty="0"/>
              <a:t> </a:t>
            </a:r>
            <a:r>
              <a:rPr lang="en-US" dirty="0" err="1"/>
              <a:t>chạy</a:t>
            </a:r>
            <a:r>
              <a:rPr lang="en-US" dirty="0"/>
              <a:t> Gremlin console </a:t>
            </a:r>
            <a:r>
              <a:rPr lang="en-US" dirty="0" err="1"/>
              <a:t>và</a:t>
            </a:r>
            <a:r>
              <a:rPr lang="en-US" dirty="0"/>
              <a:t> </a:t>
            </a:r>
            <a:r>
              <a:rPr lang="en-US" dirty="0" err="1"/>
              <a:t>chạy</a:t>
            </a:r>
            <a:r>
              <a:rPr lang="en-US" dirty="0"/>
              <a:t> </a:t>
            </a:r>
            <a:r>
              <a:rPr lang="en-US" dirty="0" err="1"/>
              <a:t>đồ</a:t>
            </a:r>
            <a:r>
              <a:rPr lang="en-US" dirty="0"/>
              <a:t> </a:t>
            </a:r>
            <a:r>
              <a:rPr lang="en-US" dirty="0" err="1" smtClean="0"/>
              <a:t>thị</a:t>
            </a:r>
            <a:r>
              <a:rPr lang="en-US" dirty="0" smtClean="0"/>
              <a:t>:</a:t>
            </a:r>
          </a:p>
          <a:p>
            <a:pPr lvl="1"/>
            <a:endParaRPr lang="en-US" dirty="0"/>
          </a:p>
        </p:txBody>
      </p:sp>
      <p:pic>
        <p:nvPicPr>
          <p:cNvPr id="6" name="Ảnh 5"/>
          <p:cNvPicPr/>
          <p:nvPr/>
        </p:nvPicPr>
        <p:blipFill>
          <a:blip r:embed="rId2"/>
          <a:stretch>
            <a:fillRect/>
          </a:stretch>
        </p:blipFill>
        <p:spPr>
          <a:xfrm>
            <a:off x="1549445" y="3573531"/>
            <a:ext cx="8122588" cy="2891663"/>
          </a:xfrm>
          <a:prstGeom prst="rect">
            <a:avLst/>
          </a:prstGeom>
        </p:spPr>
      </p:pic>
    </p:spTree>
    <p:extLst>
      <p:ext uri="{BB962C8B-B14F-4D97-AF65-F5344CB8AC3E}">
        <p14:creationId xmlns:p14="http://schemas.microsoft.com/office/powerpoint/2010/main" val="33787823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a:t>và</a:t>
            </a:r>
            <a:r>
              <a:rPr lang="en-US" dirty="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endParaRPr lang="en-US" dirty="0"/>
          </a:p>
        </p:txBody>
      </p:sp>
      <p:pic>
        <p:nvPicPr>
          <p:cNvPr id="5" name="Ảnh 4"/>
          <p:cNvPicPr/>
          <p:nvPr/>
        </p:nvPicPr>
        <p:blipFill>
          <a:blip r:embed="rId2"/>
          <a:stretch>
            <a:fillRect/>
          </a:stretch>
        </p:blipFill>
        <p:spPr>
          <a:xfrm>
            <a:off x="1576499" y="3376796"/>
            <a:ext cx="9656633" cy="1117931"/>
          </a:xfrm>
          <a:prstGeom prst="rect">
            <a:avLst/>
          </a:prstGeom>
        </p:spPr>
      </p:pic>
    </p:spTree>
    <p:extLst>
      <p:ext uri="{BB962C8B-B14F-4D97-AF65-F5344CB8AC3E}">
        <p14:creationId xmlns:p14="http://schemas.microsoft.com/office/powerpoint/2010/main" val="29919560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a:t>và</a:t>
            </a:r>
            <a:r>
              <a:rPr lang="en-US" dirty="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endParaRPr lang="en-US" dirty="0"/>
          </a:p>
        </p:txBody>
      </p:sp>
      <p:pic>
        <p:nvPicPr>
          <p:cNvPr id="5" name="Ảnh 4"/>
          <p:cNvPicPr/>
          <p:nvPr/>
        </p:nvPicPr>
        <p:blipFill>
          <a:blip r:embed="rId2"/>
          <a:stretch>
            <a:fillRect/>
          </a:stretch>
        </p:blipFill>
        <p:spPr>
          <a:xfrm>
            <a:off x="1576499" y="3376796"/>
            <a:ext cx="9656633" cy="1117931"/>
          </a:xfrm>
          <a:prstGeom prst="rect">
            <a:avLst/>
          </a:prstGeom>
        </p:spPr>
      </p:pic>
    </p:spTree>
    <p:extLst>
      <p:ext uri="{BB962C8B-B14F-4D97-AF65-F5344CB8AC3E}">
        <p14:creationId xmlns:p14="http://schemas.microsoft.com/office/powerpoint/2010/main" val="2552718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05635"/>
            <a:ext cx="10515600" cy="4351338"/>
          </a:xfrm>
        </p:spPr>
        <p:txBody>
          <a:bodyPr>
            <a:normAutofit/>
          </a:bodyPr>
          <a:lstStyle/>
          <a:p>
            <a:pPr>
              <a:buFontTx/>
              <a:buChar char="-"/>
            </a:pPr>
            <a:r>
              <a:rPr lang="en-US" dirty="0" smtClean="0"/>
              <a:t>Graph store </a:t>
            </a:r>
            <a:r>
              <a:rPr lang="en-US" dirty="0" err="1"/>
              <a:t>đ</a:t>
            </a:r>
            <a:r>
              <a:rPr lang="en-US" dirty="0" err="1" smtClean="0"/>
              <a:t>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khi</a:t>
            </a:r>
            <a:r>
              <a:rPr lang="en-US" dirty="0" smtClean="0"/>
              <a:t>:</a:t>
            </a:r>
          </a:p>
          <a:p>
            <a:pPr lvl="1"/>
            <a:r>
              <a:rPr lang="en-US" sz="2800" dirty="0" smtClean="0"/>
              <a:t>Ta </a:t>
            </a:r>
            <a:r>
              <a:rPr lang="en-US" sz="2800" dirty="0" err="1" smtClean="0"/>
              <a:t>cần</a:t>
            </a:r>
            <a:r>
              <a:rPr lang="en-US" sz="2800" dirty="0" smtClean="0"/>
              <a:t> </a:t>
            </a:r>
            <a:r>
              <a:rPr lang="en-US" sz="2800" dirty="0" err="1" smtClean="0"/>
              <a:t>lưu</a:t>
            </a:r>
            <a:r>
              <a:rPr lang="en-US" sz="2800" dirty="0" smtClean="0"/>
              <a:t> </a:t>
            </a:r>
            <a:r>
              <a:rPr lang="en-US" sz="2800" dirty="0" err="1" smtClean="0"/>
              <a:t>các</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phức</a:t>
            </a:r>
            <a:r>
              <a:rPr lang="en-US" sz="2800" dirty="0" smtClean="0"/>
              <a:t> </a:t>
            </a:r>
            <a:r>
              <a:rPr lang="en-US" sz="2800" dirty="0" err="1" smtClean="0"/>
              <a:t>tạp</a:t>
            </a:r>
            <a:r>
              <a:rPr lang="en-US" sz="2800" dirty="0" smtClean="0"/>
              <a:t> </a:t>
            </a:r>
            <a:r>
              <a:rPr lang="en-US" sz="2800" dirty="0" err="1" smtClean="0"/>
              <a:t>có</a:t>
            </a:r>
            <a:r>
              <a:rPr lang="en-US" sz="2800" dirty="0" smtClean="0"/>
              <a:t> </a:t>
            </a:r>
            <a:r>
              <a:rPr lang="en-US" sz="2800" dirty="0" err="1" smtClean="0"/>
              <a:t>liên</a:t>
            </a:r>
            <a:r>
              <a:rPr lang="en-US" sz="2800" dirty="0" smtClean="0"/>
              <a:t> </a:t>
            </a:r>
            <a:r>
              <a:rPr lang="en-US" sz="2800" dirty="0" err="1" smtClean="0"/>
              <a:t>quan</a:t>
            </a:r>
            <a:r>
              <a:rPr lang="en-US" sz="2800" dirty="0" smtClean="0"/>
              <a:t> </a:t>
            </a:r>
            <a:r>
              <a:rPr lang="en-US" sz="2800" dirty="0" err="1" smtClean="0"/>
              <a:t>với</a:t>
            </a:r>
            <a:r>
              <a:rPr lang="en-US" sz="2800" dirty="0" smtClean="0"/>
              <a:t> </a:t>
            </a:r>
            <a:r>
              <a:rPr lang="en-US" sz="2800" dirty="0" err="1" smtClean="0"/>
              <a:t>nhau</a:t>
            </a:r>
            <a:r>
              <a:rPr lang="en-US" sz="2800" dirty="0" smtClean="0"/>
              <a:t>.</a:t>
            </a:r>
          </a:p>
          <a:p>
            <a:pPr lvl="1"/>
            <a:r>
              <a:rPr lang="en-US" sz="2800" dirty="0" err="1" smtClean="0"/>
              <a:t>Hoặc</a:t>
            </a:r>
            <a:r>
              <a:rPr lang="en-US" sz="2800" dirty="0" smtClean="0"/>
              <a:t> </a:t>
            </a:r>
            <a:r>
              <a:rPr lang="en-US" sz="2800" dirty="0" err="1" smtClean="0"/>
              <a:t>khi</a:t>
            </a:r>
            <a:r>
              <a:rPr lang="en-US" sz="2800" dirty="0" smtClean="0"/>
              <a:t> ta </a:t>
            </a:r>
            <a:r>
              <a:rPr lang="en-US" sz="2800" dirty="0" err="1" smtClean="0"/>
              <a:t>cần</a:t>
            </a:r>
            <a:r>
              <a:rPr lang="en-US" sz="2800" dirty="0" smtClean="0"/>
              <a:t> </a:t>
            </a:r>
            <a:r>
              <a:rPr lang="en-US" sz="2800" dirty="0" err="1" smtClean="0"/>
              <a:t>xác</a:t>
            </a:r>
            <a:r>
              <a:rPr lang="en-US" sz="2800" dirty="0" smtClean="0"/>
              <a:t> </a:t>
            </a:r>
            <a:r>
              <a:rPr lang="en-US" sz="2800" dirty="0" err="1" smtClean="0"/>
              <a:t>định</a:t>
            </a:r>
            <a:r>
              <a:rPr lang="en-US" sz="2800" dirty="0" smtClean="0"/>
              <a:t> “</a:t>
            </a:r>
            <a:r>
              <a:rPr lang="en-US" sz="2800" dirty="0" err="1" smtClean="0"/>
              <a:t>người</a:t>
            </a:r>
            <a:r>
              <a:rPr lang="en-US" sz="2800" dirty="0" smtClean="0"/>
              <a:t> </a:t>
            </a:r>
            <a:r>
              <a:rPr lang="en-US" sz="2800" dirty="0" err="1" smtClean="0"/>
              <a:t>quen</a:t>
            </a:r>
            <a:r>
              <a:rPr lang="en-US" sz="2800" dirty="0" smtClean="0"/>
              <a:t>” </a:t>
            </a:r>
            <a:r>
              <a:rPr lang="en-US" sz="2800" dirty="0" err="1" smtClean="0"/>
              <a:t>của</a:t>
            </a:r>
            <a:r>
              <a:rPr lang="en-US" sz="2800" dirty="0" smtClean="0"/>
              <a:t> 1 </a:t>
            </a:r>
            <a:r>
              <a:rPr lang="en-US" sz="2800" dirty="0" err="1" smtClean="0"/>
              <a:t>đối</a:t>
            </a:r>
            <a:r>
              <a:rPr lang="en-US" sz="2800" dirty="0" smtClean="0"/>
              <a:t> </a:t>
            </a:r>
            <a:r>
              <a:rPr lang="en-US" sz="2800" dirty="0" err="1" smtClean="0"/>
              <a:t>tượng</a:t>
            </a:r>
            <a:r>
              <a:rPr lang="en-US" sz="2800" dirty="0" smtClean="0"/>
              <a:t>.</a:t>
            </a:r>
          </a:p>
          <a:p>
            <a:pPr lvl="1"/>
            <a:r>
              <a:rPr lang="en-US" sz="2800" dirty="0" err="1" smtClean="0"/>
              <a:t>Và</a:t>
            </a:r>
            <a:r>
              <a:rPr lang="en-US" sz="2800" dirty="0" smtClean="0"/>
              <a:t> </a:t>
            </a:r>
            <a:r>
              <a:rPr lang="en-US" sz="2800" dirty="0" err="1" smtClean="0"/>
              <a:t>nhiều</a:t>
            </a:r>
            <a:r>
              <a:rPr lang="en-US" sz="2800" dirty="0" smtClean="0"/>
              <a:t> </a:t>
            </a:r>
            <a:r>
              <a:rPr lang="en-US" sz="2800" dirty="0" err="1" smtClean="0"/>
              <a:t>tình</a:t>
            </a:r>
            <a:r>
              <a:rPr lang="en-US" sz="2800" dirty="0" smtClean="0"/>
              <a:t> </a:t>
            </a:r>
            <a:r>
              <a:rPr lang="en-US" sz="2800" dirty="0" err="1" smtClean="0"/>
              <a:t>huống</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khác</a:t>
            </a:r>
            <a:r>
              <a:rPr lang="en-US" sz="2800" dirty="0" smtClean="0"/>
              <a:t>.</a:t>
            </a:r>
          </a:p>
          <a:p>
            <a:pPr marL="0" indent="0">
              <a:buNone/>
            </a:pPr>
            <a:r>
              <a:rPr lang="en-US" dirty="0" smtClean="0"/>
              <a:t> </a:t>
            </a:r>
            <a:endParaRPr lang="en-US" dirty="0"/>
          </a:p>
        </p:txBody>
      </p:sp>
      <p:sp>
        <p:nvSpPr>
          <p:cNvPr id="5" name="Title 1"/>
          <p:cNvSpPr>
            <a:spLocks noGrp="1"/>
          </p:cNvSpPr>
          <p:nvPr>
            <p:ph type="title"/>
          </p:nvPr>
        </p:nvSpPr>
        <p:spPr/>
        <p:txBody>
          <a:bodyPr>
            <a:normAutofit/>
          </a:bodyPr>
          <a:lstStyle/>
          <a:p>
            <a:pPr algn="l"/>
            <a:r>
              <a:rPr lang="en-US" dirty="0" smtClean="0"/>
              <a:t>GRAPH STORE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9574" y="130629"/>
            <a:ext cx="4074226" cy="2526020"/>
          </a:xfrm>
          <a:prstGeom prst="rect">
            <a:avLst/>
          </a:prstGeom>
        </p:spPr>
      </p:pic>
    </p:spTree>
    <p:extLst>
      <p:ext uri="{BB962C8B-B14F-4D97-AF65-F5344CB8AC3E}">
        <p14:creationId xmlns:p14="http://schemas.microsoft.com/office/powerpoint/2010/main" val="3209256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smtClean="0"/>
              <a:t>và</a:t>
            </a:r>
            <a:r>
              <a:rPr lang="en-US" dirty="0" smtClean="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p>
          <a:p>
            <a:pPr lvl="1"/>
            <a:endParaRPr lang="en-US" dirty="0"/>
          </a:p>
        </p:txBody>
      </p:sp>
      <p:pic>
        <p:nvPicPr>
          <p:cNvPr id="6" name="Ảnh 5"/>
          <p:cNvPicPr/>
          <p:nvPr/>
        </p:nvPicPr>
        <p:blipFill>
          <a:blip r:embed="rId2"/>
          <a:stretch>
            <a:fillRect/>
          </a:stretch>
        </p:blipFill>
        <p:spPr>
          <a:xfrm>
            <a:off x="1561697" y="3366313"/>
            <a:ext cx="7247451" cy="2930941"/>
          </a:xfrm>
          <a:prstGeom prst="rect">
            <a:avLst/>
          </a:prstGeom>
        </p:spPr>
      </p:pic>
    </p:spTree>
    <p:extLst>
      <p:ext uri="{BB962C8B-B14F-4D97-AF65-F5344CB8AC3E}">
        <p14:creationId xmlns:p14="http://schemas.microsoft.com/office/powerpoint/2010/main" val="33163823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Khi</a:t>
            </a:r>
            <a:r>
              <a:rPr lang="en-US" dirty="0"/>
              <a:t> </a:t>
            </a:r>
            <a:r>
              <a:rPr lang="en-US" dirty="0" err="1"/>
              <a:t>tìm</a:t>
            </a:r>
            <a:r>
              <a:rPr lang="en-US" dirty="0"/>
              <a:t> </a:t>
            </a:r>
            <a:r>
              <a:rPr lang="en-US" dirty="0" err="1"/>
              <a:t>kiếm</a:t>
            </a:r>
            <a:r>
              <a:rPr lang="en-US" dirty="0"/>
              <a:t> </a:t>
            </a:r>
            <a:r>
              <a:rPr lang="en-US" dirty="0" err="1"/>
              <a:t>đối</a:t>
            </a:r>
            <a:r>
              <a:rPr lang="en-US" dirty="0"/>
              <a:t> </a:t>
            </a:r>
            <a:r>
              <a:rPr lang="en-US" dirty="0" err="1"/>
              <a:t>tượng</a:t>
            </a:r>
            <a:r>
              <a:rPr lang="en-US" dirty="0"/>
              <a:t> </a:t>
            </a:r>
            <a:r>
              <a:rPr lang="en-US" dirty="0" err="1"/>
              <a:t>tốt</a:t>
            </a:r>
            <a:r>
              <a:rPr lang="en-US" dirty="0"/>
              <a:t> </a:t>
            </a:r>
            <a:r>
              <a:rPr lang="en-US" dirty="0" err="1"/>
              <a:t>từ</a:t>
            </a:r>
            <a:r>
              <a:rPr lang="en-US" dirty="0"/>
              <a:t> </a:t>
            </a:r>
            <a:r>
              <a:rPr lang="en-US" dirty="0" err="1"/>
              <a:t>một</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cách</a:t>
            </a:r>
            <a:r>
              <a:rPr lang="en-US" dirty="0"/>
              <a:t> </a:t>
            </a:r>
            <a:r>
              <a:rPr lang="en-US" dirty="0" err="1"/>
              <a:t>hữu</a:t>
            </a:r>
            <a:r>
              <a:rPr lang="en-US" dirty="0"/>
              <a:t> </a:t>
            </a:r>
            <a:r>
              <a:rPr lang="en-US" dirty="0" err="1"/>
              <a:t>dụng</a:t>
            </a:r>
            <a:r>
              <a:rPr lang="en-US" dirty="0"/>
              <a:t> </a:t>
            </a:r>
            <a:r>
              <a:rPr lang="en-US" dirty="0" err="1"/>
              <a:t>là</a:t>
            </a:r>
            <a:r>
              <a:rPr lang="en-US" dirty="0"/>
              <a:t> “random walk”. </a:t>
            </a:r>
            <a:r>
              <a:rPr lang="en-US" dirty="0" err="1"/>
              <a:t>Bắt</a:t>
            </a:r>
            <a:r>
              <a:rPr lang="en-US" dirty="0"/>
              <a:t> </a:t>
            </a:r>
            <a:r>
              <a:rPr lang="en-US" dirty="0" err="1"/>
              <a:t>đầu</a:t>
            </a:r>
            <a:r>
              <a:rPr lang="en-US" dirty="0"/>
              <a:t> </a:t>
            </a:r>
            <a:r>
              <a:rPr lang="en-US" dirty="0" err="1"/>
              <a:t>với</a:t>
            </a:r>
            <a:r>
              <a:rPr lang="en-US" dirty="0"/>
              <a:t> </a:t>
            </a:r>
            <a:r>
              <a:rPr lang="en-US" dirty="0" err="1"/>
              <a:t>một</a:t>
            </a:r>
            <a:r>
              <a:rPr lang="en-US" dirty="0"/>
              <a:t> </a:t>
            </a:r>
            <a:r>
              <a:rPr lang="en-US" dirty="0" err="1"/>
              <a:t>số</a:t>
            </a:r>
            <a:r>
              <a:rPr lang="en-US" dirty="0"/>
              <a:t> :</a:t>
            </a:r>
          </a:p>
          <a:p>
            <a:pPr lvl="1"/>
            <a:r>
              <a:rPr lang="en-US" dirty="0"/>
              <a:t>Rand = new Random();</a:t>
            </a:r>
          </a:p>
          <a:p>
            <a:pPr lvl="1"/>
            <a:r>
              <a:rPr lang="en-US" dirty="0"/>
              <a:t>Sau </a:t>
            </a:r>
            <a:r>
              <a:rPr lang="en-US" dirty="0" err="1"/>
              <a:t>đó</a:t>
            </a:r>
            <a:r>
              <a:rPr lang="en-US" dirty="0"/>
              <a:t> </a:t>
            </a:r>
            <a:r>
              <a:rPr lang="en-US" dirty="0" err="1"/>
              <a:t>lọc</a:t>
            </a:r>
            <a:r>
              <a:rPr lang="en-US" dirty="0"/>
              <a:t> </a:t>
            </a:r>
            <a:r>
              <a:rPr lang="en-US" dirty="0" err="1"/>
              <a:t>ra</a:t>
            </a:r>
            <a:r>
              <a:rPr lang="en-US" dirty="0"/>
              <a:t> </a:t>
            </a:r>
            <a:r>
              <a:rPr lang="en-US" dirty="0" err="1"/>
              <a:t>tỉ</a:t>
            </a:r>
            <a:r>
              <a:rPr lang="en-US" dirty="0"/>
              <a:t> </a:t>
            </a:r>
            <a:r>
              <a:rPr lang="en-US" dirty="0" err="1"/>
              <a:t>lệ</a:t>
            </a:r>
            <a:r>
              <a:rPr lang="en-US" dirty="0"/>
              <a:t> </a:t>
            </a:r>
            <a:r>
              <a:rPr lang="en-US" dirty="0" err="1"/>
              <a:t>đích</a:t>
            </a:r>
            <a:r>
              <a:rPr lang="en-US" dirty="0"/>
              <a:t> </a:t>
            </a:r>
            <a:r>
              <a:rPr lang="en-US" dirty="0" err="1"/>
              <a:t>trên</a:t>
            </a:r>
            <a:r>
              <a:rPr lang="en-US" dirty="0"/>
              <a:t> </a:t>
            </a:r>
            <a:r>
              <a:rPr lang="en-US" dirty="0" err="1"/>
              <a:t>tổng</a:t>
            </a:r>
            <a:r>
              <a:rPr lang="en-US" dirty="0"/>
              <a:t> </a:t>
            </a:r>
            <a:r>
              <a:rPr lang="en-US" dirty="0" err="1"/>
              <a:t>số</a:t>
            </a:r>
            <a:r>
              <a:rPr lang="en-US" dirty="0"/>
              <a:t>. </a:t>
            </a:r>
            <a:r>
              <a:rPr lang="en-US" dirty="0" err="1"/>
              <a:t>Nếu</a:t>
            </a:r>
            <a:r>
              <a:rPr lang="en-US" dirty="0"/>
              <a:t> </a:t>
            </a:r>
            <a:r>
              <a:rPr lang="en-US" dirty="0" err="1"/>
              <a:t>chúng</a:t>
            </a:r>
            <a:r>
              <a:rPr lang="en-US" dirty="0"/>
              <a:t> ta </a:t>
            </a:r>
            <a:r>
              <a:rPr lang="en-US" dirty="0" err="1"/>
              <a:t>muôn</a:t>
            </a:r>
            <a:r>
              <a:rPr lang="en-US" dirty="0"/>
              <a:t> </a:t>
            </a:r>
            <a:r>
              <a:rPr lang="en-US" dirty="0" err="1"/>
              <a:t>lây</a:t>
            </a:r>
            <a:r>
              <a:rPr lang="en-US" dirty="0"/>
              <a:t> </a:t>
            </a:r>
            <a:r>
              <a:rPr lang="en-US" dirty="0" err="1"/>
              <a:t>về</a:t>
            </a:r>
            <a:r>
              <a:rPr lang="en-US" dirty="0"/>
              <a:t> </a:t>
            </a:r>
            <a:r>
              <a:rPr lang="en-US" dirty="0" err="1"/>
              <a:t>chỉ</a:t>
            </a:r>
            <a:r>
              <a:rPr lang="en-US" dirty="0"/>
              <a:t> 1/3 </a:t>
            </a:r>
            <a:r>
              <a:rPr lang="en-US" dirty="0" err="1"/>
              <a:t>của</a:t>
            </a:r>
            <a:r>
              <a:rPr lang="en-US" dirty="0"/>
              <a:t> </a:t>
            </a:r>
            <a:r>
              <a:rPr lang="en-US" dirty="0" err="1"/>
              <a:t>Kenvin</a:t>
            </a:r>
            <a:r>
              <a:rPr lang="en-US" dirty="0"/>
              <a:t> Bacon </a:t>
            </a:r>
            <a:r>
              <a:rPr lang="en-US" dirty="0" err="1"/>
              <a:t>xấp</a:t>
            </a:r>
            <a:r>
              <a:rPr lang="en-US" dirty="0"/>
              <a:t> </a:t>
            </a:r>
            <a:r>
              <a:rPr lang="en-US" dirty="0" err="1"/>
              <a:t>xĩ</a:t>
            </a:r>
            <a:r>
              <a:rPr lang="en-US" dirty="0"/>
              <a:t> 60 </a:t>
            </a:r>
            <a:r>
              <a:rPr lang="en-US" dirty="0" err="1"/>
              <a:t>bộ</a:t>
            </a:r>
            <a:r>
              <a:rPr lang="en-US" dirty="0"/>
              <a:t> film, </a:t>
            </a:r>
            <a:r>
              <a:rPr lang="en-US" dirty="0" err="1"/>
              <a:t>chúng</a:t>
            </a:r>
            <a:r>
              <a:rPr lang="en-US" dirty="0"/>
              <a:t> ta </a:t>
            </a:r>
            <a:r>
              <a:rPr lang="en-US" dirty="0" err="1"/>
              <a:t>có</a:t>
            </a:r>
            <a:r>
              <a:rPr lang="en-US" dirty="0"/>
              <a:t> </a:t>
            </a:r>
            <a:r>
              <a:rPr lang="en-US" dirty="0" err="1"/>
              <a:t>thể</a:t>
            </a:r>
            <a:r>
              <a:rPr lang="en-US" dirty="0"/>
              <a:t> </a:t>
            </a:r>
            <a:r>
              <a:rPr lang="en-US" dirty="0" err="1"/>
              <a:t>lọc</a:t>
            </a:r>
            <a:r>
              <a:rPr lang="en-US" dirty="0"/>
              <a:t> </a:t>
            </a:r>
            <a:r>
              <a:rPr lang="en-US" dirty="0" err="1"/>
              <a:t>bất</a:t>
            </a:r>
            <a:r>
              <a:rPr lang="en-US" dirty="0"/>
              <a:t> </a:t>
            </a:r>
            <a:r>
              <a:rPr lang="en-US" dirty="0" err="1"/>
              <a:t>kì</a:t>
            </a:r>
            <a:r>
              <a:rPr lang="en-US" dirty="0"/>
              <a:t> </a:t>
            </a:r>
            <a:r>
              <a:rPr lang="en-US" dirty="0" err="1"/>
              <a:t>số</a:t>
            </a:r>
            <a:r>
              <a:rPr lang="en-US" dirty="0"/>
              <a:t> random </a:t>
            </a:r>
            <a:r>
              <a:rPr lang="en-US" dirty="0" err="1"/>
              <a:t>nào</a:t>
            </a:r>
            <a:r>
              <a:rPr lang="en-US" dirty="0"/>
              <a:t> </a:t>
            </a:r>
            <a:r>
              <a:rPr lang="en-US" dirty="0" err="1"/>
              <a:t>nhỏ</a:t>
            </a:r>
            <a:r>
              <a:rPr lang="en-US" dirty="0"/>
              <a:t> </a:t>
            </a:r>
            <a:r>
              <a:rPr lang="en-US" dirty="0" err="1"/>
              <a:t>hơn</a:t>
            </a:r>
            <a:r>
              <a:rPr lang="en-US" dirty="0"/>
              <a:t> 0.33.</a:t>
            </a:r>
          </a:p>
          <a:p>
            <a:pPr lvl="1"/>
            <a:r>
              <a:rPr lang="en-US" dirty="0" err="1"/>
              <a:t>Bacon.outE.filter</a:t>
            </a:r>
            <a:r>
              <a:rPr lang="en-US" dirty="0"/>
              <a:t>{</a:t>
            </a:r>
            <a:r>
              <a:rPr lang="en-US" dirty="0" err="1"/>
              <a:t>rand.nextDouble</a:t>
            </a:r>
            <a:r>
              <a:rPr lang="en-US" dirty="0"/>
              <a:t>()&lt;=0.33}.inV.name</a:t>
            </a:r>
          </a:p>
        </p:txBody>
      </p:sp>
    </p:spTree>
    <p:extLst>
      <p:ext uri="{BB962C8B-B14F-4D97-AF65-F5344CB8AC3E}">
        <p14:creationId xmlns:p14="http://schemas.microsoft.com/office/powerpoint/2010/main" val="41303621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Số</a:t>
            </a:r>
            <a:r>
              <a:rPr lang="en-US" dirty="0"/>
              <a:t> </a:t>
            </a:r>
            <a:r>
              <a:rPr lang="en-US" dirty="0" err="1"/>
              <a:t>lượng</a:t>
            </a:r>
            <a:r>
              <a:rPr lang="en-US" dirty="0"/>
              <a:t> </a:t>
            </a:r>
            <a:r>
              <a:rPr lang="en-US" dirty="0" err="1"/>
              <a:t>nên</a:t>
            </a:r>
            <a:r>
              <a:rPr lang="en-US" dirty="0"/>
              <a:t> </a:t>
            </a:r>
            <a:r>
              <a:rPr lang="en-US" dirty="0" err="1"/>
              <a:t>là</a:t>
            </a:r>
            <a:r>
              <a:rPr lang="en-US" dirty="0"/>
              <a:t> </a:t>
            </a:r>
            <a:r>
              <a:rPr lang="en-US" dirty="0" err="1"/>
              <a:t>những</a:t>
            </a:r>
            <a:r>
              <a:rPr lang="en-US" dirty="0"/>
              <a:t> </a:t>
            </a:r>
            <a:r>
              <a:rPr lang="en-US" dirty="0" err="1"/>
              <a:t>nơi</a:t>
            </a:r>
            <a:r>
              <a:rPr lang="en-US" dirty="0"/>
              <a:t> </a:t>
            </a:r>
            <a:r>
              <a:rPr lang="en-US" dirty="0" err="1"/>
              <a:t>bao</a:t>
            </a:r>
            <a:r>
              <a:rPr lang="en-US" dirty="0"/>
              <a:t> </a:t>
            </a:r>
            <a:r>
              <a:rPr lang="en-US" dirty="0" err="1"/>
              <a:t>quanh</a:t>
            </a:r>
            <a:r>
              <a:rPr lang="en-US" dirty="0"/>
              <a:t> 20 random.</a:t>
            </a:r>
          </a:p>
          <a:p>
            <a:pPr lvl="1"/>
            <a:r>
              <a:rPr lang="en-US" dirty="0" err="1"/>
              <a:t>Gỉa</a:t>
            </a:r>
            <a:r>
              <a:rPr lang="en-US" dirty="0"/>
              <a:t> </a:t>
            </a:r>
            <a:r>
              <a:rPr lang="en-US" dirty="0" err="1"/>
              <a:t>sử</a:t>
            </a:r>
            <a:r>
              <a:rPr lang="en-US" dirty="0"/>
              <a:t> </a:t>
            </a:r>
            <a:r>
              <a:rPr lang="en-US" dirty="0" err="1"/>
              <a:t>đỉnh</a:t>
            </a:r>
            <a:r>
              <a:rPr lang="en-US" dirty="0"/>
              <a:t> </a:t>
            </a:r>
            <a:r>
              <a:rPr lang="en-US" dirty="0" err="1"/>
              <a:t>thứ</a:t>
            </a:r>
            <a:r>
              <a:rPr lang="en-US" dirty="0"/>
              <a:t> 2 </a:t>
            </a:r>
            <a:r>
              <a:rPr lang="en-US" dirty="0" err="1"/>
              <a:t>từ</a:t>
            </a:r>
            <a:r>
              <a:rPr lang="en-US" dirty="0"/>
              <a:t> Kevin Bacon. </a:t>
            </a:r>
            <a:r>
              <a:rPr lang="en-US" dirty="0" err="1"/>
              <a:t>Bạn</a:t>
            </a:r>
            <a:r>
              <a:rPr lang="en-US" dirty="0"/>
              <a:t> </a:t>
            </a:r>
            <a:r>
              <a:rPr lang="en-US" dirty="0" err="1"/>
              <a:t>diễn</a:t>
            </a:r>
            <a:r>
              <a:rPr lang="en-US" dirty="0"/>
              <a:t> </a:t>
            </a:r>
            <a:r>
              <a:rPr lang="en-US" dirty="0" err="1"/>
              <a:t>của</a:t>
            </a:r>
            <a:r>
              <a:rPr lang="en-US" dirty="0"/>
              <a:t> </a:t>
            </a:r>
            <a:r>
              <a:rPr lang="en-US" dirty="0" err="1"/>
              <a:t>bạn</a:t>
            </a:r>
            <a:r>
              <a:rPr lang="en-US" dirty="0"/>
              <a:t> </a:t>
            </a:r>
            <a:r>
              <a:rPr lang="en-US" dirty="0" err="1"/>
              <a:t>diễn</a:t>
            </a:r>
            <a:r>
              <a:rPr lang="en-US" dirty="0"/>
              <a:t> </a:t>
            </a:r>
            <a:r>
              <a:rPr lang="en-US" dirty="0" err="1"/>
              <a:t>anh</a:t>
            </a:r>
            <a:r>
              <a:rPr lang="en-US" dirty="0"/>
              <a:t> </a:t>
            </a:r>
            <a:r>
              <a:rPr lang="en-US" dirty="0" err="1"/>
              <a:t>ấy</a:t>
            </a:r>
            <a:r>
              <a:rPr lang="en-US" dirty="0"/>
              <a:t> </a:t>
            </a:r>
            <a:r>
              <a:rPr lang="en-US" dirty="0" err="1"/>
              <a:t>hoàn</a:t>
            </a:r>
            <a:r>
              <a:rPr lang="en-US" dirty="0"/>
              <a:t> </a:t>
            </a:r>
            <a:r>
              <a:rPr lang="en-US" dirty="0" err="1"/>
              <a:t>toàn</a:t>
            </a:r>
            <a:r>
              <a:rPr lang="en-US" dirty="0"/>
              <a:t> </a:t>
            </a:r>
            <a:r>
              <a:rPr lang="en-US" dirty="0" err="1"/>
              <a:t>là</a:t>
            </a:r>
            <a:r>
              <a:rPr lang="en-US" dirty="0"/>
              <a:t> </a:t>
            </a:r>
            <a:r>
              <a:rPr lang="en-US" dirty="0" err="1"/>
              <a:t>một</a:t>
            </a:r>
            <a:r>
              <a:rPr lang="en-US" dirty="0"/>
              <a:t> list(</a:t>
            </a:r>
            <a:r>
              <a:rPr lang="en-US" dirty="0" err="1"/>
              <a:t>nhiều</a:t>
            </a:r>
            <a:r>
              <a:rPr lang="en-US" dirty="0"/>
              <a:t> </a:t>
            </a:r>
            <a:r>
              <a:rPr lang="en-US" dirty="0" err="1"/>
              <a:t>hơn</a:t>
            </a:r>
            <a:r>
              <a:rPr lang="en-US" dirty="0"/>
              <a:t> 300,000 </a:t>
            </a:r>
            <a:r>
              <a:rPr lang="en-US" dirty="0" smtClean="0"/>
              <a:t>).</a:t>
            </a:r>
          </a:p>
          <a:p>
            <a:pPr lvl="1"/>
            <a:endParaRPr lang="en-US" dirty="0"/>
          </a:p>
        </p:txBody>
      </p:sp>
      <p:pic>
        <p:nvPicPr>
          <p:cNvPr id="4" name="Ảnh 3"/>
          <p:cNvPicPr/>
          <p:nvPr/>
        </p:nvPicPr>
        <p:blipFill>
          <a:blip r:embed="rId2"/>
          <a:stretch>
            <a:fillRect/>
          </a:stretch>
        </p:blipFill>
        <p:spPr>
          <a:xfrm>
            <a:off x="1299871" y="3526313"/>
            <a:ext cx="6530483" cy="2123827"/>
          </a:xfrm>
          <a:prstGeom prst="rect">
            <a:avLst/>
          </a:prstGeom>
        </p:spPr>
      </p:pic>
    </p:spTree>
    <p:extLst>
      <p:ext uri="{BB962C8B-B14F-4D97-AF65-F5344CB8AC3E}">
        <p14:creationId xmlns:p14="http://schemas.microsoft.com/office/powerpoint/2010/main" val="34302746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Nếu</a:t>
            </a:r>
            <a:r>
              <a:rPr lang="en-US" dirty="0"/>
              <a:t> </a:t>
            </a:r>
            <a:r>
              <a:rPr lang="en-US" dirty="0" err="1"/>
              <a:t>bạn</a:t>
            </a:r>
            <a:r>
              <a:rPr lang="en-US" dirty="0"/>
              <a:t> </a:t>
            </a:r>
            <a:r>
              <a:rPr lang="en-US" dirty="0" err="1"/>
              <a:t>cần</a:t>
            </a:r>
            <a:r>
              <a:rPr lang="en-US" dirty="0"/>
              <a:t> 1 % </a:t>
            </a:r>
            <a:r>
              <a:rPr lang="en-US" dirty="0" err="1"/>
              <a:t>của</a:t>
            </a:r>
            <a:r>
              <a:rPr lang="en-US" dirty="0"/>
              <a:t> list </a:t>
            </a:r>
            <a:r>
              <a:rPr lang="en-US" dirty="0" err="1"/>
              <a:t>trên</a:t>
            </a:r>
            <a:r>
              <a:rPr lang="en-US" dirty="0"/>
              <a:t>, </a:t>
            </a:r>
            <a:r>
              <a:rPr lang="en-US" dirty="0" err="1"/>
              <a:t>thêm</a:t>
            </a:r>
            <a:r>
              <a:rPr lang="en-US" dirty="0"/>
              <a:t> </a:t>
            </a:r>
            <a:r>
              <a:rPr lang="en-US" dirty="0" err="1"/>
              <a:t>một</a:t>
            </a:r>
            <a:r>
              <a:rPr lang="en-US" dirty="0"/>
              <a:t> filter. </a:t>
            </a:r>
            <a:r>
              <a:rPr lang="en-US" dirty="0" err="1"/>
              <a:t>Chú</a:t>
            </a:r>
            <a:r>
              <a:rPr lang="en-US" dirty="0"/>
              <a:t> ý </a:t>
            </a:r>
            <a:r>
              <a:rPr lang="en-US" dirty="0" err="1"/>
              <a:t>thêm</a:t>
            </a:r>
            <a:r>
              <a:rPr lang="en-US" dirty="0"/>
              <a:t> filter </a:t>
            </a:r>
            <a:r>
              <a:rPr lang="en-US" dirty="0" err="1"/>
              <a:t>là</a:t>
            </a:r>
            <a:r>
              <a:rPr lang="en-US" dirty="0"/>
              <a:t> </a:t>
            </a:r>
            <a:r>
              <a:rPr lang="en-US" dirty="0" err="1"/>
              <a:t>một</a:t>
            </a:r>
            <a:r>
              <a:rPr lang="en-US" dirty="0"/>
              <a:t> </a:t>
            </a:r>
            <a:r>
              <a:rPr lang="en-US" dirty="0" err="1"/>
              <a:t>bước</a:t>
            </a:r>
            <a:r>
              <a:rPr lang="en-US" dirty="0"/>
              <a:t>, do </a:t>
            </a:r>
            <a:r>
              <a:rPr lang="en-US" dirty="0" err="1"/>
              <a:t>vậy</a:t>
            </a:r>
            <a:r>
              <a:rPr lang="en-US" dirty="0"/>
              <a:t> </a:t>
            </a:r>
            <a:r>
              <a:rPr lang="en-US" dirty="0" err="1"/>
              <a:t>bạn</a:t>
            </a:r>
            <a:r>
              <a:rPr lang="en-US" dirty="0"/>
              <a:t> </a:t>
            </a:r>
            <a:r>
              <a:rPr lang="en-US" dirty="0" err="1"/>
              <a:t>sẽ</a:t>
            </a:r>
            <a:r>
              <a:rPr lang="en-US" dirty="0"/>
              <a:t> </a:t>
            </a:r>
            <a:r>
              <a:rPr lang="en-US" dirty="0" err="1"/>
              <a:t>cần</a:t>
            </a:r>
            <a:r>
              <a:rPr lang="en-US" dirty="0"/>
              <a:t> </a:t>
            </a:r>
            <a:r>
              <a:rPr lang="en-US" dirty="0" err="1"/>
              <a:t>thêm</a:t>
            </a:r>
            <a:r>
              <a:rPr lang="en-US" dirty="0"/>
              <a:t> </a:t>
            </a:r>
            <a:r>
              <a:rPr lang="en-US" dirty="0" err="1"/>
              <a:t>một</a:t>
            </a:r>
            <a:r>
              <a:rPr lang="en-US" dirty="0"/>
              <a:t> </a:t>
            </a:r>
            <a:r>
              <a:rPr lang="en-US" dirty="0" err="1"/>
              <a:t>bước</a:t>
            </a:r>
            <a:r>
              <a:rPr lang="en-US" dirty="0"/>
              <a:t> </a:t>
            </a:r>
            <a:r>
              <a:rPr lang="en-US" dirty="0" err="1"/>
              <a:t>nữa</a:t>
            </a:r>
            <a:r>
              <a:rPr lang="en-US" dirty="0"/>
              <a:t> </a:t>
            </a:r>
            <a:r>
              <a:rPr lang="en-US" dirty="0" err="1"/>
              <a:t>vào</a:t>
            </a:r>
            <a:r>
              <a:rPr lang="en-US" dirty="0"/>
              <a:t> </a:t>
            </a:r>
            <a:r>
              <a:rPr lang="en-US" dirty="0" err="1"/>
              <a:t>số</a:t>
            </a:r>
            <a:r>
              <a:rPr lang="en-US" dirty="0"/>
              <a:t> </a:t>
            </a:r>
            <a:r>
              <a:rPr lang="en-US" dirty="0" err="1"/>
              <a:t>vòng</a:t>
            </a:r>
            <a:r>
              <a:rPr lang="en-US" dirty="0"/>
              <a:t> </a:t>
            </a:r>
            <a:r>
              <a:rPr lang="en-US" dirty="0" err="1" smtClean="0"/>
              <a:t>lặp</a:t>
            </a:r>
            <a:endParaRPr lang="en-US" dirty="0" smtClean="0"/>
          </a:p>
          <a:p>
            <a:pPr lvl="1"/>
            <a:endParaRPr lang="en-US" dirty="0"/>
          </a:p>
        </p:txBody>
      </p:sp>
      <p:pic>
        <p:nvPicPr>
          <p:cNvPr id="4" name="Ảnh 3"/>
          <p:cNvPicPr/>
          <p:nvPr/>
        </p:nvPicPr>
        <p:blipFill>
          <a:blip r:embed="rId2"/>
          <a:stretch>
            <a:fillRect/>
          </a:stretch>
        </p:blipFill>
        <p:spPr>
          <a:xfrm>
            <a:off x="1297547" y="3019583"/>
            <a:ext cx="6738870" cy="2553503"/>
          </a:xfrm>
          <a:prstGeom prst="rect">
            <a:avLst/>
          </a:prstGeom>
        </p:spPr>
      </p:pic>
    </p:spTree>
    <p:extLst>
      <p:ext uri="{BB962C8B-B14F-4D97-AF65-F5344CB8AC3E}">
        <p14:creationId xmlns:p14="http://schemas.microsoft.com/office/powerpoint/2010/main" val="23196791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p>
          <a:p>
            <a:pPr lvl="1"/>
            <a:r>
              <a:rPr lang="en-US" dirty="0"/>
              <a:t>Centrality </a:t>
            </a:r>
            <a:r>
              <a:rPr lang="en-US" dirty="0" err="1"/>
              <a:t>là</a:t>
            </a:r>
            <a:r>
              <a:rPr lang="en-US" dirty="0"/>
              <a:t> </a:t>
            </a:r>
            <a:r>
              <a:rPr lang="en-US" dirty="0" err="1"/>
              <a:t>một</a:t>
            </a:r>
            <a:r>
              <a:rPr lang="en-US" dirty="0"/>
              <a:t> </a:t>
            </a:r>
            <a:r>
              <a:rPr lang="en-US" dirty="0" err="1"/>
              <a:t>các</a:t>
            </a:r>
            <a:r>
              <a:rPr lang="en-US" dirty="0"/>
              <a:t> </a:t>
            </a:r>
            <a:r>
              <a:rPr lang="en-US" dirty="0" err="1"/>
              <a:t>ướng</a:t>
            </a:r>
            <a:r>
              <a:rPr lang="en-US" dirty="0"/>
              <a:t> </a:t>
            </a:r>
            <a:r>
              <a:rPr lang="en-US" dirty="0" err="1"/>
              <a:t>lượng</a:t>
            </a:r>
            <a:r>
              <a:rPr lang="en-US" dirty="0"/>
              <a:t> </a:t>
            </a:r>
            <a:r>
              <a:rPr lang="en-US" dirty="0" err="1"/>
              <a:t>những</a:t>
            </a:r>
            <a:r>
              <a:rPr lang="en-US" dirty="0"/>
              <a:t> node </a:t>
            </a:r>
            <a:r>
              <a:rPr lang="en-US" dirty="0" err="1"/>
              <a:t>độc</a:t>
            </a:r>
            <a:r>
              <a:rPr lang="en-US" dirty="0"/>
              <a:t> </a:t>
            </a:r>
            <a:r>
              <a:rPr lang="en-US" dirty="0" err="1"/>
              <a:t>lập</a:t>
            </a:r>
            <a:r>
              <a:rPr lang="en-US" dirty="0"/>
              <a:t> </a:t>
            </a:r>
            <a:r>
              <a:rPr lang="en-US" dirty="0" err="1"/>
              <a:t>với</a:t>
            </a:r>
            <a:r>
              <a:rPr lang="en-US" dirty="0"/>
              <a:t> </a:t>
            </a:r>
            <a:r>
              <a:rPr lang="en-US" dirty="0" err="1"/>
              <a:t>cả</a:t>
            </a:r>
            <a:r>
              <a:rPr lang="en-US" dirty="0"/>
              <a:t> </a:t>
            </a:r>
            <a:r>
              <a:rPr lang="en-US" dirty="0" err="1"/>
              <a:t>đồ</a:t>
            </a:r>
            <a:r>
              <a:rPr lang="en-US" dirty="0"/>
              <a:t> </a:t>
            </a:r>
            <a:r>
              <a:rPr lang="en-US" dirty="0" err="1"/>
              <a:t>thị</a:t>
            </a:r>
            <a:r>
              <a:rPr lang="en-US" dirty="0"/>
              <a:t>. </a:t>
            </a:r>
            <a:r>
              <a:rPr lang="en-US" dirty="0" err="1"/>
              <a:t>Ví</a:t>
            </a:r>
            <a:r>
              <a:rPr lang="en-US" dirty="0"/>
              <a:t> </a:t>
            </a:r>
            <a:r>
              <a:rPr lang="en-US" dirty="0" err="1"/>
              <a:t>dụ</a:t>
            </a:r>
            <a:r>
              <a:rPr lang="en-US" dirty="0"/>
              <a:t>: </a:t>
            </a:r>
            <a:r>
              <a:rPr lang="en-US" dirty="0" err="1"/>
              <a:t>Nếu</a:t>
            </a:r>
            <a:r>
              <a:rPr lang="en-US" dirty="0"/>
              <a:t> </a:t>
            </a:r>
            <a:r>
              <a:rPr lang="en-US" dirty="0" err="1"/>
              <a:t>chúng</a:t>
            </a:r>
            <a:r>
              <a:rPr lang="en-US" dirty="0"/>
              <a:t> ta </a:t>
            </a:r>
            <a:r>
              <a:rPr lang="en-US" dirty="0" err="1"/>
              <a:t>muốn</a:t>
            </a:r>
            <a:r>
              <a:rPr lang="en-US" dirty="0"/>
              <a:t> </a:t>
            </a:r>
            <a:r>
              <a:rPr lang="en-US" dirty="0" err="1"/>
              <a:t>ướng</a:t>
            </a:r>
            <a:r>
              <a:rPr lang="en-US" dirty="0"/>
              <a:t> </a:t>
            </a:r>
            <a:r>
              <a:rPr lang="en-US" dirty="0" err="1"/>
              <a:t>lượng</a:t>
            </a:r>
            <a:r>
              <a:rPr lang="en-US" dirty="0"/>
              <a:t> </a:t>
            </a:r>
            <a:r>
              <a:rPr lang="en-US" dirty="0" err="1"/>
              <a:t>độ</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mỗi</a:t>
            </a:r>
            <a:r>
              <a:rPr lang="en-US" dirty="0"/>
              <a:t> </a:t>
            </a:r>
            <a:r>
              <a:rPr lang="en-US" dirty="0" err="1"/>
              <a:t>nút</a:t>
            </a:r>
            <a:r>
              <a:rPr lang="en-US" dirty="0"/>
              <a:t> </a:t>
            </a:r>
            <a:r>
              <a:rPr lang="en-US" dirty="0" err="1"/>
              <a:t>trong</a:t>
            </a:r>
            <a:r>
              <a:rPr lang="en-US" dirty="0"/>
              <a:t> </a:t>
            </a:r>
            <a:r>
              <a:rPr lang="en-US" dirty="0" err="1"/>
              <a:t>mạng</a:t>
            </a:r>
            <a:r>
              <a:rPr lang="en-US" dirty="0"/>
              <a:t> la </a:t>
            </a:r>
            <a:r>
              <a:rPr lang="en-US" dirty="0" err="1"/>
              <a:t>dựa</a:t>
            </a:r>
            <a:r>
              <a:rPr lang="en-US" dirty="0"/>
              <a:t> </a:t>
            </a:r>
            <a:r>
              <a:rPr lang="en-US" dirty="0" err="1"/>
              <a:t>vào</a:t>
            </a:r>
            <a:r>
              <a:rPr lang="en-US" dirty="0"/>
              <a:t> </a:t>
            </a:r>
            <a:r>
              <a:rPr lang="en-US" dirty="0" err="1"/>
              <a:t>khoảng</a:t>
            </a:r>
            <a:r>
              <a:rPr lang="en-US" dirty="0"/>
              <a:t> </a:t>
            </a:r>
            <a:r>
              <a:rPr lang="en-US" dirty="0" err="1"/>
              <a:t>cách</a:t>
            </a:r>
            <a:r>
              <a:rPr lang="en-US" dirty="0"/>
              <a:t> </a:t>
            </a:r>
            <a:r>
              <a:rPr lang="en-US" dirty="0" err="1"/>
              <a:t>của</a:t>
            </a:r>
            <a:r>
              <a:rPr lang="en-US" dirty="0"/>
              <a:t> </a:t>
            </a:r>
            <a:r>
              <a:rPr lang="en-US" dirty="0" err="1"/>
              <a:t>nó</a:t>
            </a:r>
            <a:r>
              <a:rPr lang="en-US" dirty="0"/>
              <a:t> so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node </a:t>
            </a:r>
            <a:r>
              <a:rPr lang="en-US" dirty="0" err="1"/>
              <a:t>còn</a:t>
            </a:r>
            <a:r>
              <a:rPr lang="en-US" dirty="0"/>
              <a:t> </a:t>
            </a:r>
            <a:r>
              <a:rPr lang="en-US" dirty="0" err="1"/>
              <a:t>lại</a:t>
            </a:r>
            <a:r>
              <a:rPr lang="en-US" dirty="0"/>
              <a:t>. </a:t>
            </a:r>
            <a:r>
              <a:rPr lang="en-US" dirty="0" err="1"/>
              <a:t>Nó</a:t>
            </a:r>
            <a:r>
              <a:rPr lang="en-US" dirty="0"/>
              <a:t> </a:t>
            </a:r>
            <a:r>
              <a:rPr lang="en-US" dirty="0" err="1"/>
              <a:t>yêu</a:t>
            </a:r>
            <a:r>
              <a:rPr lang="en-US" dirty="0"/>
              <a:t> </a:t>
            </a:r>
            <a:r>
              <a:rPr lang="en-US" dirty="0" err="1"/>
              <a:t>cầu</a:t>
            </a:r>
            <a:r>
              <a:rPr lang="en-US" dirty="0"/>
              <a:t>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centrality.</a:t>
            </a:r>
          </a:p>
          <a:p>
            <a:pPr lvl="1"/>
            <a:r>
              <a:rPr lang="en-US" dirty="0" err="1"/>
              <a:t>Thuật</a:t>
            </a:r>
            <a:r>
              <a:rPr lang="en-US" dirty="0"/>
              <a:t> </a:t>
            </a:r>
            <a:r>
              <a:rPr lang="en-US" dirty="0" err="1"/>
              <a:t>toán</a:t>
            </a:r>
            <a:r>
              <a:rPr lang="en-US" dirty="0"/>
              <a:t> centrality </a:t>
            </a:r>
            <a:r>
              <a:rPr lang="en-US" dirty="0" err="1"/>
              <a:t>nỗi</a:t>
            </a:r>
            <a:r>
              <a:rPr lang="en-US" dirty="0"/>
              <a:t> </a:t>
            </a:r>
            <a:r>
              <a:rPr lang="en-US" dirty="0" err="1"/>
              <a:t>tiếng</a:t>
            </a:r>
            <a:r>
              <a:rPr lang="en-US" dirty="0"/>
              <a:t> </a:t>
            </a:r>
            <a:r>
              <a:rPr lang="en-US" dirty="0" err="1"/>
              <a:t>nhất</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là</a:t>
            </a:r>
            <a:r>
              <a:rPr lang="en-US" dirty="0"/>
              <a:t> Google’s </a:t>
            </a:r>
            <a:r>
              <a:rPr lang="en-US" dirty="0" err="1"/>
              <a:t>PageRand</a:t>
            </a:r>
            <a:r>
              <a:rPr lang="en-US" dirty="0"/>
              <a:t>, </a:t>
            </a:r>
            <a:r>
              <a:rPr lang="en-US" dirty="0" err="1"/>
              <a:t>nhưng</a:t>
            </a:r>
            <a:r>
              <a:rPr lang="en-US" dirty="0"/>
              <a:t> </a:t>
            </a:r>
            <a:r>
              <a:rPr lang="en-US" dirty="0" err="1"/>
              <a:t>có</a:t>
            </a:r>
            <a:r>
              <a:rPr lang="en-US" dirty="0"/>
              <a:t> </a:t>
            </a:r>
            <a:r>
              <a:rPr lang="en-US" dirty="0" err="1"/>
              <a:t>một</a:t>
            </a:r>
            <a:r>
              <a:rPr lang="en-US" dirty="0"/>
              <a:t> </a:t>
            </a:r>
            <a:r>
              <a:rPr lang="en-US" dirty="0" err="1"/>
              <a:t>vài</a:t>
            </a:r>
            <a:r>
              <a:rPr lang="en-US" dirty="0"/>
              <a:t> </a:t>
            </a:r>
            <a:r>
              <a:rPr lang="en-US" dirty="0" err="1"/>
              <a:t>kiểu</a:t>
            </a:r>
            <a:r>
              <a:rPr lang="en-US" dirty="0"/>
              <a:t>. </a:t>
            </a:r>
            <a:r>
              <a:rPr lang="en-US" dirty="0" err="1"/>
              <a:t>Chúng</a:t>
            </a:r>
            <a:r>
              <a:rPr lang="en-US" dirty="0"/>
              <a:t> ta </a:t>
            </a:r>
            <a:r>
              <a:rPr lang="en-US" dirty="0" err="1"/>
              <a:t>sẽ</a:t>
            </a:r>
            <a:r>
              <a:rPr lang="en-US" dirty="0"/>
              <a:t> </a:t>
            </a:r>
            <a:r>
              <a:rPr lang="en-US" dirty="0" err="1"/>
              <a:t>thực</a:t>
            </a:r>
            <a:r>
              <a:rPr lang="en-US" dirty="0"/>
              <a:t> </a:t>
            </a:r>
            <a:r>
              <a:rPr lang="en-US" dirty="0" err="1"/>
              <a:t>thi</a:t>
            </a:r>
            <a:r>
              <a:rPr lang="en-US" dirty="0"/>
              <a:t> </a:t>
            </a:r>
            <a:r>
              <a:rPr lang="en-US" dirty="0" err="1"/>
              <a:t>một</a:t>
            </a:r>
            <a:r>
              <a:rPr lang="en-US" dirty="0"/>
              <a:t> version </a:t>
            </a:r>
            <a:r>
              <a:rPr lang="en-US" dirty="0" err="1"/>
              <a:t>đơn</a:t>
            </a:r>
            <a:r>
              <a:rPr lang="en-US" dirty="0"/>
              <a:t> </a:t>
            </a:r>
            <a:r>
              <a:rPr lang="en-US" dirty="0" err="1"/>
              <a:t>giản</a:t>
            </a:r>
            <a:r>
              <a:rPr lang="en-US" dirty="0"/>
              <a:t> </a:t>
            </a:r>
            <a:r>
              <a:rPr lang="en-US" dirty="0" err="1"/>
              <a:t>gọi</a:t>
            </a:r>
            <a:r>
              <a:rPr lang="en-US" dirty="0"/>
              <a:t> </a:t>
            </a:r>
            <a:r>
              <a:rPr lang="en-US" dirty="0" err="1"/>
              <a:t>là</a:t>
            </a:r>
            <a:r>
              <a:rPr lang="en-US" dirty="0"/>
              <a:t> eigenvector centrality, no </a:t>
            </a:r>
            <a:r>
              <a:rPr lang="en-US" dirty="0" err="1"/>
              <a:t>chỉ</a:t>
            </a:r>
            <a:r>
              <a:rPr lang="en-US" dirty="0"/>
              <a:t> </a:t>
            </a:r>
            <a:r>
              <a:rPr lang="en-US" dirty="0" err="1"/>
              <a:t>đếm</a:t>
            </a:r>
            <a:r>
              <a:rPr lang="en-US" dirty="0"/>
              <a:t> </a:t>
            </a:r>
            <a:r>
              <a:rPr lang="en-US" dirty="0" err="1"/>
              <a:t>số</a:t>
            </a:r>
            <a:r>
              <a:rPr lang="en-US" dirty="0"/>
              <a:t> </a:t>
            </a:r>
            <a:r>
              <a:rPr lang="en-US" dirty="0" err="1"/>
              <a:t>cạnh</a:t>
            </a:r>
            <a:r>
              <a:rPr lang="en-US" dirty="0"/>
              <a:t> </a:t>
            </a:r>
            <a:r>
              <a:rPr lang="en-US" dirty="0" err="1"/>
              <a:t>vào</a:t>
            </a:r>
            <a:r>
              <a:rPr lang="en-US" dirty="0"/>
              <a:t> </a:t>
            </a:r>
            <a:r>
              <a:rPr lang="en-US" dirty="0" err="1"/>
              <a:t>ra</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một</a:t>
            </a:r>
            <a:r>
              <a:rPr lang="en-US" dirty="0"/>
              <a:t> node. </a:t>
            </a:r>
            <a:r>
              <a:rPr lang="en-US" dirty="0" err="1"/>
              <a:t>Chúng</a:t>
            </a:r>
            <a:r>
              <a:rPr lang="en-US" dirty="0"/>
              <a:t> ta </a:t>
            </a:r>
            <a:r>
              <a:rPr lang="en-US" dirty="0" err="1"/>
              <a:t>sẽ</a:t>
            </a:r>
            <a:r>
              <a:rPr lang="en-US" dirty="0"/>
              <a:t> </a:t>
            </a:r>
            <a:r>
              <a:rPr lang="en-US" dirty="0" err="1"/>
              <a:t>cho</a:t>
            </a:r>
            <a:r>
              <a:rPr lang="en-US" dirty="0"/>
              <a:t> </a:t>
            </a:r>
            <a:r>
              <a:rPr lang="en-US" dirty="0" err="1"/>
              <a:t>mỗi</a:t>
            </a:r>
            <a:r>
              <a:rPr lang="en-US" dirty="0"/>
              <a:t> actor 1 con </a:t>
            </a:r>
            <a:r>
              <a:rPr lang="en-US" dirty="0" err="1"/>
              <a:t>số</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bao</a:t>
            </a:r>
            <a:r>
              <a:rPr lang="en-US" dirty="0"/>
              <a:t> </a:t>
            </a:r>
            <a:r>
              <a:rPr lang="en-US" dirty="0" err="1"/>
              <a:t>nhiêu</a:t>
            </a:r>
            <a:r>
              <a:rPr lang="en-US" dirty="0"/>
              <a:t> </a:t>
            </a:r>
            <a:r>
              <a:rPr lang="en-US" dirty="0" err="1"/>
              <a:t>vai</a:t>
            </a:r>
            <a:r>
              <a:rPr lang="en-US" dirty="0"/>
              <a:t> </a:t>
            </a:r>
            <a:r>
              <a:rPr lang="en-US" dirty="0" err="1"/>
              <a:t>diễn</a:t>
            </a:r>
            <a:r>
              <a:rPr lang="en-US" dirty="0"/>
              <a:t> </a:t>
            </a:r>
            <a:r>
              <a:rPr lang="en-US" dirty="0" err="1"/>
              <a:t>họ</a:t>
            </a:r>
            <a:r>
              <a:rPr lang="en-US" dirty="0"/>
              <a:t> </a:t>
            </a:r>
            <a:r>
              <a:rPr lang="en-US" dirty="0" err="1"/>
              <a:t>có</a:t>
            </a:r>
            <a:r>
              <a:rPr lang="en-US" dirty="0"/>
              <a:t>.</a:t>
            </a:r>
          </a:p>
          <a:p>
            <a:pPr lvl="1"/>
            <a:endParaRPr lang="en-US" dirty="0"/>
          </a:p>
        </p:txBody>
      </p:sp>
    </p:spTree>
    <p:extLst>
      <p:ext uri="{BB962C8B-B14F-4D97-AF65-F5344CB8AC3E}">
        <p14:creationId xmlns:p14="http://schemas.microsoft.com/office/powerpoint/2010/main" val="33528903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r>
              <a:rPr lang="en-US" dirty="0" err="1" smtClean="0"/>
              <a:t>tt</a:t>
            </a:r>
            <a:r>
              <a:rPr lang="en-US" dirty="0" smtClean="0"/>
              <a:t>):</a:t>
            </a:r>
          </a:p>
          <a:p>
            <a:pPr lvl="1"/>
            <a:r>
              <a:rPr lang="en-US" dirty="0" err="1"/>
              <a:t>Chúng</a:t>
            </a:r>
            <a:r>
              <a:rPr lang="en-US" dirty="0"/>
              <a:t> ta </a:t>
            </a:r>
            <a:r>
              <a:rPr lang="en-US" dirty="0" err="1"/>
              <a:t>cần</a:t>
            </a:r>
            <a:r>
              <a:rPr lang="en-US" dirty="0"/>
              <a:t> </a:t>
            </a:r>
            <a:r>
              <a:rPr lang="en-US" dirty="0" err="1"/>
              <a:t>một</a:t>
            </a:r>
            <a:r>
              <a:rPr lang="en-US" dirty="0"/>
              <a:t> </a:t>
            </a:r>
            <a:r>
              <a:rPr lang="en-US" dirty="0" err="1"/>
              <a:t>bản</a:t>
            </a:r>
            <a:r>
              <a:rPr lang="en-US" dirty="0"/>
              <a:t> </a:t>
            </a:r>
            <a:r>
              <a:rPr lang="en-US" dirty="0" err="1"/>
              <a:t>đồ</a:t>
            </a:r>
            <a:r>
              <a:rPr lang="en-US" dirty="0"/>
              <a:t> </a:t>
            </a:r>
            <a:r>
              <a:rPr lang="en-US" dirty="0" err="1"/>
              <a:t>cho</a:t>
            </a:r>
            <a:r>
              <a:rPr lang="en-US" dirty="0"/>
              <a:t> </a:t>
            </a:r>
            <a:r>
              <a:rPr lang="en-US" dirty="0" err="1"/>
              <a:t>groupCount</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một</a:t>
            </a:r>
            <a:r>
              <a:rPr lang="en-US" dirty="0"/>
              <a:t> count </a:t>
            </a:r>
            <a:r>
              <a:rPr lang="en-US" dirty="0" err="1"/>
              <a:t>để</a:t>
            </a:r>
            <a:r>
              <a:rPr lang="en-US" dirty="0"/>
              <a:t> </a:t>
            </a:r>
            <a:r>
              <a:rPr lang="en-US" dirty="0" err="1"/>
              <a:t>đặt</a:t>
            </a:r>
            <a:r>
              <a:rPr lang="en-US" dirty="0"/>
              <a:t> </a:t>
            </a:r>
            <a:r>
              <a:rPr lang="en-US" dirty="0" err="1"/>
              <a:t>giá</a:t>
            </a:r>
            <a:r>
              <a:rPr lang="en-US" dirty="0"/>
              <a:t> </a:t>
            </a:r>
            <a:r>
              <a:rPr lang="en-US" dirty="0" err="1"/>
              <a:t>trị</a:t>
            </a:r>
            <a:r>
              <a:rPr lang="en-US" dirty="0"/>
              <a:t> </a:t>
            </a:r>
            <a:r>
              <a:rPr lang="en-US" dirty="0" err="1"/>
              <a:t>lặp</a:t>
            </a:r>
            <a:r>
              <a:rPr lang="en-US" dirty="0"/>
              <a:t> </a:t>
            </a:r>
            <a:r>
              <a:rPr lang="en-US" dirty="0" err="1"/>
              <a:t>cực</a:t>
            </a:r>
            <a:r>
              <a:rPr lang="en-US" dirty="0"/>
              <a:t> </a:t>
            </a:r>
            <a:r>
              <a:rPr lang="en-US" dirty="0" err="1"/>
              <a:t>đại</a:t>
            </a:r>
            <a:r>
              <a:rPr lang="en-US" dirty="0" smtClean="0"/>
              <a:t>.</a:t>
            </a:r>
          </a:p>
          <a:p>
            <a:pPr lvl="1"/>
            <a:endParaRPr lang="en-US" dirty="0"/>
          </a:p>
          <a:p>
            <a:pPr lvl="1"/>
            <a:endParaRPr lang="en-US" dirty="0" smtClean="0"/>
          </a:p>
          <a:p>
            <a:pPr lvl="1"/>
            <a:endParaRPr lang="en-US" dirty="0"/>
          </a:p>
          <a:p>
            <a:pPr lvl="1"/>
            <a:r>
              <a:rPr lang="en-US" dirty="0" err="1"/>
              <a:t>Muốn</a:t>
            </a:r>
            <a:r>
              <a:rPr lang="en-US" dirty="0"/>
              <a:t> </a:t>
            </a:r>
            <a:r>
              <a:rPr lang="en-US" dirty="0" err="1"/>
              <a:t>sắp</a:t>
            </a:r>
            <a:r>
              <a:rPr lang="en-US" dirty="0"/>
              <a:t> </a:t>
            </a:r>
            <a:r>
              <a:rPr lang="en-US" dirty="0" err="1"/>
              <a:t>xếp</a:t>
            </a:r>
            <a:r>
              <a:rPr lang="en-US" dirty="0"/>
              <a:t> output </a:t>
            </a:r>
            <a:r>
              <a:rPr lang="en-US" dirty="0" err="1"/>
              <a:t>dùng</a:t>
            </a:r>
            <a:r>
              <a:rPr lang="en-US" dirty="0"/>
              <a:t> </a:t>
            </a:r>
            <a:r>
              <a:rPr lang="en-US" dirty="0" err="1"/>
              <a:t>lệnh</a:t>
            </a:r>
            <a:r>
              <a:rPr lang="en-US" dirty="0"/>
              <a:t>: </a:t>
            </a:r>
            <a:r>
              <a:rPr lang="en-US" dirty="0" err="1"/>
              <a:t>role_count.sort</a:t>
            </a:r>
            <a:r>
              <a:rPr lang="en-US" dirty="0"/>
              <a:t>{</a:t>
            </a:r>
            <a:r>
              <a:rPr lang="en-US" dirty="0" err="1"/>
              <a:t>a,b</a:t>
            </a:r>
            <a:r>
              <a:rPr lang="en-US" dirty="0"/>
              <a:t> -&gt; </a:t>
            </a:r>
            <a:r>
              <a:rPr lang="en-US" dirty="0" err="1"/>
              <a:t>a.value</a:t>
            </a:r>
            <a:r>
              <a:rPr lang="en-US" dirty="0"/>
              <a:t> </a:t>
            </a:r>
            <a:r>
              <a:rPr lang="en-US" dirty="0">
                <a:sym typeface="Wingdings" panose="05000000000000000000" pitchFamily="2" charset="2"/>
              </a:rPr>
              <a:t></a:t>
            </a:r>
            <a:r>
              <a:rPr lang="en-US" dirty="0"/>
              <a:t> </a:t>
            </a:r>
            <a:r>
              <a:rPr lang="en-US" dirty="0" err="1"/>
              <a:t>b.value</a:t>
            </a:r>
            <a:r>
              <a:rPr lang="en-US" dirty="0"/>
              <a:t>}</a:t>
            </a:r>
          </a:p>
          <a:p>
            <a:pPr lvl="1"/>
            <a:r>
              <a:rPr lang="en-US" dirty="0" err="1"/>
              <a:t>Kết</a:t>
            </a:r>
            <a:r>
              <a:rPr lang="en-US" dirty="0"/>
              <a:t> </a:t>
            </a:r>
            <a:r>
              <a:rPr lang="en-US" dirty="0" err="1"/>
              <a:t>quả</a:t>
            </a:r>
            <a:r>
              <a:rPr lang="en-US" dirty="0"/>
              <a:t> </a:t>
            </a:r>
            <a:r>
              <a:rPr lang="en-US" dirty="0" err="1"/>
              <a:t>cuối</a:t>
            </a:r>
            <a:r>
              <a:rPr lang="en-US" dirty="0"/>
              <a:t> </a:t>
            </a:r>
            <a:r>
              <a:rPr lang="en-US" dirty="0" err="1"/>
              <a:t>cùng</a:t>
            </a:r>
            <a:r>
              <a:rPr lang="en-US" dirty="0"/>
              <a:t> </a:t>
            </a:r>
            <a:r>
              <a:rPr lang="en-US" dirty="0" err="1"/>
              <a:t>sẽ</a:t>
            </a:r>
            <a:r>
              <a:rPr lang="en-US" dirty="0"/>
              <a:t> </a:t>
            </a:r>
            <a:r>
              <a:rPr lang="en-US" dirty="0" err="1"/>
              <a:t>là</a:t>
            </a:r>
            <a:r>
              <a:rPr lang="en-US" dirty="0"/>
              <a:t> actor </a:t>
            </a:r>
            <a:r>
              <a:rPr lang="en-US" dirty="0" err="1"/>
              <a:t>với</a:t>
            </a:r>
            <a:r>
              <a:rPr lang="en-US" dirty="0"/>
              <a:t> </a:t>
            </a:r>
            <a:r>
              <a:rPr lang="en-US" dirty="0" err="1"/>
              <a:t>số</a:t>
            </a:r>
            <a:r>
              <a:rPr lang="en-US" dirty="0"/>
              <a:t> </a:t>
            </a:r>
            <a:r>
              <a:rPr lang="en-US" dirty="0" err="1"/>
              <a:t>lược</a:t>
            </a:r>
            <a:r>
              <a:rPr lang="en-US" dirty="0"/>
              <a:t> </a:t>
            </a:r>
            <a:r>
              <a:rPr lang="en-US" dirty="0" err="1"/>
              <a:t>vai</a:t>
            </a:r>
            <a:r>
              <a:rPr lang="en-US" dirty="0"/>
              <a:t> </a:t>
            </a:r>
            <a:r>
              <a:rPr lang="en-US" dirty="0" err="1"/>
              <a:t>diễn</a:t>
            </a:r>
            <a:r>
              <a:rPr lang="en-US" dirty="0"/>
              <a:t> </a:t>
            </a:r>
            <a:r>
              <a:rPr lang="en-US" dirty="0" err="1"/>
              <a:t>lớn</a:t>
            </a:r>
            <a:r>
              <a:rPr lang="en-US" dirty="0"/>
              <a:t> </a:t>
            </a:r>
            <a:r>
              <a:rPr lang="en-US" dirty="0" err="1"/>
              <a:t>nhất</a:t>
            </a:r>
            <a:r>
              <a:rPr lang="en-US" dirty="0"/>
              <a:t>.</a:t>
            </a:r>
          </a:p>
          <a:p>
            <a:pPr lvl="1"/>
            <a:endParaRPr lang="en-US" dirty="0" smtClean="0"/>
          </a:p>
          <a:p>
            <a:pPr lvl="1"/>
            <a:endParaRPr lang="en-US" dirty="0"/>
          </a:p>
          <a:p>
            <a:pPr lvl="1"/>
            <a:endParaRPr lang="en-US" dirty="0"/>
          </a:p>
        </p:txBody>
      </p:sp>
      <p:pic>
        <p:nvPicPr>
          <p:cNvPr id="5" name="Ảnh 4"/>
          <p:cNvPicPr/>
          <p:nvPr/>
        </p:nvPicPr>
        <p:blipFill>
          <a:blip r:embed="rId2"/>
          <a:stretch>
            <a:fillRect/>
          </a:stretch>
        </p:blipFill>
        <p:spPr>
          <a:xfrm>
            <a:off x="1110202" y="2894695"/>
            <a:ext cx="9222443" cy="1106599"/>
          </a:xfrm>
          <a:prstGeom prst="rect">
            <a:avLst/>
          </a:prstGeom>
        </p:spPr>
      </p:pic>
    </p:spTree>
    <p:extLst>
      <p:ext uri="{BB962C8B-B14F-4D97-AF65-F5344CB8AC3E}">
        <p14:creationId xmlns:p14="http://schemas.microsoft.com/office/powerpoint/2010/main" val="21395143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r>
              <a:rPr lang="en-US" dirty="0" smtClean="0"/>
              <a:t>:</a:t>
            </a:r>
          </a:p>
          <a:p>
            <a:pPr lvl="1"/>
            <a:r>
              <a:rPr lang="en-US" dirty="0" err="1"/>
              <a:t>Tự</a:t>
            </a:r>
            <a:r>
              <a:rPr lang="en-US" dirty="0"/>
              <a:t> </a:t>
            </a:r>
            <a:r>
              <a:rPr lang="en-US" dirty="0" err="1"/>
              <a:t>viết</a:t>
            </a:r>
            <a:r>
              <a:rPr lang="en-US" dirty="0"/>
              <a:t> </a:t>
            </a:r>
            <a:r>
              <a:rPr lang="en-US" dirty="0" err="1"/>
              <a:t>thuật</a:t>
            </a:r>
            <a:r>
              <a:rPr lang="en-US" dirty="0"/>
              <a:t> </a:t>
            </a:r>
            <a:r>
              <a:rPr lang="en-US" dirty="0" err="1"/>
              <a:t>toán</a:t>
            </a:r>
            <a:r>
              <a:rPr lang="en-US" dirty="0"/>
              <a:t> </a:t>
            </a:r>
            <a:r>
              <a:rPr lang="en-US" dirty="0" err="1"/>
              <a:t>thì</a:t>
            </a:r>
            <a:r>
              <a:rPr lang="en-US" dirty="0"/>
              <a:t> </a:t>
            </a:r>
            <a:r>
              <a:rPr lang="en-US" dirty="0" err="1"/>
              <a:t>ổn</a:t>
            </a:r>
            <a:r>
              <a:rPr lang="en-US" dirty="0"/>
              <a:t>, </a:t>
            </a:r>
            <a:r>
              <a:rPr lang="en-US" dirty="0" err="1"/>
              <a:t>nhưng</a:t>
            </a:r>
            <a:r>
              <a:rPr lang="en-US" dirty="0"/>
              <a:t> </a:t>
            </a:r>
            <a:r>
              <a:rPr lang="en-US" dirty="0" err="1"/>
              <a:t>đa</a:t>
            </a:r>
            <a:r>
              <a:rPr lang="en-US" dirty="0"/>
              <a:t> </a:t>
            </a:r>
            <a:r>
              <a:rPr lang="en-US" dirty="0" err="1"/>
              <a:t>số</a:t>
            </a:r>
            <a:r>
              <a:rPr lang="en-US" dirty="0"/>
              <a:t> </a:t>
            </a:r>
            <a:r>
              <a:rPr lang="en-US" dirty="0" err="1"/>
              <a:t>những</a:t>
            </a:r>
            <a:r>
              <a:rPr lang="en-US" dirty="0"/>
              <a:t> </a:t>
            </a:r>
            <a:r>
              <a:rPr lang="en-US" dirty="0" err="1"/>
              <a:t>việc</a:t>
            </a:r>
            <a:r>
              <a:rPr lang="en-US" dirty="0"/>
              <a:t> </a:t>
            </a:r>
            <a:r>
              <a:rPr lang="en-US" dirty="0" err="1"/>
              <a:t>đã</a:t>
            </a:r>
            <a:r>
              <a:rPr lang="en-US" dirty="0"/>
              <a:t> </a:t>
            </a:r>
            <a:r>
              <a:rPr lang="en-US" dirty="0" err="1"/>
              <a:t>có</a:t>
            </a:r>
            <a:r>
              <a:rPr lang="en-US" dirty="0"/>
              <a:t> </a:t>
            </a:r>
            <a:r>
              <a:rPr lang="en-US" dirty="0" err="1"/>
              <a:t>sẵn</a:t>
            </a:r>
            <a:r>
              <a:rPr lang="en-US" dirty="0"/>
              <a:t> </a:t>
            </a:r>
            <a:r>
              <a:rPr lang="en-US" dirty="0" err="1"/>
              <a:t>cách</a:t>
            </a:r>
            <a:r>
              <a:rPr lang="en-US" dirty="0"/>
              <a:t> </a:t>
            </a:r>
            <a:r>
              <a:rPr lang="en-US" dirty="0" err="1"/>
              <a:t>làm</a:t>
            </a:r>
            <a:r>
              <a:rPr lang="en-US" dirty="0"/>
              <a:t>. Java Universal Network/Graph (JUNG) Framework la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đồ</a:t>
            </a:r>
            <a:r>
              <a:rPr lang="en-US" dirty="0"/>
              <a:t> </a:t>
            </a:r>
            <a:r>
              <a:rPr lang="en-US" dirty="0" err="1"/>
              <a:t>thì</a:t>
            </a:r>
            <a:r>
              <a:rPr lang="en-US" dirty="0"/>
              <a:t> </a:t>
            </a:r>
            <a:r>
              <a:rPr lang="en-US" dirty="0" err="1"/>
              <a:t>phổ</a:t>
            </a:r>
            <a:r>
              <a:rPr lang="en-US" dirty="0"/>
              <a:t> </a:t>
            </a:r>
            <a:r>
              <a:rPr lang="en-US" dirty="0" err="1"/>
              <a:t>biến</a:t>
            </a:r>
            <a:r>
              <a:rPr lang="en-US" dirty="0"/>
              <a:t>. </a:t>
            </a:r>
            <a:r>
              <a:rPr lang="en-US" dirty="0" err="1"/>
              <a:t>Nhờ</a:t>
            </a:r>
            <a:r>
              <a:rPr lang="en-US" dirty="0"/>
              <a:t> </a:t>
            </a:r>
            <a:r>
              <a:rPr lang="en-US" dirty="0" err="1"/>
              <a:t>có</a:t>
            </a:r>
            <a:r>
              <a:rPr lang="en-US" dirty="0"/>
              <a:t> </a:t>
            </a:r>
            <a:r>
              <a:rPr lang="en-US" dirty="0" err="1"/>
              <a:t>dự</a:t>
            </a:r>
            <a:r>
              <a:rPr lang="en-US" dirty="0"/>
              <a:t> </a:t>
            </a:r>
            <a:r>
              <a:rPr lang="en-US" dirty="0" err="1"/>
              <a:t>án</a:t>
            </a:r>
            <a:r>
              <a:rPr lang="en-US" dirty="0"/>
              <a:t> Gremlin/Blueprint, </a:t>
            </a:r>
            <a:r>
              <a:rPr lang="en-US" dirty="0" err="1"/>
              <a:t>chúng</a:t>
            </a:r>
            <a:r>
              <a:rPr lang="en-US" dirty="0"/>
              <a:t> ta </a:t>
            </a:r>
            <a:r>
              <a:rPr lang="en-US" dirty="0" err="1"/>
              <a:t>dễ</a:t>
            </a:r>
            <a:r>
              <a:rPr lang="en-US" dirty="0"/>
              <a:t> </a:t>
            </a:r>
            <a:r>
              <a:rPr lang="en-US" dirty="0" err="1"/>
              <a:t>dàng</a:t>
            </a:r>
            <a:r>
              <a:rPr lang="en-US" dirty="0"/>
              <a:t> </a:t>
            </a:r>
            <a:r>
              <a:rPr lang="en-US" dirty="0" err="1"/>
              <a:t>truy</a:t>
            </a:r>
            <a:r>
              <a:rPr lang="en-US" dirty="0"/>
              <a:t> </a:t>
            </a:r>
            <a:r>
              <a:rPr lang="en-US" dirty="0" err="1"/>
              <a:t>cập</a:t>
            </a:r>
            <a:r>
              <a:rPr lang="en-US" dirty="0"/>
              <a:t> </a:t>
            </a:r>
            <a:r>
              <a:rPr lang="en-US" dirty="0" err="1"/>
              <a:t>được</a:t>
            </a:r>
            <a:r>
              <a:rPr lang="en-US" dirty="0"/>
              <a:t> </a:t>
            </a:r>
            <a:r>
              <a:rPr lang="en-US" dirty="0" err="1"/>
              <a:t>nhưng</a:t>
            </a:r>
            <a:r>
              <a:rPr lang="en-US" dirty="0"/>
              <a:t> </a:t>
            </a:r>
            <a:r>
              <a:rPr lang="en-US" dirty="0" err="1"/>
              <a:t>thuật</a:t>
            </a:r>
            <a:r>
              <a:rPr lang="en-US" dirty="0"/>
              <a:t> </a:t>
            </a:r>
            <a:r>
              <a:rPr lang="en-US" dirty="0" err="1"/>
              <a:t>toán</a:t>
            </a:r>
            <a:r>
              <a:rPr lang="en-US" dirty="0"/>
              <a:t> </a:t>
            </a:r>
            <a:r>
              <a:rPr lang="en-US" dirty="0" err="1"/>
              <a:t>của</a:t>
            </a:r>
            <a:r>
              <a:rPr lang="en-US" dirty="0"/>
              <a:t> JUNG. </a:t>
            </a:r>
            <a:r>
              <a:rPr lang="en-US" dirty="0" err="1"/>
              <a:t>Ví</a:t>
            </a:r>
            <a:r>
              <a:rPr lang="en-US" dirty="0"/>
              <a:t> </a:t>
            </a:r>
            <a:r>
              <a:rPr lang="en-US" dirty="0" err="1"/>
              <a:t>dụ</a:t>
            </a:r>
            <a:r>
              <a:rPr lang="en-US" dirty="0"/>
              <a:t>: PageRank, HITS, Voltage, centrality, graph-as-a-matrix</a:t>
            </a:r>
            <a:r>
              <a:rPr lang="en-US" dirty="0" smtClean="0"/>
              <a:t>.</a:t>
            </a:r>
          </a:p>
          <a:p>
            <a:pPr lvl="1"/>
            <a:r>
              <a:rPr lang="en-US" dirty="0" err="1"/>
              <a:t>Để</a:t>
            </a:r>
            <a:r>
              <a:rPr lang="en-US" dirty="0"/>
              <a:t> </a:t>
            </a:r>
            <a:r>
              <a:rPr lang="en-US" dirty="0" err="1"/>
              <a:t>dùng</a:t>
            </a:r>
            <a:r>
              <a:rPr lang="en-US" dirty="0"/>
              <a:t> JUNG </a:t>
            </a:r>
            <a:r>
              <a:rPr lang="en-US" dirty="0" err="1"/>
              <a:t>chúng</a:t>
            </a:r>
            <a:r>
              <a:rPr lang="en-US" dirty="0"/>
              <a:t> ta </a:t>
            </a:r>
            <a:r>
              <a:rPr lang="en-US" dirty="0" err="1"/>
              <a:t>cần</a:t>
            </a:r>
            <a:r>
              <a:rPr lang="en-US" dirty="0"/>
              <a:t> </a:t>
            </a:r>
            <a:r>
              <a:rPr lang="en-US" dirty="0" err="1"/>
              <a:t>gói</a:t>
            </a:r>
            <a:r>
              <a:rPr lang="en-US" dirty="0"/>
              <a:t> Neo4j </a:t>
            </a:r>
            <a:r>
              <a:rPr lang="en-US" dirty="0" err="1"/>
              <a:t>vào</a:t>
            </a:r>
            <a:r>
              <a:rPr lang="en-US" dirty="0"/>
              <a:t> </a:t>
            </a:r>
            <a:r>
              <a:rPr lang="en-US" dirty="0" err="1"/>
              <a:t>trong</a:t>
            </a:r>
            <a:r>
              <a:rPr lang="en-US" dirty="0"/>
              <a:t> </a:t>
            </a:r>
            <a:r>
              <a:rPr lang="en-US" dirty="0" err="1"/>
              <a:t>một</a:t>
            </a:r>
            <a:r>
              <a:rPr lang="en-US" dirty="0"/>
              <a:t> </a:t>
            </a:r>
            <a:r>
              <a:rPr lang="en-US" dirty="0" err="1"/>
              <a:t>đồ</a:t>
            </a:r>
            <a:r>
              <a:rPr lang="en-US" dirty="0"/>
              <a:t> </a:t>
            </a:r>
            <a:r>
              <a:rPr lang="en-US" dirty="0" err="1"/>
              <a:t>thị</a:t>
            </a:r>
            <a:r>
              <a:rPr lang="en-US" dirty="0"/>
              <a:t> JUNG </a:t>
            </a:r>
            <a:r>
              <a:rPr lang="en-US" dirty="0" err="1"/>
              <a:t>mới</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đồ</a:t>
            </a:r>
            <a:r>
              <a:rPr lang="en-US" dirty="0"/>
              <a:t> </a:t>
            </a:r>
            <a:r>
              <a:rPr lang="en-US" dirty="0" err="1"/>
              <a:t>thị</a:t>
            </a:r>
            <a:r>
              <a:rPr lang="en-US" dirty="0"/>
              <a:t> JUNG graph, </a:t>
            </a:r>
            <a:r>
              <a:rPr lang="en-US" dirty="0" err="1"/>
              <a:t>chúng</a:t>
            </a:r>
            <a:r>
              <a:rPr lang="en-US" dirty="0"/>
              <a:t> ta </a:t>
            </a:r>
            <a:r>
              <a:rPr lang="en-US" dirty="0" err="1"/>
              <a:t>cần</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hai</a:t>
            </a:r>
            <a:r>
              <a:rPr lang="en-US" dirty="0"/>
              <a:t> </a:t>
            </a:r>
            <a:r>
              <a:rPr lang="en-US" dirty="0" err="1"/>
              <a:t>cách</a:t>
            </a:r>
            <a:r>
              <a:rPr lang="en-US" dirty="0"/>
              <a:t>: </a:t>
            </a:r>
            <a:r>
              <a:rPr lang="en-US" dirty="0" err="1"/>
              <a:t>Tải</a:t>
            </a:r>
            <a:r>
              <a:rPr lang="en-US" dirty="0"/>
              <a:t> </a:t>
            </a:r>
            <a:r>
              <a:rPr lang="en-US" dirty="0" err="1"/>
              <a:t>và</a:t>
            </a:r>
            <a:r>
              <a:rPr lang="en-US" dirty="0"/>
              <a:t> </a:t>
            </a:r>
            <a:r>
              <a:rPr lang="en-US" dirty="0" err="1"/>
              <a:t>cài</a:t>
            </a:r>
            <a:r>
              <a:rPr lang="en-US" dirty="0"/>
              <a:t> </a:t>
            </a:r>
            <a:r>
              <a:rPr lang="en-US" dirty="0" err="1"/>
              <a:t>đặt</a:t>
            </a:r>
            <a:r>
              <a:rPr lang="en-US" dirty="0"/>
              <a:t> Blueprint </a:t>
            </a:r>
            <a:r>
              <a:rPr lang="en-US" dirty="0" err="1"/>
              <a:t>và</a:t>
            </a:r>
            <a:r>
              <a:rPr lang="en-US" dirty="0"/>
              <a:t> JUNG (file jar) </a:t>
            </a:r>
            <a:r>
              <a:rPr lang="en-US" dirty="0" err="1"/>
              <a:t>vào</a:t>
            </a:r>
            <a:r>
              <a:rPr lang="en-US" dirty="0"/>
              <a:t> </a:t>
            </a:r>
            <a:r>
              <a:rPr lang="en-US" dirty="0" err="1"/>
              <a:t>thư</a:t>
            </a:r>
            <a:r>
              <a:rPr lang="en-US" dirty="0"/>
              <a:t> </a:t>
            </a:r>
            <a:r>
              <a:rPr lang="en-US" dirty="0" err="1"/>
              <a:t>mục</a:t>
            </a:r>
            <a:r>
              <a:rPr lang="en-US" dirty="0"/>
              <a:t> Neo4j server libs  </a:t>
            </a:r>
            <a:r>
              <a:rPr lang="en-US" dirty="0" err="1"/>
              <a:t>sau</a:t>
            </a:r>
            <a:r>
              <a:rPr lang="en-US" dirty="0"/>
              <a:t> </a:t>
            </a:r>
            <a:r>
              <a:rPr lang="en-US" dirty="0" err="1"/>
              <a:t>đó</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hoặc</a:t>
            </a:r>
            <a:r>
              <a:rPr lang="en-US" dirty="0"/>
              <a:t> </a:t>
            </a:r>
            <a:r>
              <a:rPr lang="en-US" dirty="0" err="1"/>
              <a:t>tải</a:t>
            </a:r>
            <a:r>
              <a:rPr lang="en-US" dirty="0"/>
              <a:t> </a:t>
            </a:r>
            <a:r>
              <a:rPr lang="en-US" dirty="0" err="1"/>
              <a:t>gói</a:t>
            </a:r>
            <a:r>
              <a:rPr lang="en-US" dirty="0"/>
              <a:t> </a:t>
            </a:r>
            <a:r>
              <a:rPr lang="en-US" dirty="0" err="1"/>
              <a:t>cài</a:t>
            </a:r>
            <a:r>
              <a:rPr lang="en-US" dirty="0"/>
              <a:t> </a:t>
            </a:r>
            <a:r>
              <a:rPr lang="en-US" dirty="0" err="1"/>
              <a:t>đặt</a:t>
            </a:r>
            <a:r>
              <a:rPr lang="en-US" dirty="0"/>
              <a:t> </a:t>
            </a:r>
            <a:r>
              <a:rPr lang="en-US" dirty="0" err="1"/>
              <a:t>trước</a:t>
            </a:r>
            <a:r>
              <a:rPr lang="en-US" dirty="0"/>
              <a:t> Gremlin console.</a:t>
            </a:r>
          </a:p>
        </p:txBody>
      </p:sp>
    </p:spTree>
    <p:extLst>
      <p:ext uri="{BB962C8B-B14F-4D97-AF65-F5344CB8AC3E}">
        <p14:creationId xmlns:p14="http://schemas.microsoft.com/office/powerpoint/2010/main" val="1980736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Thuật</a:t>
            </a:r>
            <a:r>
              <a:rPr lang="en-US" dirty="0"/>
              <a:t> </a:t>
            </a:r>
            <a:r>
              <a:rPr lang="en-US" dirty="0" err="1"/>
              <a:t>toán</a:t>
            </a:r>
            <a:r>
              <a:rPr lang="en-US" dirty="0"/>
              <a:t> JUNG </a:t>
            </a:r>
            <a:r>
              <a:rPr lang="en-US" dirty="0" err="1"/>
              <a:t>của</a:t>
            </a:r>
            <a:r>
              <a:rPr lang="en-US" dirty="0"/>
              <a:t> </a:t>
            </a:r>
            <a:r>
              <a:rPr lang="en-US" dirty="0" err="1"/>
              <a:t>chúng</a:t>
            </a:r>
            <a:r>
              <a:rPr lang="en-US" dirty="0"/>
              <a:t> ta </a:t>
            </a:r>
            <a:r>
              <a:rPr lang="en-US" dirty="0" err="1"/>
              <a:t>nên</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tập</a:t>
            </a:r>
            <a:r>
              <a:rPr lang="en-US" dirty="0"/>
              <a:t> </a:t>
            </a:r>
            <a:r>
              <a:rPr lang="en-US" dirty="0" err="1"/>
              <a:t>nhiều</a:t>
            </a:r>
            <a:r>
              <a:rPr lang="en-US" dirty="0"/>
              <a:t> actor, do </a:t>
            </a:r>
            <a:r>
              <a:rPr lang="en-US" dirty="0" err="1"/>
              <a:t>vậy</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cài</a:t>
            </a:r>
            <a:r>
              <a:rPr lang="en-US" dirty="0"/>
              <a:t> </a:t>
            </a:r>
            <a:r>
              <a:rPr lang="en-US" dirty="0" err="1"/>
              <a:t>một</a:t>
            </a:r>
            <a:r>
              <a:rPr lang="en-US" dirty="0"/>
              <a:t> transformer </a:t>
            </a:r>
            <a:r>
              <a:rPr lang="en-US" dirty="0" err="1"/>
              <a:t>để</a:t>
            </a:r>
            <a:r>
              <a:rPr lang="en-US" dirty="0"/>
              <a:t> </a:t>
            </a:r>
            <a:r>
              <a:rPr lang="en-US" dirty="0" err="1"/>
              <a:t>tìm</a:t>
            </a:r>
            <a:r>
              <a:rPr lang="en-US" dirty="0"/>
              <a:t> </a:t>
            </a:r>
            <a:r>
              <a:rPr lang="en-US" dirty="0" err="1"/>
              <a:t>chỉ</a:t>
            </a:r>
            <a:r>
              <a:rPr lang="en-US" dirty="0"/>
              <a:t> </a:t>
            </a:r>
            <a:r>
              <a:rPr lang="en-US" dirty="0" err="1"/>
              <a:t>một</a:t>
            </a:r>
            <a:r>
              <a:rPr lang="en-US" dirty="0"/>
              <a:t> node</a:t>
            </a:r>
            <a:r>
              <a:rPr lang="en-US" dirty="0" smtClean="0"/>
              <a:t>.</a:t>
            </a:r>
          </a:p>
          <a:p>
            <a:pPr lvl="1"/>
            <a:r>
              <a:rPr lang="en-US" dirty="0"/>
              <a:t>T = new </a:t>
            </a:r>
            <a:r>
              <a:rPr lang="en-US" dirty="0" err="1"/>
              <a:t>EdgeLableTransformer</a:t>
            </a:r>
            <a:r>
              <a:rPr lang="en-US" dirty="0"/>
              <a:t>([ACTED_IN’)] as Set, false)</a:t>
            </a:r>
          </a:p>
          <a:p>
            <a:pPr lvl="1"/>
            <a:r>
              <a:rPr lang="en-US" dirty="0" err="1"/>
              <a:t>Tiếp</a:t>
            </a:r>
            <a:r>
              <a:rPr lang="en-US" dirty="0"/>
              <a:t> </a:t>
            </a:r>
            <a:r>
              <a:rPr lang="en-US" dirty="0" err="1"/>
              <a:t>theo</a:t>
            </a:r>
            <a:r>
              <a:rPr lang="en-US" dirty="0"/>
              <a:t> </a:t>
            </a:r>
            <a:r>
              <a:rPr lang="en-US" dirty="0" err="1"/>
              <a:t>chúng</a:t>
            </a:r>
            <a:r>
              <a:rPr lang="en-US" dirty="0"/>
              <a:t> ta </a:t>
            </a:r>
            <a:r>
              <a:rPr lang="en-US" dirty="0" err="1"/>
              <a:t>cần</a:t>
            </a:r>
            <a:r>
              <a:rPr lang="en-US" dirty="0"/>
              <a:t> import </a:t>
            </a:r>
            <a:r>
              <a:rPr lang="en-US" dirty="0" err="1"/>
              <a:t>thuật</a:t>
            </a:r>
            <a:r>
              <a:rPr lang="en-US" dirty="0"/>
              <a:t> </a:t>
            </a:r>
            <a:r>
              <a:rPr lang="en-US" dirty="0" err="1"/>
              <a:t>toán</a:t>
            </a:r>
            <a:r>
              <a:rPr lang="en-US" dirty="0"/>
              <a:t>, </a:t>
            </a:r>
            <a:r>
              <a:rPr lang="en-US" dirty="0" err="1"/>
              <a:t>truyền</a:t>
            </a:r>
            <a:r>
              <a:rPr lang="en-US" dirty="0"/>
              <a:t> </a:t>
            </a:r>
            <a:r>
              <a:rPr lang="en-US" dirty="0" err="1"/>
              <a:t>vào</a:t>
            </a:r>
            <a:r>
              <a:rPr lang="en-US" dirty="0"/>
              <a:t> </a:t>
            </a:r>
            <a:r>
              <a:rPr lang="en-US" dirty="0" err="1"/>
              <a:t>GraphJung</a:t>
            </a:r>
            <a:r>
              <a:rPr lang="en-US" dirty="0"/>
              <a:t> and Transformer</a:t>
            </a:r>
            <a:r>
              <a:rPr lang="en-US" dirty="0" smtClean="0"/>
              <a:t>.</a:t>
            </a:r>
          </a:p>
          <a:p>
            <a:pPr lvl="1"/>
            <a:endParaRPr lang="en-US" dirty="0"/>
          </a:p>
        </p:txBody>
      </p:sp>
      <p:pic>
        <p:nvPicPr>
          <p:cNvPr id="6" name="Ảnh 5"/>
          <p:cNvPicPr/>
          <p:nvPr/>
        </p:nvPicPr>
        <p:blipFill>
          <a:blip r:embed="rId2"/>
          <a:stretch>
            <a:fillRect/>
          </a:stretch>
        </p:blipFill>
        <p:spPr>
          <a:xfrm>
            <a:off x="1505576" y="4413276"/>
            <a:ext cx="9761336" cy="1047365"/>
          </a:xfrm>
          <a:prstGeom prst="rect">
            <a:avLst/>
          </a:prstGeom>
        </p:spPr>
      </p:pic>
    </p:spTree>
    <p:extLst>
      <p:ext uri="{BB962C8B-B14F-4D97-AF65-F5344CB8AC3E}">
        <p14:creationId xmlns:p14="http://schemas.microsoft.com/office/powerpoint/2010/main" val="21316777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Thuật</a:t>
            </a:r>
            <a:r>
              <a:rPr lang="en-US" dirty="0"/>
              <a:t> </a:t>
            </a:r>
            <a:r>
              <a:rPr lang="en-US" dirty="0" err="1"/>
              <a:t>toán</a:t>
            </a:r>
            <a:r>
              <a:rPr lang="en-US" dirty="0"/>
              <a:t> JUNG </a:t>
            </a:r>
            <a:r>
              <a:rPr lang="en-US" dirty="0" err="1"/>
              <a:t>của</a:t>
            </a:r>
            <a:r>
              <a:rPr lang="en-US" dirty="0"/>
              <a:t> </a:t>
            </a:r>
            <a:r>
              <a:rPr lang="en-US" dirty="0" err="1"/>
              <a:t>chúng</a:t>
            </a:r>
            <a:r>
              <a:rPr lang="en-US" dirty="0"/>
              <a:t> ta </a:t>
            </a:r>
            <a:r>
              <a:rPr lang="en-US" dirty="0" err="1"/>
              <a:t>nên</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tập</a:t>
            </a:r>
            <a:r>
              <a:rPr lang="en-US" dirty="0"/>
              <a:t> </a:t>
            </a:r>
            <a:r>
              <a:rPr lang="en-US" dirty="0" err="1"/>
              <a:t>nhiều</a:t>
            </a:r>
            <a:r>
              <a:rPr lang="en-US" dirty="0"/>
              <a:t> actor, do </a:t>
            </a:r>
            <a:r>
              <a:rPr lang="en-US" dirty="0" err="1"/>
              <a:t>vậy</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cài</a:t>
            </a:r>
            <a:r>
              <a:rPr lang="en-US" dirty="0"/>
              <a:t> </a:t>
            </a:r>
            <a:r>
              <a:rPr lang="en-US" dirty="0" err="1"/>
              <a:t>một</a:t>
            </a:r>
            <a:r>
              <a:rPr lang="en-US" dirty="0"/>
              <a:t> transformer </a:t>
            </a:r>
            <a:r>
              <a:rPr lang="en-US" dirty="0" err="1"/>
              <a:t>để</a:t>
            </a:r>
            <a:r>
              <a:rPr lang="en-US" dirty="0"/>
              <a:t> </a:t>
            </a:r>
            <a:r>
              <a:rPr lang="en-US" dirty="0" err="1"/>
              <a:t>tìm</a:t>
            </a:r>
            <a:r>
              <a:rPr lang="en-US" dirty="0"/>
              <a:t> </a:t>
            </a:r>
            <a:r>
              <a:rPr lang="en-US" dirty="0" err="1"/>
              <a:t>chỉ</a:t>
            </a:r>
            <a:r>
              <a:rPr lang="en-US" dirty="0"/>
              <a:t> </a:t>
            </a:r>
            <a:r>
              <a:rPr lang="en-US" dirty="0" err="1"/>
              <a:t>một</a:t>
            </a:r>
            <a:r>
              <a:rPr lang="en-US" dirty="0"/>
              <a:t> node</a:t>
            </a:r>
            <a:r>
              <a:rPr lang="en-US" dirty="0" smtClean="0"/>
              <a:t>.</a:t>
            </a:r>
          </a:p>
          <a:p>
            <a:pPr lvl="1"/>
            <a:r>
              <a:rPr lang="en-US" dirty="0"/>
              <a:t>T = new </a:t>
            </a:r>
            <a:r>
              <a:rPr lang="en-US" dirty="0" err="1"/>
              <a:t>EdgeLableTransformer</a:t>
            </a:r>
            <a:r>
              <a:rPr lang="en-US" dirty="0"/>
              <a:t>([ACTED_IN’)] as Set, false)</a:t>
            </a:r>
          </a:p>
          <a:p>
            <a:pPr lvl="1"/>
            <a:r>
              <a:rPr lang="en-US" dirty="0" err="1"/>
              <a:t>Tiếp</a:t>
            </a:r>
            <a:r>
              <a:rPr lang="en-US" dirty="0"/>
              <a:t> </a:t>
            </a:r>
            <a:r>
              <a:rPr lang="en-US" dirty="0" err="1"/>
              <a:t>theo</a:t>
            </a:r>
            <a:r>
              <a:rPr lang="en-US" dirty="0"/>
              <a:t> </a:t>
            </a:r>
            <a:r>
              <a:rPr lang="en-US" dirty="0" err="1"/>
              <a:t>chúng</a:t>
            </a:r>
            <a:r>
              <a:rPr lang="en-US" dirty="0"/>
              <a:t> ta </a:t>
            </a:r>
            <a:r>
              <a:rPr lang="en-US" dirty="0" err="1"/>
              <a:t>cần</a:t>
            </a:r>
            <a:r>
              <a:rPr lang="en-US" dirty="0"/>
              <a:t> import </a:t>
            </a:r>
            <a:r>
              <a:rPr lang="en-US" dirty="0" err="1"/>
              <a:t>thuật</a:t>
            </a:r>
            <a:r>
              <a:rPr lang="en-US" dirty="0"/>
              <a:t> </a:t>
            </a:r>
            <a:r>
              <a:rPr lang="en-US" dirty="0" err="1"/>
              <a:t>toán</a:t>
            </a:r>
            <a:r>
              <a:rPr lang="en-US" dirty="0"/>
              <a:t>, </a:t>
            </a:r>
            <a:r>
              <a:rPr lang="en-US" dirty="0" err="1"/>
              <a:t>truyền</a:t>
            </a:r>
            <a:r>
              <a:rPr lang="en-US" dirty="0"/>
              <a:t> </a:t>
            </a:r>
            <a:r>
              <a:rPr lang="en-US" dirty="0" err="1"/>
              <a:t>vào</a:t>
            </a:r>
            <a:r>
              <a:rPr lang="en-US" dirty="0"/>
              <a:t> </a:t>
            </a:r>
            <a:r>
              <a:rPr lang="en-US" dirty="0" err="1"/>
              <a:t>GraphJung</a:t>
            </a:r>
            <a:r>
              <a:rPr lang="en-US" dirty="0"/>
              <a:t> and Transformer</a:t>
            </a:r>
            <a:r>
              <a:rPr lang="en-US" dirty="0" smtClean="0"/>
              <a:t>.</a:t>
            </a:r>
          </a:p>
          <a:p>
            <a:pPr lvl="1"/>
            <a:endParaRPr lang="en-US" dirty="0"/>
          </a:p>
        </p:txBody>
      </p:sp>
      <p:pic>
        <p:nvPicPr>
          <p:cNvPr id="6" name="Ảnh 5"/>
          <p:cNvPicPr/>
          <p:nvPr/>
        </p:nvPicPr>
        <p:blipFill>
          <a:blip r:embed="rId2"/>
          <a:stretch>
            <a:fillRect/>
          </a:stretch>
        </p:blipFill>
        <p:spPr>
          <a:xfrm>
            <a:off x="1505576" y="4413276"/>
            <a:ext cx="9761336" cy="1047365"/>
          </a:xfrm>
          <a:prstGeom prst="rect">
            <a:avLst/>
          </a:prstGeom>
        </p:spPr>
      </p:pic>
    </p:spTree>
    <p:extLst>
      <p:ext uri="{BB962C8B-B14F-4D97-AF65-F5344CB8AC3E}">
        <p14:creationId xmlns:p14="http://schemas.microsoft.com/office/powerpoint/2010/main" val="17038606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Với</a:t>
            </a:r>
            <a:r>
              <a:rPr lang="en-US" dirty="0"/>
              <a:t> </a:t>
            </a:r>
            <a:r>
              <a:rPr lang="en-US" dirty="0" err="1"/>
              <a:t>nó</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lấy</a:t>
            </a:r>
            <a:r>
              <a:rPr lang="en-US" dirty="0"/>
              <a:t> </a:t>
            </a:r>
            <a:r>
              <a:rPr lang="en-US" dirty="0" err="1"/>
              <a:t>điểm</a:t>
            </a:r>
            <a:r>
              <a:rPr lang="en-US" dirty="0"/>
              <a:t> </a:t>
            </a:r>
            <a:r>
              <a:rPr lang="en-US" dirty="0" err="1"/>
              <a:t>BarycenterScorer</a:t>
            </a:r>
            <a:r>
              <a:rPr lang="en-US" dirty="0"/>
              <a:t> </a:t>
            </a:r>
            <a:r>
              <a:rPr lang="en-US" dirty="0" err="1"/>
              <a:t>của</a:t>
            </a:r>
            <a:r>
              <a:rPr lang="en-US" dirty="0"/>
              <a:t> </a:t>
            </a:r>
            <a:r>
              <a:rPr lang="en-US" dirty="0" err="1"/>
              <a:t>nhiều</a:t>
            </a:r>
            <a:r>
              <a:rPr lang="en-US" dirty="0"/>
              <a:t> node. </a:t>
            </a:r>
            <a:r>
              <a:rPr lang="en-US" dirty="0" err="1"/>
              <a:t>Hãy</a:t>
            </a:r>
            <a:r>
              <a:rPr lang="en-US" dirty="0"/>
              <a:t> </a:t>
            </a:r>
            <a:r>
              <a:rPr lang="en-US" dirty="0" err="1"/>
              <a:t>tìm</a:t>
            </a:r>
            <a:r>
              <a:rPr lang="en-US" dirty="0"/>
              <a:t> </a:t>
            </a:r>
            <a:r>
              <a:rPr lang="en-US" dirty="0" err="1"/>
              <a:t>ra</a:t>
            </a:r>
            <a:r>
              <a:rPr lang="en-US" dirty="0"/>
              <a:t> </a:t>
            </a:r>
            <a:r>
              <a:rPr lang="en-US" dirty="0" err="1"/>
              <a:t>những</a:t>
            </a:r>
            <a:r>
              <a:rPr lang="en-US" dirty="0"/>
              <a:t> </a:t>
            </a:r>
            <a:r>
              <a:rPr lang="en-US" dirty="0" err="1"/>
              <a:t>điểm</a:t>
            </a:r>
            <a:r>
              <a:rPr lang="en-US" dirty="0"/>
              <a:t> </a:t>
            </a:r>
            <a:r>
              <a:rPr lang="en-US" dirty="0" err="1"/>
              <a:t>đó</a:t>
            </a:r>
            <a:r>
              <a:rPr lang="en-US" dirty="0" smtClean="0"/>
              <a:t>:</a:t>
            </a:r>
          </a:p>
          <a:p>
            <a:pPr lvl="1"/>
            <a:endParaRPr lang="en-US" dirty="0"/>
          </a:p>
          <a:p>
            <a:pPr lvl="1"/>
            <a:endParaRPr lang="en-US" dirty="0"/>
          </a:p>
        </p:txBody>
      </p:sp>
      <p:pic>
        <p:nvPicPr>
          <p:cNvPr id="5" name="Ảnh 4"/>
          <p:cNvPicPr/>
          <p:nvPr/>
        </p:nvPicPr>
        <p:blipFill>
          <a:blip r:embed="rId2"/>
          <a:stretch>
            <a:fillRect/>
          </a:stretch>
        </p:blipFill>
        <p:spPr>
          <a:xfrm>
            <a:off x="1606670" y="3063696"/>
            <a:ext cx="8869913" cy="1714366"/>
          </a:xfrm>
          <a:prstGeom prst="rect">
            <a:avLst/>
          </a:prstGeom>
        </p:spPr>
      </p:pic>
    </p:spTree>
    <p:extLst>
      <p:ext uri="{BB962C8B-B14F-4D97-AF65-F5344CB8AC3E}">
        <p14:creationId xmlns:p14="http://schemas.microsoft.com/office/powerpoint/2010/main" val="4083508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RDF </a:t>
            </a:r>
            <a:r>
              <a:rPr lang="en-US" dirty="0" err="1" smtClean="0"/>
              <a:t>tức</a:t>
            </a:r>
            <a:r>
              <a:rPr lang="en-US" dirty="0" smtClean="0"/>
              <a:t> </a:t>
            </a:r>
            <a:r>
              <a:rPr lang="en-US" dirty="0" err="1" smtClean="0"/>
              <a:t>là</a:t>
            </a:r>
            <a:r>
              <a:rPr lang="en-US" dirty="0" smtClean="0"/>
              <a:t> Resource Description Format</a:t>
            </a:r>
          </a:p>
          <a:p>
            <a:endParaRPr lang="en-US" dirty="0"/>
          </a:p>
        </p:txBody>
      </p:sp>
      <p:sp>
        <p:nvSpPr>
          <p:cNvPr id="4" name="Title 1"/>
          <p:cNvSpPr>
            <a:spLocks noGrp="1"/>
          </p:cNvSpPr>
          <p:nvPr>
            <p:ph type="title"/>
          </p:nvPr>
        </p:nvSpPr>
        <p:spPr/>
        <p:txBody>
          <a:bodyPr>
            <a:normAutofit/>
          </a:bodyPr>
          <a:lstStyle/>
          <a:p>
            <a:pPr algn="l"/>
            <a:r>
              <a:rPr lang="en-US" dirty="0" err="1" smtClean="0"/>
              <a:t>Liên</a:t>
            </a:r>
            <a:r>
              <a:rPr lang="en-US" dirty="0" smtClean="0"/>
              <a:t> </a:t>
            </a:r>
            <a:r>
              <a:rPr lang="en-US" dirty="0" err="1" smtClean="0"/>
              <a:t>kết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ngoài</a:t>
            </a:r>
            <a:r>
              <a:rPr lang="en-US" dirty="0" smtClean="0"/>
              <a:t> </a:t>
            </a:r>
            <a:r>
              <a:rPr lang="en-US" dirty="0" err="1" smtClean="0"/>
              <a:t>với</a:t>
            </a:r>
            <a:r>
              <a:rPr lang="en-US" dirty="0" smtClean="0"/>
              <a:t> </a:t>
            </a:r>
            <a:r>
              <a:rPr lang="en-US" dirty="0" err="1" smtClean="0"/>
              <a:t>chuẩn</a:t>
            </a:r>
            <a:r>
              <a:rPr lang="en-US" dirty="0" smtClean="0"/>
              <a:t> RDF</a:t>
            </a:r>
            <a:endParaRPr lang="en-US" dirty="0"/>
          </a:p>
        </p:txBody>
      </p:sp>
      <p:pic>
        <p:nvPicPr>
          <p:cNvPr id="5" name="Picture 4"/>
          <p:cNvPicPr>
            <a:picLocks noChangeAspect="1"/>
          </p:cNvPicPr>
          <p:nvPr/>
        </p:nvPicPr>
        <p:blipFill>
          <a:blip r:embed="rId2"/>
          <a:stretch>
            <a:fillRect/>
          </a:stretch>
        </p:blipFill>
        <p:spPr>
          <a:xfrm>
            <a:off x="2782185" y="2292852"/>
            <a:ext cx="6247619" cy="4019048"/>
          </a:xfrm>
          <a:prstGeom prst="rect">
            <a:avLst/>
          </a:prstGeom>
        </p:spPr>
      </p:pic>
    </p:spTree>
    <p:extLst>
      <p:ext uri="{BB962C8B-B14F-4D97-AF65-F5344CB8AC3E}">
        <p14:creationId xmlns:p14="http://schemas.microsoft.com/office/powerpoint/2010/main" val="16831889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BarycenterScorer</a:t>
            </a:r>
            <a:r>
              <a:rPr lang="en-US" dirty="0"/>
              <a:t> </a:t>
            </a:r>
            <a:r>
              <a:rPr lang="en-US" dirty="0" err="1"/>
              <a:t>thì</a:t>
            </a:r>
            <a:r>
              <a:rPr lang="en-US" dirty="0"/>
              <a:t> </a:t>
            </a:r>
            <a:r>
              <a:rPr lang="en-US" dirty="0" err="1"/>
              <a:t>nhanh</a:t>
            </a:r>
            <a:r>
              <a:rPr lang="en-US" dirty="0"/>
              <a:t>, </a:t>
            </a:r>
            <a:r>
              <a:rPr lang="en-US" dirty="0" err="1"/>
              <a:t>nhưng</a:t>
            </a:r>
            <a:r>
              <a:rPr lang="en-US" dirty="0"/>
              <a:t> </a:t>
            </a:r>
            <a:r>
              <a:rPr lang="en-US" dirty="0" err="1"/>
              <a:t>chậm</a:t>
            </a:r>
            <a:r>
              <a:rPr lang="en-US" dirty="0"/>
              <a:t> ở </a:t>
            </a:r>
            <a:r>
              <a:rPr lang="en-US" dirty="0" err="1"/>
              <a:t>quá</a:t>
            </a:r>
            <a:r>
              <a:rPr lang="en-US" dirty="0"/>
              <a:t> </a:t>
            </a:r>
            <a:r>
              <a:rPr lang="en-US" dirty="0" err="1"/>
              <a:t>trình</a:t>
            </a:r>
            <a:r>
              <a:rPr lang="en-US" dirty="0"/>
              <a:t> </a:t>
            </a:r>
            <a:r>
              <a:rPr lang="en-US" dirty="0" err="1"/>
              <a:t>chuyễn</a:t>
            </a:r>
            <a:r>
              <a:rPr lang="en-US" dirty="0"/>
              <a:t> </a:t>
            </a:r>
            <a:r>
              <a:rPr lang="en-US" dirty="0" err="1"/>
              <a:t>đổi</a:t>
            </a:r>
            <a:r>
              <a:rPr lang="en-US" dirty="0"/>
              <a:t> </a:t>
            </a:r>
            <a:r>
              <a:rPr lang="en-US" dirty="0" err="1"/>
              <a:t>giữa</a:t>
            </a:r>
            <a:r>
              <a:rPr lang="en-US" dirty="0"/>
              <a:t> </a:t>
            </a:r>
            <a:r>
              <a:rPr lang="en-US" dirty="0" err="1"/>
              <a:t>các</a:t>
            </a:r>
            <a:r>
              <a:rPr lang="en-US" dirty="0"/>
              <a:t> </a:t>
            </a:r>
            <a:r>
              <a:rPr lang="en-US" dirty="0" err="1"/>
              <a:t>bạn</a:t>
            </a:r>
            <a:r>
              <a:rPr lang="en-US" dirty="0"/>
              <a:t> </a:t>
            </a:r>
            <a:r>
              <a:rPr lang="en-US" dirty="0" err="1"/>
              <a:t>diện</a:t>
            </a:r>
            <a:r>
              <a:rPr lang="en-US" dirty="0"/>
              <a:t> </a:t>
            </a:r>
            <a:r>
              <a:rPr lang="en-US" dirty="0" err="1"/>
              <a:t>được</a:t>
            </a:r>
            <a:r>
              <a:rPr lang="en-US" dirty="0"/>
              <a:t> </a:t>
            </a:r>
            <a:r>
              <a:rPr lang="en-US" dirty="0" err="1"/>
              <a:t>thêm</a:t>
            </a:r>
            <a:r>
              <a:rPr lang="en-US" dirty="0"/>
              <a:t> </a:t>
            </a:r>
            <a:r>
              <a:rPr lang="en-US" dirty="0" err="1"/>
              <a:t>vào</a:t>
            </a:r>
            <a:r>
              <a:rPr lang="en-US" dirty="0"/>
              <a:t>:</a:t>
            </a:r>
          </a:p>
          <a:p>
            <a:pPr lvl="1"/>
            <a:endParaRPr lang="en-US" dirty="0"/>
          </a:p>
        </p:txBody>
      </p:sp>
      <p:pic>
        <p:nvPicPr>
          <p:cNvPr id="6" name="Ảnh 5"/>
          <p:cNvPicPr/>
          <p:nvPr/>
        </p:nvPicPr>
        <p:blipFill>
          <a:blip r:embed="rId2"/>
          <a:stretch>
            <a:fillRect/>
          </a:stretch>
        </p:blipFill>
        <p:spPr>
          <a:xfrm>
            <a:off x="1520735" y="3083645"/>
            <a:ext cx="6721743" cy="2961622"/>
          </a:xfrm>
          <a:prstGeom prst="rect">
            <a:avLst/>
          </a:prstGeom>
        </p:spPr>
      </p:pic>
    </p:spTree>
    <p:extLst>
      <p:ext uri="{BB962C8B-B14F-4D97-AF65-F5344CB8AC3E}">
        <p14:creationId xmlns:p14="http://schemas.microsoft.com/office/powerpoint/2010/main" val="32244174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Roboto" panose="02000000000000000000" pitchFamily="2" charset="0"/>
                <a:cs typeface="Arial" panose="020B0604020202020204" pitchFamily="34" charset="0"/>
              </a:rPr>
              <a:t>Distributed Hight Availibality</a:t>
            </a:r>
            <a:r>
              <a:rPr lang="id-ID" b="1">
                <a:ea typeface="Roboto" panose="02000000000000000000" pitchFamily="2" charset="0"/>
                <a:cs typeface="Arial" panose="020B0604020202020204" pitchFamily="34" charset="0"/>
              </a:rPr>
              <a:t/>
            </a:r>
            <a:br>
              <a:rPr lang="id-ID" b="1">
                <a:ea typeface="Roboto" panose="02000000000000000000" pitchFamily="2" charset="0"/>
                <a:cs typeface="Arial" panose="020B0604020202020204" pitchFamily="34" charset="0"/>
              </a:rPr>
            </a:br>
            <a:endParaRPr lang="en-US"/>
          </a:p>
        </p:txBody>
      </p:sp>
      <p:sp>
        <p:nvSpPr>
          <p:cNvPr id="3" name="Content Placeholder 2"/>
          <p:cNvSpPr>
            <a:spLocks noGrp="1"/>
          </p:cNvSpPr>
          <p:nvPr>
            <p:ph idx="1"/>
          </p:nvPr>
        </p:nvSpPr>
        <p:spPr/>
        <p:txBody>
          <a:bodyPr/>
          <a:lstStyle/>
          <a:p>
            <a:r>
              <a:rPr lang="en-US" smtClean="0"/>
              <a:t>Nội dung</a:t>
            </a:r>
            <a:endParaRPr lang="en-US"/>
          </a:p>
        </p:txBody>
      </p:sp>
    </p:spTree>
    <p:extLst>
      <p:ext uri="{BB962C8B-B14F-4D97-AF65-F5344CB8AC3E}">
        <p14:creationId xmlns:p14="http://schemas.microsoft.com/office/powerpoint/2010/main" val="25877044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Tổng kết</a:t>
            </a:r>
            <a:endParaRPr lang="en-US"/>
          </a:p>
        </p:txBody>
      </p:sp>
      <p:sp>
        <p:nvSpPr>
          <p:cNvPr id="3" name="Content Placeholder 2"/>
          <p:cNvSpPr>
            <a:spLocks noGrp="1"/>
          </p:cNvSpPr>
          <p:nvPr>
            <p:ph idx="1"/>
          </p:nvPr>
        </p:nvSpPr>
        <p:spPr/>
        <p:txBody>
          <a:bodyPr/>
          <a:lstStyle/>
          <a:p>
            <a:r>
              <a:rPr lang="en-US" smtClean="0"/>
              <a:t>Nội dung</a:t>
            </a:r>
            <a:endParaRPr lang="en-US"/>
          </a:p>
        </p:txBody>
      </p:sp>
    </p:spTree>
    <p:extLst>
      <p:ext uri="{BB962C8B-B14F-4D97-AF65-F5344CB8AC3E}">
        <p14:creationId xmlns:p14="http://schemas.microsoft.com/office/powerpoint/2010/main" val="33589511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smtClean="0"/>
              <a:t>Cảm ơn thầy cô và các bạn đã lắng nghe!</a:t>
            </a:r>
            <a:endParaRPr lang="en-US" sz="4800" b="1"/>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5" y="1867694"/>
            <a:ext cx="5695950" cy="4267200"/>
          </a:xfrm>
        </p:spPr>
      </p:pic>
    </p:spTree>
    <p:extLst>
      <p:ext uri="{BB962C8B-B14F-4D97-AF65-F5344CB8AC3E}">
        <p14:creationId xmlns:p14="http://schemas.microsoft.com/office/powerpoint/2010/main" val="615347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Liên</a:t>
            </a:r>
            <a:r>
              <a:rPr lang="en-US" dirty="0"/>
              <a:t> </a:t>
            </a:r>
            <a:r>
              <a:rPr lang="en-US" dirty="0" err="1"/>
              <a:t>kết</a:t>
            </a:r>
            <a:r>
              <a:rPr lang="en-US" dirty="0"/>
              <a:t> </a:t>
            </a:r>
            <a:r>
              <a:rPr lang="en-US" dirty="0" err="1"/>
              <a:t>dữ</a:t>
            </a:r>
            <a:r>
              <a:rPr lang="en-US" dirty="0"/>
              <a:t> </a:t>
            </a:r>
            <a:r>
              <a:rPr lang="en-US" dirty="0" err="1"/>
              <a:t>liệu</a:t>
            </a:r>
            <a:r>
              <a:rPr lang="en-US" dirty="0"/>
              <a:t> </a:t>
            </a:r>
            <a:r>
              <a:rPr lang="en-US" dirty="0" err="1"/>
              <a:t>ngoài</a:t>
            </a:r>
            <a:r>
              <a:rPr lang="en-US" dirty="0"/>
              <a:t> </a:t>
            </a:r>
            <a:r>
              <a:rPr lang="en-US" dirty="0" err="1"/>
              <a:t>với</a:t>
            </a:r>
            <a:r>
              <a:rPr lang="en-US" dirty="0"/>
              <a:t> </a:t>
            </a:r>
            <a:r>
              <a:rPr lang="en-US" dirty="0" err="1"/>
              <a:t>chuẩn</a:t>
            </a:r>
            <a:r>
              <a:rPr lang="en-US" dirty="0"/>
              <a:t> RDF</a:t>
            </a:r>
          </a:p>
        </p:txBody>
      </p:sp>
      <p:sp>
        <p:nvSpPr>
          <p:cNvPr id="3" name="Content Placeholder 2"/>
          <p:cNvSpPr>
            <a:spLocks noGrp="1"/>
          </p:cNvSpPr>
          <p:nvPr>
            <p:ph idx="1"/>
          </p:nvPr>
        </p:nvSpPr>
        <p:spPr/>
        <p:txBody>
          <a:bodyPr>
            <a:normAutofit/>
          </a:bodyPr>
          <a:lstStyle/>
          <a:p>
            <a:r>
              <a:rPr lang="en-US" sz="3000" dirty="0" err="1" smtClean="0"/>
              <a:t>Để</a:t>
            </a:r>
            <a:r>
              <a:rPr lang="en-US" sz="3000" dirty="0" smtClean="0"/>
              <a:t> </a:t>
            </a:r>
            <a:r>
              <a:rPr lang="en-US" sz="3000" dirty="0" err="1" smtClean="0"/>
              <a:t>mô</a:t>
            </a:r>
            <a:r>
              <a:rPr lang="en-US" sz="3000" dirty="0" smtClean="0"/>
              <a:t> </a:t>
            </a:r>
            <a:r>
              <a:rPr lang="en-US" sz="3000" dirty="0" err="1" smtClean="0"/>
              <a:t>hình</a:t>
            </a:r>
            <a:r>
              <a:rPr lang="en-US" sz="3000" dirty="0" smtClean="0"/>
              <a:t> </a:t>
            </a:r>
            <a:r>
              <a:rPr lang="en-US" sz="3000" dirty="0" err="1" smtClean="0"/>
              <a:t>lại</a:t>
            </a:r>
            <a:r>
              <a:rPr lang="en-US" sz="3000" dirty="0" smtClean="0"/>
              <a:t> </a:t>
            </a:r>
            <a:r>
              <a:rPr lang="en-US" sz="3000" dirty="0" err="1" smtClean="0"/>
              <a:t>sự</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các</a:t>
            </a:r>
            <a:r>
              <a:rPr lang="en-US" sz="3000" dirty="0" smtClean="0"/>
              <a:t> URL, </a:t>
            </a:r>
            <a:r>
              <a:rPr lang="en-US" sz="3000" dirty="0" err="1" smtClean="0"/>
              <a:t>người</a:t>
            </a:r>
            <a:r>
              <a:rPr lang="en-US" sz="3000" dirty="0" smtClean="0"/>
              <a:t> ta </a:t>
            </a:r>
            <a:r>
              <a:rPr lang="en-US" sz="3000" dirty="0" err="1" smtClean="0"/>
              <a:t>vẫn</a:t>
            </a:r>
            <a:r>
              <a:rPr lang="en-US" sz="3000" dirty="0" smtClean="0"/>
              <a:t> </a:t>
            </a:r>
            <a:r>
              <a:rPr lang="en-US" sz="3000" dirty="0" err="1" smtClean="0"/>
              <a:t>sẽ</a:t>
            </a:r>
            <a:r>
              <a:rPr lang="en-US" sz="3000" dirty="0" smtClean="0"/>
              <a:t> </a:t>
            </a:r>
            <a:r>
              <a:rPr lang="en-US" sz="3000" dirty="0" err="1" smtClean="0"/>
              <a:t>dùng</a:t>
            </a:r>
            <a:r>
              <a:rPr lang="en-US" sz="3000" dirty="0" smtClean="0"/>
              <a:t> graph store. </a:t>
            </a:r>
            <a:r>
              <a:rPr lang="en-US" sz="3000" dirty="0" err="1" smtClean="0"/>
              <a:t>Tuy</a:t>
            </a:r>
            <a:r>
              <a:rPr lang="en-US" sz="3000" dirty="0" smtClean="0"/>
              <a:t> </a:t>
            </a:r>
            <a:r>
              <a:rPr lang="en-US" sz="3000" dirty="0" err="1" smtClean="0"/>
              <a:t>nhiên</a:t>
            </a:r>
            <a:r>
              <a:rPr lang="en-US" sz="3000" dirty="0" smtClean="0"/>
              <a:t> </a:t>
            </a:r>
            <a:r>
              <a:rPr lang="en-US" sz="3000" dirty="0" err="1" smtClean="0"/>
              <a:t>cũng</a:t>
            </a:r>
            <a:r>
              <a:rPr lang="en-US" sz="3000" dirty="0" smtClean="0"/>
              <a:t> </a:t>
            </a:r>
            <a:r>
              <a:rPr lang="en-US" sz="3000" dirty="0" err="1" smtClean="0"/>
              <a:t>cần</a:t>
            </a:r>
            <a:r>
              <a:rPr lang="en-US" sz="3000" dirty="0" smtClean="0"/>
              <a:t> </a:t>
            </a:r>
            <a:r>
              <a:rPr lang="en-US" sz="3000" dirty="0" err="1" smtClean="0"/>
              <a:t>phải</a:t>
            </a:r>
            <a:r>
              <a:rPr lang="en-US" sz="3000" dirty="0" smtClean="0"/>
              <a:t> </a:t>
            </a:r>
            <a:r>
              <a:rPr lang="en-US" sz="3000" dirty="0" err="1" smtClean="0"/>
              <a:t>tuân</a:t>
            </a:r>
            <a:r>
              <a:rPr lang="en-US" sz="3000" dirty="0" smtClean="0"/>
              <a:t> </a:t>
            </a:r>
            <a:r>
              <a:rPr lang="en-US" sz="3000" dirty="0" err="1" smtClean="0"/>
              <a:t>thủ</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và</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này</a:t>
            </a:r>
            <a:r>
              <a:rPr lang="en-US" sz="3000" dirty="0" smtClean="0"/>
              <a:t> </a:t>
            </a:r>
            <a:r>
              <a:rPr lang="en-US" sz="3000" dirty="0" err="1" smtClean="0"/>
              <a:t>được</a:t>
            </a:r>
            <a:r>
              <a:rPr lang="en-US" sz="3000" dirty="0" smtClean="0"/>
              <a:t> </a:t>
            </a:r>
            <a:r>
              <a:rPr lang="en-US" sz="3000" dirty="0" err="1" smtClean="0"/>
              <a:t>gói</a:t>
            </a:r>
            <a:r>
              <a:rPr lang="en-US" sz="3000" dirty="0" smtClean="0"/>
              <a:t> </a:t>
            </a:r>
            <a:r>
              <a:rPr lang="en-US" sz="3000" dirty="0" err="1" smtClean="0"/>
              <a:t>gọn</a:t>
            </a:r>
            <a:r>
              <a:rPr lang="en-US" sz="3000" dirty="0" smtClean="0"/>
              <a:t> </a:t>
            </a:r>
            <a:r>
              <a:rPr lang="en-US" sz="3000" dirty="0" err="1" smtClean="0"/>
              <a:t>trong</a:t>
            </a:r>
            <a:r>
              <a:rPr lang="en-US" sz="3000" dirty="0" smtClean="0"/>
              <a:t> 1 </a:t>
            </a:r>
            <a:r>
              <a:rPr lang="en-US" sz="3000" dirty="0" err="1" smtClean="0"/>
              <a:t>chuẩn</a:t>
            </a:r>
            <a:r>
              <a:rPr lang="en-US" sz="3000" dirty="0" smtClean="0"/>
              <a:t>, </a:t>
            </a:r>
            <a:r>
              <a:rPr lang="en-US" sz="3000" dirty="0" err="1" smtClean="0"/>
              <a:t>gọi</a:t>
            </a:r>
            <a:r>
              <a:rPr lang="en-US" sz="3000" dirty="0" smtClean="0"/>
              <a:t> </a:t>
            </a:r>
            <a:r>
              <a:rPr lang="en-US" sz="3000" dirty="0" err="1" smtClean="0"/>
              <a:t>là</a:t>
            </a:r>
            <a:r>
              <a:rPr lang="en-US" sz="3000" dirty="0" smtClean="0"/>
              <a:t> RDF.</a:t>
            </a:r>
          </a:p>
          <a:p>
            <a:r>
              <a:rPr lang="en-US" sz="3000" dirty="0" err="1" smtClean="0"/>
              <a:t>Với</a:t>
            </a:r>
            <a:r>
              <a:rPr lang="en-US" sz="3000" dirty="0" smtClean="0"/>
              <a:t> </a:t>
            </a:r>
            <a:r>
              <a:rPr lang="en-US" sz="3000" dirty="0" err="1" smtClean="0"/>
              <a:t>chuẩn</a:t>
            </a:r>
            <a:r>
              <a:rPr lang="en-US" sz="3000" dirty="0" smtClean="0"/>
              <a:t> RDF, </a:t>
            </a:r>
            <a:r>
              <a:rPr lang="en-US" sz="3000" dirty="0" err="1" smtClean="0"/>
              <a:t>mỗi</a:t>
            </a:r>
            <a:r>
              <a:rPr lang="en-US" sz="3000" dirty="0" smtClean="0"/>
              <a:t> URL </a:t>
            </a:r>
            <a:r>
              <a:rPr lang="en-US" sz="3000" dirty="0" err="1" smtClean="0"/>
              <a:t>là</a:t>
            </a:r>
            <a:r>
              <a:rPr lang="en-US" sz="3000" dirty="0" smtClean="0"/>
              <a:t> 1 </a:t>
            </a:r>
            <a:r>
              <a:rPr lang="en-US" sz="3000" dirty="0" err="1" smtClean="0"/>
              <a:t>nút</a:t>
            </a:r>
            <a:r>
              <a:rPr lang="en-US" sz="3000" dirty="0" smtClean="0"/>
              <a:t>, </a:t>
            </a:r>
            <a:r>
              <a:rPr lang="en-US" sz="3000" dirty="0" err="1" smtClean="0"/>
              <a:t>và</a:t>
            </a:r>
            <a:r>
              <a:rPr lang="en-US" sz="3000" dirty="0" smtClean="0"/>
              <a:t> </a:t>
            </a:r>
            <a:r>
              <a:rPr lang="en-US" sz="3000" dirty="0" err="1" smtClean="0"/>
              <a:t>mỗi</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giữa</a:t>
            </a:r>
            <a:r>
              <a:rPr lang="en-US" sz="3000" dirty="0" smtClean="0"/>
              <a:t> </a:t>
            </a:r>
            <a:r>
              <a:rPr lang="en-US" sz="3000" dirty="0" err="1" smtClean="0"/>
              <a:t>các</a:t>
            </a:r>
            <a:r>
              <a:rPr lang="en-US" sz="3000" dirty="0" smtClean="0"/>
              <a:t> URL </a:t>
            </a:r>
            <a:r>
              <a:rPr lang="en-US" sz="3000" dirty="0" err="1" smtClean="0"/>
              <a:t>là</a:t>
            </a:r>
            <a:r>
              <a:rPr lang="en-US" sz="3000" dirty="0" smtClean="0"/>
              <a:t> </a:t>
            </a:r>
            <a:r>
              <a:rPr lang="en-US" sz="3000" dirty="0" err="1" smtClean="0"/>
              <a:t>cạnh</a:t>
            </a:r>
            <a:r>
              <a:rPr lang="en-US" sz="3000" dirty="0" smtClean="0"/>
              <a:t> </a:t>
            </a:r>
            <a:r>
              <a:rPr lang="en-US" sz="3000" dirty="0" err="1" smtClean="0"/>
              <a:t>của</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đó</a:t>
            </a:r>
            <a:r>
              <a:rPr lang="en-US" sz="3000" dirty="0" smtClean="0"/>
              <a:t>.</a:t>
            </a:r>
          </a:p>
          <a:p>
            <a:r>
              <a:rPr lang="en-US" sz="3000" dirty="0" err="1" smtClean="0"/>
              <a:t>Các</a:t>
            </a:r>
            <a:r>
              <a:rPr lang="en-US" sz="3000" dirty="0" smtClean="0"/>
              <a:t> URL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nhau</a:t>
            </a:r>
            <a:r>
              <a:rPr lang="en-US" sz="3000" dirty="0" smtClean="0"/>
              <a:t> </a:t>
            </a:r>
            <a:r>
              <a:rPr lang="en-US" sz="3000" dirty="0" err="1" smtClean="0"/>
              <a:t>khá</a:t>
            </a:r>
            <a:r>
              <a:rPr lang="en-US" sz="3000" dirty="0" smtClean="0"/>
              <a:t> </a:t>
            </a:r>
            <a:r>
              <a:rPr lang="en-US" sz="3000" dirty="0" err="1" smtClean="0"/>
              <a:t>phức</a:t>
            </a:r>
            <a:r>
              <a:rPr lang="en-US" sz="3000" dirty="0" smtClean="0"/>
              <a:t> </a:t>
            </a:r>
            <a:r>
              <a:rPr lang="en-US" sz="3000" dirty="0" err="1" smtClean="0"/>
              <a:t>tạp</a:t>
            </a:r>
            <a:r>
              <a:rPr lang="en-US" sz="3000" dirty="0" smtClean="0"/>
              <a:t>. </a:t>
            </a:r>
            <a:r>
              <a:rPr lang="en-US" sz="3000" dirty="0" err="1" smtClean="0"/>
              <a:t>Một</a:t>
            </a:r>
            <a:r>
              <a:rPr lang="en-US" sz="3000" dirty="0" smtClean="0"/>
              <a:t> </a:t>
            </a:r>
            <a:r>
              <a:rPr lang="en-US" sz="3000" dirty="0" err="1" smtClean="0"/>
              <a:t>số</a:t>
            </a:r>
            <a:r>
              <a:rPr lang="en-US" sz="3000" dirty="0" smtClean="0"/>
              <a:t> URL </a:t>
            </a:r>
            <a:r>
              <a:rPr lang="en-US" sz="3000" dirty="0" err="1" smtClean="0"/>
              <a:t>còn</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các</a:t>
            </a:r>
            <a:r>
              <a:rPr lang="en-US" sz="3000" dirty="0" smtClean="0"/>
              <a:t> URL </a:t>
            </a:r>
            <a:r>
              <a:rPr lang="en-US" sz="3000" dirty="0" err="1" smtClean="0"/>
              <a:t>khác</a:t>
            </a:r>
            <a:r>
              <a:rPr lang="en-US" sz="3000" dirty="0" smtClean="0"/>
              <a:t> </a:t>
            </a:r>
            <a:r>
              <a:rPr lang="en-US" sz="3000" dirty="0" err="1" smtClean="0"/>
              <a:t>ngoài</a:t>
            </a:r>
            <a:r>
              <a:rPr lang="en-US" sz="3000" dirty="0" smtClean="0"/>
              <a:t> </a:t>
            </a:r>
            <a:r>
              <a:rPr lang="en-US" sz="3000" dirty="0" err="1" smtClean="0"/>
              <a:t>hệ</a:t>
            </a:r>
            <a:r>
              <a:rPr lang="en-US" sz="3000" dirty="0" smtClean="0"/>
              <a:t> </a:t>
            </a:r>
            <a:r>
              <a:rPr lang="en-US" sz="3000" dirty="0" err="1" smtClean="0"/>
              <a:t>thống</a:t>
            </a:r>
            <a:r>
              <a:rPr lang="en-US" sz="3000" dirty="0" smtClean="0"/>
              <a:t>.</a:t>
            </a:r>
            <a:endParaRPr lang="en-US" sz="3000" dirty="0"/>
          </a:p>
        </p:txBody>
      </p:sp>
    </p:spTree>
    <p:extLst>
      <p:ext uri="{BB962C8B-B14F-4D97-AF65-F5344CB8AC3E}">
        <p14:creationId xmlns:p14="http://schemas.microsoft.com/office/powerpoint/2010/main" val="2438091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Tình</a:t>
            </a:r>
            <a:r>
              <a:rPr lang="en-US" dirty="0" smtClean="0"/>
              <a:t> </a:t>
            </a:r>
            <a:r>
              <a:rPr lang="en-US" dirty="0" err="1" smtClean="0"/>
              <a:t>huống</a:t>
            </a:r>
            <a:r>
              <a:rPr lang="en-US" dirty="0" smtClean="0"/>
              <a:t> </a:t>
            </a:r>
            <a:r>
              <a:rPr lang="en-US" dirty="0" err="1" smtClean="0"/>
              <a:t>sử</a:t>
            </a:r>
            <a:r>
              <a:rPr lang="en-US" dirty="0" smtClean="0"/>
              <a:t> </a:t>
            </a:r>
            <a:r>
              <a:rPr lang="en-US" dirty="0" err="1" smtClean="0"/>
              <a:t>dụng</a:t>
            </a:r>
            <a:endParaRPr lang="en-US" dirty="0"/>
          </a:p>
        </p:txBody>
      </p:sp>
      <p:sp>
        <p:nvSpPr>
          <p:cNvPr id="3" name="Content Placeholder 2"/>
          <p:cNvSpPr>
            <a:spLocks noGrp="1"/>
          </p:cNvSpPr>
          <p:nvPr>
            <p:ph idx="1"/>
          </p:nvPr>
        </p:nvSpPr>
        <p:spPr>
          <a:xfrm>
            <a:off x="838200" y="1825624"/>
            <a:ext cx="10515600" cy="4486275"/>
          </a:xfrm>
        </p:spPr>
        <p:txBody>
          <a:bodyPr/>
          <a:lstStyle/>
          <a:p>
            <a:pPr lvl="1"/>
            <a:endParaRPr lang="en-US" dirty="0" smtClean="0"/>
          </a:p>
        </p:txBody>
      </p:sp>
      <p:sp>
        <p:nvSpPr>
          <p:cNvPr id="18" name="Rectangle 17"/>
          <p:cNvSpPr/>
          <p:nvPr/>
        </p:nvSpPr>
        <p:spPr>
          <a:xfrm>
            <a:off x="2515272" y="2033285"/>
            <a:ext cx="627017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Phân</a:t>
            </a:r>
            <a:r>
              <a:rPr lang="en-US" sz="3000" dirty="0" smtClean="0">
                <a:solidFill>
                  <a:schemeClr val="tx1"/>
                </a:solidFill>
              </a:rPr>
              <a:t> </a:t>
            </a:r>
            <a:r>
              <a:rPr lang="en-US" sz="3000" dirty="0" err="1" smtClean="0">
                <a:solidFill>
                  <a:schemeClr val="tx1"/>
                </a:solidFill>
              </a:rPr>
              <a:t>tích</a:t>
            </a:r>
            <a:r>
              <a:rPr lang="en-US" sz="3000" dirty="0" smtClean="0">
                <a:solidFill>
                  <a:schemeClr val="tx1"/>
                </a:solidFill>
              </a:rPr>
              <a:t> </a:t>
            </a:r>
            <a:r>
              <a:rPr lang="en-US" sz="3000" dirty="0" err="1" smtClean="0">
                <a:solidFill>
                  <a:schemeClr val="tx1"/>
                </a:solidFill>
              </a:rPr>
              <a:t>liên</a:t>
            </a:r>
            <a:r>
              <a:rPr lang="en-US" sz="3000" dirty="0" smtClean="0">
                <a:solidFill>
                  <a:schemeClr val="tx1"/>
                </a:solidFill>
              </a:rPr>
              <a:t> </a:t>
            </a:r>
            <a:r>
              <a:rPr lang="en-US" sz="3000" dirty="0" err="1" smtClean="0">
                <a:solidFill>
                  <a:schemeClr val="tx1"/>
                </a:solidFill>
              </a:rPr>
              <a:t>kết</a:t>
            </a:r>
            <a:endParaRPr lang="en-US" sz="3000" dirty="0">
              <a:solidFill>
                <a:schemeClr val="tx1"/>
              </a:solidFill>
            </a:endParaRPr>
          </a:p>
        </p:txBody>
      </p:sp>
      <p:sp>
        <p:nvSpPr>
          <p:cNvPr id="19" name="Rectangle 18"/>
          <p:cNvSpPr/>
          <p:nvPr/>
        </p:nvSpPr>
        <p:spPr>
          <a:xfrm>
            <a:off x="2422565" y="2827038"/>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Sử</a:t>
            </a:r>
            <a:r>
              <a:rPr lang="en-US" sz="3000" dirty="0" smtClean="0">
                <a:solidFill>
                  <a:schemeClr val="tx1"/>
                </a:solidFill>
              </a:rPr>
              <a:t> </a:t>
            </a:r>
            <a:r>
              <a:rPr lang="en-US" sz="3000" dirty="0" err="1" smtClean="0">
                <a:solidFill>
                  <a:schemeClr val="tx1"/>
                </a:solidFill>
              </a:rPr>
              <a:t>dụng</a:t>
            </a:r>
            <a:r>
              <a:rPr lang="en-US" sz="3000" dirty="0" smtClean="0">
                <a:solidFill>
                  <a:schemeClr val="tx1"/>
                </a:solidFill>
              </a:rPr>
              <a:t> </a:t>
            </a:r>
            <a:r>
              <a:rPr lang="en-US" sz="3000" dirty="0" err="1" smtClean="0">
                <a:solidFill>
                  <a:schemeClr val="tx1"/>
                </a:solidFill>
              </a:rPr>
              <a:t>luật</a:t>
            </a:r>
            <a:r>
              <a:rPr lang="en-US" sz="3000" dirty="0" smtClean="0">
                <a:solidFill>
                  <a:schemeClr val="tx1"/>
                </a:solidFill>
              </a:rPr>
              <a:t> </a:t>
            </a:r>
            <a:r>
              <a:rPr lang="en-US" sz="3000" dirty="0" err="1" smtClean="0">
                <a:solidFill>
                  <a:schemeClr val="tx1"/>
                </a:solidFill>
              </a:rPr>
              <a:t>và</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suy</a:t>
            </a:r>
            <a:r>
              <a:rPr lang="en-US" sz="3000" dirty="0" smtClean="0">
                <a:solidFill>
                  <a:schemeClr val="tx1"/>
                </a:solidFill>
              </a:rPr>
              <a:t> </a:t>
            </a:r>
            <a:r>
              <a:rPr lang="en-US" sz="3000" dirty="0" err="1" smtClean="0">
                <a:solidFill>
                  <a:schemeClr val="tx1"/>
                </a:solidFill>
              </a:rPr>
              <a:t>dẫn</a:t>
            </a:r>
            <a:r>
              <a:rPr lang="en-US" sz="3000" dirty="0" smtClean="0">
                <a:solidFill>
                  <a:schemeClr val="tx1"/>
                </a:solidFill>
              </a:rPr>
              <a:t> </a:t>
            </a:r>
            <a:r>
              <a:rPr lang="en-US" sz="3000" dirty="0" err="1" smtClean="0">
                <a:solidFill>
                  <a:schemeClr val="tx1"/>
                </a:solidFill>
              </a:rPr>
              <a:t>trong</a:t>
            </a:r>
            <a:r>
              <a:rPr lang="en-US" sz="3000" dirty="0" smtClean="0">
                <a:solidFill>
                  <a:schemeClr val="tx1"/>
                </a:solidFill>
              </a:rPr>
              <a:t> RDF</a:t>
            </a:r>
            <a:endParaRPr lang="en-US" sz="3000" dirty="0">
              <a:solidFill>
                <a:schemeClr val="tx1"/>
              </a:solidFill>
            </a:endParaRPr>
          </a:p>
        </p:txBody>
      </p:sp>
      <p:sp>
        <p:nvSpPr>
          <p:cNvPr id="20" name="Rectangle 19"/>
          <p:cNvSpPr/>
          <p:nvPr/>
        </p:nvSpPr>
        <p:spPr>
          <a:xfrm>
            <a:off x="2515271" y="3611561"/>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Xử</a:t>
            </a:r>
            <a:r>
              <a:rPr lang="en-US" sz="3000" dirty="0" smtClean="0">
                <a:solidFill>
                  <a:schemeClr val="tx1"/>
                </a:solidFill>
              </a:rPr>
              <a:t> </a:t>
            </a:r>
            <a:r>
              <a:rPr lang="en-US" sz="3000" dirty="0" err="1" smtClean="0">
                <a:solidFill>
                  <a:schemeClr val="tx1"/>
                </a:solidFill>
              </a:rPr>
              <a:t>lý</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bộ</a:t>
            </a:r>
            <a:r>
              <a:rPr lang="en-US" sz="3000" dirty="0" smtClean="0">
                <a:solidFill>
                  <a:schemeClr val="tx1"/>
                </a:solidFill>
              </a:rPr>
              <a:t> </a:t>
            </a:r>
            <a:r>
              <a:rPr lang="en-US" sz="3000" dirty="0" err="1" smtClean="0">
                <a:solidFill>
                  <a:schemeClr val="tx1"/>
                </a:solidFill>
              </a:rPr>
              <a:t>dữ</a:t>
            </a:r>
            <a:r>
              <a:rPr lang="en-US" sz="3000" dirty="0" smtClean="0">
                <a:solidFill>
                  <a:schemeClr val="tx1"/>
                </a:solidFill>
              </a:rPr>
              <a:t> </a:t>
            </a:r>
            <a:r>
              <a:rPr lang="en-US" sz="3000" dirty="0" err="1" smtClean="0">
                <a:solidFill>
                  <a:schemeClr val="tx1"/>
                </a:solidFill>
              </a:rPr>
              <a:t>liệu</a:t>
            </a:r>
            <a:r>
              <a:rPr lang="en-US" sz="3000" dirty="0" smtClean="0">
                <a:solidFill>
                  <a:schemeClr val="tx1"/>
                </a:solidFill>
              </a:rPr>
              <a:t> </a:t>
            </a:r>
            <a:r>
              <a:rPr lang="en-US" sz="3000" dirty="0" err="1" smtClean="0">
                <a:solidFill>
                  <a:schemeClr val="tx1"/>
                </a:solidFill>
              </a:rPr>
              <a:t>mở</a:t>
            </a:r>
            <a:endParaRPr lang="en-US" sz="3000" dirty="0">
              <a:solidFill>
                <a:schemeClr val="tx1"/>
              </a:solidFill>
            </a:endParaRPr>
          </a:p>
        </p:txBody>
      </p:sp>
      <p:sp>
        <p:nvSpPr>
          <p:cNvPr id="21" name="Right Arrow 20"/>
          <p:cNvSpPr/>
          <p:nvPr/>
        </p:nvSpPr>
        <p:spPr>
          <a:xfrm>
            <a:off x="1187532" y="2248169"/>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1201723" y="3041922"/>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1187532" y="3837007"/>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2051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liên</a:t>
            </a:r>
            <a:r>
              <a:rPr lang="en-US" dirty="0" smtClean="0"/>
              <a:t> </a:t>
            </a:r>
            <a:r>
              <a:rPr lang="en-US" dirty="0" err="1" smtClean="0"/>
              <a:t>kết</a:t>
            </a:r>
            <a:endParaRPr lang="en-US" dirty="0"/>
          </a:p>
        </p:txBody>
      </p:sp>
      <p:sp>
        <p:nvSpPr>
          <p:cNvPr id="3" name="Content Placeholder 2"/>
          <p:cNvSpPr>
            <a:spLocks noGrp="1"/>
          </p:cNvSpPr>
          <p:nvPr>
            <p:ph idx="1"/>
          </p:nvPr>
        </p:nvSpPr>
        <p:spPr/>
        <p:txBody>
          <a:bodyPr>
            <a:normAutofit/>
          </a:bodyPr>
          <a:lstStyle/>
          <a:p>
            <a:pPr>
              <a:buFontTx/>
              <a:buChar char="-"/>
            </a:pPr>
            <a:r>
              <a:rPr lang="en-US" sz="3000" dirty="0" err="1" smtClean="0"/>
              <a:t>Dựa</a:t>
            </a:r>
            <a:r>
              <a:rPr lang="en-US" sz="3000" dirty="0" smtClean="0"/>
              <a:t> </a:t>
            </a:r>
            <a:r>
              <a:rPr lang="en-US" sz="3000" dirty="0" err="1" smtClean="0"/>
              <a:t>vào</a:t>
            </a:r>
            <a:r>
              <a:rPr lang="en-US" sz="3000" dirty="0" smtClean="0"/>
              <a:t> graph store, ta </a:t>
            </a:r>
            <a:r>
              <a:rPr lang="en-US" sz="3000" dirty="0" err="1" smtClean="0"/>
              <a:t>sẽ</a:t>
            </a:r>
            <a:r>
              <a:rPr lang="en-US" sz="3000" dirty="0" smtClean="0"/>
              <a:t> </a:t>
            </a:r>
            <a:r>
              <a:rPr lang="en-US" sz="3000" dirty="0" err="1" smtClean="0"/>
              <a:t>nhanh</a:t>
            </a:r>
            <a:r>
              <a:rPr lang="en-US" sz="3000" dirty="0" smtClean="0"/>
              <a:t> </a:t>
            </a:r>
            <a:r>
              <a:rPr lang="en-US" sz="3000" dirty="0" err="1" smtClean="0"/>
              <a:t>chóng</a:t>
            </a:r>
            <a:r>
              <a:rPr lang="en-US" sz="3000" dirty="0" smtClean="0"/>
              <a:t> </a:t>
            </a:r>
            <a:r>
              <a:rPr lang="en-US" sz="3000" dirty="0" err="1" smtClean="0"/>
              <a:t>xác</a:t>
            </a:r>
            <a:r>
              <a:rPr lang="en-US" sz="3000" dirty="0" smtClean="0"/>
              <a:t> </a:t>
            </a:r>
            <a:r>
              <a:rPr lang="en-US" sz="3000" dirty="0" err="1" smtClean="0"/>
              <a:t>định</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lân</a:t>
            </a:r>
            <a:r>
              <a:rPr lang="en-US" sz="3000" dirty="0" smtClean="0"/>
              <a:t> </a:t>
            </a:r>
            <a:r>
              <a:rPr lang="en-US" sz="3000" dirty="0" err="1" smtClean="0"/>
              <a:t>cận</a:t>
            </a:r>
            <a:r>
              <a:rPr lang="en-US" sz="3000" dirty="0" smtClean="0"/>
              <a:t> </a:t>
            </a:r>
            <a:r>
              <a:rPr lang="en-US" sz="3000" dirty="0" err="1" smtClean="0"/>
              <a:t>của</a:t>
            </a:r>
            <a:r>
              <a:rPr lang="en-US" sz="3000" dirty="0" smtClean="0"/>
              <a:t> 1 </a:t>
            </a:r>
            <a:r>
              <a:rPr lang="en-US" sz="3000" dirty="0" err="1" smtClean="0"/>
              <a:t>nút</a:t>
            </a:r>
            <a:r>
              <a:rPr lang="en-US" sz="3000" dirty="0" smtClean="0"/>
              <a:t> </a:t>
            </a:r>
            <a:r>
              <a:rPr lang="en-US" sz="3000" dirty="0" err="1" smtClean="0"/>
              <a:t>cho</a:t>
            </a:r>
            <a:r>
              <a:rPr lang="en-US" sz="3000" dirty="0" smtClean="0"/>
              <a:t> </a:t>
            </a:r>
            <a:r>
              <a:rPr lang="en-US" sz="3000" dirty="0" err="1" smtClean="0"/>
              <a:t>trước</a:t>
            </a:r>
            <a:r>
              <a:rPr lang="en-US" sz="3000" dirty="0" smtClean="0"/>
              <a:t>.</a:t>
            </a:r>
          </a:p>
          <a:p>
            <a:pPr>
              <a:buFontTx/>
              <a:buChar char="-"/>
            </a:pPr>
            <a:r>
              <a:rPr lang="en-US" sz="3000" dirty="0" err="1" smtClean="0"/>
              <a:t>Tính</a:t>
            </a:r>
            <a:r>
              <a:rPr lang="en-US" sz="3000" dirty="0" smtClean="0"/>
              <a:t> </a:t>
            </a:r>
            <a:r>
              <a:rPr lang="en-US" sz="3000" dirty="0" err="1" smtClean="0"/>
              <a:t>năng</a:t>
            </a:r>
            <a:r>
              <a:rPr lang="en-US" sz="3000" dirty="0" smtClean="0"/>
              <a:t> </a:t>
            </a:r>
            <a:r>
              <a:rPr lang="en-US" sz="3000" dirty="0" err="1" smtClean="0"/>
              <a:t>này</a:t>
            </a:r>
            <a:r>
              <a:rPr lang="en-US" sz="3000" dirty="0" smtClean="0"/>
              <a:t> </a:t>
            </a:r>
            <a:r>
              <a:rPr lang="en-US" sz="3000" dirty="0" err="1" smtClean="0"/>
              <a:t>thường</a:t>
            </a:r>
            <a:r>
              <a:rPr lang="en-US" sz="3000" dirty="0" smtClean="0"/>
              <a:t> </a:t>
            </a:r>
            <a:r>
              <a:rPr lang="en-US" sz="3000" dirty="0" err="1" smtClean="0"/>
              <a:t>được</a:t>
            </a:r>
            <a:r>
              <a:rPr lang="en-US" sz="3000" dirty="0" smtClean="0"/>
              <a:t> </a:t>
            </a:r>
            <a:r>
              <a:rPr lang="en-US" sz="3000" dirty="0" err="1" smtClean="0"/>
              <a:t>sử</a:t>
            </a:r>
            <a:r>
              <a:rPr lang="en-US" sz="3000" dirty="0" smtClean="0"/>
              <a:t> </a:t>
            </a:r>
            <a:r>
              <a:rPr lang="en-US" sz="3000" dirty="0" err="1" smtClean="0"/>
              <a:t>dụng</a:t>
            </a:r>
            <a:r>
              <a:rPr lang="en-US" sz="3000" dirty="0" smtClean="0"/>
              <a:t> </a:t>
            </a:r>
            <a:r>
              <a:rPr lang="en-US" sz="3000" dirty="0" err="1" smtClean="0"/>
              <a:t>trong</a:t>
            </a:r>
            <a:r>
              <a:rPr lang="en-US" sz="3000" dirty="0" smtClean="0"/>
              <a:t>:</a:t>
            </a:r>
            <a:endParaRPr lang="en-US" sz="3000" dirty="0"/>
          </a:p>
          <a:p>
            <a:pPr lvl="1"/>
            <a:r>
              <a:rPr lang="en-US" sz="3000" dirty="0" err="1" smtClean="0"/>
              <a:t>Mạng</a:t>
            </a:r>
            <a:r>
              <a:rPr lang="en-US" sz="3000" dirty="0" smtClean="0"/>
              <a:t> </a:t>
            </a:r>
            <a:r>
              <a:rPr lang="en-US" sz="3000" dirty="0" err="1" smtClean="0"/>
              <a:t>xã</a:t>
            </a:r>
            <a:r>
              <a:rPr lang="en-US" sz="3000" dirty="0" smtClean="0"/>
              <a:t> </a:t>
            </a:r>
            <a:r>
              <a:rPr lang="en-US" sz="3000" dirty="0" err="1" smtClean="0"/>
              <a:t>hội</a:t>
            </a:r>
            <a:endParaRPr lang="en-US" sz="3000" dirty="0" smtClean="0"/>
          </a:p>
          <a:p>
            <a:pPr lvl="1"/>
            <a:r>
              <a:rPr lang="en-US" sz="3000" dirty="0" err="1" smtClean="0"/>
              <a:t>Dịch</a:t>
            </a:r>
            <a:r>
              <a:rPr lang="en-US" sz="3000" dirty="0" smtClean="0"/>
              <a:t> </a:t>
            </a:r>
            <a:r>
              <a:rPr lang="en-US" sz="3000" dirty="0" err="1" smtClean="0"/>
              <a:t>thuật</a:t>
            </a:r>
            <a:r>
              <a:rPr lang="en-US" sz="3000" dirty="0" smtClean="0"/>
              <a:t>, </a:t>
            </a:r>
            <a:r>
              <a:rPr lang="en-US" sz="3000" dirty="0" err="1" smtClean="0"/>
              <a:t>xử</a:t>
            </a:r>
            <a:r>
              <a:rPr lang="en-US" sz="3000" dirty="0" smtClean="0"/>
              <a:t> </a:t>
            </a:r>
            <a:r>
              <a:rPr lang="en-US" sz="3000" dirty="0" err="1" smtClean="0"/>
              <a:t>lý</a:t>
            </a:r>
            <a:r>
              <a:rPr lang="en-US" sz="3000" dirty="0" smtClean="0"/>
              <a:t> </a:t>
            </a:r>
            <a:r>
              <a:rPr lang="en-US" sz="3000" dirty="0" err="1" smtClean="0"/>
              <a:t>ngôn</a:t>
            </a:r>
            <a:r>
              <a:rPr lang="en-US" sz="3000" dirty="0" smtClean="0"/>
              <a:t> </a:t>
            </a:r>
            <a:r>
              <a:rPr lang="en-US" sz="3000" dirty="0" err="1" smtClean="0"/>
              <a:t>ngữ</a:t>
            </a:r>
            <a:r>
              <a:rPr lang="en-US" sz="3000" dirty="0" smtClean="0"/>
              <a:t> </a:t>
            </a:r>
            <a:r>
              <a:rPr lang="en-US" sz="3000" dirty="0" err="1" smtClean="0"/>
              <a:t>tự</a:t>
            </a:r>
            <a:r>
              <a:rPr lang="en-US" sz="3000" dirty="0" smtClean="0"/>
              <a:t> </a:t>
            </a:r>
            <a:r>
              <a:rPr lang="en-US" sz="3000" dirty="0" err="1" smtClean="0"/>
              <a:t>nhiên</a:t>
            </a:r>
            <a:r>
              <a:rPr lang="en-US" sz="3000" dirty="0" smtClean="0"/>
              <a:t>.</a:t>
            </a:r>
          </a:p>
          <a:p>
            <a:pPr marL="457200" lvl="1" indent="0">
              <a:buNone/>
            </a:pPr>
            <a:endParaRPr lang="en-US" sz="30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082" y="3924823"/>
            <a:ext cx="4696918" cy="2933177"/>
          </a:xfrm>
          <a:prstGeom prst="rect">
            <a:avLst/>
          </a:prstGeom>
        </p:spPr>
      </p:pic>
    </p:spTree>
    <p:extLst>
      <p:ext uri="{BB962C8B-B14F-4D97-AF65-F5344CB8AC3E}">
        <p14:creationId xmlns:p14="http://schemas.microsoft.com/office/powerpoint/2010/main" val="152797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836</TotalTime>
  <Words>3603</Words>
  <Application>Microsoft Office PowerPoint</Application>
  <PresentationFormat>Widescreen</PresentationFormat>
  <Paragraphs>347</Paragraphs>
  <Slides>63</Slides>
  <Notes>3</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63</vt:i4>
      </vt:variant>
    </vt:vector>
  </HeadingPairs>
  <TitlesOfParts>
    <vt:vector size="85" baseType="lpstr">
      <vt:lpstr>Arial</vt:lpstr>
      <vt:lpstr>Arial (Body)</vt:lpstr>
      <vt:lpstr>Calibri</vt:lpstr>
      <vt:lpstr>Calibri Light</vt:lpstr>
      <vt:lpstr>FontAwesome</vt:lpstr>
      <vt:lpstr>Helvetica Light</vt:lpstr>
      <vt:lpstr>Kontrapunkt Bob</vt:lpstr>
      <vt:lpstr>Lato Black</vt:lpstr>
      <vt:lpstr>Lato Bold</vt:lpstr>
      <vt:lpstr>Lato Light</vt:lpstr>
      <vt:lpstr>Lato Regular</vt:lpstr>
      <vt:lpstr>MS PGothic</vt:lpstr>
      <vt:lpstr>MS PGothic</vt:lpstr>
      <vt:lpstr>Open Sans</vt:lpstr>
      <vt:lpstr>Open Sans Light</vt:lpstr>
      <vt:lpstr>Raleway</vt:lpstr>
      <vt:lpstr>Roboto</vt:lpstr>
      <vt:lpstr>Roboto Black</vt:lpstr>
      <vt:lpstr>Roboto Light</vt:lpstr>
      <vt:lpstr>Segoe UI</vt:lpstr>
      <vt:lpstr>Wingdings</vt:lpstr>
      <vt:lpstr>Office Theme</vt:lpstr>
      <vt:lpstr>PowerPoint Presentation</vt:lpstr>
      <vt:lpstr>PowerPoint Presentation</vt:lpstr>
      <vt:lpstr>GRAPH STORE</vt:lpstr>
      <vt:lpstr>GRAPH STORE</vt:lpstr>
      <vt:lpstr>GRAPH STORE</vt:lpstr>
      <vt:lpstr>Liên kết dữ liệu ngoài với chuẩn RDF</vt:lpstr>
      <vt:lpstr>Liên kết dữ liệu ngoài với chuẩn RDF</vt:lpstr>
      <vt:lpstr>Tình huống sử dụng</vt:lpstr>
      <vt:lpstr>Phân tích liên kết</vt:lpstr>
      <vt:lpstr>Sử dụng luật và suy dẫn trog RDF</vt:lpstr>
      <vt:lpstr>Xử lý các bộ dữ liệu mở</vt:lpstr>
      <vt:lpstr>PowerPoint Presentation</vt:lpstr>
      <vt:lpstr>PowerPoint Presentation</vt:lpstr>
      <vt:lpstr>PowerPoint Presentation</vt:lpstr>
      <vt:lpstr>PowerPoint Presentation</vt:lpstr>
      <vt:lpstr>PowerPoint Presentation</vt:lpstr>
      <vt:lpstr>Ví dụ</vt:lpstr>
      <vt:lpstr>Cách lưu trữ</vt:lpstr>
      <vt:lpstr>Web 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CHỈ MỤC VÀ THUẬT TOÁN NEO4J</vt:lpstr>
      <vt:lpstr>REST</vt:lpstr>
      <vt:lpstr>REST(tt)</vt:lpstr>
      <vt:lpstr>REST(tt)</vt:lpstr>
      <vt:lpstr>REST(tt)</vt:lpstr>
      <vt:lpstr>Indexes( Chỉ Mục)</vt:lpstr>
      <vt:lpstr>Indexes( tt)</vt:lpstr>
      <vt:lpstr>Indexes( tt)</vt:lpstr>
      <vt:lpstr>Indexes( tt)</vt:lpstr>
      <vt:lpstr>Indexes( tt)</vt:lpstr>
      <vt:lpstr>Indexes( tt)</vt:lpstr>
      <vt:lpstr>Indexes( tt)</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Distributed Hight Availibality </vt:lpstr>
      <vt:lpstr>Tổng kết</vt:lpstr>
      <vt:lpstr>Cảm ơn thầy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lược thực hiện</dc:title>
  <dc:creator>Long Nguyễn Đức Hoàng</dc:creator>
  <cp:lastModifiedBy>Trương Thanh Sỉ</cp:lastModifiedBy>
  <cp:revision>119</cp:revision>
  <dcterms:created xsi:type="dcterms:W3CDTF">2015-09-01T14:51:33Z</dcterms:created>
  <dcterms:modified xsi:type="dcterms:W3CDTF">2015-11-17T16:59:27Z</dcterms:modified>
</cp:coreProperties>
</file>