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61" r:id="rId2"/>
    <p:sldId id="310" r:id="rId3"/>
    <p:sldId id="313" r:id="rId4"/>
    <p:sldId id="369" r:id="rId5"/>
    <p:sldId id="370" r:id="rId6"/>
    <p:sldId id="371" r:id="rId7"/>
    <p:sldId id="372" r:id="rId8"/>
    <p:sldId id="373" r:id="rId9"/>
    <p:sldId id="374" r:id="rId10"/>
    <p:sldId id="375" r:id="rId11"/>
    <p:sldId id="377" r:id="rId12"/>
    <p:sldId id="378" r:id="rId13"/>
    <p:sldId id="376" r:id="rId14"/>
    <p:sldId id="379" r:id="rId15"/>
    <p:sldId id="312" r:id="rId16"/>
    <p:sldId id="360" r:id="rId17"/>
    <p:sldId id="361" r:id="rId18"/>
    <p:sldId id="319" r:id="rId19"/>
    <p:sldId id="349" r:id="rId20"/>
    <p:sldId id="320" r:id="rId21"/>
    <p:sldId id="350" r:id="rId22"/>
    <p:sldId id="351" r:id="rId23"/>
    <p:sldId id="352" r:id="rId24"/>
    <p:sldId id="353" r:id="rId25"/>
    <p:sldId id="354" r:id="rId26"/>
    <p:sldId id="355" r:id="rId27"/>
    <p:sldId id="356" r:id="rId28"/>
    <p:sldId id="357" r:id="rId29"/>
    <p:sldId id="358" r:id="rId30"/>
    <p:sldId id="359" r:id="rId31"/>
    <p:sldId id="362" r:id="rId32"/>
    <p:sldId id="363" r:id="rId33"/>
    <p:sldId id="364" r:id="rId34"/>
    <p:sldId id="365" r:id="rId35"/>
    <p:sldId id="366" r:id="rId36"/>
    <p:sldId id="367" r:id="rId37"/>
    <p:sldId id="368" r:id="rId38"/>
    <p:sldId id="314" r:id="rId39"/>
    <p:sldId id="398" r:id="rId40"/>
    <p:sldId id="397" r:id="rId41"/>
    <p:sldId id="400" r:id="rId42"/>
    <p:sldId id="401" r:id="rId43"/>
    <p:sldId id="325" r:id="rId44"/>
    <p:sldId id="402" r:id="rId45"/>
    <p:sldId id="326" r:id="rId46"/>
    <p:sldId id="327" r:id="rId47"/>
    <p:sldId id="403" r:id="rId48"/>
    <p:sldId id="328" r:id="rId49"/>
    <p:sldId id="330" r:id="rId50"/>
    <p:sldId id="331" r:id="rId51"/>
    <p:sldId id="333" r:id="rId52"/>
    <p:sldId id="334" r:id="rId53"/>
    <p:sldId id="335" r:id="rId54"/>
    <p:sldId id="405" r:id="rId55"/>
    <p:sldId id="404" r:id="rId56"/>
    <p:sldId id="406" r:id="rId57"/>
    <p:sldId id="337" r:id="rId58"/>
    <p:sldId id="339" r:id="rId59"/>
    <p:sldId id="336" r:id="rId60"/>
    <p:sldId id="343" r:id="rId61"/>
    <p:sldId id="345" r:id="rId62"/>
    <p:sldId id="342" r:id="rId63"/>
    <p:sldId id="315" r:id="rId64"/>
    <p:sldId id="381" r:id="rId65"/>
    <p:sldId id="316" r:id="rId66"/>
    <p:sldId id="382" r:id="rId67"/>
    <p:sldId id="387" r:id="rId68"/>
    <p:sldId id="383" r:id="rId69"/>
    <p:sldId id="384" r:id="rId70"/>
    <p:sldId id="385" r:id="rId71"/>
    <p:sldId id="386" r:id="rId72"/>
    <p:sldId id="388" r:id="rId73"/>
    <p:sldId id="389" r:id="rId74"/>
    <p:sldId id="390" r:id="rId75"/>
    <p:sldId id="391" r:id="rId76"/>
    <p:sldId id="392" r:id="rId77"/>
    <p:sldId id="393" r:id="rId78"/>
    <p:sldId id="394" r:id="rId79"/>
    <p:sldId id="395" r:id="rId80"/>
    <p:sldId id="30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0066"/>
    <a:srgbClr val="FF3399"/>
    <a:srgbClr val="0033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18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09949-6EB4-4BD9-98BC-F67CF0FC0C1F}" type="slidenum">
              <a:rPr lang="en-US" smtClean="0"/>
              <a:t>1</a:t>
            </a:fld>
            <a:endParaRPr lang="en-US"/>
          </a:p>
        </p:txBody>
      </p:sp>
    </p:spTree>
    <p:extLst>
      <p:ext uri="{BB962C8B-B14F-4D97-AF65-F5344CB8AC3E}">
        <p14:creationId xmlns:p14="http://schemas.microsoft.com/office/powerpoint/2010/main" val="397201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15</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32</a:t>
            </a:fld>
            <a:endParaRPr lang="id-ID">
              <a:solidFill>
                <a:prstClr val="black"/>
              </a:solidFill>
            </a:endParaRPr>
          </a:p>
        </p:txBody>
      </p:sp>
    </p:spTree>
    <p:extLst>
      <p:ext uri="{BB962C8B-B14F-4D97-AF65-F5344CB8AC3E}">
        <p14:creationId xmlns:p14="http://schemas.microsoft.com/office/powerpoint/2010/main" val="36449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D8E6C2-1ABF-4DB6-911F-7B1F5CDB23A2}"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23108-FB8C-4480-A46C-C7926E14BDF8}"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AE6F0-28BE-4558-AF58-18A1C10CFD8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79AB6-AF91-476A-8231-94DE11226E55}"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4A58DB-5A80-46B5-97C2-3A3835F95EAD}"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C4A655-C7CD-4C31-AEAC-2B75F075070C}" type="datetime1">
              <a:rPr lang="en-US" smtClean="0"/>
              <a:t>11/26/2015</a:t>
            </a:fld>
            <a:endParaRPr lang="en-US"/>
          </a:p>
        </p:txBody>
      </p:sp>
      <p:sp>
        <p:nvSpPr>
          <p:cNvPr id="8" name="Footer Placeholder 7"/>
          <p:cNvSpPr>
            <a:spLocks noGrp="1"/>
          </p:cNvSpPr>
          <p:nvPr>
            <p:ph type="ftr" sz="quarter" idx="11"/>
          </p:nvPr>
        </p:nvSpPr>
        <p:spPr/>
        <p:txBody>
          <a:bodyPr/>
          <a:lstStyle/>
          <a:p>
            <a:r>
              <a:rPr lang="en-US" smtClean="0"/>
              <a:t>Nhóm 4</a:t>
            </a:r>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2D013-1A11-4E42-ADE9-FE4F498A2DEB}"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FC122-33B0-4B98-BBEA-C0C63F7425CA}"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D9C8B-A5EE-4F4A-B50B-72FED593357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87D98-D054-4E94-AF45-10193D1B1232}"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B7C93-28A9-4EF0-A3D3-27A6E9D4ED96}" type="datetime1">
              <a:rPr lang="en-US" smtClean="0"/>
              <a:t>11/26/2015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Nhóm 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829299"/>
            <a:chOff x="1772300" y="429604"/>
            <a:chExt cx="5667768" cy="621974"/>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300082"/>
            </a:xfrm>
            <a:prstGeom prst="rect">
              <a:avLst/>
            </a:prstGeom>
            <a:noFill/>
          </p:spPr>
          <p:txBody>
            <a:bodyPr wrap="square" rtlCol="0">
              <a:spAutoFit/>
            </a:bodyPr>
            <a:lstStyle/>
            <a:p>
              <a:pPr algn="ctr"/>
              <a:r>
                <a:rPr lang="en-US" sz="2000" dirty="0" err="1" smtClean="0">
                  <a:solidFill>
                    <a:prstClr val="black"/>
                  </a:solidFill>
                  <a:latin typeface="Lato Light" pitchFamily="34" charset="0"/>
                </a:rPr>
                <a:t>Giáo</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viên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Nguyễn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Trần</a:t>
              </a:r>
              <a:r>
                <a:rPr lang="en-US" sz="2000" dirty="0" smtClean="0">
                  <a:solidFill>
                    <a:prstClr val="black"/>
                  </a:solidFill>
                  <a:latin typeface="Lato Light" pitchFamily="34" charset="0"/>
                </a:rPr>
                <a:t> Minh </a:t>
              </a:r>
              <a:r>
                <a:rPr lang="en-US" sz="2000" dirty="0" err="1" smtClean="0">
                  <a:solidFill>
                    <a:prstClr val="black"/>
                  </a:solidFill>
                  <a:latin typeface="Lato Light" pitchFamily="34" charset="0"/>
                </a:rPr>
                <a:t>Thư</a:t>
              </a:r>
              <a:endParaRPr lang="en-US" sz="2000" dirty="0" smtClean="0">
                <a:solidFill>
                  <a:prstClr val="black"/>
                </a:solidFill>
                <a:latin typeface="Lato Light" pitchFamily="34" charset="0"/>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3" name="TextBox 12"/>
          <p:cNvSpPr txBox="1"/>
          <p:nvPr/>
        </p:nvSpPr>
        <p:spPr>
          <a:xfrm>
            <a:off x="6356896" y="3756629"/>
            <a:ext cx="5035640"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1</a:t>
            </a:r>
            <a:r>
              <a:rPr lang="en-GB" sz="2500" dirty="0" smtClean="0">
                <a:latin typeface="Times New Roman" panose="02020603050405020304" pitchFamily="18" charset="0"/>
                <a:cs typeface="Times New Roman" panose="02020603050405020304" pitchFamily="18" charset="0"/>
              </a:rPr>
              <a:t>. Trương Thanh Sỉ </a:t>
            </a:r>
            <a:endParaRPr lang="en-GB" sz="25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356896" y="4531412"/>
            <a:ext cx="4226657"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3.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Đức</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Long</a:t>
            </a:r>
            <a:endParaRPr lang="en-GB" sz="25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356896" y="4146512"/>
            <a:ext cx="3691778"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2.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Phượng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Lĩnh</a:t>
            </a:r>
            <a:endParaRPr lang="en-GB" sz="25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356896" y="4916312"/>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4</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Trung</a:t>
            </a:r>
            <a:r>
              <a:rPr lang="en-GB" sz="2500" dirty="0" smtClean="0">
                <a:latin typeface="Times New Roman" panose="02020603050405020304" pitchFamily="18" charset="0"/>
                <a:cs typeface="Times New Roman" panose="02020603050405020304" pitchFamily="18" charset="0"/>
              </a:rPr>
              <a:t> Nam</a:t>
            </a:r>
            <a:endParaRPr lang="en-GB" sz="25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6356896" y="5300674"/>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5</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Lê</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Nhạc</a:t>
            </a:r>
            <a:endParaRPr lang="en-GB" sz="25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356896" y="2966668"/>
            <a:ext cx="5035640" cy="769441"/>
          </a:xfrm>
          <a:prstGeom prst="rect">
            <a:avLst/>
          </a:prstGeom>
          <a:noFill/>
        </p:spPr>
        <p:txBody>
          <a:bodyPr wrap="square" lIns="0" tIns="0" rIns="0" bIns="0" rtlCol="0">
            <a:spAutoFit/>
          </a:bodyPr>
          <a:lstStyle/>
          <a:p>
            <a:r>
              <a:rPr lang="en-GB" sz="2500" dirty="0" err="1" smtClean="0">
                <a:latin typeface="Times New Roman" panose="02020603050405020304" pitchFamily="18" charset="0"/>
                <a:cs typeface="Times New Roman" panose="02020603050405020304" pitchFamily="18" charset="0"/>
              </a:rPr>
              <a:t>Nhóm</a:t>
            </a:r>
            <a:r>
              <a:rPr lang="en-GB" sz="2500" dirty="0" smtClean="0">
                <a:latin typeface="Times New Roman" panose="02020603050405020304" pitchFamily="18" charset="0"/>
                <a:cs typeface="Times New Roman" panose="02020603050405020304" pitchFamily="18" charset="0"/>
              </a:rPr>
              <a:t> 4</a:t>
            </a:r>
            <a:br>
              <a:rPr lang="en-GB" sz="2500" dirty="0" smtClean="0">
                <a:latin typeface="Times New Roman" panose="02020603050405020304" pitchFamily="18" charset="0"/>
                <a:cs typeface="Times New Roman" panose="02020603050405020304" pitchFamily="18" charset="0"/>
              </a:rPr>
            </a:br>
            <a:r>
              <a:rPr lang="en-GB" sz="2500" dirty="0" err="1" smtClean="0">
                <a:latin typeface="Times New Roman" panose="02020603050405020304" pitchFamily="18" charset="0"/>
                <a:cs typeface="Times New Roman" panose="02020603050405020304" pitchFamily="18" charset="0"/>
              </a:rPr>
              <a:t>Thành</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viên</a:t>
            </a:r>
            <a:r>
              <a:rPr lang="en-GB" sz="2500" dirty="0" smtClean="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101338C-1551-484D-8040-A49D6241226D}"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a:t>
            </a:fld>
            <a:endParaRPr lang="en-US"/>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luật</a:t>
            </a:r>
            <a:r>
              <a:rPr lang="en-US" dirty="0" smtClean="0"/>
              <a:t> </a:t>
            </a:r>
            <a:r>
              <a:rPr lang="en-US" dirty="0" err="1" smtClean="0"/>
              <a:t>và</a:t>
            </a:r>
            <a:r>
              <a:rPr lang="en-US" dirty="0" smtClean="0"/>
              <a:t> </a:t>
            </a:r>
            <a:r>
              <a:rPr lang="en-US" dirty="0" err="1" smtClean="0"/>
              <a:t>suy</a:t>
            </a:r>
            <a:r>
              <a:rPr lang="en-US" dirty="0" smtClean="0"/>
              <a:t> </a:t>
            </a:r>
            <a:r>
              <a:rPr lang="en-US" dirty="0" err="1" smtClean="0"/>
              <a:t>dẫn</a:t>
            </a:r>
            <a:r>
              <a:rPr lang="en-US" dirty="0" smtClean="0"/>
              <a:t> </a:t>
            </a:r>
            <a:r>
              <a:rPr lang="en-US" dirty="0" err="1" smtClean="0"/>
              <a:t>trong</a:t>
            </a:r>
            <a:r>
              <a:rPr lang="en-US" dirty="0" smtClean="0"/>
              <a:t> RDF</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graph store </a:t>
            </a:r>
            <a:r>
              <a:rPr lang="en-US" dirty="0" err="1" smtClean="0"/>
              <a:t>đều</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ngữ</a:t>
            </a:r>
            <a:r>
              <a:rPr lang="en-US" dirty="0" smtClean="0"/>
              <a:t>.  </a:t>
            </a:r>
          </a:p>
          <a:p>
            <a:r>
              <a:rPr lang="en-US" dirty="0" smtClean="0"/>
              <a:t>RDF </a:t>
            </a:r>
            <a:r>
              <a:rPr lang="en-US" dirty="0" err="1" smtClean="0"/>
              <a:t>sử</a:t>
            </a:r>
            <a:r>
              <a:rPr lang="en-US" dirty="0" smtClean="0"/>
              <a:t> </a:t>
            </a:r>
            <a:r>
              <a:rPr lang="en-US" dirty="0" err="1" smtClean="0"/>
              <a:t>dụng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a:t>
            </a:r>
            <a:r>
              <a:rPr lang="en-US" dirty="0" err="1" smtClean="0"/>
              <a:t>hướng</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a:t/>
            </a:r>
            <a:br>
              <a:rPr lang="en-US" dirty="0"/>
            </a:b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nút</a:t>
            </a:r>
            <a:r>
              <a:rPr lang="en-US" dirty="0" smtClean="0"/>
              <a:t> </a:t>
            </a:r>
            <a:r>
              <a:rPr lang="en-US" dirty="0" err="1" smtClean="0"/>
              <a:t>nguồn</a:t>
            </a:r>
            <a:r>
              <a:rPr lang="en-US" dirty="0" smtClean="0"/>
              <a:t> </a:t>
            </a:r>
            <a:r>
              <a:rPr lang="en-US" dirty="0" err="1" smtClean="0"/>
              <a:t>và</a:t>
            </a:r>
            <a:r>
              <a:rPr lang="en-US" dirty="0" smtClean="0"/>
              <a:t> </a:t>
            </a:r>
            <a:r>
              <a:rPr lang="en-US" dirty="0" err="1" smtClean="0"/>
              <a:t>nút</a:t>
            </a:r>
            <a:r>
              <a:rPr lang="en-US" dirty="0" smtClean="0"/>
              <a:t> </a:t>
            </a:r>
            <a:r>
              <a:rPr lang="en-US" dirty="0" err="1" smtClean="0"/>
              <a:t>đích</a:t>
            </a:r>
            <a:endParaRPr lang="en-US" dirty="0"/>
          </a:p>
          <a:p>
            <a:endParaRPr lang="en-US" dirty="0" smtClean="0"/>
          </a:p>
          <a:p>
            <a:r>
              <a:rPr lang="en-US" dirty="0" err="1" smtClean="0"/>
              <a:t>Các</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cho</a:t>
            </a:r>
            <a:r>
              <a:rPr lang="en-US" dirty="0" smtClean="0"/>
              <a:t> </a:t>
            </a:r>
            <a:r>
              <a:rPr lang="en-US" dirty="0" err="1" smtClean="0"/>
              <a:t>các</a:t>
            </a:r>
            <a:r>
              <a:rPr lang="en-US" dirty="0" smtClean="0"/>
              <a:t> </a:t>
            </a:r>
            <a:r>
              <a:rPr lang="en-US" dirty="0" err="1" smtClean="0"/>
              <a:t>nút</a:t>
            </a:r>
            <a:r>
              <a:rPr lang="en-US" dirty="0" smtClean="0"/>
              <a:t>, </a:t>
            </a:r>
            <a:r>
              <a:rPr lang="en-US" dirty="0" err="1" smtClean="0"/>
              <a:t>các</a:t>
            </a:r>
            <a:r>
              <a:rPr lang="en-US" dirty="0" smtClean="0"/>
              <a:t> </a:t>
            </a:r>
            <a:r>
              <a:rPr lang="en-US" dirty="0" err="1" smtClean="0"/>
              <a:t>cạnh</a:t>
            </a:r>
            <a:r>
              <a:rPr lang="en-US" dirty="0" smtClean="0"/>
              <a:t>.</a:t>
            </a:r>
          </a:p>
          <a:p>
            <a:r>
              <a:rPr lang="en-US" dirty="0" err="1" smtClean="0"/>
              <a:t>Với</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địa</a:t>
            </a:r>
            <a:r>
              <a:rPr lang="en-US" dirty="0" smtClean="0"/>
              <a:t> </a:t>
            </a:r>
            <a:r>
              <a:rPr lang="en-US" dirty="0" err="1" smtClean="0"/>
              <a:t>điểm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thì</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cũng</a:t>
            </a:r>
            <a:r>
              <a:rPr lang="en-US" dirty="0" smtClean="0"/>
              <a:t> </a:t>
            </a:r>
            <a:r>
              <a:rPr lang="en-US" dirty="0" err="1" smtClean="0"/>
              <a:t>sẽ</a:t>
            </a:r>
            <a:r>
              <a:rPr lang="en-US" dirty="0" smtClean="0"/>
              <a:t> </a:t>
            </a:r>
            <a:r>
              <a:rPr lang="en-US" dirty="0" err="1" smtClean="0"/>
              <a:t>khác</a:t>
            </a:r>
            <a:r>
              <a:rPr lang="en-US" dirty="0" smtClean="0"/>
              <a:t> </a:t>
            </a:r>
            <a:r>
              <a:rPr lang="en-US" dirty="0" err="1" smtClean="0"/>
              <a:t>nhau</a:t>
            </a:r>
            <a:r>
              <a:rPr lang="en-US" dirty="0" smtClean="0"/>
              <a:t>.</a:t>
            </a:r>
          </a:p>
        </p:txBody>
      </p:sp>
      <p:sp>
        <p:nvSpPr>
          <p:cNvPr id="5" name="Oval 4"/>
          <p:cNvSpPr/>
          <p:nvPr/>
        </p:nvSpPr>
        <p:spPr>
          <a:xfrm>
            <a:off x="8362960" y="2375813"/>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rPr>
              <a:t>A</a:t>
            </a:r>
            <a:endParaRPr lang="en-US" sz="3000" dirty="0">
              <a:solidFill>
                <a:schemeClr val="tx1"/>
              </a:solidFill>
            </a:endParaRPr>
          </a:p>
        </p:txBody>
      </p:sp>
      <p:sp>
        <p:nvSpPr>
          <p:cNvPr id="7" name="Oval 6"/>
          <p:cNvSpPr/>
          <p:nvPr/>
        </p:nvSpPr>
        <p:spPr>
          <a:xfrm>
            <a:off x="10504832" y="230188"/>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 name="Straight Arrow Connector 11"/>
          <p:cNvCxnSpPr>
            <a:endCxn id="7" idx="2"/>
          </p:cNvCxnSpPr>
          <p:nvPr/>
        </p:nvCxnSpPr>
        <p:spPr>
          <a:xfrm flipV="1">
            <a:off x="9195982" y="586448"/>
            <a:ext cx="1308850" cy="1826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8805281" y="1267544"/>
            <a:ext cx="1613912" cy="477054"/>
          </a:xfrm>
          <a:prstGeom prst="rect">
            <a:avLst/>
          </a:prstGeom>
          <a:noFill/>
        </p:spPr>
        <p:txBody>
          <a:bodyPr wrap="square" rtlCol="0">
            <a:spAutoFit/>
          </a:bodyPr>
          <a:lstStyle/>
          <a:p>
            <a:r>
              <a:rPr lang="en-US" sz="2500" dirty="0" err="1" smtClean="0"/>
              <a:t>Là</a:t>
            </a:r>
            <a:r>
              <a:rPr lang="en-US" sz="2500" dirty="0" smtClean="0"/>
              <a:t> </a:t>
            </a:r>
            <a:r>
              <a:rPr lang="en-US" sz="2500" dirty="0" err="1" smtClean="0"/>
              <a:t>anh</a:t>
            </a:r>
            <a:r>
              <a:rPr lang="en-US" sz="2500" dirty="0" smtClean="0"/>
              <a:t> </a:t>
            </a:r>
            <a:r>
              <a:rPr lang="en-US" sz="2500" dirty="0" err="1" smtClean="0"/>
              <a:t>của</a:t>
            </a:r>
            <a:endParaRPr lang="en-US" sz="2500" dirty="0"/>
          </a:p>
        </p:txBody>
      </p:sp>
      <p:sp>
        <p:nvSpPr>
          <p:cNvPr id="23" name="TextBox 22"/>
          <p:cNvSpPr txBox="1"/>
          <p:nvPr/>
        </p:nvSpPr>
        <p:spPr>
          <a:xfrm>
            <a:off x="9784788" y="1844708"/>
            <a:ext cx="2111475" cy="477054"/>
          </a:xfrm>
          <a:prstGeom prst="rect">
            <a:avLst/>
          </a:prstGeom>
          <a:noFill/>
        </p:spPr>
        <p:txBody>
          <a:bodyPr wrap="none" rtlCol="0">
            <a:spAutoFit/>
          </a:bodyPr>
          <a:lstStyle/>
          <a:p>
            <a:r>
              <a:rPr lang="en-US" sz="2500" dirty="0" err="1" smtClean="0"/>
              <a:t>Là</a:t>
            </a:r>
            <a:r>
              <a:rPr lang="en-US" sz="2500" dirty="0" smtClean="0"/>
              <a:t> </a:t>
            </a:r>
            <a:r>
              <a:rPr lang="en-US" sz="2500" dirty="0" err="1" smtClean="0"/>
              <a:t>chủ</a:t>
            </a:r>
            <a:r>
              <a:rPr lang="en-US" sz="2500" dirty="0" smtClean="0"/>
              <a:t> </a:t>
            </a:r>
            <a:r>
              <a:rPr lang="en-US" sz="2500" dirty="0" err="1" smtClean="0"/>
              <a:t>nhà</a:t>
            </a:r>
            <a:r>
              <a:rPr lang="en-US" sz="2500" dirty="0" smtClean="0"/>
              <a:t> </a:t>
            </a:r>
            <a:r>
              <a:rPr lang="en-US" sz="2500" dirty="0" err="1" smtClean="0"/>
              <a:t>của</a:t>
            </a:r>
            <a:endParaRPr lang="en-US" sz="2500" dirty="0"/>
          </a:p>
        </p:txBody>
      </p:sp>
      <p:cxnSp>
        <p:nvCxnSpPr>
          <p:cNvPr id="39" name="Straight Arrow Connector 38"/>
          <p:cNvCxnSpPr>
            <a:stCxn id="7" idx="4"/>
            <a:endCxn id="5" idx="6"/>
          </p:cNvCxnSpPr>
          <p:nvPr/>
        </p:nvCxnSpPr>
        <p:spPr>
          <a:xfrm flipH="1">
            <a:off x="9776124" y="942707"/>
            <a:ext cx="1435290" cy="1789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Date Placeholder 3"/>
          <p:cNvSpPr>
            <a:spLocks noGrp="1"/>
          </p:cNvSpPr>
          <p:nvPr>
            <p:ph type="dt" sz="half" idx="10"/>
          </p:nvPr>
        </p:nvSpPr>
        <p:spPr/>
        <p:txBody>
          <a:bodyPr/>
          <a:lstStyle/>
          <a:p>
            <a:fld id="{515641B5-8BAC-4742-A1AF-6129DBD3FCF8}"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10</a:t>
            </a:fld>
            <a:endParaRPr lang="en-US"/>
          </a:p>
        </p:txBody>
      </p:sp>
    </p:spTree>
    <p:extLst>
      <p:ext uri="{BB962C8B-B14F-4D97-AF65-F5344CB8AC3E}">
        <p14:creationId xmlns:p14="http://schemas.microsoft.com/office/powerpoint/2010/main" val="218867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luật</a:t>
            </a:r>
            <a:r>
              <a:rPr lang="en-US" dirty="0"/>
              <a:t> </a:t>
            </a:r>
            <a:r>
              <a:rPr lang="en-US" dirty="0" err="1"/>
              <a:t>và</a:t>
            </a:r>
            <a:r>
              <a:rPr lang="en-US" dirty="0"/>
              <a:t> </a:t>
            </a:r>
            <a:r>
              <a:rPr lang="en-US" dirty="0" err="1"/>
              <a:t>suy</a:t>
            </a:r>
            <a:r>
              <a:rPr lang="en-US" dirty="0"/>
              <a:t> </a:t>
            </a:r>
            <a:r>
              <a:rPr lang="en-US" dirty="0" err="1"/>
              <a:t>dẫn</a:t>
            </a:r>
            <a:r>
              <a:rPr lang="en-US" dirty="0"/>
              <a:t> </a:t>
            </a:r>
            <a:r>
              <a:rPr lang="en-US" dirty="0" err="1"/>
              <a:t>trong</a:t>
            </a:r>
            <a:r>
              <a:rPr lang="en-US" dirty="0"/>
              <a:t> RDF</a:t>
            </a:r>
          </a:p>
        </p:txBody>
      </p:sp>
      <p:sp>
        <p:nvSpPr>
          <p:cNvPr id="3" name="Content Placeholder 2"/>
          <p:cNvSpPr>
            <a:spLocks noGrp="1"/>
          </p:cNvSpPr>
          <p:nvPr>
            <p:ph idx="1"/>
          </p:nvPr>
        </p:nvSpPr>
        <p:spPr/>
        <p:txBody>
          <a:bodyPr>
            <a:normAutofit/>
          </a:bodyPr>
          <a:lstStyle/>
          <a:p>
            <a:r>
              <a:rPr lang="en-US" sz="3000" dirty="0" err="1"/>
              <a:t>Các</a:t>
            </a:r>
            <a:r>
              <a:rPr lang="en-US" sz="3000" dirty="0"/>
              <a:t> </a:t>
            </a:r>
            <a:r>
              <a:rPr lang="en-US" sz="3000" dirty="0" err="1"/>
              <a:t>thuật</a:t>
            </a:r>
            <a:r>
              <a:rPr lang="en-US" sz="3000" dirty="0"/>
              <a:t> </a:t>
            </a:r>
            <a:r>
              <a:rPr lang="en-US" sz="3000" dirty="0" err="1"/>
              <a:t>ngữ</a:t>
            </a:r>
            <a:r>
              <a:rPr lang="en-US" sz="3000" dirty="0"/>
              <a:t> </a:t>
            </a:r>
            <a:r>
              <a:rPr lang="en-US" sz="3000" dirty="0" err="1"/>
              <a:t>này</a:t>
            </a:r>
            <a:r>
              <a:rPr lang="en-US" sz="3000" dirty="0"/>
              <a:t> </a:t>
            </a:r>
            <a:r>
              <a:rPr lang="en-US" sz="3000" dirty="0" err="1"/>
              <a:t>dùng</a:t>
            </a:r>
            <a:r>
              <a:rPr lang="en-US" sz="3000" dirty="0"/>
              <a:t> </a:t>
            </a:r>
            <a:r>
              <a:rPr lang="en-US" sz="3000" dirty="0" err="1"/>
              <a:t>để</a:t>
            </a:r>
            <a:r>
              <a:rPr lang="en-US" sz="3000" dirty="0"/>
              <a:t> </a:t>
            </a:r>
            <a:r>
              <a:rPr lang="en-US" sz="3000" dirty="0" err="1"/>
              <a:t>xác</a:t>
            </a:r>
            <a:r>
              <a:rPr lang="en-US" sz="3000" dirty="0"/>
              <a:t> </a:t>
            </a:r>
            <a:r>
              <a:rPr lang="en-US" sz="3000" dirty="0" err="1"/>
              <a:t>định</a:t>
            </a:r>
            <a:r>
              <a:rPr lang="en-US" sz="3000" dirty="0"/>
              <a:t> </a:t>
            </a:r>
            <a:r>
              <a:rPr lang="en-US" sz="3000" dirty="0" err="1"/>
              <a:t>các</a:t>
            </a:r>
            <a:r>
              <a:rPr lang="en-US" sz="3000" dirty="0"/>
              <a:t> </a:t>
            </a:r>
            <a:r>
              <a:rPr lang="en-US" sz="3000" dirty="0" err="1"/>
              <a:t>luật</a:t>
            </a:r>
            <a:r>
              <a:rPr lang="en-US" sz="3000" dirty="0"/>
              <a:t> </a:t>
            </a:r>
            <a:r>
              <a:rPr lang="en-US" sz="3000" dirty="0" err="1"/>
              <a:t>trừu</a:t>
            </a:r>
            <a:r>
              <a:rPr lang="en-US" sz="3000" dirty="0"/>
              <a:t> </a:t>
            </a:r>
            <a:r>
              <a:rPr lang="en-US" sz="3000" dirty="0" err="1"/>
              <a:t>tượng</a:t>
            </a:r>
            <a:r>
              <a:rPr lang="en-US" sz="3000" dirty="0"/>
              <a:t>, </a:t>
            </a:r>
            <a:r>
              <a:rPr lang="en-US" sz="3000" dirty="0" err="1"/>
              <a:t>cũng</a:t>
            </a:r>
            <a:r>
              <a:rPr lang="en-US" sz="3000" dirty="0"/>
              <a:t> </a:t>
            </a:r>
            <a:r>
              <a:rPr lang="en-US" sz="3000" dirty="0" err="1"/>
              <a:t>như</a:t>
            </a:r>
            <a:r>
              <a:rPr lang="en-US" sz="3000" dirty="0"/>
              <a:t> </a:t>
            </a:r>
            <a:r>
              <a:rPr lang="en-US" sz="3000" dirty="0" err="1"/>
              <a:t>mối</a:t>
            </a:r>
            <a:r>
              <a:rPr lang="en-US" sz="3000" dirty="0"/>
              <a:t> </a:t>
            </a:r>
            <a:r>
              <a:rPr lang="en-US" sz="3000" dirty="0" err="1"/>
              <a:t>quan</a:t>
            </a:r>
            <a:r>
              <a:rPr lang="en-US" sz="3000" dirty="0"/>
              <a:t> </a:t>
            </a:r>
            <a:r>
              <a:rPr lang="en-US" sz="3000" dirty="0" err="1"/>
              <a:t>hệ</a:t>
            </a:r>
            <a:r>
              <a:rPr lang="en-US" sz="3000" dirty="0"/>
              <a:t> </a:t>
            </a:r>
            <a:r>
              <a:rPr lang="en-US" sz="3000" dirty="0" err="1"/>
              <a:t>giữa</a:t>
            </a:r>
            <a:r>
              <a:rPr lang="en-US" sz="3000" dirty="0"/>
              <a:t> </a:t>
            </a:r>
            <a:r>
              <a:rPr lang="en-US" sz="3000" dirty="0" err="1"/>
              <a:t>các</a:t>
            </a:r>
            <a:r>
              <a:rPr lang="en-US" sz="3000" dirty="0"/>
              <a:t> </a:t>
            </a:r>
            <a:r>
              <a:rPr lang="en-US" sz="3000" dirty="0" err="1"/>
              <a:t>đối</a:t>
            </a:r>
            <a:r>
              <a:rPr lang="en-US" sz="3000" dirty="0"/>
              <a:t> </a:t>
            </a:r>
            <a:r>
              <a:rPr lang="en-US" sz="3000" dirty="0" err="1"/>
              <a:t>tượng</a:t>
            </a:r>
            <a:r>
              <a:rPr lang="en-US" sz="3000" dirty="0"/>
              <a:t>.</a:t>
            </a:r>
          </a:p>
          <a:p>
            <a:r>
              <a:rPr lang="en-US" sz="3000" dirty="0" err="1" smtClean="0"/>
              <a:t>Và</a:t>
            </a:r>
            <a:r>
              <a:rPr lang="en-US" sz="3000" dirty="0" smtClean="0"/>
              <a:t> RDF </a:t>
            </a:r>
            <a:r>
              <a:rPr lang="en-US" sz="3000" dirty="0" err="1" smtClean="0"/>
              <a:t>dùng</a:t>
            </a:r>
            <a:r>
              <a:rPr lang="en-US" sz="3000" dirty="0" smtClean="0"/>
              <a:t> </a:t>
            </a:r>
            <a:r>
              <a:rPr lang="en-US" sz="3000" dirty="0" err="1" smtClean="0"/>
              <a:t>để</a:t>
            </a:r>
            <a:r>
              <a:rPr lang="en-US" sz="3000" dirty="0" smtClean="0"/>
              <a:t> </a:t>
            </a:r>
            <a:r>
              <a:rPr lang="en-US" sz="3000" dirty="0" err="1" smtClean="0"/>
              <a:t>lưu</a:t>
            </a:r>
            <a:r>
              <a:rPr lang="en-US" sz="3000" dirty="0" smtClean="0"/>
              <a:t> </a:t>
            </a:r>
            <a:r>
              <a:rPr lang="en-US" sz="3000" dirty="0" err="1" smtClean="0"/>
              <a:t>các</a:t>
            </a:r>
            <a:r>
              <a:rPr lang="en-US" sz="3000" dirty="0" smtClean="0"/>
              <a:t> </a:t>
            </a:r>
            <a:r>
              <a:rPr lang="en-US" sz="3000" dirty="0" err="1" smtClean="0"/>
              <a:t>hình</a:t>
            </a:r>
            <a:r>
              <a:rPr lang="en-US" sz="3000" dirty="0" smtClean="0"/>
              <a:t> </a:t>
            </a:r>
            <a:r>
              <a:rPr lang="en-US" sz="3000" dirty="0" err="1" smtClean="0"/>
              <a:t>thức</a:t>
            </a:r>
            <a:r>
              <a:rPr lang="en-US" sz="3000" dirty="0" smtClean="0"/>
              <a:t> logic, </a:t>
            </a:r>
            <a:r>
              <a:rPr lang="en-US" sz="3000" dirty="0" err="1" smtClean="0"/>
              <a:t>luật</a:t>
            </a:r>
            <a:r>
              <a:rPr lang="en-US" sz="3000" dirty="0" smtClean="0"/>
              <a:t>, </a:t>
            </a:r>
            <a:r>
              <a:rPr lang="en-US" sz="3000" dirty="0" err="1" smtClean="0"/>
              <a:t>suy</a:t>
            </a:r>
            <a:r>
              <a:rPr lang="en-US" sz="3000" dirty="0" smtClean="0"/>
              <a:t> </a:t>
            </a:r>
            <a:r>
              <a:rPr lang="en-US" sz="3000" dirty="0" err="1" smtClean="0"/>
              <a:t>dẫn</a:t>
            </a:r>
            <a:r>
              <a:rPr lang="en-US" sz="3000" dirty="0" smtClean="0"/>
              <a:t>. </a:t>
            </a:r>
            <a:r>
              <a:rPr lang="en-US" sz="3000" dirty="0" err="1" smtClean="0"/>
              <a:t>Nhờ</a:t>
            </a:r>
            <a:r>
              <a:rPr lang="en-US" sz="3000" dirty="0" smtClean="0"/>
              <a:t> </a:t>
            </a:r>
            <a:r>
              <a:rPr lang="en-US" sz="3000" dirty="0" err="1" smtClean="0"/>
              <a:t>đó</a:t>
            </a:r>
            <a:r>
              <a:rPr lang="en-US" sz="3000" dirty="0" smtClean="0"/>
              <a:t> </a:t>
            </a:r>
            <a:r>
              <a:rPr lang="en-US" sz="3000" dirty="0" err="1" smtClean="0"/>
              <a:t>mà</a:t>
            </a:r>
            <a:r>
              <a:rPr lang="en-US" sz="3000" dirty="0" smtClean="0"/>
              <a:t> ta </a:t>
            </a:r>
            <a:r>
              <a:rPr lang="en-US" sz="3000" dirty="0" err="1" smtClean="0"/>
              <a:t>có</a:t>
            </a:r>
            <a:r>
              <a:rPr lang="en-US" sz="3000" dirty="0" smtClean="0"/>
              <a:t> </a:t>
            </a:r>
            <a:r>
              <a:rPr lang="en-US" sz="3000" dirty="0" err="1" smtClean="0"/>
              <a:t>thể</a:t>
            </a:r>
            <a:r>
              <a:rPr lang="en-US" sz="3000" dirty="0" smtClean="0"/>
              <a:t> </a:t>
            </a:r>
            <a:r>
              <a:rPr lang="en-US" sz="3000" dirty="0" err="1" smtClean="0"/>
              <a:t>suy</a:t>
            </a:r>
            <a:r>
              <a:rPr lang="en-US" sz="3000" dirty="0" smtClean="0"/>
              <a:t> </a:t>
            </a:r>
            <a:r>
              <a:rPr lang="en-US" sz="3000" dirty="0" err="1" smtClean="0"/>
              <a:t>luận</a:t>
            </a:r>
            <a:r>
              <a:rPr lang="en-US" sz="3000" dirty="0" smtClean="0"/>
              <a:t> </a:t>
            </a:r>
            <a:r>
              <a:rPr lang="en-US" sz="3000" dirty="0" err="1" smtClean="0"/>
              <a:t>ra</a:t>
            </a:r>
            <a:r>
              <a:rPr lang="en-US" sz="3000" dirty="0" smtClean="0"/>
              <a:t> </a:t>
            </a:r>
            <a:r>
              <a:rPr lang="en-US" sz="3000" dirty="0" err="1" smtClean="0"/>
              <a:t>nhiều</a:t>
            </a:r>
            <a:r>
              <a:rPr lang="en-US" sz="3000" dirty="0" smtClean="0"/>
              <a:t> </a:t>
            </a:r>
            <a:r>
              <a:rPr lang="en-US" sz="3000" dirty="0" err="1" smtClean="0"/>
              <a:t>điều</a:t>
            </a:r>
            <a:r>
              <a:rPr lang="en-US" sz="3000" dirty="0" smtClean="0"/>
              <a:t> </a:t>
            </a:r>
            <a:r>
              <a:rPr lang="en-US" sz="3000" dirty="0" err="1" smtClean="0"/>
              <a:t>khác</a:t>
            </a:r>
            <a:r>
              <a:rPr lang="en-US" sz="3000" dirty="0" smtClean="0"/>
              <a:t> </a:t>
            </a:r>
            <a:r>
              <a:rPr lang="en-US" sz="3000" dirty="0" err="1" smtClean="0"/>
              <a:t>trong</a:t>
            </a:r>
            <a:r>
              <a:rPr lang="en-US" sz="3000" dirty="0" smtClean="0"/>
              <a:t> </a:t>
            </a:r>
            <a:r>
              <a:rPr lang="en-US" sz="3000" dirty="0" err="1" smtClean="0"/>
              <a:t>hệ</a:t>
            </a:r>
            <a:r>
              <a:rPr lang="en-US" sz="3000" dirty="0" smtClean="0"/>
              <a:t> </a:t>
            </a:r>
            <a:r>
              <a:rPr lang="en-US" sz="3000" dirty="0" err="1" smtClean="0"/>
              <a:t>thống</a:t>
            </a:r>
            <a:r>
              <a:rPr lang="en-US" sz="3000" dirty="0" smtClean="0"/>
              <a:t>.</a:t>
            </a:r>
          </a:p>
          <a:p>
            <a:r>
              <a:rPr lang="en-US" sz="3000" dirty="0" smtClean="0"/>
              <a:t>RDF </a:t>
            </a:r>
            <a:r>
              <a:rPr lang="en-US" sz="3000" dirty="0" err="1" smtClean="0"/>
              <a:t>cũng</a:t>
            </a:r>
            <a:r>
              <a:rPr lang="en-US" sz="3000" dirty="0" smtClean="0"/>
              <a:t> </a:t>
            </a:r>
            <a:r>
              <a:rPr lang="en-US" sz="3000" dirty="0" err="1" smtClean="0"/>
              <a:t>là</a:t>
            </a:r>
            <a:r>
              <a:rPr lang="en-US" sz="3000" dirty="0" smtClean="0"/>
              <a:t> 1 </a:t>
            </a:r>
            <a:r>
              <a:rPr lang="en-US" sz="3000" dirty="0" err="1" smtClean="0"/>
              <a:t>phần</a:t>
            </a:r>
            <a:r>
              <a:rPr lang="en-US" sz="3000" dirty="0" smtClean="0"/>
              <a:t> </a:t>
            </a:r>
            <a:r>
              <a:rPr lang="en-US" sz="3000" dirty="0" err="1" smtClean="0"/>
              <a:t>của</a:t>
            </a:r>
            <a:r>
              <a:rPr lang="en-US" sz="3000" dirty="0" smtClean="0"/>
              <a:t> framework Semantic Web Stack. </a:t>
            </a:r>
            <a:endParaRPr lang="en-US" sz="3000" dirty="0"/>
          </a:p>
        </p:txBody>
      </p:sp>
      <p:sp>
        <p:nvSpPr>
          <p:cNvPr id="4" name="Date Placeholder 3"/>
          <p:cNvSpPr>
            <a:spLocks noGrp="1"/>
          </p:cNvSpPr>
          <p:nvPr>
            <p:ph type="dt" sz="half" idx="10"/>
          </p:nvPr>
        </p:nvSpPr>
        <p:spPr/>
        <p:txBody>
          <a:bodyPr/>
          <a:lstStyle/>
          <a:p>
            <a:fld id="{282C7E1F-B2EC-4C64-9E53-A5EC2F5EA6A9}"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11</a:t>
            </a:fld>
            <a:endParaRPr lang="en-US"/>
          </a:p>
        </p:txBody>
      </p:sp>
    </p:spTree>
    <p:extLst>
      <p:ext uri="{BB962C8B-B14F-4D97-AF65-F5344CB8AC3E}">
        <p14:creationId xmlns:p14="http://schemas.microsoft.com/office/powerpoint/2010/main" val="535630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Web Stack</a:t>
            </a:r>
          </a:p>
        </p:txBody>
      </p:sp>
      <p:sp>
        <p:nvSpPr>
          <p:cNvPr id="3" name="Content Placeholder 2"/>
          <p:cNvSpPr>
            <a:spLocks noGrp="1"/>
          </p:cNvSpPr>
          <p:nvPr>
            <p:ph idx="1"/>
          </p:nvPr>
        </p:nvSpPr>
        <p:spPr/>
        <p:txBody>
          <a:bodyPr/>
          <a:lstStyle/>
          <a:p>
            <a:pPr>
              <a:buFontTx/>
              <a:buChar char="-"/>
            </a:pPr>
            <a:r>
              <a:rPr lang="en-US" dirty="0" smtClean="0"/>
              <a:t>Semantic Web Stack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r>
            <a:br>
              <a:rPr lang="en-US" dirty="0" smtClean="0"/>
            </a:br>
            <a:r>
              <a:rPr lang="en-US" dirty="0" err="1" smtClean="0"/>
              <a:t>chuẩn</a:t>
            </a:r>
            <a:r>
              <a:rPr lang="en-US" dirty="0" smtClean="0"/>
              <a:t> </a:t>
            </a:r>
            <a:r>
              <a:rPr lang="en-US" dirty="0" err="1" smtClean="0"/>
              <a:t>như</a:t>
            </a:r>
            <a:r>
              <a:rPr lang="en-US" dirty="0" smtClean="0"/>
              <a:t> </a:t>
            </a:r>
            <a:r>
              <a:rPr lang="en-US" dirty="0" err="1" smtClean="0"/>
              <a:t>hình</a:t>
            </a:r>
            <a:r>
              <a:rPr lang="en-US" dirty="0" smtClean="0"/>
              <a:t> </a:t>
            </a:r>
            <a:r>
              <a:rPr lang="en-US" dirty="0" err="1" smtClean="0"/>
              <a:t>bên</a:t>
            </a:r>
            <a:r>
              <a:rPr lang="en-US" dirty="0" smtClean="0"/>
              <a:t>.</a:t>
            </a:r>
          </a:p>
          <a:p>
            <a:pPr>
              <a:buFontTx/>
              <a:buChar char="-"/>
            </a:pPr>
            <a:r>
              <a:rPr lang="en-US" dirty="0" err="1" smtClean="0"/>
              <a:t>Có</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an </a:t>
            </a:r>
            <a:r>
              <a:rPr lang="en-US" dirty="0" err="1" smtClean="0"/>
              <a:t>toàn</a:t>
            </a:r>
            <a:r>
              <a:rPr lang="en-US" dirty="0" smtClean="0"/>
              <a:t> </a:t>
            </a:r>
            <a:r>
              <a:rPr lang="en-US" dirty="0" err="1" smtClean="0"/>
              <a:t>trong</a:t>
            </a:r>
            <a:r>
              <a:rPr lang="en-US" dirty="0" smtClean="0"/>
              <a:t> </a:t>
            </a:r>
            <a:r>
              <a:rPr lang="en-US" dirty="0" err="1" smtClean="0"/>
              <a:t>quá</a:t>
            </a:r>
            <a:r>
              <a:rPr lang="en-US" dirty="0" smtClean="0"/>
              <a:t/>
            </a:r>
            <a:br>
              <a:rPr lang="en-US" dirty="0" smtClean="0"/>
            </a:br>
            <a:r>
              <a:rPr lang="en-US" dirty="0" err="1" smtClean="0"/>
              <a:t>trình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internet.</a:t>
            </a:r>
          </a:p>
          <a:p>
            <a:pPr>
              <a:buFontTx/>
              <a:buChar char="-"/>
            </a:pPr>
            <a:r>
              <a:rPr lang="en-US" dirty="0" err="1" smtClean="0"/>
              <a:t>Còn</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như</a:t>
            </a:r>
            <a:r>
              <a:rPr lang="en-US" dirty="0" smtClean="0"/>
              <a:t> </a:t>
            </a:r>
            <a:r>
              <a:rPr lang="en-US" dirty="0" err="1" smtClean="0"/>
              <a:t>chuẩn</a:t>
            </a:r>
            <a:r>
              <a:rPr lang="en-US" dirty="0"/>
              <a:t> </a:t>
            </a:r>
            <a:r>
              <a:rPr lang="en-US" dirty="0" smtClean="0"/>
              <a:t>Unifying logic, Proof, </a:t>
            </a:r>
            <a:br>
              <a:rPr lang="en-US" dirty="0" smtClean="0"/>
            </a:br>
            <a:r>
              <a:rPr lang="en-US" dirty="0" smtClean="0"/>
              <a:t>Trust. </a:t>
            </a:r>
            <a:r>
              <a:rPr lang="en-US" dirty="0" err="1" smtClean="0"/>
              <a:t>Và</a:t>
            </a:r>
            <a:r>
              <a:rPr lang="en-US" dirty="0" smtClean="0"/>
              <a:t> </a:t>
            </a:r>
            <a:r>
              <a:rPr lang="en-US" dirty="0" err="1" smtClean="0"/>
              <a:t>đây</a:t>
            </a:r>
            <a:r>
              <a:rPr lang="en-US" dirty="0" smtClean="0"/>
              <a:t> </a:t>
            </a:r>
            <a:r>
              <a:rPr lang="en-US" dirty="0" err="1" smtClean="0"/>
              <a:t>cũng</a:t>
            </a:r>
            <a:r>
              <a:rPr lang="en-US" dirty="0" smtClean="0"/>
              <a:t> </a:t>
            </a:r>
            <a:r>
              <a:rPr lang="en-US" dirty="0" err="1" smtClean="0"/>
              <a:t>là</a:t>
            </a:r>
            <a:r>
              <a:rPr lang="en-US" dirty="0" smtClean="0"/>
              <a:t> </a:t>
            </a:r>
            <a:r>
              <a:rPr lang="en-US" dirty="0" err="1" smtClean="0"/>
              <a:t>nơi</a:t>
            </a:r>
            <a:r>
              <a:rPr lang="en-US" dirty="0" smtClean="0"/>
              <a:t> </a:t>
            </a:r>
            <a:r>
              <a:rPr lang="en-US" dirty="0" err="1" smtClean="0"/>
              <a:t>tập</a:t>
            </a:r>
            <a:r>
              <a:rPr lang="en-US" dirty="0" smtClean="0"/>
              <a:t> </a:t>
            </a:r>
            <a:r>
              <a:rPr lang="en-US" dirty="0" err="1" smtClean="0"/>
              <a:t>trung</a:t>
            </a:r>
            <a:r>
              <a:rPr lang="en-US" dirty="0" smtClean="0"/>
              <a:t/>
            </a:r>
            <a:br>
              <a:rPr lang="en-US" dirty="0" smtClean="0"/>
            </a:br>
            <a:r>
              <a:rPr lang="en-US" dirty="0" err="1" smtClean="0"/>
              <a:t>nhiều</a:t>
            </a:r>
            <a:r>
              <a:rPr lang="en-US" dirty="0" smtClean="0"/>
              <a:t> </a:t>
            </a:r>
            <a:r>
              <a:rPr lang="en-US" dirty="0" err="1" smtClean="0"/>
              <a:t>nghiên</a:t>
            </a:r>
            <a:r>
              <a:rPr lang="en-US" dirty="0" smtClean="0"/>
              <a:t> </a:t>
            </a:r>
            <a:r>
              <a:rPr lang="en-US" dirty="0" err="1" smtClean="0"/>
              <a:t>cứu</a:t>
            </a:r>
            <a:r>
              <a:rPr lang="en-US" dirty="0" smtClean="0"/>
              <a:t>.</a:t>
            </a:r>
          </a:p>
          <a:p>
            <a:pPr>
              <a:buFontTx/>
              <a:buChar char="-"/>
            </a:pPr>
            <a:endParaRPr lang="en-US" dirty="0" smtClean="0"/>
          </a:p>
          <a:p>
            <a:pPr marL="457200" lvl="1" indent="0">
              <a:buNone/>
            </a:pPr>
            <a:endParaRPr lang="en-US" dirty="0"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264712" y="688769"/>
            <a:ext cx="5820410" cy="5589905"/>
          </a:xfrm>
          <a:prstGeom prst="rect">
            <a:avLst/>
          </a:prstGeom>
          <a:noFill/>
          <a:ln>
            <a:noFill/>
          </a:ln>
        </p:spPr>
      </p:pic>
      <p:sp>
        <p:nvSpPr>
          <p:cNvPr id="4" name="Date Placeholder 3"/>
          <p:cNvSpPr>
            <a:spLocks noGrp="1"/>
          </p:cNvSpPr>
          <p:nvPr>
            <p:ph type="dt" sz="half" idx="10"/>
          </p:nvPr>
        </p:nvSpPr>
        <p:spPr/>
        <p:txBody>
          <a:bodyPr/>
          <a:lstStyle/>
          <a:p>
            <a:fld id="{6D3C2357-87FD-4091-A244-208D5421C224}"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12</a:t>
            </a:fld>
            <a:endParaRPr lang="en-US"/>
          </a:p>
        </p:txBody>
      </p:sp>
    </p:spTree>
    <p:extLst>
      <p:ext uri="{BB962C8B-B14F-4D97-AF65-F5344CB8AC3E}">
        <p14:creationId xmlns:p14="http://schemas.microsoft.com/office/powerpoint/2010/main" val="80801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trang</a:t>
            </a:r>
            <a:r>
              <a:rPr lang="en-US" dirty="0" smtClean="0"/>
              <a:t> web </a:t>
            </a:r>
            <a:r>
              <a:rPr lang="en-US" dirty="0" err="1" smtClean="0"/>
              <a:t>hiện</a:t>
            </a:r>
            <a:r>
              <a:rPr lang="en-US" dirty="0" smtClean="0"/>
              <a:t> nay </a:t>
            </a:r>
            <a:r>
              <a:rPr lang="en-US" dirty="0" err="1" smtClean="0"/>
              <a:t>thường</a:t>
            </a:r>
            <a:r>
              <a:rPr lang="en-US" dirty="0" smtClean="0"/>
              <a:t> </a:t>
            </a:r>
            <a:r>
              <a:rPr lang="en-US" dirty="0" err="1" smtClean="0"/>
              <a:t>chứa</a:t>
            </a:r>
            <a:r>
              <a:rPr lang="en-US" dirty="0" smtClean="0"/>
              <a:t> 1 </a:t>
            </a:r>
            <a:r>
              <a:rPr lang="en-US" dirty="0" err="1" smtClean="0"/>
              <a:t>số</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khi</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đôi</a:t>
            </a:r>
            <a:r>
              <a:rPr lang="en-US" dirty="0" smtClean="0"/>
              <a:t> </a:t>
            </a:r>
            <a:r>
              <a:rPr lang="en-US" dirty="0" err="1" smtClean="0"/>
              <a:t>lúc</a:t>
            </a:r>
            <a:r>
              <a:rPr lang="en-US" dirty="0" smtClean="0"/>
              <a:t> </a:t>
            </a:r>
            <a:r>
              <a:rPr lang="en-US" dirty="0" err="1" smtClean="0"/>
              <a:t>còn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trang</a:t>
            </a:r>
            <a:r>
              <a:rPr lang="en-US" dirty="0" smtClean="0"/>
              <a:t>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Thỉnh</a:t>
            </a:r>
            <a:r>
              <a:rPr lang="en-US" dirty="0" smtClean="0"/>
              <a:t> </a:t>
            </a:r>
            <a:r>
              <a:rPr lang="en-US" dirty="0" err="1" smtClean="0"/>
              <a:t>thoảng</a:t>
            </a:r>
            <a:r>
              <a:rPr lang="en-US" dirty="0" smtClean="0"/>
              <a:t> ta </a:t>
            </a:r>
            <a:r>
              <a:rPr lang="en-US" dirty="0" err="1" smtClean="0"/>
              <a:t>cũng</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Và</a:t>
            </a:r>
            <a:r>
              <a:rPr lang="en-US" dirty="0" smtClean="0"/>
              <a:t> </a:t>
            </a:r>
            <a:r>
              <a:rPr lang="en-US" dirty="0" err="1" smtClean="0"/>
              <a:t>để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này</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kỹ</a:t>
            </a:r>
            <a:r>
              <a:rPr lang="en-US" dirty="0" smtClean="0"/>
              <a:t> </a:t>
            </a:r>
            <a:r>
              <a:rPr lang="en-US" dirty="0" err="1" smtClean="0"/>
              <a:t>thuật</a:t>
            </a:r>
            <a:r>
              <a:rPr lang="en-US" dirty="0" smtClean="0"/>
              <a:t> Linked Open Data – LOD.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r>
              <a:rPr lang="en-US" dirty="0" smtClean="0"/>
              <a:t> </a:t>
            </a:r>
            <a:r>
              <a:rPr lang="en-US" dirty="0" err="1" smtClean="0"/>
              <a:t>từ</a:t>
            </a:r>
            <a:r>
              <a:rPr lang="en-US" dirty="0" smtClean="0"/>
              <a:t> </a:t>
            </a:r>
            <a:r>
              <a:rPr lang="en-US" dirty="0" err="1" smtClean="0"/>
              <a:t>nhiều</a:t>
            </a:r>
            <a:r>
              <a:rPr lang="en-US" dirty="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rồi</a:t>
            </a:r>
            <a:r>
              <a:rPr lang="en-US" dirty="0" smtClean="0"/>
              <a:t> </a:t>
            </a:r>
            <a:r>
              <a:rPr lang="en-US" dirty="0" err="1" smtClean="0"/>
              <a:t>sinh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sáp</a:t>
            </a:r>
            <a:r>
              <a:rPr lang="en-US" dirty="0" smtClean="0"/>
              <a:t> </a:t>
            </a:r>
            <a:r>
              <a:rPr lang="en-US" dirty="0" err="1" smtClean="0"/>
              <a:t>nhập</a:t>
            </a:r>
            <a:r>
              <a:rPr lang="en-US" dirty="0" smtClean="0"/>
              <a:t> </a:t>
            </a:r>
            <a:r>
              <a:rPr lang="en-US" dirty="0" err="1" smtClean="0"/>
              <a:t>lại</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1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mới</a:t>
            </a:r>
            <a:r>
              <a:rPr lang="en-US" dirty="0" smtClean="0"/>
              <a:t> </a:t>
            </a:r>
            <a:r>
              <a:rPr lang="en-US" dirty="0" err="1" smtClean="0"/>
              <a:t>của</a:t>
            </a:r>
            <a:r>
              <a:rPr lang="en-US" dirty="0" smtClean="0"/>
              <a:t> ta.</a:t>
            </a:r>
          </a:p>
          <a:p>
            <a:pPr marL="0" indent="0">
              <a:buNone/>
            </a:pPr>
            <a:endParaRPr lang="en-US" dirty="0"/>
          </a:p>
        </p:txBody>
      </p:sp>
      <p:sp>
        <p:nvSpPr>
          <p:cNvPr id="4" name="Date Placeholder 3"/>
          <p:cNvSpPr>
            <a:spLocks noGrp="1"/>
          </p:cNvSpPr>
          <p:nvPr>
            <p:ph type="dt" sz="half" idx="10"/>
          </p:nvPr>
        </p:nvSpPr>
        <p:spPr/>
        <p:txBody>
          <a:bodyPr/>
          <a:lstStyle/>
          <a:p>
            <a:fld id="{E561D507-D684-462B-A9F2-9ECF47683420}"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13</a:t>
            </a:fld>
            <a:endParaRPr lang="en-US"/>
          </a:p>
        </p:txBody>
      </p:sp>
    </p:spTree>
    <p:extLst>
      <p:ext uri="{BB962C8B-B14F-4D97-AF65-F5344CB8AC3E}">
        <p14:creationId xmlns:p14="http://schemas.microsoft.com/office/powerpoint/2010/main" val="274890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các</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mở</a:t>
            </a: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LOD </a:t>
            </a:r>
            <a:r>
              <a:rPr lang="en-US" dirty="0" err="1" smtClean="0"/>
              <a:t>được</a:t>
            </a:r>
            <a:r>
              <a:rPr lang="en-US" dirty="0" smtClean="0"/>
              <a:t> </a:t>
            </a:r>
            <a:r>
              <a:rPr lang="en-US" dirty="0" err="1" smtClean="0"/>
              <a:t>sinh</a:t>
            </a:r>
            <a:r>
              <a:rPr lang="en-US" dirty="0" smtClean="0"/>
              <a:t> </a:t>
            </a:r>
            <a:r>
              <a:rPr lang="en-US" dirty="0" err="1" smtClean="0"/>
              <a:t>ra</a:t>
            </a:r>
            <a:r>
              <a:rPr lang="en-US" dirty="0" smtClean="0"/>
              <a:t> </a:t>
            </a:r>
            <a:r>
              <a:rPr lang="en-US" dirty="0" err="1" smtClean="0"/>
              <a:t>bởi</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br>
              <a:rPr lang="en-US" dirty="0" smtClean="0"/>
            </a:br>
            <a:r>
              <a:rPr lang="en-US" dirty="0" smtClean="0"/>
              <a:t>Do </a:t>
            </a:r>
            <a:r>
              <a:rPr lang="en-US" dirty="0" err="1" smtClean="0"/>
              <a:t>đó</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tuân</a:t>
            </a:r>
            <a:r>
              <a:rPr lang="en-US" dirty="0" smtClean="0"/>
              <a:t> </a:t>
            </a:r>
            <a:r>
              <a:rPr lang="en-US" dirty="0" err="1" smtClean="0"/>
              <a:t>thủ</a:t>
            </a:r>
            <a:r>
              <a:rPr lang="en-US" dirty="0" smtClean="0"/>
              <a:t> </a:t>
            </a:r>
            <a:r>
              <a:rPr lang="en-US" dirty="0" err="1" smtClean="0"/>
              <a:t>các</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các</a:t>
            </a:r>
            <a:r>
              <a:rPr lang="en-US" dirty="0" smtClean="0"/>
              <a:t> </a:t>
            </a:r>
            <a:r>
              <a:rPr lang="en-US" dirty="0" err="1" smtClean="0"/>
              <a:t>nút</a:t>
            </a:r>
            <a:r>
              <a:rPr lang="en-US" dirty="0" smtClean="0"/>
              <a:t> </a:t>
            </a:r>
            <a:r>
              <a:rPr lang="en-US" dirty="0" err="1" smtClean="0"/>
              <a:t>trong</a:t>
            </a:r>
            <a:r>
              <a:rPr lang="en-US" dirty="0" smtClean="0"/>
              <a:t> LOD.</a:t>
            </a:r>
          </a:p>
          <a:p>
            <a:r>
              <a:rPr lang="en-US" dirty="0" smtClean="0"/>
              <a:t>LOD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quá</a:t>
            </a:r>
            <a:r>
              <a:rPr lang="en-US" dirty="0" smtClean="0"/>
              <a:t> </a:t>
            </a:r>
            <a:r>
              <a:rPr lang="en-US" dirty="0" err="1" smtClean="0"/>
              <a:t>khứ</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Từ</a:t>
            </a:r>
            <a:r>
              <a:rPr lang="en-US" dirty="0" smtClean="0"/>
              <a:t> </a:t>
            </a:r>
            <a:r>
              <a:rPr lang="en-US" dirty="0" err="1" smtClean="0"/>
              <a:t>đó</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tốt</a:t>
            </a:r>
            <a:r>
              <a:rPr lang="en-US" dirty="0" smtClean="0"/>
              <a:t> LOD </a:t>
            </a:r>
            <a:r>
              <a:rPr lang="en-US" dirty="0" err="1" smtClean="0"/>
              <a:t>thì</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nhanh</a:t>
            </a:r>
            <a:r>
              <a:rPr lang="en-US" dirty="0" smtClean="0"/>
              <a:t> </a:t>
            </a:r>
            <a:r>
              <a:rPr lang="en-US" dirty="0" err="1" smtClean="0"/>
              <a:t>chóng</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công</a:t>
            </a:r>
            <a:r>
              <a:rPr lang="en-US" dirty="0" smtClean="0"/>
              <a:t> </a:t>
            </a:r>
            <a:r>
              <a:rPr lang="en-US" dirty="0" err="1" smtClean="0"/>
              <a:t>ty</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công</a:t>
            </a:r>
            <a:r>
              <a:rPr lang="en-US" dirty="0" smtClean="0"/>
              <a:t> </a:t>
            </a:r>
            <a:r>
              <a:rPr lang="en-US" dirty="0" err="1" smtClean="0"/>
              <a:t>ty</a:t>
            </a:r>
            <a:r>
              <a:rPr lang="en-US" dirty="0" smtClean="0"/>
              <a:t> </a:t>
            </a:r>
            <a:r>
              <a:rPr lang="en-US" dirty="0" err="1" smtClean="0"/>
              <a:t>hơn</a:t>
            </a:r>
            <a:r>
              <a:rPr lang="en-US" dirty="0" smtClean="0"/>
              <a:t>.</a:t>
            </a:r>
            <a:endParaRPr lang="en-US" dirty="0"/>
          </a:p>
        </p:txBody>
      </p:sp>
      <p:sp>
        <p:nvSpPr>
          <p:cNvPr id="4" name="Date Placeholder 3"/>
          <p:cNvSpPr>
            <a:spLocks noGrp="1"/>
          </p:cNvSpPr>
          <p:nvPr>
            <p:ph type="dt" sz="half" idx="10"/>
          </p:nvPr>
        </p:nvSpPr>
        <p:spPr/>
        <p:txBody>
          <a:bodyPr/>
          <a:lstStyle/>
          <a:p>
            <a:fld id="{57F270FF-D41B-4D5E-9788-81BA449409D9}"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14</a:t>
            </a:fld>
            <a:endParaRPr lang="en-US"/>
          </a:p>
        </p:txBody>
      </p:sp>
    </p:spTree>
    <p:extLst>
      <p:ext uri="{BB962C8B-B14F-4D97-AF65-F5344CB8AC3E}">
        <p14:creationId xmlns:p14="http://schemas.microsoft.com/office/powerpoint/2010/main" val="238753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409794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cxnSp>
        <p:nvCxnSpPr>
          <p:cNvPr id="35" name="Straight Connector 34"/>
          <p:cNvCxnSpPr/>
          <p:nvPr/>
        </p:nvCxnSpPr>
        <p:spPr>
          <a:xfrm>
            <a:off x="1" y="3644968"/>
            <a:ext cx="12192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18575" y="3500989"/>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7" name="Oval 36"/>
          <p:cNvSpPr/>
          <p:nvPr/>
        </p:nvSpPr>
        <p:spPr>
          <a:xfrm>
            <a:off x="4908551" y="3530080"/>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8" name="Oval 37"/>
          <p:cNvSpPr/>
          <p:nvPr/>
        </p:nvSpPr>
        <p:spPr>
          <a:xfrm>
            <a:off x="10166738" y="3501235"/>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9" name="Rectangle 38"/>
          <p:cNvSpPr/>
          <p:nvPr/>
        </p:nvSpPr>
        <p:spPr>
          <a:xfrm>
            <a:off x="4558834" y="4641849"/>
            <a:ext cx="1354412" cy="1200329"/>
          </a:xfrm>
          <a:prstGeom prst="rect">
            <a:avLst/>
          </a:prstGeom>
        </p:spPr>
        <p:txBody>
          <a:bodyPr wrap="square" numCol="1" spcCol="457200">
            <a:spAutoFit/>
          </a:bodyPr>
          <a:lstStyle/>
          <a:p>
            <a:pPr fontAlgn="base"/>
            <a:r>
              <a:rPr lang="en-US" smtClean="0">
                <a:solidFill>
                  <a:prstClr val="black">
                    <a:lumMod val="85000"/>
                    <a:lumOff val="15000"/>
                  </a:prstClr>
                </a:solidFill>
                <a:latin typeface="Arial (Body)"/>
                <a:ea typeface="Roboto Light" pitchFamily="2" charset="0"/>
                <a:cs typeface="Segoe UI" pitchFamily="34" charset="0"/>
              </a:rPr>
              <a:t>Tách ra thành dự án mã nguồn mở.</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0" name="TextBox 39"/>
          <p:cNvSpPr txBox="1"/>
          <p:nvPr/>
        </p:nvSpPr>
        <p:spPr>
          <a:xfrm>
            <a:off x="1938088" y="3958260"/>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2003</a:t>
            </a:r>
            <a:endParaRPr lang="en-US" sz="2400" spc="-300" dirty="0">
              <a:solidFill>
                <a:prstClr val="black">
                  <a:lumMod val="85000"/>
                  <a:lumOff val="15000"/>
                </a:prstClr>
              </a:solidFill>
              <a:latin typeface="Roboto" pitchFamily="2" charset="0"/>
              <a:ea typeface="Roboto" pitchFamily="2" charset="0"/>
            </a:endParaRPr>
          </a:p>
        </p:txBody>
      </p:sp>
      <p:sp>
        <p:nvSpPr>
          <p:cNvPr id="42" name="TextBox 41"/>
          <p:cNvSpPr txBox="1"/>
          <p:nvPr/>
        </p:nvSpPr>
        <p:spPr>
          <a:xfrm>
            <a:off x="4674474" y="4002683"/>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2007</a:t>
            </a:r>
            <a:endParaRPr lang="en-US" sz="2400" spc="-300" dirty="0">
              <a:solidFill>
                <a:prstClr val="black">
                  <a:lumMod val="85000"/>
                  <a:lumOff val="15000"/>
                </a:prstClr>
              </a:solidFill>
              <a:latin typeface="Roboto" pitchFamily="2" charset="0"/>
              <a:ea typeface="Roboto" pitchFamily="2" charset="0"/>
            </a:endParaRPr>
          </a:p>
        </p:txBody>
      </p:sp>
      <p:sp>
        <p:nvSpPr>
          <p:cNvPr id="43" name="Rectangle 42"/>
          <p:cNvSpPr/>
          <p:nvPr/>
        </p:nvSpPr>
        <p:spPr>
          <a:xfrm>
            <a:off x="509524" y="4629616"/>
            <a:ext cx="3383495" cy="1754326"/>
          </a:xfrm>
          <a:prstGeom prst="rect">
            <a:avLst/>
          </a:prstGeom>
        </p:spPr>
        <p:txBody>
          <a:bodyPr wrap="square" numCol="1" spcCol="457200">
            <a:spAutoFit/>
          </a:bodyPr>
          <a:lstStyle/>
          <a:p>
            <a:pPr algn="just" fontAlgn="base"/>
            <a:r>
              <a:rPr lang="es-ES" altLang="en-US">
                <a:latin typeface="Roboto Light"/>
                <a:sym typeface="Lato Regular" charset="0"/>
              </a:rPr>
              <a:t>Được phát triển từ năm </a:t>
            </a:r>
            <a:r>
              <a:rPr lang="es-ES" altLang="en-US" smtClean="0">
                <a:latin typeface="Roboto Light"/>
                <a:sym typeface="Lato Regular" charset="0"/>
              </a:rPr>
              <a:t>2003 bởi </a:t>
            </a:r>
            <a:r>
              <a:rPr lang="vi-VN"/>
              <a:t>Windh Technologies, công ty quản lý tài sản phương tiện </a:t>
            </a:r>
            <a:r>
              <a:rPr lang="vi-VN" smtClean="0"/>
              <a:t>truyền</a:t>
            </a:r>
            <a:r>
              <a:rPr lang="en-US" smtClean="0">
                <a:latin typeface="Roboto Light"/>
              </a:rPr>
              <a:t> </a:t>
            </a:r>
            <a:r>
              <a:rPr lang="en-US">
                <a:latin typeface="Roboto Light"/>
              </a:rPr>
              <a:t>thông, giám đốc công nghệ Peter với Emil, Johan dựng một giao diện đồ thị</a:t>
            </a:r>
            <a:endParaRPr lang="en-US" dirty="0">
              <a:latin typeface="Roboto Light"/>
              <a:ea typeface="Roboto Light" pitchFamily="2" charset="0"/>
              <a:cs typeface="Segoe UI" pitchFamily="34" charset="0"/>
            </a:endParaRPr>
          </a:p>
        </p:txBody>
      </p:sp>
      <p:sp>
        <p:nvSpPr>
          <p:cNvPr id="44" name="TextBox 43"/>
          <p:cNvSpPr txBox="1"/>
          <p:nvPr/>
        </p:nvSpPr>
        <p:spPr>
          <a:xfrm>
            <a:off x="9993216" y="3925874"/>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2015</a:t>
            </a:r>
            <a:endParaRPr lang="en-US" sz="2400" spc="-300" dirty="0">
              <a:solidFill>
                <a:prstClr val="black">
                  <a:lumMod val="85000"/>
                  <a:lumOff val="15000"/>
                </a:prstClr>
              </a:solidFill>
              <a:latin typeface="Roboto" pitchFamily="2" charset="0"/>
              <a:ea typeface="Roboto" pitchFamily="2" charset="0"/>
            </a:endParaRPr>
          </a:p>
        </p:txBody>
      </p:sp>
      <p:sp>
        <p:nvSpPr>
          <p:cNvPr id="45" name="Oval 44"/>
          <p:cNvSpPr/>
          <p:nvPr/>
        </p:nvSpPr>
        <p:spPr>
          <a:xfrm>
            <a:off x="7624026" y="3560092"/>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46" name="TextBox 45"/>
          <p:cNvSpPr txBox="1"/>
          <p:nvPr/>
        </p:nvSpPr>
        <p:spPr>
          <a:xfrm>
            <a:off x="7446397" y="3925875"/>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2011</a:t>
            </a:r>
            <a:endParaRPr lang="en-US" sz="2400" spc="-300" dirty="0">
              <a:solidFill>
                <a:prstClr val="black">
                  <a:lumMod val="85000"/>
                  <a:lumOff val="15000"/>
                </a:prstClr>
              </a:solidFill>
              <a:latin typeface="Roboto" pitchFamily="2" charset="0"/>
              <a:ea typeface="Roboto" pitchFamily="2" charset="0"/>
            </a:endParaRPr>
          </a:p>
        </p:txBody>
      </p:sp>
      <p:sp>
        <p:nvSpPr>
          <p:cNvPr id="47" name="Rectangle 46"/>
          <p:cNvSpPr/>
          <p:nvPr/>
        </p:nvSpPr>
        <p:spPr>
          <a:xfrm>
            <a:off x="6932051" y="4373851"/>
            <a:ext cx="2171766" cy="1477328"/>
          </a:xfrm>
          <a:prstGeom prst="rect">
            <a:avLst/>
          </a:prstGeom>
        </p:spPr>
        <p:txBody>
          <a:bodyPr wrap="square" numCol="1" spcCol="457200">
            <a:spAutoFit/>
          </a:bodyPr>
          <a:lstStyle/>
          <a:p>
            <a:pPr fontAlgn="base"/>
            <a:r>
              <a:rPr lang="vi-VN"/>
              <a:t>Neo4j Server đã được tạo ra (trước đây chỉ có một DB nhúng</a:t>
            </a:r>
            <a:r>
              <a:rPr lang="vi-VN" smtClean="0"/>
              <a:t>)</a:t>
            </a:r>
            <a:r>
              <a:rPr lang="en-US" smtClean="0"/>
              <a:t> và được tập đòn Neo tài trợ</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8" name="Rectangle 47"/>
          <p:cNvSpPr/>
          <p:nvPr/>
        </p:nvSpPr>
        <p:spPr>
          <a:xfrm>
            <a:off x="9396301" y="4329046"/>
            <a:ext cx="2529536" cy="2031325"/>
          </a:xfrm>
          <a:prstGeom prst="rect">
            <a:avLst/>
          </a:prstGeom>
        </p:spPr>
        <p:txBody>
          <a:bodyPr wrap="square" numCol="1" spcCol="457200">
            <a:spAutoFit/>
          </a:bodyPr>
          <a:lstStyle/>
          <a:p>
            <a:pPr fontAlgn="base"/>
            <a:r>
              <a:rPr lang="en-US" smtClean="0">
                <a:latin typeface="Arial (Body)"/>
              </a:rPr>
              <a:t>Được sử dụng rộng rãi trên toàn cầu với 1,000,00 download và 50,000 download mỗi tháng.</a:t>
            </a:r>
          </a:p>
          <a:p>
            <a:pPr fontAlgn="base"/>
            <a:r>
              <a:rPr lang="en-US" smtClean="0">
                <a:solidFill>
                  <a:prstClr val="black">
                    <a:lumMod val="85000"/>
                    <a:lumOff val="15000"/>
                  </a:prstClr>
                </a:solidFill>
                <a:latin typeface="Arial (Body)"/>
                <a:ea typeface="Roboto Light" pitchFamily="2" charset="0"/>
                <a:cs typeface="Segoe UI" pitchFamily="34" charset="0"/>
              </a:rPr>
              <a:t>Phiên bản hiện tại: Neo4J 2.3</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2" name="Date Placeholder 1"/>
          <p:cNvSpPr>
            <a:spLocks noGrp="1"/>
          </p:cNvSpPr>
          <p:nvPr>
            <p:ph type="dt" sz="half" idx="10"/>
          </p:nvPr>
        </p:nvSpPr>
        <p:spPr/>
        <p:txBody>
          <a:bodyPr/>
          <a:lstStyle/>
          <a:p>
            <a:fld id="{C4002AB5-24DE-43EF-8E9A-C7A42E61E2F2}"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16</a:t>
            </a:fld>
            <a:endParaRPr lang="en-US"/>
          </a:p>
        </p:txBody>
      </p:sp>
    </p:spTree>
    <p:extLst>
      <p:ext uri="{BB962C8B-B14F-4D97-AF65-F5344CB8AC3E}">
        <p14:creationId xmlns:p14="http://schemas.microsoft.com/office/powerpoint/2010/main" val="77618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 presetClass="entr" presetSubtype="8" decel="10000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0-#ppt_w/2"/>
                                          </p:val>
                                        </p:tav>
                                        <p:tav tm="100000">
                                          <p:val>
                                            <p:strVal val="#ppt_x"/>
                                          </p:val>
                                        </p:tav>
                                      </p:tavLst>
                                    </p:anim>
                                    <p:anim calcmode="lin" valueType="num">
                                      <p:cBhvr additive="base">
                                        <p:cTn id="11" dur="1000" fill="hold"/>
                                        <p:tgtEl>
                                          <p:spTgt spid="38"/>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0-#ppt_w/2"/>
                                          </p:val>
                                        </p:tav>
                                        <p:tav tm="100000">
                                          <p:val>
                                            <p:strVal val="#ppt_x"/>
                                          </p:val>
                                        </p:tav>
                                      </p:tavLst>
                                    </p:anim>
                                    <p:anim calcmode="lin" valueType="num">
                                      <p:cBhvr additive="base">
                                        <p:cTn id="15" dur="10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6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000" fill="hold"/>
                                        <p:tgtEl>
                                          <p:spTgt spid="36"/>
                                        </p:tgtEl>
                                        <p:attrNameLst>
                                          <p:attrName>ppt_x</p:attrName>
                                        </p:attrNameLst>
                                      </p:cBhvr>
                                      <p:tavLst>
                                        <p:tav tm="0">
                                          <p:val>
                                            <p:strVal val="0-#ppt_w/2"/>
                                          </p:val>
                                        </p:tav>
                                        <p:tav tm="100000">
                                          <p:val>
                                            <p:strVal val="#ppt_x"/>
                                          </p:val>
                                        </p:tav>
                                      </p:tavLst>
                                    </p:anim>
                                    <p:anim calcmode="lin" valueType="num">
                                      <p:cBhvr additive="base">
                                        <p:cTn id="19" dur="10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8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1000" fill="hold"/>
                                        <p:tgtEl>
                                          <p:spTgt spid="43"/>
                                        </p:tgtEl>
                                        <p:attrNameLst>
                                          <p:attrName>ppt_x</p:attrName>
                                        </p:attrNameLst>
                                      </p:cBhvr>
                                      <p:tavLst>
                                        <p:tav tm="0">
                                          <p:val>
                                            <p:strVal val="0-#ppt_w/2"/>
                                          </p:val>
                                        </p:tav>
                                        <p:tav tm="100000">
                                          <p:val>
                                            <p:strVal val="#ppt_x"/>
                                          </p:val>
                                        </p:tav>
                                      </p:tavLst>
                                    </p:anim>
                                    <p:anim calcmode="lin" valueType="num">
                                      <p:cBhvr additive="base">
                                        <p:cTn id="23" dur="10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000" fill="hold"/>
                                        <p:tgtEl>
                                          <p:spTgt spid="40"/>
                                        </p:tgtEl>
                                        <p:attrNameLst>
                                          <p:attrName>ppt_x</p:attrName>
                                        </p:attrNameLst>
                                      </p:cBhvr>
                                      <p:tavLst>
                                        <p:tav tm="0">
                                          <p:val>
                                            <p:strVal val="0-#ppt_w/2"/>
                                          </p:val>
                                        </p:tav>
                                        <p:tav tm="100000">
                                          <p:val>
                                            <p:strVal val="#ppt_x"/>
                                          </p:val>
                                        </p:tav>
                                      </p:tavLst>
                                    </p:anim>
                                    <p:anim calcmode="lin" valueType="num">
                                      <p:cBhvr additive="base">
                                        <p:cTn id="27" dur="10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7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1000" fill="hold"/>
                                        <p:tgtEl>
                                          <p:spTgt spid="39"/>
                                        </p:tgtEl>
                                        <p:attrNameLst>
                                          <p:attrName>ppt_x</p:attrName>
                                        </p:attrNameLst>
                                      </p:cBhvr>
                                      <p:tavLst>
                                        <p:tav tm="0">
                                          <p:val>
                                            <p:strVal val="0-#ppt_w/2"/>
                                          </p:val>
                                        </p:tav>
                                        <p:tav tm="100000">
                                          <p:val>
                                            <p:strVal val="#ppt_x"/>
                                          </p:val>
                                        </p:tav>
                                      </p:tavLst>
                                    </p:anim>
                                    <p:anim calcmode="lin" valueType="num">
                                      <p:cBhvr additive="base">
                                        <p:cTn id="31" dur="10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5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1000" fill="hold"/>
                                        <p:tgtEl>
                                          <p:spTgt spid="42"/>
                                        </p:tgtEl>
                                        <p:attrNameLst>
                                          <p:attrName>ppt_x</p:attrName>
                                        </p:attrNameLst>
                                      </p:cBhvr>
                                      <p:tavLst>
                                        <p:tav tm="0">
                                          <p:val>
                                            <p:strVal val="0-#ppt_w/2"/>
                                          </p:val>
                                        </p:tav>
                                        <p:tav tm="100000">
                                          <p:val>
                                            <p:strVal val="#ppt_x"/>
                                          </p:val>
                                        </p:tav>
                                      </p:tavLst>
                                    </p:anim>
                                    <p:anim calcmode="lin" valueType="num">
                                      <p:cBhvr additive="base">
                                        <p:cTn id="35" dur="100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5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0-#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1000" fill="hold"/>
                                        <p:tgtEl>
                                          <p:spTgt spid="45"/>
                                        </p:tgtEl>
                                        <p:attrNameLst>
                                          <p:attrName>ppt_x</p:attrName>
                                        </p:attrNameLst>
                                      </p:cBhvr>
                                      <p:tavLst>
                                        <p:tav tm="0">
                                          <p:val>
                                            <p:strVal val="0-#ppt_w/2"/>
                                          </p:val>
                                        </p:tav>
                                        <p:tav tm="100000">
                                          <p:val>
                                            <p:strVal val="#ppt_x"/>
                                          </p:val>
                                        </p:tav>
                                      </p:tavLst>
                                    </p:anim>
                                    <p:anim calcmode="lin" valueType="num">
                                      <p:cBhvr additive="base">
                                        <p:cTn id="43" dur="10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1000" fill="hold"/>
                                        <p:tgtEl>
                                          <p:spTgt spid="46"/>
                                        </p:tgtEl>
                                        <p:attrNameLst>
                                          <p:attrName>ppt_x</p:attrName>
                                        </p:attrNameLst>
                                      </p:cBhvr>
                                      <p:tavLst>
                                        <p:tav tm="0">
                                          <p:val>
                                            <p:strVal val="0-#ppt_w/2"/>
                                          </p:val>
                                        </p:tav>
                                        <p:tav tm="100000">
                                          <p:val>
                                            <p:strVal val="#ppt_x"/>
                                          </p:val>
                                        </p:tav>
                                      </p:tavLst>
                                    </p:anim>
                                    <p:anim calcmode="lin" valueType="num">
                                      <p:cBhvr additive="base">
                                        <p:cTn id="47" dur="1000" fill="hold"/>
                                        <p:tgtEl>
                                          <p:spTgt spid="4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70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1000" fill="hold"/>
                                        <p:tgtEl>
                                          <p:spTgt spid="47"/>
                                        </p:tgtEl>
                                        <p:attrNameLst>
                                          <p:attrName>ppt_x</p:attrName>
                                        </p:attrNameLst>
                                      </p:cBhvr>
                                      <p:tavLst>
                                        <p:tav tm="0">
                                          <p:val>
                                            <p:strVal val="0-#ppt_w/2"/>
                                          </p:val>
                                        </p:tav>
                                        <p:tav tm="100000">
                                          <p:val>
                                            <p:strVal val="#ppt_x"/>
                                          </p:val>
                                        </p:tav>
                                      </p:tavLst>
                                    </p:anim>
                                    <p:anim calcmode="lin" valueType="num">
                                      <p:cBhvr additive="base">
                                        <p:cTn id="51" dur="1000" fill="hold"/>
                                        <p:tgtEl>
                                          <p:spTgt spid="4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7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1000" fill="hold"/>
                                        <p:tgtEl>
                                          <p:spTgt spid="48"/>
                                        </p:tgtEl>
                                        <p:attrNameLst>
                                          <p:attrName>ppt_x</p:attrName>
                                        </p:attrNameLst>
                                      </p:cBhvr>
                                      <p:tavLst>
                                        <p:tav tm="0">
                                          <p:val>
                                            <p:strVal val="0-#ppt_w/2"/>
                                          </p:val>
                                        </p:tav>
                                        <p:tav tm="100000">
                                          <p:val>
                                            <p:strVal val="#ppt_x"/>
                                          </p:val>
                                        </p:tav>
                                      </p:tavLst>
                                    </p:anim>
                                    <p:anim calcmode="lin" valueType="num">
                                      <p:cBhvr additive="base">
                                        <p:cTn id="5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2" grpId="0"/>
      <p:bldP spid="43" grpId="0"/>
      <p:bldP spid="44" grpId="0"/>
      <p:bldP spid="45" grpId="0" animBg="1"/>
      <p:bldP spid="46"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6" name="Slide Number Placeholder 1"/>
          <p:cNvSpPr>
            <a:spLocks noGrp="1"/>
          </p:cNvSpPr>
          <p:nvPr>
            <p:ph type="sldNum" sz="quarter" idx="11"/>
          </p:nvPr>
        </p:nvSpPr>
        <p:spPr>
          <a:xfrm>
            <a:off x="4038600" y="6356350"/>
            <a:ext cx="4114800" cy="365125"/>
          </a:xfrm>
          <a:prstGeom prst="rect">
            <a:avLst/>
          </a:prstGeom>
        </p:spPr>
        <p:txBody>
          <a:bodyPr/>
          <a:lstStyle/>
          <a:p>
            <a:fld id="{AC8A3354-35A3-4475-B622-72BE953716D5}" type="slidenum">
              <a:rPr lang="id-ID" smtClean="0">
                <a:solidFill>
                  <a:srgbClr val="FFFFFF"/>
                </a:solidFill>
              </a:rPr>
              <a:pPr/>
              <a:t>17</a:t>
            </a:fld>
            <a:endParaRPr lang="id-ID">
              <a:solidFill>
                <a:srgbClr val="FFFFFF"/>
              </a:solidFill>
            </a:endParaRPr>
          </a:p>
        </p:txBody>
      </p:sp>
      <p:sp>
        <p:nvSpPr>
          <p:cNvPr id="27"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pic>
        <p:nvPicPr>
          <p:cNvPr id="28" name="Picture 27"/>
          <p:cNvPicPr/>
          <p:nvPr/>
        </p:nvPicPr>
        <p:blipFill>
          <a:blip r:embed="rId2"/>
          <a:stretch>
            <a:fillRect/>
          </a:stretch>
        </p:blipFill>
        <p:spPr>
          <a:xfrm>
            <a:off x="2013636" y="1151258"/>
            <a:ext cx="7516730" cy="4373779"/>
          </a:xfrm>
          <a:prstGeom prst="rect">
            <a:avLst/>
          </a:prstGeom>
        </p:spPr>
      </p:pic>
      <p:sp>
        <p:nvSpPr>
          <p:cNvPr id="2" name="Date Placeholder 1"/>
          <p:cNvSpPr>
            <a:spLocks noGrp="1"/>
          </p:cNvSpPr>
          <p:nvPr>
            <p:ph type="dt" sz="half" idx="10"/>
          </p:nvPr>
        </p:nvSpPr>
        <p:spPr/>
        <p:txBody>
          <a:bodyPr/>
          <a:lstStyle/>
          <a:p>
            <a:fld id="{CEAC9B72-0F8F-4D00-ACC1-AE4583B0688A}"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26634794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18</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
        <p:nvSpPr>
          <p:cNvPr id="3" name="Date Placeholder 2"/>
          <p:cNvSpPr>
            <a:spLocks noGrp="1"/>
          </p:cNvSpPr>
          <p:nvPr>
            <p:ph type="dt" sz="half" idx="10"/>
          </p:nvPr>
        </p:nvSpPr>
        <p:spPr/>
        <p:txBody>
          <a:bodyPr/>
          <a:lstStyle/>
          <a:p>
            <a:fld id="{D991F5CA-F60D-49B9-A563-832731C4B2C7}"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
        <p:nvSpPr>
          <p:cNvPr id="6" name="Date Placeholder 5"/>
          <p:cNvSpPr>
            <a:spLocks noGrp="1"/>
          </p:cNvSpPr>
          <p:nvPr>
            <p:ph type="dt" sz="half" idx="10"/>
          </p:nvPr>
        </p:nvSpPr>
        <p:spPr/>
        <p:txBody>
          <a:bodyPr/>
          <a:lstStyle/>
          <a:p>
            <a:fld id="{CE86FD52-BBA1-4AC2-8773-531C3ACD3DA2}"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19</a:t>
            </a:fld>
            <a:endParaRPr lang="en-US"/>
          </a:p>
        </p:txBody>
      </p:sp>
    </p:spTree>
    <p:extLst>
      <p:ext uri="{BB962C8B-B14F-4D97-AF65-F5344CB8AC3E}">
        <p14:creationId xmlns:p14="http://schemas.microsoft.com/office/powerpoint/2010/main" val="17668774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p>
          <a:p>
            <a:pPr algn="l">
              <a:buClr>
                <a:srgbClr val="5B9BD5">
                  <a:lumMod val="75000"/>
                </a:srgbClr>
              </a:buClr>
            </a:pPr>
            <a:r>
              <a:rPr lang="en-US" sz="2400" smtClean="0">
                <a:solidFill>
                  <a:prstClr val="white">
                    <a:lumMod val="65000"/>
                  </a:prstClr>
                </a:solidFill>
                <a:ea typeface="Roboto" panose="02000000000000000000" pitchFamily="2" charset="0"/>
                <a:cs typeface="Arial" panose="020B0604020202020204" pitchFamily="34" charset="0"/>
              </a:rPr>
              <a:t>Giới thiệu về Neo4j, các thao tác với dữ liệu đồ thị bằng web interface và query</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id-ID" sz="2400" smtClean="0">
                <a:solidFill>
                  <a:prstClr val="white">
                    <a:lumMod val="65000"/>
                  </a:prstClr>
                </a:solidFill>
                <a:ea typeface="Roboto" panose="02000000000000000000" pitchFamily="2" charset="0"/>
                <a:cs typeface="Arial" panose="020B0604020202020204" pitchFamily="34" charset="0"/>
              </a:rPr>
              <a:t>.</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2" name="Date Placeholder 1"/>
          <p:cNvSpPr>
            <a:spLocks noGrp="1"/>
          </p:cNvSpPr>
          <p:nvPr>
            <p:ph type="dt" sz="half" idx="10"/>
          </p:nvPr>
        </p:nvSpPr>
        <p:spPr/>
        <p:txBody>
          <a:bodyPr/>
          <a:lstStyle/>
          <a:p>
            <a:fld id="{D269A4C4-22F3-4798-9268-A603838EC90F}"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2</a:t>
            </a:fld>
            <a:endParaRPr lang="en-US"/>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
        <p:nvSpPr>
          <p:cNvPr id="2" name="Date Placeholder 1"/>
          <p:cNvSpPr>
            <a:spLocks noGrp="1"/>
          </p:cNvSpPr>
          <p:nvPr>
            <p:ph type="dt" sz="half" idx="10"/>
          </p:nvPr>
        </p:nvSpPr>
        <p:spPr/>
        <p:txBody>
          <a:bodyPr/>
          <a:lstStyle/>
          <a:p>
            <a:fld id="{927D8495-3AF8-4F39-8E6B-1C3C375F3179}"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20</a:t>
            </a:fld>
            <a:endParaRPr lang="en-US"/>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
        <p:nvSpPr>
          <p:cNvPr id="6" name="Date Placeholder 5"/>
          <p:cNvSpPr>
            <a:spLocks noGrp="1"/>
          </p:cNvSpPr>
          <p:nvPr>
            <p:ph type="dt" sz="half" idx="10"/>
          </p:nvPr>
        </p:nvSpPr>
        <p:spPr/>
        <p:txBody>
          <a:bodyPr/>
          <a:lstStyle/>
          <a:p>
            <a:fld id="{78124BA5-9E3F-4AA7-A973-A2C6FD36F7C6}"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21</a:t>
            </a:fld>
            <a:endParaRPr lang="en-US"/>
          </a:p>
        </p:txBody>
      </p:sp>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p>
        </p:txBody>
      </p:sp>
      <p:sp>
        <p:nvSpPr>
          <p:cNvPr id="4" name="Date Placeholder 3"/>
          <p:cNvSpPr>
            <a:spLocks noGrp="1"/>
          </p:cNvSpPr>
          <p:nvPr>
            <p:ph type="dt" sz="half" idx="10"/>
          </p:nvPr>
        </p:nvSpPr>
        <p:spPr/>
        <p:txBody>
          <a:bodyPr/>
          <a:lstStyle/>
          <a:p>
            <a:fld id="{B1B0C485-E7AA-4CAC-B0B7-37D1E7D78DE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22</a:t>
            </a:fld>
            <a:endParaRPr lang="en-US"/>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
        <p:nvSpPr>
          <p:cNvPr id="5" name="Date Placeholder 4"/>
          <p:cNvSpPr>
            <a:spLocks noGrp="1"/>
          </p:cNvSpPr>
          <p:nvPr>
            <p:ph type="dt" sz="half" idx="10"/>
          </p:nvPr>
        </p:nvSpPr>
        <p:spPr/>
        <p:txBody>
          <a:bodyPr/>
          <a:lstStyle/>
          <a:p>
            <a:fld id="{947C7E95-AAD3-4466-A47D-725590A6F131}"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23</a:t>
            </a:fld>
            <a:endParaRPr lang="en-US"/>
          </a:p>
        </p:txBody>
      </p:sp>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
        <p:nvSpPr>
          <p:cNvPr id="5" name="Date Placeholder 4"/>
          <p:cNvSpPr>
            <a:spLocks noGrp="1"/>
          </p:cNvSpPr>
          <p:nvPr>
            <p:ph type="dt" sz="half" idx="10"/>
          </p:nvPr>
        </p:nvSpPr>
        <p:spPr/>
        <p:txBody>
          <a:bodyPr/>
          <a:lstStyle/>
          <a:p>
            <a:fld id="{DE83A2E7-58BB-4752-A4FB-FC2127D0EE10}"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24</a:t>
            </a:fld>
            <a:endParaRPr lang="en-US"/>
          </a:p>
        </p:txBody>
      </p:sp>
    </p:spTree>
    <p:extLst>
      <p:ext uri="{BB962C8B-B14F-4D97-AF65-F5344CB8AC3E}">
        <p14:creationId xmlns:p14="http://schemas.microsoft.com/office/powerpoint/2010/main" val="2963258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
        <p:nvSpPr>
          <p:cNvPr id="6" name="Date Placeholder 5"/>
          <p:cNvSpPr>
            <a:spLocks noGrp="1"/>
          </p:cNvSpPr>
          <p:nvPr>
            <p:ph type="dt" sz="half" idx="10"/>
          </p:nvPr>
        </p:nvSpPr>
        <p:spPr/>
        <p:txBody>
          <a:bodyPr/>
          <a:lstStyle/>
          <a:p>
            <a:fld id="{C9DEE92C-B179-4B05-85AA-04581DF1427C}"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25</a:t>
            </a:fld>
            <a:endParaRPr lang="en-US"/>
          </a:p>
        </p:txBody>
      </p:sp>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
        <p:nvSpPr>
          <p:cNvPr id="5" name="Date Placeholder 4"/>
          <p:cNvSpPr>
            <a:spLocks noGrp="1"/>
          </p:cNvSpPr>
          <p:nvPr>
            <p:ph type="dt" sz="half" idx="10"/>
          </p:nvPr>
        </p:nvSpPr>
        <p:spPr/>
        <p:txBody>
          <a:bodyPr/>
          <a:lstStyle/>
          <a:p>
            <a:fld id="{7A37BC82-9090-4B52-ABC6-46A10044DD92}"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26</a:t>
            </a:fld>
            <a:endParaRPr lang="en-US"/>
          </a:p>
        </p:txBody>
      </p:sp>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p>
        </p:txBody>
      </p:sp>
      <p:pic>
        <p:nvPicPr>
          <p:cNvPr id="4" name="Picture 3"/>
          <p:cNvPicPr/>
          <p:nvPr/>
        </p:nvPicPr>
        <p:blipFill>
          <a:blip r:embed="rId3"/>
          <a:stretch>
            <a:fillRect/>
          </a:stretch>
        </p:blipFill>
        <p:spPr>
          <a:xfrm>
            <a:off x="1560094" y="2550694"/>
            <a:ext cx="6597316" cy="1768643"/>
          </a:xfrm>
          <a:prstGeom prst="rect">
            <a:avLst/>
          </a:prstGeom>
        </p:spPr>
      </p:pic>
      <p:sp>
        <p:nvSpPr>
          <p:cNvPr id="5" name="Date Placeholder 4"/>
          <p:cNvSpPr>
            <a:spLocks noGrp="1"/>
          </p:cNvSpPr>
          <p:nvPr>
            <p:ph type="dt" sz="half" idx="10"/>
          </p:nvPr>
        </p:nvSpPr>
        <p:spPr/>
        <p:txBody>
          <a:bodyPr/>
          <a:lstStyle/>
          <a:p>
            <a:fld id="{0BB09366-5205-4B03-83AB-BA390CEBAD9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27</a:t>
            </a:fld>
            <a:endParaRPr lang="en-US"/>
          </a:p>
        </p:txBody>
      </p:sp>
    </p:spTree>
    <p:extLst>
      <p:ext uri="{BB962C8B-B14F-4D97-AF65-F5344CB8AC3E}">
        <p14:creationId xmlns:p14="http://schemas.microsoft.com/office/powerpoint/2010/main" val="2788338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
        <p:nvSpPr>
          <p:cNvPr id="6" name="Date Placeholder 5"/>
          <p:cNvSpPr>
            <a:spLocks noGrp="1"/>
          </p:cNvSpPr>
          <p:nvPr>
            <p:ph type="dt" sz="half" idx="10"/>
          </p:nvPr>
        </p:nvSpPr>
        <p:spPr/>
        <p:txBody>
          <a:bodyPr/>
          <a:lstStyle/>
          <a:p>
            <a:fld id="{490CE4A9-B094-4B89-9621-CD6153533E48}"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28</a:t>
            </a:fld>
            <a:endParaRPr lang="en-US"/>
          </a:p>
        </p:txBody>
      </p:sp>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
        <p:nvSpPr>
          <p:cNvPr id="6" name="Date Placeholder 5"/>
          <p:cNvSpPr>
            <a:spLocks noGrp="1"/>
          </p:cNvSpPr>
          <p:nvPr>
            <p:ph type="dt" sz="half" idx="10"/>
          </p:nvPr>
        </p:nvSpPr>
        <p:spPr/>
        <p:txBody>
          <a:bodyPr/>
          <a:lstStyle/>
          <a:p>
            <a:fld id="{3C13CE9E-151D-4C52-9499-933772874C36}"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29</a:t>
            </a:fld>
            <a:endParaRPr lang="en-US"/>
          </a:p>
        </p:txBody>
      </p:sp>
    </p:spTree>
    <p:extLst>
      <p:ext uri="{BB962C8B-B14F-4D97-AF65-F5344CB8AC3E}">
        <p14:creationId xmlns:p14="http://schemas.microsoft.com/office/powerpoint/2010/main" val="7221112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897" y="231198"/>
            <a:ext cx="9229622" cy="757777"/>
          </a:xfrm>
        </p:spPr>
        <p:txBody>
          <a:bodyPr>
            <a:normAutofit fontScale="90000"/>
          </a:bodyPr>
          <a:lstStyle/>
          <a:p>
            <a:pPr algn="l"/>
            <a:r>
              <a:rPr lang="en-US" dirty="0" smtClean="0"/>
              <a:t>LƯU </a:t>
            </a:r>
            <a:r>
              <a:rPr lang="en-US" dirty="0" smtClean="0"/>
              <a:t>TRỮ </a:t>
            </a:r>
            <a:r>
              <a:rPr lang="en-US" dirty="0" smtClean="0"/>
              <a:t>DỮ LIỆU Ở DẠNG ĐỒ THỊ (GRAPH STORE)</a:t>
            </a:r>
            <a:endParaRPr lang="en-US" dirty="0"/>
          </a:p>
        </p:txBody>
      </p:sp>
      <p:sp>
        <p:nvSpPr>
          <p:cNvPr id="21" name="Cube 20"/>
          <p:cNvSpPr/>
          <p:nvPr/>
        </p:nvSpPr>
        <p:spPr>
          <a:xfrm flipH="1">
            <a:off x="600691" y="3242275"/>
            <a:ext cx="1021355" cy="870188"/>
          </a:xfrm>
          <a:prstGeom prst="cub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3" name="Cube 22"/>
          <p:cNvSpPr/>
          <p:nvPr/>
        </p:nvSpPr>
        <p:spPr>
          <a:xfrm flipH="1">
            <a:off x="626897" y="1283137"/>
            <a:ext cx="1025242" cy="873499"/>
          </a:xfrm>
          <a:prstGeom prst="cub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5" name="Parallelogram 24"/>
          <p:cNvSpPr/>
          <p:nvPr/>
        </p:nvSpPr>
        <p:spPr>
          <a:xfrm>
            <a:off x="864636" y="1514790"/>
            <a:ext cx="6334189" cy="641845"/>
          </a:xfrm>
          <a:prstGeom prst="parallelogram">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chemeClr val="tx1"/>
                </a:solidFill>
              </a:rPr>
              <a:t>1. </a:t>
            </a:r>
            <a:r>
              <a:rPr lang="en-US" sz="2500" b="1" dirty="0" err="1" smtClean="0">
                <a:solidFill>
                  <a:schemeClr val="tx1"/>
                </a:solidFill>
              </a:rPr>
              <a:t>Tổng</a:t>
            </a:r>
            <a:r>
              <a:rPr lang="en-US" sz="2500" b="1" dirty="0" smtClean="0">
                <a:solidFill>
                  <a:schemeClr val="tx1"/>
                </a:solidFill>
              </a:rPr>
              <a:t> </a:t>
            </a:r>
            <a:r>
              <a:rPr lang="en-US" sz="2500" b="1" dirty="0" err="1" smtClean="0">
                <a:solidFill>
                  <a:schemeClr val="tx1"/>
                </a:solidFill>
              </a:rPr>
              <a:t>quan</a:t>
            </a:r>
            <a:endParaRPr lang="en-US" sz="2500" b="1" dirty="0">
              <a:solidFill>
                <a:schemeClr val="tx1"/>
              </a:solidFill>
            </a:endParaRPr>
          </a:p>
        </p:txBody>
      </p:sp>
      <p:sp>
        <p:nvSpPr>
          <p:cNvPr id="31" name="Parallelogram 30"/>
          <p:cNvSpPr/>
          <p:nvPr/>
        </p:nvSpPr>
        <p:spPr>
          <a:xfrm>
            <a:off x="864636" y="3449133"/>
            <a:ext cx="6334189" cy="663330"/>
          </a:xfrm>
          <a:prstGeom prst="parallelogram">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2. </a:t>
            </a:r>
            <a:r>
              <a:rPr lang="en-US" sz="2500" dirty="0" err="1" smtClean="0">
                <a:solidFill>
                  <a:schemeClr val="tx1"/>
                </a:solidFill>
              </a:rPr>
              <a:t>Liên</a:t>
            </a:r>
            <a:r>
              <a:rPr lang="en-US" sz="2500" dirty="0" smtClean="0">
                <a:solidFill>
                  <a:schemeClr val="tx1"/>
                </a:solidFill>
              </a:rPr>
              <a:t> </a:t>
            </a:r>
            <a:r>
              <a:rPr lang="en-US" sz="2500" dirty="0" err="1" smtClean="0">
                <a:solidFill>
                  <a:schemeClr val="tx1"/>
                </a:solidFill>
              </a:rPr>
              <a:t>kết</a:t>
            </a:r>
            <a:r>
              <a:rPr lang="en-US" sz="2500" dirty="0" smtClean="0">
                <a:solidFill>
                  <a:schemeClr val="tx1"/>
                </a:solidFill>
              </a:rPr>
              <a:t> </a:t>
            </a:r>
            <a:r>
              <a:rPr lang="en-US" sz="2500" dirty="0" err="1" smtClean="0">
                <a:solidFill>
                  <a:schemeClr val="tx1"/>
                </a:solidFill>
              </a:rPr>
              <a:t>dữ</a:t>
            </a:r>
            <a:r>
              <a:rPr lang="en-US" sz="2500" dirty="0" smtClean="0">
                <a:solidFill>
                  <a:schemeClr val="tx1"/>
                </a:solidFill>
              </a:rPr>
              <a:t> </a:t>
            </a:r>
            <a:r>
              <a:rPr lang="en-US" sz="2500" dirty="0" err="1" smtClean="0">
                <a:solidFill>
                  <a:schemeClr val="tx1"/>
                </a:solidFill>
              </a:rPr>
              <a:t>liệu</a:t>
            </a:r>
            <a:r>
              <a:rPr lang="en-US" sz="2500" dirty="0" smtClean="0">
                <a:solidFill>
                  <a:schemeClr val="tx1"/>
                </a:solidFill>
              </a:rPr>
              <a:t> </a:t>
            </a:r>
            <a:r>
              <a:rPr lang="en-US" sz="2500" dirty="0" err="1" smtClean="0">
                <a:solidFill>
                  <a:schemeClr val="tx1"/>
                </a:solidFill>
              </a:rPr>
              <a:t>ngoài</a:t>
            </a:r>
            <a:r>
              <a:rPr lang="en-US" sz="2500" dirty="0" smtClean="0">
                <a:solidFill>
                  <a:schemeClr val="tx1"/>
                </a:solidFill>
              </a:rPr>
              <a:t> </a:t>
            </a:r>
            <a:r>
              <a:rPr lang="en-US" sz="2500" dirty="0" err="1" smtClean="0">
                <a:solidFill>
                  <a:schemeClr val="tx1"/>
                </a:solidFill>
              </a:rPr>
              <a:t>với</a:t>
            </a:r>
            <a:r>
              <a:rPr lang="en-US" sz="2500" dirty="0" smtClean="0">
                <a:solidFill>
                  <a:schemeClr val="tx1"/>
                </a:solidFill>
              </a:rPr>
              <a:t> </a:t>
            </a:r>
            <a:r>
              <a:rPr lang="en-US" sz="2500" dirty="0" err="1" smtClean="0">
                <a:solidFill>
                  <a:schemeClr val="tx1"/>
                </a:solidFill>
              </a:rPr>
              <a:t>chuẩn</a:t>
            </a:r>
            <a:r>
              <a:rPr lang="en-US" sz="2500" dirty="0" smtClean="0">
                <a:solidFill>
                  <a:schemeClr val="tx1"/>
                </a:solidFill>
              </a:rPr>
              <a:t> RDF</a:t>
            </a:r>
            <a:endParaRPr lang="en-US" sz="2500" dirty="0">
              <a:solidFill>
                <a:schemeClr val="tx1"/>
              </a:solidFill>
            </a:endParaRPr>
          </a:p>
        </p:txBody>
      </p:sp>
      <p:sp>
        <p:nvSpPr>
          <p:cNvPr id="36" name="Cube 35"/>
          <p:cNvSpPr/>
          <p:nvPr/>
        </p:nvSpPr>
        <p:spPr>
          <a:xfrm flipH="1">
            <a:off x="600691" y="4916384"/>
            <a:ext cx="1021355" cy="1014466"/>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p:cNvSpPr/>
          <p:nvPr/>
        </p:nvSpPr>
        <p:spPr>
          <a:xfrm>
            <a:off x="864636" y="5198102"/>
            <a:ext cx="6334189" cy="732747"/>
          </a:xfrm>
          <a:prstGeom prst="parallelogram">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3. </a:t>
            </a:r>
            <a:r>
              <a:rPr lang="en-US" sz="2500" dirty="0" err="1" smtClean="0">
                <a:solidFill>
                  <a:schemeClr val="tx1"/>
                </a:solidFill>
              </a:rPr>
              <a:t>Tình</a:t>
            </a:r>
            <a:r>
              <a:rPr lang="en-US" sz="2500" dirty="0" smtClean="0">
                <a:solidFill>
                  <a:schemeClr val="tx1"/>
                </a:solidFill>
              </a:rPr>
              <a:t> </a:t>
            </a:r>
            <a:r>
              <a:rPr lang="en-US" sz="2500" dirty="0" err="1" smtClean="0">
                <a:solidFill>
                  <a:schemeClr val="tx1"/>
                </a:solidFill>
              </a:rPr>
              <a:t>huống</a:t>
            </a:r>
            <a:r>
              <a:rPr lang="en-US" sz="2500" dirty="0" smtClean="0">
                <a:solidFill>
                  <a:schemeClr val="tx1"/>
                </a:solidFill>
              </a:rPr>
              <a:t> </a:t>
            </a:r>
            <a:r>
              <a:rPr lang="en-US" sz="2500" dirty="0" err="1" smtClean="0">
                <a:solidFill>
                  <a:schemeClr val="tx1"/>
                </a:solidFill>
              </a:rPr>
              <a:t>sử</a:t>
            </a:r>
            <a:r>
              <a:rPr lang="en-US" sz="2500" dirty="0" smtClean="0">
                <a:solidFill>
                  <a:schemeClr val="tx1"/>
                </a:solidFill>
              </a:rPr>
              <a:t> </a:t>
            </a:r>
            <a:r>
              <a:rPr lang="en-US" sz="2500" dirty="0" err="1" smtClean="0">
                <a:solidFill>
                  <a:schemeClr val="tx1"/>
                </a:solidFill>
              </a:rPr>
              <a:t>dụng</a:t>
            </a:r>
            <a:endParaRPr lang="en-US" sz="2500" dirty="0">
              <a:solidFill>
                <a:schemeClr val="tx1"/>
              </a:solidFill>
            </a:endParaRPr>
          </a:p>
        </p:txBody>
      </p:sp>
      <p:sp>
        <p:nvSpPr>
          <p:cNvPr id="3" name="Date Placeholder 2"/>
          <p:cNvSpPr>
            <a:spLocks noGrp="1"/>
          </p:cNvSpPr>
          <p:nvPr>
            <p:ph type="dt" sz="half" idx="10"/>
          </p:nvPr>
        </p:nvSpPr>
        <p:spPr/>
        <p:txBody>
          <a:bodyPr/>
          <a:lstStyle/>
          <a:p>
            <a:fld id="{3CEFE05F-DBB1-43F5-9FD3-15E4A5D6C542}"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3</a:t>
            </a:fld>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
        <p:nvSpPr>
          <p:cNvPr id="5" name="Date Placeholder 4"/>
          <p:cNvSpPr>
            <a:spLocks noGrp="1"/>
          </p:cNvSpPr>
          <p:nvPr>
            <p:ph type="dt" sz="half" idx="10"/>
          </p:nvPr>
        </p:nvSpPr>
        <p:spPr/>
        <p:txBody>
          <a:bodyPr/>
          <a:lstStyle/>
          <a:p>
            <a:fld id="{930D8CFD-94B2-4BD1-9424-52676AA5B67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30</a:t>
            </a:fld>
            <a:endParaRPr lang="en-US"/>
          </a:p>
        </p:txBody>
      </p:sp>
    </p:spTree>
    <p:extLst>
      <p:ext uri="{BB962C8B-B14F-4D97-AF65-F5344CB8AC3E}">
        <p14:creationId xmlns:p14="http://schemas.microsoft.com/office/powerpoint/2010/main" val="28873345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1"/>
          <p:cNvSpPr>
            <a:spLocks/>
          </p:cNvSpPr>
          <p:nvPr/>
        </p:nvSpPr>
        <p:spPr bwMode="auto">
          <a:xfrm>
            <a:off x="628060" y="301458"/>
            <a:ext cx="6777292"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Cypher là gì?</a:t>
            </a:r>
            <a:endParaRPr lang="es-ES" sz="2400">
              <a:solidFill>
                <a:prstClr val="black"/>
              </a:solidFill>
              <a:ea typeface="ＭＳ Ｐゴシック" charset="0"/>
              <a:cs typeface="Calibri" charset="0"/>
              <a:sym typeface="Calibri" charset="0"/>
            </a:endParaRPr>
          </a:p>
        </p:txBody>
      </p:sp>
      <p:sp>
        <p:nvSpPr>
          <p:cNvPr id="6" name="Rectangle 5"/>
          <p:cNvSpPr/>
          <p:nvPr/>
        </p:nvSpPr>
        <p:spPr>
          <a:xfrm>
            <a:off x="628060" y="907741"/>
            <a:ext cx="9864015" cy="1077218"/>
          </a:xfrm>
          <a:prstGeom prst="rect">
            <a:avLst/>
          </a:prstGeom>
        </p:spPr>
        <p:txBody>
          <a:bodyPr wrap="square">
            <a:spAutoFit/>
          </a:bodyPr>
          <a:lstStyle/>
          <a:p>
            <a:r>
              <a:rPr lang="en-US" sz="1600" smtClean="0">
                <a:latin typeface="Open Sans Light"/>
              </a:rPr>
              <a:t>Có rất nhiều ngôn ngữ cho phép truy vấn trong Neo4J như:  Java, Ruby, Gremlin, Cypher,… Một trong số các ngôn ngữ phổ biến nhất là Cypher. </a:t>
            </a:r>
            <a:r>
              <a:rPr lang="en-US" sz="1600">
                <a:latin typeface="Open Sans Light"/>
              </a:rPr>
              <a:t>Khi đã hiểu rõ về cypher, ta có thể dễ dàng học sang các ngôn ngữ truy vấn đồ thị </a:t>
            </a:r>
            <a:r>
              <a:rPr lang="en-US" sz="1600" smtClean="0">
                <a:latin typeface="Open Sans Light"/>
              </a:rPr>
              <a:t>khác. Cypher </a:t>
            </a:r>
            <a:r>
              <a:rPr lang="en-US" sz="1600">
                <a:latin typeface="Open Sans Light"/>
              </a:rPr>
              <a:t>là ngôn ngữ truy vấn cho Graph Database, có đặc điểm dễ đọc và dễ hiểu đối với các nhà phát triển, các chuyên gia cơ sở dữ </a:t>
            </a:r>
            <a:r>
              <a:rPr lang="en-US" sz="1600" smtClean="0">
                <a:latin typeface="Open Sans Light"/>
              </a:rPr>
              <a:t>liệu.</a:t>
            </a:r>
            <a:endParaRPr lang="en-US" sz="1600">
              <a:latin typeface="Open Sans Light"/>
            </a:endParaRPr>
          </a:p>
        </p:txBody>
      </p:sp>
      <p:cxnSp>
        <p:nvCxnSpPr>
          <p:cNvPr id="9" name="Straight Connector 8"/>
          <p:cNvCxnSpPr/>
          <p:nvPr/>
        </p:nvCxnSpPr>
        <p:spPr>
          <a:xfrm>
            <a:off x="2952199" y="6281687"/>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011892" y="4436174"/>
            <a:ext cx="3524275" cy="200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67683" y="2590530"/>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83263" y="6294565"/>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55297" y="2103538"/>
            <a:ext cx="2054446" cy="1002393"/>
            <a:chOff x="6357950" y="1142990"/>
            <a:chExt cx="1540834" cy="751794"/>
          </a:xfrm>
        </p:grpSpPr>
        <p:sp>
          <p:nvSpPr>
            <p:cNvPr id="53" name="Oval 52"/>
            <p:cNvSpPr/>
            <p:nvPr/>
          </p:nvSpPr>
          <p:spPr>
            <a:xfrm>
              <a:off x="6357950" y="1313150"/>
              <a:ext cx="368876" cy="3688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4" name="Group 72"/>
            <p:cNvGrpSpPr/>
            <p:nvPr/>
          </p:nvGrpSpPr>
          <p:grpSpPr>
            <a:xfrm>
              <a:off x="7000892" y="1142990"/>
              <a:ext cx="897892" cy="751794"/>
              <a:chOff x="2951142" y="2589225"/>
              <a:chExt cx="468313" cy="392113"/>
            </a:xfrm>
            <a:solidFill>
              <a:schemeClr val="accent3"/>
            </a:solidFill>
          </p:grpSpPr>
          <p:sp>
            <p:nvSpPr>
              <p:cNvPr id="55"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8" name="Group 57"/>
          <p:cNvGrpSpPr/>
          <p:nvPr/>
        </p:nvGrpSpPr>
        <p:grpSpPr>
          <a:xfrm>
            <a:off x="8155293" y="5723062"/>
            <a:ext cx="2021741" cy="933403"/>
            <a:chOff x="6357950" y="3857634"/>
            <a:chExt cx="1516306" cy="700052"/>
          </a:xfrm>
        </p:grpSpPr>
        <p:sp>
          <p:nvSpPr>
            <p:cNvPr id="59" name="Oval 58"/>
            <p:cNvSpPr/>
            <p:nvPr/>
          </p:nvSpPr>
          <p:spPr>
            <a:xfrm>
              <a:off x="6357950" y="4086224"/>
              <a:ext cx="368876" cy="368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89"/>
            <p:cNvGrpSpPr/>
            <p:nvPr/>
          </p:nvGrpSpPr>
          <p:grpSpPr>
            <a:xfrm>
              <a:off x="7143768" y="3857634"/>
              <a:ext cx="730488" cy="700052"/>
              <a:chOff x="431784" y="3611563"/>
              <a:chExt cx="381000" cy="365126"/>
            </a:xfrm>
            <a:solidFill>
              <a:schemeClr val="accent4"/>
            </a:solidFill>
          </p:grpSpPr>
          <p:sp>
            <p:nvSpPr>
              <p:cNvPr id="61" name="Freeform 16"/>
              <p:cNvSpPr>
                <a:spLocks/>
              </p:cNvSpPr>
              <p:nvPr/>
            </p:nvSpPr>
            <p:spPr bwMode="auto">
              <a:xfrm>
                <a:off x="487346" y="3768726"/>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17"/>
              <p:cNvSpPr>
                <a:spLocks/>
              </p:cNvSpPr>
              <p:nvPr/>
            </p:nvSpPr>
            <p:spPr bwMode="auto">
              <a:xfrm>
                <a:off x="431784" y="3611563"/>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8"/>
              <p:cNvSpPr>
                <a:spLocks/>
              </p:cNvSpPr>
              <p:nvPr/>
            </p:nvSpPr>
            <p:spPr bwMode="auto">
              <a:xfrm>
                <a:off x="619109" y="3768726"/>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4" name="Group 63"/>
          <p:cNvGrpSpPr/>
          <p:nvPr/>
        </p:nvGrpSpPr>
        <p:grpSpPr>
          <a:xfrm>
            <a:off x="1196510" y="5723061"/>
            <a:ext cx="2307084" cy="803536"/>
            <a:chOff x="1138861" y="3857634"/>
            <a:chExt cx="1730313" cy="602652"/>
          </a:xfrm>
        </p:grpSpPr>
        <p:sp>
          <p:nvSpPr>
            <p:cNvPr id="65" name="Oval 64"/>
            <p:cNvSpPr/>
            <p:nvPr/>
          </p:nvSpPr>
          <p:spPr>
            <a:xfrm>
              <a:off x="2500298" y="4086224"/>
              <a:ext cx="368876" cy="3688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79"/>
            <p:cNvGrpSpPr/>
            <p:nvPr/>
          </p:nvGrpSpPr>
          <p:grpSpPr>
            <a:xfrm>
              <a:off x="1138861" y="3857634"/>
              <a:ext cx="913110" cy="602652"/>
              <a:chOff x="2141517" y="2373325"/>
              <a:chExt cx="476251" cy="314325"/>
            </a:xfrm>
            <a:solidFill>
              <a:schemeClr val="accent6"/>
            </a:solidFill>
          </p:grpSpPr>
          <p:sp>
            <p:nvSpPr>
              <p:cNvPr id="67"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6" name="Group 75"/>
          <p:cNvGrpSpPr/>
          <p:nvPr/>
        </p:nvGrpSpPr>
        <p:grpSpPr>
          <a:xfrm>
            <a:off x="1297247" y="2196345"/>
            <a:ext cx="2206347" cy="839550"/>
            <a:chOff x="1214414" y="1212596"/>
            <a:chExt cx="1654760" cy="629662"/>
          </a:xfrm>
        </p:grpSpPr>
        <p:sp>
          <p:nvSpPr>
            <p:cNvPr id="77" name="Oval 76"/>
            <p:cNvSpPr/>
            <p:nvPr/>
          </p:nvSpPr>
          <p:spPr>
            <a:xfrm>
              <a:off x="2500298" y="1313150"/>
              <a:ext cx="368876" cy="368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Freeform 23"/>
            <p:cNvSpPr>
              <a:spLocks noEditPoints="1"/>
            </p:cNvSpPr>
            <p:nvPr/>
          </p:nvSpPr>
          <p:spPr bwMode="auto">
            <a:xfrm>
              <a:off x="1214414" y="1212596"/>
              <a:ext cx="758928" cy="62966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Rectangle 78"/>
          <p:cNvSpPr/>
          <p:nvPr/>
        </p:nvSpPr>
        <p:spPr>
          <a:xfrm>
            <a:off x="2630757" y="2960794"/>
            <a:ext cx="2671509" cy="1323439"/>
          </a:xfrm>
          <a:prstGeom prst="rect">
            <a:avLst/>
          </a:prstGeom>
        </p:spPr>
        <p:txBody>
          <a:bodyPr wrap="square">
            <a:spAutoFit/>
          </a:bodyPr>
          <a:lstStyle/>
          <a:p>
            <a:r>
              <a:rPr lang="en-US" sz="1600">
                <a:latin typeface="Open Sans Light"/>
              </a:rPr>
              <a:t>Cypher cho phép người dùng tìm kiếm thông tin trên CSDL theo một mô hình cụ </a:t>
            </a:r>
            <a:r>
              <a:rPr lang="en-US" sz="1600" smtClean="0">
                <a:latin typeface="Open Sans Light"/>
              </a:rPr>
              <a:t>thể với các nút và mối quan hệ. </a:t>
            </a:r>
            <a:endParaRPr lang="en-US" sz="1600" dirty="0">
              <a:solidFill>
                <a:schemeClr val="bg1">
                  <a:lumMod val="65000"/>
                </a:schemeClr>
              </a:solidFill>
              <a:latin typeface="Open Sans Light"/>
              <a:ea typeface="Open Sans" pitchFamily="34" charset="0"/>
              <a:cs typeface="Open Sans" pitchFamily="34" charset="0"/>
            </a:endParaRPr>
          </a:p>
        </p:txBody>
      </p:sp>
      <p:sp>
        <p:nvSpPr>
          <p:cNvPr id="80" name="Rectangle 79"/>
          <p:cNvSpPr/>
          <p:nvPr/>
        </p:nvSpPr>
        <p:spPr>
          <a:xfrm>
            <a:off x="6600773" y="2893867"/>
            <a:ext cx="2671509" cy="1323439"/>
          </a:xfrm>
          <a:prstGeom prst="rect">
            <a:avLst/>
          </a:prstGeom>
        </p:spPr>
        <p:txBody>
          <a:bodyPr wrap="square">
            <a:spAutoFit/>
          </a:bodyPr>
          <a:lstStyle/>
          <a:p>
            <a:r>
              <a:rPr lang="en-US" sz="1600" smtClean="0">
                <a:latin typeface="Open Sans Light"/>
              </a:rPr>
              <a:t>Cypher được xem là ngôn ngữ truy vấn đồ thị dễ tìm hiểu nhất, và là một cơ sở dữ liệu tương tự SQL tuyệt vời để học về đồ thị.</a:t>
            </a:r>
            <a:endParaRPr lang="en-US" sz="1600" dirty="0">
              <a:solidFill>
                <a:schemeClr val="bg1">
                  <a:lumMod val="65000"/>
                </a:schemeClr>
              </a:solidFill>
              <a:latin typeface="Open Sans Light"/>
              <a:ea typeface="Open Sans" pitchFamily="34" charset="0"/>
              <a:cs typeface="Open Sans" pitchFamily="34" charset="0"/>
            </a:endParaRPr>
          </a:p>
        </p:txBody>
      </p:sp>
      <p:sp>
        <p:nvSpPr>
          <p:cNvPr id="81" name="Rectangle 80"/>
          <p:cNvSpPr/>
          <p:nvPr/>
        </p:nvSpPr>
        <p:spPr>
          <a:xfrm>
            <a:off x="2603528" y="5266780"/>
            <a:ext cx="2671509" cy="584775"/>
          </a:xfrm>
          <a:prstGeom prst="rect">
            <a:avLst/>
          </a:prstGeom>
        </p:spPr>
        <p:txBody>
          <a:bodyPr wrap="square">
            <a:spAutoFit/>
          </a:bodyPr>
          <a:lstStyle/>
          <a:p>
            <a:r>
              <a:rPr lang="en-US" sz="1600" smtClean="0">
                <a:latin typeface="Open Sans Light"/>
              </a:rPr>
              <a:t>Cypher cho phép quản lý index và ràng buộc</a:t>
            </a:r>
            <a:endParaRPr lang="en-US" sz="1600" dirty="0">
              <a:solidFill>
                <a:schemeClr val="bg1">
                  <a:lumMod val="65000"/>
                </a:schemeClr>
              </a:solidFill>
              <a:latin typeface="Open Sans Light"/>
              <a:ea typeface="Open Sans" pitchFamily="34" charset="0"/>
              <a:cs typeface="Open Sans" pitchFamily="34" charset="0"/>
            </a:endParaRPr>
          </a:p>
        </p:txBody>
      </p:sp>
      <p:sp>
        <p:nvSpPr>
          <p:cNvPr id="82" name="Rectangle 81"/>
          <p:cNvSpPr/>
          <p:nvPr/>
        </p:nvSpPr>
        <p:spPr>
          <a:xfrm>
            <a:off x="6708710" y="5191459"/>
            <a:ext cx="2671509" cy="830997"/>
          </a:xfrm>
          <a:prstGeom prst="rect">
            <a:avLst/>
          </a:prstGeom>
        </p:spPr>
        <p:txBody>
          <a:bodyPr wrap="square">
            <a:spAutoFit/>
          </a:bodyPr>
          <a:lstStyle/>
          <a:p>
            <a:r>
              <a:rPr lang="en-US" sz="1600" smtClean="0">
                <a:latin typeface="Open Sans Light"/>
              </a:rPr>
              <a:t>Cypher có thể tạo, cập nhật, xóa các nút, quan hệ, nhãn và thuộc tính.</a:t>
            </a:r>
            <a:endParaRPr lang="en-US" sz="1600" dirty="0">
              <a:solidFill>
                <a:schemeClr val="bg1">
                  <a:lumMod val="65000"/>
                </a:schemeClr>
              </a:solidFill>
              <a:latin typeface="Open Sans Light"/>
              <a:ea typeface="Open Sans" pitchFamily="34" charset="0"/>
              <a:cs typeface="Open Sans" pitchFamily="34" charset="0"/>
            </a:endParaRPr>
          </a:p>
        </p:txBody>
      </p:sp>
      <p:sp>
        <p:nvSpPr>
          <p:cNvPr id="2" name="Date Placeholder 1"/>
          <p:cNvSpPr>
            <a:spLocks noGrp="1"/>
          </p:cNvSpPr>
          <p:nvPr>
            <p:ph type="dt" sz="half" idx="10"/>
          </p:nvPr>
        </p:nvSpPr>
        <p:spPr/>
        <p:txBody>
          <a:bodyPr/>
          <a:lstStyle/>
          <a:p>
            <a:fld id="{AB0B627B-D869-49E2-B0BF-C5752CF0F279}"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31</a:t>
            </a:fld>
            <a:endParaRPr lang="en-US"/>
          </a:p>
        </p:txBody>
      </p:sp>
    </p:spTree>
    <p:extLst>
      <p:ext uri="{BB962C8B-B14F-4D97-AF65-F5344CB8AC3E}">
        <p14:creationId xmlns:p14="http://schemas.microsoft.com/office/powerpoint/2010/main" val="485874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sfsdf 5"/>
          <p:cNvSpPr/>
          <p:nvPr/>
        </p:nvSpPr>
        <p:spPr>
          <a:xfrm>
            <a:off x="483179" y="4296803"/>
            <a:ext cx="5907315" cy="0"/>
          </a:xfrm>
          <a:prstGeom prst="line">
            <a:avLst/>
          </a:prstGeom>
          <a:ln>
            <a:solidFill>
              <a:schemeClr val="accent4"/>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9" name="dsfsdf 2"/>
          <p:cNvSpPr/>
          <p:nvPr/>
        </p:nvSpPr>
        <p:spPr>
          <a:xfrm>
            <a:off x="483180" y="3566379"/>
            <a:ext cx="5907314" cy="0"/>
          </a:xfrm>
          <a:prstGeom prst="line">
            <a:avLst/>
          </a:prstGeom>
          <a:ln>
            <a:solidFill>
              <a:srgbClr val="7030A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dsfsdf 8"/>
          <p:cNvSpPr/>
          <p:nvPr/>
        </p:nvSpPr>
        <p:spPr>
          <a:xfrm>
            <a:off x="483179" y="5015015"/>
            <a:ext cx="5907316" cy="0"/>
          </a:xfrm>
          <a:prstGeom prst="line">
            <a:avLst/>
          </a:prstGeom>
          <a:ln>
            <a:solidFill>
              <a:srgbClr val="FF000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5" name="dsfsdf 1"/>
          <p:cNvSpPr txBox="1">
            <a:spLocks/>
          </p:cNvSpPr>
          <p:nvPr/>
        </p:nvSpPr>
        <p:spPr>
          <a:xfrm>
            <a:off x="483177" y="3293690"/>
            <a:ext cx="5478673" cy="307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2000" b="1" smtClean="0">
                <a:solidFill>
                  <a:srgbClr val="7030A0"/>
                </a:solidFill>
                <a:ea typeface="Roboto" panose="02000000000000000000" pitchFamily="2" charset="0"/>
                <a:cs typeface="Arial" panose="020B0604020202020204" pitchFamily="34" charset="0"/>
              </a:rPr>
              <a:t>Tạo node và relationship trên đồ thị</a:t>
            </a:r>
            <a:endParaRPr lang="en-US" sz="2000" b="1" dirty="0">
              <a:solidFill>
                <a:srgbClr val="7030A0"/>
              </a:solidFill>
              <a:ea typeface="Roboto" panose="02000000000000000000" pitchFamily="2" charset="0"/>
              <a:cs typeface="Arial" panose="020B0604020202020204" pitchFamily="34" charset="0"/>
            </a:endParaRPr>
          </a:p>
        </p:txBody>
      </p:sp>
      <p:sp>
        <p:nvSpPr>
          <p:cNvPr id="46" name="dsfsdf 4"/>
          <p:cNvSpPr txBox="1">
            <a:spLocks/>
          </p:cNvSpPr>
          <p:nvPr/>
        </p:nvSpPr>
        <p:spPr>
          <a:xfrm>
            <a:off x="483177" y="3985882"/>
            <a:ext cx="5015034" cy="28658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C000"/>
                </a:solidFill>
                <a:ea typeface="Roboto" panose="02000000000000000000" pitchFamily="2" charset="0"/>
                <a:cs typeface="Arial" panose="020B0604020202020204" pitchFamily="34" charset="0"/>
              </a:rPr>
              <a:t>Các thao tác xóa và remove trên đồ thị</a:t>
            </a:r>
            <a:endParaRPr lang="en-US" sz="1800" b="1" dirty="0">
              <a:solidFill>
                <a:srgbClr val="FFC000"/>
              </a:solidFill>
              <a:ea typeface="Roboto" panose="02000000000000000000" pitchFamily="2" charset="0"/>
              <a:cs typeface="Arial" panose="020B0604020202020204" pitchFamily="34" charset="0"/>
            </a:endParaRPr>
          </a:p>
        </p:txBody>
      </p:sp>
      <p:sp>
        <p:nvSpPr>
          <p:cNvPr id="47" name="dsfsdf 7"/>
          <p:cNvSpPr txBox="1">
            <a:spLocks/>
          </p:cNvSpPr>
          <p:nvPr/>
        </p:nvSpPr>
        <p:spPr>
          <a:xfrm>
            <a:off x="483176" y="4704094"/>
            <a:ext cx="5015035" cy="2938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0000"/>
                </a:solidFill>
                <a:ea typeface="Roboto" panose="02000000000000000000" pitchFamily="2" charset="0"/>
                <a:cs typeface="Arial" panose="020B0604020202020204" pitchFamily="34" charset="0"/>
              </a:rPr>
              <a:t>Truy vấn với các điều kiện khác nhau</a:t>
            </a:r>
            <a:endParaRPr lang="en-US" sz="1800" b="1" dirty="0">
              <a:solidFill>
                <a:srgbClr val="FF0000"/>
              </a:solidFill>
              <a:ea typeface="Roboto" panose="02000000000000000000" pitchFamily="2" charset="0"/>
              <a:cs typeface="Arial" panose="020B0604020202020204" pitchFamily="34" charset="0"/>
            </a:endParaRPr>
          </a:p>
        </p:txBody>
      </p:sp>
      <p:pic>
        <p:nvPicPr>
          <p:cNvPr id="31" name="Picture 30"/>
          <p:cNvPicPr>
            <a:picLocks noChangeAspect="1"/>
          </p:cNvPicPr>
          <p:nvPr/>
        </p:nvPicPr>
        <p:blipFill>
          <a:blip r:embed="rId3"/>
          <a:stretch>
            <a:fillRect/>
          </a:stretch>
        </p:blipFill>
        <p:spPr>
          <a:xfrm>
            <a:off x="6245204" y="200096"/>
            <a:ext cx="5077197" cy="2499197"/>
          </a:xfrm>
          <a:prstGeom prst="rect">
            <a:avLst/>
          </a:prstGeom>
        </p:spPr>
      </p:pic>
      <p:sp>
        <p:nvSpPr>
          <p:cNvPr id="32" name="Rectangle 31"/>
          <p:cNvSpPr/>
          <p:nvPr/>
        </p:nvSpPr>
        <p:spPr>
          <a:xfrm>
            <a:off x="483176" y="82624"/>
            <a:ext cx="3222131" cy="2308324"/>
          </a:xfrm>
          <a:prstGeom prst="rect">
            <a:avLst/>
          </a:prstGeom>
        </p:spPr>
        <p:txBody>
          <a:bodyPr wrap="square">
            <a:spAutoFit/>
          </a:bodyPr>
          <a:lstStyle/>
          <a:p>
            <a:r>
              <a:rPr lang="en-US" b="1">
                <a:latin typeface="Open Sans Light"/>
              </a:rPr>
              <a:t>V</a:t>
            </a:r>
            <a:r>
              <a:rPr lang="en-US" b="1" smtClean="0">
                <a:latin typeface="Open Sans Light"/>
              </a:rPr>
              <a:t>ấn đề dùng trong slide</a:t>
            </a:r>
          </a:p>
          <a:p>
            <a:endParaRPr lang="en-US" b="1" smtClean="0">
              <a:latin typeface="Open Sans Light"/>
            </a:endParaRPr>
          </a:p>
          <a:p>
            <a:endParaRPr lang="en-US" b="1" smtClean="0">
              <a:latin typeface="Open Sans Light"/>
            </a:endParaRPr>
          </a:p>
          <a:p>
            <a:r>
              <a:rPr lang="en-US" smtClean="0">
                <a:latin typeface="Open Sans Light"/>
              </a:rPr>
              <a:t>Cần quản lý mối quan hệ giữa các người bạn trong cùng một nhóm.</a:t>
            </a:r>
          </a:p>
          <a:p>
            <a:endParaRPr lang="en-US" b="1">
              <a:latin typeface="Open Sans Light"/>
            </a:endParaRPr>
          </a:p>
          <a:p>
            <a:endParaRPr lang="en-US" b="1">
              <a:latin typeface="Open Sans Light"/>
            </a:endParaRPr>
          </a:p>
        </p:txBody>
      </p:sp>
      <p:grpSp>
        <p:nvGrpSpPr>
          <p:cNvPr id="40" name="Group 23"/>
          <p:cNvGrpSpPr>
            <a:grpSpLocks/>
          </p:cNvGrpSpPr>
          <p:nvPr/>
        </p:nvGrpSpPr>
        <p:grpSpPr bwMode="auto">
          <a:xfrm>
            <a:off x="1593851" y="6745818"/>
            <a:ext cx="9144000" cy="122767"/>
            <a:chOff x="-1" y="-1"/>
            <a:chExt cx="6858001" cy="91441"/>
          </a:xfrm>
        </p:grpSpPr>
        <p:sp>
          <p:nvSpPr>
            <p:cNvPr id="50"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1"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2"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3"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4"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 name="Date Placeholder 1"/>
          <p:cNvSpPr>
            <a:spLocks noGrp="1"/>
          </p:cNvSpPr>
          <p:nvPr>
            <p:ph type="dt" sz="half" idx="10"/>
          </p:nvPr>
        </p:nvSpPr>
        <p:spPr/>
        <p:txBody>
          <a:bodyPr/>
          <a:lstStyle/>
          <a:p>
            <a:fld id="{00162F33-870A-4F40-B434-E997DB838F71}"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32</a:t>
            </a:fld>
            <a:endParaRPr lang="en-US"/>
          </a:p>
        </p:txBody>
      </p:sp>
    </p:spTree>
    <p:extLst>
      <p:ext uri="{BB962C8B-B14F-4D97-AF65-F5344CB8AC3E}">
        <p14:creationId xmlns:p14="http://schemas.microsoft.com/office/powerpoint/2010/main" val="1577639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3"/>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0" presetClass="entr" presetSubtype="0" decel="100000" fill="hold" nodeType="withEffect">
                                  <p:stCondLst>
                                    <p:cond delay="7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9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strVal val="#ppt_w+.3"/>
                                          </p:val>
                                        </p:tav>
                                        <p:tav tm="100000">
                                          <p:val>
                                            <p:strVal val="#ppt_w"/>
                                          </p:val>
                                        </p:tav>
                                      </p:tavLst>
                                    </p:anim>
                                    <p:anim calcmode="lin" valueType="num">
                                      <p:cBhvr>
                                        <p:cTn id="18" dur="1000" fill="hold"/>
                                        <p:tgtEl>
                                          <p:spTgt spid="46"/>
                                        </p:tgtEl>
                                        <p:attrNameLst>
                                          <p:attrName>ppt_h</p:attrName>
                                        </p:attrNameLst>
                                      </p:cBhvr>
                                      <p:tavLst>
                                        <p:tav tm="0">
                                          <p:val>
                                            <p:strVal val="#ppt_h"/>
                                          </p:val>
                                        </p:tav>
                                        <p:tav tm="100000">
                                          <p:val>
                                            <p:strVal val="#ppt_h"/>
                                          </p:val>
                                        </p:tav>
                                      </p:tavLst>
                                    </p:anim>
                                    <p:animEffect transition="in" filter="fade">
                                      <p:cBhvr>
                                        <p:cTn id="19" dur="1000"/>
                                        <p:tgtEl>
                                          <p:spTgt spid="46"/>
                                        </p:tgtEl>
                                      </p:cBhvr>
                                    </p:animEffect>
                                  </p:childTnLst>
                                </p:cTn>
                              </p:par>
                              <p:par>
                                <p:cTn id="20" presetID="50" presetClass="entr" presetSubtype="0" decel="100000" fill="hold" nodeType="withEffect">
                                  <p:stCondLst>
                                    <p:cond delay="10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strVal val="#ppt_w+.3"/>
                                          </p:val>
                                        </p:tav>
                                        <p:tav tm="100000">
                                          <p:val>
                                            <p:strVal val="#ppt_w"/>
                                          </p:val>
                                        </p:tav>
                                      </p:tavLst>
                                    </p:anim>
                                    <p:anim calcmode="lin" valueType="num">
                                      <p:cBhvr>
                                        <p:cTn id="23" dur="1000" fill="hold"/>
                                        <p:tgtEl>
                                          <p:spTgt spid="38"/>
                                        </p:tgtEl>
                                        <p:attrNameLst>
                                          <p:attrName>ppt_h</p:attrName>
                                        </p:attrNameLst>
                                      </p:cBhvr>
                                      <p:tavLst>
                                        <p:tav tm="0">
                                          <p:val>
                                            <p:strVal val="#ppt_h"/>
                                          </p:val>
                                        </p:tav>
                                        <p:tav tm="100000">
                                          <p:val>
                                            <p:strVal val="#ppt_h"/>
                                          </p:val>
                                        </p:tav>
                                      </p:tavLst>
                                    </p:anim>
                                    <p:animEffect transition="in" filter="fade">
                                      <p:cBhvr>
                                        <p:cTn id="24" dur="1000"/>
                                        <p:tgtEl>
                                          <p:spTgt spid="38"/>
                                        </p:tgtEl>
                                      </p:cBhvr>
                                    </p:animEffect>
                                  </p:childTnLst>
                                </p:cTn>
                              </p:par>
                              <p:par>
                                <p:cTn id="25" presetID="50" presetClass="entr" presetSubtype="0" decel="100000" fill="hold" grpId="0" nodeType="withEffect">
                                  <p:stCondLst>
                                    <p:cond delay="12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3"/>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0" presetClass="entr" presetSubtype="0" decel="100000" fill="hold" nodeType="withEffect">
                                  <p:stCondLst>
                                    <p:cond delay="1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3"/>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AND FIND A NODE</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454268" y="2548233"/>
            <a:ext cx="6362606" cy="502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CREATE </a:t>
            </a:r>
            <a:r>
              <a:rPr lang="en-US" smtClean="0"/>
              <a:t>(Si:Classmate </a:t>
            </a:r>
            <a:r>
              <a:rPr lang="en-US"/>
              <a:t>{name: </a:t>
            </a:r>
            <a:r>
              <a:rPr lang="en-US" smtClean="0"/>
              <a:t>‘Sỉ', </a:t>
            </a:r>
            <a:r>
              <a:rPr lang="en-US"/>
              <a:t>born:1994, hobby:'Movie</a:t>
            </a:r>
            <a:r>
              <a:rPr lang="en-US" smtClean="0"/>
              <a:t>'})</a:t>
            </a:r>
            <a:endParaRPr lang="en-US"/>
          </a:p>
        </p:txBody>
      </p:sp>
      <p:sp>
        <p:nvSpPr>
          <p:cNvPr id="15" name="Rectangular Callout 14"/>
          <p:cNvSpPr/>
          <p:nvPr/>
        </p:nvSpPr>
        <p:spPr>
          <a:xfrm>
            <a:off x="8135081" y="382553"/>
            <a:ext cx="3182005" cy="1541583"/>
          </a:xfrm>
          <a:prstGeom prst="wedgeRectCallout">
            <a:avLst>
              <a:gd name="adj1" fmla="val -93659"/>
              <a:gd name="adj2" fmla="val 105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CREATE mệnh đề để tạo dữ liệu</a:t>
            </a:r>
          </a:p>
          <a:p>
            <a:r>
              <a:rPr lang="en-US" smtClean="0"/>
              <a:t>(Si: Classmate) với biến là Si và nhãn Classmate cho node</a:t>
            </a:r>
          </a:p>
          <a:p>
            <a:r>
              <a:rPr lang="en-US" smtClean="0"/>
              <a:t>Name, born, hobby là các thuộc tính</a:t>
            </a:r>
            <a:endParaRPr lang="en-US"/>
          </a:p>
        </p:txBody>
      </p:sp>
      <p:sp>
        <p:nvSpPr>
          <p:cNvPr id="41" name="Rectangle 40"/>
          <p:cNvSpPr/>
          <p:nvPr/>
        </p:nvSpPr>
        <p:spPr>
          <a:xfrm>
            <a:off x="538994" y="4870333"/>
            <a:ext cx="6277880" cy="45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(Si:Classmate) WHERE Si.name = ‘Sỉ’ RETURN Si;</a:t>
            </a:r>
            <a:endParaRPr lang="en-US"/>
          </a:p>
        </p:txBody>
      </p:sp>
      <p:sp>
        <p:nvSpPr>
          <p:cNvPr id="42" name="Rectangular Callout 41"/>
          <p:cNvSpPr/>
          <p:nvPr/>
        </p:nvSpPr>
        <p:spPr>
          <a:xfrm>
            <a:off x="8101871" y="2557305"/>
            <a:ext cx="3182004" cy="1696998"/>
          </a:xfrm>
          <a:prstGeom prst="wedgeRectCallout">
            <a:avLst>
              <a:gd name="adj1" fmla="val -89135"/>
              <a:gd name="adj2" fmla="val 97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mệnh đề để xác định node và quan hệ.</a:t>
            </a:r>
          </a:p>
          <a:p>
            <a:r>
              <a:rPr lang="en-US" smtClean="0"/>
              <a:t>WHERE mệnh đề rang buộc điều kiện và RETURN trả về kết quả</a:t>
            </a:r>
          </a:p>
          <a:p>
            <a:endParaRPr lang="en-US"/>
          </a:p>
        </p:txBody>
      </p:sp>
      <p:sp>
        <p:nvSpPr>
          <p:cNvPr id="17" name="Right Arrow 16"/>
          <p:cNvSpPr/>
          <p:nvPr/>
        </p:nvSpPr>
        <p:spPr>
          <a:xfrm>
            <a:off x="7328663" y="5714804"/>
            <a:ext cx="1020825" cy="339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8856133" y="4779088"/>
            <a:ext cx="2614270" cy="1728077"/>
          </a:xfrm>
          <a:prstGeom prst="rect">
            <a:avLst/>
          </a:prstGeom>
        </p:spPr>
      </p:pic>
      <p:pic>
        <p:nvPicPr>
          <p:cNvPr id="21" name="Picture 20"/>
          <p:cNvPicPr>
            <a:picLocks noChangeAspect="1"/>
          </p:cNvPicPr>
          <p:nvPr/>
        </p:nvPicPr>
        <p:blipFill>
          <a:blip r:embed="rId3"/>
          <a:stretch>
            <a:fillRect/>
          </a:stretch>
        </p:blipFill>
        <p:spPr>
          <a:xfrm>
            <a:off x="454268" y="969197"/>
            <a:ext cx="6362606" cy="1095951"/>
          </a:xfrm>
          <a:prstGeom prst="rect">
            <a:avLst/>
          </a:prstGeom>
        </p:spPr>
      </p:pic>
      <p:pic>
        <p:nvPicPr>
          <p:cNvPr id="22" name="Picture 21"/>
          <p:cNvPicPr>
            <a:picLocks noChangeAspect="1"/>
          </p:cNvPicPr>
          <p:nvPr/>
        </p:nvPicPr>
        <p:blipFill>
          <a:blip r:embed="rId4"/>
          <a:stretch>
            <a:fillRect/>
          </a:stretch>
        </p:blipFill>
        <p:spPr>
          <a:xfrm>
            <a:off x="502147" y="3557459"/>
            <a:ext cx="6314727" cy="938675"/>
          </a:xfrm>
          <a:prstGeom prst="rect">
            <a:avLst/>
          </a:prstGeom>
        </p:spPr>
      </p:pic>
      <p:sp>
        <p:nvSpPr>
          <p:cNvPr id="2" name="Date Placeholder 1"/>
          <p:cNvSpPr>
            <a:spLocks noGrp="1"/>
          </p:cNvSpPr>
          <p:nvPr>
            <p:ph type="dt" sz="half" idx="10"/>
          </p:nvPr>
        </p:nvSpPr>
        <p:spPr/>
        <p:txBody>
          <a:bodyPr/>
          <a:lstStyle/>
          <a:p>
            <a:fld id="{31AEBD94-F88C-401D-9F20-C83C652DE566}"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33</a:t>
            </a:fld>
            <a:endParaRPr lang="en-US"/>
          </a:p>
        </p:txBody>
      </p:sp>
    </p:spTree>
    <p:extLst>
      <p:ext uri="{BB962C8B-B14F-4D97-AF65-F5344CB8AC3E}">
        <p14:creationId xmlns:p14="http://schemas.microsoft.com/office/powerpoint/2010/main" val="897182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MORE NODE AND RELATIONSHIP</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195186" y="3336691"/>
            <a:ext cx="7231141" cy="321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MATCH (</a:t>
            </a:r>
            <a:r>
              <a:rPr lang="en-US" dirty="0" err="1"/>
              <a:t>Si:Classmate</a:t>
            </a:r>
            <a:r>
              <a:rPr lang="en-US" dirty="0"/>
              <a:t>) WHERE Si.name = ‘Sỉ’ RETURN </a:t>
            </a:r>
            <a:r>
              <a:rPr lang="en-US" dirty="0" smtClean="0"/>
              <a:t>Si</a:t>
            </a:r>
            <a:endParaRPr lang="en-US" dirty="0"/>
          </a:p>
          <a:p>
            <a:r>
              <a:rPr lang="en-US" dirty="0" smtClean="0"/>
              <a:t>CREATE (</a:t>
            </a:r>
            <a:r>
              <a:rPr lang="en-US" dirty="0" err="1" smtClean="0"/>
              <a:t>Nam:Classmate</a:t>
            </a:r>
            <a:r>
              <a:rPr lang="en-US" dirty="0" smtClean="0"/>
              <a:t> </a:t>
            </a:r>
            <a:r>
              <a:rPr lang="en-US" dirty="0"/>
              <a:t>{ name: </a:t>
            </a:r>
            <a:r>
              <a:rPr lang="en-US" dirty="0" smtClean="0"/>
              <a:t>“Nam", </a:t>
            </a:r>
            <a:r>
              <a:rPr lang="en-US" dirty="0"/>
              <a:t>from: </a:t>
            </a:r>
            <a:r>
              <a:rPr lang="en-US" dirty="0" smtClean="0"/>
              <a:t>“</a:t>
            </a:r>
            <a:r>
              <a:rPr lang="en-US" dirty="0" err="1" smtClean="0"/>
              <a:t>Dalak</a:t>
            </a:r>
            <a:r>
              <a:rPr lang="en-US" dirty="0" smtClean="0"/>
              <a:t>", </a:t>
            </a:r>
            <a:r>
              <a:rPr lang="en-US" dirty="0"/>
              <a:t>learn: </a:t>
            </a:r>
            <a:r>
              <a:rPr lang="en-US" dirty="0" smtClean="0"/>
              <a:t>“CNTT" </a:t>
            </a:r>
            <a:r>
              <a:rPr lang="en-US" dirty="0"/>
              <a:t>}),</a:t>
            </a:r>
          </a:p>
          <a:p>
            <a:r>
              <a:rPr lang="en-US" dirty="0" smtClean="0"/>
              <a:t>(</a:t>
            </a:r>
            <a:r>
              <a:rPr lang="en-US" dirty="0" err="1" smtClean="0"/>
              <a:t>Long:Classmate</a:t>
            </a:r>
            <a:r>
              <a:rPr lang="en-US" dirty="0" smtClean="0"/>
              <a:t> </a:t>
            </a:r>
            <a:r>
              <a:rPr lang="en-US" dirty="0"/>
              <a:t>{ name: </a:t>
            </a:r>
            <a:r>
              <a:rPr lang="en-US" dirty="0" smtClean="0"/>
              <a:t>“Long", </a:t>
            </a:r>
            <a:r>
              <a:rPr lang="en-US" dirty="0"/>
              <a:t>from: </a:t>
            </a:r>
            <a:r>
              <a:rPr lang="en-US" dirty="0" smtClean="0"/>
              <a:t>“</a:t>
            </a:r>
            <a:r>
              <a:rPr lang="en-US" dirty="0" err="1" smtClean="0"/>
              <a:t>Quang</a:t>
            </a:r>
            <a:r>
              <a:rPr lang="en-US" dirty="0" smtClean="0"/>
              <a:t> Ngai", major: “Student" </a:t>
            </a:r>
            <a:r>
              <a:rPr lang="en-US" dirty="0"/>
              <a:t>}),</a:t>
            </a:r>
          </a:p>
          <a:p>
            <a:r>
              <a:rPr lang="en-US" dirty="0" smtClean="0"/>
              <a:t>(</a:t>
            </a:r>
            <a:r>
              <a:rPr lang="en-US" dirty="0" err="1" smtClean="0"/>
              <a:t>Linh:Classmate</a:t>
            </a:r>
            <a:r>
              <a:rPr lang="en-US" dirty="0" smtClean="0"/>
              <a:t> </a:t>
            </a:r>
            <a:r>
              <a:rPr lang="en-US" dirty="0"/>
              <a:t>{ name: </a:t>
            </a:r>
            <a:r>
              <a:rPr lang="en-US" dirty="0" smtClean="0"/>
              <a:t>“</a:t>
            </a:r>
            <a:r>
              <a:rPr lang="en-US" dirty="0" err="1" smtClean="0"/>
              <a:t>Lĩnh</a:t>
            </a:r>
            <a:r>
              <a:rPr lang="en-US" dirty="0" smtClean="0"/>
              <a:t>", </a:t>
            </a:r>
            <a:r>
              <a:rPr lang="en-US" dirty="0"/>
              <a:t>from: </a:t>
            </a:r>
            <a:r>
              <a:rPr lang="en-US" dirty="0" smtClean="0"/>
              <a:t>“</a:t>
            </a:r>
            <a:r>
              <a:rPr lang="en-US" dirty="0" err="1" smtClean="0"/>
              <a:t>Lâm</a:t>
            </a:r>
            <a:r>
              <a:rPr lang="en-US" dirty="0" smtClean="0"/>
              <a:t> </a:t>
            </a:r>
            <a:r>
              <a:rPr lang="en-US" dirty="0" err="1" smtClean="0"/>
              <a:t>Đồng</a:t>
            </a:r>
            <a:r>
              <a:rPr lang="en-US" dirty="0" smtClean="0"/>
              <a:t>", </a:t>
            </a:r>
            <a:r>
              <a:rPr lang="en-US" dirty="0" err="1" smtClean="0"/>
              <a:t>hobby:”game</a:t>
            </a:r>
            <a:r>
              <a:rPr lang="en-US" dirty="0" smtClean="0"/>
              <a:t>” </a:t>
            </a:r>
            <a:r>
              <a:rPr lang="en-US" dirty="0"/>
              <a:t>}),</a:t>
            </a:r>
          </a:p>
          <a:p>
            <a:r>
              <a:rPr lang="en-US" dirty="0" smtClean="0"/>
              <a:t>(</a:t>
            </a:r>
            <a:r>
              <a:rPr lang="en-US" dirty="0" err="1" smtClean="0"/>
              <a:t>Nhac:Classmate</a:t>
            </a:r>
            <a:r>
              <a:rPr lang="en-US" dirty="0" smtClean="0"/>
              <a:t> </a:t>
            </a:r>
            <a:r>
              <a:rPr lang="en-US" dirty="0"/>
              <a:t>{ name: </a:t>
            </a:r>
            <a:r>
              <a:rPr lang="en-US" dirty="0" smtClean="0"/>
              <a:t>“</a:t>
            </a:r>
            <a:r>
              <a:rPr lang="en-US" dirty="0" err="1" smtClean="0"/>
              <a:t>Nhạc</a:t>
            </a:r>
            <a:r>
              <a:rPr lang="en-US" dirty="0" smtClean="0"/>
              <a:t>", </a:t>
            </a:r>
            <a:r>
              <a:rPr lang="en-US" dirty="0"/>
              <a:t>from: </a:t>
            </a:r>
            <a:r>
              <a:rPr lang="en-US" dirty="0" smtClean="0"/>
              <a:t>“</a:t>
            </a:r>
            <a:r>
              <a:rPr lang="en-US" dirty="0" err="1" smtClean="0"/>
              <a:t>Hồ</a:t>
            </a:r>
            <a:r>
              <a:rPr lang="en-US" dirty="0" smtClean="0"/>
              <a:t> </a:t>
            </a:r>
            <a:r>
              <a:rPr lang="en-US" dirty="0" err="1" smtClean="0"/>
              <a:t>Chí</a:t>
            </a:r>
            <a:r>
              <a:rPr lang="en-US" dirty="0" smtClean="0"/>
              <a:t> Minh", </a:t>
            </a:r>
            <a:r>
              <a:rPr lang="en-US" dirty="0"/>
              <a:t>hobby: </a:t>
            </a:r>
            <a:r>
              <a:rPr lang="en-US" dirty="0" smtClean="0"/>
              <a:t>“Movie" </a:t>
            </a:r>
            <a:r>
              <a:rPr lang="en-US" dirty="0"/>
              <a:t>}),</a:t>
            </a:r>
          </a:p>
          <a:p>
            <a:r>
              <a:rPr lang="en-US" dirty="0" smtClean="0"/>
              <a:t>(Si)-[:</a:t>
            </a:r>
            <a:r>
              <a:rPr lang="en-US" dirty="0"/>
              <a:t>KNOWS {since: </a:t>
            </a:r>
            <a:r>
              <a:rPr lang="en-US" dirty="0" smtClean="0"/>
              <a:t>2012}]-&gt;(Nam),(Si)-[:</a:t>
            </a:r>
            <a:r>
              <a:rPr lang="en-US" dirty="0"/>
              <a:t>KNOWS {rating: 5</a:t>
            </a:r>
            <a:r>
              <a:rPr lang="en-US" dirty="0" smtClean="0"/>
              <a:t>}]-&gt;(Long),</a:t>
            </a:r>
            <a:endParaRPr lang="en-US" dirty="0"/>
          </a:p>
          <a:p>
            <a:r>
              <a:rPr lang="en-US" dirty="0" smtClean="0"/>
              <a:t>(Nam)-[:</a:t>
            </a:r>
            <a:r>
              <a:rPr lang="en-US" dirty="0"/>
              <a:t>KNOWS</a:t>
            </a:r>
            <a:r>
              <a:rPr lang="en-US" dirty="0" smtClean="0"/>
              <a:t>]-&gt;(Long),(Nam)-[:</a:t>
            </a:r>
            <a:r>
              <a:rPr lang="en-US" dirty="0"/>
              <a:t>KNOWS</a:t>
            </a:r>
            <a:r>
              <a:rPr lang="en-US" dirty="0" smtClean="0"/>
              <a:t>]-&gt;(</a:t>
            </a:r>
            <a:r>
              <a:rPr lang="en-US" dirty="0" err="1" smtClean="0"/>
              <a:t>Linh</a:t>
            </a:r>
            <a:r>
              <a:rPr lang="en-US" dirty="0" smtClean="0"/>
              <a:t>),</a:t>
            </a:r>
            <a:endParaRPr lang="en-US" dirty="0"/>
          </a:p>
          <a:p>
            <a:r>
              <a:rPr lang="en-US" dirty="0" smtClean="0"/>
              <a:t>(Long)-[:</a:t>
            </a:r>
            <a:r>
              <a:rPr lang="en-US" dirty="0"/>
              <a:t>KNOWS</a:t>
            </a:r>
            <a:r>
              <a:rPr lang="en-US" dirty="0" smtClean="0"/>
              <a:t>]-&gt;(Nam),(Long)-[:</a:t>
            </a:r>
            <a:r>
              <a:rPr lang="en-US" dirty="0"/>
              <a:t>KNOWS</a:t>
            </a:r>
            <a:r>
              <a:rPr lang="en-US" dirty="0" smtClean="0"/>
              <a:t>]-&gt;(</a:t>
            </a:r>
            <a:r>
              <a:rPr lang="en-US" dirty="0" err="1" smtClean="0"/>
              <a:t>Nhac</a:t>
            </a:r>
            <a:r>
              <a:rPr lang="en-US" dirty="0" smtClean="0"/>
              <a:t>),</a:t>
            </a:r>
            <a:endParaRPr lang="en-US" dirty="0"/>
          </a:p>
          <a:p>
            <a:r>
              <a:rPr lang="en-US" dirty="0" smtClean="0"/>
              <a:t>(</a:t>
            </a:r>
            <a:r>
              <a:rPr lang="en-US" dirty="0" err="1" smtClean="0"/>
              <a:t>Linh</a:t>
            </a:r>
            <a:r>
              <a:rPr lang="en-US" dirty="0" smtClean="0"/>
              <a:t>)-[:</a:t>
            </a:r>
            <a:r>
              <a:rPr lang="en-US" dirty="0"/>
              <a:t>KNOWS</a:t>
            </a:r>
            <a:r>
              <a:rPr lang="en-US" dirty="0" smtClean="0"/>
              <a:t>]-&gt;(</a:t>
            </a:r>
            <a:r>
              <a:rPr lang="en-US" dirty="0" err="1" smtClean="0"/>
              <a:t>Nhac</a:t>
            </a:r>
            <a:r>
              <a:rPr lang="en-US" dirty="0" smtClean="0"/>
              <a:t>)</a:t>
            </a:r>
            <a:endParaRPr lang="en-US" dirty="0"/>
          </a:p>
        </p:txBody>
      </p:sp>
      <p:pic>
        <p:nvPicPr>
          <p:cNvPr id="3" name="Picture 2"/>
          <p:cNvPicPr>
            <a:picLocks noChangeAspect="1"/>
          </p:cNvPicPr>
          <p:nvPr/>
        </p:nvPicPr>
        <p:blipFill>
          <a:blip r:embed="rId2"/>
          <a:stretch>
            <a:fillRect/>
          </a:stretch>
        </p:blipFill>
        <p:spPr>
          <a:xfrm>
            <a:off x="195185" y="1094084"/>
            <a:ext cx="7231141" cy="1984303"/>
          </a:xfrm>
          <a:prstGeom prst="rect">
            <a:avLst/>
          </a:prstGeom>
        </p:spPr>
      </p:pic>
      <p:pic>
        <p:nvPicPr>
          <p:cNvPr id="5" name="Picture 4"/>
          <p:cNvPicPr>
            <a:picLocks noChangeAspect="1"/>
          </p:cNvPicPr>
          <p:nvPr/>
        </p:nvPicPr>
        <p:blipFill>
          <a:blip r:embed="rId3"/>
          <a:stretch>
            <a:fillRect/>
          </a:stretch>
        </p:blipFill>
        <p:spPr>
          <a:xfrm>
            <a:off x="7660218" y="1479316"/>
            <a:ext cx="4467225" cy="3714750"/>
          </a:xfrm>
          <a:prstGeom prst="rect">
            <a:avLst/>
          </a:prstGeom>
        </p:spPr>
      </p:pic>
      <p:sp>
        <p:nvSpPr>
          <p:cNvPr id="2" name="Date Placeholder 1"/>
          <p:cNvSpPr>
            <a:spLocks noGrp="1"/>
          </p:cNvSpPr>
          <p:nvPr>
            <p:ph type="dt" sz="half" idx="10"/>
          </p:nvPr>
        </p:nvSpPr>
        <p:spPr/>
        <p:txBody>
          <a:bodyPr/>
          <a:lstStyle/>
          <a:p>
            <a:fld id="{165EF2E8-AA29-4F67-92BF-6684E91FCFA3}"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34</a:t>
            </a:fld>
            <a:endParaRPr lang="en-US"/>
          </a:p>
        </p:txBody>
      </p:sp>
    </p:spTree>
    <p:extLst>
      <p:ext uri="{BB962C8B-B14F-4D97-AF65-F5344CB8AC3E}">
        <p14:creationId xmlns:p14="http://schemas.microsoft.com/office/powerpoint/2010/main" val="409584284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FIND NODES</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338554"/>
          </a:xfrm>
          <a:prstGeom prst="rect">
            <a:avLst/>
          </a:prstGeom>
        </p:spPr>
        <p:txBody>
          <a:bodyPr wrap="square">
            <a:spAutoFit/>
          </a:bodyPr>
          <a:lstStyle/>
          <a:p>
            <a:r>
              <a:rPr lang="en-US" sz="1600" b="1" smtClean="0">
                <a:latin typeface="Open Sans Light"/>
              </a:rPr>
              <a:t>Vấn đề: </a:t>
            </a:r>
            <a:r>
              <a:rPr lang="en-US" sz="1600" smtClean="0">
                <a:latin typeface="Open Sans Light"/>
              </a:rPr>
              <a:t>Cần tìm những người bạn của sỉ trong đồ thị?</a:t>
            </a:r>
            <a:endParaRPr lang="en-US" sz="1600" b="1">
              <a:latin typeface="Open Sans Light"/>
            </a:endParaRPr>
          </a:p>
        </p:txBody>
      </p:sp>
      <p:sp>
        <p:nvSpPr>
          <p:cNvPr id="23" name="Rectangle 22"/>
          <p:cNvSpPr/>
          <p:nvPr/>
        </p:nvSpPr>
        <p:spPr>
          <a:xfrm>
            <a:off x="195186" y="3336691"/>
            <a:ext cx="6707889" cy="67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a:t>
            </a:r>
            <a:r>
              <a:rPr lang="en-US" smtClean="0"/>
              <a:t>friends) WHERE </a:t>
            </a:r>
            <a:r>
              <a:rPr lang="en-US"/>
              <a:t>Si.name = "Sỉ" RETURN Si, friends</a:t>
            </a:r>
          </a:p>
        </p:txBody>
      </p:sp>
      <p:pic>
        <p:nvPicPr>
          <p:cNvPr id="2" name="Picture 1"/>
          <p:cNvPicPr>
            <a:picLocks noChangeAspect="1"/>
          </p:cNvPicPr>
          <p:nvPr/>
        </p:nvPicPr>
        <p:blipFill>
          <a:blip r:embed="rId3"/>
          <a:stretch>
            <a:fillRect/>
          </a:stretch>
        </p:blipFill>
        <p:spPr>
          <a:xfrm>
            <a:off x="7227357" y="4090458"/>
            <a:ext cx="4371975" cy="2524125"/>
          </a:xfrm>
          <a:prstGeom prst="rect">
            <a:avLst/>
          </a:prstGeom>
        </p:spPr>
      </p:pic>
      <p:pic>
        <p:nvPicPr>
          <p:cNvPr id="25" name="Picture 24"/>
          <p:cNvPicPr>
            <a:picLocks noChangeAspect="1"/>
          </p:cNvPicPr>
          <p:nvPr/>
        </p:nvPicPr>
        <p:blipFill>
          <a:blip r:embed="rId4"/>
          <a:stretch>
            <a:fillRect/>
          </a:stretch>
        </p:blipFill>
        <p:spPr>
          <a:xfrm>
            <a:off x="7179734" y="75936"/>
            <a:ext cx="4037766" cy="3357631"/>
          </a:xfrm>
          <a:prstGeom prst="rect">
            <a:avLst/>
          </a:prstGeom>
        </p:spPr>
      </p:pic>
      <p:sp>
        <p:nvSpPr>
          <p:cNvPr id="4" name="Down Arrow 3"/>
          <p:cNvSpPr/>
          <p:nvPr/>
        </p:nvSpPr>
        <p:spPr>
          <a:xfrm>
            <a:off x="9110789" y="3625208"/>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F1590C5A-B4BA-44F5-BD1C-A2000B8F10EC}"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35</a:t>
            </a:fld>
            <a:endParaRPr lang="en-US"/>
          </a:p>
        </p:txBody>
      </p:sp>
    </p:spTree>
    <p:extLst>
      <p:ext uri="{BB962C8B-B14F-4D97-AF65-F5344CB8AC3E}">
        <p14:creationId xmlns:p14="http://schemas.microsoft.com/office/powerpoint/2010/main" val="229911643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RECOMMEND</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584775"/>
          </a:xfrm>
          <a:prstGeom prst="rect">
            <a:avLst/>
          </a:prstGeom>
        </p:spPr>
        <p:txBody>
          <a:bodyPr wrap="square">
            <a:spAutoFit/>
          </a:bodyPr>
          <a:lstStyle/>
          <a:p>
            <a:r>
              <a:rPr lang="en-US" sz="1600" b="1" smtClean="0">
                <a:latin typeface="Open Sans Light"/>
              </a:rPr>
              <a:t>Vấn đề: </a:t>
            </a:r>
            <a:r>
              <a:rPr lang="en-US" sz="1600" smtClean="0">
                <a:latin typeface="Open Sans Light"/>
              </a:rPr>
              <a:t>Sỉ có sở thích đi coi phim. Hiện tại muốn tìm trong những người bạn có ai có sở thích này để đi cùng?</a:t>
            </a:r>
            <a:endParaRPr lang="en-US" sz="1600" b="1">
              <a:latin typeface="Open Sans Light"/>
            </a:endParaRPr>
          </a:p>
        </p:txBody>
      </p:sp>
      <p:sp>
        <p:nvSpPr>
          <p:cNvPr id="23" name="Rectangle 22"/>
          <p:cNvSpPr/>
          <p:nvPr/>
        </p:nvSpPr>
        <p:spPr>
          <a:xfrm>
            <a:off x="372363" y="3291053"/>
            <a:ext cx="6707889" cy="101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(Si:Classmate)-[:KNOWS]-()-[:KNOWS]-(Movie)</a:t>
            </a:r>
          </a:p>
          <a:p>
            <a:r>
              <a:rPr lang="en-US"/>
              <a:t>WHERE Si.name = "Sỉ" AND Movie.hobby = "Movie"</a:t>
            </a:r>
          </a:p>
          <a:p>
            <a:r>
              <a:rPr lang="en-US"/>
              <a:t>RETURN DISTINCT Movie</a:t>
            </a:r>
          </a:p>
        </p:txBody>
      </p:sp>
      <p:sp>
        <p:nvSpPr>
          <p:cNvPr id="4" name="Down Arrow 3"/>
          <p:cNvSpPr/>
          <p:nvPr/>
        </p:nvSpPr>
        <p:spPr>
          <a:xfrm>
            <a:off x="9268139" y="4309360"/>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7697850" y="1456382"/>
            <a:ext cx="3209509" cy="2668888"/>
          </a:xfrm>
          <a:prstGeom prst="rect">
            <a:avLst/>
          </a:prstGeom>
        </p:spPr>
      </p:pic>
      <p:pic>
        <p:nvPicPr>
          <p:cNvPr id="3" name="Picture 2"/>
          <p:cNvPicPr>
            <a:picLocks noChangeAspect="1"/>
          </p:cNvPicPr>
          <p:nvPr/>
        </p:nvPicPr>
        <p:blipFill>
          <a:blip r:embed="rId4"/>
          <a:stretch>
            <a:fillRect/>
          </a:stretch>
        </p:blipFill>
        <p:spPr>
          <a:xfrm>
            <a:off x="8240185" y="4835322"/>
            <a:ext cx="2497666" cy="1609073"/>
          </a:xfrm>
          <a:prstGeom prst="rect">
            <a:avLst/>
          </a:prstGeom>
        </p:spPr>
      </p:pic>
      <p:sp>
        <p:nvSpPr>
          <p:cNvPr id="2" name="Date Placeholder 1"/>
          <p:cNvSpPr>
            <a:spLocks noGrp="1"/>
          </p:cNvSpPr>
          <p:nvPr>
            <p:ph type="dt" sz="half" idx="10"/>
          </p:nvPr>
        </p:nvSpPr>
        <p:spPr/>
        <p:txBody>
          <a:bodyPr/>
          <a:lstStyle/>
          <a:p>
            <a:fld id="{F54B981E-F8E1-407D-904D-304E938EC44C}"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36</a:t>
            </a:fld>
            <a:endParaRPr lang="en-US"/>
          </a:p>
        </p:txBody>
      </p:sp>
    </p:spTree>
    <p:extLst>
      <p:ext uri="{BB962C8B-B14F-4D97-AF65-F5344CB8AC3E}">
        <p14:creationId xmlns:p14="http://schemas.microsoft.com/office/powerpoint/2010/main" val="330923332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DELETE AND REMOVE</a:t>
            </a:r>
            <a:endParaRPr lang="es-ES" sz="2400">
              <a:solidFill>
                <a:prstClr val="black"/>
              </a:solidFill>
              <a:ea typeface="ＭＳ Ｐゴシック" charset="0"/>
              <a:cs typeface="Calibri" charset="0"/>
              <a:sym typeface="Calibri" charset="0"/>
            </a:endParaRPr>
          </a:p>
        </p:txBody>
      </p:sp>
      <p:pic>
        <p:nvPicPr>
          <p:cNvPr id="2" name="Picture 1"/>
          <p:cNvPicPr>
            <a:picLocks noChangeAspect="1"/>
          </p:cNvPicPr>
          <p:nvPr/>
        </p:nvPicPr>
        <p:blipFill>
          <a:blip r:embed="rId2"/>
          <a:stretch>
            <a:fillRect/>
          </a:stretch>
        </p:blipFill>
        <p:spPr>
          <a:xfrm>
            <a:off x="336550" y="963608"/>
            <a:ext cx="7108068" cy="1971145"/>
          </a:xfrm>
          <a:prstGeom prst="rect">
            <a:avLst/>
          </a:prstGeom>
        </p:spPr>
      </p:pic>
      <p:pic>
        <p:nvPicPr>
          <p:cNvPr id="5" name="Picture 4"/>
          <p:cNvPicPr>
            <a:picLocks noChangeAspect="1"/>
          </p:cNvPicPr>
          <p:nvPr/>
        </p:nvPicPr>
        <p:blipFill>
          <a:blip r:embed="rId3"/>
          <a:stretch>
            <a:fillRect/>
          </a:stretch>
        </p:blipFill>
        <p:spPr>
          <a:xfrm>
            <a:off x="365060" y="4784117"/>
            <a:ext cx="7167334" cy="1537225"/>
          </a:xfrm>
          <a:prstGeom prst="rect">
            <a:avLst/>
          </a:prstGeom>
        </p:spPr>
      </p:pic>
      <p:sp>
        <p:nvSpPr>
          <p:cNvPr id="27" name="Rectangle 26"/>
          <p:cNvSpPr/>
          <p:nvPr/>
        </p:nvSpPr>
        <p:spPr>
          <a:xfrm>
            <a:off x="372363" y="3668719"/>
            <a:ext cx="7072255" cy="63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'Si' DELETE Si</a:t>
            </a:r>
          </a:p>
        </p:txBody>
      </p:sp>
      <p:sp>
        <p:nvSpPr>
          <p:cNvPr id="3" name="Date Placeholder 2"/>
          <p:cNvSpPr>
            <a:spLocks noGrp="1"/>
          </p:cNvSpPr>
          <p:nvPr>
            <p:ph type="dt" sz="half" idx="10"/>
          </p:nvPr>
        </p:nvSpPr>
        <p:spPr/>
        <p:txBody>
          <a:bodyPr/>
          <a:lstStyle/>
          <a:p>
            <a:fld id="{43E1B4D4-51D7-4DAA-8D28-BE2AA99CB436}"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37</a:t>
            </a:fld>
            <a:endParaRPr lang="en-US"/>
          </a:p>
        </p:txBody>
      </p:sp>
    </p:spTree>
    <p:extLst>
      <p:ext uri="{BB962C8B-B14F-4D97-AF65-F5344CB8AC3E}">
        <p14:creationId xmlns:p14="http://schemas.microsoft.com/office/powerpoint/2010/main" val="66958048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 API</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2C5A71C2-BA63-4490-A04D-06E8A953DD4F}"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38</a:t>
            </a:fld>
            <a:endParaRPr lang="en-US"/>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39</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REST API </a:t>
            </a:r>
            <a:r>
              <a:rPr lang="en-US" sz="3200" dirty="0" err="1" smtClean="0"/>
              <a:t>là</a:t>
            </a:r>
            <a:r>
              <a:rPr lang="en-US" sz="3200" dirty="0" smtClean="0"/>
              <a:t> </a:t>
            </a:r>
            <a:r>
              <a:rPr lang="en-US" sz="3200" dirty="0" err="1" smtClean="0"/>
              <a:t>gì</a:t>
            </a:r>
            <a:r>
              <a:rPr lang="en-US" sz="3200" dirty="0" smtClean="0"/>
              <a:t>?</a:t>
            </a:r>
            <a:endParaRPr lang="en-US" sz="3200" dirty="0"/>
          </a:p>
        </p:txBody>
      </p:sp>
      <p:sp>
        <p:nvSpPr>
          <p:cNvPr id="10" name="Hình Chữ nhật Góc tròn 9"/>
          <p:cNvSpPr/>
          <p:nvPr/>
        </p:nvSpPr>
        <p:spPr>
          <a:xfrm>
            <a:off x="3315410" y="3384886"/>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Representational State </a:t>
            </a:r>
            <a:r>
              <a:rPr lang="en-US" dirty="0" smtClean="0"/>
              <a:t>Transfer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cho</a:t>
            </a:r>
            <a:r>
              <a:rPr lang="en-US" dirty="0" smtClean="0"/>
              <a:t> </a:t>
            </a:r>
            <a:r>
              <a:rPr lang="en-US" dirty="0" err="1" smtClean="0"/>
              <a:t>phép</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a:t>
            </a:r>
            <a:r>
              <a:rPr lang="en-US" dirty="0"/>
              <a:t>HTTP request</a:t>
            </a:r>
          </a:p>
        </p:txBody>
      </p:sp>
    </p:spTree>
    <p:extLst>
      <p:ext uri="{BB962C8B-B14F-4D97-AF65-F5344CB8AC3E}">
        <p14:creationId xmlns:p14="http://schemas.microsoft.com/office/powerpoint/2010/main" val="1552273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49894"/>
            <a:ext cx="10515600" cy="4486534"/>
          </a:xfrm>
        </p:spPr>
        <p:txBody>
          <a:bodyPr>
            <a:normAutofit lnSpcReduction="10000"/>
          </a:bodyPr>
          <a:lstStyle/>
          <a:p>
            <a:pPr>
              <a:buFontTx/>
              <a:buChar char="-"/>
            </a:pPr>
            <a:endParaRPr lang="en-US" dirty="0" smtClean="0"/>
          </a:p>
          <a:p>
            <a:pPr>
              <a:buFontTx/>
              <a:buChar char="-"/>
            </a:pPr>
            <a:r>
              <a:rPr lang="en-US" dirty="0" smtClean="0"/>
              <a:t>Graph store </a:t>
            </a:r>
            <a:r>
              <a:rPr lang="en-US" dirty="0" err="1" smtClean="0"/>
              <a:t>là</a:t>
            </a:r>
            <a:r>
              <a:rPr lang="en-US" dirty="0"/>
              <a:t> </a:t>
            </a:r>
            <a:r>
              <a:rPr lang="en-US" dirty="0" err="1" smtClean="0"/>
              <a:t>một</a:t>
            </a:r>
            <a:r>
              <a:rPr lang="en-US" dirty="0" smtClean="0"/>
              <a:t> </a:t>
            </a:r>
            <a:r>
              <a:rPr lang="en-US" dirty="0" err="1" smtClean="0"/>
              <a:t>loại</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ở </a:t>
            </a:r>
            <a:r>
              <a:rPr lang="en-US" dirty="0" err="1" smtClean="0"/>
              <a:t>dạng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này</a:t>
            </a:r>
            <a:r>
              <a:rPr lang="en-US" dirty="0" smtClean="0"/>
              <a:t> </a:t>
            </a:r>
            <a:r>
              <a:rPr lang="en-US" dirty="0" err="1" smtClean="0"/>
              <a:t>gồm</a:t>
            </a:r>
            <a:r>
              <a:rPr lang="en-US" dirty="0" smtClean="0"/>
              <a:t> </a:t>
            </a:r>
            <a:r>
              <a:rPr lang="en-US" dirty="0" err="1" smtClean="0"/>
              <a:t>có</a:t>
            </a:r>
            <a:r>
              <a:rPr lang="en-US" dirty="0" smtClean="0"/>
              <a:t> </a:t>
            </a:r>
            <a:r>
              <a:rPr lang="en-US" dirty="0" err="1" smtClean="0"/>
              <a:t>các</a:t>
            </a:r>
            <a:r>
              <a:rPr lang="en-US" dirty="0" smtClean="0"/>
              <a:t> </a:t>
            </a:r>
            <a:r>
              <a:rPr lang="en-US" dirty="0" err="1" smtClean="0"/>
              <a:t>nút</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cạnh</a:t>
            </a:r>
            <a:r>
              <a:rPr lang="en-US" dirty="0" smtClean="0"/>
              <a:t>.</a:t>
            </a:r>
          </a:p>
          <a:p>
            <a:pPr>
              <a:buFontTx/>
              <a:buChar char="-"/>
            </a:pPr>
            <a:r>
              <a:rPr lang="en-US" dirty="0" err="1" smtClean="0"/>
              <a:t>Những</a:t>
            </a:r>
            <a:r>
              <a:rPr lang="en-US" dirty="0" smtClean="0"/>
              <a:t> </a:t>
            </a:r>
            <a:r>
              <a:rPr lang="en-US" dirty="0"/>
              <a:t>graph </a:t>
            </a:r>
            <a:r>
              <a:rPr lang="en-US" dirty="0" smtClean="0"/>
              <a:t>store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như</a:t>
            </a:r>
            <a:r>
              <a:rPr lang="en-US" dirty="0" smtClean="0"/>
              <a:t> </a:t>
            </a:r>
            <a:r>
              <a:rPr lang="en-US" dirty="0" err="1" smtClean="0"/>
              <a:t>hình</a:t>
            </a:r>
            <a:r>
              <a:rPr lang="en-US" dirty="0" smtClean="0"/>
              <a:t> </a:t>
            </a:r>
            <a:r>
              <a:rPr lang="en-US" dirty="0" err="1"/>
              <a:t>trên</a:t>
            </a:r>
            <a:r>
              <a:rPr lang="en-US" dirty="0"/>
              <a:t> </a:t>
            </a:r>
            <a:r>
              <a:rPr lang="en-US" dirty="0" err="1"/>
              <a:t>được</a:t>
            </a:r>
            <a:r>
              <a:rPr lang="en-US" dirty="0"/>
              <a:t> </a:t>
            </a:r>
            <a:r>
              <a:rPr lang="en-US" dirty="0" err="1"/>
              <a:t>gọi</a:t>
            </a:r>
            <a:r>
              <a:rPr lang="en-US" dirty="0"/>
              <a:t> </a:t>
            </a:r>
            <a:r>
              <a:rPr lang="en-US" dirty="0" err="1"/>
              <a:t>là</a:t>
            </a:r>
            <a:r>
              <a:rPr lang="en-US" dirty="0"/>
              <a:t> triple stores </a:t>
            </a:r>
            <a:r>
              <a:rPr lang="en-US" dirty="0" err="1"/>
              <a:t>vì</a:t>
            </a: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nó</a:t>
            </a:r>
            <a:r>
              <a:rPr lang="en-US" dirty="0"/>
              <a:t> ở </a:t>
            </a:r>
            <a:r>
              <a:rPr lang="en-US" dirty="0" err="1"/>
              <a:t>dạng</a:t>
            </a:r>
            <a:r>
              <a:rPr lang="en-US" dirty="0"/>
              <a:t> </a:t>
            </a:r>
            <a:r>
              <a:rPr lang="en-US" dirty="0" err="1"/>
              <a:t>nút-cạnh-nút</a:t>
            </a:r>
            <a:r>
              <a:rPr lang="en-US" dirty="0" smtClean="0"/>
              <a:t>.</a:t>
            </a:r>
          </a:p>
          <a:p>
            <a:pPr>
              <a:buFontTx/>
              <a:buChar char="-"/>
            </a:pPr>
            <a:r>
              <a:rPr lang="en-US" dirty="0" err="1" smtClean="0"/>
              <a:t>Mỗi</a:t>
            </a:r>
            <a:r>
              <a:rPr lang="en-US" dirty="0" smtClean="0"/>
              <a:t> graph store </a:t>
            </a:r>
            <a:r>
              <a:rPr lang="en-US" dirty="0" err="1" smtClean="0"/>
              <a:t>gồm</a:t>
            </a:r>
            <a:r>
              <a:rPr lang="en-US" dirty="0" smtClean="0"/>
              <a:t> 3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nút</a:t>
            </a:r>
            <a:r>
              <a:rPr lang="en-US" dirty="0" smtClean="0"/>
              <a:t>, </a:t>
            </a:r>
            <a:r>
              <a:rPr lang="en-US" dirty="0" err="1" smtClean="0"/>
              <a:t>cạnh</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Trong</a:t>
            </a:r>
            <a:r>
              <a:rPr lang="en-US" dirty="0" smtClean="0"/>
              <a:t> </a:t>
            </a:r>
            <a:r>
              <a:rPr lang="en-US" dirty="0" err="1" smtClean="0"/>
              <a:t>đó</a:t>
            </a:r>
            <a:r>
              <a:rPr lang="en-US" dirty="0" smtClean="0"/>
              <a:t>:</a:t>
            </a:r>
          </a:p>
          <a:p>
            <a:pPr lvl="1"/>
            <a:r>
              <a:rPr lang="en-US" dirty="0" err="1" smtClean="0"/>
              <a:t>Nút</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cần</a:t>
            </a:r>
            <a:r>
              <a:rPr lang="en-US" dirty="0" smtClean="0"/>
              <a:t> </a:t>
            </a:r>
            <a:r>
              <a:rPr lang="en-US" dirty="0" err="1" smtClean="0"/>
              <a:t>lưu</a:t>
            </a:r>
            <a:r>
              <a:rPr lang="en-US" dirty="0" smtClean="0"/>
              <a:t>.</a:t>
            </a:r>
          </a:p>
          <a:p>
            <a:pPr lvl="1"/>
            <a:r>
              <a:rPr lang="en-US" dirty="0" err="1" smtClean="0"/>
              <a:t>Cạnh</a:t>
            </a:r>
            <a:r>
              <a:rPr lang="en-US" dirty="0"/>
              <a:t> </a:t>
            </a:r>
            <a:r>
              <a:rPr lang="en-US" dirty="0" err="1" smtClean="0"/>
              <a:t>là</a:t>
            </a:r>
            <a:r>
              <a:rPr lang="en-US" dirty="0" smtClean="0"/>
              <a:t> </a:t>
            </a:r>
            <a:r>
              <a:rPr lang="en-US" dirty="0" err="1" smtClean="0"/>
              <a:t>sợi</a:t>
            </a:r>
            <a:r>
              <a:rPr lang="en-US" dirty="0" smtClean="0"/>
              <a:t> </a:t>
            </a:r>
            <a:r>
              <a:rPr lang="en-US" dirty="0" err="1" smtClean="0"/>
              <a:t>dây</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Thuộc</a:t>
            </a:r>
            <a:r>
              <a:rPr lang="en-US" dirty="0" smtClean="0"/>
              <a:t> </a:t>
            </a:r>
            <a:r>
              <a:rPr lang="en-US" dirty="0" err="1" smtClean="0"/>
              <a:t>tính</a:t>
            </a:r>
            <a:r>
              <a:rPr lang="en-US" dirty="0" smtClean="0"/>
              <a:t> </a:t>
            </a:r>
            <a:r>
              <a:rPr lang="en-US" dirty="0" err="1" smtClean="0"/>
              <a:t>là</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của</a:t>
            </a:r>
            <a:r>
              <a:rPr lang="en-US" dirty="0" smtClean="0"/>
              <a:t> </a:t>
            </a:r>
            <a:r>
              <a:rPr lang="en-US" dirty="0" err="1" smtClean="0"/>
              <a:t>nút</a:t>
            </a:r>
            <a:r>
              <a:rPr lang="en-US" dirty="0" smtClean="0"/>
              <a:t> </a:t>
            </a:r>
            <a:r>
              <a:rPr lang="en-US" dirty="0" err="1" smtClean="0"/>
              <a:t>hoặc</a:t>
            </a:r>
            <a:r>
              <a:rPr lang="en-US" dirty="0" smtClean="0"/>
              <a:t> </a:t>
            </a:r>
            <a:r>
              <a:rPr lang="en-US" dirty="0" err="1" smtClean="0"/>
              <a:t>cạnh</a:t>
            </a:r>
            <a:endParaRPr lang="en-US" dirty="0" smtClean="0"/>
          </a:p>
          <a:p>
            <a:pPr marL="457200" lvl="1" indent="0">
              <a:buNone/>
            </a:pPr>
            <a:endParaRPr lang="en-US" dirty="0" smtClean="0"/>
          </a:p>
        </p:txBody>
      </p:sp>
      <p:sp>
        <p:nvSpPr>
          <p:cNvPr id="4" name="Title 1"/>
          <p:cNvSpPr>
            <a:spLocks noGrp="1"/>
          </p:cNvSpPr>
          <p:nvPr>
            <p:ph type="title"/>
          </p:nvPr>
        </p:nvSpPr>
        <p:spPr/>
        <p:txBody>
          <a:bodyPr>
            <a:normAutofit/>
          </a:bodyPr>
          <a:lstStyle/>
          <a:p>
            <a:pPr algn="l"/>
            <a:r>
              <a:rPr lang="en-US" dirty="0" smtClean="0"/>
              <a:t>GRAPH STORE</a:t>
            </a:r>
            <a:endParaRPr lang="en-US" dirty="0"/>
          </a:p>
        </p:txBody>
      </p:sp>
      <p:pic>
        <p:nvPicPr>
          <p:cNvPr id="46" name="Picture 45"/>
          <p:cNvPicPr>
            <a:picLocks noChangeAspect="1"/>
          </p:cNvPicPr>
          <p:nvPr/>
        </p:nvPicPr>
        <p:blipFill>
          <a:blip r:embed="rId2"/>
          <a:stretch>
            <a:fillRect/>
          </a:stretch>
        </p:blipFill>
        <p:spPr>
          <a:xfrm>
            <a:off x="4331697" y="365125"/>
            <a:ext cx="7585540" cy="1927198"/>
          </a:xfrm>
          <a:prstGeom prst="rect">
            <a:avLst/>
          </a:prstGeom>
        </p:spPr>
      </p:pic>
      <p:sp>
        <p:nvSpPr>
          <p:cNvPr id="47" name="Date Placeholder 46"/>
          <p:cNvSpPr>
            <a:spLocks noGrp="1"/>
          </p:cNvSpPr>
          <p:nvPr>
            <p:ph type="dt" sz="half" idx="10"/>
          </p:nvPr>
        </p:nvSpPr>
        <p:spPr/>
        <p:txBody>
          <a:bodyPr/>
          <a:lstStyle/>
          <a:p>
            <a:fld id="{500273BF-09D6-443A-9A32-0C8800964C0E}" type="datetime1">
              <a:rPr lang="en-US" smtClean="0"/>
              <a:t>11/26/2015</a:t>
            </a:fld>
            <a:endParaRPr lang="en-US"/>
          </a:p>
        </p:txBody>
      </p:sp>
      <p:sp>
        <p:nvSpPr>
          <p:cNvPr id="48" name="Footer Placeholder 47"/>
          <p:cNvSpPr>
            <a:spLocks noGrp="1"/>
          </p:cNvSpPr>
          <p:nvPr>
            <p:ph type="ftr" sz="quarter" idx="11"/>
          </p:nvPr>
        </p:nvSpPr>
        <p:spPr/>
        <p:txBody>
          <a:bodyPr/>
          <a:lstStyle/>
          <a:p>
            <a:r>
              <a:rPr lang="en-US" smtClean="0"/>
              <a:t>Nhóm 4</a:t>
            </a:r>
            <a:endParaRPr lang="en-US"/>
          </a:p>
        </p:txBody>
      </p:sp>
      <p:sp>
        <p:nvSpPr>
          <p:cNvPr id="49" name="Slide Number Placeholder 48"/>
          <p:cNvSpPr>
            <a:spLocks noGrp="1"/>
          </p:cNvSpPr>
          <p:nvPr>
            <p:ph type="sldNum" sz="quarter" idx="12"/>
          </p:nvPr>
        </p:nvSpPr>
        <p:spPr/>
        <p:txBody>
          <a:bodyPr/>
          <a:lstStyle/>
          <a:p>
            <a:fld id="{1F51628B-B711-4D44-8D35-0F575EAEB34E}" type="slidenum">
              <a:rPr lang="en-US" smtClean="0"/>
              <a:t>4</a:t>
            </a:fld>
            <a:endParaRPr lang="en-US"/>
          </a:p>
        </p:txBody>
      </p:sp>
    </p:spTree>
    <p:extLst>
      <p:ext uri="{BB962C8B-B14F-4D97-AF65-F5344CB8AC3E}">
        <p14:creationId xmlns:p14="http://schemas.microsoft.com/office/powerpoint/2010/main" val="3712229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40</a:t>
            </a:fld>
            <a:endParaRPr lang="en-US"/>
          </a:p>
        </p:txBody>
      </p:sp>
      <p:sp>
        <p:nvSpPr>
          <p:cNvPr id="8" name="Hình bảy cạnh 7"/>
          <p:cNvSpPr/>
          <p:nvPr/>
        </p:nvSpPr>
        <p:spPr>
          <a:xfrm>
            <a:off x="1648496" y="1825625"/>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dùng</a:t>
            </a:r>
            <a:r>
              <a:rPr lang="en-US" dirty="0" smtClean="0"/>
              <a:t> REST </a:t>
            </a:r>
            <a:r>
              <a:rPr lang="en-US" dirty="0" err="1" smtClean="0"/>
              <a:t>với</a:t>
            </a:r>
            <a:r>
              <a:rPr lang="en-US" dirty="0" smtClean="0"/>
              <a:t> NEO4J?</a:t>
            </a:r>
            <a:endParaRPr lang="en-US" dirty="0"/>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034" y="1870075"/>
            <a:ext cx="5160861" cy="4375263"/>
          </a:xfrm>
          <a:prstGeom prst="rect">
            <a:avLst/>
          </a:prstGeom>
        </p:spPr>
      </p:pic>
    </p:spTree>
    <p:extLst>
      <p:ext uri="{BB962C8B-B14F-4D97-AF65-F5344CB8AC3E}">
        <p14:creationId xmlns:p14="http://schemas.microsoft.com/office/powerpoint/2010/main" val="37461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41</a:t>
            </a:fld>
            <a:endParaRPr lang="en-US"/>
          </a:p>
        </p:txBody>
      </p:sp>
      <p:sp>
        <p:nvSpPr>
          <p:cNvPr id="10" name="Hình Bầu dục 9"/>
          <p:cNvSpPr/>
          <p:nvPr/>
        </p:nvSpPr>
        <p:spPr>
          <a:xfrm>
            <a:off x="5101105" y="3191429"/>
            <a:ext cx="1429555" cy="1429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Mục</a:t>
            </a:r>
            <a:r>
              <a:rPr lang="en-US" dirty="0" smtClean="0"/>
              <a:t> </a:t>
            </a:r>
            <a:r>
              <a:rPr lang="en-US" dirty="0" err="1" smtClean="0"/>
              <a:t>Đích</a:t>
            </a:r>
            <a:endParaRPr lang="en-US" dirty="0"/>
          </a:p>
        </p:txBody>
      </p:sp>
      <p:sp>
        <p:nvSpPr>
          <p:cNvPr id="12" name="Lưu Đồ: Thay đổi Tiến Trình 11"/>
          <p:cNvSpPr/>
          <p:nvPr/>
        </p:nvSpPr>
        <p:spPr>
          <a:xfrm>
            <a:off x="7835719"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Dùng</a:t>
            </a:r>
            <a:r>
              <a:rPr lang="en-US" dirty="0" smtClean="0"/>
              <a:t> </a:t>
            </a:r>
            <a:r>
              <a:rPr lang="en-US" dirty="0" err="1" smtClean="0"/>
              <a:t>cho</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ngôn</a:t>
            </a:r>
            <a:r>
              <a:rPr lang="en-US" dirty="0" smtClean="0"/>
              <a:t> </a:t>
            </a:r>
            <a:r>
              <a:rPr lang="en-US" dirty="0" err="1" smtClean="0"/>
              <a:t>ngữ</a:t>
            </a:r>
            <a:endParaRPr lang="en-US" dirty="0"/>
          </a:p>
        </p:txBody>
      </p:sp>
      <p:sp>
        <p:nvSpPr>
          <p:cNvPr id="13" name="Lưu Đồ: Thay đổi Tiến Trình 12"/>
          <p:cNvSpPr/>
          <p:nvPr/>
        </p:nvSpPr>
        <p:spPr>
          <a:xfrm>
            <a:off x="7934459" y="4498353"/>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a:t>
            </a:r>
            <a:endParaRPr lang="en-US" dirty="0"/>
          </a:p>
        </p:txBody>
      </p:sp>
      <p:sp>
        <p:nvSpPr>
          <p:cNvPr id="14" name="Lưu Đồ: Thay đổi Tiến Trình 13"/>
          <p:cNvSpPr/>
          <p:nvPr/>
        </p:nvSpPr>
        <p:spPr>
          <a:xfrm>
            <a:off x="1507901" y="4620984"/>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cho</a:t>
            </a:r>
            <a:r>
              <a:rPr lang="en-US" dirty="0"/>
              <a:t> </a:t>
            </a:r>
            <a:r>
              <a:rPr lang="en-US" dirty="0" smtClean="0"/>
              <a:t>node, relationship</a:t>
            </a:r>
            <a:endParaRPr lang="en-US" dirty="0"/>
          </a:p>
        </p:txBody>
      </p:sp>
      <p:sp>
        <p:nvSpPr>
          <p:cNvPr id="15" name="Lưu Đồ: Thay đổi Tiến Trình 14"/>
          <p:cNvSpPr/>
          <p:nvPr/>
        </p:nvSpPr>
        <p:spPr>
          <a:xfrm>
            <a:off x="1507901"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Sử</a:t>
            </a:r>
            <a:r>
              <a:rPr lang="en-US" dirty="0" smtClean="0"/>
              <a:t> </a:t>
            </a:r>
            <a:r>
              <a:rPr lang="en-US" dirty="0" err="1" smtClean="0"/>
              <a:t>dụng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r>
              <a:rPr lang="en-US" dirty="0" smtClean="0"/>
              <a:t> node</a:t>
            </a:r>
            <a:endParaRPr lang="en-US" dirty="0"/>
          </a:p>
        </p:txBody>
      </p:sp>
      <p:sp>
        <p:nvSpPr>
          <p:cNvPr id="21" name="Mũi tên Phải 20"/>
          <p:cNvSpPr/>
          <p:nvPr/>
        </p:nvSpPr>
        <p:spPr>
          <a:xfrm rot="19257862">
            <a:off x="6448551" y="2685079"/>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i tên Phải 21"/>
          <p:cNvSpPr/>
          <p:nvPr/>
        </p:nvSpPr>
        <p:spPr>
          <a:xfrm rot="1397191">
            <a:off x="6584521" y="4153494"/>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i tên Phải 22"/>
          <p:cNvSpPr/>
          <p:nvPr/>
        </p:nvSpPr>
        <p:spPr>
          <a:xfrm rot="8870582">
            <a:off x="3841324" y="4477107"/>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i tên Phải 23"/>
          <p:cNvSpPr/>
          <p:nvPr/>
        </p:nvSpPr>
        <p:spPr>
          <a:xfrm rot="12830355">
            <a:off x="3792909" y="2875252"/>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731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42</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369" y="1646238"/>
            <a:ext cx="5160861" cy="4375263"/>
          </a:xfrm>
          <a:prstGeom prst="rect">
            <a:avLst/>
          </a:prstGeom>
        </p:spPr>
      </p:pic>
      <p:sp>
        <p:nvSpPr>
          <p:cNvPr id="8" name="Hình bảy cạnh 7"/>
          <p:cNvSpPr/>
          <p:nvPr/>
        </p:nvSpPr>
        <p:spPr>
          <a:xfrm>
            <a:off x="1942912" y="1690688"/>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000" dirty="0" smtClean="0"/>
              <a:t>HOW?</a:t>
            </a:r>
            <a:endParaRPr lang="en-US" sz="6000" dirty="0"/>
          </a:p>
        </p:txBody>
      </p:sp>
    </p:spTree>
    <p:extLst>
      <p:ext uri="{BB962C8B-B14F-4D97-AF65-F5344CB8AC3E}">
        <p14:creationId xmlns:p14="http://schemas.microsoft.com/office/powerpoint/2010/main" val="22793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tra</a:t>
            </a:r>
            <a:r>
              <a:rPr lang="en-US" dirty="0" smtClean="0"/>
              <a:t> REST SERVER:</a:t>
            </a:r>
          </a:p>
          <a:p>
            <a:endParaRPr lang="en-US" dirty="0" smtClean="0"/>
          </a:p>
          <a:p>
            <a:pPr lvl="1"/>
            <a:endParaRPr lang="en-US" dirty="0" smtClean="0"/>
          </a:p>
          <a:p>
            <a:endParaRPr lang="en-US" dirty="0"/>
          </a:p>
        </p:txBody>
      </p:sp>
      <p:sp>
        <p:nvSpPr>
          <p:cNvPr id="5" name="Date Placeholder 4"/>
          <p:cNvSpPr>
            <a:spLocks noGrp="1"/>
          </p:cNvSpPr>
          <p:nvPr>
            <p:ph type="dt" sz="half" idx="10"/>
          </p:nvPr>
        </p:nvSpPr>
        <p:spPr/>
        <p:txBody>
          <a:bodyPr/>
          <a:lstStyle/>
          <a:p>
            <a:fld id="{1C1F2134-F07E-4C21-9AFD-712932399D4A}"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43</a:t>
            </a:fld>
            <a:endParaRPr lang="en-US"/>
          </a:p>
        </p:txBody>
      </p:sp>
      <p:pic>
        <p:nvPicPr>
          <p:cNvPr id="8" name="Ảnh 7"/>
          <p:cNvPicPr>
            <a:picLocks noChangeAspect="1"/>
          </p:cNvPicPr>
          <p:nvPr/>
        </p:nvPicPr>
        <p:blipFill>
          <a:blip r:embed="rId2"/>
          <a:stretch>
            <a:fillRect/>
          </a:stretch>
        </p:blipFill>
        <p:spPr>
          <a:xfrm>
            <a:off x="1061834" y="2606642"/>
            <a:ext cx="10464155" cy="3446428"/>
          </a:xfrm>
          <a:prstGeom prst="rect">
            <a:avLst/>
          </a:prstGeom>
        </p:spPr>
      </p:pic>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smtClean="0"/>
          </a:p>
          <a:p>
            <a:endParaRPr lang="en-US" dirty="0"/>
          </a:p>
          <a:p>
            <a:r>
              <a:rPr lang="en-US" dirty="0" err="1" smtClean="0"/>
              <a:t>Tạo</a:t>
            </a:r>
            <a:r>
              <a:rPr lang="en-US" dirty="0" smtClean="0"/>
              <a:t> </a:t>
            </a:r>
            <a:r>
              <a:rPr lang="en-US" dirty="0" err="1" smtClean="0"/>
              <a:t>thêm</a:t>
            </a:r>
            <a:r>
              <a:rPr lang="en-US" dirty="0" smtClean="0"/>
              <a:t> </a:t>
            </a:r>
            <a:r>
              <a:rPr lang="en-US" dirty="0" err="1" smtClean="0"/>
              <a:t>một</a:t>
            </a:r>
            <a:r>
              <a:rPr lang="en-US" dirty="0" smtClean="0"/>
              <a:t> node </a:t>
            </a:r>
            <a:r>
              <a:rPr lang="en-US" dirty="0" err="1" smtClean="0"/>
              <a:t>khác</a:t>
            </a:r>
            <a:r>
              <a:rPr lang="en-US" dirty="0" smtClean="0"/>
              <a:t> </a:t>
            </a:r>
            <a:r>
              <a:rPr lang="en-US" dirty="0" err="1" smtClean="0"/>
              <a:t>với</a:t>
            </a:r>
            <a:r>
              <a:rPr lang="en-US" dirty="0" smtClean="0"/>
              <a:t> ‘{“name”: “Jeeves Takes Charge”, “style”:</a:t>
            </a:r>
          </a:p>
          <a:p>
            <a:pPr marL="0" indent="0">
              <a:buNone/>
            </a:pPr>
            <a:r>
              <a:rPr lang="en-US" dirty="0" smtClean="0"/>
              <a:t>“short story”}’</a:t>
            </a:r>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
        <p:nvSpPr>
          <p:cNvPr id="5" name="Date Placeholder 4"/>
          <p:cNvSpPr>
            <a:spLocks noGrp="1"/>
          </p:cNvSpPr>
          <p:nvPr>
            <p:ph type="dt" sz="half" idx="10"/>
          </p:nvPr>
        </p:nvSpPr>
        <p:spPr/>
        <p:txBody>
          <a:bodyPr/>
          <a:lstStyle/>
          <a:p>
            <a:fld id="{1C1F2134-F07E-4C21-9AFD-712932399D4A}"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44</a:t>
            </a:fld>
            <a:endParaRPr lang="en-US"/>
          </a:p>
        </p:txBody>
      </p:sp>
    </p:spTree>
    <p:extLst>
      <p:ext uri="{BB962C8B-B14F-4D97-AF65-F5344CB8AC3E}">
        <p14:creationId xmlns:p14="http://schemas.microsoft.com/office/powerpoint/2010/main" val="26901402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
        <p:nvSpPr>
          <p:cNvPr id="4" name="Date Placeholder 3"/>
          <p:cNvSpPr>
            <a:spLocks noGrp="1"/>
          </p:cNvSpPr>
          <p:nvPr>
            <p:ph type="dt" sz="half" idx="10"/>
          </p:nvPr>
        </p:nvSpPr>
        <p:spPr/>
        <p:txBody>
          <a:bodyPr/>
          <a:lstStyle/>
          <a:p>
            <a:fld id="{9DCC5352-E8E7-4E64-B3A6-76CB0B3B2A9D}"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45</a:t>
            </a:fld>
            <a:endParaRPr lang="en-US"/>
          </a:p>
        </p:txBody>
      </p:sp>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
        <p:nvSpPr>
          <p:cNvPr id="4" name="Date Placeholder 3"/>
          <p:cNvSpPr>
            <a:spLocks noGrp="1"/>
          </p:cNvSpPr>
          <p:nvPr>
            <p:ph type="dt" sz="half" idx="10"/>
          </p:nvPr>
        </p:nvSpPr>
        <p:spPr/>
        <p:txBody>
          <a:bodyPr/>
          <a:lstStyle/>
          <a:p>
            <a:fld id="{EF1A5D36-C920-498C-9100-708D5D0A7AAC}"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46</a:t>
            </a:fld>
            <a:endParaRPr lang="en-US"/>
          </a:p>
        </p:txBody>
      </p:sp>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47</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9" name="Hình Chữ nhật Góc tròn 8"/>
          <p:cNvSpPr/>
          <p:nvPr/>
        </p:nvSpPr>
        <p:spPr>
          <a:xfrm>
            <a:off x="3524518" y="3708802"/>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Là</a:t>
            </a:r>
            <a:r>
              <a:rPr lang="en-US" dirty="0" smtClean="0"/>
              <a:t> </a:t>
            </a:r>
            <a:r>
              <a:rPr lang="en-US" dirty="0" err="1" smtClean="0"/>
              <a:t>cách</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theo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đánh</a:t>
            </a:r>
            <a:r>
              <a:rPr lang="en-US" dirty="0" smtClean="0"/>
              <a:t> </a:t>
            </a:r>
            <a:r>
              <a:rPr lang="en-US" dirty="0" err="1" smtClean="0"/>
              <a:t>chỉ</a:t>
            </a:r>
            <a:r>
              <a:rPr lang="en-US" dirty="0" smtClean="0"/>
              <a:t> </a:t>
            </a:r>
            <a:r>
              <a:rPr lang="en-US" dirty="0" err="1" smtClean="0"/>
              <a:t>mục</a:t>
            </a:r>
            <a:endParaRPr lang="en-US" dirty="0"/>
          </a:p>
        </p:txBody>
      </p:sp>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INDEX </a:t>
            </a:r>
            <a:r>
              <a:rPr lang="en-US" sz="3200" dirty="0" err="1" smtClean="0"/>
              <a:t>là</a:t>
            </a:r>
            <a:r>
              <a:rPr lang="en-US" sz="3200" dirty="0" smtClean="0"/>
              <a:t> </a:t>
            </a:r>
            <a:r>
              <a:rPr lang="en-US" sz="3200" dirty="0" err="1" smtClean="0"/>
              <a:t>gì</a:t>
            </a:r>
            <a:r>
              <a:rPr lang="en-US" sz="3200" dirty="0" smtClean="0"/>
              <a:t>?</a:t>
            </a:r>
            <a:endParaRPr lang="en-US" sz="3200" dirty="0"/>
          </a:p>
        </p:txBody>
      </p:sp>
    </p:spTree>
    <p:extLst>
      <p:ext uri="{BB962C8B-B14F-4D97-AF65-F5344CB8AC3E}">
        <p14:creationId xmlns:p14="http://schemas.microsoft.com/office/powerpoint/2010/main" val="1711598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6" presetClass="exit" presetSubtype="0" fill="hold" grpId="0" nodeType="clickEffect">
                                  <p:stCondLst>
                                    <p:cond delay="0"/>
                                  </p:stCondLst>
                                  <p:childTnLst>
                                    <p:animEffect transition="out" filter="wipe(down)">
                                      <p:cBhvr>
                                        <p:cTn id="10" dur="180" accel="50000">
                                          <p:stCondLst>
                                            <p:cond delay="1820"/>
                                          </p:stCondLst>
                                        </p:cTn>
                                        <p:tgtEl>
                                          <p:spTgt spid="9"/>
                                        </p:tgtEl>
                                      </p:cBhvr>
                                    </p:animEffect>
                                    <p:anim calcmode="lin" valueType="num">
                                      <p:cBhvr>
                                        <p:cTn id="11"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12"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13"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18" dur="26">
                                          <p:stCondLst>
                                            <p:cond delay="620"/>
                                          </p:stCondLst>
                                        </p:cTn>
                                        <p:tgtEl>
                                          <p:spTgt spid="9"/>
                                        </p:tgtEl>
                                      </p:cBhvr>
                                      <p:to x="100000" y="60000"/>
                                    </p:animScale>
                                    <p:animScale>
                                      <p:cBhvr>
                                        <p:cTn id="19" dur="166" decel="50000">
                                          <p:stCondLst>
                                            <p:cond delay="64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set>
                                      <p:cBhvr>
                                        <p:cTn id="26"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a:t>
            </a:r>
            <a:r>
              <a:rPr lang="en-US" dirty="0" err="1" smtClean="0"/>
              <a:t>vì</a:t>
            </a:r>
            <a:r>
              <a:rPr lang="en-US" dirty="0" smtClean="0"/>
              <a:t>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smtClean="0"/>
              <a:t>chính</a:t>
            </a:r>
            <a:r>
              <a:rPr lang="en-US" dirty="0" smtClean="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CAB5DB12-AE14-48CF-A413-8D037B364F8D}"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48</a:t>
            </a:fld>
            <a:endParaRPr lang="en-US"/>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509DD621-B55D-4B94-8BFC-B930C5E285C3}"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49</a:t>
            </a:fld>
            <a:endParaRPr lang="en-US"/>
          </a:p>
        </p:txBody>
      </p:sp>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5635"/>
            <a:ext cx="10515600" cy="4351338"/>
          </a:xfrm>
        </p:spPr>
        <p:txBody>
          <a:bodyPr>
            <a:normAutofit/>
          </a:bodyPr>
          <a:lstStyle/>
          <a:p>
            <a:pPr>
              <a:buFontTx/>
              <a:buChar char="-"/>
            </a:pPr>
            <a:endParaRPr lang="en-US" dirty="0" smtClean="0"/>
          </a:p>
          <a:p>
            <a:pPr>
              <a:buFontTx/>
              <a:buChar char="-"/>
            </a:pPr>
            <a:endParaRPr lang="en-US" dirty="0"/>
          </a:p>
          <a:p>
            <a:pPr>
              <a:buFontTx/>
              <a:buChar char="-"/>
            </a:pPr>
            <a:endParaRPr lang="en-US" dirty="0" smtClean="0"/>
          </a:p>
          <a:p>
            <a:pPr>
              <a:buFontTx/>
              <a:buChar char="-"/>
            </a:pPr>
            <a:r>
              <a:rPr lang="en-US" dirty="0" smtClean="0"/>
              <a:t>Graph store </a:t>
            </a:r>
            <a:r>
              <a:rPr lang="en-US" dirty="0" err="1"/>
              <a:t>đ</a:t>
            </a:r>
            <a:r>
              <a:rPr lang="en-US" dirty="0" err="1" smtClean="0"/>
              <a:t>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a:t>
            </a:r>
          </a:p>
          <a:p>
            <a:pPr lvl="1"/>
            <a:r>
              <a:rPr lang="en-US" sz="2800" dirty="0" smtClean="0"/>
              <a:t>Ta </a:t>
            </a:r>
            <a:r>
              <a:rPr lang="en-US" sz="2800" dirty="0" err="1" smtClean="0"/>
              <a:t>cần</a:t>
            </a:r>
            <a:r>
              <a:rPr lang="en-US" sz="2800" dirty="0" smtClean="0"/>
              <a:t> </a:t>
            </a:r>
            <a:r>
              <a:rPr lang="en-US" sz="2800" dirty="0" err="1" smtClean="0"/>
              <a:t>lưu</a:t>
            </a:r>
            <a:r>
              <a:rPr lang="en-US" sz="2800" dirty="0" smtClean="0"/>
              <a:t> </a:t>
            </a:r>
            <a:r>
              <a:rPr lang="en-US" sz="2800" dirty="0" err="1" smtClean="0"/>
              <a:t>các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phức</a:t>
            </a:r>
            <a:r>
              <a:rPr lang="en-US" sz="2800" dirty="0" smtClean="0"/>
              <a:t> </a:t>
            </a:r>
            <a:r>
              <a:rPr lang="en-US" sz="2800" dirty="0" err="1" smtClean="0"/>
              <a:t>tạp</a:t>
            </a:r>
            <a:r>
              <a:rPr lang="en-US" sz="2800" dirty="0" smtClean="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với</a:t>
            </a:r>
            <a:r>
              <a:rPr lang="en-US" sz="2800" dirty="0" smtClean="0"/>
              <a:t> </a:t>
            </a:r>
            <a:r>
              <a:rPr lang="en-US" sz="2800" dirty="0" err="1" smtClean="0"/>
              <a:t>nhau</a:t>
            </a:r>
            <a:r>
              <a:rPr lang="en-US" sz="2800" dirty="0" smtClean="0"/>
              <a:t>.</a:t>
            </a:r>
          </a:p>
          <a:p>
            <a:pPr lvl="1"/>
            <a:r>
              <a:rPr lang="en-US" sz="2800" dirty="0" err="1" smtClean="0"/>
              <a:t>Hoặc</a:t>
            </a:r>
            <a:r>
              <a:rPr lang="en-US" sz="2800" dirty="0" smtClean="0"/>
              <a:t> </a:t>
            </a:r>
            <a:r>
              <a:rPr lang="en-US" sz="2800" dirty="0" err="1" smtClean="0"/>
              <a:t>khi</a:t>
            </a:r>
            <a:r>
              <a:rPr lang="en-US" sz="2800" dirty="0" smtClean="0"/>
              <a:t> ta </a:t>
            </a:r>
            <a:r>
              <a:rPr lang="en-US" sz="2800" dirty="0" err="1" smtClean="0"/>
              <a:t>cần</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người</a:t>
            </a:r>
            <a:r>
              <a:rPr lang="en-US" sz="2800" dirty="0" smtClean="0"/>
              <a:t> </a:t>
            </a:r>
            <a:r>
              <a:rPr lang="en-US" sz="2800" dirty="0" err="1" smtClean="0"/>
              <a:t>quen</a:t>
            </a:r>
            <a:r>
              <a:rPr lang="en-US" sz="2800" dirty="0" smtClean="0"/>
              <a:t>” </a:t>
            </a:r>
            <a:r>
              <a:rPr lang="en-US" sz="2800" dirty="0" err="1" smtClean="0"/>
              <a:t>của</a:t>
            </a:r>
            <a:r>
              <a:rPr lang="en-US" sz="2800" dirty="0" smtClean="0"/>
              <a:t> 1 </a:t>
            </a:r>
            <a:r>
              <a:rPr lang="en-US" sz="2800" dirty="0" err="1" smtClean="0"/>
              <a:t>đối</a:t>
            </a:r>
            <a:r>
              <a:rPr lang="en-US" sz="2800" dirty="0" smtClean="0"/>
              <a:t> </a:t>
            </a:r>
            <a:r>
              <a:rPr lang="en-US" sz="2800" dirty="0" err="1" smtClean="0"/>
              <a:t>tượng</a:t>
            </a:r>
            <a:r>
              <a:rPr lang="en-US" sz="2800" dirty="0" smtClean="0"/>
              <a:t>.</a:t>
            </a:r>
          </a:p>
          <a:p>
            <a:pPr lvl="1"/>
            <a:r>
              <a:rPr lang="en-US" sz="2800" dirty="0" err="1" smtClean="0"/>
              <a:t>Và</a:t>
            </a:r>
            <a:r>
              <a:rPr lang="en-US" sz="2800" dirty="0" smtClean="0"/>
              <a:t> </a:t>
            </a:r>
            <a:r>
              <a:rPr lang="en-US" sz="2800" dirty="0" err="1" smtClean="0"/>
              <a:t>nhiều</a:t>
            </a:r>
            <a:r>
              <a:rPr lang="en-US" sz="2800" dirty="0" smtClean="0"/>
              <a:t> </a:t>
            </a:r>
            <a:r>
              <a:rPr lang="en-US" sz="2800" dirty="0" err="1" smtClean="0"/>
              <a:t>tình</a:t>
            </a:r>
            <a:r>
              <a:rPr lang="en-US" sz="2800" dirty="0" smtClean="0"/>
              <a:t> </a:t>
            </a:r>
            <a:r>
              <a:rPr lang="en-US" sz="2800" dirty="0" err="1" smtClean="0"/>
              <a:t>huống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khác</a:t>
            </a:r>
            <a:r>
              <a:rPr lang="en-US" sz="2800" dirty="0" smtClean="0"/>
              <a:t>.</a:t>
            </a:r>
          </a:p>
          <a:p>
            <a:pPr marL="0" indent="0">
              <a:buNone/>
            </a:pPr>
            <a:r>
              <a:rPr lang="en-US" dirty="0" smtClean="0"/>
              <a:t> </a:t>
            </a:r>
            <a:endParaRPr lang="en-US" dirty="0"/>
          </a:p>
        </p:txBody>
      </p:sp>
      <p:sp>
        <p:nvSpPr>
          <p:cNvPr id="5" name="Title 1"/>
          <p:cNvSpPr>
            <a:spLocks noGrp="1"/>
          </p:cNvSpPr>
          <p:nvPr>
            <p:ph type="title"/>
          </p:nvPr>
        </p:nvSpPr>
        <p:spPr/>
        <p:txBody>
          <a:bodyPr>
            <a:normAutofit/>
          </a:bodyPr>
          <a:lstStyle/>
          <a:p>
            <a:pPr algn="l"/>
            <a:r>
              <a:rPr lang="en-US" dirty="0" smtClean="0"/>
              <a:t>GRAPH STORE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859" y="365125"/>
            <a:ext cx="5042941" cy="3126623"/>
          </a:xfrm>
          <a:prstGeom prst="rect">
            <a:avLst/>
          </a:prstGeom>
        </p:spPr>
      </p:pic>
      <p:sp>
        <p:nvSpPr>
          <p:cNvPr id="2" name="Date Placeholder 1"/>
          <p:cNvSpPr>
            <a:spLocks noGrp="1"/>
          </p:cNvSpPr>
          <p:nvPr>
            <p:ph type="dt" sz="half" idx="10"/>
          </p:nvPr>
        </p:nvSpPr>
        <p:spPr/>
        <p:txBody>
          <a:bodyPr/>
          <a:lstStyle/>
          <a:p>
            <a:fld id="{B7E6AAFF-6FF6-4868-8732-94F09C0C5261}"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a:t>
            </a:fld>
            <a:endParaRPr lang="en-US"/>
          </a:p>
        </p:txBody>
      </p:sp>
    </p:spTree>
    <p:extLst>
      <p:ext uri="{BB962C8B-B14F-4D97-AF65-F5344CB8AC3E}">
        <p14:creationId xmlns:p14="http://schemas.microsoft.com/office/powerpoint/2010/main" val="3209256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
        <p:nvSpPr>
          <p:cNvPr id="4" name="Date Placeholder 3"/>
          <p:cNvSpPr>
            <a:spLocks noGrp="1"/>
          </p:cNvSpPr>
          <p:nvPr>
            <p:ph type="dt" sz="half" idx="10"/>
          </p:nvPr>
        </p:nvSpPr>
        <p:spPr/>
        <p:txBody>
          <a:bodyPr/>
          <a:lstStyle/>
          <a:p>
            <a:fld id="{FA1A2ADB-0C3D-4106-98D7-B41E15D3CF33}"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50</a:t>
            </a:fld>
            <a:endParaRPr lang="en-US"/>
          </a:p>
        </p:txBody>
      </p:sp>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B1(</a:t>
            </a:r>
            <a:r>
              <a:rPr lang="en-US" dirty="0" err="1" smtClean="0"/>
              <a:t>tt</a:t>
            </a:r>
            <a:r>
              <a:rPr lang="en-US" dirty="0" smtClean="0"/>
              <a:t>):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
        <p:nvSpPr>
          <p:cNvPr id="4" name="Date Placeholder 3"/>
          <p:cNvSpPr>
            <a:spLocks noGrp="1"/>
          </p:cNvSpPr>
          <p:nvPr>
            <p:ph type="dt" sz="half" idx="10"/>
          </p:nvPr>
        </p:nvSpPr>
        <p:spPr/>
        <p:txBody>
          <a:bodyPr/>
          <a:lstStyle/>
          <a:p>
            <a:fld id="{6CB4632C-847A-4AA6-AEB8-4A3823744A86}"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51</a:t>
            </a:fld>
            <a:endParaRPr lang="en-US"/>
          </a:p>
        </p:txBody>
      </p:sp>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một</a:t>
            </a:r>
            <a:r>
              <a:rPr lang="en-US" dirty="0" smtClean="0"/>
              <a:t> node </a:t>
            </a:r>
            <a:r>
              <a:rPr lang="en-US" dirty="0" err="1" smtClean="0"/>
              <a:t>vào</a:t>
            </a:r>
            <a:r>
              <a:rPr lang="en-US" dirty="0" smtClean="0"/>
              <a:t> </a:t>
            </a:r>
            <a:r>
              <a:rPr lang="en-US" dirty="0" err="1" smtClean="0"/>
              <a:t>chỉ</a:t>
            </a:r>
            <a:r>
              <a:rPr lang="en-US" dirty="0" smtClean="0"/>
              <a:t> </a:t>
            </a:r>
            <a:r>
              <a:rPr lang="en-US" dirty="0" err="1" smtClean="0"/>
              <a:t>mục</a:t>
            </a:r>
            <a:r>
              <a:rPr lang="en-US" dirty="0" smtClean="0"/>
              <a:t> full-text.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
        <p:nvSpPr>
          <p:cNvPr id="4" name="Date Placeholder 3"/>
          <p:cNvSpPr>
            <a:spLocks noGrp="1"/>
          </p:cNvSpPr>
          <p:nvPr>
            <p:ph type="dt" sz="half" idx="10"/>
          </p:nvPr>
        </p:nvSpPr>
        <p:spPr/>
        <p:txBody>
          <a:bodyPr/>
          <a:lstStyle/>
          <a:p>
            <a:fld id="{64AEEE90-ADEB-4E4F-8CDF-825C0BEFD762}"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52</a:t>
            </a:fld>
            <a:endParaRPr lang="en-US"/>
          </a:p>
        </p:txBody>
      </p:sp>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err="1" smtClean="0"/>
              <a:t>Bây</a:t>
            </a:r>
            <a:r>
              <a:rPr lang="en-US" dirty="0" smtClean="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smtClean="0"/>
              <a:t>với</a:t>
            </a:r>
            <a:r>
              <a:rPr lang="en-US" dirty="0" smtClean="0"/>
              <a:t> </a:t>
            </a:r>
            <a:r>
              <a:rPr lang="en-US" dirty="0" err="1" smtClean="0"/>
              <a:t>cú</a:t>
            </a:r>
            <a:r>
              <a:rPr lang="en-US" dirty="0" smtClean="0"/>
              <a:t> </a:t>
            </a:r>
            <a:r>
              <a:rPr lang="en-US" dirty="0" err="1" smtClean="0"/>
              <a:t>phán</a:t>
            </a:r>
            <a:r>
              <a:rPr lang="en-US" dirty="0" smtClean="0"/>
              <a:t> </a:t>
            </a:r>
            <a:r>
              <a:rPr lang="en-US" dirty="0"/>
              <a:t>L</a:t>
            </a:r>
            <a:r>
              <a:rPr lang="en-US" dirty="0" smtClean="0"/>
              <a:t>ucene </a:t>
            </a:r>
            <a:r>
              <a:rPr lang="en-US" dirty="0" err="1" smtClean="0"/>
              <a:t>đơn</a:t>
            </a:r>
            <a:r>
              <a:rPr lang="en-US" dirty="0" smtClean="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
        <p:nvSpPr>
          <p:cNvPr id="4" name="Date Placeholder 3"/>
          <p:cNvSpPr>
            <a:spLocks noGrp="1"/>
          </p:cNvSpPr>
          <p:nvPr>
            <p:ph type="dt" sz="half" idx="10"/>
          </p:nvPr>
        </p:nvSpPr>
        <p:spPr/>
        <p:txBody>
          <a:bodyPr/>
          <a:lstStyle/>
          <a:p>
            <a:fld id="{81E9A1B5-41D8-4D51-BF75-F08C8FF4546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53</a:t>
            </a:fld>
            <a:endParaRPr lang="en-US"/>
          </a:p>
        </p:txBody>
      </p:sp>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54</a:t>
            </a:fld>
            <a:endParaRPr lang="en-US"/>
          </a:p>
        </p:txBody>
      </p:sp>
      <p:sp>
        <p:nvSpPr>
          <p:cNvPr id="8" name="Hình bảy cạnh 7"/>
          <p:cNvSpPr/>
          <p:nvPr/>
        </p:nvSpPr>
        <p:spPr>
          <a:xfrm>
            <a:off x="2377225" y="2343955"/>
            <a:ext cx="2408349" cy="202198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Tại</a:t>
            </a:r>
            <a:r>
              <a:rPr lang="en-US" sz="2800" dirty="0" smtClean="0"/>
              <a:t> </a:t>
            </a:r>
            <a:r>
              <a:rPr lang="en-US" sz="2800" dirty="0" err="1" smtClean="0"/>
              <a:t>sao</a:t>
            </a:r>
            <a:r>
              <a:rPr lang="en-US" sz="2800" dirty="0" smtClean="0"/>
              <a:t> </a:t>
            </a:r>
            <a:r>
              <a:rPr lang="en-US" sz="2800" dirty="0" err="1" smtClean="0"/>
              <a:t>phải</a:t>
            </a:r>
            <a:r>
              <a:rPr lang="en-US" sz="2800" dirty="0" smtClean="0"/>
              <a:t> </a:t>
            </a:r>
            <a:r>
              <a:rPr lang="en-US" sz="2800" dirty="0" err="1" smtClean="0"/>
              <a:t>cần</a:t>
            </a:r>
            <a:r>
              <a:rPr lang="en-US" sz="2800" dirty="0" smtClean="0"/>
              <a:t> </a:t>
            </a:r>
            <a:r>
              <a:rPr lang="en-US" sz="2800" dirty="0" err="1" smtClean="0"/>
              <a:t>thuật</a:t>
            </a:r>
            <a:r>
              <a:rPr lang="en-US" sz="2800" dirty="0" smtClean="0"/>
              <a:t> </a:t>
            </a:r>
            <a:r>
              <a:rPr lang="en-US" sz="2800" dirty="0" err="1" smtClean="0"/>
              <a:t>toán</a:t>
            </a:r>
            <a:r>
              <a:rPr lang="en-US" sz="2800" dirty="0" smtClean="0"/>
              <a:t>?</a:t>
            </a:r>
            <a:endParaRPr lang="en-US" sz="2800" dirty="0"/>
          </a:p>
        </p:txBody>
      </p:sp>
      <p:pic>
        <p:nvPicPr>
          <p:cNvPr id="9" name="Chỗ dành sẵn cho Nội dung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3635" y="1690688"/>
            <a:ext cx="5132640" cy="4351338"/>
          </a:xfrm>
          <a:prstGeom prst="rect">
            <a:avLst/>
          </a:prstGeom>
        </p:spPr>
      </p:pic>
      <p:sp>
        <p:nvSpPr>
          <p:cNvPr id="10" name="Hình Bầu dục 9"/>
          <p:cNvSpPr/>
          <p:nvPr/>
        </p:nvSpPr>
        <p:spPr>
          <a:xfrm>
            <a:off x="2990275" y="4459623"/>
            <a:ext cx="3424912" cy="1896727"/>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Thuật</a:t>
            </a:r>
            <a:r>
              <a:rPr lang="en-US" dirty="0" smtClean="0"/>
              <a:t> </a:t>
            </a:r>
            <a:r>
              <a:rPr lang="en-US" dirty="0" err="1" smtClean="0"/>
              <a:t>toán</a:t>
            </a:r>
            <a:r>
              <a:rPr lang="en-US" dirty="0" smtClean="0"/>
              <a:t>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tìm</a:t>
            </a:r>
            <a:r>
              <a:rPr lang="en-US" dirty="0" smtClean="0"/>
              <a:t> </a:t>
            </a:r>
            <a:r>
              <a:rPr lang="en-US" dirty="0" err="1" smtClean="0"/>
              <a:t>kiếm</a:t>
            </a:r>
            <a:r>
              <a:rPr lang="en-US" dirty="0" smtClean="0"/>
              <a:t> node, </a:t>
            </a:r>
            <a:r>
              <a:rPr lang="en-US" dirty="0" err="1" smtClean="0"/>
              <a:t>tìm</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giữa</a:t>
            </a:r>
            <a:r>
              <a:rPr lang="en-US" dirty="0" smtClean="0"/>
              <a:t> </a:t>
            </a:r>
            <a:r>
              <a:rPr lang="en-US" dirty="0" err="1" smtClean="0"/>
              <a:t>các</a:t>
            </a:r>
            <a:r>
              <a:rPr lang="en-US" dirty="0" smtClean="0"/>
              <a:t> node</a:t>
            </a:r>
            <a:endParaRPr lang="en-US" dirty="0"/>
          </a:p>
        </p:txBody>
      </p:sp>
    </p:spTree>
    <p:extLst>
      <p:ext uri="{BB962C8B-B14F-4D97-AF65-F5344CB8AC3E}">
        <p14:creationId xmlns:p14="http://schemas.microsoft.com/office/powerpoint/2010/main" val="25133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pPr lvl="1"/>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55</a:t>
            </a:fld>
            <a:endParaRPr lang="en-US"/>
          </a:p>
        </p:txBody>
      </p:sp>
      <p:sp>
        <p:nvSpPr>
          <p:cNvPr id="8" name="Hình Bầu dục 7"/>
          <p:cNvSpPr/>
          <p:nvPr/>
        </p:nvSpPr>
        <p:spPr>
          <a:xfrm>
            <a:off x="4864016" y="3385102"/>
            <a:ext cx="2421228" cy="148107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err="1" smtClean="0"/>
              <a:t>Thuật</a:t>
            </a:r>
            <a:r>
              <a:rPr lang="en-US" sz="2400" dirty="0" smtClean="0"/>
              <a:t> </a:t>
            </a:r>
            <a:r>
              <a:rPr lang="en-US" sz="2400" dirty="0" err="1" smtClean="0"/>
              <a:t>toán</a:t>
            </a:r>
            <a:r>
              <a:rPr lang="en-US" sz="2400" dirty="0" smtClean="0"/>
              <a:t> </a:t>
            </a:r>
            <a:r>
              <a:rPr lang="en-US" sz="2400" dirty="0" err="1" smtClean="0"/>
              <a:t>phổ</a:t>
            </a:r>
            <a:r>
              <a:rPr lang="en-US" sz="2400" dirty="0" smtClean="0"/>
              <a:t> </a:t>
            </a:r>
            <a:r>
              <a:rPr lang="en-US" sz="2400" dirty="0" err="1" smtClean="0"/>
              <a:t>biến</a:t>
            </a:r>
            <a:endParaRPr lang="en-US" sz="2400" dirty="0"/>
          </a:p>
        </p:txBody>
      </p:sp>
      <p:sp>
        <p:nvSpPr>
          <p:cNvPr id="9" name="Hình Chữ nhật Góc tròn 8"/>
          <p:cNvSpPr/>
          <p:nvPr/>
        </p:nvSpPr>
        <p:spPr>
          <a:xfrm>
            <a:off x="7681711" y="265304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Kevin Bacon </a:t>
            </a:r>
            <a:r>
              <a:rPr lang="en-US" dirty="0" err="1" smtClean="0"/>
              <a:t>Algorithsm</a:t>
            </a:r>
            <a:endParaRPr lang="en-US" dirty="0"/>
          </a:p>
        </p:txBody>
      </p:sp>
      <p:sp>
        <p:nvSpPr>
          <p:cNvPr id="10" name="Hình Chữ nhật Góc tròn 9"/>
          <p:cNvSpPr/>
          <p:nvPr/>
        </p:nvSpPr>
        <p:spPr>
          <a:xfrm>
            <a:off x="7681711"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walk</a:t>
            </a:r>
            <a:endParaRPr lang="en-US" dirty="0"/>
          </a:p>
        </p:txBody>
      </p:sp>
      <p:sp>
        <p:nvSpPr>
          <p:cNvPr id="11" name="Hình Chữ nhật Góc tròn 10"/>
          <p:cNvSpPr/>
          <p:nvPr/>
        </p:nvSpPr>
        <p:spPr>
          <a:xfrm>
            <a:off x="1526684"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Centrality Park</a:t>
            </a:r>
            <a:endParaRPr lang="en-US" dirty="0"/>
          </a:p>
        </p:txBody>
      </p:sp>
      <p:sp>
        <p:nvSpPr>
          <p:cNvPr id="12" name="Hình Chữ nhật Góc tròn 11"/>
          <p:cNvSpPr/>
          <p:nvPr/>
        </p:nvSpPr>
        <p:spPr>
          <a:xfrm>
            <a:off x="1590060" y="2756285"/>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t>
            </a:r>
            <a:r>
              <a:rPr lang="en-US" dirty="0" err="1" smtClean="0"/>
              <a:t>Algorithsm</a:t>
            </a:r>
            <a:endParaRPr lang="en-US" dirty="0"/>
          </a:p>
        </p:txBody>
      </p:sp>
      <p:sp>
        <p:nvSpPr>
          <p:cNvPr id="13" name="Mũi tên Phải 12"/>
          <p:cNvSpPr/>
          <p:nvPr/>
        </p:nvSpPr>
        <p:spPr>
          <a:xfrm rot="19279667">
            <a:off x="7122017" y="3387144"/>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i tên Phải 14"/>
          <p:cNvSpPr/>
          <p:nvPr/>
        </p:nvSpPr>
        <p:spPr>
          <a:xfrm rot="2478552">
            <a:off x="7128566" y="446884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i tên Phải 15"/>
          <p:cNvSpPr/>
          <p:nvPr/>
        </p:nvSpPr>
        <p:spPr>
          <a:xfrm rot="8579339">
            <a:off x="4399285" y="444258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i tên Phải 16"/>
          <p:cNvSpPr/>
          <p:nvPr/>
        </p:nvSpPr>
        <p:spPr>
          <a:xfrm rot="13057106">
            <a:off x="4397946" y="3430361"/>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69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5" grpId="0" animBg="1"/>
      <p:bldP spid="16" grpId="0" animBg="1"/>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r>
              <a:rPr lang="en-US" dirty="0" err="1" smtClean="0"/>
              <a:t>Kenvin</a:t>
            </a:r>
            <a:r>
              <a:rPr lang="en-US" dirty="0" smtClean="0"/>
              <a:t> Bacon </a:t>
            </a:r>
            <a:r>
              <a:rPr lang="en-US" dirty="0"/>
              <a:t>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smtClean="0"/>
              <a:t>toán</a:t>
            </a:r>
            <a:r>
              <a:rPr lang="en-US" dirty="0" smtClean="0"/>
              <a:t> </a:t>
            </a:r>
            <a:r>
              <a:rPr lang="en-US" dirty="0" err="1" smtClean="0"/>
              <a:t>dựa</a:t>
            </a:r>
            <a:r>
              <a:rPr lang="en-US" dirty="0" smtClean="0"/>
              <a:t> </a:t>
            </a:r>
            <a:r>
              <a:rPr lang="en-US" dirty="0" err="1" smtClean="0"/>
              <a:t>vào</a:t>
            </a:r>
            <a:r>
              <a:rPr lang="en-US" dirty="0" smtClean="0"/>
              <a:t> </a:t>
            </a:r>
            <a:r>
              <a:rPr lang="en-US" dirty="0" err="1" smtClean="0"/>
              <a:t>trò</a:t>
            </a:r>
            <a:r>
              <a:rPr lang="en-US" dirty="0" smtClean="0"/>
              <a:t> </a:t>
            </a:r>
            <a:r>
              <a:rPr lang="en-US" dirty="0" err="1" smtClean="0"/>
              <a:t>chơi</a:t>
            </a:r>
            <a:r>
              <a:rPr lang="en-US" dirty="0" smtClean="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
        <p:nvSpPr>
          <p:cNvPr id="4" name="Date Placeholder 3"/>
          <p:cNvSpPr>
            <a:spLocks noGrp="1"/>
          </p:cNvSpPr>
          <p:nvPr>
            <p:ph type="dt" sz="half" idx="10"/>
          </p:nvPr>
        </p:nvSpPr>
        <p:spPr/>
        <p:txBody>
          <a:bodyPr/>
          <a:lstStyle/>
          <a:p>
            <a:fld id="{BC0472A6-7283-4341-B43F-14FB33CD2A9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56</a:t>
            </a:fld>
            <a:endParaRPr lang="en-US"/>
          </a:p>
        </p:txBody>
      </p:sp>
    </p:spTree>
    <p:extLst>
      <p:ext uri="{BB962C8B-B14F-4D97-AF65-F5344CB8AC3E}">
        <p14:creationId xmlns:p14="http://schemas.microsoft.com/office/powerpoint/2010/main" val="7886639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smtClean="0"/>
              <a:t>Kevin Bacon 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
        <p:nvSpPr>
          <p:cNvPr id="4" name="Date Placeholder 3"/>
          <p:cNvSpPr>
            <a:spLocks noGrp="1"/>
          </p:cNvSpPr>
          <p:nvPr>
            <p:ph type="dt" sz="half" idx="10"/>
          </p:nvPr>
        </p:nvSpPr>
        <p:spPr/>
        <p:txBody>
          <a:bodyPr/>
          <a:lstStyle/>
          <a:p>
            <a:fld id="{88723A76-F5C4-42AB-84F9-939844488F3C}"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57</a:t>
            </a:fld>
            <a:endParaRPr lang="en-US"/>
          </a:p>
        </p:txBody>
      </p:sp>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Kevin </a:t>
            </a:r>
            <a:r>
              <a:rPr lang="en-US" dirty="0" smtClean="0"/>
              <a:t>Bacon Algorithm(</a:t>
            </a:r>
            <a:r>
              <a:rPr lang="en-US" dirty="0" err="1" smtClean="0"/>
              <a:t>tt</a:t>
            </a:r>
            <a:r>
              <a:rPr lang="en-US" dirty="0" smtClean="0"/>
              <a:t>): </a:t>
            </a:r>
          </a:p>
          <a:p>
            <a:pPr lvl="1"/>
            <a:r>
              <a:rPr lang="en-US" dirty="0" err="1" smtClean="0"/>
              <a:t>Trong</a:t>
            </a:r>
            <a:r>
              <a:rPr lang="en-US" dirty="0" smtClean="0"/>
              <a:t> </a:t>
            </a:r>
            <a:r>
              <a:rPr lang="en-US" dirty="0"/>
              <a:t>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smtClean="0"/>
              <a:t>) </a:t>
            </a:r>
            <a:r>
              <a:rPr lang="en-US" dirty="0" err="1" smtClean="0"/>
              <a:t>giữa</a:t>
            </a:r>
            <a:r>
              <a:rPr lang="en-US" dirty="0" smtClean="0"/>
              <a:t> </a:t>
            </a:r>
            <a:r>
              <a:rPr lang="en-US" dirty="0" err="1" smtClean="0"/>
              <a:t>một</a:t>
            </a:r>
            <a:r>
              <a:rPr lang="en-US" dirty="0" smtClean="0"/>
              <a:t> actor </a:t>
            </a:r>
            <a:r>
              <a:rPr lang="en-US" dirty="0" err="1" smtClean="0"/>
              <a:t>với</a:t>
            </a:r>
            <a:r>
              <a:rPr lang="en-US" dirty="0" smtClean="0"/>
              <a:t> Kevin Bacon.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471545" y="3790534"/>
            <a:ext cx="7247451" cy="2930941"/>
          </a:xfrm>
          <a:prstGeom prst="rect">
            <a:avLst/>
          </a:prstGeom>
        </p:spPr>
      </p:pic>
      <p:sp>
        <p:nvSpPr>
          <p:cNvPr id="4" name="Date Placeholder 3"/>
          <p:cNvSpPr>
            <a:spLocks noGrp="1"/>
          </p:cNvSpPr>
          <p:nvPr>
            <p:ph type="dt" sz="half" idx="10"/>
          </p:nvPr>
        </p:nvSpPr>
        <p:spPr/>
        <p:txBody>
          <a:bodyPr/>
          <a:lstStyle/>
          <a:p>
            <a:fld id="{0F365D95-52FC-4882-9377-38A2D2CA3398}"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58</a:t>
            </a:fld>
            <a:endParaRPr lang="en-US"/>
          </a:p>
        </p:txBody>
      </p:sp>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
        <p:nvSpPr>
          <p:cNvPr id="4" name="Date Placeholder 3"/>
          <p:cNvSpPr>
            <a:spLocks noGrp="1"/>
          </p:cNvSpPr>
          <p:nvPr>
            <p:ph type="dt" sz="half" idx="10"/>
          </p:nvPr>
        </p:nvSpPr>
        <p:spPr/>
        <p:txBody>
          <a:bodyPr/>
          <a:lstStyle/>
          <a:p>
            <a:fld id="{1A2865FD-A895-43DA-A93A-38C57B8A703D}"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59</a:t>
            </a:fld>
            <a:endParaRPr lang="en-US"/>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RDF </a:t>
            </a:r>
            <a:r>
              <a:rPr lang="en-US" dirty="0" err="1" smtClean="0"/>
              <a:t>tức</a:t>
            </a:r>
            <a:r>
              <a:rPr lang="en-US" dirty="0" smtClean="0"/>
              <a:t> </a:t>
            </a:r>
            <a:r>
              <a:rPr lang="en-US" dirty="0" err="1" smtClean="0"/>
              <a:t>là</a:t>
            </a:r>
            <a:r>
              <a:rPr lang="en-US" dirty="0" smtClean="0"/>
              <a:t> Resource Description Format</a:t>
            </a:r>
          </a:p>
          <a:p>
            <a:endParaRPr lang="en-US" dirty="0"/>
          </a:p>
        </p:txBody>
      </p:sp>
      <p:sp>
        <p:nvSpPr>
          <p:cNvPr id="4" name="Title 1"/>
          <p:cNvSpPr>
            <a:spLocks noGrp="1"/>
          </p:cNvSpPr>
          <p:nvPr>
            <p:ph type="title"/>
          </p:nvPr>
        </p:nvSpPr>
        <p:spPr/>
        <p:txBody>
          <a:bodyPr>
            <a:normAutofit/>
          </a:bodyPr>
          <a:lstStyle/>
          <a:p>
            <a:pPr algn="l"/>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ngoài</a:t>
            </a:r>
            <a:r>
              <a:rPr lang="en-US" dirty="0" smtClean="0"/>
              <a:t> </a:t>
            </a:r>
            <a:r>
              <a:rPr lang="en-US" dirty="0" err="1" smtClean="0"/>
              <a:t>với</a:t>
            </a:r>
            <a:r>
              <a:rPr lang="en-US" dirty="0" smtClean="0"/>
              <a:t> </a:t>
            </a:r>
            <a:r>
              <a:rPr lang="en-US" dirty="0" err="1" smtClean="0"/>
              <a:t>chuẩn</a:t>
            </a:r>
            <a:r>
              <a:rPr lang="en-US" dirty="0" smtClean="0"/>
              <a:t> RDF</a:t>
            </a:r>
            <a:endParaRPr lang="en-US" dirty="0"/>
          </a:p>
        </p:txBody>
      </p:sp>
      <p:pic>
        <p:nvPicPr>
          <p:cNvPr id="5" name="Picture 4"/>
          <p:cNvPicPr>
            <a:picLocks noChangeAspect="1"/>
          </p:cNvPicPr>
          <p:nvPr/>
        </p:nvPicPr>
        <p:blipFill>
          <a:blip r:embed="rId2"/>
          <a:stretch>
            <a:fillRect/>
          </a:stretch>
        </p:blipFill>
        <p:spPr>
          <a:xfrm>
            <a:off x="2782185" y="2292852"/>
            <a:ext cx="6247619" cy="4019048"/>
          </a:xfrm>
          <a:prstGeom prst="rect">
            <a:avLst/>
          </a:prstGeom>
        </p:spPr>
      </p:pic>
      <p:sp>
        <p:nvSpPr>
          <p:cNvPr id="2" name="Date Placeholder 1"/>
          <p:cNvSpPr>
            <a:spLocks noGrp="1"/>
          </p:cNvSpPr>
          <p:nvPr>
            <p:ph type="dt" sz="half" idx="10"/>
          </p:nvPr>
        </p:nvSpPr>
        <p:spPr/>
        <p:txBody>
          <a:bodyPr/>
          <a:lstStyle/>
          <a:p>
            <a:fld id="{D36B7054-B385-427C-909F-E573CE2F22BD}"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a:t>
            </a:fld>
            <a:endParaRPr lang="en-US"/>
          </a:p>
        </p:txBody>
      </p:sp>
    </p:spTree>
    <p:extLst>
      <p:ext uri="{BB962C8B-B14F-4D97-AF65-F5344CB8AC3E}">
        <p14:creationId xmlns:p14="http://schemas.microsoft.com/office/powerpoint/2010/main" val="1683188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smtClean="0"/>
              <a:t>ước</a:t>
            </a:r>
            <a:r>
              <a:rPr lang="en-US" dirty="0" smtClean="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smtClean="0"/>
              <a:t>ước</a:t>
            </a:r>
            <a:r>
              <a:rPr lang="en-US" dirty="0" smtClean="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
        <p:nvSpPr>
          <p:cNvPr id="4" name="Date Placeholder 3"/>
          <p:cNvSpPr>
            <a:spLocks noGrp="1"/>
          </p:cNvSpPr>
          <p:nvPr>
            <p:ph type="dt" sz="half" idx="10"/>
          </p:nvPr>
        </p:nvSpPr>
        <p:spPr/>
        <p:txBody>
          <a:bodyPr/>
          <a:lstStyle/>
          <a:p>
            <a:fld id="{F10907CB-1B0B-41E9-B250-2227941319C1}"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60</a:t>
            </a:fld>
            <a:endParaRPr lang="en-US"/>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35960" y="3010605"/>
            <a:ext cx="9222443" cy="1106599"/>
          </a:xfrm>
          <a:prstGeom prst="rect">
            <a:avLst/>
          </a:prstGeom>
        </p:spPr>
      </p:pic>
      <p:sp>
        <p:nvSpPr>
          <p:cNvPr id="4" name="Date Placeholder 3"/>
          <p:cNvSpPr>
            <a:spLocks noGrp="1"/>
          </p:cNvSpPr>
          <p:nvPr>
            <p:ph type="dt" sz="half" idx="10"/>
          </p:nvPr>
        </p:nvSpPr>
        <p:spPr/>
        <p:txBody>
          <a:bodyPr/>
          <a:lstStyle/>
          <a:p>
            <a:fld id="{8C891090-22F7-448B-9A9F-3A58EF0258B0}"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61</a:t>
            </a:fld>
            <a:endParaRPr lang="en-US"/>
          </a:p>
        </p:txBody>
      </p:sp>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smtClean="0"/>
              <a:t>thị</a:t>
            </a:r>
            <a:r>
              <a:rPr lang="en-US" dirty="0" smtClean="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
        <p:nvSpPr>
          <p:cNvPr id="4" name="Date Placeholder 3"/>
          <p:cNvSpPr>
            <a:spLocks noGrp="1"/>
          </p:cNvSpPr>
          <p:nvPr>
            <p:ph type="dt" sz="half" idx="10"/>
          </p:nvPr>
        </p:nvSpPr>
        <p:spPr/>
        <p:txBody>
          <a:bodyPr/>
          <a:lstStyle/>
          <a:p>
            <a:fld id="{38314661-FD6A-4929-9013-ECE4127407D2}"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62</a:t>
            </a:fld>
            <a:endParaRPr lang="en-US"/>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Transaction</a:t>
            </a:r>
          </a:p>
          <a:p>
            <a:pPr lvl="1"/>
            <a:r>
              <a:rPr lang="en-US" dirty="0" smtClean="0"/>
              <a:t>HA cluster</a:t>
            </a:r>
          </a:p>
          <a:p>
            <a:pPr lvl="1"/>
            <a:r>
              <a:rPr lang="en-US" dirty="0" smtClean="0"/>
              <a:t>Building the cluster</a:t>
            </a:r>
          </a:p>
          <a:p>
            <a:pPr lvl="1"/>
            <a:r>
              <a:rPr lang="en-US" dirty="0" smtClean="0"/>
              <a:t>Writing in Neo4j</a:t>
            </a:r>
          </a:p>
          <a:p>
            <a:endParaRPr lang="en-US" dirty="0"/>
          </a:p>
        </p:txBody>
      </p:sp>
      <p:sp>
        <p:nvSpPr>
          <p:cNvPr id="4" name="Date Placeholder 3"/>
          <p:cNvSpPr>
            <a:spLocks noGrp="1"/>
          </p:cNvSpPr>
          <p:nvPr>
            <p:ph type="dt" sz="half" idx="10"/>
          </p:nvPr>
        </p:nvSpPr>
        <p:spPr/>
        <p:txBody>
          <a:bodyPr/>
          <a:lstStyle/>
          <a:p>
            <a:fld id="{1C22814B-23EA-486F-92D3-3731D3C97EA0}"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63</a:t>
            </a:fld>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a typeface="Roboto" panose="02000000000000000000" pitchFamily="2" charset="0"/>
                <a:cs typeface="Arial" panose="020B0604020202020204" pitchFamily="34" charset="0"/>
              </a:rPr>
              <a:t>Transaction</a:t>
            </a:r>
            <a:r>
              <a:rPr lang="id-ID" b="1" dirty="0">
                <a:ea typeface="Roboto" panose="02000000000000000000" pitchFamily="2" charset="0"/>
                <a:cs typeface="Arial" panose="020B0604020202020204" pitchFamily="34" charset="0"/>
              </a:rPr>
              <a:t/>
            </a:r>
            <a:br>
              <a:rPr lang="id-ID" b="1" dirty="0">
                <a:ea typeface="Roboto" panose="02000000000000000000" pitchFamily="2" charset="0"/>
                <a:cs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r>
              <a:rPr lang="en-US" sz="2400" dirty="0" err="1" smtClean="0"/>
              <a:t>Tổng</a:t>
            </a:r>
            <a:r>
              <a:rPr lang="en-US" sz="2400" dirty="0" smtClean="0"/>
              <a:t> </a:t>
            </a:r>
            <a:r>
              <a:rPr lang="en-US" sz="2400" dirty="0" err="1" smtClean="0"/>
              <a:t>quan</a:t>
            </a:r>
            <a:r>
              <a:rPr lang="en-US" sz="2400" dirty="0" smtClean="0"/>
              <a:t>: Neo4j </a:t>
            </a:r>
            <a:r>
              <a:rPr lang="en-US" sz="2400" dirty="0" err="1" smtClean="0"/>
              <a:t>là</a:t>
            </a:r>
            <a:r>
              <a:rPr lang="en-US" sz="2400" dirty="0" smtClean="0"/>
              <a:t> </a:t>
            </a:r>
            <a:r>
              <a:rPr lang="en-US" sz="2400" dirty="0" err="1" smtClean="0"/>
              <a:t>một</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ổn</a:t>
            </a:r>
            <a:r>
              <a:rPr lang="en-US" sz="2400" dirty="0" smtClean="0"/>
              <a:t> </a:t>
            </a:r>
            <a:r>
              <a:rPr lang="en-US" sz="2400" dirty="0" err="1" smtClean="0"/>
              <a:t>định</a:t>
            </a:r>
            <a:r>
              <a:rPr lang="en-US" sz="2400" dirty="0" smtClean="0"/>
              <a:t>, </a:t>
            </a:r>
            <a:r>
              <a:rPr lang="en-US" sz="2400" dirty="0" err="1" smtClean="0"/>
              <a:t>độc</a:t>
            </a:r>
            <a:r>
              <a:rPr lang="en-US" sz="2400" dirty="0" smtClean="0"/>
              <a:t> </a:t>
            </a:r>
            <a:r>
              <a:rPr lang="en-US" sz="2400" dirty="0" err="1" smtClean="0"/>
              <a:t>nhất</a:t>
            </a:r>
            <a:r>
              <a:rPr lang="en-US" sz="2400" dirty="0" smtClean="0"/>
              <a:t>, </a:t>
            </a:r>
            <a:r>
              <a:rPr lang="en-US" sz="2400" dirty="0" err="1" smtClean="0"/>
              <a:t>chắc</a:t>
            </a:r>
            <a:r>
              <a:rPr lang="en-US" sz="2400" dirty="0" smtClean="0"/>
              <a:t> </a:t>
            </a:r>
            <a:r>
              <a:rPr lang="en-US" sz="2400" dirty="0" err="1" smtClean="0"/>
              <a:t>và</a:t>
            </a:r>
            <a:r>
              <a:rPr lang="en-US" sz="2400" dirty="0" smtClean="0"/>
              <a:t> </a:t>
            </a:r>
            <a:r>
              <a:rPr lang="en-US" sz="2400" dirty="0" err="1" smtClean="0"/>
              <a:t>nguyên</a:t>
            </a:r>
            <a:r>
              <a:rPr lang="en-US" sz="2400" dirty="0" smtClean="0"/>
              <a:t> </a:t>
            </a:r>
            <a:r>
              <a:rPr lang="en-US" sz="2400" dirty="0" err="1" smtClean="0"/>
              <a:t>tử</a:t>
            </a:r>
            <a:r>
              <a:rPr lang="en-US" sz="2400" dirty="0" smtClean="0"/>
              <a:t>. </a:t>
            </a:r>
            <a:r>
              <a:rPr lang="en-US" sz="2400" dirty="0" err="1" smtClean="0"/>
              <a:t>Giống</a:t>
            </a:r>
            <a:r>
              <a:rPr lang="en-US" sz="2400" dirty="0" smtClean="0"/>
              <a:t> </a:t>
            </a:r>
            <a:r>
              <a:rPr lang="en-US" sz="2400" dirty="0" err="1" smtClean="0"/>
              <a:t>như</a:t>
            </a:r>
            <a:r>
              <a:rPr lang="en-US" sz="2400" dirty="0" smtClean="0"/>
              <a:t> </a:t>
            </a:r>
            <a:r>
              <a:rPr lang="en-US" sz="2400" dirty="0" err="1" smtClean="0"/>
              <a:t>các</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bạn</a:t>
            </a:r>
            <a:r>
              <a:rPr lang="en-US" sz="2400" dirty="0" smtClean="0"/>
              <a:t> </a:t>
            </a:r>
            <a:r>
              <a:rPr lang="en-US" sz="2400" dirty="0" err="1" smtClean="0"/>
              <a:t>thấy</a:t>
            </a:r>
            <a:r>
              <a:rPr lang="en-US" sz="2400" dirty="0" smtClean="0"/>
              <a:t> </a:t>
            </a:r>
            <a:r>
              <a:rPr lang="en-US" sz="2400" dirty="0" err="1" smtClean="0"/>
              <a:t>trước</a:t>
            </a:r>
            <a:r>
              <a:rPr lang="en-US" sz="2400" dirty="0" smtClean="0"/>
              <a:t> </a:t>
            </a:r>
            <a:r>
              <a:rPr lang="en-US" sz="2400" dirty="0" err="1" smtClean="0"/>
              <a:t>đây</a:t>
            </a:r>
            <a:r>
              <a:rPr lang="en-US" sz="2400" dirty="0" smtClean="0"/>
              <a:t>, </a:t>
            </a:r>
            <a:r>
              <a:rPr lang="en-US" sz="2400" dirty="0" err="1" smtClean="0"/>
              <a:t>giao</a:t>
            </a:r>
            <a:r>
              <a:rPr lang="en-US" sz="2400" dirty="0" smtClean="0"/>
              <a:t> </a:t>
            </a:r>
            <a:r>
              <a:rPr lang="en-US" sz="2400" dirty="0" err="1" smtClean="0"/>
              <a:t>tác</a:t>
            </a:r>
            <a:r>
              <a:rPr lang="en-US" sz="2400" dirty="0" smtClean="0"/>
              <a:t> Neo4j </a:t>
            </a:r>
            <a:r>
              <a:rPr lang="en-US" sz="2400" dirty="0" err="1" smtClean="0"/>
              <a:t>là</a:t>
            </a:r>
            <a:r>
              <a:rPr lang="en-US" sz="2400" dirty="0" smtClean="0"/>
              <a:t> </a:t>
            </a:r>
            <a:r>
              <a:rPr lang="en-US" sz="2400" dirty="0" err="1" smtClean="0"/>
              <a:t>hoat</a:t>
            </a:r>
            <a:r>
              <a:rPr lang="en-US" sz="2400" dirty="0" smtClean="0"/>
              <a:t> </a:t>
            </a:r>
            <a:r>
              <a:rPr lang="en-US" sz="2400" dirty="0" err="1" smtClean="0"/>
              <a:t>động</a:t>
            </a:r>
            <a:r>
              <a:rPr lang="en-US" sz="2400" dirty="0" smtClean="0"/>
              <a:t> </a:t>
            </a:r>
            <a:r>
              <a:rPr lang="en-US" sz="2400" dirty="0" err="1" smtClean="0"/>
              <a:t>tất</a:t>
            </a:r>
            <a:r>
              <a:rPr lang="en-US" sz="2400" dirty="0" smtClean="0"/>
              <a:t> </a:t>
            </a:r>
            <a:r>
              <a:rPr lang="en-US" sz="2400" dirty="0" err="1" smtClean="0"/>
              <a:t>cả</a:t>
            </a:r>
            <a:r>
              <a:rPr lang="en-US" sz="2400" dirty="0" smtClean="0"/>
              <a:t> </a:t>
            </a:r>
            <a:r>
              <a:rPr lang="en-US" sz="2400" dirty="0" err="1" smtClean="0"/>
              <a:t>hoặc</a:t>
            </a:r>
            <a:r>
              <a:rPr lang="en-US" sz="2400" dirty="0" smtClean="0"/>
              <a:t> </a:t>
            </a:r>
            <a:r>
              <a:rPr lang="en-US" sz="2400" dirty="0" err="1" smtClean="0"/>
              <a:t>là</a:t>
            </a:r>
            <a:r>
              <a:rPr lang="en-US" sz="2400" dirty="0" smtClean="0"/>
              <a:t> </a:t>
            </a:r>
            <a:r>
              <a:rPr lang="en-US" sz="2400" dirty="0" err="1" smtClean="0"/>
              <a:t>không</a:t>
            </a:r>
            <a:r>
              <a:rPr lang="en-US" sz="2400" dirty="0" smtClean="0"/>
              <a:t>. </a:t>
            </a:r>
            <a:r>
              <a:rPr lang="en-US" sz="2400" dirty="0" err="1" smtClean="0"/>
              <a:t>Khi</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thành</a:t>
            </a:r>
            <a:r>
              <a:rPr lang="en-US" sz="2400" dirty="0" smtClean="0"/>
              <a:t> </a:t>
            </a:r>
            <a:r>
              <a:rPr lang="en-US" sz="2400" dirty="0" err="1" smtClean="0"/>
              <a:t>công</a:t>
            </a:r>
            <a:r>
              <a:rPr lang="en-US" sz="2400" dirty="0" smtClean="0"/>
              <a:t> </a:t>
            </a:r>
            <a:r>
              <a:rPr lang="en-US" sz="2400" dirty="0" err="1" smtClean="0"/>
              <a:t>hoặc</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như</a:t>
            </a:r>
            <a:r>
              <a:rPr lang="en-US" sz="2400" dirty="0" smtClean="0"/>
              <a:t> 1 </a:t>
            </a:r>
            <a:r>
              <a:rPr lang="en-US" sz="2400" dirty="0" err="1" smtClean="0"/>
              <a:t>nguyên</a:t>
            </a:r>
            <a:r>
              <a:rPr lang="en-US" sz="2400" dirty="0" smtClean="0"/>
              <a:t> </a:t>
            </a:r>
            <a:r>
              <a:rPr lang="en-US" sz="2400" dirty="0" err="1" smtClean="0"/>
              <a:t>tử</a:t>
            </a:r>
            <a:r>
              <a:rPr lang="en-US" sz="2400" dirty="0" smtClean="0"/>
              <a:t> -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1 </a:t>
            </a:r>
            <a:r>
              <a:rPr lang="en-US" sz="2400" dirty="0" err="1" smtClean="0"/>
              <a:t>nghĩa</a:t>
            </a:r>
            <a:r>
              <a:rPr lang="en-US" sz="2400" dirty="0" smtClean="0"/>
              <a:t> </a:t>
            </a:r>
            <a:r>
              <a:rPr lang="en-US" sz="2400" dirty="0" err="1" smtClean="0"/>
              <a:t>là</a:t>
            </a:r>
            <a:r>
              <a:rPr lang="en-US" sz="2400" dirty="0" smtClean="0"/>
              <a:t> </a:t>
            </a:r>
            <a:r>
              <a:rPr lang="en-US" sz="2400" dirty="0" err="1" smtClean="0"/>
              <a:t>sự</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a:t>
            </a:r>
            <a:r>
              <a:rPr lang="en-US" sz="2400" dirty="0" err="1" smtClean="0"/>
              <a:t>tất</a:t>
            </a:r>
            <a:r>
              <a:rPr lang="en-US" sz="2400" dirty="0" smtClean="0"/>
              <a:t> </a:t>
            </a:r>
            <a:r>
              <a:rPr lang="en-US" sz="2400" dirty="0" err="1" smtClean="0"/>
              <a:t>cả</a:t>
            </a:r>
            <a:r>
              <a:rPr lang="en-US" sz="2400" dirty="0" smtClean="0"/>
              <a:t>.</a:t>
            </a:r>
            <a:endParaRPr lang="en-US" sz="2400" dirty="0"/>
          </a:p>
        </p:txBody>
      </p:sp>
      <p:sp>
        <p:nvSpPr>
          <p:cNvPr id="4" name="Date Placeholder 3"/>
          <p:cNvSpPr>
            <a:spLocks noGrp="1"/>
          </p:cNvSpPr>
          <p:nvPr>
            <p:ph type="dt" sz="half" idx="10"/>
          </p:nvPr>
        </p:nvSpPr>
        <p:spPr/>
        <p:txBody>
          <a:bodyPr/>
          <a:lstStyle/>
          <a:p>
            <a:fld id="{1C22814B-23EA-486F-92D3-3731D3C97EA0}"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64</a:t>
            </a:fld>
            <a:endParaRPr lang="en-US"/>
          </a:p>
        </p:txBody>
      </p:sp>
    </p:spTree>
    <p:extLst>
      <p:ext uri="{BB962C8B-B14F-4D97-AF65-F5344CB8AC3E}">
        <p14:creationId xmlns:p14="http://schemas.microsoft.com/office/powerpoint/2010/main" val="4164479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sz="2400" dirty="0" err="1" smtClean="0"/>
              <a:t>Bắt</a:t>
            </a:r>
            <a:r>
              <a:rPr lang="en-US" sz="2400" dirty="0" smtClean="0"/>
              <a:t> </a:t>
            </a:r>
            <a:r>
              <a:rPr lang="en-US" sz="2400" dirty="0" err="1" smtClean="0"/>
              <a:t>đầu</a:t>
            </a:r>
            <a:r>
              <a:rPr lang="en-US" sz="2400" dirty="0" smtClean="0"/>
              <a:t> </a:t>
            </a:r>
            <a:r>
              <a:rPr lang="en-US" sz="2400" dirty="0" err="1" smtClean="0"/>
              <a:t>và</a:t>
            </a:r>
            <a:r>
              <a:rPr lang="en-US" sz="2400" dirty="0" smtClean="0"/>
              <a:t> </a:t>
            </a:r>
            <a:r>
              <a:rPr lang="en-US" sz="2400" dirty="0" err="1" smtClean="0"/>
              <a:t>kết</a:t>
            </a:r>
            <a:r>
              <a:rPr lang="en-US" sz="2400" dirty="0" smtClean="0"/>
              <a:t> </a:t>
            </a:r>
            <a:r>
              <a:rPr lang="en-US" sz="2400" dirty="0" err="1" smtClean="0"/>
              <a:t>thúc</a:t>
            </a:r>
            <a:r>
              <a:rPr lang="en-US" sz="2400" dirty="0" smtClean="0"/>
              <a:t> </a:t>
            </a:r>
            <a:r>
              <a:rPr lang="en-US" sz="2400" dirty="0" err="1" smtClean="0"/>
              <a:t>giao</a:t>
            </a:r>
            <a:r>
              <a:rPr lang="en-US" sz="2400" dirty="0" smtClean="0"/>
              <a:t> </a:t>
            </a:r>
            <a:r>
              <a:rPr lang="en-US" sz="2400" dirty="0" err="1" smtClean="0"/>
              <a:t>tác</a:t>
            </a:r>
            <a:endParaRPr lang="en-US" sz="2400" dirty="0" smtClean="0"/>
          </a:p>
          <a:p>
            <a:pPr marL="0" indent="0">
              <a:buNone/>
            </a:pPr>
            <a:endParaRPr lang="en-US" dirty="0"/>
          </a:p>
        </p:txBody>
      </p:sp>
      <p:sp>
        <p:nvSpPr>
          <p:cNvPr id="4" name="Date Placeholder 3"/>
          <p:cNvSpPr>
            <a:spLocks noGrp="1"/>
          </p:cNvSpPr>
          <p:nvPr>
            <p:ph type="dt" sz="half" idx="10"/>
          </p:nvPr>
        </p:nvSpPr>
        <p:spPr/>
        <p:txBody>
          <a:bodyPr/>
          <a:lstStyle/>
          <a:p>
            <a:fld id="{5A69EBA9-1B96-4284-9834-07383ADDC53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65</a:t>
            </a:fld>
            <a:endParaRPr lang="en-US"/>
          </a:p>
        </p:txBody>
      </p:sp>
      <p:pic>
        <p:nvPicPr>
          <p:cNvPr id="7" name="Picture 6"/>
          <p:cNvPicPr/>
          <p:nvPr/>
        </p:nvPicPr>
        <p:blipFill>
          <a:blip r:embed="rId2"/>
          <a:stretch>
            <a:fillRect/>
          </a:stretch>
        </p:blipFill>
        <p:spPr>
          <a:xfrm>
            <a:off x="1049120" y="2584929"/>
            <a:ext cx="8057302" cy="1673920"/>
          </a:xfrm>
          <a:prstGeom prst="rect">
            <a:avLst/>
          </a:prstGeom>
        </p:spPr>
      </p:pic>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sz="2400" dirty="0" err="1" smtClean="0"/>
              <a:t>Tổng</a:t>
            </a:r>
            <a:r>
              <a:rPr lang="en-US" sz="2400" dirty="0" smtClean="0"/>
              <a:t> </a:t>
            </a:r>
            <a:r>
              <a:rPr lang="en-US" sz="2400" dirty="0" err="1" smtClean="0"/>
              <a:t>quan</a:t>
            </a:r>
            <a:r>
              <a:rPr lang="en-US" sz="2400" dirty="0" smtClean="0"/>
              <a:t>: </a:t>
            </a:r>
            <a:r>
              <a:rPr lang="en-US" sz="2400" dirty="0" err="1"/>
              <a:t>Để</a:t>
            </a:r>
            <a:r>
              <a:rPr lang="en-US" sz="2400" dirty="0"/>
              <a:t> </a:t>
            </a:r>
            <a:r>
              <a:rPr lang="en-US" sz="2400" dirty="0" err="1"/>
              <a:t>sử</a:t>
            </a:r>
            <a:r>
              <a:rPr lang="en-US" sz="2400" dirty="0"/>
              <a:t> </a:t>
            </a:r>
            <a:r>
              <a:rPr lang="en-US" sz="2400" dirty="0" err="1"/>
              <a:t>dụng</a:t>
            </a:r>
            <a:r>
              <a:rPr lang="en-US" sz="2400" dirty="0"/>
              <a:t> Neo4j HA, </a:t>
            </a:r>
            <a:r>
              <a:rPr lang="en-US" sz="2400" dirty="0" err="1"/>
              <a:t>chúng</a:t>
            </a:r>
            <a:r>
              <a:rPr lang="en-US" sz="2400" dirty="0"/>
              <a:t> ta </a:t>
            </a:r>
            <a:r>
              <a:rPr lang="en-US" sz="2400" dirty="0" err="1"/>
              <a:t>phải</a:t>
            </a:r>
            <a:r>
              <a:rPr lang="en-US" sz="2400" dirty="0"/>
              <a:t> </a:t>
            </a:r>
            <a:r>
              <a:rPr lang="en-US" sz="2400" dirty="0" err="1"/>
              <a:t>cài</a:t>
            </a:r>
            <a:r>
              <a:rPr lang="en-US" sz="2400" dirty="0"/>
              <a:t> </a:t>
            </a:r>
            <a:r>
              <a:rPr lang="en-US" sz="2400" dirty="0" err="1"/>
              <a:t>đặt</a:t>
            </a:r>
            <a:r>
              <a:rPr lang="en-US" sz="2400" dirty="0"/>
              <a:t> </a:t>
            </a:r>
            <a:r>
              <a:rPr lang="en-US" sz="2400" dirty="0" err="1"/>
              <a:t>một</a:t>
            </a:r>
            <a:r>
              <a:rPr lang="en-US" sz="2400" dirty="0"/>
              <a:t> cluster. Neo4j </a:t>
            </a:r>
            <a:r>
              <a:rPr lang="en-US" sz="2400" dirty="0" err="1"/>
              <a:t>dùng</a:t>
            </a:r>
            <a:r>
              <a:rPr lang="en-US" sz="2400" dirty="0"/>
              <a:t> </a:t>
            </a:r>
            <a:r>
              <a:rPr lang="en-US" sz="2400" dirty="0" err="1"/>
              <a:t>dich</a:t>
            </a:r>
            <a:r>
              <a:rPr lang="en-US" sz="2400" dirty="0"/>
              <a:t> </a:t>
            </a:r>
            <a:r>
              <a:rPr lang="en-US" sz="2400" dirty="0" err="1"/>
              <a:t>vụ</a:t>
            </a:r>
            <a:r>
              <a:rPr lang="en-US" sz="2400" dirty="0"/>
              <a:t> </a:t>
            </a:r>
            <a:r>
              <a:rPr lang="en-US" sz="2400" dirty="0" err="1"/>
              <a:t>điều</a:t>
            </a:r>
            <a:r>
              <a:rPr lang="en-US" sz="2400" dirty="0"/>
              <a:t> </a:t>
            </a:r>
            <a:r>
              <a:rPr lang="en-US" sz="2400" dirty="0" err="1"/>
              <a:t>phối</a:t>
            </a:r>
            <a:r>
              <a:rPr lang="en-US" sz="2400" dirty="0"/>
              <a:t> cluster </a:t>
            </a:r>
            <a:r>
              <a:rPr lang="en-US" sz="2400" dirty="0" err="1"/>
              <a:t>bên</a:t>
            </a:r>
            <a:r>
              <a:rPr lang="en-US" sz="2400" dirty="0"/>
              <a:t> </a:t>
            </a:r>
            <a:r>
              <a:rPr lang="en-US" sz="2400" dirty="0" err="1"/>
              <a:t>ngoài</a:t>
            </a:r>
            <a:r>
              <a:rPr lang="en-US" sz="2400" dirty="0"/>
              <a:t> </a:t>
            </a:r>
            <a:r>
              <a:rPr lang="en-US" sz="2400" dirty="0" err="1"/>
              <a:t>gọi</a:t>
            </a:r>
            <a:r>
              <a:rPr lang="en-US" sz="2400" dirty="0"/>
              <a:t> </a:t>
            </a:r>
            <a:r>
              <a:rPr lang="en-US" sz="2400" dirty="0" err="1"/>
              <a:t>là</a:t>
            </a:r>
            <a:r>
              <a:rPr lang="en-US" sz="2400" dirty="0"/>
              <a:t> Zookeeper. Zookeeper </a:t>
            </a:r>
            <a:r>
              <a:rPr lang="en-US" sz="2400" dirty="0" err="1"/>
              <a:t>là</a:t>
            </a:r>
            <a:r>
              <a:rPr lang="en-US" sz="2400" dirty="0"/>
              <a:t> </a:t>
            </a:r>
            <a:r>
              <a:rPr lang="en-US" sz="2400" dirty="0" err="1"/>
              <a:t>một</a:t>
            </a:r>
            <a:r>
              <a:rPr lang="en-US" sz="2400" dirty="0"/>
              <a:t> </a:t>
            </a:r>
            <a:r>
              <a:rPr lang="en-US" sz="2400" dirty="0" err="1"/>
              <a:t>đề</a:t>
            </a:r>
            <a:r>
              <a:rPr lang="en-US" sz="2400" dirty="0"/>
              <a:t> </a:t>
            </a:r>
            <a:r>
              <a:rPr lang="en-US" sz="2400" dirty="0" err="1"/>
              <a:t>án</a:t>
            </a:r>
            <a:r>
              <a:rPr lang="en-US" sz="2400" dirty="0"/>
              <a:t> </a:t>
            </a:r>
            <a:r>
              <a:rPr lang="en-US" sz="2400" dirty="0" err="1"/>
              <a:t>xuất</a:t>
            </a:r>
            <a:r>
              <a:rPr lang="en-US" sz="2400" dirty="0"/>
              <a:t> </a:t>
            </a:r>
            <a:r>
              <a:rPr lang="en-US" sz="2400" dirty="0" err="1"/>
              <a:t>sắc</a:t>
            </a:r>
            <a:r>
              <a:rPr lang="en-US" sz="2400" dirty="0"/>
              <a:t> </a:t>
            </a:r>
            <a:r>
              <a:rPr lang="en-US" sz="2400" dirty="0" err="1"/>
              <a:t>khác</a:t>
            </a:r>
            <a:r>
              <a:rPr lang="en-US" sz="2400" dirty="0"/>
              <a:t> </a:t>
            </a:r>
            <a:r>
              <a:rPr lang="en-US" sz="2400" dirty="0" err="1"/>
              <a:t>phát</a:t>
            </a:r>
            <a:r>
              <a:rPr lang="en-US" sz="2400" dirty="0"/>
              <a:t> </a:t>
            </a:r>
            <a:r>
              <a:rPr lang="en-US" sz="2400" dirty="0" err="1"/>
              <a:t>sinh</a:t>
            </a:r>
            <a:r>
              <a:rPr lang="en-US" sz="2400" dirty="0"/>
              <a:t> </a:t>
            </a:r>
            <a:r>
              <a:rPr lang="en-US" sz="2400" dirty="0" err="1"/>
              <a:t>từ</a:t>
            </a:r>
            <a:r>
              <a:rPr lang="en-US" sz="2400" dirty="0"/>
              <a:t> </a:t>
            </a:r>
            <a:r>
              <a:rPr lang="en-US" sz="2400" dirty="0" err="1"/>
              <a:t>dự</a:t>
            </a:r>
            <a:r>
              <a:rPr lang="en-US" sz="2400" dirty="0"/>
              <a:t> </a:t>
            </a:r>
            <a:r>
              <a:rPr lang="en-US" sz="2400" dirty="0" err="1"/>
              <a:t>án</a:t>
            </a:r>
            <a:r>
              <a:rPr lang="en-US" sz="2400" dirty="0"/>
              <a:t> Apache </a:t>
            </a:r>
            <a:r>
              <a:rPr lang="en-US" sz="2400" dirty="0" err="1"/>
              <a:t>Hadoop</a:t>
            </a:r>
            <a:r>
              <a:rPr lang="en-US" sz="2400" dirty="0"/>
              <a:t>.  </a:t>
            </a:r>
            <a:r>
              <a:rPr lang="en-US" sz="2400" dirty="0" err="1"/>
              <a:t>Nó</a:t>
            </a:r>
            <a:r>
              <a:rPr lang="en-US" sz="2400" dirty="0"/>
              <a:t> </a:t>
            </a:r>
            <a:r>
              <a:rPr lang="en-US" sz="2400" dirty="0" err="1"/>
              <a:t>là</a:t>
            </a:r>
            <a:r>
              <a:rPr lang="en-US" sz="2400" dirty="0"/>
              <a:t> </a:t>
            </a:r>
            <a:r>
              <a:rPr lang="en-US" sz="2400" dirty="0" err="1"/>
              <a:t>một</a:t>
            </a:r>
            <a:r>
              <a:rPr lang="en-US" sz="2400" dirty="0"/>
              <a:t> </a:t>
            </a:r>
            <a:r>
              <a:rPr lang="en-US" sz="2400" dirty="0" err="1"/>
              <a:t>dịch</a:t>
            </a:r>
            <a:r>
              <a:rPr lang="en-US" sz="2400" dirty="0"/>
              <a:t> </a:t>
            </a:r>
            <a:r>
              <a:rPr lang="en-US" sz="2400" dirty="0" err="1"/>
              <a:t>vụ</a:t>
            </a:r>
            <a:r>
              <a:rPr lang="en-US" sz="2400" dirty="0"/>
              <a:t> </a:t>
            </a:r>
            <a:r>
              <a:rPr lang="en-US" sz="2400" dirty="0" err="1"/>
              <a:t>có</a:t>
            </a:r>
            <a:r>
              <a:rPr lang="en-US" sz="2400" dirty="0"/>
              <a:t> </a:t>
            </a:r>
            <a:r>
              <a:rPr lang="en-US" sz="2400" dirty="0" err="1"/>
              <a:t>mục</a:t>
            </a:r>
            <a:r>
              <a:rPr lang="en-US" sz="2400" dirty="0"/>
              <a:t> </a:t>
            </a:r>
            <a:r>
              <a:rPr lang="en-US" sz="2400" dirty="0" err="1"/>
              <a:t>đích</a:t>
            </a:r>
            <a:r>
              <a:rPr lang="en-US" sz="2400" dirty="0"/>
              <a:t> </a:t>
            </a:r>
            <a:r>
              <a:rPr lang="en-US" sz="2400" dirty="0" err="1"/>
              <a:t>chung</a:t>
            </a:r>
            <a:r>
              <a:rPr lang="en-US" sz="2400" dirty="0"/>
              <a:t> </a:t>
            </a:r>
            <a:r>
              <a:rPr lang="en-US" sz="2400" dirty="0" err="1"/>
              <a:t>để</a:t>
            </a:r>
            <a:r>
              <a:rPr lang="en-US" sz="2400" dirty="0"/>
              <a:t> </a:t>
            </a:r>
            <a:r>
              <a:rPr lang="en-US" sz="2400" dirty="0" err="1"/>
              <a:t>điều</a:t>
            </a:r>
            <a:r>
              <a:rPr lang="en-US" sz="2400" dirty="0"/>
              <a:t> </a:t>
            </a:r>
            <a:r>
              <a:rPr lang="en-US" sz="2400" dirty="0" err="1"/>
              <a:t>phối</a:t>
            </a:r>
            <a:r>
              <a:rPr lang="en-US" sz="2400" dirty="0"/>
              <a:t> </a:t>
            </a:r>
            <a:r>
              <a:rPr lang="en-US" sz="2400" dirty="0" err="1"/>
              <a:t>ứng</a:t>
            </a:r>
            <a:r>
              <a:rPr lang="en-US" sz="2400" dirty="0"/>
              <a:t> dung. Neo4j HA </a:t>
            </a:r>
            <a:r>
              <a:rPr lang="en-US" sz="2400" dirty="0" err="1"/>
              <a:t>sử</a:t>
            </a:r>
            <a:r>
              <a:rPr lang="en-US" sz="2400" dirty="0"/>
              <a:t> </a:t>
            </a:r>
            <a:r>
              <a:rPr lang="en-US" sz="2400" dirty="0" err="1"/>
              <a:t>dụng</a:t>
            </a:r>
            <a:r>
              <a:rPr lang="en-US" sz="2400" dirty="0"/>
              <a:t> </a:t>
            </a:r>
            <a:r>
              <a:rPr lang="en-US" sz="2400" dirty="0" err="1"/>
              <a:t>cái</a:t>
            </a:r>
            <a:r>
              <a:rPr lang="en-US" sz="2400" dirty="0"/>
              <a:t> </a:t>
            </a:r>
            <a:r>
              <a:rPr lang="en-US" sz="2400" dirty="0" err="1"/>
              <a:t>này</a:t>
            </a:r>
            <a:r>
              <a:rPr lang="en-US" sz="2400" dirty="0"/>
              <a:t> </a:t>
            </a:r>
            <a:r>
              <a:rPr lang="en-US" sz="2400" dirty="0" err="1"/>
              <a:t>để</a:t>
            </a:r>
            <a:r>
              <a:rPr lang="en-US" sz="2400" dirty="0"/>
              <a:t> </a:t>
            </a:r>
            <a:r>
              <a:rPr lang="en-US" sz="2400" dirty="0" err="1"/>
              <a:t>quản</a:t>
            </a:r>
            <a:r>
              <a:rPr lang="en-US" sz="2400" dirty="0"/>
              <a:t> </a:t>
            </a:r>
            <a:r>
              <a:rPr lang="en-US" sz="2400" dirty="0" err="1"/>
              <a:t>lý</a:t>
            </a:r>
            <a:r>
              <a:rPr lang="en-US" sz="2400" dirty="0"/>
              <a:t> </a:t>
            </a:r>
            <a:r>
              <a:rPr lang="en-US" sz="2400" dirty="0" err="1"/>
              <a:t>vòng</a:t>
            </a:r>
            <a:r>
              <a:rPr lang="en-US" sz="2400" dirty="0"/>
              <a:t> </a:t>
            </a:r>
            <a:r>
              <a:rPr lang="en-US" sz="2400" dirty="0" err="1"/>
              <a:t>đời</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nó</a:t>
            </a:r>
            <a:r>
              <a:rPr lang="en-US" sz="2400" dirty="0"/>
              <a:t>. </a:t>
            </a:r>
            <a:r>
              <a:rPr lang="en-US" sz="2400" dirty="0" err="1"/>
              <a:t>Mỗi</a:t>
            </a:r>
            <a:r>
              <a:rPr lang="en-US" sz="2400" dirty="0"/>
              <a:t> </a:t>
            </a:r>
            <a:r>
              <a:rPr lang="en-US" sz="2400" dirty="0" err="1"/>
              <a:t>máy</a:t>
            </a:r>
            <a:r>
              <a:rPr lang="en-US" sz="2400" dirty="0"/>
              <a:t> </a:t>
            </a:r>
            <a:r>
              <a:rPr lang="en-US" sz="2400" dirty="0" err="1"/>
              <a:t>chủ</a:t>
            </a:r>
            <a:r>
              <a:rPr lang="en-US" sz="2400" dirty="0"/>
              <a:t> Neo4j </a:t>
            </a:r>
            <a:r>
              <a:rPr lang="en-US" sz="2400" dirty="0" err="1"/>
              <a:t>có</a:t>
            </a:r>
            <a:r>
              <a:rPr lang="en-US" sz="2400" dirty="0"/>
              <a:t> </a:t>
            </a:r>
            <a:r>
              <a:rPr lang="en-US" sz="2400" dirty="0" err="1"/>
              <a:t>diều</a:t>
            </a:r>
            <a:r>
              <a:rPr lang="en-US" sz="2400" dirty="0"/>
              <a:t> </a:t>
            </a:r>
            <a:r>
              <a:rPr lang="en-US" sz="2400" dirty="0" err="1"/>
              <a:t>phối</a:t>
            </a:r>
            <a:r>
              <a:rPr lang="en-US" sz="2400" dirty="0"/>
              <a:t> </a:t>
            </a:r>
            <a:r>
              <a:rPr lang="en-US" sz="2400" dirty="0" err="1"/>
              <a:t>viên</a:t>
            </a:r>
            <a:r>
              <a:rPr lang="en-US" sz="2400" dirty="0"/>
              <a:t> </a:t>
            </a:r>
            <a:r>
              <a:rPr lang="en-US" sz="2400" dirty="0" err="1"/>
              <a:t>liên</a:t>
            </a:r>
            <a:r>
              <a:rPr lang="en-US" sz="2400" dirty="0"/>
              <a:t> </a:t>
            </a:r>
            <a:r>
              <a:rPr lang="en-US" sz="2400" dirty="0" err="1"/>
              <a:t>quan</a:t>
            </a:r>
            <a:r>
              <a:rPr lang="en-US" sz="2400" dirty="0"/>
              <a:t>.</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66</a:t>
            </a:fld>
            <a:endParaRPr lang="en-US"/>
          </a:p>
        </p:txBody>
      </p:sp>
    </p:spTree>
    <p:extLst>
      <p:ext uri="{BB962C8B-B14F-4D97-AF65-F5344CB8AC3E}">
        <p14:creationId xmlns:p14="http://schemas.microsoft.com/office/powerpoint/2010/main" val="6332013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a:t>Neo4j </a:t>
            </a:r>
            <a:r>
              <a:rPr lang="en-US" dirty="0" err="1"/>
              <a:t>gom</a:t>
            </a:r>
            <a:r>
              <a:rPr lang="en-US" dirty="0"/>
              <a:t> </a:t>
            </a:r>
            <a:r>
              <a:rPr lang="en-US" dirty="0" err="1"/>
              <a:t>chung</a:t>
            </a:r>
            <a:r>
              <a:rPr lang="en-US" dirty="0"/>
              <a:t> </a:t>
            </a:r>
            <a:r>
              <a:rPr lang="en-US" dirty="0" err="1"/>
              <a:t>với</a:t>
            </a:r>
            <a:r>
              <a:rPr lang="en-US" dirty="0"/>
              <a:t> Zookeeper </a:t>
            </a:r>
            <a:r>
              <a:rPr lang="en-US" dirty="0" err="1"/>
              <a:t>như</a:t>
            </a:r>
            <a:r>
              <a:rPr lang="en-US" dirty="0"/>
              <a:t> </a:t>
            </a:r>
            <a:r>
              <a:rPr lang="en-US" dirty="0" err="1"/>
              <a:t>các</a:t>
            </a:r>
            <a:r>
              <a:rPr lang="en-US" dirty="0"/>
              <a:t> files </a:t>
            </a:r>
            <a:r>
              <a:rPr lang="en-US" dirty="0" err="1"/>
              <a:t>để</a:t>
            </a:r>
            <a:r>
              <a:rPr lang="en-US" dirty="0"/>
              <a:t> </a:t>
            </a:r>
            <a:r>
              <a:rPr lang="en-US" dirty="0" err="1"/>
              <a:t>giúp</a:t>
            </a:r>
            <a:r>
              <a:rPr lang="en-US" dirty="0"/>
              <a:t> </a:t>
            </a:r>
            <a:r>
              <a:rPr lang="en-US" dirty="0" err="1"/>
              <a:t>chúng</a:t>
            </a:r>
            <a:r>
              <a:rPr lang="en-US" dirty="0"/>
              <a:t> ta </a:t>
            </a:r>
            <a:r>
              <a:rPr lang="en-US" dirty="0" err="1"/>
              <a:t>định</a:t>
            </a:r>
            <a:r>
              <a:rPr lang="en-US" dirty="0"/>
              <a:t> </a:t>
            </a:r>
            <a:r>
              <a:rPr lang="en-US" dirty="0" err="1"/>
              <a:t>hình</a:t>
            </a:r>
            <a:r>
              <a:rPr lang="en-US" dirty="0"/>
              <a:t> </a:t>
            </a:r>
            <a:r>
              <a:rPr lang="en-US" dirty="0" err="1"/>
              <a:t>một</a:t>
            </a:r>
            <a:r>
              <a:rPr lang="en-US" dirty="0"/>
              <a:t> cluster. </a:t>
            </a:r>
            <a:r>
              <a:rPr lang="en-US" dirty="0" err="1"/>
              <a:t>Chúng</a:t>
            </a:r>
            <a:r>
              <a:rPr lang="en-US" dirty="0"/>
              <a:t> ta </a:t>
            </a:r>
            <a:r>
              <a:rPr lang="en-US" dirty="0" err="1"/>
              <a:t>sẽ</a:t>
            </a:r>
            <a:r>
              <a:rPr lang="en-US" dirty="0"/>
              <a:t> </a:t>
            </a:r>
            <a:r>
              <a:rPr lang="en-US" dirty="0" err="1"/>
              <a:t>chạy</a:t>
            </a:r>
            <a:r>
              <a:rPr lang="en-US" dirty="0"/>
              <a:t> 3 </a:t>
            </a:r>
            <a:r>
              <a:rPr lang="en-US" dirty="0" err="1"/>
              <a:t>trường</a:t>
            </a:r>
            <a:r>
              <a:rPr lang="en-US" dirty="0"/>
              <a:t> </a:t>
            </a:r>
            <a:r>
              <a:rPr lang="en-US" dirty="0" err="1"/>
              <a:t>hợp</a:t>
            </a:r>
            <a:r>
              <a:rPr lang="en-US" dirty="0"/>
              <a:t> </a:t>
            </a:r>
            <a:r>
              <a:rPr lang="en-US" dirty="0" err="1"/>
              <a:t>của</a:t>
            </a:r>
            <a:r>
              <a:rPr lang="en-US" dirty="0"/>
              <a:t> Neo4j </a:t>
            </a:r>
            <a:r>
              <a:rPr lang="en-US" dirty="0" err="1"/>
              <a:t>phiên</a:t>
            </a:r>
            <a:r>
              <a:rPr lang="en-US" dirty="0"/>
              <a:t> </a:t>
            </a:r>
            <a:r>
              <a:rPr lang="en-US" dirty="0" err="1"/>
              <a:t>bản</a:t>
            </a:r>
            <a:r>
              <a:rPr lang="en-US" dirty="0"/>
              <a:t> 1.7. </a:t>
            </a:r>
            <a:r>
              <a:rPr lang="en-US" dirty="0" err="1" smtClean="0"/>
              <a:t>bạn</a:t>
            </a:r>
            <a:r>
              <a:rPr lang="en-US" dirty="0" smtClean="0"/>
              <a:t> </a:t>
            </a:r>
            <a:r>
              <a:rPr lang="en-US" dirty="0" err="1"/>
              <a:t>có</a:t>
            </a:r>
            <a:r>
              <a:rPr lang="en-US" dirty="0"/>
              <a:t> </a:t>
            </a:r>
            <a:r>
              <a:rPr lang="en-US" dirty="0" err="1"/>
              <a:t>thể</a:t>
            </a:r>
            <a:r>
              <a:rPr lang="en-US" dirty="0"/>
              <a:t> </a:t>
            </a:r>
            <a:r>
              <a:rPr lang="en-US" dirty="0" err="1"/>
              <a:t>tải</a:t>
            </a:r>
            <a:r>
              <a:rPr lang="en-US" dirty="0"/>
              <a:t> </a:t>
            </a:r>
            <a:r>
              <a:rPr lang="en-US" dirty="0" err="1"/>
              <a:t>về</a:t>
            </a:r>
            <a:r>
              <a:rPr lang="en-US" dirty="0"/>
              <a:t> </a:t>
            </a:r>
            <a:r>
              <a:rPr lang="en-US" dirty="0" err="1"/>
              <a:t>từ</a:t>
            </a:r>
            <a:r>
              <a:rPr lang="en-US" dirty="0"/>
              <a:t> website </a:t>
            </a:r>
            <a:r>
              <a:rPr lang="en-US" dirty="0" err="1"/>
              <a:t>hệ</a:t>
            </a:r>
            <a:r>
              <a:rPr lang="en-US" dirty="0"/>
              <a:t> </a:t>
            </a:r>
            <a:r>
              <a:rPr lang="en-US" dirty="0" err="1"/>
              <a:t>thống</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giải</a:t>
            </a:r>
            <a:r>
              <a:rPr lang="en-US" dirty="0"/>
              <a:t> </a:t>
            </a:r>
            <a:r>
              <a:rPr lang="en-US" dirty="0" err="1" smtClean="0"/>
              <a:t>nén</a:t>
            </a:r>
            <a:endParaRPr lang="en-US" dirty="0" smtClean="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67</a:t>
            </a:fld>
            <a:endParaRPr lang="en-US"/>
          </a:p>
        </p:txBody>
      </p:sp>
      <p:pic>
        <p:nvPicPr>
          <p:cNvPr id="7" name="Picture 6"/>
          <p:cNvPicPr/>
          <p:nvPr/>
        </p:nvPicPr>
        <p:blipFill>
          <a:blip r:embed="rId2"/>
          <a:stretch>
            <a:fillRect/>
          </a:stretch>
        </p:blipFill>
        <p:spPr>
          <a:xfrm>
            <a:off x="1384582" y="3239294"/>
            <a:ext cx="7546475" cy="1132290"/>
          </a:xfrm>
          <a:prstGeom prst="rect">
            <a:avLst/>
          </a:prstGeom>
        </p:spPr>
      </p:pic>
    </p:spTree>
    <p:extLst>
      <p:ext uri="{BB962C8B-B14F-4D97-AF65-F5344CB8AC3E}">
        <p14:creationId xmlns:p14="http://schemas.microsoft.com/office/powerpoint/2010/main" val="11605768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smtClean="0"/>
              <a:t>5 </a:t>
            </a:r>
            <a:r>
              <a:rPr lang="en-US" dirty="0" err="1" smtClean="0"/>
              <a:t>bước</a:t>
            </a:r>
            <a:r>
              <a:rPr lang="en-US" dirty="0" smtClean="0"/>
              <a:t> </a:t>
            </a:r>
            <a:r>
              <a:rPr lang="en-US" dirty="0" err="1" smtClean="0"/>
              <a:t>để</a:t>
            </a:r>
            <a:r>
              <a:rPr lang="en-US" dirty="0" smtClean="0"/>
              <a:t> </a:t>
            </a:r>
            <a:r>
              <a:rPr lang="en-US" dirty="0" err="1" smtClean="0"/>
              <a:t>tạo</a:t>
            </a:r>
            <a:r>
              <a:rPr lang="en-US" dirty="0" smtClean="0"/>
              <a:t> cluster</a:t>
            </a:r>
          </a:p>
          <a:p>
            <a:pPr marL="914400" lvl="1" indent="-457200">
              <a:buFont typeface="+mj-lt"/>
              <a:buAutoNum type="arabicPeriod"/>
            </a:pPr>
            <a:r>
              <a:rPr lang="en-US" dirty="0" err="1"/>
              <a:t>Đặt</a:t>
            </a:r>
            <a:r>
              <a:rPr lang="en-US" dirty="0"/>
              <a:t> ID </a:t>
            </a:r>
            <a:r>
              <a:rPr lang="en-US" dirty="0" err="1"/>
              <a:t>duy</a:t>
            </a:r>
            <a:r>
              <a:rPr lang="en-US" dirty="0"/>
              <a:t> </a:t>
            </a:r>
            <a:r>
              <a:rPr lang="en-US" dirty="0" err="1"/>
              <a:t>nhất</a:t>
            </a:r>
            <a:r>
              <a:rPr lang="en-US" dirty="0"/>
              <a:t> </a:t>
            </a:r>
            <a:r>
              <a:rPr lang="en-US" dirty="0" err="1"/>
              <a:t>cho</a:t>
            </a:r>
            <a:r>
              <a:rPr lang="en-US" dirty="0"/>
              <a:t> </a:t>
            </a:r>
            <a:r>
              <a:rPr lang="en-US" dirty="0" err="1"/>
              <a:t>mổi</a:t>
            </a:r>
            <a:r>
              <a:rPr lang="en-US" dirty="0"/>
              <a:t>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a:t>
            </a:r>
            <a:r>
              <a:rPr lang="en-US" dirty="0" err="1" smtClean="0"/>
              <a:t>ịnh</a:t>
            </a:r>
            <a:r>
              <a:rPr lang="en-US" dirty="0" smtClean="0"/>
              <a:t> </a:t>
            </a:r>
            <a:r>
              <a:rPr lang="en-US" dirty="0" err="1"/>
              <a:t>hình</a:t>
            </a:r>
            <a:r>
              <a:rPr lang="en-US" dirty="0"/>
              <a:t> </a:t>
            </a:r>
            <a:r>
              <a:rPr lang="en-US" dirty="0" err="1"/>
              <a:t>cho</a:t>
            </a:r>
            <a:r>
              <a:rPr lang="en-US" dirty="0"/>
              <a:t> </a:t>
            </a:r>
            <a:r>
              <a:rPr lang="en-US" dirty="0" err="1"/>
              <a:t>mỗi</a:t>
            </a:r>
            <a:r>
              <a:rPr lang="en-US" dirty="0"/>
              <a:t> </a:t>
            </a:r>
            <a:r>
              <a:rPr lang="en-US" dirty="0" err="1"/>
              <a:t>diều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các</a:t>
            </a:r>
            <a:r>
              <a:rPr lang="en-US" dirty="0"/>
              <a:t> </a:t>
            </a:r>
            <a:r>
              <a:rPr lang="en-US" dirty="0" err="1"/>
              <a:t>máy</a:t>
            </a:r>
            <a:r>
              <a:rPr lang="en-US" dirty="0"/>
              <a:t> </a:t>
            </a:r>
            <a:r>
              <a:rPr lang="en-US" dirty="0" err="1"/>
              <a:t>chủ</a:t>
            </a:r>
            <a:r>
              <a:rPr lang="en-US" dirty="0"/>
              <a:t> </a:t>
            </a:r>
            <a:r>
              <a:rPr lang="en-US" dirty="0" err="1"/>
              <a:t>khác</a:t>
            </a:r>
            <a:r>
              <a:rPr lang="en-US" dirty="0"/>
              <a:t> </a:t>
            </a:r>
            <a:r>
              <a:rPr lang="en-US" dirty="0" err="1"/>
              <a:t>và</a:t>
            </a:r>
            <a:r>
              <a:rPr lang="en-US" dirty="0"/>
              <a:t> host </a:t>
            </a:r>
            <a:r>
              <a:rPr lang="en-US" dirty="0" err="1"/>
              <a:t>máy</a:t>
            </a:r>
            <a:r>
              <a:rPr lang="en-US" dirty="0"/>
              <a:t> </a:t>
            </a:r>
            <a:r>
              <a:rPr lang="en-US" dirty="0" err="1"/>
              <a:t>chủ</a:t>
            </a:r>
            <a:r>
              <a:rPr lang="en-US" dirty="0"/>
              <a:t> </a:t>
            </a:r>
            <a:r>
              <a:rPr lang="en-US" dirty="0" smtClean="0"/>
              <a:t>Neo4j</a:t>
            </a:r>
          </a:p>
          <a:p>
            <a:pPr marL="914400" lvl="1" indent="-457200">
              <a:buFont typeface="+mj-lt"/>
              <a:buAutoNum type="arabicPeriod"/>
            </a:pPr>
            <a:r>
              <a:rPr lang="en-US" dirty="0" err="1"/>
              <a:t>Khởi</a:t>
            </a:r>
            <a:r>
              <a:rPr lang="en-US" dirty="0"/>
              <a:t> </a:t>
            </a:r>
            <a:r>
              <a:rPr lang="en-US" dirty="0" err="1"/>
              <a:t>động</a:t>
            </a:r>
            <a:r>
              <a:rPr lang="en-US" dirty="0"/>
              <a:t> 3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Định</a:t>
            </a:r>
            <a:r>
              <a:rPr lang="en-US" dirty="0"/>
              <a:t> </a:t>
            </a:r>
            <a:r>
              <a:rPr lang="en-US" dirty="0" err="1"/>
              <a:t>hình</a:t>
            </a:r>
            <a:r>
              <a:rPr lang="en-US" dirty="0"/>
              <a:t> </a:t>
            </a:r>
            <a:r>
              <a:rPr lang="en-US" dirty="0" err="1"/>
              <a:t>mỗi</a:t>
            </a:r>
            <a:r>
              <a:rPr lang="en-US" dirty="0"/>
              <a:t> </a:t>
            </a:r>
            <a:r>
              <a:rPr lang="en-US" dirty="0" err="1"/>
              <a:t>máy</a:t>
            </a:r>
            <a:r>
              <a:rPr lang="en-US" dirty="0"/>
              <a:t> </a:t>
            </a:r>
            <a:r>
              <a:rPr lang="en-US" dirty="0" err="1"/>
              <a:t>chủ</a:t>
            </a:r>
            <a:r>
              <a:rPr lang="en-US" dirty="0"/>
              <a:t> Neo4j </a:t>
            </a:r>
            <a:r>
              <a:rPr lang="en-US" dirty="0" err="1"/>
              <a:t>để</a:t>
            </a:r>
            <a:r>
              <a:rPr lang="en-US" dirty="0"/>
              <a:t> </a:t>
            </a:r>
            <a:r>
              <a:rPr lang="en-US" dirty="0" err="1"/>
              <a:t>chạy</a:t>
            </a:r>
            <a:r>
              <a:rPr lang="en-US" dirty="0"/>
              <a:t> </a:t>
            </a:r>
            <a:r>
              <a:rPr lang="en-US" dirty="0" err="1"/>
              <a:t>phương</a:t>
            </a:r>
            <a:r>
              <a:rPr lang="en-US" dirty="0"/>
              <a:t> </a:t>
            </a:r>
            <a:r>
              <a:rPr lang="en-US" dirty="0" err="1"/>
              <a:t>thức</a:t>
            </a:r>
            <a:r>
              <a:rPr lang="en-US" dirty="0"/>
              <a:t> HA, </a:t>
            </a:r>
            <a:r>
              <a:rPr lang="en-US" dirty="0" err="1"/>
              <a:t>cho</a:t>
            </a:r>
            <a:r>
              <a:rPr lang="en-US" dirty="0"/>
              <a:t> </a:t>
            </a:r>
            <a:r>
              <a:rPr lang="en-US" dirty="0" err="1"/>
              <a:t>chúng</a:t>
            </a:r>
            <a:r>
              <a:rPr lang="en-US" dirty="0"/>
              <a:t> ports </a:t>
            </a:r>
            <a:r>
              <a:rPr lang="en-US" dirty="0" err="1"/>
              <a:t>duy</a:t>
            </a:r>
            <a:r>
              <a:rPr lang="en-US" dirty="0"/>
              <a:t> </a:t>
            </a:r>
            <a:r>
              <a:rPr lang="en-US" dirty="0" err="1"/>
              <a:t>nhất</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chúng</a:t>
            </a:r>
            <a:r>
              <a:rPr lang="en-US" dirty="0"/>
              <a:t> </a:t>
            </a:r>
            <a:r>
              <a:rPr lang="en-US" dirty="0" err="1"/>
              <a:t>theo</a:t>
            </a:r>
            <a:r>
              <a:rPr lang="en-US" dirty="0"/>
              <a:t> </a:t>
            </a:r>
            <a:r>
              <a:rPr lang="en-US" dirty="0" err="1"/>
              <a:t>nhận</a:t>
            </a:r>
            <a:r>
              <a:rPr lang="en-US" dirty="0"/>
              <a:t> </a:t>
            </a:r>
            <a:r>
              <a:rPr lang="en-US" dirty="0" err="1"/>
              <a:t>biết</a:t>
            </a:r>
            <a:r>
              <a:rPr lang="en-US" dirty="0"/>
              <a:t> </a:t>
            </a:r>
            <a:r>
              <a:rPr lang="en-US" dirty="0" err="1"/>
              <a:t>của</a:t>
            </a:r>
            <a:r>
              <a:rPr lang="en-US" dirty="0"/>
              <a:t> cluster</a:t>
            </a:r>
          </a:p>
          <a:p>
            <a:pPr marL="914400" lvl="1" indent="-457200">
              <a:buFont typeface="+mj-lt"/>
              <a:buAutoNum type="arabicPeriod"/>
            </a:pP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3 </a:t>
            </a:r>
            <a:r>
              <a:rPr lang="en-US" dirty="0" err="1"/>
              <a:t>máy</a:t>
            </a:r>
            <a:r>
              <a:rPr lang="en-US" dirty="0"/>
              <a:t> </a:t>
            </a:r>
            <a:r>
              <a:rPr lang="en-US" dirty="0" err="1"/>
              <a:t>chủ</a:t>
            </a:r>
            <a:r>
              <a:rPr lang="en-US" dirty="0"/>
              <a:t> Neo4j</a:t>
            </a:r>
          </a:p>
          <a:p>
            <a:pPr marL="457200" lvl="1" indent="0">
              <a:buNone/>
            </a:pPr>
            <a:endParaRPr lang="en-US" dirty="0"/>
          </a:p>
          <a:p>
            <a:pPr marL="914400" lvl="1" indent="-457200">
              <a:buFont typeface="+mj-lt"/>
              <a:buAutoNum type="arabicPeriod"/>
            </a:pP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68</a:t>
            </a:fld>
            <a:endParaRPr lang="en-US"/>
          </a:p>
        </p:txBody>
      </p:sp>
    </p:spTree>
    <p:extLst>
      <p:ext uri="{BB962C8B-B14F-4D97-AF65-F5344CB8AC3E}">
        <p14:creationId xmlns:p14="http://schemas.microsoft.com/office/powerpoint/2010/main" val="15057180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69</a:t>
            </a:fld>
            <a:endParaRPr lang="en-US"/>
          </a:p>
        </p:txBody>
      </p:sp>
      <p:pic>
        <p:nvPicPr>
          <p:cNvPr id="7" name="Content Placeholder 6"/>
          <p:cNvPicPr>
            <a:picLocks noGrp="1"/>
          </p:cNvPicPr>
          <p:nvPr>
            <p:ph idx="1"/>
          </p:nvPr>
        </p:nvPicPr>
        <p:blipFill>
          <a:blip r:embed="rId2"/>
          <a:stretch>
            <a:fillRect/>
          </a:stretch>
        </p:blipFill>
        <p:spPr>
          <a:xfrm>
            <a:off x="2617940" y="2029619"/>
            <a:ext cx="6450904" cy="3943350"/>
          </a:xfrm>
          <a:prstGeom prst="rect">
            <a:avLst/>
          </a:prstGeom>
        </p:spPr>
      </p:pic>
    </p:spTree>
    <p:extLst>
      <p:ext uri="{BB962C8B-B14F-4D97-AF65-F5344CB8AC3E}">
        <p14:creationId xmlns:p14="http://schemas.microsoft.com/office/powerpoint/2010/main" val="689515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với</a:t>
            </a:r>
            <a:r>
              <a:rPr lang="en-US" dirty="0"/>
              <a:t> </a:t>
            </a:r>
            <a:r>
              <a:rPr lang="en-US" dirty="0" err="1"/>
              <a:t>chuẩn</a:t>
            </a:r>
            <a:r>
              <a:rPr lang="en-US" dirty="0"/>
              <a:t> RDF</a:t>
            </a:r>
          </a:p>
        </p:txBody>
      </p:sp>
      <p:sp>
        <p:nvSpPr>
          <p:cNvPr id="3" name="Content Placeholder 2"/>
          <p:cNvSpPr>
            <a:spLocks noGrp="1"/>
          </p:cNvSpPr>
          <p:nvPr>
            <p:ph idx="1"/>
          </p:nvPr>
        </p:nvSpPr>
        <p:spPr/>
        <p:txBody>
          <a:bodyPr>
            <a:normAutofit/>
          </a:bodyPr>
          <a:lstStyle/>
          <a:p>
            <a:r>
              <a:rPr lang="en-US" sz="3000" dirty="0" err="1" smtClean="0"/>
              <a:t>Để</a:t>
            </a:r>
            <a:r>
              <a:rPr lang="en-US" sz="3000" dirty="0" smtClean="0"/>
              <a:t> </a:t>
            </a:r>
            <a:r>
              <a:rPr lang="en-US" sz="3000" dirty="0" err="1" smtClean="0"/>
              <a:t>mô</a:t>
            </a:r>
            <a:r>
              <a:rPr lang="en-US" sz="3000" dirty="0" smtClean="0"/>
              <a:t> </a:t>
            </a:r>
            <a:r>
              <a:rPr lang="en-US" sz="3000" dirty="0" err="1" smtClean="0"/>
              <a:t>hình</a:t>
            </a:r>
            <a:r>
              <a:rPr lang="en-US" sz="3000" dirty="0" smtClean="0"/>
              <a:t> </a:t>
            </a:r>
            <a:r>
              <a:rPr lang="en-US" sz="3000" dirty="0" err="1" smtClean="0"/>
              <a:t>lại</a:t>
            </a:r>
            <a:r>
              <a:rPr lang="en-US" sz="3000" dirty="0" smtClean="0"/>
              <a:t> </a:t>
            </a:r>
            <a:r>
              <a:rPr lang="en-US" sz="3000" dirty="0" err="1" smtClean="0"/>
              <a:t>sự</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các</a:t>
            </a:r>
            <a:r>
              <a:rPr lang="en-US" sz="3000" dirty="0" smtClean="0"/>
              <a:t> URL, </a:t>
            </a:r>
            <a:r>
              <a:rPr lang="en-US" sz="3000" dirty="0" err="1" smtClean="0"/>
              <a:t>người</a:t>
            </a:r>
            <a:r>
              <a:rPr lang="en-US" sz="3000" dirty="0" smtClean="0"/>
              <a:t> ta </a:t>
            </a:r>
            <a:r>
              <a:rPr lang="en-US" sz="3000" dirty="0" err="1" smtClean="0"/>
              <a:t>vẫn</a:t>
            </a:r>
            <a:r>
              <a:rPr lang="en-US" sz="3000" dirty="0" smtClean="0"/>
              <a:t> </a:t>
            </a:r>
            <a:r>
              <a:rPr lang="en-US" sz="3000" dirty="0" err="1" smtClean="0"/>
              <a:t>sẽ</a:t>
            </a:r>
            <a:r>
              <a:rPr lang="en-US" sz="3000" dirty="0" smtClean="0"/>
              <a:t> </a:t>
            </a:r>
            <a:r>
              <a:rPr lang="en-US" sz="3000" dirty="0" err="1" smtClean="0"/>
              <a:t>dùng</a:t>
            </a:r>
            <a:r>
              <a:rPr lang="en-US" sz="3000" dirty="0" smtClean="0"/>
              <a:t> graph store. </a:t>
            </a:r>
            <a:r>
              <a:rPr lang="en-US" sz="3000" dirty="0" err="1" smtClean="0"/>
              <a:t>Tuy</a:t>
            </a:r>
            <a:r>
              <a:rPr lang="en-US" sz="3000" dirty="0" smtClean="0"/>
              <a:t> </a:t>
            </a:r>
            <a:r>
              <a:rPr lang="en-US" sz="3000" dirty="0" err="1" smtClean="0"/>
              <a:t>nhiên</a:t>
            </a:r>
            <a:r>
              <a:rPr lang="en-US" sz="3000" dirty="0" smtClean="0"/>
              <a:t> </a:t>
            </a:r>
            <a:r>
              <a:rPr lang="en-US" sz="3000" dirty="0" err="1" smtClean="0"/>
              <a:t>cũng</a:t>
            </a:r>
            <a:r>
              <a:rPr lang="en-US" sz="3000" dirty="0" smtClean="0"/>
              <a:t> </a:t>
            </a:r>
            <a:r>
              <a:rPr lang="en-US" sz="3000" dirty="0" err="1" smtClean="0"/>
              <a:t>cần</a:t>
            </a:r>
            <a:r>
              <a:rPr lang="en-US" sz="3000" dirty="0" smtClean="0"/>
              <a:t> </a:t>
            </a:r>
            <a:r>
              <a:rPr lang="en-US" sz="3000" dirty="0" err="1" smtClean="0"/>
              <a:t>phải</a:t>
            </a:r>
            <a:r>
              <a:rPr lang="en-US" sz="3000" dirty="0" smtClean="0"/>
              <a:t> </a:t>
            </a:r>
            <a:r>
              <a:rPr lang="en-US" sz="3000" dirty="0" err="1" smtClean="0"/>
              <a:t>tuân</a:t>
            </a:r>
            <a:r>
              <a:rPr lang="en-US" sz="3000" dirty="0" smtClean="0"/>
              <a:t> </a:t>
            </a:r>
            <a:r>
              <a:rPr lang="en-US" sz="3000" dirty="0" err="1" smtClean="0"/>
              <a:t>thủ</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này</a:t>
            </a:r>
            <a:r>
              <a:rPr lang="en-US" sz="3000" dirty="0" smtClean="0"/>
              <a:t> </a:t>
            </a:r>
            <a:r>
              <a:rPr lang="en-US" sz="3000" dirty="0" err="1" smtClean="0"/>
              <a:t>được</a:t>
            </a:r>
            <a:r>
              <a:rPr lang="en-US" sz="3000" dirty="0" smtClean="0"/>
              <a:t> </a:t>
            </a:r>
            <a:r>
              <a:rPr lang="en-US" sz="3000" dirty="0" err="1" smtClean="0"/>
              <a:t>gói</a:t>
            </a:r>
            <a:r>
              <a:rPr lang="en-US" sz="3000" dirty="0" smtClean="0"/>
              <a:t> </a:t>
            </a:r>
            <a:r>
              <a:rPr lang="en-US" sz="3000" dirty="0" err="1" smtClean="0"/>
              <a:t>gọn</a:t>
            </a:r>
            <a:r>
              <a:rPr lang="en-US" sz="3000" dirty="0" smtClean="0"/>
              <a:t> </a:t>
            </a:r>
            <a:r>
              <a:rPr lang="en-US" sz="3000" dirty="0" err="1" smtClean="0"/>
              <a:t>trong</a:t>
            </a:r>
            <a:r>
              <a:rPr lang="en-US" sz="3000" dirty="0" smtClean="0"/>
              <a:t> 1 </a:t>
            </a:r>
            <a:r>
              <a:rPr lang="en-US" sz="3000" dirty="0" err="1" smtClean="0"/>
              <a:t>chuẩn</a:t>
            </a:r>
            <a:r>
              <a:rPr lang="en-US" sz="3000" dirty="0" smtClean="0"/>
              <a:t>, </a:t>
            </a:r>
            <a:r>
              <a:rPr lang="en-US" sz="3000" dirty="0" err="1" smtClean="0"/>
              <a:t>gọi</a:t>
            </a:r>
            <a:r>
              <a:rPr lang="en-US" sz="3000" dirty="0" smtClean="0"/>
              <a:t> </a:t>
            </a:r>
            <a:r>
              <a:rPr lang="en-US" sz="3000" dirty="0" err="1" smtClean="0"/>
              <a:t>là</a:t>
            </a:r>
            <a:r>
              <a:rPr lang="en-US" sz="3000" dirty="0" smtClean="0"/>
              <a:t> RDF.</a:t>
            </a:r>
          </a:p>
          <a:p>
            <a:r>
              <a:rPr lang="en-US" sz="3000" dirty="0" err="1" smtClean="0"/>
              <a:t>Với</a:t>
            </a:r>
            <a:r>
              <a:rPr lang="en-US" sz="3000" dirty="0" smtClean="0"/>
              <a:t> </a:t>
            </a:r>
            <a:r>
              <a:rPr lang="en-US" sz="3000" dirty="0" err="1" smtClean="0"/>
              <a:t>chuẩn</a:t>
            </a:r>
            <a:r>
              <a:rPr lang="en-US" sz="3000" dirty="0" smtClean="0"/>
              <a:t> RDF, </a:t>
            </a:r>
            <a:r>
              <a:rPr lang="en-US" sz="3000" dirty="0" err="1" smtClean="0"/>
              <a:t>mỗi</a:t>
            </a:r>
            <a:r>
              <a:rPr lang="en-US" sz="3000" dirty="0" smtClean="0"/>
              <a:t> URL </a:t>
            </a:r>
            <a:r>
              <a:rPr lang="en-US" sz="3000" dirty="0" err="1" smtClean="0"/>
              <a:t>là</a:t>
            </a:r>
            <a:r>
              <a:rPr lang="en-US" sz="3000" dirty="0" smtClean="0"/>
              <a:t> 1 </a:t>
            </a:r>
            <a:r>
              <a:rPr lang="en-US" sz="3000" dirty="0" err="1" smtClean="0"/>
              <a:t>nút</a:t>
            </a:r>
            <a:r>
              <a:rPr lang="en-US" sz="3000" dirty="0" smtClean="0"/>
              <a:t>, </a:t>
            </a:r>
            <a:r>
              <a:rPr lang="en-US" sz="3000" dirty="0" err="1" smtClean="0"/>
              <a:t>và</a:t>
            </a:r>
            <a:r>
              <a:rPr lang="en-US" sz="3000" dirty="0" smtClean="0"/>
              <a:t> </a:t>
            </a:r>
            <a:r>
              <a:rPr lang="en-US" sz="3000" dirty="0" err="1" smtClean="0"/>
              <a:t>mỗi</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giữa</a:t>
            </a:r>
            <a:r>
              <a:rPr lang="en-US" sz="3000" dirty="0" smtClean="0"/>
              <a:t> </a:t>
            </a:r>
            <a:r>
              <a:rPr lang="en-US" sz="3000" dirty="0" err="1" smtClean="0"/>
              <a:t>các</a:t>
            </a:r>
            <a:r>
              <a:rPr lang="en-US" sz="3000" dirty="0" smtClean="0"/>
              <a:t> URL </a:t>
            </a:r>
            <a:r>
              <a:rPr lang="en-US" sz="3000" dirty="0" err="1" smtClean="0"/>
              <a:t>là</a:t>
            </a:r>
            <a:r>
              <a:rPr lang="en-US" sz="3000" dirty="0" smtClean="0"/>
              <a:t> </a:t>
            </a:r>
            <a:r>
              <a:rPr lang="en-US" sz="3000" dirty="0" err="1" smtClean="0"/>
              <a:t>cạnh</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đó</a:t>
            </a:r>
            <a:r>
              <a:rPr lang="en-US" sz="3000" dirty="0" smtClean="0"/>
              <a:t>.</a:t>
            </a:r>
          </a:p>
          <a:p>
            <a:r>
              <a:rPr lang="en-US" sz="3000" dirty="0" err="1" smtClean="0"/>
              <a:t>Các</a:t>
            </a:r>
            <a:r>
              <a:rPr lang="en-US" sz="3000" dirty="0" smtClean="0"/>
              <a:t> URL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nhau</a:t>
            </a:r>
            <a:r>
              <a:rPr lang="en-US" sz="3000" dirty="0" smtClean="0"/>
              <a:t> </a:t>
            </a:r>
            <a:r>
              <a:rPr lang="en-US" sz="3000" dirty="0" err="1" smtClean="0"/>
              <a:t>khá</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Một</a:t>
            </a:r>
            <a:r>
              <a:rPr lang="en-US" sz="3000" dirty="0" smtClean="0"/>
              <a:t> </a:t>
            </a:r>
            <a:r>
              <a:rPr lang="en-US" sz="3000" dirty="0" err="1" smtClean="0"/>
              <a:t>số</a:t>
            </a:r>
            <a:r>
              <a:rPr lang="en-US" sz="3000" dirty="0" smtClean="0"/>
              <a:t> URL </a:t>
            </a:r>
            <a:r>
              <a:rPr lang="en-US" sz="3000" dirty="0" err="1" smtClean="0"/>
              <a:t>còn</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các</a:t>
            </a:r>
            <a:r>
              <a:rPr lang="en-US" sz="3000" dirty="0" smtClean="0"/>
              <a:t> URL </a:t>
            </a:r>
            <a:r>
              <a:rPr lang="en-US" sz="3000" dirty="0" err="1" smtClean="0"/>
              <a:t>khác</a:t>
            </a:r>
            <a:r>
              <a:rPr lang="en-US" sz="3000" dirty="0" smtClean="0"/>
              <a:t>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=&gt; </a:t>
            </a:r>
            <a:r>
              <a:rPr lang="en-US" sz="3000" dirty="0" err="1" smtClean="0"/>
              <a:t>Sinh</a:t>
            </a:r>
            <a:r>
              <a:rPr lang="en-US" sz="3000" dirty="0" smtClean="0"/>
              <a:t> </a:t>
            </a:r>
            <a:r>
              <a:rPr lang="en-US" sz="3000" dirty="0" err="1" smtClean="0"/>
              <a:t>ra</a:t>
            </a:r>
            <a:r>
              <a:rPr lang="en-US" sz="3000" dirty="0" smtClean="0"/>
              <a:t> 1 </a:t>
            </a:r>
            <a:r>
              <a:rPr lang="en-US" sz="3000" dirty="0" err="1" smtClean="0"/>
              <a:t>nhu</a:t>
            </a:r>
            <a:r>
              <a:rPr lang="en-US" sz="3000" dirty="0" smtClean="0"/>
              <a:t> </a:t>
            </a:r>
            <a:r>
              <a:rPr lang="en-US" sz="3000" dirty="0" err="1" smtClean="0"/>
              <a:t>cầu</a:t>
            </a:r>
            <a:r>
              <a:rPr lang="en-US" sz="3000" dirty="0" smtClean="0"/>
              <a:t> </a:t>
            </a:r>
            <a:r>
              <a:rPr lang="en-US" sz="3000" dirty="0" err="1" smtClean="0"/>
              <a:t>mới</a:t>
            </a:r>
            <a:r>
              <a:rPr lang="en-US" sz="3000" dirty="0"/>
              <a:t> </a:t>
            </a:r>
            <a:r>
              <a:rPr lang="en-US" sz="3000" dirty="0" smtClean="0"/>
              <a:t>- </a:t>
            </a:r>
            <a:r>
              <a:rPr lang="en-US" sz="3000" dirty="0" err="1" smtClean="0"/>
              <a:t>đó</a:t>
            </a:r>
            <a:r>
              <a:rPr lang="en-US" sz="3000" dirty="0" smtClean="0"/>
              <a:t> </a:t>
            </a:r>
            <a:r>
              <a:rPr lang="en-US" sz="3000" dirty="0" err="1" smtClean="0"/>
              <a:t>là</a:t>
            </a:r>
            <a:r>
              <a:rPr lang="en-US" sz="3000" dirty="0" smtClean="0"/>
              <a:t> </a:t>
            </a:r>
            <a:r>
              <a:rPr lang="en-US" sz="3000" dirty="0" err="1" smtClean="0"/>
              <a:t>truy</a:t>
            </a:r>
            <a:r>
              <a:rPr lang="en-US" sz="3000" dirty="0" smtClean="0"/>
              <a:t> </a:t>
            </a:r>
            <a:r>
              <a:rPr lang="en-US" sz="3000" dirty="0" err="1" smtClean="0"/>
              <a:t>vấn</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trên</a:t>
            </a:r>
            <a:r>
              <a:rPr lang="en-US" sz="3000" dirty="0" smtClean="0"/>
              <a:t> </a:t>
            </a:r>
            <a:r>
              <a:rPr lang="en-US" sz="3000" dirty="0" err="1" smtClean="0"/>
              <a:t>các</a:t>
            </a:r>
            <a:r>
              <a:rPr lang="en-US" sz="3000" dirty="0" smtClean="0"/>
              <a:t> URL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a:t>
            </a:r>
            <a:r>
              <a:rPr lang="en-US" sz="3000" dirty="0" err="1" smtClean="0"/>
              <a:t>của</a:t>
            </a:r>
            <a:r>
              <a:rPr lang="en-US" sz="3000" dirty="0" smtClean="0"/>
              <a:t> ta.</a:t>
            </a:r>
            <a:endParaRPr lang="en-US" sz="3000" dirty="0"/>
          </a:p>
        </p:txBody>
      </p:sp>
      <p:sp>
        <p:nvSpPr>
          <p:cNvPr id="4" name="Date Placeholder 3"/>
          <p:cNvSpPr>
            <a:spLocks noGrp="1"/>
          </p:cNvSpPr>
          <p:nvPr>
            <p:ph type="dt" sz="half" idx="10"/>
          </p:nvPr>
        </p:nvSpPr>
        <p:spPr/>
        <p:txBody>
          <a:bodyPr/>
          <a:lstStyle/>
          <a:p>
            <a:fld id="{BEAEC5E3-DBFB-491F-8650-0C73AC95862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a:t>
            </a:fld>
            <a:endParaRPr lang="en-US"/>
          </a:p>
        </p:txBody>
      </p:sp>
    </p:spTree>
    <p:extLst>
      <p:ext uri="{BB962C8B-B14F-4D97-AF65-F5344CB8AC3E}">
        <p14:creationId xmlns:p14="http://schemas.microsoft.com/office/powerpoint/2010/main" val="24380915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err="1"/>
              <a:t>Zookepper</a:t>
            </a:r>
            <a:r>
              <a:rPr lang="en-US" dirty="0"/>
              <a:t> </a:t>
            </a:r>
            <a:r>
              <a:rPr lang="en-US" dirty="0" err="1"/>
              <a:t>tìm</a:t>
            </a:r>
            <a:r>
              <a:rPr lang="en-US" dirty="0"/>
              <a:t> </a:t>
            </a:r>
            <a:r>
              <a:rPr lang="en-US" dirty="0" err="1"/>
              <a:t>mỗi</a:t>
            </a:r>
            <a:r>
              <a:rPr lang="en-US" dirty="0"/>
              <a:t> </a:t>
            </a:r>
            <a:r>
              <a:rPr lang="en-US" dirty="0" err="1"/>
              <a:t>máy</a:t>
            </a:r>
            <a:r>
              <a:rPr lang="en-US" dirty="0"/>
              <a:t> </a:t>
            </a:r>
            <a:r>
              <a:rPr lang="en-US" dirty="0" err="1"/>
              <a:t>chủ</a:t>
            </a:r>
            <a:r>
              <a:rPr lang="en-US" dirty="0"/>
              <a:t> </a:t>
            </a:r>
            <a:r>
              <a:rPr lang="en-US" dirty="0" err="1"/>
              <a:t>bằng</a:t>
            </a:r>
            <a:r>
              <a:rPr lang="en-US" dirty="0"/>
              <a:t> con </a:t>
            </a:r>
            <a:r>
              <a:rPr lang="en-US" dirty="0" err="1"/>
              <a:t>đường</a:t>
            </a:r>
            <a:r>
              <a:rPr lang="en-US" dirty="0"/>
              <a:t> ID </a:t>
            </a:r>
            <a:r>
              <a:rPr lang="en-US" dirty="0" err="1"/>
              <a:t>duy</a:t>
            </a:r>
            <a:r>
              <a:rPr lang="en-US" dirty="0"/>
              <a:t> </a:t>
            </a:r>
            <a:r>
              <a:rPr lang="en-US" dirty="0" err="1"/>
              <a:t>nhất</a:t>
            </a:r>
            <a:r>
              <a:rPr lang="en-US" dirty="0"/>
              <a:t> </a:t>
            </a:r>
            <a:r>
              <a:rPr lang="en-US" dirty="0" err="1"/>
              <a:t>cho</a:t>
            </a:r>
            <a:r>
              <a:rPr lang="en-US" dirty="0"/>
              <a:t> cluster. </a:t>
            </a:r>
            <a:r>
              <a:rPr lang="en-US" dirty="0" err="1"/>
              <a:t>Số</a:t>
            </a:r>
            <a:r>
              <a:rPr lang="en-US" dirty="0"/>
              <a:t> </a:t>
            </a:r>
            <a:r>
              <a:rPr lang="en-US" dirty="0" err="1"/>
              <a:t>này</a:t>
            </a:r>
            <a:r>
              <a:rPr lang="en-US" dirty="0"/>
              <a:t> </a:t>
            </a:r>
            <a:r>
              <a:rPr lang="en-US" dirty="0" err="1"/>
              <a:t>chỉ</a:t>
            </a:r>
            <a:r>
              <a:rPr lang="en-US" dirty="0"/>
              <a:t> </a:t>
            </a:r>
            <a:r>
              <a:rPr lang="en-US" dirty="0" err="1"/>
              <a:t>là</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trong</a:t>
            </a:r>
            <a:r>
              <a:rPr lang="en-US" dirty="0"/>
              <a:t> file </a:t>
            </a:r>
            <a:r>
              <a:rPr lang="en-US" i="1" dirty="0"/>
              <a:t>data/coordinator/</a:t>
            </a:r>
            <a:r>
              <a:rPr lang="en-US" i="1" dirty="0" err="1"/>
              <a:t>myid</a:t>
            </a:r>
            <a:r>
              <a:rPr lang="en-US" dirty="0"/>
              <a:t>. </a:t>
            </a:r>
            <a:r>
              <a:rPr lang="en-US" dirty="0" err="1"/>
              <a:t>Máy</a:t>
            </a:r>
            <a:r>
              <a:rPr lang="en-US" dirty="0"/>
              <a:t> </a:t>
            </a:r>
            <a:r>
              <a:rPr lang="en-US" dirty="0" err="1"/>
              <a:t>chủ</a:t>
            </a:r>
            <a:r>
              <a:rPr lang="en-US" dirty="0"/>
              <a:t> 1 </a:t>
            </a:r>
            <a:r>
              <a:rPr lang="en-US" dirty="0" err="1"/>
              <a:t>chúng</a:t>
            </a:r>
            <a:r>
              <a:rPr lang="en-US" dirty="0"/>
              <a:t> </a:t>
            </a:r>
            <a:r>
              <a:rPr lang="en-US" dirty="0" smtClean="0"/>
              <a:t>ta </a:t>
            </a:r>
            <a:r>
              <a:rPr lang="en-US" dirty="0" err="1"/>
              <a:t>sẽ</a:t>
            </a:r>
            <a:r>
              <a:rPr lang="en-US" dirty="0"/>
              <a:t> </a:t>
            </a:r>
            <a:r>
              <a:rPr lang="en-US" dirty="0" err="1"/>
              <a:t>giữ</a:t>
            </a:r>
            <a:r>
              <a:rPr lang="en-US" dirty="0"/>
              <a:t> </a:t>
            </a:r>
            <a:r>
              <a:rPr lang="en-US" dirty="0" err="1" smtClean="0"/>
              <a:t>mặt</a:t>
            </a:r>
            <a:r>
              <a:rPr lang="en-US" dirty="0" smtClean="0"/>
              <a:t> </a:t>
            </a:r>
            <a:r>
              <a:rPr lang="en-US" dirty="0" err="1"/>
              <a:t>định</a:t>
            </a:r>
            <a:r>
              <a:rPr lang="en-US" dirty="0"/>
              <a:t> </a:t>
            </a:r>
            <a:r>
              <a:rPr lang="en-US" dirty="0" err="1"/>
              <a:t>là</a:t>
            </a:r>
            <a:r>
              <a:rPr lang="en-US" dirty="0"/>
              <a:t> 1, </a:t>
            </a:r>
            <a:r>
              <a:rPr lang="en-US" dirty="0" err="1"/>
              <a:t>máy</a:t>
            </a:r>
            <a:r>
              <a:rPr lang="en-US" dirty="0"/>
              <a:t> </a:t>
            </a:r>
            <a:r>
              <a:rPr lang="en-US" dirty="0" err="1"/>
              <a:t>chủ</a:t>
            </a:r>
            <a:r>
              <a:rPr lang="en-US" dirty="0"/>
              <a:t> 2 </a:t>
            </a:r>
            <a:r>
              <a:rPr lang="en-US" dirty="0" err="1"/>
              <a:t>là</a:t>
            </a:r>
            <a:r>
              <a:rPr lang="en-US" dirty="0"/>
              <a:t> 2 </a:t>
            </a:r>
            <a:r>
              <a:rPr lang="en-US" dirty="0" err="1"/>
              <a:t>và</a:t>
            </a:r>
            <a:r>
              <a:rPr lang="en-US" dirty="0"/>
              <a:t> </a:t>
            </a:r>
            <a:r>
              <a:rPr lang="en-US" dirty="0" err="1"/>
              <a:t>đặt</a:t>
            </a:r>
            <a:r>
              <a:rPr lang="en-US" dirty="0"/>
              <a:t> </a:t>
            </a:r>
            <a:r>
              <a:rPr lang="en-US" dirty="0" err="1"/>
              <a:t>máy</a:t>
            </a:r>
            <a:r>
              <a:rPr lang="en-US" dirty="0"/>
              <a:t> </a:t>
            </a:r>
            <a:r>
              <a:rPr lang="en-US" dirty="0" err="1"/>
              <a:t>chủ</a:t>
            </a:r>
            <a:r>
              <a:rPr lang="en-US" dirty="0"/>
              <a:t> 3 </a:t>
            </a:r>
            <a:r>
              <a:rPr lang="en-US" dirty="0" err="1"/>
              <a:t>là</a:t>
            </a:r>
            <a:r>
              <a:rPr lang="en-US" dirty="0"/>
              <a:t> </a:t>
            </a:r>
            <a:r>
              <a:rPr lang="en-US" dirty="0" smtClean="0"/>
              <a:t>3.              </a:t>
            </a:r>
          </a:p>
          <a:p>
            <a:endParaRPr lang="en-US" dirty="0" smtClean="0"/>
          </a:p>
          <a:p>
            <a:endParaRPr lang="en-US" dirty="0"/>
          </a:p>
          <a:p>
            <a:r>
              <a:rPr lang="en-US" dirty="0" smtClean="0"/>
              <a:t>Quorum election port (2888)</a:t>
            </a:r>
          </a:p>
          <a:p>
            <a:r>
              <a:rPr lang="en-US" dirty="0" smtClean="0"/>
              <a:t>Master election port (3888)</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70</a:t>
            </a:fld>
            <a:endParaRPr lang="en-US"/>
          </a:p>
        </p:txBody>
      </p:sp>
      <p:pic>
        <p:nvPicPr>
          <p:cNvPr id="8" name="Picture 7"/>
          <p:cNvPicPr/>
          <p:nvPr/>
        </p:nvPicPr>
        <p:blipFill>
          <a:blip r:embed="rId2"/>
          <a:stretch>
            <a:fillRect/>
          </a:stretch>
        </p:blipFill>
        <p:spPr>
          <a:xfrm>
            <a:off x="1135041" y="3246142"/>
            <a:ext cx="8847159" cy="943954"/>
          </a:xfrm>
          <a:prstGeom prst="rect">
            <a:avLst/>
          </a:prstGeom>
        </p:spPr>
      </p:pic>
    </p:spTree>
    <p:extLst>
      <p:ext uri="{BB962C8B-B14F-4D97-AF65-F5344CB8AC3E}">
        <p14:creationId xmlns:p14="http://schemas.microsoft.com/office/powerpoint/2010/main" val="31815889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71</a:t>
            </a:fld>
            <a:endParaRPr lang="en-US"/>
          </a:p>
        </p:txBody>
      </p:sp>
      <p:sp>
        <p:nvSpPr>
          <p:cNvPr id="8" name="Content Placeholder 7"/>
          <p:cNvSpPr>
            <a:spLocks noGrp="1"/>
          </p:cNvSpPr>
          <p:nvPr>
            <p:ph idx="1"/>
          </p:nvPr>
        </p:nvSpPr>
        <p:spPr/>
        <p:txBody>
          <a:bodyPr/>
          <a:lstStyle/>
          <a:p>
            <a:endParaRPr lang="en-US" dirty="0" smtClean="0"/>
          </a:p>
          <a:p>
            <a:endParaRPr lang="en-US" dirty="0"/>
          </a:p>
          <a:p>
            <a:endParaRPr lang="en-US" dirty="0" smtClean="0"/>
          </a:p>
          <a:p>
            <a:endParaRPr lang="en-US" dirty="0"/>
          </a:p>
          <a:p>
            <a:r>
              <a:rPr lang="en-US" dirty="0" err="1" smtClean="0"/>
              <a:t>clientPort</a:t>
            </a:r>
            <a:r>
              <a:rPr lang="en-US" dirty="0" smtClean="0"/>
              <a:t> </a:t>
            </a:r>
            <a:r>
              <a:rPr lang="en-US" dirty="0"/>
              <a:t>: 2181 </a:t>
            </a:r>
            <a:r>
              <a:rPr lang="en-US" dirty="0" err="1"/>
              <a:t>cho</a:t>
            </a:r>
            <a:r>
              <a:rPr lang="en-US" dirty="0"/>
              <a:t> server.1</a:t>
            </a:r>
          </a:p>
          <a:p>
            <a:r>
              <a:rPr lang="en-US" dirty="0" err="1"/>
              <a:t>clientPort</a:t>
            </a:r>
            <a:r>
              <a:rPr lang="en-US" dirty="0"/>
              <a:t>: 2182 </a:t>
            </a:r>
            <a:r>
              <a:rPr lang="en-US" dirty="0" err="1"/>
              <a:t>cho</a:t>
            </a:r>
            <a:r>
              <a:rPr lang="en-US" dirty="0"/>
              <a:t> </a:t>
            </a:r>
            <a:r>
              <a:rPr lang="en-US" dirty="0" smtClean="0"/>
              <a:t>server.2</a:t>
            </a:r>
            <a:endParaRPr lang="en-US" dirty="0"/>
          </a:p>
          <a:p>
            <a:r>
              <a:rPr lang="en-US" dirty="0" err="1"/>
              <a:t>clientPort</a:t>
            </a:r>
            <a:r>
              <a:rPr lang="en-US" dirty="0"/>
              <a:t>: 2183 </a:t>
            </a:r>
            <a:r>
              <a:rPr lang="en-US" dirty="0" err="1"/>
              <a:t>cho</a:t>
            </a:r>
            <a:r>
              <a:rPr lang="en-US" dirty="0"/>
              <a:t> </a:t>
            </a:r>
            <a:r>
              <a:rPr lang="en-US" dirty="0" smtClean="0"/>
              <a:t>server.3</a:t>
            </a:r>
            <a:endParaRPr lang="en-US" dirty="0"/>
          </a:p>
          <a:p>
            <a:endParaRPr lang="en-US" dirty="0"/>
          </a:p>
        </p:txBody>
      </p:sp>
      <p:pic>
        <p:nvPicPr>
          <p:cNvPr id="9" name="Picture 8"/>
          <p:cNvPicPr/>
          <p:nvPr/>
        </p:nvPicPr>
        <p:blipFill>
          <a:blip r:embed="rId2"/>
          <a:stretch>
            <a:fillRect/>
          </a:stretch>
        </p:blipFill>
        <p:spPr>
          <a:xfrm>
            <a:off x="838200" y="2361872"/>
            <a:ext cx="7165932" cy="1258149"/>
          </a:xfrm>
          <a:prstGeom prst="rect">
            <a:avLst/>
          </a:prstGeom>
        </p:spPr>
      </p:pic>
    </p:spTree>
    <p:extLst>
      <p:ext uri="{BB962C8B-B14F-4D97-AF65-F5344CB8AC3E}">
        <p14:creationId xmlns:p14="http://schemas.microsoft.com/office/powerpoint/2010/main" val="5498802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lstStyle/>
          <a:p>
            <a:r>
              <a:rPr lang="en-US" dirty="0" err="1"/>
              <a:t>Mở</a:t>
            </a:r>
            <a:r>
              <a:rPr lang="en-US" dirty="0"/>
              <a:t> </a:t>
            </a:r>
            <a:r>
              <a:rPr lang="en-US" dirty="0" err="1"/>
              <a:t>conf</a:t>
            </a:r>
            <a:r>
              <a:rPr lang="en-US" dirty="0"/>
              <a:t>/neo4j-server.properties </a:t>
            </a:r>
            <a:r>
              <a:rPr lang="en-US" dirty="0" err="1"/>
              <a:t>và</a:t>
            </a:r>
            <a:r>
              <a:rPr lang="en-US" dirty="0"/>
              <a:t> </a:t>
            </a:r>
            <a:r>
              <a:rPr lang="en-US" dirty="0" err="1"/>
              <a:t>thêm</a:t>
            </a:r>
            <a:r>
              <a:rPr lang="en-US" dirty="0"/>
              <a:t> </a:t>
            </a:r>
            <a:r>
              <a:rPr lang="en-US" dirty="0" err="1"/>
              <a:t>vào</a:t>
            </a:r>
            <a:r>
              <a:rPr lang="en-US" dirty="0"/>
              <a:t> </a:t>
            </a:r>
            <a:r>
              <a:rPr lang="en-US" dirty="0" err="1"/>
              <a:t>dòng</a:t>
            </a:r>
            <a:r>
              <a:rPr lang="en-US" dirty="0"/>
              <a:t> </a:t>
            </a:r>
            <a:r>
              <a:rPr lang="en-US" dirty="0" err="1"/>
              <a:t>dưới</a:t>
            </a:r>
            <a:r>
              <a:rPr lang="en-US" dirty="0"/>
              <a:t> </a:t>
            </a:r>
            <a:r>
              <a:rPr lang="en-US" dirty="0" err="1"/>
              <a:t>mỗi</a:t>
            </a:r>
            <a:r>
              <a:rPr lang="en-US" dirty="0"/>
              <a:t> </a:t>
            </a:r>
            <a:r>
              <a:rPr lang="en-US" dirty="0" err="1"/>
              <a:t>máy</a:t>
            </a:r>
            <a:r>
              <a:rPr lang="en-US" dirty="0"/>
              <a:t> </a:t>
            </a:r>
            <a:r>
              <a:rPr lang="en-US" dirty="0" err="1"/>
              <a:t>chủ</a:t>
            </a:r>
            <a:r>
              <a:rPr lang="en-US" dirty="0" smtClean="0"/>
              <a:t>:</a:t>
            </a:r>
          </a:p>
          <a:p>
            <a:endParaRPr lang="en-US" dirty="0"/>
          </a:p>
          <a:p>
            <a:r>
              <a:rPr lang="en-US" dirty="0" err="1"/>
              <a:t>Thông</a:t>
            </a:r>
            <a:r>
              <a:rPr lang="en-US" dirty="0"/>
              <a:t> </a:t>
            </a:r>
            <a:r>
              <a:rPr lang="en-US" dirty="0" err="1"/>
              <a:t>thường</a:t>
            </a:r>
            <a:r>
              <a:rPr lang="en-US" dirty="0"/>
              <a:t> port </a:t>
            </a:r>
            <a:r>
              <a:rPr lang="en-US" dirty="0" err="1"/>
              <a:t>mặc</a:t>
            </a:r>
            <a:r>
              <a:rPr lang="en-US" dirty="0"/>
              <a:t> </a:t>
            </a:r>
            <a:r>
              <a:rPr lang="en-US" dirty="0" err="1"/>
              <a:t>định</a:t>
            </a:r>
            <a:r>
              <a:rPr lang="en-US" dirty="0"/>
              <a:t> 7474 </a:t>
            </a:r>
            <a:r>
              <a:rPr lang="en-US" dirty="0" err="1"/>
              <a:t>là</a:t>
            </a:r>
            <a:r>
              <a:rPr lang="en-US" dirty="0"/>
              <a:t> </a:t>
            </a:r>
            <a:r>
              <a:rPr lang="en-US" dirty="0" err="1"/>
              <a:t>ổn</a:t>
            </a:r>
            <a:r>
              <a:rPr lang="en-US" dirty="0"/>
              <a:t>, </a:t>
            </a:r>
            <a:r>
              <a:rPr lang="en-US" dirty="0" err="1"/>
              <a:t>nhưng</a:t>
            </a:r>
            <a:r>
              <a:rPr lang="en-US" dirty="0"/>
              <a:t> </a:t>
            </a:r>
            <a:r>
              <a:rPr lang="en-US" dirty="0" err="1"/>
              <a:t>khi</a:t>
            </a:r>
            <a:r>
              <a:rPr lang="en-US" dirty="0"/>
              <a:t> </a:t>
            </a:r>
            <a:r>
              <a:rPr lang="en-US" dirty="0" err="1"/>
              <a:t>chúng</a:t>
            </a:r>
            <a:r>
              <a:rPr lang="en-US" dirty="0"/>
              <a:t> ta </a:t>
            </a:r>
            <a:r>
              <a:rPr lang="en-US" dirty="0" err="1"/>
              <a:t>chạy</a:t>
            </a:r>
            <a:r>
              <a:rPr lang="en-US" dirty="0"/>
              <a:t> 3 </a:t>
            </a:r>
            <a:r>
              <a:rPr lang="en-US" dirty="0" err="1"/>
              <a:t>trường</a:t>
            </a:r>
            <a:r>
              <a:rPr lang="en-US" dirty="0"/>
              <a:t> </a:t>
            </a:r>
            <a:r>
              <a:rPr lang="en-US" dirty="0" err="1"/>
              <a:t>hợp</a:t>
            </a:r>
            <a:r>
              <a:rPr lang="en-US" dirty="0"/>
              <a:t> Neo4j </a:t>
            </a:r>
            <a:r>
              <a:rPr lang="en-US" dirty="0" err="1"/>
              <a:t>trên</a:t>
            </a:r>
            <a:r>
              <a:rPr lang="en-US" dirty="0"/>
              <a:t> 1 </a:t>
            </a:r>
            <a:r>
              <a:rPr lang="en-US" dirty="0" err="1"/>
              <a:t>hộp</a:t>
            </a:r>
            <a:r>
              <a:rPr lang="en-US" dirty="0"/>
              <a:t>, </a:t>
            </a:r>
            <a:r>
              <a:rPr lang="en-US" dirty="0" err="1"/>
              <a:t>chúng</a:t>
            </a:r>
            <a:r>
              <a:rPr lang="en-US" dirty="0"/>
              <a:t> ta </a:t>
            </a:r>
            <a:r>
              <a:rPr lang="en-US" dirty="0" err="1"/>
              <a:t>không</a:t>
            </a:r>
            <a:r>
              <a:rPr lang="en-US" dirty="0"/>
              <a:t> </a:t>
            </a:r>
            <a:r>
              <a:rPr lang="en-US" dirty="0" err="1"/>
              <a:t>thể</a:t>
            </a:r>
            <a:r>
              <a:rPr lang="en-US" dirty="0"/>
              <a:t> </a:t>
            </a:r>
            <a:r>
              <a:rPr lang="en-US" dirty="0" err="1"/>
              <a:t>khiến</a:t>
            </a:r>
            <a:r>
              <a:rPr lang="en-US" dirty="0"/>
              <a:t> </a:t>
            </a:r>
            <a:r>
              <a:rPr lang="en-US" dirty="0" err="1"/>
              <a:t>chúng</a:t>
            </a:r>
            <a:r>
              <a:rPr lang="en-US" dirty="0"/>
              <a:t> </a:t>
            </a:r>
            <a:r>
              <a:rPr lang="en-US" dirty="0" err="1"/>
              <a:t>lấn</a:t>
            </a:r>
            <a:r>
              <a:rPr lang="en-US" dirty="0"/>
              <a:t> http/https. </a:t>
            </a:r>
            <a:r>
              <a:rPr lang="en-US" dirty="0" err="1"/>
              <a:t>Chọn</a:t>
            </a:r>
            <a:r>
              <a:rPr lang="en-US" dirty="0"/>
              <a:t> port 7471/7481 </a:t>
            </a:r>
            <a:r>
              <a:rPr lang="en-US" dirty="0" err="1"/>
              <a:t>cho</a:t>
            </a:r>
            <a:r>
              <a:rPr lang="en-US" dirty="0"/>
              <a:t> server.1, 7472/7482 </a:t>
            </a:r>
            <a:r>
              <a:rPr lang="en-US" dirty="0" err="1"/>
              <a:t>cho</a:t>
            </a:r>
            <a:r>
              <a:rPr lang="en-US" dirty="0"/>
              <a:t> server.2, 7473/7483 </a:t>
            </a:r>
            <a:r>
              <a:rPr lang="en-US" dirty="0" err="1"/>
              <a:t>cho</a:t>
            </a:r>
            <a:r>
              <a:rPr lang="en-US" dirty="0"/>
              <a:t> server.3</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72</a:t>
            </a:fld>
            <a:endParaRPr lang="en-US"/>
          </a:p>
        </p:txBody>
      </p:sp>
      <p:pic>
        <p:nvPicPr>
          <p:cNvPr id="12" name="Picture 11"/>
          <p:cNvPicPr/>
          <p:nvPr/>
        </p:nvPicPr>
        <p:blipFill>
          <a:blip r:embed="rId2"/>
          <a:stretch>
            <a:fillRect/>
          </a:stretch>
        </p:blipFill>
        <p:spPr>
          <a:xfrm>
            <a:off x="1185726" y="2673395"/>
            <a:ext cx="6011907" cy="527005"/>
          </a:xfrm>
          <a:prstGeom prst="rect">
            <a:avLst/>
          </a:prstGeom>
        </p:spPr>
      </p:pic>
      <p:pic>
        <p:nvPicPr>
          <p:cNvPr id="13" name="Picture 12"/>
          <p:cNvPicPr/>
          <p:nvPr/>
        </p:nvPicPr>
        <p:blipFill>
          <a:blip r:embed="rId3"/>
          <a:stretch>
            <a:fillRect/>
          </a:stretch>
        </p:blipFill>
        <p:spPr>
          <a:xfrm>
            <a:off x="1420856" y="5017362"/>
            <a:ext cx="7083063" cy="717232"/>
          </a:xfrm>
          <a:prstGeom prst="rect">
            <a:avLst/>
          </a:prstGeom>
        </p:spPr>
      </p:pic>
    </p:spTree>
    <p:extLst>
      <p:ext uri="{BB962C8B-B14F-4D97-AF65-F5344CB8AC3E}">
        <p14:creationId xmlns:p14="http://schemas.microsoft.com/office/powerpoint/2010/main" val="14020361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normAutofit lnSpcReduction="10000"/>
          </a:bodyPr>
          <a:lstStyle/>
          <a:p>
            <a:r>
              <a:rPr lang="en-US" dirty="0"/>
              <a:t>Port Neo4j server </a:t>
            </a:r>
            <a:r>
              <a:rPr lang="en-US" dirty="0" err="1"/>
              <a:t>sẽ</a:t>
            </a:r>
            <a:r>
              <a:rPr lang="en-US" dirty="0"/>
              <a:t> </a:t>
            </a:r>
            <a:r>
              <a:rPr lang="en-US" dirty="0" err="1"/>
              <a:t>trao</a:t>
            </a:r>
            <a:r>
              <a:rPr lang="en-US" dirty="0"/>
              <a:t> </a:t>
            </a:r>
            <a:r>
              <a:rPr lang="en-US" dirty="0" err="1"/>
              <a:t>đổi</a:t>
            </a:r>
            <a:r>
              <a:rPr lang="en-US" dirty="0"/>
              <a:t> </a:t>
            </a:r>
            <a:r>
              <a:rPr lang="en-US" dirty="0" err="1"/>
              <a:t>thông</a:t>
            </a:r>
            <a:r>
              <a:rPr lang="en-US" dirty="0"/>
              <a:t> tin </a:t>
            </a:r>
            <a:r>
              <a:rPr lang="en-US" dirty="0" err="1" smtClean="0"/>
              <a:t>với</a:t>
            </a:r>
            <a:r>
              <a:rPr lang="en-US" dirty="0" smtClean="0"/>
              <a:t> </a:t>
            </a:r>
            <a:r>
              <a:rPr lang="en-US" dirty="0" err="1" smtClean="0"/>
              <a:t>nhau</a:t>
            </a:r>
            <a:endParaRPr lang="en-US" dirty="0" smtClean="0"/>
          </a:p>
          <a:p>
            <a:r>
              <a:rPr lang="en-US" dirty="0" err="1" smtClean="0"/>
              <a:t>Thêm</a:t>
            </a:r>
            <a:r>
              <a:rPr lang="en-US" dirty="0" smtClean="0"/>
              <a:t> </a:t>
            </a:r>
            <a:r>
              <a:rPr lang="en-US" dirty="0" err="1" smtClean="0"/>
              <a:t>vào</a:t>
            </a:r>
            <a:r>
              <a:rPr lang="en-US" dirty="0" smtClean="0"/>
              <a:t> neo4j.properties</a:t>
            </a:r>
          </a:p>
          <a:p>
            <a:r>
              <a:rPr lang="en-US" dirty="0" err="1" smtClean="0"/>
              <a:t>Với</a:t>
            </a:r>
            <a:r>
              <a:rPr lang="en-US" dirty="0" smtClean="0"/>
              <a:t> server 1</a:t>
            </a:r>
          </a:p>
          <a:p>
            <a:endParaRPr lang="en-US" dirty="0"/>
          </a:p>
          <a:p>
            <a:endParaRPr lang="en-US" dirty="0" smtClean="0"/>
          </a:p>
          <a:p>
            <a:r>
              <a:rPr lang="en-US" dirty="0" smtClean="0"/>
              <a:t>Server 2</a:t>
            </a:r>
          </a:p>
          <a:p>
            <a:endParaRPr lang="en-US" dirty="0"/>
          </a:p>
          <a:p>
            <a:endParaRPr lang="en-US" dirty="0" smtClean="0"/>
          </a:p>
          <a:p>
            <a:r>
              <a:rPr lang="en-US" dirty="0" smtClean="0"/>
              <a:t>Server 3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server 2</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73</a:t>
            </a:fld>
            <a:endParaRPr lang="en-US"/>
          </a:p>
        </p:txBody>
      </p:sp>
      <p:pic>
        <p:nvPicPr>
          <p:cNvPr id="7" name="Picture 6"/>
          <p:cNvPicPr/>
          <p:nvPr/>
        </p:nvPicPr>
        <p:blipFill>
          <a:blip r:embed="rId2"/>
          <a:stretch>
            <a:fillRect/>
          </a:stretch>
        </p:blipFill>
        <p:spPr>
          <a:xfrm>
            <a:off x="1098700" y="3207766"/>
            <a:ext cx="7757200" cy="1022959"/>
          </a:xfrm>
          <a:prstGeom prst="rect">
            <a:avLst/>
          </a:prstGeom>
        </p:spPr>
      </p:pic>
      <p:pic>
        <p:nvPicPr>
          <p:cNvPr id="8" name="Picture 7"/>
          <p:cNvPicPr/>
          <p:nvPr/>
        </p:nvPicPr>
        <p:blipFill>
          <a:blip r:embed="rId3"/>
          <a:stretch>
            <a:fillRect/>
          </a:stretch>
        </p:blipFill>
        <p:spPr>
          <a:xfrm>
            <a:off x="1098700" y="4581378"/>
            <a:ext cx="7356367" cy="892497"/>
          </a:xfrm>
          <a:prstGeom prst="rect">
            <a:avLst/>
          </a:prstGeom>
        </p:spPr>
      </p:pic>
    </p:spTree>
    <p:extLst>
      <p:ext uri="{BB962C8B-B14F-4D97-AF65-F5344CB8AC3E}">
        <p14:creationId xmlns:p14="http://schemas.microsoft.com/office/powerpoint/2010/main" val="1875370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Cluster status</a:t>
            </a:r>
            <a:endParaRPr lang="en-US" dirty="0"/>
          </a:p>
        </p:txBody>
      </p:sp>
      <p:sp>
        <p:nvSpPr>
          <p:cNvPr id="3" name="Content Placeholder 2"/>
          <p:cNvSpPr>
            <a:spLocks noGrp="1"/>
          </p:cNvSpPr>
          <p:nvPr>
            <p:ph idx="1"/>
          </p:nvPr>
        </p:nvSpPr>
        <p:spPr/>
        <p:txBody>
          <a:bodyPr/>
          <a:lstStyle/>
          <a:p>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bằng</a:t>
            </a:r>
            <a:r>
              <a:rPr lang="en-US" dirty="0"/>
              <a:t> </a:t>
            </a:r>
            <a:r>
              <a:rPr lang="en-US" dirty="0" err="1"/>
              <a:t>cách</a:t>
            </a:r>
            <a:r>
              <a:rPr lang="en-US" dirty="0"/>
              <a:t> </a:t>
            </a:r>
            <a:r>
              <a:rPr lang="en-US" dirty="0" err="1"/>
              <a:t>mở</a:t>
            </a:r>
            <a:r>
              <a:rPr lang="en-US" dirty="0"/>
              <a:t> </a:t>
            </a:r>
            <a:r>
              <a:rPr lang="en-US" dirty="0" err="1"/>
              <a:t>gán</a:t>
            </a:r>
            <a:r>
              <a:rPr lang="en-US" dirty="0"/>
              <a:t> Neo4j </a:t>
            </a:r>
            <a:r>
              <a:rPr lang="en-US" dirty="0" err="1"/>
              <a:t>trường</a:t>
            </a:r>
            <a:r>
              <a:rPr lang="en-US" dirty="0"/>
              <a:t> </a:t>
            </a:r>
            <a:r>
              <a:rPr lang="en-US" dirty="0" err="1"/>
              <a:t>hợp</a:t>
            </a:r>
            <a:r>
              <a:rPr lang="en-US" dirty="0"/>
              <a:t> web admin (server 1 port 7471). </a:t>
            </a:r>
            <a:r>
              <a:rPr lang="en-US" dirty="0" err="1"/>
              <a:t>Chọn</a:t>
            </a:r>
            <a:r>
              <a:rPr lang="en-US" dirty="0"/>
              <a:t> link Server Info ở </a:t>
            </a:r>
            <a:r>
              <a:rPr lang="en-US" dirty="0" err="1"/>
              <a:t>trên</a:t>
            </a:r>
            <a:r>
              <a:rPr lang="en-US" dirty="0"/>
              <a:t> </a:t>
            </a:r>
            <a:r>
              <a:rPr lang="en-US" dirty="0" err="1"/>
              <a:t>và</a:t>
            </a:r>
            <a:r>
              <a:rPr lang="en-US" dirty="0"/>
              <a:t> High Availability </a:t>
            </a:r>
            <a:r>
              <a:rPr lang="en-US" dirty="0" err="1"/>
              <a:t>trên</a:t>
            </a:r>
            <a:r>
              <a:rPr lang="en-US" dirty="0"/>
              <a:t> menu</a:t>
            </a:r>
          </a:p>
          <a:p>
            <a:r>
              <a:rPr lang="en-US" dirty="0" err="1"/>
              <a:t>Thộc</a:t>
            </a:r>
            <a:r>
              <a:rPr lang="en-US" dirty="0"/>
              <a:t> </a:t>
            </a:r>
            <a:r>
              <a:rPr lang="en-US" dirty="0" err="1"/>
              <a:t>tính</a:t>
            </a:r>
            <a:r>
              <a:rPr lang="en-US" dirty="0"/>
              <a:t> </a:t>
            </a:r>
            <a:r>
              <a:rPr lang="en-US" dirty="0" err="1"/>
              <a:t>dưới</a:t>
            </a:r>
            <a:r>
              <a:rPr lang="en-US" dirty="0"/>
              <a:t> High Availability </a:t>
            </a:r>
            <a:r>
              <a:rPr lang="en-US" dirty="0" err="1"/>
              <a:t>liệt</a:t>
            </a:r>
            <a:r>
              <a:rPr lang="en-US" dirty="0"/>
              <a:t> </a:t>
            </a:r>
            <a:r>
              <a:rPr lang="en-US" dirty="0" err="1"/>
              <a:t>kê</a:t>
            </a:r>
            <a:r>
              <a:rPr lang="en-US" dirty="0"/>
              <a:t> </a:t>
            </a:r>
            <a:r>
              <a:rPr lang="en-US" dirty="0" err="1"/>
              <a:t>thông</a:t>
            </a:r>
            <a:r>
              <a:rPr lang="en-US" dirty="0"/>
              <a:t> tin </a:t>
            </a:r>
            <a:r>
              <a:rPr lang="en-US" dirty="0" err="1"/>
              <a:t>về</a:t>
            </a:r>
            <a:r>
              <a:rPr lang="en-US" dirty="0"/>
              <a:t> cluster </a:t>
            </a:r>
            <a:r>
              <a:rPr lang="en-US" dirty="0" err="1"/>
              <a:t>này</a:t>
            </a:r>
            <a:r>
              <a:rPr lang="en-US" dirty="0"/>
              <a:t>. </a:t>
            </a:r>
            <a:r>
              <a:rPr lang="en-US" dirty="0" err="1"/>
              <a:t>Nếu</a:t>
            </a:r>
            <a:r>
              <a:rPr lang="en-US" dirty="0"/>
              <a:t> server </a:t>
            </a:r>
            <a:r>
              <a:rPr lang="en-US" dirty="0" err="1"/>
              <a:t>là</a:t>
            </a:r>
            <a:r>
              <a:rPr lang="en-US" dirty="0"/>
              <a:t> master server </a:t>
            </a:r>
            <a:r>
              <a:rPr lang="en-US" dirty="0" err="1"/>
              <a:t>thì</a:t>
            </a:r>
            <a:r>
              <a:rPr lang="en-US" dirty="0"/>
              <a:t> </a:t>
            </a:r>
            <a:r>
              <a:rPr lang="en-US" dirty="0" err="1"/>
              <a:t>thuộc</a:t>
            </a:r>
            <a:r>
              <a:rPr lang="en-US" dirty="0"/>
              <a:t> </a:t>
            </a:r>
            <a:r>
              <a:rPr lang="en-US" dirty="0" err="1"/>
              <a:t>tính</a:t>
            </a:r>
            <a:r>
              <a:rPr lang="en-US" dirty="0"/>
              <a:t> </a:t>
            </a:r>
            <a:r>
              <a:rPr lang="en-US" dirty="0" err="1"/>
              <a:t>là</a:t>
            </a:r>
            <a:r>
              <a:rPr lang="en-US" dirty="0"/>
              <a:t> true. </a:t>
            </a:r>
            <a:r>
              <a:rPr lang="en-US" dirty="0" err="1"/>
              <a:t>Nếu</a:t>
            </a:r>
            <a:r>
              <a:rPr lang="en-US" dirty="0"/>
              <a:t> </a:t>
            </a:r>
            <a:r>
              <a:rPr lang="en-US" dirty="0" err="1"/>
              <a:t>không</a:t>
            </a:r>
            <a:r>
              <a:rPr lang="en-US" dirty="0"/>
              <a:t>, </a:t>
            </a:r>
            <a:r>
              <a:rPr lang="en-US" dirty="0" err="1"/>
              <a:t>có</a:t>
            </a:r>
            <a:r>
              <a:rPr lang="en-US" dirty="0"/>
              <a:t> </a:t>
            </a:r>
            <a:r>
              <a:rPr lang="en-US" dirty="0" err="1"/>
              <a:t>thể</a:t>
            </a:r>
            <a:r>
              <a:rPr lang="en-US" dirty="0"/>
              <a:t> </a:t>
            </a:r>
            <a:r>
              <a:rPr lang="en-US" dirty="0" err="1"/>
              <a:t>tiìm</a:t>
            </a:r>
            <a:r>
              <a:rPr lang="en-US" dirty="0"/>
              <a:t> server chon master </a:t>
            </a:r>
            <a:r>
              <a:rPr lang="en-US" dirty="0" err="1"/>
              <a:t>dưới</a:t>
            </a:r>
            <a:r>
              <a:rPr lang="en-US" dirty="0"/>
              <a:t> </a:t>
            </a:r>
            <a:r>
              <a:rPr lang="en-US" dirty="0" err="1"/>
              <a:t>InstanceInCluster</a:t>
            </a:r>
            <a:r>
              <a:rPr lang="en-US" dirty="0"/>
              <a:t>.</a:t>
            </a:r>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74</a:t>
            </a:fld>
            <a:endParaRPr lang="en-US"/>
          </a:p>
        </p:txBody>
      </p:sp>
    </p:spTree>
    <p:extLst>
      <p:ext uri="{BB962C8B-B14F-4D97-AF65-F5344CB8AC3E}">
        <p14:creationId xmlns:p14="http://schemas.microsoft.com/office/powerpoint/2010/main" val="35793420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a:t>
            </a:r>
            <a:r>
              <a:rPr lang="en-US" dirty="0"/>
              <a:t>Replication</a:t>
            </a:r>
            <a:r>
              <a:rPr lang="en-US" b="1" dirty="0"/>
              <a:t> </a:t>
            </a:r>
            <a:endParaRPr lang="en-US" dirty="0"/>
          </a:p>
        </p:txBody>
      </p:sp>
      <p:sp>
        <p:nvSpPr>
          <p:cNvPr id="3" name="Content Placeholder 2"/>
          <p:cNvSpPr>
            <a:spLocks noGrp="1"/>
          </p:cNvSpPr>
          <p:nvPr>
            <p:ph idx="1"/>
          </p:nvPr>
        </p:nvSpPr>
        <p:spPr/>
        <p:txBody>
          <a:bodyPr/>
          <a:lstStyle/>
          <a:p>
            <a:r>
              <a:rPr lang="en-US" dirty="0" err="1" smtClean="0"/>
              <a:t>Với</a:t>
            </a:r>
            <a:r>
              <a:rPr lang="en-US" dirty="0" smtClean="0"/>
              <a:t> </a:t>
            </a:r>
            <a:r>
              <a:rPr lang="en-US" dirty="0"/>
              <a:t>cluster </a:t>
            </a:r>
            <a:r>
              <a:rPr lang="en-US" dirty="0" err="1"/>
              <a:t>đang</a:t>
            </a:r>
            <a:r>
              <a:rPr lang="en-US" dirty="0"/>
              <a:t> </a:t>
            </a:r>
            <a:r>
              <a:rPr lang="en-US" dirty="0" err="1" smtClean="0"/>
              <a:t>chạy</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server </a:t>
            </a:r>
            <a:r>
              <a:rPr lang="en-US" dirty="0" err="1"/>
              <a:t>của</a:t>
            </a:r>
            <a:r>
              <a:rPr lang="en-US" dirty="0"/>
              <a:t> </a:t>
            </a:r>
            <a:r>
              <a:rPr lang="en-US" dirty="0" err="1" smtClean="0"/>
              <a:t>bạn</a:t>
            </a:r>
            <a:r>
              <a:rPr lang="en-US" dirty="0" smtClean="0"/>
              <a:t> </a:t>
            </a:r>
            <a:r>
              <a:rPr lang="en-US" dirty="0" err="1"/>
              <a:t>đang</a:t>
            </a:r>
            <a:r>
              <a:rPr lang="en-US" dirty="0"/>
              <a:t> </a:t>
            </a:r>
            <a:r>
              <a:rPr lang="en-US" dirty="0" err="1"/>
              <a:t>sao</a:t>
            </a:r>
            <a:r>
              <a:rPr lang="en-US" dirty="0"/>
              <a:t> </a:t>
            </a:r>
            <a:r>
              <a:rPr lang="en-US" dirty="0" err="1"/>
              <a:t>chép</a:t>
            </a:r>
            <a:r>
              <a:rPr lang="en-US" dirty="0"/>
              <a:t> </a:t>
            </a:r>
            <a:r>
              <a:rPr lang="en-US" dirty="0" err="1"/>
              <a:t>đúng</a:t>
            </a:r>
            <a:r>
              <a:rPr lang="en-US" dirty="0"/>
              <a:t>. </a:t>
            </a:r>
            <a:r>
              <a:rPr lang="en-US" dirty="0" err="1"/>
              <a:t>Nếu</a:t>
            </a:r>
            <a:r>
              <a:rPr lang="en-US" dirty="0"/>
              <a:t> </a:t>
            </a:r>
            <a:r>
              <a:rPr lang="en-US" dirty="0" err="1"/>
              <a:t>tất</a:t>
            </a:r>
            <a:r>
              <a:rPr lang="en-US" dirty="0"/>
              <a:t> </a:t>
            </a:r>
            <a:r>
              <a:rPr lang="en-US" dirty="0" err="1"/>
              <a:t>cả</a:t>
            </a:r>
            <a:r>
              <a:rPr lang="en-US" dirty="0"/>
              <a:t> </a:t>
            </a:r>
            <a:r>
              <a:rPr lang="en-US" dirty="0" err="1"/>
              <a:t>đều</a:t>
            </a:r>
            <a:r>
              <a:rPr lang="en-US" dirty="0"/>
              <a:t> </a:t>
            </a:r>
            <a:r>
              <a:rPr lang="en-US" dirty="0" err="1"/>
              <a:t>đi</a:t>
            </a:r>
            <a:r>
              <a:rPr lang="en-US" dirty="0"/>
              <a:t> </a:t>
            </a:r>
            <a:r>
              <a:rPr lang="en-US" dirty="0" err="1"/>
              <a:t>đúng</a:t>
            </a:r>
            <a:r>
              <a:rPr lang="en-US" dirty="0"/>
              <a:t> </a:t>
            </a:r>
            <a:r>
              <a:rPr lang="en-US" dirty="0" err="1"/>
              <a:t>kế</a:t>
            </a:r>
            <a:r>
              <a:rPr lang="en-US" dirty="0"/>
              <a:t> </a:t>
            </a:r>
            <a:r>
              <a:rPr lang="en-US" dirty="0" err="1"/>
              <a:t>hoạch</a:t>
            </a:r>
            <a:r>
              <a:rPr lang="en-US" dirty="0"/>
              <a:t>, 1 slave </a:t>
            </a:r>
            <a:r>
              <a:rPr lang="en-US" dirty="0" err="1"/>
              <a:t>truyền</a:t>
            </a:r>
            <a:r>
              <a:rPr lang="en-US" dirty="0"/>
              <a:t> </a:t>
            </a:r>
            <a:r>
              <a:rPr lang="en-US" dirty="0" err="1"/>
              <a:t>đến</a:t>
            </a:r>
            <a:r>
              <a:rPr lang="en-US" dirty="0"/>
              <a:t> node master </a:t>
            </a:r>
            <a:r>
              <a:rPr lang="en-US" dirty="0" err="1"/>
              <a:t>và</a:t>
            </a:r>
            <a:r>
              <a:rPr lang="en-US" dirty="0"/>
              <a:t> </a:t>
            </a:r>
            <a:r>
              <a:rPr lang="en-US" dirty="0" err="1"/>
              <a:t>cuối</a:t>
            </a:r>
            <a:r>
              <a:rPr lang="en-US" dirty="0"/>
              <a:t> </a:t>
            </a:r>
            <a:r>
              <a:rPr lang="en-US" dirty="0" err="1"/>
              <a:t>cùng</a:t>
            </a:r>
            <a:r>
              <a:rPr lang="en-US" dirty="0"/>
              <a:t> </a:t>
            </a:r>
            <a:r>
              <a:rPr lang="en-US" dirty="0" err="1"/>
              <a:t>là</a:t>
            </a:r>
            <a:r>
              <a:rPr lang="en-US" dirty="0"/>
              <a:t> </a:t>
            </a:r>
            <a:r>
              <a:rPr lang="en-US" dirty="0" err="1"/>
              <a:t>đến</a:t>
            </a:r>
            <a:r>
              <a:rPr lang="en-US" dirty="0"/>
              <a:t> </a:t>
            </a:r>
            <a:r>
              <a:rPr lang="en-US" dirty="0" err="1"/>
              <a:t>các</a:t>
            </a:r>
            <a:r>
              <a:rPr lang="en-US" dirty="0"/>
              <a:t> server slave </a:t>
            </a:r>
            <a:r>
              <a:rPr lang="en-US" dirty="0" err="1"/>
              <a:t>khác</a:t>
            </a:r>
            <a:r>
              <a:rPr lang="en-US" dirty="0"/>
              <a:t>. </a:t>
            </a:r>
            <a:r>
              <a:rPr lang="en-US" dirty="0" err="1"/>
              <a:t>Nếu</a:t>
            </a:r>
            <a:r>
              <a:rPr lang="en-US" dirty="0"/>
              <a:t> </a:t>
            </a:r>
            <a:r>
              <a:rPr lang="en-US" dirty="0" err="1"/>
              <a:t>mở</a:t>
            </a:r>
            <a:r>
              <a:rPr lang="en-US" dirty="0"/>
              <a:t> web console </a:t>
            </a:r>
            <a:r>
              <a:rPr lang="en-US" dirty="0" err="1"/>
              <a:t>cho</a:t>
            </a:r>
            <a:r>
              <a:rPr lang="en-US" dirty="0"/>
              <a:t> </a:t>
            </a:r>
            <a:r>
              <a:rPr lang="en-US" dirty="0" err="1"/>
              <a:t>mỗi</a:t>
            </a:r>
            <a:r>
              <a:rPr lang="en-US" dirty="0"/>
              <a:t> server,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gắn</a:t>
            </a:r>
            <a:r>
              <a:rPr lang="en-US" dirty="0"/>
              <a:t> </a:t>
            </a:r>
            <a:r>
              <a:rPr lang="en-US" dirty="0" err="1"/>
              <a:t>liền</a:t>
            </a:r>
            <a:r>
              <a:rPr lang="en-US" dirty="0"/>
              <a:t> Gremlin console ở web admin. </a:t>
            </a:r>
            <a:r>
              <a:rPr lang="en-US" dirty="0" err="1"/>
              <a:t>Đối</a:t>
            </a:r>
            <a:r>
              <a:rPr lang="en-US" dirty="0"/>
              <a:t> </a:t>
            </a:r>
            <a:r>
              <a:rPr lang="en-US" dirty="0" err="1"/>
              <a:t>tương</a:t>
            </a:r>
            <a:r>
              <a:rPr lang="en-US" dirty="0"/>
              <a:t> </a:t>
            </a:r>
            <a:r>
              <a:rPr lang="en-US" dirty="0" err="1"/>
              <a:t>đồ</a:t>
            </a:r>
            <a:r>
              <a:rPr lang="en-US" dirty="0"/>
              <a:t> </a:t>
            </a:r>
            <a:r>
              <a:rPr lang="en-US" dirty="0" err="1"/>
              <a:t>thị</a:t>
            </a:r>
            <a:r>
              <a:rPr lang="en-US" dirty="0"/>
              <a:t> Gremlin </a:t>
            </a:r>
            <a:r>
              <a:rPr lang="en-US" dirty="0" err="1"/>
              <a:t>thay</a:t>
            </a:r>
            <a:r>
              <a:rPr lang="en-US" dirty="0"/>
              <a:t> </a:t>
            </a:r>
            <a:r>
              <a:rPr lang="en-US" dirty="0" err="1"/>
              <a:t>đổi</a:t>
            </a:r>
            <a:r>
              <a:rPr lang="en-US" dirty="0"/>
              <a:t> </a:t>
            </a:r>
            <a:r>
              <a:rPr lang="en-US" dirty="0" err="1"/>
              <a:t>để</a:t>
            </a:r>
            <a:r>
              <a:rPr lang="en-US" dirty="0"/>
              <a:t> </a:t>
            </a:r>
            <a:r>
              <a:rPr lang="en-US" dirty="0" err="1"/>
              <a:t>phủ</a:t>
            </a:r>
            <a:r>
              <a:rPr lang="en-US" dirty="0"/>
              <a:t> </a:t>
            </a:r>
            <a:r>
              <a:rPr lang="en-US" dirty="0" err="1"/>
              <a:t>HighlyAvailableGraphDatabase</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75</a:t>
            </a:fld>
            <a:endParaRPr lang="en-US"/>
          </a:p>
        </p:txBody>
      </p:sp>
      <p:pic>
        <p:nvPicPr>
          <p:cNvPr id="7" name="Picture 6"/>
          <p:cNvPicPr/>
          <p:nvPr/>
        </p:nvPicPr>
        <p:blipFill>
          <a:blip r:embed="rId2"/>
          <a:stretch>
            <a:fillRect/>
          </a:stretch>
        </p:blipFill>
        <p:spPr>
          <a:xfrm>
            <a:off x="1080304" y="4480859"/>
            <a:ext cx="9441559" cy="604707"/>
          </a:xfrm>
          <a:prstGeom prst="rect">
            <a:avLst/>
          </a:prstGeom>
        </p:spPr>
      </p:pic>
    </p:spTree>
    <p:extLst>
      <p:ext uri="{BB962C8B-B14F-4D97-AF65-F5344CB8AC3E}">
        <p14:creationId xmlns:p14="http://schemas.microsoft.com/office/powerpoint/2010/main" val="30466365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Replication</a:t>
            </a:r>
            <a:r>
              <a:rPr lang="en-US" b="1" dirty="0"/>
              <a:t> </a:t>
            </a:r>
            <a:endParaRPr lang="en-US" dirty="0"/>
          </a:p>
        </p:txBody>
      </p:sp>
      <p:sp>
        <p:nvSpPr>
          <p:cNvPr id="3" name="Content Placeholder 2"/>
          <p:cNvSpPr>
            <a:spLocks noGrp="1"/>
          </p:cNvSpPr>
          <p:nvPr>
            <p:ph idx="1"/>
          </p:nvPr>
        </p:nvSpPr>
        <p:spPr/>
        <p:txBody>
          <a:bodyPr/>
          <a:lstStyle/>
          <a:p>
            <a:r>
              <a:rPr lang="en-US" dirty="0" err="1"/>
              <a:t>Kiểm</a:t>
            </a:r>
            <a:r>
              <a:rPr lang="en-US" dirty="0"/>
              <a:t> </a:t>
            </a:r>
            <a:r>
              <a:rPr lang="en-US" dirty="0" err="1"/>
              <a:t>tra</a:t>
            </a:r>
            <a:r>
              <a:rPr lang="en-US" dirty="0"/>
              <a:t> </a:t>
            </a:r>
            <a:r>
              <a:rPr lang="en-US" dirty="0" smtClean="0"/>
              <a:t>server</a:t>
            </a:r>
          </a:p>
          <a:p>
            <a:endParaRPr lang="en-US" dirty="0"/>
          </a:p>
          <a:p>
            <a:endParaRPr lang="en-US" dirty="0" smtClean="0"/>
          </a:p>
          <a:p>
            <a:r>
              <a:rPr lang="en-US" dirty="0" err="1"/>
              <a:t>Chọn</a:t>
            </a:r>
            <a:r>
              <a:rPr lang="en-US" dirty="0"/>
              <a:t> server master console </a:t>
            </a:r>
            <a:r>
              <a:rPr lang="en-US" dirty="0" err="1"/>
              <a:t>và</a:t>
            </a:r>
            <a:r>
              <a:rPr lang="en-US" dirty="0"/>
              <a:t> </a:t>
            </a:r>
            <a:r>
              <a:rPr lang="en-US" dirty="0" err="1"/>
              <a:t>đầu</a:t>
            </a:r>
            <a:r>
              <a:rPr lang="en-US" dirty="0"/>
              <a:t> </a:t>
            </a:r>
            <a:r>
              <a:rPr lang="en-US" dirty="0" err="1"/>
              <a:t>ra</a:t>
            </a:r>
            <a:r>
              <a:rPr lang="en-US" dirty="0"/>
              <a:t> </a:t>
            </a:r>
            <a:r>
              <a:rPr lang="en-US" dirty="0" err="1"/>
              <a:t>giá</a:t>
            </a:r>
            <a:r>
              <a:rPr lang="en-US" dirty="0"/>
              <a:t> </a:t>
            </a:r>
            <a:r>
              <a:rPr lang="en-US" dirty="0" err="1" smtClean="0"/>
              <a:t>trị</a:t>
            </a:r>
            <a:r>
              <a:rPr lang="en-US" dirty="0" smtClean="0"/>
              <a:t> vertex paradox</a:t>
            </a:r>
          </a:p>
          <a:p>
            <a:endParaRPr lang="en-US" dirty="0" smtClean="0"/>
          </a:p>
          <a:p>
            <a:endParaRPr lang="en-US" dirty="0"/>
          </a:p>
          <a:p>
            <a:r>
              <a:rPr lang="en-US" dirty="0" err="1"/>
              <a:t>Nếu</a:t>
            </a:r>
            <a:r>
              <a:rPr lang="en-US" dirty="0"/>
              <a:t> </a:t>
            </a:r>
            <a:r>
              <a:rPr lang="en-US" dirty="0" err="1"/>
              <a:t>chọn</a:t>
            </a:r>
            <a:r>
              <a:rPr lang="en-US" dirty="0"/>
              <a:t> server slave </a:t>
            </a:r>
            <a:r>
              <a:rPr lang="en-US" dirty="0" err="1"/>
              <a:t>và</a:t>
            </a:r>
            <a:r>
              <a:rPr lang="en-US" dirty="0"/>
              <a:t> </a:t>
            </a:r>
            <a:r>
              <a:rPr lang="en-US" dirty="0" err="1"/>
              <a:t>thêm</a:t>
            </a:r>
            <a:r>
              <a:rPr lang="en-US" dirty="0"/>
              <a:t> </a:t>
            </a:r>
            <a:r>
              <a:rPr lang="en-US" dirty="0" smtClean="0"/>
              <a:t>Russell</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76</a:t>
            </a:fld>
            <a:endParaRPr lang="en-US"/>
          </a:p>
        </p:txBody>
      </p:sp>
      <p:pic>
        <p:nvPicPr>
          <p:cNvPr id="7" name="Picture 6"/>
          <p:cNvPicPr/>
          <p:nvPr/>
        </p:nvPicPr>
        <p:blipFill>
          <a:blip r:embed="rId2"/>
          <a:stretch>
            <a:fillRect/>
          </a:stretch>
        </p:blipFill>
        <p:spPr>
          <a:xfrm>
            <a:off x="1076325" y="2383925"/>
            <a:ext cx="7228431" cy="735056"/>
          </a:xfrm>
          <a:prstGeom prst="rect">
            <a:avLst/>
          </a:prstGeom>
        </p:spPr>
      </p:pic>
      <p:pic>
        <p:nvPicPr>
          <p:cNvPr id="8" name="Picture 7"/>
          <p:cNvPicPr/>
          <p:nvPr/>
        </p:nvPicPr>
        <p:blipFill>
          <a:blip r:embed="rId3"/>
          <a:stretch>
            <a:fillRect/>
          </a:stretch>
        </p:blipFill>
        <p:spPr>
          <a:xfrm>
            <a:off x="1243013" y="3976459"/>
            <a:ext cx="6272603" cy="557963"/>
          </a:xfrm>
          <a:prstGeom prst="rect">
            <a:avLst/>
          </a:prstGeom>
        </p:spPr>
      </p:pic>
      <p:pic>
        <p:nvPicPr>
          <p:cNvPr id="9" name="Picture 8"/>
          <p:cNvPicPr/>
          <p:nvPr/>
        </p:nvPicPr>
        <p:blipFill>
          <a:blip r:embed="rId4"/>
          <a:stretch>
            <a:fillRect/>
          </a:stretch>
        </p:blipFill>
        <p:spPr>
          <a:xfrm>
            <a:off x="1243012" y="5498187"/>
            <a:ext cx="7562785" cy="813713"/>
          </a:xfrm>
          <a:prstGeom prst="rect">
            <a:avLst/>
          </a:prstGeom>
        </p:spPr>
      </p:pic>
    </p:spTree>
    <p:extLst>
      <p:ext uri="{BB962C8B-B14F-4D97-AF65-F5344CB8AC3E}">
        <p14:creationId xmlns:p14="http://schemas.microsoft.com/office/powerpoint/2010/main" val="12866464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election </a:t>
            </a:r>
          </a:p>
        </p:txBody>
      </p:sp>
      <p:sp>
        <p:nvSpPr>
          <p:cNvPr id="3" name="Content Placeholder 2"/>
          <p:cNvSpPr>
            <a:spLocks noGrp="1"/>
          </p:cNvSpPr>
          <p:nvPr>
            <p:ph idx="1"/>
          </p:nvPr>
        </p:nvSpPr>
        <p:spPr/>
        <p:txBody>
          <a:bodyPr/>
          <a:lstStyle/>
          <a:p>
            <a:r>
              <a:rPr lang="en-US" dirty="0" err="1"/>
              <a:t>Nếu</a:t>
            </a:r>
            <a:r>
              <a:rPr lang="en-US" dirty="0"/>
              <a:t> </a:t>
            </a:r>
            <a:r>
              <a:rPr lang="en-US" dirty="0" err="1"/>
              <a:t>tắt</a:t>
            </a:r>
            <a:r>
              <a:rPr lang="en-US" dirty="0"/>
              <a:t> server master </a:t>
            </a:r>
            <a:r>
              <a:rPr lang="en-US" dirty="0" err="1"/>
              <a:t>và</a:t>
            </a:r>
            <a:r>
              <a:rPr lang="en-US" dirty="0"/>
              <a:t> </a:t>
            </a:r>
            <a:r>
              <a:rPr lang="en-US" dirty="0" err="1"/>
              <a:t>nạp</a:t>
            </a:r>
            <a:r>
              <a:rPr lang="en-US" dirty="0"/>
              <a:t> </a:t>
            </a:r>
            <a:r>
              <a:rPr lang="en-US" dirty="0" err="1"/>
              <a:t>lại</a:t>
            </a:r>
            <a:r>
              <a:rPr lang="en-US" dirty="0"/>
              <a:t> server </a:t>
            </a:r>
            <a:r>
              <a:rPr lang="en-US" dirty="0" err="1"/>
              <a:t>cũ</a:t>
            </a:r>
            <a:r>
              <a:rPr lang="en-US" dirty="0"/>
              <a:t>, </a:t>
            </a:r>
            <a:r>
              <a:rPr lang="en-US" dirty="0" err="1"/>
              <a:t>thì</a:t>
            </a:r>
            <a:r>
              <a:rPr lang="en-US" dirty="0"/>
              <a:t> </a:t>
            </a:r>
            <a:r>
              <a:rPr lang="en-US" dirty="0" err="1"/>
              <a:t>sẽ</a:t>
            </a:r>
            <a:r>
              <a:rPr lang="en-US" dirty="0"/>
              <a:t> </a:t>
            </a:r>
            <a:r>
              <a:rPr lang="en-US" dirty="0" err="1"/>
              <a:t>thấy</a:t>
            </a:r>
            <a:r>
              <a:rPr lang="en-US" dirty="0"/>
              <a:t> server </a:t>
            </a:r>
            <a:r>
              <a:rPr lang="en-US" dirty="0" err="1"/>
              <a:t>khác</a:t>
            </a:r>
            <a:r>
              <a:rPr lang="en-US" dirty="0"/>
              <a:t> </a:t>
            </a:r>
            <a:r>
              <a:rPr lang="en-US" dirty="0" err="1"/>
              <a:t>dã</a:t>
            </a:r>
            <a:r>
              <a:rPr lang="en-US" dirty="0"/>
              <a:t> </a:t>
            </a:r>
            <a:r>
              <a:rPr lang="en-US" dirty="0" err="1"/>
              <a:t>được</a:t>
            </a:r>
            <a:r>
              <a:rPr lang="en-US" dirty="0"/>
              <a:t> </a:t>
            </a:r>
            <a:r>
              <a:rPr lang="en-US" dirty="0" err="1"/>
              <a:t>chọn</a:t>
            </a:r>
            <a:r>
              <a:rPr lang="en-US" dirty="0"/>
              <a:t> </a:t>
            </a:r>
            <a:r>
              <a:rPr lang="en-US" dirty="0" err="1"/>
              <a:t>làm</a:t>
            </a:r>
            <a:r>
              <a:rPr lang="en-US" dirty="0"/>
              <a:t> master </a:t>
            </a:r>
            <a:r>
              <a:rPr lang="en-US" dirty="0" err="1"/>
              <a:t>mới</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thêm</a:t>
            </a:r>
            <a:r>
              <a:rPr lang="en-US" dirty="0"/>
              <a:t> </a:t>
            </a:r>
            <a:r>
              <a:rPr lang="en-US" dirty="0" err="1"/>
              <a:t>nó</a:t>
            </a:r>
            <a:r>
              <a:rPr lang="en-US" dirty="0"/>
              <a:t> </a:t>
            </a:r>
            <a:r>
              <a:rPr lang="en-US" dirty="0" err="1"/>
              <a:t>về</a:t>
            </a:r>
            <a:r>
              <a:rPr lang="en-US" dirty="0"/>
              <a:t> </a:t>
            </a:r>
            <a:r>
              <a:rPr lang="en-US" dirty="0" err="1"/>
              <a:t>lại</a:t>
            </a:r>
            <a:r>
              <a:rPr lang="en-US" dirty="0"/>
              <a:t> cluster, </a:t>
            </a:r>
            <a:r>
              <a:rPr lang="en-US" dirty="0" err="1"/>
              <a:t>nhưng</a:t>
            </a:r>
            <a:r>
              <a:rPr lang="en-US" dirty="0"/>
              <a:t> </a:t>
            </a:r>
            <a:r>
              <a:rPr lang="en-US" dirty="0" err="1"/>
              <a:t>bây</a:t>
            </a:r>
            <a:r>
              <a:rPr lang="en-US" dirty="0"/>
              <a:t> </a:t>
            </a:r>
            <a:r>
              <a:rPr lang="en-US" dirty="0" err="1"/>
              <a:t>giờ</a:t>
            </a:r>
            <a:r>
              <a:rPr lang="en-US" dirty="0"/>
              <a:t> master </a:t>
            </a:r>
            <a:r>
              <a:rPr lang="en-US" dirty="0" err="1"/>
              <a:t>cũ</a:t>
            </a:r>
            <a:r>
              <a:rPr lang="en-US" dirty="0"/>
              <a:t> </a:t>
            </a:r>
            <a:r>
              <a:rPr lang="en-US" dirty="0" err="1"/>
              <a:t>vẫn</a:t>
            </a:r>
            <a:r>
              <a:rPr lang="en-US" dirty="0"/>
              <a:t> </a:t>
            </a:r>
            <a:r>
              <a:rPr lang="en-US" dirty="0" err="1"/>
              <a:t>sẽ</a:t>
            </a:r>
            <a:r>
              <a:rPr lang="en-US" dirty="0"/>
              <a:t> </a:t>
            </a:r>
            <a:r>
              <a:rPr lang="en-US" dirty="0" err="1"/>
              <a:t>là</a:t>
            </a:r>
            <a:r>
              <a:rPr lang="en-US" dirty="0"/>
              <a:t> </a:t>
            </a:r>
            <a:r>
              <a:rPr lang="en-US" dirty="0" err="1"/>
              <a:t>một</a:t>
            </a:r>
            <a:r>
              <a:rPr lang="en-US" dirty="0"/>
              <a:t> slave</a:t>
            </a:r>
          </a:p>
          <a:p>
            <a:r>
              <a:rPr lang="en-US" dirty="0" err="1"/>
              <a:t>Tính</a:t>
            </a:r>
            <a:r>
              <a:rPr lang="en-US" dirty="0"/>
              <a:t> </a:t>
            </a:r>
            <a:r>
              <a:rPr lang="en-US" dirty="0" err="1"/>
              <a:t>có</a:t>
            </a:r>
            <a:r>
              <a:rPr lang="en-US" dirty="0"/>
              <a:t> </a:t>
            </a:r>
            <a:r>
              <a:rPr lang="en-US" dirty="0" err="1"/>
              <a:t>sẵn</a:t>
            </a:r>
            <a:r>
              <a:rPr lang="en-US" dirty="0"/>
              <a:t> </a:t>
            </a:r>
            <a:r>
              <a:rPr lang="en-US" dirty="0" err="1"/>
              <a:t>cao</a:t>
            </a:r>
            <a:r>
              <a:rPr lang="en-US" dirty="0"/>
              <a:t> </a:t>
            </a:r>
            <a:r>
              <a:rPr lang="en-US" dirty="0" err="1"/>
              <a:t>cho</a:t>
            </a:r>
            <a:r>
              <a:rPr lang="en-US" dirty="0"/>
              <a:t> </a:t>
            </a:r>
            <a:r>
              <a:rPr lang="en-US" dirty="0" err="1"/>
              <a:t>phép</a:t>
            </a:r>
            <a:r>
              <a:rPr lang="en-US" dirty="0"/>
              <a:t> </a:t>
            </a:r>
            <a:r>
              <a:rPr lang="en-US" dirty="0" err="1"/>
              <a:t>đọc</a:t>
            </a:r>
            <a:r>
              <a:rPr lang="en-US" dirty="0"/>
              <a:t> </a:t>
            </a:r>
            <a:r>
              <a:rPr lang="en-US" dirty="0" err="1"/>
              <a:t>năng</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phân</a:t>
            </a:r>
            <a:r>
              <a:rPr lang="en-US" dirty="0"/>
              <a:t> chia </a:t>
            </a:r>
            <a:r>
              <a:rPr lang="en-US" dirty="0" err="1"/>
              <a:t>sao</a:t>
            </a:r>
            <a:r>
              <a:rPr lang="en-US" dirty="0"/>
              <a:t> </a:t>
            </a:r>
            <a:r>
              <a:rPr lang="en-US" dirty="0" err="1"/>
              <a:t>chép</a:t>
            </a:r>
            <a:r>
              <a:rPr lang="en-US" dirty="0"/>
              <a:t> </a:t>
            </a:r>
            <a:r>
              <a:rPr lang="en-US" dirty="0" err="1"/>
              <a:t>đồ</a:t>
            </a:r>
            <a:r>
              <a:rPr lang="en-US" dirty="0"/>
              <a:t> </a:t>
            </a:r>
            <a:r>
              <a:rPr lang="en-US" dirty="0" err="1"/>
              <a:t>thị</a:t>
            </a:r>
            <a:r>
              <a:rPr lang="en-US" dirty="0"/>
              <a:t> qua </a:t>
            </a:r>
            <a:r>
              <a:rPr lang="en-US" dirty="0" err="1"/>
              <a:t>các</a:t>
            </a:r>
            <a:r>
              <a:rPr lang="en-US" dirty="0"/>
              <a:t> server </a:t>
            </a:r>
            <a:r>
              <a:rPr lang="en-US" dirty="0" err="1"/>
              <a:t>phức</a:t>
            </a:r>
            <a:r>
              <a:rPr lang="en-US" dirty="0"/>
              <a:t> </a:t>
            </a:r>
            <a:r>
              <a:rPr lang="en-US" dirty="0" err="1"/>
              <a:t>tạp</a:t>
            </a:r>
            <a:r>
              <a:rPr lang="en-US" dirty="0"/>
              <a:t> </a:t>
            </a:r>
            <a:r>
              <a:rPr lang="en-US" dirty="0" err="1"/>
              <a:t>và</a:t>
            </a:r>
            <a:r>
              <a:rPr lang="en-US" dirty="0"/>
              <a:t> chia </a:t>
            </a:r>
            <a:r>
              <a:rPr lang="en-US" dirty="0" err="1"/>
              <a:t>sẻ</a:t>
            </a:r>
            <a:r>
              <a:rPr lang="en-US" dirty="0"/>
              <a:t> </a:t>
            </a:r>
            <a:r>
              <a:rPr lang="en-US" dirty="0" err="1"/>
              <a:t>gánh</a:t>
            </a:r>
            <a:r>
              <a:rPr lang="en-US" dirty="0"/>
              <a:t> </a:t>
            </a:r>
            <a:r>
              <a:rPr lang="en-US" dirty="0" err="1"/>
              <a:t>nặng</a:t>
            </a:r>
            <a:r>
              <a:rPr lang="en-US" dirty="0"/>
              <a:t>. </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77</a:t>
            </a:fld>
            <a:endParaRPr lang="en-US"/>
          </a:p>
        </p:txBody>
      </p:sp>
    </p:spTree>
    <p:extLst>
      <p:ext uri="{BB962C8B-B14F-4D97-AF65-F5344CB8AC3E}">
        <p14:creationId xmlns:p14="http://schemas.microsoft.com/office/powerpoint/2010/main" val="32081765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a:t>Neo4j </a:t>
            </a:r>
            <a:r>
              <a:rPr lang="en-US" dirty="0" err="1"/>
              <a:t>đưa</a:t>
            </a:r>
            <a:r>
              <a:rPr lang="en-US" dirty="0"/>
              <a:t> </a:t>
            </a:r>
            <a:r>
              <a:rPr lang="en-US" dirty="0" err="1"/>
              <a:t>ra</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đơn</a:t>
            </a:r>
            <a:r>
              <a:rPr lang="en-US" dirty="0"/>
              <a:t> </a:t>
            </a:r>
            <a:r>
              <a:rPr lang="en-US" dirty="0" err="1"/>
              <a:t>giản</a:t>
            </a:r>
            <a:r>
              <a:rPr lang="en-US" dirty="0"/>
              <a:t> </a:t>
            </a:r>
            <a:r>
              <a:rPr lang="en-US" dirty="0" err="1"/>
              <a:t>là</a:t>
            </a:r>
            <a:r>
              <a:rPr lang="en-US" dirty="0"/>
              <a:t> neo4j-backup</a:t>
            </a:r>
          </a:p>
          <a:p>
            <a:r>
              <a:rPr lang="en-US" dirty="0" err="1"/>
              <a:t>Phương</a:t>
            </a:r>
            <a:r>
              <a:rPr lang="en-US" dirty="0"/>
              <a:t> </a:t>
            </a:r>
            <a:r>
              <a:rPr lang="en-US" dirty="0" err="1"/>
              <a:t>pháp</a:t>
            </a:r>
            <a:r>
              <a:rPr lang="en-US" dirty="0"/>
              <a:t> </a:t>
            </a:r>
            <a:r>
              <a:rPr lang="en-US" dirty="0" err="1"/>
              <a:t>mạnh</a:t>
            </a:r>
            <a:r>
              <a:rPr lang="en-US" dirty="0"/>
              <a:t> </a:t>
            </a:r>
            <a:r>
              <a:rPr lang="en-US" dirty="0" err="1"/>
              <a:t>mẽ</a:t>
            </a:r>
            <a:r>
              <a:rPr lang="en-US" dirty="0"/>
              <a:t> </a:t>
            </a:r>
            <a:r>
              <a:rPr lang="en-US" dirty="0" err="1"/>
              <a:t>nhất</a:t>
            </a:r>
            <a:r>
              <a:rPr lang="en-US" dirty="0"/>
              <a:t> </a:t>
            </a:r>
            <a:r>
              <a:rPr lang="en-US" dirty="0" err="1"/>
              <a:t>khi</a:t>
            </a:r>
            <a:r>
              <a:rPr lang="en-US" dirty="0"/>
              <a:t> </a:t>
            </a:r>
            <a:r>
              <a:rPr lang="en-US" dirty="0" err="1"/>
              <a:t>chạy</a:t>
            </a:r>
            <a:r>
              <a:rPr lang="en-US" dirty="0"/>
              <a:t> server HA </a:t>
            </a:r>
            <a:r>
              <a:rPr lang="en-US" dirty="0" err="1"/>
              <a:t>có</a:t>
            </a:r>
            <a:r>
              <a:rPr lang="en-US" dirty="0"/>
              <a:t> </a:t>
            </a:r>
            <a:r>
              <a:rPr lang="en-US" dirty="0" err="1"/>
              <a:t>câu</a:t>
            </a:r>
            <a:r>
              <a:rPr lang="en-US" dirty="0"/>
              <a:t> </a:t>
            </a:r>
            <a:r>
              <a:rPr lang="en-US" dirty="0" err="1"/>
              <a:t>lệnh</a:t>
            </a:r>
            <a:r>
              <a:rPr lang="en-US" dirty="0"/>
              <a:t> </a:t>
            </a:r>
            <a:r>
              <a:rPr lang="en-US" dirty="0" err="1"/>
              <a:t>hỗ</a:t>
            </a:r>
            <a:r>
              <a:rPr lang="en-US" dirty="0"/>
              <a:t> </a:t>
            </a:r>
            <a:r>
              <a:rPr lang="en-US" dirty="0" err="1"/>
              <a:t>trợ</a:t>
            </a:r>
            <a:r>
              <a:rPr lang="en-US" dirty="0"/>
              <a:t> </a:t>
            </a:r>
            <a:r>
              <a:rPr lang="en-US" dirty="0" err="1"/>
              <a:t>đầy</a:t>
            </a:r>
            <a:r>
              <a:rPr lang="en-US" dirty="0"/>
              <a:t> </a:t>
            </a:r>
            <a:r>
              <a:rPr lang="en-US" dirty="0" err="1"/>
              <a:t>đủ</a:t>
            </a:r>
            <a:r>
              <a:rPr lang="en-US" dirty="0"/>
              <a:t> </a:t>
            </a:r>
            <a:r>
              <a:rPr lang="en-US" dirty="0" err="1"/>
              <a:t>để</a:t>
            </a:r>
            <a:r>
              <a:rPr lang="en-US" dirty="0"/>
              <a:t> </a:t>
            </a:r>
            <a:r>
              <a:rPr lang="en-US" dirty="0" err="1"/>
              <a:t>sao</a:t>
            </a:r>
            <a:r>
              <a:rPr lang="en-US" dirty="0"/>
              <a:t> </a:t>
            </a:r>
            <a:r>
              <a:rPr lang="en-US" dirty="0" err="1"/>
              <a:t>chép</a:t>
            </a:r>
            <a:r>
              <a:rPr lang="en-US" dirty="0"/>
              <a:t> </a:t>
            </a:r>
            <a:r>
              <a:rPr lang="en-US" dirty="0" err="1"/>
              <a:t>cơ</a:t>
            </a:r>
            <a:r>
              <a:rPr lang="en-US" dirty="0"/>
              <a:t> </a:t>
            </a:r>
            <a:r>
              <a:rPr lang="en-US" dirty="0" err="1"/>
              <a:t>sơ</a:t>
            </a:r>
            <a:r>
              <a:rPr lang="en-US" dirty="0"/>
              <a:t> </a:t>
            </a:r>
            <a:r>
              <a:rPr lang="en-US" dirty="0" err="1"/>
              <a:t>dữ</a:t>
            </a:r>
            <a:r>
              <a:rPr lang="en-US" dirty="0"/>
              <a:t> </a:t>
            </a:r>
            <a:r>
              <a:rPr lang="en-US" dirty="0" err="1"/>
              <a:t>liệu</a:t>
            </a:r>
            <a:r>
              <a:rPr lang="en-US" dirty="0"/>
              <a:t> </a:t>
            </a:r>
            <a:r>
              <a:rPr lang="en-US" dirty="0" err="1"/>
              <a:t>từ</a:t>
            </a:r>
            <a:r>
              <a:rPr lang="en-US" dirty="0"/>
              <a:t> cluster </a:t>
            </a:r>
            <a:r>
              <a:rPr lang="en-US" dirty="0" err="1"/>
              <a:t>đến</a:t>
            </a:r>
            <a:r>
              <a:rPr lang="en-US" dirty="0"/>
              <a:t> file </a:t>
            </a:r>
            <a:r>
              <a:rPr lang="en-US" dirty="0" err="1"/>
              <a:t>đóng</a:t>
            </a:r>
            <a:r>
              <a:rPr lang="en-US" dirty="0"/>
              <a:t> </a:t>
            </a:r>
            <a:r>
              <a:rPr lang="en-US" dirty="0" err="1"/>
              <a:t>dấu</a:t>
            </a:r>
            <a:r>
              <a:rPr lang="en-US" dirty="0"/>
              <a:t> ở ổ mount. </a:t>
            </a:r>
            <a:r>
              <a:rPr lang="en-US" dirty="0" err="1"/>
              <a:t>Mỗi</a:t>
            </a:r>
            <a:r>
              <a:rPr lang="en-US" dirty="0"/>
              <a:t> server </a:t>
            </a:r>
            <a:r>
              <a:rPr lang="en-US" dirty="0" err="1"/>
              <a:t>trong</a:t>
            </a:r>
            <a:r>
              <a:rPr lang="en-US" dirty="0"/>
              <a:t> cluster </a:t>
            </a:r>
            <a:r>
              <a:rPr lang="en-US" dirty="0" err="1"/>
              <a:t>sẽ</a:t>
            </a:r>
            <a:r>
              <a:rPr lang="en-US" dirty="0"/>
              <a:t> </a:t>
            </a:r>
            <a:r>
              <a:rPr lang="en-US" dirty="0" err="1"/>
              <a:t>đảm</a:t>
            </a:r>
            <a:r>
              <a:rPr lang="en-US" dirty="0"/>
              <a:t> </a:t>
            </a:r>
            <a:r>
              <a:rPr lang="en-US" dirty="0" err="1"/>
              <a:t>bảo</a:t>
            </a:r>
            <a:r>
              <a:rPr lang="en-US" dirty="0"/>
              <a:t> </a:t>
            </a:r>
            <a:r>
              <a:rPr lang="en-US" dirty="0" err="1"/>
              <a:t>bạn</a:t>
            </a:r>
            <a:r>
              <a:rPr lang="en-US" dirty="0"/>
              <a:t> </a:t>
            </a:r>
            <a:r>
              <a:rPr lang="en-US" dirty="0" err="1"/>
              <a:t>lấy</a:t>
            </a:r>
            <a:r>
              <a:rPr lang="en-US" dirty="0"/>
              <a:t> </a:t>
            </a:r>
            <a:r>
              <a:rPr lang="en-US" dirty="0" err="1"/>
              <a:t>đuộc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sẵn</a:t>
            </a:r>
            <a:r>
              <a:rPr lang="en-US" dirty="0"/>
              <a:t> </a:t>
            </a:r>
            <a:r>
              <a:rPr lang="en-US" dirty="0" err="1"/>
              <a:t>gần</a:t>
            </a:r>
            <a:r>
              <a:rPr lang="en-US" dirty="0"/>
              <a:t> </a:t>
            </a:r>
            <a:r>
              <a:rPr lang="en-US" dirty="0" err="1"/>
              <a:t>nhất</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78</a:t>
            </a:fld>
            <a:endParaRPr lang="en-US"/>
          </a:p>
        </p:txBody>
      </p:sp>
    </p:spTree>
    <p:extLst>
      <p:ext uri="{BB962C8B-B14F-4D97-AF65-F5344CB8AC3E}">
        <p14:creationId xmlns:p14="http://schemas.microsoft.com/office/powerpoint/2010/main" val="1184466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err="1"/>
              <a:t>Phải</a:t>
            </a:r>
            <a:r>
              <a:rPr lang="en-US" dirty="0"/>
              <a:t> </a:t>
            </a: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a:t>
            </a:r>
            <a:r>
              <a:rPr lang="en-US" dirty="0" err="1"/>
              <a:t>hỗ</a:t>
            </a:r>
            <a:r>
              <a:rPr lang="en-US" dirty="0"/>
              <a:t> </a:t>
            </a:r>
            <a:r>
              <a:rPr lang="en-US" dirty="0" err="1"/>
              <a:t>trợ</a:t>
            </a:r>
            <a:r>
              <a:rPr lang="en-US" dirty="0"/>
              <a:t>. </a:t>
            </a:r>
            <a:r>
              <a:rPr lang="en-US" dirty="0" err="1"/>
              <a:t>Đây</a:t>
            </a:r>
            <a:r>
              <a:rPr lang="en-US" dirty="0"/>
              <a:t> </a:t>
            </a:r>
            <a:r>
              <a:rPr lang="en-US" dirty="0" err="1"/>
              <a:t>là</a:t>
            </a:r>
            <a:r>
              <a:rPr lang="en-US" dirty="0"/>
              <a:t> </a:t>
            </a:r>
            <a:r>
              <a:rPr lang="en-US" dirty="0" err="1"/>
              <a:t>hỗ</a:t>
            </a:r>
            <a:r>
              <a:rPr lang="en-US" dirty="0"/>
              <a:t> </a:t>
            </a:r>
            <a:r>
              <a:rPr lang="en-US" dirty="0" err="1"/>
              <a:t>trợ</a:t>
            </a:r>
            <a:r>
              <a:rPr lang="en-US" dirty="0"/>
              <a:t> cluster HA </a:t>
            </a:r>
            <a:r>
              <a:rPr lang="en-US" dirty="0" err="1"/>
              <a:t>cho</a:t>
            </a:r>
            <a:r>
              <a:rPr lang="en-US" dirty="0"/>
              <a:t> 1 </a:t>
            </a:r>
            <a:r>
              <a:rPr lang="en-US" dirty="0" err="1"/>
              <a:t>danh</a:t>
            </a:r>
            <a:r>
              <a:rPr lang="en-US" dirty="0"/>
              <a:t> </a:t>
            </a:r>
            <a:r>
              <a:rPr lang="en-US" dirty="0" err="1" smtClean="0"/>
              <a:t>bạ</a:t>
            </a:r>
            <a:endParaRPr lang="en-US" dirty="0" smtClean="0"/>
          </a:p>
          <a:p>
            <a:endParaRPr lang="en-US" dirty="0"/>
          </a:p>
          <a:p>
            <a:endParaRPr lang="en-US" dirty="0" smtClean="0"/>
          </a:p>
          <a:p>
            <a:r>
              <a:rPr lang="en-US" dirty="0" err="1"/>
              <a:t>Nếu</a:t>
            </a:r>
            <a:r>
              <a:rPr lang="en-US" dirty="0"/>
              <a:t> </a:t>
            </a:r>
            <a:r>
              <a:rPr lang="en-US" dirty="0" err="1"/>
              <a:t>không</a:t>
            </a:r>
            <a:r>
              <a:rPr lang="en-US" dirty="0"/>
              <a:t> </a:t>
            </a:r>
            <a:r>
              <a:rPr lang="en-US" dirty="0" err="1"/>
              <a:t>chạy</a:t>
            </a:r>
            <a:r>
              <a:rPr lang="en-US" dirty="0"/>
              <a:t> </a:t>
            </a:r>
            <a:r>
              <a:rPr lang="en-US" dirty="0" err="1"/>
              <a:t>trên</a:t>
            </a:r>
            <a:r>
              <a:rPr lang="en-US" dirty="0"/>
              <a:t> </a:t>
            </a:r>
            <a:r>
              <a:rPr lang="en-US" dirty="0" err="1" smtClean="0"/>
              <a:t>phưsơng</a:t>
            </a:r>
            <a:r>
              <a:rPr lang="en-US" dirty="0" smtClean="0"/>
              <a:t> </a:t>
            </a:r>
            <a:r>
              <a:rPr lang="en-US" dirty="0" err="1"/>
              <a:t>thức</a:t>
            </a:r>
            <a:r>
              <a:rPr lang="en-US" dirty="0"/>
              <a:t> HA, </a:t>
            </a:r>
            <a:r>
              <a:rPr lang="en-US" dirty="0" err="1"/>
              <a:t>chỉ</a:t>
            </a:r>
            <a:r>
              <a:rPr lang="en-US" dirty="0"/>
              <a:t> </a:t>
            </a:r>
            <a:r>
              <a:rPr lang="en-US" dirty="0" err="1"/>
              <a:t>đổi</a:t>
            </a:r>
            <a:r>
              <a:rPr lang="en-US" dirty="0"/>
              <a:t> </a:t>
            </a:r>
            <a:r>
              <a:rPr lang="en-US" dirty="0" err="1"/>
              <a:t>phương</a:t>
            </a:r>
            <a:r>
              <a:rPr lang="en-US" dirty="0"/>
              <a:t> </a:t>
            </a:r>
            <a:r>
              <a:rPr lang="en-US" dirty="0" err="1"/>
              <a:t>thức</a:t>
            </a:r>
            <a:r>
              <a:rPr lang="en-US" dirty="0"/>
              <a:t> </a:t>
            </a:r>
            <a:r>
              <a:rPr lang="en-US" dirty="0" err="1"/>
              <a:t>trong</a:t>
            </a:r>
            <a:r>
              <a:rPr lang="en-US" dirty="0"/>
              <a:t> URI </a:t>
            </a:r>
            <a:r>
              <a:rPr lang="en-US" dirty="0" err="1"/>
              <a:t>thành</a:t>
            </a:r>
            <a:r>
              <a:rPr lang="en-US" dirty="0"/>
              <a:t> single</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79</a:t>
            </a:fld>
            <a:endParaRPr lang="en-US"/>
          </a:p>
        </p:txBody>
      </p:sp>
      <p:pic>
        <p:nvPicPr>
          <p:cNvPr id="7" name="Picture 6"/>
          <p:cNvPicPr/>
          <p:nvPr/>
        </p:nvPicPr>
        <p:blipFill>
          <a:blip r:embed="rId2"/>
          <a:stretch>
            <a:fillRect/>
          </a:stretch>
        </p:blipFill>
        <p:spPr>
          <a:xfrm>
            <a:off x="1145935" y="2501943"/>
            <a:ext cx="9438558" cy="692194"/>
          </a:xfrm>
          <a:prstGeom prst="rect">
            <a:avLst/>
          </a:prstGeom>
        </p:spPr>
      </p:pic>
      <p:pic>
        <p:nvPicPr>
          <p:cNvPr id="8" name="Picture 7"/>
          <p:cNvPicPr/>
          <p:nvPr/>
        </p:nvPicPr>
        <p:blipFill>
          <a:blip r:embed="rId3"/>
          <a:stretch>
            <a:fillRect/>
          </a:stretch>
        </p:blipFill>
        <p:spPr>
          <a:xfrm>
            <a:off x="1219199" y="4483023"/>
            <a:ext cx="9365293" cy="502335"/>
          </a:xfrm>
          <a:prstGeom prst="rect">
            <a:avLst/>
          </a:prstGeom>
        </p:spPr>
      </p:pic>
    </p:spTree>
    <p:extLst>
      <p:ext uri="{BB962C8B-B14F-4D97-AF65-F5344CB8AC3E}">
        <p14:creationId xmlns:p14="http://schemas.microsoft.com/office/powerpoint/2010/main" val="47146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Ứng</a:t>
            </a:r>
            <a:r>
              <a:rPr lang="en-US" dirty="0" smtClean="0"/>
              <a:t> </a:t>
            </a:r>
            <a:r>
              <a:rPr lang="en-US" smtClean="0"/>
              <a:t>dụng</a:t>
            </a:r>
            <a:endParaRPr lang="en-US" dirty="0"/>
          </a:p>
        </p:txBody>
      </p:sp>
      <p:sp>
        <p:nvSpPr>
          <p:cNvPr id="3" name="Content Placeholder 2"/>
          <p:cNvSpPr>
            <a:spLocks noGrp="1"/>
          </p:cNvSpPr>
          <p:nvPr>
            <p:ph idx="1"/>
          </p:nvPr>
        </p:nvSpPr>
        <p:spPr>
          <a:xfrm>
            <a:off x="838200" y="1825624"/>
            <a:ext cx="10515600" cy="4486275"/>
          </a:xfrm>
        </p:spPr>
        <p:txBody>
          <a:bodyPr/>
          <a:lstStyle/>
          <a:p>
            <a:pPr lvl="1"/>
            <a:endParaRPr lang="en-US" dirty="0" smtClean="0"/>
          </a:p>
        </p:txBody>
      </p:sp>
      <p:sp>
        <p:nvSpPr>
          <p:cNvPr id="18" name="Rectangle 17"/>
          <p:cNvSpPr/>
          <p:nvPr/>
        </p:nvSpPr>
        <p:spPr>
          <a:xfrm>
            <a:off x="2515272" y="2033285"/>
            <a:ext cx="627017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Phân</a:t>
            </a:r>
            <a:r>
              <a:rPr lang="en-US" sz="3000" dirty="0" smtClean="0">
                <a:solidFill>
                  <a:schemeClr val="tx1"/>
                </a:solidFill>
              </a:rPr>
              <a:t> </a:t>
            </a:r>
            <a:r>
              <a:rPr lang="en-US" sz="3000" dirty="0" err="1" smtClean="0">
                <a:solidFill>
                  <a:schemeClr val="tx1"/>
                </a:solidFill>
              </a:rPr>
              <a:t>tích</a:t>
            </a:r>
            <a:r>
              <a:rPr lang="en-US" sz="3000" dirty="0" smtClean="0">
                <a:solidFill>
                  <a:schemeClr val="tx1"/>
                </a:solidFill>
              </a:rPr>
              <a:t> </a:t>
            </a:r>
            <a:r>
              <a:rPr lang="en-US" sz="3000" dirty="0" err="1" smtClean="0">
                <a:solidFill>
                  <a:schemeClr val="tx1"/>
                </a:solidFill>
              </a:rPr>
              <a:t>liên</a:t>
            </a:r>
            <a:r>
              <a:rPr lang="en-US" sz="3000" dirty="0" smtClean="0">
                <a:solidFill>
                  <a:schemeClr val="tx1"/>
                </a:solidFill>
              </a:rPr>
              <a:t> </a:t>
            </a:r>
            <a:r>
              <a:rPr lang="en-US" sz="3000" dirty="0" err="1" smtClean="0">
                <a:solidFill>
                  <a:schemeClr val="tx1"/>
                </a:solidFill>
              </a:rPr>
              <a:t>kết</a:t>
            </a:r>
            <a:endParaRPr lang="en-US" sz="3000" dirty="0">
              <a:solidFill>
                <a:schemeClr val="tx1"/>
              </a:solidFill>
            </a:endParaRPr>
          </a:p>
        </p:txBody>
      </p:sp>
      <p:sp>
        <p:nvSpPr>
          <p:cNvPr id="19" name="Rectangle 18"/>
          <p:cNvSpPr/>
          <p:nvPr/>
        </p:nvSpPr>
        <p:spPr>
          <a:xfrm>
            <a:off x="2422565" y="2827038"/>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Sử</a:t>
            </a:r>
            <a:r>
              <a:rPr lang="en-US" sz="3000" dirty="0" smtClean="0">
                <a:solidFill>
                  <a:schemeClr val="tx1"/>
                </a:solidFill>
              </a:rPr>
              <a:t> </a:t>
            </a:r>
            <a:r>
              <a:rPr lang="en-US" sz="3000" dirty="0" err="1" smtClean="0">
                <a:solidFill>
                  <a:schemeClr val="tx1"/>
                </a:solidFill>
              </a:rPr>
              <a:t>dụng</a:t>
            </a:r>
            <a:r>
              <a:rPr lang="en-US" sz="3000" dirty="0" smtClean="0">
                <a:solidFill>
                  <a:schemeClr val="tx1"/>
                </a:solidFill>
              </a:rPr>
              <a:t> </a:t>
            </a:r>
            <a:r>
              <a:rPr lang="en-US" sz="3000" dirty="0" err="1" smtClean="0">
                <a:solidFill>
                  <a:schemeClr val="tx1"/>
                </a:solidFill>
              </a:rPr>
              <a:t>luật</a:t>
            </a:r>
            <a:r>
              <a:rPr lang="en-US" sz="3000" dirty="0" smtClean="0">
                <a:solidFill>
                  <a:schemeClr val="tx1"/>
                </a:solidFill>
              </a:rPr>
              <a:t> </a:t>
            </a:r>
            <a:r>
              <a:rPr lang="en-US" sz="3000" dirty="0" err="1" smtClean="0">
                <a:solidFill>
                  <a:schemeClr val="tx1"/>
                </a:solidFill>
              </a:rPr>
              <a:t>và</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suy</a:t>
            </a:r>
            <a:r>
              <a:rPr lang="en-US" sz="3000" dirty="0" smtClean="0">
                <a:solidFill>
                  <a:schemeClr val="tx1"/>
                </a:solidFill>
              </a:rPr>
              <a:t> </a:t>
            </a:r>
            <a:r>
              <a:rPr lang="en-US" sz="3000" dirty="0" err="1" smtClean="0">
                <a:solidFill>
                  <a:schemeClr val="tx1"/>
                </a:solidFill>
              </a:rPr>
              <a:t>dẫn</a:t>
            </a:r>
            <a:r>
              <a:rPr lang="en-US" sz="3000" dirty="0" smtClean="0">
                <a:solidFill>
                  <a:schemeClr val="tx1"/>
                </a:solidFill>
              </a:rPr>
              <a:t> </a:t>
            </a:r>
            <a:r>
              <a:rPr lang="en-US" sz="3000" dirty="0" err="1" smtClean="0">
                <a:solidFill>
                  <a:schemeClr val="tx1"/>
                </a:solidFill>
              </a:rPr>
              <a:t>trong</a:t>
            </a:r>
            <a:r>
              <a:rPr lang="en-US" sz="3000" dirty="0" smtClean="0">
                <a:solidFill>
                  <a:schemeClr val="tx1"/>
                </a:solidFill>
              </a:rPr>
              <a:t> RDF</a:t>
            </a:r>
            <a:endParaRPr lang="en-US" sz="3000" dirty="0">
              <a:solidFill>
                <a:schemeClr val="tx1"/>
              </a:solidFill>
            </a:endParaRPr>
          </a:p>
        </p:txBody>
      </p:sp>
      <p:sp>
        <p:nvSpPr>
          <p:cNvPr id="20" name="Rectangle 19"/>
          <p:cNvSpPr/>
          <p:nvPr/>
        </p:nvSpPr>
        <p:spPr>
          <a:xfrm>
            <a:off x="2515271" y="3611561"/>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Xử</a:t>
            </a:r>
            <a:r>
              <a:rPr lang="en-US" sz="3000" dirty="0" smtClean="0">
                <a:solidFill>
                  <a:schemeClr val="tx1"/>
                </a:solidFill>
              </a:rPr>
              <a:t> </a:t>
            </a:r>
            <a:r>
              <a:rPr lang="en-US" sz="3000" dirty="0" err="1" smtClean="0">
                <a:solidFill>
                  <a:schemeClr val="tx1"/>
                </a:solidFill>
              </a:rPr>
              <a:t>lý</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bộ</a:t>
            </a:r>
            <a:r>
              <a:rPr lang="en-US" sz="3000" dirty="0" smtClean="0">
                <a:solidFill>
                  <a:schemeClr val="tx1"/>
                </a:solidFill>
              </a:rPr>
              <a:t> </a:t>
            </a:r>
            <a:r>
              <a:rPr lang="en-US" sz="3000" dirty="0" err="1" smtClean="0">
                <a:solidFill>
                  <a:schemeClr val="tx1"/>
                </a:solidFill>
              </a:rPr>
              <a:t>dữ</a:t>
            </a:r>
            <a:r>
              <a:rPr lang="en-US" sz="3000" dirty="0" smtClean="0">
                <a:solidFill>
                  <a:schemeClr val="tx1"/>
                </a:solidFill>
              </a:rPr>
              <a:t> </a:t>
            </a:r>
            <a:r>
              <a:rPr lang="en-US" sz="3000" dirty="0" err="1" smtClean="0">
                <a:solidFill>
                  <a:schemeClr val="tx1"/>
                </a:solidFill>
              </a:rPr>
              <a:t>liệu</a:t>
            </a:r>
            <a:r>
              <a:rPr lang="en-US" sz="3000" dirty="0" smtClean="0">
                <a:solidFill>
                  <a:schemeClr val="tx1"/>
                </a:solidFill>
              </a:rPr>
              <a:t> </a:t>
            </a:r>
            <a:r>
              <a:rPr lang="en-US" sz="3000" dirty="0" err="1" smtClean="0">
                <a:solidFill>
                  <a:schemeClr val="tx1"/>
                </a:solidFill>
              </a:rPr>
              <a:t>mở</a:t>
            </a:r>
            <a:endParaRPr lang="en-US" sz="3000" dirty="0">
              <a:solidFill>
                <a:schemeClr val="tx1"/>
              </a:solidFill>
            </a:endParaRPr>
          </a:p>
        </p:txBody>
      </p:sp>
      <p:sp>
        <p:nvSpPr>
          <p:cNvPr id="21" name="Right Arrow 20"/>
          <p:cNvSpPr/>
          <p:nvPr/>
        </p:nvSpPr>
        <p:spPr>
          <a:xfrm>
            <a:off x="1187532" y="2248169"/>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201723" y="3041922"/>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187532" y="3837007"/>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5585B6B-41F4-4EF9-87B1-AB4C4A37D5C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a:t>
            </a:fld>
            <a:endParaRPr lang="en-US"/>
          </a:p>
        </p:txBody>
      </p:sp>
    </p:spTree>
    <p:extLst>
      <p:ext uri="{BB962C8B-B14F-4D97-AF65-F5344CB8AC3E}">
        <p14:creationId xmlns:p14="http://schemas.microsoft.com/office/powerpoint/2010/main" val="24520512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smtClean="0"/>
              <a:t>Cảm</a:t>
            </a:r>
            <a:r>
              <a:rPr lang="en-US" sz="4800" b="1" dirty="0" smtClean="0"/>
              <a:t> </a:t>
            </a:r>
            <a:r>
              <a:rPr lang="en-US" sz="4800" b="1" dirty="0" err="1" smtClean="0"/>
              <a:t>ơn</a:t>
            </a:r>
            <a:r>
              <a:rPr lang="en-US" sz="4800" b="1" dirty="0" smtClean="0"/>
              <a:t> </a:t>
            </a:r>
            <a:r>
              <a:rPr lang="en-US" sz="4800" b="1" dirty="0" err="1" smtClean="0"/>
              <a:t>cô</a:t>
            </a:r>
            <a:r>
              <a:rPr lang="en-US" sz="4800" b="1" dirty="0" smtClean="0"/>
              <a:t> </a:t>
            </a:r>
            <a:r>
              <a:rPr lang="en-US" sz="4800" b="1" dirty="0" err="1" smtClean="0"/>
              <a:t>và</a:t>
            </a:r>
            <a:r>
              <a:rPr lang="en-US" sz="4800" b="1" dirty="0" smtClean="0"/>
              <a:t> </a:t>
            </a:r>
            <a:r>
              <a:rPr lang="en-US" sz="4800" b="1" dirty="0" err="1" smtClean="0"/>
              <a:t>các</a:t>
            </a:r>
            <a:r>
              <a:rPr lang="en-US" sz="4800" b="1" dirty="0" smtClean="0"/>
              <a:t> </a:t>
            </a:r>
            <a:r>
              <a:rPr lang="en-US" sz="4800" b="1" dirty="0" err="1" smtClean="0"/>
              <a:t>bạn</a:t>
            </a:r>
            <a:r>
              <a:rPr lang="en-US" sz="4800" b="1" dirty="0" smtClean="0"/>
              <a:t> </a:t>
            </a:r>
            <a:r>
              <a:rPr lang="en-US" sz="4800" b="1" dirty="0" err="1" smtClean="0"/>
              <a:t>đã</a:t>
            </a:r>
            <a:r>
              <a:rPr lang="en-US" sz="4800" b="1" dirty="0" smtClean="0"/>
              <a:t> </a:t>
            </a:r>
            <a:r>
              <a:rPr lang="en-US" sz="4800" b="1" dirty="0" err="1" smtClean="0"/>
              <a:t>lắng</a:t>
            </a:r>
            <a:r>
              <a:rPr lang="en-US" sz="4800" b="1" dirty="0" smtClean="0"/>
              <a:t> </a:t>
            </a:r>
            <a:r>
              <a:rPr lang="en-US" sz="4800" b="1" dirty="0" err="1" smtClean="0"/>
              <a:t>nghe</a:t>
            </a:r>
            <a:r>
              <a:rPr lang="en-US" sz="4800" b="1" dirty="0" smtClean="0"/>
              <a:t>!</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
        <p:nvSpPr>
          <p:cNvPr id="3" name="Date Placeholder 2"/>
          <p:cNvSpPr>
            <a:spLocks noGrp="1"/>
          </p:cNvSpPr>
          <p:nvPr>
            <p:ph type="dt" sz="half" idx="10"/>
          </p:nvPr>
        </p:nvSpPr>
        <p:spPr/>
        <p:txBody>
          <a:bodyPr/>
          <a:lstStyle/>
          <a:p>
            <a:fld id="{50B8A1B0-89F3-42BC-B9F0-FEC213ADBF7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80</a:t>
            </a:fld>
            <a:endParaRPr lang="en-US"/>
          </a:p>
        </p:txBody>
      </p:sp>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liên</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a:bodyPr>
          <a:lstStyle/>
          <a:p>
            <a:pPr>
              <a:buFontTx/>
              <a:buChar char="-"/>
            </a:pPr>
            <a:r>
              <a:rPr lang="en-US" sz="3000" dirty="0" err="1" smtClean="0"/>
              <a:t>Dựa</a:t>
            </a:r>
            <a:r>
              <a:rPr lang="en-US" sz="3000" dirty="0" smtClean="0"/>
              <a:t> </a:t>
            </a:r>
            <a:r>
              <a:rPr lang="en-US" sz="3000" dirty="0" err="1" smtClean="0"/>
              <a:t>vào</a:t>
            </a:r>
            <a:r>
              <a:rPr lang="en-US" sz="3000" dirty="0" smtClean="0"/>
              <a:t> graph store, ta </a:t>
            </a:r>
            <a:r>
              <a:rPr lang="en-US" sz="3000" dirty="0" err="1" smtClean="0"/>
              <a:t>sẽ</a:t>
            </a:r>
            <a:r>
              <a:rPr lang="en-US" sz="3000" dirty="0" smtClean="0"/>
              <a:t> </a:t>
            </a:r>
            <a:r>
              <a:rPr lang="en-US" sz="3000" dirty="0" err="1" smtClean="0"/>
              <a:t>nhanh</a:t>
            </a:r>
            <a:r>
              <a:rPr lang="en-US" sz="3000" dirty="0" smtClean="0"/>
              <a:t> </a:t>
            </a:r>
            <a:r>
              <a:rPr lang="en-US" sz="3000" dirty="0" err="1" smtClean="0"/>
              <a:t>chóng</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lân</a:t>
            </a:r>
            <a:r>
              <a:rPr lang="en-US" sz="3000" dirty="0" smtClean="0"/>
              <a:t> </a:t>
            </a:r>
            <a:r>
              <a:rPr lang="en-US" sz="3000" dirty="0" err="1" smtClean="0"/>
              <a:t>cận</a:t>
            </a:r>
            <a:r>
              <a:rPr lang="en-US" sz="3000" dirty="0" smtClean="0"/>
              <a:t> </a:t>
            </a:r>
            <a:r>
              <a:rPr lang="en-US" sz="3000" dirty="0" err="1" smtClean="0"/>
              <a:t>của</a:t>
            </a:r>
            <a:r>
              <a:rPr lang="en-US" sz="3000" dirty="0" smtClean="0"/>
              <a:t> 1 </a:t>
            </a:r>
            <a:r>
              <a:rPr lang="en-US" sz="3000" dirty="0" err="1" smtClean="0"/>
              <a:t>nút</a:t>
            </a:r>
            <a:r>
              <a:rPr lang="en-US" sz="3000" dirty="0" smtClean="0"/>
              <a:t> </a:t>
            </a:r>
            <a:r>
              <a:rPr lang="en-US" sz="3000" dirty="0" err="1" smtClean="0"/>
              <a:t>cho</a:t>
            </a:r>
            <a:r>
              <a:rPr lang="en-US" sz="3000" dirty="0" smtClean="0"/>
              <a:t> </a:t>
            </a:r>
            <a:r>
              <a:rPr lang="en-US" sz="3000" dirty="0" err="1" smtClean="0"/>
              <a:t>trước</a:t>
            </a:r>
            <a:r>
              <a:rPr lang="en-US" sz="3000" dirty="0" smtClean="0"/>
              <a:t>.</a:t>
            </a:r>
          </a:p>
          <a:p>
            <a:pPr>
              <a:buFontTx/>
              <a:buChar char="-"/>
            </a:pPr>
            <a:r>
              <a:rPr lang="en-US" sz="3000" dirty="0" err="1" smtClean="0"/>
              <a:t>Tính</a:t>
            </a:r>
            <a:r>
              <a:rPr lang="en-US" sz="3000" dirty="0" smtClean="0"/>
              <a:t> </a:t>
            </a:r>
            <a:r>
              <a:rPr lang="en-US" sz="3000" dirty="0" err="1" smtClean="0"/>
              <a:t>năng</a:t>
            </a:r>
            <a:r>
              <a:rPr lang="en-US" sz="3000" dirty="0" smtClean="0"/>
              <a:t> </a:t>
            </a:r>
            <a:r>
              <a:rPr lang="en-US" sz="3000" dirty="0" err="1" smtClean="0"/>
              <a:t>này</a:t>
            </a:r>
            <a:r>
              <a:rPr lang="en-US" sz="3000" dirty="0" smtClean="0"/>
              <a:t> </a:t>
            </a:r>
            <a:r>
              <a:rPr lang="en-US" sz="3000" dirty="0" err="1" smtClean="0"/>
              <a:t>thường</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trong</a:t>
            </a:r>
            <a:r>
              <a:rPr lang="en-US" sz="3000" dirty="0" smtClean="0"/>
              <a:t>:</a:t>
            </a:r>
            <a:endParaRPr lang="en-US" sz="3000" dirty="0"/>
          </a:p>
          <a:p>
            <a:pPr lvl="1"/>
            <a:r>
              <a:rPr lang="en-US" sz="3000" dirty="0" err="1" smtClean="0"/>
              <a:t>Mạng</a:t>
            </a:r>
            <a:r>
              <a:rPr lang="en-US" sz="3000" dirty="0" smtClean="0"/>
              <a:t> </a:t>
            </a:r>
            <a:r>
              <a:rPr lang="en-US" sz="3000" dirty="0" err="1" smtClean="0"/>
              <a:t>xã</a:t>
            </a:r>
            <a:r>
              <a:rPr lang="en-US" sz="3000" dirty="0" smtClean="0"/>
              <a:t> </a:t>
            </a:r>
            <a:r>
              <a:rPr lang="en-US" sz="3000" dirty="0" err="1" smtClean="0"/>
              <a:t>hội</a:t>
            </a:r>
            <a:endParaRPr lang="en-US" sz="3000" dirty="0" smtClean="0"/>
          </a:p>
          <a:p>
            <a:pPr lvl="1"/>
            <a:r>
              <a:rPr lang="en-US" sz="3000" dirty="0" err="1" smtClean="0"/>
              <a:t>Dịch</a:t>
            </a:r>
            <a:r>
              <a:rPr lang="en-US" sz="3000" dirty="0" smtClean="0"/>
              <a:t> </a:t>
            </a:r>
            <a:r>
              <a:rPr lang="en-US" sz="3000" dirty="0" err="1" smtClean="0"/>
              <a:t>thuật</a:t>
            </a:r>
            <a:r>
              <a:rPr lang="en-US" sz="3000" dirty="0" smtClean="0"/>
              <a:t>, </a:t>
            </a:r>
            <a:r>
              <a:rPr lang="en-US" sz="3000" dirty="0" err="1" smtClean="0"/>
              <a:t>xử</a:t>
            </a:r>
            <a:r>
              <a:rPr lang="en-US" sz="3000" dirty="0" smtClean="0"/>
              <a:t> </a:t>
            </a:r>
            <a:r>
              <a:rPr lang="en-US" sz="3000" dirty="0" err="1" smtClean="0"/>
              <a:t>lý</a:t>
            </a:r>
            <a:r>
              <a:rPr lang="en-US" sz="3000" dirty="0" smtClean="0"/>
              <a:t> </a:t>
            </a:r>
            <a:r>
              <a:rPr lang="en-US" sz="3000" dirty="0" err="1" smtClean="0"/>
              <a:t>ngôn</a:t>
            </a:r>
            <a:r>
              <a:rPr lang="en-US" sz="3000" dirty="0" smtClean="0"/>
              <a:t> </a:t>
            </a:r>
            <a:r>
              <a:rPr lang="en-US" sz="3000" dirty="0" err="1" smtClean="0"/>
              <a:t>ngữ</a:t>
            </a:r>
            <a:r>
              <a:rPr lang="en-US" sz="3000" dirty="0" smtClean="0"/>
              <a:t> </a:t>
            </a:r>
            <a:r>
              <a:rPr lang="en-US" sz="3000" dirty="0" err="1" smtClean="0"/>
              <a:t>tự</a:t>
            </a:r>
            <a:r>
              <a:rPr lang="en-US" sz="3000" dirty="0" smtClean="0"/>
              <a:t> </a:t>
            </a:r>
            <a:r>
              <a:rPr lang="en-US" sz="3000" dirty="0" err="1" smtClean="0"/>
              <a:t>nhiên</a:t>
            </a:r>
            <a:r>
              <a:rPr lang="en-US" sz="3000" dirty="0" smtClean="0"/>
              <a:t>.</a:t>
            </a:r>
          </a:p>
          <a:p>
            <a:pPr lvl="1"/>
            <a:r>
              <a:rPr lang="en-US" sz="3000" dirty="0" err="1" smtClean="0"/>
              <a:t>Phân</a:t>
            </a:r>
            <a:r>
              <a:rPr lang="en-US" sz="3000" dirty="0" smtClean="0"/>
              <a:t> </a:t>
            </a:r>
            <a:r>
              <a:rPr lang="en-US" sz="3000" dirty="0" err="1" smtClean="0"/>
              <a:t>tích</a:t>
            </a:r>
            <a:r>
              <a:rPr lang="en-US" sz="3000" dirty="0" smtClean="0"/>
              <a:t> </a:t>
            </a:r>
            <a:r>
              <a:rPr lang="en-US" sz="3000" dirty="0" err="1" smtClean="0"/>
              <a:t>phần</a:t>
            </a:r>
            <a:r>
              <a:rPr lang="en-US" sz="3000" dirty="0" smtClean="0"/>
              <a:t> </a:t>
            </a:r>
            <a:r>
              <a:rPr lang="en-US" sz="3000" dirty="0" err="1" smtClean="0"/>
              <a:t>mềm</a:t>
            </a:r>
            <a:endParaRPr lang="en-US" sz="3000" dirty="0" smtClean="0"/>
          </a:p>
          <a:p>
            <a:pPr lvl="1"/>
            <a:r>
              <a:rPr lang="en-US" sz="3000" dirty="0" err="1" smtClean="0"/>
              <a:t>Định</a:t>
            </a:r>
            <a:r>
              <a:rPr lang="en-US" sz="3000" dirty="0" smtClean="0"/>
              <a:t> </a:t>
            </a:r>
            <a:r>
              <a:rPr lang="en-US" sz="3000" dirty="0" err="1" smtClean="0"/>
              <a:t>tuyến</a:t>
            </a:r>
            <a:r>
              <a:rPr lang="en-US" sz="3000" dirty="0" smtClean="0"/>
              <a:t>, </a:t>
            </a:r>
            <a:r>
              <a:rPr lang="en-US" sz="3000" dirty="0" err="1" smtClean="0"/>
              <a:t>quản</a:t>
            </a:r>
            <a:r>
              <a:rPr lang="en-US" sz="3000" dirty="0" smtClean="0"/>
              <a:t> </a:t>
            </a:r>
            <a:r>
              <a:rPr lang="en-US" sz="3000" dirty="0" err="1" smtClean="0"/>
              <a:t>lý</a:t>
            </a:r>
            <a:r>
              <a:rPr lang="en-US" sz="3000" dirty="0" smtClean="0"/>
              <a:t> </a:t>
            </a:r>
            <a:r>
              <a:rPr lang="en-US" sz="3000" dirty="0" err="1" smtClean="0"/>
              <a:t>mạng</a:t>
            </a:r>
            <a:endParaRPr lang="en-US" sz="3000" dirty="0" smtClean="0"/>
          </a:p>
          <a:p>
            <a:pPr lvl="1"/>
            <a:r>
              <a:rPr lang="en-US" sz="3000" dirty="0" smtClean="0"/>
              <a:t>…</a:t>
            </a:r>
          </a:p>
          <a:p>
            <a:pPr marL="457200" lvl="1" indent="0">
              <a:buNone/>
            </a:pPr>
            <a:endParaRPr lang="en-US" sz="3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82" y="3924823"/>
            <a:ext cx="4696918" cy="2933177"/>
          </a:xfrm>
          <a:prstGeom prst="rect">
            <a:avLst/>
          </a:prstGeom>
        </p:spPr>
      </p:pic>
      <p:sp>
        <p:nvSpPr>
          <p:cNvPr id="4" name="Date Placeholder 3"/>
          <p:cNvSpPr>
            <a:spLocks noGrp="1"/>
          </p:cNvSpPr>
          <p:nvPr>
            <p:ph type="dt" sz="half" idx="10"/>
          </p:nvPr>
        </p:nvSpPr>
        <p:spPr/>
        <p:txBody>
          <a:bodyPr/>
          <a:lstStyle/>
          <a:p>
            <a:fld id="{DDF2E241-B7F7-4D70-8567-ADA930EB1EF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9</a:t>
            </a:fld>
            <a:endParaRPr lang="en-US"/>
          </a:p>
        </p:txBody>
      </p:sp>
    </p:spTree>
    <p:extLst>
      <p:ext uri="{BB962C8B-B14F-4D97-AF65-F5344CB8AC3E}">
        <p14:creationId xmlns:p14="http://schemas.microsoft.com/office/powerpoint/2010/main" val="152797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1504</TotalTime>
  <Words>4773</Words>
  <Application>Microsoft Office PowerPoint</Application>
  <PresentationFormat>Widescreen</PresentationFormat>
  <Paragraphs>685</Paragraphs>
  <Slides>80</Slides>
  <Notes>4</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80</vt:i4>
      </vt:variant>
    </vt:vector>
  </HeadingPairs>
  <TitlesOfParts>
    <vt:vector size="101" baseType="lpstr">
      <vt:lpstr>Arial</vt:lpstr>
      <vt:lpstr>Arial (Body)</vt:lpstr>
      <vt:lpstr>Calibri</vt:lpstr>
      <vt:lpstr>Calibri Light</vt:lpstr>
      <vt:lpstr>FontAwesome</vt:lpstr>
      <vt:lpstr>Lato Black</vt:lpstr>
      <vt:lpstr>Lato Bold</vt:lpstr>
      <vt:lpstr>Lato Light</vt:lpstr>
      <vt:lpstr>Lato Regular</vt:lpstr>
      <vt:lpstr>ＭＳ Ｐゴシック</vt:lpstr>
      <vt:lpstr>ＭＳ Ｐゴシック</vt:lpstr>
      <vt:lpstr>Open Sans</vt:lpstr>
      <vt:lpstr>Open Sans Light</vt:lpstr>
      <vt:lpstr>Raleway</vt:lpstr>
      <vt:lpstr>Roboto</vt:lpstr>
      <vt:lpstr>Roboto Black</vt:lpstr>
      <vt:lpstr>Roboto Light</vt:lpstr>
      <vt:lpstr>Segoe UI</vt:lpstr>
      <vt:lpstr>Times New Roman</vt:lpstr>
      <vt:lpstr>Wingdings</vt:lpstr>
      <vt:lpstr>Office Theme</vt:lpstr>
      <vt:lpstr>PowerPoint Presentation</vt:lpstr>
      <vt:lpstr>PowerPoint Presentation</vt:lpstr>
      <vt:lpstr>LƯU TRỮ DỮ LIỆU Ở DẠNG ĐỒ THỊ (GRAPH STORE)</vt:lpstr>
      <vt:lpstr>GRAPH STORE</vt:lpstr>
      <vt:lpstr>GRAPH STORE</vt:lpstr>
      <vt:lpstr>Liên kết dữ liệu ngoài với chuẩn RDF</vt:lpstr>
      <vt:lpstr>Liên kết dữ liệu ngoài với chuẩn RDF</vt:lpstr>
      <vt:lpstr>Ứng dụng</vt:lpstr>
      <vt:lpstr>Phân tích liên kết</vt:lpstr>
      <vt:lpstr>Sử dụng luật và suy dẫn trong RDF</vt:lpstr>
      <vt:lpstr>Sử dụng luật và suy dẫn trong RDF</vt:lpstr>
      <vt:lpstr>Semantic Web Stack</vt:lpstr>
      <vt:lpstr>Xử lý các bộ dữ liệu mở</vt:lpstr>
      <vt:lpstr>Xử lý các bộ dữ liệu mở</vt:lpstr>
      <vt:lpstr>PowerPoint Presentation</vt:lpstr>
      <vt:lpstr>PowerPoint Presentation</vt:lpstr>
      <vt:lpstr>PowerPoint Presentation</vt:lpstr>
      <vt:lpstr>PowerPoint Presentation</vt:lpstr>
      <vt:lpstr>PowerPoint Presentation</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CHỈ MỤC VÀ THUẬT TOÁN NEO4J</vt:lpstr>
      <vt:lpstr>REST(tt)</vt:lpstr>
      <vt:lpstr>REST(tt)</vt:lpstr>
      <vt:lpstr>REST(tt)</vt:lpstr>
      <vt:lpstr>REST(tt)</vt:lpstr>
      <vt:lpstr>REST(tt)</vt:lpstr>
      <vt:lpstr>REST(tt)</vt:lpstr>
      <vt:lpstr>REST(tt)</vt:lpstr>
      <vt:lpstr>REST(tt)</vt:lpstr>
      <vt:lpstr>INDEX</vt:lpstr>
      <vt:lpstr>Indexes( Chỉ Mục)</vt:lpstr>
      <vt:lpstr>Indexes( tt)</vt:lpstr>
      <vt:lpstr>Indexes( tt)</vt:lpstr>
      <vt:lpstr>Indexes( tt)</vt:lpstr>
      <vt:lpstr>Indexes( tt)</vt:lpstr>
      <vt:lpstr>Indexes( tt)</vt:lpstr>
      <vt:lpstr>Algorithsm (Thuật toán)</vt:lpstr>
      <vt:lpstr>Algorithsm</vt:lpstr>
      <vt:lpstr>Algorithsm</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Transaction </vt:lpstr>
      <vt:lpstr>Transaction</vt:lpstr>
      <vt:lpstr>HA Cluster</vt:lpstr>
      <vt:lpstr>HA Cluster</vt:lpstr>
      <vt:lpstr>HA Cluster</vt:lpstr>
      <vt:lpstr>HA Cluster</vt:lpstr>
      <vt:lpstr>HA Cluster</vt:lpstr>
      <vt:lpstr>Building the Cluster</vt:lpstr>
      <vt:lpstr>Writing in Neo4j</vt:lpstr>
      <vt:lpstr>Writing in Neo4j</vt:lpstr>
      <vt:lpstr>Verifying Cluster status</vt:lpstr>
      <vt:lpstr>Verifying Replication </vt:lpstr>
      <vt:lpstr>Verifying Replication </vt:lpstr>
      <vt:lpstr>Master election </vt:lpstr>
      <vt:lpstr>Backup </vt:lpstr>
      <vt:lpstr>Backup </vt:lpstr>
      <vt:lpstr>Cảm ơn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Trương Thanh Sỉ</cp:lastModifiedBy>
  <cp:revision>186</cp:revision>
  <dcterms:created xsi:type="dcterms:W3CDTF">2015-09-01T14:51:33Z</dcterms:created>
  <dcterms:modified xsi:type="dcterms:W3CDTF">2015-11-26T01:57:25Z</dcterms:modified>
</cp:coreProperties>
</file>