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83" r:id="rId3"/>
    <p:sldId id="304" r:id="rId4"/>
    <p:sldId id="271" r:id="rId5"/>
    <p:sldId id="310" r:id="rId6"/>
    <p:sldId id="311" r:id="rId7"/>
    <p:sldId id="312" r:id="rId8"/>
    <p:sldId id="313" r:id="rId9"/>
    <p:sldId id="314" r:id="rId10"/>
    <p:sldId id="264" r:id="rId11"/>
    <p:sldId id="267" r:id="rId12"/>
    <p:sldId id="305" r:id="rId13"/>
    <p:sldId id="306" r:id="rId14"/>
    <p:sldId id="307" r:id="rId15"/>
    <p:sldId id="308" r:id="rId16"/>
    <p:sldId id="30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FF0066"/>
    <a:srgbClr val="003366"/>
    <a:srgbClr val="008080"/>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937263-4570-4B10-88F7-A5C8FF6A8916}"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DF1D604-74E1-4278-B9F9-DC8ACF779796}">
      <dgm:prSet phldrT="[Text]" custT="1"/>
      <dgm:spPr/>
      <dgm:t>
        <a:bodyPr/>
        <a:lstStyle/>
        <a:p>
          <a:r>
            <a:rPr lang="en-US" sz="3200" smtClean="0"/>
            <a:t>Giới thiệu thành viên</a:t>
          </a:r>
          <a:endParaRPr lang="en-US" sz="3200"/>
        </a:p>
      </dgm:t>
    </dgm:pt>
    <dgm:pt modelId="{7B5211AC-0C1A-4990-A79C-79474E7AC5CF}" type="parTrans" cxnId="{D07ED7B6-2B5F-4293-8029-84704C3BF152}">
      <dgm:prSet/>
      <dgm:spPr/>
      <dgm:t>
        <a:bodyPr/>
        <a:lstStyle/>
        <a:p>
          <a:endParaRPr lang="en-US"/>
        </a:p>
      </dgm:t>
    </dgm:pt>
    <dgm:pt modelId="{B9169B32-BB98-4AE7-BAF2-54823075820A}" type="sibTrans" cxnId="{D07ED7B6-2B5F-4293-8029-84704C3BF152}">
      <dgm:prSet/>
      <dgm:spPr/>
      <dgm:t>
        <a:bodyPr/>
        <a:lstStyle/>
        <a:p>
          <a:endParaRPr lang="en-US"/>
        </a:p>
      </dgm:t>
    </dgm:pt>
    <dgm:pt modelId="{F2A44B0D-2F73-4975-9AFC-B82FBDD5C2E6}">
      <dgm:prSet phldrT="[Text]" custT="1"/>
      <dgm:spPr/>
      <dgm:t>
        <a:bodyPr tIns="182880"/>
        <a:lstStyle/>
        <a:p>
          <a:r>
            <a:rPr lang="en-US" sz="3200" smtClean="0"/>
            <a:t/>
          </a:r>
          <a:br>
            <a:rPr lang="en-US" sz="3200" smtClean="0"/>
          </a:br>
          <a:r>
            <a:rPr lang="en-US" sz="3200" smtClean="0"/>
            <a:t>Đặc tả quy trình bán hàng online							</a:t>
          </a:r>
          <a:endParaRPr lang="en-US" sz="3200"/>
        </a:p>
      </dgm:t>
    </dgm:pt>
    <dgm:pt modelId="{3B3A38A0-1644-4DC9-90B8-8110A35EB311}" type="parTrans" cxnId="{CC313533-78B4-46B9-8745-3348EFEFB8DB}">
      <dgm:prSet/>
      <dgm:spPr/>
      <dgm:t>
        <a:bodyPr/>
        <a:lstStyle/>
        <a:p>
          <a:endParaRPr lang="en-US"/>
        </a:p>
      </dgm:t>
    </dgm:pt>
    <dgm:pt modelId="{7C990941-C585-4508-9ECC-816472DE8A87}" type="sibTrans" cxnId="{CC313533-78B4-46B9-8745-3348EFEFB8DB}">
      <dgm:prSet/>
      <dgm:spPr/>
      <dgm:t>
        <a:bodyPr/>
        <a:lstStyle/>
        <a:p>
          <a:endParaRPr lang="en-US"/>
        </a:p>
      </dgm:t>
    </dgm:pt>
    <dgm:pt modelId="{231168F0-C3B7-4800-BDB6-5A610CAB76F2}">
      <dgm:prSet phldrT="[Text]" custT="1"/>
      <dgm:spPr/>
      <dgm:t>
        <a:bodyPr/>
        <a:lstStyle/>
        <a:p>
          <a:r>
            <a:rPr lang="en-US" sz="3200" smtClean="0"/>
            <a:t>Use case nghiệp vụ			</a:t>
          </a:r>
          <a:endParaRPr lang="en-US" sz="3200"/>
        </a:p>
      </dgm:t>
    </dgm:pt>
    <dgm:pt modelId="{ADF25395-3F10-4BF2-9907-686C5181CD86}" type="parTrans" cxnId="{FDE4CA37-F6A2-4103-A56C-DCBB5874D796}">
      <dgm:prSet/>
      <dgm:spPr/>
      <dgm:t>
        <a:bodyPr/>
        <a:lstStyle/>
        <a:p>
          <a:endParaRPr lang="en-US"/>
        </a:p>
      </dgm:t>
    </dgm:pt>
    <dgm:pt modelId="{4DB64404-7B51-4F81-A7E8-2DC3DD47D164}" type="sibTrans" cxnId="{FDE4CA37-F6A2-4103-A56C-DCBB5874D796}">
      <dgm:prSet/>
      <dgm:spPr/>
      <dgm:t>
        <a:bodyPr/>
        <a:lstStyle/>
        <a:p>
          <a:endParaRPr lang="en-US"/>
        </a:p>
      </dgm:t>
    </dgm:pt>
    <dgm:pt modelId="{0E146C19-1A28-4587-9CA3-579640CE8F18}">
      <dgm:prSet custT="1"/>
      <dgm:spPr/>
      <dgm:t>
        <a:bodyPr/>
        <a:lstStyle/>
        <a:p>
          <a:r>
            <a:rPr lang="en-US" sz="3200" smtClean="0"/>
            <a:t>Sơ đồ activity diagram</a:t>
          </a:r>
          <a:endParaRPr lang="en-US" sz="3200"/>
        </a:p>
      </dgm:t>
    </dgm:pt>
    <dgm:pt modelId="{0FD684A8-C542-469E-BF5A-C2E27D7F84CB}" type="parTrans" cxnId="{C780C756-3149-4CE7-9EF6-1DB83211729E}">
      <dgm:prSet/>
      <dgm:spPr/>
      <dgm:t>
        <a:bodyPr/>
        <a:lstStyle/>
        <a:p>
          <a:endParaRPr lang="en-US"/>
        </a:p>
      </dgm:t>
    </dgm:pt>
    <dgm:pt modelId="{4E266DA7-4433-4B82-B9E4-97F56AC6693A}" type="sibTrans" cxnId="{C780C756-3149-4CE7-9EF6-1DB83211729E}">
      <dgm:prSet/>
      <dgm:spPr/>
      <dgm:t>
        <a:bodyPr/>
        <a:lstStyle/>
        <a:p>
          <a:endParaRPr lang="en-US"/>
        </a:p>
      </dgm:t>
    </dgm:pt>
    <dgm:pt modelId="{BAE2A946-776B-4537-9507-9ECB5240C6C8}" type="pres">
      <dgm:prSet presAssocID="{D8937263-4570-4B10-88F7-A5C8FF6A8916}" presName="Name0" presStyleCnt="0">
        <dgm:presLayoutVars>
          <dgm:chMax val="7"/>
          <dgm:chPref val="7"/>
          <dgm:dir/>
        </dgm:presLayoutVars>
      </dgm:prSet>
      <dgm:spPr/>
      <dgm:t>
        <a:bodyPr/>
        <a:lstStyle/>
        <a:p>
          <a:endParaRPr lang="en-US"/>
        </a:p>
      </dgm:t>
    </dgm:pt>
    <dgm:pt modelId="{625306DB-A769-412B-A1CF-847956E116F9}" type="pres">
      <dgm:prSet presAssocID="{D8937263-4570-4B10-88F7-A5C8FF6A8916}" presName="Name1" presStyleCnt="0"/>
      <dgm:spPr/>
    </dgm:pt>
    <dgm:pt modelId="{C3395BF7-8F46-465C-948C-AE6EDDFE387F}" type="pres">
      <dgm:prSet presAssocID="{D8937263-4570-4B10-88F7-A5C8FF6A8916}" presName="cycle" presStyleCnt="0"/>
      <dgm:spPr/>
    </dgm:pt>
    <dgm:pt modelId="{D5C487C9-7E52-403D-9842-872D8D2349B3}" type="pres">
      <dgm:prSet presAssocID="{D8937263-4570-4B10-88F7-A5C8FF6A8916}" presName="srcNode" presStyleLbl="node1" presStyleIdx="0" presStyleCnt="4"/>
      <dgm:spPr/>
    </dgm:pt>
    <dgm:pt modelId="{33C48E77-9212-4383-8D73-9D0C09356156}" type="pres">
      <dgm:prSet presAssocID="{D8937263-4570-4B10-88F7-A5C8FF6A8916}" presName="conn" presStyleLbl="parChTrans1D2" presStyleIdx="0" presStyleCnt="1"/>
      <dgm:spPr/>
      <dgm:t>
        <a:bodyPr/>
        <a:lstStyle/>
        <a:p>
          <a:endParaRPr lang="en-US"/>
        </a:p>
      </dgm:t>
    </dgm:pt>
    <dgm:pt modelId="{24B570C8-2146-416B-95BD-85D781E668ED}" type="pres">
      <dgm:prSet presAssocID="{D8937263-4570-4B10-88F7-A5C8FF6A8916}" presName="extraNode" presStyleLbl="node1" presStyleIdx="0" presStyleCnt="4"/>
      <dgm:spPr/>
    </dgm:pt>
    <dgm:pt modelId="{23F3EEF4-4FC9-46EC-ADD8-54637BE7B4EB}" type="pres">
      <dgm:prSet presAssocID="{D8937263-4570-4B10-88F7-A5C8FF6A8916}" presName="dstNode" presStyleLbl="node1" presStyleIdx="0" presStyleCnt="4"/>
      <dgm:spPr/>
    </dgm:pt>
    <dgm:pt modelId="{87B767DD-175E-47B6-82B4-0CEF087C409A}" type="pres">
      <dgm:prSet presAssocID="{5DF1D604-74E1-4278-B9F9-DC8ACF779796}" presName="text_1" presStyleLbl="node1" presStyleIdx="0" presStyleCnt="4">
        <dgm:presLayoutVars>
          <dgm:bulletEnabled val="1"/>
        </dgm:presLayoutVars>
      </dgm:prSet>
      <dgm:spPr/>
      <dgm:t>
        <a:bodyPr/>
        <a:lstStyle/>
        <a:p>
          <a:endParaRPr lang="en-US"/>
        </a:p>
      </dgm:t>
    </dgm:pt>
    <dgm:pt modelId="{7A92991E-B3F5-48C8-8A04-1AA03E609527}" type="pres">
      <dgm:prSet presAssocID="{5DF1D604-74E1-4278-B9F9-DC8ACF779796}" presName="accent_1" presStyleCnt="0"/>
      <dgm:spPr/>
    </dgm:pt>
    <dgm:pt modelId="{F673AD10-B46D-4DCF-961B-DBA785F19A00}" type="pres">
      <dgm:prSet presAssocID="{5DF1D604-74E1-4278-B9F9-DC8ACF779796}" presName="accentRepeatNode" presStyleLbl="solidFgAcc1" presStyleIdx="0" presStyleCnt="4"/>
      <dgm:spPr/>
    </dgm:pt>
    <dgm:pt modelId="{11963B7E-6EA5-4088-A97B-CADF26B073DB}" type="pres">
      <dgm:prSet presAssocID="{F2A44B0D-2F73-4975-9AFC-B82FBDD5C2E6}" presName="text_2" presStyleLbl="node1" presStyleIdx="1" presStyleCnt="4">
        <dgm:presLayoutVars>
          <dgm:bulletEnabled val="1"/>
        </dgm:presLayoutVars>
      </dgm:prSet>
      <dgm:spPr/>
      <dgm:t>
        <a:bodyPr/>
        <a:lstStyle/>
        <a:p>
          <a:endParaRPr lang="en-US"/>
        </a:p>
      </dgm:t>
    </dgm:pt>
    <dgm:pt modelId="{9B628C8F-E56C-4336-A334-A3335FC76C9D}" type="pres">
      <dgm:prSet presAssocID="{F2A44B0D-2F73-4975-9AFC-B82FBDD5C2E6}" presName="accent_2" presStyleCnt="0"/>
      <dgm:spPr/>
    </dgm:pt>
    <dgm:pt modelId="{C81D5C05-845B-4987-A233-4395149BADD3}" type="pres">
      <dgm:prSet presAssocID="{F2A44B0D-2F73-4975-9AFC-B82FBDD5C2E6}" presName="accentRepeatNode" presStyleLbl="solidFgAcc1" presStyleIdx="1" presStyleCnt="4"/>
      <dgm:spPr/>
    </dgm:pt>
    <dgm:pt modelId="{F8A4D58E-73D8-4171-BA73-B3CF1FC2BB2C}" type="pres">
      <dgm:prSet presAssocID="{231168F0-C3B7-4800-BDB6-5A610CAB76F2}" presName="text_3" presStyleLbl="node1" presStyleIdx="2" presStyleCnt="4">
        <dgm:presLayoutVars>
          <dgm:bulletEnabled val="1"/>
        </dgm:presLayoutVars>
      </dgm:prSet>
      <dgm:spPr/>
      <dgm:t>
        <a:bodyPr/>
        <a:lstStyle/>
        <a:p>
          <a:endParaRPr lang="en-US"/>
        </a:p>
      </dgm:t>
    </dgm:pt>
    <dgm:pt modelId="{BFB023CE-6CE2-4BC2-9841-7FEFB99E450D}" type="pres">
      <dgm:prSet presAssocID="{231168F0-C3B7-4800-BDB6-5A610CAB76F2}" presName="accent_3" presStyleCnt="0"/>
      <dgm:spPr/>
    </dgm:pt>
    <dgm:pt modelId="{30AB4D2A-82F7-45B7-86C3-D4700FBDC001}" type="pres">
      <dgm:prSet presAssocID="{231168F0-C3B7-4800-BDB6-5A610CAB76F2}" presName="accentRepeatNode" presStyleLbl="solidFgAcc1" presStyleIdx="2" presStyleCnt="4"/>
      <dgm:spPr/>
    </dgm:pt>
    <dgm:pt modelId="{1B506A39-BE20-483F-83C4-E68445F2A000}" type="pres">
      <dgm:prSet presAssocID="{0E146C19-1A28-4587-9CA3-579640CE8F18}" presName="text_4" presStyleLbl="node1" presStyleIdx="3" presStyleCnt="4">
        <dgm:presLayoutVars>
          <dgm:bulletEnabled val="1"/>
        </dgm:presLayoutVars>
      </dgm:prSet>
      <dgm:spPr/>
      <dgm:t>
        <a:bodyPr/>
        <a:lstStyle/>
        <a:p>
          <a:endParaRPr lang="en-US"/>
        </a:p>
      </dgm:t>
    </dgm:pt>
    <dgm:pt modelId="{18EF4AD4-170D-4E3B-97C5-DCF24E20AEFD}" type="pres">
      <dgm:prSet presAssocID="{0E146C19-1A28-4587-9CA3-579640CE8F18}" presName="accent_4" presStyleCnt="0"/>
      <dgm:spPr/>
    </dgm:pt>
    <dgm:pt modelId="{0E63F44E-6D19-40E7-9AC5-C6DE5060B4FF}" type="pres">
      <dgm:prSet presAssocID="{0E146C19-1A28-4587-9CA3-579640CE8F18}" presName="accentRepeatNode" presStyleLbl="solidFgAcc1" presStyleIdx="3" presStyleCnt="4"/>
      <dgm:spPr/>
    </dgm:pt>
  </dgm:ptLst>
  <dgm:cxnLst>
    <dgm:cxn modelId="{FDE4CA37-F6A2-4103-A56C-DCBB5874D796}" srcId="{D8937263-4570-4B10-88F7-A5C8FF6A8916}" destId="{231168F0-C3B7-4800-BDB6-5A610CAB76F2}" srcOrd="2" destOrd="0" parTransId="{ADF25395-3F10-4BF2-9907-686C5181CD86}" sibTransId="{4DB64404-7B51-4F81-A7E8-2DC3DD47D164}"/>
    <dgm:cxn modelId="{D07ED7B6-2B5F-4293-8029-84704C3BF152}" srcId="{D8937263-4570-4B10-88F7-A5C8FF6A8916}" destId="{5DF1D604-74E1-4278-B9F9-DC8ACF779796}" srcOrd="0" destOrd="0" parTransId="{7B5211AC-0C1A-4990-A79C-79474E7AC5CF}" sibTransId="{B9169B32-BB98-4AE7-BAF2-54823075820A}"/>
    <dgm:cxn modelId="{CC313533-78B4-46B9-8745-3348EFEFB8DB}" srcId="{D8937263-4570-4B10-88F7-A5C8FF6A8916}" destId="{F2A44B0D-2F73-4975-9AFC-B82FBDD5C2E6}" srcOrd="1" destOrd="0" parTransId="{3B3A38A0-1644-4DC9-90B8-8110A35EB311}" sibTransId="{7C990941-C585-4508-9ECC-816472DE8A87}"/>
    <dgm:cxn modelId="{6B179CC5-2218-4BFE-A8BC-E9F01FB9DEC8}" type="presOf" srcId="{B9169B32-BB98-4AE7-BAF2-54823075820A}" destId="{33C48E77-9212-4383-8D73-9D0C09356156}" srcOrd="0" destOrd="0" presId="urn:microsoft.com/office/officeart/2008/layout/VerticalCurvedList"/>
    <dgm:cxn modelId="{BC4EA500-5594-4818-95D3-1627F7282299}" type="presOf" srcId="{0E146C19-1A28-4587-9CA3-579640CE8F18}" destId="{1B506A39-BE20-483F-83C4-E68445F2A000}" srcOrd="0" destOrd="0" presId="urn:microsoft.com/office/officeart/2008/layout/VerticalCurvedList"/>
    <dgm:cxn modelId="{0922B975-41DA-400C-A95A-EE30E8E7E34D}" type="presOf" srcId="{D8937263-4570-4B10-88F7-A5C8FF6A8916}" destId="{BAE2A946-776B-4537-9507-9ECB5240C6C8}" srcOrd="0" destOrd="0" presId="urn:microsoft.com/office/officeart/2008/layout/VerticalCurvedList"/>
    <dgm:cxn modelId="{C780C756-3149-4CE7-9EF6-1DB83211729E}" srcId="{D8937263-4570-4B10-88F7-A5C8FF6A8916}" destId="{0E146C19-1A28-4587-9CA3-579640CE8F18}" srcOrd="3" destOrd="0" parTransId="{0FD684A8-C542-469E-BF5A-C2E27D7F84CB}" sibTransId="{4E266DA7-4433-4B82-B9E4-97F56AC6693A}"/>
    <dgm:cxn modelId="{1BF240E3-4D95-4BCC-906B-D295D81D9CDE}" type="presOf" srcId="{231168F0-C3B7-4800-BDB6-5A610CAB76F2}" destId="{F8A4D58E-73D8-4171-BA73-B3CF1FC2BB2C}" srcOrd="0" destOrd="0" presId="urn:microsoft.com/office/officeart/2008/layout/VerticalCurvedList"/>
    <dgm:cxn modelId="{CD2664AF-DC00-4020-B8AF-38280FEE291A}" type="presOf" srcId="{5DF1D604-74E1-4278-B9F9-DC8ACF779796}" destId="{87B767DD-175E-47B6-82B4-0CEF087C409A}" srcOrd="0" destOrd="0" presId="urn:microsoft.com/office/officeart/2008/layout/VerticalCurvedList"/>
    <dgm:cxn modelId="{EF2B3475-5CCE-4334-9B04-57DCC5ED05FC}" type="presOf" srcId="{F2A44B0D-2F73-4975-9AFC-B82FBDD5C2E6}" destId="{11963B7E-6EA5-4088-A97B-CADF26B073DB}" srcOrd="0" destOrd="0" presId="urn:microsoft.com/office/officeart/2008/layout/VerticalCurvedList"/>
    <dgm:cxn modelId="{204BBAAF-609D-40F4-A52C-932C22B70F49}" type="presParOf" srcId="{BAE2A946-776B-4537-9507-9ECB5240C6C8}" destId="{625306DB-A769-412B-A1CF-847956E116F9}" srcOrd="0" destOrd="0" presId="urn:microsoft.com/office/officeart/2008/layout/VerticalCurvedList"/>
    <dgm:cxn modelId="{388D5D9A-C5D8-4EEA-A9D7-FD35CBAAB6DB}" type="presParOf" srcId="{625306DB-A769-412B-A1CF-847956E116F9}" destId="{C3395BF7-8F46-465C-948C-AE6EDDFE387F}" srcOrd="0" destOrd="0" presId="urn:microsoft.com/office/officeart/2008/layout/VerticalCurvedList"/>
    <dgm:cxn modelId="{894A21D0-401C-4E20-B6B6-E033D0F47C29}" type="presParOf" srcId="{C3395BF7-8F46-465C-948C-AE6EDDFE387F}" destId="{D5C487C9-7E52-403D-9842-872D8D2349B3}" srcOrd="0" destOrd="0" presId="urn:microsoft.com/office/officeart/2008/layout/VerticalCurvedList"/>
    <dgm:cxn modelId="{C1FE3734-6C24-4495-B782-1D9A8CA2D8A8}" type="presParOf" srcId="{C3395BF7-8F46-465C-948C-AE6EDDFE387F}" destId="{33C48E77-9212-4383-8D73-9D0C09356156}" srcOrd="1" destOrd="0" presId="urn:microsoft.com/office/officeart/2008/layout/VerticalCurvedList"/>
    <dgm:cxn modelId="{4CF6E7CA-B21A-487E-BB8F-59B66C9C7545}" type="presParOf" srcId="{C3395BF7-8F46-465C-948C-AE6EDDFE387F}" destId="{24B570C8-2146-416B-95BD-85D781E668ED}" srcOrd="2" destOrd="0" presId="urn:microsoft.com/office/officeart/2008/layout/VerticalCurvedList"/>
    <dgm:cxn modelId="{0FFA3485-5EC8-40BA-92C9-E31287CE21E3}" type="presParOf" srcId="{C3395BF7-8F46-465C-948C-AE6EDDFE387F}" destId="{23F3EEF4-4FC9-46EC-ADD8-54637BE7B4EB}" srcOrd="3" destOrd="0" presId="urn:microsoft.com/office/officeart/2008/layout/VerticalCurvedList"/>
    <dgm:cxn modelId="{86CBCAD7-355C-4D1A-BE97-1680BD76D725}" type="presParOf" srcId="{625306DB-A769-412B-A1CF-847956E116F9}" destId="{87B767DD-175E-47B6-82B4-0CEF087C409A}" srcOrd="1" destOrd="0" presId="urn:microsoft.com/office/officeart/2008/layout/VerticalCurvedList"/>
    <dgm:cxn modelId="{7ACC0878-1676-44D4-BE52-DD3F3C99D7CF}" type="presParOf" srcId="{625306DB-A769-412B-A1CF-847956E116F9}" destId="{7A92991E-B3F5-48C8-8A04-1AA03E609527}" srcOrd="2" destOrd="0" presId="urn:microsoft.com/office/officeart/2008/layout/VerticalCurvedList"/>
    <dgm:cxn modelId="{576934ED-8564-48EC-BF29-A97AC51DB173}" type="presParOf" srcId="{7A92991E-B3F5-48C8-8A04-1AA03E609527}" destId="{F673AD10-B46D-4DCF-961B-DBA785F19A00}" srcOrd="0" destOrd="0" presId="urn:microsoft.com/office/officeart/2008/layout/VerticalCurvedList"/>
    <dgm:cxn modelId="{357333ED-5CE5-410D-B2D4-19B7D92EF58D}" type="presParOf" srcId="{625306DB-A769-412B-A1CF-847956E116F9}" destId="{11963B7E-6EA5-4088-A97B-CADF26B073DB}" srcOrd="3" destOrd="0" presId="urn:microsoft.com/office/officeart/2008/layout/VerticalCurvedList"/>
    <dgm:cxn modelId="{2928800D-CB53-4AAE-9A7D-313D9781A1E4}" type="presParOf" srcId="{625306DB-A769-412B-A1CF-847956E116F9}" destId="{9B628C8F-E56C-4336-A334-A3335FC76C9D}" srcOrd="4" destOrd="0" presId="urn:microsoft.com/office/officeart/2008/layout/VerticalCurvedList"/>
    <dgm:cxn modelId="{ABA13A36-2C15-47E4-8BC5-5D62124ED3DD}" type="presParOf" srcId="{9B628C8F-E56C-4336-A334-A3335FC76C9D}" destId="{C81D5C05-845B-4987-A233-4395149BADD3}" srcOrd="0" destOrd="0" presId="urn:microsoft.com/office/officeart/2008/layout/VerticalCurvedList"/>
    <dgm:cxn modelId="{14D34CD2-2022-4D71-8B4E-AB76173B9927}" type="presParOf" srcId="{625306DB-A769-412B-A1CF-847956E116F9}" destId="{F8A4D58E-73D8-4171-BA73-B3CF1FC2BB2C}" srcOrd="5" destOrd="0" presId="urn:microsoft.com/office/officeart/2008/layout/VerticalCurvedList"/>
    <dgm:cxn modelId="{5DCCFD2B-37E5-477A-85C3-CB5AE25B566A}" type="presParOf" srcId="{625306DB-A769-412B-A1CF-847956E116F9}" destId="{BFB023CE-6CE2-4BC2-9841-7FEFB99E450D}" srcOrd="6" destOrd="0" presId="urn:microsoft.com/office/officeart/2008/layout/VerticalCurvedList"/>
    <dgm:cxn modelId="{D707B302-5DA5-496E-977B-21E463127BF9}" type="presParOf" srcId="{BFB023CE-6CE2-4BC2-9841-7FEFB99E450D}" destId="{30AB4D2A-82F7-45B7-86C3-D4700FBDC001}" srcOrd="0" destOrd="0" presId="urn:microsoft.com/office/officeart/2008/layout/VerticalCurvedList"/>
    <dgm:cxn modelId="{F257D295-46AC-4D8D-A7D1-ECFBEF0F4094}" type="presParOf" srcId="{625306DB-A769-412B-A1CF-847956E116F9}" destId="{1B506A39-BE20-483F-83C4-E68445F2A000}" srcOrd="7" destOrd="0" presId="urn:microsoft.com/office/officeart/2008/layout/VerticalCurvedList"/>
    <dgm:cxn modelId="{862B7154-C56B-41FE-9173-8A486FDD984A}" type="presParOf" srcId="{625306DB-A769-412B-A1CF-847956E116F9}" destId="{18EF4AD4-170D-4E3B-97C5-DCF24E20AEFD}" srcOrd="8" destOrd="0" presId="urn:microsoft.com/office/officeart/2008/layout/VerticalCurvedList"/>
    <dgm:cxn modelId="{5B25C46D-0421-4FBC-9098-7CFA6D724287}" type="presParOf" srcId="{18EF4AD4-170D-4E3B-97C5-DCF24E20AEFD}" destId="{0E63F44E-6D19-40E7-9AC5-C6DE5060B4F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08550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01750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101358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89EFF-3AF9-42EA-BC1A-94C6CDCEDD32}" type="datetimeFigureOut">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38183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489EFF-3AF9-42EA-BC1A-94C6CDCEDD32}" type="datetimeFigureOut">
              <a:rPr lang="en-US" smtClean="0"/>
              <a:t>10/3/2015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71255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489EFF-3AF9-42EA-BC1A-94C6CDCEDD32}" type="datetimeFigureOut">
              <a:rPr lang="en-US" smtClean="0"/>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34992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489EFF-3AF9-42EA-BC1A-94C6CDCEDD32}" type="datetimeFigureOut">
              <a:rPr lang="en-US" smtClean="0"/>
              <a:t>10/3/2015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2047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489EFF-3AF9-42EA-BC1A-94C6CDCEDD32}" type="datetimeFigureOut">
              <a:rPr lang="en-US" smtClean="0"/>
              <a:t>10/3/2015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380969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489EFF-3AF9-42EA-BC1A-94C6CDCEDD32}" type="datetimeFigureOut">
              <a:rPr lang="en-US" smtClean="0"/>
              <a:t>10/3/2015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186658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489EFF-3AF9-42EA-BC1A-94C6CDCEDD32}" type="datetimeFigureOut">
              <a:rPr lang="en-US" smtClean="0"/>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185010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489EFF-3AF9-42EA-BC1A-94C6CDCEDD32}" type="datetimeFigureOut">
              <a:rPr lang="en-US" smtClean="0"/>
              <a:t>10/3/2015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1628B-B711-4D44-8D35-0F575EAEB34E}" type="slidenum">
              <a:rPr lang="en-US" smtClean="0"/>
              <a:t>‹#›</a:t>
            </a:fld>
            <a:endParaRPr lang="en-US"/>
          </a:p>
        </p:txBody>
      </p:sp>
    </p:spTree>
    <p:extLst>
      <p:ext uri="{BB962C8B-B14F-4D97-AF65-F5344CB8AC3E}">
        <p14:creationId xmlns:p14="http://schemas.microsoft.com/office/powerpoint/2010/main" val="56314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89EFF-3AF9-42EA-BC1A-94C6CDCEDD32}" type="datetimeFigureOut">
              <a:rPr lang="en-US" smtClean="0"/>
              <a:t>10/3/2015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1628B-B711-4D44-8D35-0F575EAEB34E}" type="slidenum">
              <a:rPr lang="en-US" smtClean="0"/>
              <a:t>‹#›</a:t>
            </a:fld>
            <a:endParaRPr lang="en-US"/>
          </a:p>
        </p:txBody>
      </p:sp>
    </p:spTree>
    <p:extLst>
      <p:ext uri="{BB962C8B-B14F-4D97-AF65-F5344CB8AC3E}">
        <p14:creationId xmlns:p14="http://schemas.microsoft.com/office/powerpoint/2010/main" val="3835963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929180"/>
            <a:ext cx="9144000" cy="2387600"/>
          </a:xfrm>
        </p:spPr>
        <p:txBody>
          <a:bodyPr>
            <a:normAutofit fontScale="90000"/>
          </a:bodyPr>
          <a:lstStyle/>
          <a:p>
            <a:r>
              <a:rPr lang="en-US" sz="9600" smtClean="0">
                <a:solidFill>
                  <a:srgbClr val="FF0066"/>
                </a:solidFill>
                <a:latin typeface="VNI-Free" pitchFamily="2" charset="0"/>
              </a:rPr>
              <a:t>Website bán hàng </a:t>
            </a:r>
            <a:r>
              <a:rPr lang="en-US" sz="9600" smtClean="0">
                <a:latin typeface="VNI-Free" pitchFamily="2" charset="0"/>
              </a:rPr>
              <a:t>trực tuyến</a:t>
            </a:r>
            <a:endParaRPr lang="en-US" sz="9600">
              <a:latin typeface="VNI-Free" pitchFamily="2" charset="0"/>
            </a:endParaRPr>
          </a:p>
        </p:txBody>
      </p:sp>
      <p:sp>
        <p:nvSpPr>
          <p:cNvPr id="5" name="TextBox 4"/>
          <p:cNvSpPr txBox="1"/>
          <p:nvPr/>
        </p:nvSpPr>
        <p:spPr>
          <a:xfrm>
            <a:off x="4404574" y="3902300"/>
            <a:ext cx="3151032" cy="461665"/>
          </a:xfrm>
          <a:prstGeom prst="rect">
            <a:avLst/>
          </a:prstGeom>
          <a:noFill/>
        </p:spPr>
        <p:txBody>
          <a:bodyPr wrap="square" rtlCol="0">
            <a:spAutoFit/>
          </a:bodyPr>
          <a:lstStyle/>
          <a:p>
            <a:r>
              <a:rPr lang="en-US" sz="2400" smtClean="0"/>
              <a:t>Nhóm 4 – Red Storm</a:t>
            </a:r>
            <a:endParaRPr lang="en-US" sz="2400"/>
          </a:p>
        </p:txBody>
      </p:sp>
    </p:spTree>
    <p:extLst>
      <p:ext uri="{BB962C8B-B14F-4D97-AF65-F5344CB8AC3E}">
        <p14:creationId xmlns:p14="http://schemas.microsoft.com/office/powerpoint/2010/main" val="86695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36060"/>
            <a:ext cx="10515600" cy="1325563"/>
          </a:xfrm>
        </p:spPr>
        <p:txBody>
          <a:bodyPr/>
          <a:lstStyle/>
          <a:p>
            <a:pPr algn="ctr"/>
            <a:r>
              <a:rPr lang="en-US" b="1" smtClean="0">
                <a:solidFill>
                  <a:srgbClr val="FF0066"/>
                </a:solidFill>
              </a:rPr>
              <a:t>Use case nghiệp vụ</a:t>
            </a:r>
            <a:endParaRPr lang="en-US" b="1">
              <a:solidFill>
                <a:srgbClr val="FF0066"/>
              </a:solidFill>
            </a:endParaRPr>
          </a:p>
        </p:txBody>
      </p:sp>
      <p:pic>
        <p:nvPicPr>
          <p:cNvPr id="12" name="Picture 11"/>
          <p:cNvPicPr/>
          <p:nvPr/>
        </p:nvPicPr>
        <p:blipFill>
          <a:blip r:embed="rId2"/>
          <a:stretch>
            <a:fillRect/>
          </a:stretch>
        </p:blipFill>
        <p:spPr>
          <a:xfrm>
            <a:off x="2106233" y="866403"/>
            <a:ext cx="7333981" cy="5543580"/>
          </a:xfrm>
          <a:prstGeom prst="rect">
            <a:avLst/>
          </a:prstGeom>
        </p:spPr>
      </p:pic>
    </p:spTree>
    <p:extLst>
      <p:ext uri="{BB962C8B-B14F-4D97-AF65-F5344CB8AC3E}">
        <p14:creationId xmlns:p14="http://schemas.microsoft.com/office/powerpoint/2010/main" val="181340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806" y="-167781"/>
            <a:ext cx="10515600" cy="1325563"/>
          </a:xfrm>
        </p:spPr>
        <p:txBody>
          <a:bodyPr/>
          <a:lstStyle/>
          <a:p>
            <a:pPr algn="ctr"/>
            <a:r>
              <a:rPr lang="en-US" b="1" smtClean="0">
                <a:solidFill>
                  <a:srgbClr val="FF0066"/>
                </a:solidFill>
              </a:rPr>
              <a:t>Sơ đồ: </a:t>
            </a:r>
            <a:r>
              <a:rPr lang="en-US" b="1" smtClean="0"/>
              <a:t>Activity diagram</a:t>
            </a:r>
            <a:endParaRPr lang="en-US" b="1"/>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137079" y="942725"/>
            <a:ext cx="5504645" cy="5481709"/>
          </a:xfrm>
          <a:prstGeom prst="rect">
            <a:avLst/>
          </a:prstGeom>
        </p:spPr>
      </p:pic>
      <p:sp>
        <p:nvSpPr>
          <p:cNvPr id="5" name="TextBox 4"/>
          <p:cNvSpPr txBox="1"/>
          <p:nvPr/>
        </p:nvSpPr>
        <p:spPr>
          <a:xfrm>
            <a:off x="141668" y="926949"/>
            <a:ext cx="2995411" cy="461665"/>
          </a:xfrm>
          <a:prstGeom prst="rect">
            <a:avLst/>
          </a:prstGeom>
          <a:noFill/>
        </p:spPr>
        <p:txBody>
          <a:bodyPr wrap="square" rtlCol="0">
            <a:spAutoFit/>
          </a:bodyPr>
          <a:lstStyle/>
          <a:p>
            <a:r>
              <a:rPr lang="en-US" sz="2400" b="1" smtClean="0"/>
              <a:t>Chọn và mua hàng</a:t>
            </a:r>
            <a:r>
              <a:rPr lang="en-US" sz="2000" b="1" smtClean="0"/>
              <a:t> </a:t>
            </a:r>
            <a:r>
              <a:rPr lang="en-US" sz="2000" b="1" smtClean="0">
                <a:sym typeface="Wingdings" panose="05000000000000000000" pitchFamily="2" charset="2"/>
              </a:rPr>
              <a:t> </a:t>
            </a:r>
            <a:endParaRPr lang="en-US" sz="2000"/>
          </a:p>
        </p:txBody>
      </p:sp>
    </p:spTree>
    <p:extLst>
      <p:ext uri="{BB962C8B-B14F-4D97-AF65-F5344CB8AC3E}">
        <p14:creationId xmlns:p14="http://schemas.microsoft.com/office/powerpoint/2010/main" val="504491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3061"/>
            <a:ext cx="10515600" cy="1325563"/>
          </a:xfrm>
        </p:spPr>
        <p:txBody>
          <a:bodyPr/>
          <a:lstStyle/>
          <a:p>
            <a:pPr algn="ctr"/>
            <a:r>
              <a:rPr lang="en-US" b="1" smtClean="0">
                <a:solidFill>
                  <a:srgbClr val="FF0066"/>
                </a:solidFill>
              </a:rPr>
              <a:t>Sơ đồ: </a:t>
            </a:r>
            <a:r>
              <a:rPr lang="en-US" b="1" smtClean="0"/>
              <a:t>Activity diagram</a:t>
            </a:r>
            <a:endParaRPr lang="en-US" b="1"/>
          </a:p>
        </p:txBody>
      </p:sp>
      <p:sp>
        <p:nvSpPr>
          <p:cNvPr id="5" name="TextBox 4"/>
          <p:cNvSpPr txBox="1"/>
          <p:nvPr/>
        </p:nvSpPr>
        <p:spPr>
          <a:xfrm>
            <a:off x="141668" y="802045"/>
            <a:ext cx="2995411" cy="461665"/>
          </a:xfrm>
          <a:prstGeom prst="rect">
            <a:avLst/>
          </a:prstGeom>
          <a:noFill/>
        </p:spPr>
        <p:txBody>
          <a:bodyPr wrap="square" rtlCol="0">
            <a:spAutoFit/>
          </a:bodyPr>
          <a:lstStyle/>
          <a:p>
            <a:r>
              <a:rPr lang="en-US" sz="2400" b="1" smtClean="0">
                <a:sym typeface="Wingdings" panose="05000000000000000000" pitchFamily="2" charset="2"/>
              </a:rPr>
              <a:t>Đăng ký tài khoản </a:t>
            </a:r>
            <a:r>
              <a:rPr lang="en-US" sz="2000" b="1" smtClean="0">
                <a:sym typeface="Wingdings" panose="05000000000000000000" pitchFamily="2" charset="2"/>
              </a:rPr>
              <a:t> </a:t>
            </a:r>
            <a:endParaRPr lang="en-US" sz="200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137079" y="802045"/>
            <a:ext cx="5660300" cy="5779059"/>
          </a:xfrm>
          <a:prstGeom prst="rect">
            <a:avLst/>
          </a:prstGeom>
        </p:spPr>
      </p:pic>
    </p:spTree>
    <p:extLst>
      <p:ext uri="{BB962C8B-B14F-4D97-AF65-F5344CB8AC3E}">
        <p14:creationId xmlns:p14="http://schemas.microsoft.com/office/powerpoint/2010/main" val="3497766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3061"/>
            <a:ext cx="10515600" cy="1325563"/>
          </a:xfrm>
        </p:spPr>
        <p:txBody>
          <a:bodyPr/>
          <a:lstStyle/>
          <a:p>
            <a:pPr algn="ctr"/>
            <a:r>
              <a:rPr lang="en-US" b="1" smtClean="0">
                <a:solidFill>
                  <a:srgbClr val="FF0066"/>
                </a:solidFill>
              </a:rPr>
              <a:t>Sơ đồ: </a:t>
            </a:r>
            <a:r>
              <a:rPr lang="en-US" b="1" smtClean="0"/>
              <a:t>Activity diagram</a:t>
            </a:r>
            <a:endParaRPr lang="en-US" b="1"/>
          </a:p>
        </p:txBody>
      </p:sp>
      <p:sp>
        <p:nvSpPr>
          <p:cNvPr id="5" name="TextBox 4"/>
          <p:cNvSpPr txBox="1"/>
          <p:nvPr/>
        </p:nvSpPr>
        <p:spPr>
          <a:xfrm>
            <a:off x="103031" y="942725"/>
            <a:ext cx="2995411" cy="461665"/>
          </a:xfrm>
          <a:prstGeom prst="rect">
            <a:avLst/>
          </a:prstGeom>
          <a:noFill/>
        </p:spPr>
        <p:txBody>
          <a:bodyPr wrap="square" rtlCol="0">
            <a:spAutoFit/>
          </a:bodyPr>
          <a:lstStyle/>
          <a:p>
            <a:r>
              <a:rPr lang="en-US" sz="2400" b="1" smtClean="0"/>
              <a:t>Tư vấn trực tuyến </a:t>
            </a:r>
            <a:r>
              <a:rPr lang="en-US" sz="2000" b="1" smtClean="0">
                <a:sym typeface="Wingdings" panose="05000000000000000000" pitchFamily="2" charset="2"/>
              </a:rPr>
              <a:t> </a:t>
            </a:r>
            <a:endParaRPr lang="en-US" sz="2000"/>
          </a:p>
        </p:txBody>
      </p:sp>
      <p:pic>
        <p:nvPicPr>
          <p:cNvPr id="6" name="Picture 5"/>
          <p:cNvPicPr/>
          <p:nvPr/>
        </p:nvPicPr>
        <p:blipFill>
          <a:blip r:embed="rId2"/>
          <a:stretch>
            <a:fillRect/>
          </a:stretch>
        </p:blipFill>
        <p:spPr>
          <a:xfrm>
            <a:off x="2969655" y="942725"/>
            <a:ext cx="6684178" cy="5727543"/>
          </a:xfrm>
          <a:prstGeom prst="rect">
            <a:avLst/>
          </a:prstGeom>
        </p:spPr>
      </p:pic>
    </p:spTree>
    <p:extLst>
      <p:ext uri="{BB962C8B-B14F-4D97-AF65-F5344CB8AC3E}">
        <p14:creationId xmlns:p14="http://schemas.microsoft.com/office/powerpoint/2010/main" val="4166130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006"/>
            <a:ext cx="10515600" cy="1325563"/>
          </a:xfrm>
        </p:spPr>
        <p:txBody>
          <a:bodyPr/>
          <a:lstStyle/>
          <a:p>
            <a:pPr algn="ctr"/>
            <a:r>
              <a:rPr lang="en-US" b="1" smtClean="0">
                <a:solidFill>
                  <a:srgbClr val="FF0066"/>
                </a:solidFill>
              </a:rPr>
              <a:t>Sơ đồ: </a:t>
            </a:r>
            <a:r>
              <a:rPr lang="en-US" b="1" smtClean="0"/>
              <a:t>Activity diagram</a:t>
            </a:r>
            <a:endParaRPr lang="en-US" b="1"/>
          </a:p>
        </p:txBody>
      </p:sp>
      <p:sp>
        <p:nvSpPr>
          <p:cNvPr id="5" name="TextBox 4"/>
          <p:cNvSpPr txBox="1"/>
          <p:nvPr/>
        </p:nvSpPr>
        <p:spPr>
          <a:xfrm>
            <a:off x="374115" y="942725"/>
            <a:ext cx="2995411" cy="461665"/>
          </a:xfrm>
          <a:prstGeom prst="rect">
            <a:avLst/>
          </a:prstGeom>
          <a:noFill/>
        </p:spPr>
        <p:txBody>
          <a:bodyPr wrap="square" rtlCol="0">
            <a:spAutoFit/>
          </a:bodyPr>
          <a:lstStyle/>
          <a:p>
            <a:r>
              <a:rPr lang="en-US" sz="2400" b="1" smtClean="0"/>
              <a:t>Hậu mãi</a:t>
            </a:r>
            <a:r>
              <a:rPr lang="en-US" sz="2000" b="1" smtClean="0"/>
              <a:t> </a:t>
            </a:r>
            <a:r>
              <a:rPr lang="en-US" sz="2000" b="1" smtClean="0">
                <a:sym typeface="Wingdings" panose="05000000000000000000" pitchFamily="2" charset="2"/>
              </a:rPr>
              <a:t> </a:t>
            </a:r>
            <a:endParaRPr lang="en-US" sz="2000"/>
          </a:p>
        </p:txBody>
      </p:sp>
      <p:pic>
        <p:nvPicPr>
          <p:cNvPr id="8" name="Picture 7"/>
          <p:cNvPicPr/>
          <p:nvPr/>
        </p:nvPicPr>
        <p:blipFill>
          <a:blip r:embed="rId2"/>
          <a:stretch>
            <a:fillRect/>
          </a:stretch>
        </p:blipFill>
        <p:spPr>
          <a:xfrm>
            <a:off x="2390284" y="942725"/>
            <a:ext cx="8963516" cy="5351296"/>
          </a:xfrm>
          <a:prstGeom prst="rect">
            <a:avLst/>
          </a:prstGeom>
        </p:spPr>
      </p:pic>
    </p:spTree>
    <p:extLst>
      <p:ext uri="{BB962C8B-B14F-4D97-AF65-F5344CB8AC3E}">
        <p14:creationId xmlns:p14="http://schemas.microsoft.com/office/powerpoint/2010/main" val="11744085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3061"/>
            <a:ext cx="10515600" cy="1325563"/>
          </a:xfrm>
        </p:spPr>
        <p:txBody>
          <a:bodyPr/>
          <a:lstStyle/>
          <a:p>
            <a:pPr algn="ctr"/>
            <a:r>
              <a:rPr lang="en-US" b="1" smtClean="0">
                <a:solidFill>
                  <a:srgbClr val="FF0066"/>
                </a:solidFill>
              </a:rPr>
              <a:t>Sơ đồ: </a:t>
            </a:r>
            <a:r>
              <a:rPr lang="en-US" b="1" smtClean="0"/>
              <a:t>Activity diagram</a:t>
            </a:r>
            <a:endParaRPr lang="en-US" b="1"/>
          </a:p>
        </p:txBody>
      </p:sp>
      <p:sp>
        <p:nvSpPr>
          <p:cNvPr id="5" name="TextBox 4"/>
          <p:cNvSpPr txBox="1"/>
          <p:nvPr/>
        </p:nvSpPr>
        <p:spPr>
          <a:xfrm>
            <a:off x="51515" y="942725"/>
            <a:ext cx="2995411" cy="461665"/>
          </a:xfrm>
          <a:prstGeom prst="rect">
            <a:avLst/>
          </a:prstGeom>
          <a:noFill/>
        </p:spPr>
        <p:txBody>
          <a:bodyPr wrap="square" rtlCol="0">
            <a:spAutoFit/>
          </a:bodyPr>
          <a:lstStyle/>
          <a:p>
            <a:r>
              <a:rPr lang="en-US" sz="2400" b="1" smtClean="0"/>
              <a:t>Quản lý sản phẩm </a:t>
            </a:r>
            <a:r>
              <a:rPr lang="en-US" sz="2000" b="1" smtClean="0">
                <a:sym typeface="Wingdings" panose="05000000000000000000" pitchFamily="2" charset="2"/>
              </a:rPr>
              <a:t> </a:t>
            </a:r>
            <a:endParaRPr lang="en-US" sz="2000"/>
          </a:p>
        </p:txBody>
      </p:sp>
      <p:pic>
        <p:nvPicPr>
          <p:cNvPr id="4" name="Picture 3"/>
          <p:cNvPicPr>
            <a:picLocks noChangeAspect="1"/>
          </p:cNvPicPr>
          <p:nvPr/>
        </p:nvPicPr>
        <p:blipFill>
          <a:blip r:embed="rId2"/>
          <a:stretch>
            <a:fillRect/>
          </a:stretch>
        </p:blipFill>
        <p:spPr>
          <a:xfrm>
            <a:off x="2908948" y="942725"/>
            <a:ext cx="8189403" cy="4930041"/>
          </a:xfrm>
          <a:prstGeom prst="rect">
            <a:avLst/>
          </a:prstGeom>
        </p:spPr>
      </p:pic>
    </p:spTree>
    <p:extLst>
      <p:ext uri="{BB962C8B-B14F-4D97-AF65-F5344CB8AC3E}">
        <p14:creationId xmlns:p14="http://schemas.microsoft.com/office/powerpoint/2010/main" val="1480697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smtClean="0"/>
              <a:t>Cảm ơn thầy cô và các bạn đã lắng nghe!</a:t>
            </a:r>
            <a:endParaRPr lang="en-US" sz="4800" b="1"/>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025" y="1867694"/>
            <a:ext cx="5695950" cy="4267200"/>
          </a:xfrm>
        </p:spPr>
      </p:pic>
    </p:spTree>
    <p:extLst>
      <p:ext uri="{BB962C8B-B14F-4D97-AF65-F5344CB8AC3E}">
        <p14:creationId xmlns:p14="http://schemas.microsoft.com/office/powerpoint/2010/main" val="615347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n w="0"/>
                <a:solidFill>
                  <a:schemeClr val="accent1"/>
                </a:solidFill>
                <a:effectLst>
                  <a:outerShdw blurRad="38100" dist="25400" dir="5400000" algn="ctr" rotWithShape="0">
                    <a:srgbClr val="6E747A">
                      <a:alpha val="43000"/>
                    </a:srgbClr>
                  </a:outerShdw>
                </a:effectLst>
              </a:rPr>
              <a:t>Nội dung</a:t>
            </a:r>
            <a:endParaRPr lang="en-US">
              <a:ln w="0"/>
              <a:solidFill>
                <a:schemeClr val="accent1"/>
              </a:solidFill>
              <a:effectLst>
                <a:outerShdw blurRad="38100" dist="25400" dir="5400000" algn="ctr" rotWithShape="0">
                  <a:srgbClr val="6E747A">
                    <a:alpha val="43000"/>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0851655"/>
              </p:ext>
            </p:extLst>
          </p:nvPr>
        </p:nvGraphicFramePr>
        <p:xfrm>
          <a:off x="1096963" y="1428751"/>
          <a:ext cx="10058400" cy="5067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4772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359903" y="333156"/>
            <a:ext cx="8856984" cy="7200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b="1" smtClean="0">
                <a:solidFill>
                  <a:srgbClr val="EC5368"/>
                </a:solidFill>
              </a:rPr>
              <a:t>Thành viên Red Storm: </a:t>
            </a:r>
            <a:r>
              <a:rPr lang="en-US" b="1" smtClean="0"/>
              <a:t>5</a:t>
            </a:r>
            <a:endParaRPr lang="bg-BG" dirty="0" smtClean="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731847" y="1526961"/>
            <a:ext cx="10584640" cy="4113987"/>
          </a:xfrm>
          <a:prstGeom prst="rect">
            <a:avLst/>
          </a:prstGeom>
        </p:spPr>
      </p:pic>
    </p:spTree>
    <p:extLst>
      <p:ext uri="{BB962C8B-B14F-4D97-AF65-F5344CB8AC3E}">
        <p14:creationId xmlns:p14="http://schemas.microsoft.com/office/powerpoint/2010/main" val="1474761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41463"/>
            <a:ext cx="10515600" cy="1325563"/>
          </a:xfrm>
        </p:spPr>
        <p:txBody>
          <a:bodyPr/>
          <a:lstStyle/>
          <a:p>
            <a:pPr algn="ctr"/>
            <a:r>
              <a:rPr lang="en-US" b="1" smtClean="0">
                <a:solidFill>
                  <a:srgbClr val="FF0066"/>
                </a:solidFill>
              </a:rPr>
              <a:t>Đặc tả: </a:t>
            </a:r>
            <a:r>
              <a:rPr lang="en-US" smtClean="0">
                <a:ln w="0"/>
                <a:effectLst>
                  <a:outerShdw blurRad="38100" dist="19050" dir="2700000" algn="tl" rotWithShape="0">
                    <a:schemeClr val="dk1">
                      <a:alpha val="40000"/>
                    </a:schemeClr>
                  </a:outerShdw>
                </a:effectLst>
              </a:rPr>
              <a:t>Quy trình bán hàng online</a:t>
            </a:r>
            <a:endParaRPr lang="en-US">
              <a:ln w="0"/>
              <a:effectLst>
                <a:outerShdw blurRad="38100" dist="19050" dir="2700000" algn="tl" rotWithShape="0">
                  <a:schemeClr val="dk1">
                    <a:alpha val="40000"/>
                  </a:schemeClr>
                </a:outerShdw>
              </a:effectLst>
            </a:endParaRPr>
          </a:p>
        </p:txBody>
      </p:sp>
      <p:sp>
        <p:nvSpPr>
          <p:cNvPr id="7" name="Rectangle 6"/>
          <p:cNvSpPr/>
          <p:nvPr/>
        </p:nvSpPr>
        <p:spPr>
          <a:xfrm>
            <a:off x="838200" y="3483551"/>
            <a:ext cx="2493310" cy="461665"/>
          </a:xfrm>
          <a:prstGeom prst="rect">
            <a:avLst/>
          </a:prstGeom>
          <a:noFill/>
        </p:spPr>
        <p:txBody>
          <a:bodyPr wrap="none" lIns="91440" tIns="45720" rIns="91440" bIns="45720">
            <a:spAutoFit/>
          </a:bodyPr>
          <a:lstStyle/>
          <a:p>
            <a:pPr algn="ctr"/>
            <a:r>
              <a:rPr lang="en-US" sz="2400" b="0" cap="none" spc="0" smtClean="0">
                <a:ln w="0"/>
                <a:solidFill>
                  <a:schemeClr val="accent1"/>
                </a:solidFill>
                <a:effectLst>
                  <a:outerShdw blurRad="38100" dist="25400" dir="5400000" algn="ctr" rotWithShape="0">
                    <a:srgbClr val="6E747A">
                      <a:alpha val="43000"/>
                    </a:srgbClr>
                  </a:outerShdw>
                </a:effectLst>
              </a:rPr>
              <a:t>Chọn và mua hàng</a:t>
            </a:r>
            <a:endParaRPr lang="en-US" sz="2400" b="0" cap="none" spc="0">
              <a:ln w="0"/>
              <a:solidFill>
                <a:schemeClr val="accent1"/>
              </a:solidFill>
              <a:effectLst>
                <a:outerShdw blurRad="38100" dist="25400" dir="5400000" algn="ctr" rotWithShape="0">
                  <a:srgbClr val="6E747A">
                    <a:alpha val="43000"/>
                  </a:srgbClr>
                </a:outerShdw>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205" y="1633195"/>
            <a:ext cx="2295301" cy="1721476"/>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6144" y="1367027"/>
            <a:ext cx="1905158" cy="2009661"/>
          </a:xfrm>
          <a:prstGeom prst="rect">
            <a:avLst/>
          </a:prstGeom>
        </p:spPr>
      </p:pic>
      <p:sp>
        <p:nvSpPr>
          <p:cNvPr id="11" name="Rectangle 10"/>
          <p:cNvSpPr/>
          <p:nvPr/>
        </p:nvSpPr>
        <p:spPr>
          <a:xfrm>
            <a:off x="4610459" y="3505567"/>
            <a:ext cx="2405851" cy="461665"/>
          </a:xfrm>
          <a:prstGeom prst="rect">
            <a:avLst/>
          </a:prstGeom>
          <a:noFill/>
        </p:spPr>
        <p:txBody>
          <a:bodyPr wrap="none" lIns="91440" tIns="45720" rIns="91440" bIns="45720">
            <a:spAutoFit/>
          </a:bodyPr>
          <a:lstStyle/>
          <a:p>
            <a:pPr algn="ctr"/>
            <a:r>
              <a:rPr lang="en-US" sz="2400" smtClean="0">
                <a:ln w="0"/>
                <a:solidFill>
                  <a:schemeClr val="accent1"/>
                </a:solidFill>
                <a:effectLst>
                  <a:outerShdw blurRad="38100" dist="25400" dir="5400000" algn="ctr" rotWithShape="0">
                    <a:srgbClr val="6E747A">
                      <a:alpha val="43000"/>
                    </a:srgbClr>
                  </a:outerShdw>
                </a:effectLst>
              </a:rPr>
              <a:t>Đăng ký tài khoản</a:t>
            </a:r>
            <a:endParaRPr lang="en-US" sz="2400" b="0" cap="none" spc="0">
              <a:ln w="0"/>
              <a:solidFill>
                <a:schemeClr val="accent1"/>
              </a:solidFill>
              <a:effectLst>
                <a:outerShdw blurRad="38100" dist="25400" dir="5400000" algn="ctr" rotWithShape="0">
                  <a:srgbClr val="6E747A">
                    <a:alpha val="43000"/>
                  </a:srgbClr>
                </a:outerShdw>
              </a:effectLst>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9704" y="1633195"/>
            <a:ext cx="1819016" cy="1819016"/>
          </a:xfrm>
          <a:prstGeom prst="rect">
            <a:avLst/>
          </a:prstGeom>
        </p:spPr>
      </p:pic>
      <p:sp>
        <p:nvSpPr>
          <p:cNvPr id="13" name="Rectangle 12"/>
          <p:cNvSpPr/>
          <p:nvPr/>
        </p:nvSpPr>
        <p:spPr>
          <a:xfrm>
            <a:off x="8501672" y="3568884"/>
            <a:ext cx="2395079" cy="461665"/>
          </a:xfrm>
          <a:prstGeom prst="rect">
            <a:avLst/>
          </a:prstGeom>
          <a:noFill/>
        </p:spPr>
        <p:txBody>
          <a:bodyPr wrap="none" lIns="91440" tIns="45720" rIns="91440" bIns="45720">
            <a:spAutoFit/>
          </a:bodyPr>
          <a:lstStyle/>
          <a:p>
            <a:pPr algn="ctr"/>
            <a:r>
              <a:rPr lang="en-US" sz="2400" smtClean="0">
                <a:ln w="0"/>
                <a:solidFill>
                  <a:schemeClr val="accent1"/>
                </a:solidFill>
                <a:effectLst>
                  <a:outerShdw blurRad="38100" dist="25400" dir="5400000" algn="ctr" rotWithShape="0">
                    <a:srgbClr val="6E747A">
                      <a:alpha val="43000"/>
                    </a:srgbClr>
                  </a:outerShdw>
                </a:effectLst>
              </a:rPr>
              <a:t>Tư vấn trực tuyến</a:t>
            </a:r>
            <a:endParaRPr lang="en-US" sz="2400" b="0" cap="none" spc="0">
              <a:ln w="0"/>
              <a:solidFill>
                <a:schemeClr val="accent1"/>
              </a:solidFill>
              <a:effectLst>
                <a:outerShdw blurRad="38100" dist="25400" dir="5400000" algn="ctr" rotWithShape="0">
                  <a:srgbClr val="6E747A">
                    <a:alpha val="43000"/>
                  </a:srgbClr>
                </a:outerShdw>
              </a:effectLst>
            </a:endParaRP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6275" y="4378590"/>
            <a:ext cx="2506088" cy="1820011"/>
          </a:xfrm>
          <a:prstGeom prst="rect">
            <a:avLst/>
          </a:prstGeom>
        </p:spPr>
      </p:pic>
      <p:sp>
        <p:nvSpPr>
          <p:cNvPr id="15" name="Rectangle 14"/>
          <p:cNvSpPr/>
          <p:nvPr/>
        </p:nvSpPr>
        <p:spPr>
          <a:xfrm>
            <a:off x="3275521" y="6198600"/>
            <a:ext cx="1218603" cy="461665"/>
          </a:xfrm>
          <a:prstGeom prst="rect">
            <a:avLst/>
          </a:prstGeom>
          <a:noFill/>
        </p:spPr>
        <p:txBody>
          <a:bodyPr wrap="none" lIns="91440" tIns="45720" rIns="91440" bIns="45720">
            <a:spAutoFit/>
          </a:bodyPr>
          <a:lstStyle/>
          <a:p>
            <a:pPr algn="ctr"/>
            <a:r>
              <a:rPr lang="en-US" sz="2400" smtClean="0">
                <a:ln w="0"/>
                <a:solidFill>
                  <a:schemeClr val="accent1"/>
                </a:solidFill>
                <a:effectLst>
                  <a:outerShdw blurRad="38100" dist="25400" dir="5400000" algn="ctr" rotWithShape="0">
                    <a:srgbClr val="6E747A">
                      <a:alpha val="43000"/>
                    </a:srgbClr>
                  </a:outerShdw>
                </a:effectLst>
              </a:rPr>
              <a:t>Hậu mãi</a:t>
            </a:r>
            <a:endParaRPr lang="en-US" sz="2400" b="0" cap="none" spc="0">
              <a:ln w="0"/>
              <a:solidFill>
                <a:schemeClr val="accent1"/>
              </a:solidFill>
              <a:effectLst>
                <a:outerShdw blurRad="38100" dist="25400" dir="5400000" algn="ctr" rotWithShape="0">
                  <a:srgbClr val="6E747A">
                    <a:alpha val="43000"/>
                  </a:srgbClr>
                </a:outerShdw>
              </a:effectLst>
            </a:endParaRPr>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9352" y="4440719"/>
            <a:ext cx="2651617" cy="1988713"/>
          </a:xfrm>
          <a:prstGeom prst="rect">
            <a:avLst/>
          </a:prstGeom>
        </p:spPr>
      </p:pic>
      <p:sp>
        <p:nvSpPr>
          <p:cNvPr id="17" name="Rectangle 16"/>
          <p:cNvSpPr/>
          <p:nvPr/>
        </p:nvSpPr>
        <p:spPr>
          <a:xfrm>
            <a:off x="6722868" y="6210511"/>
            <a:ext cx="2425664" cy="461665"/>
          </a:xfrm>
          <a:prstGeom prst="rect">
            <a:avLst/>
          </a:prstGeom>
          <a:noFill/>
        </p:spPr>
        <p:txBody>
          <a:bodyPr wrap="none" lIns="91440" tIns="45720" rIns="91440" bIns="45720">
            <a:spAutoFit/>
          </a:bodyPr>
          <a:lstStyle/>
          <a:p>
            <a:pPr algn="ctr"/>
            <a:r>
              <a:rPr lang="en-US" sz="2400" smtClean="0">
                <a:ln w="0"/>
                <a:solidFill>
                  <a:schemeClr val="accent1"/>
                </a:solidFill>
                <a:effectLst>
                  <a:outerShdw blurRad="38100" dist="25400" dir="5400000" algn="ctr" rotWithShape="0">
                    <a:srgbClr val="6E747A">
                      <a:alpha val="43000"/>
                    </a:srgbClr>
                  </a:outerShdw>
                </a:effectLst>
              </a:rPr>
              <a:t>Quản lý sản phẩm</a:t>
            </a:r>
            <a:endParaRPr lang="en-US" sz="2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53450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3" grpId="0"/>
      <p:bldP spid="15"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373" y="-175788"/>
            <a:ext cx="10515600" cy="1325563"/>
          </a:xfrm>
        </p:spPr>
        <p:txBody>
          <a:bodyPr/>
          <a:lstStyle/>
          <a:p>
            <a:pPr algn="ctr"/>
            <a:r>
              <a:rPr lang="en-US" b="1" smtClean="0">
                <a:solidFill>
                  <a:srgbClr val="FF3399"/>
                </a:solidFill>
              </a:rPr>
              <a:t>Nghiệp vụ:</a:t>
            </a:r>
            <a:r>
              <a:rPr lang="en-US" b="1" smtClean="0"/>
              <a:t> Chọn và mua hàng</a:t>
            </a:r>
            <a:endParaRPr lang="en-US"/>
          </a:p>
        </p:txBody>
      </p:sp>
      <p:sp>
        <p:nvSpPr>
          <p:cNvPr id="3" name="Content Placeholder 2"/>
          <p:cNvSpPr>
            <a:spLocks noGrp="1"/>
          </p:cNvSpPr>
          <p:nvPr>
            <p:ph idx="1"/>
          </p:nvPr>
        </p:nvSpPr>
        <p:spPr>
          <a:xfrm>
            <a:off x="154546" y="1056068"/>
            <a:ext cx="12037454" cy="5801932"/>
          </a:xfrm>
        </p:spPr>
        <p:txBody>
          <a:bodyPr>
            <a:normAutofit fontScale="62500" lnSpcReduction="20000"/>
          </a:bodyPr>
          <a:lstStyle/>
          <a:p>
            <a:pPr lvl="0"/>
            <a:r>
              <a:rPr lang="en-US">
                <a:latin typeface="Times New Roman" panose="02020603050405020304" pitchFamily="18" charset="0"/>
                <a:cs typeface="Times New Roman" panose="02020603050405020304" pitchFamily="18" charset="0"/>
              </a:rPr>
              <a:t>Thông tin mỗi sản phẩm mà siêu thị cần quản lý: : Mã sách, tên sách, giá bìa, tác giả, nhà xuất bản, ngôn ngữ, công ty phát hành, trọng lượng, kích thước, số trang, ngày xuất bản, danh mục (ví dụ danh mục truyện tranh, danh mục truyện người lớn..).</a:t>
            </a:r>
            <a:endParaRPr lang="en-US" sz="2400">
              <a:latin typeface="Times New Roman" panose="02020603050405020304" pitchFamily="18" charset="0"/>
              <a:cs typeface="Times New Roman" panose="02020603050405020304" pitchFamily="18" charset="0"/>
            </a:endParaRPr>
          </a:p>
          <a:p>
            <a:pPr lvl="0"/>
            <a:r>
              <a:rPr lang="en-US">
                <a:latin typeface="Times New Roman" panose="02020603050405020304" pitchFamily="18" charset="0"/>
                <a:cs typeface="Times New Roman" panose="02020603050405020304" pitchFamily="18" charset="0"/>
              </a:rPr>
              <a:t>Khách hàng có thể xem danh sách các sản phẩm phù hợp với yêu cầu tìm kiếm của mình. Khách hàng có thể đưa sản phẩm được chọn vào giỏ hàng hiện tại, hoặc có thể xem thông tin chi tiết sản phẩm này. Và khi đang xem chi tiết sản phẩm, khách hàng vẫn có thể đưa sản phẩm được chọn vào giỏ hàng hiện tại của mình.</a:t>
            </a:r>
            <a:endParaRPr lang="en-US" sz="2400">
              <a:latin typeface="Times New Roman" panose="02020603050405020304" pitchFamily="18" charset="0"/>
              <a:cs typeface="Times New Roman" panose="02020603050405020304" pitchFamily="18" charset="0"/>
            </a:endParaRPr>
          </a:p>
          <a:p>
            <a:pPr lvl="0"/>
            <a:r>
              <a:rPr lang="en-US">
                <a:latin typeface="Times New Roman" panose="02020603050405020304" pitchFamily="18" charset="0"/>
                <a:cs typeface="Times New Roman" panose="02020603050405020304" pitchFamily="18" charset="0"/>
              </a:rPr>
              <a:t>Trong quá trình chọn và mua hàng, khách hàng có thể xem danh sách các sản phẩm đã được đưa vào giỏ hàng, cập nhật giỏ hàng (cập nhật số lượng mỗi sản phẩm cần mua, loại bỏ bớt sản phẩm ra khỏi giỏ hàng hiện tại…)</a:t>
            </a:r>
            <a:endParaRPr lang="en-US" sz="2400">
              <a:latin typeface="Times New Roman" panose="02020603050405020304" pitchFamily="18" charset="0"/>
              <a:cs typeface="Times New Roman" panose="02020603050405020304" pitchFamily="18" charset="0"/>
            </a:endParaRPr>
          </a:p>
          <a:p>
            <a:pPr lvl="0"/>
            <a:r>
              <a:rPr lang="en-US">
                <a:latin typeface="Times New Roman" panose="02020603050405020304" pitchFamily="18" charset="0"/>
                <a:cs typeface="Times New Roman" panose="02020603050405020304" pitchFamily="18" charset="0"/>
              </a:rPr>
              <a:t>Khách hàng chọn chức năng thanh toán sau khi chọn xong các sản phẩm cần mua để chính thức đặt mua hàng.</a:t>
            </a:r>
            <a:endParaRPr lang="en-US" sz="2400">
              <a:latin typeface="Times New Roman" panose="02020603050405020304" pitchFamily="18" charset="0"/>
              <a:cs typeface="Times New Roman" panose="02020603050405020304" pitchFamily="18" charset="0"/>
            </a:endParaRPr>
          </a:p>
          <a:p>
            <a:pPr lvl="0"/>
            <a:r>
              <a:rPr lang="en-US">
                <a:latin typeface="Times New Roman" panose="02020603050405020304" pitchFamily="18" charset="0"/>
                <a:cs typeface="Times New Roman" panose="02020603050405020304" pitchFamily="18" charset="0"/>
              </a:rPr>
              <a:t>Quy trình đặt mua hàng bao gồm:</a:t>
            </a:r>
            <a:endParaRPr lang="en-US" sz="2400">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Hệ thống yêu cầu khách hàng đăng nhập vào hệ thống nếu khách hàng chưa đăng nhập, hoặc đăng kí khách hàng mới nếu khách chưa có tài khoản trong hệ thống.</a:t>
            </a:r>
            <a:endParaRPr lang="en-US" sz="2000">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Khách hàng chọn phiếu giao hàng: phiếu giao hàng thường (trong vòng 3 ngày trở lại kể từ lúc đặt hàng, không tính ngày nghỉ, lễ, Tết,…) và phiếu giao hàng chuyển phát nhanh trong ngày tương ứng với phí giao hàng khác nhau và thời gian xử lý đơn hàng khác nhau.</a:t>
            </a:r>
            <a:endParaRPr lang="en-US" sz="2000">
              <a:latin typeface="Times New Roman" panose="02020603050405020304" pitchFamily="18" charset="0"/>
              <a:cs typeface="Times New Roman" panose="02020603050405020304" pitchFamily="18" charset="0"/>
            </a:endParaRPr>
          </a:p>
          <a:p>
            <a:pPr lvl="2"/>
            <a:r>
              <a:rPr lang="en-US">
                <a:latin typeface="Times New Roman" panose="02020603050405020304" pitchFamily="18" charset="0"/>
                <a:cs typeface="Times New Roman" panose="02020603050405020304" pitchFamily="18" charset="0"/>
              </a:rPr>
              <a:t>Nếu tổng trị giá đơn hàng từ 5 triệu trở lên, siêu thị sẽ chuyển phát nhanh trong ngày cho khách(Chỉ 1 số khu vực mới có thể chuyển phát nhanh trong ngày).</a:t>
            </a:r>
            <a:endParaRPr lang="en-US" sz="1800">
              <a:latin typeface="Times New Roman" panose="02020603050405020304" pitchFamily="18" charset="0"/>
              <a:cs typeface="Times New Roman" panose="02020603050405020304" pitchFamily="18" charset="0"/>
            </a:endParaRPr>
          </a:p>
          <a:p>
            <a:pPr lvl="2"/>
            <a:r>
              <a:rPr lang="en-US">
                <a:latin typeface="Times New Roman" panose="02020603050405020304" pitchFamily="18" charset="0"/>
                <a:cs typeface="Times New Roman" panose="02020603050405020304" pitchFamily="18" charset="0"/>
              </a:rPr>
              <a:t>Hệ thống sẽ tính phí giao hàng tuỳ thuộc vào khu vực giao hàng( theo địa chỉ người nhận) và loại hình giao hàng được khách chọn. Chi phí giao hàng sẽ được tính vào tổng trị giá hoá đơn. </a:t>
            </a:r>
            <a:endParaRPr lang="en-US" sz="1800">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Khách hàng nhập thông tin người nhận (gồm họ tên, địa chỉ nhận hàng, điện thoại người nhận, email, ghi chú). Lưu ý là người nhận có thể khác với người mua (ví dụ như khách mua tặng cho bạn bè, người yêu).</a:t>
            </a:r>
            <a:endParaRPr lang="en-US" sz="2000">
              <a:latin typeface="Times New Roman" panose="02020603050405020304" pitchFamily="18" charset="0"/>
              <a:cs typeface="Times New Roman" panose="02020603050405020304" pitchFamily="18" charset="0"/>
            </a:endParaRPr>
          </a:p>
          <a:p>
            <a:pPr lvl="1"/>
            <a:r>
              <a:rPr lang="en-US">
                <a:latin typeface="Times New Roman" panose="02020603050405020304" pitchFamily="18" charset="0"/>
                <a:cs typeface="Times New Roman" panose="02020603050405020304" pitchFamily="18" charset="0"/>
              </a:rPr>
              <a:t>Khách hàng chọn hình thức thanh toán. Có 2 hình thức thanh toán: thanh toán trả trước và thanh toán trả sau. </a:t>
            </a:r>
            <a:endParaRPr lang="en-US" sz="2000">
              <a:latin typeface="Times New Roman" panose="02020603050405020304" pitchFamily="18" charset="0"/>
              <a:cs typeface="Times New Roman" panose="02020603050405020304" pitchFamily="18" charset="0"/>
            </a:endParaRPr>
          </a:p>
          <a:p>
            <a:pPr lvl="2"/>
            <a:r>
              <a:rPr lang="en-US">
                <a:latin typeface="Times New Roman" panose="02020603050405020304" pitchFamily="18" charset="0"/>
                <a:cs typeface="Times New Roman" panose="02020603050405020304" pitchFamily="18" charset="0"/>
              </a:rPr>
              <a:t>Đối với thanh toán trả trước: Khách hàng thanh toán bằng thẻ tín dụng, hệ thống ngân lượng,… và hệ thống tự động kết nối đến dịch vụ thanh toán trực tuyến</a:t>
            </a:r>
            <a:endParaRPr lang="en-US" sz="180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Đối với thanh toán trả sau: Khách hàng sẽ thanh toán cho nhân viên giao hàng khi nhận hàng.</a:t>
            </a:r>
          </a:p>
        </p:txBody>
      </p:sp>
    </p:spTree>
    <p:extLst>
      <p:ext uri="{BB962C8B-B14F-4D97-AF65-F5344CB8AC3E}">
        <p14:creationId xmlns:p14="http://schemas.microsoft.com/office/powerpoint/2010/main" val="666542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373" y="-175788"/>
            <a:ext cx="10515600" cy="1325563"/>
          </a:xfrm>
        </p:spPr>
        <p:txBody>
          <a:bodyPr/>
          <a:lstStyle/>
          <a:p>
            <a:pPr algn="ctr"/>
            <a:r>
              <a:rPr lang="en-US" b="1" smtClean="0">
                <a:solidFill>
                  <a:srgbClr val="FF3399"/>
                </a:solidFill>
              </a:rPr>
              <a:t>Nghiệp vụ:</a:t>
            </a:r>
            <a:r>
              <a:rPr lang="en-US" b="1" smtClean="0"/>
              <a:t> Đăng ký tài khoản</a:t>
            </a:r>
            <a:endParaRPr lang="en-US"/>
          </a:p>
        </p:txBody>
      </p:sp>
      <p:sp>
        <p:nvSpPr>
          <p:cNvPr id="3" name="Content Placeholder 2"/>
          <p:cNvSpPr>
            <a:spLocks noGrp="1"/>
          </p:cNvSpPr>
          <p:nvPr>
            <p:ph idx="1"/>
          </p:nvPr>
        </p:nvSpPr>
        <p:spPr>
          <a:xfrm>
            <a:off x="154546" y="1056068"/>
            <a:ext cx="12037454" cy="5801932"/>
          </a:xfrm>
        </p:spPr>
        <p:txBody>
          <a:bodyPr>
            <a:normAutofit/>
          </a:bodyPr>
          <a:lstStyle/>
          <a:p>
            <a:pPr lvl="0"/>
            <a:r>
              <a:rPr lang="en-US"/>
              <a:t>Khách hàng phải đăng kí tài khoản trên hệ thống để có thể mua hàng trực tiếp trên hệ thống của cửa hàng một cách nhanh chóng</a:t>
            </a:r>
          </a:p>
          <a:p>
            <a:pPr lvl="0"/>
            <a:r>
              <a:rPr lang="en-US"/>
              <a:t>Khách hàng cung cấp những thông tin: họ tên, cmnd, ngày sinh, điện thoại, dịa chỉ, email..</a:t>
            </a:r>
          </a:p>
          <a:p>
            <a:pPr lvl="0"/>
            <a:r>
              <a:rPr lang="en-US"/>
              <a:t>Sau khi khách hành điền đầy đủ thông tin, hệ thống sẽ kiểm tra email đăng nhập của khách hàng đã tồn tại hay chưa, nếu chưa thì sẽ thông báo đăng kí thành công và hệ thống sẽ gửi thông báo này về email mà khách hàng dung để đăng kí.</a:t>
            </a:r>
          </a:p>
          <a:p>
            <a:pPr lvl="0"/>
            <a:r>
              <a:rPr lang="en-US"/>
              <a:t>Khách hàng đăng nhập vào tài khoản vừa tạo để xác nhận và có thể bắt đầu mua sản phẩm của cửa hàng.</a:t>
            </a: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893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373" y="-175788"/>
            <a:ext cx="10515600" cy="1325563"/>
          </a:xfrm>
        </p:spPr>
        <p:txBody>
          <a:bodyPr/>
          <a:lstStyle/>
          <a:p>
            <a:pPr algn="ctr"/>
            <a:r>
              <a:rPr lang="en-US" b="1" smtClean="0">
                <a:solidFill>
                  <a:srgbClr val="FF3399"/>
                </a:solidFill>
              </a:rPr>
              <a:t>Nghiệp vụ:</a:t>
            </a:r>
            <a:r>
              <a:rPr lang="en-US" b="1" smtClean="0"/>
              <a:t> Tư vấn trực tuyến</a:t>
            </a:r>
            <a:endParaRPr lang="en-US"/>
          </a:p>
        </p:txBody>
      </p:sp>
      <p:sp>
        <p:nvSpPr>
          <p:cNvPr id="3" name="Content Placeholder 2"/>
          <p:cNvSpPr>
            <a:spLocks noGrp="1"/>
          </p:cNvSpPr>
          <p:nvPr>
            <p:ph idx="1"/>
          </p:nvPr>
        </p:nvSpPr>
        <p:spPr>
          <a:xfrm>
            <a:off x="154546" y="1056068"/>
            <a:ext cx="12037454" cy="5801932"/>
          </a:xfrm>
        </p:spPr>
        <p:txBody>
          <a:bodyPr>
            <a:normAutofit/>
          </a:bodyPr>
          <a:lstStyle/>
          <a:p>
            <a:pPr lvl="0"/>
            <a:r>
              <a:rPr lang="en-US"/>
              <a:t>Khi khách hàng có nhu cầu phản hồi về chất lượng sản phẩm hoặc có thắc mắc về các quy trình của cửa hàng, thì khách hàng có thể liên hệ trực tiếp, thông qua mail, trên website hoặc thông qua đường dây nóng với bộ phận tư vấn để được giải đáp.</a:t>
            </a:r>
          </a:p>
          <a:p>
            <a:pPr lvl="0"/>
            <a:r>
              <a:rPr lang="en-US"/>
              <a:t>Bộ phận tư vấn sẽ tiếp nhận của cầu của khách hàng và trả lời khách hàng thông qua điện thoại, trên website hoặc gửi mail cho khách hàng.</a:t>
            </a:r>
          </a:p>
        </p:txBody>
      </p:sp>
    </p:spTree>
    <p:extLst>
      <p:ext uri="{BB962C8B-B14F-4D97-AF65-F5344CB8AC3E}">
        <p14:creationId xmlns:p14="http://schemas.microsoft.com/office/powerpoint/2010/main" val="3305051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373" y="-175788"/>
            <a:ext cx="10515600" cy="1325563"/>
          </a:xfrm>
        </p:spPr>
        <p:txBody>
          <a:bodyPr/>
          <a:lstStyle/>
          <a:p>
            <a:pPr algn="ctr"/>
            <a:r>
              <a:rPr lang="en-US" b="1" smtClean="0">
                <a:solidFill>
                  <a:srgbClr val="FF3399"/>
                </a:solidFill>
              </a:rPr>
              <a:t>Nghiệp vụ:</a:t>
            </a:r>
            <a:r>
              <a:rPr lang="en-US" b="1" smtClean="0"/>
              <a:t> Hậu mãi</a:t>
            </a:r>
            <a:endParaRPr lang="en-US"/>
          </a:p>
        </p:txBody>
      </p:sp>
      <p:sp>
        <p:nvSpPr>
          <p:cNvPr id="3" name="Content Placeholder 2"/>
          <p:cNvSpPr>
            <a:spLocks noGrp="1"/>
          </p:cNvSpPr>
          <p:nvPr>
            <p:ph idx="1"/>
          </p:nvPr>
        </p:nvSpPr>
        <p:spPr>
          <a:xfrm>
            <a:off x="154546" y="1056068"/>
            <a:ext cx="12037454" cy="5801932"/>
          </a:xfrm>
        </p:spPr>
        <p:txBody>
          <a:bodyPr>
            <a:normAutofit/>
          </a:bodyPr>
          <a:lstStyle/>
          <a:p>
            <a:pPr lvl="0"/>
            <a:r>
              <a:rPr lang="en-US"/>
              <a:t>Nếu khách hàng muốn hủy đơn hàng sau khi đặt hàng thì khách hàng gửi yêu cầu tới nhân viên. Khách hàng sẽ cung cấp thông tin đơn hàng của mình cho nhân viên. Nhân viên sẽ tiến hàng kiểm tra có đơn đặt hàng không. Nếu có đơn đặt hàng	 thì nhân viên sẽ hủy đơn đặt hàng đồng thời gửi mail xác nhận hủy đặt cho khách hàng. Nhân viên lưu lại thông tin hủy đặt hàng. Khách hàng chỉ có thể hủy đơn đặt hàng trước ngày giao hàng.</a:t>
            </a:r>
          </a:p>
          <a:p>
            <a:pPr lvl="0"/>
            <a:r>
              <a:rPr lang="en-US"/>
              <a:t>Nếu sản phẩm có lỗi thì khách hàng có thể đổi trả. Để đổi trả khách hàng gửi sản phẩm kèm theo đơn đặt hàng bằng chuyển phát. Nhân viên tiến hàng kiểm tra sản phẩm xem có bị lỗi như khách hàng mô tả hay không và sản phẩm có còn nguyên vẹn hay không. Nếu không thì tiến hành gửi trả lại cho khách hàng và thông báo không thể đổi trả được. Nếu có thì sẽ gửi trả sản phẩm mới cho khách hàng và mọi chi phí đổi trả sẽ do công ty chi trả. Khách hàng chỉ có thể đổi trả trong vòng 24h kể từ khi nhận sản phẩm.</a:t>
            </a:r>
          </a:p>
        </p:txBody>
      </p:sp>
    </p:spTree>
    <p:extLst>
      <p:ext uri="{BB962C8B-B14F-4D97-AF65-F5344CB8AC3E}">
        <p14:creationId xmlns:p14="http://schemas.microsoft.com/office/powerpoint/2010/main" val="2109027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373" y="-175788"/>
            <a:ext cx="10515600" cy="1325563"/>
          </a:xfrm>
        </p:spPr>
        <p:txBody>
          <a:bodyPr/>
          <a:lstStyle/>
          <a:p>
            <a:pPr algn="ctr"/>
            <a:r>
              <a:rPr lang="en-US" b="1" smtClean="0">
                <a:solidFill>
                  <a:srgbClr val="FF3399"/>
                </a:solidFill>
              </a:rPr>
              <a:t>Nghiệp vụ:</a:t>
            </a:r>
            <a:r>
              <a:rPr lang="en-US" b="1" smtClean="0"/>
              <a:t> Quản lý sản phẩm</a:t>
            </a:r>
            <a:endParaRPr lang="en-US"/>
          </a:p>
        </p:txBody>
      </p:sp>
      <p:sp>
        <p:nvSpPr>
          <p:cNvPr id="3" name="Content Placeholder 2"/>
          <p:cNvSpPr>
            <a:spLocks noGrp="1"/>
          </p:cNvSpPr>
          <p:nvPr>
            <p:ph idx="1"/>
          </p:nvPr>
        </p:nvSpPr>
        <p:spPr>
          <a:xfrm>
            <a:off x="154546" y="1056068"/>
            <a:ext cx="12037454" cy="5801932"/>
          </a:xfrm>
        </p:spPr>
        <p:txBody>
          <a:bodyPr>
            <a:normAutofit/>
          </a:bodyPr>
          <a:lstStyle/>
          <a:p>
            <a:pPr lvl="0"/>
            <a:r>
              <a:rPr lang="en-US"/>
              <a:t>Khi có sản phẩm mới thì nhân viên quản lý sản phẩm sẽ đưa sản phẩm này lên sản phẩm. Đồng thời có thể cập nhật các thông tin của sản phẩm như tên sản phẩm, mô tả, giá bán… hoặc xóa các sản phẩm trên website.</a:t>
            </a:r>
          </a:p>
          <a:p>
            <a:pPr lvl="0"/>
            <a:r>
              <a:rPr lang="en-US"/>
              <a:t>Khi có các chương trình khuyến mãi, giảm giá nhân viên sẽ cập nhật thông tin và đăng bài thông báo lên website.</a:t>
            </a:r>
          </a:p>
        </p:txBody>
      </p:sp>
    </p:spTree>
    <p:extLst>
      <p:ext uri="{BB962C8B-B14F-4D97-AF65-F5344CB8AC3E}">
        <p14:creationId xmlns:p14="http://schemas.microsoft.com/office/powerpoint/2010/main" val="304268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372</TotalTime>
  <Words>1030</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Times New Roman</vt:lpstr>
      <vt:lpstr>VNI-Free</vt:lpstr>
      <vt:lpstr>Wingdings</vt:lpstr>
      <vt:lpstr>Office Theme</vt:lpstr>
      <vt:lpstr>Website bán hàng trực tuyến</vt:lpstr>
      <vt:lpstr>Nội dung</vt:lpstr>
      <vt:lpstr>PowerPoint Presentation</vt:lpstr>
      <vt:lpstr>Đặc tả: Quy trình bán hàng online</vt:lpstr>
      <vt:lpstr>Nghiệp vụ: Chọn và mua hàng</vt:lpstr>
      <vt:lpstr>Nghiệp vụ: Đăng ký tài khoản</vt:lpstr>
      <vt:lpstr>Nghiệp vụ: Tư vấn trực tuyến</vt:lpstr>
      <vt:lpstr>Nghiệp vụ: Hậu mãi</vt:lpstr>
      <vt:lpstr>Nghiệp vụ: Quản lý sản phẩm</vt:lpstr>
      <vt:lpstr>Use case nghiệp vụ</vt:lpstr>
      <vt:lpstr>Sơ đồ: Activity diagram</vt:lpstr>
      <vt:lpstr>Sơ đồ: Activity diagram</vt:lpstr>
      <vt:lpstr>Sơ đồ: Activity diagram</vt:lpstr>
      <vt:lpstr>Sơ đồ: Activity diagram</vt:lpstr>
      <vt:lpstr>Sơ đồ: Activity diagram</vt:lpstr>
      <vt:lpstr>Cảm ơn thầy cô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Chiến lược thực hiện</dc:title>
  <dc:creator>Long Nguyễn Đức Hoàng</dc:creator>
  <cp:lastModifiedBy>Long Nguyễn Đức Hoàng</cp:lastModifiedBy>
  <cp:revision>39</cp:revision>
  <dcterms:created xsi:type="dcterms:W3CDTF">2015-09-01T14:51:33Z</dcterms:created>
  <dcterms:modified xsi:type="dcterms:W3CDTF">2015-10-03T13:54:24Z</dcterms:modified>
</cp:coreProperties>
</file>