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61" r:id="rId2"/>
    <p:sldId id="322" r:id="rId3"/>
    <p:sldId id="323" r:id="rId4"/>
    <p:sldId id="310" r:id="rId5"/>
    <p:sldId id="313" r:id="rId6"/>
    <p:sldId id="312" r:id="rId7"/>
    <p:sldId id="317" r:id="rId8"/>
    <p:sldId id="319" r:id="rId9"/>
    <p:sldId id="349" r:id="rId10"/>
    <p:sldId id="320" r:id="rId11"/>
    <p:sldId id="350" r:id="rId12"/>
    <p:sldId id="351" r:id="rId13"/>
    <p:sldId id="352" r:id="rId14"/>
    <p:sldId id="353" r:id="rId15"/>
    <p:sldId id="354" r:id="rId16"/>
    <p:sldId id="355" r:id="rId17"/>
    <p:sldId id="356" r:id="rId18"/>
    <p:sldId id="357" r:id="rId19"/>
    <p:sldId id="358" r:id="rId20"/>
    <p:sldId id="359" r:id="rId21"/>
    <p:sldId id="321" r:id="rId22"/>
    <p:sldId id="314" r:id="rId23"/>
    <p:sldId id="324" r:id="rId24"/>
    <p:sldId id="325" r:id="rId25"/>
    <p:sldId id="326" r:id="rId26"/>
    <p:sldId id="327" r:id="rId27"/>
    <p:sldId id="328" r:id="rId28"/>
    <p:sldId id="329" r:id="rId29"/>
    <p:sldId id="330" r:id="rId30"/>
    <p:sldId id="331" r:id="rId31"/>
    <p:sldId id="333" r:id="rId32"/>
    <p:sldId id="334" r:id="rId33"/>
    <p:sldId id="335" r:id="rId34"/>
    <p:sldId id="332" r:id="rId35"/>
    <p:sldId id="337" r:id="rId36"/>
    <p:sldId id="338" r:id="rId37"/>
    <p:sldId id="339" r:id="rId38"/>
    <p:sldId id="336" r:id="rId39"/>
    <p:sldId id="340" r:id="rId40"/>
    <p:sldId id="341" r:id="rId41"/>
    <p:sldId id="343" r:id="rId42"/>
    <p:sldId id="345" r:id="rId43"/>
    <p:sldId id="342" r:id="rId44"/>
    <p:sldId id="344" r:id="rId45"/>
    <p:sldId id="346" r:id="rId46"/>
    <p:sldId id="347" r:id="rId47"/>
    <p:sldId id="348" r:id="rId48"/>
    <p:sldId id="315" r:id="rId49"/>
    <p:sldId id="316" r:id="rId50"/>
    <p:sldId id="309"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3399"/>
    <a:srgbClr val="003366"/>
    <a:srgbClr val="008080"/>
    <a:srgbClr val="00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9" d="100"/>
          <a:sy n="79" d="100"/>
        </p:scale>
        <p:origin x="-384"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1654F7-F36B-4683-8C63-0FDE8F62BE6C}" type="datetimeFigureOut">
              <a:rPr lang="en-US" smtClean="0"/>
              <a:t>11/17/2015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709949-6EB4-4BD9-98BC-F67CF0FC0C1F}" type="slidenum">
              <a:rPr lang="en-US" smtClean="0"/>
              <a:t>‹#›</a:t>
            </a:fld>
            <a:endParaRPr lang="en-US"/>
          </a:p>
        </p:txBody>
      </p:sp>
    </p:spTree>
    <p:extLst>
      <p:ext uri="{BB962C8B-B14F-4D97-AF65-F5344CB8AC3E}">
        <p14:creationId xmlns:p14="http://schemas.microsoft.com/office/powerpoint/2010/main" val="2648817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4DDAD74B-4254-4A15-B920-236F271C9A39}" type="slidenum">
              <a:rPr lang="id-ID" smtClean="0">
                <a:solidFill>
                  <a:prstClr val="black"/>
                </a:solidFill>
              </a:rPr>
              <a:pPr/>
              <a:t>4</a:t>
            </a:fld>
            <a:endParaRPr lang="id-ID">
              <a:solidFill>
                <a:prstClr val="black"/>
              </a:solidFill>
            </a:endParaRPr>
          </a:p>
        </p:txBody>
      </p:sp>
    </p:spTree>
    <p:extLst>
      <p:ext uri="{BB962C8B-B14F-4D97-AF65-F5344CB8AC3E}">
        <p14:creationId xmlns:p14="http://schemas.microsoft.com/office/powerpoint/2010/main" val="430365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69EF49-5B54-4C78-AD5B-7FF2C2B876DD}" type="slidenum">
              <a:rPr lang="ms-MY" smtClean="0">
                <a:solidFill>
                  <a:prstClr val="black"/>
                </a:solidFill>
              </a:rPr>
              <a:pPr/>
              <a:t>6</a:t>
            </a:fld>
            <a:endParaRPr lang="ms-MY">
              <a:solidFill>
                <a:prstClr val="black"/>
              </a:solidFill>
            </a:endParaRPr>
          </a:p>
        </p:txBody>
      </p:sp>
    </p:spTree>
    <p:extLst>
      <p:ext uri="{BB962C8B-B14F-4D97-AF65-F5344CB8AC3E}">
        <p14:creationId xmlns:p14="http://schemas.microsoft.com/office/powerpoint/2010/main" val="25616862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F489EFF-3AF9-42EA-BC1A-94C6CDCEDD32}" type="datetimeFigureOut">
              <a:rPr lang="en-US" smtClean="0"/>
              <a:t>11/17/2015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3085506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489EFF-3AF9-42EA-BC1A-94C6CDCEDD32}" type="datetimeFigureOut">
              <a:rPr lang="en-US" smtClean="0"/>
              <a:t>11/17/2015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1017504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489EFF-3AF9-42EA-BC1A-94C6CDCEDD32}" type="datetimeFigureOut">
              <a:rPr lang="en-US" smtClean="0"/>
              <a:t>11/17/2015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21013587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076147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83345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489EFF-3AF9-42EA-BC1A-94C6CDCEDD32}" type="datetimeFigureOut">
              <a:rPr lang="en-US" smtClean="0"/>
              <a:t>11/17/2015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3381832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489EFF-3AF9-42EA-BC1A-94C6CDCEDD32}" type="datetimeFigureOut">
              <a:rPr lang="en-US" smtClean="0"/>
              <a:t>11/17/2015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1712553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F489EFF-3AF9-42EA-BC1A-94C6CDCEDD32}" type="datetimeFigureOut">
              <a:rPr lang="en-US" smtClean="0"/>
              <a:t>11/17/2015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2349921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F489EFF-3AF9-42EA-BC1A-94C6CDCEDD32}" type="datetimeFigureOut">
              <a:rPr lang="en-US" smtClean="0"/>
              <a:t>11/17/2015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20471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F489EFF-3AF9-42EA-BC1A-94C6CDCEDD32}" type="datetimeFigureOut">
              <a:rPr lang="en-US" smtClean="0"/>
              <a:t>11/17/2015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3809697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489EFF-3AF9-42EA-BC1A-94C6CDCEDD32}" type="datetimeFigureOut">
              <a:rPr lang="en-US" smtClean="0"/>
              <a:t>11/17/2015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118665895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489EFF-3AF9-42EA-BC1A-94C6CDCEDD32}" type="datetimeFigureOut">
              <a:rPr lang="en-US" smtClean="0"/>
              <a:t>11/17/2015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1850103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489EFF-3AF9-42EA-BC1A-94C6CDCEDD32}" type="datetimeFigureOut">
              <a:rPr lang="en-US" smtClean="0"/>
              <a:t>11/17/2015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563142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489EFF-3AF9-42EA-BC1A-94C6CDCEDD32}" type="datetimeFigureOut">
              <a:rPr lang="en-US" smtClean="0"/>
              <a:t>11/17/2015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51628B-B711-4D44-8D35-0F575EAEB34E}" type="slidenum">
              <a:rPr lang="en-US" smtClean="0"/>
              <a:t>‹#›</a:t>
            </a:fld>
            <a:endParaRPr lang="en-US"/>
          </a:p>
        </p:txBody>
      </p:sp>
    </p:spTree>
    <p:extLst>
      <p:ext uri="{BB962C8B-B14F-4D97-AF65-F5344CB8AC3E}">
        <p14:creationId xmlns:p14="http://schemas.microsoft.com/office/powerpoint/2010/main" val="38359639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localhost:7474/browser/" TargetMode="External"/><Relationship Id="rId2" Type="http://schemas.openxmlformats.org/officeDocument/2006/relationships/hyperlink" Target="http://neo4j.com/"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localhost:7474/db/data/relationship/0"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7.gif"/><Relationship Id="rId5" Type="http://schemas.openxmlformats.org/officeDocument/2006/relationships/image" Target="../media/image6.jpe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2363067" y="572805"/>
            <a:ext cx="7557024" cy="1137075"/>
            <a:chOff x="1772300" y="429604"/>
            <a:chExt cx="5667768" cy="852806"/>
          </a:xfrm>
        </p:grpSpPr>
        <p:sp>
          <p:nvSpPr>
            <p:cNvPr id="8" name="Rectangle 22"/>
            <p:cNvSpPr>
              <a:spLocks noChangeArrowheads="1"/>
            </p:cNvSpPr>
            <p:nvPr/>
          </p:nvSpPr>
          <p:spPr bwMode="auto">
            <a:xfrm>
              <a:off x="2115362" y="429604"/>
              <a:ext cx="49817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algn="ctr" fontAlgn="base">
                <a:spcBef>
                  <a:spcPct val="0"/>
                </a:spcBef>
                <a:spcAft>
                  <a:spcPct val="0"/>
                </a:spcAft>
              </a:pPr>
              <a:r>
                <a:rPr lang="en-US" sz="3200" smtClean="0">
                  <a:solidFill>
                    <a:prstClr val="black"/>
                  </a:solidFill>
                  <a:latin typeface="Lato Light" pitchFamily="34" charset="0"/>
                  <a:cs typeface="Arial" pitchFamily="34" charset="0"/>
                </a:rPr>
                <a:t>ĐỀ TÀI 3: GRAPH STORE – NEO4J</a:t>
              </a:r>
              <a:endParaRPr lang="en-US" sz="1400" dirty="0">
                <a:solidFill>
                  <a:prstClr val="black"/>
                </a:solidFill>
                <a:latin typeface="Arial" pitchFamily="34" charset="0"/>
                <a:cs typeface="Arial" pitchFamily="34" charset="0"/>
              </a:endParaRPr>
            </a:p>
          </p:txBody>
        </p:sp>
        <p:sp>
          <p:nvSpPr>
            <p:cNvPr id="9" name="TextBox 8"/>
            <p:cNvSpPr txBox="1"/>
            <p:nvPr/>
          </p:nvSpPr>
          <p:spPr>
            <a:xfrm>
              <a:off x="1772300" y="751496"/>
              <a:ext cx="5667768" cy="530914"/>
            </a:xfrm>
            <a:prstGeom prst="rect">
              <a:avLst/>
            </a:prstGeom>
            <a:noFill/>
          </p:spPr>
          <p:txBody>
            <a:bodyPr wrap="square" rtlCol="0">
              <a:spAutoFit/>
            </a:bodyPr>
            <a:lstStyle/>
            <a:p>
              <a:pPr algn="ctr"/>
              <a:r>
                <a:rPr lang="en-US" sz="2000" smtClean="0">
                  <a:solidFill>
                    <a:prstClr val="black"/>
                  </a:solidFill>
                  <a:latin typeface="Lato Light" pitchFamily="34" charset="0"/>
                </a:rPr>
                <a:t>Giáo viên: Nguyễn Trần Minh Thư</a:t>
              </a:r>
            </a:p>
            <a:p>
              <a:pPr algn="ctr"/>
              <a:r>
                <a:rPr lang="en-US" sz="2000" smtClean="0">
                  <a:solidFill>
                    <a:prstClr val="black"/>
                  </a:solidFill>
                  <a:latin typeface="Lato Light" pitchFamily="34" charset="0"/>
                </a:rPr>
                <a:t>Nhóm 04</a:t>
              </a:r>
              <a:endParaRPr lang="en-US" sz="2000" dirty="0">
                <a:solidFill>
                  <a:prstClr val="black"/>
                </a:solidFill>
                <a:latin typeface="Lato Light" pitchFamily="34" charset="0"/>
              </a:endParaRPr>
            </a:p>
          </p:txBody>
        </p:sp>
      </p:gr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301" y="1299448"/>
            <a:ext cx="4914363" cy="4914363"/>
          </a:xfrm>
          <a:prstGeom prst="rect">
            <a:avLst/>
          </a:prstGeom>
        </p:spPr>
      </p:pic>
      <p:sp>
        <p:nvSpPr>
          <p:cNvPr id="12" name="Shape 3133"/>
          <p:cNvSpPr/>
          <p:nvPr/>
        </p:nvSpPr>
        <p:spPr>
          <a:xfrm>
            <a:off x="6264275" y="2482487"/>
            <a:ext cx="4190695" cy="54615"/>
          </a:xfrm>
          <a:prstGeom prst="rect">
            <a:avLst/>
          </a:prstGeom>
          <a:solidFill>
            <a:srgbClr val="008080"/>
          </a:solidFill>
          <a:ln w="38100">
            <a:noFill/>
            <a:miter lim="400000"/>
          </a:ln>
        </p:spPr>
        <p:txBody>
          <a:bodyPr lIns="38100" tIns="38100" rIns="38100" bIns="38100" anchor="ctr"/>
          <a:lstStyle/>
          <a:p>
            <a:pPr>
              <a:defRPr sz="3200">
                <a:solidFill>
                  <a:srgbClr val="FFFFFF"/>
                </a:solidFill>
                <a:latin typeface="Helvetica Light"/>
                <a:ea typeface="Helvetica Light"/>
                <a:cs typeface="Helvetica Light"/>
                <a:sym typeface="Helvetica Light"/>
              </a:defRPr>
            </a:pPr>
            <a:endParaRPr sz="3200">
              <a:solidFill>
                <a:srgbClr val="FFFFFF"/>
              </a:solidFill>
              <a:latin typeface="Helvetica Light"/>
              <a:ea typeface="Helvetica Light"/>
              <a:cs typeface="Helvetica Light"/>
              <a:sym typeface="Helvetica Light"/>
            </a:endParaRPr>
          </a:p>
        </p:txBody>
      </p:sp>
      <p:sp>
        <p:nvSpPr>
          <p:cNvPr id="13" name="TextBox 12"/>
          <p:cNvSpPr txBox="1"/>
          <p:nvPr/>
        </p:nvSpPr>
        <p:spPr>
          <a:xfrm>
            <a:off x="6207616" y="2151268"/>
            <a:ext cx="5035640" cy="307777"/>
          </a:xfrm>
          <a:prstGeom prst="rect">
            <a:avLst/>
          </a:prstGeom>
          <a:noFill/>
        </p:spPr>
        <p:txBody>
          <a:bodyPr wrap="square" lIns="0" tIns="0" rIns="0" bIns="0" rtlCol="0">
            <a:spAutoFit/>
          </a:bodyPr>
          <a:lstStyle/>
          <a:p>
            <a:r>
              <a:rPr lang="en-GB" sz="2000">
                <a:solidFill>
                  <a:prstClr val="white">
                    <a:lumMod val="65000"/>
                  </a:prstClr>
                </a:solidFill>
                <a:latin typeface="Kontrapunkt Bob" panose="02000000000000000000" pitchFamily="50" charset="0"/>
              </a:rPr>
              <a:t>1</a:t>
            </a:r>
            <a:r>
              <a:rPr lang="en-GB" sz="2000" smtClean="0">
                <a:solidFill>
                  <a:prstClr val="white">
                    <a:lumMod val="65000"/>
                  </a:prstClr>
                </a:solidFill>
                <a:latin typeface="Kontrapunkt Bob" panose="02000000000000000000" pitchFamily="50" charset="0"/>
              </a:rPr>
              <a:t>. Trương Thanh sỉ (Nhóm trưởng) </a:t>
            </a:r>
            <a:endParaRPr lang="en-GB" sz="2000" dirty="0">
              <a:solidFill>
                <a:prstClr val="white">
                  <a:lumMod val="65000"/>
                </a:prstClr>
              </a:solidFill>
              <a:latin typeface="Kontrapunkt Bob" panose="02000000000000000000" pitchFamily="50" charset="0"/>
            </a:endParaRPr>
          </a:p>
        </p:txBody>
      </p:sp>
      <p:sp>
        <p:nvSpPr>
          <p:cNvPr id="35" name="Shape 3133"/>
          <p:cNvSpPr/>
          <p:nvPr/>
        </p:nvSpPr>
        <p:spPr>
          <a:xfrm flipV="1">
            <a:off x="6264275" y="3186245"/>
            <a:ext cx="4190694" cy="45719"/>
          </a:xfrm>
          <a:prstGeom prst="rect">
            <a:avLst/>
          </a:prstGeom>
          <a:solidFill>
            <a:srgbClr val="008080"/>
          </a:solidFill>
          <a:ln w="38100">
            <a:noFill/>
            <a:miter lim="400000"/>
          </a:ln>
        </p:spPr>
        <p:txBody>
          <a:bodyPr lIns="38100" tIns="38100" rIns="38100" bIns="38100" anchor="ctr"/>
          <a:lstStyle/>
          <a:p>
            <a:pPr>
              <a:defRPr sz="3200">
                <a:solidFill>
                  <a:srgbClr val="FFFFFF"/>
                </a:solidFill>
                <a:latin typeface="Helvetica Light"/>
                <a:ea typeface="Helvetica Light"/>
                <a:cs typeface="Helvetica Light"/>
                <a:sym typeface="Helvetica Light"/>
              </a:defRPr>
            </a:pPr>
            <a:endParaRPr sz="3200">
              <a:solidFill>
                <a:srgbClr val="FFFFFF"/>
              </a:solidFill>
              <a:latin typeface="Helvetica Light"/>
              <a:ea typeface="Helvetica Light"/>
              <a:cs typeface="Helvetica Light"/>
              <a:sym typeface="Helvetica Light"/>
            </a:endParaRPr>
          </a:p>
        </p:txBody>
      </p:sp>
      <p:sp>
        <p:nvSpPr>
          <p:cNvPr id="36" name="TextBox 35"/>
          <p:cNvSpPr txBox="1"/>
          <p:nvPr/>
        </p:nvSpPr>
        <p:spPr>
          <a:xfrm>
            <a:off x="6228312" y="2923567"/>
            <a:ext cx="4226657" cy="307777"/>
          </a:xfrm>
          <a:prstGeom prst="rect">
            <a:avLst/>
          </a:prstGeom>
          <a:noFill/>
        </p:spPr>
        <p:txBody>
          <a:bodyPr wrap="square" lIns="0" tIns="0" rIns="0" bIns="0" rtlCol="0">
            <a:spAutoFit/>
          </a:bodyPr>
          <a:lstStyle/>
          <a:p>
            <a:r>
              <a:rPr lang="en-GB" sz="2000" smtClean="0">
                <a:solidFill>
                  <a:prstClr val="white">
                    <a:lumMod val="65000"/>
                  </a:prstClr>
                </a:solidFill>
                <a:latin typeface="Kontrapunkt Bob" panose="02000000000000000000" pitchFamily="50" charset="0"/>
              </a:rPr>
              <a:t>2. Nguyễn Đức Hoàng Long</a:t>
            </a:r>
            <a:endParaRPr lang="en-GB" sz="2000" dirty="0">
              <a:solidFill>
                <a:prstClr val="white">
                  <a:lumMod val="65000"/>
                </a:prstClr>
              </a:solidFill>
              <a:latin typeface="Kontrapunkt Bob" panose="02000000000000000000" pitchFamily="50" charset="0"/>
            </a:endParaRPr>
          </a:p>
        </p:txBody>
      </p:sp>
      <p:sp>
        <p:nvSpPr>
          <p:cNvPr id="37" name="Shape 3133"/>
          <p:cNvSpPr/>
          <p:nvPr/>
        </p:nvSpPr>
        <p:spPr>
          <a:xfrm flipV="1">
            <a:off x="6300237" y="3878664"/>
            <a:ext cx="4190694" cy="45719"/>
          </a:xfrm>
          <a:prstGeom prst="rect">
            <a:avLst/>
          </a:prstGeom>
          <a:solidFill>
            <a:srgbClr val="008080"/>
          </a:solidFill>
          <a:ln w="38100">
            <a:noFill/>
            <a:miter lim="400000"/>
          </a:ln>
        </p:spPr>
        <p:txBody>
          <a:bodyPr lIns="38100" tIns="38100" rIns="38100" bIns="38100" anchor="ctr"/>
          <a:lstStyle/>
          <a:p>
            <a:pPr>
              <a:defRPr sz="3200">
                <a:solidFill>
                  <a:srgbClr val="FFFFFF"/>
                </a:solidFill>
                <a:latin typeface="Helvetica Light"/>
                <a:ea typeface="Helvetica Light"/>
                <a:cs typeface="Helvetica Light"/>
                <a:sym typeface="Helvetica Light"/>
              </a:defRPr>
            </a:pPr>
            <a:endParaRPr sz="3200">
              <a:solidFill>
                <a:srgbClr val="FFFFFF"/>
              </a:solidFill>
              <a:latin typeface="Helvetica Light"/>
              <a:ea typeface="Helvetica Light"/>
              <a:cs typeface="Helvetica Light"/>
              <a:sym typeface="Helvetica Light"/>
            </a:endParaRPr>
          </a:p>
        </p:txBody>
      </p:sp>
      <p:sp>
        <p:nvSpPr>
          <p:cNvPr id="38" name="TextBox 37"/>
          <p:cNvSpPr txBox="1"/>
          <p:nvPr/>
        </p:nvSpPr>
        <p:spPr>
          <a:xfrm>
            <a:off x="6264275" y="3615985"/>
            <a:ext cx="3691778" cy="307777"/>
          </a:xfrm>
          <a:prstGeom prst="rect">
            <a:avLst/>
          </a:prstGeom>
          <a:noFill/>
        </p:spPr>
        <p:txBody>
          <a:bodyPr wrap="square" lIns="0" tIns="0" rIns="0" bIns="0" rtlCol="0">
            <a:spAutoFit/>
          </a:bodyPr>
          <a:lstStyle/>
          <a:p>
            <a:r>
              <a:rPr lang="en-GB" sz="2000">
                <a:solidFill>
                  <a:prstClr val="white">
                    <a:lumMod val="65000"/>
                  </a:prstClr>
                </a:solidFill>
                <a:latin typeface="Kontrapunkt Bob" panose="02000000000000000000" pitchFamily="50" charset="0"/>
              </a:rPr>
              <a:t>3</a:t>
            </a:r>
            <a:r>
              <a:rPr lang="en-GB" sz="2000" smtClean="0">
                <a:solidFill>
                  <a:prstClr val="white">
                    <a:lumMod val="65000"/>
                  </a:prstClr>
                </a:solidFill>
                <a:latin typeface="Kontrapunkt Bob" panose="02000000000000000000" pitchFamily="50" charset="0"/>
              </a:rPr>
              <a:t>. Nguyễn Phượng Lĩnh</a:t>
            </a:r>
            <a:endParaRPr lang="en-GB" sz="2000" dirty="0">
              <a:solidFill>
                <a:prstClr val="white">
                  <a:lumMod val="65000"/>
                </a:prstClr>
              </a:solidFill>
              <a:latin typeface="Kontrapunkt Bob" panose="02000000000000000000" pitchFamily="50" charset="0"/>
            </a:endParaRPr>
          </a:p>
        </p:txBody>
      </p:sp>
      <p:sp>
        <p:nvSpPr>
          <p:cNvPr id="39" name="Shape 3133"/>
          <p:cNvSpPr/>
          <p:nvPr/>
        </p:nvSpPr>
        <p:spPr>
          <a:xfrm flipV="1">
            <a:off x="6243578" y="4604041"/>
            <a:ext cx="4211391" cy="45719"/>
          </a:xfrm>
          <a:prstGeom prst="rect">
            <a:avLst/>
          </a:prstGeom>
          <a:solidFill>
            <a:srgbClr val="008080"/>
          </a:solidFill>
          <a:ln w="38100">
            <a:noFill/>
            <a:miter lim="400000"/>
          </a:ln>
        </p:spPr>
        <p:txBody>
          <a:bodyPr lIns="38100" tIns="38100" rIns="38100" bIns="38100" anchor="ctr"/>
          <a:lstStyle/>
          <a:p>
            <a:pPr>
              <a:defRPr sz="3200">
                <a:solidFill>
                  <a:srgbClr val="FFFFFF"/>
                </a:solidFill>
                <a:latin typeface="Helvetica Light"/>
                <a:ea typeface="Helvetica Light"/>
                <a:cs typeface="Helvetica Light"/>
                <a:sym typeface="Helvetica Light"/>
              </a:defRPr>
            </a:pPr>
            <a:endParaRPr sz="3200">
              <a:solidFill>
                <a:srgbClr val="FFFFFF"/>
              </a:solidFill>
              <a:latin typeface="Helvetica Light"/>
              <a:ea typeface="Helvetica Light"/>
              <a:cs typeface="Helvetica Light"/>
              <a:sym typeface="Helvetica Light"/>
            </a:endParaRPr>
          </a:p>
        </p:txBody>
      </p:sp>
      <p:sp>
        <p:nvSpPr>
          <p:cNvPr id="40" name="TextBox 39"/>
          <p:cNvSpPr txBox="1"/>
          <p:nvPr/>
        </p:nvSpPr>
        <p:spPr>
          <a:xfrm>
            <a:off x="6207616" y="4341362"/>
            <a:ext cx="3691778" cy="307777"/>
          </a:xfrm>
          <a:prstGeom prst="rect">
            <a:avLst/>
          </a:prstGeom>
          <a:noFill/>
        </p:spPr>
        <p:txBody>
          <a:bodyPr wrap="square" lIns="0" tIns="0" rIns="0" bIns="0" rtlCol="0">
            <a:spAutoFit/>
          </a:bodyPr>
          <a:lstStyle/>
          <a:p>
            <a:r>
              <a:rPr lang="en-GB" sz="2000">
                <a:solidFill>
                  <a:prstClr val="white">
                    <a:lumMod val="65000"/>
                  </a:prstClr>
                </a:solidFill>
                <a:latin typeface="Kontrapunkt Bob" panose="02000000000000000000" pitchFamily="50" charset="0"/>
              </a:rPr>
              <a:t>4</a:t>
            </a:r>
            <a:r>
              <a:rPr lang="en-GB" sz="2000" smtClean="0">
                <a:solidFill>
                  <a:prstClr val="white">
                    <a:lumMod val="65000"/>
                  </a:prstClr>
                </a:solidFill>
                <a:latin typeface="Kontrapunkt Bob" panose="02000000000000000000" pitchFamily="50" charset="0"/>
              </a:rPr>
              <a:t>. Hoàng Trung Nam</a:t>
            </a:r>
            <a:endParaRPr lang="en-GB" sz="2000" dirty="0">
              <a:solidFill>
                <a:prstClr val="white">
                  <a:lumMod val="65000"/>
                </a:prstClr>
              </a:solidFill>
              <a:latin typeface="Kontrapunkt Bob" panose="02000000000000000000" pitchFamily="50" charset="0"/>
            </a:endParaRPr>
          </a:p>
        </p:txBody>
      </p:sp>
      <p:sp>
        <p:nvSpPr>
          <p:cNvPr id="41" name="Shape 3133"/>
          <p:cNvSpPr/>
          <p:nvPr/>
        </p:nvSpPr>
        <p:spPr>
          <a:xfrm flipV="1">
            <a:off x="6264275" y="5298283"/>
            <a:ext cx="4175429" cy="45719"/>
          </a:xfrm>
          <a:prstGeom prst="rect">
            <a:avLst/>
          </a:prstGeom>
          <a:solidFill>
            <a:srgbClr val="008080"/>
          </a:solidFill>
          <a:ln w="38100">
            <a:noFill/>
            <a:miter lim="400000"/>
          </a:ln>
        </p:spPr>
        <p:txBody>
          <a:bodyPr lIns="38100" tIns="38100" rIns="38100" bIns="38100" anchor="ctr"/>
          <a:lstStyle/>
          <a:p>
            <a:pPr>
              <a:defRPr sz="3200">
                <a:solidFill>
                  <a:srgbClr val="FFFFFF"/>
                </a:solidFill>
                <a:latin typeface="Helvetica Light"/>
                <a:ea typeface="Helvetica Light"/>
                <a:cs typeface="Helvetica Light"/>
                <a:sym typeface="Helvetica Light"/>
              </a:defRPr>
            </a:pPr>
            <a:endParaRPr sz="3200">
              <a:solidFill>
                <a:srgbClr val="FFFFFF"/>
              </a:solidFill>
              <a:latin typeface="Helvetica Light"/>
              <a:ea typeface="Helvetica Light"/>
              <a:cs typeface="Helvetica Light"/>
              <a:sym typeface="Helvetica Light"/>
            </a:endParaRPr>
          </a:p>
        </p:txBody>
      </p:sp>
      <p:sp>
        <p:nvSpPr>
          <p:cNvPr id="42" name="TextBox 41"/>
          <p:cNvSpPr txBox="1"/>
          <p:nvPr/>
        </p:nvSpPr>
        <p:spPr>
          <a:xfrm>
            <a:off x="6228313" y="5035604"/>
            <a:ext cx="3691778" cy="307777"/>
          </a:xfrm>
          <a:prstGeom prst="rect">
            <a:avLst/>
          </a:prstGeom>
          <a:noFill/>
        </p:spPr>
        <p:txBody>
          <a:bodyPr wrap="square" lIns="0" tIns="0" rIns="0" bIns="0" rtlCol="0">
            <a:spAutoFit/>
          </a:bodyPr>
          <a:lstStyle/>
          <a:p>
            <a:r>
              <a:rPr lang="en-GB" sz="2000">
                <a:solidFill>
                  <a:prstClr val="white">
                    <a:lumMod val="65000"/>
                  </a:prstClr>
                </a:solidFill>
                <a:latin typeface="Kontrapunkt Bob" panose="02000000000000000000" pitchFamily="50" charset="0"/>
              </a:rPr>
              <a:t>5</a:t>
            </a:r>
            <a:r>
              <a:rPr lang="en-GB" sz="2000" smtClean="0">
                <a:solidFill>
                  <a:prstClr val="white">
                    <a:lumMod val="65000"/>
                  </a:prstClr>
                </a:solidFill>
                <a:latin typeface="Kontrapunkt Bob" panose="02000000000000000000" pitchFamily="50" charset="0"/>
              </a:rPr>
              <a:t>. Lê Nguyễn Nhạc</a:t>
            </a:r>
            <a:endParaRPr lang="en-GB" sz="2000" dirty="0">
              <a:solidFill>
                <a:prstClr val="white">
                  <a:lumMod val="65000"/>
                </a:prstClr>
              </a:solidFill>
              <a:latin typeface="Kontrapunkt Bob" panose="02000000000000000000" pitchFamily="50" charset="0"/>
            </a:endParaRPr>
          </a:p>
        </p:txBody>
      </p:sp>
    </p:spTree>
    <p:extLst>
      <p:ext uri="{BB962C8B-B14F-4D97-AF65-F5344CB8AC3E}">
        <p14:creationId xmlns:p14="http://schemas.microsoft.com/office/powerpoint/2010/main" val="866954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51284"/>
            <a:ext cx="10515600" cy="4925679"/>
          </a:xfrm>
        </p:spPr>
        <p:txBody>
          <a:bodyPr>
            <a:normAutofit lnSpcReduction="10000"/>
          </a:bodyPr>
          <a:lstStyle/>
          <a:p>
            <a:r>
              <a:rPr lang="en-US" dirty="0" err="1" smtClean="0"/>
              <a:t>Mô</a:t>
            </a:r>
            <a:r>
              <a:rPr lang="en-US" dirty="0" smtClean="0"/>
              <a:t> </a:t>
            </a:r>
            <a:r>
              <a:rPr lang="en-US" dirty="0" err="1" smtClean="0"/>
              <a:t>tả</a:t>
            </a:r>
            <a:r>
              <a:rPr lang="en-US" dirty="0" smtClean="0"/>
              <a:t>: </a:t>
            </a:r>
            <a:r>
              <a:rPr lang="en-US" dirty="0" err="1"/>
              <a:t>Bạn</a:t>
            </a:r>
            <a:r>
              <a:rPr lang="en-US" dirty="0"/>
              <a:t> </a:t>
            </a:r>
            <a:r>
              <a:rPr lang="en-US" dirty="0" err="1"/>
              <a:t>phải</a:t>
            </a:r>
            <a:r>
              <a:rPr lang="en-US" dirty="0"/>
              <a:t> </a:t>
            </a:r>
            <a:r>
              <a:rPr lang="en-US" dirty="0" err="1"/>
              <a:t>tạo</a:t>
            </a:r>
            <a:r>
              <a:rPr lang="en-US" dirty="0"/>
              <a:t> </a:t>
            </a:r>
            <a:r>
              <a:rPr lang="en-US" dirty="0" err="1"/>
              <a:t>ra</a:t>
            </a:r>
            <a:r>
              <a:rPr lang="en-US" dirty="0"/>
              <a:t> </a:t>
            </a:r>
            <a:r>
              <a:rPr lang="en-US" dirty="0" err="1"/>
              <a:t>được</a:t>
            </a:r>
            <a:r>
              <a:rPr lang="en-US" dirty="0"/>
              <a:t> </a:t>
            </a:r>
            <a:r>
              <a:rPr lang="en-US" dirty="0" err="1"/>
              <a:t>lời</a:t>
            </a:r>
            <a:r>
              <a:rPr lang="en-US" dirty="0"/>
              <a:t> </a:t>
            </a:r>
            <a:r>
              <a:rPr lang="en-US" dirty="0" err="1"/>
              <a:t>đề</a:t>
            </a:r>
            <a:r>
              <a:rPr lang="en-US" dirty="0"/>
              <a:t> </a:t>
            </a:r>
            <a:r>
              <a:rPr lang="en-US" dirty="0" err="1"/>
              <a:t>nghị</a:t>
            </a:r>
            <a:r>
              <a:rPr lang="en-US" dirty="0"/>
              <a:t> </a:t>
            </a:r>
            <a:r>
              <a:rPr lang="en-US" dirty="0" err="1"/>
              <a:t>kỹ</a:t>
            </a:r>
            <a:r>
              <a:rPr lang="en-US" dirty="0"/>
              <a:t> </a:t>
            </a:r>
            <a:r>
              <a:rPr lang="en-US" dirty="0" err="1"/>
              <a:t>thuật</a:t>
            </a:r>
            <a:r>
              <a:rPr lang="en-US" dirty="0"/>
              <a:t> </a:t>
            </a:r>
            <a:r>
              <a:rPr lang="en-US" dirty="0" err="1"/>
              <a:t>rượu</a:t>
            </a:r>
            <a:r>
              <a:rPr lang="en-US" dirty="0"/>
              <a:t> </a:t>
            </a:r>
            <a:r>
              <a:rPr lang="en-US" dirty="0" err="1"/>
              <a:t>với</a:t>
            </a:r>
            <a:r>
              <a:rPr lang="en-US" dirty="0"/>
              <a:t> </a:t>
            </a:r>
            <a:r>
              <a:rPr lang="en-US" dirty="0" err="1"/>
              <a:t>nhiều</a:t>
            </a:r>
            <a:r>
              <a:rPr lang="en-US" dirty="0"/>
              <a:t> </a:t>
            </a:r>
            <a:r>
              <a:rPr lang="en-US" dirty="0" err="1"/>
              <a:t>thành</a:t>
            </a:r>
            <a:r>
              <a:rPr lang="en-US" dirty="0"/>
              <a:t> </a:t>
            </a:r>
            <a:r>
              <a:rPr lang="en-US" dirty="0" err="1"/>
              <a:t>phần</a:t>
            </a:r>
            <a:r>
              <a:rPr lang="en-US" dirty="0"/>
              <a:t> </a:t>
            </a:r>
            <a:r>
              <a:rPr lang="en-US" dirty="0" err="1"/>
              <a:t>khác</a:t>
            </a:r>
            <a:r>
              <a:rPr lang="en-US" dirty="0"/>
              <a:t> </a:t>
            </a:r>
            <a:r>
              <a:rPr lang="en-US" dirty="0" err="1"/>
              <a:t>nhau</a:t>
            </a:r>
            <a:r>
              <a:rPr lang="en-US" dirty="0"/>
              <a:t> </a:t>
            </a:r>
            <a:r>
              <a:rPr lang="en-US" dirty="0" err="1"/>
              <a:t>như</a:t>
            </a:r>
            <a:r>
              <a:rPr lang="en-US" dirty="0"/>
              <a:t>: Regions, wineries, vintages </a:t>
            </a:r>
            <a:r>
              <a:rPr lang="en-US" dirty="0" err="1"/>
              <a:t>và</a:t>
            </a:r>
            <a:r>
              <a:rPr lang="en-US" dirty="0"/>
              <a:t> designations.</a:t>
            </a:r>
          </a:p>
          <a:p>
            <a:r>
              <a:rPr lang="en-US" dirty="0" err="1" smtClean="0"/>
              <a:t>Một</a:t>
            </a:r>
            <a:r>
              <a:rPr lang="en-US" dirty="0" smtClean="0"/>
              <a:t> </a:t>
            </a:r>
            <a:r>
              <a:rPr lang="en-US" dirty="0" err="1"/>
              <a:t>số</a:t>
            </a:r>
            <a:r>
              <a:rPr lang="en-US" dirty="0"/>
              <a:t> </a:t>
            </a:r>
            <a:r>
              <a:rPr lang="en-US" dirty="0" err="1"/>
              <a:t>từ</a:t>
            </a:r>
            <a:r>
              <a:rPr lang="en-US" dirty="0"/>
              <a:t> </a:t>
            </a:r>
            <a:r>
              <a:rPr lang="en-US" dirty="0" err="1"/>
              <a:t>đề</a:t>
            </a:r>
            <a:r>
              <a:rPr lang="en-US" dirty="0"/>
              <a:t> </a:t>
            </a:r>
            <a:r>
              <a:rPr lang="en-US" dirty="0" err="1"/>
              <a:t>cập</a:t>
            </a:r>
            <a:r>
              <a:rPr lang="en-US" dirty="0"/>
              <a:t> </a:t>
            </a:r>
            <a:r>
              <a:rPr lang="en-US" dirty="0" err="1"/>
              <a:t>bên</a:t>
            </a:r>
            <a:r>
              <a:rPr lang="en-US" dirty="0"/>
              <a:t> </a:t>
            </a:r>
            <a:r>
              <a:rPr lang="en-US" dirty="0" err="1"/>
              <a:t>trên</a:t>
            </a:r>
            <a:r>
              <a:rPr lang="en-US" dirty="0"/>
              <a:t> </a:t>
            </a:r>
            <a:r>
              <a:rPr lang="en-US" dirty="0" err="1"/>
              <a:t>về</a:t>
            </a:r>
            <a:r>
              <a:rPr lang="en-US" dirty="0"/>
              <a:t> </a:t>
            </a:r>
            <a:r>
              <a:rPr lang="en-US" dirty="0" err="1"/>
              <a:t>rượu</a:t>
            </a:r>
            <a:r>
              <a:rPr lang="en-US" dirty="0"/>
              <a:t>:</a:t>
            </a:r>
          </a:p>
          <a:p>
            <a:pPr marL="457200" lvl="1" indent="0">
              <a:buNone/>
            </a:pPr>
            <a:r>
              <a:rPr lang="en-US" dirty="0"/>
              <a:t>Regions: </a:t>
            </a:r>
            <a:r>
              <a:rPr lang="en-US" dirty="0" err="1"/>
              <a:t>Vùng</a:t>
            </a:r>
            <a:r>
              <a:rPr lang="en-US" dirty="0"/>
              <a:t> </a:t>
            </a:r>
            <a:r>
              <a:rPr lang="en-US" dirty="0" err="1"/>
              <a:t>miền</a:t>
            </a:r>
            <a:r>
              <a:rPr lang="en-US" dirty="0"/>
              <a:t> </a:t>
            </a:r>
            <a:r>
              <a:rPr lang="en-US" dirty="0" err="1"/>
              <a:t>sản</a:t>
            </a:r>
            <a:r>
              <a:rPr lang="en-US" dirty="0"/>
              <a:t> </a:t>
            </a:r>
            <a:r>
              <a:rPr lang="en-US" dirty="0" err="1"/>
              <a:t>xuất</a:t>
            </a:r>
            <a:r>
              <a:rPr lang="en-US" dirty="0"/>
              <a:t>.</a:t>
            </a:r>
          </a:p>
          <a:p>
            <a:pPr marL="457200" lvl="1" indent="0">
              <a:buNone/>
            </a:pPr>
            <a:r>
              <a:rPr lang="en-US" dirty="0"/>
              <a:t>Vineries: </a:t>
            </a:r>
            <a:r>
              <a:rPr lang="en-US" dirty="0" err="1"/>
              <a:t>Nhà</a:t>
            </a:r>
            <a:r>
              <a:rPr lang="en-US" dirty="0"/>
              <a:t> </a:t>
            </a:r>
            <a:r>
              <a:rPr lang="en-US" dirty="0" err="1"/>
              <a:t>máy</a:t>
            </a:r>
            <a:r>
              <a:rPr lang="en-US" dirty="0"/>
              <a:t> </a:t>
            </a:r>
            <a:r>
              <a:rPr lang="en-US" dirty="0" err="1"/>
              <a:t>sản</a:t>
            </a:r>
            <a:r>
              <a:rPr lang="en-US" dirty="0"/>
              <a:t> </a:t>
            </a:r>
            <a:r>
              <a:rPr lang="en-US" dirty="0" err="1"/>
              <a:t>xuất</a:t>
            </a:r>
            <a:r>
              <a:rPr lang="en-US" dirty="0"/>
              <a:t> </a:t>
            </a:r>
            <a:r>
              <a:rPr lang="en-US" dirty="0" err="1"/>
              <a:t>rượu</a:t>
            </a:r>
            <a:r>
              <a:rPr lang="en-US" dirty="0"/>
              <a:t>.</a:t>
            </a:r>
          </a:p>
          <a:p>
            <a:pPr marL="457200" lvl="1" indent="0">
              <a:buNone/>
            </a:pPr>
            <a:r>
              <a:rPr lang="en-US" dirty="0"/>
              <a:t>Vintages: </a:t>
            </a:r>
            <a:r>
              <a:rPr lang="en-US" dirty="0" err="1"/>
              <a:t>Nơi</a:t>
            </a:r>
            <a:r>
              <a:rPr lang="en-US" dirty="0"/>
              <a:t> </a:t>
            </a:r>
            <a:r>
              <a:rPr lang="en-US" dirty="0" err="1"/>
              <a:t>sản</a:t>
            </a:r>
            <a:r>
              <a:rPr lang="en-US" dirty="0"/>
              <a:t> </a:t>
            </a:r>
            <a:r>
              <a:rPr lang="en-US" dirty="0" err="1"/>
              <a:t>xuất</a:t>
            </a:r>
            <a:r>
              <a:rPr lang="en-US" dirty="0"/>
              <a:t> </a:t>
            </a:r>
            <a:r>
              <a:rPr lang="en-US" dirty="0" err="1"/>
              <a:t>nho</a:t>
            </a:r>
            <a:r>
              <a:rPr lang="en-US" dirty="0"/>
              <a:t>.</a:t>
            </a:r>
          </a:p>
          <a:p>
            <a:pPr marL="457200" lvl="1" indent="0">
              <a:buNone/>
            </a:pPr>
            <a:r>
              <a:rPr lang="en-US" dirty="0"/>
              <a:t>Designations: </a:t>
            </a:r>
            <a:r>
              <a:rPr lang="en-US" dirty="0" err="1"/>
              <a:t>Tên</a:t>
            </a:r>
            <a:r>
              <a:rPr lang="en-US" dirty="0"/>
              <a:t> </a:t>
            </a:r>
            <a:r>
              <a:rPr lang="en-US" dirty="0" err="1"/>
              <a:t>của</a:t>
            </a:r>
            <a:r>
              <a:rPr lang="en-US" dirty="0"/>
              <a:t> </a:t>
            </a:r>
            <a:r>
              <a:rPr lang="en-US" dirty="0" err="1"/>
              <a:t>rượu</a:t>
            </a:r>
            <a:r>
              <a:rPr lang="en-US" dirty="0"/>
              <a:t>.</a:t>
            </a:r>
          </a:p>
          <a:p>
            <a:pPr marL="457200" lvl="1" indent="0">
              <a:buNone/>
            </a:pPr>
            <a:r>
              <a:rPr lang="en-US" dirty="0"/>
              <a:t>Riesling: </a:t>
            </a:r>
            <a:r>
              <a:rPr lang="en-US" dirty="0" err="1"/>
              <a:t>một</a:t>
            </a:r>
            <a:r>
              <a:rPr lang="en-US" dirty="0"/>
              <a:t> </a:t>
            </a:r>
            <a:r>
              <a:rPr lang="en-US" dirty="0" err="1"/>
              <a:t>loại</a:t>
            </a:r>
            <a:r>
              <a:rPr lang="en-US" dirty="0"/>
              <a:t> </a:t>
            </a:r>
            <a:r>
              <a:rPr lang="en-US" dirty="0" err="1"/>
              <a:t>rượu</a:t>
            </a:r>
            <a:r>
              <a:rPr lang="en-US" dirty="0"/>
              <a:t> </a:t>
            </a:r>
            <a:r>
              <a:rPr lang="en-US" dirty="0" err="1"/>
              <a:t>nho</a:t>
            </a:r>
            <a:r>
              <a:rPr lang="en-US" dirty="0"/>
              <a:t> </a:t>
            </a:r>
            <a:r>
              <a:rPr lang="en-US" dirty="0" err="1"/>
              <a:t>nước</a:t>
            </a:r>
            <a:r>
              <a:rPr lang="en-US" dirty="0"/>
              <a:t> </a:t>
            </a:r>
            <a:r>
              <a:rPr lang="en-US" dirty="0" err="1"/>
              <a:t>Đức</a:t>
            </a:r>
            <a:r>
              <a:rPr lang="en-US" dirty="0"/>
              <a:t>.</a:t>
            </a:r>
          </a:p>
          <a:p>
            <a:pPr marL="457200" lvl="1" indent="0">
              <a:buNone/>
            </a:pPr>
            <a:r>
              <a:rPr lang="en-US" dirty="0"/>
              <a:t>Wine expert: </a:t>
            </a:r>
            <a:r>
              <a:rPr lang="en-US" dirty="0" err="1"/>
              <a:t>chuyên</a:t>
            </a:r>
            <a:r>
              <a:rPr lang="en-US" dirty="0"/>
              <a:t> </a:t>
            </a:r>
            <a:r>
              <a:rPr lang="en-US" dirty="0" err="1"/>
              <a:t>gia</a:t>
            </a:r>
            <a:r>
              <a:rPr lang="en-US" dirty="0"/>
              <a:t> </a:t>
            </a:r>
            <a:r>
              <a:rPr lang="en-US" dirty="0" err="1"/>
              <a:t>thẩm</a:t>
            </a:r>
            <a:r>
              <a:rPr lang="en-US" dirty="0"/>
              <a:t> </a:t>
            </a:r>
            <a:r>
              <a:rPr lang="en-US" dirty="0" err="1"/>
              <a:t>định</a:t>
            </a:r>
            <a:r>
              <a:rPr lang="en-US" dirty="0"/>
              <a:t> </a:t>
            </a:r>
            <a:r>
              <a:rPr lang="en-US" dirty="0" err="1" smtClean="0"/>
              <a:t>rượu</a:t>
            </a:r>
            <a:r>
              <a:rPr lang="en-US" dirty="0" smtClean="0"/>
              <a:t>.</a:t>
            </a:r>
            <a:endParaRPr lang="en-US" dirty="0"/>
          </a:p>
          <a:p>
            <a:r>
              <a:rPr lang="en-US" dirty="0" err="1" smtClean="0"/>
              <a:t>Vấn</a:t>
            </a:r>
            <a:r>
              <a:rPr lang="en-US" dirty="0" smtClean="0"/>
              <a:t> </a:t>
            </a:r>
            <a:r>
              <a:rPr lang="en-US" dirty="0" err="1" smtClean="0"/>
              <a:t>đề</a:t>
            </a:r>
            <a:r>
              <a:rPr lang="en-US" dirty="0" smtClean="0"/>
              <a:t>: </a:t>
            </a:r>
            <a:r>
              <a:rPr lang="en-US" dirty="0" err="1"/>
              <a:t>Bạn</a:t>
            </a:r>
            <a:r>
              <a:rPr lang="en-US" dirty="0"/>
              <a:t> </a:t>
            </a:r>
            <a:r>
              <a:rPr lang="en-US" dirty="0" err="1"/>
              <a:t>cần</a:t>
            </a:r>
            <a:r>
              <a:rPr lang="en-US" dirty="0"/>
              <a:t> </a:t>
            </a:r>
            <a:r>
              <a:rPr lang="en-US" dirty="0" err="1"/>
              <a:t>lưu</a:t>
            </a:r>
            <a:r>
              <a:rPr lang="en-US" dirty="0"/>
              <a:t> </a:t>
            </a:r>
            <a:r>
              <a:rPr lang="en-US" dirty="0" err="1"/>
              <a:t>trữ</a:t>
            </a:r>
            <a:r>
              <a:rPr lang="en-US" dirty="0"/>
              <a:t> </a:t>
            </a:r>
            <a:r>
              <a:rPr lang="en-US" dirty="0" err="1"/>
              <a:t>các</a:t>
            </a:r>
            <a:r>
              <a:rPr lang="en-US" dirty="0"/>
              <a:t> </a:t>
            </a:r>
            <a:r>
              <a:rPr lang="en-US" dirty="0" err="1"/>
              <a:t>công</a:t>
            </a:r>
            <a:r>
              <a:rPr lang="en-US" dirty="0"/>
              <a:t> </a:t>
            </a:r>
            <a:r>
              <a:rPr lang="en-US" dirty="0" err="1"/>
              <a:t>thức</a:t>
            </a:r>
            <a:r>
              <a:rPr lang="en-US" dirty="0"/>
              <a:t> </a:t>
            </a:r>
            <a:r>
              <a:rPr lang="en-US" dirty="0" err="1"/>
              <a:t>này</a:t>
            </a:r>
            <a:r>
              <a:rPr lang="en-US" dirty="0"/>
              <a:t> </a:t>
            </a:r>
            <a:r>
              <a:rPr lang="en-US" dirty="0" err="1"/>
              <a:t>từ</a:t>
            </a:r>
            <a:r>
              <a:rPr lang="en-US" dirty="0"/>
              <a:t> </a:t>
            </a:r>
            <a:r>
              <a:rPr lang="en-US" dirty="0" err="1"/>
              <a:t>các</a:t>
            </a:r>
            <a:r>
              <a:rPr lang="en-US" dirty="0"/>
              <a:t> </a:t>
            </a:r>
            <a:r>
              <a:rPr lang="en-US" dirty="0" err="1"/>
              <a:t>tác</a:t>
            </a:r>
            <a:r>
              <a:rPr lang="en-US" dirty="0"/>
              <a:t> </a:t>
            </a:r>
            <a:r>
              <a:rPr lang="en-US" dirty="0" err="1"/>
              <a:t>giả</a:t>
            </a:r>
            <a:r>
              <a:rPr lang="en-US" dirty="0"/>
              <a:t> </a:t>
            </a:r>
            <a:r>
              <a:rPr lang="en-US" dirty="0" err="1"/>
              <a:t>sau</a:t>
            </a:r>
            <a:r>
              <a:rPr lang="en-US" dirty="0"/>
              <a:t> </a:t>
            </a:r>
            <a:r>
              <a:rPr lang="en-US" dirty="0" err="1"/>
              <a:t>khi</a:t>
            </a:r>
            <a:r>
              <a:rPr lang="en-US" dirty="0"/>
              <a:t> </a:t>
            </a:r>
            <a:r>
              <a:rPr lang="en-US" dirty="0" err="1"/>
              <a:t>nhận</a:t>
            </a:r>
            <a:r>
              <a:rPr lang="en-US" dirty="0"/>
              <a:t> </a:t>
            </a:r>
            <a:r>
              <a:rPr lang="en-US" dirty="0" err="1"/>
              <a:t>được</a:t>
            </a:r>
            <a:r>
              <a:rPr lang="en-US" dirty="0"/>
              <a:t> </a:t>
            </a:r>
            <a:r>
              <a:rPr lang="en-US" dirty="0" err="1"/>
              <a:t>sự</a:t>
            </a:r>
            <a:r>
              <a:rPr lang="en-US" dirty="0"/>
              <a:t> </a:t>
            </a:r>
            <a:r>
              <a:rPr lang="en-US" dirty="0" err="1"/>
              <a:t>miêu</a:t>
            </a:r>
            <a:r>
              <a:rPr lang="en-US" dirty="0"/>
              <a:t> </a:t>
            </a:r>
            <a:r>
              <a:rPr lang="en-US" dirty="0" err="1"/>
              <a:t>tả</a:t>
            </a:r>
            <a:r>
              <a:rPr lang="en-US" dirty="0"/>
              <a:t> </a:t>
            </a:r>
            <a:r>
              <a:rPr lang="en-US" dirty="0" err="1"/>
              <a:t>của</a:t>
            </a:r>
            <a:r>
              <a:rPr lang="en-US" dirty="0"/>
              <a:t> </a:t>
            </a:r>
            <a:r>
              <a:rPr lang="en-US" dirty="0" err="1"/>
              <a:t>họ</a:t>
            </a:r>
            <a:r>
              <a:rPr lang="en-US" dirty="0"/>
              <a:t> </a:t>
            </a:r>
            <a:r>
              <a:rPr lang="en-US" dirty="0" err="1"/>
              <a:t>về</a:t>
            </a:r>
            <a:r>
              <a:rPr lang="en-US" dirty="0"/>
              <a:t> </a:t>
            </a:r>
            <a:r>
              <a:rPr lang="en-US" dirty="0" err="1"/>
              <a:t>cách</a:t>
            </a:r>
            <a:r>
              <a:rPr lang="en-US" dirty="0"/>
              <a:t> </a:t>
            </a:r>
            <a:r>
              <a:rPr lang="en-US" dirty="0" err="1"/>
              <a:t>nấu</a:t>
            </a:r>
            <a:r>
              <a:rPr lang="en-US" dirty="0"/>
              <a:t> </a:t>
            </a:r>
            <a:r>
              <a:rPr lang="en-US" dirty="0" err="1"/>
              <a:t>rượu</a:t>
            </a:r>
            <a:r>
              <a:rPr lang="en-US" dirty="0"/>
              <a:t> </a:t>
            </a:r>
            <a:r>
              <a:rPr lang="en-US" dirty="0" err="1"/>
              <a:t>và</a:t>
            </a:r>
            <a:r>
              <a:rPr lang="en-US" dirty="0"/>
              <a:t> </a:t>
            </a:r>
            <a:r>
              <a:rPr lang="en-US" dirty="0" err="1"/>
              <a:t>muốn</a:t>
            </a:r>
            <a:r>
              <a:rPr lang="en-US" dirty="0"/>
              <a:t> </a:t>
            </a:r>
            <a:r>
              <a:rPr lang="en-US" dirty="0" err="1"/>
              <a:t>người</a:t>
            </a:r>
            <a:r>
              <a:rPr lang="en-US" dirty="0"/>
              <a:t> </a:t>
            </a:r>
            <a:r>
              <a:rPr lang="en-US" dirty="0" err="1"/>
              <a:t>sử</a:t>
            </a:r>
            <a:r>
              <a:rPr lang="en-US" dirty="0"/>
              <a:t> </a:t>
            </a:r>
            <a:r>
              <a:rPr lang="en-US" dirty="0" err="1"/>
              <a:t>dụng</a:t>
            </a:r>
            <a:r>
              <a:rPr lang="en-US" dirty="0"/>
              <a:t> </a:t>
            </a:r>
            <a:r>
              <a:rPr lang="en-US" dirty="0" err="1"/>
              <a:t>tìm</a:t>
            </a:r>
            <a:r>
              <a:rPr lang="en-US" dirty="0"/>
              <a:t> </a:t>
            </a:r>
            <a:r>
              <a:rPr lang="en-US" dirty="0" err="1"/>
              <a:t>được</a:t>
            </a:r>
            <a:r>
              <a:rPr lang="en-US" dirty="0"/>
              <a:t> </a:t>
            </a:r>
            <a:r>
              <a:rPr lang="en-US" dirty="0" err="1"/>
              <a:t>loại</a:t>
            </a:r>
            <a:r>
              <a:rPr lang="en-US" dirty="0"/>
              <a:t> </a:t>
            </a:r>
            <a:r>
              <a:rPr lang="en-US" dirty="0" err="1"/>
              <a:t>rượu</a:t>
            </a:r>
            <a:r>
              <a:rPr lang="en-US" dirty="0"/>
              <a:t> </a:t>
            </a:r>
            <a:r>
              <a:rPr lang="en-US" dirty="0" err="1"/>
              <a:t>yêu</a:t>
            </a:r>
            <a:r>
              <a:rPr lang="en-US" dirty="0"/>
              <a:t> </a:t>
            </a:r>
            <a:r>
              <a:rPr lang="en-US" dirty="0" err="1"/>
              <a:t>thích</a:t>
            </a:r>
            <a:r>
              <a:rPr lang="en-US" dirty="0"/>
              <a:t>.</a:t>
            </a:r>
          </a:p>
          <a:p>
            <a:pPr marL="457200" lvl="1" indent="0">
              <a:buNone/>
            </a:pPr>
            <a:endParaRPr lang="en-US" dirty="0" smtClean="0"/>
          </a:p>
        </p:txBody>
      </p:sp>
      <p:sp>
        <p:nvSpPr>
          <p:cNvPr id="4" name="Title 3"/>
          <p:cNvSpPr>
            <a:spLocks noGrp="1"/>
          </p:cNvSpPr>
          <p:nvPr>
            <p:ph type="title"/>
          </p:nvPr>
        </p:nvSpPr>
        <p:spPr>
          <a:xfrm>
            <a:off x="838200" y="365126"/>
            <a:ext cx="10515600" cy="922253"/>
          </a:xfrm>
        </p:spPr>
        <p:txBody>
          <a:bodyPr/>
          <a:lstStyle/>
          <a:p>
            <a:r>
              <a:rPr lang="en-US" dirty="0" err="1" smtClean="0"/>
              <a:t>Ví</a:t>
            </a:r>
            <a:r>
              <a:rPr lang="en-US" dirty="0" smtClean="0"/>
              <a:t> </a:t>
            </a:r>
            <a:r>
              <a:rPr lang="en-US" dirty="0" err="1" smtClean="0"/>
              <a:t>dụ</a:t>
            </a:r>
            <a:endParaRPr lang="en-US" dirty="0"/>
          </a:p>
        </p:txBody>
      </p:sp>
    </p:spTree>
    <p:extLst>
      <p:ext uri="{BB962C8B-B14F-4D97-AF65-F5344CB8AC3E}">
        <p14:creationId xmlns:p14="http://schemas.microsoft.com/office/powerpoint/2010/main" val="3243360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77874"/>
          </a:xfrm>
        </p:spPr>
        <p:txBody>
          <a:bodyPr/>
          <a:lstStyle/>
          <a:p>
            <a:r>
              <a:rPr lang="en-US" dirty="0" err="1" smtClean="0"/>
              <a:t>Cách</a:t>
            </a:r>
            <a:r>
              <a:rPr lang="en-US" dirty="0" smtClean="0"/>
              <a:t> </a:t>
            </a:r>
            <a:r>
              <a:rPr lang="en-US" dirty="0" err="1" smtClean="0"/>
              <a:t>lưu</a:t>
            </a:r>
            <a:r>
              <a:rPr lang="en-US" dirty="0" smtClean="0"/>
              <a:t> </a:t>
            </a:r>
            <a:r>
              <a:rPr lang="en-US" dirty="0" err="1" smtClean="0"/>
              <a:t>trữ</a:t>
            </a:r>
            <a:endParaRPr lang="en-US" dirty="0"/>
          </a:p>
        </p:txBody>
      </p:sp>
      <p:sp>
        <p:nvSpPr>
          <p:cNvPr id="3" name="Content Placeholder 2"/>
          <p:cNvSpPr>
            <a:spLocks noGrp="1"/>
          </p:cNvSpPr>
          <p:nvPr>
            <p:ph idx="1"/>
          </p:nvPr>
        </p:nvSpPr>
        <p:spPr>
          <a:xfrm>
            <a:off x="838200" y="1347537"/>
            <a:ext cx="10515600" cy="4829426"/>
          </a:xfrm>
        </p:spPr>
        <p:txBody>
          <a:bodyPr numCol="2"/>
          <a:lstStyle/>
          <a:p>
            <a:pPr algn="just"/>
            <a:r>
              <a:rPr lang="en-US" dirty="0" err="1"/>
              <a:t>Không</a:t>
            </a:r>
            <a:r>
              <a:rPr lang="en-US" dirty="0"/>
              <a:t> </a:t>
            </a:r>
            <a:r>
              <a:rPr lang="en-US" dirty="0" err="1"/>
              <a:t>thấy</a:t>
            </a:r>
            <a:r>
              <a:rPr lang="en-US" dirty="0"/>
              <a:t> </a:t>
            </a:r>
            <a:r>
              <a:rPr lang="en-US" dirty="0" err="1"/>
              <a:t>được</a:t>
            </a:r>
            <a:r>
              <a:rPr lang="en-US" dirty="0"/>
              <a:t> </a:t>
            </a:r>
            <a:r>
              <a:rPr lang="en-US" dirty="0" err="1"/>
              <a:t>rõ</a:t>
            </a:r>
            <a:r>
              <a:rPr lang="en-US" dirty="0"/>
              <a:t> </a:t>
            </a:r>
            <a:r>
              <a:rPr lang="en-US" dirty="0" err="1"/>
              <a:t>sự</a:t>
            </a:r>
            <a:r>
              <a:rPr lang="en-US" dirty="0"/>
              <a:t> </a:t>
            </a:r>
            <a:r>
              <a:rPr lang="en-US" dirty="0" err="1"/>
              <a:t>liên</a:t>
            </a:r>
            <a:r>
              <a:rPr lang="en-US" dirty="0"/>
              <a:t> </a:t>
            </a:r>
            <a:r>
              <a:rPr lang="en-US" dirty="0" err="1"/>
              <a:t>quan</a:t>
            </a:r>
            <a:r>
              <a:rPr lang="en-US" dirty="0"/>
              <a:t> </a:t>
            </a:r>
            <a:r>
              <a:rPr lang="en-US" dirty="0" err="1"/>
              <a:t>giữa</a:t>
            </a:r>
            <a:r>
              <a:rPr lang="en-US" dirty="0"/>
              <a:t> </a:t>
            </a:r>
            <a:r>
              <a:rPr lang="en-US" dirty="0" err="1"/>
              <a:t>các</a:t>
            </a:r>
            <a:r>
              <a:rPr lang="en-US" dirty="0"/>
              <a:t> </a:t>
            </a:r>
            <a:r>
              <a:rPr lang="en-US" dirty="0" err="1"/>
              <a:t>giá</a:t>
            </a:r>
            <a:r>
              <a:rPr lang="en-US" dirty="0"/>
              <a:t> </a:t>
            </a:r>
            <a:r>
              <a:rPr lang="en-US" dirty="0" err="1"/>
              <a:t>trị</a:t>
            </a:r>
            <a:r>
              <a:rPr lang="en-US" dirty="0"/>
              <a:t>, </a:t>
            </a:r>
            <a:r>
              <a:rPr lang="en-US" dirty="0" err="1"/>
              <a:t>rượu</a:t>
            </a:r>
            <a:r>
              <a:rPr lang="en-US" dirty="0"/>
              <a:t> </a:t>
            </a:r>
            <a:r>
              <a:rPr lang="en-US" dirty="0" err="1"/>
              <a:t>này</a:t>
            </a:r>
            <a:r>
              <a:rPr lang="en-US" dirty="0"/>
              <a:t> </a:t>
            </a:r>
            <a:r>
              <a:rPr lang="en-US" dirty="0" err="1"/>
              <a:t>được</a:t>
            </a:r>
            <a:r>
              <a:rPr lang="en-US" dirty="0"/>
              <a:t> </a:t>
            </a:r>
            <a:r>
              <a:rPr lang="en-US" dirty="0" err="1"/>
              <a:t>sản</a:t>
            </a:r>
            <a:r>
              <a:rPr lang="en-US" dirty="0"/>
              <a:t> </a:t>
            </a:r>
            <a:r>
              <a:rPr lang="en-US" dirty="0" err="1"/>
              <a:t>xuất</a:t>
            </a:r>
            <a:r>
              <a:rPr lang="en-US" dirty="0"/>
              <a:t> ở </a:t>
            </a:r>
            <a:r>
              <a:rPr lang="en-US" dirty="0" err="1"/>
              <a:t>vùng</a:t>
            </a:r>
            <a:r>
              <a:rPr lang="en-US" dirty="0"/>
              <a:t> </a:t>
            </a:r>
            <a:r>
              <a:rPr lang="en-US" dirty="0" err="1"/>
              <a:t>nào</a:t>
            </a:r>
            <a:r>
              <a:rPr lang="en-US" dirty="0"/>
              <a:t>, </a:t>
            </a:r>
            <a:r>
              <a:rPr lang="en-US" dirty="0" err="1"/>
              <a:t>miền</a:t>
            </a:r>
            <a:r>
              <a:rPr lang="en-US" dirty="0"/>
              <a:t> </a:t>
            </a:r>
            <a:r>
              <a:rPr lang="en-US" dirty="0" err="1"/>
              <a:t>nào</a:t>
            </a:r>
            <a:r>
              <a:rPr lang="en-US" dirty="0"/>
              <a:t>, </a:t>
            </a:r>
            <a:r>
              <a:rPr lang="en-US" dirty="0" err="1"/>
              <a:t>loại</a:t>
            </a:r>
            <a:r>
              <a:rPr lang="en-US" dirty="0"/>
              <a:t> </a:t>
            </a:r>
            <a:r>
              <a:rPr lang="en-US" dirty="0" err="1"/>
              <a:t>nho</a:t>
            </a:r>
            <a:r>
              <a:rPr lang="en-US" dirty="0"/>
              <a:t> </a:t>
            </a:r>
            <a:r>
              <a:rPr lang="en-US" dirty="0" err="1" smtClean="0"/>
              <a:t>nào</a:t>
            </a:r>
            <a:r>
              <a:rPr lang="en-US" dirty="0" smtClean="0"/>
              <a:t>.</a:t>
            </a:r>
          </a:p>
          <a:p>
            <a:pPr algn="just">
              <a:spcBef>
                <a:spcPts val="5400"/>
              </a:spcBef>
            </a:pPr>
            <a:r>
              <a:rPr lang="en-US" dirty="0" err="1"/>
              <a:t>Dễ</a:t>
            </a:r>
            <a:r>
              <a:rPr lang="en-US" dirty="0"/>
              <a:t> </a:t>
            </a:r>
            <a:r>
              <a:rPr lang="en-US" dirty="0" err="1"/>
              <a:t>dàng</a:t>
            </a:r>
            <a:r>
              <a:rPr lang="en-US" dirty="0"/>
              <a:t> </a:t>
            </a:r>
            <a:r>
              <a:rPr lang="en-US" dirty="0" err="1"/>
              <a:t>thấy</a:t>
            </a:r>
            <a:r>
              <a:rPr lang="en-US" dirty="0"/>
              <a:t> </a:t>
            </a:r>
            <a:r>
              <a:rPr lang="en-US" dirty="0" err="1"/>
              <a:t>được</a:t>
            </a:r>
            <a:r>
              <a:rPr lang="en-US" dirty="0"/>
              <a:t> </a:t>
            </a:r>
            <a:r>
              <a:rPr lang="en-US" dirty="0" err="1"/>
              <a:t>các</a:t>
            </a:r>
            <a:r>
              <a:rPr lang="en-US" dirty="0"/>
              <a:t> </a:t>
            </a:r>
            <a:r>
              <a:rPr lang="en-US" dirty="0" err="1"/>
              <a:t>thông</a:t>
            </a:r>
            <a:r>
              <a:rPr lang="en-US" dirty="0"/>
              <a:t> tin </a:t>
            </a:r>
            <a:r>
              <a:rPr lang="en-US" dirty="0" err="1"/>
              <a:t>và</a:t>
            </a:r>
            <a:r>
              <a:rPr lang="en-US" dirty="0"/>
              <a:t> </a:t>
            </a:r>
            <a:r>
              <a:rPr lang="en-US" dirty="0" err="1"/>
              <a:t>cấu</a:t>
            </a:r>
            <a:r>
              <a:rPr lang="en-US" dirty="0"/>
              <a:t> </a:t>
            </a:r>
            <a:r>
              <a:rPr lang="en-US" dirty="0" err="1"/>
              <a:t>trúc</a:t>
            </a:r>
            <a:r>
              <a:rPr lang="en-US" dirty="0"/>
              <a:t> </a:t>
            </a:r>
            <a:r>
              <a:rPr lang="en-US" dirty="0" err="1"/>
              <a:t>các</a:t>
            </a:r>
            <a:r>
              <a:rPr lang="en-US" dirty="0"/>
              <a:t> </a:t>
            </a:r>
            <a:r>
              <a:rPr lang="en-US" dirty="0" err="1"/>
              <a:t>quan</a:t>
            </a:r>
            <a:r>
              <a:rPr lang="en-US" dirty="0"/>
              <a:t> </a:t>
            </a:r>
            <a:r>
              <a:rPr lang="en-US" dirty="0" err="1"/>
              <a:t>hệ</a:t>
            </a:r>
            <a:r>
              <a:rPr lang="en-US" dirty="0"/>
              <a:t> </a:t>
            </a:r>
            <a:r>
              <a:rPr lang="en-US" dirty="0" err="1"/>
              <a:t>cần</a:t>
            </a:r>
            <a:r>
              <a:rPr lang="en-US" dirty="0"/>
              <a:t> </a:t>
            </a:r>
            <a:r>
              <a:rPr lang="en-US" dirty="0" err="1"/>
              <a:t>thiết</a:t>
            </a:r>
            <a:r>
              <a:rPr lang="en-US" dirty="0"/>
              <a:t>: </a:t>
            </a:r>
            <a:r>
              <a:rPr lang="en-US" dirty="0" err="1"/>
              <a:t>năm</a:t>
            </a:r>
            <a:r>
              <a:rPr lang="en-US" dirty="0"/>
              <a:t> </a:t>
            </a:r>
            <a:r>
              <a:rPr lang="en-US" dirty="0" err="1"/>
              <a:t>sản</a:t>
            </a:r>
            <a:r>
              <a:rPr lang="en-US" dirty="0"/>
              <a:t> </a:t>
            </a:r>
            <a:r>
              <a:rPr lang="en-US" dirty="0" err="1"/>
              <a:t>xuất</a:t>
            </a:r>
            <a:r>
              <a:rPr lang="en-US" dirty="0"/>
              <a:t> 2007, </a:t>
            </a:r>
            <a:r>
              <a:rPr lang="en-US" dirty="0" err="1"/>
              <a:t>rượu</a:t>
            </a:r>
            <a:r>
              <a:rPr lang="en-US" dirty="0"/>
              <a:t> </a:t>
            </a:r>
            <a:r>
              <a:rPr lang="en-US" dirty="0" err="1"/>
              <a:t>với</a:t>
            </a:r>
            <a:r>
              <a:rPr lang="en-US" dirty="0"/>
              <a:t> </a:t>
            </a:r>
            <a:r>
              <a:rPr lang="en-US" dirty="0" err="1"/>
              <a:t>tên</a:t>
            </a:r>
            <a:r>
              <a:rPr lang="en-US" dirty="0"/>
              <a:t> </a:t>
            </a:r>
            <a:r>
              <a:rPr lang="en-US" dirty="0" err="1" smtClean="0"/>
              <a:t>là</a:t>
            </a:r>
            <a:r>
              <a:rPr lang="en-US" dirty="0"/>
              <a:t> </a:t>
            </a:r>
            <a:r>
              <a:rPr lang="en-US" dirty="0" smtClean="0"/>
              <a:t>prancing </a:t>
            </a:r>
            <a:r>
              <a:rPr lang="en-US" dirty="0"/>
              <a:t>wolf, </a:t>
            </a:r>
            <a:r>
              <a:rPr lang="en-US" dirty="0" err="1"/>
              <a:t>loại</a:t>
            </a:r>
            <a:r>
              <a:rPr lang="en-US" dirty="0"/>
              <a:t> </a:t>
            </a:r>
            <a:r>
              <a:rPr lang="en-US" dirty="0" err="1"/>
              <a:t>rượu</a:t>
            </a:r>
            <a:r>
              <a:rPr lang="en-US" dirty="0"/>
              <a:t> </a:t>
            </a:r>
            <a:r>
              <a:rPr lang="en-US" dirty="0" err="1"/>
              <a:t>riesling</a:t>
            </a:r>
            <a:r>
              <a:rPr lang="en-US" dirty="0"/>
              <a:t>, </a:t>
            </a:r>
            <a:r>
              <a:rPr lang="en-US" dirty="0" err="1"/>
              <a:t>thông</a:t>
            </a:r>
            <a:r>
              <a:rPr lang="en-US" dirty="0"/>
              <a:t> tin </a:t>
            </a:r>
            <a:r>
              <a:rPr lang="en-US" dirty="0" err="1"/>
              <a:t>dựa</a:t>
            </a:r>
            <a:r>
              <a:rPr lang="en-US" dirty="0"/>
              <a:t> </a:t>
            </a:r>
            <a:r>
              <a:rPr lang="en-US" dirty="0" err="1"/>
              <a:t>trên</a:t>
            </a:r>
            <a:r>
              <a:rPr lang="en-US" dirty="0"/>
              <a:t> wine expert. </a:t>
            </a:r>
            <a:endParaRPr lang="en-US" dirty="0"/>
          </a:p>
        </p:txBody>
      </p:sp>
      <p:pic>
        <p:nvPicPr>
          <p:cNvPr id="4" name="Picture 3"/>
          <p:cNvPicPr/>
          <p:nvPr/>
        </p:nvPicPr>
        <p:blipFill>
          <a:blip r:embed="rId2"/>
          <a:stretch>
            <a:fillRect/>
          </a:stretch>
        </p:blipFill>
        <p:spPr>
          <a:xfrm>
            <a:off x="6533147" y="1212666"/>
            <a:ext cx="4444164" cy="2050415"/>
          </a:xfrm>
          <a:prstGeom prst="rect">
            <a:avLst/>
          </a:prstGeom>
        </p:spPr>
      </p:pic>
      <p:pic>
        <p:nvPicPr>
          <p:cNvPr id="5" name="Picture 4"/>
          <p:cNvPicPr/>
          <p:nvPr/>
        </p:nvPicPr>
        <p:blipFill>
          <a:blip r:embed="rId3"/>
          <a:stretch>
            <a:fillRect/>
          </a:stretch>
        </p:blipFill>
        <p:spPr>
          <a:xfrm>
            <a:off x="6689558" y="3628524"/>
            <a:ext cx="3886200" cy="2247900"/>
          </a:xfrm>
          <a:prstGeom prst="rect">
            <a:avLst/>
          </a:prstGeom>
        </p:spPr>
      </p:pic>
    </p:spTree>
    <p:extLst>
      <p:ext uri="{BB962C8B-B14F-4D97-AF65-F5344CB8AC3E}">
        <p14:creationId xmlns:p14="http://schemas.microsoft.com/office/powerpoint/2010/main" val="3719842201"/>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ipe(down)">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1000"/>
                                        <p:tgtEl>
                                          <p:spTgt spid="3">
                                            <p:txEl>
                                              <p:pRg st="1" end="1"/>
                                            </p:txEl>
                                          </p:spTgt>
                                        </p:tgtEl>
                                      </p:cBhvr>
                                    </p:animEffect>
                                    <p:anim calcmode="lin" valueType="num">
                                      <p:cBhvr>
                                        <p:cTn id="2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2095"/>
          </a:xfrm>
        </p:spPr>
        <p:txBody>
          <a:bodyPr/>
          <a:lstStyle/>
          <a:p>
            <a:r>
              <a:rPr lang="en-US" dirty="0" smtClean="0"/>
              <a:t>Web Interface</a:t>
            </a:r>
            <a:endParaRPr lang="en-US" dirty="0"/>
          </a:p>
        </p:txBody>
      </p:sp>
      <p:sp>
        <p:nvSpPr>
          <p:cNvPr id="3" name="Content Placeholder 2"/>
          <p:cNvSpPr>
            <a:spLocks noGrp="1"/>
          </p:cNvSpPr>
          <p:nvPr>
            <p:ph idx="1"/>
          </p:nvPr>
        </p:nvSpPr>
        <p:spPr>
          <a:xfrm>
            <a:off x="838200" y="1407695"/>
            <a:ext cx="10515600" cy="4769268"/>
          </a:xfrm>
        </p:spPr>
        <p:txBody>
          <a:bodyPr/>
          <a:lstStyle/>
          <a:p>
            <a:r>
              <a:rPr lang="en-US" sz="3200" dirty="0" err="1" smtClean="0"/>
              <a:t>Định</a:t>
            </a:r>
            <a:r>
              <a:rPr lang="en-US" sz="3200" dirty="0" smtClean="0"/>
              <a:t> </a:t>
            </a:r>
            <a:r>
              <a:rPr lang="en-US" sz="3200" dirty="0" err="1" smtClean="0"/>
              <a:t>nghĩa</a:t>
            </a:r>
            <a:r>
              <a:rPr lang="en-US" sz="3200" dirty="0" smtClean="0"/>
              <a:t>:</a:t>
            </a:r>
          </a:p>
          <a:p>
            <a:pPr marL="457200" lvl="1" indent="0">
              <a:buNone/>
            </a:pPr>
            <a:r>
              <a:rPr lang="en-US" sz="2800" dirty="0" smtClean="0"/>
              <a:t>Web </a:t>
            </a:r>
            <a:r>
              <a:rPr lang="en-US" sz="2800" dirty="0"/>
              <a:t>interface </a:t>
            </a:r>
            <a:r>
              <a:rPr lang="en-US" sz="2800" dirty="0" err="1"/>
              <a:t>của</a:t>
            </a:r>
            <a:r>
              <a:rPr lang="en-US" sz="2800" dirty="0"/>
              <a:t> </a:t>
            </a:r>
            <a:r>
              <a:rPr lang="en-US" sz="2800" dirty="0" smtClean="0"/>
              <a:t>Neo4J </a:t>
            </a:r>
            <a:r>
              <a:rPr lang="en-US" sz="2800" dirty="0" err="1" smtClean="0"/>
              <a:t>giúp</a:t>
            </a:r>
            <a:r>
              <a:rPr lang="en-US" sz="2800" dirty="0" smtClean="0"/>
              <a:t> </a:t>
            </a:r>
            <a:r>
              <a:rPr lang="en-US" sz="2800" dirty="0" err="1" smtClean="0"/>
              <a:t>biểu</a:t>
            </a:r>
            <a:r>
              <a:rPr lang="en-US" sz="2800" dirty="0" smtClean="0"/>
              <a:t> </a:t>
            </a:r>
            <a:r>
              <a:rPr lang="en-US" sz="2800" dirty="0" err="1"/>
              <a:t>diễn</a:t>
            </a:r>
            <a:r>
              <a:rPr lang="en-US" sz="2800" dirty="0"/>
              <a:t> </a:t>
            </a:r>
            <a:r>
              <a:rPr lang="en-US" sz="2800" dirty="0" err="1"/>
              <a:t>diễn</a:t>
            </a:r>
            <a:r>
              <a:rPr lang="en-US" sz="2800" dirty="0"/>
              <a:t> </a:t>
            </a:r>
            <a:r>
              <a:rPr lang="en-US" sz="2800" dirty="0" err="1"/>
              <a:t>dữ</a:t>
            </a:r>
            <a:r>
              <a:rPr lang="en-US" sz="2800" dirty="0"/>
              <a:t> </a:t>
            </a:r>
            <a:r>
              <a:rPr lang="en-US" sz="2800" dirty="0" err="1"/>
              <a:t>liệu</a:t>
            </a:r>
            <a:r>
              <a:rPr lang="en-US" sz="2800" dirty="0"/>
              <a:t> </a:t>
            </a:r>
            <a:r>
              <a:rPr lang="en-US" sz="2800" dirty="0" err="1"/>
              <a:t>dưới</a:t>
            </a:r>
            <a:r>
              <a:rPr lang="en-US" sz="2800" dirty="0"/>
              <a:t> </a:t>
            </a:r>
            <a:r>
              <a:rPr lang="en-US" sz="2800" dirty="0" err="1"/>
              <a:t>dạng</a:t>
            </a:r>
            <a:r>
              <a:rPr lang="en-US" sz="2800" dirty="0"/>
              <a:t> </a:t>
            </a:r>
            <a:r>
              <a:rPr lang="en-US" sz="2800" dirty="0" err="1"/>
              <a:t>đồ</a:t>
            </a:r>
            <a:r>
              <a:rPr lang="en-US" sz="2800" dirty="0"/>
              <a:t> </a:t>
            </a:r>
            <a:r>
              <a:rPr lang="en-US" sz="2800" dirty="0" err="1"/>
              <a:t>thị</a:t>
            </a:r>
            <a:r>
              <a:rPr lang="en-US" sz="2800" dirty="0"/>
              <a:t> </a:t>
            </a:r>
            <a:r>
              <a:rPr lang="en-US" sz="2800" dirty="0" err="1"/>
              <a:t>và</a:t>
            </a:r>
            <a:r>
              <a:rPr lang="en-US" sz="2800" dirty="0"/>
              <a:t> </a:t>
            </a:r>
            <a:r>
              <a:rPr lang="en-US" sz="2800" dirty="0" err="1"/>
              <a:t>làm</a:t>
            </a:r>
            <a:r>
              <a:rPr lang="en-US" sz="2800" dirty="0"/>
              <a:t> </a:t>
            </a:r>
            <a:r>
              <a:rPr lang="en-US" sz="2800" dirty="0" err="1"/>
              <a:t>thế</a:t>
            </a:r>
            <a:r>
              <a:rPr lang="en-US" sz="2800" dirty="0"/>
              <a:t> </a:t>
            </a:r>
            <a:r>
              <a:rPr lang="en-US" sz="2800" dirty="0" err="1"/>
              <a:t>nào</a:t>
            </a:r>
            <a:r>
              <a:rPr lang="en-US" sz="2800" dirty="0"/>
              <a:t> </a:t>
            </a:r>
            <a:r>
              <a:rPr lang="en-US" sz="2800" dirty="0" err="1"/>
              <a:t>đi</a:t>
            </a:r>
            <a:r>
              <a:rPr lang="en-US" sz="2800" dirty="0"/>
              <a:t> </a:t>
            </a:r>
            <a:r>
              <a:rPr lang="en-US" sz="2800" dirty="0" err="1"/>
              <a:t>đến</a:t>
            </a:r>
            <a:r>
              <a:rPr lang="en-US" sz="2800" dirty="0"/>
              <a:t>, </a:t>
            </a:r>
            <a:r>
              <a:rPr lang="en-US" sz="2800" dirty="0" err="1"/>
              <a:t>truy</a:t>
            </a:r>
            <a:r>
              <a:rPr lang="en-US" sz="2800" dirty="0"/>
              <a:t> </a:t>
            </a:r>
            <a:r>
              <a:rPr lang="en-US" sz="2800" dirty="0" err="1"/>
              <a:t>vấn</a:t>
            </a:r>
            <a:r>
              <a:rPr lang="en-US" sz="2800" dirty="0"/>
              <a:t> </a:t>
            </a:r>
            <a:r>
              <a:rPr lang="en-US" sz="2800" dirty="0" err="1"/>
              <a:t>đỉnh</a:t>
            </a:r>
            <a:r>
              <a:rPr lang="en-US" sz="2800" dirty="0"/>
              <a:t>, </a:t>
            </a:r>
            <a:r>
              <a:rPr lang="en-US" sz="2800" dirty="0" err="1"/>
              <a:t>cạnh</a:t>
            </a:r>
            <a:r>
              <a:rPr lang="en-US" sz="2800" dirty="0"/>
              <a:t> </a:t>
            </a:r>
            <a:r>
              <a:rPr lang="en-US" sz="2800" dirty="0" err="1"/>
              <a:t>xung</a:t>
            </a:r>
            <a:r>
              <a:rPr lang="en-US" sz="2800" dirty="0"/>
              <a:t> </a:t>
            </a:r>
            <a:r>
              <a:rPr lang="en-US" sz="2800" dirty="0" err="1"/>
              <a:t>quanh</a:t>
            </a:r>
            <a:r>
              <a:rPr lang="en-US" sz="2800" dirty="0"/>
              <a:t> </a:t>
            </a:r>
            <a:r>
              <a:rPr lang="en-US" sz="2800" dirty="0" err="1"/>
              <a:t>đồ</a:t>
            </a:r>
            <a:r>
              <a:rPr lang="en-US" sz="2800" dirty="0"/>
              <a:t> </a:t>
            </a:r>
            <a:r>
              <a:rPr lang="en-US" sz="2800" dirty="0" err="1"/>
              <a:t>thị</a:t>
            </a:r>
            <a:r>
              <a:rPr lang="en-US" sz="2800" dirty="0" smtClean="0"/>
              <a:t>.</a:t>
            </a:r>
          </a:p>
          <a:p>
            <a:r>
              <a:rPr lang="en-US" sz="3200" dirty="0" err="1" smtClean="0"/>
              <a:t>Các</a:t>
            </a:r>
            <a:r>
              <a:rPr lang="en-US" sz="3200" dirty="0" smtClean="0"/>
              <a:t> </a:t>
            </a:r>
            <a:r>
              <a:rPr lang="en-US" sz="3200" dirty="0" err="1" smtClean="0"/>
              <a:t>thuật</a:t>
            </a:r>
            <a:r>
              <a:rPr lang="en-US" sz="3200" dirty="0" smtClean="0"/>
              <a:t> </a:t>
            </a:r>
            <a:r>
              <a:rPr lang="en-US" sz="3200" dirty="0" err="1" smtClean="0"/>
              <a:t>ngữ</a:t>
            </a:r>
            <a:r>
              <a:rPr lang="en-US" sz="3200" dirty="0" smtClean="0"/>
              <a:t>:</a:t>
            </a:r>
          </a:p>
          <a:p>
            <a:pPr lvl="1">
              <a:buFont typeface="Wingdings" pitchFamily="2" charset="2"/>
              <a:buChar char="Ø"/>
            </a:pPr>
            <a:r>
              <a:rPr lang="en-US" sz="2800" dirty="0" smtClean="0"/>
              <a:t>Node hay </a:t>
            </a:r>
            <a:r>
              <a:rPr lang="en-US" sz="2800" dirty="0" err="1" smtClean="0"/>
              <a:t>còn</a:t>
            </a:r>
            <a:r>
              <a:rPr lang="en-US" sz="2800" dirty="0" smtClean="0"/>
              <a:t> </a:t>
            </a:r>
            <a:r>
              <a:rPr lang="en-US" sz="2800" dirty="0" err="1"/>
              <a:t>gọi</a:t>
            </a:r>
            <a:r>
              <a:rPr lang="en-US" sz="2800" dirty="0"/>
              <a:t> </a:t>
            </a:r>
            <a:r>
              <a:rPr lang="en-US" sz="2800" dirty="0" err="1"/>
              <a:t>là</a:t>
            </a:r>
            <a:r>
              <a:rPr lang="en-US" sz="2800" dirty="0"/>
              <a:t> </a:t>
            </a:r>
            <a:r>
              <a:rPr lang="en-US" sz="2800" dirty="0" smtClean="0"/>
              <a:t>vertex. </a:t>
            </a:r>
          </a:p>
          <a:p>
            <a:pPr lvl="1">
              <a:buFont typeface="Wingdings" pitchFamily="2" charset="2"/>
              <a:buChar char="Ø"/>
            </a:pPr>
            <a:r>
              <a:rPr lang="en-US" sz="2800" dirty="0"/>
              <a:t>R</a:t>
            </a:r>
            <a:r>
              <a:rPr lang="en-US" sz="2800" dirty="0" smtClean="0"/>
              <a:t>elationship </a:t>
            </a:r>
            <a:r>
              <a:rPr lang="en-US" sz="2800" dirty="0" err="1"/>
              <a:t>còn</a:t>
            </a:r>
            <a:r>
              <a:rPr lang="en-US" sz="2800" dirty="0"/>
              <a:t> </a:t>
            </a:r>
            <a:r>
              <a:rPr lang="en-US" sz="2800" dirty="0" err="1"/>
              <a:t>được</a:t>
            </a:r>
            <a:r>
              <a:rPr lang="en-US" sz="2800" dirty="0"/>
              <a:t> </a:t>
            </a:r>
            <a:r>
              <a:rPr lang="en-US" sz="2800" dirty="0" err="1"/>
              <a:t>gọi</a:t>
            </a:r>
            <a:r>
              <a:rPr lang="en-US" sz="2800" dirty="0"/>
              <a:t> </a:t>
            </a:r>
            <a:r>
              <a:rPr lang="en-US" sz="2800" dirty="0" err="1"/>
              <a:t>là</a:t>
            </a:r>
            <a:r>
              <a:rPr lang="en-US" sz="2800" dirty="0"/>
              <a:t> </a:t>
            </a:r>
            <a:r>
              <a:rPr lang="en-US" sz="2800" dirty="0" smtClean="0"/>
              <a:t>edges.</a:t>
            </a:r>
          </a:p>
          <a:p>
            <a:pPr lvl="1">
              <a:buFont typeface="Wingdings" pitchFamily="2" charset="2"/>
              <a:buChar char="Ø"/>
            </a:pPr>
            <a:r>
              <a:rPr lang="en-US" sz="2800" dirty="0" err="1" smtClean="0"/>
              <a:t>Mỗi</a:t>
            </a:r>
            <a:r>
              <a:rPr lang="en-US" sz="2800" dirty="0" smtClean="0"/>
              <a:t> </a:t>
            </a:r>
            <a:r>
              <a:rPr lang="en-US" sz="2800" dirty="0"/>
              <a:t>node </a:t>
            </a:r>
            <a:r>
              <a:rPr lang="en-US" sz="2800" dirty="0" err="1"/>
              <a:t>và</a:t>
            </a:r>
            <a:r>
              <a:rPr lang="en-US" sz="2800" dirty="0"/>
              <a:t> relationship </a:t>
            </a:r>
            <a:r>
              <a:rPr lang="en-US" sz="2800" dirty="0" err="1"/>
              <a:t>đều</a:t>
            </a:r>
            <a:r>
              <a:rPr lang="en-US" sz="2800" dirty="0"/>
              <a:t> </a:t>
            </a:r>
            <a:r>
              <a:rPr lang="en-US" sz="2800" dirty="0" err="1"/>
              <a:t>bao</a:t>
            </a:r>
            <a:r>
              <a:rPr lang="en-US" sz="2800" dirty="0"/>
              <a:t> </a:t>
            </a:r>
            <a:r>
              <a:rPr lang="en-US" sz="2800" dirty="0" err="1"/>
              <a:t>gồm</a:t>
            </a:r>
            <a:r>
              <a:rPr lang="en-US" sz="2800" dirty="0"/>
              <a:t> property </a:t>
            </a:r>
            <a:r>
              <a:rPr lang="en-US" sz="2800" dirty="0" err="1"/>
              <a:t>và</a:t>
            </a:r>
            <a:r>
              <a:rPr lang="en-US" sz="2800" dirty="0"/>
              <a:t> value.</a:t>
            </a:r>
            <a:endParaRPr lang="en-US" sz="2800" dirty="0"/>
          </a:p>
        </p:txBody>
      </p:sp>
    </p:spTree>
    <p:extLst>
      <p:ext uri="{BB962C8B-B14F-4D97-AF65-F5344CB8AC3E}">
        <p14:creationId xmlns:p14="http://schemas.microsoft.com/office/powerpoint/2010/main" val="2258103657"/>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down)">
                                      <p:cBhvr>
                                        <p:cTn id="23" dur="580">
                                          <p:stCondLst>
                                            <p:cond delay="0"/>
                                          </p:stCondLst>
                                        </p:cTn>
                                        <p:tgtEl>
                                          <p:spTgt spid="3">
                                            <p:txEl>
                                              <p:pRg st="1" end="1"/>
                                            </p:txEl>
                                          </p:spTgt>
                                        </p:tgtEl>
                                      </p:cBhvr>
                                    </p:animEffect>
                                    <p:anim calcmode="lin" valueType="num">
                                      <p:cBhvr>
                                        <p:cTn id="24"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1" end="1"/>
                                            </p:txEl>
                                          </p:spTgt>
                                        </p:tgtEl>
                                      </p:cBhvr>
                                      <p:to x="100000" y="60000"/>
                                    </p:animScale>
                                    <p:animScale>
                                      <p:cBhvr>
                                        <p:cTn id="30" dur="166" decel="50000">
                                          <p:stCondLst>
                                            <p:cond delay="676"/>
                                          </p:stCondLst>
                                        </p:cTn>
                                        <p:tgtEl>
                                          <p:spTgt spid="3">
                                            <p:txEl>
                                              <p:pRg st="1" end="1"/>
                                            </p:txEl>
                                          </p:spTgt>
                                        </p:tgtEl>
                                      </p:cBhvr>
                                      <p:to x="100000" y="100000"/>
                                    </p:animScale>
                                    <p:animScale>
                                      <p:cBhvr>
                                        <p:cTn id="31" dur="26">
                                          <p:stCondLst>
                                            <p:cond delay="1312"/>
                                          </p:stCondLst>
                                        </p:cTn>
                                        <p:tgtEl>
                                          <p:spTgt spid="3">
                                            <p:txEl>
                                              <p:pRg st="1" end="1"/>
                                            </p:txEl>
                                          </p:spTgt>
                                        </p:tgtEl>
                                      </p:cBhvr>
                                      <p:to x="100000" y="80000"/>
                                    </p:animScale>
                                    <p:animScale>
                                      <p:cBhvr>
                                        <p:cTn id="32" dur="166" decel="50000">
                                          <p:stCondLst>
                                            <p:cond delay="1338"/>
                                          </p:stCondLst>
                                        </p:cTn>
                                        <p:tgtEl>
                                          <p:spTgt spid="3">
                                            <p:txEl>
                                              <p:pRg st="1" end="1"/>
                                            </p:txEl>
                                          </p:spTgt>
                                        </p:tgtEl>
                                      </p:cBhvr>
                                      <p:to x="100000" y="100000"/>
                                    </p:animScale>
                                    <p:animScale>
                                      <p:cBhvr>
                                        <p:cTn id="33" dur="26">
                                          <p:stCondLst>
                                            <p:cond delay="1642"/>
                                          </p:stCondLst>
                                        </p:cTn>
                                        <p:tgtEl>
                                          <p:spTgt spid="3">
                                            <p:txEl>
                                              <p:pRg st="1" end="1"/>
                                            </p:txEl>
                                          </p:spTgt>
                                        </p:tgtEl>
                                      </p:cBhvr>
                                      <p:to x="100000" y="90000"/>
                                    </p:animScale>
                                    <p:animScale>
                                      <p:cBhvr>
                                        <p:cTn id="34" dur="166" decel="50000">
                                          <p:stCondLst>
                                            <p:cond delay="1668"/>
                                          </p:stCondLst>
                                        </p:cTn>
                                        <p:tgtEl>
                                          <p:spTgt spid="3">
                                            <p:txEl>
                                              <p:pRg st="1" end="1"/>
                                            </p:txEl>
                                          </p:spTgt>
                                        </p:tgtEl>
                                      </p:cBhvr>
                                      <p:to x="100000" y="100000"/>
                                    </p:animScale>
                                    <p:animScale>
                                      <p:cBhvr>
                                        <p:cTn id="35" dur="26">
                                          <p:stCondLst>
                                            <p:cond delay="1808"/>
                                          </p:stCondLst>
                                        </p:cTn>
                                        <p:tgtEl>
                                          <p:spTgt spid="3">
                                            <p:txEl>
                                              <p:pRg st="1" end="1"/>
                                            </p:txEl>
                                          </p:spTgt>
                                        </p:tgtEl>
                                      </p:cBhvr>
                                      <p:to x="100000" y="95000"/>
                                    </p:animScale>
                                    <p:animScale>
                                      <p:cBhvr>
                                        <p:cTn id="36" dur="166" decel="50000">
                                          <p:stCondLst>
                                            <p:cond delay="1834"/>
                                          </p:stCondLst>
                                        </p:cTn>
                                        <p:tgtEl>
                                          <p:spTgt spid="3">
                                            <p:txEl>
                                              <p:pRg st="1" end="1"/>
                                            </p:txEl>
                                          </p:spTgt>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26" presetClass="entr" presetSubtype="0" fill="hold" nodeType="clickEffect">
                                  <p:stCondLst>
                                    <p:cond delay="0"/>
                                  </p:stCondLst>
                                  <p:childTnLst>
                                    <p:set>
                                      <p:cBhvr>
                                        <p:cTn id="40" dur="1" fill="hold">
                                          <p:stCondLst>
                                            <p:cond delay="0"/>
                                          </p:stCondLst>
                                        </p:cTn>
                                        <p:tgtEl>
                                          <p:spTgt spid="3">
                                            <p:txEl>
                                              <p:pRg st="2" end="2"/>
                                            </p:txEl>
                                          </p:spTgt>
                                        </p:tgtEl>
                                        <p:attrNameLst>
                                          <p:attrName>style.visibility</p:attrName>
                                        </p:attrNameLst>
                                      </p:cBhvr>
                                      <p:to>
                                        <p:strVal val="visible"/>
                                      </p:to>
                                    </p:set>
                                    <p:animEffect transition="in" filter="wipe(down)">
                                      <p:cBhvr>
                                        <p:cTn id="41" dur="580">
                                          <p:stCondLst>
                                            <p:cond delay="0"/>
                                          </p:stCondLst>
                                        </p:cTn>
                                        <p:tgtEl>
                                          <p:spTgt spid="3">
                                            <p:txEl>
                                              <p:pRg st="2" end="2"/>
                                            </p:txEl>
                                          </p:spTgt>
                                        </p:tgtEl>
                                      </p:cBhvr>
                                    </p:animEffect>
                                    <p:anim calcmode="lin" valueType="num">
                                      <p:cBhvr>
                                        <p:cTn id="42"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7" dur="26">
                                          <p:stCondLst>
                                            <p:cond delay="650"/>
                                          </p:stCondLst>
                                        </p:cTn>
                                        <p:tgtEl>
                                          <p:spTgt spid="3">
                                            <p:txEl>
                                              <p:pRg st="2" end="2"/>
                                            </p:txEl>
                                          </p:spTgt>
                                        </p:tgtEl>
                                      </p:cBhvr>
                                      <p:to x="100000" y="60000"/>
                                    </p:animScale>
                                    <p:animScale>
                                      <p:cBhvr>
                                        <p:cTn id="48" dur="166" decel="50000">
                                          <p:stCondLst>
                                            <p:cond delay="676"/>
                                          </p:stCondLst>
                                        </p:cTn>
                                        <p:tgtEl>
                                          <p:spTgt spid="3">
                                            <p:txEl>
                                              <p:pRg st="2" end="2"/>
                                            </p:txEl>
                                          </p:spTgt>
                                        </p:tgtEl>
                                      </p:cBhvr>
                                      <p:to x="100000" y="100000"/>
                                    </p:animScale>
                                    <p:animScale>
                                      <p:cBhvr>
                                        <p:cTn id="49" dur="26">
                                          <p:stCondLst>
                                            <p:cond delay="1312"/>
                                          </p:stCondLst>
                                        </p:cTn>
                                        <p:tgtEl>
                                          <p:spTgt spid="3">
                                            <p:txEl>
                                              <p:pRg st="2" end="2"/>
                                            </p:txEl>
                                          </p:spTgt>
                                        </p:tgtEl>
                                      </p:cBhvr>
                                      <p:to x="100000" y="80000"/>
                                    </p:animScale>
                                    <p:animScale>
                                      <p:cBhvr>
                                        <p:cTn id="50" dur="166" decel="50000">
                                          <p:stCondLst>
                                            <p:cond delay="1338"/>
                                          </p:stCondLst>
                                        </p:cTn>
                                        <p:tgtEl>
                                          <p:spTgt spid="3">
                                            <p:txEl>
                                              <p:pRg st="2" end="2"/>
                                            </p:txEl>
                                          </p:spTgt>
                                        </p:tgtEl>
                                      </p:cBhvr>
                                      <p:to x="100000" y="100000"/>
                                    </p:animScale>
                                    <p:animScale>
                                      <p:cBhvr>
                                        <p:cTn id="51" dur="26">
                                          <p:stCondLst>
                                            <p:cond delay="1642"/>
                                          </p:stCondLst>
                                        </p:cTn>
                                        <p:tgtEl>
                                          <p:spTgt spid="3">
                                            <p:txEl>
                                              <p:pRg st="2" end="2"/>
                                            </p:txEl>
                                          </p:spTgt>
                                        </p:tgtEl>
                                      </p:cBhvr>
                                      <p:to x="100000" y="90000"/>
                                    </p:animScale>
                                    <p:animScale>
                                      <p:cBhvr>
                                        <p:cTn id="52" dur="166" decel="50000">
                                          <p:stCondLst>
                                            <p:cond delay="1668"/>
                                          </p:stCondLst>
                                        </p:cTn>
                                        <p:tgtEl>
                                          <p:spTgt spid="3">
                                            <p:txEl>
                                              <p:pRg st="2" end="2"/>
                                            </p:txEl>
                                          </p:spTgt>
                                        </p:tgtEl>
                                      </p:cBhvr>
                                      <p:to x="100000" y="100000"/>
                                    </p:animScale>
                                    <p:animScale>
                                      <p:cBhvr>
                                        <p:cTn id="53" dur="26">
                                          <p:stCondLst>
                                            <p:cond delay="1808"/>
                                          </p:stCondLst>
                                        </p:cTn>
                                        <p:tgtEl>
                                          <p:spTgt spid="3">
                                            <p:txEl>
                                              <p:pRg st="2" end="2"/>
                                            </p:txEl>
                                          </p:spTgt>
                                        </p:tgtEl>
                                      </p:cBhvr>
                                      <p:to x="100000" y="95000"/>
                                    </p:animScale>
                                    <p:animScale>
                                      <p:cBhvr>
                                        <p:cTn id="54" dur="166" decel="50000">
                                          <p:stCondLst>
                                            <p:cond delay="1834"/>
                                          </p:stCondLst>
                                        </p:cTn>
                                        <p:tgtEl>
                                          <p:spTgt spid="3">
                                            <p:txEl>
                                              <p:pRg st="2" end="2"/>
                                            </p:txEl>
                                          </p:spTgt>
                                        </p:tgtEl>
                                      </p:cBhvr>
                                      <p:to x="100000" y="100000"/>
                                    </p:animScale>
                                  </p:childTnLst>
                                </p:cTn>
                              </p:par>
                              <p:par>
                                <p:cTn id="55" presetID="26" presetClass="entr" presetSubtype="0" fill="hold" nodeType="withEffect">
                                  <p:stCondLst>
                                    <p:cond delay="0"/>
                                  </p:stCondLst>
                                  <p:childTnLst>
                                    <p:set>
                                      <p:cBhvr>
                                        <p:cTn id="56" dur="1" fill="hold">
                                          <p:stCondLst>
                                            <p:cond delay="0"/>
                                          </p:stCondLst>
                                        </p:cTn>
                                        <p:tgtEl>
                                          <p:spTgt spid="3">
                                            <p:txEl>
                                              <p:pRg st="3" end="3"/>
                                            </p:txEl>
                                          </p:spTgt>
                                        </p:tgtEl>
                                        <p:attrNameLst>
                                          <p:attrName>style.visibility</p:attrName>
                                        </p:attrNameLst>
                                      </p:cBhvr>
                                      <p:to>
                                        <p:strVal val="visible"/>
                                      </p:to>
                                    </p:set>
                                    <p:animEffect transition="in" filter="wipe(down)">
                                      <p:cBhvr>
                                        <p:cTn id="57" dur="580">
                                          <p:stCondLst>
                                            <p:cond delay="0"/>
                                          </p:stCondLst>
                                        </p:cTn>
                                        <p:tgtEl>
                                          <p:spTgt spid="3">
                                            <p:txEl>
                                              <p:pRg st="3" end="3"/>
                                            </p:txEl>
                                          </p:spTgt>
                                        </p:tgtEl>
                                      </p:cBhvr>
                                    </p:animEffect>
                                    <p:anim calcmode="lin" valueType="num">
                                      <p:cBhvr>
                                        <p:cTn id="58"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63" dur="26">
                                          <p:stCondLst>
                                            <p:cond delay="650"/>
                                          </p:stCondLst>
                                        </p:cTn>
                                        <p:tgtEl>
                                          <p:spTgt spid="3">
                                            <p:txEl>
                                              <p:pRg st="3" end="3"/>
                                            </p:txEl>
                                          </p:spTgt>
                                        </p:tgtEl>
                                      </p:cBhvr>
                                      <p:to x="100000" y="60000"/>
                                    </p:animScale>
                                    <p:animScale>
                                      <p:cBhvr>
                                        <p:cTn id="64" dur="166" decel="50000">
                                          <p:stCondLst>
                                            <p:cond delay="676"/>
                                          </p:stCondLst>
                                        </p:cTn>
                                        <p:tgtEl>
                                          <p:spTgt spid="3">
                                            <p:txEl>
                                              <p:pRg st="3" end="3"/>
                                            </p:txEl>
                                          </p:spTgt>
                                        </p:tgtEl>
                                      </p:cBhvr>
                                      <p:to x="100000" y="100000"/>
                                    </p:animScale>
                                    <p:animScale>
                                      <p:cBhvr>
                                        <p:cTn id="65" dur="26">
                                          <p:stCondLst>
                                            <p:cond delay="1312"/>
                                          </p:stCondLst>
                                        </p:cTn>
                                        <p:tgtEl>
                                          <p:spTgt spid="3">
                                            <p:txEl>
                                              <p:pRg st="3" end="3"/>
                                            </p:txEl>
                                          </p:spTgt>
                                        </p:tgtEl>
                                      </p:cBhvr>
                                      <p:to x="100000" y="80000"/>
                                    </p:animScale>
                                    <p:animScale>
                                      <p:cBhvr>
                                        <p:cTn id="66" dur="166" decel="50000">
                                          <p:stCondLst>
                                            <p:cond delay="1338"/>
                                          </p:stCondLst>
                                        </p:cTn>
                                        <p:tgtEl>
                                          <p:spTgt spid="3">
                                            <p:txEl>
                                              <p:pRg st="3" end="3"/>
                                            </p:txEl>
                                          </p:spTgt>
                                        </p:tgtEl>
                                      </p:cBhvr>
                                      <p:to x="100000" y="100000"/>
                                    </p:animScale>
                                    <p:animScale>
                                      <p:cBhvr>
                                        <p:cTn id="67" dur="26">
                                          <p:stCondLst>
                                            <p:cond delay="1642"/>
                                          </p:stCondLst>
                                        </p:cTn>
                                        <p:tgtEl>
                                          <p:spTgt spid="3">
                                            <p:txEl>
                                              <p:pRg st="3" end="3"/>
                                            </p:txEl>
                                          </p:spTgt>
                                        </p:tgtEl>
                                      </p:cBhvr>
                                      <p:to x="100000" y="90000"/>
                                    </p:animScale>
                                    <p:animScale>
                                      <p:cBhvr>
                                        <p:cTn id="68" dur="166" decel="50000">
                                          <p:stCondLst>
                                            <p:cond delay="1668"/>
                                          </p:stCondLst>
                                        </p:cTn>
                                        <p:tgtEl>
                                          <p:spTgt spid="3">
                                            <p:txEl>
                                              <p:pRg st="3" end="3"/>
                                            </p:txEl>
                                          </p:spTgt>
                                        </p:tgtEl>
                                      </p:cBhvr>
                                      <p:to x="100000" y="100000"/>
                                    </p:animScale>
                                    <p:animScale>
                                      <p:cBhvr>
                                        <p:cTn id="69" dur="26">
                                          <p:stCondLst>
                                            <p:cond delay="1808"/>
                                          </p:stCondLst>
                                        </p:cTn>
                                        <p:tgtEl>
                                          <p:spTgt spid="3">
                                            <p:txEl>
                                              <p:pRg st="3" end="3"/>
                                            </p:txEl>
                                          </p:spTgt>
                                        </p:tgtEl>
                                      </p:cBhvr>
                                      <p:to x="100000" y="95000"/>
                                    </p:animScale>
                                    <p:animScale>
                                      <p:cBhvr>
                                        <p:cTn id="70" dur="166" decel="50000">
                                          <p:stCondLst>
                                            <p:cond delay="1834"/>
                                          </p:stCondLst>
                                        </p:cTn>
                                        <p:tgtEl>
                                          <p:spTgt spid="3">
                                            <p:txEl>
                                              <p:pRg st="3" end="3"/>
                                            </p:txEl>
                                          </p:spTgt>
                                        </p:tgtEl>
                                      </p:cBhvr>
                                      <p:to x="100000" y="100000"/>
                                    </p:animScale>
                                  </p:childTnLst>
                                </p:cTn>
                              </p:par>
                              <p:par>
                                <p:cTn id="71" presetID="26" presetClass="entr" presetSubtype="0" fill="hold" nodeType="withEffect">
                                  <p:stCondLst>
                                    <p:cond delay="0"/>
                                  </p:stCondLst>
                                  <p:childTnLst>
                                    <p:set>
                                      <p:cBhvr>
                                        <p:cTn id="72" dur="1" fill="hold">
                                          <p:stCondLst>
                                            <p:cond delay="0"/>
                                          </p:stCondLst>
                                        </p:cTn>
                                        <p:tgtEl>
                                          <p:spTgt spid="3">
                                            <p:txEl>
                                              <p:pRg st="4" end="4"/>
                                            </p:txEl>
                                          </p:spTgt>
                                        </p:tgtEl>
                                        <p:attrNameLst>
                                          <p:attrName>style.visibility</p:attrName>
                                        </p:attrNameLst>
                                      </p:cBhvr>
                                      <p:to>
                                        <p:strVal val="visible"/>
                                      </p:to>
                                    </p:set>
                                    <p:animEffect transition="in" filter="wipe(down)">
                                      <p:cBhvr>
                                        <p:cTn id="73" dur="580">
                                          <p:stCondLst>
                                            <p:cond delay="0"/>
                                          </p:stCondLst>
                                        </p:cTn>
                                        <p:tgtEl>
                                          <p:spTgt spid="3">
                                            <p:txEl>
                                              <p:pRg st="4" end="4"/>
                                            </p:txEl>
                                          </p:spTgt>
                                        </p:tgtEl>
                                      </p:cBhvr>
                                    </p:animEffect>
                                    <p:anim calcmode="lin" valueType="num">
                                      <p:cBhvr>
                                        <p:cTn id="74"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75"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76"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77"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78"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79" dur="26">
                                          <p:stCondLst>
                                            <p:cond delay="650"/>
                                          </p:stCondLst>
                                        </p:cTn>
                                        <p:tgtEl>
                                          <p:spTgt spid="3">
                                            <p:txEl>
                                              <p:pRg st="4" end="4"/>
                                            </p:txEl>
                                          </p:spTgt>
                                        </p:tgtEl>
                                      </p:cBhvr>
                                      <p:to x="100000" y="60000"/>
                                    </p:animScale>
                                    <p:animScale>
                                      <p:cBhvr>
                                        <p:cTn id="80" dur="166" decel="50000">
                                          <p:stCondLst>
                                            <p:cond delay="676"/>
                                          </p:stCondLst>
                                        </p:cTn>
                                        <p:tgtEl>
                                          <p:spTgt spid="3">
                                            <p:txEl>
                                              <p:pRg st="4" end="4"/>
                                            </p:txEl>
                                          </p:spTgt>
                                        </p:tgtEl>
                                      </p:cBhvr>
                                      <p:to x="100000" y="100000"/>
                                    </p:animScale>
                                    <p:animScale>
                                      <p:cBhvr>
                                        <p:cTn id="81" dur="26">
                                          <p:stCondLst>
                                            <p:cond delay="1312"/>
                                          </p:stCondLst>
                                        </p:cTn>
                                        <p:tgtEl>
                                          <p:spTgt spid="3">
                                            <p:txEl>
                                              <p:pRg st="4" end="4"/>
                                            </p:txEl>
                                          </p:spTgt>
                                        </p:tgtEl>
                                      </p:cBhvr>
                                      <p:to x="100000" y="80000"/>
                                    </p:animScale>
                                    <p:animScale>
                                      <p:cBhvr>
                                        <p:cTn id="82" dur="166" decel="50000">
                                          <p:stCondLst>
                                            <p:cond delay="1338"/>
                                          </p:stCondLst>
                                        </p:cTn>
                                        <p:tgtEl>
                                          <p:spTgt spid="3">
                                            <p:txEl>
                                              <p:pRg st="4" end="4"/>
                                            </p:txEl>
                                          </p:spTgt>
                                        </p:tgtEl>
                                      </p:cBhvr>
                                      <p:to x="100000" y="100000"/>
                                    </p:animScale>
                                    <p:animScale>
                                      <p:cBhvr>
                                        <p:cTn id="83" dur="26">
                                          <p:stCondLst>
                                            <p:cond delay="1642"/>
                                          </p:stCondLst>
                                        </p:cTn>
                                        <p:tgtEl>
                                          <p:spTgt spid="3">
                                            <p:txEl>
                                              <p:pRg st="4" end="4"/>
                                            </p:txEl>
                                          </p:spTgt>
                                        </p:tgtEl>
                                      </p:cBhvr>
                                      <p:to x="100000" y="90000"/>
                                    </p:animScale>
                                    <p:animScale>
                                      <p:cBhvr>
                                        <p:cTn id="84" dur="166" decel="50000">
                                          <p:stCondLst>
                                            <p:cond delay="1668"/>
                                          </p:stCondLst>
                                        </p:cTn>
                                        <p:tgtEl>
                                          <p:spTgt spid="3">
                                            <p:txEl>
                                              <p:pRg st="4" end="4"/>
                                            </p:txEl>
                                          </p:spTgt>
                                        </p:tgtEl>
                                      </p:cBhvr>
                                      <p:to x="100000" y="100000"/>
                                    </p:animScale>
                                    <p:animScale>
                                      <p:cBhvr>
                                        <p:cTn id="85" dur="26">
                                          <p:stCondLst>
                                            <p:cond delay="1808"/>
                                          </p:stCondLst>
                                        </p:cTn>
                                        <p:tgtEl>
                                          <p:spTgt spid="3">
                                            <p:txEl>
                                              <p:pRg st="4" end="4"/>
                                            </p:txEl>
                                          </p:spTgt>
                                        </p:tgtEl>
                                      </p:cBhvr>
                                      <p:to x="100000" y="95000"/>
                                    </p:animScale>
                                    <p:animScale>
                                      <p:cBhvr>
                                        <p:cTn id="86" dur="166" decel="50000">
                                          <p:stCondLst>
                                            <p:cond delay="1834"/>
                                          </p:stCondLst>
                                        </p:cTn>
                                        <p:tgtEl>
                                          <p:spTgt spid="3">
                                            <p:txEl>
                                              <p:pRg st="4" end="4"/>
                                            </p:txEl>
                                          </p:spTgt>
                                        </p:tgtEl>
                                      </p:cBhvr>
                                      <p:to x="100000" y="100000"/>
                                    </p:animScale>
                                  </p:childTnLst>
                                </p:cTn>
                              </p:par>
                              <p:par>
                                <p:cTn id="87" presetID="26" presetClass="entr" presetSubtype="0" fill="hold" nodeType="withEffect">
                                  <p:stCondLst>
                                    <p:cond delay="0"/>
                                  </p:stCondLst>
                                  <p:childTnLst>
                                    <p:set>
                                      <p:cBhvr>
                                        <p:cTn id="88" dur="1" fill="hold">
                                          <p:stCondLst>
                                            <p:cond delay="0"/>
                                          </p:stCondLst>
                                        </p:cTn>
                                        <p:tgtEl>
                                          <p:spTgt spid="3">
                                            <p:txEl>
                                              <p:pRg st="5" end="5"/>
                                            </p:txEl>
                                          </p:spTgt>
                                        </p:tgtEl>
                                        <p:attrNameLst>
                                          <p:attrName>style.visibility</p:attrName>
                                        </p:attrNameLst>
                                      </p:cBhvr>
                                      <p:to>
                                        <p:strVal val="visible"/>
                                      </p:to>
                                    </p:set>
                                    <p:animEffect transition="in" filter="wipe(down)">
                                      <p:cBhvr>
                                        <p:cTn id="89" dur="580">
                                          <p:stCondLst>
                                            <p:cond delay="0"/>
                                          </p:stCondLst>
                                        </p:cTn>
                                        <p:tgtEl>
                                          <p:spTgt spid="3">
                                            <p:txEl>
                                              <p:pRg st="5" end="5"/>
                                            </p:txEl>
                                          </p:spTgt>
                                        </p:tgtEl>
                                      </p:cBhvr>
                                    </p:animEffect>
                                    <p:anim calcmode="lin" valueType="num">
                                      <p:cBhvr>
                                        <p:cTn id="90"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91"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92"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93"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94"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95" dur="26">
                                          <p:stCondLst>
                                            <p:cond delay="650"/>
                                          </p:stCondLst>
                                        </p:cTn>
                                        <p:tgtEl>
                                          <p:spTgt spid="3">
                                            <p:txEl>
                                              <p:pRg st="5" end="5"/>
                                            </p:txEl>
                                          </p:spTgt>
                                        </p:tgtEl>
                                      </p:cBhvr>
                                      <p:to x="100000" y="60000"/>
                                    </p:animScale>
                                    <p:animScale>
                                      <p:cBhvr>
                                        <p:cTn id="96" dur="166" decel="50000">
                                          <p:stCondLst>
                                            <p:cond delay="676"/>
                                          </p:stCondLst>
                                        </p:cTn>
                                        <p:tgtEl>
                                          <p:spTgt spid="3">
                                            <p:txEl>
                                              <p:pRg st="5" end="5"/>
                                            </p:txEl>
                                          </p:spTgt>
                                        </p:tgtEl>
                                      </p:cBhvr>
                                      <p:to x="100000" y="100000"/>
                                    </p:animScale>
                                    <p:animScale>
                                      <p:cBhvr>
                                        <p:cTn id="97" dur="26">
                                          <p:stCondLst>
                                            <p:cond delay="1312"/>
                                          </p:stCondLst>
                                        </p:cTn>
                                        <p:tgtEl>
                                          <p:spTgt spid="3">
                                            <p:txEl>
                                              <p:pRg st="5" end="5"/>
                                            </p:txEl>
                                          </p:spTgt>
                                        </p:tgtEl>
                                      </p:cBhvr>
                                      <p:to x="100000" y="80000"/>
                                    </p:animScale>
                                    <p:animScale>
                                      <p:cBhvr>
                                        <p:cTn id="98" dur="166" decel="50000">
                                          <p:stCondLst>
                                            <p:cond delay="1338"/>
                                          </p:stCondLst>
                                        </p:cTn>
                                        <p:tgtEl>
                                          <p:spTgt spid="3">
                                            <p:txEl>
                                              <p:pRg st="5" end="5"/>
                                            </p:txEl>
                                          </p:spTgt>
                                        </p:tgtEl>
                                      </p:cBhvr>
                                      <p:to x="100000" y="100000"/>
                                    </p:animScale>
                                    <p:animScale>
                                      <p:cBhvr>
                                        <p:cTn id="99" dur="26">
                                          <p:stCondLst>
                                            <p:cond delay="1642"/>
                                          </p:stCondLst>
                                        </p:cTn>
                                        <p:tgtEl>
                                          <p:spTgt spid="3">
                                            <p:txEl>
                                              <p:pRg st="5" end="5"/>
                                            </p:txEl>
                                          </p:spTgt>
                                        </p:tgtEl>
                                      </p:cBhvr>
                                      <p:to x="100000" y="90000"/>
                                    </p:animScale>
                                    <p:animScale>
                                      <p:cBhvr>
                                        <p:cTn id="100" dur="166" decel="50000">
                                          <p:stCondLst>
                                            <p:cond delay="1668"/>
                                          </p:stCondLst>
                                        </p:cTn>
                                        <p:tgtEl>
                                          <p:spTgt spid="3">
                                            <p:txEl>
                                              <p:pRg st="5" end="5"/>
                                            </p:txEl>
                                          </p:spTgt>
                                        </p:tgtEl>
                                      </p:cBhvr>
                                      <p:to x="100000" y="100000"/>
                                    </p:animScale>
                                    <p:animScale>
                                      <p:cBhvr>
                                        <p:cTn id="101" dur="26">
                                          <p:stCondLst>
                                            <p:cond delay="1808"/>
                                          </p:stCondLst>
                                        </p:cTn>
                                        <p:tgtEl>
                                          <p:spTgt spid="3">
                                            <p:txEl>
                                              <p:pRg st="5" end="5"/>
                                            </p:txEl>
                                          </p:spTgt>
                                        </p:tgtEl>
                                      </p:cBhvr>
                                      <p:to x="100000" y="95000"/>
                                    </p:animScale>
                                    <p:animScale>
                                      <p:cBhvr>
                                        <p:cTn id="102" dur="166" decel="50000">
                                          <p:stCondLst>
                                            <p:cond delay="1834"/>
                                          </p:stCondLst>
                                        </p:cTn>
                                        <p:tgtEl>
                                          <p:spTgt spid="3">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78663"/>
          </a:xfrm>
        </p:spPr>
        <p:txBody>
          <a:bodyPr>
            <a:normAutofit/>
          </a:bodyPr>
          <a:lstStyle/>
          <a:p>
            <a:r>
              <a:rPr lang="en-US" sz="4000" dirty="0" err="1" smtClean="0"/>
              <a:t>Hướng</a:t>
            </a:r>
            <a:r>
              <a:rPr lang="en-US" sz="4000" dirty="0" smtClean="0"/>
              <a:t> </a:t>
            </a:r>
            <a:r>
              <a:rPr lang="en-US" sz="4000" dirty="0" err="1" smtClean="0"/>
              <a:t>dẫn</a:t>
            </a:r>
            <a:r>
              <a:rPr lang="en-US" sz="4000" dirty="0" smtClean="0"/>
              <a:t> </a:t>
            </a:r>
            <a:r>
              <a:rPr lang="en-US" sz="4000" dirty="0" err="1" smtClean="0"/>
              <a:t>dùng</a:t>
            </a:r>
            <a:r>
              <a:rPr lang="en-US" sz="4000" dirty="0" smtClean="0"/>
              <a:t> Neo4j </a:t>
            </a:r>
            <a:r>
              <a:rPr lang="en-US" sz="4000" dirty="0" err="1" smtClean="0"/>
              <a:t>với</a:t>
            </a:r>
            <a:r>
              <a:rPr lang="en-US" sz="4000" dirty="0" smtClean="0"/>
              <a:t> </a:t>
            </a:r>
            <a:r>
              <a:rPr lang="en-US" sz="4000" dirty="0" err="1" smtClean="0"/>
              <a:t>WebInterface</a:t>
            </a:r>
            <a:endParaRPr lang="en-US" sz="4000" dirty="0"/>
          </a:p>
        </p:txBody>
      </p:sp>
      <p:sp>
        <p:nvSpPr>
          <p:cNvPr id="3" name="Content Placeholder 2"/>
          <p:cNvSpPr>
            <a:spLocks noGrp="1"/>
          </p:cNvSpPr>
          <p:nvPr>
            <p:ph idx="1"/>
          </p:nvPr>
        </p:nvSpPr>
        <p:spPr>
          <a:xfrm>
            <a:off x="838200" y="1419726"/>
            <a:ext cx="10515600" cy="4757237"/>
          </a:xfrm>
        </p:spPr>
        <p:txBody>
          <a:bodyPr numCol="2"/>
          <a:lstStyle/>
          <a:p>
            <a:r>
              <a:rPr lang="en-US" sz="3200" dirty="0" err="1" smtClean="0"/>
              <a:t>Cài</a:t>
            </a:r>
            <a:r>
              <a:rPr lang="en-US" sz="3200" dirty="0" smtClean="0"/>
              <a:t> </a:t>
            </a:r>
            <a:r>
              <a:rPr lang="en-US" sz="3200" dirty="0" err="1" smtClean="0"/>
              <a:t>đặt</a:t>
            </a:r>
            <a:r>
              <a:rPr lang="en-US" sz="3200" dirty="0" smtClean="0"/>
              <a:t>:</a:t>
            </a:r>
          </a:p>
          <a:p>
            <a:pPr lvl="1">
              <a:buFont typeface="Wingdings" pitchFamily="2" charset="2"/>
              <a:buChar char="§"/>
            </a:pPr>
            <a:r>
              <a:rPr lang="en-US" sz="2000" dirty="0" err="1"/>
              <a:t>Truy</a:t>
            </a:r>
            <a:r>
              <a:rPr lang="en-US" sz="2000" dirty="0"/>
              <a:t> </a:t>
            </a:r>
            <a:r>
              <a:rPr lang="en-US" sz="2000" dirty="0" err="1"/>
              <a:t>cập</a:t>
            </a:r>
            <a:r>
              <a:rPr lang="en-US" sz="2000" dirty="0"/>
              <a:t> </a:t>
            </a:r>
            <a:r>
              <a:rPr lang="en-US" sz="2000" u="sng" dirty="0">
                <a:hlinkClick r:id="rId2"/>
              </a:rPr>
              <a:t>http://neo4j.com/</a:t>
            </a:r>
            <a:r>
              <a:rPr lang="en-US" sz="2000" dirty="0"/>
              <a:t> download </a:t>
            </a:r>
            <a:r>
              <a:rPr lang="en-US" sz="2000" dirty="0" err="1" smtClean="0"/>
              <a:t>và</a:t>
            </a:r>
            <a:r>
              <a:rPr lang="en-US" sz="2000" dirty="0"/>
              <a:t> </a:t>
            </a:r>
            <a:r>
              <a:rPr lang="en-US" sz="2000" dirty="0" err="1" smtClean="0"/>
              <a:t>giải</a:t>
            </a:r>
            <a:r>
              <a:rPr lang="en-US" sz="2000" dirty="0" smtClean="0"/>
              <a:t> </a:t>
            </a:r>
            <a:r>
              <a:rPr lang="en-US" sz="2000" dirty="0" err="1"/>
              <a:t>nén</a:t>
            </a:r>
            <a:r>
              <a:rPr lang="en-US" sz="2000" dirty="0"/>
              <a:t> Neo4j </a:t>
            </a:r>
            <a:r>
              <a:rPr lang="en-US" sz="2000" dirty="0" smtClean="0"/>
              <a:t>package.</a:t>
            </a:r>
          </a:p>
          <a:p>
            <a:pPr lvl="1">
              <a:buFont typeface="Wingdings" pitchFamily="2" charset="2"/>
              <a:buChar char="§"/>
            </a:pPr>
            <a:r>
              <a:rPr lang="en-US" sz="2000" dirty="0" smtClean="0"/>
              <a:t>cd </a:t>
            </a:r>
            <a:r>
              <a:rPr lang="en-US" sz="2000" dirty="0" err="1"/>
              <a:t>đến</a:t>
            </a:r>
            <a:r>
              <a:rPr lang="en-US" sz="2000" dirty="0"/>
              <a:t> </a:t>
            </a:r>
            <a:r>
              <a:rPr lang="en-US" sz="2000" dirty="0" err="1"/>
              <a:t>thư</a:t>
            </a:r>
            <a:r>
              <a:rPr lang="en-US" sz="2000" dirty="0"/>
              <a:t> </a:t>
            </a:r>
            <a:r>
              <a:rPr lang="en-US" sz="2000" dirty="0" err="1"/>
              <a:t>mục</a:t>
            </a:r>
            <a:r>
              <a:rPr lang="en-US" sz="2000" dirty="0"/>
              <a:t> </a:t>
            </a:r>
            <a:r>
              <a:rPr lang="en-US" sz="2000" dirty="0" err="1"/>
              <a:t>khởi</a:t>
            </a:r>
            <a:r>
              <a:rPr lang="en-US" sz="2000" dirty="0"/>
              <a:t> </a:t>
            </a:r>
            <a:r>
              <a:rPr lang="en-US" sz="2000" dirty="0" err="1"/>
              <a:t>động</a:t>
            </a:r>
            <a:r>
              <a:rPr lang="en-US" sz="2000" dirty="0"/>
              <a:t> server</a:t>
            </a:r>
            <a:r>
              <a:rPr lang="en-US" sz="2000" dirty="0" smtClean="0"/>
              <a:t>:</a:t>
            </a:r>
          </a:p>
          <a:p>
            <a:pPr marL="457200" lvl="1" indent="0">
              <a:buNone/>
            </a:pPr>
            <a:r>
              <a:rPr lang="en-US" sz="2000" dirty="0" smtClean="0"/>
              <a:t>    $ </a:t>
            </a:r>
            <a:r>
              <a:rPr lang="en-US" sz="2000" dirty="0"/>
              <a:t>bin/neo4j </a:t>
            </a:r>
            <a:r>
              <a:rPr lang="en-US" sz="2000" dirty="0" smtClean="0"/>
              <a:t>start.</a:t>
            </a:r>
          </a:p>
          <a:p>
            <a:pPr lvl="1">
              <a:buFont typeface="Wingdings" pitchFamily="2" charset="2"/>
              <a:buChar char="§"/>
            </a:pPr>
            <a:r>
              <a:rPr lang="en-US" sz="2000" dirty="0" err="1"/>
              <a:t>Sau</a:t>
            </a:r>
            <a:r>
              <a:rPr lang="en-US" sz="2000" dirty="0"/>
              <a:t> </a:t>
            </a:r>
            <a:r>
              <a:rPr lang="en-US" sz="2000" dirty="0" err="1"/>
              <a:t>đó</a:t>
            </a:r>
            <a:r>
              <a:rPr lang="en-US" sz="2000" dirty="0"/>
              <a:t> </a:t>
            </a:r>
            <a:r>
              <a:rPr lang="en-US" sz="2000" dirty="0" err="1"/>
              <a:t>chạy</a:t>
            </a:r>
            <a:r>
              <a:rPr lang="en-US" sz="2000" dirty="0"/>
              <a:t>: </a:t>
            </a:r>
            <a:r>
              <a:rPr lang="en-US" sz="2000" u="sng" dirty="0">
                <a:hlinkClick r:id="rId3"/>
              </a:rPr>
              <a:t>http://localhost:7474/browser</a:t>
            </a:r>
            <a:r>
              <a:rPr lang="en-US" sz="2000" u="sng" dirty="0" smtClean="0">
                <a:hlinkClick r:id="rId3"/>
              </a:rPr>
              <a:t>/</a:t>
            </a:r>
            <a:endParaRPr lang="en-US" sz="2000" u="sng" dirty="0" smtClean="0"/>
          </a:p>
          <a:p>
            <a:pPr lvl="1">
              <a:buFont typeface="Wingdings" pitchFamily="2" charset="2"/>
              <a:buChar char="§"/>
            </a:pPr>
            <a:r>
              <a:rPr lang="en-US" sz="2000" dirty="0" err="1"/>
              <a:t>Nhập</a:t>
            </a:r>
            <a:r>
              <a:rPr lang="en-US" sz="2000" dirty="0"/>
              <a:t> username </a:t>
            </a:r>
            <a:r>
              <a:rPr lang="en-US" sz="2000" dirty="0" err="1"/>
              <a:t>và</a:t>
            </a:r>
            <a:r>
              <a:rPr lang="en-US" sz="2000" dirty="0"/>
              <a:t> password. </a:t>
            </a:r>
            <a:endParaRPr lang="en-US" sz="2000" dirty="0" smtClean="0"/>
          </a:p>
        </p:txBody>
      </p:sp>
      <p:pic>
        <p:nvPicPr>
          <p:cNvPr id="4" name="Picture 3"/>
          <p:cNvPicPr/>
          <p:nvPr/>
        </p:nvPicPr>
        <p:blipFill>
          <a:blip r:embed="rId4"/>
          <a:stretch>
            <a:fillRect/>
          </a:stretch>
        </p:blipFill>
        <p:spPr>
          <a:xfrm>
            <a:off x="5438274" y="2450733"/>
            <a:ext cx="5666873" cy="3135630"/>
          </a:xfrm>
          <a:prstGeom prst="rect">
            <a:avLst/>
          </a:prstGeom>
        </p:spPr>
      </p:pic>
    </p:spTree>
    <p:extLst>
      <p:ext uri="{BB962C8B-B14F-4D97-AF65-F5344CB8AC3E}">
        <p14:creationId xmlns:p14="http://schemas.microsoft.com/office/powerpoint/2010/main" val="41300571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1000"/>
                                        <p:tgtEl>
                                          <p:spTgt spid="3">
                                            <p:txEl>
                                              <p:pRg st="4" end="4"/>
                                            </p:txEl>
                                          </p:spTgt>
                                        </p:tgtEl>
                                      </p:cBhvr>
                                    </p:animEffect>
                                    <p:anim calcmode="lin" valueType="num">
                                      <p:cBhvr>
                                        <p:cTn id="2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fade">
                                      <p:cBhvr>
                                        <p:cTn id="33" dur="1000"/>
                                        <p:tgtEl>
                                          <p:spTgt spid="4"/>
                                        </p:tgtEl>
                                      </p:cBhvr>
                                    </p:animEffect>
                                    <p:anim calcmode="lin" valueType="num">
                                      <p:cBhvr>
                                        <p:cTn id="34" dur="1000" fill="hold"/>
                                        <p:tgtEl>
                                          <p:spTgt spid="4"/>
                                        </p:tgtEl>
                                        <p:attrNameLst>
                                          <p:attrName>ppt_x</p:attrName>
                                        </p:attrNameLst>
                                      </p:cBhvr>
                                      <p:tavLst>
                                        <p:tav tm="0">
                                          <p:val>
                                            <p:strVal val="#ppt_x"/>
                                          </p:val>
                                        </p:tav>
                                        <p:tav tm="100000">
                                          <p:val>
                                            <p:strVal val="#ppt_x"/>
                                          </p:val>
                                        </p:tav>
                                      </p:tavLst>
                                    </p:anim>
                                    <p:anim calcmode="lin" valueType="num">
                                      <p:cBhvr>
                                        <p:cTn id="3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1000"/>
                                        <p:tgtEl>
                                          <p:spTgt spid="3">
                                            <p:txEl>
                                              <p:pRg st="5" end="5"/>
                                            </p:txEl>
                                          </p:spTgt>
                                        </p:tgtEl>
                                      </p:cBhvr>
                                    </p:animEffect>
                                    <p:anim calcmode="lin" valueType="num">
                                      <p:cBhvr>
                                        <p:cTn id="4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02728"/>
          </a:xfrm>
        </p:spPr>
        <p:txBody>
          <a:bodyPr/>
          <a:lstStyle/>
          <a:p>
            <a:r>
              <a:rPr lang="en-US" dirty="0" err="1"/>
              <a:t>Hướng</a:t>
            </a:r>
            <a:r>
              <a:rPr lang="en-US" dirty="0"/>
              <a:t> </a:t>
            </a:r>
            <a:r>
              <a:rPr lang="en-US" dirty="0" err="1"/>
              <a:t>dẫn</a:t>
            </a:r>
            <a:r>
              <a:rPr lang="en-US" dirty="0"/>
              <a:t> </a:t>
            </a:r>
            <a:r>
              <a:rPr lang="en-US" dirty="0" err="1"/>
              <a:t>dùng</a:t>
            </a:r>
            <a:r>
              <a:rPr lang="en-US" dirty="0"/>
              <a:t> Neo4j </a:t>
            </a:r>
            <a:r>
              <a:rPr lang="en-US" dirty="0" err="1"/>
              <a:t>với</a:t>
            </a:r>
            <a:r>
              <a:rPr lang="en-US" dirty="0"/>
              <a:t> </a:t>
            </a:r>
            <a:r>
              <a:rPr lang="en-US" dirty="0" err="1"/>
              <a:t>WebInterface</a:t>
            </a:r>
            <a:endParaRPr lang="en-US" dirty="0"/>
          </a:p>
        </p:txBody>
      </p:sp>
      <p:sp>
        <p:nvSpPr>
          <p:cNvPr id="3" name="Content Placeholder 2"/>
          <p:cNvSpPr>
            <a:spLocks noGrp="1"/>
          </p:cNvSpPr>
          <p:nvPr>
            <p:ph idx="1"/>
          </p:nvPr>
        </p:nvSpPr>
        <p:spPr>
          <a:xfrm>
            <a:off x="838200" y="1720516"/>
            <a:ext cx="10515600" cy="4456447"/>
          </a:xfrm>
        </p:spPr>
        <p:txBody>
          <a:bodyPr/>
          <a:lstStyle/>
          <a:p>
            <a:r>
              <a:rPr lang="en-US" dirty="0" err="1" smtClean="0"/>
              <a:t>Giao</a:t>
            </a:r>
            <a:r>
              <a:rPr lang="en-US" dirty="0" smtClean="0"/>
              <a:t> </a:t>
            </a:r>
            <a:r>
              <a:rPr lang="en-US" dirty="0" err="1" smtClean="0"/>
              <a:t>diện</a:t>
            </a:r>
            <a:r>
              <a:rPr lang="en-US" dirty="0" smtClean="0"/>
              <a:t> </a:t>
            </a:r>
            <a:r>
              <a:rPr lang="en-US" dirty="0" err="1" smtClean="0"/>
              <a:t>làm</a:t>
            </a:r>
            <a:r>
              <a:rPr lang="en-US" dirty="0" smtClean="0"/>
              <a:t> </a:t>
            </a:r>
            <a:r>
              <a:rPr lang="en-US" dirty="0" err="1" smtClean="0"/>
              <a:t>việc</a:t>
            </a:r>
            <a:endParaRPr lang="en-US" dirty="0"/>
          </a:p>
          <a:p>
            <a:pPr marL="0" indent="0">
              <a:buNone/>
            </a:pPr>
            <a:endParaRPr lang="en-US" dirty="0" smtClean="0"/>
          </a:p>
          <a:p>
            <a:pPr>
              <a:spcBef>
                <a:spcPts val="17400"/>
              </a:spcBef>
            </a:pPr>
            <a:r>
              <a:rPr lang="en-US" dirty="0" err="1"/>
              <a:t>Phần</a:t>
            </a:r>
            <a:r>
              <a:rPr lang="en-US" dirty="0"/>
              <a:t> </a:t>
            </a:r>
            <a:r>
              <a:rPr lang="en-US" dirty="0" err="1"/>
              <a:t>giao</a:t>
            </a:r>
            <a:r>
              <a:rPr lang="en-US" dirty="0"/>
              <a:t> </a:t>
            </a:r>
            <a:r>
              <a:rPr lang="en-US" dirty="0" err="1"/>
              <a:t>diện</a:t>
            </a:r>
            <a:r>
              <a:rPr lang="en-US" dirty="0"/>
              <a:t> Dashboard </a:t>
            </a:r>
            <a:r>
              <a:rPr lang="en-US" dirty="0" err="1"/>
              <a:t>sẽ</a:t>
            </a:r>
            <a:r>
              <a:rPr lang="en-US" dirty="0"/>
              <a:t> </a:t>
            </a:r>
            <a:r>
              <a:rPr lang="en-US" dirty="0" err="1"/>
              <a:t>cho</a:t>
            </a:r>
            <a:r>
              <a:rPr lang="en-US" dirty="0"/>
              <a:t> </a:t>
            </a:r>
            <a:r>
              <a:rPr lang="en-US" dirty="0" err="1"/>
              <a:t>xem</a:t>
            </a:r>
            <a:r>
              <a:rPr lang="en-US" dirty="0"/>
              <a:t> </a:t>
            </a:r>
            <a:r>
              <a:rPr lang="en-US" dirty="0" err="1"/>
              <a:t>tổng</a:t>
            </a:r>
            <a:r>
              <a:rPr lang="en-US" dirty="0"/>
              <a:t> </a:t>
            </a:r>
            <a:r>
              <a:rPr lang="en-US" dirty="0" err="1"/>
              <a:t>quan</a:t>
            </a:r>
            <a:r>
              <a:rPr lang="en-US" dirty="0"/>
              <a:t> </a:t>
            </a:r>
            <a:r>
              <a:rPr lang="en-US" dirty="0" err="1"/>
              <a:t>về</a:t>
            </a:r>
            <a:r>
              <a:rPr lang="en-US" dirty="0"/>
              <a:t> </a:t>
            </a:r>
            <a:r>
              <a:rPr lang="en-US" dirty="0" err="1"/>
              <a:t>số</a:t>
            </a:r>
            <a:r>
              <a:rPr lang="en-US" dirty="0"/>
              <a:t> node, </a:t>
            </a:r>
            <a:r>
              <a:rPr lang="en-US" dirty="0" err="1"/>
              <a:t>số</a:t>
            </a:r>
            <a:r>
              <a:rPr lang="en-US" dirty="0"/>
              <a:t> relationship, </a:t>
            </a:r>
            <a:r>
              <a:rPr lang="en-US" dirty="0" err="1"/>
              <a:t>số</a:t>
            </a:r>
            <a:r>
              <a:rPr lang="en-US" dirty="0"/>
              <a:t> property, relationship type… 1 </a:t>
            </a:r>
            <a:r>
              <a:rPr lang="en-US" dirty="0" err="1"/>
              <a:t>vài</a:t>
            </a:r>
            <a:r>
              <a:rPr lang="en-US" dirty="0"/>
              <a:t> </a:t>
            </a:r>
            <a:r>
              <a:rPr lang="en-US" dirty="0" err="1"/>
              <a:t>thông</a:t>
            </a:r>
            <a:r>
              <a:rPr lang="en-US" dirty="0"/>
              <a:t> tin </a:t>
            </a:r>
            <a:r>
              <a:rPr lang="en-US" dirty="0" err="1"/>
              <a:t>của</a:t>
            </a:r>
            <a:r>
              <a:rPr lang="en-US" dirty="0"/>
              <a:t> </a:t>
            </a:r>
            <a:r>
              <a:rPr lang="en-US" dirty="0" err="1"/>
              <a:t>đồ</a:t>
            </a:r>
            <a:r>
              <a:rPr lang="en-US" dirty="0"/>
              <a:t> </a:t>
            </a:r>
            <a:r>
              <a:rPr lang="en-US" dirty="0" err="1"/>
              <a:t>thị</a:t>
            </a:r>
            <a:r>
              <a:rPr lang="en-US" dirty="0"/>
              <a:t>.</a:t>
            </a:r>
          </a:p>
        </p:txBody>
      </p:sp>
      <p:pic>
        <p:nvPicPr>
          <p:cNvPr id="4" name="Picture 3"/>
          <p:cNvPicPr/>
          <p:nvPr/>
        </p:nvPicPr>
        <p:blipFill>
          <a:blip r:embed="rId2"/>
          <a:stretch>
            <a:fillRect/>
          </a:stretch>
        </p:blipFill>
        <p:spPr>
          <a:xfrm>
            <a:off x="1259305" y="2198338"/>
            <a:ext cx="5943600" cy="2485390"/>
          </a:xfrm>
          <a:prstGeom prst="rect">
            <a:avLst/>
          </a:prstGeom>
        </p:spPr>
      </p:pic>
    </p:spTree>
    <p:extLst>
      <p:ext uri="{BB962C8B-B14F-4D97-AF65-F5344CB8AC3E}">
        <p14:creationId xmlns:p14="http://schemas.microsoft.com/office/powerpoint/2010/main" val="296325830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02728"/>
          </a:xfrm>
        </p:spPr>
        <p:txBody>
          <a:bodyPr/>
          <a:lstStyle/>
          <a:p>
            <a:r>
              <a:rPr lang="en-US" dirty="0" err="1"/>
              <a:t>Hướng</a:t>
            </a:r>
            <a:r>
              <a:rPr lang="en-US" dirty="0"/>
              <a:t> </a:t>
            </a:r>
            <a:r>
              <a:rPr lang="en-US" dirty="0" err="1"/>
              <a:t>dẫn</a:t>
            </a:r>
            <a:r>
              <a:rPr lang="en-US" dirty="0"/>
              <a:t> </a:t>
            </a:r>
            <a:r>
              <a:rPr lang="en-US" dirty="0" err="1"/>
              <a:t>dùng</a:t>
            </a:r>
            <a:r>
              <a:rPr lang="en-US" dirty="0"/>
              <a:t> Neo4j </a:t>
            </a:r>
            <a:r>
              <a:rPr lang="en-US" dirty="0" err="1"/>
              <a:t>với</a:t>
            </a:r>
            <a:r>
              <a:rPr lang="en-US" dirty="0"/>
              <a:t> </a:t>
            </a:r>
            <a:r>
              <a:rPr lang="en-US" dirty="0" err="1"/>
              <a:t>WebInterface</a:t>
            </a:r>
            <a:endParaRPr lang="en-US" dirty="0"/>
          </a:p>
        </p:txBody>
      </p:sp>
      <p:sp>
        <p:nvSpPr>
          <p:cNvPr id="3" name="Content Placeholder 2"/>
          <p:cNvSpPr>
            <a:spLocks noGrp="1"/>
          </p:cNvSpPr>
          <p:nvPr>
            <p:ph idx="1"/>
          </p:nvPr>
        </p:nvSpPr>
        <p:spPr>
          <a:xfrm>
            <a:off x="838200" y="1564105"/>
            <a:ext cx="10515600" cy="4612858"/>
          </a:xfrm>
        </p:spPr>
        <p:txBody>
          <a:bodyPr>
            <a:normAutofit/>
          </a:bodyPr>
          <a:lstStyle/>
          <a:p>
            <a:r>
              <a:rPr lang="en-US" dirty="0" err="1" smtClean="0"/>
              <a:t>Tạo</a:t>
            </a:r>
            <a:r>
              <a:rPr lang="en-US" dirty="0" smtClean="0"/>
              <a:t> node </a:t>
            </a:r>
            <a:r>
              <a:rPr lang="en-US" dirty="0" err="1" smtClean="0"/>
              <a:t>và</a:t>
            </a:r>
            <a:r>
              <a:rPr lang="en-US" dirty="0" smtClean="0"/>
              <a:t> relationship</a:t>
            </a:r>
          </a:p>
          <a:p>
            <a:pPr>
              <a:spcBef>
                <a:spcPts val="7800"/>
              </a:spcBef>
            </a:pPr>
            <a:r>
              <a:rPr lang="en-US" dirty="0" err="1" smtClean="0"/>
              <a:t>Tạo</a:t>
            </a:r>
            <a:r>
              <a:rPr lang="en-US" dirty="0" smtClean="0"/>
              <a:t> node </a:t>
            </a:r>
            <a:r>
              <a:rPr lang="en-US" dirty="0" err="1"/>
              <a:t>với</a:t>
            </a:r>
            <a:r>
              <a:rPr lang="en-US" dirty="0"/>
              <a:t> property </a:t>
            </a:r>
            <a:r>
              <a:rPr lang="en-US" dirty="0" err="1"/>
              <a:t>là</a:t>
            </a:r>
            <a:r>
              <a:rPr lang="en-US" dirty="0"/>
              <a:t> name </a:t>
            </a:r>
            <a:r>
              <a:rPr lang="en-US" dirty="0" err="1"/>
              <a:t>và</a:t>
            </a:r>
            <a:r>
              <a:rPr lang="en-US" dirty="0"/>
              <a:t> value </a:t>
            </a:r>
            <a:r>
              <a:rPr lang="en-US" dirty="0" err="1"/>
              <a:t>là</a:t>
            </a:r>
            <a:r>
              <a:rPr lang="en-US" dirty="0"/>
              <a:t> Prancing Wolf Ice </a:t>
            </a:r>
            <a:r>
              <a:rPr lang="en-US" dirty="0" smtClean="0"/>
              <a:t>Wine.</a:t>
            </a:r>
          </a:p>
          <a:p>
            <a:pPr>
              <a:spcBef>
                <a:spcPts val="13200"/>
              </a:spcBef>
            </a:pPr>
            <a:r>
              <a:rPr lang="en-US" dirty="0" err="1"/>
              <a:t>Tương</a:t>
            </a:r>
            <a:r>
              <a:rPr lang="en-US" dirty="0"/>
              <a:t> </a:t>
            </a:r>
            <a:r>
              <a:rPr lang="en-US" dirty="0" err="1"/>
              <a:t>tự</a:t>
            </a:r>
            <a:r>
              <a:rPr lang="en-US" dirty="0"/>
              <a:t> ta </a:t>
            </a:r>
            <a:r>
              <a:rPr lang="en-US" dirty="0" err="1" smtClean="0"/>
              <a:t>tạo</a:t>
            </a:r>
            <a:r>
              <a:rPr lang="en-US" dirty="0" smtClean="0"/>
              <a:t> </a:t>
            </a:r>
            <a:r>
              <a:rPr lang="en-US" dirty="0" err="1"/>
              <a:t>thêm</a:t>
            </a:r>
            <a:r>
              <a:rPr lang="en-US" dirty="0"/>
              <a:t> </a:t>
            </a:r>
            <a:r>
              <a:rPr lang="en-US" dirty="0" smtClean="0"/>
              <a:t>node Wine </a:t>
            </a:r>
            <a:r>
              <a:rPr lang="en-US" dirty="0"/>
              <a:t>Expert </a:t>
            </a:r>
            <a:r>
              <a:rPr lang="en-US" dirty="0" smtClean="0"/>
              <a:t>Monthly. </a:t>
            </a:r>
            <a:r>
              <a:rPr lang="en-US" dirty="0" err="1" smtClean="0"/>
              <a:t>Chú</a:t>
            </a:r>
            <a:r>
              <a:rPr lang="en-US" dirty="0" smtClean="0"/>
              <a:t> </a:t>
            </a:r>
            <a:r>
              <a:rPr lang="en-US" dirty="0"/>
              <a:t>ý </a:t>
            </a:r>
            <a:r>
              <a:rPr lang="en-US" dirty="0" err="1"/>
              <a:t>khi</a:t>
            </a:r>
            <a:r>
              <a:rPr lang="en-US" dirty="0"/>
              <a:t> </a:t>
            </a:r>
            <a:r>
              <a:rPr lang="en-US" dirty="0" err="1"/>
              <a:t>thêm</a:t>
            </a:r>
            <a:r>
              <a:rPr lang="en-US" dirty="0"/>
              <a:t> </a:t>
            </a:r>
            <a:r>
              <a:rPr lang="en-US" dirty="0" err="1"/>
              <a:t>thì</a:t>
            </a:r>
            <a:r>
              <a:rPr lang="en-US" dirty="0"/>
              <a:t> </a:t>
            </a:r>
            <a:r>
              <a:rPr lang="en-US" dirty="0" err="1"/>
              <a:t>chỉ</a:t>
            </a:r>
            <a:r>
              <a:rPr lang="en-US" dirty="0"/>
              <a:t> </a:t>
            </a:r>
            <a:r>
              <a:rPr lang="en-US" dirty="0" err="1"/>
              <a:t>số</a:t>
            </a:r>
            <a:r>
              <a:rPr lang="en-US" dirty="0"/>
              <a:t> </a:t>
            </a:r>
            <a:r>
              <a:rPr lang="en-US" dirty="0" err="1"/>
              <a:t>các</a:t>
            </a:r>
            <a:r>
              <a:rPr lang="en-US" dirty="0"/>
              <a:t> node </a:t>
            </a:r>
            <a:r>
              <a:rPr lang="en-US" dirty="0" err="1"/>
              <a:t>sẽ</a:t>
            </a:r>
            <a:r>
              <a:rPr lang="en-US" dirty="0"/>
              <a:t> </a:t>
            </a:r>
            <a:r>
              <a:rPr lang="en-US" dirty="0" err="1"/>
              <a:t>tự</a:t>
            </a:r>
            <a:r>
              <a:rPr lang="en-US" dirty="0"/>
              <a:t> </a:t>
            </a:r>
            <a:r>
              <a:rPr lang="en-US" dirty="0" err="1" smtClean="0"/>
              <a:t>tăng</a:t>
            </a:r>
            <a:r>
              <a:rPr lang="en-US" dirty="0" smtClean="0"/>
              <a:t>(0,1,2,…,n).</a:t>
            </a:r>
            <a:endParaRPr lang="en-US" dirty="0"/>
          </a:p>
        </p:txBody>
      </p:sp>
      <p:pic>
        <p:nvPicPr>
          <p:cNvPr id="4" name="Picture 3"/>
          <p:cNvPicPr/>
          <p:nvPr/>
        </p:nvPicPr>
        <p:blipFill>
          <a:blip r:embed="rId2"/>
          <a:stretch>
            <a:fillRect/>
          </a:stretch>
        </p:blipFill>
        <p:spPr>
          <a:xfrm>
            <a:off x="1484897" y="2261933"/>
            <a:ext cx="2476500" cy="485775"/>
          </a:xfrm>
          <a:prstGeom prst="rect">
            <a:avLst/>
          </a:prstGeom>
        </p:spPr>
      </p:pic>
      <p:pic>
        <p:nvPicPr>
          <p:cNvPr id="5" name="Picture 4"/>
          <p:cNvPicPr/>
          <p:nvPr/>
        </p:nvPicPr>
        <p:blipFill>
          <a:blip r:embed="rId3"/>
          <a:stretch>
            <a:fillRect/>
          </a:stretch>
        </p:blipFill>
        <p:spPr>
          <a:xfrm>
            <a:off x="1163053" y="3477126"/>
            <a:ext cx="5943600" cy="1407695"/>
          </a:xfrm>
          <a:prstGeom prst="rect">
            <a:avLst/>
          </a:prstGeom>
        </p:spPr>
      </p:pic>
    </p:spTree>
    <p:extLst>
      <p:ext uri="{BB962C8B-B14F-4D97-AF65-F5344CB8AC3E}">
        <p14:creationId xmlns:p14="http://schemas.microsoft.com/office/powerpoint/2010/main" val="18425541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Effect transition="in" filter="fade">
                                      <p:cBhvr>
                                        <p:cTn id="35" dur="1000"/>
                                        <p:tgtEl>
                                          <p:spTgt spid="3">
                                            <p:txEl>
                                              <p:pRg st="2" end="2"/>
                                            </p:txEl>
                                          </p:spTgt>
                                        </p:tgtEl>
                                      </p:cBhvr>
                                    </p:animEffect>
                                    <p:anim calcmode="lin" valueType="num">
                                      <p:cBhvr>
                                        <p:cTn id="3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30537"/>
          </a:xfrm>
        </p:spPr>
        <p:txBody>
          <a:bodyPr/>
          <a:lstStyle/>
          <a:p>
            <a:r>
              <a:rPr lang="en-US" dirty="0" err="1"/>
              <a:t>Hướng</a:t>
            </a:r>
            <a:r>
              <a:rPr lang="en-US" dirty="0"/>
              <a:t> </a:t>
            </a:r>
            <a:r>
              <a:rPr lang="en-US" dirty="0" err="1"/>
              <a:t>dẫn</a:t>
            </a:r>
            <a:r>
              <a:rPr lang="en-US" dirty="0"/>
              <a:t> </a:t>
            </a:r>
            <a:r>
              <a:rPr lang="en-US" dirty="0" err="1"/>
              <a:t>dùng</a:t>
            </a:r>
            <a:r>
              <a:rPr lang="en-US" dirty="0"/>
              <a:t> Neo4j </a:t>
            </a:r>
            <a:r>
              <a:rPr lang="en-US" dirty="0" err="1"/>
              <a:t>với</a:t>
            </a:r>
            <a:r>
              <a:rPr lang="en-US" dirty="0"/>
              <a:t> </a:t>
            </a:r>
            <a:r>
              <a:rPr lang="en-US" dirty="0" err="1"/>
              <a:t>WebInterface</a:t>
            </a:r>
            <a:endParaRPr lang="en-US" dirty="0"/>
          </a:p>
        </p:txBody>
      </p:sp>
      <p:sp>
        <p:nvSpPr>
          <p:cNvPr id="3" name="Content Placeholder 2"/>
          <p:cNvSpPr>
            <a:spLocks noGrp="1"/>
          </p:cNvSpPr>
          <p:nvPr>
            <p:ph idx="1"/>
          </p:nvPr>
        </p:nvSpPr>
        <p:spPr>
          <a:xfrm>
            <a:off x="838200" y="1540042"/>
            <a:ext cx="10515600" cy="4636921"/>
          </a:xfrm>
        </p:spPr>
        <p:txBody>
          <a:bodyPr/>
          <a:lstStyle/>
          <a:p>
            <a:r>
              <a:rPr lang="en-US" dirty="0" err="1" smtClean="0"/>
              <a:t>Thêm</a:t>
            </a:r>
            <a:r>
              <a:rPr lang="en-US" dirty="0" smtClean="0"/>
              <a:t> </a:t>
            </a:r>
            <a:r>
              <a:rPr lang="en-US" dirty="0" err="1"/>
              <a:t>mối</a:t>
            </a:r>
            <a:r>
              <a:rPr lang="en-US" dirty="0"/>
              <a:t> </a:t>
            </a:r>
            <a:r>
              <a:rPr lang="en-US" dirty="0" err="1"/>
              <a:t>quan</a:t>
            </a:r>
            <a:r>
              <a:rPr lang="en-US" dirty="0"/>
              <a:t> </a:t>
            </a:r>
            <a:r>
              <a:rPr lang="en-US" dirty="0" err="1"/>
              <a:t>hệ</a:t>
            </a:r>
            <a:r>
              <a:rPr lang="en-US" dirty="0"/>
              <a:t> </a:t>
            </a:r>
            <a:r>
              <a:rPr lang="en-US" dirty="0" err="1"/>
              <a:t>giữa</a:t>
            </a:r>
            <a:r>
              <a:rPr lang="en-US" dirty="0"/>
              <a:t> 2 node </a:t>
            </a:r>
            <a:r>
              <a:rPr lang="en-US" dirty="0"/>
              <a:t>Wine Expert Monthly </a:t>
            </a:r>
            <a:r>
              <a:rPr lang="en-US" dirty="0" err="1"/>
              <a:t>và</a:t>
            </a:r>
            <a:r>
              <a:rPr lang="en-US" dirty="0"/>
              <a:t> </a:t>
            </a:r>
            <a:r>
              <a:rPr lang="en-US" dirty="0" err="1"/>
              <a:t>Pracing</a:t>
            </a:r>
            <a:r>
              <a:rPr lang="en-US" dirty="0"/>
              <a:t> Wolf </a:t>
            </a:r>
            <a:r>
              <a:rPr lang="en-US" dirty="0" smtClean="0"/>
              <a:t>wine.</a:t>
            </a:r>
            <a:endParaRPr lang="en-US" dirty="0"/>
          </a:p>
        </p:txBody>
      </p:sp>
      <p:pic>
        <p:nvPicPr>
          <p:cNvPr id="4" name="Picture 3"/>
          <p:cNvPicPr/>
          <p:nvPr/>
        </p:nvPicPr>
        <p:blipFill>
          <a:blip r:embed="rId2"/>
          <a:stretch>
            <a:fillRect/>
          </a:stretch>
        </p:blipFill>
        <p:spPr>
          <a:xfrm>
            <a:off x="4057650" y="2652462"/>
            <a:ext cx="4076700" cy="3333750"/>
          </a:xfrm>
          <a:prstGeom prst="rect">
            <a:avLst/>
          </a:prstGeom>
        </p:spPr>
      </p:pic>
    </p:spTree>
    <p:extLst>
      <p:ext uri="{BB962C8B-B14F-4D97-AF65-F5344CB8AC3E}">
        <p14:creationId xmlns:p14="http://schemas.microsoft.com/office/powerpoint/2010/main" val="111204640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54601"/>
          </a:xfrm>
        </p:spPr>
        <p:txBody>
          <a:bodyPr/>
          <a:lstStyle/>
          <a:p>
            <a:r>
              <a:rPr lang="en-US" dirty="0" err="1"/>
              <a:t>Hướng</a:t>
            </a:r>
            <a:r>
              <a:rPr lang="en-US" dirty="0"/>
              <a:t> </a:t>
            </a:r>
            <a:r>
              <a:rPr lang="en-US" dirty="0" err="1"/>
              <a:t>dẫn</a:t>
            </a:r>
            <a:r>
              <a:rPr lang="en-US" dirty="0"/>
              <a:t> </a:t>
            </a:r>
            <a:r>
              <a:rPr lang="en-US" dirty="0" err="1"/>
              <a:t>dùng</a:t>
            </a:r>
            <a:r>
              <a:rPr lang="en-US" dirty="0"/>
              <a:t> Neo4j </a:t>
            </a:r>
            <a:r>
              <a:rPr lang="en-US" dirty="0" err="1"/>
              <a:t>với</a:t>
            </a:r>
            <a:r>
              <a:rPr lang="en-US" dirty="0"/>
              <a:t> </a:t>
            </a:r>
            <a:r>
              <a:rPr lang="en-US" dirty="0" err="1"/>
              <a:t>WebInterface</a:t>
            </a:r>
            <a:endParaRPr lang="en-US" dirty="0"/>
          </a:p>
        </p:txBody>
      </p:sp>
      <p:sp>
        <p:nvSpPr>
          <p:cNvPr id="3" name="Content Placeholder 2"/>
          <p:cNvSpPr>
            <a:spLocks noGrp="1"/>
          </p:cNvSpPr>
          <p:nvPr>
            <p:ph idx="1"/>
          </p:nvPr>
        </p:nvSpPr>
        <p:spPr>
          <a:xfrm>
            <a:off x="838200" y="1479884"/>
            <a:ext cx="10515600" cy="4697079"/>
          </a:xfrm>
        </p:spPr>
        <p:txBody>
          <a:bodyPr/>
          <a:lstStyle/>
          <a:p>
            <a:r>
              <a:rPr lang="en-US" dirty="0" err="1"/>
              <a:t>Để</a:t>
            </a:r>
            <a:r>
              <a:rPr lang="en-US" dirty="0"/>
              <a:t> </a:t>
            </a:r>
            <a:r>
              <a:rPr lang="en-US" dirty="0" err="1"/>
              <a:t>xem</a:t>
            </a:r>
            <a:r>
              <a:rPr lang="en-US" dirty="0"/>
              <a:t> relationship </a:t>
            </a:r>
            <a:r>
              <a:rPr lang="en-US" dirty="0" err="1"/>
              <a:t>truy</a:t>
            </a:r>
            <a:r>
              <a:rPr lang="en-US" dirty="0"/>
              <a:t> </a:t>
            </a:r>
            <a:r>
              <a:rPr lang="en-US" dirty="0" err="1"/>
              <a:t>cập</a:t>
            </a:r>
            <a:r>
              <a:rPr lang="en-US" dirty="0"/>
              <a:t> </a:t>
            </a:r>
            <a:r>
              <a:rPr lang="en-US" dirty="0" err="1"/>
              <a:t>đường</a:t>
            </a:r>
            <a:r>
              <a:rPr lang="en-US" dirty="0"/>
              <a:t> link: </a:t>
            </a:r>
            <a:r>
              <a:rPr lang="en-US" u="sng" dirty="0">
                <a:hlinkClick r:id="rId2"/>
              </a:rPr>
              <a:t>http://</a:t>
            </a:r>
            <a:r>
              <a:rPr lang="en-US" u="sng" dirty="0" smtClean="0">
                <a:hlinkClick r:id="rId2"/>
              </a:rPr>
              <a:t>localhost:7474/db/data/relationship/0</a:t>
            </a:r>
            <a:endParaRPr lang="en-US" u="sng" dirty="0" smtClean="0"/>
          </a:p>
          <a:p>
            <a:pPr>
              <a:spcBef>
                <a:spcPts val="18600"/>
              </a:spcBef>
            </a:pPr>
            <a:r>
              <a:rPr lang="en-US" dirty="0" err="1"/>
              <a:t>Cũng</a:t>
            </a:r>
            <a:r>
              <a:rPr lang="en-US" dirty="0"/>
              <a:t> </a:t>
            </a:r>
            <a:r>
              <a:rPr lang="en-US" dirty="0" err="1"/>
              <a:t>như</a:t>
            </a:r>
            <a:r>
              <a:rPr lang="en-US" dirty="0"/>
              <a:t> node </a:t>
            </a:r>
            <a:r>
              <a:rPr lang="en-US" dirty="0" err="1"/>
              <a:t>thì</a:t>
            </a:r>
            <a:r>
              <a:rPr lang="en-US" dirty="0"/>
              <a:t> relationship </a:t>
            </a:r>
            <a:r>
              <a:rPr lang="en-US" dirty="0" err="1"/>
              <a:t>cũng</a:t>
            </a:r>
            <a:r>
              <a:rPr lang="en-US" dirty="0"/>
              <a:t> </a:t>
            </a:r>
            <a:r>
              <a:rPr lang="en-US" dirty="0" err="1"/>
              <a:t>có</a:t>
            </a:r>
            <a:r>
              <a:rPr lang="en-US" dirty="0"/>
              <a:t> property </a:t>
            </a:r>
            <a:r>
              <a:rPr lang="en-US" dirty="0" err="1"/>
              <a:t>với</a:t>
            </a:r>
            <a:r>
              <a:rPr lang="en-US" dirty="0"/>
              <a:t> value. Ta add property [rating:92] </a:t>
            </a:r>
            <a:r>
              <a:rPr lang="en-US" dirty="0" err="1"/>
              <a:t>để</a:t>
            </a:r>
            <a:r>
              <a:rPr lang="en-US" dirty="0"/>
              <a:t> </a:t>
            </a:r>
            <a:r>
              <a:rPr lang="en-US" dirty="0" err="1"/>
              <a:t>đánh</a:t>
            </a:r>
            <a:r>
              <a:rPr lang="en-US" dirty="0"/>
              <a:t> </a:t>
            </a:r>
            <a:r>
              <a:rPr lang="en-US" dirty="0" err="1"/>
              <a:t>giá</a:t>
            </a:r>
            <a:r>
              <a:rPr lang="en-US" dirty="0"/>
              <a:t> </a:t>
            </a:r>
            <a:r>
              <a:rPr lang="en-US" dirty="0" err="1"/>
              <a:t>điểm</a:t>
            </a:r>
            <a:r>
              <a:rPr lang="en-US" dirty="0"/>
              <a:t> </a:t>
            </a:r>
            <a:r>
              <a:rPr lang="en-US" dirty="0" err="1"/>
              <a:t>rượu</a:t>
            </a:r>
            <a:r>
              <a:rPr lang="en-US" dirty="0"/>
              <a:t> </a:t>
            </a:r>
            <a:r>
              <a:rPr lang="en-US" dirty="0" err="1"/>
              <a:t>nhận</a:t>
            </a:r>
            <a:r>
              <a:rPr lang="en-US" dirty="0"/>
              <a:t> </a:t>
            </a:r>
            <a:r>
              <a:rPr lang="en-US" dirty="0" err="1"/>
              <a:t>được</a:t>
            </a:r>
            <a:r>
              <a:rPr lang="en-US" dirty="0"/>
              <a:t>.</a:t>
            </a:r>
            <a:endParaRPr lang="en-US" dirty="0"/>
          </a:p>
        </p:txBody>
      </p:sp>
      <p:pic>
        <p:nvPicPr>
          <p:cNvPr id="4" name="Picture 3"/>
          <p:cNvPicPr/>
          <p:nvPr/>
        </p:nvPicPr>
        <p:blipFill>
          <a:blip r:embed="rId3"/>
          <a:stretch>
            <a:fillRect/>
          </a:stretch>
        </p:blipFill>
        <p:spPr>
          <a:xfrm>
            <a:off x="1560094" y="2550694"/>
            <a:ext cx="6597316" cy="1768643"/>
          </a:xfrm>
          <a:prstGeom prst="rect">
            <a:avLst/>
          </a:prstGeom>
        </p:spPr>
      </p:pic>
    </p:spTree>
    <p:extLst>
      <p:ext uri="{BB962C8B-B14F-4D97-AF65-F5344CB8AC3E}">
        <p14:creationId xmlns:p14="http://schemas.microsoft.com/office/powerpoint/2010/main" val="2788338240"/>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62886"/>
          </a:xfrm>
        </p:spPr>
        <p:txBody>
          <a:bodyPr/>
          <a:lstStyle/>
          <a:p>
            <a:r>
              <a:rPr lang="en-US" dirty="0" err="1"/>
              <a:t>Hướng</a:t>
            </a:r>
            <a:r>
              <a:rPr lang="en-US" dirty="0"/>
              <a:t> </a:t>
            </a:r>
            <a:r>
              <a:rPr lang="en-US" dirty="0" err="1"/>
              <a:t>dẫn</a:t>
            </a:r>
            <a:r>
              <a:rPr lang="en-US" dirty="0"/>
              <a:t> </a:t>
            </a:r>
            <a:r>
              <a:rPr lang="en-US" dirty="0" err="1"/>
              <a:t>dùng</a:t>
            </a:r>
            <a:r>
              <a:rPr lang="en-US" dirty="0"/>
              <a:t> Neo4j </a:t>
            </a:r>
            <a:r>
              <a:rPr lang="en-US" dirty="0" err="1"/>
              <a:t>với</a:t>
            </a:r>
            <a:r>
              <a:rPr lang="en-US" dirty="0"/>
              <a:t> </a:t>
            </a:r>
            <a:r>
              <a:rPr lang="en-US" dirty="0" err="1"/>
              <a:t>WebInterface</a:t>
            </a:r>
            <a:endParaRPr lang="en-US" dirty="0"/>
          </a:p>
        </p:txBody>
      </p:sp>
      <p:sp>
        <p:nvSpPr>
          <p:cNvPr id="3" name="Content Placeholder 2"/>
          <p:cNvSpPr>
            <a:spLocks noGrp="1"/>
          </p:cNvSpPr>
          <p:nvPr>
            <p:ph idx="1"/>
          </p:nvPr>
        </p:nvSpPr>
        <p:spPr>
          <a:xfrm>
            <a:off x="838200" y="1732547"/>
            <a:ext cx="10515600" cy="4444416"/>
          </a:xfrm>
        </p:spPr>
        <p:txBody>
          <a:bodyPr/>
          <a:lstStyle/>
          <a:p>
            <a:r>
              <a:rPr lang="en-US" dirty="0" err="1"/>
              <a:t>Để</a:t>
            </a:r>
            <a:r>
              <a:rPr lang="en-US" dirty="0"/>
              <a:t> </a:t>
            </a:r>
            <a:r>
              <a:rPr lang="en-US" dirty="0" err="1"/>
              <a:t>xem</a:t>
            </a:r>
            <a:r>
              <a:rPr lang="en-US" dirty="0"/>
              <a:t> </a:t>
            </a:r>
            <a:r>
              <a:rPr lang="en-US" dirty="0" err="1"/>
              <a:t>đồ</a:t>
            </a:r>
            <a:r>
              <a:rPr lang="en-US" dirty="0"/>
              <a:t> </a:t>
            </a:r>
            <a:r>
              <a:rPr lang="en-US" dirty="0" err="1"/>
              <a:t>thị</a:t>
            </a:r>
            <a:r>
              <a:rPr lang="en-US" dirty="0"/>
              <a:t> ta </a:t>
            </a:r>
            <a:r>
              <a:rPr lang="en-US" dirty="0" err="1" smtClean="0"/>
              <a:t>chọn</a:t>
            </a:r>
            <a:r>
              <a:rPr lang="en-US" dirty="0" smtClean="0"/>
              <a:t> button </a:t>
            </a:r>
            <a:r>
              <a:rPr lang="en-US" dirty="0" err="1"/>
              <a:t>ngoài</a:t>
            </a:r>
            <a:r>
              <a:rPr lang="en-US" dirty="0"/>
              <a:t> </a:t>
            </a:r>
            <a:r>
              <a:rPr lang="en-US" dirty="0" err="1"/>
              <a:t>cùng</a:t>
            </a:r>
            <a:r>
              <a:rPr lang="en-US" dirty="0"/>
              <a:t> </a:t>
            </a:r>
            <a:r>
              <a:rPr lang="en-US" dirty="0" err="1"/>
              <a:t>bên</a:t>
            </a:r>
            <a:r>
              <a:rPr lang="en-US" dirty="0"/>
              <a:t> </a:t>
            </a:r>
            <a:r>
              <a:rPr lang="en-US" dirty="0" err="1"/>
              <a:t>phải</a:t>
            </a:r>
            <a:r>
              <a:rPr lang="en-US" dirty="0" smtClean="0"/>
              <a:t>:</a:t>
            </a:r>
          </a:p>
          <a:p>
            <a:pPr>
              <a:spcBef>
                <a:spcPts val="6600"/>
              </a:spcBef>
            </a:pPr>
            <a:r>
              <a:rPr lang="en-US" dirty="0" smtClean="0"/>
              <a:t>Ta </a:t>
            </a:r>
            <a:r>
              <a:rPr lang="en-US" dirty="0" err="1" smtClean="0"/>
              <a:t>được</a:t>
            </a:r>
            <a:r>
              <a:rPr lang="en-US" dirty="0" smtClean="0"/>
              <a:t> </a:t>
            </a:r>
            <a:r>
              <a:rPr lang="en-US" dirty="0" err="1"/>
              <a:t>đồ</a:t>
            </a:r>
            <a:r>
              <a:rPr lang="en-US" dirty="0"/>
              <a:t> </a:t>
            </a:r>
            <a:r>
              <a:rPr lang="en-US" dirty="0" err="1"/>
              <a:t>thị</a:t>
            </a:r>
            <a:r>
              <a:rPr lang="en-US" dirty="0"/>
              <a:t> </a:t>
            </a:r>
            <a:r>
              <a:rPr lang="en-US" dirty="0" err="1" smtClean="0"/>
              <a:t>sau</a:t>
            </a:r>
            <a:r>
              <a:rPr lang="en-US" dirty="0" smtClean="0"/>
              <a:t>:</a:t>
            </a:r>
            <a:endParaRPr lang="en-US" dirty="0"/>
          </a:p>
        </p:txBody>
      </p:sp>
      <p:pic>
        <p:nvPicPr>
          <p:cNvPr id="4" name="Picture 3"/>
          <p:cNvPicPr/>
          <p:nvPr/>
        </p:nvPicPr>
        <p:blipFill>
          <a:blip r:embed="rId2"/>
          <a:stretch>
            <a:fillRect/>
          </a:stretch>
        </p:blipFill>
        <p:spPr>
          <a:xfrm>
            <a:off x="1715752" y="2308058"/>
            <a:ext cx="3057525" cy="533400"/>
          </a:xfrm>
          <a:prstGeom prst="rect">
            <a:avLst/>
          </a:prstGeom>
        </p:spPr>
      </p:pic>
      <p:pic>
        <p:nvPicPr>
          <p:cNvPr id="5" name="Picture 4"/>
          <p:cNvPicPr/>
          <p:nvPr/>
        </p:nvPicPr>
        <p:blipFill>
          <a:blip r:embed="rId3"/>
          <a:stretch>
            <a:fillRect/>
          </a:stretch>
        </p:blipFill>
        <p:spPr>
          <a:xfrm>
            <a:off x="1715752" y="3537284"/>
            <a:ext cx="4107532" cy="2376237"/>
          </a:xfrm>
          <a:prstGeom prst="rect">
            <a:avLst/>
          </a:prstGeom>
        </p:spPr>
      </p:pic>
    </p:spTree>
    <p:extLst>
      <p:ext uri="{BB962C8B-B14F-4D97-AF65-F5344CB8AC3E}">
        <p14:creationId xmlns:p14="http://schemas.microsoft.com/office/powerpoint/2010/main" val="243180370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06475"/>
          </a:xfrm>
        </p:spPr>
        <p:txBody>
          <a:bodyPr/>
          <a:lstStyle/>
          <a:p>
            <a:r>
              <a:rPr lang="en-US" dirty="0" err="1"/>
              <a:t>Hướng</a:t>
            </a:r>
            <a:r>
              <a:rPr lang="en-US" dirty="0"/>
              <a:t> </a:t>
            </a:r>
            <a:r>
              <a:rPr lang="en-US" dirty="0" err="1"/>
              <a:t>dẫn</a:t>
            </a:r>
            <a:r>
              <a:rPr lang="en-US" dirty="0"/>
              <a:t> </a:t>
            </a:r>
            <a:r>
              <a:rPr lang="en-US" dirty="0" err="1"/>
              <a:t>dùng</a:t>
            </a:r>
            <a:r>
              <a:rPr lang="en-US" dirty="0"/>
              <a:t> Neo4j </a:t>
            </a:r>
            <a:r>
              <a:rPr lang="en-US" dirty="0" err="1"/>
              <a:t>với</a:t>
            </a:r>
            <a:r>
              <a:rPr lang="en-US" dirty="0"/>
              <a:t> </a:t>
            </a:r>
            <a:r>
              <a:rPr lang="en-US" dirty="0" err="1"/>
              <a:t>WebInterface</a:t>
            </a:r>
            <a:endParaRPr lang="en-US" dirty="0"/>
          </a:p>
        </p:txBody>
      </p:sp>
      <p:sp>
        <p:nvSpPr>
          <p:cNvPr id="3" name="Content Placeholder 2"/>
          <p:cNvSpPr>
            <a:spLocks noGrp="1"/>
          </p:cNvSpPr>
          <p:nvPr>
            <p:ph idx="1"/>
          </p:nvPr>
        </p:nvSpPr>
        <p:spPr>
          <a:xfrm>
            <a:off x="838200" y="1552074"/>
            <a:ext cx="10515600" cy="4624889"/>
          </a:xfrm>
        </p:spPr>
        <p:txBody>
          <a:bodyPr/>
          <a:lstStyle/>
          <a:p>
            <a:r>
              <a:rPr lang="en-US" dirty="0" err="1"/>
              <a:t>Để</a:t>
            </a:r>
            <a:r>
              <a:rPr lang="en-US" dirty="0"/>
              <a:t> </a:t>
            </a:r>
            <a:r>
              <a:rPr lang="en-US" dirty="0" err="1"/>
              <a:t>trực</a:t>
            </a:r>
            <a:r>
              <a:rPr lang="en-US" dirty="0"/>
              <a:t> </a:t>
            </a:r>
            <a:r>
              <a:rPr lang="en-US" dirty="0" err="1"/>
              <a:t>quan</a:t>
            </a:r>
            <a:r>
              <a:rPr lang="en-US" dirty="0"/>
              <a:t> ta </a:t>
            </a:r>
            <a:r>
              <a:rPr lang="en-US" dirty="0" err="1"/>
              <a:t>sẽ</a:t>
            </a:r>
            <a:r>
              <a:rPr lang="en-US" dirty="0"/>
              <a:t> </a:t>
            </a:r>
            <a:r>
              <a:rPr lang="en-US" dirty="0" err="1"/>
              <a:t>điều</a:t>
            </a:r>
            <a:r>
              <a:rPr lang="en-US" dirty="0"/>
              <a:t> </a:t>
            </a:r>
            <a:r>
              <a:rPr lang="en-US" dirty="0" err="1"/>
              <a:t>chỉnh</a:t>
            </a:r>
            <a:r>
              <a:rPr lang="en-US" dirty="0"/>
              <a:t> </a:t>
            </a:r>
            <a:r>
              <a:rPr lang="en-US" dirty="0" err="1"/>
              <a:t>nhãn</a:t>
            </a:r>
            <a:r>
              <a:rPr lang="en-US" dirty="0"/>
              <a:t> </a:t>
            </a:r>
            <a:r>
              <a:rPr lang="en-US" dirty="0" err="1"/>
              <a:t>cho</a:t>
            </a:r>
            <a:r>
              <a:rPr lang="en-US" dirty="0"/>
              <a:t> </a:t>
            </a:r>
            <a:r>
              <a:rPr lang="en-US" dirty="0" err="1"/>
              <a:t>các</a:t>
            </a:r>
            <a:r>
              <a:rPr lang="en-US" dirty="0"/>
              <a:t> </a:t>
            </a:r>
            <a:r>
              <a:rPr lang="en-US" dirty="0" smtClean="0"/>
              <a:t>node, </a:t>
            </a:r>
            <a:r>
              <a:rPr lang="en-US" dirty="0" err="1" smtClean="0"/>
              <a:t>chọn</a:t>
            </a:r>
            <a:r>
              <a:rPr lang="en-US" dirty="0" smtClean="0"/>
              <a:t> </a:t>
            </a:r>
            <a:r>
              <a:rPr lang="en-US" dirty="0"/>
              <a:t>new </a:t>
            </a:r>
            <a:r>
              <a:rPr lang="en-US" dirty="0" smtClean="0"/>
              <a:t>profile</a:t>
            </a:r>
          </a:p>
          <a:p>
            <a:pPr>
              <a:spcBef>
                <a:spcPts val="22800"/>
              </a:spcBef>
            </a:pPr>
            <a:r>
              <a:rPr lang="en-US" dirty="0" err="1"/>
              <a:t>Điểu</a:t>
            </a:r>
            <a:r>
              <a:rPr lang="en-US" dirty="0"/>
              <a:t> </a:t>
            </a:r>
            <a:r>
              <a:rPr lang="en-US" dirty="0" err="1"/>
              <a:t>chỉnh</a:t>
            </a:r>
            <a:r>
              <a:rPr lang="en-US" dirty="0"/>
              <a:t> label </a:t>
            </a:r>
            <a:r>
              <a:rPr lang="en-US" dirty="0" err="1"/>
              <a:t>từ</a:t>
            </a:r>
            <a:r>
              <a:rPr lang="en-US" dirty="0"/>
              <a:t> {id} sang {id}:{prop.name}. </a:t>
            </a:r>
            <a:r>
              <a:rPr lang="en-US" dirty="0" err="1"/>
              <a:t>Nhấn</a:t>
            </a:r>
            <a:r>
              <a:rPr lang="en-US" dirty="0"/>
              <a:t> save</a:t>
            </a:r>
            <a:r>
              <a:rPr lang="en-US" dirty="0" smtClean="0"/>
              <a:t> </a:t>
            </a:r>
            <a:r>
              <a:rPr lang="en-US" dirty="0" err="1" smtClean="0"/>
              <a:t>để</a:t>
            </a:r>
            <a:r>
              <a:rPr lang="en-US" dirty="0" smtClean="0"/>
              <a:t> </a:t>
            </a:r>
            <a:r>
              <a:rPr lang="en-US" dirty="0" err="1" smtClean="0"/>
              <a:t>lưu</a:t>
            </a:r>
            <a:r>
              <a:rPr lang="en-US" dirty="0" smtClean="0"/>
              <a:t> </a:t>
            </a:r>
            <a:r>
              <a:rPr lang="en-US" dirty="0" err="1" smtClean="0"/>
              <a:t>lại</a:t>
            </a:r>
            <a:r>
              <a:rPr lang="en-US" dirty="0" smtClean="0"/>
              <a:t> </a:t>
            </a:r>
            <a:r>
              <a:rPr lang="en-US" dirty="0" err="1" smtClean="0"/>
              <a:t>thay</a:t>
            </a:r>
            <a:r>
              <a:rPr lang="en-US" dirty="0" smtClean="0"/>
              <a:t> </a:t>
            </a:r>
            <a:r>
              <a:rPr lang="en-US" dirty="0" err="1" smtClean="0"/>
              <a:t>đổi</a:t>
            </a:r>
            <a:r>
              <a:rPr lang="en-US" dirty="0" smtClean="0"/>
              <a:t>.</a:t>
            </a:r>
          </a:p>
        </p:txBody>
      </p:sp>
      <p:pic>
        <p:nvPicPr>
          <p:cNvPr id="4" name="Picture 3"/>
          <p:cNvPicPr/>
          <p:nvPr/>
        </p:nvPicPr>
        <p:blipFill>
          <a:blip r:embed="rId2"/>
          <a:stretch>
            <a:fillRect/>
          </a:stretch>
        </p:blipFill>
        <p:spPr>
          <a:xfrm>
            <a:off x="1852863" y="2123073"/>
            <a:ext cx="3114257" cy="2376738"/>
          </a:xfrm>
          <a:prstGeom prst="rect">
            <a:avLst/>
          </a:prstGeom>
        </p:spPr>
      </p:pic>
      <p:pic>
        <p:nvPicPr>
          <p:cNvPr id="5" name="Picture 4"/>
          <p:cNvPicPr/>
          <p:nvPr/>
        </p:nvPicPr>
        <p:blipFill>
          <a:blip r:embed="rId3"/>
          <a:stretch>
            <a:fillRect/>
          </a:stretch>
        </p:blipFill>
        <p:spPr>
          <a:xfrm>
            <a:off x="4967120" y="2123073"/>
            <a:ext cx="2564648" cy="2376738"/>
          </a:xfrm>
          <a:prstGeom prst="rect">
            <a:avLst/>
          </a:prstGeom>
        </p:spPr>
      </p:pic>
    </p:spTree>
    <p:extLst>
      <p:ext uri="{BB962C8B-B14F-4D97-AF65-F5344CB8AC3E}">
        <p14:creationId xmlns:p14="http://schemas.microsoft.com/office/powerpoint/2010/main" val="722111230"/>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fade">
                                      <p:cBhvr>
                                        <p:cTn id="28" dur="1000"/>
                                        <p:tgtEl>
                                          <p:spTgt spid="3">
                                            <p:txEl>
                                              <p:pRg st="1" end="1"/>
                                            </p:txEl>
                                          </p:spTgt>
                                        </p:tgtEl>
                                      </p:cBhvr>
                                    </p:animEffect>
                                    <p:anim calcmode="lin" valueType="num">
                                      <p:cBhvr>
                                        <p:cTn id="2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Box 142"/>
          <p:cNvSpPr txBox="1"/>
          <p:nvPr/>
        </p:nvSpPr>
        <p:spPr>
          <a:xfrm>
            <a:off x="8844975" y="1214800"/>
            <a:ext cx="323557" cy="523220"/>
          </a:xfrm>
          <a:prstGeom prst="rect">
            <a:avLst/>
          </a:prstGeom>
          <a:noFill/>
        </p:spPr>
        <p:txBody>
          <a:bodyPr wrap="square" rtlCol="0">
            <a:spAutoFit/>
          </a:bodyPr>
          <a:lstStyle/>
          <a:p>
            <a:pPr algn="ctr"/>
            <a:r>
              <a:rPr lang="id-ID" sz="2800" smtClean="0">
                <a:solidFill>
                  <a:srgbClr val="1B6AA3"/>
                </a:solidFill>
                <a:latin typeface="FontAwesome" pitchFamily="50" charset="0"/>
              </a:rPr>
              <a:t></a:t>
            </a:r>
            <a:endParaRPr lang="id-ID" sz="2800" dirty="0">
              <a:solidFill>
                <a:srgbClr val="1B6AA3"/>
              </a:solidFill>
              <a:latin typeface="FontAwesome" pitchFamily="2" charset="0"/>
            </a:endParaRPr>
          </a:p>
        </p:txBody>
      </p:sp>
      <p:sp>
        <p:nvSpPr>
          <p:cNvPr id="144" name="TextBox 143"/>
          <p:cNvSpPr txBox="1"/>
          <p:nvPr/>
        </p:nvSpPr>
        <p:spPr>
          <a:xfrm>
            <a:off x="10358308" y="2214992"/>
            <a:ext cx="323557" cy="523220"/>
          </a:xfrm>
          <a:prstGeom prst="rect">
            <a:avLst/>
          </a:prstGeom>
          <a:noFill/>
        </p:spPr>
        <p:txBody>
          <a:bodyPr wrap="square" rtlCol="0">
            <a:spAutoFit/>
          </a:bodyPr>
          <a:lstStyle/>
          <a:p>
            <a:pPr algn="ctr"/>
            <a:r>
              <a:rPr lang="id-ID" sz="2800" smtClean="0">
                <a:solidFill>
                  <a:srgbClr val="84CBC5"/>
                </a:solidFill>
                <a:latin typeface="FontAwesome" pitchFamily="50" charset="0"/>
              </a:rPr>
              <a:t></a:t>
            </a:r>
            <a:endParaRPr lang="id-ID" sz="2800" dirty="0">
              <a:solidFill>
                <a:srgbClr val="84CBC5"/>
              </a:solidFill>
              <a:latin typeface="FontAwesome" pitchFamily="2" charset="0"/>
            </a:endParaRPr>
          </a:p>
        </p:txBody>
      </p:sp>
      <p:sp>
        <p:nvSpPr>
          <p:cNvPr id="145" name="TextBox 144"/>
          <p:cNvSpPr txBox="1"/>
          <p:nvPr/>
        </p:nvSpPr>
        <p:spPr>
          <a:xfrm>
            <a:off x="10807311" y="3206558"/>
            <a:ext cx="323557" cy="523220"/>
          </a:xfrm>
          <a:prstGeom prst="rect">
            <a:avLst/>
          </a:prstGeom>
          <a:noFill/>
        </p:spPr>
        <p:txBody>
          <a:bodyPr wrap="square" rtlCol="0">
            <a:spAutoFit/>
          </a:bodyPr>
          <a:lstStyle/>
          <a:p>
            <a:pPr algn="ctr"/>
            <a:r>
              <a:rPr lang="id-ID" sz="2800" smtClean="0">
                <a:solidFill>
                  <a:srgbClr val="F8D35E"/>
                </a:solidFill>
                <a:latin typeface="FontAwesome" pitchFamily="50" charset="0"/>
              </a:rPr>
              <a:t></a:t>
            </a:r>
            <a:endParaRPr lang="id-ID" sz="2800" dirty="0">
              <a:solidFill>
                <a:srgbClr val="F8D35E"/>
              </a:solidFill>
              <a:latin typeface="FontAwesome" pitchFamily="2" charset="0"/>
            </a:endParaRPr>
          </a:p>
        </p:txBody>
      </p:sp>
      <p:sp>
        <p:nvSpPr>
          <p:cNvPr id="147" name="TextBox 146"/>
          <p:cNvSpPr txBox="1"/>
          <p:nvPr/>
        </p:nvSpPr>
        <p:spPr>
          <a:xfrm>
            <a:off x="8861517" y="5272491"/>
            <a:ext cx="323557" cy="523220"/>
          </a:xfrm>
          <a:prstGeom prst="rect">
            <a:avLst/>
          </a:prstGeom>
          <a:noFill/>
        </p:spPr>
        <p:txBody>
          <a:bodyPr wrap="square" rtlCol="0">
            <a:spAutoFit/>
          </a:bodyPr>
          <a:lstStyle/>
          <a:p>
            <a:pPr algn="ctr"/>
            <a:r>
              <a:rPr lang="id-ID" sz="2800" dirty="0">
                <a:solidFill>
                  <a:srgbClr val="7CC8EC"/>
                </a:solidFill>
                <a:latin typeface="Sosa" pitchFamily="2" charset="0"/>
              </a:rPr>
              <a:t>Z</a:t>
            </a:r>
            <a:endParaRPr lang="id-ID" sz="2800" dirty="0">
              <a:solidFill>
                <a:srgbClr val="7CC8EC"/>
              </a:solidFill>
              <a:latin typeface="FontAwesome" pitchFamily="2" charset="0"/>
            </a:endParaRPr>
          </a:p>
        </p:txBody>
      </p:sp>
      <p:sp>
        <p:nvSpPr>
          <p:cNvPr id="148" name="Oval 147"/>
          <p:cNvSpPr>
            <a:spLocks noChangeAspect="1"/>
          </p:cNvSpPr>
          <p:nvPr/>
        </p:nvSpPr>
        <p:spPr>
          <a:xfrm>
            <a:off x="8731881" y="1256384"/>
            <a:ext cx="540000" cy="540000"/>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149" name="Oval 148"/>
          <p:cNvSpPr>
            <a:spLocks noChangeAspect="1"/>
          </p:cNvSpPr>
          <p:nvPr/>
        </p:nvSpPr>
        <p:spPr>
          <a:xfrm>
            <a:off x="10246839" y="2219258"/>
            <a:ext cx="540000" cy="540000"/>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150" name="Oval 149"/>
          <p:cNvSpPr>
            <a:spLocks noChangeAspect="1"/>
          </p:cNvSpPr>
          <p:nvPr/>
        </p:nvSpPr>
        <p:spPr>
          <a:xfrm>
            <a:off x="10681865" y="3211869"/>
            <a:ext cx="540000" cy="540000"/>
          </a:xfrm>
          <a:prstGeom prst="ellipse">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151" name="Oval 150"/>
          <p:cNvSpPr>
            <a:spLocks noChangeAspect="1"/>
          </p:cNvSpPr>
          <p:nvPr/>
        </p:nvSpPr>
        <p:spPr>
          <a:xfrm>
            <a:off x="10256708" y="4317382"/>
            <a:ext cx="540000" cy="540000"/>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152" name="Oval 151"/>
          <p:cNvSpPr>
            <a:spLocks noChangeAspect="1"/>
          </p:cNvSpPr>
          <p:nvPr/>
        </p:nvSpPr>
        <p:spPr>
          <a:xfrm>
            <a:off x="8731881" y="5278159"/>
            <a:ext cx="540000" cy="540000"/>
          </a:xfrm>
          <a:prstGeom prst="ellipse">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79" name="Freeform 78"/>
          <p:cNvSpPr>
            <a:spLocks/>
          </p:cNvSpPr>
          <p:nvPr/>
        </p:nvSpPr>
        <p:spPr bwMode="auto">
          <a:xfrm>
            <a:off x="695394" y="1259077"/>
            <a:ext cx="512414" cy="2021713"/>
          </a:xfrm>
          <a:custGeom>
            <a:avLst/>
            <a:gdLst>
              <a:gd name="T0" fmla="*/ 192 w 192"/>
              <a:gd name="T1" fmla="*/ 724 h 761"/>
              <a:gd name="T2" fmla="*/ 0 w 192"/>
              <a:gd name="T3" fmla="*/ 0 h 761"/>
              <a:gd name="T4" fmla="*/ 0 w 192"/>
              <a:gd name="T5" fmla="*/ 223 h 761"/>
              <a:gd name="T6" fmla="*/ 192 w 192"/>
              <a:gd name="T7" fmla="*/ 761 h 761"/>
              <a:gd name="T8" fmla="*/ 192 w 192"/>
              <a:gd name="T9" fmla="*/ 724 h 761"/>
            </a:gdLst>
            <a:ahLst/>
            <a:cxnLst>
              <a:cxn ang="0">
                <a:pos x="T0" y="T1"/>
              </a:cxn>
              <a:cxn ang="0">
                <a:pos x="T2" y="T3"/>
              </a:cxn>
              <a:cxn ang="0">
                <a:pos x="T4" y="T5"/>
              </a:cxn>
              <a:cxn ang="0">
                <a:pos x="T6" y="T7"/>
              </a:cxn>
              <a:cxn ang="0">
                <a:pos x="T8" y="T9"/>
              </a:cxn>
            </a:cxnLst>
            <a:rect l="0" t="0" r="r" b="b"/>
            <a:pathLst>
              <a:path w="192" h="761">
                <a:moveTo>
                  <a:pt x="192" y="724"/>
                </a:moveTo>
                <a:lnTo>
                  <a:pt x="0" y="0"/>
                </a:lnTo>
                <a:lnTo>
                  <a:pt x="0" y="223"/>
                </a:lnTo>
                <a:lnTo>
                  <a:pt x="192" y="761"/>
                </a:lnTo>
                <a:lnTo>
                  <a:pt x="192" y="724"/>
                </a:lnTo>
                <a:close/>
              </a:path>
            </a:pathLst>
          </a:custGeom>
          <a:solidFill>
            <a:schemeClr val="accent1">
              <a:lumMod val="75000"/>
              <a:lumOff val="25000"/>
            </a:schemeClr>
          </a:solidFill>
          <a:ln>
            <a:noFill/>
          </a:ln>
        </p:spPr>
        <p:txBody>
          <a:bodyPr vert="horz" wrap="square" lIns="68580" tIns="34290" rIns="68580" bIns="34290" numCol="1" anchor="t" anchorCtr="0" compatLnSpc="1">
            <a:prstTxWarp prst="textNoShape">
              <a:avLst/>
            </a:prstTxWarp>
          </a:bodyPr>
          <a:lstStyle/>
          <a:p>
            <a:endParaRPr lang="id-ID" sz="1350">
              <a:solidFill>
                <a:srgbClr val="5C5C5C"/>
              </a:solidFill>
            </a:endParaRPr>
          </a:p>
        </p:txBody>
      </p:sp>
      <p:sp>
        <p:nvSpPr>
          <p:cNvPr id="80" name="Freeform 79"/>
          <p:cNvSpPr>
            <a:spLocks/>
          </p:cNvSpPr>
          <p:nvPr/>
        </p:nvSpPr>
        <p:spPr bwMode="auto">
          <a:xfrm>
            <a:off x="682051" y="2279233"/>
            <a:ext cx="531097" cy="1179554"/>
          </a:xfrm>
          <a:custGeom>
            <a:avLst/>
            <a:gdLst>
              <a:gd name="T0" fmla="*/ 199 w 199"/>
              <a:gd name="T1" fmla="*/ 408 h 444"/>
              <a:gd name="T2" fmla="*/ 0 w 199"/>
              <a:gd name="T3" fmla="*/ 0 h 444"/>
              <a:gd name="T4" fmla="*/ 0 w 199"/>
              <a:gd name="T5" fmla="*/ 228 h 444"/>
              <a:gd name="T6" fmla="*/ 199 w 199"/>
              <a:gd name="T7" fmla="*/ 444 h 444"/>
              <a:gd name="T8" fmla="*/ 199 w 199"/>
              <a:gd name="T9" fmla="*/ 408 h 444"/>
            </a:gdLst>
            <a:ahLst/>
            <a:cxnLst>
              <a:cxn ang="0">
                <a:pos x="T0" y="T1"/>
              </a:cxn>
              <a:cxn ang="0">
                <a:pos x="T2" y="T3"/>
              </a:cxn>
              <a:cxn ang="0">
                <a:pos x="T4" y="T5"/>
              </a:cxn>
              <a:cxn ang="0">
                <a:pos x="T6" y="T7"/>
              </a:cxn>
              <a:cxn ang="0">
                <a:pos x="T8" y="T9"/>
              </a:cxn>
            </a:cxnLst>
            <a:rect l="0" t="0" r="r" b="b"/>
            <a:pathLst>
              <a:path w="199" h="444">
                <a:moveTo>
                  <a:pt x="199" y="408"/>
                </a:moveTo>
                <a:lnTo>
                  <a:pt x="0" y="0"/>
                </a:lnTo>
                <a:lnTo>
                  <a:pt x="0" y="228"/>
                </a:lnTo>
                <a:lnTo>
                  <a:pt x="199" y="444"/>
                </a:lnTo>
                <a:lnTo>
                  <a:pt x="199" y="408"/>
                </a:ln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id-ID" sz="1350">
              <a:solidFill>
                <a:srgbClr val="5C5C5C"/>
              </a:solidFill>
            </a:endParaRPr>
          </a:p>
        </p:txBody>
      </p:sp>
      <p:sp>
        <p:nvSpPr>
          <p:cNvPr id="81" name="Freeform 80"/>
          <p:cNvSpPr>
            <a:spLocks/>
          </p:cNvSpPr>
          <p:nvPr/>
        </p:nvSpPr>
        <p:spPr bwMode="auto">
          <a:xfrm>
            <a:off x="682051" y="3294073"/>
            <a:ext cx="517752" cy="600404"/>
          </a:xfrm>
          <a:custGeom>
            <a:avLst/>
            <a:gdLst>
              <a:gd name="T0" fmla="*/ 194 w 194"/>
              <a:gd name="T1" fmla="*/ 98 h 226"/>
              <a:gd name="T2" fmla="*/ 0 w 194"/>
              <a:gd name="T3" fmla="*/ 0 h 226"/>
              <a:gd name="T4" fmla="*/ 0 w 194"/>
              <a:gd name="T5" fmla="*/ 226 h 226"/>
              <a:gd name="T6" fmla="*/ 194 w 194"/>
              <a:gd name="T7" fmla="*/ 133 h 226"/>
              <a:gd name="T8" fmla="*/ 194 w 194"/>
              <a:gd name="T9" fmla="*/ 98 h 226"/>
            </a:gdLst>
            <a:ahLst/>
            <a:cxnLst>
              <a:cxn ang="0">
                <a:pos x="T0" y="T1"/>
              </a:cxn>
              <a:cxn ang="0">
                <a:pos x="T2" y="T3"/>
              </a:cxn>
              <a:cxn ang="0">
                <a:pos x="T4" y="T5"/>
              </a:cxn>
              <a:cxn ang="0">
                <a:pos x="T6" y="T7"/>
              </a:cxn>
              <a:cxn ang="0">
                <a:pos x="T8" y="T9"/>
              </a:cxn>
            </a:cxnLst>
            <a:rect l="0" t="0" r="r" b="b"/>
            <a:pathLst>
              <a:path w="194" h="226">
                <a:moveTo>
                  <a:pt x="194" y="98"/>
                </a:moveTo>
                <a:lnTo>
                  <a:pt x="0" y="0"/>
                </a:lnTo>
                <a:lnTo>
                  <a:pt x="0" y="226"/>
                </a:lnTo>
                <a:lnTo>
                  <a:pt x="194" y="133"/>
                </a:lnTo>
                <a:lnTo>
                  <a:pt x="194" y="98"/>
                </a:ln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id-ID" sz="1350">
              <a:solidFill>
                <a:srgbClr val="5C5C5C"/>
              </a:solidFill>
            </a:endParaRPr>
          </a:p>
        </p:txBody>
      </p:sp>
      <p:sp>
        <p:nvSpPr>
          <p:cNvPr id="82" name="Freeform 81"/>
          <p:cNvSpPr>
            <a:spLocks/>
          </p:cNvSpPr>
          <p:nvPr/>
        </p:nvSpPr>
        <p:spPr bwMode="auto">
          <a:xfrm>
            <a:off x="682051" y="3743048"/>
            <a:ext cx="531097" cy="1176897"/>
          </a:xfrm>
          <a:custGeom>
            <a:avLst/>
            <a:gdLst>
              <a:gd name="T0" fmla="*/ 199 w 199"/>
              <a:gd name="T1" fmla="*/ 0 h 443"/>
              <a:gd name="T2" fmla="*/ 0 w 199"/>
              <a:gd name="T3" fmla="*/ 218 h 443"/>
              <a:gd name="T4" fmla="*/ 0 w 199"/>
              <a:gd name="T5" fmla="*/ 443 h 443"/>
              <a:gd name="T6" fmla="*/ 199 w 199"/>
              <a:gd name="T7" fmla="*/ 35 h 443"/>
              <a:gd name="T8" fmla="*/ 199 w 199"/>
              <a:gd name="T9" fmla="*/ 0 h 443"/>
            </a:gdLst>
            <a:ahLst/>
            <a:cxnLst>
              <a:cxn ang="0">
                <a:pos x="T0" y="T1"/>
              </a:cxn>
              <a:cxn ang="0">
                <a:pos x="T2" y="T3"/>
              </a:cxn>
              <a:cxn ang="0">
                <a:pos x="T4" y="T5"/>
              </a:cxn>
              <a:cxn ang="0">
                <a:pos x="T6" y="T7"/>
              </a:cxn>
              <a:cxn ang="0">
                <a:pos x="T8" y="T9"/>
              </a:cxn>
            </a:cxnLst>
            <a:rect l="0" t="0" r="r" b="b"/>
            <a:pathLst>
              <a:path w="199" h="443">
                <a:moveTo>
                  <a:pt x="199" y="0"/>
                </a:moveTo>
                <a:lnTo>
                  <a:pt x="0" y="218"/>
                </a:lnTo>
                <a:lnTo>
                  <a:pt x="0" y="443"/>
                </a:lnTo>
                <a:lnTo>
                  <a:pt x="199" y="35"/>
                </a:lnTo>
                <a:lnTo>
                  <a:pt x="199" y="0"/>
                </a:ln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endParaRPr lang="id-ID" sz="1350">
              <a:solidFill>
                <a:srgbClr val="5C5C5C"/>
              </a:solidFill>
            </a:endParaRPr>
          </a:p>
        </p:txBody>
      </p:sp>
      <p:sp>
        <p:nvSpPr>
          <p:cNvPr id="83" name="Freeform 82"/>
          <p:cNvSpPr>
            <a:spLocks/>
          </p:cNvSpPr>
          <p:nvPr/>
        </p:nvSpPr>
        <p:spPr bwMode="auto">
          <a:xfrm>
            <a:off x="676712" y="3913074"/>
            <a:ext cx="541772" cy="2029684"/>
          </a:xfrm>
          <a:custGeom>
            <a:avLst/>
            <a:gdLst>
              <a:gd name="T0" fmla="*/ 203 w 203"/>
              <a:gd name="T1" fmla="*/ 0 h 764"/>
              <a:gd name="T2" fmla="*/ 0 w 203"/>
              <a:gd name="T3" fmla="*/ 536 h 764"/>
              <a:gd name="T4" fmla="*/ 0 w 203"/>
              <a:gd name="T5" fmla="*/ 764 h 764"/>
              <a:gd name="T6" fmla="*/ 203 w 203"/>
              <a:gd name="T7" fmla="*/ 35 h 764"/>
              <a:gd name="T8" fmla="*/ 203 w 203"/>
              <a:gd name="T9" fmla="*/ 0 h 764"/>
            </a:gdLst>
            <a:ahLst/>
            <a:cxnLst>
              <a:cxn ang="0">
                <a:pos x="T0" y="T1"/>
              </a:cxn>
              <a:cxn ang="0">
                <a:pos x="T2" y="T3"/>
              </a:cxn>
              <a:cxn ang="0">
                <a:pos x="T4" y="T5"/>
              </a:cxn>
              <a:cxn ang="0">
                <a:pos x="T6" y="T7"/>
              </a:cxn>
              <a:cxn ang="0">
                <a:pos x="T8" y="T9"/>
              </a:cxn>
            </a:cxnLst>
            <a:rect l="0" t="0" r="r" b="b"/>
            <a:pathLst>
              <a:path w="203" h="764">
                <a:moveTo>
                  <a:pt x="203" y="0"/>
                </a:moveTo>
                <a:lnTo>
                  <a:pt x="0" y="536"/>
                </a:lnTo>
                <a:lnTo>
                  <a:pt x="0" y="764"/>
                </a:lnTo>
                <a:lnTo>
                  <a:pt x="203" y="35"/>
                </a:lnTo>
                <a:lnTo>
                  <a:pt x="203" y="0"/>
                </a:lnTo>
                <a:close/>
              </a:path>
            </a:pathLst>
          </a:custGeom>
          <a:solidFill>
            <a:schemeClr val="accent5"/>
          </a:solidFill>
          <a:ln>
            <a:noFill/>
          </a:ln>
        </p:spPr>
        <p:txBody>
          <a:bodyPr vert="horz" wrap="square" lIns="68580" tIns="34290" rIns="68580" bIns="34290" numCol="1" anchor="t" anchorCtr="0" compatLnSpc="1">
            <a:prstTxWarp prst="textNoShape">
              <a:avLst/>
            </a:prstTxWarp>
          </a:bodyPr>
          <a:lstStyle/>
          <a:p>
            <a:endParaRPr lang="id-ID" sz="1350">
              <a:solidFill>
                <a:srgbClr val="5C5C5C"/>
              </a:solidFill>
            </a:endParaRPr>
          </a:p>
        </p:txBody>
      </p:sp>
      <p:sp>
        <p:nvSpPr>
          <p:cNvPr id="84" name="Rectangle 37"/>
          <p:cNvSpPr>
            <a:spLocks noChangeArrowheads="1"/>
          </p:cNvSpPr>
          <p:nvPr/>
        </p:nvSpPr>
        <p:spPr bwMode="auto">
          <a:xfrm>
            <a:off x="-14513" y="1259077"/>
            <a:ext cx="709907" cy="592433"/>
          </a:xfrm>
          <a:prstGeom prst="rect">
            <a:avLst/>
          </a:prstGeom>
          <a:solidFill>
            <a:schemeClr val="accent1"/>
          </a:solidFill>
          <a:ln>
            <a:noFill/>
          </a:ln>
        </p:spPr>
        <p:txBody>
          <a:bodyPr vert="horz" wrap="square" lIns="68580" tIns="34290" rIns="68580" bIns="34290" numCol="1" anchor="t" anchorCtr="0" compatLnSpc="1">
            <a:prstTxWarp prst="textNoShape">
              <a:avLst/>
            </a:prstTxWarp>
          </a:bodyPr>
          <a:lstStyle/>
          <a:p>
            <a:endParaRPr lang="id-ID" sz="1350">
              <a:solidFill>
                <a:srgbClr val="5C5C5C"/>
              </a:solidFill>
            </a:endParaRPr>
          </a:p>
        </p:txBody>
      </p:sp>
      <p:sp>
        <p:nvSpPr>
          <p:cNvPr id="85" name="Rectangle 38"/>
          <p:cNvSpPr>
            <a:spLocks noChangeArrowheads="1"/>
          </p:cNvSpPr>
          <p:nvPr/>
        </p:nvSpPr>
        <p:spPr bwMode="auto">
          <a:xfrm>
            <a:off x="-14514" y="2279233"/>
            <a:ext cx="696564" cy="605717"/>
          </a:xfrm>
          <a:prstGeom prst="rect">
            <a:avLst/>
          </a:prstGeom>
          <a:solidFill>
            <a:schemeClr val="accent2">
              <a:lumMod val="75000"/>
            </a:schemeClr>
          </a:solidFill>
          <a:ln>
            <a:noFill/>
          </a:ln>
        </p:spPr>
        <p:txBody>
          <a:bodyPr vert="horz" wrap="square" lIns="68580" tIns="34290" rIns="68580" bIns="34290" numCol="1" anchor="t" anchorCtr="0" compatLnSpc="1">
            <a:prstTxWarp prst="textNoShape">
              <a:avLst/>
            </a:prstTxWarp>
          </a:bodyPr>
          <a:lstStyle/>
          <a:p>
            <a:endParaRPr lang="id-ID" sz="1350">
              <a:solidFill>
                <a:srgbClr val="5C5C5C"/>
              </a:solidFill>
            </a:endParaRPr>
          </a:p>
        </p:txBody>
      </p:sp>
      <p:sp>
        <p:nvSpPr>
          <p:cNvPr id="86" name="Rectangle 39"/>
          <p:cNvSpPr>
            <a:spLocks noChangeArrowheads="1"/>
          </p:cNvSpPr>
          <p:nvPr/>
        </p:nvSpPr>
        <p:spPr bwMode="auto">
          <a:xfrm>
            <a:off x="-14514" y="3294073"/>
            <a:ext cx="696564" cy="600404"/>
          </a:xfrm>
          <a:prstGeom prst="rect">
            <a:avLst/>
          </a:prstGeom>
          <a:solidFill>
            <a:schemeClr val="accent3">
              <a:lumMod val="75000"/>
            </a:schemeClr>
          </a:solidFill>
          <a:ln>
            <a:noFill/>
          </a:ln>
        </p:spPr>
        <p:txBody>
          <a:bodyPr vert="horz" wrap="square" lIns="68580" tIns="34290" rIns="68580" bIns="34290" numCol="1" anchor="t" anchorCtr="0" compatLnSpc="1">
            <a:prstTxWarp prst="textNoShape">
              <a:avLst/>
            </a:prstTxWarp>
          </a:bodyPr>
          <a:lstStyle/>
          <a:p>
            <a:endParaRPr lang="id-ID" sz="1350">
              <a:solidFill>
                <a:srgbClr val="5C5C5C"/>
              </a:solidFill>
            </a:endParaRPr>
          </a:p>
        </p:txBody>
      </p:sp>
      <p:sp>
        <p:nvSpPr>
          <p:cNvPr id="87" name="Rectangle 40"/>
          <p:cNvSpPr>
            <a:spLocks noChangeArrowheads="1"/>
          </p:cNvSpPr>
          <p:nvPr/>
        </p:nvSpPr>
        <p:spPr bwMode="auto">
          <a:xfrm>
            <a:off x="-14514" y="4316885"/>
            <a:ext cx="701902" cy="597746"/>
          </a:xfrm>
          <a:prstGeom prst="rect">
            <a:avLst/>
          </a:prstGeom>
          <a:solidFill>
            <a:srgbClr val="F47264"/>
          </a:solidFill>
          <a:ln>
            <a:noFill/>
          </a:ln>
        </p:spPr>
        <p:txBody>
          <a:bodyPr vert="horz" wrap="square" lIns="68580" tIns="34290" rIns="68580" bIns="34290" numCol="1" anchor="t" anchorCtr="0" compatLnSpc="1">
            <a:prstTxWarp prst="textNoShape">
              <a:avLst/>
            </a:prstTxWarp>
          </a:bodyPr>
          <a:lstStyle/>
          <a:p>
            <a:endParaRPr lang="id-ID" sz="1350">
              <a:solidFill>
                <a:srgbClr val="5C5C5C"/>
              </a:solidFill>
            </a:endParaRPr>
          </a:p>
        </p:txBody>
      </p:sp>
      <p:sp>
        <p:nvSpPr>
          <p:cNvPr id="88" name="Rectangle 41"/>
          <p:cNvSpPr>
            <a:spLocks noChangeArrowheads="1"/>
          </p:cNvSpPr>
          <p:nvPr/>
        </p:nvSpPr>
        <p:spPr bwMode="auto">
          <a:xfrm>
            <a:off x="-14513" y="5337040"/>
            <a:ext cx="691226" cy="611030"/>
          </a:xfrm>
          <a:prstGeom prst="rect">
            <a:avLst/>
          </a:prstGeom>
          <a:solidFill>
            <a:schemeClr val="accent5">
              <a:lumMod val="75000"/>
            </a:schemeClr>
          </a:solidFill>
          <a:ln>
            <a:noFill/>
          </a:ln>
        </p:spPr>
        <p:txBody>
          <a:bodyPr vert="horz" wrap="square" lIns="68580" tIns="34290" rIns="68580" bIns="34290" numCol="1" anchor="t" anchorCtr="0" compatLnSpc="1">
            <a:prstTxWarp prst="textNoShape">
              <a:avLst/>
            </a:prstTxWarp>
          </a:bodyPr>
          <a:lstStyle/>
          <a:p>
            <a:endParaRPr lang="id-ID" sz="1350">
              <a:solidFill>
                <a:srgbClr val="5C5C5C"/>
              </a:solidFill>
            </a:endParaRPr>
          </a:p>
        </p:txBody>
      </p:sp>
      <p:sp>
        <p:nvSpPr>
          <p:cNvPr id="89" name="Rectangle 42"/>
          <p:cNvSpPr>
            <a:spLocks noChangeArrowheads="1"/>
          </p:cNvSpPr>
          <p:nvPr/>
        </p:nvSpPr>
        <p:spPr bwMode="auto">
          <a:xfrm>
            <a:off x="1204287" y="3182495"/>
            <a:ext cx="1663586" cy="98295"/>
          </a:xfrm>
          <a:prstGeom prst="rect">
            <a:avLst/>
          </a:prstGeom>
          <a:solidFill>
            <a:schemeClr val="accent1">
              <a:lumMod val="75000"/>
              <a:lumOff val="25000"/>
            </a:schemeClr>
          </a:solidFill>
          <a:ln>
            <a:noFill/>
          </a:ln>
        </p:spPr>
        <p:txBody>
          <a:bodyPr vert="horz" wrap="square" lIns="68580" tIns="34290" rIns="68580" bIns="34290" numCol="1" anchor="t" anchorCtr="0" compatLnSpc="1">
            <a:prstTxWarp prst="textNoShape">
              <a:avLst/>
            </a:prstTxWarp>
          </a:bodyPr>
          <a:lstStyle/>
          <a:p>
            <a:endParaRPr lang="id-ID" sz="1350">
              <a:solidFill>
                <a:srgbClr val="5C5C5C"/>
              </a:solidFill>
            </a:endParaRPr>
          </a:p>
        </p:txBody>
      </p:sp>
      <p:sp>
        <p:nvSpPr>
          <p:cNvPr id="91" name="Freeform 44"/>
          <p:cNvSpPr>
            <a:spLocks/>
          </p:cNvSpPr>
          <p:nvPr/>
        </p:nvSpPr>
        <p:spPr bwMode="auto">
          <a:xfrm>
            <a:off x="2809550" y="2797279"/>
            <a:ext cx="410999" cy="483511"/>
          </a:xfrm>
          <a:custGeom>
            <a:avLst/>
            <a:gdLst>
              <a:gd name="T0" fmla="*/ 50 w 65"/>
              <a:gd name="T1" fmla="*/ 0 h 77"/>
              <a:gd name="T2" fmla="*/ 50 w 65"/>
              <a:gd name="T3" fmla="*/ 0 h 77"/>
              <a:gd name="T4" fmla="*/ 2 w 65"/>
              <a:gd name="T5" fmla="*/ 61 h 77"/>
              <a:gd name="T6" fmla="*/ 0 w 65"/>
              <a:gd name="T7" fmla="*/ 61 h 77"/>
              <a:gd name="T8" fmla="*/ 0 w 65"/>
              <a:gd name="T9" fmla="*/ 77 h 77"/>
              <a:gd name="T10" fmla="*/ 2 w 65"/>
              <a:gd name="T11" fmla="*/ 77 h 77"/>
              <a:gd name="T12" fmla="*/ 43 w 65"/>
              <a:gd name="T13" fmla="*/ 63 h 77"/>
              <a:gd name="T14" fmla="*/ 65 w 65"/>
              <a:gd name="T15" fmla="*/ 0 h 77"/>
              <a:gd name="T16" fmla="*/ 65 w 65"/>
              <a:gd name="T17" fmla="*/ 0 h 77"/>
              <a:gd name="T18" fmla="*/ 50 w 65"/>
              <a:gd name="T19"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 h="77">
                <a:moveTo>
                  <a:pt x="50" y="0"/>
                </a:moveTo>
                <a:cubicBezTo>
                  <a:pt x="50" y="0"/>
                  <a:pt x="50" y="0"/>
                  <a:pt x="50" y="0"/>
                </a:cubicBezTo>
                <a:cubicBezTo>
                  <a:pt x="50" y="23"/>
                  <a:pt x="44" y="61"/>
                  <a:pt x="2" y="61"/>
                </a:cubicBezTo>
                <a:cubicBezTo>
                  <a:pt x="0" y="61"/>
                  <a:pt x="0" y="61"/>
                  <a:pt x="0" y="61"/>
                </a:cubicBezTo>
                <a:cubicBezTo>
                  <a:pt x="0" y="77"/>
                  <a:pt x="0" y="77"/>
                  <a:pt x="0" y="77"/>
                </a:cubicBezTo>
                <a:cubicBezTo>
                  <a:pt x="2" y="77"/>
                  <a:pt x="2" y="77"/>
                  <a:pt x="2" y="77"/>
                </a:cubicBezTo>
                <a:cubicBezTo>
                  <a:pt x="13" y="77"/>
                  <a:pt x="29" y="75"/>
                  <a:pt x="43" y="63"/>
                </a:cubicBezTo>
                <a:cubicBezTo>
                  <a:pt x="58" y="50"/>
                  <a:pt x="65" y="29"/>
                  <a:pt x="65" y="0"/>
                </a:cubicBezTo>
                <a:cubicBezTo>
                  <a:pt x="65" y="0"/>
                  <a:pt x="65" y="0"/>
                  <a:pt x="65" y="0"/>
                </a:cubicBezTo>
                <a:lnTo>
                  <a:pt x="50" y="0"/>
                </a:lnTo>
                <a:close/>
              </a:path>
            </a:pathLst>
          </a:custGeom>
          <a:solidFill>
            <a:schemeClr val="accent1">
              <a:lumMod val="75000"/>
              <a:lumOff val="25000"/>
            </a:schemeClr>
          </a:solidFill>
          <a:ln>
            <a:noFill/>
          </a:ln>
        </p:spPr>
        <p:txBody>
          <a:bodyPr vert="horz" wrap="square" lIns="68580" tIns="34290" rIns="68580" bIns="34290" numCol="1" anchor="t" anchorCtr="0" compatLnSpc="1">
            <a:prstTxWarp prst="textNoShape">
              <a:avLst/>
            </a:prstTxWarp>
          </a:bodyPr>
          <a:lstStyle/>
          <a:p>
            <a:endParaRPr lang="id-ID" sz="1350">
              <a:solidFill>
                <a:srgbClr val="5C5C5C"/>
              </a:solidFill>
            </a:endParaRPr>
          </a:p>
        </p:txBody>
      </p:sp>
      <p:sp>
        <p:nvSpPr>
          <p:cNvPr id="92" name="Rectangle 45"/>
          <p:cNvSpPr>
            <a:spLocks noChangeArrowheads="1"/>
          </p:cNvSpPr>
          <p:nvPr/>
        </p:nvSpPr>
        <p:spPr bwMode="auto">
          <a:xfrm>
            <a:off x="1212356" y="3363147"/>
            <a:ext cx="3146347" cy="95639"/>
          </a:xfrm>
          <a:prstGeom prst="rect">
            <a:avLst/>
          </a:prstGeom>
          <a:solidFill>
            <a:schemeClr val="accent2"/>
          </a:solidFill>
          <a:ln>
            <a:noFill/>
          </a:ln>
        </p:spPr>
        <p:txBody>
          <a:bodyPr vert="horz" wrap="square" lIns="68580" tIns="34290" rIns="68580" bIns="34290" numCol="1" anchor="t" anchorCtr="0" compatLnSpc="1">
            <a:prstTxWarp prst="textNoShape">
              <a:avLst/>
            </a:prstTxWarp>
          </a:bodyPr>
          <a:lstStyle/>
          <a:p>
            <a:endParaRPr lang="id-ID" sz="1350">
              <a:solidFill>
                <a:srgbClr val="5C5C5C"/>
              </a:solidFill>
            </a:endParaRPr>
          </a:p>
        </p:txBody>
      </p:sp>
      <p:sp>
        <p:nvSpPr>
          <p:cNvPr id="93" name="Freeform 46"/>
          <p:cNvSpPr>
            <a:spLocks/>
          </p:cNvSpPr>
          <p:nvPr/>
        </p:nvSpPr>
        <p:spPr bwMode="auto">
          <a:xfrm>
            <a:off x="4329542" y="2978803"/>
            <a:ext cx="392318" cy="478198"/>
          </a:xfrm>
          <a:custGeom>
            <a:avLst/>
            <a:gdLst>
              <a:gd name="T0" fmla="*/ 46 w 62"/>
              <a:gd name="T1" fmla="*/ 0 h 76"/>
              <a:gd name="T2" fmla="*/ 46 w 62"/>
              <a:gd name="T3" fmla="*/ 0 h 76"/>
              <a:gd name="T4" fmla="*/ 1 w 62"/>
              <a:gd name="T5" fmla="*/ 61 h 76"/>
              <a:gd name="T6" fmla="*/ 0 w 62"/>
              <a:gd name="T7" fmla="*/ 61 h 76"/>
              <a:gd name="T8" fmla="*/ 0 w 62"/>
              <a:gd name="T9" fmla="*/ 76 h 76"/>
              <a:gd name="T10" fmla="*/ 1 w 62"/>
              <a:gd name="T11" fmla="*/ 76 h 76"/>
              <a:gd name="T12" fmla="*/ 62 w 62"/>
              <a:gd name="T13" fmla="*/ 0 h 76"/>
              <a:gd name="T14" fmla="*/ 62 w 62"/>
              <a:gd name="T15" fmla="*/ 0 h 76"/>
              <a:gd name="T16" fmla="*/ 46 w 62"/>
              <a:gd name="T17"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76">
                <a:moveTo>
                  <a:pt x="46" y="0"/>
                </a:moveTo>
                <a:cubicBezTo>
                  <a:pt x="46" y="0"/>
                  <a:pt x="46" y="0"/>
                  <a:pt x="46" y="0"/>
                </a:cubicBezTo>
                <a:cubicBezTo>
                  <a:pt x="46" y="55"/>
                  <a:pt x="14" y="61"/>
                  <a:pt x="1" y="61"/>
                </a:cubicBezTo>
                <a:cubicBezTo>
                  <a:pt x="0" y="61"/>
                  <a:pt x="0" y="61"/>
                  <a:pt x="0" y="61"/>
                </a:cubicBezTo>
                <a:cubicBezTo>
                  <a:pt x="0" y="76"/>
                  <a:pt x="0" y="76"/>
                  <a:pt x="0" y="76"/>
                </a:cubicBezTo>
                <a:cubicBezTo>
                  <a:pt x="1" y="76"/>
                  <a:pt x="1" y="76"/>
                  <a:pt x="1" y="76"/>
                </a:cubicBezTo>
                <a:cubicBezTo>
                  <a:pt x="38" y="76"/>
                  <a:pt x="62" y="47"/>
                  <a:pt x="62" y="0"/>
                </a:cubicBezTo>
                <a:cubicBezTo>
                  <a:pt x="62" y="0"/>
                  <a:pt x="62" y="0"/>
                  <a:pt x="62" y="0"/>
                </a:cubicBezTo>
                <a:lnTo>
                  <a:pt x="46" y="0"/>
                </a:ln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id-ID" sz="1350">
              <a:solidFill>
                <a:srgbClr val="5C5C5C"/>
              </a:solidFill>
            </a:endParaRPr>
          </a:p>
        </p:txBody>
      </p:sp>
      <p:sp>
        <p:nvSpPr>
          <p:cNvPr id="95" name="Rectangle 48"/>
          <p:cNvSpPr>
            <a:spLocks noChangeArrowheads="1"/>
          </p:cNvSpPr>
          <p:nvPr/>
        </p:nvSpPr>
        <p:spPr bwMode="auto">
          <a:xfrm>
            <a:off x="1199801" y="3554426"/>
            <a:ext cx="3877801" cy="92982"/>
          </a:xfrm>
          <a:prstGeom prst="rect">
            <a:avLst/>
          </a:prstGeom>
          <a:solidFill>
            <a:schemeClr val="accent3"/>
          </a:solidFill>
          <a:ln>
            <a:noFill/>
          </a:ln>
        </p:spPr>
        <p:txBody>
          <a:bodyPr vert="horz" wrap="square" lIns="68580" tIns="34290" rIns="68580" bIns="34290" numCol="1" anchor="t" anchorCtr="0" compatLnSpc="1">
            <a:prstTxWarp prst="textNoShape">
              <a:avLst/>
            </a:prstTxWarp>
          </a:bodyPr>
          <a:lstStyle/>
          <a:p>
            <a:endParaRPr lang="id-ID" sz="1350">
              <a:solidFill>
                <a:srgbClr val="5C5C5C"/>
              </a:solidFill>
            </a:endParaRPr>
          </a:p>
        </p:txBody>
      </p:sp>
      <p:sp>
        <p:nvSpPr>
          <p:cNvPr id="97" name="Freeform 51"/>
          <p:cNvSpPr>
            <a:spLocks/>
          </p:cNvSpPr>
          <p:nvPr/>
        </p:nvSpPr>
        <p:spPr bwMode="auto">
          <a:xfrm>
            <a:off x="4364666" y="3734119"/>
            <a:ext cx="384311" cy="504764"/>
          </a:xfrm>
          <a:custGeom>
            <a:avLst/>
            <a:gdLst>
              <a:gd name="T0" fmla="*/ 61 w 61"/>
              <a:gd name="T1" fmla="*/ 78 h 80"/>
              <a:gd name="T2" fmla="*/ 4 w 61"/>
              <a:gd name="T3" fmla="*/ 1 h 80"/>
              <a:gd name="T4" fmla="*/ 0 w 61"/>
              <a:gd name="T5" fmla="*/ 0 h 80"/>
              <a:gd name="T6" fmla="*/ 0 w 61"/>
              <a:gd name="T7" fmla="*/ 16 h 80"/>
              <a:gd name="T8" fmla="*/ 3 w 61"/>
              <a:gd name="T9" fmla="*/ 16 h 80"/>
              <a:gd name="T10" fmla="*/ 46 w 61"/>
              <a:gd name="T11" fmla="*/ 78 h 80"/>
              <a:gd name="T12" fmla="*/ 46 w 61"/>
              <a:gd name="T13" fmla="*/ 80 h 80"/>
              <a:gd name="T14" fmla="*/ 61 w 61"/>
              <a:gd name="T15" fmla="*/ 80 h 80"/>
              <a:gd name="T16" fmla="*/ 61 w 61"/>
              <a:gd name="T17" fmla="*/ 7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80">
                <a:moveTo>
                  <a:pt x="61" y="78"/>
                </a:moveTo>
                <a:cubicBezTo>
                  <a:pt x="61" y="26"/>
                  <a:pt x="45" y="3"/>
                  <a:pt x="4" y="1"/>
                </a:cubicBezTo>
                <a:cubicBezTo>
                  <a:pt x="3" y="1"/>
                  <a:pt x="2" y="1"/>
                  <a:pt x="0" y="0"/>
                </a:cubicBezTo>
                <a:cubicBezTo>
                  <a:pt x="0" y="16"/>
                  <a:pt x="0" y="16"/>
                  <a:pt x="0" y="16"/>
                </a:cubicBezTo>
                <a:cubicBezTo>
                  <a:pt x="1" y="16"/>
                  <a:pt x="2" y="16"/>
                  <a:pt x="3" y="16"/>
                </a:cubicBezTo>
                <a:cubicBezTo>
                  <a:pt x="26" y="18"/>
                  <a:pt x="46" y="24"/>
                  <a:pt x="46" y="78"/>
                </a:cubicBezTo>
                <a:cubicBezTo>
                  <a:pt x="46" y="80"/>
                  <a:pt x="46" y="80"/>
                  <a:pt x="46" y="80"/>
                </a:cubicBezTo>
                <a:cubicBezTo>
                  <a:pt x="61" y="80"/>
                  <a:pt x="61" y="80"/>
                  <a:pt x="61" y="80"/>
                </a:cubicBezTo>
                <a:lnTo>
                  <a:pt x="61" y="78"/>
                </a:ln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endParaRPr lang="id-ID" sz="1350">
              <a:solidFill>
                <a:srgbClr val="5C5C5C"/>
              </a:solidFill>
            </a:endParaRPr>
          </a:p>
        </p:txBody>
      </p:sp>
      <p:sp>
        <p:nvSpPr>
          <p:cNvPr id="98" name="Freeform 52"/>
          <p:cNvSpPr>
            <a:spLocks/>
          </p:cNvSpPr>
          <p:nvPr/>
        </p:nvSpPr>
        <p:spPr bwMode="auto">
          <a:xfrm>
            <a:off x="1213145" y="3729765"/>
            <a:ext cx="3167894" cy="106266"/>
          </a:xfrm>
          <a:custGeom>
            <a:avLst/>
            <a:gdLst>
              <a:gd name="T0" fmla="*/ 0 w 501"/>
              <a:gd name="T1" fmla="*/ 2 h 17"/>
              <a:gd name="T2" fmla="*/ 0 w 501"/>
              <a:gd name="T3" fmla="*/ 17 h 17"/>
              <a:gd name="T4" fmla="*/ 501 w 501"/>
              <a:gd name="T5" fmla="*/ 17 h 17"/>
              <a:gd name="T6" fmla="*/ 501 w 501"/>
              <a:gd name="T7" fmla="*/ 1 h 17"/>
              <a:gd name="T8" fmla="*/ 0 w 501"/>
              <a:gd name="T9" fmla="*/ 2 h 17"/>
            </a:gdLst>
            <a:ahLst/>
            <a:cxnLst>
              <a:cxn ang="0">
                <a:pos x="T0" y="T1"/>
              </a:cxn>
              <a:cxn ang="0">
                <a:pos x="T2" y="T3"/>
              </a:cxn>
              <a:cxn ang="0">
                <a:pos x="T4" y="T5"/>
              </a:cxn>
              <a:cxn ang="0">
                <a:pos x="T6" y="T7"/>
              </a:cxn>
              <a:cxn ang="0">
                <a:pos x="T8" y="T9"/>
              </a:cxn>
            </a:cxnLst>
            <a:rect l="0" t="0" r="r" b="b"/>
            <a:pathLst>
              <a:path w="501" h="17">
                <a:moveTo>
                  <a:pt x="0" y="2"/>
                </a:moveTo>
                <a:cubicBezTo>
                  <a:pt x="0" y="17"/>
                  <a:pt x="0" y="17"/>
                  <a:pt x="0" y="17"/>
                </a:cubicBezTo>
                <a:cubicBezTo>
                  <a:pt x="4" y="17"/>
                  <a:pt x="447" y="15"/>
                  <a:pt x="501" y="17"/>
                </a:cubicBezTo>
                <a:cubicBezTo>
                  <a:pt x="501" y="1"/>
                  <a:pt x="501" y="1"/>
                  <a:pt x="501" y="1"/>
                </a:cubicBezTo>
                <a:cubicBezTo>
                  <a:pt x="443" y="0"/>
                  <a:pt x="18" y="2"/>
                  <a:pt x="0" y="2"/>
                </a:cubicBez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endParaRPr lang="id-ID" sz="1350">
              <a:solidFill>
                <a:srgbClr val="5C5C5C"/>
              </a:solidFill>
            </a:endParaRPr>
          </a:p>
        </p:txBody>
      </p:sp>
      <p:sp>
        <p:nvSpPr>
          <p:cNvPr id="100" name="Freeform 54"/>
          <p:cNvSpPr>
            <a:spLocks/>
          </p:cNvSpPr>
          <p:nvPr/>
        </p:nvSpPr>
        <p:spPr bwMode="auto">
          <a:xfrm>
            <a:off x="2790749" y="3913073"/>
            <a:ext cx="435020" cy="414438"/>
          </a:xfrm>
          <a:custGeom>
            <a:avLst/>
            <a:gdLst>
              <a:gd name="T0" fmla="*/ 69 w 69"/>
              <a:gd name="T1" fmla="*/ 64 h 66"/>
              <a:gd name="T2" fmla="*/ 1 w 69"/>
              <a:gd name="T3" fmla="*/ 0 h 66"/>
              <a:gd name="T4" fmla="*/ 0 w 69"/>
              <a:gd name="T5" fmla="*/ 0 h 66"/>
              <a:gd name="T6" fmla="*/ 0 w 69"/>
              <a:gd name="T7" fmla="*/ 15 h 66"/>
              <a:gd name="T8" fmla="*/ 1 w 69"/>
              <a:gd name="T9" fmla="*/ 15 h 66"/>
              <a:gd name="T10" fmla="*/ 53 w 69"/>
              <a:gd name="T11" fmla="*/ 64 h 66"/>
              <a:gd name="T12" fmla="*/ 53 w 69"/>
              <a:gd name="T13" fmla="*/ 66 h 66"/>
              <a:gd name="T14" fmla="*/ 69 w 69"/>
              <a:gd name="T15" fmla="*/ 66 h 66"/>
              <a:gd name="T16" fmla="*/ 69 w 69"/>
              <a:gd name="T17" fmla="*/ 6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66">
                <a:moveTo>
                  <a:pt x="69" y="64"/>
                </a:moveTo>
                <a:cubicBezTo>
                  <a:pt x="69" y="28"/>
                  <a:pt x="31" y="0"/>
                  <a:pt x="1" y="0"/>
                </a:cubicBezTo>
                <a:cubicBezTo>
                  <a:pt x="0" y="0"/>
                  <a:pt x="0" y="0"/>
                  <a:pt x="0" y="0"/>
                </a:cubicBezTo>
                <a:cubicBezTo>
                  <a:pt x="0" y="15"/>
                  <a:pt x="0" y="15"/>
                  <a:pt x="0" y="15"/>
                </a:cubicBezTo>
                <a:cubicBezTo>
                  <a:pt x="1" y="15"/>
                  <a:pt x="1" y="15"/>
                  <a:pt x="1" y="15"/>
                </a:cubicBezTo>
                <a:cubicBezTo>
                  <a:pt x="21" y="15"/>
                  <a:pt x="53" y="36"/>
                  <a:pt x="53" y="64"/>
                </a:cubicBezTo>
                <a:cubicBezTo>
                  <a:pt x="53" y="65"/>
                  <a:pt x="53" y="66"/>
                  <a:pt x="53" y="66"/>
                </a:cubicBezTo>
                <a:cubicBezTo>
                  <a:pt x="69" y="66"/>
                  <a:pt x="69" y="66"/>
                  <a:pt x="69" y="66"/>
                </a:cubicBezTo>
                <a:cubicBezTo>
                  <a:pt x="69" y="66"/>
                  <a:pt x="69" y="65"/>
                  <a:pt x="69" y="64"/>
                </a:cubicBezTo>
                <a:close/>
              </a:path>
            </a:pathLst>
          </a:custGeom>
          <a:solidFill>
            <a:schemeClr val="accent5"/>
          </a:solidFill>
          <a:ln>
            <a:noFill/>
          </a:ln>
        </p:spPr>
        <p:txBody>
          <a:bodyPr vert="horz" wrap="square" lIns="68580" tIns="34290" rIns="68580" bIns="34290" numCol="1" anchor="t" anchorCtr="0" compatLnSpc="1">
            <a:prstTxWarp prst="textNoShape">
              <a:avLst/>
            </a:prstTxWarp>
          </a:bodyPr>
          <a:lstStyle/>
          <a:p>
            <a:endParaRPr lang="id-ID" sz="1350">
              <a:solidFill>
                <a:srgbClr val="5C5C5C"/>
              </a:solidFill>
            </a:endParaRPr>
          </a:p>
        </p:txBody>
      </p:sp>
      <p:sp>
        <p:nvSpPr>
          <p:cNvPr id="101" name="Rectangle 55"/>
          <p:cNvSpPr>
            <a:spLocks noChangeArrowheads="1"/>
          </p:cNvSpPr>
          <p:nvPr/>
        </p:nvSpPr>
        <p:spPr bwMode="auto">
          <a:xfrm>
            <a:off x="1218483" y="3913073"/>
            <a:ext cx="1601294" cy="92982"/>
          </a:xfrm>
          <a:prstGeom prst="rect">
            <a:avLst/>
          </a:prstGeom>
          <a:solidFill>
            <a:schemeClr val="accent5"/>
          </a:solidFill>
          <a:ln>
            <a:noFill/>
          </a:ln>
        </p:spPr>
        <p:txBody>
          <a:bodyPr vert="horz" wrap="square" lIns="68580" tIns="34290" rIns="68580" bIns="34290" numCol="1" anchor="t" anchorCtr="0" compatLnSpc="1">
            <a:prstTxWarp prst="textNoShape">
              <a:avLst/>
            </a:prstTxWarp>
          </a:bodyPr>
          <a:lstStyle/>
          <a:p>
            <a:endParaRPr lang="id-ID" sz="1350">
              <a:solidFill>
                <a:srgbClr val="5C5C5C"/>
              </a:solidFill>
            </a:endParaRPr>
          </a:p>
        </p:txBody>
      </p:sp>
      <p:sp>
        <p:nvSpPr>
          <p:cNvPr id="123" name="Rectangle 42"/>
          <p:cNvSpPr>
            <a:spLocks noChangeArrowheads="1"/>
          </p:cNvSpPr>
          <p:nvPr/>
        </p:nvSpPr>
        <p:spPr bwMode="auto">
          <a:xfrm rot="5400000">
            <a:off x="2339608" y="1973196"/>
            <a:ext cx="1663586" cy="98295"/>
          </a:xfrm>
          <a:prstGeom prst="rect">
            <a:avLst/>
          </a:prstGeom>
          <a:solidFill>
            <a:schemeClr val="accent1">
              <a:lumMod val="75000"/>
              <a:lumOff val="25000"/>
            </a:schemeClr>
          </a:solidFill>
          <a:ln>
            <a:noFill/>
          </a:ln>
        </p:spPr>
        <p:txBody>
          <a:bodyPr vert="horz" wrap="square" lIns="68580" tIns="34290" rIns="68580" bIns="34290" numCol="1" anchor="t" anchorCtr="0" compatLnSpc="1">
            <a:prstTxWarp prst="textNoShape">
              <a:avLst/>
            </a:prstTxWarp>
          </a:bodyPr>
          <a:lstStyle/>
          <a:p>
            <a:endParaRPr lang="id-ID" sz="1350">
              <a:solidFill>
                <a:srgbClr val="5C5C5C"/>
              </a:solidFill>
            </a:endParaRPr>
          </a:p>
        </p:txBody>
      </p:sp>
      <p:sp>
        <p:nvSpPr>
          <p:cNvPr id="124" name="Rectangle 42"/>
          <p:cNvSpPr>
            <a:spLocks noChangeArrowheads="1"/>
          </p:cNvSpPr>
          <p:nvPr/>
        </p:nvSpPr>
        <p:spPr bwMode="auto">
          <a:xfrm rot="5400000">
            <a:off x="2339608" y="5063620"/>
            <a:ext cx="1663586" cy="98295"/>
          </a:xfrm>
          <a:prstGeom prst="rect">
            <a:avLst/>
          </a:prstGeom>
          <a:solidFill>
            <a:schemeClr val="accent5"/>
          </a:solidFill>
          <a:ln>
            <a:noFill/>
          </a:ln>
        </p:spPr>
        <p:txBody>
          <a:bodyPr vert="horz" wrap="square" lIns="68580" tIns="34290" rIns="68580" bIns="34290" numCol="1" anchor="t" anchorCtr="0" compatLnSpc="1">
            <a:prstTxWarp prst="textNoShape">
              <a:avLst/>
            </a:prstTxWarp>
          </a:bodyPr>
          <a:lstStyle/>
          <a:p>
            <a:endParaRPr lang="id-ID" sz="1350">
              <a:solidFill>
                <a:srgbClr val="5C5C5C"/>
              </a:solidFill>
            </a:endParaRPr>
          </a:p>
        </p:txBody>
      </p:sp>
      <p:sp>
        <p:nvSpPr>
          <p:cNvPr id="125" name="Rectangle 42"/>
          <p:cNvSpPr>
            <a:spLocks noChangeArrowheads="1"/>
          </p:cNvSpPr>
          <p:nvPr/>
        </p:nvSpPr>
        <p:spPr bwMode="auto">
          <a:xfrm rot="5400000">
            <a:off x="4252942" y="2532944"/>
            <a:ext cx="831600" cy="98295"/>
          </a:xfrm>
          <a:prstGeom prst="rect">
            <a:avLst/>
          </a:prstGeom>
          <a:solidFill>
            <a:schemeClr val="accent2"/>
          </a:solidFill>
          <a:ln>
            <a:noFill/>
          </a:ln>
        </p:spPr>
        <p:txBody>
          <a:bodyPr vert="horz" wrap="square" lIns="68580" tIns="34290" rIns="68580" bIns="34290" numCol="1" anchor="t" anchorCtr="0" compatLnSpc="1">
            <a:prstTxWarp prst="textNoShape">
              <a:avLst/>
            </a:prstTxWarp>
          </a:bodyPr>
          <a:lstStyle/>
          <a:p>
            <a:endParaRPr lang="id-ID" sz="1350">
              <a:solidFill>
                <a:srgbClr val="5C5C5C"/>
              </a:solidFill>
            </a:endParaRPr>
          </a:p>
        </p:txBody>
      </p:sp>
      <p:sp>
        <p:nvSpPr>
          <p:cNvPr id="126" name="Rectangle 42"/>
          <p:cNvSpPr>
            <a:spLocks noChangeArrowheads="1"/>
          </p:cNvSpPr>
          <p:nvPr/>
        </p:nvSpPr>
        <p:spPr bwMode="auto">
          <a:xfrm rot="5400000">
            <a:off x="4285783" y="4591072"/>
            <a:ext cx="831600" cy="98295"/>
          </a:xfrm>
          <a:prstGeom prst="rect">
            <a:avLst/>
          </a:prstGeom>
          <a:solidFill>
            <a:schemeClr val="accent4"/>
          </a:solidFill>
          <a:ln>
            <a:noFill/>
          </a:ln>
        </p:spPr>
        <p:txBody>
          <a:bodyPr vert="horz" wrap="square" lIns="68580" tIns="34290" rIns="68580" bIns="34290" numCol="1" anchor="t" anchorCtr="0" compatLnSpc="1">
            <a:prstTxWarp prst="textNoShape">
              <a:avLst/>
            </a:prstTxWarp>
          </a:bodyPr>
          <a:lstStyle/>
          <a:p>
            <a:endParaRPr lang="id-ID" sz="1350">
              <a:solidFill>
                <a:srgbClr val="5C5C5C"/>
              </a:solidFill>
            </a:endParaRPr>
          </a:p>
        </p:txBody>
      </p:sp>
      <p:sp>
        <p:nvSpPr>
          <p:cNvPr id="127" name="Rectangle 42"/>
          <p:cNvSpPr>
            <a:spLocks noChangeArrowheads="1"/>
          </p:cNvSpPr>
          <p:nvPr/>
        </p:nvSpPr>
        <p:spPr bwMode="auto">
          <a:xfrm rot="5400000">
            <a:off x="4710949" y="3545948"/>
            <a:ext cx="831600" cy="98295"/>
          </a:xfrm>
          <a:prstGeom prst="rect">
            <a:avLst/>
          </a:prstGeom>
          <a:solidFill>
            <a:schemeClr val="accent3"/>
          </a:solidFill>
          <a:ln>
            <a:noFill/>
          </a:ln>
        </p:spPr>
        <p:txBody>
          <a:bodyPr vert="horz" wrap="square" lIns="68580" tIns="34290" rIns="68580" bIns="34290" numCol="1" anchor="t" anchorCtr="0" compatLnSpc="1">
            <a:prstTxWarp prst="textNoShape">
              <a:avLst/>
            </a:prstTxWarp>
          </a:bodyPr>
          <a:lstStyle/>
          <a:p>
            <a:endParaRPr lang="id-ID" sz="1350">
              <a:solidFill>
                <a:srgbClr val="5C5C5C"/>
              </a:solidFill>
            </a:endParaRPr>
          </a:p>
        </p:txBody>
      </p:sp>
      <p:grpSp>
        <p:nvGrpSpPr>
          <p:cNvPr id="128" name="Group 127"/>
          <p:cNvGrpSpPr/>
          <p:nvPr/>
        </p:nvGrpSpPr>
        <p:grpSpPr>
          <a:xfrm>
            <a:off x="5050852" y="2993778"/>
            <a:ext cx="5465987" cy="1063239"/>
            <a:chOff x="890138" y="399602"/>
            <a:chExt cx="5465987" cy="1063239"/>
          </a:xfrm>
          <a:solidFill>
            <a:schemeClr val="accent1"/>
          </a:solidFill>
        </p:grpSpPr>
        <p:sp>
          <p:nvSpPr>
            <p:cNvPr id="129" name="Horizontal Scroll 128"/>
            <p:cNvSpPr/>
            <p:nvPr/>
          </p:nvSpPr>
          <p:spPr>
            <a:xfrm>
              <a:off x="902373" y="399602"/>
              <a:ext cx="5453752" cy="1063239"/>
            </a:xfrm>
            <a:prstGeom prst="horizontalScroll">
              <a:avLst/>
            </a:prstGeom>
            <a:solidFill>
              <a:schemeClr val="accent3">
                <a:lumMod val="75000"/>
              </a:schemeClr>
            </a:solidFill>
            <a:ln w="6350">
              <a:solidFill>
                <a:schemeClr val="tx1">
                  <a:lumMod val="95000"/>
                  <a:lumOff val="5000"/>
                </a:schemeClr>
              </a:solid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130" name="Horizontal Scroll 4"/>
            <p:cNvSpPr/>
            <p:nvPr/>
          </p:nvSpPr>
          <p:spPr>
            <a:xfrm>
              <a:off x="890138" y="532507"/>
              <a:ext cx="5254395" cy="797429"/>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648406" tIns="25400" rIns="25400" bIns="25400" numCol="1" spcCol="1270" anchor="ctr" anchorCtr="0">
              <a:noAutofit/>
            </a:bodyPr>
            <a:lstStyle/>
            <a:p>
              <a:pPr defTabSz="444500">
                <a:lnSpc>
                  <a:spcPct val="90000"/>
                </a:lnSpc>
                <a:spcBef>
                  <a:spcPct val="0"/>
                </a:spcBef>
                <a:spcAft>
                  <a:spcPct val="35000"/>
                </a:spcAft>
              </a:pPr>
              <a:r>
                <a:rPr lang="id-ID" sz="1000" b="1" dirty="0">
                  <a:solidFill>
                    <a:prstClr val="white"/>
                  </a:solidFill>
                  <a:latin typeface="Roboto" panose="02000000000000000000" pitchFamily="2" charset="0"/>
                  <a:ea typeface="Roboto" panose="02000000000000000000" pitchFamily="2" charset="0"/>
                </a:rPr>
                <a:t>GER MESIN. </a:t>
              </a:r>
              <a:r>
                <a:rPr lang="en-US" sz="1000" dirty="0">
                  <a:solidFill>
                    <a:prstClr val="white"/>
                  </a:solidFill>
                  <a:latin typeface="Roboto" panose="02000000000000000000" pitchFamily="2" charset="0"/>
                  <a:ea typeface="Roboto" panose="02000000000000000000" pitchFamily="2" charset="0"/>
                </a:rPr>
                <a:t>The generated </a:t>
              </a:r>
              <a:r>
                <a:rPr lang="en-US" sz="1000" dirty="0" err="1">
                  <a:solidFill>
                    <a:prstClr val="white"/>
                  </a:solidFill>
                  <a:latin typeface="Roboto" panose="02000000000000000000" pitchFamily="2" charset="0"/>
                  <a:ea typeface="Roboto" panose="02000000000000000000" pitchFamily="2" charset="0"/>
                </a:rPr>
                <a:t>Lorem</a:t>
              </a:r>
              <a:r>
                <a:rPr lang="en-US" sz="1000" dirty="0">
                  <a:solidFill>
                    <a:prstClr val="white"/>
                  </a:solidFill>
                  <a:latin typeface="Roboto" panose="02000000000000000000" pitchFamily="2" charset="0"/>
                  <a:ea typeface="Roboto" panose="02000000000000000000" pitchFamily="2" charset="0"/>
                </a:rPr>
                <a:t> </a:t>
              </a:r>
              <a:r>
                <a:rPr lang="en-US" sz="1000" dirty="0" err="1">
                  <a:solidFill>
                    <a:prstClr val="white"/>
                  </a:solidFill>
                  <a:latin typeface="Roboto" panose="02000000000000000000" pitchFamily="2" charset="0"/>
                  <a:ea typeface="Roboto" panose="02000000000000000000" pitchFamily="2" charset="0"/>
                </a:rPr>
                <a:t>Ipsum</a:t>
              </a:r>
              <a:r>
                <a:rPr lang="en-US" sz="1000" dirty="0">
                  <a:solidFill>
                    <a:prstClr val="white"/>
                  </a:solidFill>
                  <a:latin typeface="Roboto" panose="02000000000000000000" pitchFamily="2" charset="0"/>
                  <a:ea typeface="Roboto" panose="02000000000000000000" pitchFamily="2" charset="0"/>
                </a:rPr>
                <a:t> is therefore always free from repetition, injected humor, or non-characteristic words. Contrary to popular belief It has roots in a piece of classical</a:t>
              </a:r>
              <a:r>
                <a:rPr lang="id-ID" sz="1000" dirty="0">
                  <a:solidFill>
                    <a:prstClr val="white"/>
                  </a:solidFill>
                  <a:latin typeface="Roboto" panose="02000000000000000000" pitchFamily="2" charset="0"/>
                  <a:ea typeface="Roboto" panose="02000000000000000000" pitchFamily="2" charset="0"/>
                </a:rPr>
                <a:t>.</a:t>
              </a:r>
            </a:p>
          </p:txBody>
        </p:sp>
      </p:grpSp>
      <p:grpSp>
        <p:nvGrpSpPr>
          <p:cNvPr id="131" name="Group 130"/>
          <p:cNvGrpSpPr/>
          <p:nvPr/>
        </p:nvGrpSpPr>
        <p:grpSpPr>
          <a:xfrm>
            <a:off x="3088250" y="999463"/>
            <a:ext cx="5465987" cy="1063239"/>
            <a:chOff x="890138" y="399602"/>
            <a:chExt cx="5465987" cy="1063239"/>
          </a:xfrm>
          <a:solidFill>
            <a:schemeClr val="accent1"/>
          </a:solidFill>
        </p:grpSpPr>
        <p:sp>
          <p:nvSpPr>
            <p:cNvPr id="132" name="Horizontal Scroll 131"/>
            <p:cNvSpPr/>
            <p:nvPr/>
          </p:nvSpPr>
          <p:spPr>
            <a:xfrm>
              <a:off x="902373" y="399602"/>
              <a:ext cx="5453752" cy="1063239"/>
            </a:xfrm>
            <a:prstGeom prst="horizontalScroll">
              <a:avLst/>
            </a:prstGeom>
            <a:grpFill/>
            <a:ln w="6350">
              <a:solidFill>
                <a:schemeClr val="tx1">
                  <a:lumMod val="95000"/>
                  <a:lumOff val="5000"/>
                </a:schemeClr>
              </a:solid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133" name="Horizontal Scroll 4"/>
            <p:cNvSpPr/>
            <p:nvPr/>
          </p:nvSpPr>
          <p:spPr>
            <a:xfrm>
              <a:off x="890138" y="532507"/>
              <a:ext cx="5254395" cy="797429"/>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648406" tIns="25400" rIns="25400" bIns="25400" numCol="1" spcCol="1270" anchor="ctr" anchorCtr="0">
              <a:noAutofit/>
            </a:bodyPr>
            <a:lstStyle/>
            <a:p>
              <a:pPr defTabSz="444500">
                <a:lnSpc>
                  <a:spcPct val="90000"/>
                </a:lnSpc>
                <a:spcBef>
                  <a:spcPct val="0"/>
                </a:spcBef>
                <a:spcAft>
                  <a:spcPct val="35000"/>
                </a:spcAft>
              </a:pPr>
              <a:r>
                <a:rPr lang="id-ID" sz="1000" b="1" dirty="0">
                  <a:solidFill>
                    <a:prstClr val="white"/>
                  </a:solidFill>
                  <a:latin typeface="Roboto" panose="02000000000000000000" pitchFamily="2" charset="0"/>
                  <a:ea typeface="Roboto" panose="02000000000000000000" pitchFamily="2" charset="0"/>
                </a:rPr>
                <a:t>GOOD ATTITUDE. </a:t>
              </a:r>
              <a:r>
                <a:rPr lang="en-US" sz="1000" dirty="0">
                  <a:solidFill>
                    <a:prstClr val="white"/>
                  </a:solidFill>
                  <a:latin typeface="Roboto" panose="02000000000000000000" pitchFamily="2" charset="0"/>
                  <a:ea typeface="Roboto" panose="02000000000000000000" pitchFamily="2" charset="0"/>
                </a:rPr>
                <a:t>The generated </a:t>
              </a:r>
              <a:r>
                <a:rPr lang="en-US" sz="1000" dirty="0" err="1">
                  <a:solidFill>
                    <a:prstClr val="white"/>
                  </a:solidFill>
                  <a:latin typeface="Roboto" panose="02000000000000000000" pitchFamily="2" charset="0"/>
                  <a:ea typeface="Roboto" panose="02000000000000000000" pitchFamily="2" charset="0"/>
                </a:rPr>
                <a:t>Lorem</a:t>
              </a:r>
              <a:r>
                <a:rPr lang="en-US" sz="1000" dirty="0">
                  <a:solidFill>
                    <a:prstClr val="white"/>
                  </a:solidFill>
                  <a:latin typeface="Roboto" panose="02000000000000000000" pitchFamily="2" charset="0"/>
                  <a:ea typeface="Roboto" panose="02000000000000000000" pitchFamily="2" charset="0"/>
                </a:rPr>
                <a:t> </a:t>
              </a:r>
              <a:r>
                <a:rPr lang="en-US" sz="1000" dirty="0" err="1">
                  <a:solidFill>
                    <a:prstClr val="white"/>
                  </a:solidFill>
                  <a:latin typeface="Roboto" panose="02000000000000000000" pitchFamily="2" charset="0"/>
                  <a:ea typeface="Roboto" panose="02000000000000000000" pitchFamily="2" charset="0"/>
                </a:rPr>
                <a:t>Ipsum</a:t>
              </a:r>
              <a:r>
                <a:rPr lang="en-US" sz="1000" dirty="0">
                  <a:solidFill>
                    <a:prstClr val="white"/>
                  </a:solidFill>
                  <a:latin typeface="Roboto" panose="02000000000000000000" pitchFamily="2" charset="0"/>
                  <a:ea typeface="Roboto" panose="02000000000000000000" pitchFamily="2" charset="0"/>
                </a:rPr>
                <a:t> is therefore always free from repetition, injected humor, or non-characteristic words. Contrary to popular belief It has roots in a piece of classical</a:t>
              </a:r>
              <a:r>
                <a:rPr lang="id-ID" sz="1000" dirty="0">
                  <a:solidFill>
                    <a:prstClr val="white"/>
                  </a:solidFill>
                  <a:latin typeface="Roboto" panose="02000000000000000000" pitchFamily="2" charset="0"/>
                  <a:ea typeface="Roboto" panose="02000000000000000000" pitchFamily="2" charset="0"/>
                </a:rPr>
                <a:t>.</a:t>
              </a:r>
            </a:p>
          </p:txBody>
        </p:sp>
      </p:grpSp>
      <p:grpSp>
        <p:nvGrpSpPr>
          <p:cNvPr id="134" name="Group 133"/>
          <p:cNvGrpSpPr/>
          <p:nvPr/>
        </p:nvGrpSpPr>
        <p:grpSpPr>
          <a:xfrm>
            <a:off x="4585591" y="1990790"/>
            <a:ext cx="5465987" cy="1063239"/>
            <a:chOff x="890138" y="399602"/>
            <a:chExt cx="5465987" cy="1063239"/>
          </a:xfrm>
          <a:solidFill>
            <a:schemeClr val="accent1"/>
          </a:solidFill>
        </p:grpSpPr>
        <p:sp>
          <p:nvSpPr>
            <p:cNvPr id="135" name="Horizontal Scroll 134"/>
            <p:cNvSpPr/>
            <p:nvPr/>
          </p:nvSpPr>
          <p:spPr>
            <a:xfrm>
              <a:off x="902373" y="399602"/>
              <a:ext cx="5453752" cy="1063239"/>
            </a:xfrm>
            <a:prstGeom prst="horizontalScroll">
              <a:avLst/>
            </a:prstGeom>
            <a:solidFill>
              <a:schemeClr val="accent2">
                <a:lumMod val="75000"/>
              </a:schemeClr>
            </a:solidFill>
            <a:ln w="6350">
              <a:solidFill>
                <a:schemeClr val="tx1">
                  <a:lumMod val="95000"/>
                  <a:lumOff val="5000"/>
                </a:schemeClr>
              </a:solid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136" name="Horizontal Scroll 4"/>
            <p:cNvSpPr/>
            <p:nvPr/>
          </p:nvSpPr>
          <p:spPr>
            <a:xfrm>
              <a:off x="890138" y="532507"/>
              <a:ext cx="5254395" cy="797429"/>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648406" tIns="25400" rIns="25400" bIns="25400" numCol="1" spcCol="1270" anchor="ctr" anchorCtr="0">
              <a:noAutofit/>
            </a:bodyPr>
            <a:lstStyle/>
            <a:p>
              <a:pPr defTabSz="444500">
                <a:lnSpc>
                  <a:spcPct val="90000"/>
                </a:lnSpc>
                <a:spcBef>
                  <a:spcPct val="0"/>
                </a:spcBef>
                <a:spcAft>
                  <a:spcPct val="35000"/>
                </a:spcAft>
              </a:pPr>
              <a:r>
                <a:rPr lang="id-ID" sz="1000" b="1" dirty="0">
                  <a:solidFill>
                    <a:prstClr val="white"/>
                  </a:solidFill>
                  <a:latin typeface="Roboto" panose="02000000000000000000" pitchFamily="2" charset="0"/>
                  <a:ea typeface="Roboto" panose="02000000000000000000" pitchFamily="2" charset="0"/>
                </a:rPr>
                <a:t>SATU BINTANG. </a:t>
              </a:r>
              <a:r>
                <a:rPr lang="en-US" sz="1000" dirty="0">
                  <a:solidFill>
                    <a:prstClr val="white"/>
                  </a:solidFill>
                  <a:latin typeface="Roboto" panose="02000000000000000000" pitchFamily="2" charset="0"/>
                  <a:ea typeface="Roboto" panose="02000000000000000000" pitchFamily="2" charset="0"/>
                </a:rPr>
                <a:t>The generated </a:t>
              </a:r>
              <a:r>
                <a:rPr lang="en-US" sz="1000" dirty="0" err="1">
                  <a:solidFill>
                    <a:prstClr val="white"/>
                  </a:solidFill>
                  <a:latin typeface="Roboto" panose="02000000000000000000" pitchFamily="2" charset="0"/>
                  <a:ea typeface="Roboto" panose="02000000000000000000" pitchFamily="2" charset="0"/>
                </a:rPr>
                <a:t>Lorem</a:t>
              </a:r>
              <a:r>
                <a:rPr lang="en-US" sz="1000" dirty="0">
                  <a:solidFill>
                    <a:prstClr val="white"/>
                  </a:solidFill>
                  <a:latin typeface="Roboto" panose="02000000000000000000" pitchFamily="2" charset="0"/>
                  <a:ea typeface="Roboto" panose="02000000000000000000" pitchFamily="2" charset="0"/>
                </a:rPr>
                <a:t> </a:t>
              </a:r>
              <a:r>
                <a:rPr lang="en-US" sz="1000" dirty="0" err="1">
                  <a:solidFill>
                    <a:prstClr val="white"/>
                  </a:solidFill>
                  <a:latin typeface="Roboto" panose="02000000000000000000" pitchFamily="2" charset="0"/>
                  <a:ea typeface="Roboto" panose="02000000000000000000" pitchFamily="2" charset="0"/>
                </a:rPr>
                <a:t>Ipsum</a:t>
              </a:r>
              <a:r>
                <a:rPr lang="en-US" sz="1000" dirty="0">
                  <a:solidFill>
                    <a:prstClr val="white"/>
                  </a:solidFill>
                  <a:latin typeface="Roboto" panose="02000000000000000000" pitchFamily="2" charset="0"/>
                  <a:ea typeface="Roboto" panose="02000000000000000000" pitchFamily="2" charset="0"/>
                </a:rPr>
                <a:t> is therefore always free from repetition, injected humor, or non-characteristic words. Contrary to popular belief It has roots in a piece of classical</a:t>
              </a:r>
              <a:r>
                <a:rPr lang="id-ID" sz="1000" dirty="0">
                  <a:solidFill>
                    <a:prstClr val="white"/>
                  </a:solidFill>
                  <a:latin typeface="Roboto" panose="02000000000000000000" pitchFamily="2" charset="0"/>
                  <a:ea typeface="Roboto" panose="02000000000000000000" pitchFamily="2" charset="0"/>
                </a:rPr>
                <a:t>.</a:t>
              </a:r>
            </a:p>
          </p:txBody>
        </p:sp>
      </p:grpSp>
      <p:grpSp>
        <p:nvGrpSpPr>
          <p:cNvPr id="137" name="Group 136"/>
          <p:cNvGrpSpPr/>
          <p:nvPr/>
        </p:nvGrpSpPr>
        <p:grpSpPr>
          <a:xfrm>
            <a:off x="4611172" y="4050324"/>
            <a:ext cx="5465987" cy="1063239"/>
            <a:chOff x="890138" y="399602"/>
            <a:chExt cx="5465987" cy="1063239"/>
          </a:xfrm>
          <a:solidFill>
            <a:schemeClr val="accent1"/>
          </a:solidFill>
        </p:grpSpPr>
        <p:sp>
          <p:nvSpPr>
            <p:cNvPr id="138" name="Horizontal Scroll 137"/>
            <p:cNvSpPr/>
            <p:nvPr/>
          </p:nvSpPr>
          <p:spPr>
            <a:xfrm>
              <a:off x="902373" y="399602"/>
              <a:ext cx="5453752" cy="1063239"/>
            </a:xfrm>
            <a:prstGeom prst="horizontalScroll">
              <a:avLst/>
            </a:prstGeom>
            <a:solidFill>
              <a:srgbClr val="F47264"/>
            </a:solidFill>
            <a:ln w="6350">
              <a:solidFill>
                <a:schemeClr val="tx1">
                  <a:lumMod val="95000"/>
                  <a:lumOff val="5000"/>
                </a:schemeClr>
              </a:solid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139" name="Horizontal Scroll 4"/>
            <p:cNvSpPr/>
            <p:nvPr/>
          </p:nvSpPr>
          <p:spPr>
            <a:xfrm>
              <a:off x="890138" y="532507"/>
              <a:ext cx="5254395" cy="797429"/>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648406" tIns="25400" rIns="25400" bIns="25400" numCol="1" spcCol="1270" anchor="ctr" anchorCtr="0">
              <a:noAutofit/>
            </a:bodyPr>
            <a:lstStyle/>
            <a:p>
              <a:pPr defTabSz="444500">
                <a:lnSpc>
                  <a:spcPct val="90000"/>
                </a:lnSpc>
                <a:spcBef>
                  <a:spcPct val="0"/>
                </a:spcBef>
                <a:spcAft>
                  <a:spcPct val="35000"/>
                </a:spcAft>
              </a:pPr>
              <a:r>
                <a:rPr lang="id-ID" sz="1000" b="1" dirty="0">
                  <a:solidFill>
                    <a:prstClr val="white"/>
                  </a:solidFill>
                  <a:latin typeface="Roboto" panose="02000000000000000000" pitchFamily="2" charset="0"/>
                  <a:ea typeface="Roboto" panose="02000000000000000000" pitchFamily="2" charset="0"/>
                </a:rPr>
                <a:t>RANTAI PROTOL. </a:t>
              </a:r>
              <a:r>
                <a:rPr lang="en-US" sz="1000" dirty="0">
                  <a:solidFill>
                    <a:prstClr val="white"/>
                  </a:solidFill>
                  <a:latin typeface="Roboto" panose="02000000000000000000" pitchFamily="2" charset="0"/>
                  <a:ea typeface="Roboto" panose="02000000000000000000" pitchFamily="2" charset="0"/>
                </a:rPr>
                <a:t>The generated </a:t>
              </a:r>
              <a:r>
                <a:rPr lang="en-US" sz="1000" dirty="0" err="1">
                  <a:solidFill>
                    <a:prstClr val="white"/>
                  </a:solidFill>
                  <a:latin typeface="Roboto" panose="02000000000000000000" pitchFamily="2" charset="0"/>
                  <a:ea typeface="Roboto" panose="02000000000000000000" pitchFamily="2" charset="0"/>
                </a:rPr>
                <a:t>Lorem</a:t>
              </a:r>
              <a:r>
                <a:rPr lang="en-US" sz="1000" dirty="0">
                  <a:solidFill>
                    <a:prstClr val="white"/>
                  </a:solidFill>
                  <a:latin typeface="Roboto" panose="02000000000000000000" pitchFamily="2" charset="0"/>
                  <a:ea typeface="Roboto" panose="02000000000000000000" pitchFamily="2" charset="0"/>
                </a:rPr>
                <a:t> </a:t>
              </a:r>
              <a:r>
                <a:rPr lang="en-US" sz="1000" dirty="0" err="1">
                  <a:solidFill>
                    <a:prstClr val="white"/>
                  </a:solidFill>
                  <a:latin typeface="Roboto" panose="02000000000000000000" pitchFamily="2" charset="0"/>
                  <a:ea typeface="Roboto" panose="02000000000000000000" pitchFamily="2" charset="0"/>
                </a:rPr>
                <a:t>Ipsum</a:t>
              </a:r>
              <a:r>
                <a:rPr lang="en-US" sz="1000" dirty="0">
                  <a:solidFill>
                    <a:prstClr val="white"/>
                  </a:solidFill>
                  <a:latin typeface="Roboto" panose="02000000000000000000" pitchFamily="2" charset="0"/>
                  <a:ea typeface="Roboto" panose="02000000000000000000" pitchFamily="2" charset="0"/>
                </a:rPr>
                <a:t> is therefore always free from repetition, injected humor, or non-characteristic words. Contrary to popular belief It has roots in a piece of classical</a:t>
              </a:r>
              <a:r>
                <a:rPr lang="id-ID" sz="1000" dirty="0">
                  <a:solidFill>
                    <a:prstClr val="white"/>
                  </a:solidFill>
                  <a:latin typeface="Roboto" panose="02000000000000000000" pitchFamily="2" charset="0"/>
                  <a:ea typeface="Roboto" panose="02000000000000000000" pitchFamily="2" charset="0"/>
                </a:rPr>
                <a:t>.</a:t>
              </a:r>
            </a:p>
          </p:txBody>
        </p:sp>
      </p:grpSp>
      <p:grpSp>
        <p:nvGrpSpPr>
          <p:cNvPr id="140" name="Group 139"/>
          <p:cNvGrpSpPr/>
          <p:nvPr/>
        </p:nvGrpSpPr>
        <p:grpSpPr>
          <a:xfrm>
            <a:off x="3080990" y="5021848"/>
            <a:ext cx="5465987" cy="1063239"/>
            <a:chOff x="890138" y="399602"/>
            <a:chExt cx="5465987" cy="1063239"/>
          </a:xfrm>
          <a:solidFill>
            <a:schemeClr val="accent1"/>
          </a:solidFill>
        </p:grpSpPr>
        <p:sp>
          <p:nvSpPr>
            <p:cNvPr id="141" name="Horizontal Scroll 140"/>
            <p:cNvSpPr/>
            <p:nvPr/>
          </p:nvSpPr>
          <p:spPr>
            <a:xfrm>
              <a:off x="902373" y="399602"/>
              <a:ext cx="5453752" cy="1063239"/>
            </a:xfrm>
            <a:prstGeom prst="horizontalScroll">
              <a:avLst/>
            </a:prstGeom>
            <a:solidFill>
              <a:schemeClr val="accent5">
                <a:lumMod val="75000"/>
              </a:schemeClr>
            </a:solidFill>
            <a:ln w="6350">
              <a:solidFill>
                <a:schemeClr val="tx1">
                  <a:lumMod val="95000"/>
                  <a:lumOff val="5000"/>
                </a:schemeClr>
              </a:solid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142" name="Horizontal Scroll 4"/>
            <p:cNvSpPr/>
            <p:nvPr/>
          </p:nvSpPr>
          <p:spPr>
            <a:xfrm>
              <a:off x="890138" y="532507"/>
              <a:ext cx="5254395" cy="797429"/>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648406" tIns="25400" rIns="25400" bIns="25400" numCol="1" spcCol="1270" anchor="ctr" anchorCtr="0">
              <a:noAutofit/>
            </a:bodyPr>
            <a:lstStyle/>
            <a:p>
              <a:pPr defTabSz="444500">
                <a:lnSpc>
                  <a:spcPct val="90000"/>
                </a:lnSpc>
                <a:spcBef>
                  <a:spcPct val="0"/>
                </a:spcBef>
                <a:spcAft>
                  <a:spcPct val="35000"/>
                </a:spcAft>
              </a:pPr>
              <a:r>
                <a:rPr lang="id-ID" sz="1000" b="1" dirty="0">
                  <a:solidFill>
                    <a:prstClr val="white"/>
                  </a:solidFill>
                  <a:latin typeface="Roboto" panose="02000000000000000000" pitchFamily="2" charset="0"/>
                  <a:ea typeface="Roboto" panose="02000000000000000000" pitchFamily="2" charset="0"/>
                </a:rPr>
                <a:t>KUDA CATUR. </a:t>
              </a:r>
              <a:r>
                <a:rPr lang="en-US" sz="1000" dirty="0">
                  <a:solidFill>
                    <a:prstClr val="white"/>
                  </a:solidFill>
                  <a:latin typeface="Roboto" panose="02000000000000000000" pitchFamily="2" charset="0"/>
                  <a:ea typeface="Roboto" panose="02000000000000000000" pitchFamily="2" charset="0"/>
                </a:rPr>
                <a:t>The generated </a:t>
              </a:r>
              <a:r>
                <a:rPr lang="en-US" sz="1000" dirty="0" err="1">
                  <a:solidFill>
                    <a:prstClr val="white"/>
                  </a:solidFill>
                  <a:latin typeface="Roboto" panose="02000000000000000000" pitchFamily="2" charset="0"/>
                  <a:ea typeface="Roboto" panose="02000000000000000000" pitchFamily="2" charset="0"/>
                </a:rPr>
                <a:t>Lorem</a:t>
              </a:r>
              <a:r>
                <a:rPr lang="en-US" sz="1000" dirty="0">
                  <a:solidFill>
                    <a:prstClr val="white"/>
                  </a:solidFill>
                  <a:latin typeface="Roboto" panose="02000000000000000000" pitchFamily="2" charset="0"/>
                  <a:ea typeface="Roboto" panose="02000000000000000000" pitchFamily="2" charset="0"/>
                </a:rPr>
                <a:t> </a:t>
              </a:r>
              <a:r>
                <a:rPr lang="en-US" sz="1000" dirty="0" err="1">
                  <a:solidFill>
                    <a:prstClr val="white"/>
                  </a:solidFill>
                  <a:latin typeface="Roboto" panose="02000000000000000000" pitchFamily="2" charset="0"/>
                  <a:ea typeface="Roboto" panose="02000000000000000000" pitchFamily="2" charset="0"/>
                </a:rPr>
                <a:t>Ipsum</a:t>
              </a:r>
              <a:r>
                <a:rPr lang="en-US" sz="1000" dirty="0">
                  <a:solidFill>
                    <a:prstClr val="white"/>
                  </a:solidFill>
                  <a:latin typeface="Roboto" panose="02000000000000000000" pitchFamily="2" charset="0"/>
                  <a:ea typeface="Roboto" panose="02000000000000000000" pitchFamily="2" charset="0"/>
                </a:rPr>
                <a:t> is therefore always free from repetition, injected humor, or non-characteristic words. Contrary to popular belief It has roots in a piece of classical</a:t>
              </a:r>
              <a:r>
                <a:rPr lang="id-ID" sz="1000" dirty="0">
                  <a:solidFill>
                    <a:prstClr val="white"/>
                  </a:solidFill>
                  <a:latin typeface="Roboto" panose="02000000000000000000" pitchFamily="2" charset="0"/>
                  <a:ea typeface="Roboto" panose="02000000000000000000" pitchFamily="2" charset="0"/>
                </a:rPr>
                <a:t>.</a:t>
              </a:r>
            </a:p>
          </p:txBody>
        </p:sp>
      </p:grpSp>
      <p:sp>
        <p:nvSpPr>
          <p:cNvPr id="153" name="TextBox 152"/>
          <p:cNvSpPr txBox="1"/>
          <p:nvPr/>
        </p:nvSpPr>
        <p:spPr>
          <a:xfrm>
            <a:off x="86154" y="1387826"/>
            <a:ext cx="508178" cy="338554"/>
          </a:xfrm>
          <a:prstGeom prst="rect">
            <a:avLst/>
          </a:prstGeom>
          <a:noFill/>
        </p:spPr>
        <p:txBody>
          <a:bodyPr wrap="square" rtlCol="0">
            <a:spAutoFit/>
          </a:bodyPr>
          <a:lstStyle/>
          <a:p>
            <a:pPr algn="ctr"/>
            <a:r>
              <a:rPr lang="id-ID" sz="1600" b="1" dirty="0">
                <a:solidFill>
                  <a:prstClr val="white"/>
                </a:solidFill>
                <a:latin typeface="Roboto" panose="02000000000000000000" pitchFamily="2" charset="0"/>
                <a:ea typeface="Roboto" panose="02000000000000000000" pitchFamily="2" charset="0"/>
              </a:rPr>
              <a:t>01</a:t>
            </a:r>
          </a:p>
        </p:txBody>
      </p:sp>
      <p:sp>
        <p:nvSpPr>
          <p:cNvPr id="154" name="TextBox 153"/>
          <p:cNvSpPr txBox="1"/>
          <p:nvPr/>
        </p:nvSpPr>
        <p:spPr>
          <a:xfrm>
            <a:off x="90003" y="2402532"/>
            <a:ext cx="508178" cy="338554"/>
          </a:xfrm>
          <a:prstGeom prst="rect">
            <a:avLst/>
          </a:prstGeom>
          <a:noFill/>
        </p:spPr>
        <p:txBody>
          <a:bodyPr wrap="square" rtlCol="0">
            <a:spAutoFit/>
          </a:bodyPr>
          <a:lstStyle/>
          <a:p>
            <a:pPr algn="ctr"/>
            <a:r>
              <a:rPr lang="id-ID" sz="1600" b="1" dirty="0">
                <a:solidFill>
                  <a:prstClr val="white"/>
                </a:solidFill>
                <a:latin typeface="Roboto" panose="02000000000000000000" pitchFamily="2" charset="0"/>
                <a:ea typeface="Roboto" panose="02000000000000000000" pitchFamily="2" charset="0"/>
              </a:rPr>
              <a:t>02</a:t>
            </a:r>
          </a:p>
        </p:txBody>
      </p:sp>
      <p:sp>
        <p:nvSpPr>
          <p:cNvPr id="155" name="TextBox 154"/>
          <p:cNvSpPr txBox="1"/>
          <p:nvPr/>
        </p:nvSpPr>
        <p:spPr>
          <a:xfrm>
            <a:off x="103575" y="3423126"/>
            <a:ext cx="508178" cy="338554"/>
          </a:xfrm>
          <a:prstGeom prst="rect">
            <a:avLst/>
          </a:prstGeom>
          <a:noFill/>
        </p:spPr>
        <p:txBody>
          <a:bodyPr wrap="square" rtlCol="0">
            <a:spAutoFit/>
          </a:bodyPr>
          <a:lstStyle/>
          <a:p>
            <a:pPr algn="ctr"/>
            <a:r>
              <a:rPr lang="id-ID" sz="1600" b="1" dirty="0">
                <a:solidFill>
                  <a:prstClr val="white"/>
                </a:solidFill>
                <a:latin typeface="Roboto" panose="02000000000000000000" pitchFamily="2" charset="0"/>
                <a:ea typeface="Roboto" panose="02000000000000000000" pitchFamily="2" charset="0"/>
              </a:rPr>
              <a:t>03</a:t>
            </a:r>
          </a:p>
        </p:txBody>
      </p:sp>
      <p:sp>
        <p:nvSpPr>
          <p:cNvPr id="156" name="TextBox 155"/>
          <p:cNvSpPr txBox="1"/>
          <p:nvPr/>
        </p:nvSpPr>
        <p:spPr>
          <a:xfrm>
            <a:off x="105142" y="4456454"/>
            <a:ext cx="508178" cy="338554"/>
          </a:xfrm>
          <a:prstGeom prst="rect">
            <a:avLst/>
          </a:prstGeom>
          <a:noFill/>
        </p:spPr>
        <p:txBody>
          <a:bodyPr wrap="square" rtlCol="0">
            <a:spAutoFit/>
          </a:bodyPr>
          <a:lstStyle/>
          <a:p>
            <a:pPr algn="ctr"/>
            <a:r>
              <a:rPr lang="id-ID" sz="1600" b="1" dirty="0">
                <a:solidFill>
                  <a:prstClr val="white"/>
                </a:solidFill>
                <a:latin typeface="Roboto" panose="02000000000000000000" pitchFamily="2" charset="0"/>
                <a:ea typeface="Roboto" panose="02000000000000000000" pitchFamily="2" charset="0"/>
              </a:rPr>
              <a:t>04</a:t>
            </a:r>
          </a:p>
        </p:txBody>
      </p:sp>
      <p:sp>
        <p:nvSpPr>
          <p:cNvPr id="157" name="TextBox 156"/>
          <p:cNvSpPr txBox="1"/>
          <p:nvPr/>
        </p:nvSpPr>
        <p:spPr>
          <a:xfrm>
            <a:off x="102696" y="5474545"/>
            <a:ext cx="508178" cy="338554"/>
          </a:xfrm>
          <a:prstGeom prst="rect">
            <a:avLst/>
          </a:prstGeom>
          <a:noFill/>
        </p:spPr>
        <p:txBody>
          <a:bodyPr wrap="square" rtlCol="0">
            <a:spAutoFit/>
          </a:bodyPr>
          <a:lstStyle/>
          <a:p>
            <a:pPr algn="ctr"/>
            <a:r>
              <a:rPr lang="id-ID" sz="1600" b="1" dirty="0">
                <a:solidFill>
                  <a:prstClr val="white"/>
                </a:solidFill>
                <a:latin typeface="Roboto" panose="02000000000000000000" pitchFamily="2" charset="0"/>
                <a:ea typeface="Roboto" panose="02000000000000000000" pitchFamily="2" charset="0"/>
              </a:rPr>
              <a:t>05</a:t>
            </a:r>
          </a:p>
        </p:txBody>
      </p:sp>
      <p:sp>
        <p:nvSpPr>
          <p:cNvPr id="58" name="TextBox 57"/>
          <p:cNvSpPr txBox="1"/>
          <p:nvPr/>
        </p:nvSpPr>
        <p:spPr>
          <a:xfrm>
            <a:off x="10364929" y="4323680"/>
            <a:ext cx="323557" cy="523220"/>
          </a:xfrm>
          <a:prstGeom prst="rect">
            <a:avLst/>
          </a:prstGeom>
          <a:noFill/>
        </p:spPr>
        <p:txBody>
          <a:bodyPr wrap="square" rtlCol="0">
            <a:spAutoFit/>
          </a:bodyPr>
          <a:lstStyle/>
          <a:p>
            <a:pPr algn="ctr"/>
            <a:r>
              <a:rPr lang="id-ID" sz="2800" smtClean="0">
                <a:solidFill>
                  <a:srgbClr val="F47264"/>
                </a:solidFill>
                <a:latin typeface="FontAwesome" pitchFamily="50" charset="0"/>
              </a:rPr>
              <a:t></a:t>
            </a:r>
            <a:endParaRPr lang="id-ID" sz="2800" dirty="0">
              <a:solidFill>
                <a:srgbClr val="F47264"/>
              </a:solidFill>
              <a:latin typeface="FontAwesome" pitchFamily="2" charset="0"/>
            </a:endParaRPr>
          </a:p>
        </p:txBody>
      </p:sp>
    </p:spTree>
    <p:extLst>
      <p:ext uri="{BB962C8B-B14F-4D97-AF65-F5344CB8AC3E}">
        <p14:creationId xmlns:p14="http://schemas.microsoft.com/office/powerpoint/2010/main" val="359032859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Hướng</a:t>
            </a:r>
            <a:r>
              <a:rPr lang="en-US" dirty="0"/>
              <a:t> </a:t>
            </a:r>
            <a:r>
              <a:rPr lang="en-US" dirty="0" err="1"/>
              <a:t>dẫn</a:t>
            </a:r>
            <a:r>
              <a:rPr lang="en-US" dirty="0"/>
              <a:t> </a:t>
            </a:r>
            <a:r>
              <a:rPr lang="en-US" dirty="0" err="1"/>
              <a:t>dùng</a:t>
            </a:r>
            <a:r>
              <a:rPr lang="en-US" dirty="0"/>
              <a:t> Neo4j </a:t>
            </a:r>
            <a:r>
              <a:rPr lang="en-US" dirty="0" err="1"/>
              <a:t>với</a:t>
            </a:r>
            <a:r>
              <a:rPr lang="en-US" dirty="0"/>
              <a:t> </a:t>
            </a:r>
            <a:r>
              <a:rPr lang="en-US" dirty="0" err="1"/>
              <a:t>WebInterface</a:t>
            </a:r>
            <a:endParaRPr lang="en-US" dirty="0"/>
          </a:p>
        </p:txBody>
      </p:sp>
      <p:sp>
        <p:nvSpPr>
          <p:cNvPr id="3" name="Content Placeholder 2"/>
          <p:cNvSpPr>
            <a:spLocks noGrp="1"/>
          </p:cNvSpPr>
          <p:nvPr>
            <p:ph idx="1"/>
          </p:nvPr>
        </p:nvSpPr>
        <p:spPr/>
        <p:txBody>
          <a:bodyPr/>
          <a:lstStyle/>
          <a:p>
            <a:r>
              <a:rPr lang="en-US" dirty="0" err="1" smtClean="0"/>
              <a:t>Kết</a:t>
            </a:r>
            <a:r>
              <a:rPr lang="en-US" dirty="0" smtClean="0"/>
              <a:t> </a:t>
            </a:r>
            <a:r>
              <a:rPr lang="en-US" dirty="0" err="1" smtClean="0"/>
              <a:t>quả</a:t>
            </a:r>
            <a:r>
              <a:rPr lang="en-US" dirty="0" smtClean="0"/>
              <a:t> </a:t>
            </a:r>
            <a:r>
              <a:rPr lang="en-US" dirty="0" err="1" smtClean="0"/>
              <a:t>sau</a:t>
            </a:r>
            <a:r>
              <a:rPr lang="en-US" dirty="0" smtClean="0"/>
              <a:t> </a:t>
            </a:r>
            <a:r>
              <a:rPr lang="en-US" dirty="0" err="1" smtClean="0"/>
              <a:t>khi</a:t>
            </a:r>
            <a:r>
              <a:rPr lang="en-US" dirty="0" smtClean="0"/>
              <a:t> </a:t>
            </a:r>
            <a:r>
              <a:rPr lang="en-US" dirty="0" err="1" smtClean="0"/>
              <a:t>chỉnh</a:t>
            </a:r>
            <a:r>
              <a:rPr lang="en-US" dirty="0" smtClean="0"/>
              <a:t> </a:t>
            </a:r>
            <a:r>
              <a:rPr lang="en-US" dirty="0" err="1" smtClean="0"/>
              <a:t>sửa</a:t>
            </a:r>
            <a:endParaRPr lang="en-US" dirty="0"/>
          </a:p>
        </p:txBody>
      </p:sp>
      <p:pic>
        <p:nvPicPr>
          <p:cNvPr id="4" name="Picture 3"/>
          <p:cNvPicPr/>
          <p:nvPr/>
        </p:nvPicPr>
        <p:blipFill>
          <a:blip r:embed="rId2"/>
          <a:stretch>
            <a:fillRect/>
          </a:stretch>
        </p:blipFill>
        <p:spPr>
          <a:xfrm>
            <a:off x="1708486" y="2358189"/>
            <a:ext cx="6749464" cy="3729790"/>
          </a:xfrm>
          <a:prstGeom prst="rect">
            <a:avLst/>
          </a:prstGeom>
        </p:spPr>
      </p:pic>
    </p:spTree>
    <p:extLst>
      <p:ext uri="{BB962C8B-B14F-4D97-AF65-F5344CB8AC3E}">
        <p14:creationId xmlns:p14="http://schemas.microsoft.com/office/powerpoint/2010/main" val="2887334557"/>
      </p:ext>
    </p:extLst>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Query với Cypher…????</a:t>
            </a:r>
            <a:endParaRPr lang="en-US"/>
          </a:p>
        </p:txBody>
      </p:sp>
      <p:sp>
        <p:nvSpPr>
          <p:cNvPr id="3" name="Content Placeholder 2"/>
          <p:cNvSpPr>
            <a:spLocks noGrp="1"/>
          </p:cNvSpPr>
          <p:nvPr>
            <p:ph idx="1"/>
          </p:nvPr>
        </p:nvSpPr>
        <p:spPr/>
        <p:txBody>
          <a:bodyPr/>
          <a:lstStyle/>
          <a:p>
            <a:r>
              <a:rPr lang="en-US" smtClean="0"/>
              <a:t>Nội dung</a:t>
            </a:r>
            <a:endParaRPr lang="en-US"/>
          </a:p>
        </p:txBody>
      </p:sp>
    </p:spTree>
    <p:extLst>
      <p:ext uri="{BB962C8B-B14F-4D97-AF65-F5344CB8AC3E}">
        <p14:creationId xmlns:p14="http://schemas.microsoft.com/office/powerpoint/2010/main" val="554481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CHỈ MỤC VÀ THUẬT TOÁN NEO4J</a:t>
            </a:r>
            <a:endParaRPr lang="en-US" dirty="0"/>
          </a:p>
        </p:txBody>
      </p:sp>
      <p:sp>
        <p:nvSpPr>
          <p:cNvPr id="3" name="Content Placeholder 2"/>
          <p:cNvSpPr>
            <a:spLocks noGrp="1"/>
          </p:cNvSpPr>
          <p:nvPr>
            <p:ph idx="1"/>
          </p:nvPr>
        </p:nvSpPr>
        <p:spPr/>
        <p:txBody>
          <a:bodyPr/>
          <a:lstStyle/>
          <a:p>
            <a:r>
              <a:rPr lang="en-US" dirty="0" err="1" smtClean="0"/>
              <a:t>Nội</a:t>
            </a:r>
            <a:r>
              <a:rPr lang="en-US" dirty="0" smtClean="0"/>
              <a:t> dung</a:t>
            </a:r>
          </a:p>
          <a:p>
            <a:pPr lvl="1"/>
            <a:r>
              <a:rPr lang="en-US" dirty="0" smtClean="0"/>
              <a:t>Rest</a:t>
            </a:r>
          </a:p>
          <a:p>
            <a:pPr lvl="1"/>
            <a:r>
              <a:rPr lang="en-US" dirty="0" err="1" smtClean="0"/>
              <a:t>Chỉ</a:t>
            </a:r>
            <a:r>
              <a:rPr lang="en-US" dirty="0" smtClean="0"/>
              <a:t> </a:t>
            </a:r>
            <a:r>
              <a:rPr lang="en-US" dirty="0" err="1" smtClean="0"/>
              <a:t>Mục</a:t>
            </a:r>
            <a:endParaRPr lang="en-US" dirty="0" smtClean="0"/>
          </a:p>
          <a:p>
            <a:pPr lvl="1"/>
            <a:r>
              <a:rPr lang="en-US" dirty="0" err="1" smtClean="0"/>
              <a:t>Thuật</a:t>
            </a:r>
            <a:r>
              <a:rPr lang="en-US" dirty="0" smtClean="0"/>
              <a:t> </a:t>
            </a:r>
            <a:r>
              <a:rPr lang="en-US" dirty="0" err="1" smtClean="0"/>
              <a:t>Toán</a:t>
            </a:r>
            <a:endParaRPr lang="en-US" dirty="0" smtClean="0"/>
          </a:p>
          <a:p>
            <a:pPr lvl="1"/>
            <a:endParaRPr lang="en-US" dirty="0" smtClean="0"/>
          </a:p>
          <a:p>
            <a:endParaRPr lang="en-US" dirty="0"/>
          </a:p>
        </p:txBody>
      </p:sp>
    </p:spTree>
    <p:extLst>
      <p:ext uri="{BB962C8B-B14F-4D97-AF65-F5344CB8AC3E}">
        <p14:creationId xmlns:p14="http://schemas.microsoft.com/office/powerpoint/2010/main" val="11448888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a:t>
            </a:r>
            <a:endParaRPr lang="en-US" dirty="0"/>
          </a:p>
        </p:txBody>
      </p:sp>
      <p:sp>
        <p:nvSpPr>
          <p:cNvPr id="3" name="Content Placeholder 2"/>
          <p:cNvSpPr>
            <a:spLocks noGrp="1"/>
          </p:cNvSpPr>
          <p:nvPr>
            <p:ph idx="1"/>
          </p:nvPr>
        </p:nvSpPr>
        <p:spPr/>
        <p:txBody>
          <a:bodyPr/>
          <a:lstStyle/>
          <a:p>
            <a:r>
              <a:rPr lang="en-US" dirty="0" err="1" smtClean="0"/>
              <a:t>Tổng</a:t>
            </a:r>
            <a:r>
              <a:rPr lang="en-US" dirty="0" smtClean="0"/>
              <a:t> </a:t>
            </a:r>
            <a:r>
              <a:rPr lang="en-US" dirty="0" err="1" smtClean="0"/>
              <a:t>quan</a:t>
            </a:r>
            <a:r>
              <a:rPr lang="en-US" dirty="0" smtClean="0"/>
              <a:t>:  </a:t>
            </a:r>
            <a:r>
              <a:rPr lang="en-US" dirty="0" err="1" smtClean="0"/>
              <a:t>Dùng</a:t>
            </a:r>
            <a:r>
              <a:rPr lang="en-US" dirty="0" smtClean="0"/>
              <a:t> rest </a:t>
            </a:r>
            <a:r>
              <a:rPr lang="en-US" dirty="0" err="1" smtClean="0"/>
              <a:t>để</a:t>
            </a:r>
            <a:r>
              <a:rPr lang="en-US" dirty="0" smtClean="0"/>
              <a:t> </a:t>
            </a:r>
            <a:r>
              <a:rPr lang="en-US" dirty="0" err="1" smtClean="0"/>
              <a:t>tạo</a:t>
            </a:r>
            <a:r>
              <a:rPr lang="en-US" dirty="0" smtClean="0"/>
              <a:t> </a:t>
            </a:r>
            <a:r>
              <a:rPr lang="en-US" dirty="0" err="1" smtClean="0"/>
              <a:t>các</a:t>
            </a:r>
            <a:r>
              <a:rPr lang="en-US" dirty="0" smtClean="0"/>
              <a:t> node </a:t>
            </a:r>
            <a:r>
              <a:rPr lang="en-US" dirty="0" err="1" smtClean="0"/>
              <a:t>và</a:t>
            </a:r>
            <a:r>
              <a:rPr lang="en-US" dirty="0" smtClean="0"/>
              <a:t> relationship. Sau </a:t>
            </a:r>
            <a:r>
              <a:rPr lang="en-US" dirty="0" err="1"/>
              <a:t>đó</a:t>
            </a:r>
            <a:r>
              <a:rPr lang="en-US" dirty="0"/>
              <a:t> </a:t>
            </a:r>
            <a:r>
              <a:rPr lang="en-US" dirty="0" err="1"/>
              <a:t>dùng</a:t>
            </a:r>
            <a:r>
              <a:rPr lang="en-US" dirty="0"/>
              <a:t> rest </a:t>
            </a:r>
            <a:r>
              <a:rPr lang="en-US" dirty="0" err="1"/>
              <a:t>để</a:t>
            </a:r>
            <a:r>
              <a:rPr lang="en-US" dirty="0"/>
              <a:t> </a:t>
            </a:r>
            <a:r>
              <a:rPr lang="en-US" dirty="0" err="1"/>
              <a:t>đánh</a:t>
            </a:r>
            <a:r>
              <a:rPr lang="en-US" dirty="0"/>
              <a:t> </a:t>
            </a:r>
            <a:r>
              <a:rPr lang="en-US" dirty="0" err="1"/>
              <a:t>chỉ</a:t>
            </a:r>
            <a:r>
              <a:rPr lang="en-US" dirty="0"/>
              <a:t> </a:t>
            </a:r>
            <a:r>
              <a:rPr lang="en-US" dirty="0" err="1"/>
              <a:t>mục</a:t>
            </a:r>
            <a:r>
              <a:rPr lang="en-US" dirty="0"/>
              <a:t> </a:t>
            </a:r>
            <a:r>
              <a:rPr lang="en-US" dirty="0" err="1"/>
              <a:t>và</a:t>
            </a:r>
            <a:r>
              <a:rPr lang="en-US" dirty="0"/>
              <a:t> </a:t>
            </a:r>
            <a:r>
              <a:rPr lang="en-US" dirty="0" err="1"/>
              <a:t>thực</a:t>
            </a:r>
            <a:r>
              <a:rPr lang="en-US" dirty="0"/>
              <a:t> </a:t>
            </a:r>
            <a:r>
              <a:rPr lang="en-US" dirty="0" err="1"/>
              <a:t>hiện</a:t>
            </a:r>
            <a:r>
              <a:rPr lang="en-US" dirty="0"/>
              <a:t> </a:t>
            </a:r>
            <a:r>
              <a:rPr lang="en-US" dirty="0" err="1"/>
              <a:t>tìm</a:t>
            </a:r>
            <a:r>
              <a:rPr lang="en-US" dirty="0"/>
              <a:t> </a:t>
            </a:r>
            <a:r>
              <a:rPr lang="en-US" dirty="0" err="1"/>
              <a:t>kiếm</a:t>
            </a:r>
            <a:r>
              <a:rPr lang="en-US" dirty="0"/>
              <a:t> </a:t>
            </a:r>
            <a:r>
              <a:rPr lang="en-US" dirty="0" err="1"/>
              <a:t>các</a:t>
            </a:r>
            <a:r>
              <a:rPr lang="en-US" dirty="0"/>
              <a:t> node </a:t>
            </a:r>
            <a:r>
              <a:rPr lang="en-US" dirty="0" err="1"/>
              <a:t>mong</a:t>
            </a:r>
            <a:r>
              <a:rPr lang="en-US" dirty="0"/>
              <a:t> </a:t>
            </a:r>
            <a:r>
              <a:rPr lang="en-US" dirty="0" err="1"/>
              <a:t>muốn</a:t>
            </a:r>
            <a:r>
              <a:rPr lang="en-US" dirty="0"/>
              <a:t>. Ở </a:t>
            </a:r>
            <a:r>
              <a:rPr lang="en-US" dirty="0" err="1"/>
              <a:t>đây</a:t>
            </a:r>
            <a:r>
              <a:rPr lang="en-US" dirty="0"/>
              <a:t> </a:t>
            </a:r>
            <a:r>
              <a:rPr lang="en-US" dirty="0" err="1"/>
              <a:t>chúng</a:t>
            </a:r>
            <a:r>
              <a:rPr lang="en-US" dirty="0"/>
              <a:t> ta </a:t>
            </a:r>
            <a:r>
              <a:rPr lang="en-US" dirty="0" err="1"/>
              <a:t>sẽ</a:t>
            </a:r>
            <a:r>
              <a:rPr lang="en-US" dirty="0"/>
              <a:t> </a:t>
            </a:r>
            <a:r>
              <a:rPr lang="en-US" dirty="0" err="1"/>
              <a:t>cùng</a:t>
            </a:r>
            <a:r>
              <a:rPr lang="en-US" dirty="0"/>
              <a:t> </a:t>
            </a:r>
            <a:r>
              <a:rPr lang="en-US" dirty="0" err="1"/>
              <a:t>tìm</a:t>
            </a:r>
            <a:r>
              <a:rPr lang="en-US" dirty="0"/>
              <a:t> </a:t>
            </a:r>
            <a:r>
              <a:rPr lang="en-US" dirty="0" err="1"/>
              <a:t>hiểu</a:t>
            </a:r>
            <a:r>
              <a:rPr lang="en-US" dirty="0"/>
              <a:t> </a:t>
            </a:r>
            <a:r>
              <a:rPr lang="en-US" dirty="0" err="1"/>
              <a:t>cách</a:t>
            </a:r>
            <a:r>
              <a:rPr lang="en-US" dirty="0"/>
              <a:t> </a:t>
            </a:r>
            <a:r>
              <a:rPr lang="en-US" dirty="0" err="1"/>
              <a:t>sử</a:t>
            </a:r>
            <a:r>
              <a:rPr lang="en-US" dirty="0"/>
              <a:t> </a:t>
            </a:r>
            <a:r>
              <a:rPr lang="en-US" dirty="0" err="1"/>
              <a:t>dụng</a:t>
            </a:r>
            <a:r>
              <a:rPr lang="en-US" dirty="0"/>
              <a:t> Gremlin query </a:t>
            </a:r>
            <a:r>
              <a:rPr lang="en-US" dirty="0" err="1"/>
              <a:t>để</a:t>
            </a:r>
            <a:r>
              <a:rPr lang="en-US" dirty="0"/>
              <a:t> </a:t>
            </a:r>
            <a:r>
              <a:rPr lang="en-US" dirty="0" err="1"/>
              <a:t>truy</a:t>
            </a:r>
            <a:r>
              <a:rPr lang="en-US" dirty="0"/>
              <a:t> </a:t>
            </a:r>
            <a:r>
              <a:rPr lang="en-US" dirty="0" err="1"/>
              <a:t>vấn</a:t>
            </a:r>
            <a:r>
              <a:rPr lang="en-US" dirty="0"/>
              <a:t> </a:t>
            </a:r>
            <a:r>
              <a:rPr lang="en-US" dirty="0" err="1"/>
              <a:t>thông</a:t>
            </a:r>
            <a:r>
              <a:rPr lang="en-US" dirty="0"/>
              <a:t> qua Rest API.</a:t>
            </a:r>
            <a:endParaRPr lang="en-US" dirty="0" smtClean="0"/>
          </a:p>
          <a:p>
            <a:pPr lvl="1"/>
            <a:endParaRPr lang="en-US" dirty="0" smtClean="0"/>
          </a:p>
          <a:p>
            <a:endParaRPr lang="en-US" dirty="0"/>
          </a:p>
        </p:txBody>
      </p:sp>
    </p:spTree>
    <p:extLst>
      <p:ext uri="{BB962C8B-B14F-4D97-AF65-F5344CB8AC3E}">
        <p14:creationId xmlns:p14="http://schemas.microsoft.com/office/powerpoint/2010/main" val="6702217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err="1" smtClean="0"/>
              <a:t>Tạo</a:t>
            </a:r>
            <a:r>
              <a:rPr lang="en-US" dirty="0" smtClean="0"/>
              <a:t> </a:t>
            </a:r>
            <a:r>
              <a:rPr lang="en-US" dirty="0" err="1" smtClean="0"/>
              <a:t>một</a:t>
            </a:r>
            <a:r>
              <a:rPr lang="en-US" dirty="0" smtClean="0"/>
              <a:t> node:</a:t>
            </a:r>
          </a:p>
          <a:p>
            <a:endParaRPr lang="en-US" dirty="0" smtClean="0"/>
          </a:p>
          <a:p>
            <a:pPr lvl="1"/>
            <a:endParaRPr lang="en-US" dirty="0" smtClean="0"/>
          </a:p>
          <a:p>
            <a:endParaRPr lang="en-US" dirty="0"/>
          </a:p>
        </p:txBody>
      </p:sp>
      <p:pic>
        <p:nvPicPr>
          <p:cNvPr id="4" name="Ảnh 3"/>
          <p:cNvPicPr/>
          <p:nvPr/>
        </p:nvPicPr>
        <p:blipFill>
          <a:blip r:embed="rId2"/>
          <a:stretch>
            <a:fillRect/>
          </a:stretch>
        </p:blipFill>
        <p:spPr>
          <a:xfrm>
            <a:off x="900692" y="2704563"/>
            <a:ext cx="10529153" cy="1468191"/>
          </a:xfrm>
          <a:prstGeom prst="rect">
            <a:avLst/>
          </a:prstGeom>
        </p:spPr>
      </p:pic>
    </p:spTree>
    <p:extLst>
      <p:ext uri="{BB962C8B-B14F-4D97-AF65-F5344CB8AC3E}">
        <p14:creationId xmlns:p14="http://schemas.microsoft.com/office/powerpoint/2010/main" val="20199907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err="1" smtClean="0"/>
              <a:t>Tạo</a:t>
            </a:r>
            <a:r>
              <a:rPr lang="en-US" dirty="0" smtClean="0"/>
              <a:t> </a:t>
            </a:r>
            <a:r>
              <a:rPr lang="en-US" dirty="0" err="1" smtClean="0"/>
              <a:t>mối</a:t>
            </a:r>
            <a:r>
              <a:rPr lang="en-US" dirty="0" smtClean="0"/>
              <a:t> </a:t>
            </a:r>
            <a:r>
              <a:rPr lang="en-US" dirty="0" err="1" smtClean="0"/>
              <a:t>quan</a:t>
            </a:r>
            <a:r>
              <a:rPr lang="en-US" dirty="0" smtClean="0"/>
              <a:t> </a:t>
            </a:r>
            <a:r>
              <a:rPr lang="en-US" dirty="0" err="1" smtClean="0"/>
              <a:t>hệ</a:t>
            </a:r>
            <a:r>
              <a:rPr lang="en-US" dirty="0" smtClean="0"/>
              <a:t> </a:t>
            </a:r>
            <a:r>
              <a:rPr lang="en-US" dirty="0" err="1" smtClean="0"/>
              <a:t>giữa</a:t>
            </a:r>
            <a:r>
              <a:rPr lang="en-US" dirty="0" smtClean="0"/>
              <a:t> </a:t>
            </a:r>
            <a:r>
              <a:rPr lang="en-US" dirty="0" err="1" smtClean="0"/>
              <a:t>hai</a:t>
            </a:r>
            <a:r>
              <a:rPr lang="en-US" dirty="0" smtClean="0"/>
              <a:t> node (relationship):</a:t>
            </a:r>
          </a:p>
          <a:p>
            <a:endParaRPr lang="en-US" dirty="0" smtClean="0"/>
          </a:p>
          <a:p>
            <a:pPr lvl="1"/>
            <a:endParaRPr lang="en-US" dirty="0" smtClean="0"/>
          </a:p>
          <a:p>
            <a:endParaRPr lang="en-US" dirty="0"/>
          </a:p>
        </p:txBody>
      </p:sp>
      <p:pic>
        <p:nvPicPr>
          <p:cNvPr id="5" name="Ảnh 4"/>
          <p:cNvPicPr/>
          <p:nvPr/>
        </p:nvPicPr>
        <p:blipFill>
          <a:blip r:embed="rId2"/>
          <a:stretch>
            <a:fillRect/>
          </a:stretch>
        </p:blipFill>
        <p:spPr>
          <a:xfrm>
            <a:off x="1101694" y="2665926"/>
            <a:ext cx="10367927" cy="1584101"/>
          </a:xfrm>
          <a:prstGeom prst="rect">
            <a:avLst/>
          </a:prstGeom>
        </p:spPr>
      </p:pic>
    </p:spTree>
    <p:extLst>
      <p:ext uri="{BB962C8B-B14F-4D97-AF65-F5344CB8AC3E}">
        <p14:creationId xmlns:p14="http://schemas.microsoft.com/office/powerpoint/2010/main" val="20520266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err="1" smtClean="0"/>
              <a:t>Tìm</a:t>
            </a:r>
            <a:r>
              <a:rPr lang="en-US" dirty="0" smtClean="0"/>
              <a:t> </a:t>
            </a:r>
            <a:r>
              <a:rPr lang="en-US" dirty="0" err="1" smtClean="0"/>
              <a:t>đường</a:t>
            </a:r>
            <a:r>
              <a:rPr lang="en-US" dirty="0" smtClean="0"/>
              <a:t> </a:t>
            </a:r>
            <a:r>
              <a:rPr lang="en-US" dirty="0" err="1" smtClean="0"/>
              <a:t>giữa</a:t>
            </a:r>
            <a:r>
              <a:rPr lang="en-US" dirty="0" smtClean="0"/>
              <a:t> </a:t>
            </a:r>
            <a:r>
              <a:rPr lang="en-US" dirty="0" err="1" smtClean="0"/>
              <a:t>hai</a:t>
            </a:r>
            <a:r>
              <a:rPr lang="en-US" dirty="0" smtClean="0"/>
              <a:t> node:</a:t>
            </a:r>
          </a:p>
          <a:p>
            <a:endParaRPr lang="en-US" dirty="0"/>
          </a:p>
          <a:p>
            <a:endParaRPr lang="en-US" dirty="0" smtClean="0"/>
          </a:p>
          <a:p>
            <a:endParaRPr lang="en-US" dirty="0" smtClean="0"/>
          </a:p>
          <a:p>
            <a:pPr lvl="1"/>
            <a:endParaRPr lang="en-US" dirty="0" smtClean="0"/>
          </a:p>
          <a:p>
            <a:endParaRPr lang="en-US" dirty="0"/>
          </a:p>
        </p:txBody>
      </p:sp>
      <p:pic>
        <p:nvPicPr>
          <p:cNvPr id="6" name="Ảnh 5"/>
          <p:cNvPicPr/>
          <p:nvPr/>
        </p:nvPicPr>
        <p:blipFill>
          <a:blip r:embed="rId2"/>
          <a:stretch>
            <a:fillRect/>
          </a:stretch>
        </p:blipFill>
        <p:spPr>
          <a:xfrm>
            <a:off x="1379112" y="2429554"/>
            <a:ext cx="8589135" cy="4337066"/>
          </a:xfrm>
          <a:prstGeom prst="rect">
            <a:avLst/>
          </a:prstGeom>
        </p:spPr>
      </p:pic>
    </p:spTree>
    <p:extLst>
      <p:ext uri="{BB962C8B-B14F-4D97-AF65-F5344CB8AC3E}">
        <p14:creationId xmlns:p14="http://schemas.microsoft.com/office/powerpoint/2010/main" val="22925405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Indexes( </a:t>
            </a:r>
            <a:r>
              <a:rPr lang="en-US" dirty="0" err="1" smtClean="0"/>
              <a:t>Chỉ</a:t>
            </a:r>
            <a:r>
              <a:rPr lang="en-US" dirty="0" smtClean="0"/>
              <a:t> </a:t>
            </a:r>
            <a:r>
              <a:rPr lang="en-US" dirty="0" err="1" smtClean="0"/>
              <a:t>Mục</a:t>
            </a:r>
            <a:r>
              <a:rPr lang="en-US" dirty="0" smtClean="0"/>
              <a:t>)</a:t>
            </a:r>
            <a:endParaRPr lang="en-US" dirty="0"/>
          </a:p>
        </p:txBody>
      </p:sp>
      <p:sp>
        <p:nvSpPr>
          <p:cNvPr id="3" name="Content Placeholder 2"/>
          <p:cNvSpPr>
            <a:spLocks noGrp="1"/>
          </p:cNvSpPr>
          <p:nvPr>
            <p:ph idx="1"/>
          </p:nvPr>
        </p:nvSpPr>
        <p:spPr/>
        <p:txBody>
          <a:bodyPr/>
          <a:lstStyle/>
          <a:p>
            <a:r>
              <a:rPr lang="en-US" dirty="0" err="1" smtClean="0"/>
              <a:t>Tổng</a:t>
            </a:r>
            <a:r>
              <a:rPr lang="en-US" dirty="0" smtClean="0"/>
              <a:t> </a:t>
            </a:r>
            <a:r>
              <a:rPr lang="en-US" dirty="0" err="1" smtClean="0"/>
              <a:t>quan</a:t>
            </a:r>
            <a:r>
              <a:rPr lang="en-US" dirty="0" smtClean="0"/>
              <a:t>:</a:t>
            </a:r>
          </a:p>
          <a:p>
            <a:pPr lvl="1"/>
            <a:r>
              <a:rPr lang="en-US" dirty="0" err="1"/>
              <a:t>Giống</a:t>
            </a:r>
            <a:r>
              <a:rPr lang="en-US" dirty="0"/>
              <a:t> </a:t>
            </a:r>
            <a:r>
              <a:rPr lang="en-US" dirty="0" err="1"/>
              <a:t>như</a:t>
            </a:r>
            <a:r>
              <a:rPr lang="en-US" dirty="0"/>
              <a:t> </a:t>
            </a:r>
            <a:r>
              <a:rPr lang="en-US" dirty="0" err="1"/>
              <a:t>nhiều</a:t>
            </a:r>
            <a:r>
              <a:rPr lang="en-US" dirty="0"/>
              <a:t> </a:t>
            </a:r>
            <a:r>
              <a:rPr lang="en-US" dirty="0" err="1"/>
              <a:t>cơ</a:t>
            </a:r>
            <a:r>
              <a:rPr lang="en-US" dirty="0"/>
              <a:t> </a:t>
            </a:r>
            <a:r>
              <a:rPr lang="en-US" dirty="0" err="1"/>
              <a:t>sở</a:t>
            </a:r>
            <a:r>
              <a:rPr lang="en-US" dirty="0"/>
              <a:t> </a:t>
            </a:r>
            <a:r>
              <a:rPr lang="en-US" dirty="0" err="1"/>
              <a:t>dữ</a:t>
            </a:r>
            <a:r>
              <a:rPr lang="en-US" dirty="0"/>
              <a:t> </a:t>
            </a:r>
            <a:r>
              <a:rPr lang="en-US" dirty="0" err="1"/>
              <a:t>liệu</a:t>
            </a:r>
            <a:r>
              <a:rPr lang="en-US" dirty="0"/>
              <a:t> </a:t>
            </a:r>
            <a:r>
              <a:rPr lang="en-US" dirty="0" err="1"/>
              <a:t>khách</a:t>
            </a:r>
            <a:r>
              <a:rPr lang="en-US" dirty="0"/>
              <a:t>, NEO4J </a:t>
            </a:r>
            <a:r>
              <a:rPr lang="en-US" dirty="0" err="1"/>
              <a:t>đánh</a:t>
            </a:r>
            <a:r>
              <a:rPr lang="en-US" dirty="0"/>
              <a:t> </a:t>
            </a:r>
            <a:r>
              <a:rPr lang="en-US" dirty="0" err="1"/>
              <a:t>chỉ</a:t>
            </a:r>
            <a:r>
              <a:rPr lang="en-US" dirty="0"/>
              <a:t> </a:t>
            </a:r>
            <a:r>
              <a:rPr lang="en-US" dirty="0" err="1"/>
              <a:t>mục</a:t>
            </a:r>
            <a:r>
              <a:rPr lang="en-US" dirty="0"/>
              <a:t> </a:t>
            </a:r>
            <a:r>
              <a:rPr lang="en-US" dirty="0" err="1"/>
              <a:t>để</a:t>
            </a:r>
            <a:r>
              <a:rPr lang="en-US" dirty="0"/>
              <a:t> </a:t>
            </a:r>
            <a:r>
              <a:rPr lang="en-US" dirty="0" err="1"/>
              <a:t>hỗ</a:t>
            </a:r>
            <a:r>
              <a:rPr lang="en-US" dirty="0"/>
              <a:t> </a:t>
            </a:r>
            <a:r>
              <a:rPr lang="en-US" dirty="0" err="1"/>
              <a:t>trợ</a:t>
            </a:r>
            <a:r>
              <a:rPr lang="en-US" dirty="0"/>
              <a:t> </a:t>
            </a:r>
            <a:r>
              <a:rPr lang="en-US" dirty="0" err="1"/>
              <a:t>việc</a:t>
            </a:r>
            <a:r>
              <a:rPr lang="en-US" dirty="0"/>
              <a:t> </a:t>
            </a:r>
            <a:r>
              <a:rPr lang="en-US" dirty="0" err="1"/>
              <a:t>tìm</a:t>
            </a:r>
            <a:r>
              <a:rPr lang="en-US" dirty="0"/>
              <a:t> </a:t>
            </a:r>
            <a:r>
              <a:rPr lang="en-US" dirty="0" err="1"/>
              <a:t>kiếm</a:t>
            </a:r>
            <a:r>
              <a:rPr lang="en-US" dirty="0"/>
              <a:t> </a:t>
            </a:r>
            <a:r>
              <a:rPr lang="en-US" dirty="0" err="1"/>
              <a:t>nhanh</a:t>
            </a:r>
            <a:r>
              <a:rPr lang="en-US" dirty="0"/>
              <a:t> </a:t>
            </a:r>
            <a:r>
              <a:rPr lang="en-US" dirty="0" err="1"/>
              <a:t>hơn</a:t>
            </a:r>
            <a:r>
              <a:rPr lang="en-US" dirty="0"/>
              <a:t>. </a:t>
            </a:r>
            <a:endParaRPr lang="en-US" dirty="0" smtClean="0"/>
          </a:p>
          <a:p>
            <a:pPr lvl="1"/>
            <a:r>
              <a:rPr lang="en-US" dirty="0" err="1" smtClean="0"/>
              <a:t>Nhưng</a:t>
            </a:r>
            <a:r>
              <a:rPr lang="en-US" dirty="0" smtClean="0"/>
              <a:t> </a:t>
            </a:r>
            <a:r>
              <a:rPr lang="en-US" dirty="0" err="1"/>
              <a:t>không</a:t>
            </a:r>
            <a:r>
              <a:rPr lang="en-US" dirty="0"/>
              <a:t> </a:t>
            </a:r>
            <a:r>
              <a:rPr lang="en-US" dirty="0" err="1"/>
              <a:t>giống</a:t>
            </a:r>
            <a:r>
              <a:rPr lang="en-US" dirty="0"/>
              <a:t> </a:t>
            </a:r>
            <a:r>
              <a:rPr lang="en-US" dirty="0" err="1"/>
              <a:t>những</a:t>
            </a:r>
            <a:r>
              <a:rPr lang="en-US" dirty="0"/>
              <a:t> </a:t>
            </a:r>
            <a:r>
              <a:rPr lang="en-US" dirty="0" err="1"/>
              <a:t>csdl</a:t>
            </a:r>
            <a:r>
              <a:rPr lang="en-US" dirty="0"/>
              <a:t> </a:t>
            </a:r>
            <a:r>
              <a:rPr lang="en-US" dirty="0" err="1" smtClean="0"/>
              <a:t>trước</a:t>
            </a:r>
            <a:r>
              <a:rPr lang="en-US" dirty="0" smtClean="0"/>
              <a:t> </a:t>
            </a:r>
            <a:r>
              <a:rPr lang="en-US" dirty="0" err="1" smtClean="0"/>
              <a:t>đó</a:t>
            </a:r>
            <a:r>
              <a:rPr lang="en-US" dirty="0"/>
              <a:t>, NEO4J </a:t>
            </a:r>
            <a:r>
              <a:rPr lang="en-US" dirty="0" err="1"/>
              <a:t>đánh</a:t>
            </a:r>
            <a:r>
              <a:rPr lang="en-US" dirty="0"/>
              <a:t> </a:t>
            </a:r>
            <a:r>
              <a:rPr lang="en-US" dirty="0" err="1"/>
              <a:t>chỉ</a:t>
            </a:r>
            <a:r>
              <a:rPr lang="en-US" dirty="0"/>
              <a:t> </a:t>
            </a:r>
            <a:r>
              <a:rPr lang="en-US" dirty="0" err="1"/>
              <a:t>mục</a:t>
            </a:r>
            <a:r>
              <a:rPr lang="en-US" dirty="0"/>
              <a:t> </a:t>
            </a:r>
            <a:r>
              <a:rPr lang="en-US" dirty="0" err="1"/>
              <a:t>phúc</a:t>
            </a:r>
            <a:r>
              <a:rPr lang="en-US" dirty="0"/>
              <a:t> </a:t>
            </a:r>
            <a:r>
              <a:rPr lang="en-US" dirty="0" err="1"/>
              <a:t>tạp</a:t>
            </a:r>
            <a:r>
              <a:rPr lang="en-US" dirty="0"/>
              <a:t> </a:t>
            </a:r>
            <a:r>
              <a:rPr lang="en-US" dirty="0" err="1"/>
              <a:t>hơn</a:t>
            </a:r>
            <a:r>
              <a:rPr lang="en-US" dirty="0"/>
              <a:t> vi </a:t>
            </a:r>
            <a:r>
              <a:rPr lang="en-US" dirty="0" err="1"/>
              <a:t>cần</a:t>
            </a:r>
            <a:r>
              <a:rPr lang="en-US" dirty="0"/>
              <a:t> </a:t>
            </a:r>
            <a:r>
              <a:rPr lang="en-US" dirty="0" err="1"/>
              <a:t>nhiều</a:t>
            </a:r>
            <a:r>
              <a:rPr lang="en-US" dirty="0"/>
              <a:t> </a:t>
            </a:r>
            <a:r>
              <a:rPr lang="en-US" dirty="0" err="1"/>
              <a:t>chỉ</a:t>
            </a:r>
            <a:r>
              <a:rPr lang="en-US" dirty="0"/>
              <a:t> </a:t>
            </a:r>
            <a:r>
              <a:rPr lang="en-US" dirty="0" err="1"/>
              <a:t>mục</a:t>
            </a:r>
            <a:r>
              <a:rPr lang="en-US" dirty="0"/>
              <a:t> </a:t>
            </a:r>
            <a:r>
              <a:rPr lang="en-US" dirty="0" err="1"/>
              <a:t>để</a:t>
            </a:r>
            <a:r>
              <a:rPr lang="en-US" dirty="0"/>
              <a:t> </a:t>
            </a:r>
            <a:r>
              <a:rPr lang="en-US" dirty="0" err="1"/>
              <a:t>thể</a:t>
            </a:r>
            <a:r>
              <a:rPr lang="en-US" dirty="0"/>
              <a:t> </a:t>
            </a:r>
            <a:r>
              <a:rPr lang="en-US" dirty="0" err="1"/>
              <a:t>hiện</a:t>
            </a:r>
            <a:r>
              <a:rPr lang="en-US" dirty="0"/>
              <a:t> </a:t>
            </a:r>
            <a:r>
              <a:rPr lang="en-US" dirty="0" err="1"/>
              <a:t>mối</a:t>
            </a:r>
            <a:r>
              <a:rPr lang="en-US" dirty="0"/>
              <a:t> </a:t>
            </a:r>
            <a:r>
              <a:rPr lang="en-US" dirty="0" err="1"/>
              <a:t>quan</a:t>
            </a:r>
            <a:r>
              <a:rPr lang="en-US" dirty="0"/>
              <a:t> </a:t>
            </a:r>
            <a:r>
              <a:rPr lang="en-US" dirty="0" err="1"/>
              <a:t>hệ</a:t>
            </a:r>
            <a:r>
              <a:rPr lang="en-US" dirty="0"/>
              <a:t> </a:t>
            </a:r>
            <a:r>
              <a:rPr lang="en-US" dirty="0" err="1"/>
              <a:t>với</a:t>
            </a:r>
            <a:r>
              <a:rPr lang="en-US" dirty="0"/>
              <a:t> </a:t>
            </a:r>
            <a:r>
              <a:rPr lang="en-US" dirty="0" err="1"/>
              <a:t>các</a:t>
            </a:r>
            <a:r>
              <a:rPr lang="en-US" dirty="0"/>
              <a:t> node </a:t>
            </a:r>
            <a:r>
              <a:rPr lang="en-US" dirty="0" err="1"/>
              <a:t>khác</a:t>
            </a:r>
            <a:r>
              <a:rPr lang="en-US" dirty="0"/>
              <a:t> </a:t>
            </a:r>
            <a:r>
              <a:rPr lang="en-US" dirty="0" err="1"/>
              <a:t>nhau</a:t>
            </a:r>
            <a:r>
              <a:rPr lang="en-US" dirty="0"/>
              <a:t>, </a:t>
            </a:r>
            <a:r>
              <a:rPr lang="en-US" dirty="0" err="1"/>
              <a:t>chỉ</a:t>
            </a:r>
            <a:r>
              <a:rPr lang="en-US" dirty="0"/>
              <a:t> </a:t>
            </a:r>
            <a:r>
              <a:rPr lang="en-US" dirty="0" err="1"/>
              <a:t>vì</a:t>
            </a:r>
            <a:r>
              <a:rPr lang="en-US" dirty="0"/>
              <a:t> </a:t>
            </a:r>
            <a:r>
              <a:rPr lang="en-US" dirty="0" err="1"/>
              <a:t>vậy</a:t>
            </a:r>
            <a:r>
              <a:rPr lang="en-US" dirty="0"/>
              <a:t> </a:t>
            </a:r>
            <a:r>
              <a:rPr lang="en-US" dirty="0" err="1"/>
              <a:t>mà</a:t>
            </a:r>
            <a:r>
              <a:rPr lang="en-US" dirty="0"/>
              <a:t> Indexes Service </a:t>
            </a:r>
            <a:r>
              <a:rPr lang="en-US" dirty="0" err="1"/>
              <a:t>được</a:t>
            </a:r>
            <a:r>
              <a:rPr lang="en-US" dirty="0"/>
              <a:t> </a:t>
            </a:r>
            <a:r>
              <a:rPr lang="en-US" dirty="0" err="1"/>
              <a:t>tách</a:t>
            </a:r>
            <a:r>
              <a:rPr lang="en-US" dirty="0"/>
              <a:t> </a:t>
            </a:r>
            <a:r>
              <a:rPr lang="en-US" dirty="0" err="1"/>
              <a:t>riêng</a:t>
            </a:r>
            <a:r>
              <a:rPr lang="en-US" dirty="0"/>
              <a:t>.</a:t>
            </a:r>
            <a:endParaRPr lang="en-US" dirty="0" smtClean="0"/>
          </a:p>
          <a:p>
            <a:endParaRPr lang="en-US" dirty="0"/>
          </a:p>
          <a:p>
            <a:endParaRPr lang="en-US" dirty="0" smtClean="0"/>
          </a:p>
          <a:p>
            <a:endParaRPr lang="en-US" dirty="0" smtClean="0"/>
          </a:p>
          <a:p>
            <a:pPr lvl="1"/>
            <a:endParaRPr lang="en-US" dirty="0" smtClean="0"/>
          </a:p>
          <a:p>
            <a:endParaRPr lang="en-US" dirty="0"/>
          </a:p>
        </p:txBody>
      </p:sp>
    </p:spTree>
    <p:extLst>
      <p:ext uri="{BB962C8B-B14F-4D97-AF65-F5344CB8AC3E}">
        <p14:creationId xmlns:p14="http://schemas.microsoft.com/office/powerpoint/2010/main" val="10091724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Indexes(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err="1"/>
              <a:t>S</a:t>
            </a:r>
            <a:r>
              <a:rPr lang="en-US" dirty="0" err="1" smtClean="0"/>
              <a:t>ử</a:t>
            </a:r>
            <a:r>
              <a:rPr lang="en-US" dirty="0" smtClean="0"/>
              <a:t> </a:t>
            </a:r>
            <a:r>
              <a:rPr lang="en-US" dirty="0" err="1"/>
              <a:t>dụng</a:t>
            </a:r>
            <a:r>
              <a:rPr lang="en-US" dirty="0"/>
              <a:t> key value </a:t>
            </a:r>
            <a:r>
              <a:rPr lang="en-US" dirty="0" err="1"/>
              <a:t>thì</a:t>
            </a:r>
            <a:r>
              <a:rPr lang="en-US" dirty="0"/>
              <a:t> key </a:t>
            </a:r>
            <a:r>
              <a:rPr lang="en-US" dirty="0" err="1"/>
              <a:t>dùng</a:t>
            </a:r>
            <a:r>
              <a:rPr lang="en-US" dirty="0"/>
              <a:t> </a:t>
            </a:r>
            <a:r>
              <a:rPr lang="en-US" dirty="0" err="1"/>
              <a:t>lưu</a:t>
            </a:r>
            <a:r>
              <a:rPr lang="en-US" dirty="0"/>
              <a:t> </a:t>
            </a:r>
            <a:r>
              <a:rPr lang="en-US" dirty="0" err="1"/>
              <a:t>chỉ</a:t>
            </a:r>
            <a:r>
              <a:rPr lang="en-US" dirty="0"/>
              <a:t> </a:t>
            </a:r>
            <a:r>
              <a:rPr lang="en-US" dirty="0" err="1"/>
              <a:t>mục</a:t>
            </a:r>
            <a:r>
              <a:rPr lang="en-US" dirty="0"/>
              <a:t>, value </a:t>
            </a:r>
            <a:r>
              <a:rPr lang="en-US" dirty="0" err="1"/>
              <a:t>lưu</a:t>
            </a:r>
            <a:r>
              <a:rPr lang="en-US" dirty="0"/>
              <a:t> REST URL </a:t>
            </a:r>
            <a:r>
              <a:rPr lang="en-US" dirty="0" err="1"/>
              <a:t>chỉ</a:t>
            </a:r>
            <a:r>
              <a:rPr lang="en-US" dirty="0"/>
              <a:t> </a:t>
            </a:r>
            <a:r>
              <a:rPr lang="en-US" dirty="0" err="1"/>
              <a:t>đến</a:t>
            </a:r>
            <a:r>
              <a:rPr lang="en-US" dirty="0"/>
              <a:t> node </a:t>
            </a:r>
            <a:r>
              <a:rPr lang="en-US" dirty="0" err="1"/>
              <a:t>tương</a:t>
            </a:r>
            <a:r>
              <a:rPr lang="en-US" dirty="0"/>
              <a:t> </a:t>
            </a:r>
            <a:r>
              <a:rPr lang="en-US" dirty="0" err="1"/>
              <a:t>ứng</a:t>
            </a:r>
            <a:r>
              <a:rPr lang="en-US" dirty="0"/>
              <a:t> </a:t>
            </a:r>
            <a:r>
              <a:rPr lang="en-US" dirty="0" err="1"/>
              <a:t>trên</a:t>
            </a:r>
            <a:r>
              <a:rPr lang="en-US" dirty="0"/>
              <a:t> </a:t>
            </a:r>
            <a:r>
              <a:rPr lang="en-US" dirty="0" err="1"/>
              <a:t>đồ</a:t>
            </a:r>
            <a:r>
              <a:rPr lang="en-US" dirty="0"/>
              <a:t> </a:t>
            </a:r>
            <a:r>
              <a:rPr lang="en-US" dirty="0" err="1"/>
              <a:t>thị</a:t>
            </a:r>
            <a:r>
              <a:rPr lang="en-US" dirty="0"/>
              <a:t>. </a:t>
            </a:r>
            <a:endParaRPr lang="en-US" dirty="0" smtClean="0"/>
          </a:p>
          <a:p>
            <a:endParaRPr lang="en-US" dirty="0"/>
          </a:p>
          <a:p>
            <a:endParaRPr lang="en-US" dirty="0" smtClean="0"/>
          </a:p>
          <a:p>
            <a:endParaRPr lang="en-US" dirty="0" smtClean="0"/>
          </a:p>
          <a:p>
            <a:pPr lvl="1"/>
            <a:endParaRPr lang="en-US" dirty="0" smtClean="0"/>
          </a:p>
          <a:p>
            <a:endParaRPr lang="en-US" dirty="0"/>
          </a:p>
        </p:txBody>
      </p:sp>
      <p:pic>
        <p:nvPicPr>
          <p:cNvPr id="4" name="Ảnh 3"/>
          <p:cNvPicPr/>
          <p:nvPr/>
        </p:nvPicPr>
        <p:blipFill>
          <a:blip r:embed="rId2"/>
          <a:stretch>
            <a:fillRect/>
          </a:stretch>
        </p:blipFill>
        <p:spPr>
          <a:xfrm>
            <a:off x="1142999" y="2759129"/>
            <a:ext cx="10761259" cy="1735598"/>
          </a:xfrm>
          <a:prstGeom prst="rect">
            <a:avLst/>
          </a:prstGeom>
        </p:spPr>
      </p:pic>
    </p:spTree>
    <p:extLst>
      <p:ext uri="{BB962C8B-B14F-4D97-AF65-F5344CB8AC3E}">
        <p14:creationId xmlns:p14="http://schemas.microsoft.com/office/powerpoint/2010/main" val="13236522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Indexes(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err="1"/>
              <a:t>S</a:t>
            </a:r>
            <a:r>
              <a:rPr lang="en-US" dirty="0" err="1" smtClean="0"/>
              <a:t>ử</a:t>
            </a:r>
            <a:r>
              <a:rPr lang="en-US" dirty="0" smtClean="0"/>
              <a:t> </a:t>
            </a:r>
            <a:r>
              <a:rPr lang="en-US" dirty="0" err="1"/>
              <a:t>dụng</a:t>
            </a:r>
            <a:r>
              <a:rPr lang="en-US" dirty="0"/>
              <a:t> key value </a:t>
            </a:r>
            <a:r>
              <a:rPr lang="en-US" dirty="0" err="1"/>
              <a:t>thì</a:t>
            </a:r>
            <a:r>
              <a:rPr lang="en-US" dirty="0"/>
              <a:t> key </a:t>
            </a:r>
            <a:r>
              <a:rPr lang="en-US" dirty="0" err="1"/>
              <a:t>dùng</a:t>
            </a:r>
            <a:r>
              <a:rPr lang="en-US" dirty="0"/>
              <a:t> </a:t>
            </a:r>
            <a:r>
              <a:rPr lang="en-US" dirty="0" err="1"/>
              <a:t>lưu</a:t>
            </a:r>
            <a:r>
              <a:rPr lang="en-US" dirty="0"/>
              <a:t> </a:t>
            </a:r>
            <a:r>
              <a:rPr lang="en-US" dirty="0" err="1"/>
              <a:t>chỉ</a:t>
            </a:r>
            <a:r>
              <a:rPr lang="en-US" dirty="0"/>
              <a:t> </a:t>
            </a:r>
            <a:r>
              <a:rPr lang="en-US" dirty="0" err="1"/>
              <a:t>mục</a:t>
            </a:r>
            <a:r>
              <a:rPr lang="en-US" dirty="0"/>
              <a:t>, value </a:t>
            </a:r>
            <a:r>
              <a:rPr lang="en-US" dirty="0" err="1"/>
              <a:t>lưu</a:t>
            </a:r>
            <a:r>
              <a:rPr lang="en-US" dirty="0"/>
              <a:t> REST URL </a:t>
            </a:r>
            <a:r>
              <a:rPr lang="en-US" dirty="0" err="1"/>
              <a:t>chỉ</a:t>
            </a:r>
            <a:r>
              <a:rPr lang="en-US" dirty="0"/>
              <a:t> </a:t>
            </a:r>
            <a:r>
              <a:rPr lang="en-US" dirty="0" err="1"/>
              <a:t>đến</a:t>
            </a:r>
            <a:r>
              <a:rPr lang="en-US" dirty="0"/>
              <a:t> node </a:t>
            </a:r>
            <a:r>
              <a:rPr lang="en-US" dirty="0" err="1"/>
              <a:t>tương</a:t>
            </a:r>
            <a:r>
              <a:rPr lang="en-US" dirty="0"/>
              <a:t> </a:t>
            </a:r>
            <a:r>
              <a:rPr lang="en-US" dirty="0" err="1"/>
              <a:t>ứng</a:t>
            </a:r>
            <a:r>
              <a:rPr lang="en-US" dirty="0"/>
              <a:t> </a:t>
            </a:r>
            <a:r>
              <a:rPr lang="en-US" dirty="0" err="1"/>
              <a:t>trên</a:t>
            </a:r>
            <a:r>
              <a:rPr lang="en-US" dirty="0"/>
              <a:t> </a:t>
            </a:r>
            <a:r>
              <a:rPr lang="en-US" dirty="0" err="1"/>
              <a:t>đồ</a:t>
            </a:r>
            <a:r>
              <a:rPr lang="en-US" dirty="0"/>
              <a:t> </a:t>
            </a:r>
            <a:r>
              <a:rPr lang="en-US" dirty="0" err="1"/>
              <a:t>thị</a:t>
            </a:r>
            <a:r>
              <a:rPr lang="en-US" dirty="0"/>
              <a:t>. </a:t>
            </a:r>
            <a:endParaRPr lang="en-US" dirty="0" smtClean="0"/>
          </a:p>
          <a:p>
            <a:endParaRPr lang="en-US" dirty="0"/>
          </a:p>
          <a:p>
            <a:endParaRPr lang="en-US" dirty="0" smtClean="0"/>
          </a:p>
          <a:p>
            <a:endParaRPr lang="en-US" dirty="0" smtClean="0"/>
          </a:p>
          <a:p>
            <a:pPr lvl="1"/>
            <a:endParaRPr lang="en-US" dirty="0" smtClean="0"/>
          </a:p>
          <a:p>
            <a:pPr lvl="0"/>
            <a:r>
              <a:rPr lang="en-US" altLang="en-US" dirty="0" err="1">
                <a:latin typeface="Arial" panose="020B0604020202020204" pitchFamily="34" charset="0"/>
                <a:ea typeface="Calibri" panose="020F0502020204030204" pitchFamily="34" charset="0"/>
                <a:cs typeface="Arial" panose="020B0604020202020204" pitchFamily="34" charset="0"/>
              </a:rPr>
              <a:t>Để</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lấy</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được</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dữ</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liệu</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chỉ</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đơn</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giản</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gọi</a:t>
            </a:r>
            <a:r>
              <a:rPr lang="en-US" altLang="en-US" dirty="0">
                <a:latin typeface="Arial" panose="020B0604020202020204" pitchFamily="34" charset="0"/>
                <a:ea typeface="Calibri" panose="020F0502020204030204" pitchFamily="34" charset="0"/>
                <a:cs typeface="Arial" panose="020B0604020202020204" pitchFamily="34" charset="0"/>
              </a:rPr>
              <a:t> index </a:t>
            </a:r>
            <a:r>
              <a:rPr lang="en-US" altLang="en-US" dirty="0" err="1">
                <a:latin typeface="Arial" panose="020B0604020202020204" pitchFamily="34" charset="0"/>
                <a:ea typeface="Calibri" panose="020F0502020204030204" pitchFamily="34" charset="0"/>
                <a:cs typeface="Arial" panose="020B0604020202020204" pitchFamily="34" charset="0"/>
              </a:rPr>
              <a:t>là</a:t>
            </a:r>
            <a:r>
              <a:rPr lang="en-US" altLang="en-US" dirty="0">
                <a:latin typeface="Arial" panose="020B0604020202020204" pitchFamily="34" charset="0"/>
                <a:ea typeface="Calibri" panose="020F0502020204030204" pitchFamily="34" charset="0"/>
                <a:cs typeface="Arial" panose="020B0604020202020204" pitchFamily="34" charset="0"/>
              </a:rPr>
              <a:t> “name” </a:t>
            </a:r>
            <a:r>
              <a:rPr lang="en-US" altLang="en-US" dirty="0" err="1">
                <a:latin typeface="Arial" panose="020B0604020202020204" pitchFamily="34" charset="0"/>
                <a:ea typeface="Calibri" panose="020F0502020204030204" pitchFamily="34" charset="0"/>
                <a:cs typeface="Arial" panose="020B0604020202020204" pitchFamily="34" charset="0"/>
              </a:rPr>
              <a:t>đã</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đánh</a:t>
            </a:r>
            <a:r>
              <a:rPr lang="en-US" altLang="en-US" dirty="0">
                <a:latin typeface="Arial" panose="020B0604020202020204" pitchFamily="34" charset="0"/>
                <a:ea typeface="Calibri" panose="020F0502020204030204" pitchFamily="34" charset="0"/>
                <a:cs typeface="Arial" panose="020B0604020202020204" pitchFamily="34" charset="0"/>
              </a:rPr>
              <a:t> ở </a:t>
            </a:r>
            <a:r>
              <a:rPr lang="en-US" altLang="en-US" dirty="0" err="1">
                <a:latin typeface="Arial" panose="020B0604020202020204" pitchFamily="34" charset="0"/>
                <a:ea typeface="Calibri" panose="020F0502020204030204" pitchFamily="34" charset="0"/>
                <a:cs typeface="Arial" panose="020B0604020202020204" pitchFamily="34" charset="0"/>
              </a:rPr>
              <a:t>ví</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dụ</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trên</a:t>
            </a:r>
            <a:r>
              <a:rPr lang="en-US" altLang="en-US" dirty="0">
                <a:latin typeface="Arial" panose="020B0604020202020204" pitchFamily="34" charset="0"/>
                <a:ea typeface="Calibri" panose="020F0502020204030204" pitchFamily="34" charset="0"/>
                <a:cs typeface="Arial" panose="020B0604020202020204" pitchFamily="34" charset="0"/>
              </a:rPr>
              <a:t>:</a:t>
            </a:r>
            <a:endParaRPr lang="en-US" altLang="en-US" dirty="0"/>
          </a:p>
          <a:p>
            <a:endParaRPr lang="en-US" dirty="0"/>
          </a:p>
        </p:txBody>
      </p:sp>
      <p:pic>
        <p:nvPicPr>
          <p:cNvPr id="4" name="Ảnh 3"/>
          <p:cNvPicPr/>
          <p:nvPr/>
        </p:nvPicPr>
        <p:blipFill>
          <a:blip r:embed="rId2"/>
          <a:stretch>
            <a:fillRect/>
          </a:stretch>
        </p:blipFill>
        <p:spPr>
          <a:xfrm>
            <a:off x="1142999" y="2759129"/>
            <a:ext cx="10761259" cy="1735598"/>
          </a:xfrm>
          <a:prstGeom prst="rect">
            <a:avLst/>
          </a:prstGeom>
        </p:spPr>
      </p:pic>
      <p:pic>
        <p:nvPicPr>
          <p:cNvPr id="1025" name="Ảnh 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7887" y="5469194"/>
            <a:ext cx="10559873" cy="377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34581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 name="Picture 5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74508" y="6043484"/>
            <a:ext cx="1673441" cy="304125"/>
          </a:xfrm>
          <a:prstGeom prst="rect">
            <a:avLst/>
          </a:prstGeom>
        </p:spPr>
      </p:pic>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50217" y="5452000"/>
            <a:ext cx="1673441" cy="304125"/>
          </a:xfrm>
          <a:prstGeom prst="rect">
            <a:avLst/>
          </a:prstGeom>
        </p:spPr>
      </p:pic>
      <p:grpSp>
        <p:nvGrpSpPr>
          <p:cNvPr id="3" name="Group 2"/>
          <p:cNvGrpSpPr/>
          <p:nvPr/>
        </p:nvGrpSpPr>
        <p:grpSpPr>
          <a:xfrm>
            <a:off x="2363067" y="572805"/>
            <a:ext cx="7557024" cy="726643"/>
            <a:chOff x="1772300" y="429604"/>
            <a:chExt cx="5667768" cy="544982"/>
          </a:xfrm>
        </p:grpSpPr>
        <p:sp>
          <p:nvSpPr>
            <p:cNvPr id="24" name="Rectangle 22"/>
            <p:cNvSpPr>
              <a:spLocks noChangeArrowheads="1"/>
            </p:cNvSpPr>
            <p:nvPr/>
          </p:nvSpPr>
          <p:spPr bwMode="auto">
            <a:xfrm>
              <a:off x="2890024" y="429604"/>
              <a:ext cx="34324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algn="ctr" fontAlgn="base">
                <a:spcBef>
                  <a:spcPct val="0"/>
                </a:spcBef>
                <a:spcAft>
                  <a:spcPct val="0"/>
                </a:spcAft>
              </a:pPr>
              <a:r>
                <a:rPr lang="en-US" sz="3200" dirty="0">
                  <a:solidFill>
                    <a:prstClr val="black"/>
                  </a:solidFill>
                  <a:latin typeface="Lato Light" pitchFamily="34" charset="0"/>
                  <a:cs typeface="Arial" pitchFamily="34" charset="0"/>
                </a:rPr>
                <a:t>Running Man </a:t>
              </a:r>
              <a:r>
                <a:rPr lang="en-US" sz="3200" dirty="0" err="1">
                  <a:solidFill>
                    <a:prstClr val="black"/>
                  </a:solidFill>
                  <a:latin typeface="Lato Light" pitchFamily="34" charset="0"/>
                  <a:cs typeface="Arial" pitchFamily="34" charset="0"/>
                </a:rPr>
                <a:t>Infographic</a:t>
              </a:r>
              <a:endParaRPr lang="en-US" sz="1400" dirty="0">
                <a:solidFill>
                  <a:prstClr val="black"/>
                </a:solidFill>
                <a:latin typeface="Arial" pitchFamily="34" charset="0"/>
                <a:cs typeface="Arial" pitchFamily="34" charset="0"/>
              </a:endParaRPr>
            </a:p>
          </p:txBody>
        </p:sp>
        <p:sp>
          <p:nvSpPr>
            <p:cNvPr id="13" name="TextBox 12"/>
            <p:cNvSpPr txBox="1"/>
            <p:nvPr/>
          </p:nvSpPr>
          <p:spPr>
            <a:xfrm>
              <a:off x="1772300" y="751496"/>
              <a:ext cx="5667768" cy="223090"/>
            </a:xfrm>
            <a:prstGeom prst="rect">
              <a:avLst/>
            </a:prstGeom>
            <a:noFill/>
          </p:spPr>
          <p:txBody>
            <a:bodyPr wrap="square" rtlCol="0">
              <a:spAutoFit/>
            </a:bodyPr>
            <a:lstStyle/>
            <a:p>
              <a:pPr algn="ctr"/>
              <a:r>
                <a:rPr lang="en-US" sz="1333" dirty="0">
                  <a:solidFill>
                    <a:prstClr val="black"/>
                  </a:solidFill>
                  <a:latin typeface="Lato Light" pitchFamily="34" charset="0"/>
                </a:rPr>
                <a:t>This is example  for a subtitle</a:t>
              </a:r>
            </a:p>
          </p:txBody>
        </p:sp>
      </p:grpSp>
      <p:sp>
        <p:nvSpPr>
          <p:cNvPr id="73" name="Rectangle 72"/>
          <p:cNvSpPr/>
          <p:nvPr/>
        </p:nvSpPr>
        <p:spPr>
          <a:xfrm>
            <a:off x="5447636" y="1358856"/>
            <a:ext cx="1387885" cy="378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latin typeface="Lato" pitchFamily="34" charset="0"/>
            </a:endParaRPr>
          </a:p>
        </p:txBody>
      </p:sp>
      <p:sp>
        <p:nvSpPr>
          <p:cNvPr id="4" name="Freeform 7"/>
          <p:cNvSpPr>
            <a:spLocks noEditPoints="1"/>
          </p:cNvSpPr>
          <p:nvPr/>
        </p:nvSpPr>
        <p:spPr bwMode="auto">
          <a:xfrm>
            <a:off x="5050367" y="1706033"/>
            <a:ext cx="7164917" cy="1117600"/>
          </a:xfrm>
          <a:custGeom>
            <a:avLst/>
            <a:gdLst>
              <a:gd name="T0" fmla="*/ 0 w 3350"/>
              <a:gd name="T1" fmla="*/ 0 h 522"/>
              <a:gd name="T2" fmla="*/ 40 w 3350"/>
              <a:gd name="T3" fmla="*/ 17 h 522"/>
              <a:gd name="T4" fmla="*/ 98 w 3350"/>
              <a:gd name="T5" fmla="*/ 174 h 522"/>
              <a:gd name="T6" fmla="*/ 107 w 3350"/>
              <a:gd name="T7" fmla="*/ 220 h 522"/>
              <a:gd name="T8" fmla="*/ 197 w 3350"/>
              <a:gd name="T9" fmla="*/ 173 h 522"/>
              <a:gd name="T10" fmla="*/ 357 w 3350"/>
              <a:gd name="T11" fmla="*/ 139 h 522"/>
              <a:gd name="T12" fmla="*/ 555 w 3350"/>
              <a:gd name="T13" fmla="*/ 96 h 522"/>
              <a:gd name="T14" fmla="*/ 626 w 3350"/>
              <a:gd name="T15" fmla="*/ 129 h 522"/>
              <a:gd name="T16" fmla="*/ 730 w 3350"/>
              <a:gd name="T17" fmla="*/ 309 h 522"/>
              <a:gd name="T18" fmla="*/ 789 w 3350"/>
              <a:gd name="T19" fmla="*/ 430 h 522"/>
              <a:gd name="T20" fmla="*/ 809 w 3350"/>
              <a:gd name="T21" fmla="*/ 440 h 522"/>
              <a:gd name="T22" fmla="*/ 797 w 3350"/>
              <a:gd name="T23" fmla="*/ 404 h 522"/>
              <a:gd name="T24" fmla="*/ 806 w 3350"/>
              <a:gd name="T25" fmla="*/ 399 h 522"/>
              <a:gd name="T26" fmla="*/ 832 w 3350"/>
              <a:gd name="T27" fmla="*/ 417 h 522"/>
              <a:gd name="T28" fmla="*/ 840 w 3350"/>
              <a:gd name="T29" fmla="*/ 402 h 522"/>
              <a:gd name="T30" fmla="*/ 846 w 3350"/>
              <a:gd name="T31" fmla="*/ 387 h 522"/>
              <a:gd name="T32" fmla="*/ 866 w 3350"/>
              <a:gd name="T33" fmla="*/ 408 h 522"/>
              <a:gd name="T34" fmla="*/ 897 w 3350"/>
              <a:gd name="T35" fmla="*/ 444 h 522"/>
              <a:gd name="T36" fmla="*/ 907 w 3350"/>
              <a:gd name="T37" fmla="*/ 476 h 522"/>
              <a:gd name="T38" fmla="*/ 902 w 3350"/>
              <a:gd name="T39" fmla="*/ 502 h 522"/>
              <a:gd name="T40" fmla="*/ 898 w 3350"/>
              <a:gd name="T41" fmla="*/ 522 h 522"/>
              <a:gd name="T42" fmla="*/ 3350 w 3350"/>
              <a:gd name="T43" fmla="*/ 522 h 522"/>
              <a:gd name="T44" fmla="*/ 3350 w 3350"/>
              <a:gd name="T45" fmla="*/ 0 h 522"/>
              <a:gd name="T46" fmla="*/ 0 w 3350"/>
              <a:gd name="T47" fmla="*/ 0 h 522"/>
              <a:gd name="T48" fmla="*/ 619 w 3350"/>
              <a:gd name="T49" fmla="*/ 323 h 522"/>
              <a:gd name="T50" fmla="*/ 553 w 3350"/>
              <a:gd name="T51" fmla="*/ 249 h 522"/>
              <a:gd name="T52" fmla="*/ 461 w 3350"/>
              <a:gd name="T53" fmla="*/ 273 h 522"/>
              <a:gd name="T54" fmla="*/ 383 w 3350"/>
              <a:gd name="T55" fmla="*/ 297 h 522"/>
              <a:gd name="T56" fmla="*/ 469 w 3350"/>
              <a:gd name="T57" fmla="*/ 360 h 522"/>
              <a:gd name="T58" fmla="*/ 558 w 3350"/>
              <a:gd name="T59" fmla="*/ 458 h 522"/>
              <a:gd name="T60" fmla="*/ 579 w 3350"/>
              <a:gd name="T61" fmla="*/ 522 h 522"/>
              <a:gd name="T62" fmla="*/ 761 w 3350"/>
              <a:gd name="T63" fmla="*/ 522 h 522"/>
              <a:gd name="T64" fmla="*/ 747 w 3350"/>
              <a:gd name="T65" fmla="*/ 501 h 522"/>
              <a:gd name="T66" fmla="*/ 619 w 3350"/>
              <a:gd name="T67" fmla="*/ 323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50" h="522">
                <a:moveTo>
                  <a:pt x="0" y="0"/>
                </a:moveTo>
                <a:cubicBezTo>
                  <a:pt x="13" y="3"/>
                  <a:pt x="26" y="8"/>
                  <a:pt x="40" y="17"/>
                </a:cubicBezTo>
                <a:cubicBezTo>
                  <a:pt x="99" y="53"/>
                  <a:pt x="98" y="138"/>
                  <a:pt x="98" y="174"/>
                </a:cubicBezTo>
                <a:cubicBezTo>
                  <a:pt x="99" y="210"/>
                  <a:pt x="103" y="225"/>
                  <a:pt x="107" y="220"/>
                </a:cubicBezTo>
                <a:cubicBezTo>
                  <a:pt x="110" y="215"/>
                  <a:pt x="155" y="165"/>
                  <a:pt x="197" y="173"/>
                </a:cubicBezTo>
                <a:cubicBezTo>
                  <a:pt x="238" y="180"/>
                  <a:pt x="294" y="167"/>
                  <a:pt x="357" y="139"/>
                </a:cubicBezTo>
                <a:cubicBezTo>
                  <a:pt x="420" y="112"/>
                  <a:pt x="498" y="94"/>
                  <a:pt x="555" y="96"/>
                </a:cubicBezTo>
                <a:cubicBezTo>
                  <a:pt x="611" y="98"/>
                  <a:pt x="619" y="108"/>
                  <a:pt x="626" y="129"/>
                </a:cubicBezTo>
                <a:cubicBezTo>
                  <a:pt x="633" y="149"/>
                  <a:pt x="702" y="249"/>
                  <a:pt x="730" y="309"/>
                </a:cubicBezTo>
                <a:cubicBezTo>
                  <a:pt x="758" y="368"/>
                  <a:pt x="785" y="416"/>
                  <a:pt x="789" y="430"/>
                </a:cubicBezTo>
                <a:cubicBezTo>
                  <a:pt x="793" y="444"/>
                  <a:pt x="809" y="446"/>
                  <a:pt x="809" y="440"/>
                </a:cubicBezTo>
                <a:cubicBezTo>
                  <a:pt x="809" y="435"/>
                  <a:pt x="805" y="412"/>
                  <a:pt x="797" y="404"/>
                </a:cubicBezTo>
                <a:cubicBezTo>
                  <a:pt x="792" y="395"/>
                  <a:pt x="794" y="394"/>
                  <a:pt x="806" y="399"/>
                </a:cubicBezTo>
                <a:cubicBezTo>
                  <a:pt x="818" y="405"/>
                  <a:pt x="827" y="411"/>
                  <a:pt x="832" y="417"/>
                </a:cubicBezTo>
                <a:cubicBezTo>
                  <a:pt x="837" y="422"/>
                  <a:pt x="840" y="412"/>
                  <a:pt x="840" y="402"/>
                </a:cubicBezTo>
                <a:cubicBezTo>
                  <a:pt x="840" y="392"/>
                  <a:pt x="841" y="385"/>
                  <a:pt x="846" y="387"/>
                </a:cubicBezTo>
                <a:cubicBezTo>
                  <a:pt x="852" y="390"/>
                  <a:pt x="852" y="399"/>
                  <a:pt x="866" y="408"/>
                </a:cubicBezTo>
                <a:cubicBezTo>
                  <a:pt x="880" y="417"/>
                  <a:pt x="889" y="431"/>
                  <a:pt x="897" y="444"/>
                </a:cubicBezTo>
                <a:cubicBezTo>
                  <a:pt x="906" y="457"/>
                  <a:pt x="910" y="468"/>
                  <a:pt x="907" y="476"/>
                </a:cubicBezTo>
                <a:cubicBezTo>
                  <a:pt x="905" y="484"/>
                  <a:pt x="908" y="486"/>
                  <a:pt x="902" y="502"/>
                </a:cubicBezTo>
                <a:cubicBezTo>
                  <a:pt x="899" y="510"/>
                  <a:pt x="898" y="516"/>
                  <a:pt x="898" y="522"/>
                </a:cubicBezTo>
                <a:cubicBezTo>
                  <a:pt x="3350" y="522"/>
                  <a:pt x="3350" y="522"/>
                  <a:pt x="3350" y="522"/>
                </a:cubicBezTo>
                <a:cubicBezTo>
                  <a:pt x="3350" y="0"/>
                  <a:pt x="3350" y="0"/>
                  <a:pt x="3350" y="0"/>
                </a:cubicBezTo>
                <a:lnTo>
                  <a:pt x="0" y="0"/>
                </a:lnTo>
                <a:close/>
                <a:moveTo>
                  <a:pt x="619" y="323"/>
                </a:moveTo>
                <a:cubicBezTo>
                  <a:pt x="600" y="295"/>
                  <a:pt x="592" y="247"/>
                  <a:pt x="553" y="249"/>
                </a:cubicBezTo>
                <a:cubicBezTo>
                  <a:pt x="514" y="252"/>
                  <a:pt x="514" y="275"/>
                  <a:pt x="461" y="273"/>
                </a:cubicBezTo>
                <a:cubicBezTo>
                  <a:pt x="409" y="271"/>
                  <a:pt x="383" y="297"/>
                  <a:pt x="383" y="297"/>
                </a:cubicBezTo>
                <a:cubicBezTo>
                  <a:pt x="383" y="297"/>
                  <a:pt x="423" y="324"/>
                  <a:pt x="469" y="360"/>
                </a:cubicBezTo>
                <a:cubicBezTo>
                  <a:pt x="516" y="396"/>
                  <a:pt x="539" y="411"/>
                  <a:pt x="558" y="458"/>
                </a:cubicBezTo>
                <a:cubicBezTo>
                  <a:pt x="566" y="480"/>
                  <a:pt x="572" y="500"/>
                  <a:pt x="579" y="522"/>
                </a:cubicBezTo>
                <a:cubicBezTo>
                  <a:pt x="761" y="522"/>
                  <a:pt x="761" y="522"/>
                  <a:pt x="761" y="522"/>
                </a:cubicBezTo>
                <a:cubicBezTo>
                  <a:pt x="756" y="517"/>
                  <a:pt x="752" y="510"/>
                  <a:pt x="747" y="501"/>
                </a:cubicBezTo>
                <a:cubicBezTo>
                  <a:pt x="720" y="460"/>
                  <a:pt x="639" y="351"/>
                  <a:pt x="619" y="323"/>
                </a:cubicBezTo>
                <a:close/>
              </a:path>
            </a:pathLst>
          </a:custGeom>
          <a:gradFill flip="none" rotWithShape="1">
            <a:gsLst>
              <a:gs pos="0">
                <a:schemeClr val="tx2">
                  <a:lumMod val="60000"/>
                  <a:lumOff val="40000"/>
                </a:schemeClr>
              </a:gs>
              <a:gs pos="42000">
                <a:schemeClr val="tx2"/>
              </a:gs>
            </a:gsLst>
            <a:lin ang="0" scaled="1"/>
            <a:tileRect/>
          </a:gradFill>
          <a:ln>
            <a:noFill/>
          </a:ln>
        </p:spPr>
        <p:txBody>
          <a:bodyPr vert="horz" wrap="square" lIns="121920" tIns="60960" rIns="121920" bIns="60960" numCol="1" anchor="t" anchorCtr="0" compatLnSpc="1">
            <a:prstTxWarp prst="textNoShape">
              <a:avLst/>
            </a:prstTxWarp>
          </a:bodyPr>
          <a:lstStyle/>
          <a:p>
            <a:endParaRPr lang="en-US" sz="2400">
              <a:solidFill>
                <a:prstClr val="black"/>
              </a:solidFill>
            </a:endParaRPr>
          </a:p>
        </p:txBody>
      </p:sp>
      <p:sp>
        <p:nvSpPr>
          <p:cNvPr id="5" name="Freeform 8"/>
          <p:cNvSpPr>
            <a:spLocks/>
          </p:cNvSpPr>
          <p:nvPr/>
        </p:nvSpPr>
        <p:spPr bwMode="auto">
          <a:xfrm>
            <a:off x="6288617" y="2823633"/>
            <a:ext cx="5926667" cy="1117600"/>
          </a:xfrm>
          <a:custGeom>
            <a:avLst/>
            <a:gdLst>
              <a:gd name="T0" fmla="*/ 296 w 2771"/>
              <a:gd name="T1" fmla="*/ 32 h 523"/>
              <a:gd name="T2" fmla="*/ 276 w 2771"/>
              <a:gd name="T3" fmla="*/ 56 h 523"/>
              <a:gd name="T4" fmla="*/ 235 w 2771"/>
              <a:gd name="T5" fmla="*/ 38 h 523"/>
              <a:gd name="T6" fmla="*/ 182 w 2771"/>
              <a:gd name="T7" fmla="*/ 0 h 523"/>
              <a:gd name="T8" fmla="*/ 0 w 2771"/>
              <a:gd name="T9" fmla="*/ 0 h 523"/>
              <a:gd name="T10" fmla="*/ 41 w 2771"/>
              <a:gd name="T11" fmla="*/ 103 h 523"/>
              <a:gd name="T12" fmla="*/ 189 w 2771"/>
              <a:gd name="T13" fmla="*/ 386 h 523"/>
              <a:gd name="T14" fmla="*/ 215 w 2771"/>
              <a:gd name="T15" fmla="*/ 523 h 523"/>
              <a:gd name="T16" fmla="*/ 2771 w 2771"/>
              <a:gd name="T17" fmla="*/ 523 h 523"/>
              <a:gd name="T18" fmla="*/ 2771 w 2771"/>
              <a:gd name="T19" fmla="*/ 0 h 523"/>
              <a:gd name="T20" fmla="*/ 319 w 2771"/>
              <a:gd name="T21" fmla="*/ 0 h 523"/>
              <a:gd name="T22" fmla="*/ 314 w 2771"/>
              <a:gd name="T23" fmla="*/ 17 h 523"/>
              <a:gd name="T24" fmla="*/ 296 w 2771"/>
              <a:gd name="T25" fmla="*/ 32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71" h="523">
                <a:moveTo>
                  <a:pt x="296" y="32"/>
                </a:moveTo>
                <a:cubicBezTo>
                  <a:pt x="291" y="40"/>
                  <a:pt x="290" y="59"/>
                  <a:pt x="276" y="56"/>
                </a:cubicBezTo>
                <a:cubicBezTo>
                  <a:pt x="263" y="54"/>
                  <a:pt x="260" y="45"/>
                  <a:pt x="235" y="38"/>
                </a:cubicBezTo>
                <a:cubicBezTo>
                  <a:pt x="214" y="32"/>
                  <a:pt x="200" y="25"/>
                  <a:pt x="182" y="0"/>
                </a:cubicBezTo>
                <a:cubicBezTo>
                  <a:pt x="0" y="0"/>
                  <a:pt x="0" y="0"/>
                  <a:pt x="0" y="0"/>
                </a:cubicBezTo>
                <a:cubicBezTo>
                  <a:pt x="9" y="28"/>
                  <a:pt x="20" y="59"/>
                  <a:pt x="41" y="103"/>
                </a:cubicBezTo>
                <a:cubicBezTo>
                  <a:pt x="81" y="185"/>
                  <a:pt x="168" y="241"/>
                  <a:pt x="189" y="386"/>
                </a:cubicBezTo>
                <a:cubicBezTo>
                  <a:pt x="196" y="435"/>
                  <a:pt x="205" y="480"/>
                  <a:pt x="215" y="523"/>
                </a:cubicBezTo>
                <a:cubicBezTo>
                  <a:pt x="2771" y="523"/>
                  <a:pt x="2771" y="523"/>
                  <a:pt x="2771" y="523"/>
                </a:cubicBezTo>
                <a:cubicBezTo>
                  <a:pt x="2771" y="0"/>
                  <a:pt x="2771" y="0"/>
                  <a:pt x="2771" y="0"/>
                </a:cubicBezTo>
                <a:cubicBezTo>
                  <a:pt x="319" y="0"/>
                  <a:pt x="319" y="0"/>
                  <a:pt x="319" y="0"/>
                </a:cubicBezTo>
                <a:cubicBezTo>
                  <a:pt x="318" y="6"/>
                  <a:pt x="317" y="11"/>
                  <a:pt x="314" y="17"/>
                </a:cubicBezTo>
                <a:cubicBezTo>
                  <a:pt x="308" y="31"/>
                  <a:pt x="302" y="23"/>
                  <a:pt x="296" y="32"/>
                </a:cubicBezTo>
                <a:close/>
              </a:path>
            </a:pathLst>
          </a:custGeom>
          <a:gradFill>
            <a:gsLst>
              <a:gs pos="0">
                <a:schemeClr val="bg2">
                  <a:lumMod val="60000"/>
                  <a:lumOff val="40000"/>
                </a:schemeClr>
              </a:gs>
              <a:gs pos="42000">
                <a:schemeClr val="bg2"/>
              </a:gs>
            </a:gsLst>
            <a:lin ang="0" scaled="1"/>
          </a:gradFill>
          <a:ln>
            <a:noFill/>
          </a:ln>
        </p:spPr>
        <p:txBody>
          <a:bodyPr vert="horz" wrap="square" lIns="121920" tIns="60960" rIns="121920" bIns="60960" numCol="1" anchor="t" anchorCtr="0" compatLnSpc="1">
            <a:prstTxWarp prst="textNoShape">
              <a:avLst/>
            </a:prstTxWarp>
          </a:bodyPr>
          <a:lstStyle/>
          <a:p>
            <a:endParaRPr lang="en-US" sz="2400">
              <a:solidFill>
                <a:prstClr val="black"/>
              </a:solidFill>
            </a:endParaRPr>
          </a:p>
        </p:txBody>
      </p:sp>
      <p:sp>
        <p:nvSpPr>
          <p:cNvPr id="6" name="Freeform 9"/>
          <p:cNvSpPr>
            <a:spLocks/>
          </p:cNvSpPr>
          <p:nvPr/>
        </p:nvSpPr>
        <p:spPr bwMode="auto">
          <a:xfrm>
            <a:off x="6747934" y="3941234"/>
            <a:ext cx="5467351" cy="1119717"/>
          </a:xfrm>
          <a:custGeom>
            <a:avLst/>
            <a:gdLst>
              <a:gd name="T0" fmla="*/ 203 w 2556"/>
              <a:gd name="T1" fmla="*/ 444 h 523"/>
              <a:gd name="T2" fmla="*/ 347 w 2556"/>
              <a:gd name="T3" fmla="*/ 523 h 523"/>
              <a:gd name="T4" fmla="*/ 2556 w 2556"/>
              <a:gd name="T5" fmla="*/ 523 h 523"/>
              <a:gd name="T6" fmla="*/ 2556 w 2556"/>
              <a:gd name="T7" fmla="*/ 0 h 523"/>
              <a:gd name="T8" fmla="*/ 0 w 2556"/>
              <a:gd name="T9" fmla="*/ 0 h 523"/>
              <a:gd name="T10" fmla="*/ 71 w 2556"/>
              <a:gd name="T11" fmla="*/ 241 h 523"/>
              <a:gd name="T12" fmla="*/ 203 w 2556"/>
              <a:gd name="T13" fmla="*/ 444 h 523"/>
            </a:gdLst>
            <a:ahLst/>
            <a:cxnLst>
              <a:cxn ang="0">
                <a:pos x="T0" y="T1"/>
              </a:cxn>
              <a:cxn ang="0">
                <a:pos x="T2" y="T3"/>
              </a:cxn>
              <a:cxn ang="0">
                <a:pos x="T4" y="T5"/>
              </a:cxn>
              <a:cxn ang="0">
                <a:pos x="T6" y="T7"/>
              </a:cxn>
              <a:cxn ang="0">
                <a:pos x="T8" y="T9"/>
              </a:cxn>
              <a:cxn ang="0">
                <a:pos x="T10" y="T11"/>
              </a:cxn>
              <a:cxn ang="0">
                <a:pos x="T12" y="T13"/>
              </a:cxn>
            </a:cxnLst>
            <a:rect l="0" t="0" r="r" b="b"/>
            <a:pathLst>
              <a:path w="2556" h="523">
                <a:moveTo>
                  <a:pt x="203" y="444"/>
                </a:moveTo>
                <a:cubicBezTo>
                  <a:pt x="237" y="458"/>
                  <a:pt x="295" y="483"/>
                  <a:pt x="347" y="523"/>
                </a:cubicBezTo>
                <a:cubicBezTo>
                  <a:pt x="2556" y="523"/>
                  <a:pt x="2556" y="523"/>
                  <a:pt x="2556" y="523"/>
                </a:cubicBezTo>
                <a:cubicBezTo>
                  <a:pt x="2556" y="0"/>
                  <a:pt x="2556" y="0"/>
                  <a:pt x="2556" y="0"/>
                </a:cubicBezTo>
                <a:cubicBezTo>
                  <a:pt x="0" y="0"/>
                  <a:pt x="0" y="0"/>
                  <a:pt x="0" y="0"/>
                </a:cubicBezTo>
                <a:cubicBezTo>
                  <a:pt x="19" y="82"/>
                  <a:pt x="43" y="156"/>
                  <a:pt x="71" y="241"/>
                </a:cubicBezTo>
                <a:cubicBezTo>
                  <a:pt x="113" y="371"/>
                  <a:pt x="152" y="423"/>
                  <a:pt x="203" y="444"/>
                </a:cubicBezTo>
                <a:close/>
              </a:path>
            </a:pathLst>
          </a:custGeom>
          <a:gradFill>
            <a:gsLst>
              <a:gs pos="0">
                <a:schemeClr val="accent1">
                  <a:lumMod val="60000"/>
                  <a:lumOff val="40000"/>
                </a:schemeClr>
              </a:gs>
              <a:gs pos="42000">
                <a:schemeClr val="accent1"/>
              </a:gs>
            </a:gsLst>
            <a:lin ang="0" scaled="1"/>
          </a:gradFill>
          <a:ln>
            <a:noFill/>
          </a:ln>
        </p:spPr>
        <p:txBody>
          <a:bodyPr vert="horz" wrap="square" lIns="121920" tIns="60960" rIns="121920" bIns="60960" numCol="1" anchor="t" anchorCtr="0" compatLnSpc="1">
            <a:prstTxWarp prst="textNoShape">
              <a:avLst/>
            </a:prstTxWarp>
          </a:bodyPr>
          <a:lstStyle/>
          <a:p>
            <a:endParaRPr lang="en-US" sz="2400">
              <a:solidFill>
                <a:prstClr val="black"/>
              </a:solidFill>
            </a:endParaRPr>
          </a:p>
        </p:txBody>
      </p:sp>
      <p:sp>
        <p:nvSpPr>
          <p:cNvPr id="7" name="Freeform 10"/>
          <p:cNvSpPr>
            <a:spLocks/>
          </p:cNvSpPr>
          <p:nvPr/>
        </p:nvSpPr>
        <p:spPr bwMode="auto">
          <a:xfrm>
            <a:off x="7490884" y="5060951"/>
            <a:ext cx="4724400" cy="1115484"/>
          </a:xfrm>
          <a:custGeom>
            <a:avLst/>
            <a:gdLst>
              <a:gd name="T0" fmla="*/ 71 w 2209"/>
              <a:gd name="T1" fmla="*/ 68 h 522"/>
              <a:gd name="T2" fmla="*/ 189 w 2209"/>
              <a:gd name="T3" fmla="*/ 215 h 522"/>
              <a:gd name="T4" fmla="*/ 265 w 2209"/>
              <a:gd name="T5" fmla="*/ 308 h 522"/>
              <a:gd name="T6" fmla="*/ 254 w 2209"/>
              <a:gd name="T7" fmla="*/ 403 h 522"/>
              <a:gd name="T8" fmla="*/ 166 w 2209"/>
              <a:gd name="T9" fmla="*/ 488 h 522"/>
              <a:gd name="T10" fmla="*/ 106 w 2209"/>
              <a:gd name="T11" fmla="*/ 522 h 522"/>
              <a:gd name="T12" fmla="*/ 2209 w 2209"/>
              <a:gd name="T13" fmla="*/ 522 h 522"/>
              <a:gd name="T14" fmla="*/ 2209 w 2209"/>
              <a:gd name="T15" fmla="*/ 0 h 522"/>
              <a:gd name="T16" fmla="*/ 0 w 2209"/>
              <a:gd name="T17" fmla="*/ 0 h 522"/>
              <a:gd name="T18" fmla="*/ 71 w 2209"/>
              <a:gd name="T19" fmla="*/ 68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09" h="522">
                <a:moveTo>
                  <a:pt x="71" y="68"/>
                </a:moveTo>
                <a:cubicBezTo>
                  <a:pt x="132" y="149"/>
                  <a:pt x="141" y="168"/>
                  <a:pt x="189" y="215"/>
                </a:cubicBezTo>
                <a:cubicBezTo>
                  <a:pt x="237" y="261"/>
                  <a:pt x="226" y="277"/>
                  <a:pt x="265" y="308"/>
                </a:cubicBezTo>
                <a:cubicBezTo>
                  <a:pt x="305" y="339"/>
                  <a:pt x="303" y="382"/>
                  <a:pt x="254" y="403"/>
                </a:cubicBezTo>
                <a:cubicBezTo>
                  <a:pt x="205" y="423"/>
                  <a:pt x="197" y="451"/>
                  <a:pt x="166" y="488"/>
                </a:cubicBezTo>
                <a:cubicBezTo>
                  <a:pt x="144" y="514"/>
                  <a:pt x="124" y="521"/>
                  <a:pt x="106" y="522"/>
                </a:cubicBezTo>
                <a:cubicBezTo>
                  <a:pt x="2209" y="522"/>
                  <a:pt x="2209" y="522"/>
                  <a:pt x="2209" y="522"/>
                </a:cubicBezTo>
                <a:cubicBezTo>
                  <a:pt x="2209" y="0"/>
                  <a:pt x="2209" y="0"/>
                  <a:pt x="2209" y="0"/>
                </a:cubicBezTo>
                <a:cubicBezTo>
                  <a:pt x="0" y="0"/>
                  <a:pt x="0" y="0"/>
                  <a:pt x="0" y="0"/>
                </a:cubicBezTo>
                <a:cubicBezTo>
                  <a:pt x="26" y="19"/>
                  <a:pt x="51" y="42"/>
                  <a:pt x="71" y="68"/>
                </a:cubicBezTo>
                <a:close/>
              </a:path>
            </a:pathLst>
          </a:custGeom>
          <a:gradFill>
            <a:gsLst>
              <a:gs pos="0">
                <a:schemeClr val="accent2">
                  <a:lumMod val="60000"/>
                  <a:lumOff val="40000"/>
                </a:schemeClr>
              </a:gs>
              <a:gs pos="42000">
                <a:schemeClr val="accent2"/>
              </a:gs>
            </a:gsLst>
            <a:lin ang="0" scaled="1"/>
          </a:gradFill>
          <a:ln>
            <a:noFill/>
          </a:ln>
        </p:spPr>
        <p:txBody>
          <a:bodyPr vert="horz" wrap="square" lIns="121920" tIns="60960" rIns="121920" bIns="60960" numCol="1" anchor="t" anchorCtr="0" compatLnSpc="1">
            <a:prstTxWarp prst="textNoShape">
              <a:avLst/>
            </a:prstTxWarp>
          </a:bodyPr>
          <a:lstStyle/>
          <a:p>
            <a:endParaRPr lang="en-US" sz="2400">
              <a:solidFill>
                <a:prstClr val="black"/>
              </a:solidFill>
            </a:endParaRPr>
          </a:p>
        </p:txBody>
      </p:sp>
      <p:sp>
        <p:nvSpPr>
          <p:cNvPr id="8" name="Freeform 11"/>
          <p:cNvSpPr>
            <a:spLocks/>
          </p:cNvSpPr>
          <p:nvPr/>
        </p:nvSpPr>
        <p:spPr bwMode="auto">
          <a:xfrm>
            <a:off x="7586134" y="6176434"/>
            <a:ext cx="131233" cy="12700"/>
          </a:xfrm>
          <a:custGeom>
            <a:avLst/>
            <a:gdLst>
              <a:gd name="T0" fmla="*/ 39 w 61"/>
              <a:gd name="T1" fmla="*/ 1 h 6"/>
              <a:gd name="T2" fmla="*/ 61 w 61"/>
              <a:gd name="T3" fmla="*/ 0 h 6"/>
              <a:gd name="T4" fmla="*/ 0 w 61"/>
              <a:gd name="T5" fmla="*/ 0 h 6"/>
              <a:gd name="T6" fmla="*/ 39 w 61"/>
              <a:gd name="T7" fmla="*/ 1 h 6"/>
            </a:gdLst>
            <a:ahLst/>
            <a:cxnLst>
              <a:cxn ang="0">
                <a:pos x="T0" y="T1"/>
              </a:cxn>
              <a:cxn ang="0">
                <a:pos x="T2" y="T3"/>
              </a:cxn>
              <a:cxn ang="0">
                <a:pos x="T4" y="T5"/>
              </a:cxn>
              <a:cxn ang="0">
                <a:pos x="T6" y="T7"/>
              </a:cxn>
            </a:cxnLst>
            <a:rect l="0" t="0" r="r" b="b"/>
            <a:pathLst>
              <a:path w="61" h="6">
                <a:moveTo>
                  <a:pt x="39" y="1"/>
                </a:moveTo>
                <a:cubicBezTo>
                  <a:pt x="46" y="1"/>
                  <a:pt x="53" y="1"/>
                  <a:pt x="61" y="0"/>
                </a:cubicBezTo>
                <a:cubicBezTo>
                  <a:pt x="0" y="0"/>
                  <a:pt x="0" y="0"/>
                  <a:pt x="0" y="0"/>
                </a:cubicBezTo>
                <a:cubicBezTo>
                  <a:pt x="7" y="6"/>
                  <a:pt x="22" y="1"/>
                  <a:pt x="39" y="1"/>
                </a:cubicBezTo>
                <a:close/>
              </a:path>
            </a:pathLst>
          </a:custGeom>
          <a:solidFill>
            <a:srgbClr val="2D3F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solidFill>
                <a:prstClr val="black"/>
              </a:solidFill>
            </a:endParaRPr>
          </a:p>
        </p:txBody>
      </p:sp>
      <p:sp>
        <p:nvSpPr>
          <p:cNvPr id="9" name="Freeform 12"/>
          <p:cNvSpPr>
            <a:spLocks/>
          </p:cNvSpPr>
          <p:nvPr/>
        </p:nvSpPr>
        <p:spPr bwMode="auto">
          <a:xfrm>
            <a:off x="6805084" y="5060951"/>
            <a:ext cx="685800" cy="0"/>
          </a:xfrm>
          <a:custGeom>
            <a:avLst/>
            <a:gdLst>
              <a:gd name="T0" fmla="*/ 0 w 320"/>
              <a:gd name="T1" fmla="*/ 320 w 320"/>
              <a:gd name="T2" fmla="*/ 320 w 320"/>
              <a:gd name="T3" fmla="*/ 0 w 320"/>
              <a:gd name="T4" fmla="*/ 0 w 320"/>
            </a:gdLst>
            <a:ahLst/>
            <a:cxnLst>
              <a:cxn ang="0">
                <a:pos x="T0" y="0"/>
              </a:cxn>
              <a:cxn ang="0">
                <a:pos x="T1" y="0"/>
              </a:cxn>
              <a:cxn ang="0">
                <a:pos x="T2" y="0"/>
              </a:cxn>
              <a:cxn ang="0">
                <a:pos x="T3" y="0"/>
              </a:cxn>
              <a:cxn ang="0">
                <a:pos x="T4" y="0"/>
              </a:cxn>
            </a:cxnLst>
            <a:rect l="0" t="0" r="r" b="b"/>
            <a:pathLst>
              <a:path w="320">
                <a:moveTo>
                  <a:pt x="0" y="0"/>
                </a:moveTo>
                <a:cubicBezTo>
                  <a:pt x="320" y="0"/>
                  <a:pt x="320" y="0"/>
                  <a:pt x="320" y="0"/>
                </a:cubicBezTo>
                <a:cubicBezTo>
                  <a:pt x="320" y="0"/>
                  <a:pt x="320" y="0"/>
                  <a:pt x="320" y="0"/>
                </a:cubicBezTo>
                <a:cubicBezTo>
                  <a:pt x="0" y="0"/>
                  <a:pt x="0" y="0"/>
                  <a:pt x="0" y="0"/>
                </a:cubicBezTo>
                <a:cubicBezTo>
                  <a:pt x="0" y="0"/>
                  <a:pt x="0" y="0"/>
                  <a:pt x="0" y="0"/>
                </a:cubicBezTo>
                <a:close/>
              </a:path>
            </a:pathLst>
          </a:custGeom>
          <a:solidFill>
            <a:srgbClr val="2D3F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solidFill>
                <a:prstClr val="black"/>
              </a:solidFill>
            </a:endParaRPr>
          </a:p>
        </p:txBody>
      </p:sp>
      <p:sp>
        <p:nvSpPr>
          <p:cNvPr id="10" name="Freeform 13"/>
          <p:cNvSpPr>
            <a:spLocks/>
          </p:cNvSpPr>
          <p:nvPr/>
        </p:nvSpPr>
        <p:spPr bwMode="auto">
          <a:xfrm>
            <a:off x="5820834" y="5060951"/>
            <a:ext cx="429684" cy="0"/>
          </a:xfrm>
          <a:custGeom>
            <a:avLst/>
            <a:gdLst>
              <a:gd name="T0" fmla="*/ 200 w 200"/>
              <a:gd name="T1" fmla="*/ 0 w 200"/>
              <a:gd name="T2" fmla="*/ 0 w 200"/>
              <a:gd name="T3" fmla="*/ 200 w 200"/>
              <a:gd name="T4" fmla="*/ 200 w 200"/>
            </a:gdLst>
            <a:ahLst/>
            <a:cxnLst>
              <a:cxn ang="0">
                <a:pos x="T0" y="0"/>
              </a:cxn>
              <a:cxn ang="0">
                <a:pos x="T1" y="0"/>
              </a:cxn>
              <a:cxn ang="0">
                <a:pos x="T2" y="0"/>
              </a:cxn>
              <a:cxn ang="0">
                <a:pos x="T3" y="0"/>
              </a:cxn>
              <a:cxn ang="0">
                <a:pos x="T4" y="0"/>
              </a:cxn>
            </a:cxnLst>
            <a:rect l="0" t="0" r="r" b="b"/>
            <a:pathLst>
              <a:path w="200">
                <a:moveTo>
                  <a:pt x="200" y="0"/>
                </a:moveTo>
                <a:cubicBezTo>
                  <a:pt x="0" y="0"/>
                  <a:pt x="0" y="0"/>
                  <a:pt x="0" y="0"/>
                </a:cubicBezTo>
                <a:cubicBezTo>
                  <a:pt x="0" y="0"/>
                  <a:pt x="0" y="0"/>
                  <a:pt x="0" y="0"/>
                </a:cubicBezTo>
                <a:cubicBezTo>
                  <a:pt x="200" y="0"/>
                  <a:pt x="200" y="0"/>
                  <a:pt x="200" y="0"/>
                </a:cubicBezTo>
                <a:cubicBezTo>
                  <a:pt x="200" y="0"/>
                  <a:pt x="200" y="0"/>
                  <a:pt x="200" y="0"/>
                </a:cubicBezTo>
                <a:close/>
              </a:path>
            </a:pathLst>
          </a:custGeom>
          <a:solidFill>
            <a:srgbClr val="2D3F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solidFill>
                <a:prstClr val="black"/>
              </a:solidFill>
            </a:endParaRPr>
          </a:p>
        </p:txBody>
      </p:sp>
      <p:sp>
        <p:nvSpPr>
          <p:cNvPr id="11" name="Freeform 14"/>
          <p:cNvSpPr>
            <a:spLocks/>
          </p:cNvSpPr>
          <p:nvPr/>
        </p:nvSpPr>
        <p:spPr bwMode="auto">
          <a:xfrm>
            <a:off x="5302251" y="2823633"/>
            <a:ext cx="986367" cy="0"/>
          </a:xfrm>
          <a:custGeom>
            <a:avLst/>
            <a:gdLst>
              <a:gd name="T0" fmla="*/ 461 w 461"/>
              <a:gd name="T1" fmla="*/ 0 w 461"/>
              <a:gd name="T2" fmla="*/ 0 w 461"/>
              <a:gd name="T3" fmla="*/ 461 w 461"/>
            </a:gdLst>
            <a:ahLst/>
            <a:cxnLst>
              <a:cxn ang="0">
                <a:pos x="T0" y="0"/>
              </a:cxn>
              <a:cxn ang="0">
                <a:pos x="T1" y="0"/>
              </a:cxn>
              <a:cxn ang="0">
                <a:pos x="T2" y="0"/>
              </a:cxn>
              <a:cxn ang="0">
                <a:pos x="T3" y="0"/>
              </a:cxn>
            </a:cxnLst>
            <a:rect l="0" t="0" r="r" b="b"/>
            <a:pathLst>
              <a:path w="461">
                <a:moveTo>
                  <a:pt x="461" y="0"/>
                </a:moveTo>
                <a:cubicBezTo>
                  <a:pt x="0" y="0"/>
                  <a:pt x="0" y="0"/>
                  <a:pt x="0" y="0"/>
                </a:cubicBezTo>
                <a:cubicBezTo>
                  <a:pt x="0" y="0"/>
                  <a:pt x="0" y="0"/>
                  <a:pt x="0" y="0"/>
                </a:cubicBezTo>
                <a:cubicBezTo>
                  <a:pt x="461" y="0"/>
                  <a:pt x="461" y="0"/>
                  <a:pt x="461" y="0"/>
                </a:cubicBezTo>
                <a:close/>
              </a:path>
            </a:pathLst>
          </a:custGeom>
          <a:solidFill>
            <a:srgbClr val="2D3F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solidFill>
                <a:prstClr val="black"/>
              </a:solidFill>
            </a:endParaRPr>
          </a:p>
        </p:txBody>
      </p:sp>
      <p:sp>
        <p:nvSpPr>
          <p:cNvPr id="12" name="Freeform 15"/>
          <p:cNvSpPr>
            <a:spLocks/>
          </p:cNvSpPr>
          <p:nvPr/>
        </p:nvSpPr>
        <p:spPr bwMode="auto">
          <a:xfrm>
            <a:off x="6678085" y="2823633"/>
            <a:ext cx="292100" cy="0"/>
          </a:xfrm>
          <a:custGeom>
            <a:avLst/>
            <a:gdLst>
              <a:gd name="T0" fmla="*/ 0 w 137"/>
              <a:gd name="T1" fmla="*/ 0 w 137"/>
              <a:gd name="T2" fmla="*/ 137 w 137"/>
              <a:gd name="T3" fmla="*/ 137 w 137"/>
              <a:gd name="T4" fmla="*/ 0 w 137"/>
            </a:gdLst>
            <a:ahLst/>
            <a:cxnLst>
              <a:cxn ang="0">
                <a:pos x="T0" y="0"/>
              </a:cxn>
              <a:cxn ang="0">
                <a:pos x="T1" y="0"/>
              </a:cxn>
              <a:cxn ang="0">
                <a:pos x="T2" y="0"/>
              </a:cxn>
              <a:cxn ang="0">
                <a:pos x="T3" y="0"/>
              </a:cxn>
              <a:cxn ang="0">
                <a:pos x="T4" y="0"/>
              </a:cxn>
            </a:cxnLst>
            <a:rect l="0" t="0" r="r" b="b"/>
            <a:pathLst>
              <a:path w="137">
                <a:moveTo>
                  <a:pt x="0" y="0"/>
                </a:moveTo>
                <a:cubicBezTo>
                  <a:pt x="0" y="0"/>
                  <a:pt x="0" y="0"/>
                  <a:pt x="0" y="0"/>
                </a:cubicBezTo>
                <a:cubicBezTo>
                  <a:pt x="137" y="0"/>
                  <a:pt x="137" y="0"/>
                  <a:pt x="137" y="0"/>
                </a:cubicBezTo>
                <a:cubicBezTo>
                  <a:pt x="137" y="0"/>
                  <a:pt x="137" y="0"/>
                  <a:pt x="137" y="0"/>
                </a:cubicBezTo>
                <a:lnTo>
                  <a:pt x="0" y="0"/>
                </a:lnTo>
                <a:close/>
              </a:path>
            </a:pathLst>
          </a:custGeom>
          <a:solidFill>
            <a:srgbClr val="2D3F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solidFill>
                <a:prstClr val="black"/>
              </a:solidFill>
            </a:endParaRPr>
          </a:p>
        </p:txBody>
      </p:sp>
      <p:sp>
        <p:nvSpPr>
          <p:cNvPr id="14" name="Freeform 16"/>
          <p:cNvSpPr>
            <a:spLocks/>
          </p:cNvSpPr>
          <p:nvPr/>
        </p:nvSpPr>
        <p:spPr bwMode="auto">
          <a:xfrm>
            <a:off x="4938184" y="1697567"/>
            <a:ext cx="112184" cy="8467"/>
          </a:xfrm>
          <a:custGeom>
            <a:avLst/>
            <a:gdLst>
              <a:gd name="T0" fmla="*/ 0 w 52"/>
              <a:gd name="T1" fmla="*/ 4 h 4"/>
              <a:gd name="T2" fmla="*/ 52 w 52"/>
              <a:gd name="T3" fmla="*/ 4 h 4"/>
              <a:gd name="T4" fmla="*/ 0 w 52"/>
              <a:gd name="T5" fmla="*/ 4 h 4"/>
            </a:gdLst>
            <a:ahLst/>
            <a:cxnLst>
              <a:cxn ang="0">
                <a:pos x="T0" y="T1"/>
              </a:cxn>
              <a:cxn ang="0">
                <a:pos x="T2" y="T3"/>
              </a:cxn>
              <a:cxn ang="0">
                <a:pos x="T4" y="T5"/>
              </a:cxn>
            </a:cxnLst>
            <a:rect l="0" t="0" r="r" b="b"/>
            <a:pathLst>
              <a:path w="52" h="4">
                <a:moveTo>
                  <a:pt x="0" y="4"/>
                </a:moveTo>
                <a:cubicBezTo>
                  <a:pt x="52" y="4"/>
                  <a:pt x="52" y="4"/>
                  <a:pt x="52" y="4"/>
                </a:cubicBezTo>
                <a:cubicBezTo>
                  <a:pt x="34" y="0"/>
                  <a:pt x="17" y="0"/>
                  <a:pt x="0" y="4"/>
                </a:cubicBezTo>
                <a:close/>
              </a:path>
            </a:pathLst>
          </a:custGeom>
          <a:solidFill>
            <a:srgbClr val="2D3F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solidFill>
                <a:prstClr val="black"/>
              </a:solidFill>
            </a:endParaRPr>
          </a:p>
        </p:txBody>
      </p:sp>
      <p:sp>
        <p:nvSpPr>
          <p:cNvPr id="15" name="Freeform 17"/>
          <p:cNvSpPr>
            <a:spLocks/>
          </p:cNvSpPr>
          <p:nvPr/>
        </p:nvSpPr>
        <p:spPr bwMode="auto">
          <a:xfrm>
            <a:off x="5092701" y="3941233"/>
            <a:ext cx="1655233" cy="0"/>
          </a:xfrm>
          <a:custGeom>
            <a:avLst/>
            <a:gdLst>
              <a:gd name="T0" fmla="*/ 0 w 774"/>
              <a:gd name="T1" fmla="*/ 774 w 774"/>
              <a:gd name="T2" fmla="*/ 774 w 774"/>
              <a:gd name="T3" fmla="*/ 0 w 774"/>
              <a:gd name="T4" fmla="*/ 0 w 774"/>
            </a:gdLst>
            <a:ahLst/>
            <a:cxnLst>
              <a:cxn ang="0">
                <a:pos x="T0" y="0"/>
              </a:cxn>
              <a:cxn ang="0">
                <a:pos x="T1" y="0"/>
              </a:cxn>
              <a:cxn ang="0">
                <a:pos x="T2" y="0"/>
              </a:cxn>
              <a:cxn ang="0">
                <a:pos x="T3" y="0"/>
              </a:cxn>
              <a:cxn ang="0">
                <a:pos x="T4" y="0"/>
              </a:cxn>
            </a:cxnLst>
            <a:rect l="0" t="0" r="r" b="b"/>
            <a:pathLst>
              <a:path w="774">
                <a:moveTo>
                  <a:pt x="0" y="0"/>
                </a:moveTo>
                <a:cubicBezTo>
                  <a:pt x="774" y="0"/>
                  <a:pt x="774" y="0"/>
                  <a:pt x="774" y="0"/>
                </a:cubicBezTo>
                <a:cubicBezTo>
                  <a:pt x="774" y="0"/>
                  <a:pt x="774" y="0"/>
                  <a:pt x="774" y="0"/>
                </a:cubicBezTo>
                <a:cubicBezTo>
                  <a:pt x="0" y="0"/>
                  <a:pt x="0" y="0"/>
                  <a:pt x="0" y="0"/>
                </a:cubicBezTo>
                <a:cubicBezTo>
                  <a:pt x="0" y="0"/>
                  <a:pt x="0" y="0"/>
                  <a:pt x="0" y="0"/>
                </a:cubicBezTo>
                <a:close/>
              </a:path>
            </a:pathLst>
          </a:custGeom>
          <a:solidFill>
            <a:srgbClr val="2D3F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solidFill>
                <a:prstClr val="black"/>
              </a:solidFill>
            </a:endParaRPr>
          </a:p>
        </p:txBody>
      </p:sp>
      <p:sp>
        <p:nvSpPr>
          <p:cNvPr id="16" name="Freeform 18"/>
          <p:cNvSpPr>
            <a:spLocks/>
          </p:cNvSpPr>
          <p:nvPr/>
        </p:nvSpPr>
        <p:spPr bwMode="auto">
          <a:xfrm>
            <a:off x="4624917" y="1706033"/>
            <a:ext cx="2370667" cy="1117600"/>
          </a:xfrm>
          <a:custGeom>
            <a:avLst/>
            <a:gdLst>
              <a:gd name="T0" fmla="*/ 757 w 1109"/>
              <a:gd name="T1" fmla="*/ 458 h 522"/>
              <a:gd name="T2" fmla="*/ 668 w 1109"/>
              <a:gd name="T3" fmla="*/ 360 h 522"/>
              <a:gd name="T4" fmla="*/ 582 w 1109"/>
              <a:gd name="T5" fmla="*/ 297 h 522"/>
              <a:gd name="T6" fmla="*/ 660 w 1109"/>
              <a:gd name="T7" fmla="*/ 273 h 522"/>
              <a:gd name="T8" fmla="*/ 752 w 1109"/>
              <a:gd name="T9" fmla="*/ 249 h 522"/>
              <a:gd name="T10" fmla="*/ 818 w 1109"/>
              <a:gd name="T11" fmla="*/ 323 h 522"/>
              <a:gd name="T12" fmla="*/ 946 w 1109"/>
              <a:gd name="T13" fmla="*/ 501 h 522"/>
              <a:gd name="T14" fmla="*/ 960 w 1109"/>
              <a:gd name="T15" fmla="*/ 522 h 522"/>
              <a:gd name="T16" fmla="*/ 1097 w 1109"/>
              <a:gd name="T17" fmla="*/ 522 h 522"/>
              <a:gd name="T18" fmla="*/ 1101 w 1109"/>
              <a:gd name="T19" fmla="*/ 502 h 522"/>
              <a:gd name="T20" fmla="*/ 1106 w 1109"/>
              <a:gd name="T21" fmla="*/ 476 h 522"/>
              <a:gd name="T22" fmla="*/ 1096 w 1109"/>
              <a:gd name="T23" fmla="*/ 444 h 522"/>
              <a:gd name="T24" fmla="*/ 1065 w 1109"/>
              <a:gd name="T25" fmla="*/ 408 h 522"/>
              <a:gd name="T26" fmla="*/ 1045 w 1109"/>
              <a:gd name="T27" fmla="*/ 387 h 522"/>
              <a:gd name="T28" fmla="*/ 1039 w 1109"/>
              <a:gd name="T29" fmla="*/ 402 h 522"/>
              <a:gd name="T30" fmla="*/ 1031 w 1109"/>
              <a:gd name="T31" fmla="*/ 417 h 522"/>
              <a:gd name="T32" fmla="*/ 1005 w 1109"/>
              <a:gd name="T33" fmla="*/ 399 h 522"/>
              <a:gd name="T34" fmla="*/ 996 w 1109"/>
              <a:gd name="T35" fmla="*/ 404 h 522"/>
              <a:gd name="T36" fmla="*/ 1008 w 1109"/>
              <a:gd name="T37" fmla="*/ 440 h 522"/>
              <a:gd name="T38" fmla="*/ 988 w 1109"/>
              <a:gd name="T39" fmla="*/ 430 h 522"/>
              <a:gd name="T40" fmla="*/ 929 w 1109"/>
              <a:gd name="T41" fmla="*/ 309 h 522"/>
              <a:gd name="T42" fmla="*/ 825 w 1109"/>
              <a:gd name="T43" fmla="*/ 129 h 522"/>
              <a:gd name="T44" fmla="*/ 754 w 1109"/>
              <a:gd name="T45" fmla="*/ 96 h 522"/>
              <a:gd name="T46" fmla="*/ 556 w 1109"/>
              <a:gd name="T47" fmla="*/ 139 h 522"/>
              <a:gd name="T48" fmla="*/ 396 w 1109"/>
              <a:gd name="T49" fmla="*/ 173 h 522"/>
              <a:gd name="T50" fmla="*/ 306 w 1109"/>
              <a:gd name="T51" fmla="*/ 220 h 522"/>
              <a:gd name="T52" fmla="*/ 297 w 1109"/>
              <a:gd name="T53" fmla="*/ 174 h 522"/>
              <a:gd name="T54" fmla="*/ 239 w 1109"/>
              <a:gd name="T55" fmla="*/ 17 h 522"/>
              <a:gd name="T56" fmla="*/ 199 w 1109"/>
              <a:gd name="T57" fmla="*/ 0 h 522"/>
              <a:gd name="T58" fmla="*/ 147 w 1109"/>
              <a:gd name="T59" fmla="*/ 0 h 522"/>
              <a:gd name="T60" fmla="*/ 60 w 1109"/>
              <a:gd name="T61" fmla="*/ 46 h 522"/>
              <a:gd name="T62" fmla="*/ 34 w 1109"/>
              <a:gd name="T63" fmla="*/ 225 h 522"/>
              <a:gd name="T64" fmla="*/ 45 w 1109"/>
              <a:gd name="T65" fmla="*/ 272 h 522"/>
              <a:gd name="T66" fmla="*/ 60 w 1109"/>
              <a:gd name="T67" fmla="*/ 302 h 522"/>
              <a:gd name="T68" fmla="*/ 75 w 1109"/>
              <a:gd name="T69" fmla="*/ 330 h 522"/>
              <a:gd name="T70" fmla="*/ 86 w 1109"/>
              <a:gd name="T71" fmla="*/ 344 h 522"/>
              <a:gd name="T72" fmla="*/ 107 w 1109"/>
              <a:gd name="T73" fmla="*/ 380 h 522"/>
              <a:gd name="T74" fmla="*/ 174 w 1109"/>
              <a:gd name="T75" fmla="*/ 378 h 522"/>
              <a:gd name="T76" fmla="*/ 237 w 1109"/>
              <a:gd name="T77" fmla="*/ 411 h 522"/>
              <a:gd name="T78" fmla="*/ 277 w 1109"/>
              <a:gd name="T79" fmla="*/ 437 h 522"/>
              <a:gd name="T80" fmla="*/ 317 w 1109"/>
              <a:gd name="T81" fmla="*/ 522 h 522"/>
              <a:gd name="T82" fmla="*/ 778 w 1109"/>
              <a:gd name="T83" fmla="*/ 522 h 522"/>
              <a:gd name="T84" fmla="*/ 757 w 1109"/>
              <a:gd name="T85" fmla="*/ 458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09" h="522">
                <a:moveTo>
                  <a:pt x="757" y="458"/>
                </a:moveTo>
                <a:cubicBezTo>
                  <a:pt x="738" y="411"/>
                  <a:pt x="715" y="396"/>
                  <a:pt x="668" y="360"/>
                </a:cubicBezTo>
                <a:cubicBezTo>
                  <a:pt x="622" y="324"/>
                  <a:pt x="582" y="297"/>
                  <a:pt x="582" y="297"/>
                </a:cubicBezTo>
                <a:cubicBezTo>
                  <a:pt x="582" y="297"/>
                  <a:pt x="608" y="271"/>
                  <a:pt x="660" y="273"/>
                </a:cubicBezTo>
                <a:cubicBezTo>
                  <a:pt x="713" y="275"/>
                  <a:pt x="713" y="252"/>
                  <a:pt x="752" y="249"/>
                </a:cubicBezTo>
                <a:cubicBezTo>
                  <a:pt x="791" y="247"/>
                  <a:pt x="799" y="295"/>
                  <a:pt x="818" y="323"/>
                </a:cubicBezTo>
                <a:cubicBezTo>
                  <a:pt x="838" y="351"/>
                  <a:pt x="919" y="460"/>
                  <a:pt x="946" y="501"/>
                </a:cubicBezTo>
                <a:cubicBezTo>
                  <a:pt x="951" y="510"/>
                  <a:pt x="955" y="517"/>
                  <a:pt x="960" y="522"/>
                </a:cubicBezTo>
                <a:cubicBezTo>
                  <a:pt x="1097" y="522"/>
                  <a:pt x="1097" y="522"/>
                  <a:pt x="1097" y="522"/>
                </a:cubicBezTo>
                <a:cubicBezTo>
                  <a:pt x="1097" y="516"/>
                  <a:pt x="1098" y="510"/>
                  <a:pt x="1101" y="502"/>
                </a:cubicBezTo>
                <a:cubicBezTo>
                  <a:pt x="1107" y="486"/>
                  <a:pt x="1104" y="484"/>
                  <a:pt x="1106" y="476"/>
                </a:cubicBezTo>
                <a:cubicBezTo>
                  <a:pt x="1109" y="468"/>
                  <a:pt x="1105" y="457"/>
                  <a:pt x="1096" y="444"/>
                </a:cubicBezTo>
                <a:cubicBezTo>
                  <a:pt x="1088" y="431"/>
                  <a:pt x="1079" y="417"/>
                  <a:pt x="1065" y="408"/>
                </a:cubicBezTo>
                <a:cubicBezTo>
                  <a:pt x="1051" y="399"/>
                  <a:pt x="1051" y="390"/>
                  <a:pt x="1045" y="387"/>
                </a:cubicBezTo>
                <a:cubicBezTo>
                  <a:pt x="1040" y="385"/>
                  <a:pt x="1039" y="392"/>
                  <a:pt x="1039" y="402"/>
                </a:cubicBezTo>
                <a:cubicBezTo>
                  <a:pt x="1039" y="412"/>
                  <a:pt x="1036" y="422"/>
                  <a:pt x="1031" y="417"/>
                </a:cubicBezTo>
                <a:cubicBezTo>
                  <a:pt x="1026" y="411"/>
                  <a:pt x="1017" y="405"/>
                  <a:pt x="1005" y="399"/>
                </a:cubicBezTo>
                <a:cubicBezTo>
                  <a:pt x="993" y="394"/>
                  <a:pt x="991" y="395"/>
                  <a:pt x="996" y="404"/>
                </a:cubicBezTo>
                <a:cubicBezTo>
                  <a:pt x="1004" y="412"/>
                  <a:pt x="1008" y="435"/>
                  <a:pt x="1008" y="440"/>
                </a:cubicBezTo>
                <a:cubicBezTo>
                  <a:pt x="1008" y="446"/>
                  <a:pt x="992" y="444"/>
                  <a:pt x="988" y="430"/>
                </a:cubicBezTo>
                <a:cubicBezTo>
                  <a:pt x="984" y="416"/>
                  <a:pt x="957" y="368"/>
                  <a:pt x="929" y="309"/>
                </a:cubicBezTo>
                <a:cubicBezTo>
                  <a:pt x="901" y="249"/>
                  <a:pt x="832" y="149"/>
                  <a:pt x="825" y="129"/>
                </a:cubicBezTo>
                <a:cubicBezTo>
                  <a:pt x="818" y="108"/>
                  <a:pt x="810" y="98"/>
                  <a:pt x="754" y="96"/>
                </a:cubicBezTo>
                <a:cubicBezTo>
                  <a:pt x="697" y="94"/>
                  <a:pt x="619" y="112"/>
                  <a:pt x="556" y="139"/>
                </a:cubicBezTo>
                <a:cubicBezTo>
                  <a:pt x="493" y="167"/>
                  <a:pt x="437" y="180"/>
                  <a:pt x="396" y="173"/>
                </a:cubicBezTo>
                <a:cubicBezTo>
                  <a:pt x="354" y="165"/>
                  <a:pt x="309" y="215"/>
                  <a:pt x="306" y="220"/>
                </a:cubicBezTo>
                <a:cubicBezTo>
                  <a:pt x="302" y="225"/>
                  <a:pt x="298" y="210"/>
                  <a:pt x="297" y="174"/>
                </a:cubicBezTo>
                <a:cubicBezTo>
                  <a:pt x="297" y="138"/>
                  <a:pt x="298" y="53"/>
                  <a:pt x="239" y="17"/>
                </a:cubicBezTo>
                <a:cubicBezTo>
                  <a:pt x="225" y="8"/>
                  <a:pt x="212" y="3"/>
                  <a:pt x="199" y="0"/>
                </a:cubicBezTo>
                <a:cubicBezTo>
                  <a:pt x="147" y="0"/>
                  <a:pt x="147" y="0"/>
                  <a:pt x="147" y="0"/>
                </a:cubicBezTo>
                <a:cubicBezTo>
                  <a:pt x="118" y="6"/>
                  <a:pt x="89" y="22"/>
                  <a:pt x="60" y="46"/>
                </a:cubicBezTo>
                <a:cubicBezTo>
                  <a:pt x="0" y="95"/>
                  <a:pt x="12" y="210"/>
                  <a:pt x="34" y="225"/>
                </a:cubicBezTo>
                <a:cubicBezTo>
                  <a:pt x="55" y="240"/>
                  <a:pt x="52" y="254"/>
                  <a:pt x="45" y="272"/>
                </a:cubicBezTo>
                <a:cubicBezTo>
                  <a:pt x="38" y="290"/>
                  <a:pt x="49" y="304"/>
                  <a:pt x="60" y="302"/>
                </a:cubicBezTo>
                <a:cubicBezTo>
                  <a:pt x="72" y="295"/>
                  <a:pt x="69" y="327"/>
                  <a:pt x="75" y="330"/>
                </a:cubicBezTo>
                <a:cubicBezTo>
                  <a:pt x="87" y="334"/>
                  <a:pt x="76" y="340"/>
                  <a:pt x="86" y="344"/>
                </a:cubicBezTo>
                <a:cubicBezTo>
                  <a:pt x="102" y="357"/>
                  <a:pt x="93" y="372"/>
                  <a:pt x="107" y="380"/>
                </a:cubicBezTo>
                <a:cubicBezTo>
                  <a:pt x="122" y="388"/>
                  <a:pt x="151" y="374"/>
                  <a:pt x="174" y="378"/>
                </a:cubicBezTo>
                <a:cubicBezTo>
                  <a:pt x="197" y="381"/>
                  <a:pt x="216" y="403"/>
                  <a:pt x="237" y="411"/>
                </a:cubicBezTo>
                <a:cubicBezTo>
                  <a:pt x="251" y="417"/>
                  <a:pt x="277" y="437"/>
                  <a:pt x="277" y="437"/>
                </a:cubicBezTo>
                <a:cubicBezTo>
                  <a:pt x="294" y="455"/>
                  <a:pt x="311" y="494"/>
                  <a:pt x="317" y="522"/>
                </a:cubicBezTo>
                <a:cubicBezTo>
                  <a:pt x="778" y="522"/>
                  <a:pt x="778" y="522"/>
                  <a:pt x="778" y="522"/>
                </a:cubicBezTo>
                <a:cubicBezTo>
                  <a:pt x="771" y="500"/>
                  <a:pt x="765" y="480"/>
                  <a:pt x="757" y="458"/>
                </a:cubicBezTo>
                <a:close/>
              </a:path>
            </a:pathLst>
          </a:custGeom>
          <a:solidFill>
            <a:schemeClr val="tx2">
              <a:lumMod val="75000"/>
            </a:schemeClr>
          </a:solidFill>
          <a:ln>
            <a:noFill/>
          </a:ln>
        </p:spPr>
        <p:txBody>
          <a:bodyPr vert="horz" wrap="square" lIns="121920" tIns="60960" rIns="121920" bIns="60960" numCol="1" anchor="t" anchorCtr="0" compatLnSpc="1">
            <a:prstTxWarp prst="textNoShape">
              <a:avLst/>
            </a:prstTxWarp>
          </a:bodyPr>
          <a:lstStyle/>
          <a:p>
            <a:endParaRPr lang="en-US" sz="2400">
              <a:solidFill>
                <a:prstClr val="black"/>
              </a:solidFill>
            </a:endParaRPr>
          </a:p>
        </p:txBody>
      </p:sp>
      <p:grpSp>
        <p:nvGrpSpPr>
          <p:cNvPr id="25" name="Group 24"/>
          <p:cNvGrpSpPr/>
          <p:nvPr/>
        </p:nvGrpSpPr>
        <p:grpSpPr>
          <a:xfrm>
            <a:off x="4506384" y="2823633"/>
            <a:ext cx="2463801" cy="1117600"/>
            <a:chOff x="3379787" y="2117725"/>
            <a:chExt cx="1847851" cy="838200"/>
          </a:xfrm>
          <a:solidFill>
            <a:schemeClr val="bg2">
              <a:lumMod val="75000"/>
            </a:schemeClr>
          </a:solidFill>
        </p:grpSpPr>
        <p:sp>
          <p:nvSpPr>
            <p:cNvPr id="17" name="Freeform 19"/>
            <p:cNvSpPr>
              <a:spLocks/>
            </p:cNvSpPr>
            <p:nvPr/>
          </p:nvSpPr>
          <p:spPr bwMode="auto">
            <a:xfrm>
              <a:off x="3379787" y="2117725"/>
              <a:ext cx="1681163" cy="838200"/>
            </a:xfrm>
            <a:custGeom>
              <a:avLst/>
              <a:gdLst>
                <a:gd name="T0" fmla="*/ 874 w 1048"/>
                <a:gd name="T1" fmla="*/ 103 h 523"/>
                <a:gd name="T2" fmla="*/ 833 w 1048"/>
                <a:gd name="T3" fmla="*/ 0 h 523"/>
                <a:gd name="T4" fmla="*/ 372 w 1048"/>
                <a:gd name="T5" fmla="*/ 0 h 523"/>
                <a:gd name="T6" fmla="*/ 375 w 1048"/>
                <a:gd name="T7" fmla="*/ 21 h 523"/>
                <a:gd name="T8" fmla="*/ 367 w 1048"/>
                <a:gd name="T9" fmla="*/ 101 h 523"/>
                <a:gd name="T10" fmla="*/ 365 w 1048"/>
                <a:gd name="T11" fmla="*/ 204 h 523"/>
                <a:gd name="T12" fmla="*/ 377 w 1048"/>
                <a:gd name="T13" fmla="*/ 250 h 523"/>
                <a:gd name="T14" fmla="*/ 344 w 1048"/>
                <a:gd name="T15" fmla="*/ 241 h 523"/>
                <a:gd name="T16" fmla="*/ 257 w 1048"/>
                <a:gd name="T17" fmla="*/ 226 h 523"/>
                <a:gd name="T18" fmla="*/ 163 w 1048"/>
                <a:gd name="T19" fmla="*/ 182 h 523"/>
                <a:gd name="T20" fmla="*/ 153 w 1048"/>
                <a:gd name="T21" fmla="*/ 143 h 523"/>
                <a:gd name="T22" fmla="*/ 128 w 1048"/>
                <a:gd name="T23" fmla="*/ 96 h 523"/>
                <a:gd name="T24" fmla="*/ 102 w 1048"/>
                <a:gd name="T25" fmla="*/ 95 h 523"/>
                <a:gd name="T26" fmla="*/ 74 w 1048"/>
                <a:gd name="T27" fmla="*/ 82 h 523"/>
                <a:gd name="T28" fmla="*/ 52 w 1048"/>
                <a:gd name="T29" fmla="*/ 77 h 523"/>
                <a:gd name="T30" fmla="*/ 33 w 1048"/>
                <a:gd name="T31" fmla="*/ 94 h 523"/>
                <a:gd name="T32" fmla="*/ 20 w 1048"/>
                <a:gd name="T33" fmla="*/ 108 h 523"/>
                <a:gd name="T34" fmla="*/ 11 w 1048"/>
                <a:gd name="T35" fmla="*/ 131 h 523"/>
                <a:gd name="T36" fmla="*/ 8 w 1048"/>
                <a:gd name="T37" fmla="*/ 144 h 523"/>
                <a:gd name="T38" fmla="*/ 9 w 1048"/>
                <a:gd name="T39" fmla="*/ 164 h 523"/>
                <a:gd name="T40" fmla="*/ 11 w 1048"/>
                <a:gd name="T41" fmla="*/ 183 h 523"/>
                <a:gd name="T42" fmla="*/ 39 w 1048"/>
                <a:gd name="T43" fmla="*/ 211 h 523"/>
                <a:gd name="T44" fmla="*/ 69 w 1048"/>
                <a:gd name="T45" fmla="*/ 218 h 523"/>
                <a:gd name="T46" fmla="*/ 81 w 1048"/>
                <a:gd name="T47" fmla="*/ 231 h 523"/>
                <a:gd name="T48" fmla="*/ 245 w 1048"/>
                <a:gd name="T49" fmla="*/ 313 h 523"/>
                <a:gd name="T50" fmla="*/ 410 w 1048"/>
                <a:gd name="T51" fmla="*/ 373 h 523"/>
                <a:gd name="T52" fmla="*/ 483 w 1048"/>
                <a:gd name="T53" fmla="*/ 297 h 523"/>
                <a:gd name="T54" fmla="*/ 516 w 1048"/>
                <a:gd name="T55" fmla="*/ 162 h 523"/>
                <a:gd name="T56" fmla="*/ 553 w 1048"/>
                <a:gd name="T57" fmla="*/ 178 h 523"/>
                <a:gd name="T58" fmla="*/ 612 w 1048"/>
                <a:gd name="T59" fmla="*/ 266 h 523"/>
                <a:gd name="T60" fmla="*/ 664 w 1048"/>
                <a:gd name="T61" fmla="*/ 375 h 523"/>
                <a:gd name="T62" fmla="*/ 523 w 1048"/>
                <a:gd name="T63" fmla="*/ 431 h 523"/>
                <a:gd name="T64" fmla="*/ 274 w 1048"/>
                <a:gd name="T65" fmla="*/ 523 h 523"/>
                <a:gd name="T66" fmla="*/ 1048 w 1048"/>
                <a:gd name="T67" fmla="*/ 523 h 523"/>
                <a:gd name="T68" fmla="*/ 1022 w 1048"/>
                <a:gd name="T69" fmla="*/ 386 h 523"/>
                <a:gd name="T70" fmla="*/ 874 w 1048"/>
                <a:gd name="T71" fmla="*/ 103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48" h="523">
                  <a:moveTo>
                    <a:pt x="874" y="103"/>
                  </a:moveTo>
                  <a:cubicBezTo>
                    <a:pt x="853" y="59"/>
                    <a:pt x="842" y="28"/>
                    <a:pt x="833" y="0"/>
                  </a:cubicBezTo>
                  <a:cubicBezTo>
                    <a:pt x="372" y="0"/>
                    <a:pt x="372" y="0"/>
                    <a:pt x="372" y="0"/>
                  </a:cubicBezTo>
                  <a:cubicBezTo>
                    <a:pt x="374" y="8"/>
                    <a:pt x="375" y="15"/>
                    <a:pt x="375" y="21"/>
                  </a:cubicBezTo>
                  <a:cubicBezTo>
                    <a:pt x="375" y="48"/>
                    <a:pt x="375" y="73"/>
                    <a:pt x="367" y="101"/>
                  </a:cubicBezTo>
                  <a:cubicBezTo>
                    <a:pt x="358" y="129"/>
                    <a:pt x="350" y="189"/>
                    <a:pt x="365" y="204"/>
                  </a:cubicBezTo>
                  <a:cubicBezTo>
                    <a:pt x="380" y="220"/>
                    <a:pt x="378" y="249"/>
                    <a:pt x="377" y="250"/>
                  </a:cubicBezTo>
                  <a:cubicBezTo>
                    <a:pt x="375" y="251"/>
                    <a:pt x="367" y="249"/>
                    <a:pt x="344" y="241"/>
                  </a:cubicBezTo>
                  <a:cubicBezTo>
                    <a:pt x="322" y="233"/>
                    <a:pt x="289" y="236"/>
                    <a:pt x="257" y="226"/>
                  </a:cubicBezTo>
                  <a:cubicBezTo>
                    <a:pt x="224" y="216"/>
                    <a:pt x="181" y="190"/>
                    <a:pt x="163" y="182"/>
                  </a:cubicBezTo>
                  <a:cubicBezTo>
                    <a:pt x="145" y="173"/>
                    <a:pt x="154" y="164"/>
                    <a:pt x="153" y="143"/>
                  </a:cubicBezTo>
                  <a:cubicBezTo>
                    <a:pt x="152" y="121"/>
                    <a:pt x="140" y="107"/>
                    <a:pt x="128" y="96"/>
                  </a:cubicBezTo>
                  <a:cubicBezTo>
                    <a:pt x="116" y="85"/>
                    <a:pt x="107" y="89"/>
                    <a:pt x="102" y="95"/>
                  </a:cubicBezTo>
                  <a:cubicBezTo>
                    <a:pt x="98" y="100"/>
                    <a:pt x="79" y="94"/>
                    <a:pt x="74" y="82"/>
                  </a:cubicBezTo>
                  <a:cubicBezTo>
                    <a:pt x="69" y="70"/>
                    <a:pt x="61" y="71"/>
                    <a:pt x="52" y="77"/>
                  </a:cubicBezTo>
                  <a:cubicBezTo>
                    <a:pt x="42" y="83"/>
                    <a:pt x="33" y="85"/>
                    <a:pt x="33" y="94"/>
                  </a:cubicBezTo>
                  <a:cubicBezTo>
                    <a:pt x="33" y="102"/>
                    <a:pt x="29" y="108"/>
                    <a:pt x="20" y="108"/>
                  </a:cubicBezTo>
                  <a:cubicBezTo>
                    <a:pt x="11" y="109"/>
                    <a:pt x="1" y="124"/>
                    <a:pt x="11" y="131"/>
                  </a:cubicBezTo>
                  <a:cubicBezTo>
                    <a:pt x="21" y="138"/>
                    <a:pt x="1" y="138"/>
                    <a:pt x="8" y="144"/>
                  </a:cubicBezTo>
                  <a:cubicBezTo>
                    <a:pt x="14" y="151"/>
                    <a:pt x="0" y="158"/>
                    <a:pt x="9" y="164"/>
                  </a:cubicBezTo>
                  <a:cubicBezTo>
                    <a:pt x="19" y="169"/>
                    <a:pt x="8" y="170"/>
                    <a:pt x="11" y="183"/>
                  </a:cubicBezTo>
                  <a:cubicBezTo>
                    <a:pt x="15" y="196"/>
                    <a:pt x="20" y="195"/>
                    <a:pt x="39" y="211"/>
                  </a:cubicBezTo>
                  <a:cubicBezTo>
                    <a:pt x="59" y="227"/>
                    <a:pt x="69" y="218"/>
                    <a:pt x="69" y="218"/>
                  </a:cubicBezTo>
                  <a:cubicBezTo>
                    <a:pt x="69" y="218"/>
                    <a:pt x="69" y="218"/>
                    <a:pt x="81" y="231"/>
                  </a:cubicBezTo>
                  <a:cubicBezTo>
                    <a:pt x="98" y="251"/>
                    <a:pt x="187" y="282"/>
                    <a:pt x="245" y="313"/>
                  </a:cubicBezTo>
                  <a:cubicBezTo>
                    <a:pt x="302" y="344"/>
                    <a:pt x="363" y="373"/>
                    <a:pt x="410" y="373"/>
                  </a:cubicBezTo>
                  <a:cubicBezTo>
                    <a:pt x="456" y="374"/>
                    <a:pt x="475" y="342"/>
                    <a:pt x="483" y="297"/>
                  </a:cubicBezTo>
                  <a:cubicBezTo>
                    <a:pt x="491" y="253"/>
                    <a:pt x="516" y="162"/>
                    <a:pt x="516" y="162"/>
                  </a:cubicBezTo>
                  <a:cubicBezTo>
                    <a:pt x="516" y="162"/>
                    <a:pt x="516" y="167"/>
                    <a:pt x="553" y="178"/>
                  </a:cubicBezTo>
                  <a:cubicBezTo>
                    <a:pt x="595" y="188"/>
                    <a:pt x="602" y="223"/>
                    <a:pt x="612" y="266"/>
                  </a:cubicBezTo>
                  <a:cubicBezTo>
                    <a:pt x="623" y="308"/>
                    <a:pt x="655" y="355"/>
                    <a:pt x="664" y="375"/>
                  </a:cubicBezTo>
                  <a:cubicBezTo>
                    <a:pt x="672" y="394"/>
                    <a:pt x="610" y="404"/>
                    <a:pt x="523" y="431"/>
                  </a:cubicBezTo>
                  <a:cubicBezTo>
                    <a:pt x="447" y="454"/>
                    <a:pt x="349" y="494"/>
                    <a:pt x="274" y="523"/>
                  </a:cubicBezTo>
                  <a:cubicBezTo>
                    <a:pt x="1048" y="523"/>
                    <a:pt x="1048" y="523"/>
                    <a:pt x="1048" y="523"/>
                  </a:cubicBezTo>
                  <a:cubicBezTo>
                    <a:pt x="1038" y="480"/>
                    <a:pt x="1029" y="435"/>
                    <a:pt x="1022" y="386"/>
                  </a:cubicBezTo>
                  <a:cubicBezTo>
                    <a:pt x="1001" y="241"/>
                    <a:pt x="914" y="185"/>
                    <a:pt x="874" y="103"/>
                  </a:cubicBez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solidFill>
                  <a:prstClr val="black"/>
                </a:solidFill>
              </a:endParaRPr>
            </a:p>
          </p:txBody>
        </p:sp>
        <p:sp>
          <p:nvSpPr>
            <p:cNvPr id="18" name="Freeform 20"/>
            <p:cNvSpPr>
              <a:spLocks/>
            </p:cNvSpPr>
            <p:nvPr/>
          </p:nvSpPr>
          <p:spPr bwMode="auto">
            <a:xfrm>
              <a:off x="5008563" y="2117725"/>
              <a:ext cx="219075" cy="93663"/>
            </a:xfrm>
            <a:custGeom>
              <a:avLst/>
              <a:gdLst>
                <a:gd name="T0" fmla="*/ 53 w 137"/>
                <a:gd name="T1" fmla="*/ 38 h 59"/>
                <a:gd name="T2" fmla="*/ 94 w 137"/>
                <a:gd name="T3" fmla="*/ 56 h 59"/>
                <a:gd name="T4" fmla="*/ 114 w 137"/>
                <a:gd name="T5" fmla="*/ 32 h 59"/>
                <a:gd name="T6" fmla="*/ 132 w 137"/>
                <a:gd name="T7" fmla="*/ 17 h 59"/>
                <a:gd name="T8" fmla="*/ 137 w 137"/>
                <a:gd name="T9" fmla="*/ 0 h 59"/>
                <a:gd name="T10" fmla="*/ 0 w 137"/>
                <a:gd name="T11" fmla="*/ 0 h 59"/>
                <a:gd name="T12" fmla="*/ 53 w 137"/>
                <a:gd name="T13" fmla="*/ 38 h 59"/>
              </a:gdLst>
              <a:ahLst/>
              <a:cxnLst>
                <a:cxn ang="0">
                  <a:pos x="T0" y="T1"/>
                </a:cxn>
                <a:cxn ang="0">
                  <a:pos x="T2" y="T3"/>
                </a:cxn>
                <a:cxn ang="0">
                  <a:pos x="T4" y="T5"/>
                </a:cxn>
                <a:cxn ang="0">
                  <a:pos x="T6" y="T7"/>
                </a:cxn>
                <a:cxn ang="0">
                  <a:pos x="T8" y="T9"/>
                </a:cxn>
                <a:cxn ang="0">
                  <a:pos x="T10" y="T11"/>
                </a:cxn>
                <a:cxn ang="0">
                  <a:pos x="T12" y="T13"/>
                </a:cxn>
              </a:cxnLst>
              <a:rect l="0" t="0" r="r" b="b"/>
              <a:pathLst>
                <a:path w="137" h="59">
                  <a:moveTo>
                    <a:pt x="53" y="38"/>
                  </a:moveTo>
                  <a:cubicBezTo>
                    <a:pt x="78" y="45"/>
                    <a:pt x="81" y="54"/>
                    <a:pt x="94" y="56"/>
                  </a:cubicBezTo>
                  <a:cubicBezTo>
                    <a:pt x="108" y="59"/>
                    <a:pt x="109" y="40"/>
                    <a:pt x="114" y="32"/>
                  </a:cubicBezTo>
                  <a:cubicBezTo>
                    <a:pt x="120" y="23"/>
                    <a:pt x="126" y="31"/>
                    <a:pt x="132" y="17"/>
                  </a:cubicBezTo>
                  <a:cubicBezTo>
                    <a:pt x="135" y="11"/>
                    <a:pt x="136" y="6"/>
                    <a:pt x="137" y="0"/>
                  </a:cubicBezTo>
                  <a:cubicBezTo>
                    <a:pt x="0" y="0"/>
                    <a:pt x="0" y="0"/>
                    <a:pt x="0" y="0"/>
                  </a:cubicBezTo>
                  <a:cubicBezTo>
                    <a:pt x="18" y="25"/>
                    <a:pt x="32" y="32"/>
                    <a:pt x="53"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solidFill>
                  <a:prstClr val="black"/>
                </a:solidFill>
              </a:endParaRPr>
            </a:p>
          </p:txBody>
        </p:sp>
      </p:grpSp>
      <p:sp>
        <p:nvSpPr>
          <p:cNvPr id="19" name="Freeform 21"/>
          <p:cNvSpPr>
            <a:spLocks/>
          </p:cNvSpPr>
          <p:nvPr/>
        </p:nvSpPr>
        <p:spPr bwMode="auto">
          <a:xfrm>
            <a:off x="4785785" y="3941234"/>
            <a:ext cx="2705100" cy="1119717"/>
          </a:xfrm>
          <a:custGeom>
            <a:avLst/>
            <a:gdLst>
              <a:gd name="T0" fmla="*/ 114 w 1264"/>
              <a:gd name="T1" fmla="*/ 11 h 523"/>
              <a:gd name="T2" fmla="*/ 24 w 1264"/>
              <a:gd name="T3" fmla="*/ 161 h 523"/>
              <a:gd name="T4" fmla="*/ 204 w 1264"/>
              <a:gd name="T5" fmla="*/ 331 h 523"/>
              <a:gd name="T6" fmla="*/ 481 w 1264"/>
              <a:gd name="T7" fmla="*/ 520 h 523"/>
              <a:gd name="T8" fmla="*/ 484 w 1264"/>
              <a:gd name="T9" fmla="*/ 523 h 523"/>
              <a:gd name="T10" fmla="*/ 684 w 1264"/>
              <a:gd name="T11" fmla="*/ 523 h 523"/>
              <a:gd name="T12" fmla="*/ 618 w 1264"/>
              <a:gd name="T13" fmla="*/ 473 h 523"/>
              <a:gd name="T14" fmla="*/ 472 w 1264"/>
              <a:gd name="T15" fmla="*/ 344 h 523"/>
              <a:gd name="T16" fmla="*/ 363 w 1264"/>
              <a:gd name="T17" fmla="*/ 151 h 523"/>
              <a:gd name="T18" fmla="*/ 464 w 1264"/>
              <a:gd name="T19" fmla="*/ 159 h 523"/>
              <a:gd name="T20" fmla="*/ 715 w 1264"/>
              <a:gd name="T21" fmla="*/ 133 h 523"/>
              <a:gd name="T22" fmla="*/ 861 w 1264"/>
              <a:gd name="T23" fmla="*/ 403 h 523"/>
              <a:gd name="T24" fmla="*/ 944 w 1264"/>
              <a:gd name="T25" fmla="*/ 523 h 523"/>
              <a:gd name="T26" fmla="*/ 1264 w 1264"/>
              <a:gd name="T27" fmla="*/ 523 h 523"/>
              <a:gd name="T28" fmla="*/ 1120 w 1264"/>
              <a:gd name="T29" fmla="*/ 444 h 523"/>
              <a:gd name="T30" fmla="*/ 988 w 1264"/>
              <a:gd name="T31" fmla="*/ 241 h 523"/>
              <a:gd name="T32" fmla="*/ 917 w 1264"/>
              <a:gd name="T33" fmla="*/ 0 h 523"/>
              <a:gd name="T34" fmla="*/ 143 w 1264"/>
              <a:gd name="T35" fmla="*/ 0 h 523"/>
              <a:gd name="T36" fmla="*/ 114 w 1264"/>
              <a:gd name="T37" fmla="*/ 11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64" h="523">
                <a:moveTo>
                  <a:pt x="114" y="11"/>
                </a:moveTo>
                <a:cubicBezTo>
                  <a:pt x="38" y="40"/>
                  <a:pt x="0" y="83"/>
                  <a:pt x="24" y="161"/>
                </a:cubicBezTo>
                <a:cubicBezTo>
                  <a:pt x="49" y="239"/>
                  <a:pt x="139" y="276"/>
                  <a:pt x="204" y="331"/>
                </a:cubicBezTo>
                <a:cubicBezTo>
                  <a:pt x="268" y="386"/>
                  <a:pt x="431" y="485"/>
                  <a:pt x="481" y="520"/>
                </a:cubicBezTo>
                <a:cubicBezTo>
                  <a:pt x="482" y="521"/>
                  <a:pt x="483" y="522"/>
                  <a:pt x="484" y="523"/>
                </a:cubicBezTo>
                <a:cubicBezTo>
                  <a:pt x="684" y="523"/>
                  <a:pt x="684" y="523"/>
                  <a:pt x="684" y="523"/>
                </a:cubicBezTo>
                <a:cubicBezTo>
                  <a:pt x="667" y="506"/>
                  <a:pt x="646" y="489"/>
                  <a:pt x="618" y="473"/>
                </a:cubicBezTo>
                <a:cubicBezTo>
                  <a:pt x="563" y="441"/>
                  <a:pt x="519" y="404"/>
                  <a:pt x="472" y="344"/>
                </a:cubicBezTo>
                <a:cubicBezTo>
                  <a:pt x="426" y="284"/>
                  <a:pt x="347" y="158"/>
                  <a:pt x="363" y="151"/>
                </a:cubicBezTo>
                <a:cubicBezTo>
                  <a:pt x="379" y="145"/>
                  <a:pt x="425" y="156"/>
                  <a:pt x="464" y="159"/>
                </a:cubicBezTo>
                <a:cubicBezTo>
                  <a:pt x="643" y="162"/>
                  <a:pt x="715" y="133"/>
                  <a:pt x="715" y="133"/>
                </a:cubicBezTo>
                <a:cubicBezTo>
                  <a:pt x="755" y="230"/>
                  <a:pt x="824" y="356"/>
                  <a:pt x="861" y="403"/>
                </a:cubicBezTo>
                <a:cubicBezTo>
                  <a:pt x="897" y="451"/>
                  <a:pt x="895" y="476"/>
                  <a:pt x="944" y="523"/>
                </a:cubicBezTo>
                <a:cubicBezTo>
                  <a:pt x="1264" y="523"/>
                  <a:pt x="1264" y="523"/>
                  <a:pt x="1264" y="523"/>
                </a:cubicBezTo>
                <a:cubicBezTo>
                  <a:pt x="1212" y="483"/>
                  <a:pt x="1154" y="458"/>
                  <a:pt x="1120" y="444"/>
                </a:cubicBezTo>
                <a:cubicBezTo>
                  <a:pt x="1069" y="423"/>
                  <a:pt x="1030" y="371"/>
                  <a:pt x="988" y="241"/>
                </a:cubicBezTo>
                <a:cubicBezTo>
                  <a:pt x="960" y="156"/>
                  <a:pt x="936" y="82"/>
                  <a:pt x="917" y="0"/>
                </a:cubicBezTo>
                <a:cubicBezTo>
                  <a:pt x="143" y="0"/>
                  <a:pt x="143" y="0"/>
                  <a:pt x="143" y="0"/>
                </a:cubicBezTo>
                <a:cubicBezTo>
                  <a:pt x="133" y="4"/>
                  <a:pt x="123" y="8"/>
                  <a:pt x="114" y="11"/>
                </a:cubicBezTo>
                <a:close/>
              </a:path>
            </a:pathLst>
          </a:custGeom>
          <a:solidFill>
            <a:schemeClr val="accent1">
              <a:lumMod val="75000"/>
            </a:schemeClr>
          </a:solidFill>
          <a:ln>
            <a:noFill/>
          </a:ln>
        </p:spPr>
        <p:txBody>
          <a:bodyPr vert="horz" wrap="square" lIns="121920" tIns="60960" rIns="121920" bIns="60960" numCol="1" anchor="t" anchorCtr="0" compatLnSpc="1">
            <a:prstTxWarp prst="textNoShape">
              <a:avLst/>
            </a:prstTxWarp>
          </a:bodyPr>
          <a:lstStyle/>
          <a:p>
            <a:endParaRPr lang="en-US" sz="2400">
              <a:solidFill>
                <a:prstClr val="black"/>
              </a:solidFill>
            </a:endParaRPr>
          </a:p>
        </p:txBody>
      </p:sp>
      <p:grpSp>
        <p:nvGrpSpPr>
          <p:cNvPr id="23" name="Group 22"/>
          <p:cNvGrpSpPr/>
          <p:nvPr/>
        </p:nvGrpSpPr>
        <p:grpSpPr>
          <a:xfrm>
            <a:off x="5535084" y="5060951"/>
            <a:ext cx="2607733" cy="1115484"/>
            <a:chOff x="4151313" y="3795713"/>
            <a:chExt cx="1955800" cy="836613"/>
          </a:xfrm>
          <a:solidFill>
            <a:schemeClr val="accent2">
              <a:lumMod val="75000"/>
            </a:schemeClr>
          </a:solidFill>
        </p:grpSpPr>
        <p:sp>
          <p:nvSpPr>
            <p:cNvPr id="20" name="Freeform 22"/>
            <p:cNvSpPr>
              <a:spLocks/>
            </p:cNvSpPr>
            <p:nvPr/>
          </p:nvSpPr>
          <p:spPr bwMode="auto">
            <a:xfrm>
              <a:off x="5103813" y="3795713"/>
              <a:ext cx="1003300" cy="836613"/>
            </a:xfrm>
            <a:custGeom>
              <a:avLst/>
              <a:gdLst>
                <a:gd name="T0" fmla="*/ 2 w 625"/>
                <a:gd name="T1" fmla="*/ 1 h 522"/>
                <a:gd name="T2" fmla="*/ 150 w 625"/>
                <a:gd name="T3" fmla="*/ 93 h 522"/>
                <a:gd name="T4" fmla="*/ 410 w 625"/>
                <a:gd name="T5" fmla="*/ 264 h 522"/>
                <a:gd name="T6" fmla="*/ 468 w 625"/>
                <a:gd name="T7" fmla="*/ 353 h 522"/>
                <a:gd name="T8" fmla="*/ 402 w 625"/>
                <a:gd name="T9" fmla="*/ 463 h 522"/>
                <a:gd name="T10" fmla="*/ 361 w 625"/>
                <a:gd name="T11" fmla="*/ 508 h 522"/>
                <a:gd name="T12" fmla="*/ 365 w 625"/>
                <a:gd name="T13" fmla="*/ 522 h 522"/>
                <a:gd name="T14" fmla="*/ 426 w 625"/>
                <a:gd name="T15" fmla="*/ 522 h 522"/>
                <a:gd name="T16" fmla="*/ 486 w 625"/>
                <a:gd name="T17" fmla="*/ 488 h 522"/>
                <a:gd name="T18" fmla="*/ 574 w 625"/>
                <a:gd name="T19" fmla="*/ 403 h 522"/>
                <a:gd name="T20" fmla="*/ 585 w 625"/>
                <a:gd name="T21" fmla="*/ 308 h 522"/>
                <a:gd name="T22" fmla="*/ 509 w 625"/>
                <a:gd name="T23" fmla="*/ 215 h 522"/>
                <a:gd name="T24" fmla="*/ 391 w 625"/>
                <a:gd name="T25" fmla="*/ 68 h 522"/>
                <a:gd name="T26" fmla="*/ 320 w 625"/>
                <a:gd name="T27" fmla="*/ 0 h 522"/>
                <a:gd name="T28" fmla="*/ 0 w 625"/>
                <a:gd name="T29" fmla="*/ 0 h 522"/>
                <a:gd name="T30" fmla="*/ 2 w 625"/>
                <a:gd name="T31" fmla="*/ 1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25" h="522">
                  <a:moveTo>
                    <a:pt x="2" y="1"/>
                  </a:moveTo>
                  <a:cubicBezTo>
                    <a:pt x="53" y="49"/>
                    <a:pt x="71" y="33"/>
                    <a:pt x="150" y="93"/>
                  </a:cubicBezTo>
                  <a:cubicBezTo>
                    <a:pt x="225" y="156"/>
                    <a:pt x="367" y="232"/>
                    <a:pt x="410" y="264"/>
                  </a:cubicBezTo>
                  <a:cubicBezTo>
                    <a:pt x="453" y="296"/>
                    <a:pt x="469" y="311"/>
                    <a:pt x="468" y="353"/>
                  </a:cubicBezTo>
                  <a:cubicBezTo>
                    <a:pt x="467" y="395"/>
                    <a:pt x="433" y="449"/>
                    <a:pt x="402" y="463"/>
                  </a:cubicBezTo>
                  <a:cubicBezTo>
                    <a:pt x="371" y="477"/>
                    <a:pt x="363" y="481"/>
                    <a:pt x="361" y="508"/>
                  </a:cubicBezTo>
                  <a:cubicBezTo>
                    <a:pt x="361" y="515"/>
                    <a:pt x="362" y="520"/>
                    <a:pt x="365" y="522"/>
                  </a:cubicBezTo>
                  <a:cubicBezTo>
                    <a:pt x="426" y="522"/>
                    <a:pt x="426" y="522"/>
                    <a:pt x="426" y="522"/>
                  </a:cubicBezTo>
                  <a:cubicBezTo>
                    <a:pt x="444" y="521"/>
                    <a:pt x="464" y="514"/>
                    <a:pt x="486" y="488"/>
                  </a:cubicBezTo>
                  <a:cubicBezTo>
                    <a:pt x="517" y="451"/>
                    <a:pt x="525" y="423"/>
                    <a:pt x="574" y="403"/>
                  </a:cubicBezTo>
                  <a:cubicBezTo>
                    <a:pt x="623" y="382"/>
                    <a:pt x="625" y="339"/>
                    <a:pt x="585" y="308"/>
                  </a:cubicBezTo>
                  <a:cubicBezTo>
                    <a:pt x="546" y="277"/>
                    <a:pt x="557" y="261"/>
                    <a:pt x="509" y="215"/>
                  </a:cubicBezTo>
                  <a:cubicBezTo>
                    <a:pt x="461" y="168"/>
                    <a:pt x="452" y="149"/>
                    <a:pt x="391" y="68"/>
                  </a:cubicBezTo>
                  <a:cubicBezTo>
                    <a:pt x="371" y="42"/>
                    <a:pt x="346" y="19"/>
                    <a:pt x="320" y="0"/>
                  </a:cubicBezTo>
                  <a:cubicBezTo>
                    <a:pt x="0" y="0"/>
                    <a:pt x="0" y="0"/>
                    <a:pt x="0" y="0"/>
                  </a:cubicBezTo>
                  <a:cubicBezTo>
                    <a:pt x="1" y="0"/>
                    <a:pt x="1" y="1"/>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solidFill>
                  <a:prstClr val="black"/>
                </a:solidFill>
              </a:endParaRPr>
            </a:p>
          </p:txBody>
        </p:sp>
        <p:sp>
          <p:nvSpPr>
            <p:cNvPr id="21" name="Freeform 23"/>
            <p:cNvSpPr>
              <a:spLocks/>
            </p:cNvSpPr>
            <p:nvPr/>
          </p:nvSpPr>
          <p:spPr bwMode="auto">
            <a:xfrm>
              <a:off x="4151313" y="3795713"/>
              <a:ext cx="638175" cy="396875"/>
            </a:xfrm>
            <a:custGeom>
              <a:avLst/>
              <a:gdLst>
                <a:gd name="T0" fmla="*/ 164 w 398"/>
                <a:gd name="T1" fmla="*/ 92 h 248"/>
                <a:gd name="T2" fmla="*/ 72 w 398"/>
                <a:gd name="T3" fmla="*/ 186 h 248"/>
                <a:gd name="T4" fmla="*/ 1 w 398"/>
                <a:gd name="T5" fmla="*/ 208 h 248"/>
                <a:gd name="T6" fmla="*/ 49 w 398"/>
                <a:gd name="T7" fmla="*/ 244 h 248"/>
                <a:gd name="T8" fmla="*/ 119 w 398"/>
                <a:gd name="T9" fmla="*/ 248 h 248"/>
                <a:gd name="T10" fmla="*/ 208 w 398"/>
                <a:gd name="T11" fmla="*/ 208 h 248"/>
                <a:gd name="T12" fmla="*/ 370 w 398"/>
                <a:gd name="T13" fmla="*/ 105 h 248"/>
                <a:gd name="T14" fmla="*/ 374 w 398"/>
                <a:gd name="T15" fmla="*/ 44 h 248"/>
                <a:gd name="T16" fmla="*/ 334 w 398"/>
                <a:gd name="T17" fmla="*/ 0 h 248"/>
                <a:gd name="T18" fmla="*/ 134 w 398"/>
                <a:gd name="T19" fmla="*/ 0 h 248"/>
                <a:gd name="T20" fmla="*/ 164 w 398"/>
                <a:gd name="T21" fmla="*/ 92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8" h="248">
                  <a:moveTo>
                    <a:pt x="164" y="92"/>
                  </a:moveTo>
                  <a:cubicBezTo>
                    <a:pt x="139" y="125"/>
                    <a:pt x="108" y="169"/>
                    <a:pt x="72" y="186"/>
                  </a:cubicBezTo>
                  <a:cubicBezTo>
                    <a:pt x="36" y="203"/>
                    <a:pt x="1" y="192"/>
                    <a:pt x="1" y="208"/>
                  </a:cubicBezTo>
                  <a:cubicBezTo>
                    <a:pt x="0" y="225"/>
                    <a:pt x="19" y="243"/>
                    <a:pt x="49" y="244"/>
                  </a:cubicBezTo>
                  <a:cubicBezTo>
                    <a:pt x="79" y="246"/>
                    <a:pt x="84" y="247"/>
                    <a:pt x="119" y="248"/>
                  </a:cubicBezTo>
                  <a:cubicBezTo>
                    <a:pt x="153" y="248"/>
                    <a:pt x="208" y="208"/>
                    <a:pt x="208" y="208"/>
                  </a:cubicBezTo>
                  <a:cubicBezTo>
                    <a:pt x="276" y="152"/>
                    <a:pt x="342" y="125"/>
                    <a:pt x="370" y="105"/>
                  </a:cubicBezTo>
                  <a:cubicBezTo>
                    <a:pt x="398" y="86"/>
                    <a:pt x="397" y="73"/>
                    <a:pt x="374" y="44"/>
                  </a:cubicBezTo>
                  <a:cubicBezTo>
                    <a:pt x="362" y="30"/>
                    <a:pt x="350" y="15"/>
                    <a:pt x="334" y="0"/>
                  </a:cubicBezTo>
                  <a:cubicBezTo>
                    <a:pt x="134" y="0"/>
                    <a:pt x="134" y="0"/>
                    <a:pt x="134" y="0"/>
                  </a:cubicBezTo>
                  <a:cubicBezTo>
                    <a:pt x="180" y="34"/>
                    <a:pt x="189" y="59"/>
                    <a:pt x="164"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solidFill>
                  <a:prstClr val="black"/>
                </a:solidFill>
              </a:endParaRPr>
            </a:p>
          </p:txBody>
        </p:sp>
      </p:grpSp>
      <p:sp>
        <p:nvSpPr>
          <p:cNvPr id="22" name="Freeform 24"/>
          <p:cNvSpPr>
            <a:spLocks noEditPoints="1"/>
          </p:cNvSpPr>
          <p:nvPr/>
        </p:nvSpPr>
        <p:spPr bwMode="auto">
          <a:xfrm>
            <a:off x="5050367" y="1706033"/>
            <a:ext cx="3134784" cy="4470400"/>
          </a:xfrm>
          <a:custGeom>
            <a:avLst/>
            <a:gdLst>
              <a:gd name="T0" fmla="*/ 626 w 1466"/>
              <a:gd name="T1" fmla="*/ 129 h 2090"/>
              <a:gd name="T2" fmla="*/ 789 w 1466"/>
              <a:gd name="T3" fmla="*/ 430 h 2090"/>
              <a:gd name="T4" fmla="*/ 797 w 1466"/>
              <a:gd name="T5" fmla="*/ 404 h 2090"/>
              <a:gd name="T6" fmla="*/ 832 w 1466"/>
              <a:gd name="T7" fmla="*/ 417 h 2090"/>
              <a:gd name="T8" fmla="*/ 846 w 1466"/>
              <a:gd name="T9" fmla="*/ 387 h 2090"/>
              <a:gd name="T10" fmla="*/ 897 w 1466"/>
              <a:gd name="T11" fmla="*/ 444 h 2090"/>
              <a:gd name="T12" fmla="*/ 902 w 1466"/>
              <a:gd name="T13" fmla="*/ 502 h 2090"/>
              <a:gd name="T14" fmla="*/ 926 w 1466"/>
              <a:gd name="T15" fmla="*/ 522 h 2090"/>
              <a:gd name="T16" fmla="*/ 929 w 1466"/>
              <a:gd name="T17" fmla="*/ 510 h 2090"/>
              <a:gd name="T18" fmla="*/ 935 w 1466"/>
              <a:gd name="T19" fmla="*/ 481 h 2090"/>
              <a:gd name="T20" fmla="*/ 920 w 1466"/>
              <a:gd name="T21" fmla="*/ 423 h 2090"/>
              <a:gd name="T22" fmla="*/ 876 w 1466"/>
              <a:gd name="T23" fmla="*/ 375 h 2090"/>
              <a:gd name="T24" fmla="*/ 844 w 1466"/>
              <a:gd name="T25" fmla="*/ 355 h 2090"/>
              <a:gd name="T26" fmla="*/ 796 w 1466"/>
              <a:gd name="T27" fmla="*/ 364 h 2090"/>
              <a:gd name="T28" fmla="*/ 756 w 1466"/>
              <a:gd name="T29" fmla="*/ 294 h 2090"/>
              <a:gd name="T30" fmla="*/ 653 w 1466"/>
              <a:gd name="T31" fmla="*/ 116 h 2090"/>
              <a:gd name="T32" fmla="*/ 546 w 1466"/>
              <a:gd name="T33" fmla="*/ 64 h 2090"/>
              <a:gd name="T34" fmla="*/ 221 w 1466"/>
              <a:gd name="T35" fmla="*/ 143 h 2090"/>
              <a:gd name="T36" fmla="*/ 188 w 1466"/>
              <a:gd name="T37" fmla="*/ 140 h 2090"/>
              <a:gd name="T38" fmla="*/ 69 w 1466"/>
              <a:gd name="T39" fmla="*/ 0 h 2090"/>
              <a:gd name="T40" fmla="*/ 40 w 1466"/>
              <a:gd name="T41" fmla="*/ 17 h 2090"/>
              <a:gd name="T42" fmla="*/ 107 w 1466"/>
              <a:gd name="T43" fmla="*/ 220 h 2090"/>
              <a:gd name="T44" fmla="*/ 357 w 1466"/>
              <a:gd name="T45" fmla="*/ 139 h 2090"/>
              <a:gd name="T46" fmla="*/ 602 w 1466"/>
              <a:gd name="T47" fmla="*/ 495 h 2090"/>
              <a:gd name="T48" fmla="*/ 496 w 1466"/>
              <a:gd name="T49" fmla="*/ 341 h 2090"/>
              <a:gd name="T50" fmla="*/ 441 w 1466"/>
              <a:gd name="T51" fmla="*/ 300 h 2090"/>
              <a:gd name="T52" fmla="*/ 460 w 1466"/>
              <a:gd name="T53" fmla="*/ 299 h 2090"/>
              <a:gd name="T54" fmla="*/ 530 w 1466"/>
              <a:gd name="T55" fmla="*/ 283 h 2090"/>
              <a:gd name="T56" fmla="*/ 556 w 1466"/>
              <a:gd name="T57" fmla="*/ 275 h 2090"/>
              <a:gd name="T58" fmla="*/ 596 w 1466"/>
              <a:gd name="T59" fmla="*/ 337 h 2090"/>
              <a:gd name="T60" fmla="*/ 722 w 1466"/>
              <a:gd name="T61" fmla="*/ 514 h 2090"/>
              <a:gd name="T62" fmla="*/ 761 w 1466"/>
              <a:gd name="T63" fmla="*/ 522 h 2090"/>
              <a:gd name="T64" fmla="*/ 619 w 1466"/>
              <a:gd name="T65" fmla="*/ 323 h 2090"/>
              <a:gd name="T66" fmla="*/ 461 w 1466"/>
              <a:gd name="T67" fmla="*/ 273 h 2090"/>
              <a:gd name="T68" fmla="*/ 469 w 1466"/>
              <a:gd name="T69" fmla="*/ 360 h 2090"/>
              <a:gd name="T70" fmla="*/ 579 w 1466"/>
              <a:gd name="T71" fmla="*/ 522 h 2090"/>
              <a:gd name="T72" fmla="*/ 602 w 1466"/>
              <a:gd name="T73" fmla="*/ 495 h 2090"/>
              <a:gd name="T74" fmla="*/ 694 w 1466"/>
              <a:gd name="T75" fmla="*/ 682 h 2090"/>
              <a:gd name="T76" fmla="*/ 611 w 1466"/>
              <a:gd name="T77" fmla="*/ 522 h 2090"/>
              <a:gd name="T78" fmla="*/ 620 w 1466"/>
              <a:gd name="T79" fmla="*/ 625 h 2090"/>
              <a:gd name="T80" fmla="*/ 794 w 1466"/>
              <a:gd name="T81" fmla="*/ 1045 h 2090"/>
              <a:gd name="T82" fmla="*/ 796 w 1466"/>
              <a:gd name="T83" fmla="*/ 901 h 2090"/>
              <a:gd name="T84" fmla="*/ 875 w 1466"/>
              <a:gd name="T85" fmla="*/ 554 h 2090"/>
              <a:gd name="T86" fmla="*/ 814 w 1466"/>
              <a:gd name="T87" fmla="*/ 560 h 2090"/>
              <a:gd name="T88" fmla="*/ 728 w 1466"/>
              <a:gd name="T89" fmla="*/ 522 h 2090"/>
              <a:gd name="T90" fmla="*/ 825 w 1466"/>
              <a:gd name="T91" fmla="*/ 593 h 2090"/>
              <a:gd name="T92" fmla="*/ 858 w 1466"/>
              <a:gd name="T93" fmla="*/ 604 h 2090"/>
              <a:gd name="T94" fmla="*/ 919 w 1466"/>
              <a:gd name="T95" fmla="*/ 548 h 2090"/>
              <a:gd name="T96" fmla="*/ 898 w 1466"/>
              <a:gd name="T97" fmla="*/ 522 h 2090"/>
              <a:gd name="T98" fmla="*/ 1008 w 1466"/>
              <a:gd name="T99" fmla="*/ 1459 h 2090"/>
              <a:gd name="T100" fmla="*/ 824 w 1466"/>
              <a:gd name="T101" fmla="*/ 1045 h 2090"/>
              <a:gd name="T102" fmla="*/ 865 w 1466"/>
              <a:gd name="T103" fmla="*/ 1286 h 2090"/>
              <a:gd name="T104" fmla="*/ 1141 w 1466"/>
              <a:gd name="T105" fmla="*/ 1568 h 2090"/>
              <a:gd name="T106" fmla="*/ 1008 w 1466"/>
              <a:gd name="T107" fmla="*/ 1459 h 2090"/>
              <a:gd name="T108" fmla="*/ 1396 w 1466"/>
              <a:gd name="T109" fmla="*/ 1817 h 2090"/>
              <a:gd name="T110" fmla="*/ 1273 w 1466"/>
              <a:gd name="T111" fmla="*/ 1667 h 2090"/>
              <a:gd name="T112" fmla="*/ 1190 w 1466"/>
              <a:gd name="T113" fmla="*/ 1568 h 2090"/>
              <a:gd name="T114" fmla="*/ 1212 w 1466"/>
              <a:gd name="T115" fmla="*/ 1636 h 2090"/>
              <a:gd name="T116" fmla="*/ 1406 w 1466"/>
              <a:gd name="T117" fmla="*/ 1876 h 2090"/>
              <a:gd name="T118" fmla="*/ 1307 w 1466"/>
              <a:gd name="T119" fmla="*/ 2056 h 2090"/>
              <a:gd name="T120" fmla="*/ 1310 w 1466"/>
              <a:gd name="T121" fmla="*/ 2090 h 2090"/>
              <a:gd name="T122" fmla="*/ 1351 w 1466"/>
              <a:gd name="T123" fmla="*/ 2043 h 2090"/>
              <a:gd name="T124" fmla="*/ 1462 w 1466"/>
              <a:gd name="T125" fmla="*/ 1930 h 2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66" h="2090">
                <a:moveTo>
                  <a:pt x="555" y="96"/>
                </a:moveTo>
                <a:cubicBezTo>
                  <a:pt x="611" y="98"/>
                  <a:pt x="619" y="108"/>
                  <a:pt x="626" y="129"/>
                </a:cubicBezTo>
                <a:cubicBezTo>
                  <a:pt x="633" y="149"/>
                  <a:pt x="702" y="249"/>
                  <a:pt x="730" y="309"/>
                </a:cubicBezTo>
                <a:cubicBezTo>
                  <a:pt x="758" y="368"/>
                  <a:pt x="785" y="416"/>
                  <a:pt x="789" y="430"/>
                </a:cubicBezTo>
                <a:cubicBezTo>
                  <a:pt x="793" y="444"/>
                  <a:pt x="809" y="446"/>
                  <a:pt x="809" y="440"/>
                </a:cubicBezTo>
                <a:cubicBezTo>
                  <a:pt x="809" y="435"/>
                  <a:pt x="805" y="412"/>
                  <a:pt x="797" y="404"/>
                </a:cubicBezTo>
                <a:cubicBezTo>
                  <a:pt x="792" y="395"/>
                  <a:pt x="794" y="394"/>
                  <a:pt x="806" y="399"/>
                </a:cubicBezTo>
                <a:cubicBezTo>
                  <a:pt x="818" y="405"/>
                  <a:pt x="827" y="411"/>
                  <a:pt x="832" y="417"/>
                </a:cubicBezTo>
                <a:cubicBezTo>
                  <a:pt x="837" y="422"/>
                  <a:pt x="840" y="412"/>
                  <a:pt x="840" y="402"/>
                </a:cubicBezTo>
                <a:cubicBezTo>
                  <a:pt x="840" y="392"/>
                  <a:pt x="841" y="385"/>
                  <a:pt x="846" y="387"/>
                </a:cubicBezTo>
                <a:cubicBezTo>
                  <a:pt x="852" y="390"/>
                  <a:pt x="852" y="399"/>
                  <a:pt x="866" y="408"/>
                </a:cubicBezTo>
                <a:cubicBezTo>
                  <a:pt x="880" y="417"/>
                  <a:pt x="889" y="431"/>
                  <a:pt x="897" y="444"/>
                </a:cubicBezTo>
                <a:cubicBezTo>
                  <a:pt x="906" y="457"/>
                  <a:pt x="910" y="468"/>
                  <a:pt x="907" y="476"/>
                </a:cubicBezTo>
                <a:cubicBezTo>
                  <a:pt x="905" y="484"/>
                  <a:pt x="908" y="486"/>
                  <a:pt x="902" y="502"/>
                </a:cubicBezTo>
                <a:cubicBezTo>
                  <a:pt x="899" y="510"/>
                  <a:pt x="898" y="516"/>
                  <a:pt x="898" y="522"/>
                </a:cubicBezTo>
                <a:cubicBezTo>
                  <a:pt x="926" y="522"/>
                  <a:pt x="926" y="522"/>
                  <a:pt x="926" y="522"/>
                </a:cubicBezTo>
                <a:cubicBezTo>
                  <a:pt x="926" y="522"/>
                  <a:pt x="927" y="521"/>
                  <a:pt x="927" y="521"/>
                </a:cubicBezTo>
                <a:cubicBezTo>
                  <a:pt x="927" y="516"/>
                  <a:pt x="927" y="513"/>
                  <a:pt x="929" y="510"/>
                </a:cubicBezTo>
                <a:cubicBezTo>
                  <a:pt x="934" y="497"/>
                  <a:pt x="935" y="488"/>
                  <a:pt x="935" y="482"/>
                </a:cubicBezTo>
                <a:cubicBezTo>
                  <a:pt x="935" y="482"/>
                  <a:pt x="935" y="481"/>
                  <a:pt x="935" y="481"/>
                </a:cubicBezTo>
                <a:cubicBezTo>
                  <a:pt x="943" y="456"/>
                  <a:pt x="927" y="433"/>
                  <a:pt x="921" y="425"/>
                </a:cubicBezTo>
                <a:cubicBezTo>
                  <a:pt x="920" y="423"/>
                  <a:pt x="920" y="423"/>
                  <a:pt x="920" y="423"/>
                </a:cubicBezTo>
                <a:cubicBezTo>
                  <a:pt x="911" y="409"/>
                  <a:pt x="900" y="393"/>
                  <a:pt x="882" y="381"/>
                </a:cubicBezTo>
                <a:cubicBezTo>
                  <a:pt x="879" y="379"/>
                  <a:pt x="878" y="378"/>
                  <a:pt x="876" y="375"/>
                </a:cubicBezTo>
                <a:cubicBezTo>
                  <a:pt x="873" y="371"/>
                  <a:pt x="868" y="362"/>
                  <a:pt x="857" y="358"/>
                </a:cubicBezTo>
                <a:cubicBezTo>
                  <a:pt x="853" y="356"/>
                  <a:pt x="849" y="355"/>
                  <a:pt x="844" y="355"/>
                </a:cubicBezTo>
                <a:cubicBezTo>
                  <a:pt x="836" y="355"/>
                  <a:pt x="825" y="358"/>
                  <a:pt x="818" y="370"/>
                </a:cubicBezTo>
                <a:cubicBezTo>
                  <a:pt x="809" y="366"/>
                  <a:pt x="803" y="364"/>
                  <a:pt x="796" y="364"/>
                </a:cubicBezTo>
                <a:cubicBezTo>
                  <a:pt x="795" y="364"/>
                  <a:pt x="793" y="364"/>
                  <a:pt x="791" y="365"/>
                </a:cubicBezTo>
                <a:cubicBezTo>
                  <a:pt x="781" y="345"/>
                  <a:pt x="768" y="320"/>
                  <a:pt x="756" y="294"/>
                </a:cubicBezTo>
                <a:cubicBezTo>
                  <a:pt x="739" y="259"/>
                  <a:pt x="711" y="212"/>
                  <a:pt x="688" y="174"/>
                </a:cubicBezTo>
                <a:cubicBezTo>
                  <a:pt x="674" y="152"/>
                  <a:pt x="656" y="123"/>
                  <a:pt x="653" y="116"/>
                </a:cubicBezTo>
                <a:cubicBezTo>
                  <a:pt x="641" y="79"/>
                  <a:pt x="617" y="66"/>
                  <a:pt x="556" y="64"/>
                </a:cubicBezTo>
                <a:cubicBezTo>
                  <a:pt x="552" y="64"/>
                  <a:pt x="549" y="64"/>
                  <a:pt x="546" y="64"/>
                </a:cubicBezTo>
                <a:cubicBezTo>
                  <a:pt x="489" y="64"/>
                  <a:pt x="412" y="82"/>
                  <a:pt x="346" y="110"/>
                </a:cubicBezTo>
                <a:cubicBezTo>
                  <a:pt x="295" y="132"/>
                  <a:pt x="253" y="143"/>
                  <a:pt x="221" y="143"/>
                </a:cubicBezTo>
                <a:cubicBezTo>
                  <a:pt x="214" y="143"/>
                  <a:pt x="208" y="143"/>
                  <a:pt x="202" y="142"/>
                </a:cubicBezTo>
                <a:cubicBezTo>
                  <a:pt x="197" y="141"/>
                  <a:pt x="193" y="140"/>
                  <a:pt x="188" y="140"/>
                </a:cubicBezTo>
                <a:cubicBezTo>
                  <a:pt x="165" y="140"/>
                  <a:pt x="144" y="150"/>
                  <a:pt x="127" y="161"/>
                </a:cubicBezTo>
                <a:cubicBezTo>
                  <a:pt x="126" y="121"/>
                  <a:pt x="123" y="44"/>
                  <a:pt x="69" y="0"/>
                </a:cubicBezTo>
                <a:cubicBezTo>
                  <a:pt x="0" y="0"/>
                  <a:pt x="0" y="0"/>
                  <a:pt x="0" y="0"/>
                </a:cubicBezTo>
                <a:cubicBezTo>
                  <a:pt x="13" y="3"/>
                  <a:pt x="26" y="8"/>
                  <a:pt x="40" y="17"/>
                </a:cubicBezTo>
                <a:cubicBezTo>
                  <a:pt x="99" y="53"/>
                  <a:pt x="98" y="138"/>
                  <a:pt x="98" y="174"/>
                </a:cubicBezTo>
                <a:cubicBezTo>
                  <a:pt x="99" y="210"/>
                  <a:pt x="103" y="225"/>
                  <a:pt x="107" y="220"/>
                </a:cubicBezTo>
                <a:cubicBezTo>
                  <a:pt x="110" y="215"/>
                  <a:pt x="155" y="165"/>
                  <a:pt x="197" y="173"/>
                </a:cubicBezTo>
                <a:cubicBezTo>
                  <a:pt x="238" y="180"/>
                  <a:pt x="294" y="167"/>
                  <a:pt x="357" y="139"/>
                </a:cubicBezTo>
                <a:cubicBezTo>
                  <a:pt x="420" y="112"/>
                  <a:pt x="498" y="94"/>
                  <a:pt x="555" y="96"/>
                </a:cubicBezTo>
                <a:close/>
                <a:moveTo>
                  <a:pt x="602" y="495"/>
                </a:moveTo>
                <a:cubicBezTo>
                  <a:pt x="596" y="478"/>
                  <a:pt x="591" y="462"/>
                  <a:pt x="584" y="445"/>
                </a:cubicBezTo>
                <a:cubicBezTo>
                  <a:pt x="564" y="393"/>
                  <a:pt x="538" y="374"/>
                  <a:pt x="496" y="341"/>
                </a:cubicBezTo>
                <a:cubicBezTo>
                  <a:pt x="487" y="334"/>
                  <a:pt x="487" y="334"/>
                  <a:pt x="487" y="334"/>
                </a:cubicBezTo>
                <a:cubicBezTo>
                  <a:pt x="470" y="321"/>
                  <a:pt x="455" y="310"/>
                  <a:pt x="441" y="300"/>
                </a:cubicBezTo>
                <a:cubicBezTo>
                  <a:pt x="446" y="299"/>
                  <a:pt x="451" y="299"/>
                  <a:pt x="456" y="299"/>
                </a:cubicBezTo>
                <a:cubicBezTo>
                  <a:pt x="458" y="299"/>
                  <a:pt x="459" y="299"/>
                  <a:pt x="460" y="299"/>
                </a:cubicBezTo>
                <a:cubicBezTo>
                  <a:pt x="463" y="299"/>
                  <a:pt x="465" y="299"/>
                  <a:pt x="467" y="299"/>
                </a:cubicBezTo>
                <a:cubicBezTo>
                  <a:pt x="500" y="299"/>
                  <a:pt x="517" y="290"/>
                  <a:pt x="530" y="283"/>
                </a:cubicBezTo>
                <a:cubicBezTo>
                  <a:pt x="538" y="278"/>
                  <a:pt x="544" y="276"/>
                  <a:pt x="555" y="275"/>
                </a:cubicBezTo>
                <a:cubicBezTo>
                  <a:pt x="555" y="275"/>
                  <a:pt x="555" y="275"/>
                  <a:pt x="556" y="275"/>
                </a:cubicBezTo>
                <a:cubicBezTo>
                  <a:pt x="563" y="275"/>
                  <a:pt x="568" y="285"/>
                  <a:pt x="579" y="306"/>
                </a:cubicBezTo>
                <a:cubicBezTo>
                  <a:pt x="584" y="317"/>
                  <a:pt x="589" y="327"/>
                  <a:pt x="596" y="337"/>
                </a:cubicBezTo>
                <a:cubicBezTo>
                  <a:pt x="602" y="346"/>
                  <a:pt x="614" y="362"/>
                  <a:pt x="629" y="383"/>
                </a:cubicBezTo>
                <a:cubicBezTo>
                  <a:pt x="661" y="426"/>
                  <a:pt x="705" y="486"/>
                  <a:pt x="722" y="514"/>
                </a:cubicBezTo>
                <a:cubicBezTo>
                  <a:pt x="724" y="517"/>
                  <a:pt x="726" y="520"/>
                  <a:pt x="728" y="522"/>
                </a:cubicBezTo>
                <a:cubicBezTo>
                  <a:pt x="761" y="522"/>
                  <a:pt x="761" y="522"/>
                  <a:pt x="761" y="522"/>
                </a:cubicBezTo>
                <a:cubicBezTo>
                  <a:pt x="756" y="517"/>
                  <a:pt x="752" y="510"/>
                  <a:pt x="747" y="501"/>
                </a:cubicBezTo>
                <a:cubicBezTo>
                  <a:pt x="720" y="460"/>
                  <a:pt x="639" y="351"/>
                  <a:pt x="619" y="323"/>
                </a:cubicBezTo>
                <a:cubicBezTo>
                  <a:pt x="600" y="295"/>
                  <a:pt x="592" y="247"/>
                  <a:pt x="553" y="249"/>
                </a:cubicBezTo>
                <a:cubicBezTo>
                  <a:pt x="514" y="252"/>
                  <a:pt x="514" y="275"/>
                  <a:pt x="461" y="273"/>
                </a:cubicBezTo>
                <a:cubicBezTo>
                  <a:pt x="409" y="271"/>
                  <a:pt x="383" y="297"/>
                  <a:pt x="383" y="297"/>
                </a:cubicBezTo>
                <a:cubicBezTo>
                  <a:pt x="383" y="297"/>
                  <a:pt x="423" y="324"/>
                  <a:pt x="469" y="360"/>
                </a:cubicBezTo>
                <a:cubicBezTo>
                  <a:pt x="516" y="396"/>
                  <a:pt x="539" y="411"/>
                  <a:pt x="558" y="458"/>
                </a:cubicBezTo>
                <a:cubicBezTo>
                  <a:pt x="566" y="480"/>
                  <a:pt x="572" y="500"/>
                  <a:pt x="579" y="522"/>
                </a:cubicBezTo>
                <a:cubicBezTo>
                  <a:pt x="611" y="522"/>
                  <a:pt x="611" y="522"/>
                  <a:pt x="611" y="522"/>
                </a:cubicBezTo>
                <a:cubicBezTo>
                  <a:pt x="607" y="513"/>
                  <a:pt x="604" y="504"/>
                  <a:pt x="602" y="495"/>
                </a:cubicBezTo>
                <a:close/>
                <a:moveTo>
                  <a:pt x="796" y="901"/>
                </a:moveTo>
                <a:cubicBezTo>
                  <a:pt x="781" y="797"/>
                  <a:pt x="735" y="736"/>
                  <a:pt x="694" y="682"/>
                </a:cubicBezTo>
                <a:cubicBezTo>
                  <a:pt x="676" y="658"/>
                  <a:pt x="658" y="634"/>
                  <a:pt x="646" y="610"/>
                </a:cubicBezTo>
                <a:cubicBezTo>
                  <a:pt x="629" y="574"/>
                  <a:pt x="618" y="546"/>
                  <a:pt x="611" y="522"/>
                </a:cubicBezTo>
                <a:cubicBezTo>
                  <a:pt x="579" y="522"/>
                  <a:pt x="579" y="522"/>
                  <a:pt x="579" y="522"/>
                </a:cubicBezTo>
                <a:cubicBezTo>
                  <a:pt x="588" y="550"/>
                  <a:pt x="599" y="581"/>
                  <a:pt x="620" y="625"/>
                </a:cubicBezTo>
                <a:cubicBezTo>
                  <a:pt x="660" y="707"/>
                  <a:pt x="747" y="763"/>
                  <a:pt x="768" y="908"/>
                </a:cubicBezTo>
                <a:cubicBezTo>
                  <a:pt x="775" y="957"/>
                  <a:pt x="784" y="1002"/>
                  <a:pt x="794" y="1045"/>
                </a:cubicBezTo>
                <a:cubicBezTo>
                  <a:pt x="824" y="1045"/>
                  <a:pt x="824" y="1045"/>
                  <a:pt x="824" y="1045"/>
                </a:cubicBezTo>
                <a:cubicBezTo>
                  <a:pt x="813" y="1000"/>
                  <a:pt x="804" y="953"/>
                  <a:pt x="796" y="901"/>
                </a:cubicBezTo>
                <a:close/>
                <a:moveTo>
                  <a:pt x="893" y="539"/>
                </a:moveTo>
                <a:cubicBezTo>
                  <a:pt x="887" y="553"/>
                  <a:pt x="881" y="545"/>
                  <a:pt x="875" y="554"/>
                </a:cubicBezTo>
                <a:cubicBezTo>
                  <a:pt x="870" y="562"/>
                  <a:pt x="869" y="581"/>
                  <a:pt x="855" y="578"/>
                </a:cubicBezTo>
                <a:cubicBezTo>
                  <a:pt x="842" y="576"/>
                  <a:pt x="839" y="567"/>
                  <a:pt x="814" y="560"/>
                </a:cubicBezTo>
                <a:cubicBezTo>
                  <a:pt x="793" y="554"/>
                  <a:pt x="779" y="547"/>
                  <a:pt x="761" y="522"/>
                </a:cubicBezTo>
                <a:cubicBezTo>
                  <a:pt x="728" y="522"/>
                  <a:pt x="728" y="522"/>
                  <a:pt x="728" y="522"/>
                </a:cubicBezTo>
                <a:cubicBezTo>
                  <a:pt x="755" y="564"/>
                  <a:pt x="775" y="575"/>
                  <a:pt x="806" y="584"/>
                </a:cubicBezTo>
                <a:cubicBezTo>
                  <a:pt x="816" y="587"/>
                  <a:pt x="820" y="590"/>
                  <a:pt x="825" y="593"/>
                </a:cubicBezTo>
                <a:cubicBezTo>
                  <a:pt x="831" y="597"/>
                  <a:pt x="839" y="602"/>
                  <a:pt x="850" y="604"/>
                </a:cubicBezTo>
                <a:cubicBezTo>
                  <a:pt x="853" y="604"/>
                  <a:pt x="855" y="604"/>
                  <a:pt x="858" y="604"/>
                </a:cubicBezTo>
                <a:cubicBezTo>
                  <a:pt x="885" y="604"/>
                  <a:pt x="895" y="580"/>
                  <a:pt x="898" y="571"/>
                </a:cubicBezTo>
                <a:cubicBezTo>
                  <a:pt x="905" y="568"/>
                  <a:pt x="913" y="561"/>
                  <a:pt x="919" y="548"/>
                </a:cubicBezTo>
                <a:cubicBezTo>
                  <a:pt x="924" y="538"/>
                  <a:pt x="926" y="529"/>
                  <a:pt x="926" y="522"/>
                </a:cubicBezTo>
                <a:cubicBezTo>
                  <a:pt x="898" y="522"/>
                  <a:pt x="898" y="522"/>
                  <a:pt x="898" y="522"/>
                </a:cubicBezTo>
                <a:cubicBezTo>
                  <a:pt x="897" y="528"/>
                  <a:pt x="896" y="533"/>
                  <a:pt x="893" y="539"/>
                </a:cubicBezTo>
                <a:close/>
                <a:moveTo>
                  <a:pt x="1008" y="1459"/>
                </a:moveTo>
                <a:cubicBezTo>
                  <a:pt x="975" y="1445"/>
                  <a:pt x="937" y="1413"/>
                  <a:pt x="892" y="1274"/>
                </a:cubicBezTo>
                <a:cubicBezTo>
                  <a:pt x="865" y="1193"/>
                  <a:pt x="842" y="1122"/>
                  <a:pt x="824" y="1045"/>
                </a:cubicBezTo>
                <a:cubicBezTo>
                  <a:pt x="794" y="1045"/>
                  <a:pt x="794" y="1045"/>
                  <a:pt x="794" y="1045"/>
                </a:cubicBezTo>
                <a:cubicBezTo>
                  <a:pt x="813" y="1127"/>
                  <a:pt x="837" y="1201"/>
                  <a:pt x="865" y="1286"/>
                </a:cubicBezTo>
                <a:cubicBezTo>
                  <a:pt x="907" y="1416"/>
                  <a:pt x="946" y="1468"/>
                  <a:pt x="997" y="1489"/>
                </a:cubicBezTo>
                <a:cubicBezTo>
                  <a:pt x="1031" y="1503"/>
                  <a:pt x="1089" y="1528"/>
                  <a:pt x="1141" y="1568"/>
                </a:cubicBezTo>
                <a:cubicBezTo>
                  <a:pt x="1190" y="1568"/>
                  <a:pt x="1190" y="1568"/>
                  <a:pt x="1190" y="1568"/>
                </a:cubicBezTo>
                <a:cubicBezTo>
                  <a:pt x="1123" y="1507"/>
                  <a:pt x="1040" y="1472"/>
                  <a:pt x="1008" y="1459"/>
                </a:cubicBezTo>
                <a:close/>
                <a:moveTo>
                  <a:pt x="1424" y="1850"/>
                </a:moveTo>
                <a:cubicBezTo>
                  <a:pt x="1408" y="1838"/>
                  <a:pt x="1403" y="1830"/>
                  <a:pt x="1396" y="1817"/>
                </a:cubicBezTo>
                <a:cubicBezTo>
                  <a:pt x="1387" y="1803"/>
                  <a:pt x="1377" y="1785"/>
                  <a:pt x="1350" y="1759"/>
                </a:cubicBezTo>
                <a:cubicBezTo>
                  <a:pt x="1316" y="1726"/>
                  <a:pt x="1303" y="1708"/>
                  <a:pt x="1273" y="1667"/>
                </a:cubicBezTo>
                <a:cubicBezTo>
                  <a:pt x="1262" y="1653"/>
                  <a:pt x="1250" y="1637"/>
                  <a:pt x="1235" y="1616"/>
                </a:cubicBezTo>
                <a:cubicBezTo>
                  <a:pt x="1222" y="1598"/>
                  <a:pt x="1206" y="1582"/>
                  <a:pt x="1190" y="1568"/>
                </a:cubicBezTo>
                <a:cubicBezTo>
                  <a:pt x="1141" y="1568"/>
                  <a:pt x="1141" y="1568"/>
                  <a:pt x="1141" y="1568"/>
                </a:cubicBezTo>
                <a:cubicBezTo>
                  <a:pt x="1167" y="1587"/>
                  <a:pt x="1192" y="1610"/>
                  <a:pt x="1212" y="1636"/>
                </a:cubicBezTo>
                <a:cubicBezTo>
                  <a:pt x="1273" y="1717"/>
                  <a:pt x="1282" y="1736"/>
                  <a:pt x="1330" y="1783"/>
                </a:cubicBezTo>
                <a:cubicBezTo>
                  <a:pt x="1378" y="1829"/>
                  <a:pt x="1367" y="1845"/>
                  <a:pt x="1406" y="1876"/>
                </a:cubicBezTo>
                <a:cubicBezTo>
                  <a:pt x="1446" y="1907"/>
                  <a:pt x="1444" y="1950"/>
                  <a:pt x="1395" y="1971"/>
                </a:cubicBezTo>
                <a:cubicBezTo>
                  <a:pt x="1346" y="1991"/>
                  <a:pt x="1338" y="2019"/>
                  <a:pt x="1307" y="2056"/>
                </a:cubicBezTo>
                <a:cubicBezTo>
                  <a:pt x="1285" y="2082"/>
                  <a:pt x="1265" y="2089"/>
                  <a:pt x="1247" y="2090"/>
                </a:cubicBezTo>
                <a:cubicBezTo>
                  <a:pt x="1310" y="2090"/>
                  <a:pt x="1310" y="2090"/>
                  <a:pt x="1310" y="2090"/>
                </a:cubicBezTo>
                <a:cubicBezTo>
                  <a:pt x="1316" y="2085"/>
                  <a:pt x="1323" y="2079"/>
                  <a:pt x="1329" y="2072"/>
                </a:cubicBezTo>
                <a:cubicBezTo>
                  <a:pt x="1338" y="2061"/>
                  <a:pt x="1345" y="2052"/>
                  <a:pt x="1351" y="2043"/>
                </a:cubicBezTo>
                <a:cubicBezTo>
                  <a:pt x="1368" y="2020"/>
                  <a:pt x="1378" y="2006"/>
                  <a:pt x="1406" y="1994"/>
                </a:cubicBezTo>
                <a:cubicBezTo>
                  <a:pt x="1438" y="1981"/>
                  <a:pt x="1458" y="1958"/>
                  <a:pt x="1462" y="1930"/>
                </a:cubicBezTo>
                <a:cubicBezTo>
                  <a:pt x="1466" y="1901"/>
                  <a:pt x="1452" y="1872"/>
                  <a:pt x="1424" y="1850"/>
                </a:cubicBezTo>
                <a:close/>
              </a:path>
            </a:pathLst>
          </a:custGeom>
          <a:solidFill>
            <a:schemeClr val="tx1">
              <a:alpha val="50000"/>
            </a:schemeClr>
          </a:solidFill>
          <a:ln>
            <a:noFill/>
          </a:ln>
        </p:spPr>
        <p:txBody>
          <a:bodyPr vert="horz" wrap="square" lIns="121920" tIns="60960" rIns="121920" bIns="60960" numCol="1" anchor="t" anchorCtr="0" compatLnSpc="1">
            <a:prstTxWarp prst="textNoShape">
              <a:avLst/>
            </a:prstTxWarp>
          </a:bodyPr>
          <a:lstStyle/>
          <a:p>
            <a:endParaRPr lang="en-US" sz="2400">
              <a:solidFill>
                <a:prstClr val="black"/>
              </a:solidFill>
            </a:endParaRPr>
          </a:p>
        </p:txBody>
      </p:sp>
      <p:sp>
        <p:nvSpPr>
          <p:cNvPr id="28" name="Freeform 29"/>
          <p:cNvSpPr>
            <a:spLocks noEditPoints="1"/>
          </p:cNvSpPr>
          <p:nvPr/>
        </p:nvSpPr>
        <p:spPr bwMode="auto">
          <a:xfrm>
            <a:off x="950693" y="2514601"/>
            <a:ext cx="776507" cy="528913"/>
          </a:xfrm>
          <a:custGeom>
            <a:avLst/>
            <a:gdLst>
              <a:gd name="T0" fmla="*/ 345 w 400"/>
              <a:gd name="T1" fmla="*/ 80 h 272"/>
              <a:gd name="T2" fmla="*/ 328 w 400"/>
              <a:gd name="T3" fmla="*/ 123 h 272"/>
              <a:gd name="T4" fmla="*/ 360 w 400"/>
              <a:gd name="T5" fmla="*/ 230 h 272"/>
              <a:gd name="T6" fmla="*/ 360 w 400"/>
              <a:gd name="T7" fmla="*/ 249 h 272"/>
              <a:gd name="T8" fmla="*/ 378 w 400"/>
              <a:gd name="T9" fmla="*/ 270 h 272"/>
              <a:gd name="T10" fmla="*/ 379 w 400"/>
              <a:gd name="T11" fmla="*/ 271 h 272"/>
              <a:gd name="T12" fmla="*/ 399 w 400"/>
              <a:gd name="T13" fmla="*/ 252 h 272"/>
              <a:gd name="T14" fmla="*/ 400 w 400"/>
              <a:gd name="T15" fmla="*/ 230 h 272"/>
              <a:gd name="T16" fmla="*/ 345 w 400"/>
              <a:gd name="T17" fmla="*/ 80 h 272"/>
              <a:gd name="T18" fmla="*/ 200 w 400"/>
              <a:gd name="T19" fmla="*/ 55 h 272"/>
              <a:gd name="T20" fmla="*/ 226 w 400"/>
              <a:gd name="T21" fmla="*/ 57 h 272"/>
              <a:gd name="T22" fmla="*/ 254 w 400"/>
              <a:gd name="T23" fmla="*/ 22 h 272"/>
              <a:gd name="T24" fmla="*/ 200 w 400"/>
              <a:gd name="T25" fmla="*/ 15 h 272"/>
              <a:gd name="T26" fmla="*/ 0 w 400"/>
              <a:gd name="T27" fmla="*/ 230 h 272"/>
              <a:gd name="T28" fmla="*/ 1 w 400"/>
              <a:gd name="T29" fmla="*/ 252 h 272"/>
              <a:gd name="T30" fmla="*/ 23 w 400"/>
              <a:gd name="T31" fmla="*/ 270 h 272"/>
              <a:gd name="T32" fmla="*/ 41 w 400"/>
              <a:gd name="T33" fmla="*/ 248 h 272"/>
              <a:gd name="T34" fmla="*/ 40 w 400"/>
              <a:gd name="T35" fmla="*/ 230 h 272"/>
              <a:gd name="T36" fmla="*/ 200 w 400"/>
              <a:gd name="T37" fmla="*/ 55 h 272"/>
              <a:gd name="T38" fmla="*/ 163 w 400"/>
              <a:gd name="T39" fmla="*/ 207 h 272"/>
              <a:gd name="T40" fmla="*/ 178 w 400"/>
              <a:gd name="T41" fmla="*/ 261 h 272"/>
              <a:gd name="T42" fmla="*/ 232 w 400"/>
              <a:gd name="T43" fmla="*/ 247 h 272"/>
              <a:gd name="T44" fmla="*/ 326 w 400"/>
              <a:gd name="T45" fmla="*/ 5 h 272"/>
              <a:gd name="T46" fmla="*/ 163 w 400"/>
              <a:gd name="T47" fmla="*/ 207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0" h="272">
                <a:moveTo>
                  <a:pt x="345" y="80"/>
                </a:moveTo>
                <a:cubicBezTo>
                  <a:pt x="339" y="95"/>
                  <a:pt x="333" y="110"/>
                  <a:pt x="328" y="123"/>
                </a:cubicBezTo>
                <a:cubicBezTo>
                  <a:pt x="348" y="152"/>
                  <a:pt x="360" y="189"/>
                  <a:pt x="360" y="230"/>
                </a:cubicBezTo>
                <a:cubicBezTo>
                  <a:pt x="360" y="236"/>
                  <a:pt x="360" y="243"/>
                  <a:pt x="360" y="249"/>
                </a:cubicBezTo>
                <a:cubicBezTo>
                  <a:pt x="359" y="260"/>
                  <a:pt x="367" y="269"/>
                  <a:pt x="378" y="270"/>
                </a:cubicBezTo>
                <a:cubicBezTo>
                  <a:pt x="378" y="271"/>
                  <a:pt x="379" y="271"/>
                  <a:pt x="379" y="271"/>
                </a:cubicBezTo>
                <a:cubicBezTo>
                  <a:pt x="390" y="271"/>
                  <a:pt x="398" y="263"/>
                  <a:pt x="399" y="252"/>
                </a:cubicBezTo>
                <a:cubicBezTo>
                  <a:pt x="400" y="245"/>
                  <a:pt x="400" y="237"/>
                  <a:pt x="400" y="230"/>
                </a:cubicBezTo>
                <a:cubicBezTo>
                  <a:pt x="400" y="171"/>
                  <a:pt x="379" y="118"/>
                  <a:pt x="345" y="80"/>
                </a:cubicBezTo>
                <a:close/>
                <a:moveTo>
                  <a:pt x="200" y="55"/>
                </a:moveTo>
                <a:cubicBezTo>
                  <a:pt x="209" y="55"/>
                  <a:pt x="218" y="55"/>
                  <a:pt x="226" y="57"/>
                </a:cubicBezTo>
                <a:cubicBezTo>
                  <a:pt x="235" y="46"/>
                  <a:pt x="245" y="34"/>
                  <a:pt x="254" y="22"/>
                </a:cubicBezTo>
                <a:cubicBezTo>
                  <a:pt x="237" y="17"/>
                  <a:pt x="219" y="15"/>
                  <a:pt x="200" y="15"/>
                </a:cubicBezTo>
                <a:cubicBezTo>
                  <a:pt x="88" y="15"/>
                  <a:pt x="0" y="109"/>
                  <a:pt x="0" y="230"/>
                </a:cubicBezTo>
                <a:cubicBezTo>
                  <a:pt x="0" y="237"/>
                  <a:pt x="1" y="245"/>
                  <a:pt x="1" y="252"/>
                </a:cubicBezTo>
                <a:cubicBezTo>
                  <a:pt x="2" y="263"/>
                  <a:pt x="12" y="271"/>
                  <a:pt x="23" y="270"/>
                </a:cubicBezTo>
                <a:cubicBezTo>
                  <a:pt x="34" y="269"/>
                  <a:pt x="42" y="259"/>
                  <a:pt x="41" y="248"/>
                </a:cubicBezTo>
                <a:cubicBezTo>
                  <a:pt x="41" y="242"/>
                  <a:pt x="40" y="236"/>
                  <a:pt x="40" y="230"/>
                </a:cubicBezTo>
                <a:cubicBezTo>
                  <a:pt x="40" y="132"/>
                  <a:pt x="111" y="55"/>
                  <a:pt x="200" y="55"/>
                </a:cubicBezTo>
                <a:close/>
                <a:moveTo>
                  <a:pt x="163" y="207"/>
                </a:moveTo>
                <a:cubicBezTo>
                  <a:pt x="149" y="230"/>
                  <a:pt x="158" y="250"/>
                  <a:pt x="178" y="261"/>
                </a:cubicBezTo>
                <a:cubicBezTo>
                  <a:pt x="197" y="272"/>
                  <a:pt x="218" y="270"/>
                  <a:pt x="232" y="247"/>
                </a:cubicBezTo>
                <a:cubicBezTo>
                  <a:pt x="246" y="223"/>
                  <a:pt x="333" y="9"/>
                  <a:pt x="326" y="5"/>
                </a:cubicBezTo>
                <a:cubicBezTo>
                  <a:pt x="318" y="0"/>
                  <a:pt x="177" y="183"/>
                  <a:pt x="163" y="207"/>
                </a:cubicBezTo>
                <a:close/>
              </a:path>
            </a:pathLst>
          </a:custGeom>
          <a:solidFill>
            <a:schemeClr val="accent6"/>
          </a:solidFill>
          <a:ln>
            <a:noFill/>
          </a:ln>
        </p:spPr>
        <p:txBody>
          <a:bodyPr vert="horz" wrap="square" lIns="121920" tIns="60960" rIns="121920" bIns="60960" numCol="1" anchor="t" anchorCtr="0" compatLnSpc="1">
            <a:prstTxWarp prst="textNoShape">
              <a:avLst/>
            </a:prstTxWarp>
          </a:bodyPr>
          <a:lstStyle/>
          <a:p>
            <a:endParaRPr lang="en-US" sz="2400">
              <a:solidFill>
                <a:prstClr val="black"/>
              </a:solidFill>
            </a:endParaRPr>
          </a:p>
        </p:txBody>
      </p:sp>
      <p:sp>
        <p:nvSpPr>
          <p:cNvPr id="179" name="TextBox 178"/>
          <p:cNvSpPr txBox="1"/>
          <p:nvPr/>
        </p:nvSpPr>
        <p:spPr>
          <a:xfrm>
            <a:off x="744698" y="3043514"/>
            <a:ext cx="3201695" cy="535531"/>
          </a:xfrm>
          <a:prstGeom prst="rect">
            <a:avLst/>
          </a:prstGeom>
          <a:noFill/>
        </p:spPr>
        <p:txBody>
          <a:bodyPr wrap="square" rtlCol="0">
            <a:spAutoFit/>
          </a:bodyPr>
          <a:lstStyle/>
          <a:p>
            <a:pPr>
              <a:lnSpc>
                <a:spcPct val="120000"/>
              </a:lnSpc>
            </a:pPr>
            <a:r>
              <a:rPr lang="en-US" sz="2400" dirty="0">
                <a:solidFill>
                  <a:srgbClr val="95A5A6"/>
                </a:solidFill>
                <a:latin typeface="Lato Black" pitchFamily="34" charset="0"/>
              </a:rPr>
              <a:t>3.75 M / Per Minute</a:t>
            </a:r>
            <a:endParaRPr lang="en-US" sz="2400" dirty="0">
              <a:solidFill>
                <a:srgbClr val="95A5A6"/>
              </a:solidFill>
              <a:latin typeface="Lato Light" pitchFamily="34" charset="0"/>
            </a:endParaRPr>
          </a:p>
        </p:txBody>
      </p:sp>
      <p:sp>
        <p:nvSpPr>
          <p:cNvPr id="180" name="TextBox 179"/>
          <p:cNvSpPr txBox="1"/>
          <p:nvPr/>
        </p:nvSpPr>
        <p:spPr>
          <a:xfrm>
            <a:off x="750242" y="3559414"/>
            <a:ext cx="3756141" cy="1569276"/>
          </a:xfrm>
          <a:prstGeom prst="rect">
            <a:avLst/>
          </a:prstGeom>
          <a:noFill/>
        </p:spPr>
        <p:txBody>
          <a:bodyPr wrap="square" rtlCol="0">
            <a:spAutoFit/>
          </a:bodyPr>
          <a:lstStyle/>
          <a:p>
            <a:pPr>
              <a:lnSpc>
                <a:spcPct val="120000"/>
              </a:lnSpc>
            </a:pPr>
            <a:r>
              <a:rPr lang="en-US" sz="1333" dirty="0" err="1">
                <a:solidFill>
                  <a:prstClr val="black"/>
                </a:solidFill>
                <a:latin typeface="Lato Light" pitchFamily="34" charset="0"/>
              </a:rPr>
              <a:t>Lorem</a:t>
            </a:r>
            <a:r>
              <a:rPr lang="en-US" sz="1333" dirty="0">
                <a:solidFill>
                  <a:prstClr val="black"/>
                </a:solidFill>
                <a:latin typeface="Lato Light" pitchFamily="34" charset="0"/>
              </a:rPr>
              <a:t> </a:t>
            </a:r>
            <a:r>
              <a:rPr lang="en-US" sz="1333" dirty="0" err="1">
                <a:solidFill>
                  <a:prstClr val="black"/>
                </a:solidFill>
                <a:latin typeface="Lato Light" pitchFamily="34" charset="0"/>
              </a:rPr>
              <a:t>Ipsum</a:t>
            </a:r>
            <a:r>
              <a:rPr lang="en-US" sz="1333" dirty="0">
                <a:solidFill>
                  <a:prstClr val="black"/>
                </a:solidFill>
                <a:latin typeface="Lato Light" pitchFamily="34" charset="0"/>
              </a:rPr>
              <a:t> is simply dummy text of the printing and typesetting industry. </a:t>
            </a:r>
            <a:r>
              <a:rPr lang="en-US" sz="1333" dirty="0" err="1">
                <a:solidFill>
                  <a:prstClr val="black"/>
                </a:solidFill>
                <a:latin typeface="Lato Light" pitchFamily="34" charset="0"/>
              </a:rPr>
              <a:t>Lorem</a:t>
            </a:r>
            <a:r>
              <a:rPr lang="en-US" sz="1333" dirty="0">
                <a:solidFill>
                  <a:prstClr val="black"/>
                </a:solidFill>
                <a:latin typeface="Lato Light" pitchFamily="34" charset="0"/>
              </a:rPr>
              <a:t> </a:t>
            </a:r>
            <a:r>
              <a:rPr lang="en-US" sz="1333" dirty="0" err="1">
                <a:solidFill>
                  <a:prstClr val="black"/>
                </a:solidFill>
                <a:latin typeface="Lato Light" pitchFamily="34" charset="0"/>
              </a:rPr>
              <a:t>Ipsum</a:t>
            </a:r>
            <a:r>
              <a:rPr lang="en-US" sz="1333" dirty="0">
                <a:solidFill>
                  <a:prstClr val="black"/>
                </a:solidFill>
                <a:latin typeface="Lato Light" pitchFamily="34" charset="0"/>
              </a:rPr>
              <a:t> has been the industry's standard dummy text ever since the </a:t>
            </a:r>
            <a:r>
              <a:rPr lang="en-US" sz="1333" dirty="0" err="1">
                <a:solidFill>
                  <a:prstClr val="black"/>
                </a:solidFill>
                <a:latin typeface="Lato Light" pitchFamily="34" charset="0"/>
              </a:rPr>
              <a:t>1500s</a:t>
            </a:r>
            <a:r>
              <a:rPr lang="en-US" sz="1333" dirty="0">
                <a:solidFill>
                  <a:prstClr val="black"/>
                </a:solidFill>
                <a:latin typeface="Lato Light" pitchFamily="34" charset="0"/>
              </a:rPr>
              <a:t>, when an unknown printer took a galley of type and scrambled it to make a type specimen book. It has survived</a:t>
            </a:r>
          </a:p>
        </p:txBody>
      </p:sp>
      <p:sp>
        <p:nvSpPr>
          <p:cNvPr id="181" name="TextBox 180"/>
          <p:cNvSpPr txBox="1"/>
          <p:nvPr/>
        </p:nvSpPr>
        <p:spPr>
          <a:xfrm>
            <a:off x="8010846" y="1783450"/>
            <a:ext cx="2985253" cy="929678"/>
          </a:xfrm>
          <a:prstGeom prst="rect">
            <a:avLst/>
          </a:prstGeom>
          <a:noFill/>
        </p:spPr>
        <p:txBody>
          <a:bodyPr wrap="square" rtlCol="0">
            <a:spAutoFit/>
          </a:bodyPr>
          <a:lstStyle/>
          <a:p>
            <a:r>
              <a:rPr lang="en-US" sz="1600" dirty="0">
                <a:solidFill>
                  <a:prstClr val="white"/>
                </a:solidFill>
                <a:latin typeface="Lato Black" pitchFamily="34" charset="0"/>
              </a:rPr>
              <a:t>Content 01</a:t>
            </a:r>
          </a:p>
          <a:p>
            <a:pPr>
              <a:lnSpc>
                <a:spcPct val="120000"/>
              </a:lnSpc>
            </a:pPr>
            <a:r>
              <a:rPr lang="en-US" sz="1067" dirty="0" err="1">
                <a:solidFill>
                  <a:prstClr val="white"/>
                </a:solidFill>
                <a:latin typeface="Lato" pitchFamily="34" charset="0"/>
              </a:rPr>
              <a:t>Lorem</a:t>
            </a:r>
            <a:r>
              <a:rPr lang="en-US" sz="1067" dirty="0">
                <a:solidFill>
                  <a:prstClr val="white"/>
                </a:solidFill>
                <a:latin typeface="Lato" pitchFamily="34" charset="0"/>
              </a:rPr>
              <a:t> </a:t>
            </a:r>
            <a:r>
              <a:rPr lang="en-US" sz="1067" dirty="0" err="1">
                <a:solidFill>
                  <a:prstClr val="white"/>
                </a:solidFill>
                <a:latin typeface="Lato" pitchFamily="34" charset="0"/>
              </a:rPr>
              <a:t>Ipsum</a:t>
            </a:r>
            <a:r>
              <a:rPr lang="en-US" sz="1067" dirty="0">
                <a:solidFill>
                  <a:prstClr val="white"/>
                </a:solidFill>
                <a:latin typeface="Lato" pitchFamily="34" charset="0"/>
              </a:rPr>
              <a:t> is simply dummy text of the printing and typesetting industry. </a:t>
            </a:r>
            <a:r>
              <a:rPr lang="en-US" sz="1067" dirty="0" err="1">
                <a:solidFill>
                  <a:prstClr val="white"/>
                </a:solidFill>
                <a:latin typeface="Lato" pitchFamily="34" charset="0"/>
              </a:rPr>
              <a:t>Lorem</a:t>
            </a:r>
            <a:r>
              <a:rPr lang="en-US" sz="1067" dirty="0">
                <a:solidFill>
                  <a:prstClr val="white"/>
                </a:solidFill>
                <a:latin typeface="Lato" pitchFamily="34" charset="0"/>
              </a:rPr>
              <a:t> </a:t>
            </a:r>
            <a:r>
              <a:rPr lang="en-US" sz="1067" dirty="0" err="1">
                <a:solidFill>
                  <a:prstClr val="white"/>
                </a:solidFill>
                <a:latin typeface="Lato" pitchFamily="34" charset="0"/>
              </a:rPr>
              <a:t>Ipsum</a:t>
            </a:r>
            <a:r>
              <a:rPr lang="en-US" sz="1067" dirty="0">
                <a:solidFill>
                  <a:prstClr val="white"/>
                </a:solidFill>
                <a:latin typeface="Lato" pitchFamily="34" charset="0"/>
              </a:rPr>
              <a:t> has been the industry's standard</a:t>
            </a:r>
          </a:p>
        </p:txBody>
      </p:sp>
      <p:sp>
        <p:nvSpPr>
          <p:cNvPr id="182" name="TextBox 181"/>
          <p:cNvSpPr txBox="1"/>
          <p:nvPr/>
        </p:nvSpPr>
        <p:spPr>
          <a:xfrm>
            <a:off x="8310534" y="2894135"/>
            <a:ext cx="2985253" cy="929678"/>
          </a:xfrm>
          <a:prstGeom prst="rect">
            <a:avLst/>
          </a:prstGeom>
          <a:noFill/>
        </p:spPr>
        <p:txBody>
          <a:bodyPr wrap="square" rtlCol="0">
            <a:spAutoFit/>
          </a:bodyPr>
          <a:lstStyle/>
          <a:p>
            <a:r>
              <a:rPr lang="en-US" sz="1600" dirty="0">
                <a:solidFill>
                  <a:prstClr val="white"/>
                </a:solidFill>
                <a:latin typeface="Lato Black" pitchFamily="34" charset="0"/>
              </a:rPr>
              <a:t>Content 02</a:t>
            </a:r>
          </a:p>
          <a:p>
            <a:pPr>
              <a:lnSpc>
                <a:spcPct val="120000"/>
              </a:lnSpc>
            </a:pPr>
            <a:r>
              <a:rPr lang="en-US" sz="1067" dirty="0" err="1">
                <a:solidFill>
                  <a:prstClr val="white"/>
                </a:solidFill>
                <a:latin typeface="Lato" pitchFamily="34" charset="0"/>
              </a:rPr>
              <a:t>Lorem</a:t>
            </a:r>
            <a:r>
              <a:rPr lang="en-US" sz="1067" dirty="0">
                <a:solidFill>
                  <a:prstClr val="white"/>
                </a:solidFill>
                <a:latin typeface="Lato" pitchFamily="34" charset="0"/>
              </a:rPr>
              <a:t> </a:t>
            </a:r>
            <a:r>
              <a:rPr lang="en-US" sz="1067" dirty="0" err="1">
                <a:solidFill>
                  <a:prstClr val="white"/>
                </a:solidFill>
                <a:latin typeface="Lato" pitchFamily="34" charset="0"/>
              </a:rPr>
              <a:t>Ipsum</a:t>
            </a:r>
            <a:r>
              <a:rPr lang="en-US" sz="1067" dirty="0">
                <a:solidFill>
                  <a:prstClr val="white"/>
                </a:solidFill>
                <a:latin typeface="Lato" pitchFamily="34" charset="0"/>
              </a:rPr>
              <a:t> is simply dummy text of the printing and typesetting industry. </a:t>
            </a:r>
            <a:r>
              <a:rPr lang="en-US" sz="1067" dirty="0" err="1">
                <a:solidFill>
                  <a:prstClr val="white"/>
                </a:solidFill>
                <a:latin typeface="Lato" pitchFamily="34" charset="0"/>
              </a:rPr>
              <a:t>Lorem</a:t>
            </a:r>
            <a:r>
              <a:rPr lang="en-US" sz="1067" dirty="0">
                <a:solidFill>
                  <a:prstClr val="white"/>
                </a:solidFill>
                <a:latin typeface="Lato" pitchFamily="34" charset="0"/>
              </a:rPr>
              <a:t> </a:t>
            </a:r>
            <a:r>
              <a:rPr lang="en-US" sz="1067" dirty="0" err="1">
                <a:solidFill>
                  <a:prstClr val="white"/>
                </a:solidFill>
                <a:latin typeface="Lato" pitchFamily="34" charset="0"/>
              </a:rPr>
              <a:t>Ipsum</a:t>
            </a:r>
            <a:r>
              <a:rPr lang="en-US" sz="1067" dirty="0">
                <a:solidFill>
                  <a:prstClr val="white"/>
                </a:solidFill>
                <a:latin typeface="Lato" pitchFamily="34" charset="0"/>
              </a:rPr>
              <a:t> has been the industry's standard</a:t>
            </a:r>
          </a:p>
        </p:txBody>
      </p:sp>
      <p:sp>
        <p:nvSpPr>
          <p:cNvPr id="184" name="TextBox 183"/>
          <p:cNvSpPr txBox="1"/>
          <p:nvPr/>
        </p:nvSpPr>
        <p:spPr>
          <a:xfrm>
            <a:off x="8636000" y="4038015"/>
            <a:ext cx="2985253" cy="929678"/>
          </a:xfrm>
          <a:prstGeom prst="rect">
            <a:avLst/>
          </a:prstGeom>
          <a:noFill/>
        </p:spPr>
        <p:txBody>
          <a:bodyPr wrap="square" rtlCol="0">
            <a:spAutoFit/>
          </a:bodyPr>
          <a:lstStyle/>
          <a:p>
            <a:r>
              <a:rPr lang="en-US" sz="1600" dirty="0">
                <a:solidFill>
                  <a:prstClr val="white"/>
                </a:solidFill>
                <a:latin typeface="Lato Black" pitchFamily="34" charset="0"/>
              </a:rPr>
              <a:t>Content 03</a:t>
            </a:r>
          </a:p>
          <a:p>
            <a:pPr>
              <a:lnSpc>
                <a:spcPct val="120000"/>
              </a:lnSpc>
            </a:pPr>
            <a:r>
              <a:rPr lang="en-US" sz="1067" dirty="0" err="1">
                <a:solidFill>
                  <a:prstClr val="white"/>
                </a:solidFill>
                <a:latin typeface="Lato" pitchFamily="34" charset="0"/>
              </a:rPr>
              <a:t>Lorem</a:t>
            </a:r>
            <a:r>
              <a:rPr lang="en-US" sz="1067" dirty="0">
                <a:solidFill>
                  <a:prstClr val="white"/>
                </a:solidFill>
                <a:latin typeface="Lato" pitchFamily="34" charset="0"/>
              </a:rPr>
              <a:t> </a:t>
            </a:r>
            <a:r>
              <a:rPr lang="en-US" sz="1067" dirty="0" err="1">
                <a:solidFill>
                  <a:prstClr val="white"/>
                </a:solidFill>
                <a:latin typeface="Lato" pitchFamily="34" charset="0"/>
              </a:rPr>
              <a:t>Ipsum</a:t>
            </a:r>
            <a:r>
              <a:rPr lang="en-US" sz="1067" dirty="0">
                <a:solidFill>
                  <a:prstClr val="white"/>
                </a:solidFill>
                <a:latin typeface="Lato" pitchFamily="34" charset="0"/>
              </a:rPr>
              <a:t> is simply dummy text of the printing and typesetting industry. </a:t>
            </a:r>
            <a:r>
              <a:rPr lang="en-US" sz="1067" dirty="0" err="1">
                <a:solidFill>
                  <a:prstClr val="white"/>
                </a:solidFill>
                <a:latin typeface="Lato" pitchFamily="34" charset="0"/>
              </a:rPr>
              <a:t>Lorem</a:t>
            </a:r>
            <a:r>
              <a:rPr lang="en-US" sz="1067" dirty="0">
                <a:solidFill>
                  <a:prstClr val="white"/>
                </a:solidFill>
                <a:latin typeface="Lato" pitchFamily="34" charset="0"/>
              </a:rPr>
              <a:t> </a:t>
            </a:r>
            <a:r>
              <a:rPr lang="en-US" sz="1067" dirty="0" err="1">
                <a:solidFill>
                  <a:prstClr val="white"/>
                </a:solidFill>
                <a:latin typeface="Lato" pitchFamily="34" charset="0"/>
              </a:rPr>
              <a:t>Ipsum</a:t>
            </a:r>
            <a:r>
              <a:rPr lang="en-US" sz="1067" dirty="0">
                <a:solidFill>
                  <a:prstClr val="white"/>
                </a:solidFill>
                <a:latin typeface="Lato" pitchFamily="34" charset="0"/>
              </a:rPr>
              <a:t> has been the industry's standard</a:t>
            </a:r>
          </a:p>
        </p:txBody>
      </p:sp>
      <p:sp>
        <p:nvSpPr>
          <p:cNvPr id="186" name="TextBox 185"/>
          <p:cNvSpPr txBox="1"/>
          <p:nvPr/>
        </p:nvSpPr>
        <p:spPr>
          <a:xfrm>
            <a:off x="9064507" y="5127041"/>
            <a:ext cx="2641763" cy="929678"/>
          </a:xfrm>
          <a:prstGeom prst="rect">
            <a:avLst/>
          </a:prstGeom>
          <a:noFill/>
        </p:spPr>
        <p:txBody>
          <a:bodyPr wrap="square" rtlCol="0">
            <a:spAutoFit/>
          </a:bodyPr>
          <a:lstStyle/>
          <a:p>
            <a:r>
              <a:rPr lang="en-US" sz="1600" dirty="0">
                <a:solidFill>
                  <a:prstClr val="white"/>
                </a:solidFill>
                <a:latin typeface="Lato Black" pitchFamily="34" charset="0"/>
              </a:rPr>
              <a:t>Content 04</a:t>
            </a:r>
          </a:p>
          <a:p>
            <a:pPr>
              <a:lnSpc>
                <a:spcPct val="120000"/>
              </a:lnSpc>
            </a:pPr>
            <a:r>
              <a:rPr lang="en-US" sz="1067" dirty="0" err="1">
                <a:solidFill>
                  <a:prstClr val="white"/>
                </a:solidFill>
                <a:latin typeface="Lato" pitchFamily="34" charset="0"/>
              </a:rPr>
              <a:t>Lorem</a:t>
            </a:r>
            <a:r>
              <a:rPr lang="en-US" sz="1067" dirty="0">
                <a:solidFill>
                  <a:prstClr val="white"/>
                </a:solidFill>
                <a:latin typeface="Lato" pitchFamily="34" charset="0"/>
              </a:rPr>
              <a:t> </a:t>
            </a:r>
            <a:r>
              <a:rPr lang="en-US" sz="1067" dirty="0" err="1">
                <a:solidFill>
                  <a:prstClr val="white"/>
                </a:solidFill>
                <a:latin typeface="Lato" pitchFamily="34" charset="0"/>
              </a:rPr>
              <a:t>Ipsum</a:t>
            </a:r>
            <a:r>
              <a:rPr lang="en-US" sz="1067" dirty="0">
                <a:solidFill>
                  <a:prstClr val="white"/>
                </a:solidFill>
                <a:latin typeface="Lato" pitchFamily="34" charset="0"/>
              </a:rPr>
              <a:t> is simply dummy text of the printing and typesetting industry. </a:t>
            </a:r>
            <a:r>
              <a:rPr lang="en-US" sz="1067" dirty="0" err="1">
                <a:solidFill>
                  <a:prstClr val="white"/>
                </a:solidFill>
                <a:latin typeface="Lato" pitchFamily="34" charset="0"/>
              </a:rPr>
              <a:t>Lorem</a:t>
            </a:r>
            <a:r>
              <a:rPr lang="en-US" sz="1067" dirty="0">
                <a:solidFill>
                  <a:prstClr val="white"/>
                </a:solidFill>
                <a:latin typeface="Lato" pitchFamily="34" charset="0"/>
              </a:rPr>
              <a:t> </a:t>
            </a:r>
            <a:r>
              <a:rPr lang="en-US" sz="1067" dirty="0" err="1">
                <a:solidFill>
                  <a:prstClr val="white"/>
                </a:solidFill>
                <a:latin typeface="Lato" pitchFamily="34" charset="0"/>
              </a:rPr>
              <a:t>Ipsum</a:t>
            </a:r>
            <a:r>
              <a:rPr lang="en-US" sz="1067" dirty="0">
                <a:solidFill>
                  <a:prstClr val="white"/>
                </a:solidFill>
                <a:latin typeface="Lato" pitchFamily="34" charset="0"/>
              </a:rPr>
              <a:t> has been.</a:t>
            </a:r>
          </a:p>
        </p:txBody>
      </p:sp>
      <p:pic>
        <p:nvPicPr>
          <p:cNvPr id="52" name="Picture 5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27420" y="4761021"/>
            <a:ext cx="945731" cy="171875"/>
          </a:xfrm>
          <a:prstGeom prst="rect">
            <a:avLst/>
          </a:prstGeom>
        </p:spPr>
      </p:pic>
      <p:sp>
        <p:nvSpPr>
          <p:cNvPr id="185" name="Oval 184"/>
          <p:cNvSpPr/>
          <p:nvPr/>
        </p:nvSpPr>
        <p:spPr>
          <a:xfrm>
            <a:off x="7870538" y="4160342"/>
            <a:ext cx="681500" cy="6815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448" name="Freeform 34"/>
          <p:cNvSpPr>
            <a:spLocks noEditPoints="1"/>
          </p:cNvSpPr>
          <p:nvPr/>
        </p:nvSpPr>
        <p:spPr bwMode="auto">
          <a:xfrm>
            <a:off x="8019042" y="4327064"/>
            <a:ext cx="400593" cy="311377"/>
          </a:xfrm>
          <a:custGeom>
            <a:avLst/>
            <a:gdLst>
              <a:gd name="T0" fmla="*/ 334 w 334"/>
              <a:gd name="T1" fmla="*/ 214 h 261"/>
              <a:gd name="T2" fmla="*/ 304 w 334"/>
              <a:gd name="T3" fmla="*/ 236 h 261"/>
              <a:gd name="T4" fmla="*/ 293 w 334"/>
              <a:gd name="T5" fmla="*/ 236 h 261"/>
              <a:gd name="T6" fmla="*/ 144 w 334"/>
              <a:gd name="T7" fmla="*/ 176 h 261"/>
              <a:gd name="T8" fmla="*/ 144 w 334"/>
              <a:gd name="T9" fmla="*/ 195 h 261"/>
              <a:gd name="T10" fmla="*/ 58 w 334"/>
              <a:gd name="T11" fmla="*/ 261 h 261"/>
              <a:gd name="T12" fmla="*/ 2 w 334"/>
              <a:gd name="T13" fmla="*/ 208 h 261"/>
              <a:gd name="T14" fmla="*/ 88 w 334"/>
              <a:gd name="T15" fmla="*/ 142 h 261"/>
              <a:gd name="T16" fmla="*/ 120 w 334"/>
              <a:gd name="T17" fmla="*/ 144 h 261"/>
              <a:gd name="T18" fmla="*/ 120 w 334"/>
              <a:gd name="T19" fmla="*/ 117 h 261"/>
              <a:gd name="T20" fmla="*/ 88 w 334"/>
              <a:gd name="T21" fmla="*/ 118 h 261"/>
              <a:gd name="T22" fmla="*/ 2 w 334"/>
              <a:gd name="T23" fmla="*/ 52 h 261"/>
              <a:gd name="T24" fmla="*/ 58 w 334"/>
              <a:gd name="T25" fmla="*/ 0 h 261"/>
              <a:gd name="T26" fmla="*/ 144 w 334"/>
              <a:gd name="T27" fmla="*/ 65 h 261"/>
              <a:gd name="T28" fmla="*/ 144 w 334"/>
              <a:gd name="T29" fmla="*/ 84 h 261"/>
              <a:gd name="T30" fmla="*/ 293 w 334"/>
              <a:gd name="T31" fmla="*/ 25 h 261"/>
              <a:gd name="T32" fmla="*/ 304 w 334"/>
              <a:gd name="T33" fmla="*/ 25 h 261"/>
              <a:gd name="T34" fmla="*/ 334 w 334"/>
              <a:gd name="T35" fmla="*/ 46 h 261"/>
              <a:gd name="T36" fmla="*/ 235 w 334"/>
              <a:gd name="T37" fmla="*/ 130 h 261"/>
              <a:gd name="T38" fmla="*/ 93 w 334"/>
              <a:gd name="T39" fmla="*/ 40 h 261"/>
              <a:gd name="T40" fmla="*/ 37 w 334"/>
              <a:gd name="T41" fmla="*/ 36 h 261"/>
              <a:gd name="T42" fmla="*/ 88 w 334"/>
              <a:gd name="T43" fmla="*/ 89 h 261"/>
              <a:gd name="T44" fmla="*/ 93 w 334"/>
              <a:gd name="T45" fmla="*/ 40 h 261"/>
              <a:gd name="T46" fmla="*/ 88 w 334"/>
              <a:gd name="T47" fmla="*/ 172 h 261"/>
              <a:gd name="T48" fmla="*/ 37 w 334"/>
              <a:gd name="T49" fmla="*/ 224 h 261"/>
              <a:gd name="T50" fmla="*/ 93 w 334"/>
              <a:gd name="T51" fmla="*/ 220 h 261"/>
              <a:gd name="T52" fmla="*/ 186 w 334"/>
              <a:gd name="T53" fmla="*/ 154 h 261"/>
              <a:gd name="T54" fmla="*/ 298 w 334"/>
              <a:gd name="T55" fmla="*/ 35 h 261"/>
              <a:gd name="T56" fmla="*/ 156 w 334"/>
              <a:gd name="T57" fmla="*/ 136 h 261"/>
              <a:gd name="T58" fmla="*/ 128 w 334"/>
              <a:gd name="T59" fmla="*/ 155 h 261"/>
              <a:gd name="T60" fmla="*/ 133 w 334"/>
              <a:gd name="T61" fmla="*/ 161 h 261"/>
              <a:gd name="T62" fmla="*/ 168 w 334"/>
              <a:gd name="T63" fmla="*/ 148 h 261"/>
              <a:gd name="T64" fmla="*/ 144 w 334"/>
              <a:gd name="T65" fmla="*/ 117 h 261"/>
              <a:gd name="T66" fmla="*/ 150 w 334"/>
              <a:gd name="T67" fmla="*/ 105 h 261"/>
              <a:gd name="T68" fmla="*/ 138 w 334"/>
              <a:gd name="T69" fmla="*/ 95 h 261"/>
              <a:gd name="T70" fmla="*/ 129 w 334"/>
              <a:gd name="T71" fmla="*/ 104 h 261"/>
              <a:gd name="T72" fmla="*/ 126 w 334"/>
              <a:gd name="T73" fmla="*/ 106 h 261"/>
              <a:gd name="T74" fmla="*/ 192 w 334"/>
              <a:gd name="T75" fmla="*/ 130 h 261"/>
              <a:gd name="T76" fmla="*/ 168 w 334"/>
              <a:gd name="T77" fmla="*/ 130 h 261"/>
              <a:gd name="T78" fmla="*/ 192 w 334"/>
              <a:gd name="T79" fmla="*/ 130 h 261"/>
              <a:gd name="T80" fmla="*/ 226 w 334"/>
              <a:gd name="T81" fmla="*/ 138 h 261"/>
              <a:gd name="T82" fmla="*/ 190 w 334"/>
              <a:gd name="T83" fmla="*/ 165 h 261"/>
              <a:gd name="T84" fmla="*/ 322 w 334"/>
              <a:gd name="T85" fmla="*/ 213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34" h="261">
                <a:moveTo>
                  <a:pt x="329" y="204"/>
                </a:moveTo>
                <a:cubicBezTo>
                  <a:pt x="333" y="206"/>
                  <a:pt x="334" y="211"/>
                  <a:pt x="334" y="214"/>
                </a:cubicBezTo>
                <a:cubicBezTo>
                  <a:pt x="333" y="219"/>
                  <a:pt x="331" y="222"/>
                  <a:pt x="328" y="224"/>
                </a:cubicBezTo>
                <a:cubicBezTo>
                  <a:pt x="304" y="236"/>
                  <a:pt x="304" y="236"/>
                  <a:pt x="304" y="236"/>
                </a:cubicBezTo>
                <a:cubicBezTo>
                  <a:pt x="302" y="237"/>
                  <a:pt x="300" y="237"/>
                  <a:pt x="298" y="237"/>
                </a:cubicBezTo>
                <a:cubicBezTo>
                  <a:pt x="296" y="237"/>
                  <a:pt x="294" y="237"/>
                  <a:pt x="293" y="236"/>
                </a:cubicBezTo>
                <a:cubicBezTo>
                  <a:pt x="165" y="164"/>
                  <a:pt x="165" y="164"/>
                  <a:pt x="165" y="164"/>
                </a:cubicBezTo>
                <a:cubicBezTo>
                  <a:pt x="144" y="176"/>
                  <a:pt x="144" y="176"/>
                  <a:pt x="144" y="176"/>
                </a:cubicBezTo>
                <a:cubicBezTo>
                  <a:pt x="144" y="176"/>
                  <a:pt x="143" y="177"/>
                  <a:pt x="142" y="177"/>
                </a:cubicBezTo>
                <a:cubicBezTo>
                  <a:pt x="144" y="183"/>
                  <a:pt x="144" y="189"/>
                  <a:pt x="144" y="195"/>
                </a:cubicBezTo>
                <a:cubicBezTo>
                  <a:pt x="142" y="214"/>
                  <a:pt x="129" y="232"/>
                  <a:pt x="109" y="245"/>
                </a:cubicBezTo>
                <a:cubicBezTo>
                  <a:pt x="93" y="255"/>
                  <a:pt x="75" y="261"/>
                  <a:pt x="58" y="261"/>
                </a:cubicBezTo>
                <a:cubicBezTo>
                  <a:pt x="41" y="261"/>
                  <a:pt x="27" y="256"/>
                  <a:pt x="16" y="246"/>
                </a:cubicBezTo>
                <a:cubicBezTo>
                  <a:pt x="6" y="237"/>
                  <a:pt x="0" y="222"/>
                  <a:pt x="2" y="208"/>
                </a:cubicBezTo>
                <a:cubicBezTo>
                  <a:pt x="3" y="189"/>
                  <a:pt x="16" y="171"/>
                  <a:pt x="36" y="158"/>
                </a:cubicBezTo>
                <a:cubicBezTo>
                  <a:pt x="52" y="148"/>
                  <a:pt x="71" y="142"/>
                  <a:pt x="88" y="142"/>
                </a:cubicBezTo>
                <a:cubicBezTo>
                  <a:pt x="98" y="142"/>
                  <a:pt x="108" y="144"/>
                  <a:pt x="116" y="148"/>
                </a:cubicBezTo>
                <a:cubicBezTo>
                  <a:pt x="117" y="146"/>
                  <a:pt x="118" y="145"/>
                  <a:pt x="120" y="144"/>
                </a:cubicBezTo>
                <a:cubicBezTo>
                  <a:pt x="143" y="130"/>
                  <a:pt x="143" y="130"/>
                  <a:pt x="143" y="130"/>
                </a:cubicBezTo>
                <a:cubicBezTo>
                  <a:pt x="120" y="117"/>
                  <a:pt x="120" y="117"/>
                  <a:pt x="120" y="117"/>
                </a:cubicBezTo>
                <a:cubicBezTo>
                  <a:pt x="118" y="116"/>
                  <a:pt x="117" y="114"/>
                  <a:pt x="116" y="113"/>
                </a:cubicBezTo>
                <a:cubicBezTo>
                  <a:pt x="108" y="116"/>
                  <a:pt x="98" y="118"/>
                  <a:pt x="88" y="118"/>
                </a:cubicBezTo>
                <a:cubicBezTo>
                  <a:pt x="71" y="118"/>
                  <a:pt x="52" y="113"/>
                  <a:pt x="36" y="103"/>
                </a:cubicBezTo>
                <a:cubicBezTo>
                  <a:pt x="16" y="90"/>
                  <a:pt x="3" y="71"/>
                  <a:pt x="2" y="52"/>
                </a:cubicBezTo>
                <a:cubicBezTo>
                  <a:pt x="0" y="38"/>
                  <a:pt x="6" y="24"/>
                  <a:pt x="16" y="14"/>
                </a:cubicBezTo>
                <a:cubicBezTo>
                  <a:pt x="27" y="5"/>
                  <a:pt x="41" y="0"/>
                  <a:pt x="58" y="0"/>
                </a:cubicBezTo>
                <a:cubicBezTo>
                  <a:pt x="75" y="0"/>
                  <a:pt x="93" y="5"/>
                  <a:pt x="109" y="15"/>
                </a:cubicBezTo>
                <a:cubicBezTo>
                  <a:pt x="129" y="28"/>
                  <a:pt x="142" y="46"/>
                  <a:pt x="144" y="65"/>
                </a:cubicBezTo>
                <a:cubicBezTo>
                  <a:pt x="144" y="72"/>
                  <a:pt x="144" y="78"/>
                  <a:pt x="142" y="83"/>
                </a:cubicBezTo>
                <a:cubicBezTo>
                  <a:pt x="143" y="84"/>
                  <a:pt x="144" y="84"/>
                  <a:pt x="144" y="84"/>
                </a:cubicBezTo>
                <a:cubicBezTo>
                  <a:pt x="165" y="97"/>
                  <a:pt x="165" y="97"/>
                  <a:pt x="165" y="97"/>
                </a:cubicBezTo>
                <a:cubicBezTo>
                  <a:pt x="293" y="25"/>
                  <a:pt x="293" y="25"/>
                  <a:pt x="293" y="25"/>
                </a:cubicBezTo>
                <a:cubicBezTo>
                  <a:pt x="294" y="24"/>
                  <a:pt x="296" y="23"/>
                  <a:pt x="298" y="23"/>
                </a:cubicBezTo>
                <a:cubicBezTo>
                  <a:pt x="300" y="23"/>
                  <a:pt x="302" y="24"/>
                  <a:pt x="304" y="25"/>
                </a:cubicBezTo>
                <a:cubicBezTo>
                  <a:pt x="328" y="37"/>
                  <a:pt x="328" y="37"/>
                  <a:pt x="328" y="37"/>
                </a:cubicBezTo>
                <a:cubicBezTo>
                  <a:pt x="331" y="38"/>
                  <a:pt x="333" y="42"/>
                  <a:pt x="334" y="46"/>
                </a:cubicBezTo>
                <a:cubicBezTo>
                  <a:pt x="334" y="50"/>
                  <a:pt x="333" y="54"/>
                  <a:pt x="329" y="56"/>
                </a:cubicBezTo>
                <a:cubicBezTo>
                  <a:pt x="235" y="130"/>
                  <a:pt x="235" y="130"/>
                  <a:pt x="235" y="130"/>
                </a:cubicBezTo>
                <a:lnTo>
                  <a:pt x="329" y="204"/>
                </a:lnTo>
                <a:close/>
                <a:moveTo>
                  <a:pt x="93" y="40"/>
                </a:moveTo>
                <a:cubicBezTo>
                  <a:pt x="82" y="33"/>
                  <a:pt x="69" y="29"/>
                  <a:pt x="58" y="29"/>
                </a:cubicBezTo>
                <a:cubicBezTo>
                  <a:pt x="49" y="29"/>
                  <a:pt x="41" y="32"/>
                  <a:pt x="37" y="36"/>
                </a:cubicBezTo>
                <a:cubicBezTo>
                  <a:pt x="25" y="46"/>
                  <a:pt x="32" y="65"/>
                  <a:pt x="52" y="78"/>
                </a:cubicBezTo>
                <a:cubicBezTo>
                  <a:pt x="64" y="85"/>
                  <a:pt x="77" y="89"/>
                  <a:pt x="88" y="89"/>
                </a:cubicBezTo>
                <a:cubicBezTo>
                  <a:pt x="97" y="89"/>
                  <a:pt x="104" y="86"/>
                  <a:pt x="109" y="82"/>
                </a:cubicBezTo>
                <a:cubicBezTo>
                  <a:pt x="120" y="72"/>
                  <a:pt x="113" y="53"/>
                  <a:pt x="93" y="40"/>
                </a:cubicBezTo>
                <a:close/>
                <a:moveTo>
                  <a:pt x="109" y="178"/>
                </a:moveTo>
                <a:cubicBezTo>
                  <a:pt x="104" y="174"/>
                  <a:pt x="97" y="172"/>
                  <a:pt x="88" y="172"/>
                </a:cubicBezTo>
                <a:cubicBezTo>
                  <a:pt x="77" y="172"/>
                  <a:pt x="64" y="175"/>
                  <a:pt x="52" y="183"/>
                </a:cubicBezTo>
                <a:cubicBezTo>
                  <a:pt x="32" y="195"/>
                  <a:pt x="25" y="214"/>
                  <a:pt x="37" y="224"/>
                </a:cubicBezTo>
                <a:cubicBezTo>
                  <a:pt x="41" y="229"/>
                  <a:pt x="49" y="231"/>
                  <a:pt x="58" y="231"/>
                </a:cubicBezTo>
                <a:cubicBezTo>
                  <a:pt x="69" y="231"/>
                  <a:pt x="82" y="227"/>
                  <a:pt x="93" y="220"/>
                </a:cubicBezTo>
                <a:cubicBezTo>
                  <a:pt x="113" y="208"/>
                  <a:pt x="120" y="189"/>
                  <a:pt x="109" y="178"/>
                </a:cubicBezTo>
                <a:close/>
                <a:moveTo>
                  <a:pt x="186" y="154"/>
                </a:moveTo>
                <a:cubicBezTo>
                  <a:pt x="322" y="47"/>
                  <a:pt x="322" y="47"/>
                  <a:pt x="322" y="47"/>
                </a:cubicBezTo>
                <a:cubicBezTo>
                  <a:pt x="298" y="35"/>
                  <a:pt x="298" y="35"/>
                  <a:pt x="298" y="35"/>
                </a:cubicBezTo>
                <a:cubicBezTo>
                  <a:pt x="156" y="115"/>
                  <a:pt x="156" y="115"/>
                  <a:pt x="156" y="115"/>
                </a:cubicBezTo>
                <a:cubicBezTo>
                  <a:pt x="156" y="136"/>
                  <a:pt x="156" y="136"/>
                  <a:pt x="156" y="136"/>
                </a:cubicBezTo>
                <a:cubicBezTo>
                  <a:pt x="126" y="154"/>
                  <a:pt x="126" y="154"/>
                  <a:pt x="126" y="154"/>
                </a:cubicBezTo>
                <a:cubicBezTo>
                  <a:pt x="128" y="155"/>
                  <a:pt x="128" y="155"/>
                  <a:pt x="128" y="155"/>
                </a:cubicBezTo>
                <a:cubicBezTo>
                  <a:pt x="128" y="156"/>
                  <a:pt x="129" y="156"/>
                  <a:pt x="129" y="157"/>
                </a:cubicBezTo>
                <a:cubicBezTo>
                  <a:pt x="131" y="158"/>
                  <a:pt x="132" y="160"/>
                  <a:pt x="133" y="161"/>
                </a:cubicBezTo>
                <a:cubicBezTo>
                  <a:pt x="138" y="166"/>
                  <a:pt x="138" y="166"/>
                  <a:pt x="138" y="166"/>
                </a:cubicBezTo>
                <a:cubicBezTo>
                  <a:pt x="168" y="148"/>
                  <a:pt x="168" y="148"/>
                  <a:pt x="168" y="148"/>
                </a:cubicBezTo>
                <a:lnTo>
                  <a:pt x="186" y="154"/>
                </a:lnTo>
                <a:close/>
                <a:moveTo>
                  <a:pt x="144" y="117"/>
                </a:moveTo>
                <a:cubicBezTo>
                  <a:pt x="144" y="115"/>
                  <a:pt x="144" y="115"/>
                  <a:pt x="144" y="115"/>
                </a:cubicBezTo>
                <a:cubicBezTo>
                  <a:pt x="144" y="111"/>
                  <a:pt x="146" y="107"/>
                  <a:pt x="150" y="105"/>
                </a:cubicBezTo>
                <a:cubicBezTo>
                  <a:pt x="153" y="103"/>
                  <a:pt x="153" y="103"/>
                  <a:pt x="153" y="103"/>
                </a:cubicBezTo>
                <a:cubicBezTo>
                  <a:pt x="138" y="95"/>
                  <a:pt x="138" y="95"/>
                  <a:pt x="138" y="95"/>
                </a:cubicBezTo>
                <a:cubicBezTo>
                  <a:pt x="133" y="99"/>
                  <a:pt x="133" y="99"/>
                  <a:pt x="133" y="99"/>
                </a:cubicBezTo>
                <a:cubicBezTo>
                  <a:pt x="132" y="101"/>
                  <a:pt x="131" y="102"/>
                  <a:pt x="129" y="104"/>
                </a:cubicBezTo>
                <a:cubicBezTo>
                  <a:pt x="129" y="104"/>
                  <a:pt x="128" y="104"/>
                  <a:pt x="128" y="105"/>
                </a:cubicBezTo>
                <a:cubicBezTo>
                  <a:pt x="126" y="106"/>
                  <a:pt x="126" y="106"/>
                  <a:pt x="126" y="106"/>
                </a:cubicBezTo>
                <a:lnTo>
                  <a:pt x="144" y="117"/>
                </a:lnTo>
                <a:close/>
                <a:moveTo>
                  <a:pt x="192" y="130"/>
                </a:moveTo>
                <a:cubicBezTo>
                  <a:pt x="192" y="137"/>
                  <a:pt x="186" y="142"/>
                  <a:pt x="180" y="142"/>
                </a:cubicBezTo>
                <a:cubicBezTo>
                  <a:pt x="173" y="142"/>
                  <a:pt x="168" y="137"/>
                  <a:pt x="168" y="130"/>
                </a:cubicBezTo>
                <a:cubicBezTo>
                  <a:pt x="168" y="124"/>
                  <a:pt x="173" y="118"/>
                  <a:pt x="180" y="118"/>
                </a:cubicBezTo>
                <a:cubicBezTo>
                  <a:pt x="186" y="118"/>
                  <a:pt x="192" y="124"/>
                  <a:pt x="192" y="130"/>
                </a:cubicBezTo>
                <a:close/>
                <a:moveTo>
                  <a:pt x="322" y="213"/>
                </a:moveTo>
                <a:cubicBezTo>
                  <a:pt x="226" y="138"/>
                  <a:pt x="226" y="138"/>
                  <a:pt x="226" y="138"/>
                </a:cubicBezTo>
                <a:cubicBezTo>
                  <a:pt x="193" y="163"/>
                  <a:pt x="193" y="163"/>
                  <a:pt x="193" y="163"/>
                </a:cubicBezTo>
                <a:cubicBezTo>
                  <a:pt x="192" y="164"/>
                  <a:pt x="191" y="164"/>
                  <a:pt x="190" y="165"/>
                </a:cubicBezTo>
                <a:cubicBezTo>
                  <a:pt x="298" y="225"/>
                  <a:pt x="298" y="225"/>
                  <a:pt x="298" y="225"/>
                </a:cubicBezTo>
                <a:lnTo>
                  <a:pt x="322" y="213"/>
                </a:lnTo>
                <a:close/>
              </a:path>
            </a:pathLst>
          </a:custGeom>
          <a:solidFill>
            <a:schemeClr val="accent1"/>
          </a:solidFill>
          <a:ln>
            <a:noFill/>
          </a:ln>
        </p:spPr>
        <p:txBody>
          <a:bodyPr vert="horz" wrap="square" lIns="121920" tIns="60960" rIns="121920" bIns="60960" numCol="1" anchor="t" anchorCtr="0" compatLnSpc="1">
            <a:prstTxWarp prst="textNoShape">
              <a:avLst/>
            </a:prstTxWarp>
          </a:bodyPr>
          <a:lstStyle/>
          <a:p>
            <a:endParaRPr lang="en-US" sz="2400">
              <a:solidFill>
                <a:prstClr val="black"/>
              </a:solidFill>
            </a:endParaRPr>
          </a:p>
        </p:txBody>
      </p:sp>
      <p:pic>
        <p:nvPicPr>
          <p:cNvPr id="53" name="Picture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53609" y="5852557"/>
            <a:ext cx="945731" cy="171875"/>
          </a:xfrm>
          <a:prstGeom prst="rect">
            <a:avLst/>
          </a:prstGeom>
        </p:spPr>
      </p:pic>
      <p:sp>
        <p:nvSpPr>
          <p:cNvPr id="187" name="Oval 186"/>
          <p:cNvSpPr/>
          <p:nvPr/>
        </p:nvSpPr>
        <p:spPr>
          <a:xfrm>
            <a:off x="8299045" y="5249367"/>
            <a:ext cx="681500" cy="6815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451" name="Freeform 37"/>
          <p:cNvSpPr>
            <a:spLocks noEditPoints="1"/>
          </p:cNvSpPr>
          <p:nvPr/>
        </p:nvSpPr>
        <p:spPr bwMode="auto">
          <a:xfrm>
            <a:off x="8519143" y="5386918"/>
            <a:ext cx="275167" cy="412749"/>
          </a:xfrm>
          <a:custGeom>
            <a:avLst/>
            <a:gdLst>
              <a:gd name="T0" fmla="*/ 172 w 190"/>
              <a:gd name="T1" fmla="*/ 90 h 285"/>
              <a:gd name="T2" fmla="*/ 93 w 190"/>
              <a:gd name="T3" fmla="*/ 182 h 285"/>
              <a:gd name="T4" fmla="*/ 54 w 190"/>
              <a:gd name="T5" fmla="*/ 214 h 285"/>
              <a:gd name="T6" fmla="*/ 54 w 190"/>
              <a:gd name="T7" fmla="*/ 219 h 285"/>
              <a:gd name="T8" fmla="*/ 71 w 190"/>
              <a:gd name="T9" fmla="*/ 249 h 285"/>
              <a:gd name="T10" fmla="*/ 36 w 190"/>
              <a:gd name="T11" fmla="*/ 285 h 285"/>
              <a:gd name="T12" fmla="*/ 0 w 190"/>
              <a:gd name="T13" fmla="*/ 249 h 285"/>
              <a:gd name="T14" fmla="*/ 18 w 190"/>
              <a:gd name="T15" fmla="*/ 219 h 285"/>
              <a:gd name="T16" fmla="*/ 18 w 190"/>
              <a:gd name="T17" fmla="*/ 66 h 285"/>
              <a:gd name="T18" fmla="*/ 0 w 190"/>
              <a:gd name="T19" fmla="*/ 36 h 285"/>
              <a:gd name="T20" fmla="*/ 36 w 190"/>
              <a:gd name="T21" fmla="*/ 0 h 285"/>
              <a:gd name="T22" fmla="*/ 71 w 190"/>
              <a:gd name="T23" fmla="*/ 36 h 285"/>
              <a:gd name="T24" fmla="*/ 54 w 190"/>
              <a:gd name="T25" fmla="*/ 66 h 285"/>
              <a:gd name="T26" fmla="*/ 54 w 190"/>
              <a:gd name="T27" fmla="*/ 159 h 285"/>
              <a:gd name="T28" fmla="*/ 82 w 190"/>
              <a:gd name="T29" fmla="*/ 148 h 285"/>
              <a:gd name="T30" fmla="*/ 137 w 190"/>
              <a:gd name="T31" fmla="*/ 90 h 285"/>
              <a:gd name="T32" fmla="*/ 119 w 190"/>
              <a:gd name="T33" fmla="*/ 59 h 285"/>
              <a:gd name="T34" fmla="*/ 155 w 190"/>
              <a:gd name="T35" fmla="*/ 24 h 285"/>
              <a:gd name="T36" fmla="*/ 190 w 190"/>
              <a:gd name="T37" fmla="*/ 59 h 285"/>
              <a:gd name="T38" fmla="*/ 172 w 190"/>
              <a:gd name="T39" fmla="*/ 90 h 285"/>
              <a:gd name="T40" fmla="*/ 36 w 190"/>
              <a:gd name="T41" fmla="*/ 18 h 285"/>
              <a:gd name="T42" fmla="*/ 18 w 190"/>
              <a:gd name="T43" fmla="*/ 36 h 285"/>
              <a:gd name="T44" fmla="*/ 36 w 190"/>
              <a:gd name="T45" fmla="*/ 53 h 285"/>
              <a:gd name="T46" fmla="*/ 54 w 190"/>
              <a:gd name="T47" fmla="*/ 36 h 285"/>
              <a:gd name="T48" fmla="*/ 36 w 190"/>
              <a:gd name="T49" fmla="*/ 18 h 285"/>
              <a:gd name="T50" fmla="*/ 36 w 190"/>
              <a:gd name="T51" fmla="*/ 232 h 285"/>
              <a:gd name="T52" fmla="*/ 18 w 190"/>
              <a:gd name="T53" fmla="*/ 249 h 285"/>
              <a:gd name="T54" fmla="*/ 36 w 190"/>
              <a:gd name="T55" fmla="*/ 267 h 285"/>
              <a:gd name="T56" fmla="*/ 54 w 190"/>
              <a:gd name="T57" fmla="*/ 249 h 285"/>
              <a:gd name="T58" fmla="*/ 36 w 190"/>
              <a:gd name="T59" fmla="*/ 232 h 285"/>
              <a:gd name="T60" fmla="*/ 155 w 190"/>
              <a:gd name="T61" fmla="*/ 42 h 285"/>
              <a:gd name="T62" fmla="*/ 137 w 190"/>
              <a:gd name="T63" fmla="*/ 59 h 285"/>
              <a:gd name="T64" fmla="*/ 155 w 190"/>
              <a:gd name="T65" fmla="*/ 77 h 285"/>
              <a:gd name="T66" fmla="*/ 172 w 190"/>
              <a:gd name="T67" fmla="*/ 59 h 285"/>
              <a:gd name="T68" fmla="*/ 155 w 190"/>
              <a:gd name="T69" fmla="*/ 42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0" h="285">
                <a:moveTo>
                  <a:pt x="172" y="90"/>
                </a:moveTo>
                <a:cubicBezTo>
                  <a:pt x="172" y="157"/>
                  <a:pt x="124" y="172"/>
                  <a:pt x="93" y="182"/>
                </a:cubicBezTo>
                <a:cubicBezTo>
                  <a:pt x="63" y="191"/>
                  <a:pt x="54" y="196"/>
                  <a:pt x="54" y="214"/>
                </a:cubicBezTo>
                <a:cubicBezTo>
                  <a:pt x="54" y="219"/>
                  <a:pt x="54" y="219"/>
                  <a:pt x="54" y="219"/>
                </a:cubicBezTo>
                <a:cubicBezTo>
                  <a:pt x="64" y="225"/>
                  <a:pt x="71" y="236"/>
                  <a:pt x="71" y="249"/>
                </a:cubicBezTo>
                <a:cubicBezTo>
                  <a:pt x="71" y="269"/>
                  <a:pt x="56" y="285"/>
                  <a:pt x="36" y="285"/>
                </a:cubicBezTo>
                <a:cubicBezTo>
                  <a:pt x="16" y="285"/>
                  <a:pt x="0" y="269"/>
                  <a:pt x="0" y="249"/>
                </a:cubicBezTo>
                <a:cubicBezTo>
                  <a:pt x="0" y="236"/>
                  <a:pt x="7" y="225"/>
                  <a:pt x="18" y="219"/>
                </a:cubicBezTo>
                <a:cubicBezTo>
                  <a:pt x="18" y="66"/>
                  <a:pt x="18" y="66"/>
                  <a:pt x="18" y="66"/>
                </a:cubicBezTo>
                <a:cubicBezTo>
                  <a:pt x="7" y="60"/>
                  <a:pt x="0" y="49"/>
                  <a:pt x="0" y="36"/>
                </a:cubicBezTo>
                <a:cubicBezTo>
                  <a:pt x="0" y="16"/>
                  <a:pt x="16" y="0"/>
                  <a:pt x="36" y="0"/>
                </a:cubicBezTo>
                <a:cubicBezTo>
                  <a:pt x="56" y="0"/>
                  <a:pt x="71" y="16"/>
                  <a:pt x="71" y="36"/>
                </a:cubicBezTo>
                <a:cubicBezTo>
                  <a:pt x="71" y="49"/>
                  <a:pt x="64" y="60"/>
                  <a:pt x="54" y="66"/>
                </a:cubicBezTo>
                <a:cubicBezTo>
                  <a:pt x="54" y="159"/>
                  <a:pt x="54" y="159"/>
                  <a:pt x="54" y="159"/>
                </a:cubicBezTo>
                <a:cubicBezTo>
                  <a:pt x="63" y="154"/>
                  <a:pt x="73" y="151"/>
                  <a:pt x="82" y="148"/>
                </a:cubicBezTo>
                <a:cubicBezTo>
                  <a:pt x="117" y="137"/>
                  <a:pt x="136" y="129"/>
                  <a:pt x="137" y="90"/>
                </a:cubicBezTo>
                <a:cubicBezTo>
                  <a:pt x="126" y="84"/>
                  <a:pt x="119" y="73"/>
                  <a:pt x="119" y="59"/>
                </a:cubicBezTo>
                <a:cubicBezTo>
                  <a:pt x="119" y="40"/>
                  <a:pt x="135" y="24"/>
                  <a:pt x="155" y="24"/>
                </a:cubicBezTo>
                <a:cubicBezTo>
                  <a:pt x="174" y="24"/>
                  <a:pt x="190" y="40"/>
                  <a:pt x="190" y="59"/>
                </a:cubicBezTo>
                <a:cubicBezTo>
                  <a:pt x="190" y="73"/>
                  <a:pt x="183" y="84"/>
                  <a:pt x="172" y="90"/>
                </a:cubicBezTo>
                <a:close/>
                <a:moveTo>
                  <a:pt x="36" y="18"/>
                </a:moveTo>
                <a:cubicBezTo>
                  <a:pt x="26" y="18"/>
                  <a:pt x="18" y="26"/>
                  <a:pt x="18" y="36"/>
                </a:cubicBezTo>
                <a:cubicBezTo>
                  <a:pt x="18" y="45"/>
                  <a:pt x="26" y="53"/>
                  <a:pt x="36" y="53"/>
                </a:cubicBezTo>
                <a:cubicBezTo>
                  <a:pt x="46" y="53"/>
                  <a:pt x="54" y="45"/>
                  <a:pt x="54" y="36"/>
                </a:cubicBezTo>
                <a:cubicBezTo>
                  <a:pt x="54" y="26"/>
                  <a:pt x="46" y="18"/>
                  <a:pt x="36" y="18"/>
                </a:cubicBezTo>
                <a:close/>
                <a:moveTo>
                  <a:pt x="36" y="232"/>
                </a:moveTo>
                <a:cubicBezTo>
                  <a:pt x="26" y="232"/>
                  <a:pt x="18" y="239"/>
                  <a:pt x="18" y="249"/>
                </a:cubicBezTo>
                <a:cubicBezTo>
                  <a:pt x="18" y="259"/>
                  <a:pt x="26" y="267"/>
                  <a:pt x="36" y="267"/>
                </a:cubicBezTo>
                <a:cubicBezTo>
                  <a:pt x="46" y="267"/>
                  <a:pt x="54" y="259"/>
                  <a:pt x="54" y="249"/>
                </a:cubicBezTo>
                <a:cubicBezTo>
                  <a:pt x="54" y="239"/>
                  <a:pt x="46" y="232"/>
                  <a:pt x="36" y="232"/>
                </a:cubicBezTo>
                <a:close/>
                <a:moveTo>
                  <a:pt x="155" y="42"/>
                </a:moveTo>
                <a:cubicBezTo>
                  <a:pt x="145" y="42"/>
                  <a:pt x="137" y="50"/>
                  <a:pt x="137" y="59"/>
                </a:cubicBezTo>
                <a:cubicBezTo>
                  <a:pt x="137" y="69"/>
                  <a:pt x="145" y="77"/>
                  <a:pt x="155" y="77"/>
                </a:cubicBezTo>
                <a:cubicBezTo>
                  <a:pt x="164" y="77"/>
                  <a:pt x="172" y="69"/>
                  <a:pt x="172" y="59"/>
                </a:cubicBezTo>
                <a:cubicBezTo>
                  <a:pt x="172" y="50"/>
                  <a:pt x="164" y="42"/>
                  <a:pt x="155" y="42"/>
                </a:cubicBezTo>
                <a:close/>
              </a:path>
            </a:pathLst>
          </a:custGeom>
          <a:solidFill>
            <a:schemeClr val="accent2"/>
          </a:solidFill>
          <a:ln>
            <a:noFill/>
          </a:ln>
        </p:spPr>
        <p:txBody>
          <a:bodyPr vert="horz" wrap="square" lIns="121920" tIns="60960" rIns="121920" bIns="60960" numCol="1" anchor="t" anchorCtr="0" compatLnSpc="1">
            <a:prstTxWarp prst="textNoShape">
              <a:avLst/>
            </a:prstTxWarp>
          </a:bodyPr>
          <a:lstStyle/>
          <a:p>
            <a:endParaRPr lang="en-US" sz="2400">
              <a:solidFill>
                <a:prstClr val="black"/>
              </a:solidFill>
            </a:endParaRPr>
          </a:p>
        </p:txBody>
      </p:sp>
      <p:pic>
        <p:nvPicPr>
          <p:cNvPr id="54" name="Picture 5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21028" y="3625367"/>
            <a:ext cx="945731" cy="171875"/>
          </a:xfrm>
          <a:prstGeom prst="rect">
            <a:avLst/>
          </a:prstGeom>
        </p:spPr>
      </p:pic>
      <p:sp>
        <p:nvSpPr>
          <p:cNvPr id="183" name="Oval 182"/>
          <p:cNvSpPr/>
          <p:nvPr/>
        </p:nvSpPr>
        <p:spPr>
          <a:xfrm>
            <a:off x="7545071" y="3016462"/>
            <a:ext cx="681500" cy="6815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450" name="Freeform 36"/>
          <p:cNvSpPr>
            <a:spLocks noEditPoints="1"/>
          </p:cNvSpPr>
          <p:nvPr/>
        </p:nvSpPr>
        <p:spPr bwMode="auto">
          <a:xfrm>
            <a:off x="7704351" y="3207789"/>
            <a:ext cx="377331" cy="281913"/>
          </a:xfrm>
          <a:custGeom>
            <a:avLst/>
            <a:gdLst>
              <a:gd name="T0" fmla="*/ 261 w 261"/>
              <a:gd name="T1" fmla="*/ 195 h 195"/>
              <a:gd name="T2" fmla="*/ 0 w 261"/>
              <a:gd name="T3" fmla="*/ 195 h 195"/>
              <a:gd name="T4" fmla="*/ 0 w 261"/>
              <a:gd name="T5" fmla="*/ 0 h 195"/>
              <a:gd name="T6" fmla="*/ 17 w 261"/>
              <a:gd name="T7" fmla="*/ 0 h 195"/>
              <a:gd name="T8" fmla="*/ 17 w 261"/>
              <a:gd name="T9" fmla="*/ 179 h 195"/>
              <a:gd name="T10" fmla="*/ 261 w 261"/>
              <a:gd name="T11" fmla="*/ 179 h 195"/>
              <a:gd name="T12" fmla="*/ 261 w 261"/>
              <a:gd name="T13" fmla="*/ 195 h 195"/>
              <a:gd name="T14" fmla="*/ 82 w 261"/>
              <a:gd name="T15" fmla="*/ 163 h 195"/>
              <a:gd name="T16" fmla="*/ 49 w 261"/>
              <a:gd name="T17" fmla="*/ 163 h 195"/>
              <a:gd name="T18" fmla="*/ 49 w 261"/>
              <a:gd name="T19" fmla="*/ 98 h 195"/>
              <a:gd name="T20" fmla="*/ 82 w 261"/>
              <a:gd name="T21" fmla="*/ 98 h 195"/>
              <a:gd name="T22" fmla="*/ 82 w 261"/>
              <a:gd name="T23" fmla="*/ 163 h 195"/>
              <a:gd name="T24" fmla="*/ 130 w 261"/>
              <a:gd name="T25" fmla="*/ 163 h 195"/>
              <a:gd name="T26" fmla="*/ 98 w 261"/>
              <a:gd name="T27" fmla="*/ 163 h 195"/>
              <a:gd name="T28" fmla="*/ 98 w 261"/>
              <a:gd name="T29" fmla="*/ 33 h 195"/>
              <a:gd name="T30" fmla="*/ 130 w 261"/>
              <a:gd name="T31" fmla="*/ 33 h 195"/>
              <a:gd name="T32" fmla="*/ 130 w 261"/>
              <a:gd name="T33" fmla="*/ 163 h 195"/>
              <a:gd name="T34" fmla="*/ 179 w 261"/>
              <a:gd name="T35" fmla="*/ 163 h 195"/>
              <a:gd name="T36" fmla="*/ 147 w 261"/>
              <a:gd name="T37" fmla="*/ 163 h 195"/>
              <a:gd name="T38" fmla="*/ 147 w 261"/>
              <a:gd name="T39" fmla="*/ 65 h 195"/>
              <a:gd name="T40" fmla="*/ 179 w 261"/>
              <a:gd name="T41" fmla="*/ 65 h 195"/>
              <a:gd name="T42" fmla="*/ 179 w 261"/>
              <a:gd name="T43" fmla="*/ 163 h 195"/>
              <a:gd name="T44" fmla="*/ 228 w 261"/>
              <a:gd name="T45" fmla="*/ 163 h 195"/>
              <a:gd name="T46" fmla="*/ 196 w 261"/>
              <a:gd name="T47" fmla="*/ 163 h 195"/>
              <a:gd name="T48" fmla="*/ 196 w 261"/>
              <a:gd name="T49" fmla="*/ 17 h 195"/>
              <a:gd name="T50" fmla="*/ 228 w 261"/>
              <a:gd name="T51" fmla="*/ 17 h 195"/>
              <a:gd name="T52" fmla="*/ 228 w 261"/>
              <a:gd name="T53" fmla="*/ 163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61" h="195">
                <a:moveTo>
                  <a:pt x="261" y="195"/>
                </a:moveTo>
                <a:lnTo>
                  <a:pt x="0" y="195"/>
                </a:lnTo>
                <a:lnTo>
                  <a:pt x="0" y="0"/>
                </a:lnTo>
                <a:lnTo>
                  <a:pt x="17" y="0"/>
                </a:lnTo>
                <a:lnTo>
                  <a:pt x="17" y="179"/>
                </a:lnTo>
                <a:lnTo>
                  <a:pt x="261" y="179"/>
                </a:lnTo>
                <a:lnTo>
                  <a:pt x="261" y="195"/>
                </a:lnTo>
                <a:close/>
                <a:moveTo>
                  <a:pt x="82" y="163"/>
                </a:moveTo>
                <a:lnTo>
                  <a:pt x="49" y="163"/>
                </a:lnTo>
                <a:lnTo>
                  <a:pt x="49" y="98"/>
                </a:lnTo>
                <a:lnTo>
                  <a:pt x="82" y="98"/>
                </a:lnTo>
                <a:lnTo>
                  <a:pt x="82" y="163"/>
                </a:lnTo>
                <a:close/>
                <a:moveTo>
                  <a:pt x="130" y="163"/>
                </a:moveTo>
                <a:lnTo>
                  <a:pt x="98" y="163"/>
                </a:lnTo>
                <a:lnTo>
                  <a:pt x="98" y="33"/>
                </a:lnTo>
                <a:lnTo>
                  <a:pt x="130" y="33"/>
                </a:lnTo>
                <a:lnTo>
                  <a:pt x="130" y="163"/>
                </a:lnTo>
                <a:close/>
                <a:moveTo>
                  <a:pt x="179" y="163"/>
                </a:moveTo>
                <a:lnTo>
                  <a:pt x="147" y="163"/>
                </a:lnTo>
                <a:lnTo>
                  <a:pt x="147" y="65"/>
                </a:lnTo>
                <a:lnTo>
                  <a:pt x="179" y="65"/>
                </a:lnTo>
                <a:lnTo>
                  <a:pt x="179" y="163"/>
                </a:lnTo>
                <a:close/>
                <a:moveTo>
                  <a:pt x="228" y="163"/>
                </a:moveTo>
                <a:lnTo>
                  <a:pt x="196" y="163"/>
                </a:lnTo>
                <a:lnTo>
                  <a:pt x="196" y="17"/>
                </a:lnTo>
                <a:lnTo>
                  <a:pt x="228" y="17"/>
                </a:lnTo>
                <a:lnTo>
                  <a:pt x="228" y="163"/>
                </a:lnTo>
                <a:close/>
              </a:path>
            </a:pathLst>
          </a:custGeom>
          <a:solidFill>
            <a:schemeClr val="bg2"/>
          </a:solidFill>
          <a:ln>
            <a:noFill/>
          </a:ln>
        </p:spPr>
        <p:txBody>
          <a:bodyPr vert="horz" wrap="square" lIns="121920" tIns="60960" rIns="121920" bIns="60960" numCol="1" anchor="t" anchorCtr="0" compatLnSpc="1">
            <a:prstTxWarp prst="textNoShape">
              <a:avLst/>
            </a:prstTxWarp>
          </a:bodyPr>
          <a:lstStyle/>
          <a:p>
            <a:endParaRPr lang="en-US" sz="2400">
              <a:solidFill>
                <a:prstClr val="black"/>
              </a:solidFill>
            </a:endParaRPr>
          </a:p>
        </p:txBody>
      </p:sp>
      <p:pic>
        <p:nvPicPr>
          <p:cNvPr id="55" name="Picture 5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00828" y="2498452"/>
            <a:ext cx="945731" cy="171875"/>
          </a:xfrm>
          <a:prstGeom prst="rect">
            <a:avLst/>
          </a:prstGeom>
        </p:spPr>
      </p:pic>
      <p:sp>
        <p:nvSpPr>
          <p:cNvPr id="29" name="Oval 28"/>
          <p:cNvSpPr/>
          <p:nvPr/>
        </p:nvSpPr>
        <p:spPr>
          <a:xfrm>
            <a:off x="7245383" y="1905777"/>
            <a:ext cx="681500" cy="6815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449" name="Freeform 35"/>
          <p:cNvSpPr>
            <a:spLocks noEditPoints="1"/>
          </p:cNvSpPr>
          <p:nvPr/>
        </p:nvSpPr>
        <p:spPr bwMode="auto">
          <a:xfrm>
            <a:off x="7374664" y="2068193"/>
            <a:ext cx="398843" cy="313127"/>
          </a:xfrm>
          <a:custGeom>
            <a:avLst/>
            <a:gdLst>
              <a:gd name="T0" fmla="*/ 306 w 332"/>
              <a:gd name="T1" fmla="*/ 256 h 262"/>
              <a:gd name="T2" fmla="*/ 296 w 332"/>
              <a:gd name="T3" fmla="*/ 262 h 262"/>
              <a:gd name="T4" fmla="*/ 36 w 332"/>
              <a:gd name="T5" fmla="*/ 262 h 262"/>
              <a:gd name="T6" fmla="*/ 26 w 332"/>
              <a:gd name="T7" fmla="*/ 256 h 262"/>
              <a:gd name="T8" fmla="*/ 0 w 332"/>
              <a:gd name="T9" fmla="*/ 167 h 262"/>
              <a:gd name="T10" fmla="*/ 166 w 332"/>
              <a:gd name="T11" fmla="*/ 0 h 262"/>
              <a:gd name="T12" fmla="*/ 332 w 332"/>
              <a:gd name="T13" fmla="*/ 167 h 262"/>
              <a:gd name="T14" fmla="*/ 306 w 332"/>
              <a:gd name="T15" fmla="*/ 256 h 262"/>
              <a:gd name="T16" fmla="*/ 47 w 332"/>
              <a:gd name="T17" fmla="*/ 143 h 262"/>
              <a:gd name="T18" fmla="*/ 24 w 332"/>
              <a:gd name="T19" fmla="*/ 167 h 262"/>
              <a:gd name="T20" fmla="*/ 47 w 332"/>
              <a:gd name="T21" fmla="*/ 190 h 262"/>
              <a:gd name="T22" fmla="*/ 71 w 332"/>
              <a:gd name="T23" fmla="*/ 167 h 262"/>
              <a:gd name="T24" fmla="*/ 47 w 332"/>
              <a:gd name="T25" fmla="*/ 143 h 262"/>
              <a:gd name="T26" fmla="*/ 83 w 332"/>
              <a:gd name="T27" fmla="*/ 60 h 262"/>
              <a:gd name="T28" fmla="*/ 59 w 332"/>
              <a:gd name="T29" fmla="*/ 83 h 262"/>
              <a:gd name="T30" fmla="*/ 83 w 332"/>
              <a:gd name="T31" fmla="*/ 107 h 262"/>
              <a:gd name="T32" fmla="*/ 107 w 332"/>
              <a:gd name="T33" fmla="*/ 83 h 262"/>
              <a:gd name="T34" fmla="*/ 83 w 332"/>
              <a:gd name="T35" fmla="*/ 60 h 262"/>
              <a:gd name="T36" fmla="*/ 205 w 332"/>
              <a:gd name="T37" fmla="*/ 102 h 262"/>
              <a:gd name="T38" fmla="*/ 196 w 332"/>
              <a:gd name="T39" fmla="*/ 87 h 262"/>
              <a:gd name="T40" fmla="*/ 182 w 332"/>
              <a:gd name="T41" fmla="*/ 96 h 262"/>
              <a:gd name="T42" fmla="*/ 163 w 332"/>
              <a:gd name="T43" fmla="*/ 167 h 262"/>
              <a:gd name="T44" fmla="*/ 132 w 332"/>
              <a:gd name="T45" fmla="*/ 193 h 262"/>
              <a:gd name="T46" fmla="*/ 157 w 332"/>
              <a:gd name="T47" fmla="*/ 237 h 262"/>
              <a:gd name="T48" fmla="*/ 201 w 332"/>
              <a:gd name="T49" fmla="*/ 211 h 262"/>
              <a:gd name="T50" fmla="*/ 186 w 332"/>
              <a:gd name="T51" fmla="*/ 173 h 262"/>
              <a:gd name="T52" fmla="*/ 205 w 332"/>
              <a:gd name="T53" fmla="*/ 102 h 262"/>
              <a:gd name="T54" fmla="*/ 166 w 332"/>
              <a:gd name="T55" fmla="*/ 24 h 262"/>
              <a:gd name="T56" fmla="*/ 142 w 332"/>
              <a:gd name="T57" fmla="*/ 48 h 262"/>
              <a:gd name="T58" fmla="*/ 166 w 332"/>
              <a:gd name="T59" fmla="*/ 72 h 262"/>
              <a:gd name="T60" fmla="*/ 190 w 332"/>
              <a:gd name="T61" fmla="*/ 48 h 262"/>
              <a:gd name="T62" fmla="*/ 166 w 332"/>
              <a:gd name="T63" fmla="*/ 24 h 262"/>
              <a:gd name="T64" fmla="*/ 249 w 332"/>
              <a:gd name="T65" fmla="*/ 60 h 262"/>
              <a:gd name="T66" fmla="*/ 225 w 332"/>
              <a:gd name="T67" fmla="*/ 83 h 262"/>
              <a:gd name="T68" fmla="*/ 249 w 332"/>
              <a:gd name="T69" fmla="*/ 107 h 262"/>
              <a:gd name="T70" fmla="*/ 273 w 332"/>
              <a:gd name="T71" fmla="*/ 83 h 262"/>
              <a:gd name="T72" fmla="*/ 249 w 332"/>
              <a:gd name="T73" fmla="*/ 60 h 262"/>
              <a:gd name="T74" fmla="*/ 285 w 332"/>
              <a:gd name="T75" fmla="*/ 143 h 262"/>
              <a:gd name="T76" fmla="*/ 261 w 332"/>
              <a:gd name="T77" fmla="*/ 167 h 262"/>
              <a:gd name="T78" fmla="*/ 285 w 332"/>
              <a:gd name="T79" fmla="*/ 190 h 262"/>
              <a:gd name="T80" fmla="*/ 309 w 332"/>
              <a:gd name="T81" fmla="*/ 167 h 262"/>
              <a:gd name="T82" fmla="*/ 285 w 332"/>
              <a:gd name="T83" fmla="*/ 143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32" h="262">
                <a:moveTo>
                  <a:pt x="306" y="256"/>
                </a:moveTo>
                <a:cubicBezTo>
                  <a:pt x="304" y="259"/>
                  <a:pt x="300" y="262"/>
                  <a:pt x="296" y="262"/>
                </a:cubicBezTo>
                <a:cubicBezTo>
                  <a:pt x="36" y="262"/>
                  <a:pt x="36" y="262"/>
                  <a:pt x="36" y="262"/>
                </a:cubicBezTo>
                <a:cubicBezTo>
                  <a:pt x="32" y="262"/>
                  <a:pt x="28" y="259"/>
                  <a:pt x="26" y="256"/>
                </a:cubicBezTo>
                <a:cubicBezTo>
                  <a:pt x="9" y="229"/>
                  <a:pt x="0" y="198"/>
                  <a:pt x="0" y="167"/>
                </a:cubicBezTo>
                <a:cubicBezTo>
                  <a:pt x="0" y="75"/>
                  <a:pt x="74" y="0"/>
                  <a:pt x="166" y="0"/>
                </a:cubicBezTo>
                <a:cubicBezTo>
                  <a:pt x="258" y="0"/>
                  <a:pt x="332" y="75"/>
                  <a:pt x="332" y="167"/>
                </a:cubicBezTo>
                <a:cubicBezTo>
                  <a:pt x="332" y="198"/>
                  <a:pt x="323" y="229"/>
                  <a:pt x="306" y="256"/>
                </a:cubicBezTo>
                <a:close/>
                <a:moveTo>
                  <a:pt x="47" y="143"/>
                </a:moveTo>
                <a:cubicBezTo>
                  <a:pt x="34" y="143"/>
                  <a:pt x="24" y="153"/>
                  <a:pt x="24" y="167"/>
                </a:cubicBezTo>
                <a:cubicBezTo>
                  <a:pt x="24" y="180"/>
                  <a:pt x="34" y="190"/>
                  <a:pt x="47" y="190"/>
                </a:cubicBezTo>
                <a:cubicBezTo>
                  <a:pt x="61" y="190"/>
                  <a:pt x="71" y="180"/>
                  <a:pt x="71" y="167"/>
                </a:cubicBezTo>
                <a:cubicBezTo>
                  <a:pt x="71" y="153"/>
                  <a:pt x="61" y="143"/>
                  <a:pt x="47" y="143"/>
                </a:cubicBezTo>
                <a:close/>
                <a:moveTo>
                  <a:pt x="83" y="60"/>
                </a:moveTo>
                <a:cubicBezTo>
                  <a:pt x="70" y="60"/>
                  <a:pt x="59" y="70"/>
                  <a:pt x="59" y="83"/>
                </a:cubicBezTo>
                <a:cubicBezTo>
                  <a:pt x="59" y="97"/>
                  <a:pt x="70" y="107"/>
                  <a:pt x="83" y="107"/>
                </a:cubicBezTo>
                <a:cubicBezTo>
                  <a:pt x="96" y="107"/>
                  <a:pt x="107" y="97"/>
                  <a:pt x="107" y="83"/>
                </a:cubicBezTo>
                <a:cubicBezTo>
                  <a:pt x="107" y="70"/>
                  <a:pt x="96" y="60"/>
                  <a:pt x="83" y="60"/>
                </a:cubicBezTo>
                <a:close/>
                <a:moveTo>
                  <a:pt x="205" y="102"/>
                </a:moveTo>
                <a:cubicBezTo>
                  <a:pt x="206" y="95"/>
                  <a:pt x="203" y="89"/>
                  <a:pt x="196" y="87"/>
                </a:cubicBezTo>
                <a:cubicBezTo>
                  <a:pt x="190" y="86"/>
                  <a:pt x="184" y="90"/>
                  <a:pt x="182" y="96"/>
                </a:cubicBezTo>
                <a:cubicBezTo>
                  <a:pt x="163" y="167"/>
                  <a:pt x="163" y="167"/>
                  <a:pt x="163" y="167"/>
                </a:cubicBezTo>
                <a:cubicBezTo>
                  <a:pt x="148" y="168"/>
                  <a:pt x="136" y="178"/>
                  <a:pt x="132" y="193"/>
                </a:cubicBezTo>
                <a:cubicBezTo>
                  <a:pt x="127" y="212"/>
                  <a:pt x="138" y="232"/>
                  <a:pt x="157" y="237"/>
                </a:cubicBezTo>
                <a:cubicBezTo>
                  <a:pt x="176" y="242"/>
                  <a:pt x="196" y="230"/>
                  <a:pt x="201" y="211"/>
                </a:cubicBezTo>
                <a:cubicBezTo>
                  <a:pt x="204" y="196"/>
                  <a:pt x="198" y="181"/>
                  <a:pt x="186" y="173"/>
                </a:cubicBezTo>
                <a:lnTo>
                  <a:pt x="205" y="102"/>
                </a:lnTo>
                <a:close/>
                <a:moveTo>
                  <a:pt x="166" y="24"/>
                </a:moveTo>
                <a:cubicBezTo>
                  <a:pt x="153" y="24"/>
                  <a:pt x="142" y="35"/>
                  <a:pt x="142" y="48"/>
                </a:cubicBezTo>
                <a:cubicBezTo>
                  <a:pt x="142" y="61"/>
                  <a:pt x="153" y="72"/>
                  <a:pt x="166" y="72"/>
                </a:cubicBezTo>
                <a:cubicBezTo>
                  <a:pt x="179" y="72"/>
                  <a:pt x="190" y="61"/>
                  <a:pt x="190" y="48"/>
                </a:cubicBezTo>
                <a:cubicBezTo>
                  <a:pt x="190" y="35"/>
                  <a:pt x="179" y="24"/>
                  <a:pt x="166" y="24"/>
                </a:cubicBezTo>
                <a:close/>
                <a:moveTo>
                  <a:pt x="249" y="60"/>
                </a:moveTo>
                <a:cubicBezTo>
                  <a:pt x="236" y="60"/>
                  <a:pt x="225" y="70"/>
                  <a:pt x="225" y="83"/>
                </a:cubicBezTo>
                <a:cubicBezTo>
                  <a:pt x="225" y="97"/>
                  <a:pt x="236" y="107"/>
                  <a:pt x="249" y="107"/>
                </a:cubicBezTo>
                <a:cubicBezTo>
                  <a:pt x="262" y="107"/>
                  <a:pt x="273" y="97"/>
                  <a:pt x="273" y="83"/>
                </a:cubicBezTo>
                <a:cubicBezTo>
                  <a:pt x="273" y="70"/>
                  <a:pt x="262" y="60"/>
                  <a:pt x="249" y="60"/>
                </a:cubicBezTo>
                <a:close/>
                <a:moveTo>
                  <a:pt x="285" y="143"/>
                </a:moveTo>
                <a:cubicBezTo>
                  <a:pt x="272" y="143"/>
                  <a:pt x="261" y="153"/>
                  <a:pt x="261" y="167"/>
                </a:cubicBezTo>
                <a:cubicBezTo>
                  <a:pt x="261" y="180"/>
                  <a:pt x="272" y="190"/>
                  <a:pt x="285" y="190"/>
                </a:cubicBezTo>
                <a:cubicBezTo>
                  <a:pt x="298" y="190"/>
                  <a:pt x="309" y="180"/>
                  <a:pt x="309" y="167"/>
                </a:cubicBezTo>
                <a:cubicBezTo>
                  <a:pt x="309" y="153"/>
                  <a:pt x="298" y="143"/>
                  <a:pt x="285" y="143"/>
                </a:cubicBezTo>
                <a:close/>
              </a:path>
            </a:pathLst>
          </a:custGeom>
          <a:solidFill>
            <a:schemeClr val="tx2"/>
          </a:solidFill>
          <a:ln>
            <a:noFill/>
          </a:ln>
        </p:spPr>
        <p:txBody>
          <a:bodyPr vert="horz" wrap="square" lIns="121920" tIns="60960" rIns="121920" bIns="60960" numCol="1" anchor="t" anchorCtr="0" compatLnSpc="1">
            <a:prstTxWarp prst="textNoShape">
              <a:avLst/>
            </a:prstTxWarp>
          </a:bodyPr>
          <a:lstStyle/>
          <a:p>
            <a:endParaRPr lang="en-US" sz="2400">
              <a:solidFill>
                <a:prstClr val="black"/>
              </a:solidFill>
            </a:endParaRPr>
          </a:p>
        </p:txBody>
      </p:sp>
    </p:spTree>
    <p:extLst>
      <p:ext uri="{BB962C8B-B14F-4D97-AF65-F5344CB8AC3E}">
        <p14:creationId xmlns:p14="http://schemas.microsoft.com/office/powerpoint/2010/main" val="846418448"/>
      </p:ext>
    </p:extLst>
  </p:cSld>
  <p:clrMapOvr>
    <a:masterClrMapping/>
  </p:clrMapOvr>
  <p:transition spd="slow">
    <p:push/>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Indexes(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smtClean="0"/>
              <a:t>Full-text search:</a:t>
            </a:r>
          </a:p>
          <a:p>
            <a:r>
              <a:rPr lang="en-US" dirty="0" smtClean="0"/>
              <a:t>B1: </a:t>
            </a:r>
            <a:r>
              <a:rPr lang="en-US" dirty="0" err="1" smtClean="0"/>
              <a:t>Xây</a:t>
            </a:r>
            <a:r>
              <a:rPr lang="en-US" dirty="0" smtClean="0"/>
              <a:t> </a:t>
            </a:r>
            <a:r>
              <a:rPr lang="en-US" dirty="0" err="1" smtClean="0"/>
              <a:t>dựng</a:t>
            </a:r>
            <a:r>
              <a:rPr lang="en-US" dirty="0" smtClean="0"/>
              <a:t> Inverted Index:</a:t>
            </a:r>
          </a:p>
          <a:p>
            <a:endParaRPr lang="en-US" dirty="0" smtClean="0"/>
          </a:p>
          <a:p>
            <a:endParaRPr lang="en-US" dirty="0" smtClean="0"/>
          </a:p>
          <a:p>
            <a:endParaRPr lang="en-US" dirty="0"/>
          </a:p>
          <a:p>
            <a:endParaRPr lang="en-US" dirty="0" smtClean="0"/>
          </a:p>
          <a:p>
            <a:endParaRPr lang="en-US" dirty="0" smtClean="0"/>
          </a:p>
          <a:p>
            <a:pPr lvl="1"/>
            <a:endParaRPr lang="en-US" dirty="0" smtClean="0"/>
          </a:p>
          <a:p>
            <a:endParaRPr lang="en-US" dirty="0"/>
          </a:p>
        </p:txBody>
      </p:sp>
      <p:pic>
        <p:nvPicPr>
          <p:cNvPr id="6" name="Ảnh 5"/>
          <p:cNvPicPr/>
          <p:nvPr/>
        </p:nvPicPr>
        <p:blipFill>
          <a:blip r:embed="rId2"/>
          <a:stretch>
            <a:fillRect/>
          </a:stretch>
        </p:blipFill>
        <p:spPr>
          <a:xfrm>
            <a:off x="1005132" y="2825625"/>
            <a:ext cx="10636927" cy="1256978"/>
          </a:xfrm>
          <a:prstGeom prst="rect">
            <a:avLst/>
          </a:prstGeom>
        </p:spPr>
      </p:pic>
    </p:spTree>
    <p:extLst>
      <p:ext uri="{BB962C8B-B14F-4D97-AF65-F5344CB8AC3E}">
        <p14:creationId xmlns:p14="http://schemas.microsoft.com/office/powerpoint/2010/main" val="140655906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Indexes(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smtClean="0"/>
              <a:t>Full-text search(</a:t>
            </a:r>
            <a:r>
              <a:rPr lang="en-US" dirty="0" err="1" smtClean="0"/>
              <a:t>tt</a:t>
            </a:r>
            <a:r>
              <a:rPr lang="en-US" dirty="0" smtClean="0"/>
              <a:t>):</a:t>
            </a:r>
          </a:p>
          <a:p>
            <a:r>
              <a:rPr lang="en-US" dirty="0" smtClean="0"/>
              <a:t>B2: </a:t>
            </a:r>
            <a:r>
              <a:rPr lang="en-US" dirty="0" err="1" smtClean="0"/>
              <a:t>Giao</a:t>
            </a:r>
            <a:r>
              <a:rPr lang="en-US" dirty="0" smtClean="0"/>
              <a:t> </a:t>
            </a:r>
            <a:r>
              <a:rPr lang="en-US" dirty="0" err="1" smtClean="0"/>
              <a:t>thức</a:t>
            </a:r>
            <a:r>
              <a:rPr lang="en-US" dirty="0" smtClean="0"/>
              <a:t> POST </a:t>
            </a:r>
            <a:r>
              <a:rPr lang="en-US" dirty="0" err="1" smtClean="0"/>
              <a:t>sẽ</a:t>
            </a:r>
            <a:r>
              <a:rPr lang="en-US" dirty="0" smtClean="0"/>
              <a:t> </a:t>
            </a:r>
            <a:r>
              <a:rPr lang="en-US" dirty="0" err="1" smtClean="0"/>
              <a:t>trả</a:t>
            </a:r>
            <a:r>
              <a:rPr lang="en-US" dirty="0" smtClean="0"/>
              <a:t> </a:t>
            </a:r>
            <a:r>
              <a:rPr lang="en-US" dirty="0" err="1" smtClean="0"/>
              <a:t>về</a:t>
            </a:r>
            <a:r>
              <a:rPr lang="en-US" dirty="0" smtClean="0"/>
              <a:t> JSON:</a:t>
            </a:r>
          </a:p>
          <a:p>
            <a:endParaRPr lang="en-US" dirty="0" smtClean="0"/>
          </a:p>
          <a:p>
            <a:endParaRPr lang="en-US" dirty="0" smtClean="0"/>
          </a:p>
          <a:p>
            <a:endParaRPr lang="en-US" dirty="0"/>
          </a:p>
          <a:p>
            <a:endParaRPr lang="en-US" dirty="0" smtClean="0"/>
          </a:p>
          <a:p>
            <a:endParaRPr lang="en-US" dirty="0" smtClean="0"/>
          </a:p>
          <a:p>
            <a:pPr lvl="1"/>
            <a:endParaRPr lang="en-US" dirty="0" smtClean="0"/>
          </a:p>
          <a:p>
            <a:endParaRPr lang="en-US" dirty="0"/>
          </a:p>
        </p:txBody>
      </p:sp>
      <p:pic>
        <p:nvPicPr>
          <p:cNvPr id="5" name="Ảnh 4"/>
          <p:cNvPicPr/>
          <p:nvPr/>
        </p:nvPicPr>
        <p:blipFill>
          <a:blip r:embed="rId2"/>
          <a:stretch>
            <a:fillRect/>
          </a:stretch>
        </p:blipFill>
        <p:spPr>
          <a:xfrm>
            <a:off x="1298579" y="3031409"/>
            <a:ext cx="10566581" cy="1617864"/>
          </a:xfrm>
          <a:prstGeom prst="rect">
            <a:avLst/>
          </a:prstGeom>
        </p:spPr>
      </p:pic>
    </p:spTree>
    <p:extLst>
      <p:ext uri="{BB962C8B-B14F-4D97-AF65-F5344CB8AC3E}">
        <p14:creationId xmlns:p14="http://schemas.microsoft.com/office/powerpoint/2010/main" val="177089526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Indexes(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smtClean="0"/>
              <a:t>Full-text search(</a:t>
            </a:r>
            <a:r>
              <a:rPr lang="en-US" dirty="0" err="1" smtClean="0"/>
              <a:t>tt</a:t>
            </a:r>
            <a:r>
              <a:rPr lang="en-US" dirty="0" smtClean="0"/>
              <a:t>):</a:t>
            </a:r>
          </a:p>
          <a:p>
            <a:r>
              <a:rPr lang="en-US" dirty="0" smtClean="0"/>
              <a:t>B2: Add </a:t>
            </a:r>
            <a:r>
              <a:rPr lang="en-US" dirty="0" err="1" smtClean="0"/>
              <a:t>thêm</a:t>
            </a:r>
            <a:r>
              <a:rPr lang="en-US" dirty="0" smtClean="0"/>
              <a:t> </a:t>
            </a:r>
            <a:r>
              <a:rPr lang="en-US" dirty="0" err="1" smtClean="0"/>
              <a:t>một</a:t>
            </a:r>
            <a:r>
              <a:rPr lang="en-US" dirty="0" smtClean="0"/>
              <a:t> node:</a:t>
            </a:r>
          </a:p>
          <a:p>
            <a:endParaRPr lang="en-US" dirty="0" smtClean="0"/>
          </a:p>
          <a:p>
            <a:endParaRPr lang="en-US" dirty="0" smtClean="0"/>
          </a:p>
          <a:p>
            <a:endParaRPr lang="en-US" dirty="0"/>
          </a:p>
          <a:p>
            <a:endParaRPr lang="en-US" dirty="0" smtClean="0"/>
          </a:p>
          <a:p>
            <a:endParaRPr lang="en-US" dirty="0" smtClean="0"/>
          </a:p>
          <a:p>
            <a:pPr lvl="1"/>
            <a:endParaRPr lang="en-US" dirty="0" smtClean="0"/>
          </a:p>
          <a:p>
            <a:endParaRPr lang="en-US" dirty="0"/>
          </a:p>
        </p:txBody>
      </p:sp>
      <p:pic>
        <p:nvPicPr>
          <p:cNvPr id="6" name="Ảnh 5"/>
          <p:cNvPicPr/>
          <p:nvPr/>
        </p:nvPicPr>
        <p:blipFill>
          <a:blip r:embed="rId2"/>
          <a:stretch>
            <a:fillRect/>
          </a:stretch>
        </p:blipFill>
        <p:spPr>
          <a:xfrm>
            <a:off x="996949" y="2975748"/>
            <a:ext cx="9692515" cy="1811795"/>
          </a:xfrm>
          <a:prstGeom prst="rect">
            <a:avLst/>
          </a:prstGeom>
        </p:spPr>
      </p:pic>
    </p:spTree>
    <p:extLst>
      <p:ext uri="{BB962C8B-B14F-4D97-AF65-F5344CB8AC3E}">
        <p14:creationId xmlns:p14="http://schemas.microsoft.com/office/powerpoint/2010/main" val="61634679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Indexes(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smtClean="0"/>
              <a:t>Full-text search(</a:t>
            </a:r>
            <a:r>
              <a:rPr lang="en-US" dirty="0" err="1" smtClean="0"/>
              <a:t>tt</a:t>
            </a:r>
            <a:r>
              <a:rPr lang="en-US" dirty="0" smtClean="0"/>
              <a:t>):</a:t>
            </a:r>
          </a:p>
          <a:p>
            <a:r>
              <a:rPr lang="en-US" dirty="0" smtClean="0"/>
              <a:t>B4: </a:t>
            </a:r>
            <a:r>
              <a:rPr lang="en-US" dirty="0" err="1"/>
              <a:t>Bây</a:t>
            </a:r>
            <a:r>
              <a:rPr lang="en-US" dirty="0"/>
              <a:t> </a:t>
            </a:r>
            <a:r>
              <a:rPr lang="en-US" dirty="0" err="1"/>
              <a:t>giờ</a:t>
            </a:r>
            <a:r>
              <a:rPr lang="en-US" dirty="0"/>
              <a:t> </a:t>
            </a:r>
            <a:r>
              <a:rPr lang="en-US" dirty="0" err="1"/>
              <a:t>việc</a:t>
            </a:r>
            <a:r>
              <a:rPr lang="en-US" dirty="0"/>
              <a:t> </a:t>
            </a:r>
            <a:r>
              <a:rPr lang="en-US" dirty="0" err="1"/>
              <a:t>tìm</a:t>
            </a:r>
            <a:r>
              <a:rPr lang="en-US" dirty="0"/>
              <a:t> </a:t>
            </a:r>
            <a:r>
              <a:rPr lang="en-US" dirty="0" err="1"/>
              <a:t>kiếm</a:t>
            </a:r>
            <a:r>
              <a:rPr lang="en-US" dirty="0"/>
              <a:t> Lucene </a:t>
            </a:r>
            <a:r>
              <a:rPr lang="en-US" dirty="0" err="1"/>
              <a:t>đơn</a:t>
            </a:r>
            <a:r>
              <a:rPr lang="en-US" dirty="0"/>
              <a:t> </a:t>
            </a:r>
            <a:r>
              <a:rPr lang="en-US" dirty="0" err="1"/>
              <a:t>giản</a:t>
            </a:r>
            <a:r>
              <a:rPr lang="en-US" dirty="0"/>
              <a:t> </a:t>
            </a:r>
            <a:r>
              <a:rPr lang="en-US" dirty="0" err="1"/>
              <a:t>gọi</a:t>
            </a:r>
            <a:r>
              <a:rPr lang="en-US" dirty="0" smtClean="0"/>
              <a:t>:</a:t>
            </a:r>
          </a:p>
          <a:p>
            <a:endParaRPr lang="en-US" dirty="0" smtClean="0"/>
          </a:p>
          <a:p>
            <a:endParaRPr lang="en-US" dirty="0" smtClean="0"/>
          </a:p>
          <a:p>
            <a:endParaRPr lang="en-US" dirty="0"/>
          </a:p>
          <a:p>
            <a:endParaRPr lang="en-US" dirty="0" smtClean="0"/>
          </a:p>
          <a:p>
            <a:endParaRPr lang="en-US" dirty="0" smtClean="0"/>
          </a:p>
          <a:p>
            <a:pPr lvl="1"/>
            <a:endParaRPr lang="en-US" dirty="0" smtClean="0"/>
          </a:p>
          <a:p>
            <a:endParaRPr lang="en-US" dirty="0"/>
          </a:p>
        </p:txBody>
      </p:sp>
      <p:pic>
        <p:nvPicPr>
          <p:cNvPr id="6" name="Ảnh 5"/>
          <p:cNvPicPr/>
          <p:nvPr/>
        </p:nvPicPr>
        <p:blipFill>
          <a:blip r:embed="rId2"/>
          <a:stretch>
            <a:fillRect/>
          </a:stretch>
        </p:blipFill>
        <p:spPr>
          <a:xfrm>
            <a:off x="1031875" y="3119057"/>
            <a:ext cx="10041458" cy="667332"/>
          </a:xfrm>
          <a:prstGeom prst="rect">
            <a:avLst/>
          </a:prstGeom>
        </p:spPr>
      </p:pic>
    </p:spTree>
    <p:extLst>
      <p:ext uri="{BB962C8B-B14F-4D97-AF65-F5344CB8AC3E}">
        <p14:creationId xmlns:p14="http://schemas.microsoft.com/office/powerpoint/2010/main" val="377451883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a:t>Fancy Algorithms: </a:t>
            </a:r>
            <a:endParaRPr lang="en-US" dirty="0" smtClean="0"/>
          </a:p>
          <a:p>
            <a:pPr lvl="1"/>
            <a:r>
              <a:rPr lang="en-US" dirty="0" err="1" smtClean="0"/>
              <a:t>Mô</a:t>
            </a:r>
            <a:r>
              <a:rPr lang="en-US" dirty="0" smtClean="0"/>
              <a:t> </a:t>
            </a:r>
            <a:r>
              <a:rPr lang="en-US" dirty="0" err="1" smtClean="0"/>
              <a:t>Tả</a:t>
            </a:r>
            <a:r>
              <a:rPr lang="en-US" dirty="0" smtClean="0"/>
              <a:t>: </a:t>
            </a:r>
            <a:r>
              <a:rPr lang="en-US" dirty="0" err="1"/>
              <a:t>Đây</a:t>
            </a:r>
            <a:r>
              <a:rPr lang="en-US" dirty="0"/>
              <a:t> </a:t>
            </a:r>
            <a:r>
              <a:rPr lang="en-US" dirty="0" err="1"/>
              <a:t>là</a:t>
            </a:r>
            <a:r>
              <a:rPr lang="en-US" dirty="0"/>
              <a:t> </a:t>
            </a:r>
            <a:r>
              <a:rPr lang="en-US" dirty="0" err="1"/>
              <a:t>thuật</a:t>
            </a:r>
            <a:r>
              <a:rPr lang="en-US" dirty="0"/>
              <a:t> </a:t>
            </a:r>
            <a:r>
              <a:rPr lang="en-US" dirty="0" err="1"/>
              <a:t>toán</a:t>
            </a:r>
            <a:r>
              <a:rPr lang="en-US" dirty="0"/>
              <a:t> </a:t>
            </a:r>
            <a:r>
              <a:rPr lang="en-US" dirty="0" err="1"/>
              <a:t>tìm</a:t>
            </a:r>
            <a:r>
              <a:rPr lang="en-US" dirty="0"/>
              <a:t> </a:t>
            </a:r>
            <a:r>
              <a:rPr lang="en-US" dirty="0" err="1"/>
              <a:t>khoảng</a:t>
            </a:r>
            <a:r>
              <a:rPr lang="en-US" dirty="0"/>
              <a:t> </a:t>
            </a:r>
            <a:r>
              <a:rPr lang="en-US" dirty="0" err="1"/>
              <a:t>cách</a:t>
            </a:r>
            <a:r>
              <a:rPr lang="en-US" dirty="0"/>
              <a:t> </a:t>
            </a:r>
            <a:r>
              <a:rPr lang="en-US" dirty="0" err="1"/>
              <a:t>ngắn</a:t>
            </a:r>
            <a:r>
              <a:rPr lang="en-US" dirty="0"/>
              <a:t> </a:t>
            </a:r>
            <a:r>
              <a:rPr lang="en-US" dirty="0" err="1"/>
              <a:t>nhất</a:t>
            </a:r>
            <a:r>
              <a:rPr lang="en-US" dirty="0"/>
              <a:t> </a:t>
            </a:r>
            <a:r>
              <a:rPr lang="en-US" dirty="0" err="1"/>
              <a:t>giữa</a:t>
            </a:r>
            <a:r>
              <a:rPr lang="en-US" dirty="0"/>
              <a:t> </a:t>
            </a:r>
            <a:r>
              <a:rPr lang="en-US" dirty="0" err="1"/>
              <a:t>hai</a:t>
            </a:r>
            <a:r>
              <a:rPr lang="en-US" dirty="0"/>
              <a:t> actor </a:t>
            </a:r>
            <a:r>
              <a:rPr lang="en-US" dirty="0" err="1"/>
              <a:t>được</a:t>
            </a:r>
            <a:r>
              <a:rPr lang="en-US" dirty="0"/>
              <a:t> </a:t>
            </a:r>
            <a:r>
              <a:rPr lang="en-US" dirty="0" err="1"/>
              <a:t>sử</a:t>
            </a:r>
            <a:r>
              <a:rPr lang="en-US" dirty="0"/>
              <a:t> </a:t>
            </a:r>
            <a:r>
              <a:rPr lang="en-US" dirty="0" err="1"/>
              <a:t>dụng</a:t>
            </a:r>
            <a:r>
              <a:rPr lang="en-US" dirty="0"/>
              <a:t> </a:t>
            </a:r>
            <a:r>
              <a:rPr lang="en-US" dirty="0" err="1"/>
              <a:t>trong</a:t>
            </a:r>
            <a:r>
              <a:rPr lang="en-US" dirty="0"/>
              <a:t> </a:t>
            </a:r>
            <a:r>
              <a:rPr lang="en-US" dirty="0" err="1"/>
              <a:t>ngành</a:t>
            </a:r>
            <a:r>
              <a:rPr lang="en-US" dirty="0"/>
              <a:t> </a:t>
            </a:r>
            <a:r>
              <a:rPr lang="en-US" dirty="0" err="1"/>
              <a:t>điện</a:t>
            </a:r>
            <a:r>
              <a:rPr lang="en-US" dirty="0"/>
              <a:t> </a:t>
            </a:r>
            <a:r>
              <a:rPr lang="en-US" dirty="0" err="1"/>
              <a:t>ảnh</a:t>
            </a:r>
            <a:r>
              <a:rPr lang="en-US" dirty="0"/>
              <a:t> </a:t>
            </a:r>
            <a:r>
              <a:rPr lang="en-US" dirty="0" err="1"/>
              <a:t>đầu</a:t>
            </a:r>
            <a:r>
              <a:rPr lang="en-US" dirty="0"/>
              <a:t> </a:t>
            </a:r>
            <a:r>
              <a:rPr lang="en-US" dirty="0" err="1" smtClean="0"/>
              <a:t>tiên</a:t>
            </a:r>
            <a:r>
              <a:rPr lang="en-US" dirty="0" smtClean="0"/>
              <a:t>.</a:t>
            </a:r>
          </a:p>
          <a:p>
            <a:pPr lvl="1"/>
            <a:r>
              <a:rPr lang="en-US" dirty="0" err="1"/>
              <a:t>Trước</a:t>
            </a:r>
            <a:r>
              <a:rPr lang="en-US" dirty="0"/>
              <a:t> </a:t>
            </a:r>
            <a:r>
              <a:rPr lang="en-US" dirty="0" err="1"/>
              <a:t>hệt</a:t>
            </a:r>
            <a:r>
              <a:rPr lang="en-US" dirty="0"/>
              <a:t> </a:t>
            </a:r>
            <a:r>
              <a:rPr lang="en-US" dirty="0" err="1"/>
              <a:t>chạy</a:t>
            </a:r>
            <a:r>
              <a:rPr lang="en-US" dirty="0"/>
              <a:t> Gremlin console </a:t>
            </a:r>
            <a:r>
              <a:rPr lang="en-US" dirty="0" err="1"/>
              <a:t>và</a:t>
            </a:r>
            <a:r>
              <a:rPr lang="en-US" dirty="0"/>
              <a:t> </a:t>
            </a:r>
            <a:r>
              <a:rPr lang="en-US" dirty="0" err="1"/>
              <a:t>chạy</a:t>
            </a:r>
            <a:r>
              <a:rPr lang="en-US" dirty="0"/>
              <a:t> </a:t>
            </a:r>
            <a:r>
              <a:rPr lang="en-US" dirty="0" err="1"/>
              <a:t>đồ</a:t>
            </a:r>
            <a:r>
              <a:rPr lang="en-US" dirty="0"/>
              <a:t> </a:t>
            </a:r>
            <a:r>
              <a:rPr lang="en-US" dirty="0" err="1" smtClean="0"/>
              <a:t>thị</a:t>
            </a:r>
            <a:r>
              <a:rPr lang="en-US" dirty="0" smtClean="0"/>
              <a:t>:</a:t>
            </a:r>
          </a:p>
          <a:p>
            <a:pPr lvl="1"/>
            <a:endParaRPr lang="en-US" dirty="0"/>
          </a:p>
        </p:txBody>
      </p:sp>
      <p:pic>
        <p:nvPicPr>
          <p:cNvPr id="6" name="Ảnh 5"/>
          <p:cNvPicPr/>
          <p:nvPr/>
        </p:nvPicPr>
        <p:blipFill>
          <a:blip r:embed="rId2"/>
          <a:stretch>
            <a:fillRect/>
          </a:stretch>
        </p:blipFill>
        <p:spPr>
          <a:xfrm>
            <a:off x="1549445" y="3573531"/>
            <a:ext cx="8122588" cy="2891663"/>
          </a:xfrm>
          <a:prstGeom prst="rect">
            <a:avLst/>
          </a:prstGeom>
        </p:spPr>
      </p:pic>
    </p:spTree>
    <p:extLst>
      <p:ext uri="{BB962C8B-B14F-4D97-AF65-F5344CB8AC3E}">
        <p14:creationId xmlns:p14="http://schemas.microsoft.com/office/powerpoint/2010/main" val="337878236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a:t>Fancy </a:t>
            </a:r>
            <a:r>
              <a:rPr lang="en-US" dirty="0" smtClean="0"/>
              <a:t>Algorithms(</a:t>
            </a:r>
            <a:r>
              <a:rPr lang="en-US" dirty="0" err="1" smtClean="0"/>
              <a:t>tt</a:t>
            </a:r>
            <a:r>
              <a:rPr lang="en-US" dirty="0" smtClean="0"/>
              <a:t>): </a:t>
            </a:r>
          </a:p>
          <a:p>
            <a:pPr lvl="1"/>
            <a:r>
              <a:rPr lang="en-US" dirty="0" err="1"/>
              <a:t>Trong</a:t>
            </a:r>
            <a:r>
              <a:rPr lang="en-US" dirty="0"/>
              <a:t> NEO4J </a:t>
            </a:r>
            <a:r>
              <a:rPr lang="en-US" dirty="0" err="1"/>
              <a:t>chúng</a:t>
            </a:r>
            <a:r>
              <a:rPr lang="en-US" dirty="0"/>
              <a:t> ta </a:t>
            </a:r>
            <a:r>
              <a:rPr lang="en-US" dirty="0" err="1"/>
              <a:t>không</a:t>
            </a:r>
            <a:r>
              <a:rPr lang="en-US" dirty="0"/>
              <a:t> </a:t>
            </a:r>
            <a:r>
              <a:rPr lang="en-US" dirty="0" err="1"/>
              <a:t>dùng</a:t>
            </a:r>
            <a:r>
              <a:rPr lang="en-US" dirty="0"/>
              <a:t> </a:t>
            </a:r>
            <a:r>
              <a:rPr lang="en-US" dirty="0" err="1"/>
              <a:t>nhiều</a:t>
            </a:r>
            <a:r>
              <a:rPr lang="en-US" dirty="0"/>
              <a:t> </a:t>
            </a:r>
            <a:r>
              <a:rPr lang="en-US" dirty="0" err="1"/>
              <a:t>truy</a:t>
            </a:r>
            <a:r>
              <a:rPr lang="en-US" dirty="0"/>
              <a:t> </a:t>
            </a:r>
            <a:r>
              <a:rPr lang="en-US" dirty="0" err="1"/>
              <a:t>vấn</a:t>
            </a:r>
            <a:r>
              <a:rPr lang="en-US" dirty="0"/>
              <a:t> </a:t>
            </a:r>
            <a:r>
              <a:rPr lang="en-US" dirty="0" err="1"/>
              <a:t>cho</a:t>
            </a:r>
            <a:r>
              <a:rPr lang="en-US" dirty="0"/>
              <a:t> </a:t>
            </a:r>
            <a:r>
              <a:rPr lang="en-US" dirty="0" err="1"/>
              <a:t>viết</a:t>
            </a:r>
            <a:r>
              <a:rPr lang="en-US" dirty="0"/>
              <a:t> </a:t>
            </a:r>
            <a:r>
              <a:rPr lang="en-US" dirty="0" err="1"/>
              <a:t>thiết</a:t>
            </a:r>
            <a:r>
              <a:rPr lang="en-US" dirty="0"/>
              <a:t> </a:t>
            </a:r>
            <a:r>
              <a:rPr lang="en-US" dirty="0" err="1"/>
              <a:t>lập</a:t>
            </a:r>
            <a:r>
              <a:rPr lang="en-US" dirty="0"/>
              <a:t> </a:t>
            </a:r>
            <a:r>
              <a:rPr lang="en-US" dirty="0" err="1"/>
              <a:t>dữ</a:t>
            </a:r>
            <a:r>
              <a:rPr lang="en-US" dirty="0"/>
              <a:t> </a:t>
            </a:r>
            <a:r>
              <a:rPr lang="en-US" dirty="0" err="1"/>
              <a:t>liệu</a:t>
            </a:r>
            <a:r>
              <a:rPr lang="en-US" dirty="0"/>
              <a:t>. </a:t>
            </a:r>
            <a:r>
              <a:rPr lang="en-US" dirty="0" err="1"/>
              <a:t>Điểm</a:t>
            </a:r>
            <a:r>
              <a:rPr lang="en-US" dirty="0"/>
              <a:t> hay </a:t>
            </a:r>
            <a:r>
              <a:rPr lang="en-US" dirty="0" err="1"/>
              <a:t>là</a:t>
            </a:r>
            <a:r>
              <a:rPr lang="en-US" dirty="0"/>
              <a:t> </a:t>
            </a:r>
            <a:r>
              <a:rPr lang="en-US" dirty="0" err="1"/>
              <a:t>từ</a:t>
            </a:r>
            <a:r>
              <a:rPr lang="en-US" dirty="0"/>
              <a:t> node </a:t>
            </a:r>
            <a:r>
              <a:rPr lang="en-US" dirty="0" err="1"/>
              <a:t>đầu</a:t>
            </a:r>
            <a:r>
              <a:rPr lang="en-US" dirty="0"/>
              <a:t> </a:t>
            </a:r>
            <a:r>
              <a:rPr lang="en-US" dirty="0" err="1"/>
              <a:t>tiên</a:t>
            </a:r>
            <a:r>
              <a:rPr lang="en-US" dirty="0"/>
              <a:t> </a:t>
            </a:r>
            <a:r>
              <a:rPr lang="en-US" dirty="0" err="1"/>
              <a:t>sẽ</a:t>
            </a:r>
            <a:r>
              <a:rPr lang="en-US" dirty="0"/>
              <a:t> </a:t>
            </a:r>
            <a:r>
              <a:rPr lang="en-US" dirty="0" err="1"/>
              <a:t>chạy</a:t>
            </a:r>
            <a:r>
              <a:rPr lang="en-US" dirty="0"/>
              <a:t> qua node </a:t>
            </a:r>
            <a:r>
              <a:rPr lang="en-US" dirty="0" err="1"/>
              <a:t>gần</a:t>
            </a:r>
            <a:r>
              <a:rPr lang="en-US" dirty="0"/>
              <a:t> </a:t>
            </a:r>
            <a:r>
              <a:rPr lang="en-US" dirty="0" err="1"/>
              <a:t>đó</a:t>
            </a:r>
            <a:r>
              <a:rPr lang="en-US" dirty="0"/>
              <a:t> </a:t>
            </a:r>
            <a:r>
              <a:rPr lang="en-US" dirty="0" err="1"/>
              <a:t>nhất</a:t>
            </a:r>
            <a:r>
              <a:rPr lang="en-US" dirty="0"/>
              <a:t> (</a:t>
            </a:r>
            <a:r>
              <a:rPr lang="en-US" dirty="0" err="1"/>
              <a:t>khoảng</a:t>
            </a:r>
            <a:r>
              <a:rPr lang="en-US" dirty="0"/>
              <a:t> </a:t>
            </a:r>
            <a:r>
              <a:rPr lang="en-US" dirty="0" err="1"/>
              <a:t>cách</a:t>
            </a:r>
            <a:r>
              <a:rPr lang="en-US" dirty="0"/>
              <a:t> </a:t>
            </a:r>
            <a:r>
              <a:rPr lang="en-US" dirty="0" err="1"/>
              <a:t>cạnh</a:t>
            </a:r>
            <a:r>
              <a:rPr lang="en-US" dirty="0"/>
              <a:t> </a:t>
            </a:r>
            <a:r>
              <a:rPr lang="en-US" dirty="0" err="1"/>
              <a:t>và</a:t>
            </a:r>
            <a:r>
              <a:rPr lang="en-US" dirty="0"/>
              <a:t> </a:t>
            </a:r>
            <a:r>
              <a:rPr lang="en-US" dirty="0" err="1"/>
              <a:t>nút</a:t>
            </a:r>
            <a:r>
              <a:rPr lang="en-US" dirty="0"/>
              <a:t>). </a:t>
            </a:r>
            <a:r>
              <a:rPr lang="en-US" dirty="0" err="1"/>
              <a:t>Dưới</a:t>
            </a:r>
            <a:r>
              <a:rPr lang="en-US" dirty="0"/>
              <a:t> </a:t>
            </a:r>
            <a:r>
              <a:rPr lang="en-US" dirty="0" err="1"/>
              <a:t>đây</a:t>
            </a:r>
            <a:r>
              <a:rPr lang="en-US" dirty="0"/>
              <a:t> </a:t>
            </a:r>
            <a:r>
              <a:rPr lang="en-US" dirty="0" err="1"/>
              <a:t>thể</a:t>
            </a:r>
            <a:r>
              <a:rPr lang="en-US" dirty="0"/>
              <a:t> </a:t>
            </a:r>
            <a:r>
              <a:rPr lang="en-US" dirty="0" err="1"/>
              <a:t>hiện</a:t>
            </a:r>
            <a:r>
              <a:rPr lang="en-US" dirty="0"/>
              <a:t> </a:t>
            </a:r>
            <a:r>
              <a:rPr lang="en-US" dirty="0" err="1"/>
              <a:t>điểm</a:t>
            </a:r>
            <a:r>
              <a:rPr lang="en-US" dirty="0"/>
              <a:t> </a:t>
            </a:r>
            <a:r>
              <a:rPr lang="en-US" dirty="0" err="1"/>
              <a:t>bắt</a:t>
            </a:r>
            <a:r>
              <a:rPr lang="en-US" dirty="0"/>
              <a:t> </a:t>
            </a:r>
            <a:r>
              <a:rPr lang="en-US" dirty="0" err="1"/>
              <a:t>đầu</a:t>
            </a:r>
            <a:r>
              <a:rPr lang="en-US" dirty="0"/>
              <a:t> </a:t>
            </a:r>
            <a:r>
              <a:rPr lang="en-US" dirty="0" err="1"/>
              <a:t>và</a:t>
            </a:r>
            <a:r>
              <a:rPr lang="en-US" dirty="0"/>
              <a:t> </a:t>
            </a:r>
            <a:r>
              <a:rPr lang="en-US" dirty="0" err="1"/>
              <a:t>điểm</a:t>
            </a:r>
            <a:r>
              <a:rPr lang="en-US" dirty="0"/>
              <a:t> </a:t>
            </a:r>
            <a:r>
              <a:rPr lang="en-US" dirty="0" err="1"/>
              <a:t>kết</a:t>
            </a:r>
            <a:r>
              <a:rPr lang="en-US" dirty="0"/>
              <a:t> </a:t>
            </a:r>
            <a:r>
              <a:rPr lang="en-US" dirty="0" err="1"/>
              <a:t>thúc</a:t>
            </a:r>
            <a:r>
              <a:rPr lang="en-US" dirty="0" smtClean="0"/>
              <a:t>.</a:t>
            </a:r>
            <a:endParaRPr lang="en-US" dirty="0"/>
          </a:p>
        </p:txBody>
      </p:sp>
      <p:pic>
        <p:nvPicPr>
          <p:cNvPr id="5" name="Ảnh 4"/>
          <p:cNvPicPr/>
          <p:nvPr/>
        </p:nvPicPr>
        <p:blipFill>
          <a:blip r:embed="rId2"/>
          <a:stretch>
            <a:fillRect/>
          </a:stretch>
        </p:blipFill>
        <p:spPr>
          <a:xfrm>
            <a:off x="1576499" y="3376796"/>
            <a:ext cx="9656633" cy="1117931"/>
          </a:xfrm>
          <a:prstGeom prst="rect">
            <a:avLst/>
          </a:prstGeom>
        </p:spPr>
      </p:pic>
    </p:spTree>
    <p:extLst>
      <p:ext uri="{BB962C8B-B14F-4D97-AF65-F5344CB8AC3E}">
        <p14:creationId xmlns:p14="http://schemas.microsoft.com/office/powerpoint/2010/main" val="299195601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a:t>Fancy </a:t>
            </a:r>
            <a:r>
              <a:rPr lang="en-US" dirty="0" smtClean="0"/>
              <a:t>Algorithms(</a:t>
            </a:r>
            <a:r>
              <a:rPr lang="en-US" dirty="0" err="1" smtClean="0"/>
              <a:t>tt</a:t>
            </a:r>
            <a:r>
              <a:rPr lang="en-US" dirty="0" smtClean="0"/>
              <a:t>): </a:t>
            </a:r>
          </a:p>
          <a:p>
            <a:pPr lvl="1"/>
            <a:r>
              <a:rPr lang="en-US" dirty="0" err="1"/>
              <a:t>Trong</a:t>
            </a:r>
            <a:r>
              <a:rPr lang="en-US" dirty="0"/>
              <a:t> NEO4J </a:t>
            </a:r>
            <a:r>
              <a:rPr lang="en-US" dirty="0" err="1"/>
              <a:t>chúng</a:t>
            </a:r>
            <a:r>
              <a:rPr lang="en-US" dirty="0"/>
              <a:t> ta </a:t>
            </a:r>
            <a:r>
              <a:rPr lang="en-US" dirty="0" err="1"/>
              <a:t>không</a:t>
            </a:r>
            <a:r>
              <a:rPr lang="en-US" dirty="0"/>
              <a:t> </a:t>
            </a:r>
            <a:r>
              <a:rPr lang="en-US" dirty="0" err="1"/>
              <a:t>dùng</a:t>
            </a:r>
            <a:r>
              <a:rPr lang="en-US" dirty="0"/>
              <a:t> </a:t>
            </a:r>
            <a:r>
              <a:rPr lang="en-US" dirty="0" err="1"/>
              <a:t>nhiều</a:t>
            </a:r>
            <a:r>
              <a:rPr lang="en-US" dirty="0"/>
              <a:t> </a:t>
            </a:r>
            <a:r>
              <a:rPr lang="en-US" dirty="0" err="1"/>
              <a:t>truy</a:t>
            </a:r>
            <a:r>
              <a:rPr lang="en-US" dirty="0"/>
              <a:t> </a:t>
            </a:r>
            <a:r>
              <a:rPr lang="en-US" dirty="0" err="1"/>
              <a:t>vấn</a:t>
            </a:r>
            <a:r>
              <a:rPr lang="en-US" dirty="0"/>
              <a:t> </a:t>
            </a:r>
            <a:r>
              <a:rPr lang="en-US" dirty="0" err="1"/>
              <a:t>cho</a:t>
            </a:r>
            <a:r>
              <a:rPr lang="en-US" dirty="0"/>
              <a:t> </a:t>
            </a:r>
            <a:r>
              <a:rPr lang="en-US" dirty="0" err="1"/>
              <a:t>viết</a:t>
            </a:r>
            <a:r>
              <a:rPr lang="en-US" dirty="0"/>
              <a:t> </a:t>
            </a:r>
            <a:r>
              <a:rPr lang="en-US" dirty="0" err="1"/>
              <a:t>thiết</a:t>
            </a:r>
            <a:r>
              <a:rPr lang="en-US" dirty="0"/>
              <a:t> </a:t>
            </a:r>
            <a:r>
              <a:rPr lang="en-US" dirty="0" err="1"/>
              <a:t>lập</a:t>
            </a:r>
            <a:r>
              <a:rPr lang="en-US" dirty="0"/>
              <a:t> </a:t>
            </a:r>
            <a:r>
              <a:rPr lang="en-US" dirty="0" err="1"/>
              <a:t>dữ</a:t>
            </a:r>
            <a:r>
              <a:rPr lang="en-US" dirty="0"/>
              <a:t> </a:t>
            </a:r>
            <a:r>
              <a:rPr lang="en-US" dirty="0" err="1"/>
              <a:t>liệu</a:t>
            </a:r>
            <a:r>
              <a:rPr lang="en-US" dirty="0"/>
              <a:t>. </a:t>
            </a:r>
            <a:r>
              <a:rPr lang="en-US" dirty="0" err="1"/>
              <a:t>Điểm</a:t>
            </a:r>
            <a:r>
              <a:rPr lang="en-US" dirty="0"/>
              <a:t> hay </a:t>
            </a:r>
            <a:r>
              <a:rPr lang="en-US" dirty="0" err="1"/>
              <a:t>là</a:t>
            </a:r>
            <a:r>
              <a:rPr lang="en-US" dirty="0"/>
              <a:t> </a:t>
            </a:r>
            <a:r>
              <a:rPr lang="en-US" dirty="0" err="1"/>
              <a:t>từ</a:t>
            </a:r>
            <a:r>
              <a:rPr lang="en-US" dirty="0"/>
              <a:t> node </a:t>
            </a:r>
            <a:r>
              <a:rPr lang="en-US" dirty="0" err="1"/>
              <a:t>đầu</a:t>
            </a:r>
            <a:r>
              <a:rPr lang="en-US" dirty="0"/>
              <a:t> </a:t>
            </a:r>
            <a:r>
              <a:rPr lang="en-US" dirty="0" err="1"/>
              <a:t>tiên</a:t>
            </a:r>
            <a:r>
              <a:rPr lang="en-US" dirty="0"/>
              <a:t> </a:t>
            </a:r>
            <a:r>
              <a:rPr lang="en-US" dirty="0" err="1"/>
              <a:t>sẽ</a:t>
            </a:r>
            <a:r>
              <a:rPr lang="en-US" dirty="0"/>
              <a:t> </a:t>
            </a:r>
            <a:r>
              <a:rPr lang="en-US" dirty="0" err="1"/>
              <a:t>chạy</a:t>
            </a:r>
            <a:r>
              <a:rPr lang="en-US" dirty="0"/>
              <a:t> qua node </a:t>
            </a:r>
            <a:r>
              <a:rPr lang="en-US" dirty="0" err="1"/>
              <a:t>gần</a:t>
            </a:r>
            <a:r>
              <a:rPr lang="en-US" dirty="0"/>
              <a:t> </a:t>
            </a:r>
            <a:r>
              <a:rPr lang="en-US" dirty="0" err="1"/>
              <a:t>đó</a:t>
            </a:r>
            <a:r>
              <a:rPr lang="en-US" dirty="0"/>
              <a:t> </a:t>
            </a:r>
            <a:r>
              <a:rPr lang="en-US" dirty="0" err="1"/>
              <a:t>nhất</a:t>
            </a:r>
            <a:r>
              <a:rPr lang="en-US" dirty="0"/>
              <a:t> (</a:t>
            </a:r>
            <a:r>
              <a:rPr lang="en-US" dirty="0" err="1"/>
              <a:t>khoảng</a:t>
            </a:r>
            <a:r>
              <a:rPr lang="en-US" dirty="0"/>
              <a:t> </a:t>
            </a:r>
            <a:r>
              <a:rPr lang="en-US" dirty="0" err="1"/>
              <a:t>cách</a:t>
            </a:r>
            <a:r>
              <a:rPr lang="en-US" dirty="0"/>
              <a:t> </a:t>
            </a:r>
            <a:r>
              <a:rPr lang="en-US" dirty="0" err="1"/>
              <a:t>cạnh</a:t>
            </a:r>
            <a:r>
              <a:rPr lang="en-US" dirty="0"/>
              <a:t> </a:t>
            </a:r>
            <a:r>
              <a:rPr lang="en-US" dirty="0" err="1"/>
              <a:t>và</a:t>
            </a:r>
            <a:r>
              <a:rPr lang="en-US" dirty="0"/>
              <a:t> </a:t>
            </a:r>
            <a:r>
              <a:rPr lang="en-US" dirty="0" err="1"/>
              <a:t>nút</a:t>
            </a:r>
            <a:r>
              <a:rPr lang="en-US" dirty="0"/>
              <a:t>). </a:t>
            </a:r>
            <a:r>
              <a:rPr lang="en-US" dirty="0" err="1"/>
              <a:t>Dưới</a:t>
            </a:r>
            <a:r>
              <a:rPr lang="en-US" dirty="0"/>
              <a:t> </a:t>
            </a:r>
            <a:r>
              <a:rPr lang="en-US" dirty="0" err="1"/>
              <a:t>đây</a:t>
            </a:r>
            <a:r>
              <a:rPr lang="en-US" dirty="0"/>
              <a:t> </a:t>
            </a:r>
            <a:r>
              <a:rPr lang="en-US" dirty="0" err="1"/>
              <a:t>thể</a:t>
            </a:r>
            <a:r>
              <a:rPr lang="en-US" dirty="0"/>
              <a:t> </a:t>
            </a:r>
            <a:r>
              <a:rPr lang="en-US" dirty="0" err="1"/>
              <a:t>hiện</a:t>
            </a:r>
            <a:r>
              <a:rPr lang="en-US" dirty="0"/>
              <a:t> </a:t>
            </a:r>
            <a:r>
              <a:rPr lang="en-US" dirty="0" err="1"/>
              <a:t>điểm</a:t>
            </a:r>
            <a:r>
              <a:rPr lang="en-US" dirty="0"/>
              <a:t> </a:t>
            </a:r>
            <a:r>
              <a:rPr lang="en-US" dirty="0" err="1"/>
              <a:t>bắt</a:t>
            </a:r>
            <a:r>
              <a:rPr lang="en-US" dirty="0"/>
              <a:t> </a:t>
            </a:r>
            <a:r>
              <a:rPr lang="en-US" dirty="0" err="1"/>
              <a:t>đầu</a:t>
            </a:r>
            <a:r>
              <a:rPr lang="en-US" dirty="0"/>
              <a:t> </a:t>
            </a:r>
            <a:r>
              <a:rPr lang="en-US" dirty="0" err="1"/>
              <a:t>và</a:t>
            </a:r>
            <a:r>
              <a:rPr lang="en-US" dirty="0"/>
              <a:t> </a:t>
            </a:r>
            <a:r>
              <a:rPr lang="en-US" dirty="0" err="1"/>
              <a:t>điểm</a:t>
            </a:r>
            <a:r>
              <a:rPr lang="en-US" dirty="0"/>
              <a:t> </a:t>
            </a:r>
            <a:r>
              <a:rPr lang="en-US" dirty="0" err="1"/>
              <a:t>kết</a:t>
            </a:r>
            <a:r>
              <a:rPr lang="en-US" dirty="0"/>
              <a:t> </a:t>
            </a:r>
            <a:r>
              <a:rPr lang="en-US" dirty="0" err="1"/>
              <a:t>thúc</a:t>
            </a:r>
            <a:r>
              <a:rPr lang="en-US" dirty="0" smtClean="0"/>
              <a:t>.</a:t>
            </a:r>
            <a:endParaRPr lang="en-US" dirty="0"/>
          </a:p>
        </p:txBody>
      </p:sp>
      <p:pic>
        <p:nvPicPr>
          <p:cNvPr id="5" name="Ảnh 4"/>
          <p:cNvPicPr/>
          <p:nvPr/>
        </p:nvPicPr>
        <p:blipFill>
          <a:blip r:embed="rId2"/>
          <a:stretch>
            <a:fillRect/>
          </a:stretch>
        </p:blipFill>
        <p:spPr>
          <a:xfrm>
            <a:off x="1576499" y="3376796"/>
            <a:ext cx="9656633" cy="1117931"/>
          </a:xfrm>
          <a:prstGeom prst="rect">
            <a:avLst/>
          </a:prstGeom>
        </p:spPr>
      </p:pic>
    </p:spTree>
    <p:extLst>
      <p:ext uri="{BB962C8B-B14F-4D97-AF65-F5344CB8AC3E}">
        <p14:creationId xmlns:p14="http://schemas.microsoft.com/office/powerpoint/2010/main" val="255271889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a:t>Fancy </a:t>
            </a:r>
            <a:r>
              <a:rPr lang="en-US" dirty="0" smtClean="0"/>
              <a:t>Algorithms(</a:t>
            </a:r>
            <a:r>
              <a:rPr lang="en-US" dirty="0" err="1" smtClean="0"/>
              <a:t>tt</a:t>
            </a:r>
            <a:r>
              <a:rPr lang="en-US" dirty="0" smtClean="0"/>
              <a:t>): </a:t>
            </a:r>
          </a:p>
          <a:p>
            <a:pPr lvl="1"/>
            <a:r>
              <a:rPr lang="en-US" dirty="0" err="1"/>
              <a:t>Trong</a:t>
            </a:r>
            <a:r>
              <a:rPr lang="en-US" dirty="0"/>
              <a:t> NEO4J </a:t>
            </a:r>
            <a:r>
              <a:rPr lang="en-US" dirty="0" err="1"/>
              <a:t>chúng</a:t>
            </a:r>
            <a:r>
              <a:rPr lang="en-US" dirty="0"/>
              <a:t> ta </a:t>
            </a:r>
            <a:r>
              <a:rPr lang="en-US" dirty="0" err="1"/>
              <a:t>không</a:t>
            </a:r>
            <a:r>
              <a:rPr lang="en-US" dirty="0"/>
              <a:t> </a:t>
            </a:r>
            <a:r>
              <a:rPr lang="en-US" dirty="0" err="1"/>
              <a:t>dùng</a:t>
            </a:r>
            <a:r>
              <a:rPr lang="en-US" dirty="0"/>
              <a:t> </a:t>
            </a:r>
            <a:r>
              <a:rPr lang="en-US" dirty="0" err="1"/>
              <a:t>nhiều</a:t>
            </a:r>
            <a:r>
              <a:rPr lang="en-US" dirty="0"/>
              <a:t> </a:t>
            </a:r>
            <a:r>
              <a:rPr lang="en-US" dirty="0" err="1"/>
              <a:t>truy</a:t>
            </a:r>
            <a:r>
              <a:rPr lang="en-US" dirty="0"/>
              <a:t> </a:t>
            </a:r>
            <a:r>
              <a:rPr lang="en-US" dirty="0" err="1"/>
              <a:t>vấn</a:t>
            </a:r>
            <a:r>
              <a:rPr lang="en-US" dirty="0"/>
              <a:t> </a:t>
            </a:r>
            <a:r>
              <a:rPr lang="en-US" dirty="0" err="1"/>
              <a:t>cho</a:t>
            </a:r>
            <a:r>
              <a:rPr lang="en-US" dirty="0"/>
              <a:t> </a:t>
            </a:r>
            <a:r>
              <a:rPr lang="en-US" dirty="0" err="1"/>
              <a:t>viết</a:t>
            </a:r>
            <a:r>
              <a:rPr lang="en-US" dirty="0"/>
              <a:t> </a:t>
            </a:r>
            <a:r>
              <a:rPr lang="en-US" dirty="0" err="1"/>
              <a:t>thiết</a:t>
            </a:r>
            <a:r>
              <a:rPr lang="en-US" dirty="0"/>
              <a:t> </a:t>
            </a:r>
            <a:r>
              <a:rPr lang="en-US" dirty="0" err="1"/>
              <a:t>lập</a:t>
            </a:r>
            <a:r>
              <a:rPr lang="en-US" dirty="0"/>
              <a:t> </a:t>
            </a:r>
            <a:r>
              <a:rPr lang="en-US" dirty="0" err="1"/>
              <a:t>dữ</a:t>
            </a:r>
            <a:r>
              <a:rPr lang="en-US" dirty="0"/>
              <a:t> </a:t>
            </a:r>
            <a:r>
              <a:rPr lang="en-US" dirty="0" err="1"/>
              <a:t>liệu</a:t>
            </a:r>
            <a:r>
              <a:rPr lang="en-US" dirty="0"/>
              <a:t>. </a:t>
            </a:r>
            <a:r>
              <a:rPr lang="en-US" dirty="0" err="1"/>
              <a:t>Điểm</a:t>
            </a:r>
            <a:r>
              <a:rPr lang="en-US" dirty="0"/>
              <a:t> hay </a:t>
            </a:r>
            <a:r>
              <a:rPr lang="en-US" dirty="0" err="1"/>
              <a:t>là</a:t>
            </a:r>
            <a:r>
              <a:rPr lang="en-US" dirty="0"/>
              <a:t> </a:t>
            </a:r>
            <a:r>
              <a:rPr lang="en-US" dirty="0" err="1"/>
              <a:t>từ</a:t>
            </a:r>
            <a:r>
              <a:rPr lang="en-US" dirty="0"/>
              <a:t> node </a:t>
            </a:r>
            <a:r>
              <a:rPr lang="en-US" dirty="0" err="1"/>
              <a:t>đầu</a:t>
            </a:r>
            <a:r>
              <a:rPr lang="en-US" dirty="0"/>
              <a:t> </a:t>
            </a:r>
            <a:r>
              <a:rPr lang="en-US" dirty="0" err="1"/>
              <a:t>tiên</a:t>
            </a:r>
            <a:r>
              <a:rPr lang="en-US" dirty="0"/>
              <a:t> </a:t>
            </a:r>
            <a:r>
              <a:rPr lang="en-US" dirty="0" err="1"/>
              <a:t>sẽ</a:t>
            </a:r>
            <a:r>
              <a:rPr lang="en-US" dirty="0"/>
              <a:t> </a:t>
            </a:r>
            <a:r>
              <a:rPr lang="en-US" dirty="0" err="1"/>
              <a:t>chạy</a:t>
            </a:r>
            <a:r>
              <a:rPr lang="en-US" dirty="0"/>
              <a:t> qua node </a:t>
            </a:r>
            <a:r>
              <a:rPr lang="en-US" dirty="0" err="1"/>
              <a:t>gần</a:t>
            </a:r>
            <a:r>
              <a:rPr lang="en-US" dirty="0"/>
              <a:t> </a:t>
            </a:r>
            <a:r>
              <a:rPr lang="en-US" dirty="0" err="1"/>
              <a:t>đó</a:t>
            </a:r>
            <a:r>
              <a:rPr lang="en-US" dirty="0"/>
              <a:t> </a:t>
            </a:r>
            <a:r>
              <a:rPr lang="en-US" dirty="0" err="1"/>
              <a:t>nhất</a:t>
            </a:r>
            <a:r>
              <a:rPr lang="en-US" dirty="0"/>
              <a:t> (</a:t>
            </a:r>
            <a:r>
              <a:rPr lang="en-US" dirty="0" err="1"/>
              <a:t>khoảng</a:t>
            </a:r>
            <a:r>
              <a:rPr lang="en-US" dirty="0"/>
              <a:t> </a:t>
            </a:r>
            <a:r>
              <a:rPr lang="en-US" dirty="0" err="1"/>
              <a:t>cách</a:t>
            </a:r>
            <a:r>
              <a:rPr lang="en-US" dirty="0"/>
              <a:t> </a:t>
            </a:r>
            <a:r>
              <a:rPr lang="en-US" dirty="0" err="1"/>
              <a:t>cạnh</a:t>
            </a:r>
            <a:r>
              <a:rPr lang="en-US" dirty="0"/>
              <a:t> </a:t>
            </a:r>
            <a:r>
              <a:rPr lang="en-US" dirty="0" err="1" smtClean="0"/>
              <a:t>và</a:t>
            </a:r>
            <a:r>
              <a:rPr lang="en-US" dirty="0" smtClean="0"/>
              <a:t> </a:t>
            </a:r>
            <a:r>
              <a:rPr lang="en-US" dirty="0" err="1"/>
              <a:t>nút</a:t>
            </a:r>
            <a:r>
              <a:rPr lang="en-US" dirty="0"/>
              <a:t>). </a:t>
            </a:r>
            <a:r>
              <a:rPr lang="en-US" dirty="0" err="1"/>
              <a:t>Dưới</a:t>
            </a:r>
            <a:r>
              <a:rPr lang="en-US" dirty="0"/>
              <a:t> </a:t>
            </a:r>
            <a:r>
              <a:rPr lang="en-US" dirty="0" err="1"/>
              <a:t>đây</a:t>
            </a:r>
            <a:r>
              <a:rPr lang="en-US" dirty="0"/>
              <a:t> </a:t>
            </a:r>
            <a:r>
              <a:rPr lang="en-US" dirty="0" err="1"/>
              <a:t>thể</a:t>
            </a:r>
            <a:r>
              <a:rPr lang="en-US" dirty="0"/>
              <a:t> </a:t>
            </a:r>
            <a:r>
              <a:rPr lang="en-US" dirty="0" err="1"/>
              <a:t>hiện</a:t>
            </a:r>
            <a:r>
              <a:rPr lang="en-US" dirty="0"/>
              <a:t> </a:t>
            </a:r>
            <a:r>
              <a:rPr lang="en-US" dirty="0" err="1"/>
              <a:t>điểm</a:t>
            </a:r>
            <a:r>
              <a:rPr lang="en-US" dirty="0"/>
              <a:t> </a:t>
            </a:r>
            <a:r>
              <a:rPr lang="en-US" dirty="0" err="1"/>
              <a:t>bắt</a:t>
            </a:r>
            <a:r>
              <a:rPr lang="en-US" dirty="0"/>
              <a:t> </a:t>
            </a:r>
            <a:r>
              <a:rPr lang="en-US" dirty="0" err="1"/>
              <a:t>đầu</a:t>
            </a:r>
            <a:r>
              <a:rPr lang="en-US" dirty="0"/>
              <a:t> </a:t>
            </a:r>
            <a:r>
              <a:rPr lang="en-US" dirty="0" err="1"/>
              <a:t>và</a:t>
            </a:r>
            <a:r>
              <a:rPr lang="en-US" dirty="0"/>
              <a:t> </a:t>
            </a:r>
            <a:r>
              <a:rPr lang="en-US" dirty="0" err="1"/>
              <a:t>điểm</a:t>
            </a:r>
            <a:r>
              <a:rPr lang="en-US" dirty="0"/>
              <a:t> </a:t>
            </a:r>
            <a:r>
              <a:rPr lang="en-US" dirty="0" err="1"/>
              <a:t>kết</a:t>
            </a:r>
            <a:r>
              <a:rPr lang="en-US" dirty="0"/>
              <a:t> </a:t>
            </a:r>
            <a:r>
              <a:rPr lang="en-US" dirty="0" err="1"/>
              <a:t>thúc</a:t>
            </a:r>
            <a:r>
              <a:rPr lang="en-US" dirty="0" smtClean="0"/>
              <a:t>.</a:t>
            </a:r>
          </a:p>
          <a:p>
            <a:pPr lvl="1"/>
            <a:endParaRPr lang="en-US" dirty="0"/>
          </a:p>
        </p:txBody>
      </p:sp>
      <p:pic>
        <p:nvPicPr>
          <p:cNvPr id="6" name="Ảnh 5"/>
          <p:cNvPicPr/>
          <p:nvPr/>
        </p:nvPicPr>
        <p:blipFill>
          <a:blip r:embed="rId2"/>
          <a:stretch>
            <a:fillRect/>
          </a:stretch>
        </p:blipFill>
        <p:spPr>
          <a:xfrm>
            <a:off x="1561697" y="3366313"/>
            <a:ext cx="7247451" cy="2930941"/>
          </a:xfrm>
          <a:prstGeom prst="rect">
            <a:avLst/>
          </a:prstGeom>
        </p:spPr>
      </p:pic>
    </p:spTree>
    <p:extLst>
      <p:ext uri="{BB962C8B-B14F-4D97-AF65-F5344CB8AC3E}">
        <p14:creationId xmlns:p14="http://schemas.microsoft.com/office/powerpoint/2010/main" val="331638230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err="1"/>
              <a:t>Thuật</a:t>
            </a:r>
            <a:r>
              <a:rPr lang="en-US" dirty="0"/>
              <a:t> </a:t>
            </a:r>
            <a:r>
              <a:rPr lang="en-US" dirty="0" err="1"/>
              <a:t>toán</a:t>
            </a:r>
            <a:r>
              <a:rPr lang="en-US" dirty="0"/>
              <a:t> Random </a:t>
            </a:r>
            <a:r>
              <a:rPr lang="en-US" dirty="0" smtClean="0"/>
              <a:t>walk:</a:t>
            </a:r>
          </a:p>
          <a:p>
            <a:pPr lvl="1"/>
            <a:r>
              <a:rPr lang="en-US" dirty="0" err="1"/>
              <a:t>Khi</a:t>
            </a:r>
            <a:r>
              <a:rPr lang="en-US" dirty="0"/>
              <a:t> </a:t>
            </a:r>
            <a:r>
              <a:rPr lang="en-US" dirty="0" err="1"/>
              <a:t>tìm</a:t>
            </a:r>
            <a:r>
              <a:rPr lang="en-US" dirty="0"/>
              <a:t> </a:t>
            </a:r>
            <a:r>
              <a:rPr lang="en-US" dirty="0" err="1"/>
              <a:t>kiếm</a:t>
            </a:r>
            <a:r>
              <a:rPr lang="en-US" dirty="0"/>
              <a:t> </a:t>
            </a:r>
            <a:r>
              <a:rPr lang="en-US" dirty="0" err="1"/>
              <a:t>đối</a:t>
            </a:r>
            <a:r>
              <a:rPr lang="en-US" dirty="0"/>
              <a:t> </a:t>
            </a:r>
            <a:r>
              <a:rPr lang="en-US" dirty="0" err="1"/>
              <a:t>tượng</a:t>
            </a:r>
            <a:r>
              <a:rPr lang="en-US" dirty="0"/>
              <a:t> </a:t>
            </a:r>
            <a:r>
              <a:rPr lang="en-US" dirty="0" err="1"/>
              <a:t>tốt</a:t>
            </a:r>
            <a:r>
              <a:rPr lang="en-US" dirty="0"/>
              <a:t> </a:t>
            </a:r>
            <a:r>
              <a:rPr lang="en-US" dirty="0" err="1"/>
              <a:t>từ</a:t>
            </a:r>
            <a:r>
              <a:rPr lang="en-US" dirty="0"/>
              <a:t> </a:t>
            </a:r>
            <a:r>
              <a:rPr lang="en-US" dirty="0" err="1"/>
              <a:t>một</a:t>
            </a:r>
            <a:r>
              <a:rPr lang="en-US" dirty="0"/>
              <a:t> </a:t>
            </a:r>
            <a:r>
              <a:rPr lang="en-US" dirty="0" err="1"/>
              <a:t>tập</a:t>
            </a:r>
            <a:r>
              <a:rPr lang="en-US" dirty="0"/>
              <a:t> </a:t>
            </a:r>
            <a:r>
              <a:rPr lang="en-US" dirty="0" err="1"/>
              <a:t>dữ</a:t>
            </a:r>
            <a:r>
              <a:rPr lang="en-US" dirty="0"/>
              <a:t> </a:t>
            </a:r>
            <a:r>
              <a:rPr lang="en-US" dirty="0" err="1"/>
              <a:t>liệu</a:t>
            </a:r>
            <a:r>
              <a:rPr lang="en-US" dirty="0"/>
              <a:t> </a:t>
            </a:r>
            <a:r>
              <a:rPr lang="en-US" dirty="0" err="1"/>
              <a:t>lớn</a:t>
            </a:r>
            <a:r>
              <a:rPr lang="en-US" dirty="0"/>
              <a:t>, </a:t>
            </a:r>
            <a:r>
              <a:rPr lang="en-US" dirty="0" err="1"/>
              <a:t>cách</a:t>
            </a:r>
            <a:r>
              <a:rPr lang="en-US" dirty="0"/>
              <a:t> </a:t>
            </a:r>
            <a:r>
              <a:rPr lang="en-US" dirty="0" err="1"/>
              <a:t>hữu</a:t>
            </a:r>
            <a:r>
              <a:rPr lang="en-US" dirty="0"/>
              <a:t> </a:t>
            </a:r>
            <a:r>
              <a:rPr lang="en-US" dirty="0" err="1"/>
              <a:t>dụng</a:t>
            </a:r>
            <a:r>
              <a:rPr lang="en-US" dirty="0"/>
              <a:t> </a:t>
            </a:r>
            <a:r>
              <a:rPr lang="en-US" dirty="0" err="1"/>
              <a:t>là</a:t>
            </a:r>
            <a:r>
              <a:rPr lang="en-US" dirty="0"/>
              <a:t> “random walk”. </a:t>
            </a:r>
            <a:r>
              <a:rPr lang="en-US" dirty="0" err="1"/>
              <a:t>Bắt</a:t>
            </a:r>
            <a:r>
              <a:rPr lang="en-US" dirty="0"/>
              <a:t> </a:t>
            </a:r>
            <a:r>
              <a:rPr lang="en-US" dirty="0" err="1"/>
              <a:t>đầu</a:t>
            </a:r>
            <a:r>
              <a:rPr lang="en-US" dirty="0"/>
              <a:t> </a:t>
            </a:r>
            <a:r>
              <a:rPr lang="en-US" dirty="0" err="1"/>
              <a:t>với</a:t>
            </a:r>
            <a:r>
              <a:rPr lang="en-US" dirty="0"/>
              <a:t> </a:t>
            </a:r>
            <a:r>
              <a:rPr lang="en-US" dirty="0" err="1"/>
              <a:t>một</a:t>
            </a:r>
            <a:r>
              <a:rPr lang="en-US" dirty="0"/>
              <a:t> </a:t>
            </a:r>
            <a:r>
              <a:rPr lang="en-US" dirty="0" err="1"/>
              <a:t>số</a:t>
            </a:r>
            <a:r>
              <a:rPr lang="en-US" dirty="0"/>
              <a:t> :</a:t>
            </a:r>
          </a:p>
          <a:p>
            <a:pPr lvl="1"/>
            <a:r>
              <a:rPr lang="en-US" dirty="0"/>
              <a:t>Rand = new Random();</a:t>
            </a:r>
          </a:p>
          <a:p>
            <a:pPr lvl="1"/>
            <a:r>
              <a:rPr lang="en-US" dirty="0"/>
              <a:t>Sau </a:t>
            </a:r>
            <a:r>
              <a:rPr lang="en-US" dirty="0" err="1"/>
              <a:t>đó</a:t>
            </a:r>
            <a:r>
              <a:rPr lang="en-US" dirty="0"/>
              <a:t> </a:t>
            </a:r>
            <a:r>
              <a:rPr lang="en-US" dirty="0" err="1"/>
              <a:t>lọc</a:t>
            </a:r>
            <a:r>
              <a:rPr lang="en-US" dirty="0"/>
              <a:t> </a:t>
            </a:r>
            <a:r>
              <a:rPr lang="en-US" dirty="0" err="1"/>
              <a:t>ra</a:t>
            </a:r>
            <a:r>
              <a:rPr lang="en-US" dirty="0"/>
              <a:t> </a:t>
            </a:r>
            <a:r>
              <a:rPr lang="en-US" dirty="0" err="1"/>
              <a:t>tỉ</a:t>
            </a:r>
            <a:r>
              <a:rPr lang="en-US" dirty="0"/>
              <a:t> </a:t>
            </a:r>
            <a:r>
              <a:rPr lang="en-US" dirty="0" err="1"/>
              <a:t>lệ</a:t>
            </a:r>
            <a:r>
              <a:rPr lang="en-US" dirty="0"/>
              <a:t> </a:t>
            </a:r>
            <a:r>
              <a:rPr lang="en-US" dirty="0" err="1"/>
              <a:t>đích</a:t>
            </a:r>
            <a:r>
              <a:rPr lang="en-US" dirty="0"/>
              <a:t> </a:t>
            </a:r>
            <a:r>
              <a:rPr lang="en-US" dirty="0" err="1"/>
              <a:t>trên</a:t>
            </a:r>
            <a:r>
              <a:rPr lang="en-US" dirty="0"/>
              <a:t> </a:t>
            </a:r>
            <a:r>
              <a:rPr lang="en-US" dirty="0" err="1"/>
              <a:t>tổng</a:t>
            </a:r>
            <a:r>
              <a:rPr lang="en-US" dirty="0"/>
              <a:t> </a:t>
            </a:r>
            <a:r>
              <a:rPr lang="en-US" dirty="0" err="1"/>
              <a:t>số</a:t>
            </a:r>
            <a:r>
              <a:rPr lang="en-US" dirty="0"/>
              <a:t>. </a:t>
            </a:r>
            <a:r>
              <a:rPr lang="en-US" dirty="0" err="1"/>
              <a:t>Nếu</a:t>
            </a:r>
            <a:r>
              <a:rPr lang="en-US" dirty="0"/>
              <a:t> </a:t>
            </a:r>
            <a:r>
              <a:rPr lang="en-US" dirty="0" err="1"/>
              <a:t>chúng</a:t>
            </a:r>
            <a:r>
              <a:rPr lang="en-US" dirty="0"/>
              <a:t> ta </a:t>
            </a:r>
            <a:r>
              <a:rPr lang="en-US" dirty="0" err="1"/>
              <a:t>muôn</a:t>
            </a:r>
            <a:r>
              <a:rPr lang="en-US" dirty="0"/>
              <a:t> </a:t>
            </a:r>
            <a:r>
              <a:rPr lang="en-US" dirty="0" err="1"/>
              <a:t>lây</a:t>
            </a:r>
            <a:r>
              <a:rPr lang="en-US" dirty="0"/>
              <a:t> </a:t>
            </a:r>
            <a:r>
              <a:rPr lang="en-US" dirty="0" err="1"/>
              <a:t>về</a:t>
            </a:r>
            <a:r>
              <a:rPr lang="en-US" dirty="0"/>
              <a:t> </a:t>
            </a:r>
            <a:r>
              <a:rPr lang="en-US" dirty="0" err="1"/>
              <a:t>chỉ</a:t>
            </a:r>
            <a:r>
              <a:rPr lang="en-US" dirty="0"/>
              <a:t> 1/3 </a:t>
            </a:r>
            <a:r>
              <a:rPr lang="en-US" dirty="0" err="1"/>
              <a:t>của</a:t>
            </a:r>
            <a:r>
              <a:rPr lang="en-US" dirty="0"/>
              <a:t> </a:t>
            </a:r>
            <a:r>
              <a:rPr lang="en-US" dirty="0" err="1"/>
              <a:t>Kenvin</a:t>
            </a:r>
            <a:r>
              <a:rPr lang="en-US" dirty="0"/>
              <a:t> Bacon </a:t>
            </a:r>
            <a:r>
              <a:rPr lang="en-US" dirty="0" err="1"/>
              <a:t>xấp</a:t>
            </a:r>
            <a:r>
              <a:rPr lang="en-US" dirty="0"/>
              <a:t> </a:t>
            </a:r>
            <a:r>
              <a:rPr lang="en-US" dirty="0" err="1"/>
              <a:t>xĩ</a:t>
            </a:r>
            <a:r>
              <a:rPr lang="en-US" dirty="0"/>
              <a:t> 60 </a:t>
            </a:r>
            <a:r>
              <a:rPr lang="en-US" dirty="0" err="1"/>
              <a:t>bộ</a:t>
            </a:r>
            <a:r>
              <a:rPr lang="en-US" dirty="0"/>
              <a:t> film, </a:t>
            </a:r>
            <a:r>
              <a:rPr lang="en-US" dirty="0" err="1"/>
              <a:t>chúng</a:t>
            </a:r>
            <a:r>
              <a:rPr lang="en-US" dirty="0"/>
              <a:t> ta </a:t>
            </a:r>
            <a:r>
              <a:rPr lang="en-US" dirty="0" err="1"/>
              <a:t>có</a:t>
            </a:r>
            <a:r>
              <a:rPr lang="en-US" dirty="0"/>
              <a:t> </a:t>
            </a:r>
            <a:r>
              <a:rPr lang="en-US" dirty="0" err="1"/>
              <a:t>thể</a:t>
            </a:r>
            <a:r>
              <a:rPr lang="en-US" dirty="0"/>
              <a:t> </a:t>
            </a:r>
            <a:r>
              <a:rPr lang="en-US" dirty="0" err="1"/>
              <a:t>lọc</a:t>
            </a:r>
            <a:r>
              <a:rPr lang="en-US" dirty="0"/>
              <a:t> </a:t>
            </a:r>
            <a:r>
              <a:rPr lang="en-US" dirty="0" err="1"/>
              <a:t>bất</a:t>
            </a:r>
            <a:r>
              <a:rPr lang="en-US" dirty="0"/>
              <a:t> </a:t>
            </a:r>
            <a:r>
              <a:rPr lang="en-US" dirty="0" err="1"/>
              <a:t>kì</a:t>
            </a:r>
            <a:r>
              <a:rPr lang="en-US" dirty="0"/>
              <a:t> </a:t>
            </a:r>
            <a:r>
              <a:rPr lang="en-US" dirty="0" err="1"/>
              <a:t>số</a:t>
            </a:r>
            <a:r>
              <a:rPr lang="en-US" dirty="0"/>
              <a:t> random </a:t>
            </a:r>
            <a:r>
              <a:rPr lang="en-US" dirty="0" err="1"/>
              <a:t>nào</a:t>
            </a:r>
            <a:r>
              <a:rPr lang="en-US" dirty="0"/>
              <a:t> </a:t>
            </a:r>
            <a:r>
              <a:rPr lang="en-US" dirty="0" err="1"/>
              <a:t>nhỏ</a:t>
            </a:r>
            <a:r>
              <a:rPr lang="en-US" dirty="0"/>
              <a:t> </a:t>
            </a:r>
            <a:r>
              <a:rPr lang="en-US" dirty="0" err="1"/>
              <a:t>hơn</a:t>
            </a:r>
            <a:r>
              <a:rPr lang="en-US" dirty="0"/>
              <a:t> 0.33.</a:t>
            </a:r>
          </a:p>
          <a:p>
            <a:pPr lvl="1"/>
            <a:r>
              <a:rPr lang="en-US" dirty="0" err="1"/>
              <a:t>Bacon.outE.filter</a:t>
            </a:r>
            <a:r>
              <a:rPr lang="en-US" dirty="0"/>
              <a:t>{</a:t>
            </a:r>
            <a:r>
              <a:rPr lang="en-US" dirty="0" err="1"/>
              <a:t>rand.nextDouble</a:t>
            </a:r>
            <a:r>
              <a:rPr lang="en-US" dirty="0"/>
              <a:t>()&lt;=0.33}.inV.name</a:t>
            </a:r>
          </a:p>
        </p:txBody>
      </p:sp>
    </p:spTree>
    <p:extLst>
      <p:ext uri="{BB962C8B-B14F-4D97-AF65-F5344CB8AC3E}">
        <p14:creationId xmlns:p14="http://schemas.microsoft.com/office/powerpoint/2010/main" val="413036216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err="1"/>
              <a:t>Thuật</a:t>
            </a:r>
            <a:r>
              <a:rPr lang="en-US" dirty="0"/>
              <a:t> </a:t>
            </a:r>
            <a:r>
              <a:rPr lang="en-US" dirty="0" err="1"/>
              <a:t>toán</a:t>
            </a:r>
            <a:r>
              <a:rPr lang="en-US" dirty="0"/>
              <a:t> Random </a:t>
            </a:r>
            <a:r>
              <a:rPr lang="en-US" dirty="0" smtClean="0"/>
              <a:t>walk:</a:t>
            </a:r>
          </a:p>
          <a:p>
            <a:pPr lvl="1"/>
            <a:r>
              <a:rPr lang="en-US" dirty="0" err="1"/>
              <a:t>Số</a:t>
            </a:r>
            <a:r>
              <a:rPr lang="en-US" dirty="0"/>
              <a:t> </a:t>
            </a:r>
            <a:r>
              <a:rPr lang="en-US" dirty="0" err="1"/>
              <a:t>lượng</a:t>
            </a:r>
            <a:r>
              <a:rPr lang="en-US" dirty="0"/>
              <a:t> </a:t>
            </a:r>
            <a:r>
              <a:rPr lang="en-US" dirty="0" err="1"/>
              <a:t>nên</a:t>
            </a:r>
            <a:r>
              <a:rPr lang="en-US" dirty="0"/>
              <a:t> </a:t>
            </a:r>
            <a:r>
              <a:rPr lang="en-US" dirty="0" err="1"/>
              <a:t>là</a:t>
            </a:r>
            <a:r>
              <a:rPr lang="en-US" dirty="0"/>
              <a:t> </a:t>
            </a:r>
            <a:r>
              <a:rPr lang="en-US" dirty="0" err="1"/>
              <a:t>những</a:t>
            </a:r>
            <a:r>
              <a:rPr lang="en-US" dirty="0"/>
              <a:t> </a:t>
            </a:r>
            <a:r>
              <a:rPr lang="en-US" dirty="0" err="1"/>
              <a:t>nơi</a:t>
            </a:r>
            <a:r>
              <a:rPr lang="en-US" dirty="0"/>
              <a:t> </a:t>
            </a:r>
            <a:r>
              <a:rPr lang="en-US" dirty="0" err="1"/>
              <a:t>bao</a:t>
            </a:r>
            <a:r>
              <a:rPr lang="en-US" dirty="0"/>
              <a:t> </a:t>
            </a:r>
            <a:r>
              <a:rPr lang="en-US" dirty="0" err="1"/>
              <a:t>quanh</a:t>
            </a:r>
            <a:r>
              <a:rPr lang="en-US" dirty="0"/>
              <a:t> 20 random.</a:t>
            </a:r>
          </a:p>
          <a:p>
            <a:pPr lvl="1"/>
            <a:r>
              <a:rPr lang="en-US" dirty="0" err="1"/>
              <a:t>Gỉa</a:t>
            </a:r>
            <a:r>
              <a:rPr lang="en-US" dirty="0"/>
              <a:t> </a:t>
            </a:r>
            <a:r>
              <a:rPr lang="en-US" dirty="0" err="1"/>
              <a:t>sử</a:t>
            </a:r>
            <a:r>
              <a:rPr lang="en-US" dirty="0"/>
              <a:t> </a:t>
            </a:r>
            <a:r>
              <a:rPr lang="en-US" dirty="0" err="1"/>
              <a:t>đỉnh</a:t>
            </a:r>
            <a:r>
              <a:rPr lang="en-US" dirty="0"/>
              <a:t> </a:t>
            </a:r>
            <a:r>
              <a:rPr lang="en-US" dirty="0" err="1"/>
              <a:t>thứ</a:t>
            </a:r>
            <a:r>
              <a:rPr lang="en-US" dirty="0"/>
              <a:t> 2 </a:t>
            </a:r>
            <a:r>
              <a:rPr lang="en-US" dirty="0" err="1"/>
              <a:t>từ</a:t>
            </a:r>
            <a:r>
              <a:rPr lang="en-US" dirty="0"/>
              <a:t> Kevin Bacon. </a:t>
            </a:r>
            <a:r>
              <a:rPr lang="en-US" dirty="0" err="1"/>
              <a:t>Bạn</a:t>
            </a:r>
            <a:r>
              <a:rPr lang="en-US" dirty="0"/>
              <a:t> </a:t>
            </a:r>
            <a:r>
              <a:rPr lang="en-US" dirty="0" err="1"/>
              <a:t>diễn</a:t>
            </a:r>
            <a:r>
              <a:rPr lang="en-US" dirty="0"/>
              <a:t> </a:t>
            </a:r>
            <a:r>
              <a:rPr lang="en-US" dirty="0" err="1"/>
              <a:t>của</a:t>
            </a:r>
            <a:r>
              <a:rPr lang="en-US" dirty="0"/>
              <a:t> </a:t>
            </a:r>
            <a:r>
              <a:rPr lang="en-US" dirty="0" err="1"/>
              <a:t>bạn</a:t>
            </a:r>
            <a:r>
              <a:rPr lang="en-US" dirty="0"/>
              <a:t> </a:t>
            </a:r>
            <a:r>
              <a:rPr lang="en-US" dirty="0" err="1"/>
              <a:t>diễn</a:t>
            </a:r>
            <a:r>
              <a:rPr lang="en-US" dirty="0"/>
              <a:t> </a:t>
            </a:r>
            <a:r>
              <a:rPr lang="en-US" dirty="0" err="1"/>
              <a:t>anh</a:t>
            </a:r>
            <a:r>
              <a:rPr lang="en-US" dirty="0"/>
              <a:t> </a:t>
            </a:r>
            <a:r>
              <a:rPr lang="en-US" dirty="0" err="1"/>
              <a:t>ấy</a:t>
            </a:r>
            <a:r>
              <a:rPr lang="en-US" dirty="0"/>
              <a:t> </a:t>
            </a:r>
            <a:r>
              <a:rPr lang="en-US" dirty="0" err="1"/>
              <a:t>hoàn</a:t>
            </a:r>
            <a:r>
              <a:rPr lang="en-US" dirty="0"/>
              <a:t> </a:t>
            </a:r>
            <a:r>
              <a:rPr lang="en-US" dirty="0" err="1"/>
              <a:t>toàn</a:t>
            </a:r>
            <a:r>
              <a:rPr lang="en-US" dirty="0"/>
              <a:t> </a:t>
            </a:r>
            <a:r>
              <a:rPr lang="en-US" dirty="0" err="1"/>
              <a:t>là</a:t>
            </a:r>
            <a:r>
              <a:rPr lang="en-US" dirty="0"/>
              <a:t> </a:t>
            </a:r>
            <a:r>
              <a:rPr lang="en-US" dirty="0" err="1"/>
              <a:t>một</a:t>
            </a:r>
            <a:r>
              <a:rPr lang="en-US" dirty="0"/>
              <a:t> list(</a:t>
            </a:r>
            <a:r>
              <a:rPr lang="en-US" dirty="0" err="1"/>
              <a:t>nhiều</a:t>
            </a:r>
            <a:r>
              <a:rPr lang="en-US" dirty="0"/>
              <a:t> </a:t>
            </a:r>
            <a:r>
              <a:rPr lang="en-US" dirty="0" err="1"/>
              <a:t>hơn</a:t>
            </a:r>
            <a:r>
              <a:rPr lang="en-US" dirty="0"/>
              <a:t> 300,000 </a:t>
            </a:r>
            <a:r>
              <a:rPr lang="en-US" dirty="0" smtClean="0"/>
              <a:t>).</a:t>
            </a:r>
          </a:p>
          <a:p>
            <a:pPr lvl="1"/>
            <a:endParaRPr lang="en-US" dirty="0"/>
          </a:p>
        </p:txBody>
      </p:sp>
      <p:pic>
        <p:nvPicPr>
          <p:cNvPr id="4" name="Ảnh 3"/>
          <p:cNvPicPr/>
          <p:nvPr/>
        </p:nvPicPr>
        <p:blipFill>
          <a:blip r:embed="rId2"/>
          <a:stretch>
            <a:fillRect/>
          </a:stretch>
        </p:blipFill>
        <p:spPr>
          <a:xfrm>
            <a:off x="1299871" y="3526313"/>
            <a:ext cx="6530483" cy="2123827"/>
          </a:xfrm>
          <a:prstGeom prst="rect">
            <a:avLst/>
          </a:prstGeom>
        </p:spPr>
      </p:pic>
    </p:spTree>
    <p:extLst>
      <p:ext uri="{BB962C8B-B14F-4D97-AF65-F5344CB8AC3E}">
        <p14:creationId xmlns:p14="http://schemas.microsoft.com/office/powerpoint/2010/main" val="34302746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val 17"/>
          <p:cNvSpPr/>
          <p:nvPr/>
        </p:nvSpPr>
        <p:spPr>
          <a:xfrm rot="2700908">
            <a:off x="4818781" y="2283119"/>
            <a:ext cx="2486501" cy="2486502"/>
          </a:xfrm>
          <a:prstGeom prst="ellipse">
            <a:avLst/>
          </a:prstGeom>
          <a:noFill/>
          <a:ln w="101600" cmpd="thinThick">
            <a:solidFill>
              <a:schemeClr val="accent5"/>
            </a:solidFill>
          </a:ln>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sp>
      <p:grpSp>
        <p:nvGrpSpPr>
          <p:cNvPr id="4" name="Group 3"/>
          <p:cNvGrpSpPr/>
          <p:nvPr/>
        </p:nvGrpSpPr>
        <p:grpSpPr>
          <a:xfrm>
            <a:off x="4139176" y="1603514"/>
            <a:ext cx="3845712" cy="3845712"/>
            <a:chOff x="4396610" y="1856013"/>
            <a:chExt cx="3340701" cy="3340703"/>
          </a:xfrm>
        </p:grpSpPr>
        <p:sp>
          <p:nvSpPr>
            <p:cNvPr id="19" name="Freeform 18"/>
            <p:cNvSpPr/>
            <p:nvPr/>
          </p:nvSpPr>
          <p:spPr>
            <a:xfrm rot="8100000">
              <a:off x="5405178" y="1856013"/>
              <a:ext cx="1324099" cy="1324100"/>
            </a:xfrm>
            <a:custGeom>
              <a:avLst/>
              <a:gdLst>
                <a:gd name="connsiteX0" fmla="*/ 0 w 1324101"/>
                <a:gd name="connsiteY0" fmla="*/ 662051 h 1324101"/>
                <a:gd name="connsiteX1" fmla="*/ 662051 w 1324101"/>
                <a:gd name="connsiteY1" fmla="*/ 0 h 1324101"/>
                <a:gd name="connsiteX2" fmla="*/ 1324101 w 1324101"/>
                <a:gd name="connsiteY2" fmla="*/ 0 h 1324101"/>
                <a:gd name="connsiteX3" fmla="*/ 1324101 w 1324101"/>
                <a:gd name="connsiteY3" fmla="*/ 662051 h 1324101"/>
                <a:gd name="connsiteX4" fmla="*/ 662050 w 1324101"/>
                <a:gd name="connsiteY4" fmla="*/ 1324102 h 1324101"/>
                <a:gd name="connsiteX5" fmla="*/ -1 w 1324101"/>
                <a:gd name="connsiteY5" fmla="*/ 662051 h 1324101"/>
                <a:gd name="connsiteX6" fmla="*/ 0 w 1324101"/>
                <a:gd name="connsiteY6" fmla="*/ 662051 h 1324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24101" h="1324101">
                  <a:moveTo>
                    <a:pt x="0" y="662051"/>
                  </a:moveTo>
                  <a:cubicBezTo>
                    <a:pt x="0" y="296410"/>
                    <a:pt x="296410" y="0"/>
                    <a:pt x="662051" y="0"/>
                  </a:cubicBezTo>
                  <a:lnTo>
                    <a:pt x="1324101" y="0"/>
                  </a:lnTo>
                  <a:lnTo>
                    <a:pt x="1324101" y="662051"/>
                  </a:lnTo>
                  <a:cubicBezTo>
                    <a:pt x="1324101" y="1027692"/>
                    <a:pt x="1027691" y="1324102"/>
                    <a:pt x="662050" y="1324102"/>
                  </a:cubicBezTo>
                  <a:cubicBezTo>
                    <a:pt x="296409" y="1324102"/>
                    <a:pt x="-1" y="1027692"/>
                    <a:pt x="-1" y="662051"/>
                  </a:cubicBezTo>
                  <a:lnTo>
                    <a:pt x="0" y="662051"/>
                  </a:lnTo>
                  <a:close/>
                </a:path>
              </a:pathLst>
            </a:custGeom>
            <a:solidFill>
              <a:srgbClr val="FF0000"/>
            </a:solidFill>
            <a:ln>
              <a:noFill/>
            </a:ln>
          </p:spPr>
          <p:style>
            <a:lnRef idx="2">
              <a:scrgbClr r="0" g="0" b="0"/>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289159" tIns="289160" rIns="289160" bIns="289159" numCol="1" spcCol="1270" anchor="ctr" anchorCtr="0">
              <a:noAutofit/>
            </a:bodyPr>
            <a:lstStyle/>
            <a:p>
              <a:pPr algn="ctr" defTabSz="1111250">
                <a:lnSpc>
                  <a:spcPct val="90000"/>
                </a:lnSpc>
                <a:spcBef>
                  <a:spcPct val="0"/>
                </a:spcBef>
                <a:spcAft>
                  <a:spcPct val="35000"/>
                </a:spcAft>
              </a:pPr>
              <a:endParaRPr lang="id-ID" sz="2500">
                <a:solidFill>
                  <a:prstClr val="white"/>
                </a:solidFill>
              </a:endParaRPr>
            </a:p>
          </p:txBody>
        </p:sp>
        <p:sp>
          <p:nvSpPr>
            <p:cNvPr id="20" name="Freeform 19"/>
            <p:cNvSpPr/>
            <p:nvPr/>
          </p:nvSpPr>
          <p:spPr>
            <a:xfrm rot="13500000">
              <a:off x="6413212" y="2864581"/>
              <a:ext cx="1324100" cy="1324099"/>
            </a:xfrm>
            <a:custGeom>
              <a:avLst/>
              <a:gdLst>
                <a:gd name="connsiteX0" fmla="*/ 0 w 1324101"/>
                <a:gd name="connsiteY0" fmla="*/ 662051 h 1324101"/>
                <a:gd name="connsiteX1" fmla="*/ 662051 w 1324101"/>
                <a:gd name="connsiteY1" fmla="*/ 0 h 1324101"/>
                <a:gd name="connsiteX2" fmla="*/ 1324101 w 1324101"/>
                <a:gd name="connsiteY2" fmla="*/ 0 h 1324101"/>
                <a:gd name="connsiteX3" fmla="*/ 1324101 w 1324101"/>
                <a:gd name="connsiteY3" fmla="*/ 662051 h 1324101"/>
                <a:gd name="connsiteX4" fmla="*/ 662050 w 1324101"/>
                <a:gd name="connsiteY4" fmla="*/ 1324102 h 1324101"/>
                <a:gd name="connsiteX5" fmla="*/ -1 w 1324101"/>
                <a:gd name="connsiteY5" fmla="*/ 662051 h 1324101"/>
                <a:gd name="connsiteX6" fmla="*/ 0 w 1324101"/>
                <a:gd name="connsiteY6" fmla="*/ 662051 h 1324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24101" h="1324101">
                  <a:moveTo>
                    <a:pt x="0" y="662051"/>
                  </a:moveTo>
                  <a:cubicBezTo>
                    <a:pt x="0" y="296410"/>
                    <a:pt x="296410" y="0"/>
                    <a:pt x="662051" y="0"/>
                  </a:cubicBezTo>
                  <a:lnTo>
                    <a:pt x="1324101" y="0"/>
                  </a:lnTo>
                  <a:lnTo>
                    <a:pt x="1324101" y="662051"/>
                  </a:lnTo>
                  <a:cubicBezTo>
                    <a:pt x="1324101" y="1027692"/>
                    <a:pt x="1027691" y="1324102"/>
                    <a:pt x="662050" y="1324102"/>
                  </a:cubicBezTo>
                  <a:cubicBezTo>
                    <a:pt x="296409" y="1324102"/>
                    <a:pt x="-1" y="1027692"/>
                    <a:pt x="-1" y="662051"/>
                  </a:cubicBezTo>
                  <a:lnTo>
                    <a:pt x="0" y="662051"/>
                  </a:lnTo>
                  <a:close/>
                </a:path>
              </a:pathLst>
            </a:custGeom>
            <a:solidFill>
              <a:schemeClr val="accent6"/>
            </a:solidFill>
            <a:ln>
              <a:noFill/>
            </a:ln>
          </p:spPr>
          <p:style>
            <a:lnRef idx="2">
              <a:scrgbClr r="0" g="0" b="0"/>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289160" tIns="289160" rIns="289160" bIns="289160" numCol="1" spcCol="1270" anchor="ctr" anchorCtr="0">
              <a:noAutofit/>
            </a:bodyPr>
            <a:lstStyle/>
            <a:p>
              <a:pPr algn="ctr" defTabSz="1111250">
                <a:lnSpc>
                  <a:spcPct val="90000"/>
                </a:lnSpc>
                <a:spcBef>
                  <a:spcPct val="0"/>
                </a:spcBef>
                <a:spcAft>
                  <a:spcPct val="35000"/>
                </a:spcAft>
              </a:pPr>
              <a:endParaRPr lang="id-ID" sz="2500">
                <a:solidFill>
                  <a:prstClr val="white"/>
                </a:solidFill>
              </a:endParaRPr>
            </a:p>
          </p:txBody>
        </p:sp>
        <p:sp>
          <p:nvSpPr>
            <p:cNvPr id="21" name="Freeform 20"/>
            <p:cNvSpPr/>
            <p:nvPr/>
          </p:nvSpPr>
          <p:spPr>
            <a:xfrm rot="2700000">
              <a:off x="4396610" y="2864049"/>
              <a:ext cx="1324100" cy="1324099"/>
            </a:xfrm>
            <a:custGeom>
              <a:avLst/>
              <a:gdLst>
                <a:gd name="connsiteX0" fmla="*/ 0 w 1324101"/>
                <a:gd name="connsiteY0" fmla="*/ 662051 h 1324101"/>
                <a:gd name="connsiteX1" fmla="*/ 662051 w 1324101"/>
                <a:gd name="connsiteY1" fmla="*/ 0 h 1324101"/>
                <a:gd name="connsiteX2" fmla="*/ 1324101 w 1324101"/>
                <a:gd name="connsiteY2" fmla="*/ 0 h 1324101"/>
                <a:gd name="connsiteX3" fmla="*/ 1324101 w 1324101"/>
                <a:gd name="connsiteY3" fmla="*/ 662051 h 1324101"/>
                <a:gd name="connsiteX4" fmla="*/ 662050 w 1324101"/>
                <a:gd name="connsiteY4" fmla="*/ 1324102 h 1324101"/>
                <a:gd name="connsiteX5" fmla="*/ -1 w 1324101"/>
                <a:gd name="connsiteY5" fmla="*/ 662051 h 1324101"/>
                <a:gd name="connsiteX6" fmla="*/ 0 w 1324101"/>
                <a:gd name="connsiteY6" fmla="*/ 662051 h 1324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24101" h="1324101">
                  <a:moveTo>
                    <a:pt x="0" y="662051"/>
                  </a:moveTo>
                  <a:cubicBezTo>
                    <a:pt x="0" y="296410"/>
                    <a:pt x="296410" y="0"/>
                    <a:pt x="662051" y="0"/>
                  </a:cubicBezTo>
                  <a:lnTo>
                    <a:pt x="1324101" y="0"/>
                  </a:lnTo>
                  <a:lnTo>
                    <a:pt x="1324101" y="662051"/>
                  </a:lnTo>
                  <a:cubicBezTo>
                    <a:pt x="1324101" y="1027692"/>
                    <a:pt x="1027691" y="1324102"/>
                    <a:pt x="662050" y="1324102"/>
                  </a:cubicBezTo>
                  <a:cubicBezTo>
                    <a:pt x="296409" y="1324102"/>
                    <a:pt x="-1" y="1027692"/>
                    <a:pt x="-1" y="662051"/>
                  </a:cubicBezTo>
                  <a:lnTo>
                    <a:pt x="0" y="662051"/>
                  </a:lnTo>
                  <a:close/>
                </a:path>
              </a:pathLst>
            </a:custGeom>
            <a:solidFill>
              <a:srgbClr val="7030A0"/>
            </a:solidFill>
            <a:ln>
              <a:noFill/>
            </a:ln>
          </p:spPr>
          <p:style>
            <a:lnRef idx="2">
              <a:scrgbClr r="0" g="0" b="0"/>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289159" tIns="289158" rIns="289160" bIns="289161" numCol="1" spcCol="1270" anchor="ctr" anchorCtr="0">
              <a:noAutofit/>
            </a:bodyPr>
            <a:lstStyle/>
            <a:p>
              <a:pPr algn="ctr" defTabSz="1111250">
                <a:lnSpc>
                  <a:spcPct val="90000"/>
                </a:lnSpc>
                <a:spcBef>
                  <a:spcPct val="0"/>
                </a:spcBef>
                <a:spcAft>
                  <a:spcPct val="35000"/>
                </a:spcAft>
              </a:pPr>
              <a:endParaRPr lang="id-ID" sz="2500">
                <a:solidFill>
                  <a:prstClr val="white"/>
                </a:solidFill>
              </a:endParaRPr>
            </a:p>
          </p:txBody>
        </p:sp>
        <p:sp>
          <p:nvSpPr>
            <p:cNvPr id="22" name="Freeform 21"/>
            <p:cNvSpPr/>
            <p:nvPr/>
          </p:nvSpPr>
          <p:spPr>
            <a:xfrm rot="18900000">
              <a:off x="5404646" y="3872616"/>
              <a:ext cx="1324099" cy="1324100"/>
            </a:xfrm>
            <a:custGeom>
              <a:avLst/>
              <a:gdLst>
                <a:gd name="connsiteX0" fmla="*/ 0 w 1324101"/>
                <a:gd name="connsiteY0" fmla="*/ 662051 h 1324101"/>
                <a:gd name="connsiteX1" fmla="*/ 662051 w 1324101"/>
                <a:gd name="connsiteY1" fmla="*/ 0 h 1324101"/>
                <a:gd name="connsiteX2" fmla="*/ 1324101 w 1324101"/>
                <a:gd name="connsiteY2" fmla="*/ 0 h 1324101"/>
                <a:gd name="connsiteX3" fmla="*/ 1324101 w 1324101"/>
                <a:gd name="connsiteY3" fmla="*/ 662051 h 1324101"/>
                <a:gd name="connsiteX4" fmla="*/ 662050 w 1324101"/>
                <a:gd name="connsiteY4" fmla="*/ 1324102 h 1324101"/>
                <a:gd name="connsiteX5" fmla="*/ -1 w 1324101"/>
                <a:gd name="connsiteY5" fmla="*/ 662051 h 1324101"/>
                <a:gd name="connsiteX6" fmla="*/ 0 w 1324101"/>
                <a:gd name="connsiteY6" fmla="*/ 662051 h 1324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24101" h="1324101">
                  <a:moveTo>
                    <a:pt x="0" y="662051"/>
                  </a:moveTo>
                  <a:cubicBezTo>
                    <a:pt x="0" y="296410"/>
                    <a:pt x="296410" y="0"/>
                    <a:pt x="662051" y="0"/>
                  </a:cubicBezTo>
                  <a:lnTo>
                    <a:pt x="1324101" y="0"/>
                  </a:lnTo>
                  <a:lnTo>
                    <a:pt x="1324101" y="662051"/>
                  </a:lnTo>
                  <a:cubicBezTo>
                    <a:pt x="1324101" y="1027692"/>
                    <a:pt x="1027691" y="1324102"/>
                    <a:pt x="662050" y="1324102"/>
                  </a:cubicBezTo>
                  <a:cubicBezTo>
                    <a:pt x="296409" y="1324102"/>
                    <a:pt x="-1" y="1027692"/>
                    <a:pt x="-1" y="662051"/>
                  </a:cubicBezTo>
                  <a:lnTo>
                    <a:pt x="0" y="662051"/>
                  </a:lnTo>
                  <a:close/>
                </a:path>
              </a:pathLst>
            </a:custGeom>
            <a:solidFill>
              <a:schemeClr val="accent4"/>
            </a:solidFill>
            <a:ln>
              <a:noFill/>
            </a:ln>
          </p:spPr>
          <p:style>
            <a:lnRef idx="2">
              <a:scrgbClr r="0" g="0" b="0"/>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289160" tIns="289159" rIns="289159" bIns="289161" numCol="1" spcCol="1270" anchor="ctr" anchorCtr="0">
              <a:noAutofit/>
            </a:bodyPr>
            <a:lstStyle/>
            <a:p>
              <a:pPr algn="ctr" defTabSz="1111250">
                <a:lnSpc>
                  <a:spcPct val="90000"/>
                </a:lnSpc>
                <a:spcBef>
                  <a:spcPct val="0"/>
                </a:spcBef>
                <a:spcAft>
                  <a:spcPct val="35000"/>
                </a:spcAft>
              </a:pPr>
              <a:endParaRPr lang="id-ID" sz="2500">
                <a:solidFill>
                  <a:prstClr val="white"/>
                </a:solidFill>
              </a:endParaRPr>
            </a:p>
          </p:txBody>
        </p:sp>
        <p:sp>
          <p:nvSpPr>
            <p:cNvPr id="23" name="Freeform 22"/>
            <p:cNvSpPr/>
            <p:nvPr/>
          </p:nvSpPr>
          <p:spPr>
            <a:xfrm>
              <a:off x="5841172" y="3299375"/>
              <a:ext cx="431999" cy="431999"/>
            </a:xfrm>
            <a:custGeom>
              <a:avLst/>
              <a:gdLst>
                <a:gd name="connsiteX0" fmla="*/ 0 w 1188002"/>
                <a:gd name="connsiteY0" fmla="*/ 594001 h 1188002"/>
                <a:gd name="connsiteX1" fmla="*/ 594001 w 1188002"/>
                <a:gd name="connsiteY1" fmla="*/ 0 h 1188002"/>
                <a:gd name="connsiteX2" fmla="*/ 1188002 w 1188002"/>
                <a:gd name="connsiteY2" fmla="*/ 594001 h 1188002"/>
                <a:gd name="connsiteX3" fmla="*/ 594001 w 1188002"/>
                <a:gd name="connsiteY3" fmla="*/ 1188002 h 1188002"/>
                <a:gd name="connsiteX4" fmla="*/ 0 w 1188002"/>
                <a:gd name="connsiteY4" fmla="*/ 594001 h 118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002" h="1188002">
                  <a:moveTo>
                    <a:pt x="0" y="594001"/>
                  </a:moveTo>
                  <a:cubicBezTo>
                    <a:pt x="0" y="265943"/>
                    <a:pt x="265943" y="0"/>
                    <a:pt x="594001" y="0"/>
                  </a:cubicBezTo>
                  <a:cubicBezTo>
                    <a:pt x="922059" y="0"/>
                    <a:pt x="1188002" y="265943"/>
                    <a:pt x="1188002" y="594001"/>
                  </a:cubicBezTo>
                  <a:cubicBezTo>
                    <a:pt x="1188002" y="922059"/>
                    <a:pt x="922059" y="1188002"/>
                    <a:pt x="594001" y="1188002"/>
                  </a:cubicBezTo>
                  <a:cubicBezTo>
                    <a:pt x="265943" y="1188002"/>
                    <a:pt x="0" y="922059"/>
                    <a:pt x="0" y="594001"/>
                  </a:cubicBezTo>
                  <a:close/>
                </a:path>
              </a:pathLst>
            </a:custGeom>
            <a:solidFill>
              <a:schemeClr val="accent5"/>
            </a:solidFill>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8269" tIns="208269" rIns="208269" bIns="208269" numCol="1" spcCol="1270" anchor="ctr" anchorCtr="0">
              <a:noAutofit/>
            </a:bodyPr>
            <a:lstStyle/>
            <a:p>
              <a:pPr algn="ctr" defTabSz="2400300">
                <a:lnSpc>
                  <a:spcPct val="90000"/>
                </a:lnSpc>
                <a:spcBef>
                  <a:spcPct val="0"/>
                </a:spcBef>
                <a:spcAft>
                  <a:spcPct val="35000"/>
                </a:spcAft>
              </a:pPr>
              <a:endParaRPr lang="id-ID" sz="5400" dirty="0">
                <a:solidFill>
                  <a:prstClr val="white"/>
                </a:solidFill>
              </a:endParaRPr>
            </a:p>
          </p:txBody>
        </p:sp>
        <p:sp>
          <p:nvSpPr>
            <p:cNvPr id="24" name="Oval 23"/>
            <p:cNvSpPr/>
            <p:nvPr/>
          </p:nvSpPr>
          <p:spPr>
            <a:xfrm>
              <a:off x="4655616" y="3123398"/>
              <a:ext cx="805932" cy="8059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400">
                <a:solidFill>
                  <a:prstClr val="white"/>
                </a:solidFill>
              </a:endParaRPr>
            </a:p>
          </p:txBody>
        </p:sp>
        <p:grpSp>
          <p:nvGrpSpPr>
            <p:cNvPr id="25" name="Group 24"/>
            <p:cNvGrpSpPr/>
            <p:nvPr/>
          </p:nvGrpSpPr>
          <p:grpSpPr>
            <a:xfrm>
              <a:off x="4858389" y="3344018"/>
              <a:ext cx="400386" cy="364696"/>
              <a:chOff x="395288" y="3546475"/>
              <a:chExt cx="979488" cy="892176"/>
            </a:xfrm>
            <a:noFill/>
          </p:grpSpPr>
          <p:sp>
            <p:nvSpPr>
              <p:cNvPr id="26" name="Freeform 5"/>
              <p:cNvSpPr>
                <a:spLocks/>
              </p:cNvSpPr>
              <p:nvPr/>
            </p:nvSpPr>
            <p:spPr bwMode="auto">
              <a:xfrm>
                <a:off x="395288" y="3546475"/>
                <a:ext cx="979488" cy="892176"/>
              </a:xfrm>
              <a:custGeom>
                <a:avLst/>
                <a:gdLst>
                  <a:gd name="T0" fmla="*/ 49 w 258"/>
                  <a:gd name="T1" fmla="*/ 213 h 235"/>
                  <a:gd name="T2" fmla="*/ 45 w 258"/>
                  <a:gd name="T3" fmla="*/ 45 h 235"/>
                  <a:gd name="T4" fmla="*/ 209 w 258"/>
                  <a:gd name="T5" fmla="*/ 49 h 235"/>
                  <a:gd name="T6" fmla="*/ 213 w 258"/>
                  <a:gd name="T7" fmla="*/ 213 h 235"/>
                  <a:gd name="T8" fmla="*/ 133 w 258"/>
                  <a:gd name="T9" fmla="*/ 213 h 235"/>
                  <a:gd name="T10" fmla="*/ 89 w 258"/>
                  <a:gd name="T11" fmla="*/ 169 h 235"/>
                  <a:gd name="T12" fmla="*/ 73 w 258"/>
                  <a:gd name="T13" fmla="*/ 165 h 235"/>
                  <a:gd name="T14" fmla="*/ 77 w 258"/>
                  <a:gd name="T15" fmla="*/ 185 h 235"/>
                  <a:gd name="T16" fmla="*/ 77 w 258"/>
                  <a:gd name="T17" fmla="*/ 213 h 235"/>
                  <a:gd name="T18" fmla="*/ 49 w 258"/>
                  <a:gd name="T19" fmla="*/ 213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235">
                    <a:moveTo>
                      <a:pt x="49" y="213"/>
                    </a:moveTo>
                    <a:cubicBezTo>
                      <a:pt x="4" y="168"/>
                      <a:pt x="0" y="90"/>
                      <a:pt x="45" y="45"/>
                    </a:cubicBezTo>
                    <a:cubicBezTo>
                      <a:pt x="90" y="0"/>
                      <a:pt x="164" y="4"/>
                      <a:pt x="209" y="49"/>
                    </a:cubicBezTo>
                    <a:cubicBezTo>
                      <a:pt x="254" y="94"/>
                      <a:pt x="258" y="168"/>
                      <a:pt x="213" y="213"/>
                    </a:cubicBezTo>
                    <a:cubicBezTo>
                      <a:pt x="191" y="235"/>
                      <a:pt x="155" y="235"/>
                      <a:pt x="133" y="213"/>
                    </a:cubicBezTo>
                    <a:cubicBezTo>
                      <a:pt x="89" y="169"/>
                      <a:pt x="89" y="169"/>
                      <a:pt x="89" y="169"/>
                    </a:cubicBezTo>
                    <a:cubicBezTo>
                      <a:pt x="81" y="161"/>
                      <a:pt x="77" y="161"/>
                      <a:pt x="73" y="165"/>
                    </a:cubicBezTo>
                    <a:cubicBezTo>
                      <a:pt x="69" y="169"/>
                      <a:pt x="69" y="177"/>
                      <a:pt x="77" y="185"/>
                    </a:cubicBezTo>
                    <a:cubicBezTo>
                      <a:pt x="85" y="193"/>
                      <a:pt x="85" y="205"/>
                      <a:pt x="77" y="213"/>
                    </a:cubicBezTo>
                    <a:cubicBezTo>
                      <a:pt x="69" y="221"/>
                      <a:pt x="57" y="221"/>
                      <a:pt x="49" y="213"/>
                    </a:cubicBezTo>
                    <a:close/>
                  </a:path>
                </a:pathLst>
              </a:custGeom>
              <a:grpFill/>
              <a:ln w="25400" cap="rnd">
                <a:solidFill>
                  <a:srgbClr val="7030A0"/>
                </a:solidFill>
                <a:prstDash val="solid"/>
                <a:round/>
                <a:headEnd/>
                <a:tailEnd/>
              </a:ln>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27" name="Freeform 6"/>
              <p:cNvSpPr>
                <a:spLocks/>
              </p:cNvSpPr>
              <p:nvPr/>
            </p:nvSpPr>
            <p:spPr bwMode="auto">
              <a:xfrm>
                <a:off x="979488" y="3781425"/>
                <a:ext cx="133350" cy="133350"/>
              </a:xfrm>
              <a:custGeom>
                <a:avLst/>
                <a:gdLst>
                  <a:gd name="T0" fmla="*/ 29 w 35"/>
                  <a:gd name="T1" fmla="*/ 28 h 35"/>
                  <a:gd name="T2" fmla="*/ 6 w 35"/>
                  <a:gd name="T3" fmla="*/ 28 h 35"/>
                  <a:gd name="T4" fmla="*/ 6 w 35"/>
                  <a:gd name="T5" fmla="*/ 6 h 35"/>
                  <a:gd name="T6" fmla="*/ 29 w 35"/>
                  <a:gd name="T7" fmla="*/ 6 h 35"/>
                  <a:gd name="T8" fmla="*/ 29 w 35"/>
                  <a:gd name="T9" fmla="*/ 28 h 35"/>
                </a:gdLst>
                <a:ahLst/>
                <a:cxnLst>
                  <a:cxn ang="0">
                    <a:pos x="T0" y="T1"/>
                  </a:cxn>
                  <a:cxn ang="0">
                    <a:pos x="T2" y="T3"/>
                  </a:cxn>
                  <a:cxn ang="0">
                    <a:pos x="T4" y="T5"/>
                  </a:cxn>
                  <a:cxn ang="0">
                    <a:pos x="T6" y="T7"/>
                  </a:cxn>
                  <a:cxn ang="0">
                    <a:pos x="T8" y="T9"/>
                  </a:cxn>
                </a:cxnLst>
                <a:rect l="0" t="0" r="r" b="b"/>
                <a:pathLst>
                  <a:path w="35" h="35">
                    <a:moveTo>
                      <a:pt x="29" y="28"/>
                    </a:moveTo>
                    <a:cubicBezTo>
                      <a:pt x="23" y="35"/>
                      <a:pt x="13" y="35"/>
                      <a:pt x="6" y="28"/>
                    </a:cubicBezTo>
                    <a:cubicBezTo>
                      <a:pt x="0" y="22"/>
                      <a:pt x="0" y="12"/>
                      <a:pt x="6" y="6"/>
                    </a:cubicBezTo>
                    <a:cubicBezTo>
                      <a:pt x="13" y="0"/>
                      <a:pt x="23" y="0"/>
                      <a:pt x="29" y="6"/>
                    </a:cubicBezTo>
                    <a:cubicBezTo>
                      <a:pt x="35" y="12"/>
                      <a:pt x="35" y="22"/>
                      <a:pt x="29" y="28"/>
                    </a:cubicBezTo>
                    <a:close/>
                  </a:path>
                </a:pathLst>
              </a:custGeom>
              <a:grpFill/>
              <a:ln w="25400" cap="rnd">
                <a:solidFill>
                  <a:srgbClr val="7030A0"/>
                </a:solidFill>
                <a:prstDash val="solid"/>
                <a:round/>
                <a:headEnd/>
                <a:tailEnd/>
              </a:ln>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28" name="Freeform 7"/>
              <p:cNvSpPr>
                <a:spLocks/>
              </p:cNvSpPr>
              <p:nvPr/>
            </p:nvSpPr>
            <p:spPr bwMode="auto">
              <a:xfrm>
                <a:off x="1101726" y="3987800"/>
                <a:ext cx="101600" cy="98425"/>
              </a:xfrm>
              <a:custGeom>
                <a:avLst/>
                <a:gdLst>
                  <a:gd name="T0" fmla="*/ 5 w 27"/>
                  <a:gd name="T1" fmla="*/ 22 h 26"/>
                  <a:gd name="T2" fmla="*/ 5 w 27"/>
                  <a:gd name="T3" fmla="*/ 5 h 26"/>
                  <a:gd name="T4" fmla="*/ 22 w 27"/>
                  <a:gd name="T5" fmla="*/ 5 h 26"/>
                  <a:gd name="T6" fmla="*/ 22 w 27"/>
                  <a:gd name="T7" fmla="*/ 22 h 26"/>
                  <a:gd name="T8" fmla="*/ 5 w 27"/>
                  <a:gd name="T9" fmla="*/ 22 h 26"/>
                </a:gdLst>
                <a:ahLst/>
                <a:cxnLst>
                  <a:cxn ang="0">
                    <a:pos x="T0" y="T1"/>
                  </a:cxn>
                  <a:cxn ang="0">
                    <a:pos x="T2" y="T3"/>
                  </a:cxn>
                  <a:cxn ang="0">
                    <a:pos x="T4" y="T5"/>
                  </a:cxn>
                  <a:cxn ang="0">
                    <a:pos x="T6" y="T7"/>
                  </a:cxn>
                  <a:cxn ang="0">
                    <a:pos x="T8" y="T9"/>
                  </a:cxn>
                </a:cxnLst>
                <a:rect l="0" t="0" r="r" b="b"/>
                <a:pathLst>
                  <a:path w="27" h="26">
                    <a:moveTo>
                      <a:pt x="5" y="22"/>
                    </a:moveTo>
                    <a:cubicBezTo>
                      <a:pt x="0" y="17"/>
                      <a:pt x="0" y="9"/>
                      <a:pt x="5" y="5"/>
                    </a:cubicBezTo>
                    <a:cubicBezTo>
                      <a:pt x="10" y="0"/>
                      <a:pt x="17" y="0"/>
                      <a:pt x="22" y="5"/>
                    </a:cubicBezTo>
                    <a:cubicBezTo>
                      <a:pt x="27" y="9"/>
                      <a:pt x="27" y="17"/>
                      <a:pt x="22" y="22"/>
                    </a:cubicBezTo>
                    <a:cubicBezTo>
                      <a:pt x="17" y="26"/>
                      <a:pt x="10" y="26"/>
                      <a:pt x="5" y="22"/>
                    </a:cubicBezTo>
                    <a:close/>
                  </a:path>
                </a:pathLst>
              </a:custGeom>
              <a:grpFill/>
              <a:ln w="25400" cap="rnd">
                <a:solidFill>
                  <a:srgbClr val="7030A0"/>
                </a:solidFill>
                <a:prstDash val="solid"/>
                <a:round/>
                <a:headEnd/>
                <a:tailEnd/>
              </a:ln>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30" name="Freeform 8"/>
              <p:cNvSpPr>
                <a:spLocks/>
              </p:cNvSpPr>
              <p:nvPr/>
            </p:nvSpPr>
            <p:spPr bwMode="auto">
              <a:xfrm>
                <a:off x="965201" y="4143375"/>
                <a:ext cx="166688" cy="166688"/>
              </a:xfrm>
              <a:custGeom>
                <a:avLst/>
                <a:gdLst>
                  <a:gd name="T0" fmla="*/ 8 w 44"/>
                  <a:gd name="T1" fmla="*/ 36 h 44"/>
                  <a:gd name="T2" fmla="*/ 8 w 44"/>
                  <a:gd name="T3" fmla="*/ 8 h 44"/>
                  <a:gd name="T4" fmla="*/ 36 w 44"/>
                  <a:gd name="T5" fmla="*/ 8 h 44"/>
                  <a:gd name="T6" fmla="*/ 36 w 44"/>
                  <a:gd name="T7" fmla="*/ 36 h 44"/>
                  <a:gd name="T8" fmla="*/ 8 w 44"/>
                  <a:gd name="T9" fmla="*/ 36 h 44"/>
                </a:gdLst>
                <a:ahLst/>
                <a:cxnLst>
                  <a:cxn ang="0">
                    <a:pos x="T0" y="T1"/>
                  </a:cxn>
                  <a:cxn ang="0">
                    <a:pos x="T2" y="T3"/>
                  </a:cxn>
                  <a:cxn ang="0">
                    <a:pos x="T4" y="T5"/>
                  </a:cxn>
                  <a:cxn ang="0">
                    <a:pos x="T6" y="T7"/>
                  </a:cxn>
                  <a:cxn ang="0">
                    <a:pos x="T8" y="T9"/>
                  </a:cxn>
                </a:cxnLst>
                <a:rect l="0" t="0" r="r" b="b"/>
                <a:pathLst>
                  <a:path w="44" h="44">
                    <a:moveTo>
                      <a:pt x="8" y="36"/>
                    </a:moveTo>
                    <a:cubicBezTo>
                      <a:pt x="0" y="28"/>
                      <a:pt x="0" y="16"/>
                      <a:pt x="8" y="8"/>
                    </a:cubicBezTo>
                    <a:cubicBezTo>
                      <a:pt x="15" y="0"/>
                      <a:pt x="28" y="0"/>
                      <a:pt x="36" y="8"/>
                    </a:cubicBezTo>
                    <a:cubicBezTo>
                      <a:pt x="44" y="16"/>
                      <a:pt x="44" y="28"/>
                      <a:pt x="36" y="36"/>
                    </a:cubicBezTo>
                    <a:cubicBezTo>
                      <a:pt x="28" y="44"/>
                      <a:pt x="15" y="44"/>
                      <a:pt x="8" y="36"/>
                    </a:cubicBezTo>
                    <a:close/>
                  </a:path>
                </a:pathLst>
              </a:custGeom>
              <a:grpFill/>
              <a:ln w="25400" cap="rnd">
                <a:solidFill>
                  <a:srgbClr val="7030A0"/>
                </a:solidFill>
                <a:prstDash val="solid"/>
                <a:round/>
                <a:headEnd/>
                <a:tailEnd/>
              </a:ln>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31" name="Freeform 9"/>
              <p:cNvSpPr>
                <a:spLocks/>
              </p:cNvSpPr>
              <p:nvPr/>
            </p:nvSpPr>
            <p:spPr bwMode="auto">
              <a:xfrm>
                <a:off x="741363" y="3740150"/>
                <a:ext cx="136525" cy="133350"/>
              </a:xfrm>
              <a:custGeom>
                <a:avLst/>
                <a:gdLst>
                  <a:gd name="T0" fmla="*/ 29 w 36"/>
                  <a:gd name="T1" fmla="*/ 6 h 35"/>
                  <a:gd name="T2" fmla="*/ 29 w 36"/>
                  <a:gd name="T3" fmla="*/ 29 h 35"/>
                  <a:gd name="T4" fmla="*/ 7 w 36"/>
                  <a:gd name="T5" fmla="*/ 29 h 35"/>
                  <a:gd name="T6" fmla="*/ 7 w 36"/>
                  <a:gd name="T7" fmla="*/ 6 h 35"/>
                  <a:gd name="T8" fmla="*/ 29 w 36"/>
                  <a:gd name="T9" fmla="*/ 6 h 35"/>
                </a:gdLst>
                <a:ahLst/>
                <a:cxnLst>
                  <a:cxn ang="0">
                    <a:pos x="T0" y="T1"/>
                  </a:cxn>
                  <a:cxn ang="0">
                    <a:pos x="T2" y="T3"/>
                  </a:cxn>
                  <a:cxn ang="0">
                    <a:pos x="T4" y="T5"/>
                  </a:cxn>
                  <a:cxn ang="0">
                    <a:pos x="T6" y="T7"/>
                  </a:cxn>
                  <a:cxn ang="0">
                    <a:pos x="T8" y="T9"/>
                  </a:cxn>
                </a:cxnLst>
                <a:rect l="0" t="0" r="r" b="b"/>
                <a:pathLst>
                  <a:path w="36" h="35">
                    <a:moveTo>
                      <a:pt x="29" y="6"/>
                    </a:moveTo>
                    <a:cubicBezTo>
                      <a:pt x="36" y="12"/>
                      <a:pt x="36" y="22"/>
                      <a:pt x="29" y="29"/>
                    </a:cubicBezTo>
                    <a:cubicBezTo>
                      <a:pt x="23" y="35"/>
                      <a:pt x="13" y="35"/>
                      <a:pt x="7" y="29"/>
                    </a:cubicBezTo>
                    <a:cubicBezTo>
                      <a:pt x="0" y="22"/>
                      <a:pt x="0" y="12"/>
                      <a:pt x="7" y="6"/>
                    </a:cubicBezTo>
                    <a:cubicBezTo>
                      <a:pt x="13" y="0"/>
                      <a:pt x="23" y="0"/>
                      <a:pt x="29" y="6"/>
                    </a:cubicBezTo>
                    <a:close/>
                  </a:path>
                </a:pathLst>
              </a:custGeom>
              <a:grpFill/>
              <a:ln w="25400" cap="rnd">
                <a:solidFill>
                  <a:srgbClr val="7030A0"/>
                </a:solidFill>
                <a:prstDash val="solid"/>
                <a:round/>
                <a:headEnd/>
                <a:tailEnd/>
              </a:ln>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grpSp>
        <p:sp>
          <p:nvSpPr>
            <p:cNvPr id="32" name="Oval 31"/>
            <p:cNvSpPr/>
            <p:nvPr/>
          </p:nvSpPr>
          <p:spPr>
            <a:xfrm>
              <a:off x="6675295" y="3126949"/>
              <a:ext cx="805932" cy="8059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400">
                <a:solidFill>
                  <a:prstClr val="white"/>
                </a:solidFill>
              </a:endParaRPr>
            </a:p>
          </p:txBody>
        </p:sp>
        <p:sp>
          <p:nvSpPr>
            <p:cNvPr id="33" name="Oval 32"/>
            <p:cNvSpPr/>
            <p:nvPr/>
          </p:nvSpPr>
          <p:spPr>
            <a:xfrm>
              <a:off x="5681774" y="2125991"/>
              <a:ext cx="805932" cy="80593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400">
                <a:solidFill>
                  <a:prstClr val="white"/>
                </a:solidFill>
              </a:endParaRPr>
            </a:p>
          </p:txBody>
        </p:sp>
        <p:sp>
          <p:nvSpPr>
            <p:cNvPr id="34" name="Oval 33"/>
            <p:cNvSpPr/>
            <p:nvPr/>
          </p:nvSpPr>
          <p:spPr>
            <a:xfrm>
              <a:off x="5676479" y="4112565"/>
              <a:ext cx="805932" cy="80593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400">
                <a:solidFill>
                  <a:prstClr val="white"/>
                </a:solidFill>
              </a:endParaRPr>
            </a:p>
          </p:txBody>
        </p:sp>
        <p:grpSp>
          <p:nvGrpSpPr>
            <p:cNvPr id="35" name="Group 34"/>
            <p:cNvGrpSpPr/>
            <p:nvPr/>
          </p:nvGrpSpPr>
          <p:grpSpPr>
            <a:xfrm>
              <a:off x="6897582" y="3337996"/>
              <a:ext cx="361360" cy="361360"/>
              <a:chOff x="2484438" y="3797927"/>
              <a:chExt cx="881063" cy="881063"/>
            </a:xfrm>
          </p:grpSpPr>
          <p:sp>
            <p:nvSpPr>
              <p:cNvPr id="36" name="Oval 13"/>
              <p:cNvSpPr>
                <a:spLocks noChangeArrowheads="1"/>
              </p:cNvSpPr>
              <p:nvPr/>
            </p:nvSpPr>
            <p:spPr bwMode="auto">
              <a:xfrm>
                <a:off x="2484438" y="3797927"/>
                <a:ext cx="881063" cy="881063"/>
              </a:xfrm>
              <a:prstGeom prst="ellipse">
                <a:avLst/>
              </a:prstGeom>
              <a:noFill/>
              <a:ln w="2540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37" name="Freeform 14"/>
              <p:cNvSpPr>
                <a:spLocks/>
              </p:cNvSpPr>
              <p:nvPr/>
            </p:nvSpPr>
            <p:spPr bwMode="auto">
              <a:xfrm>
                <a:off x="2636838" y="4267827"/>
                <a:ext cx="576263" cy="293688"/>
              </a:xfrm>
              <a:custGeom>
                <a:avLst/>
                <a:gdLst>
                  <a:gd name="T0" fmla="*/ 152 w 152"/>
                  <a:gd name="T1" fmla="*/ 0 h 77"/>
                  <a:gd name="T2" fmla="*/ 76 w 152"/>
                  <a:gd name="T3" fmla="*/ 77 h 77"/>
                  <a:gd name="T4" fmla="*/ 0 w 152"/>
                  <a:gd name="T5" fmla="*/ 0 h 77"/>
                </a:gdLst>
                <a:ahLst/>
                <a:cxnLst>
                  <a:cxn ang="0">
                    <a:pos x="T0" y="T1"/>
                  </a:cxn>
                  <a:cxn ang="0">
                    <a:pos x="T2" y="T3"/>
                  </a:cxn>
                  <a:cxn ang="0">
                    <a:pos x="T4" y="T5"/>
                  </a:cxn>
                </a:cxnLst>
                <a:rect l="0" t="0" r="r" b="b"/>
                <a:pathLst>
                  <a:path w="152" h="77">
                    <a:moveTo>
                      <a:pt x="152" y="0"/>
                    </a:moveTo>
                    <a:cubicBezTo>
                      <a:pt x="152" y="41"/>
                      <a:pt x="118" y="77"/>
                      <a:pt x="76" y="77"/>
                    </a:cubicBezTo>
                    <a:cubicBezTo>
                      <a:pt x="34" y="77"/>
                      <a:pt x="0" y="41"/>
                      <a:pt x="0" y="0"/>
                    </a:cubicBezTo>
                  </a:path>
                </a:pathLst>
              </a:custGeom>
              <a:noFill/>
              <a:ln w="2540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38" name="Freeform 15"/>
              <p:cNvSpPr>
                <a:spLocks/>
              </p:cNvSpPr>
              <p:nvPr/>
            </p:nvSpPr>
            <p:spPr bwMode="auto">
              <a:xfrm>
                <a:off x="2667001" y="4082090"/>
                <a:ext cx="166688" cy="80963"/>
              </a:xfrm>
              <a:custGeom>
                <a:avLst/>
                <a:gdLst>
                  <a:gd name="T0" fmla="*/ 0 w 44"/>
                  <a:gd name="T1" fmla="*/ 21 h 21"/>
                  <a:gd name="T2" fmla="*/ 23 w 44"/>
                  <a:gd name="T3" fmla="*/ 0 h 21"/>
                  <a:gd name="T4" fmla="*/ 44 w 44"/>
                  <a:gd name="T5" fmla="*/ 21 h 21"/>
                </a:gdLst>
                <a:ahLst/>
                <a:cxnLst>
                  <a:cxn ang="0">
                    <a:pos x="T0" y="T1"/>
                  </a:cxn>
                  <a:cxn ang="0">
                    <a:pos x="T2" y="T3"/>
                  </a:cxn>
                  <a:cxn ang="0">
                    <a:pos x="T4" y="T5"/>
                  </a:cxn>
                </a:cxnLst>
                <a:rect l="0" t="0" r="r" b="b"/>
                <a:pathLst>
                  <a:path w="44" h="21">
                    <a:moveTo>
                      <a:pt x="0" y="21"/>
                    </a:moveTo>
                    <a:cubicBezTo>
                      <a:pt x="0" y="10"/>
                      <a:pt x="11" y="0"/>
                      <a:pt x="23" y="0"/>
                    </a:cubicBezTo>
                    <a:cubicBezTo>
                      <a:pt x="34" y="0"/>
                      <a:pt x="44" y="10"/>
                      <a:pt x="44" y="21"/>
                    </a:cubicBezTo>
                  </a:path>
                </a:pathLst>
              </a:custGeom>
              <a:noFill/>
              <a:ln w="2540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39" name="Freeform 16"/>
              <p:cNvSpPr>
                <a:spLocks/>
              </p:cNvSpPr>
              <p:nvPr/>
            </p:nvSpPr>
            <p:spPr bwMode="auto">
              <a:xfrm>
                <a:off x="3016251" y="4082090"/>
                <a:ext cx="166688" cy="80963"/>
              </a:xfrm>
              <a:custGeom>
                <a:avLst/>
                <a:gdLst>
                  <a:gd name="T0" fmla="*/ 44 w 44"/>
                  <a:gd name="T1" fmla="*/ 21 h 21"/>
                  <a:gd name="T2" fmla="*/ 21 w 44"/>
                  <a:gd name="T3" fmla="*/ 0 h 21"/>
                  <a:gd name="T4" fmla="*/ 0 w 44"/>
                  <a:gd name="T5" fmla="*/ 21 h 21"/>
                </a:gdLst>
                <a:ahLst/>
                <a:cxnLst>
                  <a:cxn ang="0">
                    <a:pos x="T0" y="T1"/>
                  </a:cxn>
                  <a:cxn ang="0">
                    <a:pos x="T2" y="T3"/>
                  </a:cxn>
                  <a:cxn ang="0">
                    <a:pos x="T4" y="T5"/>
                  </a:cxn>
                </a:cxnLst>
                <a:rect l="0" t="0" r="r" b="b"/>
                <a:pathLst>
                  <a:path w="44" h="21">
                    <a:moveTo>
                      <a:pt x="44" y="21"/>
                    </a:moveTo>
                    <a:cubicBezTo>
                      <a:pt x="44" y="10"/>
                      <a:pt x="32" y="0"/>
                      <a:pt x="21" y="0"/>
                    </a:cubicBezTo>
                    <a:cubicBezTo>
                      <a:pt x="10" y="0"/>
                      <a:pt x="0" y="10"/>
                      <a:pt x="0" y="21"/>
                    </a:cubicBezTo>
                  </a:path>
                </a:pathLst>
              </a:custGeom>
              <a:noFill/>
              <a:ln w="2540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grpSp>
        <p:grpSp>
          <p:nvGrpSpPr>
            <p:cNvPr id="41" name="Group 40"/>
            <p:cNvGrpSpPr/>
            <p:nvPr/>
          </p:nvGrpSpPr>
          <p:grpSpPr>
            <a:xfrm>
              <a:off x="5919093" y="4350312"/>
              <a:ext cx="320706" cy="345871"/>
              <a:chOff x="3997325" y="3846513"/>
              <a:chExt cx="788988" cy="850900"/>
            </a:xfrm>
          </p:grpSpPr>
          <p:sp>
            <p:nvSpPr>
              <p:cNvPr id="42" name="Freeform 20"/>
              <p:cNvSpPr>
                <a:spLocks/>
              </p:cNvSpPr>
              <p:nvPr/>
            </p:nvSpPr>
            <p:spPr bwMode="auto">
              <a:xfrm>
                <a:off x="3997325" y="3906838"/>
                <a:ext cx="788988" cy="790575"/>
              </a:xfrm>
              <a:custGeom>
                <a:avLst/>
                <a:gdLst>
                  <a:gd name="T0" fmla="*/ 248 w 497"/>
                  <a:gd name="T1" fmla="*/ 115 h 498"/>
                  <a:gd name="T2" fmla="*/ 497 w 497"/>
                  <a:gd name="T3" fmla="*/ 0 h 498"/>
                  <a:gd name="T4" fmla="*/ 497 w 497"/>
                  <a:gd name="T5" fmla="*/ 373 h 498"/>
                  <a:gd name="T6" fmla="*/ 248 w 497"/>
                  <a:gd name="T7" fmla="*/ 498 h 498"/>
                  <a:gd name="T8" fmla="*/ 0 w 497"/>
                  <a:gd name="T9" fmla="*/ 373 h 498"/>
                  <a:gd name="T10" fmla="*/ 0 w 497"/>
                  <a:gd name="T11" fmla="*/ 0 h 498"/>
                  <a:gd name="T12" fmla="*/ 248 w 497"/>
                  <a:gd name="T13" fmla="*/ 115 h 498"/>
                </a:gdLst>
                <a:ahLst/>
                <a:cxnLst>
                  <a:cxn ang="0">
                    <a:pos x="T0" y="T1"/>
                  </a:cxn>
                  <a:cxn ang="0">
                    <a:pos x="T2" y="T3"/>
                  </a:cxn>
                  <a:cxn ang="0">
                    <a:pos x="T4" y="T5"/>
                  </a:cxn>
                  <a:cxn ang="0">
                    <a:pos x="T6" y="T7"/>
                  </a:cxn>
                  <a:cxn ang="0">
                    <a:pos x="T8" y="T9"/>
                  </a:cxn>
                  <a:cxn ang="0">
                    <a:pos x="T10" y="T11"/>
                  </a:cxn>
                  <a:cxn ang="0">
                    <a:pos x="T12" y="T13"/>
                  </a:cxn>
                </a:cxnLst>
                <a:rect l="0" t="0" r="r" b="b"/>
                <a:pathLst>
                  <a:path w="497" h="498">
                    <a:moveTo>
                      <a:pt x="248" y="115"/>
                    </a:moveTo>
                    <a:lnTo>
                      <a:pt x="497" y="0"/>
                    </a:lnTo>
                    <a:lnTo>
                      <a:pt x="497" y="373"/>
                    </a:lnTo>
                    <a:lnTo>
                      <a:pt x="248" y="498"/>
                    </a:lnTo>
                    <a:lnTo>
                      <a:pt x="0" y="373"/>
                    </a:lnTo>
                    <a:lnTo>
                      <a:pt x="0" y="0"/>
                    </a:lnTo>
                    <a:lnTo>
                      <a:pt x="248" y="115"/>
                    </a:lnTo>
                    <a:close/>
                  </a:path>
                </a:pathLst>
              </a:custGeom>
              <a:noFill/>
              <a:ln w="25400" cap="rnd">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43" name="Freeform 21"/>
              <p:cNvSpPr>
                <a:spLocks/>
              </p:cNvSpPr>
              <p:nvPr/>
            </p:nvSpPr>
            <p:spPr bwMode="auto">
              <a:xfrm>
                <a:off x="4087813" y="3846513"/>
                <a:ext cx="608013" cy="150812"/>
              </a:xfrm>
              <a:custGeom>
                <a:avLst/>
                <a:gdLst>
                  <a:gd name="T0" fmla="*/ 383 w 383"/>
                  <a:gd name="T1" fmla="*/ 0 h 95"/>
                  <a:gd name="T2" fmla="*/ 191 w 383"/>
                  <a:gd name="T3" fmla="*/ 95 h 95"/>
                  <a:gd name="T4" fmla="*/ 0 w 383"/>
                  <a:gd name="T5" fmla="*/ 0 h 95"/>
                </a:gdLst>
                <a:ahLst/>
                <a:cxnLst>
                  <a:cxn ang="0">
                    <a:pos x="T0" y="T1"/>
                  </a:cxn>
                  <a:cxn ang="0">
                    <a:pos x="T2" y="T3"/>
                  </a:cxn>
                  <a:cxn ang="0">
                    <a:pos x="T4" y="T5"/>
                  </a:cxn>
                </a:cxnLst>
                <a:rect l="0" t="0" r="r" b="b"/>
                <a:pathLst>
                  <a:path w="383" h="95">
                    <a:moveTo>
                      <a:pt x="383" y="0"/>
                    </a:moveTo>
                    <a:lnTo>
                      <a:pt x="191" y="95"/>
                    </a:lnTo>
                    <a:lnTo>
                      <a:pt x="0" y="0"/>
                    </a:lnTo>
                  </a:path>
                </a:pathLst>
              </a:custGeom>
              <a:noFill/>
              <a:ln w="25400" cap="rnd">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44" name="Line 22"/>
              <p:cNvSpPr>
                <a:spLocks noChangeShapeType="1"/>
              </p:cNvSpPr>
              <p:nvPr/>
            </p:nvSpPr>
            <p:spPr bwMode="auto">
              <a:xfrm>
                <a:off x="4391025" y="4089400"/>
                <a:ext cx="0" cy="608012"/>
              </a:xfrm>
              <a:prstGeom prst="line">
                <a:avLst/>
              </a:prstGeom>
              <a:noFill/>
              <a:ln w="25400" cap="rnd">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grpSp>
        <p:grpSp>
          <p:nvGrpSpPr>
            <p:cNvPr id="45" name="Group 44"/>
            <p:cNvGrpSpPr/>
            <p:nvPr/>
          </p:nvGrpSpPr>
          <p:grpSpPr>
            <a:xfrm>
              <a:off x="5905705" y="2351624"/>
              <a:ext cx="358084" cy="358084"/>
              <a:chOff x="4154488" y="3932238"/>
              <a:chExt cx="879475" cy="879475"/>
            </a:xfrm>
          </p:grpSpPr>
          <p:sp>
            <p:nvSpPr>
              <p:cNvPr id="46" name="Rectangle 26"/>
              <p:cNvSpPr>
                <a:spLocks noChangeArrowheads="1"/>
              </p:cNvSpPr>
              <p:nvPr/>
            </p:nvSpPr>
            <p:spPr bwMode="auto">
              <a:xfrm>
                <a:off x="4154488" y="3932238"/>
                <a:ext cx="879475" cy="879475"/>
              </a:xfrm>
              <a:prstGeom prst="rect">
                <a:avLst/>
              </a:prstGeom>
              <a:noFill/>
              <a:ln w="25400" cap="flat">
                <a:solidFill>
                  <a:srgbClr val="FF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47" name="Line 27"/>
              <p:cNvSpPr>
                <a:spLocks noChangeShapeType="1"/>
              </p:cNvSpPr>
              <p:nvPr/>
            </p:nvSpPr>
            <p:spPr bwMode="auto">
              <a:xfrm flipH="1">
                <a:off x="4154488" y="4598988"/>
                <a:ext cx="879475" cy="0"/>
              </a:xfrm>
              <a:prstGeom prst="line">
                <a:avLst/>
              </a:prstGeom>
              <a:noFill/>
              <a:ln w="25400" cap="flat">
                <a:solidFill>
                  <a:srgbClr val="FF0000"/>
                </a:solidFill>
                <a:prstDash val="solid"/>
                <a:miter lim="800000"/>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48" name="Freeform 28"/>
              <p:cNvSpPr>
                <a:spLocks/>
              </p:cNvSpPr>
              <p:nvPr/>
            </p:nvSpPr>
            <p:spPr bwMode="auto">
              <a:xfrm>
                <a:off x="4324351" y="4044951"/>
                <a:ext cx="269875" cy="193675"/>
              </a:xfrm>
              <a:custGeom>
                <a:avLst/>
                <a:gdLst>
                  <a:gd name="T0" fmla="*/ 46 w 71"/>
                  <a:gd name="T1" fmla="*/ 0 h 51"/>
                  <a:gd name="T2" fmla="*/ 21 w 71"/>
                  <a:gd name="T3" fmla="*/ 21 h 51"/>
                  <a:gd name="T4" fmla="*/ 16 w 71"/>
                  <a:gd name="T5" fmla="*/ 20 h 51"/>
                  <a:gd name="T6" fmla="*/ 0 w 71"/>
                  <a:gd name="T7" fmla="*/ 36 h 51"/>
                  <a:gd name="T8" fmla="*/ 16 w 71"/>
                  <a:gd name="T9" fmla="*/ 50 h 51"/>
                  <a:gd name="T10" fmla="*/ 46 w 71"/>
                  <a:gd name="T11" fmla="*/ 50 h 51"/>
                  <a:gd name="T12" fmla="*/ 71 w 71"/>
                  <a:gd name="T13" fmla="*/ 25 h 51"/>
                  <a:gd name="T14" fmla="*/ 46 w 71"/>
                  <a:gd name="T15" fmla="*/ 0 h 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 h="51">
                    <a:moveTo>
                      <a:pt x="46" y="0"/>
                    </a:moveTo>
                    <a:cubicBezTo>
                      <a:pt x="33" y="0"/>
                      <a:pt x="23" y="9"/>
                      <a:pt x="21" y="21"/>
                    </a:cubicBezTo>
                    <a:cubicBezTo>
                      <a:pt x="19" y="21"/>
                      <a:pt x="17" y="20"/>
                      <a:pt x="16" y="20"/>
                    </a:cubicBezTo>
                    <a:cubicBezTo>
                      <a:pt x="7" y="20"/>
                      <a:pt x="0" y="27"/>
                      <a:pt x="0" y="36"/>
                    </a:cubicBezTo>
                    <a:cubicBezTo>
                      <a:pt x="0" y="44"/>
                      <a:pt x="7" y="51"/>
                      <a:pt x="16" y="50"/>
                    </a:cubicBezTo>
                    <a:cubicBezTo>
                      <a:pt x="46" y="50"/>
                      <a:pt x="46" y="50"/>
                      <a:pt x="46" y="50"/>
                    </a:cubicBezTo>
                    <a:cubicBezTo>
                      <a:pt x="60" y="51"/>
                      <a:pt x="71" y="39"/>
                      <a:pt x="71" y="25"/>
                    </a:cubicBezTo>
                    <a:cubicBezTo>
                      <a:pt x="71" y="12"/>
                      <a:pt x="60" y="0"/>
                      <a:pt x="46" y="0"/>
                    </a:cubicBezTo>
                    <a:close/>
                  </a:path>
                </a:pathLst>
              </a:custGeom>
              <a:noFill/>
              <a:ln w="25400" cap="flat">
                <a:solidFill>
                  <a:srgbClr val="FF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49" name="Freeform 29"/>
              <p:cNvSpPr>
                <a:spLocks/>
              </p:cNvSpPr>
              <p:nvPr/>
            </p:nvSpPr>
            <p:spPr bwMode="auto">
              <a:xfrm>
                <a:off x="4260851" y="4276726"/>
                <a:ext cx="728663" cy="322263"/>
              </a:xfrm>
              <a:custGeom>
                <a:avLst/>
                <a:gdLst>
                  <a:gd name="T0" fmla="*/ 0 w 192"/>
                  <a:gd name="T1" fmla="*/ 85 h 85"/>
                  <a:gd name="T2" fmla="*/ 48 w 192"/>
                  <a:gd name="T3" fmla="*/ 30 h 85"/>
                  <a:gd name="T4" fmla="*/ 93 w 192"/>
                  <a:gd name="T5" fmla="*/ 60 h 85"/>
                  <a:gd name="T6" fmla="*/ 123 w 192"/>
                  <a:gd name="T7" fmla="*/ 8 h 85"/>
                  <a:gd name="T8" fmla="*/ 138 w 192"/>
                  <a:gd name="T9" fmla="*/ 0 h 85"/>
                  <a:gd name="T10" fmla="*/ 153 w 192"/>
                  <a:gd name="T11" fmla="*/ 9 h 85"/>
                  <a:gd name="T12" fmla="*/ 192 w 192"/>
                  <a:gd name="T13" fmla="*/ 85 h 85"/>
                </a:gdLst>
                <a:ahLst/>
                <a:cxnLst>
                  <a:cxn ang="0">
                    <a:pos x="T0" y="T1"/>
                  </a:cxn>
                  <a:cxn ang="0">
                    <a:pos x="T2" y="T3"/>
                  </a:cxn>
                  <a:cxn ang="0">
                    <a:pos x="T4" y="T5"/>
                  </a:cxn>
                  <a:cxn ang="0">
                    <a:pos x="T6" y="T7"/>
                  </a:cxn>
                  <a:cxn ang="0">
                    <a:pos x="T8" y="T9"/>
                  </a:cxn>
                  <a:cxn ang="0">
                    <a:pos x="T10" y="T11"/>
                  </a:cxn>
                  <a:cxn ang="0">
                    <a:pos x="T12" y="T13"/>
                  </a:cxn>
                </a:cxnLst>
                <a:rect l="0" t="0" r="r" b="b"/>
                <a:pathLst>
                  <a:path w="192" h="85">
                    <a:moveTo>
                      <a:pt x="0" y="85"/>
                    </a:moveTo>
                    <a:cubicBezTo>
                      <a:pt x="0" y="85"/>
                      <a:pt x="22" y="30"/>
                      <a:pt x="48" y="30"/>
                    </a:cubicBezTo>
                    <a:cubicBezTo>
                      <a:pt x="73" y="30"/>
                      <a:pt x="93" y="60"/>
                      <a:pt x="93" y="60"/>
                    </a:cubicBezTo>
                    <a:cubicBezTo>
                      <a:pt x="123" y="8"/>
                      <a:pt x="123" y="8"/>
                      <a:pt x="123" y="8"/>
                    </a:cubicBezTo>
                    <a:cubicBezTo>
                      <a:pt x="126" y="3"/>
                      <a:pt x="132" y="0"/>
                      <a:pt x="138" y="0"/>
                    </a:cubicBezTo>
                    <a:cubicBezTo>
                      <a:pt x="144" y="0"/>
                      <a:pt x="150" y="3"/>
                      <a:pt x="153" y="9"/>
                    </a:cubicBezTo>
                    <a:cubicBezTo>
                      <a:pt x="192" y="85"/>
                      <a:pt x="192" y="85"/>
                      <a:pt x="192" y="85"/>
                    </a:cubicBezTo>
                  </a:path>
                </a:pathLst>
              </a:custGeom>
              <a:noFill/>
              <a:ln w="25400" cap="flat">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grpSp>
      </p:grpSp>
      <p:sp>
        <p:nvSpPr>
          <p:cNvPr id="50" name="Oval 4"/>
          <p:cNvSpPr/>
          <p:nvPr/>
        </p:nvSpPr>
        <p:spPr>
          <a:xfrm>
            <a:off x="5621138" y="3098018"/>
            <a:ext cx="868265" cy="868264"/>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143061" tIns="55880" rIns="143061" bIns="55880" numCol="1" spcCol="1270" anchor="ctr" anchorCtr="0">
            <a:noAutofit/>
          </a:bodyPr>
          <a:lstStyle/>
          <a:p>
            <a:pPr algn="ctr" defTabSz="1955800">
              <a:lnSpc>
                <a:spcPct val="90000"/>
              </a:lnSpc>
              <a:spcBef>
                <a:spcPct val="0"/>
              </a:spcBef>
              <a:spcAft>
                <a:spcPct val="35000"/>
              </a:spcAft>
            </a:pPr>
            <a:r>
              <a:rPr lang="id-ID" sz="2600" dirty="0">
                <a:solidFill>
                  <a:prstClr val="white">
                    <a:lumMod val="95000"/>
                  </a:prstClr>
                </a:solidFill>
                <a:latin typeface="FontAwesome" pitchFamily="2" charset="0"/>
              </a:rPr>
              <a:t></a:t>
            </a:r>
          </a:p>
        </p:txBody>
      </p:sp>
      <p:cxnSp>
        <p:nvCxnSpPr>
          <p:cNvPr id="51" name="Elbow Connector 50"/>
          <p:cNvCxnSpPr/>
          <p:nvPr/>
        </p:nvCxnSpPr>
        <p:spPr>
          <a:xfrm flipV="1">
            <a:off x="6835980" y="4249082"/>
            <a:ext cx="2017579" cy="623945"/>
          </a:xfrm>
          <a:prstGeom prst="bentConnector3">
            <a:avLst/>
          </a:prstGeom>
          <a:ln w="12700">
            <a:solidFill>
              <a:schemeClr val="accent4"/>
            </a:solidFill>
            <a:prstDash val="solid"/>
            <a:tailEnd type="oval"/>
          </a:ln>
        </p:spPr>
        <p:style>
          <a:lnRef idx="1">
            <a:schemeClr val="accent1"/>
          </a:lnRef>
          <a:fillRef idx="0">
            <a:schemeClr val="accent1"/>
          </a:fillRef>
          <a:effectRef idx="0">
            <a:schemeClr val="accent1"/>
          </a:effectRef>
          <a:fontRef idx="minor">
            <a:schemeClr val="tx1"/>
          </a:fontRef>
        </p:style>
      </p:cxnSp>
      <p:cxnSp>
        <p:nvCxnSpPr>
          <p:cNvPr id="52" name="Elbow Connector 51"/>
          <p:cNvCxnSpPr/>
          <p:nvPr/>
        </p:nvCxnSpPr>
        <p:spPr>
          <a:xfrm rot="10800000" flipV="1">
            <a:off x="3422114" y="2335504"/>
            <a:ext cx="1823305" cy="351660"/>
          </a:xfrm>
          <a:prstGeom prst="bentConnector3">
            <a:avLst/>
          </a:prstGeom>
          <a:ln w="12700">
            <a:solidFill>
              <a:srgbClr val="FF0000"/>
            </a:solidFill>
            <a:prstDash val="solid"/>
            <a:tailEnd type="oval"/>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3256413" y="4136602"/>
            <a:ext cx="1191645" cy="387236"/>
            <a:chOff x="3672114" y="2788915"/>
            <a:chExt cx="1125492" cy="667451"/>
          </a:xfrm>
        </p:grpSpPr>
        <p:cxnSp>
          <p:nvCxnSpPr>
            <p:cNvPr id="54" name="Straight Connector 53"/>
            <p:cNvCxnSpPr/>
            <p:nvPr/>
          </p:nvCxnSpPr>
          <p:spPr>
            <a:xfrm flipH="1">
              <a:off x="4412341" y="2788915"/>
              <a:ext cx="385265" cy="665029"/>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3672114" y="3456366"/>
              <a:ext cx="740227" cy="0"/>
            </a:xfrm>
            <a:prstGeom prst="line">
              <a:avLst/>
            </a:prstGeom>
            <a:ln w="12700">
              <a:solidFill>
                <a:srgbClr val="7030A0"/>
              </a:solidFill>
              <a:tailEnd type="oval" w="med" len="med"/>
            </a:ln>
          </p:spPr>
          <p:style>
            <a:lnRef idx="1">
              <a:schemeClr val="accent1"/>
            </a:lnRef>
            <a:fillRef idx="0">
              <a:schemeClr val="accent1"/>
            </a:fillRef>
            <a:effectRef idx="0">
              <a:schemeClr val="accent1"/>
            </a:effectRef>
            <a:fontRef idx="minor">
              <a:schemeClr val="tx1"/>
            </a:fontRef>
          </p:style>
        </p:cxnSp>
      </p:grpSp>
      <p:grpSp>
        <p:nvGrpSpPr>
          <p:cNvPr id="56" name="Group 55"/>
          <p:cNvGrpSpPr/>
          <p:nvPr/>
        </p:nvGrpSpPr>
        <p:grpSpPr>
          <a:xfrm flipH="1" flipV="1">
            <a:off x="7657824" y="2380266"/>
            <a:ext cx="1195744" cy="469167"/>
            <a:chOff x="3672114" y="2872012"/>
            <a:chExt cx="960463" cy="359801"/>
          </a:xfrm>
        </p:grpSpPr>
        <p:cxnSp>
          <p:nvCxnSpPr>
            <p:cNvPr id="57" name="Straight Connector 56"/>
            <p:cNvCxnSpPr/>
            <p:nvPr/>
          </p:nvCxnSpPr>
          <p:spPr>
            <a:xfrm flipH="1">
              <a:off x="4424138" y="2872012"/>
              <a:ext cx="208439" cy="359801"/>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3672114" y="3231813"/>
              <a:ext cx="740227" cy="0"/>
            </a:xfrm>
            <a:prstGeom prst="line">
              <a:avLst/>
            </a:prstGeom>
            <a:ln w="12700">
              <a:solidFill>
                <a:schemeClr val="accent6"/>
              </a:solidFill>
              <a:tailEnd type="oval" w="med" len="med"/>
            </a:ln>
          </p:spPr>
          <p:style>
            <a:lnRef idx="1">
              <a:schemeClr val="accent1"/>
            </a:lnRef>
            <a:fillRef idx="0">
              <a:schemeClr val="accent1"/>
            </a:fillRef>
            <a:effectRef idx="0">
              <a:schemeClr val="accent1"/>
            </a:effectRef>
            <a:fontRef idx="minor">
              <a:schemeClr val="tx1"/>
            </a:fontRef>
          </p:style>
        </p:cxnSp>
      </p:grpSp>
      <p:sp>
        <p:nvSpPr>
          <p:cNvPr id="59" name="0sdfsd 2"/>
          <p:cNvSpPr txBox="1">
            <a:spLocks/>
          </p:cNvSpPr>
          <p:nvPr/>
        </p:nvSpPr>
        <p:spPr>
          <a:xfrm>
            <a:off x="8926252" y="850007"/>
            <a:ext cx="2933588" cy="2639760"/>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buClr>
                <a:srgbClr val="5B9BD5">
                  <a:lumMod val="75000"/>
                </a:srgbClr>
              </a:buClr>
            </a:pPr>
            <a:r>
              <a:rPr lang="en-US" sz="2400" b="1" smtClean="0">
                <a:solidFill>
                  <a:srgbClr val="70AD47"/>
                </a:solidFill>
                <a:ea typeface="Roboto" panose="02000000000000000000" pitchFamily="2" charset="0"/>
                <a:cs typeface="Arial" panose="020B0604020202020204" pitchFamily="34" charset="0"/>
              </a:rPr>
              <a:t>Neo4J và các thao tác CRUD với Neo4J</a:t>
            </a:r>
            <a:endParaRPr lang="id-ID" sz="2400" b="1" dirty="0" smtClean="0">
              <a:solidFill>
                <a:srgbClr val="70AD47"/>
              </a:solidFill>
              <a:ea typeface="Roboto" panose="02000000000000000000" pitchFamily="2" charset="0"/>
              <a:cs typeface="Arial" panose="020B0604020202020204" pitchFamily="34" charset="0"/>
            </a:endParaRPr>
          </a:p>
          <a:p>
            <a:pPr algn="l">
              <a:buClr>
                <a:srgbClr val="5B9BD5">
                  <a:lumMod val="75000"/>
                </a:srgbClr>
              </a:buClr>
            </a:pPr>
            <a:r>
              <a:rPr lang="en-US" sz="2400" dirty="0" smtClean="0">
                <a:solidFill>
                  <a:prstClr val="white">
                    <a:lumMod val="65000"/>
                  </a:prstClr>
                </a:solidFill>
                <a:ea typeface="Roboto" panose="02000000000000000000" pitchFamily="2" charset="0"/>
                <a:cs typeface="Arial" panose="020B0604020202020204" pitchFamily="34" charset="0"/>
              </a:rPr>
              <a:t>Lorem Ipsum has been the industry's standard dummy text ever since the 1500</a:t>
            </a:r>
            <a:r>
              <a:rPr lang="id-ID" sz="2400" dirty="0" smtClean="0">
                <a:solidFill>
                  <a:prstClr val="white">
                    <a:lumMod val="65000"/>
                  </a:prstClr>
                </a:solidFill>
                <a:ea typeface="Roboto" panose="02000000000000000000" pitchFamily="2" charset="0"/>
                <a:cs typeface="Arial" panose="020B0604020202020204" pitchFamily="34" charset="0"/>
              </a:rPr>
              <a:t>s.</a:t>
            </a:r>
            <a:endParaRPr lang="en-US" sz="2400" b="1" dirty="0">
              <a:solidFill>
                <a:prstClr val="white">
                  <a:lumMod val="65000"/>
                </a:prstClr>
              </a:solidFill>
              <a:ea typeface="Roboto" panose="02000000000000000000" pitchFamily="2" charset="0"/>
              <a:cs typeface="Arial" panose="020B0604020202020204" pitchFamily="34" charset="0"/>
            </a:endParaRPr>
          </a:p>
        </p:txBody>
      </p:sp>
      <p:sp>
        <p:nvSpPr>
          <p:cNvPr id="60" name="0sdfsd 1"/>
          <p:cNvSpPr txBox="1">
            <a:spLocks/>
          </p:cNvSpPr>
          <p:nvPr/>
        </p:nvSpPr>
        <p:spPr>
          <a:xfrm>
            <a:off x="567680" y="850007"/>
            <a:ext cx="2757364" cy="3425078"/>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ctr">
              <a:buClr>
                <a:srgbClr val="5B9BD5">
                  <a:lumMod val="75000"/>
                </a:srgbClr>
              </a:buClr>
            </a:pPr>
            <a:r>
              <a:rPr lang="en-US" sz="2400" b="1" smtClean="0">
                <a:solidFill>
                  <a:srgbClr val="FF0000"/>
                </a:solidFill>
                <a:ea typeface="Roboto" panose="02000000000000000000" pitchFamily="2" charset="0"/>
                <a:cs typeface="Arial" panose="020B0604020202020204" pitchFamily="34" charset="0"/>
              </a:rPr>
              <a:t>Graph Store</a:t>
            </a:r>
            <a:endParaRPr lang="id-ID" sz="2400" b="1" smtClean="0">
              <a:solidFill>
                <a:srgbClr val="FF0000"/>
              </a:solidFill>
              <a:ea typeface="Roboto" panose="02000000000000000000" pitchFamily="2" charset="0"/>
              <a:cs typeface="Arial" panose="020B0604020202020204" pitchFamily="34" charset="0"/>
            </a:endParaRPr>
          </a:p>
          <a:p>
            <a:pPr algn="ctr">
              <a:buClr>
                <a:srgbClr val="5B9BD5">
                  <a:lumMod val="75000"/>
                </a:srgbClr>
              </a:buClr>
            </a:pPr>
            <a:r>
              <a:rPr lang="en-US" sz="2400">
                <a:solidFill>
                  <a:prstClr val="white">
                    <a:lumMod val="65000"/>
                  </a:prstClr>
                </a:solidFill>
                <a:ea typeface="Roboto" panose="02000000000000000000" pitchFamily="2" charset="0"/>
                <a:cs typeface="Arial" panose="020B0604020202020204" pitchFamily="34" charset="0"/>
              </a:rPr>
              <a:t>G</a:t>
            </a:r>
            <a:r>
              <a:rPr lang="en-US" sz="2400" smtClean="0">
                <a:solidFill>
                  <a:prstClr val="white">
                    <a:lumMod val="65000"/>
                  </a:prstClr>
                </a:solidFill>
                <a:ea typeface="Roboto" panose="02000000000000000000" pitchFamily="2" charset="0"/>
                <a:cs typeface="Arial" panose="020B0604020202020204" pitchFamily="34" charset="0"/>
              </a:rPr>
              <a:t>iới thiệu khái niệm, đặc tính của graph store database, liên kết dữ liệu ngoài với chuẩn RDF và tình huống sử dụng</a:t>
            </a:r>
            <a:endParaRPr lang="en-US" sz="2400" b="1" dirty="0">
              <a:solidFill>
                <a:prstClr val="white">
                  <a:lumMod val="65000"/>
                </a:prstClr>
              </a:solidFill>
              <a:ea typeface="Roboto" panose="02000000000000000000" pitchFamily="2" charset="0"/>
              <a:cs typeface="Arial" panose="020B0604020202020204" pitchFamily="34" charset="0"/>
            </a:endParaRPr>
          </a:p>
        </p:txBody>
      </p:sp>
      <p:sp>
        <p:nvSpPr>
          <p:cNvPr id="61" name="0sdfsd 3"/>
          <p:cNvSpPr txBox="1">
            <a:spLocks/>
          </p:cNvSpPr>
          <p:nvPr/>
        </p:nvSpPr>
        <p:spPr>
          <a:xfrm>
            <a:off x="8917902" y="4101869"/>
            <a:ext cx="2933588" cy="2389083"/>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buClr>
                <a:srgbClr val="5B9BD5">
                  <a:lumMod val="75000"/>
                </a:srgbClr>
              </a:buClr>
            </a:pPr>
            <a:r>
              <a:rPr lang="en-US" sz="2400" b="1" smtClean="0">
                <a:solidFill>
                  <a:srgbClr val="FFC000"/>
                </a:solidFill>
                <a:ea typeface="Roboto" panose="02000000000000000000" pitchFamily="2" charset="0"/>
                <a:cs typeface="Arial" panose="020B0604020202020204" pitchFamily="34" charset="0"/>
              </a:rPr>
              <a:t>Distributed Hight Availibality</a:t>
            </a:r>
            <a:endParaRPr lang="id-ID" sz="2400" b="1" dirty="0" smtClean="0">
              <a:solidFill>
                <a:srgbClr val="FFC000"/>
              </a:solidFill>
              <a:ea typeface="Roboto" panose="02000000000000000000" pitchFamily="2" charset="0"/>
              <a:cs typeface="Arial" panose="020B0604020202020204" pitchFamily="34" charset="0"/>
            </a:endParaRPr>
          </a:p>
          <a:p>
            <a:pPr algn="l">
              <a:buClr>
                <a:srgbClr val="5B9BD5">
                  <a:lumMod val="75000"/>
                </a:srgbClr>
              </a:buClr>
            </a:pPr>
            <a:r>
              <a:rPr lang="en-US" sz="2400" dirty="0" smtClean="0">
                <a:solidFill>
                  <a:prstClr val="white">
                    <a:lumMod val="65000"/>
                  </a:prstClr>
                </a:solidFill>
                <a:ea typeface="Roboto" panose="02000000000000000000" pitchFamily="2" charset="0"/>
                <a:cs typeface="Arial" panose="020B0604020202020204" pitchFamily="34" charset="0"/>
              </a:rPr>
              <a:t>Lorem Ipsum has been the industry's standard dummy text ever since the 1500</a:t>
            </a:r>
            <a:r>
              <a:rPr lang="id-ID" sz="2400" dirty="0" smtClean="0">
                <a:solidFill>
                  <a:prstClr val="white">
                    <a:lumMod val="65000"/>
                  </a:prstClr>
                </a:solidFill>
                <a:ea typeface="Roboto" panose="02000000000000000000" pitchFamily="2" charset="0"/>
                <a:cs typeface="Arial" panose="020B0604020202020204" pitchFamily="34" charset="0"/>
              </a:rPr>
              <a:t>s.</a:t>
            </a:r>
            <a:endParaRPr lang="en-US" sz="2400" b="1" dirty="0">
              <a:solidFill>
                <a:prstClr val="white">
                  <a:lumMod val="65000"/>
                </a:prstClr>
              </a:solidFill>
              <a:ea typeface="Roboto" panose="02000000000000000000" pitchFamily="2" charset="0"/>
              <a:cs typeface="Arial" panose="020B0604020202020204" pitchFamily="34" charset="0"/>
            </a:endParaRPr>
          </a:p>
        </p:txBody>
      </p:sp>
      <p:sp>
        <p:nvSpPr>
          <p:cNvPr id="62" name="0sdfsd 4"/>
          <p:cNvSpPr txBox="1">
            <a:spLocks/>
          </p:cNvSpPr>
          <p:nvPr/>
        </p:nvSpPr>
        <p:spPr>
          <a:xfrm>
            <a:off x="339422" y="4101869"/>
            <a:ext cx="2876189" cy="2389083"/>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buClr>
                <a:srgbClr val="5B9BD5">
                  <a:lumMod val="75000"/>
                </a:srgbClr>
              </a:buClr>
            </a:pPr>
            <a:r>
              <a:rPr lang="en-US" sz="2400" b="1" smtClean="0">
                <a:solidFill>
                  <a:srgbClr val="7030A0"/>
                </a:solidFill>
                <a:ea typeface="Roboto" panose="02000000000000000000" pitchFamily="2" charset="0"/>
                <a:cs typeface="Arial" panose="020B0604020202020204" pitchFamily="34" charset="0"/>
              </a:rPr>
              <a:t>REST, Chỉ mục và thuật toán của Neo4J</a:t>
            </a:r>
            <a:endParaRPr lang="id-ID" sz="2400" b="1" dirty="0" smtClean="0">
              <a:solidFill>
                <a:srgbClr val="7030A0"/>
              </a:solidFill>
              <a:ea typeface="Roboto" panose="02000000000000000000" pitchFamily="2" charset="0"/>
              <a:cs typeface="Arial" panose="020B0604020202020204" pitchFamily="34" charset="0"/>
            </a:endParaRPr>
          </a:p>
          <a:p>
            <a:pPr>
              <a:buClr>
                <a:srgbClr val="5B9BD5">
                  <a:lumMod val="75000"/>
                </a:srgbClr>
              </a:buClr>
            </a:pPr>
            <a:r>
              <a:rPr lang="en-US" sz="2400" dirty="0" smtClean="0">
                <a:solidFill>
                  <a:prstClr val="white">
                    <a:lumMod val="65000"/>
                  </a:prstClr>
                </a:solidFill>
                <a:ea typeface="Roboto" panose="02000000000000000000" pitchFamily="2" charset="0"/>
                <a:cs typeface="Arial" panose="020B0604020202020204" pitchFamily="34" charset="0"/>
              </a:rPr>
              <a:t>Lorem Ipsum has been the industry's standard dummy text ever since the 1500</a:t>
            </a:r>
            <a:r>
              <a:rPr lang="id-ID" sz="2400" dirty="0" smtClean="0">
                <a:solidFill>
                  <a:prstClr val="white">
                    <a:lumMod val="65000"/>
                  </a:prstClr>
                </a:solidFill>
                <a:ea typeface="Roboto" panose="02000000000000000000" pitchFamily="2" charset="0"/>
                <a:cs typeface="Arial" panose="020B0604020202020204" pitchFamily="34" charset="0"/>
              </a:rPr>
              <a:t>s.</a:t>
            </a:r>
            <a:endParaRPr lang="en-US" sz="2400" b="1" dirty="0">
              <a:solidFill>
                <a:prstClr val="white">
                  <a:lumMod val="65000"/>
                </a:prstClr>
              </a:solidFill>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67371971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strVal val="4*#ppt_w"/>
                                          </p:val>
                                        </p:tav>
                                        <p:tav tm="100000">
                                          <p:val>
                                            <p:strVal val="#ppt_w"/>
                                          </p:val>
                                        </p:tav>
                                      </p:tavLst>
                                    </p:anim>
                                    <p:anim calcmode="lin" valueType="num">
                                      <p:cBhvr>
                                        <p:cTn id="8" dur="500" fill="hold"/>
                                        <p:tgtEl>
                                          <p:spTgt spid="18"/>
                                        </p:tgtEl>
                                        <p:attrNameLst>
                                          <p:attrName>ppt_h</p:attrName>
                                        </p:attrNameLst>
                                      </p:cBhvr>
                                      <p:tavLst>
                                        <p:tav tm="0">
                                          <p:val>
                                            <p:strVal val="4*#ppt_h"/>
                                          </p:val>
                                        </p:tav>
                                        <p:tav tm="100000">
                                          <p:val>
                                            <p:strVal val="#ppt_h"/>
                                          </p:val>
                                        </p:tav>
                                      </p:tavLst>
                                    </p:anim>
                                  </p:childTnLst>
                                </p:cTn>
                              </p:par>
                              <p:par>
                                <p:cTn id="9" presetID="49" presetClass="entr" presetSubtype="0" decel="100000" fill="hold" nodeType="withEffect">
                                  <p:stCondLst>
                                    <p:cond delay="100"/>
                                  </p:stCondLst>
                                  <p:childTnLst>
                                    <p:set>
                                      <p:cBhvr>
                                        <p:cTn id="10" dur="1" fill="hold">
                                          <p:stCondLst>
                                            <p:cond delay="0"/>
                                          </p:stCondLst>
                                        </p:cTn>
                                        <p:tgtEl>
                                          <p:spTgt spid="4"/>
                                        </p:tgtEl>
                                        <p:attrNameLst>
                                          <p:attrName>style.visibility</p:attrName>
                                        </p:attrNameLst>
                                      </p:cBhvr>
                                      <p:to>
                                        <p:strVal val="visible"/>
                                      </p:to>
                                    </p:set>
                                    <p:anim calcmode="lin" valueType="num">
                                      <p:cBhvr>
                                        <p:cTn id="11" dur="1000" fill="hold"/>
                                        <p:tgtEl>
                                          <p:spTgt spid="4"/>
                                        </p:tgtEl>
                                        <p:attrNameLst>
                                          <p:attrName>ppt_w</p:attrName>
                                        </p:attrNameLst>
                                      </p:cBhvr>
                                      <p:tavLst>
                                        <p:tav tm="0">
                                          <p:val>
                                            <p:fltVal val="0"/>
                                          </p:val>
                                        </p:tav>
                                        <p:tav tm="100000">
                                          <p:val>
                                            <p:strVal val="#ppt_w"/>
                                          </p:val>
                                        </p:tav>
                                      </p:tavLst>
                                    </p:anim>
                                    <p:anim calcmode="lin" valueType="num">
                                      <p:cBhvr>
                                        <p:cTn id="12" dur="1000" fill="hold"/>
                                        <p:tgtEl>
                                          <p:spTgt spid="4"/>
                                        </p:tgtEl>
                                        <p:attrNameLst>
                                          <p:attrName>ppt_h</p:attrName>
                                        </p:attrNameLst>
                                      </p:cBhvr>
                                      <p:tavLst>
                                        <p:tav tm="0">
                                          <p:val>
                                            <p:fltVal val="0"/>
                                          </p:val>
                                        </p:tav>
                                        <p:tav tm="100000">
                                          <p:val>
                                            <p:strVal val="#ppt_h"/>
                                          </p:val>
                                        </p:tav>
                                      </p:tavLst>
                                    </p:anim>
                                    <p:anim calcmode="lin" valueType="num">
                                      <p:cBhvr>
                                        <p:cTn id="13" dur="1000" fill="hold"/>
                                        <p:tgtEl>
                                          <p:spTgt spid="4"/>
                                        </p:tgtEl>
                                        <p:attrNameLst>
                                          <p:attrName>style.rotation</p:attrName>
                                        </p:attrNameLst>
                                      </p:cBhvr>
                                      <p:tavLst>
                                        <p:tav tm="0">
                                          <p:val>
                                            <p:fltVal val="360"/>
                                          </p:val>
                                        </p:tav>
                                        <p:tav tm="100000">
                                          <p:val>
                                            <p:fltVal val="0"/>
                                          </p:val>
                                        </p:tav>
                                      </p:tavLst>
                                    </p:anim>
                                    <p:animEffect transition="in" filter="fade">
                                      <p:cBhvr>
                                        <p:cTn id="14" dur="1000"/>
                                        <p:tgtEl>
                                          <p:spTgt spid="4"/>
                                        </p:tgtEl>
                                      </p:cBhvr>
                                    </p:animEffect>
                                  </p:childTnLst>
                                </p:cTn>
                              </p:par>
                              <p:par>
                                <p:cTn id="15" presetID="17" presetClass="entr" presetSubtype="10" fill="hold" nodeType="withEffect">
                                  <p:stCondLst>
                                    <p:cond delay="400"/>
                                  </p:stCondLst>
                                  <p:childTnLst>
                                    <p:set>
                                      <p:cBhvr>
                                        <p:cTn id="16" dur="1" fill="hold">
                                          <p:stCondLst>
                                            <p:cond delay="0"/>
                                          </p:stCondLst>
                                        </p:cTn>
                                        <p:tgtEl>
                                          <p:spTgt spid="52"/>
                                        </p:tgtEl>
                                        <p:attrNameLst>
                                          <p:attrName>style.visibility</p:attrName>
                                        </p:attrNameLst>
                                      </p:cBhvr>
                                      <p:to>
                                        <p:strVal val="visible"/>
                                      </p:to>
                                    </p:set>
                                    <p:anim calcmode="lin" valueType="num">
                                      <p:cBhvr>
                                        <p:cTn id="17" dur="500" fill="hold"/>
                                        <p:tgtEl>
                                          <p:spTgt spid="52"/>
                                        </p:tgtEl>
                                        <p:attrNameLst>
                                          <p:attrName>ppt_w</p:attrName>
                                        </p:attrNameLst>
                                      </p:cBhvr>
                                      <p:tavLst>
                                        <p:tav tm="0">
                                          <p:val>
                                            <p:fltVal val="0"/>
                                          </p:val>
                                        </p:tav>
                                        <p:tav tm="100000">
                                          <p:val>
                                            <p:strVal val="#ppt_w"/>
                                          </p:val>
                                        </p:tav>
                                      </p:tavLst>
                                    </p:anim>
                                    <p:anim calcmode="lin" valueType="num">
                                      <p:cBhvr>
                                        <p:cTn id="18" dur="500" fill="hold"/>
                                        <p:tgtEl>
                                          <p:spTgt spid="52"/>
                                        </p:tgtEl>
                                        <p:attrNameLst>
                                          <p:attrName>ppt_h</p:attrName>
                                        </p:attrNameLst>
                                      </p:cBhvr>
                                      <p:tavLst>
                                        <p:tav tm="0">
                                          <p:val>
                                            <p:strVal val="#ppt_h"/>
                                          </p:val>
                                        </p:tav>
                                        <p:tav tm="100000">
                                          <p:val>
                                            <p:strVal val="#ppt_h"/>
                                          </p:val>
                                        </p:tav>
                                      </p:tavLst>
                                    </p:anim>
                                  </p:childTnLst>
                                </p:cTn>
                              </p:par>
                              <p:par>
                                <p:cTn id="19" presetID="17" presetClass="entr" presetSubtype="10" fill="hold" nodeType="withEffect">
                                  <p:stCondLst>
                                    <p:cond delay="500"/>
                                  </p:stCondLst>
                                  <p:childTnLst>
                                    <p:set>
                                      <p:cBhvr>
                                        <p:cTn id="20" dur="1" fill="hold">
                                          <p:stCondLst>
                                            <p:cond delay="0"/>
                                          </p:stCondLst>
                                        </p:cTn>
                                        <p:tgtEl>
                                          <p:spTgt spid="56"/>
                                        </p:tgtEl>
                                        <p:attrNameLst>
                                          <p:attrName>style.visibility</p:attrName>
                                        </p:attrNameLst>
                                      </p:cBhvr>
                                      <p:to>
                                        <p:strVal val="visible"/>
                                      </p:to>
                                    </p:set>
                                    <p:anim calcmode="lin" valueType="num">
                                      <p:cBhvr>
                                        <p:cTn id="21" dur="500" fill="hold"/>
                                        <p:tgtEl>
                                          <p:spTgt spid="56"/>
                                        </p:tgtEl>
                                        <p:attrNameLst>
                                          <p:attrName>ppt_w</p:attrName>
                                        </p:attrNameLst>
                                      </p:cBhvr>
                                      <p:tavLst>
                                        <p:tav tm="0">
                                          <p:val>
                                            <p:fltVal val="0"/>
                                          </p:val>
                                        </p:tav>
                                        <p:tav tm="100000">
                                          <p:val>
                                            <p:strVal val="#ppt_w"/>
                                          </p:val>
                                        </p:tav>
                                      </p:tavLst>
                                    </p:anim>
                                    <p:anim calcmode="lin" valueType="num">
                                      <p:cBhvr>
                                        <p:cTn id="22" dur="500" fill="hold"/>
                                        <p:tgtEl>
                                          <p:spTgt spid="56"/>
                                        </p:tgtEl>
                                        <p:attrNameLst>
                                          <p:attrName>ppt_h</p:attrName>
                                        </p:attrNameLst>
                                      </p:cBhvr>
                                      <p:tavLst>
                                        <p:tav tm="0">
                                          <p:val>
                                            <p:strVal val="#ppt_h"/>
                                          </p:val>
                                        </p:tav>
                                        <p:tav tm="100000">
                                          <p:val>
                                            <p:strVal val="#ppt_h"/>
                                          </p:val>
                                        </p:tav>
                                      </p:tavLst>
                                    </p:anim>
                                  </p:childTnLst>
                                </p:cTn>
                              </p:par>
                              <p:par>
                                <p:cTn id="23" presetID="17" presetClass="entr" presetSubtype="10" fill="hold" nodeType="withEffect">
                                  <p:stCondLst>
                                    <p:cond delay="600"/>
                                  </p:stCondLst>
                                  <p:childTnLst>
                                    <p:set>
                                      <p:cBhvr>
                                        <p:cTn id="24" dur="1" fill="hold">
                                          <p:stCondLst>
                                            <p:cond delay="0"/>
                                          </p:stCondLst>
                                        </p:cTn>
                                        <p:tgtEl>
                                          <p:spTgt spid="51"/>
                                        </p:tgtEl>
                                        <p:attrNameLst>
                                          <p:attrName>style.visibility</p:attrName>
                                        </p:attrNameLst>
                                      </p:cBhvr>
                                      <p:to>
                                        <p:strVal val="visible"/>
                                      </p:to>
                                    </p:set>
                                    <p:anim calcmode="lin" valueType="num">
                                      <p:cBhvr>
                                        <p:cTn id="25" dur="500" fill="hold"/>
                                        <p:tgtEl>
                                          <p:spTgt spid="51"/>
                                        </p:tgtEl>
                                        <p:attrNameLst>
                                          <p:attrName>ppt_w</p:attrName>
                                        </p:attrNameLst>
                                      </p:cBhvr>
                                      <p:tavLst>
                                        <p:tav tm="0">
                                          <p:val>
                                            <p:fltVal val="0"/>
                                          </p:val>
                                        </p:tav>
                                        <p:tav tm="100000">
                                          <p:val>
                                            <p:strVal val="#ppt_w"/>
                                          </p:val>
                                        </p:tav>
                                      </p:tavLst>
                                    </p:anim>
                                    <p:anim calcmode="lin" valueType="num">
                                      <p:cBhvr>
                                        <p:cTn id="26" dur="500" fill="hold"/>
                                        <p:tgtEl>
                                          <p:spTgt spid="51"/>
                                        </p:tgtEl>
                                        <p:attrNameLst>
                                          <p:attrName>ppt_h</p:attrName>
                                        </p:attrNameLst>
                                      </p:cBhvr>
                                      <p:tavLst>
                                        <p:tav tm="0">
                                          <p:val>
                                            <p:strVal val="#ppt_h"/>
                                          </p:val>
                                        </p:tav>
                                        <p:tav tm="100000">
                                          <p:val>
                                            <p:strVal val="#ppt_h"/>
                                          </p:val>
                                        </p:tav>
                                      </p:tavLst>
                                    </p:anim>
                                  </p:childTnLst>
                                </p:cTn>
                              </p:par>
                              <p:par>
                                <p:cTn id="27" presetID="17" presetClass="entr" presetSubtype="10" fill="hold" nodeType="withEffect">
                                  <p:stCondLst>
                                    <p:cond delay="700"/>
                                  </p:stCondLst>
                                  <p:childTnLst>
                                    <p:set>
                                      <p:cBhvr>
                                        <p:cTn id="28" dur="1" fill="hold">
                                          <p:stCondLst>
                                            <p:cond delay="0"/>
                                          </p:stCondLst>
                                        </p:cTn>
                                        <p:tgtEl>
                                          <p:spTgt spid="53"/>
                                        </p:tgtEl>
                                        <p:attrNameLst>
                                          <p:attrName>style.visibility</p:attrName>
                                        </p:attrNameLst>
                                      </p:cBhvr>
                                      <p:to>
                                        <p:strVal val="visible"/>
                                      </p:to>
                                    </p:set>
                                    <p:anim calcmode="lin" valueType="num">
                                      <p:cBhvr>
                                        <p:cTn id="29" dur="500" fill="hold"/>
                                        <p:tgtEl>
                                          <p:spTgt spid="53"/>
                                        </p:tgtEl>
                                        <p:attrNameLst>
                                          <p:attrName>ppt_w</p:attrName>
                                        </p:attrNameLst>
                                      </p:cBhvr>
                                      <p:tavLst>
                                        <p:tav tm="0">
                                          <p:val>
                                            <p:fltVal val="0"/>
                                          </p:val>
                                        </p:tav>
                                        <p:tav tm="100000">
                                          <p:val>
                                            <p:strVal val="#ppt_w"/>
                                          </p:val>
                                        </p:tav>
                                      </p:tavLst>
                                    </p:anim>
                                    <p:anim calcmode="lin" valueType="num">
                                      <p:cBhvr>
                                        <p:cTn id="30" dur="500" fill="hold"/>
                                        <p:tgtEl>
                                          <p:spTgt spid="53"/>
                                        </p:tgtEl>
                                        <p:attrNameLst>
                                          <p:attrName>ppt_h</p:attrName>
                                        </p:attrNameLst>
                                      </p:cBhvr>
                                      <p:tavLst>
                                        <p:tav tm="0">
                                          <p:val>
                                            <p:strVal val="#ppt_h"/>
                                          </p:val>
                                        </p:tav>
                                        <p:tav tm="100000">
                                          <p:val>
                                            <p:strVal val="#ppt_h"/>
                                          </p:val>
                                        </p:tav>
                                      </p:tavLst>
                                    </p:anim>
                                  </p:childTnLst>
                                </p:cTn>
                              </p:par>
                              <p:par>
                                <p:cTn id="31" presetID="2" presetClass="entr" presetSubtype="8" decel="100000" fill="hold" grpId="0" nodeType="withEffect">
                                  <p:stCondLst>
                                    <p:cond delay="400"/>
                                  </p:stCondLst>
                                  <p:childTnLst>
                                    <p:set>
                                      <p:cBhvr>
                                        <p:cTn id="32" dur="1" fill="hold">
                                          <p:stCondLst>
                                            <p:cond delay="0"/>
                                          </p:stCondLst>
                                        </p:cTn>
                                        <p:tgtEl>
                                          <p:spTgt spid="60"/>
                                        </p:tgtEl>
                                        <p:attrNameLst>
                                          <p:attrName>style.visibility</p:attrName>
                                        </p:attrNameLst>
                                      </p:cBhvr>
                                      <p:to>
                                        <p:strVal val="visible"/>
                                      </p:to>
                                    </p:set>
                                    <p:anim calcmode="lin" valueType="num">
                                      <p:cBhvr additive="base">
                                        <p:cTn id="33" dur="1000" fill="hold"/>
                                        <p:tgtEl>
                                          <p:spTgt spid="60"/>
                                        </p:tgtEl>
                                        <p:attrNameLst>
                                          <p:attrName>ppt_x</p:attrName>
                                        </p:attrNameLst>
                                      </p:cBhvr>
                                      <p:tavLst>
                                        <p:tav tm="0">
                                          <p:val>
                                            <p:strVal val="0-#ppt_w/2"/>
                                          </p:val>
                                        </p:tav>
                                        <p:tav tm="100000">
                                          <p:val>
                                            <p:strVal val="#ppt_x"/>
                                          </p:val>
                                        </p:tav>
                                      </p:tavLst>
                                    </p:anim>
                                    <p:anim calcmode="lin" valueType="num">
                                      <p:cBhvr additive="base">
                                        <p:cTn id="34" dur="1000" fill="hold"/>
                                        <p:tgtEl>
                                          <p:spTgt spid="60"/>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500"/>
                                  </p:stCondLst>
                                  <p:childTnLst>
                                    <p:set>
                                      <p:cBhvr>
                                        <p:cTn id="36" dur="1" fill="hold">
                                          <p:stCondLst>
                                            <p:cond delay="0"/>
                                          </p:stCondLst>
                                        </p:cTn>
                                        <p:tgtEl>
                                          <p:spTgt spid="59"/>
                                        </p:tgtEl>
                                        <p:attrNameLst>
                                          <p:attrName>style.visibility</p:attrName>
                                        </p:attrNameLst>
                                      </p:cBhvr>
                                      <p:to>
                                        <p:strVal val="visible"/>
                                      </p:to>
                                    </p:set>
                                    <p:anim calcmode="lin" valueType="num">
                                      <p:cBhvr additive="base">
                                        <p:cTn id="37" dur="1000" fill="hold"/>
                                        <p:tgtEl>
                                          <p:spTgt spid="59"/>
                                        </p:tgtEl>
                                        <p:attrNameLst>
                                          <p:attrName>ppt_x</p:attrName>
                                        </p:attrNameLst>
                                      </p:cBhvr>
                                      <p:tavLst>
                                        <p:tav tm="0">
                                          <p:val>
                                            <p:strVal val="1+#ppt_w/2"/>
                                          </p:val>
                                        </p:tav>
                                        <p:tav tm="100000">
                                          <p:val>
                                            <p:strVal val="#ppt_x"/>
                                          </p:val>
                                        </p:tav>
                                      </p:tavLst>
                                    </p:anim>
                                    <p:anim calcmode="lin" valueType="num">
                                      <p:cBhvr additive="base">
                                        <p:cTn id="38" dur="1000" fill="hold"/>
                                        <p:tgtEl>
                                          <p:spTgt spid="59"/>
                                        </p:tgtEl>
                                        <p:attrNameLst>
                                          <p:attrName>ppt_y</p:attrName>
                                        </p:attrNameLst>
                                      </p:cBhvr>
                                      <p:tavLst>
                                        <p:tav tm="0">
                                          <p:val>
                                            <p:strVal val="#ppt_y"/>
                                          </p:val>
                                        </p:tav>
                                        <p:tav tm="100000">
                                          <p:val>
                                            <p:strVal val="#ppt_y"/>
                                          </p:val>
                                        </p:tav>
                                      </p:tavLst>
                                    </p:anim>
                                  </p:childTnLst>
                                </p:cTn>
                              </p:par>
                              <p:par>
                                <p:cTn id="39" presetID="2" presetClass="entr" presetSubtype="2" decel="100000" fill="hold" grpId="0" nodeType="withEffect">
                                  <p:stCondLst>
                                    <p:cond delay="600"/>
                                  </p:stCondLst>
                                  <p:childTnLst>
                                    <p:set>
                                      <p:cBhvr>
                                        <p:cTn id="40" dur="1" fill="hold">
                                          <p:stCondLst>
                                            <p:cond delay="0"/>
                                          </p:stCondLst>
                                        </p:cTn>
                                        <p:tgtEl>
                                          <p:spTgt spid="61"/>
                                        </p:tgtEl>
                                        <p:attrNameLst>
                                          <p:attrName>style.visibility</p:attrName>
                                        </p:attrNameLst>
                                      </p:cBhvr>
                                      <p:to>
                                        <p:strVal val="visible"/>
                                      </p:to>
                                    </p:set>
                                    <p:anim calcmode="lin" valueType="num">
                                      <p:cBhvr additive="base">
                                        <p:cTn id="41" dur="1000" fill="hold"/>
                                        <p:tgtEl>
                                          <p:spTgt spid="61"/>
                                        </p:tgtEl>
                                        <p:attrNameLst>
                                          <p:attrName>ppt_x</p:attrName>
                                        </p:attrNameLst>
                                      </p:cBhvr>
                                      <p:tavLst>
                                        <p:tav tm="0">
                                          <p:val>
                                            <p:strVal val="1+#ppt_w/2"/>
                                          </p:val>
                                        </p:tav>
                                        <p:tav tm="100000">
                                          <p:val>
                                            <p:strVal val="#ppt_x"/>
                                          </p:val>
                                        </p:tav>
                                      </p:tavLst>
                                    </p:anim>
                                    <p:anim calcmode="lin" valueType="num">
                                      <p:cBhvr additive="base">
                                        <p:cTn id="42" dur="1000" fill="hold"/>
                                        <p:tgtEl>
                                          <p:spTgt spid="61"/>
                                        </p:tgtEl>
                                        <p:attrNameLst>
                                          <p:attrName>ppt_y</p:attrName>
                                        </p:attrNameLst>
                                      </p:cBhvr>
                                      <p:tavLst>
                                        <p:tav tm="0">
                                          <p:val>
                                            <p:strVal val="#ppt_y"/>
                                          </p:val>
                                        </p:tav>
                                        <p:tav tm="100000">
                                          <p:val>
                                            <p:strVal val="#ppt_y"/>
                                          </p:val>
                                        </p:tav>
                                      </p:tavLst>
                                    </p:anim>
                                  </p:childTnLst>
                                </p:cTn>
                              </p:par>
                              <p:par>
                                <p:cTn id="43" presetID="2" presetClass="entr" presetSubtype="8" decel="100000" fill="hold" grpId="0" nodeType="withEffect">
                                  <p:stCondLst>
                                    <p:cond delay="700"/>
                                  </p:stCondLst>
                                  <p:childTnLst>
                                    <p:set>
                                      <p:cBhvr>
                                        <p:cTn id="44" dur="1" fill="hold">
                                          <p:stCondLst>
                                            <p:cond delay="0"/>
                                          </p:stCondLst>
                                        </p:cTn>
                                        <p:tgtEl>
                                          <p:spTgt spid="62"/>
                                        </p:tgtEl>
                                        <p:attrNameLst>
                                          <p:attrName>style.visibility</p:attrName>
                                        </p:attrNameLst>
                                      </p:cBhvr>
                                      <p:to>
                                        <p:strVal val="visible"/>
                                      </p:to>
                                    </p:set>
                                    <p:anim calcmode="lin" valueType="num">
                                      <p:cBhvr additive="base">
                                        <p:cTn id="45" dur="1000" fill="hold"/>
                                        <p:tgtEl>
                                          <p:spTgt spid="62"/>
                                        </p:tgtEl>
                                        <p:attrNameLst>
                                          <p:attrName>ppt_x</p:attrName>
                                        </p:attrNameLst>
                                      </p:cBhvr>
                                      <p:tavLst>
                                        <p:tav tm="0">
                                          <p:val>
                                            <p:strVal val="0-#ppt_w/2"/>
                                          </p:val>
                                        </p:tav>
                                        <p:tav tm="100000">
                                          <p:val>
                                            <p:strVal val="#ppt_x"/>
                                          </p:val>
                                        </p:tav>
                                      </p:tavLst>
                                    </p:anim>
                                    <p:anim calcmode="lin" valueType="num">
                                      <p:cBhvr additive="base">
                                        <p:cTn id="46" dur="1000" fill="hold"/>
                                        <p:tgtEl>
                                          <p:spTgt spid="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0" grpId="0"/>
      <p:bldP spid="61" grpId="0"/>
      <p:bldP spid="6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err="1"/>
              <a:t>Thuật</a:t>
            </a:r>
            <a:r>
              <a:rPr lang="en-US" dirty="0"/>
              <a:t> </a:t>
            </a:r>
            <a:r>
              <a:rPr lang="en-US" dirty="0" err="1"/>
              <a:t>toán</a:t>
            </a:r>
            <a:r>
              <a:rPr lang="en-US" dirty="0"/>
              <a:t> Random </a:t>
            </a:r>
            <a:r>
              <a:rPr lang="en-US" dirty="0" smtClean="0"/>
              <a:t>walk:</a:t>
            </a:r>
          </a:p>
          <a:p>
            <a:pPr lvl="1"/>
            <a:r>
              <a:rPr lang="en-US" dirty="0" err="1"/>
              <a:t>Nếu</a:t>
            </a:r>
            <a:r>
              <a:rPr lang="en-US" dirty="0"/>
              <a:t> </a:t>
            </a:r>
            <a:r>
              <a:rPr lang="en-US" dirty="0" err="1"/>
              <a:t>bạn</a:t>
            </a:r>
            <a:r>
              <a:rPr lang="en-US" dirty="0"/>
              <a:t> </a:t>
            </a:r>
            <a:r>
              <a:rPr lang="en-US" dirty="0" err="1"/>
              <a:t>cần</a:t>
            </a:r>
            <a:r>
              <a:rPr lang="en-US" dirty="0"/>
              <a:t> 1 % </a:t>
            </a:r>
            <a:r>
              <a:rPr lang="en-US" dirty="0" err="1"/>
              <a:t>của</a:t>
            </a:r>
            <a:r>
              <a:rPr lang="en-US" dirty="0"/>
              <a:t> list </a:t>
            </a:r>
            <a:r>
              <a:rPr lang="en-US" dirty="0" err="1"/>
              <a:t>trên</a:t>
            </a:r>
            <a:r>
              <a:rPr lang="en-US" dirty="0"/>
              <a:t>, </a:t>
            </a:r>
            <a:r>
              <a:rPr lang="en-US" dirty="0" err="1"/>
              <a:t>thêm</a:t>
            </a:r>
            <a:r>
              <a:rPr lang="en-US" dirty="0"/>
              <a:t> </a:t>
            </a:r>
            <a:r>
              <a:rPr lang="en-US" dirty="0" err="1"/>
              <a:t>một</a:t>
            </a:r>
            <a:r>
              <a:rPr lang="en-US" dirty="0"/>
              <a:t> filter. </a:t>
            </a:r>
            <a:r>
              <a:rPr lang="en-US" dirty="0" err="1"/>
              <a:t>Chú</a:t>
            </a:r>
            <a:r>
              <a:rPr lang="en-US" dirty="0"/>
              <a:t> ý </a:t>
            </a:r>
            <a:r>
              <a:rPr lang="en-US" dirty="0" err="1"/>
              <a:t>thêm</a:t>
            </a:r>
            <a:r>
              <a:rPr lang="en-US" dirty="0"/>
              <a:t> filter </a:t>
            </a:r>
            <a:r>
              <a:rPr lang="en-US" dirty="0" err="1"/>
              <a:t>là</a:t>
            </a:r>
            <a:r>
              <a:rPr lang="en-US" dirty="0"/>
              <a:t> </a:t>
            </a:r>
            <a:r>
              <a:rPr lang="en-US" dirty="0" err="1"/>
              <a:t>một</a:t>
            </a:r>
            <a:r>
              <a:rPr lang="en-US" dirty="0"/>
              <a:t> </a:t>
            </a:r>
            <a:r>
              <a:rPr lang="en-US" dirty="0" err="1"/>
              <a:t>bước</a:t>
            </a:r>
            <a:r>
              <a:rPr lang="en-US" dirty="0"/>
              <a:t>, do </a:t>
            </a:r>
            <a:r>
              <a:rPr lang="en-US" dirty="0" err="1"/>
              <a:t>vậy</a:t>
            </a:r>
            <a:r>
              <a:rPr lang="en-US" dirty="0"/>
              <a:t> </a:t>
            </a:r>
            <a:r>
              <a:rPr lang="en-US" dirty="0" err="1"/>
              <a:t>bạn</a:t>
            </a:r>
            <a:r>
              <a:rPr lang="en-US" dirty="0"/>
              <a:t> </a:t>
            </a:r>
            <a:r>
              <a:rPr lang="en-US" dirty="0" err="1"/>
              <a:t>sẽ</a:t>
            </a:r>
            <a:r>
              <a:rPr lang="en-US" dirty="0"/>
              <a:t> </a:t>
            </a:r>
            <a:r>
              <a:rPr lang="en-US" dirty="0" err="1"/>
              <a:t>cần</a:t>
            </a:r>
            <a:r>
              <a:rPr lang="en-US" dirty="0"/>
              <a:t> </a:t>
            </a:r>
            <a:r>
              <a:rPr lang="en-US" dirty="0" err="1"/>
              <a:t>thêm</a:t>
            </a:r>
            <a:r>
              <a:rPr lang="en-US" dirty="0"/>
              <a:t> </a:t>
            </a:r>
            <a:r>
              <a:rPr lang="en-US" dirty="0" err="1"/>
              <a:t>một</a:t>
            </a:r>
            <a:r>
              <a:rPr lang="en-US" dirty="0"/>
              <a:t> </a:t>
            </a:r>
            <a:r>
              <a:rPr lang="en-US" dirty="0" err="1"/>
              <a:t>bước</a:t>
            </a:r>
            <a:r>
              <a:rPr lang="en-US" dirty="0"/>
              <a:t> </a:t>
            </a:r>
            <a:r>
              <a:rPr lang="en-US" dirty="0" err="1"/>
              <a:t>nữa</a:t>
            </a:r>
            <a:r>
              <a:rPr lang="en-US" dirty="0"/>
              <a:t> </a:t>
            </a:r>
            <a:r>
              <a:rPr lang="en-US" dirty="0" err="1"/>
              <a:t>vào</a:t>
            </a:r>
            <a:r>
              <a:rPr lang="en-US" dirty="0"/>
              <a:t> </a:t>
            </a:r>
            <a:r>
              <a:rPr lang="en-US" dirty="0" err="1"/>
              <a:t>số</a:t>
            </a:r>
            <a:r>
              <a:rPr lang="en-US" dirty="0"/>
              <a:t> </a:t>
            </a:r>
            <a:r>
              <a:rPr lang="en-US" dirty="0" err="1"/>
              <a:t>vòng</a:t>
            </a:r>
            <a:r>
              <a:rPr lang="en-US" dirty="0"/>
              <a:t> </a:t>
            </a:r>
            <a:r>
              <a:rPr lang="en-US" dirty="0" err="1" smtClean="0"/>
              <a:t>lặp</a:t>
            </a:r>
            <a:endParaRPr lang="en-US" dirty="0" smtClean="0"/>
          </a:p>
          <a:p>
            <a:pPr lvl="1"/>
            <a:endParaRPr lang="en-US" dirty="0"/>
          </a:p>
        </p:txBody>
      </p:sp>
      <p:pic>
        <p:nvPicPr>
          <p:cNvPr id="4" name="Ảnh 3"/>
          <p:cNvPicPr/>
          <p:nvPr/>
        </p:nvPicPr>
        <p:blipFill>
          <a:blip r:embed="rId2"/>
          <a:stretch>
            <a:fillRect/>
          </a:stretch>
        </p:blipFill>
        <p:spPr>
          <a:xfrm>
            <a:off x="1297547" y="3019583"/>
            <a:ext cx="6738870" cy="2553503"/>
          </a:xfrm>
          <a:prstGeom prst="rect">
            <a:avLst/>
          </a:prstGeom>
        </p:spPr>
      </p:pic>
    </p:spTree>
    <p:extLst>
      <p:ext uri="{BB962C8B-B14F-4D97-AF65-F5344CB8AC3E}">
        <p14:creationId xmlns:p14="http://schemas.microsoft.com/office/powerpoint/2010/main" val="231967913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err="1"/>
              <a:t>Thuật</a:t>
            </a:r>
            <a:r>
              <a:rPr lang="en-US" dirty="0"/>
              <a:t> </a:t>
            </a:r>
            <a:r>
              <a:rPr lang="en-US" dirty="0" err="1"/>
              <a:t>toán</a:t>
            </a:r>
            <a:r>
              <a:rPr lang="en-US" dirty="0"/>
              <a:t> Centrality </a:t>
            </a:r>
            <a:r>
              <a:rPr lang="en-US" dirty="0" smtClean="0"/>
              <a:t>Park:</a:t>
            </a:r>
          </a:p>
          <a:p>
            <a:pPr lvl="1"/>
            <a:r>
              <a:rPr lang="en-US" dirty="0"/>
              <a:t>Centrality </a:t>
            </a:r>
            <a:r>
              <a:rPr lang="en-US" dirty="0" err="1"/>
              <a:t>là</a:t>
            </a:r>
            <a:r>
              <a:rPr lang="en-US" dirty="0"/>
              <a:t> </a:t>
            </a:r>
            <a:r>
              <a:rPr lang="en-US" dirty="0" err="1"/>
              <a:t>một</a:t>
            </a:r>
            <a:r>
              <a:rPr lang="en-US" dirty="0"/>
              <a:t> </a:t>
            </a:r>
            <a:r>
              <a:rPr lang="en-US" dirty="0" err="1"/>
              <a:t>các</a:t>
            </a:r>
            <a:r>
              <a:rPr lang="en-US" dirty="0"/>
              <a:t> </a:t>
            </a:r>
            <a:r>
              <a:rPr lang="en-US" dirty="0" err="1"/>
              <a:t>ướng</a:t>
            </a:r>
            <a:r>
              <a:rPr lang="en-US" dirty="0"/>
              <a:t> </a:t>
            </a:r>
            <a:r>
              <a:rPr lang="en-US" dirty="0" err="1"/>
              <a:t>lượng</a:t>
            </a:r>
            <a:r>
              <a:rPr lang="en-US" dirty="0"/>
              <a:t> </a:t>
            </a:r>
            <a:r>
              <a:rPr lang="en-US" dirty="0" err="1"/>
              <a:t>những</a:t>
            </a:r>
            <a:r>
              <a:rPr lang="en-US" dirty="0"/>
              <a:t> node </a:t>
            </a:r>
            <a:r>
              <a:rPr lang="en-US" dirty="0" err="1"/>
              <a:t>độc</a:t>
            </a:r>
            <a:r>
              <a:rPr lang="en-US" dirty="0"/>
              <a:t> </a:t>
            </a:r>
            <a:r>
              <a:rPr lang="en-US" dirty="0" err="1"/>
              <a:t>lập</a:t>
            </a:r>
            <a:r>
              <a:rPr lang="en-US" dirty="0"/>
              <a:t> </a:t>
            </a:r>
            <a:r>
              <a:rPr lang="en-US" dirty="0" err="1"/>
              <a:t>với</a:t>
            </a:r>
            <a:r>
              <a:rPr lang="en-US" dirty="0"/>
              <a:t> </a:t>
            </a:r>
            <a:r>
              <a:rPr lang="en-US" dirty="0" err="1"/>
              <a:t>cả</a:t>
            </a:r>
            <a:r>
              <a:rPr lang="en-US" dirty="0"/>
              <a:t> </a:t>
            </a:r>
            <a:r>
              <a:rPr lang="en-US" dirty="0" err="1"/>
              <a:t>đồ</a:t>
            </a:r>
            <a:r>
              <a:rPr lang="en-US" dirty="0"/>
              <a:t> </a:t>
            </a:r>
            <a:r>
              <a:rPr lang="en-US" dirty="0" err="1"/>
              <a:t>thị</a:t>
            </a:r>
            <a:r>
              <a:rPr lang="en-US" dirty="0"/>
              <a:t>. </a:t>
            </a:r>
            <a:r>
              <a:rPr lang="en-US" dirty="0" err="1"/>
              <a:t>Ví</a:t>
            </a:r>
            <a:r>
              <a:rPr lang="en-US" dirty="0"/>
              <a:t> </a:t>
            </a:r>
            <a:r>
              <a:rPr lang="en-US" dirty="0" err="1"/>
              <a:t>dụ</a:t>
            </a:r>
            <a:r>
              <a:rPr lang="en-US" dirty="0"/>
              <a:t>: </a:t>
            </a:r>
            <a:r>
              <a:rPr lang="en-US" dirty="0" err="1"/>
              <a:t>Nếu</a:t>
            </a:r>
            <a:r>
              <a:rPr lang="en-US" dirty="0"/>
              <a:t> </a:t>
            </a:r>
            <a:r>
              <a:rPr lang="en-US" dirty="0" err="1"/>
              <a:t>chúng</a:t>
            </a:r>
            <a:r>
              <a:rPr lang="en-US" dirty="0"/>
              <a:t> ta </a:t>
            </a:r>
            <a:r>
              <a:rPr lang="en-US" dirty="0" err="1"/>
              <a:t>muốn</a:t>
            </a:r>
            <a:r>
              <a:rPr lang="en-US" dirty="0"/>
              <a:t> </a:t>
            </a:r>
            <a:r>
              <a:rPr lang="en-US" dirty="0" err="1"/>
              <a:t>ướng</a:t>
            </a:r>
            <a:r>
              <a:rPr lang="en-US" dirty="0"/>
              <a:t> </a:t>
            </a:r>
            <a:r>
              <a:rPr lang="en-US" dirty="0" err="1"/>
              <a:t>lượng</a:t>
            </a:r>
            <a:r>
              <a:rPr lang="en-US" dirty="0"/>
              <a:t> </a:t>
            </a:r>
            <a:r>
              <a:rPr lang="en-US" dirty="0" err="1"/>
              <a:t>độ</a:t>
            </a:r>
            <a:r>
              <a:rPr lang="en-US" dirty="0"/>
              <a:t> </a:t>
            </a:r>
            <a:r>
              <a:rPr lang="en-US" dirty="0" err="1"/>
              <a:t>quan</a:t>
            </a:r>
            <a:r>
              <a:rPr lang="en-US" dirty="0"/>
              <a:t> </a:t>
            </a:r>
            <a:r>
              <a:rPr lang="en-US" dirty="0" err="1"/>
              <a:t>trọng</a:t>
            </a:r>
            <a:r>
              <a:rPr lang="en-US" dirty="0"/>
              <a:t> </a:t>
            </a:r>
            <a:r>
              <a:rPr lang="en-US" dirty="0" err="1"/>
              <a:t>của</a:t>
            </a:r>
            <a:r>
              <a:rPr lang="en-US" dirty="0"/>
              <a:t> </a:t>
            </a:r>
            <a:r>
              <a:rPr lang="en-US" dirty="0" err="1"/>
              <a:t>mỗi</a:t>
            </a:r>
            <a:r>
              <a:rPr lang="en-US" dirty="0"/>
              <a:t> </a:t>
            </a:r>
            <a:r>
              <a:rPr lang="en-US" dirty="0" err="1"/>
              <a:t>nút</a:t>
            </a:r>
            <a:r>
              <a:rPr lang="en-US" dirty="0"/>
              <a:t> </a:t>
            </a:r>
            <a:r>
              <a:rPr lang="en-US" dirty="0" err="1"/>
              <a:t>trong</a:t>
            </a:r>
            <a:r>
              <a:rPr lang="en-US" dirty="0"/>
              <a:t> </a:t>
            </a:r>
            <a:r>
              <a:rPr lang="en-US" dirty="0" err="1"/>
              <a:t>mạng</a:t>
            </a:r>
            <a:r>
              <a:rPr lang="en-US" dirty="0"/>
              <a:t> la </a:t>
            </a:r>
            <a:r>
              <a:rPr lang="en-US" dirty="0" err="1"/>
              <a:t>dựa</a:t>
            </a:r>
            <a:r>
              <a:rPr lang="en-US" dirty="0"/>
              <a:t> </a:t>
            </a:r>
            <a:r>
              <a:rPr lang="en-US" dirty="0" err="1"/>
              <a:t>vào</a:t>
            </a:r>
            <a:r>
              <a:rPr lang="en-US" dirty="0"/>
              <a:t> </a:t>
            </a:r>
            <a:r>
              <a:rPr lang="en-US" dirty="0" err="1"/>
              <a:t>khoảng</a:t>
            </a:r>
            <a:r>
              <a:rPr lang="en-US" dirty="0"/>
              <a:t> </a:t>
            </a:r>
            <a:r>
              <a:rPr lang="en-US" dirty="0" err="1"/>
              <a:t>cách</a:t>
            </a:r>
            <a:r>
              <a:rPr lang="en-US" dirty="0"/>
              <a:t> </a:t>
            </a:r>
            <a:r>
              <a:rPr lang="en-US" dirty="0" err="1"/>
              <a:t>của</a:t>
            </a:r>
            <a:r>
              <a:rPr lang="en-US" dirty="0"/>
              <a:t> </a:t>
            </a:r>
            <a:r>
              <a:rPr lang="en-US" dirty="0" err="1"/>
              <a:t>nó</a:t>
            </a:r>
            <a:r>
              <a:rPr lang="en-US" dirty="0"/>
              <a:t> so </a:t>
            </a:r>
            <a:r>
              <a:rPr lang="en-US" dirty="0" err="1"/>
              <a:t>với</a:t>
            </a:r>
            <a:r>
              <a:rPr lang="en-US" dirty="0"/>
              <a:t> </a:t>
            </a:r>
            <a:r>
              <a:rPr lang="en-US" dirty="0" err="1"/>
              <a:t>tất</a:t>
            </a:r>
            <a:r>
              <a:rPr lang="en-US" dirty="0"/>
              <a:t> </a:t>
            </a:r>
            <a:r>
              <a:rPr lang="en-US" dirty="0" err="1"/>
              <a:t>cả</a:t>
            </a:r>
            <a:r>
              <a:rPr lang="en-US" dirty="0"/>
              <a:t> </a:t>
            </a:r>
            <a:r>
              <a:rPr lang="en-US" dirty="0" err="1"/>
              <a:t>các</a:t>
            </a:r>
            <a:r>
              <a:rPr lang="en-US" dirty="0"/>
              <a:t> node </a:t>
            </a:r>
            <a:r>
              <a:rPr lang="en-US" dirty="0" err="1"/>
              <a:t>còn</a:t>
            </a:r>
            <a:r>
              <a:rPr lang="en-US" dirty="0"/>
              <a:t> </a:t>
            </a:r>
            <a:r>
              <a:rPr lang="en-US" dirty="0" err="1"/>
              <a:t>lại</a:t>
            </a:r>
            <a:r>
              <a:rPr lang="en-US" dirty="0"/>
              <a:t>. </a:t>
            </a:r>
            <a:r>
              <a:rPr lang="en-US" dirty="0" err="1"/>
              <a:t>Nó</a:t>
            </a:r>
            <a:r>
              <a:rPr lang="en-US" dirty="0"/>
              <a:t> </a:t>
            </a:r>
            <a:r>
              <a:rPr lang="en-US" dirty="0" err="1"/>
              <a:t>yêu</a:t>
            </a:r>
            <a:r>
              <a:rPr lang="en-US" dirty="0"/>
              <a:t> </a:t>
            </a:r>
            <a:r>
              <a:rPr lang="en-US" dirty="0" err="1"/>
              <a:t>cầu</a:t>
            </a:r>
            <a:r>
              <a:rPr lang="en-US" dirty="0"/>
              <a:t> </a:t>
            </a:r>
            <a:r>
              <a:rPr lang="en-US" dirty="0" err="1"/>
              <a:t>sử</a:t>
            </a:r>
            <a:r>
              <a:rPr lang="en-US" dirty="0"/>
              <a:t> </a:t>
            </a:r>
            <a:r>
              <a:rPr lang="en-US" dirty="0" err="1"/>
              <a:t>dụng</a:t>
            </a:r>
            <a:r>
              <a:rPr lang="en-US" dirty="0"/>
              <a:t> </a:t>
            </a:r>
            <a:r>
              <a:rPr lang="en-US" dirty="0" err="1"/>
              <a:t>thuật</a:t>
            </a:r>
            <a:r>
              <a:rPr lang="en-US" dirty="0"/>
              <a:t> </a:t>
            </a:r>
            <a:r>
              <a:rPr lang="en-US" dirty="0" err="1"/>
              <a:t>toán</a:t>
            </a:r>
            <a:r>
              <a:rPr lang="en-US" dirty="0"/>
              <a:t> centrality.</a:t>
            </a:r>
          </a:p>
          <a:p>
            <a:pPr lvl="1"/>
            <a:r>
              <a:rPr lang="en-US" dirty="0" err="1"/>
              <a:t>Thuật</a:t>
            </a:r>
            <a:r>
              <a:rPr lang="en-US" dirty="0"/>
              <a:t> </a:t>
            </a:r>
            <a:r>
              <a:rPr lang="en-US" dirty="0" err="1"/>
              <a:t>toán</a:t>
            </a:r>
            <a:r>
              <a:rPr lang="en-US" dirty="0"/>
              <a:t> centrality </a:t>
            </a:r>
            <a:r>
              <a:rPr lang="en-US" dirty="0" err="1"/>
              <a:t>nỗi</a:t>
            </a:r>
            <a:r>
              <a:rPr lang="en-US" dirty="0"/>
              <a:t> </a:t>
            </a:r>
            <a:r>
              <a:rPr lang="en-US" dirty="0" err="1"/>
              <a:t>tiếng</a:t>
            </a:r>
            <a:r>
              <a:rPr lang="en-US" dirty="0"/>
              <a:t> </a:t>
            </a:r>
            <a:r>
              <a:rPr lang="en-US" dirty="0" err="1"/>
              <a:t>nhất</a:t>
            </a:r>
            <a:r>
              <a:rPr lang="en-US" dirty="0"/>
              <a:t> </a:t>
            </a:r>
            <a:r>
              <a:rPr lang="en-US" dirty="0" err="1"/>
              <a:t>chỉ</a:t>
            </a:r>
            <a:r>
              <a:rPr lang="en-US" dirty="0"/>
              <a:t> </a:t>
            </a:r>
            <a:r>
              <a:rPr lang="en-US" dirty="0" err="1"/>
              <a:t>có</a:t>
            </a:r>
            <a:r>
              <a:rPr lang="en-US" dirty="0"/>
              <a:t> </a:t>
            </a:r>
            <a:r>
              <a:rPr lang="en-US" dirty="0" err="1"/>
              <a:t>thể</a:t>
            </a:r>
            <a:r>
              <a:rPr lang="en-US" dirty="0"/>
              <a:t> </a:t>
            </a:r>
            <a:r>
              <a:rPr lang="en-US" dirty="0" err="1"/>
              <a:t>là</a:t>
            </a:r>
            <a:r>
              <a:rPr lang="en-US" dirty="0"/>
              <a:t> Google’s </a:t>
            </a:r>
            <a:r>
              <a:rPr lang="en-US" dirty="0" err="1"/>
              <a:t>PageRand</a:t>
            </a:r>
            <a:r>
              <a:rPr lang="en-US" dirty="0"/>
              <a:t>, </a:t>
            </a:r>
            <a:r>
              <a:rPr lang="en-US" dirty="0" err="1"/>
              <a:t>nhưng</a:t>
            </a:r>
            <a:r>
              <a:rPr lang="en-US" dirty="0"/>
              <a:t> </a:t>
            </a:r>
            <a:r>
              <a:rPr lang="en-US" dirty="0" err="1"/>
              <a:t>có</a:t>
            </a:r>
            <a:r>
              <a:rPr lang="en-US" dirty="0"/>
              <a:t> </a:t>
            </a:r>
            <a:r>
              <a:rPr lang="en-US" dirty="0" err="1"/>
              <a:t>một</a:t>
            </a:r>
            <a:r>
              <a:rPr lang="en-US" dirty="0"/>
              <a:t> </a:t>
            </a:r>
            <a:r>
              <a:rPr lang="en-US" dirty="0" err="1"/>
              <a:t>vài</a:t>
            </a:r>
            <a:r>
              <a:rPr lang="en-US" dirty="0"/>
              <a:t> </a:t>
            </a:r>
            <a:r>
              <a:rPr lang="en-US" dirty="0" err="1"/>
              <a:t>kiểu</a:t>
            </a:r>
            <a:r>
              <a:rPr lang="en-US" dirty="0"/>
              <a:t>. </a:t>
            </a:r>
            <a:r>
              <a:rPr lang="en-US" dirty="0" err="1"/>
              <a:t>Chúng</a:t>
            </a:r>
            <a:r>
              <a:rPr lang="en-US" dirty="0"/>
              <a:t> ta </a:t>
            </a:r>
            <a:r>
              <a:rPr lang="en-US" dirty="0" err="1"/>
              <a:t>sẽ</a:t>
            </a:r>
            <a:r>
              <a:rPr lang="en-US" dirty="0"/>
              <a:t> </a:t>
            </a:r>
            <a:r>
              <a:rPr lang="en-US" dirty="0" err="1"/>
              <a:t>thực</a:t>
            </a:r>
            <a:r>
              <a:rPr lang="en-US" dirty="0"/>
              <a:t> </a:t>
            </a:r>
            <a:r>
              <a:rPr lang="en-US" dirty="0" err="1"/>
              <a:t>thi</a:t>
            </a:r>
            <a:r>
              <a:rPr lang="en-US" dirty="0"/>
              <a:t> </a:t>
            </a:r>
            <a:r>
              <a:rPr lang="en-US" dirty="0" err="1"/>
              <a:t>một</a:t>
            </a:r>
            <a:r>
              <a:rPr lang="en-US" dirty="0"/>
              <a:t> version </a:t>
            </a:r>
            <a:r>
              <a:rPr lang="en-US" dirty="0" err="1"/>
              <a:t>đơn</a:t>
            </a:r>
            <a:r>
              <a:rPr lang="en-US" dirty="0"/>
              <a:t> </a:t>
            </a:r>
            <a:r>
              <a:rPr lang="en-US" dirty="0" err="1"/>
              <a:t>giản</a:t>
            </a:r>
            <a:r>
              <a:rPr lang="en-US" dirty="0"/>
              <a:t> </a:t>
            </a:r>
            <a:r>
              <a:rPr lang="en-US" dirty="0" err="1"/>
              <a:t>gọi</a:t>
            </a:r>
            <a:r>
              <a:rPr lang="en-US" dirty="0"/>
              <a:t> </a:t>
            </a:r>
            <a:r>
              <a:rPr lang="en-US" dirty="0" err="1"/>
              <a:t>là</a:t>
            </a:r>
            <a:r>
              <a:rPr lang="en-US" dirty="0"/>
              <a:t> eigenvector centrality, no </a:t>
            </a:r>
            <a:r>
              <a:rPr lang="en-US" dirty="0" err="1"/>
              <a:t>chỉ</a:t>
            </a:r>
            <a:r>
              <a:rPr lang="en-US" dirty="0"/>
              <a:t> </a:t>
            </a:r>
            <a:r>
              <a:rPr lang="en-US" dirty="0" err="1"/>
              <a:t>đếm</a:t>
            </a:r>
            <a:r>
              <a:rPr lang="en-US" dirty="0"/>
              <a:t> </a:t>
            </a:r>
            <a:r>
              <a:rPr lang="en-US" dirty="0" err="1"/>
              <a:t>số</a:t>
            </a:r>
            <a:r>
              <a:rPr lang="en-US" dirty="0"/>
              <a:t> </a:t>
            </a:r>
            <a:r>
              <a:rPr lang="en-US" dirty="0" err="1"/>
              <a:t>cạnh</a:t>
            </a:r>
            <a:r>
              <a:rPr lang="en-US" dirty="0"/>
              <a:t> </a:t>
            </a:r>
            <a:r>
              <a:rPr lang="en-US" dirty="0" err="1"/>
              <a:t>vào</a:t>
            </a:r>
            <a:r>
              <a:rPr lang="en-US" dirty="0"/>
              <a:t> </a:t>
            </a:r>
            <a:r>
              <a:rPr lang="en-US" dirty="0" err="1"/>
              <a:t>ra</a:t>
            </a:r>
            <a:r>
              <a:rPr lang="en-US" dirty="0"/>
              <a:t> </a:t>
            </a:r>
            <a:r>
              <a:rPr lang="en-US" dirty="0" err="1"/>
              <a:t>liên</a:t>
            </a:r>
            <a:r>
              <a:rPr lang="en-US" dirty="0"/>
              <a:t> </a:t>
            </a:r>
            <a:r>
              <a:rPr lang="en-US" dirty="0" err="1"/>
              <a:t>quan</a:t>
            </a:r>
            <a:r>
              <a:rPr lang="en-US" dirty="0"/>
              <a:t> </a:t>
            </a:r>
            <a:r>
              <a:rPr lang="en-US" dirty="0" err="1"/>
              <a:t>đến</a:t>
            </a:r>
            <a:r>
              <a:rPr lang="en-US" dirty="0"/>
              <a:t> </a:t>
            </a:r>
            <a:r>
              <a:rPr lang="en-US" dirty="0" err="1"/>
              <a:t>một</a:t>
            </a:r>
            <a:r>
              <a:rPr lang="en-US" dirty="0"/>
              <a:t> node. </a:t>
            </a:r>
            <a:r>
              <a:rPr lang="en-US" dirty="0" err="1"/>
              <a:t>Chúng</a:t>
            </a:r>
            <a:r>
              <a:rPr lang="en-US" dirty="0"/>
              <a:t> ta </a:t>
            </a:r>
            <a:r>
              <a:rPr lang="en-US" dirty="0" err="1"/>
              <a:t>sẽ</a:t>
            </a:r>
            <a:r>
              <a:rPr lang="en-US" dirty="0"/>
              <a:t> </a:t>
            </a:r>
            <a:r>
              <a:rPr lang="en-US" dirty="0" err="1"/>
              <a:t>cho</a:t>
            </a:r>
            <a:r>
              <a:rPr lang="en-US" dirty="0"/>
              <a:t> </a:t>
            </a:r>
            <a:r>
              <a:rPr lang="en-US" dirty="0" err="1"/>
              <a:t>mỗi</a:t>
            </a:r>
            <a:r>
              <a:rPr lang="en-US" dirty="0"/>
              <a:t> actor 1 con </a:t>
            </a:r>
            <a:r>
              <a:rPr lang="en-US" dirty="0" err="1"/>
              <a:t>số</a:t>
            </a:r>
            <a:r>
              <a:rPr lang="en-US" dirty="0"/>
              <a:t> </a:t>
            </a:r>
            <a:r>
              <a:rPr lang="en-US" dirty="0" err="1"/>
              <a:t>liên</a:t>
            </a:r>
            <a:r>
              <a:rPr lang="en-US" dirty="0"/>
              <a:t> </a:t>
            </a:r>
            <a:r>
              <a:rPr lang="en-US" dirty="0" err="1"/>
              <a:t>quan</a:t>
            </a:r>
            <a:r>
              <a:rPr lang="en-US" dirty="0"/>
              <a:t> </a:t>
            </a:r>
            <a:r>
              <a:rPr lang="en-US" dirty="0" err="1"/>
              <a:t>đến</a:t>
            </a:r>
            <a:r>
              <a:rPr lang="en-US" dirty="0"/>
              <a:t> </a:t>
            </a:r>
            <a:r>
              <a:rPr lang="en-US" dirty="0" err="1"/>
              <a:t>bao</a:t>
            </a:r>
            <a:r>
              <a:rPr lang="en-US" dirty="0"/>
              <a:t> </a:t>
            </a:r>
            <a:r>
              <a:rPr lang="en-US" dirty="0" err="1"/>
              <a:t>nhiêu</a:t>
            </a:r>
            <a:r>
              <a:rPr lang="en-US" dirty="0"/>
              <a:t> </a:t>
            </a:r>
            <a:r>
              <a:rPr lang="en-US" dirty="0" err="1"/>
              <a:t>vai</a:t>
            </a:r>
            <a:r>
              <a:rPr lang="en-US" dirty="0"/>
              <a:t> </a:t>
            </a:r>
            <a:r>
              <a:rPr lang="en-US" dirty="0" err="1"/>
              <a:t>diễn</a:t>
            </a:r>
            <a:r>
              <a:rPr lang="en-US" dirty="0"/>
              <a:t> </a:t>
            </a:r>
            <a:r>
              <a:rPr lang="en-US" dirty="0" err="1"/>
              <a:t>họ</a:t>
            </a:r>
            <a:r>
              <a:rPr lang="en-US" dirty="0"/>
              <a:t> </a:t>
            </a:r>
            <a:r>
              <a:rPr lang="en-US" dirty="0" err="1"/>
              <a:t>có</a:t>
            </a:r>
            <a:r>
              <a:rPr lang="en-US" dirty="0"/>
              <a:t>.</a:t>
            </a:r>
          </a:p>
          <a:p>
            <a:pPr lvl="1"/>
            <a:endParaRPr lang="en-US" dirty="0"/>
          </a:p>
        </p:txBody>
      </p:sp>
    </p:spTree>
    <p:extLst>
      <p:ext uri="{BB962C8B-B14F-4D97-AF65-F5344CB8AC3E}">
        <p14:creationId xmlns:p14="http://schemas.microsoft.com/office/powerpoint/2010/main" val="335289038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err="1"/>
              <a:t>Thuật</a:t>
            </a:r>
            <a:r>
              <a:rPr lang="en-US" dirty="0"/>
              <a:t> </a:t>
            </a:r>
            <a:r>
              <a:rPr lang="en-US" dirty="0" err="1"/>
              <a:t>toán</a:t>
            </a:r>
            <a:r>
              <a:rPr lang="en-US" dirty="0"/>
              <a:t> Centrality </a:t>
            </a:r>
            <a:r>
              <a:rPr lang="en-US" dirty="0" smtClean="0"/>
              <a:t>Park(</a:t>
            </a:r>
            <a:r>
              <a:rPr lang="en-US" dirty="0" err="1" smtClean="0"/>
              <a:t>tt</a:t>
            </a:r>
            <a:r>
              <a:rPr lang="en-US" dirty="0" smtClean="0"/>
              <a:t>):</a:t>
            </a:r>
          </a:p>
          <a:p>
            <a:pPr lvl="1"/>
            <a:r>
              <a:rPr lang="en-US" dirty="0" err="1"/>
              <a:t>Chúng</a:t>
            </a:r>
            <a:r>
              <a:rPr lang="en-US" dirty="0"/>
              <a:t> ta </a:t>
            </a:r>
            <a:r>
              <a:rPr lang="en-US" dirty="0" err="1"/>
              <a:t>cần</a:t>
            </a:r>
            <a:r>
              <a:rPr lang="en-US" dirty="0"/>
              <a:t> </a:t>
            </a:r>
            <a:r>
              <a:rPr lang="en-US" dirty="0" err="1"/>
              <a:t>một</a:t>
            </a:r>
            <a:r>
              <a:rPr lang="en-US" dirty="0"/>
              <a:t> </a:t>
            </a:r>
            <a:r>
              <a:rPr lang="en-US" dirty="0" err="1"/>
              <a:t>bản</a:t>
            </a:r>
            <a:r>
              <a:rPr lang="en-US" dirty="0"/>
              <a:t> </a:t>
            </a:r>
            <a:r>
              <a:rPr lang="en-US" dirty="0" err="1"/>
              <a:t>đồ</a:t>
            </a:r>
            <a:r>
              <a:rPr lang="en-US" dirty="0"/>
              <a:t> </a:t>
            </a:r>
            <a:r>
              <a:rPr lang="en-US" dirty="0" err="1"/>
              <a:t>cho</a:t>
            </a:r>
            <a:r>
              <a:rPr lang="en-US" dirty="0"/>
              <a:t> </a:t>
            </a:r>
            <a:r>
              <a:rPr lang="en-US" dirty="0" err="1"/>
              <a:t>groupCount</a:t>
            </a:r>
            <a:r>
              <a:rPr lang="en-US" dirty="0"/>
              <a:t>() </a:t>
            </a:r>
            <a:r>
              <a:rPr lang="en-US" dirty="0" err="1"/>
              <a:t>để</a:t>
            </a:r>
            <a:r>
              <a:rPr lang="en-US" dirty="0"/>
              <a:t> </a:t>
            </a:r>
            <a:r>
              <a:rPr lang="en-US" dirty="0" err="1"/>
              <a:t>thực</a:t>
            </a:r>
            <a:r>
              <a:rPr lang="en-US" dirty="0"/>
              <a:t> </a:t>
            </a:r>
            <a:r>
              <a:rPr lang="en-US" dirty="0" err="1"/>
              <a:t>hiện</a:t>
            </a:r>
            <a:r>
              <a:rPr lang="en-US" dirty="0"/>
              <a:t> </a:t>
            </a:r>
            <a:r>
              <a:rPr lang="en-US" dirty="0" err="1"/>
              <a:t>và</a:t>
            </a:r>
            <a:r>
              <a:rPr lang="en-US" dirty="0"/>
              <a:t> </a:t>
            </a:r>
            <a:r>
              <a:rPr lang="en-US" dirty="0" err="1"/>
              <a:t>một</a:t>
            </a:r>
            <a:r>
              <a:rPr lang="en-US" dirty="0"/>
              <a:t> count </a:t>
            </a:r>
            <a:r>
              <a:rPr lang="en-US" dirty="0" err="1"/>
              <a:t>để</a:t>
            </a:r>
            <a:r>
              <a:rPr lang="en-US" dirty="0"/>
              <a:t> </a:t>
            </a:r>
            <a:r>
              <a:rPr lang="en-US" dirty="0" err="1"/>
              <a:t>đặt</a:t>
            </a:r>
            <a:r>
              <a:rPr lang="en-US" dirty="0"/>
              <a:t> </a:t>
            </a:r>
            <a:r>
              <a:rPr lang="en-US" dirty="0" err="1"/>
              <a:t>giá</a:t>
            </a:r>
            <a:r>
              <a:rPr lang="en-US" dirty="0"/>
              <a:t> </a:t>
            </a:r>
            <a:r>
              <a:rPr lang="en-US" dirty="0" err="1"/>
              <a:t>trị</a:t>
            </a:r>
            <a:r>
              <a:rPr lang="en-US" dirty="0"/>
              <a:t> </a:t>
            </a:r>
            <a:r>
              <a:rPr lang="en-US" dirty="0" err="1"/>
              <a:t>lặp</a:t>
            </a:r>
            <a:r>
              <a:rPr lang="en-US" dirty="0"/>
              <a:t> </a:t>
            </a:r>
            <a:r>
              <a:rPr lang="en-US" dirty="0" err="1"/>
              <a:t>cực</a:t>
            </a:r>
            <a:r>
              <a:rPr lang="en-US" dirty="0"/>
              <a:t> </a:t>
            </a:r>
            <a:r>
              <a:rPr lang="en-US" dirty="0" err="1"/>
              <a:t>đại</a:t>
            </a:r>
            <a:r>
              <a:rPr lang="en-US" dirty="0" smtClean="0"/>
              <a:t>.</a:t>
            </a:r>
          </a:p>
          <a:p>
            <a:pPr lvl="1"/>
            <a:endParaRPr lang="en-US" dirty="0"/>
          </a:p>
          <a:p>
            <a:pPr lvl="1"/>
            <a:endParaRPr lang="en-US" dirty="0" smtClean="0"/>
          </a:p>
          <a:p>
            <a:pPr lvl="1"/>
            <a:endParaRPr lang="en-US" dirty="0"/>
          </a:p>
          <a:p>
            <a:pPr lvl="1"/>
            <a:r>
              <a:rPr lang="en-US" dirty="0" err="1"/>
              <a:t>Muốn</a:t>
            </a:r>
            <a:r>
              <a:rPr lang="en-US" dirty="0"/>
              <a:t> </a:t>
            </a:r>
            <a:r>
              <a:rPr lang="en-US" dirty="0" err="1"/>
              <a:t>sắp</a:t>
            </a:r>
            <a:r>
              <a:rPr lang="en-US" dirty="0"/>
              <a:t> </a:t>
            </a:r>
            <a:r>
              <a:rPr lang="en-US" dirty="0" err="1"/>
              <a:t>xếp</a:t>
            </a:r>
            <a:r>
              <a:rPr lang="en-US" dirty="0"/>
              <a:t> output </a:t>
            </a:r>
            <a:r>
              <a:rPr lang="en-US" dirty="0" err="1"/>
              <a:t>dùng</a:t>
            </a:r>
            <a:r>
              <a:rPr lang="en-US" dirty="0"/>
              <a:t> </a:t>
            </a:r>
            <a:r>
              <a:rPr lang="en-US" dirty="0" err="1"/>
              <a:t>lệnh</a:t>
            </a:r>
            <a:r>
              <a:rPr lang="en-US" dirty="0"/>
              <a:t>: </a:t>
            </a:r>
            <a:r>
              <a:rPr lang="en-US" dirty="0" err="1"/>
              <a:t>role_count.sort</a:t>
            </a:r>
            <a:r>
              <a:rPr lang="en-US" dirty="0"/>
              <a:t>{</a:t>
            </a:r>
            <a:r>
              <a:rPr lang="en-US" dirty="0" err="1"/>
              <a:t>a,b</a:t>
            </a:r>
            <a:r>
              <a:rPr lang="en-US" dirty="0"/>
              <a:t> -&gt; </a:t>
            </a:r>
            <a:r>
              <a:rPr lang="en-US" dirty="0" err="1"/>
              <a:t>a.value</a:t>
            </a:r>
            <a:r>
              <a:rPr lang="en-US" dirty="0"/>
              <a:t> </a:t>
            </a:r>
            <a:r>
              <a:rPr lang="en-US" dirty="0">
                <a:sym typeface="Wingdings" panose="05000000000000000000" pitchFamily="2" charset="2"/>
              </a:rPr>
              <a:t></a:t>
            </a:r>
            <a:r>
              <a:rPr lang="en-US" dirty="0"/>
              <a:t> </a:t>
            </a:r>
            <a:r>
              <a:rPr lang="en-US" dirty="0" err="1"/>
              <a:t>b.value</a:t>
            </a:r>
            <a:r>
              <a:rPr lang="en-US" dirty="0"/>
              <a:t>}</a:t>
            </a:r>
          </a:p>
          <a:p>
            <a:pPr lvl="1"/>
            <a:r>
              <a:rPr lang="en-US" dirty="0" err="1"/>
              <a:t>Kết</a:t>
            </a:r>
            <a:r>
              <a:rPr lang="en-US" dirty="0"/>
              <a:t> </a:t>
            </a:r>
            <a:r>
              <a:rPr lang="en-US" dirty="0" err="1"/>
              <a:t>quả</a:t>
            </a:r>
            <a:r>
              <a:rPr lang="en-US" dirty="0"/>
              <a:t> </a:t>
            </a:r>
            <a:r>
              <a:rPr lang="en-US" dirty="0" err="1"/>
              <a:t>cuối</a:t>
            </a:r>
            <a:r>
              <a:rPr lang="en-US" dirty="0"/>
              <a:t> </a:t>
            </a:r>
            <a:r>
              <a:rPr lang="en-US" dirty="0" err="1"/>
              <a:t>cùng</a:t>
            </a:r>
            <a:r>
              <a:rPr lang="en-US" dirty="0"/>
              <a:t> </a:t>
            </a:r>
            <a:r>
              <a:rPr lang="en-US" dirty="0" err="1"/>
              <a:t>sẽ</a:t>
            </a:r>
            <a:r>
              <a:rPr lang="en-US" dirty="0"/>
              <a:t> </a:t>
            </a:r>
            <a:r>
              <a:rPr lang="en-US" dirty="0" err="1"/>
              <a:t>là</a:t>
            </a:r>
            <a:r>
              <a:rPr lang="en-US" dirty="0"/>
              <a:t> actor </a:t>
            </a:r>
            <a:r>
              <a:rPr lang="en-US" dirty="0" err="1"/>
              <a:t>với</a:t>
            </a:r>
            <a:r>
              <a:rPr lang="en-US" dirty="0"/>
              <a:t> </a:t>
            </a:r>
            <a:r>
              <a:rPr lang="en-US" dirty="0" err="1"/>
              <a:t>số</a:t>
            </a:r>
            <a:r>
              <a:rPr lang="en-US" dirty="0"/>
              <a:t> </a:t>
            </a:r>
            <a:r>
              <a:rPr lang="en-US" dirty="0" err="1"/>
              <a:t>lược</a:t>
            </a:r>
            <a:r>
              <a:rPr lang="en-US" dirty="0"/>
              <a:t> </a:t>
            </a:r>
            <a:r>
              <a:rPr lang="en-US" dirty="0" err="1"/>
              <a:t>vai</a:t>
            </a:r>
            <a:r>
              <a:rPr lang="en-US" dirty="0"/>
              <a:t> </a:t>
            </a:r>
            <a:r>
              <a:rPr lang="en-US" dirty="0" err="1"/>
              <a:t>diễn</a:t>
            </a:r>
            <a:r>
              <a:rPr lang="en-US" dirty="0"/>
              <a:t> </a:t>
            </a:r>
            <a:r>
              <a:rPr lang="en-US" dirty="0" err="1"/>
              <a:t>lớn</a:t>
            </a:r>
            <a:r>
              <a:rPr lang="en-US" dirty="0"/>
              <a:t> </a:t>
            </a:r>
            <a:r>
              <a:rPr lang="en-US" dirty="0" err="1"/>
              <a:t>nhất</a:t>
            </a:r>
            <a:r>
              <a:rPr lang="en-US" dirty="0"/>
              <a:t>.</a:t>
            </a:r>
          </a:p>
          <a:p>
            <a:pPr lvl="1"/>
            <a:endParaRPr lang="en-US" dirty="0" smtClean="0"/>
          </a:p>
          <a:p>
            <a:pPr lvl="1"/>
            <a:endParaRPr lang="en-US" dirty="0"/>
          </a:p>
          <a:p>
            <a:pPr lvl="1"/>
            <a:endParaRPr lang="en-US" dirty="0"/>
          </a:p>
        </p:txBody>
      </p:sp>
      <p:pic>
        <p:nvPicPr>
          <p:cNvPr id="5" name="Ảnh 4"/>
          <p:cNvPicPr/>
          <p:nvPr/>
        </p:nvPicPr>
        <p:blipFill>
          <a:blip r:embed="rId2"/>
          <a:stretch>
            <a:fillRect/>
          </a:stretch>
        </p:blipFill>
        <p:spPr>
          <a:xfrm>
            <a:off x="1110202" y="2894695"/>
            <a:ext cx="9222443" cy="1106599"/>
          </a:xfrm>
          <a:prstGeom prst="rect">
            <a:avLst/>
          </a:prstGeom>
        </p:spPr>
      </p:pic>
    </p:spTree>
    <p:extLst>
      <p:ext uri="{BB962C8B-B14F-4D97-AF65-F5344CB8AC3E}">
        <p14:creationId xmlns:p14="http://schemas.microsoft.com/office/powerpoint/2010/main" val="213951433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err="1"/>
              <a:t>Thuật</a:t>
            </a:r>
            <a:r>
              <a:rPr lang="en-US" dirty="0"/>
              <a:t> </a:t>
            </a:r>
            <a:r>
              <a:rPr lang="en-US" dirty="0" err="1"/>
              <a:t>toán</a:t>
            </a:r>
            <a:r>
              <a:rPr lang="en-US" dirty="0"/>
              <a:t> External Algorithms</a:t>
            </a:r>
            <a:r>
              <a:rPr lang="en-US" dirty="0" smtClean="0"/>
              <a:t>:</a:t>
            </a:r>
          </a:p>
          <a:p>
            <a:pPr lvl="1"/>
            <a:r>
              <a:rPr lang="en-US" dirty="0" err="1"/>
              <a:t>Tự</a:t>
            </a:r>
            <a:r>
              <a:rPr lang="en-US" dirty="0"/>
              <a:t> </a:t>
            </a:r>
            <a:r>
              <a:rPr lang="en-US" dirty="0" err="1"/>
              <a:t>viết</a:t>
            </a:r>
            <a:r>
              <a:rPr lang="en-US" dirty="0"/>
              <a:t> </a:t>
            </a:r>
            <a:r>
              <a:rPr lang="en-US" dirty="0" err="1"/>
              <a:t>thuật</a:t>
            </a:r>
            <a:r>
              <a:rPr lang="en-US" dirty="0"/>
              <a:t> </a:t>
            </a:r>
            <a:r>
              <a:rPr lang="en-US" dirty="0" err="1"/>
              <a:t>toán</a:t>
            </a:r>
            <a:r>
              <a:rPr lang="en-US" dirty="0"/>
              <a:t> </a:t>
            </a:r>
            <a:r>
              <a:rPr lang="en-US" dirty="0" err="1"/>
              <a:t>thì</a:t>
            </a:r>
            <a:r>
              <a:rPr lang="en-US" dirty="0"/>
              <a:t> </a:t>
            </a:r>
            <a:r>
              <a:rPr lang="en-US" dirty="0" err="1"/>
              <a:t>ổn</a:t>
            </a:r>
            <a:r>
              <a:rPr lang="en-US" dirty="0"/>
              <a:t>, </a:t>
            </a:r>
            <a:r>
              <a:rPr lang="en-US" dirty="0" err="1"/>
              <a:t>nhưng</a:t>
            </a:r>
            <a:r>
              <a:rPr lang="en-US" dirty="0"/>
              <a:t> </a:t>
            </a:r>
            <a:r>
              <a:rPr lang="en-US" dirty="0" err="1"/>
              <a:t>đa</a:t>
            </a:r>
            <a:r>
              <a:rPr lang="en-US" dirty="0"/>
              <a:t> </a:t>
            </a:r>
            <a:r>
              <a:rPr lang="en-US" dirty="0" err="1"/>
              <a:t>số</a:t>
            </a:r>
            <a:r>
              <a:rPr lang="en-US" dirty="0"/>
              <a:t> </a:t>
            </a:r>
            <a:r>
              <a:rPr lang="en-US" dirty="0" err="1"/>
              <a:t>những</a:t>
            </a:r>
            <a:r>
              <a:rPr lang="en-US" dirty="0"/>
              <a:t> </a:t>
            </a:r>
            <a:r>
              <a:rPr lang="en-US" dirty="0" err="1"/>
              <a:t>việc</a:t>
            </a:r>
            <a:r>
              <a:rPr lang="en-US" dirty="0"/>
              <a:t> </a:t>
            </a:r>
            <a:r>
              <a:rPr lang="en-US" dirty="0" err="1"/>
              <a:t>đã</a:t>
            </a:r>
            <a:r>
              <a:rPr lang="en-US" dirty="0"/>
              <a:t> </a:t>
            </a:r>
            <a:r>
              <a:rPr lang="en-US" dirty="0" err="1"/>
              <a:t>có</a:t>
            </a:r>
            <a:r>
              <a:rPr lang="en-US" dirty="0"/>
              <a:t> </a:t>
            </a:r>
            <a:r>
              <a:rPr lang="en-US" dirty="0" err="1"/>
              <a:t>sẵn</a:t>
            </a:r>
            <a:r>
              <a:rPr lang="en-US" dirty="0"/>
              <a:t> </a:t>
            </a:r>
            <a:r>
              <a:rPr lang="en-US" dirty="0" err="1"/>
              <a:t>cách</a:t>
            </a:r>
            <a:r>
              <a:rPr lang="en-US" dirty="0"/>
              <a:t> </a:t>
            </a:r>
            <a:r>
              <a:rPr lang="en-US" dirty="0" err="1"/>
              <a:t>làm</a:t>
            </a:r>
            <a:r>
              <a:rPr lang="en-US" dirty="0"/>
              <a:t>. Java Universal Network/Graph (JUNG) Framework la </a:t>
            </a:r>
            <a:r>
              <a:rPr lang="en-US" dirty="0" err="1"/>
              <a:t>một</a:t>
            </a:r>
            <a:r>
              <a:rPr lang="en-US" dirty="0"/>
              <a:t> </a:t>
            </a:r>
            <a:r>
              <a:rPr lang="en-US" dirty="0" err="1"/>
              <a:t>tập</a:t>
            </a:r>
            <a:r>
              <a:rPr lang="en-US" dirty="0"/>
              <a:t> </a:t>
            </a:r>
            <a:r>
              <a:rPr lang="en-US" dirty="0" err="1"/>
              <a:t>hợp</a:t>
            </a:r>
            <a:r>
              <a:rPr lang="en-US" dirty="0"/>
              <a:t> </a:t>
            </a:r>
            <a:r>
              <a:rPr lang="en-US" dirty="0" err="1"/>
              <a:t>các</a:t>
            </a:r>
            <a:r>
              <a:rPr lang="en-US" dirty="0"/>
              <a:t> </a:t>
            </a:r>
            <a:r>
              <a:rPr lang="en-US" dirty="0" err="1"/>
              <a:t>thuật</a:t>
            </a:r>
            <a:r>
              <a:rPr lang="en-US" dirty="0"/>
              <a:t> </a:t>
            </a:r>
            <a:r>
              <a:rPr lang="en-US" dirty="0" err="1"/>
              <a:t>toán</a:t>
            </a:r>
            <a:r>
              <a:rPr lang="en-US" dirty="0"/>
              <a:t> </a:t>
            </a:r>
            <a:r>
              <a:rPr lang="en-US" dirty="0" err="1"/>
              <a:t>đồ</a:t>
            </a:r>
            <a:r>
              <a:rPr lang="en-US" dirty="0"/>
              <a:t> </a:t>
            </a:r>
            <a:r>
              <a:rPr lang="en-US" dirty="0" err="1"/>
              <a:t>thì</a:t>
            </a:r>
            <a:r>
              <a:rPr lang="en-US" dirty="0"/>
              <a:t> </a:t>
            </a:r>
            <a:r>
              <a:rPr lang="en-US" dirty="0" err="1"/>
              <a:t>phổ</a:t>
            </a:r>
            <a:r>
              <a:rPr lang="en-US" dirty="0"/>
              <a:t> </a:t>
            </a:r>
            <a:r>
              <a:rPr lang="en-US" dirty="0" err="1"/>
              <a:t>biến</a:t>
            </a:r>
            <a:r>
              <a:rPr lang="en-US" dirty="0"/>
              <a:t>. </a:t>
            </a:r>
            <a:r>
              <a:rPr lang="en-US" dirty="0" err="1"/>
              <a:t>Nhờ</a:t>
            </a:r>
            <a:r>
              <a:rPr lang="en-US" dirty="0"/>
              <a:t> </a:t>
            </a:r>
            <a:r>
              <a:rPr lang="en-US" dirty="0" err="1"/>
              <a:t>có</a:t>
            </a:r>
            <a:r>
              <a:rPr lang="en-US" dirty="0"/>
              <a:t> </a:t>
            </a:r>
            <a:r>
              <a:rPr lang="en-US" dirty="0" err="1"/>
              <a:t>dự</a:t>
            </a:r>
            <a:r>
              <a:rPr lang="en-US" dirty="0"/>
              <a:t> </a:t>
            </a:r>
            <a:r>
              <a:rPr lang="en-US" dirty="0" err="1"/>
              <a:t>án</a:t>
            </a:r>
            <a:r>
              <a:rPr lang="en-US" dirty="0"/>
              <a:t> Gremlin/Blueprint, </a:t>
            </a:r>
            <a:r>
              <a:rPr lang="en-US" dirty="0" err="1"/>
              <a:t>chúng</a:t>
            </a:r>
            <a:r>
              <a:rPr lang="en-US" dirty="0"/>
              <a:t> ta </a:t>
            </a:r>
            <a:r>
              <a:rPr lang="en-US" dirty="0" err="1"/>
              <a:t>dễ</a:t>
            </a:r>
            <a:r>
              <a:rPr lang="en-US" dirty="0"/>
              <a:t> </a:t>
            </a:r>
            <a:r>
              <a:rPr lang="en-US" dirty="0" err="1"/>
              <a:t>dàng</a:t>
            </a:r>
            <a:r>
              <a:rPr lang="en-US" dirty="0"/>
              <a:t> </a:t>
            </a:r>
            <a:r>
              <a:rPr lang="en-US" dirty="0" err="1"/>
              <a:t>truy</a:t>
            </a:r>
            <a:r>
              <a:rPr lang="en-US" dirty="0"/>
              <a:t> </a:t>
            </a:r>
            <a:r>
              <a:rPr lang="en-US" dirty="0" err="1"/>
              <a:t>cập</a:t>
            </a:r>
            <a:r>
              <a:rPr lang="en-US" dirty="0"/>
              <a:t> </a:t>
            </a:r>
            <a:r>
              <a:rPr lang="en-US" dirty="0" err="1"/>
              <a:t>được</a:t>
            </a:r>
            <a:r>
              <a:rPr lang="en-US" dirty="0"/>
              <a:t> </a:t>
            </a:r>
            <a:r>
              <a:rPr lang="en-US" dirty="0" err="1"/>
              <a:t>nhưng</a:t>
            </a:r>
            <a:r>
              <a:rPr lang="en-US" dirty="0"/>
              <a:t> </a:t>
            </a:r>
            <a:r>
              <a:rPr lang="en-US" dirty="0" err="1"/>
              <a:t>thuật</a:t>
            </a:r>
            <a:r>
              <a:rPr lang="en-US" dirty="0"/>
              <a:t> </a:t>
            </a:r>
            <a:r>
              <a:rPr lang="en-US" dirty="0" err="1"/>
              <a:t>toán</a:t>
            </a:r>
            <a:r>
              <a:rPr lang="en-US" dirty="0"/>
              <a:t> </a:t>
            </a:r>
            <a:r>
              <a:rPr lang="en-US" dirty="0" err="1"/>
              <a:t>của</a:t>
            </a:r>
            <a:r>
              <a:rPr lang="en-US" dirty="0"/>
              <a:t> JUNG. </a:t>
            </a:r>
            <a:r>
              <a:rPr lang="en-US" dirty="0" err="1"/>
              <a:t>Ví</a:t>
            </a:r>
            <a:r>
              <a:rPr lang="en-US" dirty="0"/>
              <a:t> </a:t>
            </a:r>
            <a:r>
              <a:rPr lang="en-US" dirty="0" err="1"/>
              <a:t>dụ</a:t>
            </a:r>
            <a:r>
              <a:rPr lang="en-US" dirty="0"/>
              <a:t>: PageRank, HITS, Voltage, centrality, graph-as-a-matrix</a:t>
            </a:r>
            <a:r>
              <a:rPr lang="en-US" dirty="0" smtClean="0"/>
              <a:t>.</a:t>
            </a:r>
          </a:p>
          <a:p>
            <a:pPr lvl="1"/>
            <a:r>
              <a:rPr lang="en-US" dirty="0" err="1"/>
              <a:t>Để</a:t>
            </a:r>
            <a:r>
              <a:rPr lang="en-US" dirty="0"/>
              <a:t> </a:t>
            </a:r>
            <a:r>
              <a:rPr lang="en-US" dirty="0" err="1"/>
              <a:t>dùng</a:t>
            </a:r>
            <a:r>
              <a:rPr lang="en-US" dirty="0"/>
              <a:t> JUNG </a:t>
            </a:r>
            <a:r>
              <a:rPr lang="en-US" dirty="0" err="1"/>
              <a:t>chúng</a:t>
            </a:r>
            <a:r>
              <a:rPr lang="en-US" dirty="0"/>
              <a:t> ta </a:t>
            </a:r>
            <a:r>
              <a:rPr lang="en-US" dirty="0" err="1"/>
              <a:t>cần</a:t>
            </a:r>
            <a:r>
              <a:rPr lang="en-US" dirty="0"/>
              <a:t> </a:t>
            </a:r>
            <a:r>
              <a:rPr lang="en-US" dirty="0" err="1"/>
              <a:t>gói</a:t>
            </a:r>
            <a:r>
              <a:rPr lang="en-US" dirty="0"/>
              <a:t> Neo4j </a:t>
            </a:r>
            <a:r>
              <a:rPr lang="en-US" dirty="0" err="1"/>
              <a:t>vào</a:t>
            </a:r>
            <a:r>
              <a:rPr lang="en-US" dirty="0"/>
              <a:t> </a:t>
            </a:r>
            <a:r>
              <a:rPr lang="en-US" dirty="0" err="1"/>
              <a:t>trong</a:t>
            </a:r>
            <a:r>
              <a:rPr lang="en-US" dirty="0"/>
              <a:t> </a:t>
            </a:r>
            <a:r>
              <a:rPr lang="en-US" dirty="0" err="1"/>
              <a:t>một</a:t>
            </a:r>
            <a:r>
              <a:rPr lang="en-US" dirty="0"/>
              <a:t> </a:t>
            </a:r>
            <a:r>
              <a:rPr lang="en-US" dirty="0" err="1"/>
              <a:t>đồ</a:t>
            </a:r>
            <a:r>
              <a:rPr lang="en-US" dirty="0"/>
              <a:t> </a:t>
            </a:r>
            <a:r>
              <a:rPr lang="en-US" dirty="0" err="1"/>
              <a:t>thị</a:t>
            </a:r>
            <a:r>
              <a:rPr lang="en-US" dirty="0"/>
              <a:t> JUNG </a:t>
            </a:r>
            <a:r>
              <a:rPr lang="en-US" dirty="0" err="1"/>
              <a:t>mới</a:t>
            </a:r>
            <a:r>
              <a:rPr lang="en-US" dirty="0"/>
              <a:t>. </a:t>
            </a:r>
            <a:r>
              <a:rPr lang="en-US" dirty="0" err="1"/>
              <a:t>Để</a:t>
            </a:r>
            <a:r>
              <a:rPr lang="en-US" dirty="0"/>
              <a:t> </a:t>
            </a:r>
            <a:r>
              <a:rPr lang="en-US" dirty="0" err="1"/>
              <a:t>truy</a:t>
            </a:r>
            <a:r>
              <a:rPr lang="en-US" dirty="0"/>
              <a:t> </a:t>
            </a:r>
            <a:r>
              <a:rPr lang="en-US" dirty="0" err="1"/>
              <a:t>cập</a:t>
            </a:r>
            <a:r>
              <a:rPr lang="en-US" dirty="0"/>
              <a:t> </a:t>
            </a:r>
            <a:r>
              <a:rPr lang="en-US" dirty="0" err="1"/>
              <a:t>đồ</a:t>
            </a:r>
            <a:r>
              <a:rPr lang="en-US" dirty="0"/>
              <a:t> </a:t>
            </a:r>
            <a:r>
              <a:rPr lang="en-US" dirty="0" err="1"/>
              <a:t>thị</a:t>
            </a:r>
            <a:r>
              <a:rPr lang="en-US" dirty="0"/>
              <a:t> JUNG graph, </a:t>
            </a:r>
            <a:r>
              <a:rPr lang="en-US" dirty="0" err="1"/>
              <a:t>chúng</a:t>
            </a:r>
            <a:r>
              <a:rPr lang="en-US" dirty="0"/>
              <a:t> ta </a:t>
            </a:r>
            <a:r>
              <a:rPr lang="en-US" dirty="0" err="1"/>
              <a:t>cần</a:t>
            </a:r>
            <a:r>
              <a:rPr lang="en-US" dirty="0"/>
              <a:t> </a:t>
            </a:r>
            <a:r>
              <a:rPr lang="en-US" dirty="0" err="1"/>
              <a:t>thực</a:t>
            </a:r>
            <a:r>
              <a:rPr lang="en-US" dirty="0"/>
              <a:t> </a:t>
            </a:r>
            <a:r>
              <a:rPr lang="en-US" dirty="0" err="1"/>
              <a:t>hiện</a:t>
            </a:r>
            <a:r>
              <a:rPr lang="en-US" dirty="0"/>
              <a:t> </a:t>
            </a:r>
            <a:r>
              <a:rPr lang="en-US" dirty="0" err="1"/>
              <a:t>một</a:t>
            </a:r>
            <a:r>
              <a:rPr lang="en-US" dirty="0"/>
              <a:t> </a:t>
            </a:r>
            <a:r>
              <a:rPr lang="en-US" dirty="0" err="1"/>
              <a:t>trong</a:t>
            </a:r>
            <a:r>
              <a:rPr lang="en-US" dirty="0"/>
              <a:t> </a:t>
            </a:r>
            <a:r>
              <a:rPr lang="en-US" dirty="0" err="1"/>
              <a:t>hai</a:t>
            </a:r>
            <a:r>
              <a:rPr lang="en-US" dirty="0"/>
              <a:t> </a:t>
            </a:r>
            <a:r>
              <a:rPr lang="en-US" dirty="0" err="1"/>
              <a:t>cách</a:t>
            </a:r>
            <a:r>
              <a:rPr lang="en-US" dirty="0"/>
              <a:t>: </a:t>
            </a:r>
            <a:r>
              <a:rPr lang="en-US" dirty="0" err="1"/>
              <a:t>Tải</a:t>
            </a:r>
            <a:r>
              <a:rPr lang="en-US" dirty="0"/>
              <a:t> </a:t>
            </a:r>
            <a:r>
              <a:rPr lang="en-US" dirty="0" err="1"/>
              <a:t>và</a:t>
            </a:r>
            <a:r>
              <a:rPr lang="en-US" dirty="0"/>
              <a:t> </a:t>
            </a:r>
            <a:r>
              <a:rPr lang="en-US" dirty="0" err="1"/>
              <a:t>cài</a:t>
            </a:r>
            <a:r>
              <a:rPr lang="en-US" dirty="0"/>
              <a:t> </a:t>
            </a:r>
            <a:r>
              <a:rPr lang="en-US" dirty="0" err="1"/>
              <a:t>đặt</a:t>
            </a:r>
            <a:r>
              <a:rPr lang="en-US" dirty="0"/>
              <a:t> Blueprint </a:t>
            </a:r>
            <a:r>
              <a:rPr lang="en-US" dirty="0" err="1"/>
              <a:t>và</a:t>
            </a:r>
            <a:r>
              <a:rPr lang="en-US" dirty="0"/>
              <a:t> JUNG (file jar) </a:t>
            </a:r>
            <a:r>
              <a:rPr lang="en-US" dirty="0" err="1"/>
              <a:t>vào</a:t>
            </a:r>
            <a:r>
              <a:rPr lang="en-US" dirty="0"/>
              <a:t> </a:t>
            </a:r>
            <a:r>
              <a:rPr lang="en-US" dirty="0" err="1"/>
              <a:t>thư</a:t>
            </a:r>
            <a:r>
              <a:rPr lang="en-US" dirty="0"/>
              <a:t> </a:t>
            </a:r>
            <a:r>
              <a:rPr lang="en-US" dirty="0" err="1"/>
              <a:t>mục</a:t>
            </a:r>
            <a:r>
              <a:rPr lang="en-US" dirty="0"/>
              <a:t> Neo4j server libs  </a:t>
            </a:r>
            <a:r>
              <a:rPr lang="en-US" dirty="0" err="1"/>
              <a:t>sau</a:t>
            </a:r>
            <a:r>
              <a:rPr lang="en-US" dirty="0"/>
              <a:t> </a:t>
            </a:r>
            <a:r>
              <a:rPr lang="en-US" dirty="0" err="1"/>
              <a:t>đó</a:t>
            </a:r>
            <a:r>
              <a:rPr lang="en-US" dirty="0"/>
              <a:t> </a:t>
            </a:r>
            <a:r>
              <a:rPr lang="en-US" dirty="0" err="1"/>
              <a:t>khởi</a:t>
            </a:r>
            <a:r>
              <a:rPr lang="en-US" dirty="0"/>
              <a:t> </a:t>
            </a:r>
            <a:r>
              <a:rPr lang="en-US" dirty="0" err="1"/>
              <a:t>động</a:t>
            </a:r>
            <a:r>
              <a:rPr lang="en-US" dirty="0"/>
              <a:t> </a:t>
            </a:r>
            <a:r>
              <a:rPr lang="en-US" dirty="0" err="1"/>
              <a:t>lại</a:t>
            </a:r>
            <a:r>
              <a:rPr lang="en-US" dirty="0"/>
              <a:t> server, </a:t>
            </a:r>
            <a:r>
              <a:rPr lang="en-US" dirty="0" err="1"/>
              <a:t>hoặc</a:t>
            </a:r>
            <a:r>
              <a:rPr lang="en-US" dirty="0"/>
              <a:t> </a:t>
            </a:r>
            <a:r>
              <a:rPr lang="en-US" dirty="0" err="1"/>
              <a:t>tải</a:t>
            </a:r>
            <a:r>
              <a:rPr lang="en-US" dirty="0"/>
              <a:t> </a:t>
            </a:r>
            <a:r>
              <a:rPr lang="en-US" dirty="0" err="1"/>
              <a:t>gói</a:t>
            </a:r>
            <a:r>
              <a:rPr lang="en-US" dirty="0"/>
              <a:t> </a:t>
            </a:r>
            <a:r>
              <a:rPr lang="en-US" dirty="0" err="1"/>
              <a:t>cài</a:t>
            </a:r>
            <a:r>
              <a:rPr lang="en-US" dirty="0"/>
              <a:t> </a:t>
            </a:r>
            <a:r>
              <a:rPr lang="en-US" dirty="0" err="1"/>
              <a:t>đặt</a:t>
            </a:r>
            <a:r>
              <a:rPr lang="en-US" dirty="0"/>
              <a:t> </a:t>
            </a:r>
            <a:r>
              <a:rPr lang="en-US" dirty="0" err="1"/>
              <a:t>trước</a:t>
            </a:r>
            <a:r>
              <a:rPr lang="en-US" dirty="0"/>
              <a:t> Gremlin console.</a:t>
            </a:r>
          </a:p>
        </p:txBody>
      </p:sp>
    </p:spTree>
    <p:extLst>
      <p:ext uri="{BB962C8B-B14F-4D97-AF65-F5344CB8AC3E}">
        <p14:creationId xmlns:p14="http://schemas.microsoft.com/office/powerpoint/2010/main" val="19807367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err="1"/>
              <a:t>Thuật</a:t>
            </a:r>
            <a:r>
              <a:rPr lang="en-US" dirty="0"/>
              <a:t> </a:t>
            </a:r>
            <a:r>
              <a:rPr lang="en-US" dirty="0" err="1"/>
              <a:t>toán</a:t>
            </a:r>
            <a:r>
              <a:rPr lang="en-US" dirty="0"/>
              <a:t> External Algorithms:</a:t>
            </a:r>
          </a:p>
          <a:p>
            <a:pPr lvl="1"/>
            <a:r>
              <a:rPr lang="en-US" dirty="0" err="1"/>
              <a:t>Thuật</a:t>
            </a:r>
            <a:r>
              <a:rPr lang="en-US" dirty="0"/>
              <a:t> </a:t>
            </a:r>
            <a:r>
              <a:rPr lang="en-US" dirty="0" err="1"/>
              <a:t>toán</a:t>
            </a:r>
            <a:r>
              <a:rPr lang="en-US" dirty="0"/>
              <a:t> JUNG </a:t>
            </a:r>
            <a:r>
              <a:rPr lang="en-US" dirty="0" err="1"/>
              <a:t>của</a:t>
            </a:r>
            <a:r>
              <a:rPr lang="en-US" dirty="0"/>
              <a:t> </a:t>
            </a:r>
            <a:r>
              <a:rPr lang="en-US" dirty="0" err="1"/>
              <a:t>chúng</a:t>
            </a:r>
            <a:r>
              <a:rPr lang="en-US" dirty="0"/>
              <a:t> ta </a:t>
            </a:r>
            <a:r>
              <a:rPr lang="en-US" dirty="0" err="1"/>
              <a:t>nên</a:t>
            </a:r>
            <a:r>
              <a:rPr lang="en-US" dirty="0"/>
              <a:t> </a:t>
            </a:r>
            <a:r>
              <a:rPr lang="en-US" dirty="0" err="1"/>
              <a:t>áp</a:t>
            </a:r>
            <a:r>
              <a:rPr lang="en-US" dirty="0"/>
              <a:t> </a:t>
            </a:r>
            <a:r>
              <a:rPr lang="en-US" dirty="0" err="1"/>
              <a:t>dụng</a:t>
            </a:r>
            <a:r>
              <a:rPr lang="en-US" dirty="0"/>
              <a:t> </a:t>
            </a:r>
            <a:r>
              <a:rPr lang="en-US" dirty="0" err="1"/>
              <a:t>cho</a:t>
            </a:r>
            <a:r>
              <a:rPr lang="en-US" dirty="0"/>
              <a:t> </a:t>
            </a:r>
            <a:r>
              <a:rPr lang="en-US" dirty="0" err="1"/>
              <a:t>tập</a:t>
            </a:r>
            <a:r>
              <a:rPr lang="en-US" dirty="0"/>
              <a:t> </a:t>
            </a:r>
            <a:r>
              <a:rPr lang="en-US" dirty="0" err="1"/>
              <a:t>nhiều</a:t>
            </a:r>
            <a:r>
              <a:rPr lang="en-US" dirty="0"/>
              <a:t> actor, do </a:t>
            </a:r>
            <a:r>
              <a:rPr lang="en-US" dirty="0" err="1"/>
              <a:t>vậy</a:t>
            </a:r>
            <a:r>
              <a:rPr lang="en-US" dirty="0"/>
              <a:t> </a:t>
            </a:r>
            <a:r>
              <a:rPr lang="en-US" dirty="0" err="1"/>
              <a:t>chúng</a:t>
            </a:r>
            <a:r>
              <a:rPr lang="en-US" dirty="0"/>
              <a:t> ta </a:t>
            </a:r>
            <a:r>
              <a:rPr lang="en-US" dirty="0" err="1"/>
              <a:t>có</a:t>
            </a:r>
            <a:r>
              <a:rPr lang="en-US" dirty="0"/>
              <a:t> </a:t>
            </a:r>
            <a:r>
              <a:rPr lang="en-US" dirty="0" err="1"/>
              <a:t>thể</a:t>
            </a:r>
            <a:r>
              <a:rPr lang="en-US" dirty="0"/>
              <a:t> </a:t>
            </a:r>
            <a:r>
              <a:rPr lang="en-US" dirty="0" err="1"/>
              <a:t>cài</a:t>
            </a:r>
            <a:r>
              <a:rPr lang="en-US" dirty="0"/>
              <a:t> </a:t>
            </a:r>
            <a:r>
              <a:rPr lang="en-US" dirty="0" err="1"/>
              <a:t>một</a:t>
            </a:r>
            <a:r>
              <a:rPr lang="en-US" dirty="0"/>
              <a:t> transformer </a:t>
            </a:r>
            <a:r>
              <a:rPr lang="en-US" dirty="0" err="1"/>
              <a:t>để</a:t>
            </a:r>
            <a:r>
              <a:rPr lang="en-US" dirty="0"/>
              <a:t> </a:t>
            </a:r>
            <a:r>
              <a:rPr lang="en-US" dirty="0" err="1"/>
              <a:t>tìm</a:t>
            </a:r>
            <a:r>
              <a:rPr lang="en-US" dirty="0"/>
              <a:t> </a:t>
            </a:r>
            <a:r>
              <a:rPr lang="en-US" dirty="0" err="1"/>
              <a:t>chỉ</a:t>
            </a:r>
            <a:r>
              <a:rPr lang="en-US" dirty="0"/>
              <a:t> </a:t>
            </a:r>
            <a:r>
              <a:rPr lang="en-US" dirty="0" err="1"/>
              <a:t>một</a:t>
            </a:r>
            <a:r>
              <a:rPr lang="en-US" dirty="0"/>
              <a:t> node</a:t>
            </a:r>
            <a:r>
              <a:rPr lang="en-US" dirty="0" smtClean="0"/>
              <a:t>.</a:t>
            </a:r>
          </a:p>
          <a:p>
            <a:pPr lvl="1"/>
            <a:r>
              <a:rPr lang="en-US" dirty="0"/>
              <a:t>T = new </a:t>
            </a:r>
            <a:r>
              <a:rPr lang="en-US" dirty="0" err="1"/>
              <a:t>EdgeLableTransformer</a:t>
            </a:r>
            <a:r>
              <a:rPr lang="en-US" dirty="0"/>
              <a:t>([ACTED_IN’)] as Set, false)</a:t>
            </a:r>
          </a:p>
          <a:p>
            <a:pPr lvl="1"/>
            <a:r>
              <a:rPr lang="en-US" dirty="0" err="1"/>
              <a:t>Tiếp</a:t>
            </a:r>
            <a:r>
              <a:rPr lang="en-US" dirty="0"/>
              <a:t> </a:t>
            </a:r>
            <a:r>
              <a:rPr lang="en-US" dirty="0" err="1"/>
              <a:t>theo</a:t>
            </a:r>
            <a:r>
              <a:rPr lang="en-US" dirty="0"/>
              <a:t> </a:t>
            </a:r>
            <a:r>
              <a:rPr lang="en-US" dirty="0" err="1"/>
              <a:t>chúng</a:t>
            </a:r>
            <a:r>
              <a:rPr lang="en-US" dirty="0"/>
              <a:t> ta </a:t>
            </a:r>
            <a:r>
              <a:rPr lang="en-US" dirty="0" err="1"/>
              <a:t>cần</a:t>
            </a:r>
            <a:r>
              <a:rPr lang="en-US" dirty="0"/>
              <a:t> import </a:t>
            </a:r>
            <a:r>
              <a:rPr lang="en-US" dirty="0" err="1"/>
              <a:t>thuật</a:t>
            </a:r>
            <a:r>
              <a:rPr lang="en-US" dirty="0"/>
              <a:t> </a:t>
            </a:r>
            <a:r>
              <a:rPr lang="en-US" dirty="0" err="1"/>
              <a:t>toán</a:t>
            </a:r>
            <a:r>
              <a:rPr lang="en-US" dirty="0"/>
              <a:t>, </a:t>
            </a:r>
            <a:r>
              <a:rPr lang="en-US" dirty="0" err="1"/>
              <a:t>truyền</a:t>
            </a:r>
            <a:r>
              <a:rPr lang="en-US" dirty="0"/>
              <a:t> </a:t>
            </a:r>
            <a:r>
              <a:rPr lang="en-US" dirty="0" err="1"/>
              <a:t>vào</a:t>
            </a:r>
            <a:r>
              <a:rPr lang="en-US" dirty="0"/>
              <a:t> </a:t>
            </a:r>
            <a:r>
              <a:rPr lang="en-US" dirty="0" err="1"/>
              <a:t>GraphJung</a:t>
            </a:r>
            <a:r>
              <a:rPr lang="en-US" dirty="0"/>
              <a:t> and Transformer</a:t>
            </a:r>
            <a:r>
              <a:rPr lang="en-US" dirty="0" smtClean="0"/>
              <a:t>.</a:t>
            </a:r>
          </a:p>
          <a:p>
            <a:pPr lvl="1"/>
            <a:endParaRPr lang="en-US" dirty="0"/>
          </a:p>
        </p:txBody>
      </p:sp>
      <p:pic>
        <p:nvPicPr>
          <p:cNvPr id="6" name="Ảnh 5"/>
          <p:cNvPicPr/>
          <p:nvPr/>
        </p:nvPicPr>
        <p:blipFill>
          <a:blip r:embed="rId2"/>
          <a:stretch>
            <a:fillRect/>
          </a:stretch>
        </p:blipFill>
        <p:spPr>
          <a:xfrm>
            <a:off x="1505576" y="4413276"/>
            <a:ext cx="9761336" cy="1047365"/>
          </a:xfrm>
          <a:prstGeom prst="rect">
            <a:avLst/>
          </a:prstGeom>
        </p:spPr>
      </p:pic>
    </p:spTree>
    <p:extLst>
      <p:ext uri="{BB962C8B-B14F-4D97-AF65-F5344CB8AC3E}">
        <p14:creationId xmlns:p14="http://schemas.microsoft.com/office/powerpoint/2010/main" val="213167778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err="1"/>
              <a:t>Thuật</a:t>
            </a:r>
            <a:r>
              <a:rPr lang="en-US" dirty="0"/>
              <a:t> </a:t>
            </a:r>
            <a:r>
              <a:rPr lang="en-US" dirty="0" err="1"/>
              <a:t>toán</a:t>
            </a:r>
            <a:r>
              <a:rPr lang="en-US" dirty="0"/>
              <a:t> External Algorithms:</a:t>
            </a:r>
          </a:p>
          <a:p>
            <a:pPr lvl="1"/>
            <a:r>
              <a:rPr lang="en-US" dirty="0" err="1"/>
              <a:t>Thuật</a:t>
            </a:r>
            <a:r>
              <a:rPr lang="en-US" dirty="0"/>
              <a:t> </a:t>
            </a:r>
            <a:r>
              <a:rPr lang="en-US" dirty="0" err="1"/>
              <a:t>toán</a:t>
            </a:r>
            <a:r>
              <a:rPr lang="en-US" dirty="0"/>
              <a:t> JUNG </a:t>
            </a:r>
            <a:r>
              <a:rPr lang="en-US" dirty="0" err="1"/>
              <a:t>của</a:t>
            </a:r>
            <a:r>
              <a:rPr lang="en-US" dirty="0"/>
              <a:t> </a:t>
            </a:r>
            <a:r>
              <a:rPr lang="en-US" dirty="0" err="1"/>
              <a:t>chúng</a:t>
            </a:r>
            <a:r>
              <a:rPr lang="en-US" dirty="0"/>
              <a:t> ta </a:t>
            </a:r>
            <a:r>
              <a:rPr lang="en-US" dirty="0" err="1"/>
              <a:t>nên</a:t>
            </a:r>
            <a:r>
              <a:rPr lang="en-US" dirty="0"/>
              <a:t> </a:t>
            </a:r>
            <a:r>
              <a:rPr lang="en-US" dirty="0" err="1"/>
              <a:t>áp</a:t>
            </a:r>
            <a:r>
              <a:rPr lang="en-US" dirty="0"/>
              <a:t> </a:t>
            </a:r>
            <a:r>
              <a:rPr lang="en-US" dirty="0" err="1"/>
              <a:t>dụng</a:t>
            </a:r>
            <a:r>
              <a:rPr lang="en-US" dirty="0"/>
              <a:t> </a:t>
            </a:r>
            <a:r>
              <a:rPr lang="en-US" dirty="0" err="1"/>
              <a:t>cho</a:t>
            </a:r>
            <a:r>
              <a:rPr lang="en-US" dirty="0"/>
              <a:t> </a:t>
            </a:r>
            <a:r>
              <a:rPr lang="en-US" dirty="0" err="1"/>
              <a:t>tập</a:t>
            </a:r>
            <a:r>
              <a:rPr lang="en-US" dirty="0"/>
              <a:t> </a:t>
            </a:r>
            <a:r>
              <a:rPr lang="en-US" dirty="0" err="1"/>
              <a:t>nhiều</a:t>
            </a:r>
            <a:r>
              <a:rPr lang="en-US" dirty="0"/>
              <a:t> actor, do </a:t>
            </a:r>
            <a:r>
              <a:rPr lang="en-US" dirty="0" err="1"/>
              <a:t>vậy</a:t>
            </a:r>
            <a:r>
              <a:rPr lang="en-US" dirty="0"/>
              <a:t> </a:t>
            </a:r>
            <a:r>
              <a:rPr lang="en-US" dirty="0" err="1"/>
              <a:t>chúng</a:t>
            </a:r>
            <a:r>
              <a:rPr lang="en-US" dirty="0"/>
              <a:t> ta </a:t>
            </a:r>
            <a:r>
              <a:rPr lang="en-US" dirty="0" err="1"/>
              <a:t>có</a:t>
            </a:r>
            <a:r>
              <a:rPr lang="en-US" dirty="0"/>
              <a:t> </a:t>
            </a:r>
            <a:r>
              <a:rPr lang="en-US" dirty="0" err="1"/>
              <a:t>thể</a:t>
            </a:r>
            <a:r>
              <a:rPr lang="en-US" dirty="0"/>
              <a:t> </a:t>
            </a:r>
            <a:r>
              <a:rPr lang="en-US" dirty="0" err="1"/>
              <a:t>cài</a:t>
            </a:r>
            <a:r>
              <a:rPr lang="en-US" dirty="0"/>
              <a:t> </a:t>
            </a:r>
            <a:r>
              <a:rPr lang="en-US" dirty="0" err="1"/>
              <a:t>một</a:t>
            </a:r>
            <a:r>
              <a:rPr lang="en-US" dirty="0"/>
              <a:t> transformer </a:t>
            </a:r>
            <a:r>
              <a:rPr lang="en-US" dirty="0" err="1"/>
              <a:t>để</a:t>
            </a:r>
            <a:r>
              <a:rPr lang="en-US" dirty="0"/>
              <a:t> </a:t>
            </a:r>
            <a:r>
              <a:rPr lang="en-US" dirty="0" err="1"/>
              <a:t>tìm</a:t>
            </a:r>
            <a:r>
              <a:rPr lang="en-US" dirty="0"/>
              <a:t> </a:t>
            </a:r>
            <a:r>
              <a:rPr lang="en-US" dirty="0" err="1"/>
              <a:t>chỉ</a:t>
            </a:r>
            <a:r>
              <a:rPr lang="en-US" dirty="0"/>
              <a:t> </a:t>
            </a:r>
            <a:r>
              <a:rPr lang="en-US" dirty="0" err="1"/>
              <a:t>một</a:t>
            </a:r>
            <a:r>
              <a:rPr lang="en-US" dirty="0"/>
              <a:t> node</a:t>
            </a:r>
            <a:r>
              <a:rPr lang="en-US" dirty="0" smtClean="0"/>
              <a:t>.</a:t>
            </a:r>
          </a:p>
          <a:p>
            <a:pPr lvl="1"/>
            <a:r>
              <a:rPr lang="en-US" dirty="0"/>
              <a:t>T = new </a:t>
            </a:r>
            <a:r>
              <a:rPr lang="en-US" dirty="0" err="1"/>
              <a:t>EdgeLableTransformer</a:t>
            </a:r>
            <a:r>
              <a:rPr lang="en-US" dirty="0"/>
              <a:t>([ACTED_IN’)] as Set, false)</a:t>
            </a:r>
          </a:p>
          <a:p>
            <a:pPr lvl="1"/>
            <a:r>
              <a:rPr lang="en-US" dirty="0" err="1"/>
              <a:t>Tiếp</a:t>
            </a:r>
            <a:r>
              <a:rPr lang="en-US" dirty="0"/>
              <a:t> </a:t>
            </a:r>
            <a:r>
              <a:rPr lang="en-US" dirty="0" err="1"/>
              <a:t>theo</a:t>
            </a:r>
            <a:r>
              <a:rPr lang="en-US" dirty="0"/>
              <a:t> </a:t>
            </a:r>
            <a:r>
              <a:rPr lang="en-US" dirty="0" err="1"/>
              <a:t>chúng</a:t>
            </a:r>
            <a:r>
              <a:rPr lang="en-US" dirty="0"/>
              <a:t> ta </a:t>
            </a:r>
            <a:r>
              <a:rPr lang="en-US" dirty="0" err="1"/>
              <a:t>cần</a:t>
            </a:r>
            <a:r>
              <a:rPr lang="en-US" dirty="0"/>
              <a:t> import </a:t>
            </a:r>
            <a:r>
              <a:rPr lang="en-US" dirty="0" err="1"/>
              <a:t>thuật</a:t>
            </a:r>
            <a:r>
              <a:rPr lang="en-US" dirty="0"/>
              <a:t> </a:t>
            </a:r>
            <a:r>
              <a:rPr lang="en-US" dirty="0" err="1"/>
              <a:t>toán</a:t>
            </a:r>
            <a:r>
              <a:rPr lang="en-US" dirty="0"/>
              <a:t>, </a:t>
            </a:r>
            <a:r>
              <a:rPr lang="en-US" dirty="0" err="1"/>
              <a:t>truyền</a:t>
            </a:r>
            <a:r>
              <a:rPr lang="en-US" dirty="0"/>
              <a:t> </a:t>
            </a:r>
            <a:r>
              <a:rPr lang="en-US" dirty="0" err="1"/>
              <a:t>vào</a:t>
            </a:r>
            <a:r>
              <a:rPr lang="en-US" dirty="0"/>
              <a:t> </a:t>
            </a:r>
            <a:r>
              <a:rPr lang="en-US" dirty="0" err="1"/>
              <a:t>GraphJung</a:t>
            </a:r>
            <a:r>
              <a:rPr lang="en-US" dirty="0"/>
              <a:t> and Transformer</a:t>
            </a:r>
            <a:r>
              <a:rPr lang="en-US" dirty="0" smtClean="0"/>
              <a:t>.</a:t>
            </a:r>
          </a:p>
          <a:p>
            <a:pPr lvl="1"/>
            <a:endParaRPr lang="en-US" dirty="0"/>
          </a:p>
        </p:txBody>
      </p:sp>
      <p:pic>
        <p:nvPicPr>
          <p:cNvPr id="6" name="Ảnh 5"/>
          <p:cNvPicPr/>
          <p:nvPr/>
        </p:nvPicPr>
        <p:blipFill>
          <a:blip r:embed="rId2"/>
          <a:stretch>
            <a:fillRect/>
          </a:stretch>
        </p:blipFill>
        <p:spPr>
          <a:xfrm>
            <a:off x="1505576" y="4413276"/>
            <a:ext cx="9761336" cy="1047365"/>
          </a:xfrm>
          <a:prstGeom prst="rect">
            <a:avLst/>
          </a:prstGeom>
        </p:spPr>
      </p:pic>
    </p:spTree>
    <p:extLst>
      <p:ext uri="{BB962C8B-B14F-4D97-AF65-F5344CB8AC3E}">
        <p14:creationId xmlns:p14="http://schemas.microsoft.com/office/powerpoint/2010/main" val="170386061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err="1"/>
              <a:t>Thuật</a:t>
            </a:r>
            <a:r>
              <a:rPr lang="en-US" dirty="0"/>
              <a:t> </a:t>
            </a:r>
            <a:r>
              <a:rPr lang="en-US" dirty="0" err="1"/>
              <a:t>toán</a:t>
            </a:r>
            <a:r>
              <a:rPr lang="en-US" dirty="0"/>
              <a:t> External Algorithms:</a:t>
            </a:r>
          </a:p>
          <a:p>
            <a:pPr lvl="1"/>
            <a:r>
              <a:rPr lang="en-US" dirty="0" err="1"/>
              <a:t>Với</a:t>
            </a:r>
            <a:r>
              <a:rPr lang="en-US" dirty="0"/>
              <a:t> </a:t>
            </a:r>
            <a:r>
              <a:rPr lang="en-US" dirty="0" err="1"/>
              <a:t>nó</a:t>
            </a:r>
            <a:r>
              <a:rPr lang="en-US" dirty="0"/>
              <a:t>, </a:t>
            </a:r>
            <a:r>
              <a:rPr lang="en-US" dirty="0" err="1"/>
              <a:t>chúng</a:t>
            </a:r>
            <a:r>
              <a:rPr lang="en-US" dirty="0"/>
              <a:t> ta </a:t>
            </a:r>
            <a:r>
              <a:rPr lang="en-US" dirty="0" err="1"/>
              <a:t>có</a:t>
            </a:r>
            <a:r>
              <a:rPr lang="en-US" dirty="0"/>
              <a:t> </a:t>
            </a:r>
            <a:r>
              <a:rPr lang="en-US" dirty="0" err="1"/>
              <a:t>thể</a:t>
            </a:r>
            <a:r>
              <a:rPr lang="en-US" dirty="0"/>
              <a:t> </a:t>
            </a:r>
            <a:r>
              <a:rPr lang="en-US" dirty="0" err="1"/>
              <a:t>lấy</a:t>
            </a:r>
            <a:r>
              <a:rPr lang="en-US" dirty="0"/>
              <a:t> </a:t>
            </a:r>
            <a:r>
              <a:rPr lang="en-US" dirty="0" err="1"/>
              <a:t>điểm</a:t>
            </a:r>
            <a:r>
              <a:rPr lang="en-US" dirty="0"/>
              <a:t> </a:t>
            </a:r>
            <a:r>
              <a:rPr lang="en-US" dirty="0" err="1"/>
              <a:t>BarycenterScorer</a:t>
            </a:r>
            <a:r>
              <a:rPr lang="en-US" dirty="0"/>
              <a:t> </a:t>
            </a:r>
            <a:r>
              <a:rPr lang="en-US" dirty="0" err="1"/>
              <a:t>của</a:t>
            </a:r>
            <a:r>
              <a:rPr lang="en-US" dirty="0"/>
              <a:t> </a:t>
            </a:r>
            <a:r>
              <a:rPr lang="en-US" dirty="0" err="1"/>
              <a:t>nhiều</a:t>
            </a:r>
            <a:r>
              <a:rPr lang="en-US" dirty="0"/>
              <a:t> node. </a:t>
            </a:r>
            <a:r>
              <a:rPr lang="en-US" dirty="0" err="1"/>
              <a:t>Hãy</a:t>
            </a:r>
            <a:r>
              <a:rPr lang="en-US" dirty="0"/>
              <a:t> </a:t>
            </a:r>
            <a:r>
              <a:rPr lang="en-US" dirty="0" err="1"/>
              <a:t>tìm</a:t>
            </a:r>
            <a:r>
              <a:rPr lang="en-US" dirty="0"/>
              <a:t> </a:t>
            </a:r>
            <a:r>
              <a:rPr lang="en-US" dirty="0" err="1"/>
              <a:t>ra</a:t>
            </a:r>
            <a:r>
              <a:rPr lang="en-US" dirty="0"/>
              <a:t> </a:t>
            </a:r>
            <a:r>
              <a:rPr lang="en-US" dirty="0" err="1"/>
              <a:t>những</a:t>
            </a:r>
            <a:r>
              <a:rPr lang="en-US" dirty="0"/>
              <a:t> </a:t>
            </a:r>
            <a:r>
              <a:rPr lang="en-US" dirty="0" err="1"/>
              <a:t>điểm</a:t>
            </a:r>
            <a:r>
              <a:rPr lang="en-US" dirty="0"/>
              <a:t> </a:t>
            </a:r>
            <a:r>
              <a:rPr lang="en-US" dirty="0" err="1"/>
              <a:t>đó</a:t>
            </a:r>
            <a:r>
              <a:rPr lang="en-US" dirty="0" smtClean="0"/>
              <a:t>:</a:t>
            </a:r>
          </a:p>
          <a:p>
            <a:pPr lvl="1"/>
            <a:endParaRPr lang="en-US" dirty="0"/>
          </a:p>
          <a:p>
            <a:pPr lvl="1"/>
            <a:endParaRPr lang="en-US" dirty="0"/>
          </a:p>
        </p:txBody>
      </p:sp>
      <p:pic>
        <p:nvPicPr>
          <p:cNvPr id="5" name="Ảnh 4"/>
          <p:cNvPicPr/>
          <p:nvPr/>
        </p:nvPicPr>
        <p:blipFill>
          <a:blip r:embed="rId2"/>
          <a:stretch>
            <a:fillRect/>
          </a:stretch>
        </p:blipFill>
        <p:spPr>
          <a:xfrm>
            <a:off x="1606670" y="3063696"/>
            <a:ext cx="8869913" cy="1714366"/>
          </a:xfrm>
          <a:prstGeom prst="rect">
            <a:avLst/>
          </a:prstGeom>
        </p:spPr>
      </p:pic>
    </p:spTree>
    <p:extLst>
      <p:ext uri="{BB962C8B-B14F-4D97-AF65-F5344CB8AC3E}">
        <p14:creationId xmlns:p14="http://schemas.microsoft.com/office/powerpoint/2010/main" val="408350822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err="1"/>
              <a:t>Thuật</a:t>
            </a:r>
            <a:r>
              <a:rPr lang="en-US" dirty="0"/>
              <a:t> </a:t>
            </a:r>
            <a:r>
              <a:rPr lang="en-US" dirty="0" err="1"/>
              <a:t>toán</a:t>
            </a:r>
            <a:r>
              <a:rPr lang="en-US" dirty="0"/>
              <a:t> External Algorithms:</a:t>
            </a:r>
          </a:p>
          <a:p>
            <a:pPr lvl="1"/>
            <a:r>
              <a:rPr lang="en-US" dirty="0" err="1"/>
              <a:t>BarycenterScorer</a:t>
            </a:r>
            <a:r>
              <a:rPr lang="en-US" dirty="0"/>
              <a:t> </a:t>
            </a:r>
            <a:r>
              <a:rPr lang="en-US" dirty="0" err="1"/>
              <a:t>thì</a:t>
            </a:r>
            <a:r>
              <a:rPr lang="en-US" dirty="0"/>
              <a:t> </a:t>
            </a:r>
            <a:r>
              <a:rPr lang="en-US" dirty="0" err="1"/>
              <a:t>nhanh</a:t>
            </a:r>
            <a:r>
              <a:rPr lang="en-US" dirty="0"/>
              <a:t>, </a:t>
            </a:r>
            <a:r>
              <a:rPr lang="en-US" dirty="0" err="1"/>
              <a:t>nhưng</a:t>
            </a:r>
            <a:r>
              <a:rPr lang="en-US" dirty="0"/>
              <a:t> </a:t>
            </a:r>
            <a:r>
              <a:rPr lang="en-US" dirty="0" err="1"/>
              <a:t>chậm</a:t>
            </a:r>
            <a:r>
              <a:rPr lang="en-US" dirty="0"/>
              <a:t> ở </a:t>
            </a:r>
            <a:r>
              <a:rPr lang="en-US" dirty="0" err="1"/>
              <a:t>quá</a:t>
            </a:r>
            <a:r>
              <a:rPr lang="en-US" dirty="0"/>
              <a:t> </a:t>
            </a:r>
            <a:r>
              <a:rPr lang="en-US" dirty="0" err="1"/>
              <a:t>trình</a:t>
            </a:r>
            <a:r>
              <a:rPr lang="en-US" dirty="0"/>
              <a:t> </a:t>
            </a:r>
            <a:r>
              <a:rPr lang="en-US" dirty="0" err="1"/>
              <a:t>chuyễn</a:t>
            </a:r>
            <a:r>
              <a:rPr lang="en-US" dirty="0"/>
              <a:t> </a:t>
            </a:r>
            <a:r>
              <a:rPr lang="en-US" dirty="0" err="1"/>
              <a:t>đổi</a:t>
            </a:r>
            <a:r>
              <a:rPr lang="en-US" dirty="0"/>
              <a:t> </a:t>
            </a:r>
            <a:r>
              <a:rPr lang="en-US" dirty="0" err="1"/>
              <a:t>giữa</a:t>
            </a:r>
            <a:r>
              <a:rPr lang="en-US" dirty="0"/>
              <a:t> </a:t>
            </a:r>
            <a:r>
              <a:rPr lang="en-US" dirty="0" err="1"/>
              <a:t>các</a:t>
            </a:r>
            <a:r>
              <a:rPr lang="en-US" dirty="0"/>
              <a:t> </a:t>
            </a:r>
            <a:r>
              <a:rPr lang="en-US" dirty="0" err="1"/>
              <a:t>bạn</a:t>
            </a:r>
            <a:r>
              <a:rPr lang="en-US" dirty="0"/>
              <a:t> </a:t>
            </a:r>
            <a:r>
              <a:rPr lang="en-US" dirty="0" err="1"/>
              <a:t>diện</a:t>
            </a:r>
            <a:r>
              <a:rPr lang="en-US" dirty="0"/>
              <a:t> </a:t>
            </a:r>
            <a:r>
              <a:rPr lang="en-US" dirty="0" err="1"/>
              <a:t>được</a:t>
            </a:r>
            <a:r>
              <a:rPr lang="en-US" dirty="0"/>
              <a:t> </a:t>
            </a:r>
            <a:r>
              <a:rPr lang="en-US" dirty="0" err="1"/>
              <a:t>thêm</a:t>
            </a:r>
            <a:r>
              <a:rPr lang="en-US" dirty="0"/>
              <a:t> </a:t>
            </a:r>
            <a:r>
              <a:rPr lang="en-US" dirty="0" err="1"/>
              <a:t>vào</a:t>
            </a:r>
            <a:r>
              <a:rPr lang="en-US" dirty="0"/>
              <a:t>:</a:t>
            </a:r>
          </a:p>
          <a:p>
            <a:pPr lvl="1"/>
            <a:endParaRPr lang="en-US" dirty="0"/>
          </a:p>
        </p:txBody>
      </p:sp>
      <p:pic>
        <p:nvPicPr>
          <p:cNvPr id="6" name="Ảnh 5"/>
          <p:cNvPicPr/>
          <p:nvPr/>
        </p:nvPicPr>
        <p:blipFill>
          <a:blip r:embed="rId2"/>
          <a:stretch>
            <a:fillRect/>
          </a:stretch>
        </p:blipFill>
        <p:spPr>
          <a:xfrm>
            <a:off x="1520735" y="3083645"/>
            <a:ext cx="6721743" cy="2961622"/>
          </a:xfrm>
          <a:prstGeom prst="rect">
            <a:avLst/>
          </a:prstGeom>
        </p:spPr>
      </p:pic>
    </p:spTree>
    <p:extLst>
      <p:ext uri="{BB962C8B-B14F-4D97-AF65-F5344CB8AC3E}">
        <p14:creationId xmlns:p14="http://schemas.microsoft.com/office/powerpoint/2010/main" val="322441746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ea typeface="Roboto" panose="02000000000000000000" pitchFamily="2" charset="0"/>
                <a:cs typeface="Arial" panose="020B0604020202020204" pitchFamily="34" charset="0"/>
              </a:rPr>
              <a:t>Distributed Hight Availibality</a:t>
            </a:r>
            <a:r>
              <a:rPr lang="id-ID" b="1">
                <a:ea typeface="Roboto" panose="02000000000000000000" pitchFamily="2" charset="0"/>
                <a:cs typeface="Arial" panose="020B0604020202020204" pitchFamily="34" charset="0"/>
              </a:rPr>
              <a:t/>
            </a:r>
            <a:br>
              <a:rPr lang="id-ID" b="1">
                <a:ea typeface="Roboto" panose="02000000000000000000" pitchFamily="2" charset="0"/>
                <a:cs typeface="Arial" panose="020B0604020202020204" pitchFamily="34" charset="0"/>
              </a:rPr>
            </a:br>
            <a:endParaRPr lang="en-US"/>
          </a:p>
        </p:txBody>
      </p:sp>
      <p:sp>
        <p:nvSpPr>
          <p:cNvPr id="3" name="Content Placeholder 2"/>
          <p:cNvSpPr>
            <a:spLocks noGrp="1"/>
          </p:cNvSpPr>
          <p:nvPr>
            <p:ph idx="1"/>
          </p:nvPr>
        </p:nvSpPr>
        <p:spPr/>
        <p:txBody>
          <a:bodyPr/>
          <a:lstStyle/>
          <a:p>
            <a:r>
              <a:rPr lang="en-US" smtClean="0"/>
              <a:t>Nội dung</a:t>
            </a:r>
            <a:endParaRPr lang="en-US"/>
          </a:p>
        </p:txBody>
      </p:sp>
    </p:spTree>
    <p:extLst>
      <p:ext uri="{BB962C8B-B14F-4D97-AF65-F5344CB8AC3E}">
        <p14:creationId xmlns:p14="http://schemas.microsoft.com/office/powerpoint/2010/main" val="258770440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Tổng kết</a:t>
            </a:r>
            <a:endParaRPr lang="en-US"/>
          </a:p>
        </p:txBody>
      </p:sp>
      <p:sp>
        <p:nvSpPr>
          <p:cNvPr id="3" name="Content Placeholder 2"/>
          <p:cNvSpPr>
            <a:spLocks noGrp="1"/>
          </p:cNvSpPr>
          <p:nvPr>
            <p:ph idx="1"/>
          </p:nvPr>
        </p:nvSpPr>
        <p:spPr/>
        <p:txBody>
          <a:bodyPr/>
          <a:lstStyle/>
          <a:p>
            <a:r>
              <a:rPr lang="en-US" smtClean="0"/>
              <a:t>Nội dung</a:t>
            </a:r>
            <a:endParaRPr lang="en-US"/>
          </a:p>
        </p:txBody>
      </p:sp>
    </p:spTree>
    <p:extLst>
      <p:ext uri="{BB962C8B-B14F-4D97-AF65-F5344CB8AC3E}">
        <p14:creationId xmlns:p14="http://schemas.microsoft.com/office/powerpoint/2010/main" val="33589511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GRAPH STORE</a:t>
            </a:r>
            <a:endParaRPr lang="en-US"/>
          </a:p>
        </p:txBody>
      </p:sp>
      <p:sp>
        <p:nvSpPr>
          <p:cNvPr id="3" name="Content Placeholder 2"/>
          <p:cNvSpPr>
            <a:spLocks noGrp="1"/>
          </p:cNvSpPr>
          <p:nvPr>
            <p:ph idx="1"/>
          </p:nvPr>
        </p:nvSpPr>
        <p:spPr/>
        <p:txBody>
          <a:bodyPr/>
          <a:lstStyle/>
          <a:p>
            <a:r>
              <a:rPr lang="en-US" smtClean="0"/>
              <a:t>Nội dung graph store</a:t>
            </a:r>
            <a:endParaRPr lang="en-US"/>
          </a:p>
        </p:txBody>
      </p:sp>
    </p:spTree>
    <p:extLst>
      <p:ext uri="{BB962C8B-B14F-4D97-AF65-F5344CB8AC3E}">
        <p14:creationId xmlns:p14="http://schemas.microsoft.com/office/powerpoint/2010/main" val="92861676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800" b="1" smtClean="0"/>
              <a:t>Cảm ơn thầy cô và các bạn đã lắng nghe!</a:t>
            </a:r>
            <a:endParaRPr lang="en-US" sz="4800" b="1"/>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48025" y="1867694"/>
            <a:ext cx="5695950" cy="4267200"/>
          </a:xfrm>
        </p:spPr>
      </p:pic>
    </p:spTree>
    <p:extLst>
      <p:ext uri="{BB962C8B-B14F-4D97-AF65-F5344CB8AC3E}">
        <p14:creationId xmlns:p14="http://schemas.microsoft.com/office/powerpoint/2010/main" val="6153475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p:cNvCxnSpPr/>
          <p:nvPr/>
        </p:nvCxnSpPr>
        <p:spPr>
          <a:xfrm>
            <a:off x="6060992" y="0"/>
            <a:ext cx="0" cy="6858000"/>
          </a:xfrm>
          <a:prstGeom prst="line">
            <a:avLst/>
          </a:prstGeom>
          <a:ln>
            <a:solidFill>
              <a:schemeClr val="tx1">
                <a:lumMod val="50000"/>
                <a:lumOff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4110716" y="-9939"/>
            <a:ext cx="0" cy="6858000"/>
          </a:xfrm>
          <a:prstGeom prst="line">
            <a:avLst/>
          </a:prstGeom>
          <a:ln>
            <a:solidFill>
              <a:schemeClr val="tx1">
                <a:lumMod val="50000"/>
                <a:lumOff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9953518" y="0"/>
            <a:ext cx="0" cy="6858000"/>
          </a:xfrm>
          <a:prstGeom prst="line">
            <a:avLst/>
          </a:prstGeom>
          <a:ln>
            <a:solidFill>
              <a:schemeClr val="tx1">
                <a:lumMod val="50000"/>
                <a:lumOff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8003972" y="-9939"/>
            <a:ext cx="0" cy="6867939"/>
          </a:xfrm>
          <a:prstGeom prst="line">
            <a:avLst/>
          </a:prstGeom>
          <a:ln>
            <a:solidFill>
              <a:schemeClr val="tx1">
                <a:lumMod val="50000"/>
                <a:lumOff val="50000"/>
              </a:schemeClr>
            </a:solidFill>
            <a:prstDash val="lgDash"/>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110716" y="3839163"/>
            <a:ext cx="1684923" cy="369236"/>
          </a:xfrm>
          <a:prstGeom prst="rect">
            <a:avLst/>
          </a:prstGeom>
          <a:solidFill>
            <a:srgbClr val="00CC99">
              <a:alpha val="78000"/>
            </a:srgbClr>
          </a:solidFill>
        </p:spPr>
        <p:txBody>
          <a:bodyPr wrap="square" rtlCol="0">
            <a:spAutoFit/>
          </a:bodyPr>
          <a:lstStyle/>
          <a:p>
            <a:r>
              <a:rPr lang="en-US" sz="1799" smtClean="0">
                <a:solidFill>
                  <a:prstClr val="white"/>
                </a:solidFill>
                <a:latin typeface="Roboto" pitchFamily="2" charset="0"/>
                <a:ea typeface="Roboto" pitchFamily="2" charset="0"/>
              </a:rPr>
              <a:t>Khái niệm</a:t>
            </a:r>
            <a:endParaRPr lang="en-US" sz="1799" dirty="0">
              <a:solidFill>
                <a:prstClr val="white"/>
              </a:solidFill>
              <a:latin typeface="Roboto" pitchFamily="2" charset="0"/>
              <a:ea typeface="Roboto" pitchFamily="2" charset="0"/>
            </a:endParaRPr>
          </a:p>
        </p:txBody>
      </p:sp>
      <p:sp>
        <p:nvSpPr>
          <p:cNvPr id="43" name="Rectangle 42"/>
          <p:cNvSpPr/>
          <p:nvPr/>
        </p:nvSpPr>
        <p:spPr>
          <a:xfrm>
            <a:off x="4110717" y="4275453"/>
            <a:ext cx="1685654" cy="646331"/>
          </a:xfrm>
          <a:prstGeom prst="rect">
            <a:avLst/>
          </a:prstGeom>
          <a:solidFill>
            <a:srgbClr val="222A35"/>
          </a:solidFill>
        </p:spPr>
        <p:txBody>
          <a:bodyPr wrap="square">
            <a:spAutoFit/>
          </a:bodyPr>
          <a:lstStyle/>
          <a:p>
            <a:pPr algn="just"/>
            <a:r>
              <a:rPr lang="en-US" sz="1200" smtClean="0">
                <a:solidFill>
                  <a:srgbClr val="00CC99"/>
                </a:solidFill>
                <a:latin typeface="Roboto Light" pitchFamily="2" charset="0"/>
                <a:ea typeface="Roboto Light" pitchFamily="2" charset="0"/>
              </a:rPr>
              <a:t>"Khái niệm và tính năng nổi bật của Neo4J”</a:t>
            </a:r>
            <a:endParaRPr lang="en-US" sz="1200" dirty="0">
              <a:solidFill>
                <a:srgbClr val="00CC99"/>
              </a:solidFill>
              <a:latin typeface="Roboto Light" pitchFamily="2" charset="0"/>
              <a:ea typeface="Roboto Light" pitchFamily="2" charset="0"/>
            </a:endParaRPr>
          </a:p>
        </p:txBody>
      </p:sp>
      <p:sp>
        <p:nvSpPr>
          <p:cNvPr id="49" name="TextBox 48"/>
          <p:cNvSpPr txBox="1"/>
          <p:nvPr/>
        </p:nvSpPr>
        <p:spPr>
          <a:xfrm>
            <a:off x="6060992" y="3189357"/>
            <a:ext cx="1780471" cy="369204"/>
          </a:xfrm>
          <a:prstGeom prst="rect">
            <a:avLst/>
          </a:prstGeom>
          <a:solidFill>
            <a:srgbClr val="00B0F0">
              <a:alpha val="78000"/>
            </a:srgbClr>
          </a:solidFill>
        </p:spPr>
        <p:txBody>
          <a:bodyPr wrap="square" rtlCol="0">
            <a:spAutoFit/>
          </a:bodyPr>
          <a:lstStyle/>
          <a:p>
            <a:r>
              <a:rPr lang="en-US" sz="1799" smtClean="0">
                <a:solidFill>
                  <a:prstClr val="white"/>
                </a:solidFill>
                <a:latin typeface="Roboto" pitchFamily="2" charset="0"/>
                <a:ea typeface="Roboto" pitchFamily="2" charset="0"/>
              </a:rPr>
              <a:t>Whiteboard </a:t>
            </a:r>
            <a:endParaRPr lang="en-US" sz="1799" dirty="0">
              <a:solidFill>
                <a:prstClr val="white"/>
              </a:solidFill>
              <a:latin typeface="Roboto" pitchFamily="2" charset="0"/>
              <a:ea typeface="Roboto" pitchFamily="2" charset="0"/>
            </a:endParaRPr>
          </a:p>
        </p:txBody>
      </p:sp>
      <p:sp>
        <p:nvSpPr>
          <p:cNvPr id="50" name="Rectangle 49"/>
          <p:cNvSpPr/>
          <p:nvPr/>
        </p:nvSpPr>
        <p:spPr>
          <a:xfrm>
            <a:off x="6097660" y="3614087"/>
            <a:ext cx="1781200" cy="461665"/>
          </a:xfrm>
          <a:prstGeom prst="rect">
            <a:avLst/>
          </a:prstGeom>
          <a:solidFill>
            <a:srgbClr val="222A35"/>
          </a:solidFill>
        </p:spPr>
        <p:txBody>
          <a:bodyPr wrap="square">
            <a:spAutoFit/>
          </a:bodyPr>
          <a:lstStyle/>
          <a:p>
            <a:pPr algn="just"/>
            <a:r>
              <a:rPr lang="en-US" sz="1200" smtClean="0">
                <a:solidFill>
                  <a:srgbClr val="35BEF0"/>
                </a:solidFill>
                <a:latin typeface="Roboto Light" pitchFamily="2" charset="0"/>
                <a:ea typeface="Roboto Light" pitchFamily="2" charset="0"/>
              </a:rPr>
              <a:t>Neo4J được biết đến với tên gọi Whiteboard. </a:t>
            </a:r>
            <a:endParaRPr lang="en-US" sz="1200" dirty="0">
              <a:solidFill>
                <a:srgbClr val="35BEF0"/>
              </a:solidFill>
              <a:latin typeface="Roboto Light" pitchFamily="2" charset="0"/>
              <a:ea typeface="Roboto Light" pitchFamily="2" charset="0"/>
            </a:endParaRPr>
          </a:p>
        </p:txBody>
      </p:sp>
      <p:sp>
        <p:nvSpPr>
          <p:cNvPr id="56" name="TextBox 55"/>
          <p:cNvSpPr txBox="1"/>
          <p:nvPr/>
        </p:nvSpPr>
        <p:spPr>
          <a:xfrm>
            <a:off x="8003972" y="3839163"/>
            <a:ext cx="1787037" cy="369204"/>
          </a:xfrm>
          <a:prstGeom prst="rect">
            <a:avLst/>
          </a:prstGeom>
          <a:solidFill>
            <a:srgbClr val="FF5050">
              <a:alpha val="78000"/>
            </a:srgbClr>
          </a:solidFill>
        </p:spPr>
        <p:txBody>
          <a:bodyPr wrap="square" rtlCol="0">
            <a:spAutoFit/>
          </a:bodyPr>
          <a:lstStyle/>
          <a:p>
            <a:r>
              <a:rPr lang="en-US" sz="1799" smtClean="0">
                <a:solidFill>
                  <a:prstClr val="white"/>
                </a:solidFill>
                <a:latin typeface="Roboto" pitchFamily="2" charset="0"/>
                <a:ea typeface="Roboto" pitchFamily="2" charset="0"/>
              </a:rPr>
              <a:t>Web interface</a:t>
            </a:r>
            <a:endParaRPr lang="en-US" sz="1799" dirty="0">
              <a:solidFill>
                <a:prstClr val="white"/>
              </a:solidFill>
              <a:latin typeface="Roboto" pitchFamily="2" charset="0"/>
              <a:ea typeface="Roboto" pitchFamily="2" charset="0"/>
            </a:endParaRPr>
          </a:p>
        </p:txBody>
      </p:sp>
      <p:sp>
        <p:nvSpPr>
          <p:cNvPr id="57" name="Rectangle 56"/>
          <p:cNvSpPr/>
          <p:nvPr/>
        </p:nvSpPr>
        <p:spPr>
          <a:xfrm>
            <a:off x="8003973" y="4275453"/>
            <a:ext cx="1787036" cy="646331"/>
          </a:xfrm>
          <a:prstGeom prst="rect">
            <a:avLst/>
          </a:prstGeom>
          <a:solidFill>
            <a:srgbClr val="222A35"/>
          </a:solidFill>
        </p:spPr>
        <p:txBody>
          <a:bodyPr wrap="square">
            <a:spAutoFit/>
          </a:bodyPr>
          <a:lstStyle/>
          <a:p>
            <a:pPr algn="just"/>
            <a:r>
              <a:rPr lang="en-US" sz="1200" smtClean="0">
                <a:solidFill>
                  <a:srgbClr val="FF5050"/>
                </a:solidFill>
                <a:latin typeface="Roboto Light" pitchFamily="2" charset="0"/>
                <a:ea typeface="Roboto Light" pitchFamily="2" charset="0"/>
              </a:rPr>
              <a:t>“Hướng dẫn cài đặt và sử dụng web interface của Neo4J”</a:t>
            </a:r>
            <a:r>
              <a:rPr lang="en-US" sz="1200">
                <a:solidFill>
                  <a:srgbClr val="FF5050"/>
                </a:solidFill>
                <a:latin typeface="Roboto Light" pitchFamily="2" charset="0"/>
                <a:ea typeface="Roboto Light" pitchFamily="2" charset="0"/>
              </a:rPr>
              <a:t> </a:t>
            </a:r>
            <a:endParaRPr lang="en-US" sz="1200" dirty="0">
              <a:solidFill>
                <a:srgbClr val="FF5050"/>
              </a:solidFill>
              <a:latin typeface="Roboto Light" pitchFamily="2" charset="0"/>
              <a:ea typeface="Roboto Light" pitchFamily="2" charset="0"/>
            </a:endParaRPr>
          </a:p>
        </p:txBody>
      </p:sp>
      <p:sp>
        <p:nvSpPr>
          <p:cNvPr id="63" name="TextBox 62"/>
          <p:cNvSpPr txBox="1"/>
          <p:nvPr/>
        </p:nvSpPr>
        <p:spPr>
          <a:xfrm>
            <a:off x="9953518" y="3189357"/>
            <a:ext cx="1943710" cy="369204"/>
          </a:xfrm>
          <a:prstGeom prst="rect">
            <a:avLst/>
          </a:prstGeom>
          <a:solidFill>
            <a:srgbClr val="9966FF">
              <a:alpha val="77647"/>
            </a:srgbClr>
          </a:solidFill>
        </p:spPr>
        <p:txBody>
          <a:bodyPr wrap="square" rtlCol="0">
            <a:spAutoFit/>
          </a:bodyPr>
          <a:lstStyle/>
          <a:p>
            <a:r>
              <a:rPr lang="en-US" sz="1799" smtClean="0">
                <a:solidFill>
                  <a:prstClr val="white"/>
                </a:solidFill>
                <a:latin typeface="Roboto" pitchFamily="2" charset="0"/>
                <a:ea typeface="Roboto" pitchFamily="2" charset="0"/>
              </a:rPr>
              <a:t>Query với Cypher</a:t>
            </a:r>
            <a:endParaRPr lang="en-US" sz="1799" dirty="0">
              <a:solidFill>
                <a:prstClr val="white"/>
              </a:solidFill>
              <a:latin typeface="Roboto" pitchFamily="2" charset="0"/>
              <a:ea typeface="Roboto" pitchFamily="2" charset="0"/>
            </a:endParaRPr>
          </a:p>
        </p:txBody>
      </p:sp>
      <p:sp>
        <p:nvSpPr>
          <p:cNvPr id="64" name="Rectangle 63"/>
          <p:cNvSpPr/>
          <p:nvPr/>
        </p:nvSpPr>
        <p:spPr>
          <a:xfrm>
            <a:off x="9953517" y="3660254"/>
            <a:ext cx="1943710" cy="830997"/>
          </a:xfrm>
          <a:prstGeom prst="rect">
            <a:avLst/>
          </a:prstGeom>
          <a:solidFill>
            <a:srgbClr val="222A35"/>
          </a:solidFill>
        </p:spPr>
        <p:txBody>
          <a:bodyPr wrap="square">
            <a:spAutoFit/>
          </a:bodyPr>
          <a:lstStyle/>
          <a:p>
            <a:pPr algn="just"/>
            <a:r>
              <a:rPr lang="en-US" sz="1200" smtClean="0">
                <a:solidFill>
                  <a:srgbClr val="AD85FC"/>
                </a:solidFill>
                <a:latin typeface="Roboto Light" pitchFamily="2" charset="0"/>
                <a:ea typeface="Roboto Light" pitchFamily="2" charset="0"/>
              </a:rPr>
              <a:t>“Sử dụng ngôn ngữ cypher để thực hiện các truy vấn trên đồ thị Neo4J”</a:t>
            </a:r>
            <a:r>
              <a:rPr lang="en-US" sz="1200">
                <a:solidFill>
                  <a:srgbClr val="AD85FC"/>
                </a:solidFill>
                <a:latin typeface="Roboto Light" pitchFamily="2" charset="0"/>
                <a:ea typeface="Roboto Light" pitchFamily="2" charset="0"/>
              </a:rPr>
              <a:t> </a:t>
            </a:r>
            <a:endParaRPr lang="en-US" sz="1200" dirty="0">
              <a:solidFill>
                <a:srgbClr val="AD85FC"/>
              </a:solidFill>
              <a:latin typeface="Roboto Light" pitchFamily="2" charset="0"/>
              <a:ea typeface="Roboto Light" pitchFamily="2" charset="0"/>
            </a:endParaRPr>
          </a:p>
        </p:txBody>
      </p:sp>
      <p:sp>
        <p:nvSpPr>
          <p:cNvPr id="71" name="TextBox 70"/>
          <p:cNvSpPr txBox="1"/>
          <p:nvPr/>
        </p:nvSpPr>
        <p:spPr>
          <a:xfrm>
            <a:off x="447587" y="2658465"/>
            <a:ext cx="3507189" cy="1446550"/>
          </a:xfrm>
          <a:prstGeom prst="rect">
            <a:avLst/>
          </a:prstGeom>
          <a:noFill/>
        </p:spPr>
        <p:txBody>
          <a:bodyPr wrap="square" rtlCol="0">
            <a:spAutoFit/>
          </a:bodyPr>
          <a:lstStyle/>
          <a:p>
            <a:r>
              <a:rPr lang="en-US" sz="8800" spc="-150" smtClean="0">
                <a:solidFill>
                  <a:prstClr val="black">
                    <a:lumMod val="75000"/>
                    <a:lumOff val="25000"/>
                  </a:prstClr>
                </a:solidFill>
                <a:latin typeface="Roboto Black" pitchFamily="2" charset="0"/>
                <a:ea typeface="Roboto Black" pitchFamily="2" charset="0"/>
              </a:rPr>
              <a:t>NEO4J</a:t>
            </a:r>
            <a:endParaRPr lang="en-US" sz="8800" spc="-150" dirty="0">
              <a:solidFill>
                <a:prstClr val="black">
                  <a:lumMod val="75000"/>
                  <a:lumOff val="25000"/>
                </a:prstClr>
              </a:solidFill>
              <a:latin typeface="Roboto Black" pitchFamily="2" charset="0"/>
              <a:ea typeface="Roboto Black" pitchFamily="2" charset="0"/>
            </a:endParaRPr>
          </a:p>
        </p:txBody>
      </p:sp>
      <p:cxnSp>
        <p:nvCxnSpPr>
          <p:cNvPr id="73" name="Straight Connector 72"/>
          <p:cNvCxnSpPr/>
          <p:nvPr/>
        </p:nvCxnSpPr>
        <p:spPr>
          <a:xfrm>
            <a:off x="648434" y="6380559"/>
            <a:ext cx="273559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9399" y="1667373"/>
            <a:ext cx="1404179" cy="2081774"/>
          </a:xfrm>
          <a:prstGeom prst="rect">
            <a:avLst/>
          </a:prstGeom>
        </p:spPr>
      </p:pic>
      <p:pic>
        <p:nvPicPr>
          <p:cNvPr id="25" name="Picture 24"/>
          <p:cNvPicPr/>
          <p:nvPr/>
        </p:nvPicPr>
        <p:blipFill>
          <a:blip r:embed="rId4"/>
          <a:stretch>
            <a:fillRect/>
          </a:stretch>
        </p:blipFill>
        <p:spPr>
          <a:xfrm>
            <a:off x="6172948" y="1679656"/>
            <a:ext cx="1675083" cy="1419686"/>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17196" y="2467563"/>
            <a:ext cx="1716110" cy="1192691"/>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92227" y="1644683"/>
            <a:ext cx="1905000" cy="1419225"/>
          </a:xfrm>
          <a:prstGeom prst="rect">
            <a:avLst/>
          </a:prstGeom>
        </p:spPr>
      </p:pic>
    </p:spTree>
    <p:extLst>
      <p:ext uri="{BB962C8B-B14F-4D97-AF65-F5344CB8AC3E}">
        <p14:creationId xmlns:p14="http://schemas.microsoft.com/office/powerpoint/2010/main" val="26341368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anim calcmode="lin" valueType="num">
                                      <p:cBhvr>
                                        <p:cTn id="7" dur="500" fill="hold"/>
                                        <p:tgtEl>
                                          <p:spTgt spid="71"/>
                                        </p:tgtEl>
                                        <p:attrNameLst>
                                          <p:attrName>ppt_w</p:attrName>
                                        </p:attrNameLst>
                                      </p:cBhvr>
                                      <p:tavLst>
                                        <p:tav tm="0">
                                          <p:val>
                                            <p:fltVal val="0"/>
                                          </p:val>
                                        </p:tav>
                                        <p:tav tm="100000">
                                          <p:val>
                                            <p:strVal val="#ppt_w"/>
                                          </p:val>
                                        </p:tav>
                                      </p:tavLst>
                                    </p:anim>
                                    <p:anim calcmode="lin" valueType="num">
                                      <p:cBhvr>
                                        <p:cTn id="8" dur="500" fill="hold"/>
                                        <p:tgtEl>
                                          <p:spTgt spid="71"/>
                                        </p:tgtEl>
                                        <p:attrNameLst>
                                          <p:attrName>ppt_h</p:attrName>
                                        </p:attrNameLst>
                                      </p:cBhvr>
                                      <p:tavLst>
                                        <p:tav tm="0">
                                          <p:val>
                                            <p:fltVal val="0"/>
                                          </p:val>
                                        </p:tav>
                                        <p:tav tm="100000">
                                          <p:val>
                                            <p:strVal val="#ppt_h"/>
                                          </p:val>
                                        </p:tav>
                                      </p:tavLst>
                                    </p:anim>
                                  </p:childTnLst>
                                </p:cTn>
                              </p:par>
                              <p:par>
                                <p:cTn id="9" presetID="22" presetClass="entr" presetSubtype="4"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Effect transition="in" filter="wipe(down)">
                                      <p:cBhvr>
                                        <p:cTn id="11" dur="500"/>
                                        <p:tgtEl>
                                          <p:spTgt spid="74"/>
                                        </p:tgtEl>
                                      </p:cBhvr>
                                    </p:animEffect>
                                  </p:childTnLst>
                                </p:cTn>
                              </p:par>
                              <p:par>
                                <p:cTn id="12" presetID="22" presetClass="entr" presetSubtype="4" fill="hold" nodeType="withEffect">
                                  <p:stCondLst>
                                    <p:cond delay="100"/>
                                  </p:stCondLst>
                                  <p:childTnLst>
                                    <p:set>
                                      <p:cBhvr>
                                        <p:cTn id="13" dur="1" fill="hold">
                                          <p:stCondLst>
                                            <p:cond delay="0"/>
                                          </p:stCondLst>
                                        </p:cTn>
                                        <p:tgtEl>
                                          <p:spTgt spid="10"/>
                                        </p:tgtEl>
                                        <p:attrNameLst>
                                          <p:attrName>style.visibility</p:attrName>
                                        </p:attrNameLst>
                                      </p:cBhvr>
                                      <p:to>
                                        <p:strVal val="visible"/>
                                      </p:to>
                                    </p:set>
                                    <p:animEffect transition="in" filter="wipe(down)">
                                      <p:cBhvr>
                                        <p:cTn id="14" dur="500"/>
                                        <p:tgtEl>
                                          <p:spTgt spid="10"/>
                                        </p:tgtEl>
                                      </p:cBhvr>
                                    </p:animEffect>
                                  </p:childTnLst>
                                </p:cTn>
                              </p:par>
                              <p:par>
                                <p:cTn id="15" presetID="22" presetClass="entr" presetSubtype="4" fill="hold" nodeType="withEffect">
                                  <p:stCondLst>
                                    <p:cond delay="200"/>
                                  </p:stCondLst>
                                  <p:childTnLst>
                                    <p:set>
                                      <p:cBhvr>
                                        <p:cTn id="16" dur="1" fill="hold">
                                          <p:stCondLst>
                                            <p:cond delay="0"/>
                                          </p:stCondLst>
                                        </p:cTn>
                                        <p:tgtEl>
                                          <p:spTgt spid="79"/>
                                        </p:tgtEl>
                                        <p:attrNameLst>
                                          <p:attrName>style.visibility</p:attrName>
                                        </p:attrNameLst>
                                      </p:cBhvr>
                                      <p:to>
                                        <p:strVal val="visible"/>
                                      </p:to>
                                    </p:set>
                                    <p:animEffect transition="in" filter="wipe(down)">
                                      <p:cBhvr>
                                        <p:cTn id="17" dur="500"/>
                                        <p:tgtEl>
                                          <p:spTgt spid="79"/>
                                        </p:tgtEl>
                                      </p:cBhvr>
                                    </p:animEffect>
                                  </p:childTnLst>
                                </p:cTn>
                              </p:par>
                              <p:par>
                                <p:cTn id="18" presetID="22" presetClass="entr" presetSubtype="4" fill="hold" nodeType="withEffect">
                                  <p:stCondLst>
                                    <p:cond delay="300"/>
                                  </p:stCondLst>
                                  <p:childTnLst>
                                    <p:set>
                                      <p:cBhvr>
                                        <p:cTn id="19" dur="1" fill="hold">
                                          <p:stCondLst>
                                            <p:cond delay="0"/>
                                          </p:stCondLst>
                                        </p:cTn>
                                        <p:tgtEl>
                                          <p:spTgt spid="76"/>
                                        </p:tgtEl>
                                        <p:attrNameLst>
                                          <p:attrName>style.visibility</p:attrName>
                                        </p:attrNameLst>
                                      </p:cBhvr>
                                      <p:to>
                                        <p:strVal val="visible"/>
                                      </p:to>
                                    </p:set>
                                    <p:animEffect transition="in" filter="wipe(down)">
                                      <p:cBhvr>
                                        <p:cTn id="20" dur="500"/>
                                        <p:tgtEl>
                                          <p:spTgt spid="76"/>
                                        </p:tgtEl>
                                      </p:cBhvr>
                                    </p:animEffect>
                                  </p:childTnLst>
                                </p:cTn>
                              </p:par>
                              <p:par>
                                <p:cTn id="21" presetID="2" presetClass="entr" presetSubtype="4" decel="100000" fill="hold" grpId="0" nodeType="withEffect">
                                  <p:stCondLst>
                                    <p:cond delay="600"/>
                                  </p:stCondLst>
                                  <p:childTnLst>
                                    <p:set>
                                      <p:cBhvr>
                                        <p:cTn id="22" dur="1" fill="hold">
                                          <p:stCondLst>
                                            <p:cond delay="0"/>
                                          </p:stCondLst>
                                        </p:cTn>
                                        <p:tgtEl>
                                          <p:spTgt spid="63"/>
                                        </p:tgtEl>
                                        <p:attrNameLst>
                                          <p:attrName>style.visibility</p:attrName>
                                        </p:attrNameLst>
                                      </p:cBhvr>
                                      <p:to>
                                        <p:strVal val="visible"/>
                                      </p:to>
                                    </p:set>
                                    <p:anim calcmode="lin" valueType="num">
                                      <p:cBhvr additive="base">
                                        <p:cTn id="23" dur="1000" fill="hold"/>
                                        <p:tgtEl>
                                          <p:spTgt spid="63"/>
                                        </p:tgtEl>
                                        <p:attrNameLst>
                                          <p:attrName>ppt_x</p:attrName>
                                        </p:attrNameLst>
                                      </p:cBhvr>
                                      <p:tavLst>
                                        <p:tav tm="0">
                                          <p:val>
                                            <p:strVal val="#ppt_x"/>
                                          </p:val>
                                        </p:tav>
                                        <p:tav tm="100000">
                                          <p:val>
                                            <p:strVal val="#ppt_x"/>
                                          </p:val>
                                        </p:tav>
                                      </p:tavLst>
                                    </p:anim>
                                    <p:anim calcmode="lin" valueType="num">
                                      <p:cBhvr additive="base">
                                        <p:cTn id="24" dur="1000" fill="hold"/>
                                        <p:tgtEl>
                                          <p:spTgt spid="63"/>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700"/>
                                  </p:stCondLst>
                                  <p:childTnLst>
                                    <p:set>
                                      <p:cBhvr>
                                        <p:cTn id="26" dur="1" fill="hold">
                                          <p:stCondLst>
                                            <p:cond delay="0"/>
                                          </p:stCondLst>
                                        </p:cTn>
                                        <p:tgtEl>
                                          <p:spTgt spid="64"/>
                                        </p:tgtEl>
                                        <p:attrNameLst>
                                          <p:attrName>style.visibility</p:attrName>
                                        </p:attrNameLst>
                                      </p:cBhvr>
                                      <p:to>
                                        <p:strVal val="visible"/>
                                      </p:to>
                                    </p:set>
                                    <p:anim calcmode="lin" valueType="num">
                                      <p:cBhvr additive="base">
                                        <p:cTn id="27" dur="1000" fill="hold"/>
                                        <p:tgtEl>
                                          <p:spTgt spid="64"/>
                                        </p:tgtEl>
                                        <p:attrNameLst>
                                          <p:attrName>ppt_x</p:attrName>
                                        </p:attrNameLst>
                                      </p:cBhvr>
                                      <p:tavLst>
                                        <p:tav tm="0">
                                          <p:val>
                                            <p:strVal val="#ppt_x"/>
                                          </p:val>
                                        </p:tav>
                                        <p:tav tm="100000">
                                          <p:val>
                                            <p:strVal val="#ppt_x"/>
                                          </p:val>
                                        </p:tav>
                                      </p:tavLst>
                                    </p:anim>
                                    <p:anim calcmode="lin" valueType="num">
                                      <p:cBhvr additive="base">
                                        <p:cTn id="28" dur="1000" fill="hold"/>
                                        <p:tgtEl>
                                          <p:spTgt spid="64"/>
                                        </p:tgtEl>
                                        <p:attrNameLst>
                                          <p:attrName>ppt_y</p:attrName>
                                        </p:attrNameLst>
                                      </p:cBhvr>
                                      <p:tavLst>
                                        <p:tav tm="0">
                                          <p:val>
                                            <p:strVal val="1+#ppt_h/2"/>
                                          </p:val>
                                        </p:tav>
                                        <p:tav tm="100000">
                                          <p:val>
                                            <p:strVal val="#ppt_y"/>
                                          </p:val>
                                        </p:tav>
                                      </p:tavLst>
                                    </p:anim>
                                  </p:childTnLst>
                                </p:cTn>
                              </p:par>
                              <p:par>
                                <p:cTn id="29" presetID="2" presetClass="entr" presetSubtype="4" decel="100000" fill="hold" grpId="0" nodeType="withEffect">
                                  <p:stCondLst>
                                    <p:cond delay="500"/>
                                  </p:stCondLst>
                                  <p:childTnLst>
                                    <p:set>
                                      <p:cBhvr>
                                        <p:cTn id="30" dur="1" fill="hold">
                                          <p:stCondLst>
                                            <p:cond delay="0"/>
                                          </p:stCondLst>
                                        </p:cTn>
                                        <p:tgtEl>
                                          <p:spTgt spid="56"/>
                                        </p:tgtEl>
                                        <p:attrNameLst>
                                          <p:attrName>style.visibility</p:attrName>
                                        </p:attrNameLst>
                                      </p:cBhvr>
                                      <p:to>
                                        <p:strVal val="visible"/>
                                      </p:to>
                                    </p:set>
                                    <p:anim calcmode="lin" valueType="num">
                                      <p:cBhvr additive="base">
                                        <p:cTn id="31" dur="1000" fill="hold"/>
                                        <p:tgtEl>
                                          <p:spTgt spid="56"/>
                                        </p:tgtEl>
                                        <p:attrNameLst>
                                          <p:attrName>ppt_x</p:attrName>
                                        </p:attrNameLst>
                                      </p:cBhvr>
                                      <p:tavLst>
                                        <p:tav tm="0">
                                          <p:val>
                                            <p:strVal val="#ppt_x"/>
                                          </p:val>
                                        </p:tav>
                                        <p:tav tm="100000">
                                          <p:val>
                                            <p:strVal val="#ppt_x"/>
                                          </p:val>
                                        </p:tav>
                                      </p:tavLst>
                                    </p:anim>
                                    <p:anim calcmode="lin" valueType="num">
                                      <p:cBhvr additive="base">
                                        <p:cTn id="32" dur="1000" fill="hold"/>
                                        <p:tgtEl>
                                          <p:spTgt spid="56"/>
                                        </p:tgtEl>
                                        <p:attrNameLst>
                                          <p:attrName>ppt_y</p:attrName>
                                        </p:attrNameLst>
                                      </p:cBhvr>
                                      <p:tavLst>
                                        <p:tav tm="0">
                                          <p:val>
                                            <p:strVal val="1+#ppt_h/2"/>
                                          </p:val>
                                        </p:tav>
                                        <p:tav tm="100000">
                                          <p:val>
                                            <p:strVal val="#ppt_y"/>
                                          </p:val>
                                        </p:tav>
                                      </p:tavLst>
                                    </p:anim>
                                  </p:childTnLst>
                                </p:cTn>
                              </p:par>
                              <p:par>
                                <p:cTn id="33" presetID="2" presetClass="entr" presetSubtype="4" decel="100000" fill="hold" grpId="0" nodeType="withEffect">
                                  <p:stCondLst>
                                    <p:cond delay="600"/>
                                  </p:stCondLst>
                                  <p:childTnLst>
                                    <p:set>
                                      <p:cBhvr>
                                        <p:cTn id="34" dur="1" fill="hold">
                                          <p:stCondLst>
                                            <p:cond delay="0"/>
                                          </p:stCondLst>
                                        </p:cTn>
                                        <p:tgtEl>
                                          <p:spTgt spid="57"/>
                                        </p:tgtEl>
                                        <p:attrNameLst>
                                          <p:attrName>style.visibility</p:attrName>
                                        </p:attrNameLst>
                                      </p:cBhvr>
                                      <p:to>
                                        <p:strVal val="visible"/>
                                      </p:to>
                                    </p:set>
                                    <p:anim calcmode="lin" valueType="num">
                                      <p:cBhvr additive="base">
                                        <p:cTn id="35" dur="1000" fill="hold"/>
                                        <p:tgtEl>
                                          <p:spTgt spid="57"/>
                                        </p:tgtEl>
                                        <p:attrNameLst>
                                          <p:attrName>ppt_x</p:attrName>
                                        </p:attrNameLst>
                                      </p:cBhvr>
                                      <p:tavLst>
                                        <p:tav tm="0">
                                          <p:val>
                                            <p:strVal val="#ppt_x"/>
                                          </p:val>
                                        </p:tav>
                                        <p:tav tm="100000">
                                          <p:val>
                                            <p:strVal val="#ppt_x"/>
                                          </p:val>
                                        </p:tav>
                                      </p:tavLst>
                                    </p:anim>
                                    <p:anim calcmode="lin" valueType="num">
                                      <p:cBhvr additive="base">
                                        <p:cTn id="36" dur="1000" fill="hold"/>
                                        <p:tgtEl>
                                          <p:spTgt spid="57"/>
                                        </p:tgtEl>
                                        <p:attrNameLst>
                                          <p:attrName>ppt_y</p:attrName>
                                        </p:attrNameLst>
                                      </p:cBhvr>
                                      <p:tavLst>
                                        <p:tav tm="0">
                                          <p:val>
                                            <p:strVal val="1+#ppt_h/2"/>
                                          </p:val>
                                        </p:tav>
                                        <p:tav tm="100000">
                                          <p:val>
                                            <p:strVal val="#ppt_y"/>
                                          </p:val>
                                        </p:tav>
                                      </p:tavLst>
                                    </p:anim>
                                  </p:childTnLst>
                                </p:cTn>
                              </p:par>
                              <p:par>
                                <p:cTn id="37" presetID="2" presetClass="entr" presetSubtype="4" decel="100000" fill="hold" grpId="0" nodeType="withEffect">
                                  <p:stCondLst>
                                    <p:cond delay="400"/>
                                  </p:stCondLst>
                                  <p:childTnLst>
                                    <p:set>
                                      <p:cBhvr>
                                        <p:cTn id="38" dur="1" fill="hold">
                                          <p:stCondLst>
                                            <p:cond delay="0"/>
                                          </p:stCondLst>
                                        </p:cTn>
                                        <p:tgtEl>
                                          <p:spTgt spid="49"/>
                                        </p:tgtEl>
                                        <p:attrNameLst>
                                          <p:attrName>style.visibility</p:attrName>
                                        </p:attrNameLst>
                                      </p:cBhvr>
                                      <p:to>
                                        <p:strVal val="visible"/>
                                      </p:to>
                                    </p:set>
                                    <p:anim calcmode="lin" valueType="num">
                                      <p:cBhvr additive="base">
                                        <p:cTn id="39" dur="1000" fill="hold"/>
                                        <p:tgtEl>
                                          <p:spTgt spid="49"/>
                                        </p:tgtEl>
                                        <p:attrNameLst>
                                          <p:attrName>ppt_x</p:attrName>
                                        </p:attrNameLst>
                                      </p:cBhvr>
                                      <p:tavLst>
                                        <p:tav tm="0">
                                          <p:val>
                                            <p:strVal val="#ppt_x"/>
                                          </p:val>
                                        </p:tav>
                                        <p:tav tm="100000">
                                          <p:val>
                                            <p:strVal val="#ppt_x"/>
                                          </p:val>
                                        </p:tav>
                                      </p:tavLst>
                                    </p:anim>
                                    <p:anim calcmode="lin" valueType="num">
                                      <p:cBhvr additive="base">
                                        <p:cTn id="40" dur="1000" fill="hold"/>
                                        <p:tgtEl>
                                          <p:spTgt spid="49"/>
                                        </p:tgtEl>
                                        <p:attrNameLst>
                                          <p:attrName>ppt_y</p:attrName>
                                        </p:attrNameLst>
                                      </p:cBhvr>
                                      <p:tavLst>
                                        <p:tav tm="0">
                                          <p:val>
                                            <p:strVal val="1+#ppt_h/2"/>
                                          </p:val>
                                        </p:tav>
                                        <p:tav tm="100000">
                                          <p:val>
                                            <p:strVal val="#ppt_y"/>
                                          </p:val>
                                        </p:tav>
                                      </p:tavLst>
                                    </p:anim>
                                  </p:childTnLst>
                                </p:cTn>
                              </p:par>
                              <p:par>
                                <p:cTn id="41" presetID="2" presetClass="entr" presetSubtype="4" decel="100000" fill="hold" grpId="0" nodeType="withEffect">
                                  <p:stCondLst>
                                    <p:cond delay="500"/>
                                  </p:stCondLst>
                                  <p:childTnLst>
                                    <p:set>
                                      <p:cBhvr>
                                        <p:cTn id="42" dur="1" fill="hold">
                                          <p:stCondLst>
                                            <p:cond delay="0"/>
                                          </p:stCondLst>
                                        </p:cTn>
                                        <p:tgtEl>
                                          <p:spTgt spid="50"/>
                                        </p:tgtEl>
                                        <p:attrNameLst>
                                          <p:attrName>style.visibility</p:attrName>
                                        </p:attrNameLst>
                                      </p:cBhvr>
                                      <p:to>
                                        <p:strVal val="visible"/>
                                      </p:to>
                                    </p:set>
                                    <p:anim calcmode="lin" valueType="num">
                                      <p:cBhvr additive="base">
                                        <p:cTn id="43" dur="1000" fill="hold"/>
                                        <p:tgtEl>
                                          <p:spTgt spid="50"/>
                                        </p:tgtEl>
                                        <p:attrNameLst>
                                          <p:attrName>ppt_x</p:attrName>
                                        </p:attrNameLst>
                                      </p:cBhvr>
                                      <p:tavLst>
                                        <p:tav tm="0">
                                          <p:val>
                                            <p:strVal val="#ppt_x"/>
                                          </p:val>
                                        </p:tav>
                                        <p:tav tm="100000">
                                          <p:val>
                                            <p:strVal val="#ppt_x"/>
                                          </p:val>
                                        </p:tav>
                                      </p:tavLst>
                                    </p:anim>
                                    <p:anim calcmode="lin" valueType="num">
                                      <p:cBhvr additive="base">
                                        <p:cTn id="44" dur="1000" fill="hold"/>
                                        <p:tgtEl>
                                          <p:spTgt spid="50"/>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400"/>
                                  </p:stCondLst>
                                  <p:childTnLst>
                                    <p:set>
                                      <p:cBhvr>
                                        <p:cTn id="46" dur="1" fill="hold">
                                          <p:stCondLst>
                                            <p:cond delay="0"/>
                                          </p:stCondLst>
                                        </p:cTn>
                                        <p:tgtEl>
                                          <p:spTgt spid="42"/>
                                        </p:tgtEl>
                                        <p:attrNameLst>
                                          <p:attrName>style.visibility</p:attrName>
                                        </p:attrNameLst>
                                      </p:cBhvr>
                                      <p:to>
                                        <p:strVal val="visible"/>
                                      </p:to>
                                    </p:set>
                                    <p:anim calcmode="lin" valueType="num">
                                      <p:cBhvr additive="base">
                                        <p:cTn id="47" dur="1000" fill="hold"/>
                                        <p:tgtEl>
                                          <p:spTgt spid="42"/>
                                        </p:tgtEl>
                                        <p:attrNameLst>
                                          <p:attrName>ppt_x</p:attrName>
                                        </p:attrNameLst>
                                      </p:cBhvr>
                                      <p:tavLst>
                                        <p:tav tm="0">
                                          <p:val>
                                            <p:strVal val="#ppt_x"/>
                                          </p:val>
                                        </p:tav>
                                        <p:tav tm="100000">
                                          <p:val>
                                            <p:strVal val="#ppt_x"/>
                                          </p:val>
                                        </p:tav>
                                      </p:tavLst>
                                    </p:anim>
                                    <p:anim calcmode="lin" valueType="num">
                                      <p:cBhvr additive="base">
                                        <p:cTn id="48" dur="1000" fill="hold"/>
                                        <p:tgtEl>
                                          <p:spTgt spid="42"/>
                                        </p:tgtEl>
                                        <p:attrNameLst>
                                          <p:attrName>ppt_y</p:attrName>
                                        </p:attrNameLst>
                                      </p:cBhvr>
                                      <p:tavLst>
                                        <p:tav tm="0">
                                          <p:val>
                                            <p:strVal val="1+#ppt_h/2"/>
                                          </p:val>
                                        </p:tav>
                                        <p:tav tm="100000">
                                          <p:val>
                                            <p:strVal val="#ppt_y"/>
                                          </p:val>
                                        </p:tav>
                                      </p:tavLst>
                                    </p:anim>
                                  </p:childTnLst>
                                </p:cTn>
                              </p:par>
                              <p:par>
                                <p:cTn id="49" presetID="2" presetClass="entr" presetSubtype="4" decel="100000" fill="hold" grpId="0" nodeType="withEffect">
                                  <p:stCondLst>
                                    <p:cond delay="600"/>
                                  </p:stCondLst>
                                  <p:childTnLst>
                                    <p:set>
                                      <p:cBhvr>
                                        <p:cTn id="50" dur="1" fill="hold">
                                          <p:stCondLst>
                                            <p:cond delay="0"/>
                                          </p:stCondLst>
                                        </p:cTn>
                                        <p:tgtEl>
                                          <p:spTgt spid="43"/>
                                        </p:tgtEl>
                                        <p:attrNameLst>
                                          <p:attrName>style.visibility</p:attrName>
                                        </p:attrNameLst>
                                      </p:cBhvr>
                                      <p:to>
                                        <p:strVal val="visible"/>
                                      </p:to>
                                    </p:set>
                                    <p:anim calcmode="lin" valueType="num">
                                      <p:cBhvr additive="base">
                                        <p:cTn id="51" dur="1000" fill="hold"/>
                                        <p:tgtEl>
                                          <p:spTgt spid="43"/>
                                        </p:tgtEl>
                                        <p:attrNameLst>
                                          <p:attrName>ppt_x</p:attrName>
                                        </p:attrNameLst>
                                      </p:cBhvr>
                                      <p:tavLst>
                                        <p:tav tm="0">
                                          <p:val>
                                            <p:strVal val="#ppt_x"/>
                                          </p:val>
                                        </p:tav>
                                        <p:tav tm="100000">
                                          <p:val>
                                            <p:strVal val="#ppt_x"/>
                                          </p:val>
                                        </p:tav>
                                      </p:tavLst>
                                    </p:anim>
                                    <p:anim calcmode="lin" valueType="num">
                                      <p:cBhvr additive="base">
                                        <p:cTn id="52" dur="1000" fill="hold"/>
                                        <p:tgtEl>
                                          <p:spTgt spid="43"/>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200"/>
                                  </p:stCondLst>
                                  <p:childTnLst>
                                    <p:set>
                                      <p:cBhvr>
                                        <p:cTn id="54" dur="1" fill="hold">
                                          <p:stCondLst>
                                            <p:cond delay="0"/>
                                          </p:stCondLst>
                                        </p:cTn>
                                        <p:tgtEl>
                                          <p:spTgt spid="4"/>
                                        </p:tgtEl>
                                        <p:attrNameLst>
                                          <p:attrName>style.visibility</p:attrName>
                                        </p:attrNameLst>
                                      </p:cBhvr>
                                      <p:to>
                                        <p:strVal val="visible"/>
                                      </p:to>
                                    </p:set>
                                    <p:anim calcmode="lin" valueType="num">
                                      <p:cBhvr additive="base">
                                        <p:cTn id="55" dur="1000" fill="hold"/>
                                        <p:tgtEl>
                                          <p:spTgt spid="4"/>
                                        </p:tgtEl>
                                        <p:attrNameLst>
                                          <p:attrName>ppt_x</p:attrName>
                                        </p:attrNameLst>
                                      </p:cBhvr>
                                      <p:tavLst>
                                        <p:tav tm="0">
                                          <p:val>
                                            <p:strVal val="#ppt_x"/>
                                          </p:val>
                                        </p:tav>
                                        <p:tav tm="100000">
                                          <p:val>
                                            <p:strVal val="#ppt_x"/>
                                          </p:val>
                                        </p:tav>
                                      </p:tavLst>
                                    </p:anim>
                                    <p:anim calcmode="lin" valueType="num">
                                      <p:cBhvr additive="base">
                                        <p:cTn id="56" dur="1000" fill="hold"/>
                                        <p:tgtEl>
                                          <p:spTgt spid="4"/>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300"/>
                                  </p:stCondLst>
                                  <p:childTnLst>
                                    <p:set>
                                      <p:cBhvr>
                                        <p:cTn id="58" dur="1" fill="hold">
                                          <p:stCondLst>
                                            <p:cond delay="0"/>
                                          </p:stCondLst>
                                        </p:cTn>
                                        <p:tgtEl>
                                          <p:spTgt spid="25"/>
                                        </p:tgtEl>
                                        <p:attrNameLst>
                                          <p:attrName>style.visibility</p:attrName>
                                        </p:attrNameLst>
                                      </p:cBhvr>
                                      <p:to>
                                        <p:strVal val="visible"/>
                                      </p:to>
                                    </p:set>
                                    <p:anim calcmode="lin" valueType="num">
                                      <p:cBhvr additive="base">
                                        <p:cTn id="59" dur="1000" fill="hold"/>
                                        <p:tgtEl>
                                          <p:spTgt spid="25"/>
                                        </p:tgtEl>
                                        <p:attrNameLst>
                                          <p:attrName>ppt_x</p:attrName>
                                        </p:attrNameLst>
                                      </p:cBhvr>
                                      <p:tavLst>
                                        <p:tav tm="0">
                                          <p:val>
                                            <p:strVal val="#ppt_x"/>
                                          </p:val>
                                        </p:tav>
                                        <p:tav tm="100000">
                                          <p:val>
                                            <p:strVal val="#ppt_x"/>
                                          </p:val>
                                        </p:tav>
                                      </p:tavLst>
                                    </p:anim>
                                    <p:anim calcmode="lin" valueType="num">
                                      <p:cBhvr additive="base">
                                        <p:cTn id="60" dur="1000" fill="hold"/>
                                        <p:tgtEl>
                                          <p:spTgt spid="25"/>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300"/>
                                  </p:stCondLst>
                                  <p:childTnLst>
                                    <p:set>
                                      <p:cBhvr>
                                        <p:cTn id="62" dur="1" fill="hold">
                                          <p:stCondLst>
                                            <p:cond delay="0"/>
                                          </p:stCondLst>
                                        </p:cTn>
                                        <p:tgtEl>
                                          <p:spTgt spid="5"/>
                                        </p:tgtEl>
                                        <p:attrNameLst>
                                          <p:attrName>style.visibility</p:attrName>
                                        </p:attrNameLst>
                                      </p:cBhvr>
                                      <p:to>
                                        <p:strVal val="visible"/>
                                      </p:to>
                                    </p:set>
                                    <p:anim calcmode="lin" valueType="num">
                                      <p:cBhvr additive="base">
                                        <p:cTn id="63" dur="1000" fill="hold"/>
                                        <p:tgtEl>
                                          <p:spTgt spid="5"/>
                                        </p:tgtEl>
                                        <p:attrNameLst>
                                          <p:attrName>ppt_x</p:attrName>
                                        </p:attrNameLst>
                                      </p:cBhvr>
                                      <p:tavLst>
                                        <p:tav tm="0">
                                          <p:val>
                                            <p:strVal val="#ppt_x"/>
                                          </p:val>
                                        </p:tav>
                                        <p:tav tm="100000">
                                          <p:val>
                                            <p:strVal val="#ppt_x"/>
                                          </p:val>
                                        </p:tav>
                                      </p:tavLst>
                                    </p:anim>
                                    <p:anim calcmode="lin" valueType="num">
                                      <p:cBhvr additive="base">
                                        <p:cTn id="64" dur="1000" fill="hold"/>
                                        <p:tgtEl>
                                          <p:spTgt spid="5"/>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500"/>
                                  </p:stCondLst>
                                  <p:childTnLst>
                                    <p:set>
                                      <p:cBhvr>
                                        <p:cTn id="66" dur="1" fill="hold">
                                          <p:stCondLst>
                                            <p:cond delay="0"/>
                                          </p:stCondLst>
                                        </p:cTn>
                                        <p:tgtEl>
                                          <p:spTgt spid="6"/>
                                        </p:tgtEl>
                                        <p:attrNameLst>
                                          <p:attrName>style.visibility</p:attrName>
                                        </p:attrNameLst>
                                      </p:cBhvr>
                                      <p:to>
                                        <p:strVal val="visible"/>
                                      </p:to>
                                    </p:set>
                                    <p:anim calcmode="lin" valueType="num">
                                      <p:cBhvr additive="base">
                                        <p:cTn id="67" dur="1000" fill="hold"/>
                                        <p:tgtEl>
                                          <p:spTgt spid="6"/>
                                        </p:tgtEl>
                                        <p:attrNameLst>
                                          <p:attrName>ppt_x</p:attrName>
                                        </p:attrNameLst>
                                      </p:cBhvr>
                                      <p:tavLst>
                                        <p:tav tm="0">
                                          <p:val>
                                            <p:strVal val="#ppt_x"/>
                                          </p:val>
                                        </p:tav>
                                        <p:tav tm="100000">
                                          <p:val>
                                            <p:strVal val="#ppt_x"/>
                                          </p:val>
                                        </p:tav>
                                      </p:tavLst>
                                    </p:anim>
                                    <p:anim calcmode="lin" valueType="num">
                                      <p:cBhvr additive="base">
                                        <p:cTn id="68" dur="10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P spid="49" grpId="0" animBg="1"/>
      <p:bldP spid="50" grpId="0" animBg="1"/>
      <p:bldP spid="56" grpId="0" animBg="1"/>
      <p:bldP spid="57" grpId="0" animBg="1"/>
      <p:bldP spid="63" grpId="0" animBg="1"/>
      <p:bldP spid="64" grpId="0" animBg="1"/>
      <p:bldP spid="7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AutoShape 5"/>
          <p:cNvSpPr>
            <a:spLocks/>
          </p:cNvSpPr>
          <p:nvPr/>
        </p:nvSpPr>
        <p:spPr bwMode="auto">
          <a:xfrm>
            <a:off x="2237318" y="3943351"/>
            <a:ext cx="357716" cy="296333"/>
          </a:xfrm>
          <a:custGeom>
            <a:avLst/>
            <a:gdLst>
              <a:gd name="T0" fmla="*/ 134144 w 21600"/>
              <a:gd name="T1" fmla="*/ 111125 h 21600"/>
              <a:gd name="T2" fmla="*/ 134144 w 21600"/>
              <a:gd name="T3" fmla="*/ 111125 h 21600"/>
              <a:gd name="T4" fmla="*/ 134144 w 21600"/>
              <a:gd name="T5" fmla="*/ 111125 h 21600"/>
              <a:gd name="T6" fmla="*/ 134144 w 21600"/>
              <a:gd name="T7" fmla="*/ 1111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263" y="3223"/>
                </a:moveTo>
                <a:cubicBezTo>
                  <a:pt x="20633" y="3223"/>
                  <a:pt x="20946" y="3385"/>
                  <a:pt x="21208" y="3714"/>
                </a:cubicBezTo>
                <a:cubicBezTo>
                  <a:pt x="21470" y="4043"/>
                  <a:pt x="21600" y="4428"/>
                  <a:pt x="21600" y="4865"/>
                </a:cubicBezTo>
                <a:lnTo>
                  <a:pt x="21600" y="19983"/>
                </a:lnTo>
                <a:cubicBezTo>
                  <a:pt x="21600" y="20421"/>
                  <a:pt x="21470" y="20804"/>
                  <a:pt x="21208" y="21121"/>
                </a:cubicBezTo>
                <a:cubicBezTo>
                  <a:pt x="20946" y="21440"/>
                  <a:pt x="20633" y="21599"/>
                  <a:pt x="20263" y="21599"/>
                </a:cubicBezTo>
                <a:lnTo>
                  <a:pt x="1348" y="21599"/>
                </a:lnTo>
                <a:cubicBezTo>
                  <a:pt x="981" y="21599"/>
                  <a:pt x="662" y="21440"/>
                  <a:pt x="398" y="21121"/>
                </a:cubicBezTo>
                <a:cubicBezTo>
                  <a:pt x="134" y="20804"/>
                  <a:pt x="0" y="20421"/>
                  <a:pt x="0" y="19983"/>
                </a:cubicBezTo>
                <a:lnTo>
                  <a:pt x="0" y="4865"/>
                </a:lnTo>
                <a:cubicBezTo>
                  <a:pt x="0" y="4428"/>
                  <a:pt x="134" y="4043"/>
                  <a:pt x="398" y="3714"/>
                </a:cubicBezTo>
                <a:cubicBezTo>
                  <a:pt x="662" y="3385"/>
                  <a:pt x="981" y="3223"/>
                  <a:pt x="1348" y="3223"/>
                </a:cubicBezTo>
                <a:lnTo>
                  <a:pt x="5638" y="3223"/>
                </a:lnTo>
                <a:lnTo>
                  <a:pt x="6319" y="1460"/>
                </a:lnTo>
                <a:cubicBezTo>
                  <a:pt x="6458" y="1058"/>
                  <a:pt x="6718" y="714"/>
                  <a:pt x="7090" y="426"/>
                </a:cubicBezTo>
                <a:cubicBezTo>
                  <a:pt x="7467" y="144"/>
                  <a:pt x="7839" y="0"/>
                  <a:pt x="8204" y="0"/>
                </a:cubicBezTo>
                <a:lnTo>
                  <a:pt x="13396" y="0"/>
                </a:lnTo>
                <a:cubicBezTo>
                  <a:pt x="13763" y="0"/>
                  <a:pt x="14136" y="144"/>
                  <a:pt x="14510" y="426"/>
                </a:cubicBezTo>
                <a:cubicBezTo>
                  <a:pt x="14885" y="714"/>
                  <a:pt x="15147" y="1058"/>
                  <a:pt x="15294" y="1460"/>
                </a:cubicBezTo>
                <a:lnTo>
                  <a:pt x="15962" y="3223"/>
                </a:lnTo>
                <a:lnTo>
                  <a:pt x="20263" y="3223"/>
                </a:lnTo>
                <a:close/>
                <a:moveTo>
                  <a:pt x="10805" y="19184"/>
                </a:moveTo>
                <a:cubicBezTo>
                  <a:pt x="11572" y="19184"/>
                  <a:pt x="12299" y="19003"/>
                  <a:pt x="12987" y="18649"/>
                </a:cubicBezTo>
                <a:cubicBezTo>
                  <a:pt x="13673" y="18295"/>
                  <a:pt x="14270" y="17810"/>
                  <a:pt x="14775" y="17196"/>
                </a:cubicBezTo>
                <a:cubicBezTo>
                  <a:pt x="15279" y="16581"/>
                  <a:pt x="15678" y="15862"/>
                  <a:pt x="15974" y="15048"/>
                </a:cubicBezTo>
                <a:cubicBezTo>
                  <a:pt x="16270" y="14235"/>
                  <a:pt x="16420" y="13355"/>
                  <a:pt x="16420" y="12422"/>
                </a:cubicBezTo>
                <a:cubicBezTo>
                  <a:pt x="16420" y="11499"/>
                  <a:pt x="16270" y="10624"/>
                  <a:pt x="15974" y="9795"/>
                </a:cubicBezTo>
                <a:cubicBezTo>
                  <a:pt x="15678" y="8967"/>
                  <a:pt x="15279" y="8250"/>
                  <a:pt x="14775" y="7645"/>
                </a:cubicBezTo>
                <a:cubicBezTo>
                  <a:pt x="14270" y="7036"/>
                  <a:pt x="13673" y="6558"/>
                  <a:pt x="12987" y="6199"/>
                </a:cubicBezTo>
                <a:cubicBezTo>
                  <a:pt x="12299" y="5844"/>
                  <a:pt x="11572" y="5667"/>
                  <a:pt x="10805" y="5667"/>
                </a:cubicBezTo>
                <a:cubicBezTo>
                  <a:pt x="10039" y="5667"/>
                  <a:pt x="9312" y="5847"/>
                  <a:pt x="8620" y="6199"/>
                </a:cubicBezTo>
                <a:cubicBezTo>
                  <a:pt x="7930" y="6558"/>
                  <a:pt x="7332" y="7036"/>
                  <a:pt x="6828" y="7645"/>
                </a:cubicBezTo>
                <a:cubicBezTo>
                  <a:pt x="6324" y="8250"/>
                  <a:pt x="5922" y="8964"/>
                  <a:pt x="5626" y="9789"/>
                </a:cubicBezTo>
                <a:cubicBezTo>
                  <a:pt x="5330" y="10612"/>
                  <a:pt x="5180" y="11491"/>
                  <a:pt x="5180" y="12422"/>
                </a:cubicBezTo>
                <a:cubicBezTo>
                  <a:pt x="5180" y="13355"/>
                  <a:pt x="5330" y="14235"/>
                  <a:pt x="5626" y="15048"/>
                </a:cubicBezTo>
                <a:cubicBezTo>
                  <a:pt x="5922" y="15862"/>
                  <a:pt x="6324" y="16581"/>
                  <a:pt x="6828" y="17196"/>
                </a:cubicBezTo>
                <a:cubicBezTo>
                  <a:pt x="7332" y="17810"/>
                  <a:pt x="7930" y="18295"/>
                  <a:pt x="8620" y="18649"/>
                </a:cubicBezTo>
                <a:cubicBezTo>
                  <a:pt x="9312" y="19006"/>
                  <a:pt x="10039" y="19184"/>
                  <a:pt x="10805" y="19184"/>
                </a:cubicBezTo>
                <a:moveTo>
                  <a:pt x="10805" y="7833"/>
                </a:moveTo>
                <a:cubicBezTo>
                  <a:pt x="11337" y="7833"/>
                  <a:pt x="11834" y="7953"/>
                  <a:pt x="12295" y="8191"/>
                </a:cubicBezTo>
                <a:cubicBezTo>
                  <a:pt x="12755" y="8432"/>
                  <a:pt x="13159" y="8755"/>
                  <a:pt x="13502" y="9169"/>
                </a:cubicBezTo>
                <a:cubicBezTo>
                  <a:pt x="13847" y="9583"/>
                  <a:pt x="14118" y="10069"/>
                  <a:pt x="14317" y="10624"/>
                </a:cubicBezTo>
                <a:cubicBezTo>
                  <a:pt x="14515" y="11184"/>
                  <a:pt x="14615" y="11780"/>
                  <a:pt x="14615" y="12422"/>
                </a:cubicBezTo>
                <a:cubicBezTo>
                  <a:pt x="14615" y="13056"/>
                  <a:pt x="14515" y="13650"/>
                  <a:pt x="14317" y="14205"/>
                </a:cubicBezTo>
                <a:cubicBezTo>
                  <a:pt x="14118" y="14756"/>
                  <a:pt x="13847" y="15245"/>
                  <a:pt x="13502" y="15667"/>
                </a:cubicBezTo>
                <a:cubicBezTo>
                  <a:pt x="13159" y="16091"/>
                  <a:pt x="12752" y="16419"/>
                  <a:pt x="12290" y="16661"/>
                </a:cubicBezTo>
                <a:cubicBezTo>
                  <a:pt x="11825" y="16899"/>
                  <a:pt x="11330" y="17017"/>
                  <a:pt x="10805" y="17017"/>
                </a:cubicBezTo>
                <a:cubicBezTo>
                  <a:pt x="10275" y="17017"/>
                  <a:pt x="9778" y="16899"/>
                  <a:pt x="9312" y="16661"/>
                </a:cubicBezTo>
                <a:cubicBezTo>
                  <a:pt x="8848" y="16419"/>
                  <a:pt x="8444" y="16091"/>
                  <a:pt x="8101" y="15667"/>
                </a:cubicBezTo>
                <a:cubicBezTo>
                  <a:pt x="7756" y="15245"/>
                  <a:pt x="7484" y="14755"/>
                  <a:pt x="7286" y="14199"/>
                </a:cubicBezTo>
                <a:cubicBezTo>
                  <a:pt x="7085" y="13641"/>
                  <a:pt x="6985" y="13045"/>
                  <a:pt x="6985" y="12422"/>
                </a:cubicBezTo>
                <a:cubicBezTo>
                  <a:pt x="6985" y="11780"/>
                  <a:pt x="7085" y="11184"/>
                  <a:pt x="7286" y="10624"/>
                </a:cubicBezTo>
                <a:cubicBezTo>
                  <a:pt x="7484" y="10068"/>
                  <a:pt x="7756" y="9583"/>
                  <a:pt x="8101" y="9169"/>
                </a:cubicBezTo>
                <a:cubicBezTo>
                  <a:pt x="8444" y="8755"/>
                  <a:pt x="8848" y="8432"/>
                  <a:pt x="9312" y="8191"/>
                </a:cubicBezTo>
                <a:cubicBezTo>
                  <a:pt x="9778" y="7953"/>
                  <a:pt x="10275" y="7833"/>
                  <a:pt x="10805" y="7833"/>
                </a:cubicBezTo>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30" name="AutoShape 6"/>
          <p:cNvSpPr>
            <a:spLocks/>
          </p:cNvSpPr>
          <p:nvPr/>
        </p:nvSpPr>
        <p:spPr bwMode="auto">
          <a:xfrm>
            <a:off x="3543300"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Video</a:t>
            </a:r>
            <a:endParaRPr lang="es-ES" sz="2400">
              <a:solidFill>
                <a:prstClr val="black"/>
              </a:solidFill>
              <a:ea typeface="ＭＳ Ｐゴシック" charset="0"/>
              <a:cs typeface="Calibri" charset="0"/>
              <a:sym typeface="Calibri" charset="0"/>
            </a:endParaRPr>
          </a:p>
        </p:txBody>
      </p:sp>
      <p:sp>
        <p:nvSpPr>
          <p:cNvPr id="26631" name="AutoShape 7"/>
          <p:cNvSpPr>
            <a:spLocks/>
          </p:cNvSpPr>
          <p:nvPr/>
        </p:nvSpPr>
        <p:spPr bwMode="auto">
          <a:xfrm>
            <a:off x="3547534"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2" name="AutoShape 8"/>
          <p:cNvSpPr>
            <a:spLocks/>
          </p:cNvSpPr>
          <p:nvPr/>
        </p:nvSpPr>
        <p:spPr bwMode="auto">
          <a:xfrm>
            <a:off x="5321300"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Social Network</a:t>
            </a:r>
            <a:endParaRPr lang="es-ES" sz="2400">
              <a:solidFill>
                <a:prstClr val="black"/>
              </a:solidFill>
              <a:ea typeface="ＭＳ Ｐゴシック" charset="0"/>
              <a:cs typeface="Calibri" charset="0"/>
              <a:sym typeface="Calibri" charset="0"/>
            </a:endParaRPr>
          </a:p>
        </p:txBody>
      </p:sp>
      <p:sp>
        <p:nvSpPr>
          <p:cNvPr id="26633" name="AutoShape 9"/>
          <p:cNvSpPr>
            <a:spLocks/>
          </p:cNvSpPr>
          <p:nvPr/>
        </p:nvSpPr>
        <p:spPr bwMode="auto">
          <a:xfrm>
            <a:off x="53594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4" name="AutoShape 10"/>
          <p:cNvSpPr>
            <a:spLocks/>
          </p:cNvSpPr>
          <p:nvPr/>
        </p:nvSpPr>
        <p:spPr bwMode="auto">
          <a:xfrm>
            <a:off x="7167034" y="4347633"/>
            <a:ext cx="1367367"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Marketing</a:t>
            </a:r>
            <a:endParaRPr lang="es-ES" sz="2400">
              <a:solidFill>
                <a:prstClr val="black"/>
              </a:solidFill>
              <a:ea typeface="ＭＳ Ｐゴシック" charset="0"/>
              <a:cs typeface="Calibri" charset="0"/>
              <a:sym typeface="Calibri" charset="0"/>
            </a:endParaRPr>
          </a:p>
        </p:txBody>
      </p:sp>
      <p:sp>
        <p:nvSpPr>
          <p:cNvPr id="26635" name="AutoShape 11"/>
          <p:cNvSpPr>
            <a:spLocks/>
          </p:cNvSpPr>
          <p:nvPr/>
        </p:nvSpPr>
        <p:spPr bwMode="auto">
          <a:xfrm>
            <a:off x="7179733" y="4607984"/>
            <a:ext cx="1354667"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6" name="AutoShape 12"/>
          <p:cNvSpPr>
            <a:spLocks/>
          </p:cNvSpPr>
          <p:nvPr/>
        </p:nvSpPr>
        <p:spPr bwMode="auto">
          <a:xfrm>
            <a:off x="1727200"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Photography</a:t>
            </a:r>
            <a:endParaRPr lang="es-ES" sz="2400">
              <a:solidFill>
                <a:prstClr val="black"/>
              </a:solidFill>
              <a:ea typeface="ＭＳ Ｐゴシック" charset="0"/>
              <a:cs typeface="Calibri" charset="0"/>
              <a:sym typeface="Calibri" charset="0"/>
            </a:endParaRPr>
          </a:p>
        </p:txBody>
      </p:sp>
      <p:sp>
        <p:nvSpPr>
          <p:cNvPr id="26637" name="AutoShape 13"/>
          <p:cNvSpPr>
            <a:spLocks/>
          </p:cNvSpPr>
          <p:nvPr/>
        </p:nvSpPr>
        <p:spPr bwMode="auto">
          <a:xfrm>
            <a:off x="17399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8" name="AutoShape 14"/>
          <p:cNvSpPr>
            <a:spLocks/>
          </p:cNvSpPr>
          <p:nvPr/>
        </p:nvSpPr>
        <p:spPr bwMode="auto">
          <a:xfrm>
            <a:off x="8856133"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Research</a:t>
            </a:r>
            <a:endParaRPr lang="es-ES" sz="2400">
              <a:solidFill>
                <a:prstClr val="black"/>
              </a:solidFill>
              <a:ea typeface="ＭＳ Ｐゴシック" charset="0"/>
              <a:cs typeface="Calibri" charset="0"/>
              <a:sym typeface="Calibri" charset="0"/>
            </a:endParaRPr>
          </a:p>
        </p:txBody>
      </p:sp>
      <p:sp>
        <p:nvSpPr>
          <p:cNvPr id="26640" name="AutoShape 16"/>
          <p:cNvSpPr>
            <a:spLocks/>
          </p:cNvSpPr>
          <p:nvPr/>
        </p:nvSpPr>
        <p:spPr bwMode="auto">
          <a:xfrm>
            <a:off x="4047067" y="3943351"/>
            <a:ext cx="357717" cy="296333"/>
          </a:xfrm>
          <a:custGeom>
            <a:avLst/>
            <a:gdLst>
              <a:gd name="T0" fmla="*/ 134144 w 21600"/>
              <a:gd name="T1" fmla="*/ 111125 h 21600"/>
              <a:gd name="T2" fmla="*/ 134144 w 21600"/>
              <a:gd name="T3" fmla="*/ 111125 h 21600"/>
              <a:gd name="T4" fmla="*/ 134144 w 21600"/>
              <a:gd name="T5" fmla="*/ 111125 h 21600"/>
              <a:gd name="T6" fmla="*/ 134144 w 21600"/>
              <a:gd name="T7" fmla="*/ 1111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263" y="0"/>
                </a:moveTo>
                <a:cubicBezTo>
                  <a:pt x="20631" y="0"/>
                  <a:pt x="20944" y="162"/>
                  <a:pt x="21206" y="479"/>
                </a:cubicBezTo>
                <a:cubicBezTo>
                  <a:pt x="21468" y="799"/>
                  <a:pt x="21600" y="1178"/>
                  <a:pt x="21600" y="1618"/>
                </a:cubicBezTo>
                <a:lnTo>
                  <a:pt x="21600" y="19981"/>
                </a:lnTo>
                <a:cubicBezTo>
                  <a:pt x="21600" y="20421"/>
                  <a:pt x="21468" y="20801"/>
                  <a:pt x="21206" y="21121"/>
                </a:cubicBezTo>
                <a:cubicBezTo>
                  <a:pt x="20944" y="21437"/>
                  <a:pt x="20631" y="21599"/>
                  <a:pt x="20263" y="21599"/>
                </a:cubicBezTo>
                <a:lnTo>
                  <a:pt x="1345" y="21599"/>
                </a:lnTo>
                <a:cubicBezTo>
                  <a:pt x="981" y="21599"/>
                  <a:pt x="662" y="21437"/>
                  <a:pt x="398" y="21121"/>
                </a:cubicBezTo>
                <a:cubicBezTo>
                  <a:pt x="131" y="20801"/>
                  <a:pt x="0" y="20421"/>
                  <a:pt x="0" y="19981"/>
                </a:cubicBezTo>
                <a:lnTo>
                  <a:pt x="0" y="1618"/>
                </a:lnTo>
                <a:cubicBezTo>
                  <a:pt x="0" y="1178"/>
                  <a:pt x="131" y="799"/>
                  <a:pt x="398" y="479"/>
                </a:cubicBezTo>
                <a:cubicBezTo>
                  <a:pt x="662" y="162"/>
                  <a:pt x="981" y="0"/>
                  <a:pt x="1345" y="0"/>
                </a:cubicBezTo>
                <a:lnTo>
                  <a:pt x="20263" y="0"/>
                </a:lnTo>
                <a:close/>
                <a:moveTo>
                  <a:pt x="4052" y="2171"/>
                </a:moveTo>
                <a:cubicBezTo>
                  <a:pt x="4052" y="2021"/>
                  <a:pt x="4009" y="1892"/>
                  <a:pt x="3924" y="1783"/>
                </a:cubicBezTo>
                <a:cubicBezTo>
                  <a:pt x="3839" y="1677"/>
                  <a:pt x="3729" y="1621"/>
                  <a:pt x="3593" y="1621"/>
                </a:cubicBezTo>
                <a:lnTo>
                  <a:pt x="1801" y="1621"/>
                </a:lnTo>
                <a:cubicBezTo>
                  <a:pt x="1676" y="1621"/>
                  <a:pt x="1568" y="1674"/>
                  <a:pt x="1480" y="1777"/>
                </a:cubicBezTo>
                <a:cubicBezTo>
                  <a:pt x="1390" y="1880"/>
                  <a:pt x="1343" y="2012"/>
                  <a:pt x="1343" y="2171"/>
                </a:cubicBezTo>
                <a:lnTo>
                  <a:pt x="1343" y="4321"/>
                </a:lnTo>
                <a:cubicBezTo>
                  <a:pt x="1343" y="4470"/>
                  <a:pt x="1387" y="4603"/>
                  <a:pt x="1473" y="4708"/>
                </a:cubicBezTo>
                <a:cubicBezTo>
                  <a:pt x="1558" y="4817"/>
                  <a:pt x="1669" y="4867"/>
                  <a:pt x="1801" y="4867"/>
                </a:cubicBezTo>
                <a:lnTo>
                  <a:pt x="3593" y="4867"/>
                </a:lnTo>
                <a:cubicBezTo>
                  <a:pt x="3721" y="4867"/>
                  <a:pt x="3828" y="4820"/>
                  <a:pt x="3917" y="4717"/>
                </a:cubicBezTo>
                <a:cubicBezTo>
                  <a:pt x="4007" y="4614"/>
                  <a:pt x="4052" y="4482"/>
                  <a:pt x="4052" y="4321"/>
                </a:cubicBezTo>
                <a:lnTo>
                  <a:pt x="4052" y="2171"/>
                </a:lnTo>
                <a:close/>
                <a:moveTo>
                  <a:pt x="4052" y="7202"/>
                </a:moveTo>
                <a:cubicBezTo>
                  <a:pt x="4052" y="7055"/>
                  <a:pt x="4009" y="6926"/>
                  <a:pt x="3924" y="6817"/>
                </a:cubicBezTo>
                <a:cubicBezTo>
                  <a:pt x="3839" y="6709"/>
                  <a:pt x="3729" y="6656"/>
                  <a:pt x="3593" y="6656"/>
                </a:cubicBezTo>
                <a:lnTo>
                  <a:pt x="1801" y="6656"/>
                </a:lnTo>
                <a:cubicBezTo>
                  <a:pt x="1676" y="6656"/>
                  <a:pt x="1568" y="6709"/>
                  <a:pt x="1480" y="6817"/>
                </a:cubicBezTo>
                <a:cubicBezTo>
                  <a:pt x="1390" y="6926"/>
                  <a:pt x="1343" y="7055"/>
                  <a:pt x="1343" y="7202"/>
                </a:cubicBezTo>
                <a:lnTo>
                  <a:pt x="1343" y="9370"/>
                </a:lnTo>
                <a:cubicBezTo>
                  <a:pt x="1343" y="9516"/>
                  <a:pt x="1387" y="9646"/>
                  <a:pt x="1473" y="9757"/>
                </a:cubicBezTo>
                <a:cubicBezTo>
                  <a:pt x="1558" y="9863"/>
                  <a:pt x="1669" y="9916"/>
                  <a:pt x="1801" y="9916"/>
                </a:cubicBezTo>
                <a:lnTo>
                  <a:pt x="3593" y="9916"/>
                </a:lnTo>
                <a:cubicBezTo>
                  <a:pt x="3721" y="9916"/>
                  <a:pt x="3828" y="9863"/>
                  <a:pt x="3917" y="9757"/>
                </a:cubicBezTo>
                <a:cubicBezTo>
                  <a:pt x="4007" y="9646"/>
                  <a:pt x="4052" y="9516"/>
                  <a:pt x="4052" y="9370"/>
                </a:cubicBezTo>
                <a:lnTo>
                  <a:pt x="4052" y="7202"/>
                </a:lnTo>
                <a:close/>
                <a:moveTo>
                  <a:pt x="4052" y="12233"/>
                </a:moveTo>
                <a:cubicBezTo>
                  <a:pt x="4052" y="12083"/>
                  <a:pt x="4009" y="11957"/>
                  <a:pt x="3924" y="11846"/>
                </a:cubicBezTo>
                <a:cubicBezTo>
                  <a:pt x="3839" y="11740"/>
                  <a:pt x="3729" y="11686"/>
                  <a:pt x="3593" y="11686"/>
                </a:cubicBezTo>
                <a:lnTo>
                  <a:pt x="1801" y="11686"/>
                </a:lnTo>
                <a:cubicBezTo>
                  <a:pt x="1676" y="11686"/>
                  <a:pt x="1568" y="11740"/>
                  <a:pt x="1480" y="11846"/>
                </a:cubicBezTo>
                <a:cubicBezTo>
                  <a:pt x="1390" y="11957"/>
                  <a:pt x="1343" y="12083"/>
                  <a:pt x="1343" y="12233"/>
                </a:cubicBezTo>
                <a:lnTo>
                  <a:pt x="1343" y="14401"/>
                </a:lnTo>
                <a:cubicBezTo>
                  <a:pt x="1343" y="14548"/>
                  <a:pt x="1387" y="14677"/>
                  <a:pt x="1473" y="14786"/>
                </a:cubicBezTo>
                <a:cubicBezTo>
                  <a:pt x="1558" y="14894"/>
                  <a:pt x="1669" y="14947"/>
                  <a:pt x="1801" y="14947"/>
                </a:cubicBezTo>
                <a:lnTo>
                  <a:pt x="3593" y="14947"/>
                </a:lnTo>
                <a:cubicBezTo>
                  <a:pt x="3721" y="14947"/>
                  <a:pt x="3828" y="14894"/>
                  <a:pt x="3917" y="14786"/>
                </a:cubicBezTo>
                <a:cubicBezTo>
                  <a:pt x="4007" y="14677"/>
                  <a:pt x="4052" y="14548"/>
                  <a:pt x="4052" y="14401"/>
                </a:cubicBezTo>
                <a:lnTo>
                  <a:pt x="4052" y="12233"/>
                </a:lnTo>
                <a:close/>
                <a:moveTo>
                  <a:pt x="4052" y="17284"/>
                </a:moveTo>
                <a:cubicBezTo>
                  <a:pt x="4052" y="17136"/>
                  <a:pt x="4009" y="17005"/>
                  <a:pt x="3924" y="16897"/>
                </a:cubicBezTo>
                <a:cubicBezTo>
                  <a:pt x="3839" y="16791"/>
                  <a:pt x="3729" y="16736"/>
                  <a:pt x="3593" y="16736"/>
                </a:cubicBezTo>
                <a:lnTo>
                  <a:pt x="1801" y="16736"/>
                </a:lnTo>
                <a:cubicBezTo>
                  <a:pt x="1676" y="16736"/>
                  <a:pt x="1568" y="16788"/>
                  <a:pt x="1480" y="16891"/>
                </a:cubicBezTo>
                <a:cubicBezTo>
                  <a:pt x="1390" y="16995"/>
                  <a:pt x="1343" y="17124"/>
                  <a:pt x="1343" y="17284"/>
                </a:cubicBezTo>
                <a:lnTo>
                  <a:pt x="1343" y="19434"/>
                </a:lnTo>
                <a:cubicBezTo>
                  <a:pt x="1343" y="19584"/>
                  <a:pt x="1387" y="19714"/>
                  <a:pt x="1473" y="19822"/>
                </a:cubicBezTo>
                <a:cubicBezTo>
                  <a:pt x="1558" y="19929"/>
                  <a:pt x="1669" y="19984"/>
                  <a:pt x="1801" y="19984"/>
                </a:cubicBezTo>
                <a:lnTo>
                  <a:pt x="3593" y="19984"/>
                </a:lnTo>
                <a:cubicBezTo>
                  <a:pt x="3721" y="19984"/>
                  <a:pt x="3828" y="19932"/>
                  <a:pt x="3917" y="19828"/>
                </a:cubicBezTo>
                <a:cubicBezTo>
                  <a:pt x="4007" y="19726"/>
                  <a:pt x="4052" y="19596"/>
                  <a:pt x="4052" y="19434"/>
                </a:cubicBezTo>
                <a:lnTo>
                  <a:pt x="4052" y="17284"/>
                </a:lnTo>
                <a:close/>
                <a:moveTo>
                  <a:pt x="16194" y="2171"/>
                </a:moveTo>
                <a:cubicBezTo>
                  <a:pt x="16194" y="2021"/>
                  <a:pt x="16150" y="1892"/>
                  <a:pt x="16065" y="1783"/>
                </a:cubicBezTo>
                <a:cubicBezTo>
                  <a:pt x="15979" y="1677"/>
                  <a:pt x="15871" y="1621"/>
                  <a:pt x="15737" y="1621"/>
                </a:cubicBezTo>
                <a:lnTo>
                  <a:pt x="5858" y="1621"/>
                </a:lnTo>
                <a:cubicBezTo>
                  <a:pt x="5730" y="1621"/>
                  <a:pt x="5623" y="1674"/>
                  <a:pt x="5535" y="1777"/>
                </a:cubicBezTo>
                <a:cubicBezTo>
                  <a:pt x="5445" y="1880"/>
                  <a:pt x="5400" y="2012"/>
                  <a:pt x="5400" y="2171"/>
                </a:cubicBezTo>
                <a:lnTo>
                  <a:pt x="5400" y="9370"/>
                </a:lnTo>
                <a:cubicBezTo>
                  <a:pt x="5400" y="9516"/>
                  <a:pt x="5442" y="9646"/>
                  <a:pt x="5528" y="9757"/>
                </a:cubicBezTo>
                <a:cubicBezTo>
                  <a:pt x="5616" y="9863"/>
                  <a:pt x="5724" y="9916"/>
                  <a:pt x="5858" y="9916"/>
                </a:cubicBezTo>
                <a:lnTo>
                  <a:pt x="15737" y="9916"/>
                </a:lnTo>
                <a:cubicBezTo>
                  <a:pt x="15862" y="9916"/>
                  <a:pt x="15969" y="9863"/>
                  <a:pt x="16060" y="9757"/>
                </a:cubicBezTo>
                <a:cubicBezTo>
                  <a:pt x="16148" y="9646"/>
                  <a:pt x="16194" y="9516"/>
                  <a:pt x="16194" y="9370"/>
                </a:cubicBezTo>
                <a:lnTo>
                  <a:pt x="16194" y="2171"/>
                </a:lnTo>
                <a:close/>
                <a:moveTo>
                  <a:pt x="16194" y="12233"/>
                </a:moveTo>
                <a:cubicBezTo>
                  <a:pt x="16194" y="12083"/>
                  <a:pt x="16150" y="11957"/>
                  <a:pt x="16065" y="11846"/>
                </a:cubicBezTo>
                <a:cubicBezTo>
                  <a:pt x="15979" y="11740"/>
                  <a:pt x="15871" y="11686"/>
                  <a:pt x="15737" y="11686"/>
                </a:cubicBezTo>
                <a:lnTo>
                  <a:pt x="5858" y="11686"/>
                </a:lnTo>
                <a:cubicBezTo>
                  <a:pt x="5730" y="11686"/>
                  <a:pt x="5623" y="11740"/>
                  <a:pt x="5535" y="11846"/>
                </a:cubicBezTo>
                <a:cubicBezTo>
                  <a:pt x="5445" y="11957"/>
                  <a:pt x="5400" y="12083"/>
                  <a:pt x="5400" y="12233"/>
                </a:cubicBezTo>
                <a:lnTo>
                  <a:pt x="5400" y="19431"/>
                </a:lnTo>
                <a:cubicBezTo>
                  <a:pt x="5400" y="19581"/>
                  <a:pt x="5442" y="19711"/>
                  <a:pt x="5528" y="19819"/>
                </a:cubicBezTo>
                <a:cubicBezTo>
                  <a:pt x="5616" y="19926"/>
                  <a:pt x="5724" y="19981"/>
                  <a:pt x="5858" y="19981"/>
                </a:cubicBezTo>
                <a:lnTo>
                  <a:pt x="15737" y="19981"/>
                </a:lnTo>
                <a:cubicBezTo>
                  <a:pt x="15862" y="19981"/>
                  <a:pt x="15969" y="19929"/>
                  <a:pt x="16060" y="19825"/>
                </a:cubicBezTo>
                <a:cubicBezTo>
                  <a:pt x="16148" y="19723"/>
                  <a:pt x="16194" y="19593"/>
                  <a:pt x="16194" y="19431"/>
                </a:cubicBezTo>
                <a:lnTo>
                  <a:pt x="16194" y="12233"/>
                </a:lnTo>
                <a:close/>
                <a:moveTo>
                  <a:pt x="20263" y="2171"/>
                </a:moveTo>
                <a:cubicBezTo>
                  <a:pt x="20263" y="2021"/>
                  <a:pt x="20217" y="1892"/>
                  <a:pt x="20129" y="1783"/>
                </a:cubicBezTo>
                <a:cubicBezTo>
                  <a:pt x="20038" y="1677"/>
                  <a:pt x="19930" y="1621"/>
                  <a:pt x="19806" y="1621"/>
                </a:cubicBezTo>
                <a:lnTo>
                  <a:pt x="18001" y="1621"/>
                </a:lnTo>
                <a:cubicBezTo>
                  <a:pt x="17876" y="1621"/>
                  <a:pt x="17769" y="1674"/>
                  <a:pt x="17678" y="1777"/>
                </a:cubicBezTo>
                <a:cubicBezTo>
                  <a:pt x="17590" y="1880"/>
                  <a:pt x="17546" y="2012"/>
                  <a:pt x="17546" y="2171"/>
                </a:cubicBezTo>
                <a:lnTo>
                  <a:pt x="17546" y="4321"/>
                </a:lnTo>
                <a:cubicBezTo>
                  <a:pt x="17546" y="4470"/>
                  <a:pt x="17590" y="4603"/>
                  <a:pt x="17678" y="4708"/>
                </a:cubicBezTo>
                <a:cubicBezTo>
                  <a:pt x="17769" y="4817"/>
                  <a:pt x="17876" y="4867"/>
                  <a:pt x="18001" y="4867"/>
                </a:cubicBezTo>
                <a:lnTo>
                  <a:pt x="19806" y="4867"/>
                </a:lnTo>
                <a:cubicBezTo>
                  <a:pt x="19930" y="4867"/>
                  <a:pt x="20038" y="4820"/>
                  <a:pt x="20129" y="4717"/>
                </a:cubicBezTo>
                <a:cubicBezTo>
                  <a:pt x="20217" y="4614"/>
                  <a:pt x="20263" y="4482"/>
                  <a:pt x="20263" y="4321"/>
                </a:cubicBezTo>
                <a:lnTo>
                  <a:pt x="20263" y="2171"/>
                </a:lnTo>
                <a:close/>
                <a:moveTo>
                  <a:pt x="20263" y="7202"/>
                </a:moveTo>
                <a:cubicBezTo>
                  <a:pt x="20263" y="7055"/>
                  <a:pt x="20217" y="6926"/>
                  <a:pt x="20129" y="6817"/>
                </a:cubicBezTo>
                <a:cubicBezTo>
                  <a:pt x="20038" y="6709"/>
                  <a:pt x="19930" y="6656"/>
                  <a:pt x="19806" y="6656"/>
                </a:cubicBezTo>
                <a:lnTo>
                  <a:pt x="18001" y="6656"/>
                </a:lnTo>
                <a:cubicBezTo>
                  <a:pt x="17876" y="6656"/>
                  <a:pt x="17769" y="6709"/>
                  <a:pt x="17678" y="6817"/>
                </a:cubicBezTo>
                <a:cubicBezTo>
                  <a:pt x="17590" y="6926"/>
                  <a:pt x="17546" y="7055"/>
                  <a:pt x="17546" y="7202"/>
                </a:cubicBezTo>
                <a:lnTo>
                  <a:pt x="17546" y="9370"/>
                </a:lnTo>
                <a:cubicBezTo>
                  <a:pt x="17546" y="9516"/>
                  <a:pt x="17590" y="9646"/>
                  <a:pt x="17678" y="9757"/>
                </a:cubicBezTo>
                <a:cubicBezTo>
                  <a:pt x="17769" y="9863"/>
                  <a:pt x="17876" y="9916"/>
                  <a:pt x="18001" y="9916"/>
                </a:cubicBezTo>
                <a:lnTo>
                  <a:pt x="19806" y="9916"/>
                </a:lnTo>
                <a:cubicBezTo>
                  <a:pt x="19930" y="9916"/>
                  <a:pt x="20038" y="9863"/>
                  <a:pt x="20129" y="9757"/>
                </a:cubicBezTo>
                <a:cubicBezTo>
                  <a:pt x="20217" y="9646"/>
                  <a:pt x="20263" y="9516"/>
                  <a:pt x="20263" y="9370"/>
                </a:cubicBezTo>
                <a:lnTo>
                  <a:pt x="20263" y="7202"/>
                </a:lnTo>
                <a:close/>
                <a:moveTo>
                  <a:pt x="20263" y="12233"/>
                </a:moveTo>
                <a:cubicBezTo>
                  <a:pt x="20263" y="12083"/>
                  <a:pt x="20217" y="11957"/>
                  <a:pt x="20129" y="11846"/>
                </a:cubicBezTo>
                <a:cubicBezTo>
                  <a:pt x="20038" y="11740"/>
                  <a:pt x="19930" y="11686"/>
                  <a:pt x="19806" y="11686"/>
                </a:cubicBezTo>
                <a:lnTo>
                  <a:pt x="18001" y="11686"/>
                </a:lnTo>
                <a:cubicBezTo>
                  <a:pt x="17876" y="11686"/>
                  <a:pt x="17769" y="11740"/>
                  <a:pt x="17678" y="11846"/>
                </a:cubicBezTo>
                <a:cubicBezTo>
                  <a:pt x="17590" y="11957"/>
                  <a:pt x="17546" y="12083"/>
                  <a:pt x="17546" y="12233"/>
                </a:cubicBezTo>
                <a:lnTo>
                  <a:pt x="17546" y="14401"/>
                </a:lnTo>
                <a:cubicBezTo>
                  <a:pt x="17546" y="14548"/>
                  <a:pt x="17590" y="14677"/>
                  <a:pt x="17678" y="14786"/>
                </a:cubicBezTo>
                <a:cubicBezTo>
                  <a:pt x="17769" y="14894"/>
                  <a:pt x="17876" y="14947"/>
                  <a:pt x="18001" y="14947"/>
                </a:cubicBezTo>
                <a:lnTo>
                  <a:pt x="19806" y="14947"/>
                </a:lnTo>
                <a:cubicBezTo>
                  <a:pt x="19930" y="14947"/>
                  <a:pt x="20038" y="14894"/>
                  <a:pt x="20129" y="14786"/>
                </a:cubicBezTo>
                <a:cubicBezTo>
                  <a:pt x="20217" y="14677"/>
                  <a:pt x="20263" y="14548"/>
                  <a:pt x="20263" y="14401"/>
                </a:cubicBezTo>
                <a:lnTo>
                  <a:pt x="20263" y="12233"/>
                </a:lnTo>
                <a:close/>
                <a:moveTo>
                  <a:pt x="20263" y="17284"/>
                </a:moveTo>
                <a:cubicBezTo>
                  <a:pt x="20263" y="17136"/>
                  <a:pt x="20217" y="17005"/>
                  <a:pt x="20129" y="16897"/>
                </a:cubicBezTo>
                <a:cubicBezTo>
                  <a:pt x="20038" y="16791"/>
                  <a:pt x="19930" y="16736"/>
                  <a:pt x="19806" y="16736"/>
                </a:cubicBezTo>
                <a:lnTo>
                  <a:pt x="18001" y="16736"/>
                </a:lnTo>
                <a:cubicBezTo>
                  <a:pt x="17876" y="16736"/>
                  <a:pt x="17769" y="16788"/>
                  <a:pt x="17678" y="16891"/>
                </a:cubicBezTo>
                <a:cubicBezTo>
                  <a:pt x="17590" y="16995"/>
                  <a:pt x="17546" y="17124"/>
                  <a:pt x="17546" y="17284"/>
                </a:cubicBezTo>
                <a:lnTo>
                  <a:pt x="17546" y="19434"/>
                </a:lnTo>
                <a:cubicBezTo>
                  <a:pt x="17546" y="19584"/>
                  <a:pt x="17590" y="19714"/>
                  <a:pt x="17678" y="19822"/>
                </a:cubicBezTo>
                <a:cubicBezTo>
                  <a:pt x="17769" y="19929"/>
                  <a:pt x="17876" y="19984"/>
                  <a:pt x="18001" y="19984"/>
                </a:cubicBezTo>
                <a:lnTo>
                  <a:pt x="19806" y="19984"/>
                </a:lnTo>
                <a:cubicBezTo>
                  <a:pt x="19930" y="19984"/>
                  <a:pt x="20038" y="19932"/>
                  <a:pt x="20129" y="19828"/>
                </a:cubicBezTo>
                <a:cubicBezTo>
                  <a:pt x="20217" y="19726"/>
                  <a:pt x="20263" y="19596"/>
                  <a:pt x="20263" y="19434"/>
                </a:cubicBezTo>
                <a:lnTo>
                  <a:pt x="20263" y="17284"/>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1" name="AutoShape 17"/>
          <p:cNvSpPr>
            <a:spLocks/>
          </p:cNvSpPr>
          <p:nvPr/>
        </p:nvSpPr>
        <p:spPr bwMode="auto">
          <a:xfrm>
            <a:off x="5852584" y="3917951"/>
            <a:ext cx="355600" cy="355600"/>
          </a:xfrm>
          <a:custGeom>
            <a:avLst/>
            <a:gdLst>
              <a:gd name="T0" fmla="*/ 133350 w 21600"/>
              <a:gd name="T1" fmla="*/ 133350 h 21600"/>
              <a:gd name="T2" fmla="*/ 133350 w 21600"/>
              <a:gd name="T3" fmla="*/ 133350 h 21600"/>
              <a:gd name="T4" fmla="*/ 133350 w 21600"/>
              <a:gd name="T5" fmla="*/ 133350 h 21600"/>
              <a:gd name="T6" fmla="*/ 133350 w 21600"/>
              <a:gd name="T7" fmla="*/ 1333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898" y="0"/>
                </a:moveTo>
                <a:cubicBezTo>
                  <a:pt x="19650" y="0"/>
                  <a:pt x="20287" y="264"/>
                  <a:pt x="20813" y="796"/>
                </a:cubicBezTo>
                <a:cubicBezTo>
                  <a:pt x="21336" y="1322"/>
                  <a:pt x="21599" y="1962"/>
                  <a:pt x="21599" y="2711"/>
                </a:cubicBezTo>
                <a:lnTo>
                  <a:pt x="21599" y="18883"/>
                </a:lnTo>
                <a:cubicBezTo>
                  <a:pt x="21599" y="19268"/>
                  <a:pt x="21526" y="19623"/>
                  <a:pt x="21383" y="19951"/>
                </a:cubicBezTo>
                <a:cubicBezTo>
                  <a:pt x="21236" y="20281"/>
                  <a:pt x="21042" y="20563"/>
                  <a:pt x="20804" y="20804"/>
                </a:cubicBezTo>
                <a:cubicBezTo>
                  <a:pt x="20565" y="21042"/>
                  <a:pt x="20278" y="21232"/>
                  <a:pt x="19940" y="21377"/>
                </a:cubicBezTo>
                <a:cubicBezTo>
                  <a:pt x="19603" y="21523"/>
                  <a:pt x="19256" y="21594"/>
                  <a:pt x="18898" y="21594"/>
                </a:cubicBezTo>
                <a:lnTo>
                  <a:pt x="12066" y="21594"/>
                </a:lnTo>
                <a:lnTo>
                  <a:pt x="12066" y="12552"/>
                </a:lnTo>
                <a:lnTo>
                  <a:pt x="14486" y="12552"/>
                </a:lnTo>
                <a:cubicBezTo>
                  <a:pt x="14595" y="12552"/>
                  <a:pt x="14698" y="12517"/>
                  <a:pt x="14789" y="12441"/>
                </a:cubicBezTo>
                <a:cubicBezTo>
                  <a:pt x="14876" y="12367"/>
                  <a:pt x="14921" y="12267"/>
                  <a:pt x="14921" y="12144"/>
                </a:cubicBezTo>
                <a:lnTo>
                  <a:pt x="15088" y="9779"/>
                </a:lnTo>
                <a:cubicBezTo>
                  <a:pt x="15088" y="9650"/>
                  <a:pt x="15050" y="9538"/>
                  <a:pt x="14976" y="9444"/>
                </a:cubicBezTo>
                <a:cubicBezTo>
                  <a:pt x="14883" y="9349"/>
                  <a:pt x="14774" y="9303"/>
                  <a:pt x="14653" y="9303"/>
                </a:cubicBezTo>
                <a:lnTo>
                  <a:pt x="12066" y="9303"/>
                </a:lnTo>
                <a:lnTo>
                  <a:pt x="12066" y="8262"/>
                </a:lnTo>
                <a:cubicBezTo>
                  <a:pt x="12066" y="7879"/>
                  <a:pt x="12116" y="7623"/>
                  <a:pt x="12216" y="7497"/>
                </a:cubicBezTo>
                <a:cubicBezTo>
                  <a:pt x="12312" y="7370"/>
                  <a:pt x="12565" y="7309"/>
                  <a:pt x="12965" y="7309"/>
                </a:cubicBezTo>
                <a:cubicBezTo>
                  <a:pt x="13203" y="7309"/>
                  <a:pt x="13457" y="7326"/>
                  <a:pt x="13746" y="7367"/>
                </a:cubicBezTo>
                <a:cubicBezTo>
                  <a:pt x="14034" y="7406"/>
                  <a:pt x="14307" y="7456"/>
                  <a:pt x="14568" y="7520"/>
                </a:cubicBezTo>
                <a:cubicBezTo>
                  <a:pt x="14624" y="7520"/>
                  <a:pt x="14686" y="7514"/>
                  <a:pt x="14759" y="7499"/>
                </a:cubicBezTo>
                <a:cubicBezTo>
                  <a:pt x="14829" y="7485"/>
                  <a:pt x="14883" y="7458"/>
                  <a:pt x="14921" y="7423"/>
                </a:cubicBezTo>
                <a:cubicBezTo>
                  <a:pt x="15014" y="7367"/>
                  <a:pt x="15079" y="7264"/>
                  <a:pt x="15118" y="7115"/>
                </a:cubicBezTo>
                <a:lnTo>
                  <a:pt x="15437" y="4838"/>
                </a:lnTo>
                <a:cubicBezTo>
                  <a:pt x="15479" y="4565"/>
                  <a:pt x="15361" y="4403"/>
                  <a:pt x="15088" y="4347"/>
                </a:cubicBezTo>
                <a:cubicBezTo>
                  <a:pt x="14245" y="4112"/>
                  <a:pt x="13364" y="4001"/>
                  <a:pt x="12445" y="4010"/>
                </a:cubicBezTo>
                <a:cubicBezTo>
                  <a:pt x="9625" y="4010"/>
                  <a:pt x="8212" y="5384"/>
                  <a:pt x="8212" y="8128"/>
                </a:cubicBezTo>
                <a:lnTo>
                  <a:pt x="8212" y="9309"/>
                </a:lnTo>
                <a:lnTo>
                  <a:pt x="6764" y="9309"/>
                </a:lnTo>
                <a:cubicBezTo>
                  <a:pt x="6456" y="9309"/>
                  <a:pt x="6306" y="9458"/>
                  <a:pt x="6317" y="9757"/>
                </a:cubicBezTo>
                <a:lnTo>
                  <a:pt x="6317" y="12120"/>
                </a:lnTo>
                <a:cubicBezTo>
                  <a:pt x="6317" y="12234"/>
                  <a:pt x="6356" y="12334"/>
                  <a:pt x="6444" y="12426"/>
                </a:cubicBezTo>
                <a:cubicBezTo>
                  <a:pt x="6526" y="12514"/>
                  <a:pt x="6632" y="12557"/>
                  <a:pt x="6764" y="12557"/>
                </a:cubicBezTo>
                <a:lnTo>
                  <a:pt x="8212" y="12557"/>
                </a:lnTo>
                <a:lnTo>
                  <a:pt x="8212" y="21599"/>
                </a:lnTo>
                <a:lnTo>
                  <a:pt x="2685" y="21599"/>
                </a:lnTo>
                <a:cubicBezTo>
                  <a:pt x="2320" y="21599"/>
                  <a:pt x="1974" y="21530"/>
                  <a:pt x="1648" y="21383"/>
                </a:cubicBezTo>
                <a:cubicBezTo>
                  <a:pt x="1322" y="21239"/>
                  <a:pt x="1034" y="21047"/>
                  <a:pt x="796" y="20810"/>
                </a:cubicBezTo>
                <a:cubicBezTo>
                  <a:pt x="558" y="20568"/>
                  <a:pt x="364" y="20287"/>
                  <a:pt x="220" y="19958"/>
                </a:cubicBezTo>
                <a:cubicBezTo>
                  <a:pt x="76" y="19628"/>
                  <a:pt x="0" y="19273"/>
                  <a:pt x="0" y="18888"/>
                </a:cubicBezTo>
                <a:lnTo>
                  <a:pt x="0" y="2717"/>
                </a:lnTo>
                <a:cubicBezTo>
                  <a:pt x="0" y="2353"/>
                  <a:pt x="76" y="2000"/>
                  <a:pt x="220" y="1662"/>
                </a:cubicBezTo>
                <a:cubicBezTo>
                  <a:pt x="364" y="1328"/>
                  <a:pt x="558" y="1037"/>
                  <a:pt x="796" y="802"/>
                </a:cubicBezTo>
                <a:cubicBezTo>
                  <a:pt x="1034" y="558"/>
                  <a:pt x="1322" y="370"/>
                  <a:pt x="1648" y="223"/>
                </a:cubicBezTo>
                <a:cubicBezTo>
                  <a:pt x="1974" y="76"/>
                  <a:pt x="2320" y="6"/>
                  <a:pt x="2685" y="6"/>
                </a:cubicBezTo>
                <a:lnTo>
                  <a:pt x="18898" y="6"/>
                </a:lnTo>
                <a:lnTo>
                  <a:pt x="18898" y="0"/>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2" name="AutoShape 18"/>
          <p:cNvSpPr>
            <a:spLocks/>
          </p:cNvSpPr>
          <p:nvPr/>
        </p:nvSpPr>
        <p:spPr bwMode="auto">
          <a:xfrm>
            <a:off x="7660218" y="3896785"/>
            <a:ext cx="357716" cy="298449"/>
          </a:xfrm>
          <a:custGeom>
            <a:avLst/>
            <a:gdLst>
              <a:gd name="T0" fmla="*/ 134144 w 21600"/>
              <a:gd name="T1" fmla="*/ 111913 h 21579"/>
              <a:gd name="T2" fmla="*/ 134144 w 21600"/>
              <a:gd name="T3" fmla="*/ 111913 h 21579"/>
              <a:gd name="T4" fmla="*/ 134144 w 21600"/>
              <a:gd name="T5" fmla="*/ 111913 h 21579"/>
              <a:gd name="T6" fmla="*/ 134144 w 21600"/>
              <a:gd name="T7" fmla="*/ 111913 h 215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579">
                <a:moveTo>
                  <a:pt x="21600" y="9391"/>
                </a:moveTo>
                <a:cubicBezTo>
                  <a:pt x="21600" y="9887"/>
                  <a:pt x="21473" y="10321"/>
                  <a:pt x="21218" y="10697"/>
                </a:cubicBezTo>
                <a:cubicBezTo>
                  <a:pt x="20963" y="11073"/>
                  <a:pt x="20648" y="11313"/>
                  <a:pt x="20263" y="11428"/>
                </a:cubicBezTo>
                <a:lnTo>
                  <a:pt x="20263" y="16611"/>
                </a:lnTo>
                <a:cubicBezTo>
                  <a:pt x="20263" y="17201"/>
                  <a:pt x="20087" y="17708"/>
                  <a:pt x="19730" y="18128"/>
                </a:cubicBezTo>
                <a:cubicBezTo>
                  <a:pt x="19375" y="18551"/>
                  <a:pt x="18951" y="18759"/>
                  <a:pt x="18459" y="18759"/>
                </a:cubicBezTo>
                <a:cubicBezTo>
                  <a:pt x="17928" y="18122"/>
                  <a:pt x="17286" y="17506"/>
                  <a:pt x="16537" y="16904"/>
                </a:cubicBezTo>
                <a:cubicBezTo>
                  <a:pt x="15786" y="16306"/>
                  <a:pt x="14980" y="15757"/>
                  <a:pt x="14116" y="15255"/>
                </a:cubicBezTo>
                <a:cubicBezTo>
                  <a:pt x="13254" y="14756"/>
                  <a:pt x="12363" y="14325"/>
                  <a:pt x="11450" y="13969"/>
                </a:cubicBezTo>
                <a:cubicBezTo>
                  <a:pt x="10537" y="13614"/>
                  <a:pt x="9648" y="13380"/>
                  <a:pt x="8789" y="13268"/>
                </a:cubicBezTo>
                <a:cubicBezTo>
                  <a:pt x="8453" y="13379"/>
                  <a:pt x="8179" y="13564"/>
                  <a:pt x="7969" y="13829"/>
                </a:cubicBezTo>
                <a:cubicBezTo>
                  <a:pt x="7758" y="14093"/>
                  <a:pt x="7614" y="14386"/>
                  <a:pt x="7535" y="14706"/>
                </a:cubicBezTo>
                <a:cubicBezTo>
                  <a:pt x="7457" y="15029"/>
                  <a:pt x="7450" y="15361"/>
                  <a:pt x="7511" y="15698"/>
                </a:cubicBezTo>
                <a:cubicBezTo>
                  <a:pt x="7575" y="16036"/>
                  <a:pt x="7719" y="16341"/>
                  <a:pt x="7947" y="16611"/>
                </a:cubicBezTo>
                <a:cubicBezTo>
                  <a:pt x="7751" y="16992"/>
                  <a:pt x="7660" y="17347"/>
                  <a:pt x="7677" y="17673"/>
                </a:cubicBezTo>
                <a:cubicBezTo>
                  <a:pt x="7692" y="17993"/>
                  <a:pt x="7773" y="18307"/>
                  <a:pt x="7917" y="18606"/>
                </a:cubicBezTo>
                <a:cubicBezTo>
                  <a:pt x="8059" y="18909"/>
                  <a:pt x="8255" y="19193"/>
                  <a:pt x="8497" y="19469"/>
                </a:cubicBezTo>
                <a:cubicBezTo>
                  <a:pt x="8737" y="19744"/>
                  <a:pt x="8997" y="20021"/>
                  <a:pt x="9270" y="20291"/>
                </a:cubicBezTo>
                <a:cubicBezTo>
                  <a:pt x="9114" y="20696"/>
                  <a:pt x="8843" y="21001"/>
                  <a:pt x="8456" y="21213"/>
                </a:cubicBezTo>
                <a:cubicBezTo>
                  <a:pt x="8069" y="21424"/>
                  <a:pt x="7655" y="21541"/>
                  <a:pt x="7212" y="21571"/>
                </a:cubicBezTo>
                <a:cubicBezTo>
                  <a:pt x="6772" y="21599"/>
                  <a:pt x="6341" y="21549"/>
                  <a:pt x="5917" y="21424"/>
                </a:cubicBezTo>
                <a:cubicBezTo>
                  <a:pt x="5496" y="21295"/>
                  <a:pt x="5163" y="21092"/>
                  <a:pt x="4923" y="20811"/>
                </a:cubicBezTo>
                <a:cubicBezTo>
                  <a:pt x="4781" y="20241"/>
                  <a:pt x="4624" y="19657"/>
                  <a:pt x="4453" y="19056"/>
                </a:cubicBezTo>
                <a:cubicBezTo>
                  <a:pt x="4281" y="18454"/>
                  <a:pt x="4140" y="17843"/>
                  <a:pt x="4032" y="17224"/>
                </a:cubicBezTo>
                <a:cubicBezTo>
                  <a:pt x="3922" y="16599"/>
                  <a:pt x="3868" y="15953"/>
                  <a:pt x="3868" y="15281"/>
                </a:cubicBezTo>
                <a:cubicBezTo>
                  <a:pt x="3868" y="14615"/>
                  <a:pt x="3961" y="13905"/>
                  <a:pt x="4150" y="13154"/>
                </a:cubicBezTo>
                <a:lnTo>
                  <a:pt x="1803" y="13154"/>
                </a:lnTo>
                <a:cubicBezTo>
                  <a:pt x="1311" y="13154"/>
                  <a:pt x="888" y="12945"/>
                  <a:pt x="533" y="12523"/>
                </a:cubicBezTo>
                <a:cubicBezTo>
                  <a:pt x="175" y="12100"/>
                  <a:pt x="0" y="11592"/>
                  <a:pt x="0" y="10991"/>
                </a:cubicBezTo>
                <a:lnTo>
                  <a:pt x="0" y="7774"/>
                </a:lnTo>
                <a:cubicBezTo>
                  <a:pt x="0" y="7184"/>
                  <a:pt x="175" y="6677"/>
                  <a:pt x="525" y="6245"/>
                </a:cubicBezTo>
                <a:cubicBezTo>
                  <a:pt x="878" y="5820"/>
                  <a:pt x="1304" y="5605"/>
                  <a:pt x="1803" y="5605"/>
                </a:cubicBezTo>
                <a:lnTo>
                  <a:pt x="7653" y="5605"/>
                </a:lnTo>
                <a:cubicBezTo>
                  <a:pt x="8550" y="5605"/>
                  <a:pt x="9509" y="5450"/>
                  <a:pt x="10525" y="5136"/>
                </a:cubicBezTo>
                <a:cubicBezTo>
                  <a:pt x="11541" y="4822"/>
                  <a:pt x="12537" y="4399"/>
                  <a:pt x="13511" y="3874"/>
                </a:cubicBezTo>
                <a:cubicBezTo>
                  <a:pt x="14488" y="3343"/>
                  <a:pt x="15409" y="2744"/>
                  <a:pt x="16273" y="2072"/>
                </a:cubicBezTo>
                <a:cubicBezTo>
                  <a:pt x="17134" y="1406"/>
                  <a:pt x="17864" y="713"/>
                  <a:pt x="18459" y="0"/>
                </a:cubicBezTo>
                <a:cubicBezTo>
                  <a:pt x="18951" y="0"/>
                  <a:pt x="19375" y="214"/>
                  <a:pt x="19730" y="634"/>
                </a:cubicBezTo>
                <a:cubicBezTo>
                  <a:pt x="20087" y="1057"/>
                  <a:pt x="20263" y="1567"/>
                  <a:pt x="20263" y="2166"/>
                </a:cubicBezTo>
                <a:lnTo>
                  <a:pt x="20263" y="7334"/>
                </a:lnTo>
                <a:cubicBezTo>
                  <a:pt x="20648" y="7446"/>
                  <a:pt x="20963" y="7692"/>
                  <a:pt x="21218" y="8071"/>
                </a:cubicBezTo>
                <a:cubicBezTo>
                  <a:pt x="21473" y="8455"/>
                  <a:pt x="21600" y="8895"/>
                  <a:pt x="21600" y="9391"/>
                </a:cubicBezTo>
                <a:moveTo>
                  <a:pt x="18459" y="2855"/>
                </a:moveTo>
                <a:cubicBezTo>
                  <a:pt x="17864" y="3407"/>
                  <a:pt x="17215" y="3941"/>
                  <a:pt x="16513" y="4452"/>
                </a:cubicBezTo>
                <a:cubicBezTo>
                  <a:pt x="15810" y="4963"/>
                  <a:pt x="15066" y="5423"/>
                  <a:pt x="14280" y="5834"/>
                </a:cubicBezTo>
                <a:cubicBezTo>
                  <a:pt x="13494" y="6245"/>
                  <a:pt x="12694" y="6609"/>
                  <a:pt x="11878" y="6923"/>
                </a:cubicBezTo>
                <a:cubicBezTo>
                  <a:pt x="11061" y="7237"/>
                  <a:pt x="10255" y="7463"/>
                  <a:pt x="9457" y="7604"/>
                </a:cubicBezTo>
                <a:lnTo>
                  <a:pt x="9457" y="11173"/>
                </a:lnTo>
                <a:cubicBezTo>
                  <a:pt x="10255" y="11325"/>
                  <a:pt x="11061" y="11554"/>
                  <a:pt x="11878" y="11862"/>
                </a:cubicBezTo>
                <a:cubicBezTo>
                  <a:pt x="12694" y="12170"/>
                  <a:pt x="13494" y="12537"/>
                  <a:pt x="14280" y="12957"/>
                </a:cubicBezTo>
                <a:cubicBezTo>
                  <a:pt x="15066" y="13379"/>
                  <a:pt x="15813" y="13843"/>
                  <a:pt x="16525" y="14348"/>
                </a:cubicBezTo>
                <a:cubicBezTo>
                  <a:pt x="17235" y="14856"/>
                  <a:pt x="17881" y="15381"/>
                  <a:pt x="18459" y="15921"/>
                </a:cubicBezTo>
                <a:lnTo>
                  <a:pt x="18459" y="2855"/>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3" name="AutoShape 19"/>
          <p:cNvSpPr>
            <a:spLocks/>
          </p:cNvSpPr>
          <p:nvPr/>
        </p:nvSpPr>
        <p:spPr bwMode="auto">
          <a:xfrm>
            <a:off x="9368367" y="3911600"/>
            <a:ext cx="357717" cy="357717"/>
          </a:xfrm>
          <a:custGeom>
            <a:avLst/>
            <a:gdLst>
              <a:gd name="T0" fmla="*/ 134144 w 21600"/>
              <a:gd name="T1" fmla="*/ 134144 h 21600"/>
              <a:gd name="T2" fmla="*/ 134144 w 21600"/>
              <a:gd name="T3" fmla="*/ 134144 h 21600"/>
              <a:gd name="T4" fmla="*/ 134144 w 21600"/>
              <a:gd name="T5" fmla="*/ 134144 h 21600"/>
              <a:gd name="T6" fmla="*/ 134144 w 21600"/>
              <a:gd name="T7" fmla="*/ 1341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357" y="18801"/>
                </a:moveTo>
                <a:cubicBezTo>
                  <a:pt x="21518" y="18965"/>
                  <a:pt x="21600" y="19177"/>
                  <a:pt x="21600" y="19437"/>
                </a:cubicBezTo>
                <a:cubicBezTo>
                  <a:pt x="21600" y="19581"/>
                  <a:pt x="21518" y="19776"/>
                  <a:pt x="21357" y="20018"/>
                </a:cubicBezTo>
                <a:cubicBezTo>
                  <a:pt x="21193" y="20260"/>
                  <a:pt x="20990" y="20504"/>
                  <a:pt x="20747" y="20741"/>
                </a:cubicBezTo>
                <a:cubicBezTo>
                  <a:pt x="20504" y="20978"/>
                  <a:pt x="20261" y="21185"/>
                  <a:pt x="20023" y="21348"/>
                </a:cubicBezTo>
                <a:cubicBezTo>
                  <a:pt x="19783" y="21518"/>
                  <a:pt x="19594" y="21599"/>
                  <a:pt x="19447" y="21599"/>
                </a:cubicBezTo>
                <a:cubicBezTo>
                  <a:pt x="19190" y="21599"/>
                  <a:pt x="18975" y="21514"/>
                  <a:pt x="18811" y="21343"/>
                </a:cubicBezTo>
                <a:lnTo>
                  <a:pt x="13957" y="16502"/>
                </a:lnTo>
                <a:cubicBezTo>
                  <a:pt x="13217" y="16980"/>
                  <a:pt x="12429" y="17350"/>
                  <a:pt x="11590" y="17604"/>
                </a:cubicBezTo>
                <a:cubicBezTo>
                  <a:pt x="10751" y="17864"/>
                  <a:pt x="9892" y="17990"/>
                  <a:pt x="9007" y="17990"/>
                </a:cubicBezTo>
                <a:cubicBezTo>
                  <a:pt x="7770" y="17990"/>
                  <a:pt x="6609" y="17759"/>
                  <a:pt x="5518" y="17291"/>
                </a:cubicBezTo>
                <a:cubicBezTo>
                  <a:pt x="4427" y="16821"/>
                  <a:pt x="3470" y="16175"/>
                  <a:pt x="2644" y="15353"/>
                </a:cubicBezTo>
                <a:cubicBezTo>
                  <a:pt x="1816" y="14534"/>
                  <a:pt x="1172" y="13580"/>
                  <a:pt x="700" y="12486"/>
                </a:cubicBezTo>
                <a:cubicBezTo>
                  <a:pt x="231" y="11400"/>
                  <a:pt x="0" y="10237"/>
                  <a:pt x="0" y="9000"/>
                </a:cubicBezTo>
                <a:cubicBezTo>
                  <a:pt x="0" y="7769"/>
                  <a:pt x="231" y="6602"/>
                  <a:pt x="700" y="5515"/>
                </a:cubicBezTo>
                <a:cubicBezTo>
                  <a:pt x="1169" y="4422"/>
                  <a:pt x="1816" y="3468"/>
                  <a:pt x="2644" y="2646"/>
                </a:cubicBezTo>
                <a:cubicBezTo>
                  <a:pt x="3470" y="1827"/>
                  <a:pt x="4425" y="1180"/>
                  <a:pt x="5512" y="709"/>
                </a:cubicBezTo>
                <a:cubicBezTo>
                  <a:pt x="6600" y="237"/>
                  <a:pt x="7764" y="0"/>
                  <a:pt x="9007" y="0"/>
                </a:cubicBezTo>
                <a:cubicBezTo>
                  <a:pt x="10245" y="0"/>
                  <a:pt x="11403" y="237"/>
                  <a:pt x="12488" y="709"/>
                </a:cubicBezTo>
                <a:cubicBezTo>
                  <a:pt x="13573" y="1180"/>
                  <a:pt x="14531" y="1827"/>
                  <a:pt x="15359" y="2646"/>
                </a:cubicBezTo>
                <a:cubicBezTo>
                  <a:pt x="16184" y="3468"/>
                  <a:pt x="16831" y="4422"/>
                  <a:pt x="17300" y="5515"/>
                </a:cubicBezTo>
                <a:cubicBezTo>
                  <a:pt x="17769" y="6602"/>
                  <a:pt x="18003" y="7769"/>
                  <a:pt x="18003" y="9000"/>
                </a:cubicBezTo>
                <a:cubicBezTo>
                  <a:pt x="18003" y="9886"/>
                  <a:pt x="17873" y="10748"/>
                  <a:pt x="17616" y="11589"/>
                </a:cubicBezTo>
                <a:cubicBezTo>
                  <a:pt x="17359" y="12434"/>
                  <a:pt x="16992" y="13218"/>
                  <a:pt x="16514" y="13946"/>
                </a:cubicBezTo>
                <a:lnTo>
                  <a:pt x="21357" y="18801"/>
                </a:lnTo>
                <a:close/>
                <a:moveTo>
                  <a:pt x="3596" y="9000"/>
                </a:moveTo>
                <a:cubicBezTo>
                  <a:pt x="3596" y="9759"/>
                  <a:pt x="3741" y="10465"/>
                  <a:pt x="4029" y="11118"/>
                </a:cubicBezTo>
                <a:cubicBezTo>
                  <a:pt x="4317" y="11770"/>
                  <a:pt x="4707" y="12337"/>
                  <a:pt x="5193" y="12821"/>
                </a:cubicBezTo>
                <a:cubicBezTo>
                  <a:pt x="5679" y="13301"/>
                  <a:pt x="6253" y="13685"/>
                  <a:pt x="6907" y="13970"/>
                </a:cubicBezTo>
                <a:cubicBezTo>
                  <a:pt x="7566" y="14251"/>
                  <a:pt x="8264" y="14393"/>
                  <a:pt x="9004" y="14393"/>
                </a:cubicBezTo>
                <a:cubicBezTo>
                  <a:pt x="9745" y="14393"/>
                  <a:pt x="10440" y="14251"/>
                  <a:pt x="11092" y="13970"/>
                </a:cubicBezTo>
                <a:cubicBezTo>
                  <a:pt x="11745" y="13685"/>
                  <a:pt x="12319" y="13301"/>
                  <a:pt x="12802" y="12821"/>
                </a:cubicBezTo>
                <a:cubicBezTo>
                  <a:pt x="13291" y="12337"/>
                  <a:pt x="13678" y="11770"/>
                  <a:pt x="13966" y="11118"/>
                </a:cubicBezTo>
                <a:cubicBezTo>
                  <a:pt x="14254" y="10465"/>
                  <a:pt x="14398" y="9759"/>
                  <a:pt x="14398" y="9000"/>
                </a:cubicBezTo>
                <a:cubicBezTo>
                  <a:pt x="14398" y="8259"/>
                  <a:pt x="14254" y="7564"/>
                  <a:pt x="13966" y="6913"/>
                </a:cubicBezTo>
                <a:cubicBezTo>
                  <a:pt x="13675" y="6257"/>
                  <a:pt x="13291" y="5684"/>
                  <a:pt x="12802" y="5193"/>
                </a:cubicBezTo>
                <a:cubicBezTo>
                  <a:pt x="12316" y="4704"/>
                  <a:pt x="11745" y="4317"/>
                  <a:pt x="11092" y="4032"/>
                </a:cubicBezTo>
                <a:cubicBezTo>
                  <a:pt x="10440" y="3750"/>
                  <a:pt x="9742" y="3606"/>
                  <a:pt x="9004" y="3606"/>
                </a:cubicBezTo>
                <a:cubicBezTo>
                  <a:pt x="8267" y="3606"/>
                  <a:pt x="7566" y="3750"/>
                  <a:pt x="6907" y="4032"/>
                </a:cubicBezTo>
                <a:cubicBezTo>
                  <a:pt x="6253" y="4317"/>
                  <a:pt x="5676" y="4704"/>
                  <a:pt x="5193" y="5193"/>
                </a:cubicBezTo>
                <a:cubicBezTo>
                  <a:pt x="4707" y="5684"/>
                  <a:pt x="4317" y="6257"/>
                  <a:pt x="4029" y="6913"/>
                </a:cubicBezTo>
                <a:cubicBezTo>
                  <a:pt x="3741" y="7564"/>
                  <a:pt x="3596" y="8257"/>
                  <a:pt x="3596" y="9000"/>
                </a:cubicBezTo>
                <a:moveTo>
                  <a:pt x="9007" y="5590"/>
                </a:moveTo>
                <a:cubicBezTo>
                  <a:pt x="9185" y="5590"/>
                  <a:pt x="9344" y="5656"/>
                  <a:pt x="9473" y="5786"/>
                </a:cubicBezTo>
                <a:cubicBezTo>
                  <a:pt x="9603" y="5918"/>
                  <a:pt x="9668" y="6082"/>
                  <a:pt x="9668" y="6280"/>
                </a:cubicBezTo>
                <a:cubicBezTo>
                  <a:pt x="9668" y="6460"/>
                  <a:pt x="9603" y="6616"/>
                  <a:pt x="9473" y="6746"/>
                </a:cubicBezTo>
                <a:cubicBezTo>
                  <a:pt x="9344" y="6879"/>
                  <a:pt x="9185" y="6944"/>
                  <a:pt x="9007" y="6944"/>
                </a:cubicBezTo>
                <a:cubicBezTo>
                  <a:pt x="8439" y="6944"/>
                  <a:pt x="7953" y="7144"/>
                  <a:pt x="7552" y="7537"/>
                </a:cubicBezTo>
                <a:cubicBezTo>
                  <a:pt x="7151" y="7935"/>
                  <a:pt x="6950" y="8422"/>
                  <a:pt x="6950" y="8997"/>
                </a:cubicBezTo>
                <a:cubicBezTo>
                  <a:pt x="6950" y="9179"/>
                  <a:pt x="6885" y="9332"/>
                  <a:pt x="6755" y="9465"/>
                </a:cubicBezTo>
                <a:cubicBezTo>
                  <a:pt x="6623" y="9596"/>
                  <a:pt x="6467" y="9658"/>
                  <a:pt x="6289" y="9658"/>
                </a:cubicBezTo>
                <a:cubicBezTo>
                  <a:pt x="6080" y="9658"/>
                  <a:pt x="5914" y="9596"/>
                  <a:pt x="5785" y="9465"/>
                </a:cubicBezTo>
                <a:cubicBezTo>
                  <a:pt x="5659" y="9332"/>
                  <a:pt x="5600" y="9179"/>
                  <a:pt x="5600" y="8997"/>
                </a:cubicBezTo>
                <a:cubicBezTo>
                  <a:pt x="5600" y="8538"/>
                  <a:pt x="5685" y="8104"/>
                  <a:pt x="5863" y="7686"/>
                </a:cubicBezTo>
                <a:cubicBezTo>
                  <a:pt x="6038" y="7271"/>
                  <a:pt x="6281" y="6906"/>
                  <a:pt x="6597" y="6591"/>
                </a:cubicBezTo>
                <a:cubicBezTo>
                  <a:pt x="6904" y="6277"/>
                  <a:pt x="7264" y="6029"/>
                  <a:pt x="7677" y="5857"/>
                </a:cubicBezTo>
                <a:cubicBezTo>
                  <a:pt x="8086" y="5681"/>
                  <a:pt x="8529" y="5590"/>
                  <a:pt x="9007" y="5590"/>
                </a:cubicBezTo>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5" name="AutoShape 21"/>
          <p:cNvSpPr>
            <a:spLocks/>
          </p:cNvSpPr>
          <p:nvPr/>
        </p:nvSpPr>
        <p:spPr bwMode="auto">
          <a:xfrm>
            <a:off x="1556736" y="602191"/>
            <a:ext cx="4864100" cy="3725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defRPr/>
            </a:pPr>
            <a:r>
              <a:rPr lang="es-ES" sz="2400" b="1" smtClean="0">
                <a:solidFill>
                  <a:srgbClr val="313131"/>
                </a:solidFill>
                <a:latin typeface="Lato Black" charset="0"/>
                <a:ea typeface="ＭＳ Ｐゴシック" charset="0"/>
                <a:cs typeface="Calibri" charset="0"/>
                <a:sym typeface="Lato Black" charset="0"/>
              </a:rPr>
              <a:t>NEO4J là gì?</a:t>
            </a:r>
            <a:endParaRPr lang="es-ES" sz="2400">
              <a:solidFill>
                <a:prstClr val="black"/>
              </a:solidFill>
              <a:ea typeface="ＭＳ Ｐゴシック" charset="0"/>
              <a:cs typeface="Calibri" charset="0"/>
              <a:sym typeface="Calibri" charset="0"/>
            </a:endParaRPr>
          </a:p>
        </p:txBody>
      </p:sp>
      <p:sp>
        <p:nvSpPr>
          <p:cNvPr id="26646" name="AutoShape 22"/>
          <p:cNvSpPr>
            <a:spLocks/>
          </p:cNvSpPr>
          <p:nvPr/>
        </p:nvSpPr>
        <p:spPr bwMode="auto">
          <a:xfrm>
            <a:off x="1556736" y="1247775"/>
            <a:ext cx="8902700" cy="189970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eaLnBrk="0">
              <a:defRPr sz="2400">
                <a:solidFill>
                  <a:srgbClr val="000000"/>
                </a:solidFill>
                <a:latin typeface="Calibri" panose="020F0502020204030204" pitchFamily="34" charset="0"/>
                <a:ea typeface="MS PGothic" panose="020B0600070205080204" pitchFamily="34" charset="-128"/>
                <a:sym typeface="Calibri" panose="020F0502020204030204" pitchFamily="34" charset="0"/>
              </a:defRPr>
            </a:lvl1pPr>
            <a:lvl2pPr marL="742950" indent="-285750" eaLnBrk="0">
              <a:defRPr sz="2400">
                <a:solidFill>
                  <a:srgbClr val="000000"/>
                </a:solidFill>
                <a:latin typeface="Calibri" panose="020F0502020204030204" pitchFamily="34" charset="0"/>
                <a:ea typeface="MS PGothic" panose="020B0600070205080204" pitchFamily="34" charset="-128"/>
                <a:sym typeface="Calibri" panose="020F0502020204030204" pitchFamily="34" charset="0"/>
              </a:defRPr>
            </a:lvl2pPr>
            <a:lvl3pPr marL="1143000" indent="-228600" eaLnBrk="0">
              <a:defRPr sz="2400">
                <a:solidFill>
                  <a:srgbClr val="000000"/>
                </a:solidFill>
                <a:latin typeface="Calibri" panose="020F0502020204030204" pitchFamily="34" charset="0"/>
                <a:ea typeface="MS PGothic" panose="020B0600070205080204" pitchFamily="34" charset="-128"/>
                <a:sym typeface="Calibri" panose="020F0502020204030204" pitchFamily="34" charset="0"/>
              </a:defRPr>
            </a:lvl3pPr>
            <a:lvl4pPr marL="1600200" indent="-228600" eaLnBrk="0">
              <a:defRPr sz="2400">
                <a:solidFill>
                  <a:srgbClr val="000000"/>
                </a:solidFill>
                <a:latin typeface="Calibri" panose="020F0502020204030204" pitchFamily="34" charset="0"/>
                <a:ea typeface="MS PGothic" panose="020B0600070205080204" pitchFamily="34" charset="-128"/>
                <a:sym typeface="Calibri" panose="020F0502020204030204" pitchFamily="34" charset="0"/>
              </a:defRPr>
            </a:lvl4pPr>
            <a:lvl5pPr marL="2057400" indent="-228600" eaLnBrk="0">
              <a:defRPr sz="2400">
                <a:solidFill>
                  <a:srgbClr val="000000"/>
                </a:solidFill>
                <a:latin typeface="Calibri" panose="020F0502020204030204" pitchFamily="34" charset="0"/>
                <a:ea typeface="MS PGothic" panose="020B0600070205080204" pitchFamily="34" charset="-128"/>
                <a:sym typeface="Calibri" panose="020F0502020204030204" pitchFamily="34" charset="0"/>
              </a:defRPr>
            </a:lvl5pPr>
            <a:lvl6pPr marL="2514600" indent="-228600" eaLnBrk="0" fontAlgn="base" hangingPunct="0">
              <a:spcBef>
                <a:spcPct val="0"/>
              </a:spcBef>
              <a:spcAft>
                <a:spcPct val="0"/>
              </a:spcAft>
              <a:defRPr sz="2400">
                <a:solidFill>
                  <a:srgbClr val="000000"/>
                </a:solidFill>
                <a:latin typeface="Calibri" panose="020F0502020204030204" pitchFamily="34" charset="0"/>
                <a:ea typeface="MS PGothic" panose="020B0600070205080204" pitchFamily="34" charset="-128"/>
                <a:sym typeface="Calibri" panose="020F0502020204030204" pitchFamily="34" charset="0"/>
              </a:defRPr>
            </a:lvl6pPr>
            <a:lvl7pPr marL="2971800" indent="-228600" eaLnBrk="0" fontAlgn="base" hangingPunct="0">
              <a:spcBef>
                <a:spcPct val="0"/>
              </a:spcBef>
              <a:spcAft>
                <a:spcPct val="0"/>
              </a:spcAft>
              <a:defRPr sz="2400">
                <a:solidFill>
                  <a:srgbClr val="000000"/>
                </a:solidFill>
                <a:latin typeface="Calibri" panose="020F0502020204030204" pitchFamily="34" charset="0"/>
                <a:ea typeface="MS PGothic" panose="020B0600070205080204" pitchFamily="34" charset="-128"/>
                <a:sym typeface="Calibri" panose="020F0502020204030204" pitchFamily="34" charset="0"/>
              </a:defRPr>
            </a:lvl7pPr>
            <a:lvl8pPr marL="3429000" indent="-228600" eaLnBrk="0" fontAlgn="base" hangingPunct="0">
              <a:spcBef>
                <a:spcPct val="0"/>
              </a:spcBef>
              <a:spcAft>
                <a:spcPct val="0"/>
              </a:spcAft>
              <a:defRPr sz="2400">
                <a:solidFill>
                  <a:srgbClr val="000000"/>
                </a:solidFill>
                <a:latin typeface="Calibri" panose="020F0502020204030204" pitchFamily="34" charset="0"/>
                <a:ea typeface="MS PGothic" panose="020B0600070205080204" pitchFamily="34" charset="-128"/>
                <a:sym typeface="Calibri" panose="020F0502020204030204" pitchFamily="34" charset="0"/>
              </a:defRPr>
            </a:lvl8pPr>
            <a:lvl9pPr marL="3886200" indent="-228600" eaLnBrk="0" fontAlgn="base" hangingPunct="0">
              <a:spcBef>
                <a:spcPct val="0"/>
              </a:spcBef>
              <a:spcAft>
                <a:spcPct val="0"/>
              </a:spcAft>
              <a:defRPr sz="2400">
                <a:solidFill>
                  <a:srgbClr val="000000"/>
                </a:solidFill>
                <a:latin typeface="Calibri" panose="020F0502020204030204" pitchFamily="34" charset="0"/>
                <a:ea typeface="MS PGothic" panose="020B0600070205080204" pitchFamily="34" charset="-128"/>
                <a:sym typeface="Calibri" panose="020F0502020204030204" pitchFamily="34" charset="0"/>
              </a:defRPr>
            </a:lvl9pPr>
          </a:lstStyle>
          <a:p>
            <a:pPr algn="just" eaLnBrk="1">
              <a:lnSpc>
                <a:spcPct val="120000"/>
              </a:lnSpc>
              <a:spcBef>
                <a:spcPts val="800"/>
              </a:spcBef>
            </a:pPr>
            <a:r>
              <a:rPr lang="es-ES" altLang="en-US" sz="2000" smtClean="0">
                <a:solidFill>
                  <a:srgbClr val="6F6F6F"/>
                </a:solidFill>
                <a:latin typeface="Lato Regular" charset="0"/>
                <a:sym typeface="Lato Regular" charset="0"/>
              </a:rPr>
              <a:t>Neo4j là một cơ sở dữ liệu NoSQL dạng đồ thị mã nguồn mở được xây dựng bằng Java và Scala do tập đoàn Neo technology tài trợ. Được phát triển từ năm 2003 và được tách ra thành dự án mã nguồn mở năm 2007. Được sử dụng rộng rãi trong nhiều lĩnh vực như: software analytics, các nghiên cứu khoa học, định tuyến, tổ chức và quản lý dự án, tư vấn, social networks…</a:t>
            </a:r>
          </a:p>
          <a:p>
            <a:pPr algn="just" eaLnBrk="1">
              <a:lnSpc>
                <a:spcPct val="120000"/>
              </a:lnSpc>
              <a:spcBef>
                <a:spcPts val="800"/>
              </a:spcBef>
            </a:pPr>
            <a:r>
              <a:rPr lang="es-ES" altLang="en-US" sz="2000" smtClean="0">
                <a:solidFill>
                  <a:srgbClr val="6F6F6F"/>
                </a:solidFill>
                <a:latin typeface="Lato Regular" charset="0"/>
                <a:sym typeface="Lato Regular" charset="0"/>
              </a:rPr>
              <a:t> </a:t>
            </a:r>
            <a:endParaRPr lang="es-ES" altLang="en-US" sz="2000"/>
          </a:p>
        </p:txBody>
      </p:sp>
      <p:grpSp>
        <p:nvGrpSpPr>
          <p:cNvPr id="26647" name="Group 23"/>
          <p:cNvGrpSpPr>
            <a:grpSpLocks/>
          </p:cNvGrpSpPr>
          <p:nvPr/>
        </p:nvGrpSpPr>
        <p:grpSpPr bwMode="auto">
          <a:xfrm>
            <a:off x="1593851" y="6745818"/>
            <a:ext cx="9144000" cy="122767"/>
            <a:chOff x="-1" y="-1"/>
            <a:chExt cx="6858001" cy="91441"/>
          </a:xfrm>
        </p:grpSpPr>
        <p:sp>
          <p:nvSpPr>
            <p:cNvPr id="26648" name="AutoShape 24"/>
            <p:cNvSpPr>
              <a:spLocks/>
            </p:cNvSpPr>
            <p:nvPr/>
          </p:nvSpPr>
          <p:spPr bwMode="auto">
            <a:xfrm>
              <a:off x="-1" y="-1"/>
              <a:ext cx="1371601" cy="91441"/>
            </a:xfrm>
            <a:custGeom>
              <a:avLst/>
              <a:gdLst>
                <a:gd name="T0" fmla="*/ 685801 w 21600"/>
                <a:gd name="T1" fmla="*/ 45721 h 21600"/>
                <a:gd name="T2" fmla="*/ 685801 w 21600"/>
                <a:gd name="T3" fmla="*/ 45721 h 21600"/>
                <a:gd name="T4" fmla="*/ 685801 w 21600"/>
                <a:gd name="T5" fmla="*/ 45721 h 21600"/>
                <a:gd name="T6" fmla="*/ 685801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23C7E3"/>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26649" name="AutoShape 25"/>
            <p:cNvSpPr>
              <a:spLocks/>
            </p:cNvSpPr>
            <p:nvPr/>
          </p:nvSpPr>
          <p:spPr bwMode="auto">
            <a:xfrm>
              <a:off x="13716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D84D5A"/>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26650" name="AutoShape 26"/>
            <p:cNvSpPr>
              <a:spLocks/>
            </p:cNvSpPr>
            <p:nvPr/>
          </p:nvSpPr>
          <p:spPr bwMode="auto">
            <a:xfrm>
              <a:off x="27432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A1B7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26651" name="AutoShape 27"/>
            <p:cNvSpPr>
              <a:spLocks/>
            </p:cNvSpPr>
            <p:nvPr/>
          </p:nvSpPr>
          <p:spPr bwMode="auto">
            <a:xfrm>
              <a:off x="41148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CC945"/>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26652" name="AutoShape 28"/>
            <p:cNvSpPr>
              <a:spLocks/>
            </p:cNvSpPr>
            <p:nvPr/>
          </p:nvSpPr>
          <p:spPr bwMode="auto">
            <a:xfrm>
              <a:off x="54864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BFBFB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grpSp>
      <p:pic>
        <p:nvPicPr>
          <p:cNvPr id="30" name="Picture 29"/>
          <p:cNvPicPr/>
          <p:nvPr/>
        </p:nvPicPr>
        <p:blipFill>
          <a:blip r:embed="rId2"/>
          <a:stretch>
            <a:fillRect/>
          </a:stretch>
        </p:blipFill>
        <p:spPr>
          <a:xfrm>
            <a:off x="3092451" y="3116299"/>
            <a:ext cx="5727789" cy="3511462"/>
          </a:xfrm>
          <a:prstGeom prst="rect">
            <a:avLst/>
          </a:prstGeom>
        </p:spPr>
      </p:pic>
    </p:spTree>
    <p:extLst>
      <p:ext uri="{BB962C8B-B14F-4D97-AF65-F5344CB8AC3E}">
        <p14:creationId xmlns:p14="http://schemas.microsoft.com/office/powerpoint/2010/main" val="4055675157"/>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a:prstGeom prst="rect">
            <a:avLst/>
          </a:prstGeom>
        </p:spPr>
        <p:txBody>
          <a:bodyPr/>
          <a:lstStyle/>
          <a:p>
            <a:fld id="{AC8A3354-35A3-4475-B622-72BE953716D5}" type="slidenum">
              <a:rPr lang="id-ID" smtClean="0">
                <a:solidFill>
                  <a:srgbClr val="FFFFFF"/>
                </a:solidFill>
              </a:rPr>
              <a:pPr/>
              <a:t>8</a:t>
            </a:fld>
            <a:endParaRPr lang="id-ID">
              <a:solidFill>
                <a:srgbClr val="FFFFFF"/>
              </a:solidFill>
            </a:endParaRPr>
          </a:p>
        </p:txBody>
      </p:sp>
      <p:sp>
        <p:nvSpPr>
          <p:cNvPr id="36" name="Oval 35"/>
          <p:cNvSpPr/>
          <p:nvPr/>
        </p:nvSpPr>
        <p:spPr>
          <a:xfrm>
            <a:off x="803240" y="1208156"/>
            <a:ext cx="1908000" cy="19080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FFFFFF"/>
              </a:solidFill>
            </a:endParaRPr>
          </a:p>
        </p:txBody>
      </p:sp>
      <p:sp>
        <p:nvSpPr>
          <p:cNvPr id="44" name="Freeform 5"/>
          <p:cNvSpPr>
            <a:spLocks/>
          </p:cNvSpPr>
          <p:nvPr/>
        </p:nvSpPr>
        <p:spPr bwMode="auto">
          <a:xfrm>
            <a:off x="753219" y="1154447"/>
            <a:ext cx="1079500" cy="1081087"/>
          </a:xfrm>
          <a:custGeom>
            <a:avLst/>
            <a:gdLst>
              <a:gd name="T0" fmla="*/ 100 w 1175"/>
              <a:gd name="T1" fmla="*/ 1175 h 1175"/>
              <a:gd name="T2" fmla="*/ 0 w 1175"/>
              <a:gd name="T3" fmla="*/ 1175 h 1175"/>
              <a:gd name="T4" fmla="*/ 344 w 1175"/>
              <a:gd name="T5" fmla="*/ 344 h 1175"/>
              <a:gd name="T6" fmla="*/ 1175 w 1175"/>
              <a:gd name="T7" fmla="*/ 0 h 1175"/>
              <a:gd name="T8" fmla="*/ 1175 w 1175"/>
              <a:gd name="T9" fmla="*/ 100 h 1175"/>
              <a:gd name="T10" fmla="*/ 100 w 1175"/>
              <a:gd name="T11" fmla="*/ 1175 h 1175"/>
            </a:gdLst>
            <a:ahLst/>
            <a:cxnLst>
              <a:cxn ang="0">
                <a:pos x="T0" y="T1"/>
              </a:cxn>
              <a:cxn ang="0">
                <a:pos x="T2" y="T3"/>
              </a:cxn>
              <a:cxn ang="0">
                <a:pos x="T4" y="T5"/>
              </a:cxn>
              <a:cxn ang="0">
                <a:pos x="T6" y="T7"/>
              </a:cxn>
              <a:cxn ang="0">
                <a:pos x="T8" y="T9"/>
              </a:cxn>
              <a:cxn ang="0">
                <a:pos x="T10" y="T11"/>
              </a:cxn>
            </a:cxnLst>
            <a:rect l="0" t="0" r="r" b="b"/>
            <a:pathLst>
              <a:path w="1175" h="1175">
                <a:moveTo>
                  <a:pt x="100" y="1175"/>
                </a:moveTo>
                <a:cubicBezTo>
                  <a:pt x="0" y="1175"/>
                  <a:pt x="0" y="1175"/>
                  <a:pt x="0" y="1175"/>
                </a:cubicBezTo>
                <a:cubicBezTo>
                  <a:pt x="0" y="861"/>
                  <a:pt x="123" y="566"/>
                  <a:pt x="344" y="344"/>
                </a:cubicBezTo>
                <a:cubicBezTo>
                  <a:pt x="566" y="122"/>
                  <a:pt x="861" y="0"/>
                  <a:pt x="1175" y="0"/>
                </a:cubicBezTo>
                <a:cubicBezTo>
                  <a:pt x="1175" y="100"/>
                  <a:pt x="1175" y="100"/>
                  <a:pt x="1175" y="100"/>
                </a:cubicBezTo>
                <a:cubicBezTo>
                  <a:pt x="583" y="100"/>
                  <a:pt x="100" y="582"/>
                  <a:pt x="100" y="1175"/>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38" name="Oval 37"/>
          <p:cNvSpPr/>
          <p:nvPr/>
        </p:nvSpPr>
        <p:spPr>
          <a:xfrm>
            <a:off x="4005049" y="1154447"/>
            <a:ext cx="1908000" cy="19080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FFFFFF"/>
              </a:solidFill>
            </a:endParaRPr>
          </a:p>
        </p:txBody>
      </p:sp>
      <p:sp>
        <p:nvSpPr>
          <p:cNvPr id="45" name="Freeform 5"/>
          <p:cNvSpPr>
            <a:spLocks/>
          </p:cNvSpPr>
          <p:nvPr/>
        </p:nvSpPr>
        <p:spPr bwMode="auto">
          <a:xfrm rot="16200000">
            <a:off x="3946514" y="2022589"/>
            <a:ext cx="1079500" cy="1081087"/>
          </a:xfrm>
          <a:custGeom>
            <a:avLst/>
            <a:gdLst>
              <a:gd name="T0" fmla="*/ 100 w 1175"/>
              <a:gd name="T1" fmla="*/ 1175 h 1175"/>
              <a:gd name="T2" fmla="*/ 0 w 1175"/>
              <a:gd name="T3" fmla="*/ 1175 h 1175"/>
              <a:gd name="T4" fmla="*/ 344 w 1175"/>
              <a:gd name="T5" fmla="*/ 344 h 1175"/>
              <a:gd name="T6" fmla="*/ 1175 w 1175"/>
              <a:gd name="T7" fmla="*/ 0 h 1175"/>
              <a:gd name="T8" fmla="*/ 1175 w 1175"/>
              <a:gd name="T9" fmla="*/ 100 h 1175"/>
              <a:gd name="T10" fmla="*/ 100 w 1175"/>
              <a:gd name="T11" fmla="*/ 1175 h 1175"/>
            </a:gdLst>
            <a:ahLst/>
            <a:cxnLst>
              <a:cxn ang="0">
                <a:pos x="T0" y="T1"/>
              </a:cxn>
              <a:cxn ang="0">
                <a:pos x="T2" y="T3"/>
              </a:cxn>
              <a:cxn ang="0">
                <a:pos x="T4" y="T5"/>
              </a:cxn>
              <a:cxn ang="0">
                <a:pos x="T6" y="T7"/>
              </a:cxn>
              <a:cxn ang="0">
                <a:pos x="T8" y="T9"/>
              </a:cxn>
              <a:cxn ang="0">
                <a:pos x="T10" y="T11"/>
              </a:cxn>
            </a:cxnLst>
            <a:rect l="0" t="0" r="r" b="b"/>
            <a:pathLst>
              <a:path w="1175" h="1175">
                <a:moveTo>
                  <a:pt x="100" y="1175"/>
                </a:moveTo>
                <a:cubicBezTo>
                  <a:pt x="0" y="1175"/>
                  <a:pt x="0" y="1175"/>
                  <a:pt x="0" y="1175"/>
                </a:cubicBezTo>
                <a:cubicBezTo>
                  <a:pt x="0" y="861"/>
                  <a:pt x="123" y="566"/>
                  <a:pt x="344" y="344"/>
                </a:cubicBezTo>
                <a:cubicBezTo>
                  <a:pt x="566" y="122"/>
                  <a:pt x="861" y="0"/>
                  <a:pt x="1175" y="0"/>
                </a:cubicBezTo>
                <a:cubicBezTo>
                  <a:pt x="1175" y="100"/>
                  <a:pt x="1175" y="100"/>
                  <a:pt x="1175" y="100"/>
                </a:cubicBezTo>
                <a:cubicBezTo>
                  <a:pt x="583" y="100"/>
                  <a:pt x="100" y="582"/>
                  <a:pt x="100" y="1175"/>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39" name="Oval 38"/>
          <p:cNvSpPr/>
          <p:nvPr/>
        </p:nvSpPr>
        <p:spPr>
          <a:xfrm>
            <a:off x="6701961" y="1208156"/>
            <a:ext cx="1908000" cy="19080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FFFFFF"/>
              </a:solidFill>
            </a:endParaRPr>
          </a:p>
        </p:txBody>
      </p:sp>
      <p:sp>
        <p:nvSpPr>
          <p:cNvPr id="46" name="Freeform 5"/>
          <p:cNvSpPr>
            <a:spLocks/>
          </p:cNvSpPr>
          <p:nvPr/>
        </p:nvSpPr>
        <p:spPr bwMode="auto">
          <a:xfrm flipH="1">
            <a:off x="7586161" y="1154447"/>
            <a:ext cx="1079500" cy="1081087"/>
          </a:xfrm>
          <a:custGeom>
            <a:avLst/>
            <a:gdLst>
              <a:gd name="T0" fmla="*/ 100 w 1175"/>
              <a:gd name="T1" fmla="*/ 1175 h 1175"/>
              <a:gd name="T2" fmla="*/ 0 w 1175"/>
              <a:gd name="T3" fmla="*/ 1175 h 1175"/>
              <a:gd name="T4" fmla="*/ 344 w 1175"/>
              <a:gd name="T5" fmla="*/ 344 h 1175"/>
              <a:gd name="T6" fmla="*/ 1175 w 1175"/>
              <a:gd name="T7" fmla="*/ 0 h 1175"/>
              <a:gd name="T8" fmla="*/ 1175 w 1175"/>
              <a:gd name="T9" fmla="*/ 100 h 1175"/>
              <a:gd name="T10" fmla="*/ 100 w 1175"/>
              <a:gd name="T11" fmla="*/ 1175 h 1175"/>
            </a:gdLst>
            <a:ahLst/>
            <a:cxnLst>
              <a:cxn ang="0">
                <a:pos x="T0" y="T1"/>
              </a:cxn>
              <a:cxn ang="0">
                <a:pos x="T2" y="T3"/>
              </a:cxn>
              <a:cxn ang="0">
                <a:pos x="T4" y="T5"/>
              </a:cxn>
              <a:cxn ang="0">
                <a:pos x="T6" y="T7"/>
              </a:cxn>
              <a:cxn ang="0">
                <a:pos x="T8" y="T9"/>
              </a:cxn>
              <a:cxn ang="0">
                <a:pos x="T10" y="T11"/>
              </a:cxn>
            </a:cxnLst>
            <a:rect l="0" t="0" r="r" b="b"/>
            <a:pathLst>
              <a:path w="1175" h="1175">
                <a:moveTo>
                  <a:pt x="100" y="1175"/>
                </a:moveTo>
                <a:cubicBezTo>
                  <a:pt x="0" y="1175"/>
                  <a:pt x="0" y="1175"/>
                  <a:pt x="0" y="1175"/>
                </a:cubicBezTo>
                <a:cubicBezTo>
                  <a:pt x="0" y="861"/>
                  <a:pt x="123" y="566"/>
                  <a:pt x="344" y="344"/>
                </a:cubicBezTo>
                <a:cubicBezTo>
                  <a:pt x="566" y="122"/>
                  <a:pt x="861" y="0"/>
                  <a:pt x="1175" y="0"/>
                </a:cubicBezTo>
                <a:cubicBezTo>
                  <a:pt x="1175" y="100"/>
                  <a:pt x="1175" y="100"/>
                  <a:pt x="1175" y="100"/>
                </a:cubicBezTo>
                <a:cubicBezTo>
                  <a:pt x="583" y="100"/>
                  <a:pt x="100" y="582"/>
                  <a:pt x="100" y="1175"/>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40" name="Oval 39"/>
          <p:cNvSpPr/>
          <p:nvPr/>
        </p:nvSpPr>
        <p:spPr>
          <a:xfrm>
            <a:off x="9550787" y="1208156"/>
            <a:ext cx="1908000" cy="19080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FFFFFF"/>
              </a:solidFill>
            </a:endParaRPr>
          </a:p>
        </p:txBody>
      </p:sp>
      <p:sp>
        <p:nvSpPr>
          <p:cNvPr id="47" name="Freeform 5"/>
          <p:cNvSpPr>
            <a:spLocks/>
          </p:cNvSpPr>
          <p:nvPr/>
        </p:nvSpPr>
        <p:spPr bwMode="auto">
          <a:xfrm rot="5400000" flipH="1">
            <a:off x="10426473" y="2076298"/>
            <a:ext cx="1079500" cy="1081087"/>
          </a:xfrm>
          <a:custGeom>
            <a:avLst/>
            <a:gdLst>
              <a:gd name="T0" fmla="*/ 100 w 1175"/>
              <a:gd name="T1" fmla="*/ 1175 h 1175"/>
              <a:gd name="T2" fmla="*/ 0 w 1175"/>
              <a:gd name="T3" fmla="*/ 1175 h 1175"/>
              <a:gd name="T4" fmla="*/ 344 w 1175"/>
              <a:gd name="T5" fmla="*/ 344 h 1175"/>
              <a:gd name="T6" fmla="*/ 1175 w 1175"/>
              <a:gd name="T7" fmla="*/ 0 h 1175"/>
              <a:gd name="T8" fmla="*/ 1175 w 1175"/>
              <a:gd name="T9" fmla="*/ 100 h 1175"/>
              <a:gd name="T10" fmla="*/ 100 w 1175"/>
              <a:gd name="T11" fmla="*/ 1175 h 1175"/>
            </a:gdLst>
            <a:ahLst/>
            <a:cxnLst>
              <a:cxn ang="0">
                <a:pos x="T0" y="T1"/>
              </a:cxn>
              <a:cxn ang="0">
                <a:pos x="T2" y="T3"/>
              </a:cxn>
              <a:cxn ang="0">
                <a:pos x="T4" y="T5"/>
              </a:cxn>
              <a:cxn ang="0">
                <a:pos x="T6" y="T7"/>
              </a:cxn>
              <a:cxn ang="0">
                <a:pos x="T8" y="T9"/>
              </a:cxn>
              <a:cxn ang="0">
                <a:pos x="T10" y="T11"/>
              </a:cxn>
            </a:cxnLst>
            <a:rect l="0" t="0" r="r" b="b"/>
            <a:pathLst>
              <a:path w="1175" h="1175">
                <a:moveTo>
                  <a:pt x="100" y="1175"/>
                </a:moveTo>
                <a:cubicBezTo>
                  <a:pt x="0" y="1175"/>
                  <a:pt x="0" y="1175"/>
                  <a:pt x="0" y="1175"/>
                </a:cubicBezTo>
                <a:cubicBezTo>
                  <a:pt x="0" y="861"/>
                  <a:pt x="123" y="566"/>
                  <a:pt x="344" y="344"/>
                </a:cubicBezTo>
                <a:cubicBezTo>
                  <a:pt x="566" y="122"/>
                  <a:pt x="861" y="0"/>
                  <a:pt x="1175" y="0"/>
                </a:cubicBezTo>
                <a:cubicBezTo>
                  <a:pt x="1175" y="100"/>
                  <a:pt x="1175" y="100"/>
                  <a:pt x="1175" y="100"/>
                </a:cubicBezTo>
                <a:cubicBezTo>
                  <a:pt x="583" y="100"/>
                  <a:pt x="100" y="582"/>
                  <a:pt x="100" y="1175"/>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48" name="TextBox 47"/>
          <p:cNvSpPr txBox="1"/>
          <p:nvPr/>
        </p:nvSpPr>
        <p:spPr>
          <a:xfrm>
            <a:off x="100408" y="3338193"/>
            <a:ext cx="3474028" cy="707886"/>
          </a:xfrm>
          <a:prstGeom prst="rect">
            <a:avLst/>
          </a:prstGeom>
          <a:noFill/>
        </p:spPr>
        <p:txBody>
          <a:bodyPr wrap="none" rtlCol="0">
            <a:spAutoFit/>
          </a:bodyPr>
          <a:lstStyle/>
          <a:p>
            <a:pPr algn="ctr"/>
            <a:r>
              <a:rPr lang="en-US" sz="2000" smtClean="0">
                <a:solidFill>
                  <a:srgbClr val="0A0A0A"/>
                </a:solidFill>
                <a:latin typeface="Raleway"/>
              </a:rPr>
              <a:t>Mô hình biểu diễn dưới dạng</a:t>
            </a:r>
          </a:p>
          <a:p>
            <a:pPr algn="ctr"/>
            <a:r>
              <a:rPr lang="en-US" sz="2000" smtClean="0">
                <a:solidFill>
                  <a:srgbClr val="0A0A0A"/>
                </a:solidFill>
                <a:latin typeface="Raleway"/>
              </a:rPr>
              <a:t> đồ thị trực quan</a:t>
            </a:r>
            <a:endParaRPr lang="id-ID" sz="2000" dirty="0">
              <a:solidFill>
                <a:srgbClr val="0A0A0A"/>
              </a:solidFill>
              <a:latin typeface="Raleway"/>
            </a:endParaRPr>
          </a:p>
        </p:txBody>
      </p:sp>
      <p:sp>
        <p:nvSpPr>
          <p:cNvPr id="49" name="TextBox 48"/>
          <p:cNvSpPr txBox="1"/>
          <p:nvPr/>
        </p:nvSpPr>
        <p:spPr>
          <a:xfrm>
            <a:off x="451824" y="4107320"/>
            <a:ext cx="2610832" cy="1754326"/>
          </a:xfrm>
          <a:prstGeom prst="rect">
            <a:avLst/>
          </a:prstGeom>
          <a:noFill/>
        </p:spPr>
        <p:txBody>
          <a:bodyPr wrap="square" rtlCol="0">
            <a:spAutoFit/>
          </a:bodyPr>
          <a:lstStyle/>
          <a:p>
            <a:pPr algn="ctr"/>
            <a:r>
              <a:rPr lang="en-US" smtClean="0">
                <a:solidFill>
                  <a:srgbClr val="878787"/>
                </a:solidFill>
              </a:rPr>
              <a:t>Thay vì làm việc với các bảng cột, dòng người lập trình sẽ làm việc với trên mạng lưới đồ thị bao gồm các nút, cạnh và thuộc tính.</a:t>
            </a:r>
            <a:endParaRPr lang="en-US" dirty="0">
              <a:solidFill>
                <a:srgbClr val="878787"/>
              </a:solidFill>
            </a:endParaRPr>
          </a:p>
        </p:txBody>
      </p:sp>
      <p:cxnSp>
        <p:nvCxnSpPr>
          <p:cNvPr id="50" name="Straight Connector 49"/>
          <p:cNvCxnSpPr/>
          <p:nvPr/>
        </p:nvCxnSpPr>
        <p:spPr>
          <a:xfrm>
            <a:off x="1090810" y="4066422"/>
            <a:ext cx="1440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4023566" y="3354441"/>
            <a:ext cx="2190023" cy="400110"/>
          </a:xfrm>
          <a:prstGeom prst="rect">
            <a:avLst/>
          </a:prstGeom>
          <a:noFill/>
        </p:spPr>
        <p:txBody>
          <a:bodyPr wrap="none" rtlCol="0">
            <a:spAutoFit/>
          </a:bodyPr>
          <a:lstStyle/>
          <a:p>
            <a:pPr algn="ctr"/>
            <a:r>
              <a:rPr lang="en-US" sz="2000" smtClean="0">
                <a:solidFill>
                  <a:srgbClr val="0A0A0A"/>
                </a:solidFill>
                <a:latin typeface="Raleway"/>
              </a:rPr>
              <a:t>Dễ dàng mở rộng</a:t>
            </a:r>
            <a:endParaRPr lang="id-ID" sz="2000" dirty="0">
              <a:solidFill>
                <a:srgbClr val="0A0A0A"/>
              </a:solidFill>
              <a:latin typeface="Raleway"/>
            </a:endParaRPr>
          </a:p>
        </p:txBody>
      </p:sp>
      <p:cxnSp>
        <p:nvCxnSpPr>
          <p:cNvPr id="71" name="Straight Connector 70"/>
          <p:cNvCxnSpPr/>
          <p:nvPr/>
        </p:nvCxnSpPr>
        <p:spPr>
          <a:xfrm>
            <a:off x="4371966" y="4082670"/>
            <a:ext cx="1440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6620090" y="3361077"/>
            <a:ext cx="2505815" cy="707886"/>
          </a:xfrm>
          <a:prstGeom prst="rect">
            <a:avLst/>
          </a:prstGeom>
          <a:noFill/>
        </p:spPr>
        <p:txBody>
          <a:bodyPr wrap="none" rtlCol="0">
            <a:spAutoFit/>
          </a:bodyPr>
          <a:lstStyle/>
          <a:p>
            <a:pPr algn="ctr"/>
            <a:r>
              <a:rPr lang="en-US" sz="2000" smtClean="0">
                <a:solidFill>
                  <a:srgbClr val="0A0A0A"/>
                </a:solidFill>
                <a:latin typeface="Raleway"/>
              </a:rPr>
              <a:t>Truy vấn tốc độ cao</a:t>
            </a:r>
          </a:p>
          <a:p>
            <a:pPr algn="ctr"/>
            <a:r>
              <a:rPr lang="en-US" sz="2000">
                <a:solidFill>
                  <a:srgbClr val="0A0A0A"/>
                </a:solidFill>
                <a:latin typeface="Raleway"/>
              </a:rPr>
              <a:t>t</a:t>
            </a:r>
            <a:r>
              <a:rPr lang="en-US" sz="2000" smtClean="0">
                <a:solidFill>
                  <a:srgbClr val="0A0A0A"/>
                </a:solidFill>
                <a:latin typeface="Raleway"/>
              </a:rPr>
              <a:t>hông qua traversals</a:t>
            </a:r>
            <a:endParaRPr lang="id-ID" sz="2000" dirty="0">
              <a:solidFill>
                <a:srgbClr val="0A0A0A"/>
              </a:solidFill>
              <a:latin typeface="Raleway"/>
            </a:endParaRPr>
          </a:p>
        </p:txBody>
      </p:sp>
      <p:cxnSp>
        <p:nvCxnSpPr>
          <p:cNvPr id="76" name="Straight Connector 75"/>
          <p:cNvCxnSpPr/>
          <p:nvPr/>
        </p:nvCxnSpPr>
        <p:spPr>
          <a:xfrm>
            <a:off x="7126393" y="4089306"/>
            <a:ext cx="1440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9521829" y="3387807"/>
            <a:ext cx="2392257" cy="400110"/>
          </a:xfrm>
          <a:prstGeom prst="rect">
            <a:avLst/>
          </a:prstGeom>
          <a:noFill/>
        </p:spPr>
        <p:txBody>
          <a:bodyPr wrap="none" rtlCol="0">
            <a:spAutoFit/>
          </a:bodyPr>
          <a:lstStyle/>
          <a:p>
            <a:pPr algn="ctr"/>
            <a:r>
              <a:rPr lang="en-US" sz="2000" smtClean="0">
                <a:solidFill>
                  <a:srgbClr val="0A0A0A"/>
                </a:solidFill>
                <a:latin typeface="Raleway"/>
              </a:rPr>
              <a:t>Đảm bảo tính ACID</a:t>
            </a:r>
            <a:endParaRPr lang="id-ID" sz="2000" dirty="0">
              <a:solidFill>
                <a:srgbClr val="0A0A0A"/>
              </a:solidFill>
              <a:latin typeface="Raleway"/>
            </a:endParaRPr>
          </a:p>
        </p:txBody>
      </p:sp>
      <p:sp>
        <p:nvSpPr>
          <p:cNvPr id="79" name="TextBox 78"/>
          <p:cNvSpPr txBox="1"/>
          <p:nvPr/>
        </p:nvSpPr>
        <p:spPr>
          <a:xfrm>
            <a:off x="9583708" y="4140559"/>
            <a:ext cx="2215300" cy="1477328"/>
          </a:xfrm>
          <a:prstGeom prst="rect">
            <a:avLst/>
          </a:prstGeom>
          <a:noFill/>
        </p:spPr>
        <p:txBody>
          <a:bodyPr wrap="square" rtlCol="0">
            <a:spAutoFit/>
          </a:bodyPr>
          <a:lstStyle/>
          <a:p>
            <a:pPr algn="ctr"/>
            <a:r>
              <a:rPr lang="en-US" smtClean="0">
                <a:solidFill>
                  <a:srgbClr val="878787"/>
                </a:solidFill>
              </a:rPr>
              <a:t>ACID là nên tảng của cơ sở dữ liệu có tính tin cậy: Atomicity, Consistency, Isolation, Durability</a:t>
            </a:r>
          </a:p>
        </p:txBody>
      </p:sp>
      <p:cxnSp>
        <p:nvCxnSpPr>
          <p:cNvPr id="80" name="Straight Connector 79"/>
          <p:cNvCxnSpPr/>
          <p:nvPr/>
        </p:nvCxnSpPr>
        <p:spPr>
          <a:xfrm>
            <a:off x="9971358" y="4116036"/>
            <a:ext cx="1440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96" name="Group 95"/>
          <p:cNvGrpSpPr/>
          <p:nvPr/>
        </p:nvGrpSpPr>
        <p:grpSpPr>
          <a:xfrm>
            <a:off x="1487890" y="1784136"/>
            <a:ext cx="488678" cy="702331"/>
            <a:chOff x="-3175" y="-3175"/>
            <a:chExt cx="341313" cy="490538"/>
          </a:xfrm>
          <a:solidFill>
            <a:schemeClr val="accent1"/>
          </a:solidFill>
        </p:grpSpPr>
        <p:sp>
          <p:nvSpPr>
            <p:cNvPr id="97" name="Freeform 16"/>
            <p:cNvSpPr>
              <a:spLocks noEditPoints="1"/>
            </p:cNvSpPr>
            <p:nvPr/>
          </p:nvSpPr>
          <p:spPr bwMode="auto">
            <a:xfrm>
              <a:off x="-3175" y="-3175"/>
              <a:ext cx="341313" cy="490538"/>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98" name="Freeform 17"/>
            <p:cNvSpPr>
              <a:spLocks/>
            </p:cNvSpPr>
            <p:nvPr/>
          </p:nvSpPr>
          <p:spPr bwMode="auto">
            <a:xfrm>
              <a:off x="73025" y="73025"/>
              <a:ext cx="101600" cy="100013"/>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grpSp>
      <p:sp>
        <p:nvSpPr>
          <p:cNvPr id="102" name="Freeform 9"/>
          <p:cNvSpPr>
            <a:spLocks noEditPoints="1"/>
          </p:cNvSpPr>
          <p:nvPr/>
        </p:nvSpPr>
        <p:spPr bwMode="auto">
          <a:xfrm>
            <a:off x="4584332" y="1742048"/>
            <a:ext cx="745524" cy="745524"/>
          </a:xfrm>
          <a:custGeom>
            <a:avLst/>
            <a:gdLst>
              <a:gd name="T0" fmla="*/ 111 w 112"/>
              <a:gd name="T1" fmla="*/ 45 h 112"/>
              <a:gd name="T2" fmla="*/ 109 w 112"/>
              <a:gd name="T3" fmla="*/ 38 h 112"/>
              <a:gd name="T4" fmla="*/ 104 w 112"/>
              <a:gd name="T5" fmla="*/ 35 h 112"/>
              <a:gd name="T6" fmla="*/ 104 w 112"/>
              <a:gd name="T7" fmla="*/ 35 h 112"/>
              <a:gd name="T8" fmla="*/ 56 w 112"/>
              <a:gd name="T9" fmla="*/ 4 h 112"/>
              <a:gd name="T10" fmla="*/ 50 w 112"/>
              <a:gd name="T11" fmla="*/ 4 h 112"/>
              <a:gd name="T12" fmla="*/ 50 w 112"/>
              <a:gd name="T13" fmla="*/ 3 h 112"/>
              <a:gd name="T14" fmla="*/ 45 w 112"/>
              <a:gd name="T15" fmla="*/ 1 h 112"/>
              <a:gd name="T16" fmla="*/ 38 w 112"/>
              <a:gd name="T17" fmla="*/ 3 h 112"/>
              <a:gd name="T18" fmla="*/ 35 w 112"/>
              <a:gd name="T19" fmla="*/ 8 h 112"/>
              <a:gd name="T20" fmla="*/ 35 w 112"/>
              <a:gd name="T21" fmla="*/ 8 h 112"/>
              <a:gd name="T22" fmla="*/ 4 w 112"/>
              <a:gd name="T23" fmla="*/ 56 h 112"/>
              <a:gd name="T24" fmla="*/ 4 w 112"/>
              <a:gd name="T25" fmla="*/ 62 h 112"/>
              <a:gd name="T26" fmla="*/ 3 w 112"/>
              <a:gd name="T27" fmla="*/ 62 h 112"/>
              <a:gd name="T28" fmla="*/ 1 w 112"/>
              <a:gd name="T29" fmla="*/ 67 h 112"/>
              <a:gd name="T30" fmla="*/ 3 w 112"/>
              <a:gd name="T31" fmla="*/ 74 h 112"/>
              <a:gd name="T32" fmla="*/ 8 w 112"/>
              <a:gd name="T33" fmla="*/ 77 h 112"/>
              <a:gd name="T34" fmla="*/ 8 w 112"/>
              <a:gd name="T35" fmla="*/ 77 h 112"/>
              <a:gd name="T36" fmla="*/ 56 w 112"/>
              <a:gd name="T37" fmla="*/ 108 h 112"/>
              <a:gd name="T38" fmla="*/ 62 w 112"/>
              <a:gd name="T39" fmla="*/ 108 h 112"/>
              <a:gd name="T40" fmla="*/ 62 w 112"/>
              <a:gd name="T41" fmla="*/ 109 h 112"/>
              <a:gd name="T42" fmla="*/ 67 w 112"/>
              <a:gd name="T43" fmla="*/ 111 h 112"/>
              <a:gd name="T44" fmla="*/ 74 w 112"/>
              <a:gd name="T45" fmla="*/ 109 h 112"/>
              <a:gd name="T46" fmla="*/ 77 w 112"/>
              <a:gd name="T47" fmla="*/ 104 h 112"/>
              <a:gd name="T48" fmla="*/ 77 w 112"/>
              <a:gd name="T49" fmla="*/ 104 h 112"/>
              <a:gd name="T50" fmla="*/ 108 w 112"/>
              <a:gd name="T51" fmla="*/ 56 h 112"/>
              <a:gd name="T52" fmla="*/ 108 w 112"/>
              <a:gd name="T53" fmla="*/ 50 h 112"/>
              <a:gd name="T54" fmla="*/ 109 w 112"/>
              <a:gd name="T55" fmla="*/ 50 h 112"/>
              <a:gd name="T56" fmla="*/ 111 w 112"/>
              <a:gd name="T57" fmla="*/ 45 h 112"/>
              <a:gd name="T58" fmla="*/ 56 w 112"/>
              <a:gd name="T59" fmla="*/ 12 h 112"/>
              <a:gd name="T60" fmla="*/ 96 w 112"/>
              <a:gd name="T61" fmla="*/ 37 h 112"/>
              <a:gd name="T62" fmla="*/ 76 w 112"/>
              <a:gd name="T63" fmla="*/ 42 h 112"/>
              <a:gd name="T64" fmla="*/ 58 w 112"/>
              <a:gd name="T65" fmla="*/ 32 h 112"/>
              <a:gd name="T66" fmla="*/ 53 w 112"/>
              <a:gd name="T67" fmla="*/ 12 h 112"/>
              <a:gd name="T68" fmla="*/ 56 w 112"/>
              <a:gd name="T69" fmla="*/ 12 h 112"/>
              <a:gd name="T70" fmla="*/ 72 w 112"/>
              <a:gd name="T71" fmla="*/ 56 h 112"/>
              <a:gd name="T72" fmla="*/ 56 w 112"/>
              <a:gd name="T73" fmla="*/ 72 h 112"/>
              <a:gd name="T74" fmla="*/ 40 w 112"/>
              <a:gd name="T75" fmla="*/ 56 h 112"/>
              <a:gd name="T76" fmla="*/ 52 w 112"/>
              <a:gd name="T77" fmla="*/ 40 h 112"/>
              <a:gd name="T78" fmla="*/ 53 w 112"/>
              <a:gd name="T79" fmla="*/ 40 h 112"/>
              <a:gd name="T80" fmla="*/ 56 w 112"/>
              <a:gd name="T81" fmla="*/ 40 h 112"/>
              <a:gd name="T82" fmla="*/ 72 w 112"/>
              <a:gd name="T83" fmla="*/ 53 h 112"/>
              <a:gd name="T84" fmla="*/ 72 w 112"/>
              <a:gd name="T85" fmla="*/ 53 h 112"/>
              <a:gd name="T86" fmla="*/ 72 w 112"/>
              <a:gd name="T87" fmla="*/ 56 h 112"/>
              <a:gd name="T88" fmla="*/ 12 w 112"/>
              <a:gd name="T89" fmla="*/ 56 h 112"/>
              <a:gd name="T90" fmla="*/ 37 w 112"/>
              <a:gd name="T91" fmla="*/ 16 h 112"/>
              <a:gd name="T92" fmla="*/ 42 w 112"/>
              <a:gd name="T93" fmla="*/ 36 h 112"/>
              <a:gd name="T94" fmla="*/ 32 w 112"/>
              <a:gd name="T95" fmla="*/ 54 h 112"/>
              <a:gd name="T96" fmla="*/ 12 w 112"/>
              <a:gd name="T97" fmla="*/ 60 h 112"/>
              <a:gd name="T98" fmla="*/ 12 w 112"/>
              <a:gd name="T99" fmla="*/ 56 h 112"/>
              <a:gd name="T100" fmla="*/ 56 w 112"/>
              <a:gd name="T101" fmla="*/ 100 h 112"/>
              <a:gd name="T102" fmla="*/ 16 w 112"/>
              <a:gd name="T103" fmla="*/ 75 h 112"/>
              <a:gd name="T104" fmla="*/ 36 w 112"/>
              <a:gd name="T105" fmla="*/ 70 h 112"/>
              <a:gd name="T106" fmla="*/ 54 w 112"/>
              <a:gd name="T107" fmla="*/ 80 h 112"/>
              <a:gd name="T108" fmla="*/ 60 w 112"/>
              <a:gd name="T109" fmla="*/ 100 h 112"/>
              <a:gd name="T110" fmla="*/ 56 w 112"/>
              <a:gd name="T111" fmla="*/ 100 h 112"/>
              <a:gd name="T112" fmla="*/ 100 w 112"/>
              <a:gd name="T113" fmla="*/ 56 h 112"/>
              <a:gd name="T114" fmla="*/ 75 w 112"/>
              <a:gd name="T115" fmla="*/ 96 h 112"/>
              <a:gd name="T116" fmla="*/ 70 w 112"/>
              <a:gd name="T117" fmla="*/ 76 h 112"/>
              <a:gd name="T118" fmla="*/ 80 w 112"/>
              <a:gd name="T119" fmla="*/ 58 h 112"/>
              <a:gd name="T120" fmla="*/ 100 w 112"/>
              <a:gd name="T121" fmla="*/ 53 h 112"/>
              <a:gd name="T122" fmla="*/ 100 w 112"/>
              <a:gd name="T123" fmla="*/ 5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2" h="112">
                <a:moveTo>
                  <a:pt x="111" y="45"/>
                </a:moveTo>
                <a:cubicBezTo>
                  <a:pt x="109" y="38"/>
                  <a:pt x="109" y="38"/>
                  <a:pt x="109" y="38"/>
                </a:cubicBezTo>
                <a:cubicBezTo>
                  <a:pt x="109" y="36"/>
                  <a:pt x="106" y="34"/>
                  <a:pt x="104" y="35"/>
                </a:cubicBezTo>
                <a:cubicBezTo>
                  <a:pt x="104" y="35"/>
                  <a:pt x="104" y="35"/>
                  <a:pt x="104" y="35"/>
                </a:cubicBezTo>
                <a:cubicBezTo>
                  <a:pt x="95" y="17"/>
                  <a:pt x="77" y="4"/>
                  <a:pt x="56" y="4"/>
                </a:cubicBezTo>
                <a:cubicBezTo>
                  <a:pt x="54" y="4"/>
                  <a:pt x="52" y="4"/>
                  <a:pt x="50" y="4"/>
                </a:cubicBezTo>
                <a:cubicBezTo>
                  <a:pt x="50" y="3"/>
                  <a:pt x="50" y="3"/>
                  <a:pt x="50" y="3"/>
                </a:cubicBezTo>
                <a:cubicBezTo>
                  <a:pt x="50" y="1"/>
                  <a:pt x="48" y="0"/>
                  <a:pt x="45" y="1"/>
                </a:cubicBezTo>
                <a:cubicBezTo>
                  <a:pt x="38" y="3"/>
                  <a:pt x="38" y="3"/>
                  <a:pt x="38" y="3"/>
                </a:cubicBezTo>
                <a:cubicBezTo>
                  <a:pt x="36" y="3"/>
                  <a:pt x="34" y="6"/>
                  <a:pt x="35" y="8"/>
                </a:cubicBezTo>
                <a:cubicBezTo>
                  <a:pt x="35" y="8"/>
                  <a:pt x="35" y="8"/>
                  <a:pt x="35" y="8"/>
                </a:cubicBezTo>
                <a:cubicBezTo>
                  <a:pt x="17" y="17"/>
                  <a:pt x="4" y="35"/>
                  <a:pt x="4" y="56"/>
                </a:cubicBezTo>
                <a:cubicBezTo>
                  <a:pt x="4" y="58"/>
                  <a:pt x="4" y="60"/>
                  <a:pt x="4" y="62"/>
                </a:cubicBezTo>
                <a:cubicBezTo>
                  <a:pt x="3" y="62"/>
                  <a:pt x="3" y="62"/>
                  <a:pt x="3" y="62"/>
                </a:cubicBezTo>
                <a:cubicBezTo>
                  <a:pt x="1" y="62"/>
                  <a:pt x="0" y="65"/>
                  <a:pt x="1" y="67"/>
                </a:cubicBezTo>
                <a:cubicBezTo>
                  <a:pt x="3" y="74"/>
                  <a:pt x="3" y="74"/>
                  <a:pt x="3" y="74"/>
                </a:cubicBezTo>
                <a:cubicBezTo>
                  <a:pt x="3" y="76"/>
                  <a:pt x="6" y="78"/>
                  <a:pt x="8" y="77"/>
                </a:cubicBezTo>
                <a:cubicBezTo>
                  <a:pt x="8" y="77"/>
                  <a:pt x="8" y="77"/>
                  <a:pt x="8" y="77"/>
                </a:cubicBezTo>
                <a:cubicBezTo>
                  <a:pt x="17" y="95"/>
                  <a:pt x="35" y="108"/>
                  <a:pt x="56" y="108"/>
                </a:cubicBezTo>
                <a:cubicBezTo>
                  <a:pt x="58" y="108"/>
                  <a:pt x="60" y="108"/>
                  <a:pt x="62" y="108"/>
                </a:cubicBezTo>
                <a:cubicBezTo>
                  <a:pt x="62" y="109"/>
                  <a:pt x="62" y="109"/>
                  <a:pt x="62" y="109"/>
                </a:cubicBezTo>
                <a:cubicBezTo>
                  <a:pt x="62" y="111"/>
                  <a:pt x="65" y="112"/>
                  <a:pt x="67" y="111"/>
                </a:cubicBezTo>
                <a:cubicBezTo>
                  <a:pt x="74" y="109"/>
                  <a:pt x="74" y="109"/>
                  <a:pt x="74" y="109"/>
                </a:cubicBezTo>
                <a:cubicBezTo>
                  <a:pt x="77" y="109"/>
                  <a:pt x="78" y="106"/>
                  <a:pt x="77" y="104"/>
                </a:cubicBezTo>
                <a:cubicBezTo>
                  <a:pt x="77" y="104"/>
                  <a:pt x="77" y="104"/>
                  <a:pt x="77" y="104"/>
                </a:cubicBezTo>
                <a:cubicBezTo>
                  <a:pt x="95" y="95"/>
                  <a:pt x="108" y="77"/>
                  <a:pt x="108" y="56"/>
                </a:cubicBezTo>
                <a:cubicBezTo>
                  <a:pt x="108" y="54"/>
                  <a:pt x="108" y="52"/>
                  <a:pt x="108" y="50"/>
                </a:cubicBezTo>
                <a:cubicBezTo>
                  <a:pt x="109" y="50"/>
                  <a:pt x="109" y="50"/>
                  <a:pt x="109" y="50"/>
                </a:cubicBezTo>
                <a:cubicBezTo>
                  <a:pt x="111" y="50"/>
                  <a:pt x="112" y="48"/>
                  <a:pt x="111" y="45"/>
                </a:cubicBezTo>
                <a:close/>
                <a:moveTo>
                  <a:pt x="56" y="12"/>
                </a:moveTo>
                <a:cubicBezTo>
                  <a:pt x="74" y="12"/>
                  <a:pt x="89" y="22"/>
                  <a:pt x="96" y="37"/>
                </a:cubicBezTo>
                <a:cubicBezTo>
                  <a:pt x="76" y="42"/>
                  <a:pt x="76" y="42"/>
                  <a:pt x="76" y="42"/>
                </a:cubicBezTo>
                <a:cubicBezTo>
                  <a:pt x="72" y="37"/>
                  <a:pt x="65" y="33"/>
                  <a:pt x="58" y="32"/>
                </a:cubicBezTo>
                <a:cubicBezTo>
                  <a:pt x="53" y="12"/>
                  <a:pt x="53" y="12"/>
                  <a:pt x="53" y="12"/>
                </a:cubicBezTo>
                <a:cubicBezTo>
                  <a:pt x="54" y="12"/>
                  <a:pt x="55" y="12"/>
                  <a:pt x="56" y="12"/>
                </a:cubicBezTo>
                <a:close/>
                <a:moveTo>
                  <a:pt x="72" y="56"/>
                </a:moveTo>
                <a:cubicBezTo>
                  <a:pt x="72" y="65"/>
                  <a:pt x="65" y="72"/>
                  <a:pt x="56" y="72"/>
                </a:cubicBezTo>
                <a:cubicBezTo>
                  <a:pt x="47" y="72"/>
                  <a:pt x="40" y="65"/>
                  <a:pt x="40" y="56"/>
                </a:cubicBezTo>
                <a:cubicBezTo>
                  <a:pt x="40" y="48"/>
                  <a:pt x="45" y="42"/>
                  <a:pt x="52" y="40"/>
                </a:cubicBezTo>
                <a:cubicBezTo>
                  <a:pt x="53" y="40"/>
                  <a:pt x="53" y="40"/>
                  <a:pt x="53" y="40"/>
                </a:cubicBezTo>
                <a:cubicBezTo>
                  <a:pt x="54" y="40"/>
                  <a:pt x="55" y="40"/>
                  <a:pt x="56" y="40"/>
                </a:cubicBezTo>
                <a:cubicBezTo>
                  <a:pt x="64" y="40"/>
                  <a:pt x="70" y="45"/>
                  <a:pt x="72" y="53"/>
                </a:cubicBezTo>
                <a:cubicBezTo>
                  <a:pt x="72" y="53"/>
                  <a:pt x="72" y="53"/>
                  <a:pt x="72" y="53"/>
                </a:cubicBezTo>
                <a:cubicBezTo>
                  <a:pt x="72" y="54"/>
                  <a:pt x="72" y="55"/>
                  <a:pt x="72" y="56"/>
                </a:cubicBezTo>
                <a:close/>
                <a:moveTo>
                  <a:pt x="12" y="56"/>
                </a:moveTo>
                <a:cubicBezTo>
                  <a:pt x="12" y="38"/>
                  <a:pt x="22" y="23"/>
                  <a:pt x="37" y="16"/>
                </a:cubicBezTo>
                <a:cubicBezTo>
                  <a:pt x="42" y="36"/>
                  <a:pt x="42" y="36"/>
                  <a:pt x="42" y="36"/>
                </a:cubicBezTo>
                <a:cubicBezTo>
                  <a:pt x="37" y="40"/>
                  <a:pt x="33" y="47"/>
                  <a:pt x="32" y="54"/>
                </a:cubicBezTo>
                <a:cubicBezTo>
                  <a:pt x="12" y="60"/>
                  <a:pt x="12" y="60"/>
                  <a:pt x="12" y="60"/>
                </a:cubicBezTo>
                <a:cubicBezTo>
                  <a:pt x="12" y="58"/>
                  <a:pt x="12" y="57"/>
                  <a:pt x="12" y="56"/>
                </a:cubicBezTo>
                <a:close/>
                <a:moveTo>
                  <a:pt x="56" y="100"/>
                </a:moveTo>
                <a:cubicBezTo>
                  <a:pt x="38" y="100"/>
                  <a:pt x="23" y="90"/>
                  <a:pt x="16" y="75"/>
                </a:cubicBezTo>
                <a:cubicBezTo>
                  <a:pt x="36" y="70"/>
                  <a:pt x="36" y="70"/>
                  <a:pt x="36" y="70"/>
                </a:cubicBezTo>
                <a:cubicBezTo>
                  <a:pt x="40" y="75"/>
                  <a:pt x="47" y="79"/>
                  <a:pt x="54" y="80"/>
                </a:cubicBezTo>
                <a:cubicBezTo>
                  <a:pt x="60" y="100"/>
                  <a:pt x="60" y="100"/>
                  <a:pt x="60" y="100"/>
                </a:cubicBezTo>
                <a:cubicBezTo>
                  <a:pt x="58" y="100"/>
                  <a:pt x="57" y="100"/>
                  <a:pt x="56" y="100"/>
                </a:cubicBezTo>
                <a:close/>
                <a:moveTo>
                  <a:pt x="100" y="56"/>
                </a:moveTo>
                <a:cubicBezTo>
                  <a:pt x="100" y="74"/>
                  <a:pt x="90" y="89"/>
                  <a:pt x="75" y="96"/>
                </a:cubicBezTo>
                <a:cubicBezTo>
                  <a:pt x="70" y="76"/>
                  <a:pt x="70" y="76"/>
                  <a:pt x="70" y="76"/>
                </a:cubicBezTo>
                <a:cubicBezTo>
                  <a:pt x="75" y="72"/>
                  <a:pt x="79" y="65"/>
                  <a:pt x="80" y="58"/>
                </a:cubicBezTo>
                <a:cubicBezTo>
                  <a:pt x="100" y="53"/>
                  <a:pt x="100" y="53"/>
                  <a:pt x="100" y="53"/>
                </a:cubicBezTo>
                <a:cubicBezTo>
                  <a:pt x="100" y="54"/>
                  <a:pt x="100" y="55"/>
                  <a:pt x="100" y="5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grpSp>
        <p:nvGrpSpPr>
          <p:cNvPr id="116" name="Group 115"/>
          <p:cNvGrpSpPr/>
          <p:nvPr/>
        </p:nvGrpSpPr>
        <p:grpSpPr>
          <a:xfrm>
            <a:off x="7357755" y="1838348"/>
            <a:ext cx="595312" cy="658812"/>
            <a:chOff x="7154863" y="2611438"/>
            <a:chExt cx="595312" cy="658812"/>
          </a:xfrm>
          <a:solidFill>
            <a:schemeClr val="accent1"/>
          </a:solidFill>
        </p:grpSpPr>
        <p:sp>
          <p:nvSpPr>
            <p:cNvPr id="110" name="Freeform 13"/>
            <p:cNvSpPr>
              <a:spLocks/>
            </p:cNvSpPr>
            <p:nvPr/>
          </p:nvSpPr>
          <p:spPr bwMode="auto">
            <a:xfrm>
              <a:off x="7435850" y="2917825"/>
              <a:ext cx="33337" cy="96837"/>
            </a:xfrm>
            <a:custGeom>
              <a:avLst/>
              <a:gdLst>
                <a:gd name="T0" fmla="*/ 3 w 6"/>
                <a:gd name="T1" fmla="*/ 17 h 17"/>
                <a:gd name="T2" fmla="*/ 6 w 6"/>
                <a:gd name="T3" fmla="*/ 14 h 17"/>
                <a:gd name="T4" fmla="*/ 5 w 6"/>
                <a:gd name="T5" fmla="*/ 2 h 17"/>
                <a:gd name="T6" fmla="*/ 3 w 6"/>
                <a:gd name="T7" fmla="*/ 0 h 17"/>
                <a:gd name="T8" fmla="*/ 0 w 6"/>
                <a:gd name="T9" fmla="*/ 2 h 17"/>
                <a:gd name="T10" fmla="*/ 0 w 6"/>
                <a:gd name="T11" fmla="*/ 14 h 17"/>
                <a:gd name="T12" fmla="*/ 0 w 6"/>
                <a:gd name="T13" fmla="*/ 14 h 17"/>
                <a:gd name="T14" fmla="*/ 3 w 6"/>
                <a:gd name="T15" fmla="*/ 17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17">
                  <a:moveTo>
                    <a:pt x="3" y="17"/>
                  </a:moveTo>
                  <a:cubicBezTo>
                    <a:pt x="5" y="17"/>
                    <a:pt x="6" y="16"/>
                    <a:pt x="6" y="14"/>
                  </a:cubicBezTo>
                  <a:cubicBezTo>
                    <a:pt x="5" y="2"/>
                    <a:pt x="5" y="2"/>
                    <a:pt x="5" y="2"/>
                  </a:cubicBezTo>
                  <a:cubicBezTo>
                    <a:pt x="5" y="1"/>
                    <a:pt x="4" y="0"/>
                    <a:pt x="3" y="0"/>
                  </a:cubicBezTo>
                  <a:cubicBezTo>
                    <a:pt x="2" y="0"/>
                    <a:pt x="1" y="1"/>
                    <a:pt x="0" y="2"/>
                  </a:cubicBezTo>
                  <a:cubicBezTo>
                    <a:pt x="0" y="14"/>
                    <a:pt x="0" y="14"/>
                    <a:pt x="0" y="14"/>
                  </a:cubicBezTo>
                  <a:cubicBezTo>
                    <a:pt x="0" y="14"/>
                    <a:pt x="0" y="14"/>
                    <a:pt x="0" y="14"/>
                  </a:cubicBezTo>
                  <a:cubicBezTo>
                    <a:pt x="0" y="16"/>
                    <a:pt x="1" y="17"/>
                    <a:pt x="3"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111" name="Freeform 14"/>
            <p:cNvSpPr>
              <a:spLocks/>
            </p:cNvSpPr>
            <p:nvPr/>
          </p:nvSpPr>
          <p:spPr bwMode="auto">
            <a:xfrm>
              <a:off x="7429500" y="3094038"/>
              <a:ext cx="46037" cy="131762"/>
            </a:xfrm>
            <a:custGeom>
              <a:avLst/>
              <a:gdLst>
                <a:gd name="T0" fmla="*/ 4 w 8"/>
                <a:gd name="T1" fmla="*/ 0 h 23"/>
                <a:gd name="T2" fmla="*/ 1 w 8"/>
                <a:gd name="T3" fmla="*/ 3 h 23"/>
                <a:gd name="T4" fmla="*/ 0 w 8"/>
                <a:gd name="T5" fmla="*/ 19 h 23"/>
                <a:gd name="T6" fmla="*/ 0 w 8"/>
                <a:gd name="T7" fmla="*/ 19 h 23"/>
                <a:gd name="T8" fmla="*/ 4 w 8"/>
                <a:gd name="T9" fmla="*/ 23 h 23"/>
                <a:gd name="T10" fmla="*/ 8 w 8"/>
                <a:gd name="T11" fmla="*/ 19 h 23"/>
                <a:gd name="T12" fmla="*/ 7 w 8"/>
                <a:gd name="T13" fmla="*/ 3 h 23"/>
                <a:gd name="T14" fmla="*/ 4 w 8"/>
                <a:gd name="T15" fmla="*/ 0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23">
                  <a:moveTo>
                    <a:pt x="4" y="0"/>
                  </a:moveTo>
                  <a:cubicBezTo>
                    <a:pt x="2" y="0"/>
                    <a:pt x="1" y="1"/>
                    <a:pt x="1" y="3"/>
                  </a:cubicBezTo>
                  <a:cubicBezTo>
                    <a:pt x="0" y="19"/>
                    <a:pt x="0" y="19"/>
                    <a:pt x="0" y="19"/>
                  </a:cubicBezTo>
                  <a:cubicBezTo>
                    <a:pt x="0" y="19"/>
                    <a:pt x="0" y="19"/>
                    <a:pt x="0" y="19"/>
                  </a:cubicBezTo>
                  <a:cubicBezTo>
                    <a:pt x="0" y="22"/>
                    <a:pt x="2" y="23"/>
                    <a:pt x="4" y="23"/>
                  </a:cubicBezTo>
                  <a:cubicBezTo>
                    <a:pt x="6" y="23"/>
                    <a:pt x="8" y="21"/>
                    <a:pt x="8" y="19"/>
                  </a:cubicBezTo>
                  <a:cubicBezTo>
                    <a:pt x="7" y="3"/>
                    <a:pt x="7" y="3"/>
                    <a:pt x="7" y="3"/>
                  </a:cubicBezTo>
                  <a:cubicBezTo>
                    <a:pt x="7" y="1"/>
                    <a:pt x="6" y="0"/>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112" name="Freeform 15"/>
            <p:cNvSpPr>
              <a:spLocks/>
            </p:cNvSpPr>
            <p:nvPr/>
          </p:nvSpPr>
          <p:spPr bwMode="auto">
            <a:xfrm>
              <a:off x="7440613" y="2781300"/>
              <a:ext cx="23812" cy="74612"/>
            </a:xfrm>
            <a:custGeom>
              <a:avLst/>
              <a:gdLst>
                <a:gd name="T0" fmla="*/ 2 w 4"/>
                <a:gd name="T1" fmla="*/ 13 h 13"/>
                <a:gd name="T2" fmla="*/ 4 w 4"/>
                <a:gd name="T3" fmla="*/ 10 h 13"/>
                <a:gd name="T4" fmla="*/ 4 w 4"/>
                <a:gd name="T5" fmla="*/ 2 h 13"/>
                <a:gd name="T6" fmla="*/ 2 w 4"/>
                <a:gd name="T7" fmla="*/ 0 h 13"/>
                <a:gd name="T8" fmla="*/ 0 w 4"/>
                <a:gd name="T9" fmla="*/ 2 h 13"/>
                <a:gd name="T10" fmla="*/ 0 w 4"/>
                <a:gd name="T11" fmla="*/ 10 h 13"/>
                <a:gd name="T12" fmla="*/ 0 w 4"/>
                <a:gd name="T13" fmla="*/ 10 h 13"/>
                <a:gd name="T14" fmla="*/ 2 w 4"/>
                <a:gd name="T15" fmla="*/ 1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13">
                  <a:moveTo>
                    <a:pt x="2" y="13"/>
                  </a:moveTo>
                  <a:cubicBezTo>
                    <a:pt x="3" y="12"/>
                    <a:pt x="4" y="11"/>
                    <a:pt x="4" y="10"/>
                  </a:cubicBezTo>
                  <a:cubicBezTo>
                    <a:pt x="4" y="2"/>
                    <a:pt x="4" y="2"/>
                    <a:pt x="4" y="2"/>
                  </a:cubicBezTo>
                  <a:cubicBezTo>
                    <a:pt x="4" y="1"/>
                    <a:pt x="3" y="0"/>
                    <a:pt x="2" y="0"/>
                  </a:cubicBezTo>
                  <a:cubicBezTo>
                    <a:pt x="1" y="0"/>
                    <a:pt x="0" y="1"/>
                    <a:pt x="0" y="2"/>
                  </a:cubicBezTo>
                  <a:cubicBezTo>
                    <a:pt x="0" y="10"/>
                    <a:pt x="0" y="10"/>
                    <a:pt x="0" y="10"/>
                  </a:cubicBezTo>
                  <a:cubicBezTo>
                    <a:pt x="0" y="10"/>
                    <a:pt x="0" y="10"/>
                    <a:pt x="0" y="10"/>
                  </a:cubicBezTo>
                  <a:cubicBezTo>
                    <a:pt x="0" y="12"/>
                    <a:pt x="1" y="13"/>
                    <a:pt x="2"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113" name="Freeform 16"/>
            <p:cNvSpPr>
              <a:spLocks/>
            </p:cNvSpPr>
            <p:nvPr/>
          </p:nvSpPr>
          <p:spPr bwMode="auto">
            <a:xfrm>
              <a:off x="7446963" y="2673350"/>
              <a:ext cx="11112" cy="34925"/>
            </a:xfrm>
            <a:custGeom>
              <a:avLst/>
              <a:gdLst>
                <a:gd name="T0" fmla="*/ 1 w 2"/>
                <a:gd name="T1" fmla="*/ 6 h 6"/>
                <a:gd name="T2" fmla="*/ 2 w 2"/>
                <a:gd name="T3" fmla="*/ 5 h 6"/>
                <a:gd name="T4" fmla="*/ 2 w 2"/>
                <a:gd name="T5" fmla="*/ 1 h 6"/>
                <a:gd name="T6" fmla="*/ 1 w 2"/>
                <a:gd name="T7" fmla="*/ 0 h 6"/>
                <a:gd name="T8" fmla="*/ 0 w 2"/>
                <a:gd name="T9" fmla="*/ 1 h 6"/>
                <a:gd name="T10" fmla="*/ 0 w 2"/>
                <a:gd name="T11" fmla="*/ 5 h 6"/>
                <a:gd name="T12" fmla="*/ 0 w 2"/>
                <a:gd name="T13" fmla="*/ 5 h 6"/>
                <a:gd name="T14" fmla="*/ 1 w 2"/>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6">
                  <a:moveTo>
                    <a:pt x="1" y="6"/>
                  </a:moveTo>
                  <a:cubicBezTo>
                    <a:pt x="2" y="6"/>
                    <a:pt x="2" y="6"/>
                    <a:pt x="2" y="5"/>
                  </a:cubicBezTo>
                  <a:cubicBezTo>
                    <a:pt x="2" y="1"/>
                    <a:pt x="2" y="1"/>
                    <a:pt x="2" y="1"/>
                  </a:cubicBezTo>
                  <a:cubicBezTo>
                    <a:pt x="2" y="0"/>
                    <a:pt x="2" y="0"/>
                    <a:pt x="1" y="0"/>
                  </a:cubicBezTo>
                  <a:cubicBezTo>
                    <a:pt x="0" y="0"/>
                    <a:pt x="0" y="0"/>
                    <a:pt x="0" y="1"/>
                  </a:cubicBezTo>
                  <a:cubicBezTo>
                    <a:pt x="0" y="5"/>
                    <a:pt x="0" y="5"/>
                    <a:pt x="0" y="5"/>
                  </a:cubicBezTo>
                  <a:cubicBezTo>
                    <a:pt x="0" y="5"/>
                    <a:pt x="0" y="5"/>
                    <a:pt x="0" y="5"/>
                  </a:cubicBezTo>
                  <a:cubicBezTo>
                    <a:pt x="0" y="6"/>
                    <a:pt x="0" y="6"/>
                    <a:pt x="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114" name="Freeform 17"/>
            <p:cNvSpPr>
              <a:spLocks/>
            </p:cNvSpPr>
            <p:nvPr/>
          </p:nvSpPr>
          <p:spPr bwMode="auto">
            <a:xfrm>
              <a:off x="7589838" y="2611438"/>
              <a:ext cx="160337" cy="658812"/>
            </a:xfrm>
            <a:custGeom>
              <a:avLst/>
              <a:gdLst>
                <a:gd name="T0" fmla="*/ 14 w 101"/>
                <a:gd name="T1" fmla="*/ 0 h 415"/>
                <a:gd name="T2" fmla="*/ 0 w 101"/>
                <a:gd name="T3" fmla="*/ 0 h 415"/>
                <a:gd name="T4" fmla="*/ 72 w 101"/>
                <a:gd name="T5" fmla="*/ 415 h 415"/>
                <a:gd name="T6" fmla="*/ 101 w 101"/>
                <a:gd name="T7" fmla="*/ 415 h 415"/>
                <a:gd name="T8" fmla="*/ 14 w 101"/>
                <a:gd name="T9" fmla="*/ 0 h 415"/>
              </a:gdLst>
              <a:ahLst/>
              <a:cxnLst>
                <a:cxn ang="0">
                  <a:pos x="T0" y="T1"/>
                </a:cxn>
                <a:cxn ang="0">
                  <a:pos x="T2" y="T3"/>
                </a:cxn>
                <a:cxn ang="0">
                  <a:pos x="T4" y="T5"/>
                </a:cxn>
                <a:cxn ang="0">
                  <a:pos x="T6" y="T7"/>
                </a:cxn>
                <a:cxn ang="0">
                  <a:pos x="T8" y="T9"/>
                </a:cxn>
              </a:cxnLst>
              <a:rect l="0" t="0" r="r" b="b"/>
              <a:pathLst>
                <a:path w="101" h="415">
                  <a:moveTo>
                    <a:pt x="14" y="0"/>
                  </a:moveTo>
                  <a:lnTo>
                    <a:pt x="0" y="0"/>
                  </a:lnTo>
                  <a:lnTo>
                    <a:pt x="72" y="415"/>
                  </a:lnTo>
                  <a:lnTo>
                    <a:pt x="101" y="415"/>
                  </a:lnTo>
                  <a:lnTo>
                    <a:pt x="1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115" name="Freeform 18"/>
            <p:cNvSpPr>
              <a:spLocks/>
            </p:cNvSpPr>
            <p:nvPr/>
          </p:nvSpPr>
          <p:spPr bwMode="auto">
            <a:xfrm>
              <a:off x="7154863" y="2611438"/>
              <a:ext cx="160337" cy="658812"/>
            </a:xfrm>
            <a:custGeom>
              <a:avLst/>
              <a:gdLst>
                <a:gd name="T0" fmla="*/ 0 w 101"/>
                <a:gd name="T1" fmla="*/ 415 h 415"/>
                <a:gd name="T2" fmla="*/ 29 w 101"/>
                <a:gd name="T3" fmla="*/ 415 h 415"/>
                <a:gd name="T4" fmla="*/ 101 w 101"/>
                <a:gd name="T5" fmla="*/ 0 h 415"/>
                <a:gd name="T6" fmla="*/ 87 w 101"/>
                <a:gd name="T7" fmla="*/ 0 h 415"/>
                <a:gd name="T8" fmla="*/ 0 w 101"/>
                <a:gd name="T9" fmla="*/ 415 h 415"/>
              </a:gdLst>
              <a:ahLst/>
              <a:cxnLst>
                <a:cxn ang="0">
                  <a:pos x="T0" y="T1"/>
                </a:cxn>
                <a:cxn ang="0">
                  <a:pos x="T2" y="T3"/>
                </a:cxn>
                <a:cxn ang="0">
                  <a:pos x="T4" y="T5"/>
                </a:cxn>
                <a:cxn ang="0">
                  <a:pos x="T6" y="T7"/>
                </a:cxn>
                <a:cxn ang="0">
                  <a:pos x="T8" y="T9"/>
                </a:cxn>
              </a:cxnLst>
              <a:rect l="0" t="0" r="r" b="b"/>
              <a:pathLst>
                <a:path w="101" h="415">
                  <a:moveTo>
                    <a:pt x="0" y="415"/>
                  </a:moveTo>
                  <a:lnTo>
                    <a:pt x="29" y="415"/>
                  </a:lnTo>
                  <a:lnTo>
                    <a:pt x="101" y="0"/>
                  </a:lnTo>
                  <a:lnTo>
                    <a:pt x="87" y="0"/>
                  </a:lnTo>
                  <a:lnTo>
                    <a:pt x="0" y="4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grpSp>
      <p:grpSp>
        <p:nvGrpSpPr>
          <p:cNvPr id="122" name="Group 121"/>
          <p:cNvGrpSpPr/>
          <p:nvPr/>
        </p:nvGrpSpPr>
        <p:grpSpPr>
          <a:xfrm>
            <a:off x="10135411" y="1817158"/>
            <a:ext cx="752475" cy="690563"/>
            <a:chOff x="9780588" y="2543175"/>
            <a:chExt cx="752475" cy="690563"/>
          </a:xfrm>
          <a:solidFill>
            <a:schemeClr val="accent1"/>
          </a:solidFill>
        </p:grpSpPr>
        <p:sp>
          <p:nvSpPr>
            <p:cNvPr id="120" name="Freeform 22"/>
            <p:cNvSpPr>
              <a:spLocks/>
            </p:cNvSpPr>
            <p:nvPr/>
          </p:nvSpPr>
          <p:spPr bwMode="auto">
            <a:xfrm>
              <a:off x="9874251" y="2643188"/>
              <a:ext cx="179388" cy="254000"/>
            </a:xfrm>
            <a:custGeom>
              <a:avLst/>
              <a:gdLst>
                <a:gd name="T0" fmla="*/ 13 w 29"/>
                <a:gd name="T1" fmla="*/ 41 h 41"/>
                <a:gd name="T2" fmla="*/ 12 w 29"/>
                <a:gd name="T3" fmla="*/ 41 h 41"/>
                <a:gd name="T4" fmla="*/ 0 w 29"/>
                <a:gd name="T5" fmla="*/ 22 h 41"/>
                <a:gd name="T6" fmla="*/ 21 w 29"/>
                <a:gd name="T7" fmla="*/ 0 h 41"/>
                <a:gd name="T8" fmla="*/ 28 w 29"/>
                <a:gd name="T9" fmla="*/ 1 h 41"/>
                <a:gd name="T10" fmla="*/ 29 w 29"/>
                <a:gd name="T11" fmla="*/ 3 h 41"/>
                <a:gd name="T12" fmla="*/ 26 w 29"/>
                <a:gd name="T13" fmla="*/ 5 h 41"/>
                <a:gd name="T14" fmla="*/ 21 w 29"/>
                <a:gd name="T15" fmla="*/ 4 h 41"/>
                <a:gd name="T16" fmla="*/ 4 w 29"/>
                <a:gd name="T17" fmla="*/ 22 h 41"/>
                <a:gd name="T18" fmla="*/ 14 w 29"/>
                <a:gd name="T19" fmla="*/ 37 h 41"/>
                <a:gd name="T20" fmla="*/ 14 w 29"/>
                <a:gd name="T21" fmla="*/ 40 h 41"/>
                <a:gd name="T22" fmla="*/ 13 w 29"/>
                <a:gd name="T23"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 h="41">
                  <a:moveTo>
                    <a:pt x="13" y="41"/>
                  </a:moveTo>
                  <a:cubicBezTo>
                    <a:pt x="12" y="41"/>
                    <a:pt x="12" y="41"/>
                    <a:pt x="12" y="41"/>
                  </a:cubicBezTo>
                  <a:cubicBezTo>
                    <a:pt x="4" y="37"/>
                    <a:pt x="0" y="30"/>
                    <a:pt x="0" y="22"/>
                  </a:cubicBezTo>
                  <a:cubicBezTo>
                    <a:pt x="0" y="10"/>
                    <a:pt x="10" y="0"/>
                    <a:pt x="21" y="0"/>
                  </a:cubicBezTo>
                  <a:cubicBezTo>
                    <a:pt x="23" y="0"/>
                    <a:pt x="25" y="0"/>
                    <a:pt x="28" y="1"/>
                  </a:cubicBezTo>
                  <a:cubicBezTo>
                    <a:pt x="29" y="1"/>
                    <a:pt x="29" y="2"/>
                    <a:pt x="29" y="3"/>
                  </a:cubicBezTo>
                  <a:cubicBezTo>
                    <a:pt x="29" y="4"/>
                    <a:pt x="27" y="5"/>
                    <a:pt x="26" y="5"/>
                  </a:cubicBezTo>
                  <a:cubicBezTo>
                    <a:pt x="25" y="4"/>
                    <a:pt x="23" y="4"/>
                    <a:pt x="21" y="4"/>
                  </a:cubicBezTo>
                  <a:cubicBezTo>
                    <a:pt x="12" y="4"/>
                    <a:pt x="4" y="12"/>
                    <a:pt x="4" y="22"/>
                  </a:cubicBezTo>
                  <a:cubicBezTo>
                    <a:pt x="4" y="28"/>
                    <a:pt x="8" y="34"/>
                    <a:pt x="14" y="37"/>
                  </a:cubicBezTo>
                  <a:cubicBezTo>
                    <a:pt x="14" y="38"/>
                    <a:pt x="15" y="39"/>
                    <a:pt x="14" y="40"/>
                  </a:cubicBezTo>
                  <a:cubicBezTo>
                    <a:pt x="14" y="41"/>
                    <a:pt x="13" y="41"/>
                    <a:pt x="13"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121" name="Freeform 23"/>
            <p:cNvSpPr>
              <a:spLocks noEditPoints="1"/>
            </p:cNvSpPr>
            <p:nvPr/>
          </p:nvSpPr>
          <p:spPr bwMode="auto">
            <a:xfrm>
              <a:off x="9780588" y="2543175"/>
              <a:ext cx="752475" cy="690563"/>
            </a:xfrm>
            <a:custGeom>
              <a:avLst/>
              <a:gdLst>
                <a:gd name="T0" fmla="*/ 85 w 121"/>
                <a:gd name="T1" fmla="*/ 0 h 111"/>
                <a:gd name="T2" fmla="*/ 61 w 121"/>
                <a:gd name="T3" fmla="*/ 11 h 111"/>
                <a:gd name="T4" fmla="*/ 37 w 121"/>
                <a:gd name="T5" fmla="*/ 0 h 111"/>
                <a:gd name="T6" fmla="*/ 0 w 121"/>
                <a:gd name="T7" fmla="*/ 37 h 111"/>
                <a:gd name="T8" fmla="*/ 10 w 121"/>
                <a:gd name="T9" fmla="*/ 62 h 111"/>
                <a:gd name="T10" fmla="*/ 58 w 121"/>
                <a:gd name="T11" fmla="*/ 109 h 111"/>
                <a:gd name="T12" fmla="*/ 61 w 121"/>
                <a:gd name="T13" fmla="*/ 111 h 111"/>
                <a:gd name="T14" fmla="*/ 63 w 121"/>
                <a:gd name="T15" fmla="*/ 109 h 111"/>
                <a:gd name="T16" fmla="*/ 112 w 121"/>
                <a:gd name="T17" fmla="*/ 62 h 111"/>
                <a:gd name="T18" fmla="*/ 121 w 121"/>
                <a:gd name="T19" fmla="*/ 37 h 111"/>
                <a:gd name="T20" fmla="*/ 85 w 121"/>
                <a:gd name="T21" fmla="*/ 0 h 111"/>
                <a:gd name="T22" fmla="*/ 106 w 121"/>
                <a:gd name="T23" fmla="*/ 57 h 111"/>
                <a:gd name="T24" fmla="*/ 61 w 121"/>
                <a:gd name="T25" fmla="*/ 101 h 111"/>
                <a:gd name="T26" fmla="*/ 16 w 121"/>
                <a:gd name="T27" fmla="*/ 57 h 111"/>
                <a:gd name="T28" fmla="*/ 8 w 121"/>
                <a:gd name="T29" fmla="*/ 37 h 111"/>
                <a:gd name="T30" fmla="*/ 37 w 121"/>
                <a:gd name="T31" fmla="*/ 8 h 111"/>
                <a:gd name="T32" fmla="*/ 58 w 121"/>
                <a:gd name="T33" fmla="*/ 19 h 111"/>
                <a:gd name="T34" fmla="*/ 61 w 121"/>
                <a:gd name="T35" fmla="*/ 21 h 111"/>
                <a:gd name="T36" fmla="*/ 64 w 121"/>
                <a:gd name="T37" fmla="*/ 19 h 111"/>
                <a:gd name="T38" fmla="*/ 85 w 121"/>
                <a:gd name="T39" fmla="*/ 8 h 111"/>
                <a:gd name="T40" fmla="*/ 113 w 121"/>
                <a:gd name="T41" fmla="*/ 37 h 111"/>
                <a:gd name="T42" fmla="*/ 106 w 121"/>
                <a:gd name="T43" fmla="*/ 57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1" h="111">
                  <a:moveTo>
                    <a:pt x="85" y="0"/>
                  </a:moveTo>
                  <a:cubicBezTo>
                    <a:pt x="75" y="0"/>
                    <a:pt x="67" y="5"/>
                    <a:pt x="61" y="11"/>
                  </a:cubicBezTo>
                  <a:cubicBezTo>
                    <a:pt x="55" y="5"/>
                    <a:pt x="47" y="0"/>
                    <a:pt x="37" y="0"/>
                  </a:cubicBezTo>
                  <a:cubicBezTo>
                    <a:pt x="17" y="0"/>
                    <a:pt x="0" y="16"/>
                    <a:pt x="0" y="37"/>
                  </a:cubicBezTo>
                  <a:cubicBezTo>
                    <a:pt x="0" y="46"/>
                    <a:pt x="4" y="55"/>
                    <a:pt x="10" y="62"/>
                  </a:cubicBezTo>
                  <a:cubicBezTo>
                    <a:pt x="58" y="109"/>
                    <a:pt x="58" y="109"/>
                    <a:pt x="58" y="109"/>
                  </a:cubicBezTo>
                  <a:cubicBezTo>
                    <a:pt x="59" y="110"/>
                    <a:pt x="60" y="111"/>
                    <a:pt x="61" y="111"/>
                  </a:cubicBezTo>
                  <a:cubicBezTo>
                    <a:pt x="62" y="111"/>
                    <a:pt x="63" y="110"/>
                    <a:pt x="63" y="109"/>
                  </a:cubicBezTo>
                  <a:cubicBezTo>
                    <a:pt x="112" y="62"/>
                    <a:pt x="112" y="62"/>
                    <a:pt x="112" y="62"/>
                  </a:cubicBezTo>
                  <a:cubicBezTo>
                    <a:pt x="118" y="55"/>
                    <a:pt x="121" y="46"/>
                    <a:pt x="121" y="37"/>
                  </a:cubicBezTo>
                  <a:cubicBezTo>
                    <a:pt x="121" y="16"/>
                    <a:pt x="105" y="0"/>
                    <a:pt x="85" y="0"/>
                  </a:cubicBezTo>
                  <a:close/>
                  <a:moveTo>
                    <a:pt x="106" y="57"/>
                  </a:moveTo>
                  <a:cubicBezTo>
                    <a:pt x="61" y="101"/>
                    <a:pt x="61" y="101"/>
                    <a:pt x="61" y="101"/>
                  </a:cubicBezTo>
                  <a:cubicBezTo>
                    <a:pt x="16" y="57"/>
                    <a:pt x="16" y="57"/>
                    <a:pt x="16" y="57"/>
                  </a:cubicBezTo>
                  <a:cubicBezTo>
                    <a:pt x="11" y="51"/>
                    <a:pt x="8" y="44"/>
                    <a:pt x="8" y="37"/>
                  </a:cubicBezTo>
                  <a:cubicBezTo>
                    <a:pt x="8" y="21"/>
                    <a:pt x="21" y="8"/>
                    <a:pt x="37" y="8"/>
                  </a:cubicBezTo>
                  <a:cubicBezTo>
                    <a:pt x="46" y="8"/>
                    <a:pt x="54" y="15"/>
                    <a:pt x="58" y="19"/>
                  </a:cubicBezTo>
                  <a:cubicBezTo>
                    <a:pt x="59" y="20"/>
                    <a:pt x="60" y="21"/>
                    <a:pt x="61" y="21"/>
                  </a:cubicBezTo>
                  <a:cubicBezTo>
                    <a:pt x="62" y="21"/>
                    <a:pt x="63" y="20"/>
                    <a:pt x="64" y="19"/>
                  </a:cubicBezTo>
                  <a:cubicBezTo>
                    <a:pt x="68" y="15"/>
                    <a:pt x="76" y="8"/>
                    <a:pt x="85" y="8"/>
                  </a:cubicBezTo>
                  <a:cubicBezTo>
                    <a:pt x="101" y="8"/>
                    <a:pt x="113" y="21"/>
                    <a:pt x="113" y="37"/>
                  </a:cubicBezTo>
                  <a:cubicBezTo>
                    <a:pt x="113" y="44"/>
                    <a:pt x="111" y="51"/>
                    <a:pt x="106"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grpSp>
      <p:sp>
        <p:nvSpPr>
          <p:cNvPr id="41" name="AutoShape 21"/>
          <p:cNvSpPr>
            <a:spLocks/>
          </p:cNvSpPr>
          <p:nvPr/>
        </p:nvSpPr>
        <p:spPr bwMode="auto">
          <a:xfrm>
            <a:off x="628060" y="301458"/>
            <a:ext cx="4864100" cy="3725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defRPr/>
            </a:pPr>
            <a:r>
              <a:rPr lang="es-ES" sz="2400" b="1" smtClean="0">
                <a:solidFill>
                  <a:srgbClr val="313131"/>
                </a:solidFill>
                <a:latin typeface="Lato Black" charset="0"/>
                <a:ea typeface="ＭＳ Ｐゴシック" charset="0"/>
                <a:cs typeface="Calibri" charset="0"/>
                <a:sym typeface="Lato Black" charset="0"/>
              </a:rPr>
              <a:t>Tính năng nổi bật của NEO4J</a:t>
            </a:r>
            <a:endParaRPr lang="es-ES" sz="2400">
              <a:solidFill>
                <a:prstClr val="black"/>
              </a:solidFill>
              <a:ea typeface="ＭＳ Ｐゴシック" charset="0"/>
              <a:cs typeface="Calibri" charset="0"/>
              <a:sym typeface="Calibri" charset="0"/>
            </a:endParaRPr>
          </a:p>
        </p:txBody>
      </p:sp>
      <p:sp>
        <p:nvSpPr>
          <p:cNvPr id="42" name="TextBox 41"/>
          <p:cNvSpPr txBox="1"/>
          <p:nvPr/>
        </p:nvSpPr>
        <p:spPr>
          <a:xfrm>
            <a:off x="3894241" y="4068691"/>
            <a:ext cx="2319347" cy="1745609"/>
          </a:xfrm>
          <a:prstGeom prst="rect">
            <a:avLst/>
          </a:prstGeom>
          <a:noFill/>
        </p:spPr>
        <p:txBody>
          <a:bodyPr wrap="square" rtlCol="0">
            <a:spAutoFit/>
          </a:bodyPr>
          <a:lstStyle/>
          <a:p>
            <a:pPr algn="ctr"/>
            <a:r>
              <a:rPr lang="en-US" smtClean="0">
                <a:solidFill>
                  <a:srgbClr val="878787"/>
                </a:solidFill>
              </a:rPr>
              <a:t>Chuyên biệt hóa việc lưu trữ cấu trúc đồ thị với hiệu năng và khả năng mở rộng cao lên đến hàng tỷ các nút và quan hệ. </a:t>
            </a:r>
            <a:endParaRPr lang="en-US" dirty="0">
              <a:solidFill>
                <a:srgbClr val="878787"/>
              </a:solidFill>
            </a:endParaRPr>
          </a:p>
        </p:txBody>
      </p:sp>
      <p:sp>
        <p:nvSpPr>
          <p:cNvPr id="43" name="TextBox 42"/>
          <p:cNvSpPr txBox="1"/>
          <p:nvPr/>
        </p:nvSpPr>
        <p:spPr>
          <a:xfrm>
            <a:off x="6620089" y="4140557"/>
            <a:ext cx="2395122" cy="1530051"/>
          </a:xfrm>
          <a:prstGeom prst="rect">
            <a:avLst/>
          </a:prstGeom>
          <a:noFill/>
        </p:spPr>
        <p:txBody>
          <a:bodyPr wrap="square" rtlCol="0">
            <a:spAutoFit/>
          </a:bodyPr>
          <a:lstStyle/>
          <a:p>
            <a:pPr algn="ctr"/>
            <a:r>
              <a:rPr lang="en-US" smtClean="0">
                <a:solidFill>
                  <a:srgbClr val="878787"/>
                </a:solidFill>
              </a:rPr>
              <a:t>Với traversal cho phép duyệt qua các nút, kế tiếp các nút theo cá mối quan hệ theo các quy tắc.</a:t>
            </a:r>
            <a:endParaRPr lang="en-US" dirty="0">
              <a:solidFill>
                <a:srgbClr val="878787"/>
              </a:solidFill>
            </a:endParaRPr>
          </a:p>
        </p:txBody>
      </p:sp>
    </p:spTree>
    <p:extLst>
      <p:ext uri="{BB962C8B-B14F-4D97-AF65-F5344CB8AC3E}">
        <p14:creationId xmlns:p14="http://schemas.microsoft.com/office/powerpoint/2010/main" val="3891784323"/>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Neo4j </a:t>
            </a:r>
            <a:r>
              <a:rPr lang="en-US" dirty="0" err="1" smtClean="0"/>
              <a:t>là</a:t>
            </a:r>
            <a:r>
              <a:rPr lang="en-US" dirty="0" smtClean="0"/>
              <a:t> </a:t>
            </a:r>
            <a:r>
              <a:rPr lang="en-US" dirty="0" err="1" smtClean="0"/>
              <a:t>bảng</a:t>
            </a:r>
            <a:r>
              <a:rPr lang="en-US" dirty="0" smtClean="0"/>
              <a:t> </a:t>
            </a:r>
            <a:r>
              <a:rPr lang="en-US" dirty="0" err="1" smtClean="0"/>
              <a:t>thân</a:t>
            </a:r>
            <a:r>
              <a:rPr lang="en-US" dirty="0" smtClean="0"/>
              <a:t> </a:t>
            </a:r>
            <a:r>
              <a:rPr lang="en-US" dirty="0" err="1" smtClean="0"/>
              <a:t>thiện</a:t>
            </a:r>
            <a:endParaRPr lang="en-US" dirty="0"/>
          </a:p>
        </p:txBody>
      </p:sp>
      <p:sp>
        <p:nvSpPr>
          <p:cNvPr id="3" name="Content Placeholder 2"/>
          <p:cNvSpPr txBox="1">
            <a:spLocks/>
          </p:cNvSpPr>
          <p:nvPr/>
        </p:nvSpPr>
        <p:spPr>
          <a:xfrm>
            <a:off x="838200" y="1825625"/>
            <a:ext cx="10515600" cy="4351338"/>
          </a:xfrm>
          <a:prstGeom prst="rect">
            <a:avLst/>
          </a:prstGeom>
        </p:spPr>
        <p:txBody>
          <a:bodyPr numCol="2"/>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err="1" smtClean="0"/>
              <a:t>Nghĩa</a:t>
            </a:r>
            <a:r>
              <a:rPr lang="en-US" dirty="0" smtClean="0"/>
              <a:t> </a:t>
            </a:r>
            <a:r>
              <a:rPr lang="en-US" dirty="0" err="1"/>
              <a:t>là</a:t>
            </a:r>
            <a:r>
              <a:rPr lang="en-US" dirty="0"/>
              <a:t> </a:t>
            </a:r>
            <a:r>
              <a:rPr lang="en-US" dirty="0" err="1"/>
              <a:t>bạn</a:t>
            </a:r>
            <a:r>
              <a:rPr lang="en-US" dirty="0"/>
              <a:t> </a:t>
            </a:r>
            <a:r>
              <a:rPr lang="en-US" dirty="0" err="1"/>
              <a:t>có</a:t>
            </a:r>
            <a:r>
              <a:rPr lang="en-US" dirty="0"/>
              <a:t> </a:t>
            </a:r>
            <a:r>
              <a:rPr lang="en-US" dirty="0" err="1"/>
              <a:t>thể</a:t>
            </a:r>
            <a:r>
              <a:rPr lang="en-US" dirty="0"/>
              <a:t> </a:t>
            </a:r>
            <a:r>
              <a:rPr lang="en-US" dirty="0" err="1"/>
              <a:t>vẽ</a:t>
            </a:r>
            <a:r>
              <a:rPr lang="en-US" dirty="0"/>
              <a:t> </a:t>
            </a:r>
            <a:r>
              <a:rPr lang="en-US" dirty="0" err="1"/>
              <a:t>các</a:t>
            </a:r>
            <a:r>
              <a:rPr lang="en-US" dirty="0"/>
              <a:t> </a:t>
            </a:r>
            <a:r>
              <a:rPr lang="en-US" dirty="0" err="1"/>
              <a:t>đường</a:t>
            </a:r>
            <a:r>
              <a:rPr lang="en-US" dirty="0"/>
              <a:t> </a:t>
            </a:r>
            <a:r>
              <a:rPr lang="en-US" dirty="0" err="1"/>
              <a:t>và</a:t>
            </a:r>
            <a:r>
              <a:rPr lang="en-US" dirty="0"/>
              <a:t> </a:t>
            </a:r>
            <a:r>
              <a:rPr lang="en-US" dirty="0" err="1"/>
              <a:t>điểm</a:t>
            </a:r>
            <a:r>
              <a:rPr lang="en-US" dirty="0"/>
              <a:t> </a:t>
            </a:r>
            <a:r>
              <a:rPr lang="en-US" dirty="0" err="1"/>
              <a:t>như</a:t>
            </a:r>
            <a:r>
              <a:rPr lang="en-US" dirty="0"/>
              <a:t> </a:t>
            </a:r>
            <a:r>
              <a:rPr lang="en-US" dirty="0" err="1"/>
              <a:t>hình</a:t>
            </a:r>
            <a:r>
              <a:rPr lang="en-US" dirty="0"/>
              <a:t> </a:t>
            </a:r>
            <a:r>
              <a:rPr lang="en-US" dirty="0" err="1"/>
              <a:t>trên</a:t>
            </a:r>
            <a:r>
              <a:rPr lang="en-US" dirty="0"/>
              <a:t>, </a:t>
            </a:r>
            <a:r>
              <a:rPr lang="en-US" dirty="0" err="1"/>
              <a:t>bạn</a:t>
            </a:r>
            <a:r>
              <a:rPr lang="en-US" dirty="0"/>
              <a:t> </a:t>
            </a:r>
            <a:r>
              <a:rPr lang="en-US" dirty="0" err="1"/>
              <a:t>có</a:t>
            </a:r>
            <a:r>
              <a:rPr lang="en-US" dirty="0"/>
              <a:t> </a:t>
            </a:r>
            <a:r>
              <a:rPr lang="en-US" dirty="0" err="1"/>
              <a:t>thể</a:t>
            </a:r>
            <a:r>
              <a:rPr lang="en-US" dirty="0"/>
              <a:t> </a:t>
            </a:r>
            <a:r>
              <a:rPr lang="en-US" dirty="0" err="1"/>
              <a:t>lưu</a:t>
            </a:r>
            <a:r>
              <a:rPr lang="en-US" dirty="0"/>
              <a:t> </a:t>
            </a:r>
            <a:r>
              <a:rPr lang="en-US" dirty="0" err="1"/>
              <a:t>trữ</a:t>
            </a:r>
            <a:r>
              <a:rPr lang="en-US" dirty="0"/>
              <a:t> </a:t>
            </a:r>
            <a:r>
              <a:rPr lang="en-US" dirty="0" err="1"/>
              <a:t>trên</a:t>
            </a:r>
            <a:r>
              <a:rPr lang="en-US" dirty="0"/>
              <a:t> Neo4j. </a:t>
            </a:r>
            <a:endParaRPr lang="en-US" dirty="0" smtClean="0"/>
          </a:p>
          <a:p>
            <a:pPr algn="just"/>
            <a:r>
              <a:rPr lang="en-US" dirty="0" smtClean="0"/>
              <a:t>Neo4j </a:t>
            </a:r>
            <a:r>
              <a:rPr lang="en-US" dirty="0" err="1"/>
              <a:t>tập</a:t>
            </a:r>
            <a:r>
              <a:rPr lang="en-US" dirty="0"/>
              <a:t> </a:t>
            </a:r>
            <a:r>
              <a:rPr lang="en-US" dirty="0" err="1"/>
              <a:t>trung</a:t>
            </a:r>
            <a:r>
              <a:rPr lang="en-US" dirty="0"/>
              <a:t> </a:t>
            </a:r>
            <a:r>
              <a:rPr lang="en-US" dirty="0" err="1"/>
              <a:t>nhiều</a:t>
            </a:r>
            <a:r>
              <a:rPr lang="en-US" dirty="0"/>
              <a:t> </a:t>
            </a:r>
            <a:r>
              <a:rPr lang="en-US" dirty="0" err="1"/>
              <a:t>hơn</a:t>
            </a:r>
            <a:r>
              <a:rPr lang="en-US" dirty="0"/>
              <a:t> </a:t>
            </a:r>
            <a:r>
              <a:rPr lang="en-US" dirty="0" err="1"/>
              <a:t>về</a:t>
            </a:r>
            <a:r>
              <a:rPr lang="en-US" dirty="0"/>
              <a:t> </a:t>
            </a:r>
            <a:r>
              <a:rPr lang="en-US" dirty="0" err="1"/>
              <a:t>mối</a:t>
            </a:r>
            <a:r>
              <a:rPr lang="en-US" dirty="0"/>
              <a:t> </a:t>
            </a:r>
            <a:r>
              <a:rPr lang="en-US" dirty="0" err="1"/>
              <a:t>quan</a:t>
            </a:r>
            <a:r>
              <a:rPr lang="en-US" dirty="0"/>
              <a:t> </a:t>
            </a:r>
            <a:r>
              <a:rPr lang="en-US" dirty="0" err="1"/>
              <a:t>hệ</a:t>
            </a:r>
            <a:r>
              <a:rPr lang="en-US" dirty="0"/>
              <a:t> </a:t>
            </a:r>
            <a:r>
              <a:rPr lang="en-US" dirty="0" err="1"/>
              <a:t>giữa</a:t>
            </a:r>
            <a:r>
              <a:rPr lang="en-US" dirty="0"/>
              <a:t> </a:t>
            </a:r>
            <a:r>
              <a:rPr lang="en-US" dirty="0" err="1"/>
              <a:t>các</a:t>
            </a:r>
            <a:r>
              <a:rPr lang="en-US" dirty="0"/>
              <a:t> </a:t>
            </a:r>
            <a:r>
              <a:rPr lang="en-US" dirty="0" err="1"/>
              <a:t>giá</a:t>
            </a:r>
            <a:r>
              <a:rPr lang="en-US" dirty="0"/>
              <a:t> </a:t>
            </a:r>
            <a:r>
              <a:rPr lang="en-US" dirty="0" err="1"/>
              <a:t>trị</a:t>
            </a:r>
            <a:r>
              <a:rPr lang="en-US" dirty="0"/>
              <a:t> </a:t>
            </a:r>
            <a:r>
              <a:rPr lang="en-US" dirty="0" err="1"/>
              <a:t>hơn</a:t>
            </a:r>
            <a:r>
              <a:rPr lang="en-US" dirty="0"/>
              <a:t> </a:t>
            </a:r>
            <a:r>
              <a:rPr lang="en-US" dirty="0" err="1"/>
              <a:t>những</a:t>
            </a:r>
            <a:r>
              <a:rPr lang="en-US" dirty="0"/>
              <a:t> </a:t>
            </a:r>
            <a:r>
              <a:rPr lang="en-US" dirty="0" err="1"/>
              <a:t>điểm</a:t>
            </a:r>
            <a:r>
              <a:rPr lang="en-US" dirty="0"/>
              <a:t> </a:t>
            </a:r>
            <a:r>
              <a:rPr lang="en-US" dirty="0" err="1"/>
              <a:t>giống</a:t>
            </a:r>
            <a:r>
              <a:rPr lang="en-US" dirty="0"/>
              <a:t> </a:t>
            </a:r>
            <a:r>
              <a:rPr lang="en-US" dirty="0" err="1"/>
              <a:t>nhau</a:t>
            </a:r>
            <a:r>
              <a:rPr lang="en-US" dirty="0"/>
              <a:t> </a:t>
            </a:r>
            <a:r>
              <a:rPr lang="en-US" dirty="0" err="1"/>
              <a:t>giữa</a:t>
            </a:r>
            <a:r>
              <a:rPr lang="en-US" dirty="0"/>
              <a:t> </a:t>
            </a:r>
            <a:r>
              <a:rPr lang="en-US" dirty="0" err="1"/>
              <a:t>các</a:t>
            </a:r>
            <a:r>
              <a:rPr lang="en-US" dirty="0"/>
              <a:t> </a:t>
            </a:r>
            <a:r>
              <a:rPr lang="en-US" dirty="0" err="1"/>
              <a:t>thiết</a:t>
            </a:r>
            <a:r>
              <a:rPr lang="en-US" dirty="0"/>
              <a:t> </a:t>
            </a:r>
            <a:r>
              <a:rPr lang="en-US" dirty="0" err="1"/>
              <a:t>lập</a:t>
            </a:r>
            <a:r>
              <a:rPr lang="en-US" dirty="0"/>
              <a:t> </a:t>
            </a:r>
            <a:r>
              <a:rPr lang="en-US" dirty="0" err="1"/>
              <a:t>của</a:t>
            </a:r>
            <a:r>
              <a:rPr lang="en-US" dirty="0"/>
              <a:t> </a:t>
            </a:r>
            <a:r>
              <a:rPr lang="en-US" dirty="0" err="1"/>
              <a:t>giá</a:t>
            </a:r>
            <a:r>
              <a:rPr lang="en-US" dirty="0"/>
              <a:t> </a:t>
            </a:r>
            <a:r>
              <a:rPr lang="en-US" dirty="0" err="1" smtClean="0"/>
              <a:t>trị</a:t>
            </a:r>
            <a:endParaRPr lang="en-US" dirty="0"/>
          </a:p>
          <a:p>
            <a:pPr algn="just"/>
            <a:r>
              <a:rPr lang="en-US" dirty="0" err="1" smtClean="0"/>
              <a:t>Với</a:t>
            </a:r>
            <a:r>
              <a:rPr lang="en-US" dirty="0" smtClean="0"/>
              <a:t> </a:t>
            </a:r>
            <a:r>
              <a:rPr lang="en-US" dirty="0" err="1"/>
              <a:t>cách</a:t>
            </a:r>
            <a:r>
              <a:rPr lang="en-US" dirty="0"/>
              <a:t> </a:t>
            </a:r>
            <a:r>
              <a:rPr lang="en-US" dirty="0" err="1"/>
              <a:t>này</a:t>
            </a:r>
            <a:r>
              <a:rPr lang="en-US" dirty="0"/>
              <a:t> </a:t>
            </a:r>
            <a:r>
              <a:rPr lang="en-US" dirty="0" err="1"/>
              <a:t>việc</a:t>
            </a:r>
            <a:r>
              <a:rPr lang="en-US" dirty="0"/>
              <a:t> </a:t>
            </a:r>
            <a:r>
              <a:rPr lang="en-US" dirty="0" err="1"/>
              <a:t>lưu</a:t>
            </a:r>
            <a:r>
              <a:rPr lang="en-US" dirty="0"/>
              <a:t> </a:t>
            </a:r>
            <a:r>
              <a:rPr lang="en-US" dirty="0" err="1"/>
              <a:t>trữ</a:t>
            </a:r>
            <a:r>
              <a:rPr lang="en-US" dirty="0"/>
              <a:t> </a:t>
            </a:r>
            <a:r>
              <a:rPr lang="en-US" dirty="0" err="1"/>
              <a:t>dữ</a:t>
            </a:r>
            <a:r>
              <a:rPr lang="en-US" dirty="0"/>
              <a:t> </a:t>
            </a:r>
            <a:r>
              <a:rPr lang="en-US" dirty="0" err="1"/>
              <a:t>liệu</a:t>
            </a:r>
            <a:r>
              <a:rPr lang="en-US" dirty="0"/>
              <a:t> </a:t>
            </a:r>
            <a:r>
              <a:rPr lang="en-US" dirty="0" err="1"/>
              <a:t>tự</a:t>
            </a:r>
            <a:r>
              <a:rPr lang="en-US" dirty="0"/>
              <a:t> </a:t>
            </a:r>
            <a:r>
              <a:rPr lang="en-US" dirty="0" err="1"/>
              <a:t>nhiên</a:t>
            </a:r>
            <a:r>
              <a:rPr lang="en-US" dirty="0"/>
              <a:t> </a:t>
            </a:r>
            <a:r>
              <a:rPr lang="en-US" dirty="0" err="1"/>
              <a:t>và</a:t>
            </a:r>
            <a:r>
              <a:rPr lang="en-US" dirty="0"/>
              <a:t> </a:t>
            </a:r>
            <a:r>
              <a:rPr lang="en-US" dirty="0" err="1"/>
              <a:t>dễ</a:t>
            </a:r>
            <a:r>
              <a:rPr lang="en-US" dirty="0"/>
              <a:t> </a:t>
            </a:r>
            <a:r>
              <a:rPr lang="en-US" dirty="0" err="1"/>
              <a:t>hiểu</a:t>
            </a:r>
            <a:r>
              <a:rPr lang="en-US" dirty="0"/>
              <a:t> </a:t>
            </a:r>
            <a:r>
              <a:rPr lang="en-US" dirty="0" err="1"/>
              <a:t>hơn</a:t>
            </a:r>
            <a:r>
              <a:rPr lang="en-US" dirty="0"/>
              <a:t>.</a:t>
            </a:r>
          </a:p>
          <a:p>
            <a:pPr marL="0" indent="0" algn="just">
              <a:buNone/>
            </a:pPr>
            <a:endParaRPr lang="en-US" dirty="0"/>
          </a:p>
        </p:txBody>
      </p:sp>
      <p:pic>
        <p:nvPicPr>
          <p:cNvPr id="4" name="Picture 3"/>
          <p:cNvPicPr/>
          <p:nvPr/>
        </p:nvPicPr>
        <p:blipFill>
          <a:blip r:embed="rId2"/>
          <a:stretch>
            <a:fillRect/>
          </a:stretch>
        </p:blipFill>
        <p:spPr>
          <a:xfrm>
            <a:off x="6717131" y="1825624"/>
            <a:ext cx="4003006" cy="2175669"/>
          </a:xfrm>
          <a:prstGeom prst="rect">
            <a:avLst/>
          </a:prstGeom>
        </p:spPr>
      </p:pic>
      <p:pic>
        <p:nvPicPr>
          <p:cNvPr id="5" name="Picture 4"/>
          <p:cNvPicPr/>
          <p:nvPr/>
        </p:nvPicPr>
        <p:blipFill>
          <a:blip r:embed="rId3"/>
          <a:stretch>
            <a:fillRect/>
          </a:stretch>
        </p:blipFill>
        <p:spPr>
          <a:xfrm>
            <a:off x="7038474" y="4138863"/>
            <a:ext cx="3585410" cy="2038100"/>
          </a:xfrm>
          <a:prstGeom prst="rect">
            <a:avLst/>
          </a:prstGeom>
        </p:spPr>
      </p:pic>
    </p:spTree>
    <p:extLst>
      <p:ext uri="{BB962C8B-B14F-4D97-AF65-F5344CB8AC3E}">
        <p14:creationId xmlns:p14="http://schemas.microsoft.com/office/powerpoint/2010/main" val="1766877407"/>
      </p:ext>
    </p:extLst>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circle(in)">
                                      <p:cBhvr>
                                        <p:cTn id="14" dur="20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fade">
                                      <p:cBhvr>
                                        <p:cTn id="19" dur="1000"/>
                                        <p:tgtEl>
                                          <p:spTgt spid="3">
                                            <p:txEl>
                                              <p:pRg st="0" end="0"/>
                                            </p:txEl>
                                          </p:spTgt>
                                        </p:tgtEl>
                                      </p:cBhvr>
                                    </p:animEffect>
                                    <p:anim calcmode="lin" valueType="num">
                                      <p:cBhvr>
                                        <p:cTn id="20"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animEffect transition="in" filter="fade">
                                      <p:cBhvr>
                                        <p:cTn id="26" dur="1000"/>
                                        <p:tgtEl>
                                          <p:spTgt spid="3">
                                            <p:txEl>
                                              <p:pRg st="1" end="1"/>
                                            </p:txEl>
                                          </p:spTgt>
                                        </p:tgtEl>
                                      </p:cBhvr>
                                    </p:animEffect>
                                    <p:anim calcmode="lin" valueType="num">
                                      <p:cBhvr>
                                        <p:cTn id="27"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Effect transition="in" filter="fade">
                                      <p:cBhvr>
                                        <p:cTn id="33" dur="1000"/>
                                        <p:tgtEl>
                                          <p:spTgt spid="3">
                                            <p:txEl>
                                              <p:pRg st="2" end="2"/>
                                            </p:txEl>
                                          </p:spTgt>
                                        </p:tgtEl>
                                      </p:cBhvr>
                                    </p:animEffect>
                                    <p:anim calcmode="lin" valueType="num">
                                      <p:cBhvr>
                                        <p:cTn id="3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671</TotalTime>
  <Words>2702</Words>
  <Application>Microsoft Office PowerPoint</Application>
  <PresentationFormat>Custom</PresentationFormat>
  <Paragraphs>268</Paragraphs>
  <Slides>50</Slides>
  <Notes>2</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Office Theme</vt:lpstr>
      <vt:lpstr>PowerPoint Presentation</vt:lpstr>
      <vt:lpstr>PowerPoint Presentation</vt:lpstr>
      <vt:lpstr>PowerPoint Presentation</vt:lpstr>
      <vt:lpstr>PowerPoint Presentation</vt:lpstr>
      <vt:lpstr>GRAPH STORE</vt:lpstr>
      <vt:lpstr>PowerPoint Presentation</vt:lpstr>
      <vt:lpstr>PowerPoint Presentation</vt:lpstr>
      <vt:lpstr>PowerPoint Presentation</vt:lpstr>
      <vt:lpstr>PowerPoint Presentation</vt:lpstr>
      <vt:lpstr>Ví dụ</vt:lpstr>
      <vt:lpstr>Cách lưu trữ</vt:lpstr>
      <vt:lpstr>Web Interface</vt:lpstr>
      <vt:lpstr>Hướng dẫn dùng Neo4j với WebInterface</vt:lpstr>
      <vt:lpstr>Hướng dẫn dùng Neo4j với WebInterface</vt:lpstr>
      <vt:lpstr>Hướng dẫn dùng Neo4j với WebInterface</vt:lpstr>
      <vt:lpstr>Hướng dẫn dùng Neo4j với WebInterface</vt:lpstr>
      <vt:lpstr>Hướng dẫn dùng Neo4j với WebInterface</vt:lpstr>
      <vt:lpstr>Hướng dẫn dùng Neo4j với WebInterface</vt:lpstr>
      <vt:lpstr>Hướng dẫn dùng Neo4j với WebInterface</vt:lpstr>
      <vt:lpstr>Hướng dẫn dùng Neo4j với WebInterface</vt:lpstr>
      <vt:lpstr>Query với Cypher…????</vt:lpstr>
      <vt:lpstr>REST, CHỈ MỤC VÀ THUẬT TOÁN NEO4J</vt:lpstr>
      <vt:lpstr>REST</vt:lpstr>
      <vt:lpstr>REST(tt)</vt:lpstr>
      <vt:lpstr>REST(tt)</vt:lpstr>
      <vt:lpstr>REST(tt)</vt:lpstr>
      <vt:lpstr>Indexes( Chỉ Mục)</vt:lpstr>
      <vt:lpstr>Indexes( tt)</vt:lpstr>
      <vt:lpstr>Indexes( tt)</vt:lpstr>
      <vt:lpstr>Indexes( tt)</vt:lpstr>
      <vt:lpstr>Indexes( tt)</vt:lpstr>
      <vt:lpstr>Indexes( tt)</vt:lpstr>
      <vt:lpstr>Indexes( tt)</vt:lpstr>
      <vt:lpstr>Algorithsm (Thuật toán):</vt:lpstr>
      <vt:lpstr>Algorithsm (Thuật toán):</vt:lpstr>
      <vt:lpstr>Algorithsm (Thuật toán):</vt:lpstr>
      <vt:lpstr>Algorithsm (Thuật toán):</vt:lpstr>
      <vt:lpstr>Algorithsm (Thuật toán):</vt:lpstr>
      <vt:lpstr>Algorithsm (Thuật toán):</vt:lpstr>
      <vt:lpstr>Algorithsm (Thuật toán):</vt:lpstr>
      <vt:lpstr>Algorithsm (Thuật toán):</vt:lpstr>
      <vt:lpstr>Algorithsm (Thuật toán):</vt:lpstr>
      <vt:lpstr>Algorithsm (Thuật toán):</vt:lpstr>
      <vt:lpstr>Algorithsm (Thuật toán):</vt:lpstr>
      <vt:lpstr>Algorithsm (Thuật toán):</vt:lpstr>
      <vt:lpstr>Algorithsm (Thuật toán):</vt:lpstr>
      <vt:lpstr>Algorithsm (Thuật toán):</vt:lpstr>
      <vt:lpstr>Distributed Hight Availibality </vt:lpstr>
      <vt:lpstr>Tổng kết</vt:lpstr>
      <vt:lpstr>Cảm ơn thầy cô và các bạn đã lắng nghe!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Chiến lược thực hiện</dc:title>
  <dc:creator>Long Nguyễn Đức Hoàng</dc:creator>
  <cp:lastModifiedBy>Dragon</cp:lastModifiedBy>
  <cp:revision>107</cp:revision>
  <dcterms:created xsi:type="dcterms:W3CDTF">2015-09-01T14:51:33Z</dcterms:created>
  <dcterms:modified xsi:type="dcterms:W3CDTF">2015-11-17T10:12:40Z</dcterms:modified>
</cp:coreProperties>
</file>