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61" r:id="rId2"/>
    <p:sldId id="310" r:id="rId3"/>
    <p:sldId id="313" r:id="rId4"/>
    <p:sldId id="369" r:id="rId5"/>
    <p:sldId id="370" r:id="rId6"/>
    <p:sldId id="371" r:id="rId7"/>
    <p:sldId id="372" r:id="rId8"/>
    <p:sldId id="373" r:id="rId9"/>
    <p:sldId id="374" r:id="rId10"/>
    <p:sldId id="375" r:id="rId11"/>
    <p:sldId id="377" r:id="rId12"/>
    <p:sldId id="378" r:id="rId13"/>
    <p:sldId id="376" r:id="rId14"/>
    <p:sldId id="312" r:id="rId15"/>
    <p:sldId id="360" r:id="rId16"/>
    <p:sldId id="361" r:id="rId17"/>
    <p:sldId id="319" r:id="rId18"/>
    <p:sldId id="349" r:id="rId19"/>
    <p:sldId id="320" r:id="rId20"/>
    <p:sldId id="350" r:id="rId21"/>
    <p:sldId id="351" r:id="rId22"/>
    <p:sldId id="352" r:id="rId23"/>
    <p:sldId id="353" r:id="rId24"/>
    <p:sldId id="354" r:id="rId25"/>
    <p:sldId id="355" r:id="rId26"/>
    <p:sldId id="356" r:id="rId27"/>
    <p:sldId id="357" r:id="rId28"/>
    <p:sldId id="358" r:id="rId29"/>
    <p:sldId id="359" r:id="rId30"/>
    <p:sldId id="362" r:id="rId31"/>
    <p:sldId id="363" r:id="rId32"/>
    <p:sldId id="364" r:id="rId33"/>
    <p:sldId id="365" r:id="rId34"/>
    <p:sldId id="366" r:id="rId35"/>
    <p:sldId id="367" r:id="rId36"/>
    <p:sldId id="368" r:id="rId37"/>
    <p:sldId id="314" r:id="rId38"/>
    <p:sldId id="324" r:id="rId39"/>
    <p:sldId id="325" r:id="rId40"/>
    <p:sldId id="326" r:id="rId41"/>
    <p:sldId id="327" r:id="rId42"/>
    <p:sldId id="328" r:id="rId43"/>
    <p:sldId id="329" r:id="rId44"/>
    <p:sldId id="330" r:id="rId45"/>
    <p:sldId id="331" r:id="rId46"/>
    <p:sldId id="333" r:id="rId47"/>
    <p:sldId id="334" r:id="rId48"/>
    <p:sldId id="335" r:id="rId49"/>
    <p:sldId id="332" r:id="rId50"/>
    <p:sldId id="337" r:id="rId51"/>
    <p:sldId id="338" r:id="rId52"/>
    <p:sldId id="339" r:id="rId53"/>
    <p:sldId id="336" r:id="rId54"/>
    <p:sldId id="340" r:id="rId55"/>
    <p:sldId id="341" r:id="rId56"/>
    <p:sldId id="343" r:id="rId57"/>
    <p:sldId id="345" r:id="rId58"/>
    <p:sldId id="342" r:id="rId59"/>
    <p:sldId id="344" r:id="rId60"/>
    <p:sldId id="346" r:id="rId61"/>
    <p:sldId id="347" r:id="rId62"/>
    <p:sldId id="348" r:id="rId63"/>
    <p:sldId id="315" r:id="rId64"/>
    <p:sldId id="316" r:id="rId65"/>
    <p:sldId id="30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0066"/>
    <a:srgbClr val="FF3399"/>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18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14</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31</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89EFF-3AF9-42EA-BC1A-94C6CDCEDD32}"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489EFF-3AF9-42EA-BC1A-94C6CDCEDD32}"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489EFF-3AF9-42EA-BC1A-94C6CDCEDD32}" type="datetimeFigureOut">
              <a:rPr lang="en-US" smtClean="0"/>
              <a:t>11/18/2015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89EFF-3AF9-42EA-BC1A-94C6CDCEDD32}" type="datetimeFigureOut">
              <a:rPr lang="en-US" smtClean="0"/>
              <a:t>11/18/2015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89EFF-3AF9-42EA-BC1A-94C6CDCEDD32}" type="datetimeFigureOut">
              <a:rPr lang="en-US" smtClean="0"/>
              <a:t>11/18/2015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9EFF-3AF9-42EA-BC1A-94C6CDCEDD32}" type="datetimeFigureOut">
              <a:rPr lang="en-US" smtClean="0"/>
              <a:t>11/18/2015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1137075"/>
            <a:chOff x="1772300" y="429604"/>
            <a:chExt cx="5667768" cy="852806"/>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530914"/>
            </a:xfrm>
            <a:prstGeom prst="rect">
              <a:avLst/>
            </a:prstGeom>
            <a:noFill/>
          </p:spPr>
          <p:txBody>
            <a:bodyPr wrap="square" rtlCol="0">
              <a:spAutoFit/>
            </a:bodyPr>
            <a:lstStyle/>
            <a:p>
              <a:pPr algn="ctr"/>
              <a:r>
                <a:rPr lang="en-US" sz="2000" dirty="0" err="1" smtClean="0">
                  <a:solidFill>
                    <a:prstClr val="black"/>
                  </a:solidFill>
                  <a:latin typeface="Lato Light" pitchFamily="34" charset="0"/>
                </a:rPr>
                <a:t>Giáo</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viên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Nguyễn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Trần</a:t>
              </a:r>
              <a:r>
                <a:rPr lang="en-US" sz="2000" dirty="0" smtClean="0">
                  <a:solidFill>
                    <a:prstClr val="black"/>
                  </a:solidFill>
                  <a:latin typeface="Lato Light" pitchFamily="34" charset="0"/>
                </a:rPr>
                <a:t> Minh </a:t>
              </a:r>
              <a:r>
                <a:rPr lang="en-US" sz="2000" dirty="0" err="1" smtClean="0">
                  <a:solidFill>
                    <a:prstClr val="black"/>
                  </a:solidFill>
                  <a:latin typeface="Lato Light" pitchFamily="34" charset="0"/>
                </a:rPr>
                <a:t>Thư</a:t>
              </a:r>
              <a:endParaRPr lang="en-US" sz="2000" dirty="0" smtClean="0">
                <a:solidFill>
                  <a:prstClr val="black"/>
                </a:solidFill>
                <a:latin typeface="Lato Light" pitchFamily="34" charset="0"/>
              </a:endParaRPr>
            </a:p>
            <a:p>
              <a:pPr algn="ctr"/>
              <a:r>
                <a:rPr lang="en-US" sz="2000" dirty="0" err="1" smtClean="0">
                  <a:solidFill>
                    <a:prstClr val="black"/>
                  </a:solidFill>
                  <a:latin typeface="Lato Light" pitchFamily="34" charset="0"/>
                </a:rPr>
                <a:t>Nhóm</a:t>
              </a:r>
              <a:r>
                <a:rPr lang="en-US" sz="2000" dirty="0" smtClean="0">
                  <a:solidFill>
                    <a:prstClr val="black"/>
                  </a:solidFill>
                  <a:latin typeface="Lato Light" pitchFamily="34" charset="0"/>
                </a:rPr>
                <a:t> 04</a:t>
              </a:r>
              <a:endParaRPr lang="en-US" sz="2000" dirty="0">
                <a:solidFill>
                  <a:prstClr val="black"/>
                </a:solidFill>
                <a:latin typeface="Lato Light" pitchFamily="34" charset="0"/>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2" name="Shape 3133"/>
          <p:cNvSpPr/>
          <p:nvPr/>
        </p:nvSpPr>
        <p:spPr>
          <a:xfrm>
            <a:off x="6264275" y="2482487"/>
            <a:ext cx="4190695" cy="54615"/>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13" name="TextBox 12"/>
          <p:cNvSpPr txBox="1"/>
          <p:nvPr/>
        </p:nvSpPr>
        <p:spPr>
          <a:xfrm>
            <a:off x="6207616" y="2151268"/>
            <a:ext cx="5035640"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1</a:t>
            </a:r>
            <a:r>
              <a:rPr lang="en-GB" sz="2500" dirty="0" smtClean="0">
                <a:latin typeface="Times New Roman" panose="02020603050405020304" pitchFamily="18" charset="0"/>
                <a:cs typeface="Times New Roman" panose="02020603050405020304" pitchFamily="18" charset="0"/>
              </a:rPr>
              <a:t>. Trương Thanh </a:t>
            </a:r>
            <a:r>
              <a:rPr lang="en-GB" sz="2500" dirty="0" smtClean="0">
                <a:latin typeface="Times New Roman" panose="02020603050405020304" pitchFamily="18" charset="0"/>
                <a:cs typeface="Times New Roman" panose="02020603050405020304" pitchFamily="18" charset="0"/>
              </a:rPr>
              <a:t>Sỉ</a:t>
            </a:r>
            <a:r>
              <a:rPr lang="en-GB" sz="2500" dirty="0" smtClean="0">
                <a:latin typeface="Times New Roman" panose="02020603050405020304" pitchFamily="18" charset="0"/>
                <a:cs typeface="Times New Roman" panose="02020603050405020304" pitchFamily="18" charset="0"/>
              </a:rPr>
              <a:t> </a:t>
            </a:r>
            <a:endParaRPr lang="en-GB" sz="2500" dirty="0">
              <a:latin typeface="Times New Roman" panose="02020603050405020304" pitchFamily="18" charset="0"/>
              <a:cs typeface="Times New Roman" panose="02020603050405020304" pitchFamily="18" charset="0"/>
            </a:endParaRPr>
          </a:p>
        </p:txBody>
      </p:sp>
      <p:sp>
        <p:nvSpPr>
          <p:cNvPr id="35" name="Shape 3133"/>
          <p:cNvSpPr/>
          <p:nvPr/>
        </p:nvSpPr>
        <p:spPr>
          <a:xfrm flipV="1">
            <a:off x="6264275" y="3186245"/>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6" name="TextBox 35"/>
          <p:cNvSpPr txBox="1"/>
          <p:nvPr/>
        </p:nvSpPr>
        <p:spPr>
          <a:xfrm>
            <a:off x="6228312" y="2923567"/>
            <a:ext cx="4226657" cy="384721"/>
          </a:xfrm>
          <a:prstGeom prst="rect">
            <a:avLst/>
          </a:prstGeom>
          <a:noFill/>
        </p:spPr>
        <p:txBody>
          <a:bodyPr wrap="square" lIns="0" tIns="0" rIns="0" bIns="0" rtlCol="0">
            <a:spAutoFit/>
          </a:bodyPr>
          <a:lstStyle/>
          <a:p>
            <a:r>
              <a:rPr lang="en-GB" sz="2500" smtClean="0">
                <a:latin typeface="Times New Roman" panose="02020603050405020304" pitchFamily="18" charset="0"/>
                <a:cs typeface="Times New Roman" panose="02020603050405020304" pitchFamily="18" charset="0"/>
              </a:rPr>
              <a:t>2. Nguyễn Đức Hoàng Long</a:t>
            </a:r>
            <a:endParaRPr lang="en-GB" sz="2500" dirty="0">
              <a:latin typeface="Times New Roman" panose="02020603050405020304" pitchFamily="18" charset="0"/>
              <a:cs typeface="Times New Roman" panose="02020603050405020304" pitchFamily="18" charset="0"/>
            </a:endParaRPr>
          </a:p>
        </p:txBody>
      </p:sp>
      <p:sp>
        <p:nvSpPr>
          <p:cNvPr id="37" name="Shape 3133"/>
          <p:cNvSpPr/>
          <p:nvPr/>
        </p:nvSpPr>
        <p:spPr>
          <a:xfrm flipV="1">
            <a:off x="6300237" y="3878664"/>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8" name="TextBox 37"/>
          <p:cNvSpPr txBox="1"/>
          <p:nvPr/>
        </p:nvSpPr>
        <p:spPr>
          <a:xfrm>
            <a:off x="6264275" y="3615985"/>
            <a:ext cx="3691778" cy="384721"/>
          </a:xfrm>
          <a:prstGeom prst="rect">
            <a:avLst/>
          </a:prstGeom>
          <a:noFill/>
        </p:spPr>
        <p:txBody>
          <a:bodyPr wrap="square" lIns="0" tIns="0" rIns="0" bIns="0" rtlCol="0">
            <a:spAutoFit/>
          </a:bodyPr>
          <a:lstStyle/>
          <a:p>
            <a:r>
              <a:rPr lang="en-GB" sz="2500">
                <a:latin typeface="Times New Roman" panose="02020603050405020304" pitchFamily="18" charset="0"/>
                <a:cs typeface="Times New Roman" panose="02020603050405020304" pitchFamily="18" charset="0"/>
              </a:rPr>
              <a:t>3</a:t>
            </a:r>
            <a:r>
              <a:rPr lang="en-GB" sz="2500" smtClean="0">
                <a:latin typeface="Times New Roman" panose="02020603050405020304" pitchFamily="18" charset="0"/>
                <a:cs typeface="Times New Roman" panose="02020603050405020304" pitchFamily="18" charset="0"/>
              </a:rPr>
              <a:t>. Nguyễn Phượng Lĩnh</a:t>
            </a:r>
            <a:endParaRPr lang="en-GB" sz="2500" dirty="0">
              <a:latin typeface="Times New Roman" panose="02020603050405020304" pitchFamily="18" charset="0"/>
              <a:cs typeface="Times New Roman" panose="02020603050405020304" pitchFamily="18" charset="0"/>
            </a:endParaRPr>
          </a:p>
        </p:txBody>
      </p:sp>
      <p:sp>
        <p:nvSpPr>
          <p:cNvPr id="39" name="Shape 3133"/>
          <p:cNvSpPr/>
          <p:nvPr/>
        </p:nvSpPr>
        <p:spPr>
          <a:xfrm flipV="1">
            <a:off x="6243578" y="4604041"/>
            <a:ext cx="4211391"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0" name="TextBox 39"/>
          <p:cNvSpPr txBox="1"/>
          <p:nvPr/>
        </p:nvSpPr>
        <p:spPr>
          <a:xfrm>
            <a:off x="6207616" y="4341362"/>
            <a:ext cx="3691778" cy="384721"/>
          </a:xfrm>
          <a:prstGeom prst="rect">
            <a:avLst/>
          </a:prstGeom>
          <a:noFill/>
        </p:spPr>
        <p:txBody>
          <a:bodyPr wrap="square" lIns="0" tIns="0" rIns="0" bIns="0" rtlCol="0">
            <a:spAutoFit/>
          </a:bodyPr>
          <a:lstStyle/>
          <a:p>
            <a:r>
              <a:rPr lang="en-GB" sz="2500">
                <a:latin typeface="Times New Roman" panose="02020603050405020304" pitchFamily="18" charset="0"/>
                <a:cs typeface="Times New Roman" panose="02020603050405020304" pitchFamily="18" charset="0"/>
              </a:rPr>
              <a:t>4</a:t>
            </a:r>
            <a:r>
              <a:rPr lang="en-GB" sz="2500" smtClean="0">
                <a:latin typeface="Times New Roman" panose="02020603050405020304" pitchFamily="18" charset="0"/>
                <a:cs typeface="Times New Roman" panose="02020603050405020304" pitchFamily="18" charset="0"/>
              </a:rPr>
              <a:t>. Hoàng Trung Nam</a:t>
            </a:r>
            <a:endParaRPr lang="en-GB" sz="2500" dirty="0">
              <a:latin typeface="Times New Roman" panose="02020603050405020304" pitchFamily="18" charset="0"/>
              <a:cs typeface="Times New Roman" panose="02020603050405020304" pitchFamily="18" charset="0"/>
            </a:endParaRPr>
          </a:p>
        </p:txBody>
      </p:sp>
      <p:sp>
        <p:nvSpPr>
          <p:cNvPr id="41" name="Shape 3133"/>
          <p:cNvSpPr/>
          <p:nvPr/>
        </p:nvSpPr>
        <p:spPr>
          <a:xfrm flipV="1">
            <a:off x="6264275" y="5298283"/>
            <a:ext cx="4175429"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2" name="TextBox 41"/>
          <p:cNvSpPr txBox="1"/>
          <p:nvPr/>
        </p:nvSpPr>
        <p:spPr>
          <a:xfrm>
            <a:off x="6228313" y="5035604"/>
            <a:ext cx="3691778" cy="384721"/>
          </a:xfrm>
          <a:prstGeom prst="rect">
            <a:avLst/>
          </a:prstGeom>
          <a:noFill/>
        </p:spPr>
        <p:txBody>
          <a:bodyPr wrap="square" lIns="0" tIns="0" rIns="0" bIns="0" rtlCol="0">
            <a:spAutoFit/>
          </a:bodyPr>
          <a:lstStyle/>
          <a:p>
            <a:r>
              <a:rPr lang="en-GB" sz="2500">
                <a:latin typeface="Times New Roman" panose="02020603050405020304" pitchFamily="18" charset="0"/>
                <a:cs typeface="Times New Roman" panose="02020603050405020304" pitchFamily="18" charset="0"/>
              </a:rPr>
              <a:t>5</a:t>
            </a:r>
            <a:r>
              <a:rPr lang="en-GB" sz="2500" smtClean="0">
                <a:latin typeface="Times New Roman" panose="02020603050405020304" pitchFamily="18" charset="0"/>
                <a:cs typeface="Times New Roman" panose="02020603050405020304" pitchFamily="18" charset="0"/>
              </a:rPr>
              <a:t>. Lê Nguyễn Nhạc</a:t>
            </a: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luật</a:t>
            </a:r>
            <a:r>
              <a:rPr lang="en-US" dirty="0" smtClean="0"/>
              <a:t> </a:t>
            </a:r>
            <a:r>
              <a:rPr lang="en-US" dirty="0" err="1" smtClean="0"/>
              <a:t>và</a:t>
            </a:r>
            <a:r>
              <a:rPr lang="en-US" dirty="0" smtClean="0"/>
              <a:t> </a:t>
            </a:r>
            <a:r>
              <a:rPr lang="en-US" dirty="0" err="1" smtClean="0"/>
              <a:t>suy</a:t>
            </a:r>
            <a:r>
              <a:rPr lang="en-US" dirty="0" smtClean="0"/>
              <a:t> </a:t>
            </a:r>
            <a:r>
              <a:rPr lang="en-US" dirty="0" err="1" smtClean="0"/>
              <a:t>dẫn</a:t>
            </a:r>
            <a:r>
              <a:rPr lang="en-US" dirty="0" smtClean="0"/>
              <a:t> </a:t>
            </a:r>
            <a:r>
              <a:rPr lang="en-US" dirty="0" err="1" smtClean="0"/>
              <a:t>trong</a:t>
            </a:r>
            <a:r>
              <a:rPr lang="en-US" dirty="0" smtClean="0"/>
              <a:t> </a:t>
            </a:r>
            <a:r>
              <a:rPr lang="en-US" dirty="0" smtClean="0"/>
              <a:t>RDF</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graph store </a:t>
            </a:r>
            <a:r>
              <a:rPr lang="en-US" dirty="0" err="1" smtClean="0"/>
              <a:t>đều</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ngữ</a:t>
            </a:r>
            <a:r>
              <a:rPr lang="en-US" dirty="0" smtClean="0"/>
              <a:t>.  </a:t>
            </a:r>
            <a:endParaRPr lang="en-US" dirty="0" smtClean="0"/>
          </a:p>
          <a:p>
            <a:r>
              <a:rPr lang="en-US" dirty="0" smtClean="0"/>
              <a:t>RDF </a:t>
            </a:r>
            <a:r>
              <a:rPr lang="en-US" dirty="0" err="1" smtClean="0"/>
              <a:t>sử</a:t>
            </a:r>
            <a:r>
              <a:rPr lang="en-US" dirty="0" smtClean="0"/>
              <a:t> </a:t>
            </a:r>
            <a:r>
              <a:rPr lang="en-US" dirty="0" err="1" smtClean="0"/>
              <a:t>dụng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hướng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a:t/>
            </a:r>
            <a:br>
              <a:rPr lang="en-US" dirty="0"/>
            </a:b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nút</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nút</a:t>
            </a:r>
            <a:r>
              <a:rPr lang="en-US" dirty="0" smtClean="0"/>
              <a:t> </a:t>
            </a:r>
            <a:r>
              <a:rPr lang="en-US" dirty="0" err="1" smtClean="0"/>
              <a:t>đích</a:t>
            </a:r>
            <a:endParaRPr lang="en-US" dirty="0"/>
          </a:p>
          <a:p>
            <a:endParaRPr lang="en-US" dirty="0" smtClean="0"/>
          </a:p>
          <a:p>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cho</a:t>
            </a:r>
            <a:r>
              <a:rPr lang="en-US" dirty="0" smtClean="0"/>
              <a:t> </a:t>
            </a:r>
            <a:r>
              <a:rPr lang="en-US" dirty="0" err="1" smtClean="0"/>
              <a:t>các</a:t>
            </a:r>
            <a:r>
              <a:rPr lang="en-US" dirty="0" smtClean="0"/>
              <a:t> </a:t>
            </a:r>
            <a:r>
              <a:rPr lang="en-US" dirty="0" err="1" smtClean="0"/>
              <a:t>nút</a:t>
            </a:r>
            <a:r>
              <a:rPr lang="en-US" dirty="0" smtClean="0"/>
              <a:t>, </a:t>
            </a:r>
            <a:r>
              <a:rPr lang="en-US" dirty="0" err="1" smtClean="0"/>
              <a:t>các</a:t>
            </a:r>
            <a:r>
              <a:rPr lang="en-US" dirty="0" smtClean="0"/>
              <a:t> </a:t>
            </a:r>
            <a:r>
              <a:rPr lang="en-US" dirty="0" err="1" smtClean="0"/>
              <a:t>cạnh</a:t>
            </a:r>
            <a:r>
              <a:rPr lang="en-US" dirty="0" smtClean="0"/>
              <a:t>.</a:t>
            </a:r>
          </a:p>
          <a:p>
            <a:r>
              <a:rPr lang="en-US" dirty="0" err="1" smtClean="0"/>
              <a:t>Với</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địa</a:t>
            </a:r>
            <a:r>
              <a:rPr lang="en-US" dirty="0" smtClean="0"/>
              <a:t> </a:t>
            </a:r>
            <a:r>
              <a:rPr lang="en-US" dirty="0" err="1" smtClean="0"/>
              <a:t>điểm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cũng</a:t>
            </a:r>
            <a:r>
              <a:rPr lang="en-US" dirty="0" smtClean="0"/>
              <a:t> </a:t>
            </a:r>
            <a:r>
              <a:rPr lang="en-US" dirty="0" err="1" smtClean="0"/>
              <a:t>sẽ</a:t>
            </a:r>
            <a:r>
              <a:rPr lang="en-US" dirty="0" smtClean="0"/>
              <a:t> </a:t>
            </a:r>
            <a:r>
              <a:rPr lang="en-US" dirty="0" err="1" smtClean="0"/>
              <a:t>khá</a:t>
            </a:r>
            <a:r>
              <a:rPr lang="en-US" dirty="0" err="1" smtClean="0"/>
              <a:t>c</a:t>
            </a:r>
            <a:r>
              <a:rPr lang="en-US" dirty="0" smtClean="0"/>
              <a:t> </a:t>
            </a:r>
            <a:r>
              <a:rPr lang="en-US" dirty="0" err="1" smtClean="0"/>
              <a:t>nhau</a:t>
            </a:r>
            <a:r>
              <a:rPr lang="en-US" dirty="0" smtClean="0"/>
              <a:t>.</a:t>
            </a:r>
          </a:p>
        </p:txBody>
      </p:sp>
      <p:sp>
        <p:nvSpPr>
          <p:cNvPr id="5" name="Oval 4"/>
          <p:cNvSpPr/>
          <p:nvPr/>
        </p:nvSpPr>
        <p:spPr>
          <a:xfrm>
            <a:off x="8362960" y="2375813"/>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rPr>
              <a:t>A</a:t>
            </a:r>
            <a:endParaRPr lang="en-US" sz="3000" dirty="0">
              <a:solidFill>
                <a:schemeClr val="tx1"/>
              </a:solidFill>
            </a:endParaRPr>
          </a:p>
        </p:txBody>
      </p:sp>
      <p:sp>
        <p:nvSpPr>
          <p:cNvPr id="7" name="Oval 6"/>
          <p:cNvSpPr/>
          <p:nvPr/>
        </p:nvSpPr>
        <p:spPr>
          <a:xfrm>
            <a:off x="10504832" y="230188"/>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Arrow Connector 11"/>
          <p:cNvCxnSpPr>
            <a:endCxn id="7" idx="2"/>
          </p:cNvCxnSpPr>
          <p:nvPr/>
        </p:nvCxnSpPr>
        <p:spPr>
          <a:xfrm flipV="1">
            <a:off x="9195982" y="586448"/>
            <a:ext cx="1308850" cy="1826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8805281" y="1267544"/>
            <a:ext cx="1613912" cy="477054"/>
          </a:xfrm>
          <a:prstGeom prst="rect">
            <a:avLst/>
          </a:prstGeom>
          <a:noFill/>
        </p:spPr>
        <p:txBody>
          <a:bodyPr wrap="square" rtlCol="0">
            <a:spAutoFit/>
          </a:bodyPr>
          <a:lstStyle/>
          <a:p>
            <a:r>
              <a:rPr lang="en-US" sz="2500" dirty="0" err="1" smtClean="0"/>
              <a:t>Là</a:t>
            </a:r>
            <a:r>
              <a:rPr lang="en-US" sz="2500" dirty="0" smtClean="0"/>
              <a:t> </a:t>
            </a:r>
            <a:r>
              <a:rPr lang="en-US" sz="2500" dirty="0" err="1" smtClean="0"/>
              <a:t>anh</a:t>
            </a:r>
            <a:r>
              <a:rPr lang="en-US" sz="2500" dirty="0" smtClean="0"/>
              <a:t> </a:t>
            </a:r>
            <a:r>
              <a:rPr lang="en-US" sz="2500" dirty="0" err="1" smtClean="0"/>
              <a:t>của</a:t>
            </a:r>
            <a:endParaRPr lang="en-US" sz="2500" dirty="0"/>
          </a:p>
        </p:txBody>
      </p:sp>
      <p:sp>
        <p:nvSpPr>
          <p:cNvPr id="23" name="TextBox 22"/>
          <p:cNvSpPr txBox="1"/>
          <p:nvPr/>
        </p:nvSpPr>
        <p:spPr>
          <a:xfrm>
            <a:off x="9784788" y="1844708"/>
            <a:ext cx="2111475" cy="477054"/>
          </a:xfrm>
          <a:prstGeom prst="rect">
            <a:avLst/>
          </a:prstGeom>
          <a:noFill/>
        </p:spPr>
        <p:txBody>
          <a:bodyPr wrap="none" rtlCol="0">
            <a:spAutoFit/>
          </a:bodyPr>
          <a:lstStyle/>
          <a:p>
            <a:r>
              <a:rPr lang="en-US" sz="2500" dirty="0" err="1" smtClean="0"/>
              <a:t>Là</a:t>
            </a:r>
            <a:r>
              <a:rPr lang="en-US" sz="2500" dirty="0" smtClean="0"/>
              <a:t> </a:t>
            </a:r>
            <a:r>
              <a:rPr lang="en-US" sz="2500" dirty="0" err="1" smtClean="0"/>
              <a:t>chủ</a:t>
            </a:r>
            <a:r>
              <a:rPr lang="en-US" sz="2500" dirty="0" smtClean="0"/>
              <a:t> </a:t>
            </a:r>
            <a:r>
              <a:rPr lang="en-US" sz="2500" dirty="0" err="1" smtClean="0"/>
              <a:t>nhà</a:t>
            </a:r>
            <a:r>
              <a:rPr lang="en-US" sz="2500" dirty="0" smtClean="0"/>
              <a:t> </a:t>
            </a:r>
            <a:r>
              <a:rPr lang="en-US" sz="2500" dirty="0" err="1" smtClean="0"/>
              <a:t>của</a:t>
            </a:r>
            <a:endParaRPr lang="en-US" sz="2500" dirty="0"/>
          </a:p>
        </p:txBody>
      </p:sp>
      <p:cxnSp>
        <p:nvCxnSpPr>
          <p:cNvPr id="39" name="Straight Arrow Connector 38"/>
          <p:cNvCxnSpPr>
            <a:stCxn id="7" idx="4"/>
            <a:endCxn id="5" idx="6"/>
          </p:cNvCxnSpPr>
          <p:nvPr/>
        </p:nvCxnSpPr>
        <p:spPr>
          <a:xfrm flipH="1">
            <a:off x="9776124" y="942707"/>
            <a:ext cx="1435290" cy="1789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8867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luật</a:t>
            </a:r>
            <a:r>
              <a:rPr lang="en-US" dirty="0"/>
              <a:t> </a:t>
            </a:r>
            <a:r>
              <a:rPr lang="en-US" dirty="0" err="1"/>
              <a:t>và</a:t>
            </a:r>
            <a:r>
              <a:rPr lang="en-US" dirty="0"/>
              <a:t> </a:t>
            </a:r>
            <a:r>
              <a:rPr lang="en-US" dirty="0" err="1"/>
              <a:t>suy</a:t>
            </a:r>
            <a:r>
              <a:rPr lang="en-US" dirty="0"/>
              <a:t> </a:t>
            </a:r>
            <a:r>
              <a:rPr lang="en-US" dirty="0" err="1"/>
              <a:t>dẫn</a:t>
            </a:r>
            <a:r>
              <a:rPr lang="en-US" dirty="0"/>
              <a:t> </a:t>
            </a:r>
            <a:r>
              <a:rPr lang="en-US" dirty="0" err="1"/>
              <a:t>trong</a:t>
            </a:r>
            <a:r>
              <a:rPr lang="en-US" dirty="0"/>
              <a:t> RDF</a:t>
            </a:r>
          </a:p>
        </p:txBody>
      </p:sp>
      <p:sp>
        <p:nvSpPr>
          <p:cNvPr id="3" name="Content Placeholder 2"/>
          <p:cNvSpPr>
            <a:spLocks noGrp="1"/>
          </p:cNvSpPr>
          <p:nvPr>
            <p:ph idx="1"/>
          </p:nvPr>
        </p:nvSpPr>
        <p:spPr/>
        <p:txBody>
          <a:bodyPr>
            <a:normAutofit/>
          </a:bodyPr>
          <a:lstStyle/>
          <a:p>
            <a:r>
              <a:rPr lang="en-US" sz="3000" dirty="0" err="1"/>
              <a:t>Các</a:t>
            </a:r>
            <a:r>
              <a:rPr lang="en-US" sz="3000" dirty="0"/>
              <a:t> </a:t>
            </a:r>
            <a:r>
              <a:rPr lang="en-US" sz="3000" dirty="0" err="1"/>
              <a:t>thuật</a:t>
            </a:r>
            <a:r>
              <a:rPr lang="en-US" sz="3000" dirty="0"/>
              <a:t> </a:t>
            </a:r>
            <a:r>
              <a:rPr lang="en-US" sz="3000" dirty="0" err="1"/>
              <a:t>ngữ</a:t>
            </a:r>
            <a:r>
              <a:rPr lang="en-US" sz="3000" dirty="0"/>
              <a:t> </a:t>
            </a:r>
            <a:r>
              <a:rPr lang="en-US" sz="3000" dirty="0" err="1"/>
              <a:t>này</a:t>
            </a:r>
            <a:r>
              <a:rPr lang="en-US" sz="3000" dirty="0"/>
              <a:t> </a:t>
            </a:r>
            <a:r>
              <a:rPr lang="en-US" sz="3000" dirty="0" err="1"/>
              <a:t>dùng</a:t>
            </a:r>
            <a:r>
              <a:rPr lang="en-US" sz="3000" dirty="0"/>
              <a:t> </a:t>
            </a:r>
            <a:r>
              <a:rPr lang="en-US" sz="3000" dirty="0" err="1"/>
              <a:t>để</a:t>
            </a:r>
            <a:r>
              <a:rPr lang="en-US" sz="3000" dirty="0"/>
              <a:t> </a:t>
            </a:r>
            <a:r>
              <a:rPr lang="en-US" sz="3000" dirty="0" err="1"/>
              <a:t>xác</a:t>
            </a:r>
            <a:r>
              <a:rPr lang="en-US" sz="3000" dirty="0"/>
              <a:t> </a:t>
            </a:r>
            <a:r>
              <a:rPr lang="en-US" sz="3000" dirty="0" err="1"/>
              <a:t>định</a:t>
            </a:r>
            <a:r>
              <a:rPr lang="en-US" sz="3000" dirty="0"/>
              <a:t> </a:t>
            </a:r>
            <a:r>
              <a:rPr lang="en-US" sz="3000" dirty="0" err="1"/>
              <a:t>các</a:t>
            </a:r>
            <a:r>
              <a:rPr lang="en-US" sz="3000" dirty="0"/>
              <a:t> </a:t>
            </a:r>
            <a:r>
              <a:rPr lang="en-US" sz="3000" dirty="0" err="1"/>
              <a:t>luật</a:t>
            </a:r>
            <a:r>
              <a:rPr lang="en-US" sz="3000" dirty="0"/>
              <a:t> </a:t>
            </a:r>
            <a:r>
              <a:rPr lang="en-US" sz="3000" dirty="0" err="1"/>
              <a:t>trừu</a:t>
            </a:r>
            <a:r>
              <a:rPr lang="en-US" sz="3000" dirty="0"/>
              <a:t> </a:t>
            </a:r>
            <a:r>
              <a:rPr lang="en-US" sz="3000" dirty="0" err="1"/>
              <a:t>tượng</a:t>
            </a:r>
            <a:r>
              <a:rPr lang="en-US" sz="3000" dirty="0"/>
              <a:t>, </a:t>
            </a:r>
            <a:r>
              <a:rPr lang="en-US" sz="3000" dirty="0" err="1"/>
              <a:t>cũng</a:t>
            </a:r>
            <a:r>
              <a:rPr lang="en-US" sz="3000" dirty="0"/>
              <a:t> </a:t>
            </a:r>
            <a:r>
              <a:rPr lang="en-US" sz="3000" dirty="0" err="1"/>
              <a:t>như</a:t>
            </a:r>
            <a:r>
              <a:rPr lang="en-US" sz="3000" dirty="0"/>
              <a:t> </a:t>
            </a:r>
            <a:r>
              <a:rPr lang="en-US" sz="3000" dirty="0" err="1"/>
              <a:t>mối</a:t>
            </a:r>
            <a:r>
              <a:rPr lang="en-US" sz="3000" dirty="0"/>
              <a:t> </a:t>
            </a:r>
            <a:r>
              <a:rPr lang="en-US" sz="3000" dirty="0" err="1"/>
              <a:t>quan</a:t>
            </a:r>
            <a:r>
              <a:rPr lang="en-US" sz="3000" dirty="0"/>
              <a:t> </a:t>
            </a:r>
            <a:r>
              <a:rPr lang="en-US" sz="3000" dirty="0" err="1"/>
              <a:t>hệ</a:t>
            </a:r>
            <a:r>
              <a:rPr lang="en-US" sz="3000" dirty="0"/>
              <a:t> </a:t>
            </a:r>
            <a:r>
              <a:rPr lang="en-US" sz="3000" dirty="0" err="1"/>
              <a:t>giữa</a:t>
            </a:r>
            <a:r>
              <a:rPr lang="en-US" sz="3000" dirty="0"/>
              <a:t> </a:t>
            </a:r>
            <a:r>
              <a:rPr lang="en-US" sz="3000" dirty="0" err="1"/>
              <a:t>các</a:t>
            </a:r>
            <a:r>
              <a:rPr lang="en-US" sz="3000" dirty="0"/>
              <a:t> </a:t>
            </a:r>
            <a:r>
              <a:rPr lang="en-US" sz="3000" dirty="0" err="1"/>
              <a:t>đối</a:t>
            </a:r>
            <a:r>
              <a:rPr lang="en-US" sz="3000" dirty="0"/>
              <a:t> </a:t>
            </a:r>
            <a:r>
              <a:rPr lang="en-US" sz="3000" dirty="0" err="1"/>
              <a:t>tượng</a:t>
            </a:r>
            <a:r>
              <a:rPr lang="en-US" sz="3000" dirty="0"/>
              <a:t>.</a:t>
            </a:r>
          </a:p>
          <a:p>
            <a:r>
              <a:rPr lang="en-US" sz="3000" dirty="0" err="1" smtClean="0"/>
              <a:t>Và</a:t>
            </a:r>
            <a:r>
              <a:rPr lang="en-US" sz="3000" dirty="0" smtClean="0"/>
              <a:t> RDF </a:t>
            </a:r>
            <a:r>
              <a:rPr lang="en-US" sz="3000" dirty="0" err="1" smtClean="0"/>
              <a:t>dùng</a:t>
            </a:r>
            <a:r>
              <a:rPr lang="en-US" sz="3000" dirty="0" smtClean="0"/>
              <a:t> </a:t>
            </a:r>
            <a:r>
              <a:rPr lang="en-US" sz="3000" dirty="0" err="1" smtClean="0"/>
              <a:t>để</a:t>
            </a:r>
            <a:r>
              <a:rPr lang="en-US" sz="3000" dirty="0" smtClean="0"/>
              <a:t> </a:t>
            </a:r>
            <a:r>
              <a:rPr lang="en-US" sz="3000" dirty="0" err="1" smtClean="0"/>
              <a:t>lưu</a:t>
            </a:r>
            <a:r>
              <a:rPr lang="en-US" sz="3000" dirty="0" smtClean="0"/>
              <a:t> </a:t>
            </a:r>
            <a:r>
              <a:rPr lang="en-US" sz="3000" dirty="0" err="1" smtClean="0"/>
              <a:t>các</a:t>
            </a:r>
            <a:r>
              <a:rPr lang="en-US" sz="3000" dirty="0" smtClean="0"/>
              <a:t> </a:t>
            </a:r>
            <a:r>
              <a:rPr lang="en-US" sz="3000" dirty="0" err="1" smtClean="0"/>
              <a:t>hình</a:t>
            </a:r>
            <a:r>
              <a:rPr lang="en-US" sz="3000" dirty="0" smtClean="0"/>
              <a:t> </a:t>
            </a:r>
            <a:r>
              <a:rPr lang="en-US" sz="3000" dirty="0" err="1" smtClean="0"/>
              <a:t>thức</a:t>
            </a:r>
            <a:r>
              <a:rPr lang="en-US" sz="3000" dirty="0" smtClean="0"/>
              <a:t> logic, </a:t>
            </a:r>
            <a:r>
              <a:rPr lang="en-US" sz="3000" dirty="0" err="1" smtClean="0"/>
              <a:t>luật</a:t>
            </a:r>
            <a:r>
              <a:rPr lang="en-US" sz="3000" dirty="0" smtClean="0"/>
              <a:t>, </a:t>
            </a:r>
            <a:r>
              <a:rPr lang="en-US" sz="3000" dirty="0" err="1" smtClean="0"/>
              <a:t>suy</a:t>
            </a:r>
            <a:r>
              <a:rPr lang="en-US" sz="3000" dirty="0" smtClean="0"/>
              <a:t> </a:t>
            </a:r>
            <a:r>
              <a:rPr lang="en-US" sz="3000" dirty="0" err="1" smtClean="0"/>
              <a:t>dẫn</a:t>
            </a:r>
            <a:r>
              <a:rPr lang="en-US" sz="3000" dirty="0" smtClean="0"/>
              <a:t>. </a:t>
            </a:r>
            <a:r>
              <a:rPr lang="en-US" sz="3000" dirty="0" err="1" smtClean="0"/>
              <a:t>Nhờ</a:t>
            </a:r>
            <a:r>
              <a:rPr lang="en-US" sz="3000" dirty="0" smtClean="0"/>
              <a:t> </a:t>
            </a:r>
            <a:r>
              <a:rPr lang="en-US" sz="3000" dirty="0" err="1" smtClean="0"/>
              <a:t>đó</a:t>
            </a:r>
            <a:r>
              <a:rPr lang="en-US" sz="3000" dirty="0" smtClean="0"/>
              <a:t> </a:t>
            </a:r>
            <a:r>
              <a:rPr lang="en-US" sz="3000" dirty="0" err="1" smtClean="0"/>
              <a:t>mà</a:t>
            </a:r>
            <a:r>
              <a:rPr lang="en-US" sz="3000" dirty="0" smtClean="0"/>
              <a:t> ta </a:t>
            </a:r>
            <a:r>
              <a:rPr lang="en-US" sz="3000" dirty="0" err="1" smtClean="0"/>
              <a:t>có</a:t>
            </a:r>
            <a:r>
              <a:rPr lang="en-US" sz="3000" dirty="0" smtClean="0"/>
              <a:t> </a:t>
            </a:r>
            <a:r>
              <a:rPr lang="en-US" sz="3000" dirty="0" err="1" smtClean="0"/>
              <a:t>thể</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ra</a:t>
            </a:r>
            <a:r>
              <a:rPr lang="en-US" sz="3000" dirty="0" smtClean="0"/>
              <a:t> </a:t>
            </a:r>
            <a:r>
              <a:rPr lang="en-US" sz="3000" dirty="0" err="1" smtClean="0"/>
              <a:t>nhiều</a:t>
            </a:r>
            <a:r>
              <a:rPr lang="en-US" sz="3000" dirty="0" smtClean="0"/>
              <a:t> </a:t>
            </a:r>
            <a:r>
              <a:rPr lang="en-US" sz="3000" dirty="0" err="1" smtClean="0"/>
              <a:t>điều</a:t>
            </a:r>
            <a:r>
              <a:rPr lang="en-US" sz="3000" dirty="0" smtClean="0"/>
              <a:t> </a:t>
            </a:r>
            <a:r>
              <a:rPr lang="en-US" sz="3000" dirty="0" err="1" smtClean="0"/>
              <a:t>khác</a:t>
            </a:r>
            <a:r>
              <a:rPr lang="en-US" sz="3000" dirty="0" smtClean="0"/>
              <a:t> </a:t>
            </a:r>
            <a:r>
              <a:rPr lang="en-US" sz="3000" dirty="0" err="1" smtClean="0"/>
              <a:t>trong</a:t>
            </a:r>
            <a:r>
              <a:rPr lang="en-US" sz="3000" dirty="0" smtClean="0"/>
              <a:t> </a:t>
            </a:r>
            <a:r>
              <a:rPr lang="en-US" sz="3000" dirty="0" err="1" smtClean="0"/>
              <a:t>hệ</a:t>
            </a:r>
            <a:r>
              <a:rPr lang="en-US" sz="3000" dirty="0" smtClean="0"/>
              <a:t> </a:t>
            </a:r>
            <a:r>
              <a:rPr lang="en-US" sz="3000" dirty="0" err="1" smtClean="0"/>
              <a:t>thống</a:t>
            </a:r>
            <a:r>
              <a:rPr lang="en-US" sz="3000" dirty="0" smtClean="0"/>
              <a:t>.</a:t>
            </a:r>
          </a:p>
          <a:p>
            <a:r>
              <a:rPr lang="en-US" sz="3000" dirty="0" smtClean="0"/>
              <a:t>RDF </a:t>
            </a:r>
            <a:r>
              <a:rPr lang="en-US" sz="3000" dirty="0" err="1" smtClean="0"/>
              <a:t>cũng</a:t>
            </a:r>
            <a:r>
              <a:rPr lang="en-US" sz="3000" dirty="0" smtClean="0"/>
              <a:t> </a:t>
            </a:r>
            <a:r>
              <a:rPr lang="en-US" sz="3000" dirty="0" err="1" smtClean="0"/>
              <a:t>là</a:t>
            </a:r>
            <a:r>
              <a:rPr lang="en-US" sz="3000" dirty="0" smtClean="0"/>
              <a:t> 1 </a:t>
            </a:r>
            <a:r>
              <a:rPr lang="en-US" sz="3000" dirty="0" err="1" smtClean="0"/>
              <a:t>phần</a:t>
            </a:r>
            <a:r>
              <a:rPr lang="en-US" sz="3000" dirty="0" smtClean="0"/>
              <a:t> </a:t>
            </a:r>
            <a:r>
              <a:rPr lang="en-US" sz="3000" dirty="0" err="1" smtClean="0"/>
              <a:t>của</a:t>
            </a:r>
            <a:r>
              <a:rPr lang="en-US" sz="3000" dirty="0" smtClean="0"/>
              <a:t> framework Semantic Web Stack. </a:t>
            </a:r>
            <a:endParaRPr lang="en-US" sz="3000" dirty="0"/>
          </a:p>
        </p:txBody>
      </p:sp>
    </p:spTree>
    <p:extLst>
      <p:ext uri="{BB962C8B-B14F-4D97-AF65-F5344CB8AC3E}">
        <p14:creationId xmlns:p14="http://schemas.microsoft.com/office/powerpoint/2010/main" val="535630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Web Stack</a:t>
            </a:r>
          </a:p>
        </p:txBody>
      </p:sp>
      <p:sp>
        <p:nvSpPr>
          <p:cNvPr id="3" name="Content Placeholder 2"/>
          <p:cNvSpPr>
            <a:spLocks noGrp="1"/>
          </p:cNvSpPr>
          <p:nvPr>
            <p:ph idx="1"/>
          </p:nvPr>
        </p:nvSpPr>
        <p:spPr/>
        <p:txBody>
          <a:bodyPr/>
          <a:lstStyle/>
          <a:p>
            <a:pPr>
              <a:buFontTx/>
              <a:buChar char="-"/>
            </a:pPr>
            <a:r>
              <a:rPr lang="en-US" dirty="0" smtClean="0"/>
              <a:t>Semantic Web Stack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r>
            <a:br>
              <a:rPr lang="en-US" dirty="0" smtClean="0"/>
            </a:br>
            <a:r>
              <a:rPr lang="en-US" dirty="0" err="1" smtClean="0"/>
              <a:t>chuẩn</a:t>
            </a:r>
            <a:r>
              <a:rPr lang="en-US" dirty="0" smtClean="0"/>
              <a:t> </a:t>
            </a:r>
            <a:r>
              <a:rPr lang="en-US" dirty="0" err="1" smtClean="0"/>
              <a:t>như</a:t>
            </a:r>
            <a:r>
              <a:rPr lang="en-US" dirty="0" smtClean="0"/>
              <a:t> </a:t>
            </a:r>
            <a:r>
              <a:rPr lang="en-US" dirty="0" err="1" smtClean="0"/>
              <a:t>hình</a:t>
            </a:r>
            <a:r>
              <a:rPr lang="en-US" dirty="0" smtClean="0"/>
              <a:t> </a:t>
            </a:r>
            <a:r>
              <a:rPr lang="en-US" dirty="0" err="1" smtClean="0"/>
              <a:t>bên</a:t>
            </a:r>
            <a:r>
              <a:rPr lang="en-US" dirty="0" smtClean="0"/>
              <a:t>.</a:t>
            </a:r>
          </a:p>
          <a:p>
            <a:pPr>
              <a:buFontTx/>
              <a:buChar char="-"/>
            </a:pPr>
            <a:r>
              <a:rPr lang="en-US" dirty="0" err="1" smtClean="0"/>
              <a:t>Có</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quá</a:t>
            </a:r>
            <a:r>
              <a:rPr lang="en-US" dirty="0" smtClean="0"/>
              <a:t/>
            </a:r>
            <a:br>
              <a:rPr lang="en-US" dirty="0" smtClean="0"/>
            </a:br>
            <a:r>
              <a:rPr lang="en-US" dirty="0" err="1" smtClean="0"/>
              <a:t>trình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internet.</a:t>
            </a:r>
          </a:p>
          <a:p>
            <a:pPr>
              <a:buFontTx/>
              <a:buChar char="-"/>
            </a:pPr>
            <a:r>
              <a:rPr lang="en-US" dirty="0" err="1" smtClean="0"/>
              <a:t>Còn</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như</a:t>
            </a:r>
            <a:r>
              <a:rPr lang="en-US" dirty="0" smtClean="0"/>
              <a:t> </a:t>
            </a:r>
            <a:r>
              <a:rPr lang="en-US" dirty="0" err="1" smtClean="0"/>
              <a:t>chuẩn</a:t>
            </a:r>
            <a:r>
              <a:rPr lang="en-US" dirty="0"/>
              <a:t> </a:t>
            </a:r>
            <a:r>
              <a:rPr lang="en-US" dirty="0" smtClean="0"/>
              <a:t>Unifying logic, Proof, </a:t>
            </a:r>
            <a:br>
              <a:rPr lang="en-US" dirty="0" smtClean="0"/>
            </a:br>
            <a:r>
              <a:rPr lang="en-US" dirty="0" smtClean="0"/>
              <a:t>Trust. </a:t>
            </a:r>
            <a:r>
              <a:rPr lang="en-US" dirty="0" err="1" smtClean="0"/>
              <a:t>Và</a:t>
            </a:r>
            <a:r>
              <a:rPr lang="en-US" dirty="0" smtClean="0"/>
              <a:t> </a:t>
            </a:r>
            <a:r>
              <a:rPr lang="en-US" dirty="0" err="1" smtClean="0"/>
              <a:t>đây</a:t>
            </a:r>
            <a:r>
              <a:rPr lang="en-US" dirty="0" smtClean="0"/>
              <a:t> </a:t>
            </a:r>
            <a:r>
              <a:rPr lang="en-US" dirty="0" err="1" smtClean="0"/>
              <a:t>cũng</a:t>
            </a:r>
            <a:r>
              <a:rPr lang="en-US" dirty="0" smtClean="0"/>
              <a:t> </a:t>
            </a:r>
            <a:r>
              <a:rPr lang="en-US" dirty="0" err="1" smtClean="0"/>
              <a:t>là</a:t>
            </a:r>
            <a:r>
              <a:rPr lang="en-US" dirty="0" smtClean="0"/>
              <a:t> </a:t>
            </a:r>
            <a:r>
              <a:rPr lang="en-US" dirty="0" err="1" smtClean="0"/>
              <a:t>nơi</a:t>
            </a:r>
            <a:r>
              <a:rPr lang="en-US" dirty="0" smtClean="0"/>
              <a:t> </a:t>
            </a:r>
            <a:r>
              <a:rPr lang="en-US" dirty="0" err="1" smtClean="0"/>
              <a:t>tập</a:t>
            </a:r>
            <a:r>
              <a:rPr lang="en-US" dirty="0" smtClean="0"/>
              <a:t> </a:t>
            </a:r>
            <a:r>
              <a:rPr lang="en-US" dirty="0" err="1" smtClean="0"/>
              <a:t>trung</a:t>
            </a:r>
            <a:r>
              <a:rPr lang="en-US" dirty="0" smtClean="0"/>
              <a:t/>
            </a:r>
            <a:br>
              <a:rPr lang="en-US" dirty="0" smtClean="0"/>
            </a:br>
            <a:r>
              <a:rPr lang="en-US" dirty="0" err="1" smtClean="0"/>
              <a:t>nhiều</a:t>
            </a:r>
            <a:r>
              <a:rPr lang="en-US" dirty="0" smtClean="0"/>
              <a:t> </a:t>
            </a:r>
            <a:r>
              <a:rPr lang="en-US" dirty="0" err="1" smtClean="0"/>
              <a:t>nghiên</a:t>
            </a:r>
            <a:r>
              <a:rPr lang="en-US" dirty="0" smtClean="0"/>
              <a:t> </a:t>
            </a:r>
            <a:r>
              <a:rPr lang="en-US" dirty="0" err="1" smtClean="0"/>
              <a:t>cứu</a:t>
            </a:r>
            <a:r>
              <a:rPr lang="en-US" dirty="0" smtClean="0"/>
              <a:t>.</a:t>
            </a:r>
          </a:p>
          <a:p>
            <a:pPr>
              <a:buFontTx/>
              <a:buChar char="-"/>
            </a:pPr>
            <a:endParaRPr lang="en-US" dirty="0" smtClean="0"/>
          </a:p>
          <a:p>
            <a:pPr marL="457200" lvl="1" indent="0">
              <a:buNone/>
            </a:pPr>
            <a:endParaRPr lang="en-US" dirty="0"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264712" y="688769"/>
            <a:ext cx="5820410" cy="5589905"/>
          </a:xfrm>
          <a:prstGeom prst="rect">
            <a:avLst/>
          </a:prstGeom>
          <a:noFill/>
          <a:ln>
            <a:noFill/>
          </a:ln>
        </p:spPr>
      </p:pic>
    </p:spTree>
    <p:extLst>
      <p:ext uri="{BB962C8B-B14F-4D97-AF65-F5344CB8AC3E}">
        <p14:creationId xmlns:p14="http://schemas.microsoft.com/office/powerpoint/2010/main" val="808012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890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16</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17</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897" y="231198"/>
            <a:ext cx="6571928" cy="757777"/>
          </a:xfrm>
        </p:spPr>
        <p:txBody>
          <a:bodyPr>
            <a:normAutofit fontScale="90000"/>
          </a:bodyPr>
          <a:lstStyle/>
          <a:p>
            <a:pPr algn="l"/>
            <a:r>
              <a:rPr lang="en-US" dirty="0" smtClean="0"/>
              <a:t>GRAPH STORE</a:t>
            </a:r>
            <a:endParaRPr lang="en-US" dirty="0"/>
          </a:p>
        </p:txBody>
      </p:sp>
      <p:sp>
        <p:nvSpPr>
          <p:cNvPr id="21" name="Cube 20"/>
          <p:cNvSpPr/>
          <p:nvPr/>
        </p:nvSpPr>
        <p:spPr>
          <a:xfrm flipH="1">
            <a:off x="600691" y="3242275"/>
            <a:ext cx="1021355" cy="870188"/>
          </a:xfrm>
          <a:prstGeom prst="cub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3" name="Cube 22"/>
          <p:cNvSpPr/>
          <p:nvPr/>
        </p:nvSpPr>
        <p:spPr>
          <a:xfrm flipH="1">
            <a:off x="626897" y="1283137"/>
            <a:ext cx="1025242" cy="873499"/>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5" name="Parallelogram 24"/>
          <p:cNvSpPr/>
          <p:nvPr/>
        </p:nvSpPr>
        <p:spPr>
          <a:xfrm>
            <a:off x="864636" y="1514790"/>
            <a:ext cx="6334189" cy="641845"/>
          </a:xfrm>
          <a:prstGeom prst="parallelogram">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1. </a:t>
            </a:r>
            <a:r>
              <a:rPr lang="en-US" sz="2500" b="1" dirty="0" err="1" smtClean="0">
                <a:solidFill>
                  <a:schemeClr val="tx1"/>
                </a:solidFill>
              </a:rPr>
              <a:t>Tổng</a:t>
            </a:r>
            <a:r>
              <a:rPr lang="en-US" sz="2500" b="1" dirty="0" smtClean="0">
                <a:solidFill>
                  <a:schemeClr val="tx1"/>
                </a:solidFill>
              </a:rPr>
              <a:t> </a:t>
            </a:r>
            <a:r>
              <a:rPr lang="en-US" sz="2500" b="1" dirty="0" err="1" smtClean="0">
                <a:solidFill>
                  <a:schemeClr val="tx1"/>
                </a:solidFill>
              </a:rPr>
              <a:t>quan</a:t>
            </a:r>
            <a:endParaRPr lang="en-US" sz="2500" b="1" dirty="0">
              <a:solidFill>
                <a:schemeClr val="tx1"/>
              </a:solidFill>
            </a:endParaRPr>
          </a:p>
        </p:txBody>
      </p:sp>
      <p:sp>
        <p:nvSpPr>
          <p:cNvPr id="31" name="Parallelogram 30"/>
          <p:cNvSpPr/>
          <p:nvPr/>
        </p:nvSpPr>
        <p:spPr>
          <a:xfrm>
            <a:off x="864636" y="3449133"/>
            <a:ext cx="6334189" cy="663330"/>
          </a:xfrm>
          <a:prstGeom prst="parallelogram">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2. </a:t>
            </a:r>
            <a:r>
              <a:rPr lang="en-US" sz="2500" dirty="0" err="1" smtClean="0">
                <a:solidFill>
                  <a:schemeClr val="tx1"/>
                </a:solidFill>
              </a:rPr>
              <a:t>Liên</a:t>
            </a:r>
            <a:r>
              <a:rPr lang="en-US" sz="2500" dirty="0" smtClean="0">
                <a:solidFill>
                  <a:schemeClr val="tx1"/>
                </a:solidFill>
              </a:rPr>
              <a:t> </a:t>
            </a:r>
            <a:r>
              <a:rPr lang="en-US" sz="2500" dirty="0" err="1" smtClean="0">
                <a:solidFill>
                  <a:schemeClr val="tx1"/>
                </a:solidFill>
              </a:rPr>
              <a:t>kết</a:t>
            </a:r>
            <a:r>
              <a:rPr lang="en-US" sz="2500" dirty="0" smtClean="0">
                <a:solidFill>
                  <a:schemeClr val="tx1"/>
                </a:solidFill>
              </a:rPr>
              <a:t> </a:t>
            </a:r>
            <a:r>
              <a:rPr lang="en-US" sz="2500" dirty="0" err="1" smtClean="0">
                <a:solidFill>
                  <a:schemeClr val="tx1"/>
                </a:solidFill>
              </a:rPr>
              <a:t>dữ</a:t>
            </a:r>
            <a:r>
              <a:rPr lang="en-US" sz="2500" dirty="0" smtClean="0">
                <a:solidFill>
                  <a:schemeClr val="tx1"/>
                </a:solidFill>
              </a:rPr>
              <a:t> </a:t>
            </a:r>
            <a:r>
              <a:rPr lang="en-US" sz="2500" dirty="0" err="1" smtClean="0">
                <a:solidFill>
                  <a:schemeClr val="tx1"/>
                </a:solidFill>
              </a:rPr>
              <a:t>liệu</a:t>
            </a:r>
            <a:r>
              <a:rPr lang="en-US" sz="2500" dirty="0" smtClean="0">
                <a:solidFill>
                  <a:schemeClr val="tx1"/>
                </a:solidFill>
              </a:rPr>
              <a:t> </a:t>
            </a:r>
            <a:r>
              <a:rPr lang="en-US" sz="2500" dirty="0" err="1" smtClean="0">
                <a:solidFill>
                  <a:schemeClr val="tx1"/>
                </a:solidFill>
              </a:rPr>
              <a:t>ngoài</a:t>
            </a:r>
            <a:r>
              <a:rPr lang="en-US" sz="2500" dirty="0" smtClean="0">
                <a:solidFill>
                  <a:schemeClr val="tx1"/>
                </a:solidFill>
              </a:rPr>
              <a:t> </a:t>
            </a:r>
            <a:r>
              <a:rPr lang="en-US" sz="2500" dirty="0" err="1" smtClean="0">
                <a:solidFill>
                  <a:schemeClr val="tx1"/>
                </a:solidFill>
              </a:rPr>
              <a:t>với</a:t>
            </a:r>
            <a:r>
              <a:rPr lang="en-US" sz="2500" dirty="0" smtClean="0">
                <a:solidFill>
                  <a:schemeClr val="tx1"/>
                </a:solidFill>
              </a:rPr>
              <a:t> </a:t>
            </a:r>
            <a:r>
              <a:rPr lang="en-US" sz="2500" dirty="0" err="1" smtClean="0">
                <a:solidFill>
                  <a:schemeClr val="tx1"/>
                </a:solidFill>
              </a:rPr>
              <a:t>chuẩn</a:t>
            </a:r>
            <a:r>
              <a:rPr lang="en-US" sz="2500" dirty="0" smtClean="0">
                <a:solidFill>
                  <a:schemeClr val="tx1"/>
                </a:solidFill>
              </a:rPr>
              <a:t> RDF</a:t>
            </a:r>
            <a:endParaRPr lang="en-US" sz="2500" dirty="0">
              <a:solidFill>
                <a:schemeClr val="tx1"/>
              </a:solidFill>
            </a:endParaRPr>
          </a:p>
        </p:txBody>
      </p:sp>
      <p:sp>
        <p:nvSpPr>
          <p:cNvPr id="36" name="Cube 35"/>
          <p:cNvSpPr/>
          <p:nvPr/>
        </p:nvSpPr>
        <p:spPr>
          <a:xfrm flipH="1">
            <a:off x="600691" y="4916384"/>
            <a:ext cx="1021355" cy="1014466"/>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p:cNvSpPr/>
          <p:nvPr/>
        </p:nvSpPr>
        <p:spPr>
          <a:xfrm>
            <a:off x="864636" y="5198102"/>
            <a:ext cx="6334189" cy="732747"/>
          </a:xfrm>
          <a:prstGeom prst="parallelogram">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3. </a:t>
            </a:r>
            <a:r>
              <a:rPr lang="en-US" sz="2500" dirty="0" err="1" smtClean="0">
                <a:solidFill>
                  <a:schemeClr val="tx1"/>
                </a:solidFill>
              </a:rPr>
              <a:t>Tình</a:t>
            </a:r>
            <a:r>
              <a:rPr lang="en-US" sz="2500" dirty="0" smtClean="0">
                <a:solidFill>
                  <a:schemeClr val="tx1"/>
                </a:solidFill>
              </a:rPr>
              <a:t> </a:t>
            </a:r>
            <a:r>
              <a:rPr lang="en-US" sz="2500" dirty="0" err="1" smtClean="0">
                <a:solidFill>
                  <a:schemeClr val="tx1"/>
                </a:solidFill>
              </a:rPr>
              <a:t>huống</a:t>
            </a:r>
            <a:r>
              <a:rPr lang="en-US" sz="2500" dirty="0" smtClean="0">
                <a:solidFill>
                  <a:schemeClr val="tx1"/>
                </a:solidFill>
              </a:rPr>
              <a:t> </a:t>
            </a:r>
            <a:r>
              <a:rPr lang="en-US" sz="2500" dirty="0" err="1" smtClean="0">
                <a:solidFill>
                  <a:schemeClr val="tx1"/>
                </a:solidFill>
              </a:rPr>
              <a:t>sử</a:t>
            </a:r>
            <a:r>
              <a:rPr lang="en-US" sz="2500" dirty="0" smtClean="0">
                <a:solidFill>
                  <a:schemeClr val="tx1"/>
                </a:solidFill>
              </a:rPr>
              <a:t> </a:t>
            </a:r>
            <a:r>
              <a:rPr lang="en-US" sz="2500" dirty="0" err="1" smtClean="0">
                <a:solidFill>
                  <a:schemeClr val="tx1"/>
                </a:solidFill>
              </a:rPr>
              <a:t>dụng</a:t>
            </a:r>
            <a:endParaRPr lang="en-US" sz="2500" dirty="0">
              <a:solidFill>
                <a:schemeClr val="tx1"/>
              </a:solidFill>
            </a:endParaRPr>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Si:Classmate</a:t>
            </a:r>
            <a:r>
              <a:rPr lang="en-US" dirty="0"/>
              <a:t>) WHERE Si.name = ‘Sỉ’ RETURN </a:t>
            </a:r>
            <a:r>
              <a:rPr lang="en-US" dirty="0" smtClean="0"/>
              <a:t>Si</a:t>
            </a:r>
            <a:endParaRPr lang="en-US" dirty="0"/>
          </a:p>
          <a:p>
            <a:r>
              <a:rPr lang="en-US" dirty="0" smtClean="0"/>
              <a:t>CREATE (</a:t>
            </a:r>
            <a:r>
              <a:rPr lang="en-US" dirty="0" err="1" smtClean="0"/>
              <a:t>Nam:Classmate</a:t>
            </a:r>
            <a:r>
              <a:rPr lang="en-US" dirty="0" smtClean="0"/>
              <a:t> </a:t>
            </a:r>
            <a:r>
              <a:rPr lang="en-US" dirty="0"/>
              <a:t>{ name: </a:t>
            </a:r>
            <a:r>
              <a:rPr lang="en-US" dirty="0" smtClean="0"/>
              <a:t>“Nam", </a:t>
            </a:r>
            <a:r>
              <a:rPr lang="en-US" dirty="0"/>
              <a:t>from: </a:t>
            </a:r>
            <a:r>
              <a:rPr lang="en-US" dirty="0" smtClean="0"/>
              <a:t>“</a:t>
            </a:r>
            <a:r>
              <a:rPr lang="en-US" dirty="0" err="1" smtClean="0"/>
              <a:t>Dalak</a:t>
            </a:r>
            <a:r>
              <a:rPr lang="en-US" dirty="0" smtClean="0"/>
              <a:t>", </a:t>
            </a:r>
            <a:r>
              <a:rPr lang="en-US" dirty="0"/>
              <a:t>learn: </a:t>
            </a:r>
            <a:r>
              <a:rPr lang="en-US" dirty="0" smtClean="0"/>
              <a:t>“CNTT" </a:t>
            </a:r>
            <a:r>
              <a:rPr lang="en-US" dirty="0"/>
              <a:t>}),</a:t>
            </a:r>
          </a:p>
          <a:p>
            <a:r>
              <a:rPr lang="en-US" dirty="0" smtClean="0"/>
              <a:t>(</a:t>
            </a:r>
            <a:r>
              <a:rPr lang="en-US" dirty="0" err="1" smtClean="0"/>
              <a:t>Long:Classmate</a:t>
            </a:r>
            <a:r>
              <a:rPr lang="en-US" dirty="0" smtClean="0"/>
              <a:t> </a:t>
            </a:r>
            <a:r>
              <a:rPr lang="en-US" dirty="0"/>
              <a:t>{ name: </a:t>
            </a:r>
            <a:r>
              <a:rPr lang="en-US" dirty="0" smtClean="0"/>
              <a:t>“Long", </a:t>
            </a:r>
            <a:r>
              <a:rPr lang="en-US" dirty="0"/>
              <a:t>from: </a:t>
            </a:r>
            <a:r>
              <a:rPr lang="en-US" dirty="0" smtClean="0"/>
              <a:t>“</a:t>
            </a:r>
            <a:r>
              <a:rPr lang="en-US" dirty="0" err="1" smtClean="0"/>
              <a:t>Quang</a:t>
            </a:r>
            <a:r>
              <a:rPr lang="en-US" dirty="0" smtClean="0"/>
              <a:t> Ngai", major: “Student" </a:t>
            </a:r>
            <a:r>
              <a:rPr lang="en-US" dirty="0"/>
              <a:t>}),</a:t>
            </a:r>
          </a:p>
          <a:p>
            <a:r>
              <a:rPr lang="en-US" dirty="0" smtClean="0"/>
              <a:t>(</a:t>
            </a:r>
            <a:r>
              <a:rPr lang="en-US" dirty="0" err="1" smtClean="0"/>
              <a:t>Linh:Classmate</a:t>
            </a:r>
            <a:r>
              <a:rPr lang="en-US" dirty="0" smtClean="0"/>
              <a:t> </a:t>
            </a:r>
            <a:r>
              <a:rPr lang="en-US" dirty="0"/>
              <a:t>{ name: </a:t>
            </a:r>
            <a:r>
              <a:rPr lang="en-US" dirty="0" smtClean="0"/>
              <a:t>“</a:t>
            </a:r>
            <a:r>
              <a:rPr lang="en-US" dirty="0" err="1" smtClean="0"/>
              <a:t>Lĩnh</a:t>
            </a:r>
            <a:r>
              <a:rPr lang="en-US" dirty="0" smtClean="0"/>
              <a:t>", </a:t>
            </a:r>
            <a:r>
              <a:rPr lang="en-US" dirty="0"/>
              <a:t>from: </a:t>
            </a:r>
            <a:r>
              <a:rPr lang="en-US" dirty="0" smtClean="0"/>
              <a:t>“</a:t>
            </a:r>
            <a:r>
              <a:rPr lang="en-US" dirty="0" err="1" smtClean="0"/>
              <a:t>Lâm</a:t>
            </a:r>
            <a:r>
              <a:rPr lang="en-US" dirty="0" smtClean="0"/>
              <a:t> </a:t>
            </a:r>
            <a:r>
              <a:rPr lang="en-US" dirty="0" err="1" smtClean="0"/>
              <a:t>Đồng</a:t>
            </a:r>
            <a:r>
              <a:rPr lang="en-US" dirty="0" smtClean="0"/>
              <a:t>", </a:t>
            </a:r>
            <a:r>
              <a:rPr lang="en-US" dirty="0" err="1" smtClean="0"/>
              <a:t>hobby:”game</a:t>
            </a:r>
            <a:r>
              <a:rPr lang="en-US" dirty="0" smtClean="0"/>
              <a:t>” </a:t>
            </a:r>
            <a:r>
              <a:rPr lang="en-US" dirty="0"/>
              <a:t>}),</a:t>
            </a:r>
          </a:p>
          <a:p>
            <a:r>
              <a:rPr lang="en-US" dirty="0" smtClean="0"/>
              <a:t>(</a:t>
            </a:r>
            <a:r>
              <a:rPr lang="en-US" dirty="0" err="1" smtClean="0"/>
              <a:t>Nhac:Classmate</a:t>
            </a:r>
            <a:r>
              <a:rPr lang="en-US" dirty="0" smtClean="0"/>
              <a:t> </a:t>
            </a:r>
            <a:r>
              <a:rPr lang="en-US" dirty="0"/>
              <a:t>{ name: </a:t>
            </a:r>
            <a:r>
              <a:rPr lang="en-US" dirty="0" smtClean="0"/>
              <a:t>“</a:t>
            </a:r>
            <a:r>
              <a:rPr lang="en-US" dirty="0" err="1" smtClean="0"/>
              <a:t>Nhạc</a:t>
            </a:r>
            <a:r>
              <a:rPr lang="en-US" dirty="0" smtClean="0"/>
              <a:t>", </a:t>
            </a:r>
            <a:r>
              <a:rPr lang="en-US" dirty="0"/>
              <a:t>from: </a:t>
            </a:r>
            <a:r>
              <a:rPr lang="en-US" dirty="0" smtClean="0"/>
              <a:t>“</a:t>
            </a:r>
            <a:r>
              <a:rPr lang="en-US" dirty="0" err="1" smtClean="0"/>
              <a:t>Hồ</a:t>
            </a:r>
            <a:r>
              <a:rPr lang="en-US" dirty="0" smtClean="0"/>
              <a:t> </a:t>
            </a:r>
            <a:r>
              <a:rPr lang="en-US" dirty="0" err="1" smtClean="0"/>
              <a:t>Chí</a:t>
            </a:r>
            <a:r>
              <a:rPr lang="en-US" dirty="0" smtClean="0"/>
              <a:t> Minh", </a:t>
            </a:r>
            <a:r>
              <a:rPr lang="en-US" dirty="0"/>
              <a:t>hobby: </a:t>
            </a:r>
            <a:r>
              <a:rPr lang="en-US" dirty="0" smtClean="0"/>
              <a:t>“Movie" </a:t>
            </a:r>
            <a:r>
              <a:rPr lang="en-US" dirty="0"/>
              <a:t>}),</a:t>
            </a:r>
          </a:p>
          <a:p>
            <a:r>
              <a:rPr lang="en-US" dirty="0" smtClean="0"/>
              <a:t>(Si)-[:</a:t>
            </a:r>
            <a:r>
              <a:rPr lang="en-US" dirty="0"/>
              <a:t>KNOWS {since: </a:t>
            </a:r>
            <a:r>
              <a:rPr lang="en-US" dirty="0" smtClean="0"/>
              <a:t>2012}]-&gt;(Nam),(Si)-[:</a:t>
            </a:r>
            <a:r>
              <a:rPr lang="en-US" dirty="0"/>
              <a:t>KNOWS {rating: 5</a:t>
            </a:r>
            <a:r>
              <a:rPr lang="en-US" dirty="0" smtClean="0"/>
              <a:t>}]-&gt;(Long),</a:t>
            </a:r>
            <a:endParaRPr lang="en-US" dirty="0"/>
          </a:p>
          <a:p>
            <a:r>
              <a:rPr lang="en-US" dirty="0" smtClean="0"/>
              <a:t>(Nam)-[:</a:t>
            </a:r>
            <a:r>
              <a:rPr lang="en-US" dirty="0"/>
              <a:t>KNOWS</a:t>
            </a:r>
            <a:r>
              <a:rPr lang="en-US" dirty="0" smtClean="0"/>
              <a:t>]-&gt;(Long),(Nam)-[:</a:t>
            </a:r>
            <a:r>
              <a:rPr lang="en-US" dirty="0"/>
              <a:t>KNOWS</a:t>
            </a:r>
            <a:r>
              <a:rPr lang="en-US" dirty="0" smtClean="0"/>
              <a:t>]-&gt;(</a:t>
            </a:r>
            <a:r>
              <a:rPr lang="en-US" dirty="0" err="1" smtClean="0"/>
              <a:t>Linh</a:t>
            </a:r>
            <a:r>
              <a:rPr lang="en-US" dirty="0" smtClean="0"/>
              <a:t>),</a:t>
            </a:r>
            <a:endParaRPr lang="en-US" dirty="0"/>
          </a:p>
          <a:p>
            <a:r>
              <a:rPr lang="en-US" dirty="0" smtClean="0"/>
              <a:t>(Long)-[:</a:t>
            </a:r>
            <a:r>
              <a:rPr lang="en-US" dirty="0"/>
              <a:t>KNOWS</a:t>
            </a:r>
            <a:r>
              <a:rPr lang="en-US" dirty="0" smtClean="0"/>
              <a:t>]-&gt;(Nam),(Long)-[:</a:t>
            </a:r>
            <a:r>
              <a:rPr lang="en-US" dirty="0"/>
              <a:t>KNOWS</a:t>
            </a:r>
            <a:r>
              <a:rPr lang="en-US" dirty="0" smtClean="0"/>
              <a:t>]-&gt;(</a:t>
            </a:r>
            <a:r>
              <a:rPr lang="en-US" dirty="0" err="1" smtClean="0"/>
              <a:t>Nhac</a:t>
            </a:r>
            <a:r>
              <a:rPr lang="en-US" dirty="0" smtClean="0"/>
              <a:t>),</a:t>
            </a:r>
            <a:endParaRPr lang="en-US" dirty="0"/>
          </a:p>
          <a:p>
            <a:r>
              <a:rPr lang="en-US" dirty="0" smtClean="0"/>
              <a:t>(</a:t>
            </a:r>
            <a:r>
              <a:rPr lang="en-US" dirty="0" err="1" smtClean="0"/>
              <a:t>Linh</a:t>
            </a:r>
            <a:r>
              <a:rPr lang="en-US" dirty="0" smtClean="0"/>
              <a:t>)-[:</a:t>
            </a:r>
            <a:r>
              <a:rPr lang="en-US" dirty="0"/>
              <a:t>KNOWS</a:t>
            </a:r>
            <a:r>
              <a:rPr lang="en-US" dirty="0" smtClean="0"/>
              <a:t>]-&gt;(</a:t>
            </a:r>
            <a:r>
              <a:rPr lang="en-US" dirty="0" err="1" smtClean="0"/>
              <a:t>Nhac</a:t>
            </a:r>
            <a:r>
              <a:rPr lang="en-US" dirty="0" smtClean="0"/>
              <a:t>)</a:t>
            </a:r>
            <a:endParaRPr lang="en-US" dirty="0"/>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Dùng</a:t>
            </a:r>
            <a:r>
              <a:rPr lang="en-US" dirty="0" smtClean="0"/>
              <a:t> rest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 Sau </a:t>
            </a:r>
            <a:r>
              <a:rPr lang="en-US" dirty="0" err="1"/>
              <a:t>đó</a:t>
            </a:r>
            <a:r>
              <a:rPr lang="en-US" dirty="0"/>
              <a:t> </a:t>
            </a:r>
            <a:r>
              <a:rPr lang="en-US" dirty="0" err="1"/>
              <a:t>dùng</a:t>
            </a:r>
            <a:r>
              <a:rPr lang="en-US" dirty="0"/>
              <a:t> rest </a:t>
            </a:r>
            <a:r>
              <a:rPr lang="en-US" dirty="0" err="1"/>
              <a:t>để</a:t>
            </a:r>
            <a:r>
              <a:rPr lang="en-US" dirty="0"/>
              <a:t> </a:t>
            </a:r>
            <a:r>
              <a:rPr lang="en-US" dirty="0" err="1"/>
              <a:t>đánh</a:t>
            </a:r>
            <a:r>
              <a:rPr lang="en-US" dirty="0"/>
              <a:t> </a:t>
            </a:r>
            <a:r>
              <a:rPr lang="en-US" dirty="0" err="1"/>
              <a:t>chỉ</a:t>
            </a:r>
            <a:r>
              <a:rPr lang="en-US" dirty="0"/>
              <a:t> </a:t>
            </a:r>
            <a:r>
              <a:rPr lang="en-US" dirty="0" err="1"/>
              <a:t>mục</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tìm</a:t>
            </a:r>
            <a:r>
              <a:rPr lang="en-US" dirty="0"/>
              <a:t> </a:t>
            </a:r>
            <a:r>
              <a:rPr lang="en-US" dirty="0" err="1"/>
              <a:t>kiếm</a:t>
            </a:r>
            <a:r>
              <a:rPr lang="en-US" dirty="0"/>
              <a:t> </a:t>
            </a:r>
            <a:r>
              <a:rPr lang="en-US" dirty="0" err="1"/>
              <a:t>các</a:t>
            </a:r>
            <a:r>
              <a:rPr lang="en-US" dirty="0"/>
              <a:t> node </a:t>
            </a:r>
            <a:r>
              <a:rPr lang="en-US" dirty="0" err="1"/>
              <a:t>mong</a:t>
            </a:r>
            <a:r>
              <a:rPr lang="en-US" dirty="0"/>
              <a:t> </a:t>
            </a:r>
            <a:r>
              <a:rPr lang="en-US" dirty="0" err="1"/>
              <a:t>muốn</a:t>
            </a:r>
            <a:r>
              <a:rPr lang="en-US" dirty="0"/>
              <a:t>. Ở </a:t>
            </a:r>
            <a:r>
              <a:rPr lang="en-US" dirty="0" err="1"/>
              <a:t>đây</a:t>
            </a:r>
            <a:r>
              <a:rPr lang="en-US" dirty="0"/>
              <a:t> </a:t>
            </a:r>
            <a:r>
              <a:rPr lang="en-US" dirty="0" err="1"/>
              <a:t>chúng</a:t>
            </a:r>
            <a:r>
              <a:rPr lang="en-US" dirty="0"/>
              <a:t> ta </a:t>
            </a:r>
            <a:r>
              <a:rPr lang="en-US" dirty="0" err="1"/>
              <a:t>sẽ</a:t>
            </a:r>
            <a:r>
              <a:rPr lang="en-US" dirty="0"/>
              <a:t> </a:t>
            </a:r>
            <a:r>
              <a:rPr lang="en-US" dirty="0" err="1"/>
              <a:t>cùng</a:t>
            </a:r>
            <a:r>
              <a:rPr lang="en-US" dirty="0"/>
              <a:t> </a:t>
            </a:r>
            <a:r>
              <a:rPr lang="en-US" dirty="0" err="1"/>
              <a:t>tìm</a:t>
            </a:r>
            <a:r>
              <a:rPr lang="en-US" dirty="0"/>
              <a:t> </a:t>
            </a:r>
            <a:r>
              <a:rPr lang="en-US" dirty="0" err="1"/>
              <a:t>hiểu</a:t>
            </a:r>
            <a:r>
              <a:rPr lang="en-US" dirty="0"/>
              <a:t> </a:t>
            </a:r>
            <a:r>
              <a:rPr lang="en-US" dirty="0" err="1"/>
              <a:t>cách</a:t>
            </a:r>
            <a:r>
              <a:rPr lang="en-US" dirty="0"/>
              <a:t> </a:t>
            </a:r>
            <a:r>
              <a:rPr lang="en-US" dirty="0" err="1"/>
              <a:t>sử</a:t>
            </a:r>
            <a:r>
              <a:rPr lang="en-US" dirty="0"/>
              <a:t> </a:t>
            </a:r>
            <a:r>
              <a:rPr lang="en-US" dirty="0" err="1"/>
              <a:t>dụng</a:t>
            </a:r>
            <a:r>
              <a:rPr lang="en-US" dirty="0"/>
              <a:t> Gremlin query </a:t>
            </a:r>
            <a:r>
              <a:rPr lang="en-US" dirty="0" err="1"/>
              <a:t>để</a:t>
            </a:r>
            <a:r>
              <a:rPr lang="en-US" dirty="0"/>
              <a:t> </a:t>
            </a:r>
            <a:r>
              <a:rPr lang="en-US" dirty="0" err="1"/>
              <a:t>truy</a:t>
            </a:r>
            <a:r>
              <a:rPr lang="en-US" dirty="0"/>
              <a:t> </a:t>
            </a:r>
            <a:r>
              <a:rPr lang="en-US" dirty="0" err="1"/>
              <a:t>vấn</a:t>
            </a:r>
            <a:r>
              <a:rPr lang="en-US" dirty="0"/>
              <a:t> </a:t>
            </a:r>
            <a:r>
              <a:rPr lang="en-US" dirty="0" err="1"/>
              <a:t>thông</a:t>
            </a:r>
            <a:r>
              <a:rPr lang="en-US" dirty="0"/>
              <a:t> qua Rest API.</a:t>
            </a:r>
            <a:endParaRPr lang="en-US" dirty="0" smtClean="0"/>
          </a:p>
          <a:p>
            <a:pPr lvl="1"/>
            <a:endParaRPr lang="en-US" dirty="0" smtClean="0"/>
          </a:p>
          <a:p>
            <a:endParaRPr lang="en-US" dirty="0"/>
          </a:p>
        </p:txBody>
      </p:sp>
    </p:spTree>
    <p:extLst>
      <p:ext uri="{BB962C8B-B14F-4D97-AF65-F5344CB8AC3E}">
        <p14:creationId xmlns:p14="http://schemas.microsoft.com/office/powerpoint/2010/main" val="670221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9"/>
            <a:ext cx="10515600" cy="4745738"/>
          </a:xfrm>
        </p:spPr>
        <p:txBody>
          <a:bodyPr>
            <a:normAutofit/>
          </a:bodyPr>
          <a:lstStyle/>
          <a:p>
            <a:pPr>
              <a:buFontTx/>
              <a:buChar char="-"/>
            </a:pPr>
            <a:r>
              <a:rPr lang="en-US" dirty="0" smtClean="0"/>
              <a:t>Graph store </a:t>
            </a:r>
            <a:r>
              <a:rPr lang="en-US" dirty="0" err="1" smtClean="0"/>
              <a:t>là</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gồm</a:t>
            </a:r>
            <a:r>
              <a:rPr lang="en-US" dirty="0" smtClean="0"/>
              <a:t> </a:t>
            </a:r>
            <a:r>
              <a:rPr lang="en-US" dirty="0" err="1" smtClean="0"/>
              <a:t>có</a:t>
            </a:r>
            <a:r>
              <a:rPr lang="en-US" dirty="0" smtClean="0"/>
              <a:t> </a:t>
            </a:r>
            <a:r>
              <a:rPr lang="en-US" dirty="0" err="1" smtClean="0"/>
              <a:t>các</a:t>
            </a:r>
            <a:r>
              <a:rPr lang="en-US" dirty="0" smtClean="0"/>
              <a:t> </a:t>
            </a:r>
            <a:r>
              <a:rPr lang="en-US" dirty="0" err="1" smtClean="0"/>
              <a:t>nút</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cạnh</a:t>
            </a:r>
            <a:r>
              <a:rPr lang="en-US" dirty="0" smtClean="0"/>
              <a:t>.</a:t>
            </a:r>
          </a:p>
          <a:p>
            <a:endParaRPr lang="en-US" dirty="0" smtClean="0"/>
          </a:p>
          <a:p>
            <a:endParaRPr lang="en-US" dirty="0"/>
          </a:p>
          <a:p>
            <a:endParaRPr lang="en-US" dirty="0" smtClean="0"/>
          </a:p>
          <a:p>
            <a:pPr>
              <a:buFontTx/>
              <a:buChar char="-"/>
            </a:pPr>
            <a:r>
              <a:rPr lang="en-US" dirty="0" err="1" smtClean="0"/>
              <a:t>Mỗi</a:t>
            </a:r>
            <a:r>
              <a:rPr lang="en-US" dirty="0" smtClean="0"/>
              <a:t> graph store </a:t>
            </a:r>
            <a:r>
              <a:rPr lang="en-US" dirty="0" err="1" smtClean="0"/>
              <a:t>gồm</a:t>
            </a:r>
            <a:r>
              <a:rPr lang="en-US" dirty="0" smtClean="0"/>
              <a:t> 3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nút</a:t>
            </a:r>
            <a:r>
              <a:rPr lang="en-US" dirty="0" smtClean="0"/>
              <a:t>, </a:t>
            </a:r>
            <a:r>
              <a:rPr lang="en-US" dirty="0" err="1" smtClean="0"/>
              <a:t>cạnh</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a:t>
            </a:r>
            <a:r>
              <a:rPr lang="en-US" dirty="0" err="1" smtClean="0"/>
              <a:t>đó</a:t>
            </a:r>
            <a:r>
              <a:rPr lang="en-US" dirty="0" smtClean="0"/>
              <a:t>:</a:t>
            </a:r>
          </a:p>
          <a:p>
            <a:pPr lvl="1"/>
            <a:r>
              <a:rPr lang="en-US" dirty="0" err="1" smtClean="0"/>
              <a:t>Nút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cần</a:t>
            </a:r>
            <a:r>
              <a:rPr lang="en-US" dirty="0" smtClean="0"/>
              <a:t> </a:t>
            </a:r>
            <a:r>
              <a:rPr lang="en-US" dirty="0" err="1" smtClean="0"/>
              <a:t>lưu</a:t>
            </a:r>
            <a:r>
              <a:rPr lang="en-US" dirty="0" smtClean="0"/>
              <a:t>.</a:t>
            </a:r>
          </a:p>
          <a:p>
            <a:pPr lvl="1"/>
            <a:r>
              <a:rPr lang="en-US" dirty="0" err="1" smtClean="0"/>
              <a:t>Cạnh</a:t>
            </a:r>
            <a:r>
              <a:rPr lang="en-US" dirty="0"/>
              <a:t> </a:t>
            </a:r>
            <a:r>
              <a:rPr lang="en-US" dirty="0" err="1" smtClean="0"/>
              <a:t>là</a:t>
            </a:r>
            <a:r>
              <a:rPr lang="en-US" dirty="0" smtClean="0"/>
              <a:t> </a:t>
            </a:r>
            <a:r>
              <a:rPr lang="en-US" dirty="0" err="1" smtClean="0"/>
              <a:t>sợi</a:t>
            </a:r>
            <a:r>
              <a:rPr lang="en-US" dirty="0" smtClean="0"/>
              <a:t> </a:t>
            </a:r>
            <a:r>
              <a:rPr lang="en-US" dirty="0" err="1" smtClean="0"/>
              <a:t>dây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Thuộc</a:t>
            </a:r>
            <a:r>
              <a:rPr lang="en-US" dirty="0" smtClean="0"/>
              <a:t> </a:t>
            </a:r>
            <a:r>
              <a:rPr lang="en-US" dirty="0" err="1" smtClean="0"/>
              <a:t>tính</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của</a:t>
            </a:r>
            <a:r>
              <a:rPr lang="en-US" dirty="0" smtClean="0"/>
              <a:t> </a:t>
            </a:r>
            <a:r>
              <a:rPr lang="en-US" dirty="0" err="1" smtClean="0"/>
              <a:t>nút</a:t>
            </a:r>
            <a:r>
              <a:rPr lang="en-US" dirty="0" smtClean="0"/>
              <a:t> </a:t>
            </a:r>
            <a:r>
              <a:rPr lang="en-US" dirty="0" err="1" smtClean="0"/>
              <a:t>hoặc</a:t>
            </a:r>
            <a:r>
              <a:rPr lang="en-US" dirty="0" smtClean="0"/>
              <a:t> </a:t>
            </a:r>
            <a:r>
              <a:rPr lang="en-US" dirty="0" err="1" smtClean="0"/>
              <a:t>cạnh</a:t>
            </a:r>
            <a:endParaRPr lang="en-US" dirty="0" smtClean="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298927" y="2510126"/>
            <a:ext cx="4905375" cy="1457325"/>
          </a:xfrm>
          <a:prstGeom prst="rect">
            <a:avLst/>
          </a:prstGeom>
          <a:ln>
            <a:noFill/>
          </a:ln>
          <a:effectLst>
            <a:softEdge rad="112500"/>
          </a:effectLst>
        </p:spPr>
      </p:pic>
      <p:sp>
        <p:nvSpPr>
          <p:cNvPr id="4" name="Title 1"/>
          <p:cNvSpPr>
            <a:spLocks noGrp="1"/>
          </p:cNvSpPr>
          <p:nvPr>
            <p:ph type="title"/>
          </p:nvPr>
        </p:nvSpPr>
        <p:spPr/>
        <p:txBody>
          <a:bodyPr>
            <a:normAutofit/>
          </a:bodyPr>
          <a:lstStyle/>
          <a:p>
            <a:pPr algn="l"/>
            <a:r>
              <a:rPr lang="en-US" dirty="0" smtClean="0"/>
              <a:t>GRAPH STORE</a:t>
            </a:r>
            <a:endParaRPr lang="en-US" dirty="0"/>
          </a:p>
        </p:txBody>
      </p:sp>
    </p:spTree>
    <p:extLst>
      <p:ext uri="{BB962C8B-B14F-4D97-AF65-F5344CB8AC3E}">
        <p14:creationId xmlns:p14="http://schemas.microsoft.com/office/powerpoint/2010/main" val="3712229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vi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a:t>chỉ</a:t>
            </a:r>
            <a:r>
              <a:rPr lang="en-US" dirty="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spTree>
    <p:extLst>
      <p:ext uri="{BB962C8B-B14F-4D97-AF65-F5344CB8AC3E}">
        <p14:creationId xmlns:p14="http://schemas.microsoft.com/office/powerpoint/2010/main" val="1323652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thêm</a:t>
            </a:r>
            <a:r>
              <a:rPr lang="en-US" dirty="0" smtClean="0"/>
              <a:t> </a:t>
            </a:r>
            <a:r>
              <a:rPr lang="en-US" dirty="0" err="1" smtClean="0"/>
              <a:t>một</a:t>
            </a:r>
            <a:r>
              <a:rPr lang="en-US" dirty="0" smtClean="0"/>
              <a:t> node:</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B4: </a:t>
            </a:r>
            <a:r>
              <a:rPr lang="en-US" dirty="0" err="1"/>
              <a:t>Bây</a:t>
            </a:r>
            <a:r>
              <a:rPr lang="en-US" dirty="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Lucene </a:t>
            </a:r>
            <a:r>
              <a:rPr lang="en-US" dirty="0" err="1"/>
              <a:t>đơn</a:t>
            </a:r>
            <a:r>
              <a:rPr lang="en-US" dirty="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Tree>
    <p:extLst>
      <p:ext uri="{BB962C8B-B14F-4D97-AF65-F5344CB8AC3E}">
        <p14:creationId xmlns:p14="http://schemas.microsoft.com/office/powerpoint/2010/main" val="3378782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5635"/>
            <a:ext cx="10515600" cy="4351338"/>
          </a:xfrm>
        </p:spPr>
        <p:txBody>
          <a:bodyPr>
            <a:normAutofit/>
          </a:bodyPr>
          <a:lstStyle/>
          <a:p>
            <a:pPr>
              <a:buFontTx/>
              <a:buChar char="-"/>
            </a:pPr>
            <a:r>
              <a:rPr lang="en-US" dirty="0" smtClean="0"/>
              <a:t>Graph store </a:t>
            </a:r>
            <a:r>
              <a:rPr lang="en-US" dirty="0" err="1"/>
              <a:t>đ</a:t>
            </a:r>
            <a:r>
              <a:rPr lang="en-US" dirty="0" err="1" smtClean="0"/>
              <a:t>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en-US" sz="2800" dirty="0" smtClean="0"/>
              <a:t>Ta </a:t>
            </a:r>
            <a:r>
              <a:rPr lang="en-US" sz="2800" dirty="0" err="1" smtClean="0"/>
              <a:t>cần</a:t>
            </a:r>
            <a:r>
              <a:rPr lang="en-US" sz="2800" dirty="0" smtClean="0"/>
              <a:t> </a:t>
            </a:r>
            <a:r>
              <a:rPr lang="en-US" sz="2800" dirty="0" err="1" smtClean="0"/>
              <a:t>lưu</a:t>
            </a:r>
            <a:r>
              <a:rPr lang="en-US" sz="2800" dirty="0" smtClean="0"/>
              <a:t> </a:t>
            </a:r>
            <a:r>
              <a:rPr lang="en-US" sz="2800" dirty="0" err="1" smtClean="0"/>
              <a:t>các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với</a:t>
            </a:r>
            <a:r>
              <a:rPr lang="en-US" sz="2800" dirty="0" smtClean="0"/>
              <a:t> </a:t>
            </a:r>
            <a:r>
              <a:rPr lang="en-US" sz="2800" dirty="0" err="1" smtClean="0"/>
              <a:t>nhau</a:t>
            </a:r>
            <a:r>
              <a:rPr lang="en-US" sz="2800" dirty="0" smtClean="0"/>
              <a:t>.</a:t>
            </a:r>
          </a:p>
          <a:p>
            <a:pPr lvl="1"/>
            <a:r>
              <a:rPr lang="en-US" sz="2800" dirty="0" err="1" smtClean="0"/>
              <a:t>Hoặc</a:t>
            </a:r>
            <a:r>
              <a:rPr lang="en-US" sz="2800" dirty="0" smtClean="0"/>
              <a:t> </a:t>
            </a:r>
            <a:r>
              <a:rPr lang="en-US" sz="2800" dirty="0" err="1" smtClean="0"/>
              <a:t>khi</a:t>
            </a:r>
            <a:r>
              <a:rPr lang="en-US" sz="2800" dirty="0" smtClean="0"/>
              <a:t> ta </a:t>
            </a:r>
            <a:r>
              <a:rPr lang="en-US" sz="2800" dirty="0" err="1" smtClean="0"/>
              <a:t>cần</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người</a:t>
            </a:r>
            <a:r>
              <a:rPr lang="en-US" sz="2800" dirty="0" smtClean="0"/>
              <a:t> </a:t>
            </a:r>
            <a:r>
              <a:rPr lang="en-US" sz="2800" dirty="0" err="1" smtClean="0"/>
              <a:t>quen</a:t>
            </a:r>
            <a:r>
              <a:rPr lang="en-US" sz="2800" dirty="0" smtClean="0"/>
              <a:t>” </a:t>
            </a:r>
            <a:r>
              <a:rPr lang="en-US" sz="2800" dirty="0" err="1" smtClean="0"/>
              <a:t>của</a:t>
            </a:r>
            <a:r>
              <a:rPr lang="en-US" sz="2800" dirty="0" smtClean="0"/>
              <a:t> 1 </a:t>
            </a:r>
            <a:r>
              <a:rPr lang="en-US" sz="2800" dirty="0" err="1" smtClean="0"/>
              <a:t>đối</a:t>
            </a:r>
            <a:r>
              <a:rPr lang="en-US" sz="2800" dirty="0" smtClean="0"/>
              <a:t> </a:t>
            </a:r>
            <a:r>
              <a:rPr lang="en-US" sz="2800" dirty="0" err="1" smtClean="0"/>
              <a:t>tượng</a:t>
            </a:r>
            <a:r>
              <a:rPr lang="en-US" sz="2800" dirty="0" smtClean="0"/>
              <a:t>.</a:t>
            </a:r>
          </a:p>
          <a:p>
            <a:pPr lvl="1"/>
            <a:r>
              <a:rPr lang="en-US" sz="2800" dirty="0" err="1" smtClean="0"/>
              <a:t>Và</a:t>
            </a:r>
            <a:r>
              <a:rPr lang="en-US" sz="2800" dirty="0" smtClean="0"/>
              <a:t> </a:t>
            </a:r>
            <a:r>
              <a:rPr lang="en-US" sz="2800" dirty="0" err="1" smtClean="0"/>
              <a:t>nhiều</a:t>
            </a:r>
            <a:r>
              <a:rPr lang="en-US" sz="2800" dirty="0" smtClean="0"/>
              <a:t> </a:t>
            </a:r>
            <a:r>
              <a:rPr lang="en-US" sz="2800" dirty="0" err="1" smtClean="0"/>
              <a:t>tình</a:t>
            </a:r>
            <a:r>
              <a:rPr lang="en-US" sz="2800" dirty="0" smtClean="0"/>
              <a:t> </a:t>
            </a:r>
            <a:r>
              <a:rPr lang="en-US" sz="2800" dirty="0" err="1" smtClean="0"/>
              <a:t>huống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khác</a:t>
            </a:r>
            <a:r>
              <a:rPr lang="en-US" sz="2800" dirty="0" smtClean="0"/>
              <a:t>.</a:t>
            </a:r>
          </a:p>
          <a:p>
            <a:pPr marL="0" indent="0">
              <a:buNone/>
            </a:pPr>
            <a:r>
              <a:rPr lang="en-US" dirty="0" smtClean="0"/>
              <a:t> </a:t>
            </a:r>
            <a:endParaRPr lang="en-US" dirty="0"/>
          </a:p>
        </p:txBody>
      </p:sp>
      <p:sp>
        <p:nvSpPr>
          <p:cNvPr id="5" name="Title 1"/>
          <p:cNvSpPr>
            <a:spLocks noGrp="1"/>
          </p:cNvSpPr>
          <p:nvPr>
            <p:ph type="title"/>
          </p:nvPr>
        </p:nvSpPr>
        <p:spPr/>
        <p:txBody>
          <a:bodyPr>
            <a:normAutofit/>
          </a:bodyPr>
          <a:lstStyle/>
          <a:p>
            <a:pPr algn="l"/>
            <a:r>
              <a:rPr lang="en-US" dirty="0" smtClean="0"/>
              <a:t>GRAPH STORE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574" y="130629"/>
            <a:ext cx="4074226" cy="2526020"/>
          </a:xfrm>
          <a:prstGeom prst="rect">
            <a:avLst/>
          </a:prstGeom>
        </p:spPr>
      </p:pic>
    </p:spTree>
    <p:extLst>
      <p:ext uri="{BB962C8B-B14F-4D97-AF65-F5344CB8AC3E}">
        <p14:creationId xmlns:p14="http://schemas.microsoft.com/office/powerpoint/2010/main" val="3209256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Tree>
    <p:extLst>
      <p:ext uri="{BB962C8B-B14F-4D97-AF65-F5344CB8AC3E}">
        <p14:creationId xmlns:p14="http://schemas.microsoft.com/office/powerpoint/2010/main" val="25527188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561697" y="3366313"/>
            <a:ext cx="7247451" cy="2930941"/>
          </a:xfrm>
          <a:prstGeom prst="rect">
            <a:avLst/>
          </a:prstGeom>
        </p:spPr>
      </p:pic>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Số</a:t>
            </a:r>
            <a:r>
              <a:rPr lang="en-US" dirty="0"/>
              <a:t> </a:t>
            </a:r>
            <a:r>
              <a:rPr lang="en-US" dirty="0" err="1"/>
              <a:t>lượng</a:t>
            </a:r>
            <a:r>
              <a:rPr lang="en-US" dirty="0"/>
              <a:t> </a:t>
            </a:r>
            <a:r>
              <a:rPr lang="en-US" dirty="0" err="1"/>
              <a:t>nên</a:t>
            </a:r>
            <a:r>
              <a:rPr lang="en-US" dirty="0"/>
              <a:t> </a:t>
            </a:r>
            <a:r>
              <a:rPr lang="en-US" dirty="0" err="1"/>
              <a:t>là</a:t>
            </a:r>
            <a:r>
              <a:rPr lang="en-US" dirty="0"/>
              <a:t> </a:t>
            </a:r>
            <a:r>
              <a:rPr lang="en-US" dirty="0" err="1"/>
              <a:t>những</a:t>
            </a:r>
            <a:r>
              <a:rPr lang="en-US" dirty="0"/>
              <a:t> </a:t>
            </a:r>
            <a:r>
              <a:rPr lang="en-US" dirty="0" err="1"/>
              <a:t>nơi</a:t>
            </a:r>
            <a:r>
              <a:rPr lang="en-US" dirty="0"/>
              <a:t> </a:t>
            </a:r>
            <a:r>
              <a:rPr lang="en-US" dirty="0" err="1"/>
              <a:t>bao</a:t>
            </a:r>
            <a:r>
              <a:rPr lang="en-US" dirty="0"/>
              <a:t> </a:t>
            </a:r>
            <a:r>
              <a:rPr lang="en-US" dirty="0" err="1"/>
              <a:t>quanh</a:t>
            </a:r>
            <a:r>
              <a:rPr lang="en-US" dirty="0"/>
              <a:t> 20 random.</a:t>
            </a:r>
          </a:p>
          <a:p>
            <a:pPr lvl="1"/>
            <a:r>
              <a:rPr lang="en-US" dirty="0" err="1"/>
              <a:t>Gỉa</a:t>
            </a:r>
            <a:r>
              <a:rPr lang="en-US" dirty="0"/>
              <a:t> </a:t>
            </a:r>
            <a:r>
              <a:rPr lang="en-US" dirty="0" err="1"/>
              <a:t>sử</a:t>
            </a:r>
            <a:r>
              <a:rPr lang="en-US" dirty="0"/>
              <a:t> </a:t>
            </a:r>
            <a:r>
              <a:rPr lang="en-US" dirty="0" err="1"/>
              <a:t>đỉnh</a:t>
            </a:r>
            <a:r>
              <a:rPr lang="en-US" dirty="0"/>
              <a:t> </a:t>
            </a:r>
            <a:r>
              <a:rPr lang="en-US" dirty="0" err="1"/>
              <a:t>thứ</a:t>
            </a:r>
            <a:r>
              <a:rPr lang="en-US" dirty="0"/>
              <a:t> 2 </a:t>
            </a:r>
            <a:r>
              <a:rPr lang="en-US" dirty="0" err="1"/>
              <a:t>từ</a:t>
            </a:r>
            <a:r>
              <a:rPr lang="en-US" dirty="0"/>
              <a:t> Kevin Bacon. </a:t>
            </a:r>
            <a:r>
              <a:rPr lang="en-US" dirty="0" err="1"/>
              <a:t>Bạn</a:t>
            </a:r>
            <a:r>
              <a:rPr lang="en-US" dirty="0"/>
              <a:t> </a:t>
            </a:r>
            <a:r>
              <a:rPr lang="en-US" dirty="0" err="1"/>
              <a:t>diễn</a:t>
            </a:r>
            <a:r>
              <a:rPr lang="en-US" dirty="0"/>
              <a:t> </a:t>
            </a:r>
            <a:r>
              <a:rPr lang="en-US" dirty="0" err="1"/>
              <a:t>của</a:t>
            </a:r>
            <a:r>
              <a:rPr lang="en-US" dirty="0"/>
              <a:t> </a:t>
            </a:r>
            <a:r>
              <a:rPr lang="en-US" dirty="0" err="1"/>
              <a:t>bạn</a:t>
            </a:r>
            <a:r>
              <a:rPr lang="en-US" dirty="0"/>
              <a:t> </a:t>
            </a:r>
            <a:r>
              <a:rPr lang="en-US" dirty="0" err="1"/>
              <a:t>diễn</a:t>
            </a:r>
            <a:r>
              <a:rPr lang="en-US" dirty="0"/>
              <a:t> </a:t>
            </a:r>
            <a:r>
              <a:rPr lang="en-US" dirty="0" err="1"/>
              <a:t>anh</a:t>
            </a:r>
            <a:r>
              <a:rPr lang="en-US" dirty="0"/>
              <a:t> </a:t>
            </a:r>
            <a:r>
              <a:rPr lang="en-US" dirty="0" err="1"/>
              <a:t>ấy</a:t>
            </a:r>
            <a:r>
              <a:rPr lang="en-US" dirty="0"/>
              <a:t> </a:t>
            </a:r>
            <a:r>
              <a:rPr lang="en-US" dirty="0" err="1"/>
              <a:t>hoàn</a:t>
            </a:r>
            <a:r>
              <a:rPr lang="en-US" dirty="0"/>
              <a:t> </a:t>
            </a:r>
            <a:r>
              <a:rPr lang="en-US" dirty="0" err="1"/>
              <a:t>toàn</a:t>
            </a:r>
            <a:r>
              <a:rPr lang="en-US" dirty="0"/>
              <a:t> </a:t>
            </a:r>
            <a:r>
              <a:rPr lang="en-US" dirty="0" err="1"/>
              <a:t>là</a:t>
            </a:r>
            <a:r>
              <a:rPr lang="en-US" dirty="0"/>
              <a:t> </a:t>
            </a:r>
            <a:r>
              <a:rPr lang="en-US" dirty="0" err="1"/>
              <a:t>một</a:t>
            </a:r>
            <a:r>
              <a:rPr lang="en-US" dirty="0"/>
              <a:t> list(</a:t>
            </a:r>
            <a:r>
              <a:rPr lang="en-US" dirty="0" err="1"/>
              <a:t>nhiều</a:t>
            </a:r>
            <a:r>
              <a:rPr lang="en-US" dirty="0"/>
              <a:t> </a:t>
            </a:r>
            <a:r>
              <a:rPr lang="en-US" dirty="0" err="1"/>
              <a:t>hơn</a:t>
            </a:r>
            <a:r>
              <a:rPr lang="en-US" dirty="0"/>
              <a:t> 300,000 </a:t>
            </a:r>
            <a:r>
              <a:rPr lang="en-US" dirty="0" smtClean="0"/>
              <a:t>).</a:t>
            </a:r>
          </a:p>
          <a:p>
            <a:pPr lvl="1"/>
            <a:endParaRPr lang="en-US" dirty="0"/>
          </a:p>
        </p:txBody>
      </p:sp>
      <p:pic>
        <p:nvPicPr>
          <p:cNvPr id="4" name="Ảnh 3"/>
          <p:cNvPicPr/>
          <p:nvPr/>
        </p:nvPicPr>
        <p:blipFill>
          <a:blip r:embed="rId2"/>
          <a:stretch>
            <a:fillRect/>
          </a:stretch>
        </p:blipFill>
        <p:spPr>
          <a:xfrm>
            <a:off x="1299871" y="3526313"/>
            <a:ext cx="6530483" cy="2123827"/>
          </a:xfrm>
          <a:prstGeom prst="rect">
            <a:avLst/>
          </a:prstGeom>
        </p:spPr>
      </p:pic>
    </p:spTree>
    <p:extLst>
      <p:ext uri="{BB962C8B-B14F-4D97-AF65-F5344CB8AC3E}">
        <p14:creationId xmlns:p14="http://schemas.microsoft.com/office/powerpoint/2010/main" val="34302746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Nếu</a:t>
            </a:r>
            <a:r>
              <a:rPr lang="en-US" dirty="0"/>
              <a:t> </a:t>
            </a:r>
            <a:r>
              <a:rPr lang="en-US" dirty="0" err="1"/>
              <a:t>bạn</a:t>
            </a:r>
            <a:r>
              <a:rPr lang="en-US" dirty="0"/>
              <a:t> </a:t>
            </a:r>
            <a:r>
              <a:rPr lang="en-US" dirty="0" err="1"/>
              <a:t>cần</a:t>
            </a:r>
            <a:r>
              <a:rPr lang="en-US" dirty="0"/>
              <a:t> 1 % </a:t>
            </a:r>
            <a:r>
              <a:rPr lang="en-US" dirty="0" err="1"/>
              <a:t>của</a:t>
            </a:r>
            <a:r>
              <a:rPr lang="en-US" dirty="0"/>
              <a:t> list </a:t>
            </a:r>
            <a:r>
              <a:rPr lang="en-US" dirty="0" err="1"/>
              <a:t>trên</a:t>
            </a:r>
            <a:r>
              <a:rPr lang="en-US" dirty="0"/>
              <a:t>, </a:t>
            </a:r>
            <a:r>
              <a:rPr lang="en-US" dirty="0" err="1"/>
              <a:t>thêm</a:t>
            </a:r>
            <a:r>
              <a:rPr lang="en-US" dirty="0"/>
              <a:t> </a:t>
            </a:r>
            <a:r>
              <a:rPr lang="en-US" dirty="0" err="1"/>
              <a:t>một</a:t>
            </a:r>
            <a:r>
              <a:rPr lang="en-US" dirty="0"/>
              <a:t> filter. </a:t>
            </a:r>
            <a:r>
              <a:rPr lang="en-US" dirty="0" err="1"/>
              <a:t>Chú</a:t>
            </a:r>
            <a:r>
              <a:rPr lang="en-US" dirty="0"/>
              <a:t> ý </a:t>
            </a:r>
            <a:r>
              <a:rPr lang="en-US" dirty="0" err="1"/>
              <a:t>thêm</a:t>
            </a:r>
            <a:r>
              <a:rPr lang="en-US" dirty="0"/>
              <a:t> filter </a:t>
            </a:r>
            <a:r>
              <a:rPr lang="en-US" dirty="0" err="1"/>
              <a:t>là</a:t>
            </a:r>
            <a:r>
              <a:rPr lang="en-US" dirty="0"/>
              <a:t> </a:t>
            </a:r>
            <a:r>
              <a:rPr lang="en-US" dirty="0" err="1"/>
              <a:t>một</a:t>
            </a:r>
            <a:r>
              <a:rPr lang="en-US" dirty="0"/>
              <a:t> </a:t>
            </a:r>
            <a:r>
              <a:rPr lang="en-US" dirty="0" err="1"/>
              <a:t>bước</a:t>
            </a:r>
            <a:r>
              <a:rPr lang="en-US" dirty="0"/>
              <a:t>, do </a:t>
            </a:r>
            <a:r>
              <a:rPr lang="en-US" dirty="0" err="1"/>
              <a:t>vậy</a:t>
            </a:r>
            <a:r>
              <a:rPr lang="en-US" dirty="0"/>
              <a:t> </a:t>
            </a:r>
            <a:r>
              <a:rPr lang="en-US" dirty="0" err="1"/>
              <a:t>bạn</a:t>
            </a:r>
            <a:r>
              <a:rPr lang="en-US" dirty="0"/>
              <a:t> </a:t>
            </a:r>
            <a:r>
              <a:rPr lang="en-US" dirty="0" err="1"/>
              <a:t>sẽ</a:t>
            </a:r>
            <a:r>
              <a:rPr lang="en-US" dirty="0"/>
              <a:t> </a:t>
            </a:r>
            <a:r>
              <a:rPr lang="en-US" dirty="0" err="1"/>
              <a:t>cần</a:t>
            </a:r>
            <a:r>
              <a:rPr lang="en-US" dirty="0"/>
              <a:t> </a:t>
            </a:r>
            <a:r>
              <a:rPr lang="en-US" dirty="0" err="1"/>
              <a:t>thêm</a:t>
            </a:r>
            <a:r>
              <a:rPr lang="en-US" dirty="0"/>
              <a:t> </a:t>
            </a:r>
            <a:r>
              <a:rPr lang="en-US" dirty="0" err="1"/>
              <a:t>một</a:t>
            </a:r>
            <a:r>
              <a:rPr lang="en-US" dirty="0"/>
              <a:t> </a:t>
            </a:r>
            <a:r>
              <a:rPr lang="en-US" dirty="0" err="1"/>
              <a:t>bước</a:t>
            </a:r>
            <a:r>
              <a:rPr lang="en-US" dirty="0"/>
              <a:t> </a:t>
            </a:r>
            <a:r>
              <a:rPr lang="en-US" dirty="0" err="1"/>
              <a:t>nữa</a:t>
            </a:r>
            <a:r>
              <a:rPr lang="en-US" dirty="0"/>
              <a:t> </a:t>
            </a:r>
            <a:r>
              <a:rPr lang="en-US" dirty="0" err="1"/>
              <a:t>vào</a:t>
            </a:r>
            <a:r>
              <a:rPr lang="en-US" dirty="0"/>
              <a:t> </a:t>
            </a:r>
            <a:r>
              <a:rPr lang="en-US" dirty="0" err="1"/>
              <a:t>số</a:t>
            </a:r>
            <a:r>
              <a:rPr lang="en-US" dirty="0"/>
              <a:t> </a:t>
            </a:r>
            <a:r>
              <a:rPr lang="en-US" dirty="0" err="1"/>
              <a:t>vòng</a:t>
            </a:r>
            <a:r>
              <a:rPr lang="en-US" dirty="0"/>
              <a:t> </a:t>
            </a:r>
            <a:r>
              <a:rPr lang="en-US" dirty="0" err="1" smtClean="0"/>
              <a:t>lặp</a:t>
            </a:r>
            <a:endParaRPr lang="en-US" dirty="0" smtClean="0"/>
          </a:p>
          <a:p>
            <a:pPr lvl="1"/>
            <a:endParaRPr lang="en-US" dirty="0"/>
          </a:p>
        </p:txBody>
      </p:sp>
      <p:pic>
        <p:nvPicPr>
          <p:cNvPr id="4" name="Ảnh 3"/>
          <p:cNvPicPr/>
          <p:nvPr/>
        </p:nvPicPr>
        <p:blipFill>
          <a:blip r:embed="rId2"/>
          <a:stretch>
            <a:fillRect/>
          </a:stretch>
        </p:blipFill>
        <p:spPr>
          <a:xfrm>
            <a:off x="1297547" y="3019583"/>
            <a:ext cx="6738870" cy="2553503"/>
          </a:xfrm>
          <a:prstGeom prst="rect">
            <a:avLst/>
          </a:prstGeom>
        </p:spPr>
      </p:pic>
    </p:spTree>
    <p:extLst>
      <p:ext uri="{BB962C8B-B14F-4D97-AF65-F5344CB8AC3E}">
        <p14:creationId xmlns:p14="http://schemas.microsoft.com/office/powerpoint/2010/main" val="23196791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a:t>ướng</a:t>
            </a:r>
            <a:r>
              <a:rPr lang="en-US" dirty="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a:t>ướng</a:t>
            </a:r>
            <a:r>
              <a:rPr lang="en-US" dirty="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10202" y="2894695"/>
            <a:ext cx="9222443" cy="1106599"/>
          </a:xfrm>
          <a:prstGeom prst="rect">
            <a:avLst/>
          </a:prstGeom>
        </p:spPr>
      </p:pic>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a:t>thì</a:t>
            </a:r>
            <a:r>
              <a:rPr lang="en-US" dirty="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Tree>
    <p:extLst>
      <p:ext uri="{BB962C8B-B14F-4D97-AF65-F5344CB8AC3E}">
        <p14:creationId xmlns:p14="http://schemas.microsoft.com/office/powerpoint/2010/main" val="2131677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RDF </a:t>
            </a:r>
            <a:r>
              <a:rPr lang="en-US" dirty="0" err="1" smtClean="0"/>
              <a:t>tức</a:t>
            </a:r>
            <a:r>
              <a:rPr lang="en-US" dirty="0" smtClean="0"/>
              <a:t> </a:t>
            </a:r>
            <a:r>
              <a:rPr lang="en-US" dirty="0" err="1" smtClean="0"/>
              <a:t>là</a:t>
            </a:r>
            <a:r>
              <a:rPr lang="en-US" dirty="0" smtClean="0"/>
              <a:t> Resource Description Format</a:t>
            </a:r>
          </a:p>
          <a:p>
            <a:endParaRPr lang="en-US" dirty="0"/>
          </a:p>
        </p:txBody>
      </p:sp>
      <p:sp>
        <p:nvSpPr>
          <p:cNvPr id="4" name="Title 1"/>
          <p:cNvSpPr>
            <a:spLocks noGrp="1"/>
          </p:cNvSpPr>
          <p:nvPr>
            <p:ph type="title"/>
          </p:nvPr>
        </p:nvSpPr>
        <p:spPr/>
        <p:txBody>
          <a:bodyPr>
            <a:normAutofit/>
          </a:bodyPr>
          <a:lstStyle/>
          <a:p>
            <a:pPr algn="l"/>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ngoài</a:t>
            </a:r>
            <a:r>
              <a:rPr lang="en-US" dirty="0" smtClean="0"/>
              <a:t> </a:t>
            </a:r>
            <a:r>
              <a:rPr lang="en-US" dirty="0" err="1" smtClean="0"/>
              <a:t>với</a:t>
            </a:r>
            <a:r>
              <a:rPr lang="en-US" dirty="0" smtClean="0"/>
              <a:t> </a:t>
            </a:r>
            <a:r>
              <a:rPr lang="en-US" dirty="0" err="1" smtClean="0"/>
              <a:t>chuẩn</a:t>
            </a:r>
            <a:r>
              <a:rPr lang="en-US" dirty="0" smtClean="0"/>
              <a:t> RDF</a:t>
            </a:r>
            <a:endParaRPr lang="en-US" dirty="0"/>
          </a:p>
        </p:txBody>
      </p:sp>
      <p:pic>
        <p:nvPicPr>
          <p:cNvPr id="5" name="Picture 4"/>
          <p:cNvPicPr>
            <a:picLocks noChangeAspect="1"/>
          </p:cNvPicPr>
          <p:nvPr/>
        </p:nvPicPr>
        <p:blipFill>
          <a:blip r:embed="rId2"/>
          <a:stretch>
            <a:fillRect/>
          </a:stretch>
        </p:blipFill>
        <p:spPr>
          <a:xfrm>
            <a:off x="2782185" y="2292852"/>
            <a:ext cx="6247619" cy="4019048"/>
          </a:xfrm>
          <a:prstGeom prst="rect">
            <a:avLst/>
          </a:prstGeom>
        </p:spPr>
      </p:pic>
    </p:spTree>
    <p:extLst>
      <p:ext uri="{BB962C8B-B14F-4D97-AF65-F5344CB8AC3E}">
        <p14:creationId xmlns:p14="http://schemas.microsoft.com/office/powerpoint/2010/main" val="16831889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Tree>
    <p:extLst>
      <p:ext uri="{BB962C8B-B14F-4D97-AF65-F5344CB8AC3E}">
        <p14:creationId xmlns:p14="http://schemas.microsoft.com/office/powerpoint/2010/main" val="17038606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Với</a:t>
            </a:r>
            <a:r>
              <a:rPr lang="en-US" dirty="0"/>
              <a:t> </a:t>
            </a:r>
            <a:r>
              <a:rPr lang="en-US" dirty="0" err="1"/>
              <a:t>nó</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lấy</a:t>
            </a:r>
            <a:r>
              <a:rPr lang="en-US" dirty="0"/>
              <a:t> </a:t>
            </a:r>
            <a:r>
              <a:rPr lang="en-US" dirty="0" err="1"/>
              <a:t>điểm</a:t>
            </a:r>
            <a:r>
              <a:rPr lang="en-US" dirty="0"/>
              <a:t> </a:t>
            </a:r>
            <a:r>
              <a:rPr lang="en-US" dirty="0" err="1"/>
              <a:t>BarycenterScorer</a:t>
            </a:r>
            <a:r>
              <a:rPr lang="en-US" dirty="0"/>
              <a:t> </a:t>
            </a:r>
            <a:r>
              <a:rPr lang="en-US" dirty="0" err="1"/>
              <a:t>của</a:t>
            </a:r>
            <a:r>
              <a:rPr lang="en-US" dirty="0"/>
              <a:t> </a:t>
            </a:r>
            <a:r>
              <a:rPr lang="en-US" dirty="0" err="1"/>
              <a:t>nhiều</a:t>
            </a:r>
            <a:r>
              <a:rPr lang="en-US" dirty="0"/>
              <a:t> node. </a:t>
            </a:r>
            <a:r>
              <a:rPr lang="en-US" dirty="0" err="1"/>
              <a:t>Hãy</a:t>
            </a:r>
            <a:r>
              <a:rPr lang="en-US" dirty="0"/>
              <a:t> </a:t>
            </a:r>
            <a:r>
              <a:rPr lang="en-US" dirty="0" err="1"/>
              <a:t>tìm</a:t>
            </a:r>
            <a:r>
              <a:rPr lang="en-US" dirty="0"/>
              <a:t> </a:t>
            </a:r>
            <a:r>
              <a:rPr lang="en-US" dirty="0" err="1"/>
              <a:t>ra</a:t>
            </a:r>
            <a:r>
              <a:rPr lang="en-US" dirty="0"/>
              <a:t> </a:t>
            </a:r>
            <a:r>
              <a:rPr lang="en-US" dirty="0" err="1"/>
              <a:t>những</a:t>
            </a:r>
            <a:r>
              <a:rPr lang="en-US" dirty="0"/>
              <a:t> </a:t>
            </a:r>
            <a:r>
              <a:rPr lang="en-US" dirty="0" err="1"/>
              <a:t>điểm</a:t>
            </a:r>
            <a:r>
              <a:rPr lang="en-US" dirty="0"/>
              <a:t> </a:t>
            </a:r>
            <a:r>
              <a:rPr lang="en-US" dirty="0" err="1"/>
              <a:t>đó</a:t>
            </a:r>
            <a:r>
              <a:rPr lang="en-US" dirty="0" smtClean="0"/>
              <a:t>:</a:t>
            </a:r>
          </a:p>
          <a:p>
            <a:pPr lvl="1"/>
            <a:endParaRPr lang="en-US" dirty="0"/>
          </a:p>
          <a:p>
            <a:pPr lvl="1"/>
            <a:endParaRPr lang="en-US" dirty="0"/>
          </a:p>
        </p:txBody>
      </p:sp>
      <p:pic>
        <p:nvPicPr>
          <p:cNvPr id="5" name="Ảnh 4"/>
          <p:cNvPicPr/>
          <p:nvPr/>
        </p:nvPicPr>
        <p:blipFill>
          <a:blip r:embed="rId2"/>
          <a:stretch>
            <a:fillRect/>
          </a:stretch>
        </p:blipFill>
        <p:spPr>
          <a:xfrm>
            <a:off x="1606670" y="3063696"/>
            <a:ext cx="8869913" cy="1714366"/>
          </a:xfrm>
          <a:prstGeom prst="rect">
            <a:avLst/>
          </a:prstGeom>
        </p:spPr>
      </p:pic>
    </p:spTree>
    <p:extLst>
      <p:ext uri="{BB962C8B-B14F-4D97-AF65-F5344CB8AC3E}">
        <p14:creationId xmlns:p14="http://schemas.microsoft.com/office/powerpoint/2010/main" val="40835082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BarycenterScorer</a:t>
            </a:r>
            <a:r>
              <a:rPr lang="en-US" dirty="0"/>
              <a:t> </a:t>
            </a:r>
            <a:r>
              <a:rPr lang="en-US" dirty="0" err="1"/>
              <a:t>thì</a:t>
            </a:r>
            <a:r>
              <a:rPr lang="en-US" dirty="0"/>
              <a:t> </a:t>
            </a:r>
            <a:r>
              <a:rPr lang="en-US" dirty="0" err="1"/>
              <a:t>nhanh</a:t>
            </a:r>
            <a:r>
              <a:rPr lang="en-US" dirty="0"/>
              <a:t>, </a:t>
            </a:r>
            <a:r>
              <a:rPr lang="en-US" dirty="0" err="1"/>
              <a:t>nhưng</a:t>
            </a:r>
            <a:r>
              <a:rPr lang="en-US" dirty="0"/>
              <a:t> </a:t>
            </a:r>
            <a:r>
              <a:rPr lang="en-US" dirty="0" err="1"/>
              <a:t>chậm</a:t>
            </a:r>
            <a:r>
              <a:rPr lang="en-US" dirty="0"/>
              <a:t> ở </a:t>
            </a:r>
            <a:r>
              <a:rPr lang="en-US" dirty="0" err="1"/>
              <a:t>quá</a:t>
            </a:r>
            <a:r>
              <a:rPr lang="en-US" dirty="0"/>
              <a:t> </a:t>
            </a:r>
            <a:r>
              <a:rPr lang="en-US" dirty="0" err="1"/>
              <a:t>trình</a:t>
            </a:r>
            <a:r>
              <a:rPr lang="en-US" dirty="0"/>
              <a:t> </a:t>
            </a:r>
            <a:r>
              <a:rPr lang="en-US" dirty="0" err="1"/>
              <a:t>chuyễn</a:t>
            </a:r>
            <a:r>
              <a:rPr lang="en-US" dirty="0"/>
              <a:t> </a:t>
            </a:r>
            <a:r>
              <a:rPr lang="en-US" dirty="0" err="1"/>
              <a:t>đổi</a:t>
            </a:r>
            <a:r>
              <a:rPr lang="en-US" dirty="0"/>
              <a:t> </a:t>
            </a:r>
            <a:r>
              <a:rPr lang="en-US" dirty="0" err="1"/>
              <a:t>giữa</a:t>
            </a:r>
            <a:r>
              <a:rPr lang="en-US" dirty="0"/>
              <a:t> </a:t>
            </a:r>
            <a:r>
              <a:rPr lang="en-US" dirty="0" err="1"/>
              <a:t>các</a:t>
            </a:r>
            <a:r>
              <a:rPr lang="en-US" dirty="0"/>
              <a:t> </a:t>
            </a:r>
            <a:r>
              <a:rPr lang="en-US" dirty="0" err="1"/>
              <a:t>bạn</a:t>
            </a:r>
            <a:r>
              <a:rPr lang="en-US" dirty="0"/>
              <a:t> </a:t>
            </a:r>
            <a:r>
              <a:rPr lang="en-US" dirty="0" err="1"/>
              <a:t>diện</a:t>
            </a:r>
            <a:r>
              <a:rPr lang="en-US" dirty="0"/>
              <a:t> </a:t>
            </a:r>
            <a:r>
              <a:rPr lang="en-US" dirty="0" err="1"/>
              <a:t>được</a:t>
            </a:r>
            <a:r>
              <a:rPr lang="en-US" dirty="0"/>
              <a:t> </a:t>
            </a:r>
            <a:r>
              <a:rPr lang="en-US" dirty="0" err="1"/>
              <a:t>thêm</a:t>
            </a:r>
            <a:r>
              <a:rPr lang="en-US" dirty="0"/>
              <a:t> </a:t>
            </a:r>
            <a:r>
              <a:rPr lang="en-US" dirty="0" err="1"/>
              <a:t>vào</a:t>
            </a:r>
            <a:r>
              <a:rPr lang="en-US" dirty="0"/>
              <a:t>:</a:t>
            </a:r>
          </a:p>
          <a:p>
            <a:pPr lvl="1"/>
            <a:endParaRPr lang="en-US" dirty="0"/>
          </a:p>
        </p:txBody>
      </p:sp>
      <p:pic>
        <p:nvPicPr>
          <p:cNvPr id="6" name="Ảnh 5"/>
          <p:cNvPicPr/>
          <p:nvPr/>
        </p:nvPicPr>
        <p:blipFill>
          <a:blip r:embed="rId2"/>
          <a:stretch>
            <a:fillRect/>
          </a:stretch>
        </p:blipFill>
        <p:spPr>
          <a:xfrm>
            <a:off x="1520735" y="3083645"/>
            <a:ext cx="6721743" cy="2961622"/>
          </a:xfrm>
          <a:prstGeom prst="rect">
            <a:avLst/>
          </a:prstGeom>
        </p:spPr>
      </p:pic>
    </p:spTree>
    <p:extLst>
      <p:ext uri="{BB962C8B-B14F-4D97-AF65-F5344CB8AC3E}">
        <p14:creationId xmlns:p14="http://schemas.microsoft.com/office/powerpoint/2010/main" val="32244174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kết</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smtClean="0"/>
              <a:t>Cảm ơn thầy cô và các bạn đã lắng nghe!</a:t>
            </a:r>
            <a:endParaRPr lang="en-US" sz="4800"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với</a:t>
            </a:r>
            <a:r>
              <a:rPr lang="en-US" dirty="0"/>
              <a:t> </a:t>
            </a:r>
            <a:r>
              <a:rPr lang="en-US" dirty="0" err="1"/>
              <a:t>chuẩn</a:t>
            </a:r>
            <a:r>
              <a:rPr lang="en-US" dirty="0"/>
              <a:t> RDF</a:t>
            </a:r>
          </a:p>
        </p:txBody>
      </p:sp>
      <p:sp>
        <p:nvSpPr>
          <p:cNvPr id="3" name="Content Placeholder 2"/>
          <p:cNvSpPr>
            <a:spLocks noGrp="1"/>
          </p:cNvSpPr>
          <p:nvPr>
            <p:ph idx="1"/>
          </p:nvPr>
        </p:nvSpPr>
        <p:spPr/>
        <p:txBody>
          <a:bodyPr>
            <a:normAutofit/>
          </a:bodyPr>
          <a:lstStyle/>
          <a:p>
            <a:r>
              <a:rPr lang="en-US" sz="3000" dirty="0" err="1" smtClean="0"/>
              <a:t>Để</a:t>
            </a:r>
            <a:r>
              <a:rPr lang="en-US" sz="3000" dirty="0" smtClean="0"/>
              <a:t> </a:t>
            </a:r>
            <a:r>
              <a:rPr lang="en-US" sz="3000" dirty="0" err="1" smtClean="0"/>
              <a:t>mô</a:t>
            </a:r>
            <a:r>
              <a:rPr lang="en-US" sz="3000" dirty="0" smtClean="0"/>
              <a:t> </a:t>
            </a:r>
            <a:r>
              <a:rPr lang="en-US" sz="3000" dirty="0" err="1" smtClean="0"/>
              <a:t>hình</a:t>
            </a:r>
            <a:r>
              <a:rPr lang="en-US" sz="3000" dirty="0" smtClean="0"/>
              <a:t> </a:t>
            </a:r>
            <a:r>
              <a:rPr lang="en-US" sz="3000" dirty="0" err="1" smtClean="0"/>
              <a:t>lại</a:t>
            </a:r>
            <a:r>
              <a:rPr lang="en-US" sz="3000" dirty="0" smtClean="0"/>
              <a:t> </a:t>
            </a:r>
            <a:r>
              <a:rPr lang="en-US" sz="3000" dirty="0" err="1" smtClean="0"/>
              <a:t>sự</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các</a:t>
            </a:r>
            <a:r>
              <a:rPr lang="en-US" sz="3000" dirty="0" smtClean="0"/>
              <a:t> URL, </a:t>
            </a:r>
            <a:r>
              <a:rPr lang="en-US" sz="3000" dirty="0" err="1" smtClean="0"/>
              <a:t>người</a:t>
            </a:r>
            <a:r>
              <a:rPr lang="en-US" sz="3000" dirty="0" smtClean="0"/>
              <a:t> ta </a:t>
            </a:r>
            <a:r>
              <a:rPr lang="en-US" sz="3000" dirty="0" err="1" smtClean="0"/>
              <a:t>vẫn</a:t>
            </a:r>
            <a:r>
              <a:rPr lang="en-US" sz="3000" dirty="0" smtClean="0"/>
              <a:t> </a:t>
            </a:r>
            <a:r>
              <a:rPr lang="en-US" sz="3000" dirty="0" err="1" smtClean="0"/>
              <a:t>sẽ</a:t>
            </a:r>
            <a:r>
              <a:rPr lang="en-US" sz="3000" dirty="0" smtClean="0"/>
              <a:t> </a:t>
            </a:r>
            <a:r>
              <a:rPr lang="en-US" sz="3000" dirty="0" err="1" smtClean="0"/>
              <a:t>dùng</a:t>
            </a:r>
            <a:r>
              <a:rPr lang="en-US" sz="3000" dirty="0" smtClean="0"/>
              <a:t> graph store. </a:t>
            </a:r>
            <a:r>
              <a:rPr lang="en-US" sz="3000" dirty="0" err="1" smtClean="0"/>
              <a:t>Tuy</a:t>
            </a:r>
            <a:r>
              <a:rPr lang="en-US" sz="3000" dirty="0" smtClean="0"/>
              <a:t> </a:t>
            </a:r>
            <a:r>
              <a:rPr lang="en-US" sz="3000" dirty="0" err="1" smtClean="0"/>
              <a:t>nhiên</a:t>
            </a:r>
            <a:r>
              <a:rPr lang="en-US" sz="3000" dirty="0" smtClean="0"/>
              <a:t> </a:t>
            </a:r>
            <a:r>
              <a:rPr lang="en-US" sz="3000" dirty="0" err="1" smtClean="0"/>
              <a:t>cũng</a:t>
            </a:r>
            <a:r>
              <a:rPr lang="en-US" sz="3000" dirty="0" smtClean="0"/>
              <a:t> </a:t>
            </a:r>
            <a:r>
              <a:rPr lang="en-US" sz="3000" dirty="0" err="1" smtClean="0"/>
              <a:t>cần</a:t>
            </a:r>
            <a:r>
              <a:rPr lang="en-US" sz="3000" dirty="0" smtClean="0"/>
              <a:t> </a:t>
            </a:r>
            <a:r>
              <a:rPr lang="en-US" sz="3000" dirty="0" err="1" smtClean="0"/>
              <a:t>phải</a:t>
            </a:r>
            <a:r>
              <a:rPr lang="en-US" sz="3000" dirty="0" smtClean="0"/>
              <a:t> </a:t>
            </a:r>
            <a:r>
              <a:rPr lang="en-US" sz="3000" dirty="0" err="1" smtClean="0"/>
              <a:t>tuân</a:t>
            </a:r>
            <a:r>
              <a:rPr lang="en-US" sz="3000" dirty="0" smtClean="0"/>
              <a:t> </a:t>
            </a:r>
            <a:r>
              <a:rPr lang="en-US" sz="3000" dirty="0" err="1" smtClean="0"/>
              <a:t>thủ</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này</a:t>
            </a:r>
            <a:r>
              <a:rPr lang="en-US" sz="3000" dirty="0" smtClean="0"/>
              <a:t> </a:t>
            </a:r>
            <a:r>
              <a:rPr lang="en-US" sz="3000" dirty="0" err="1" smtClean="0"/>
              <a:t>được</a:t>
            </a:r>
            <a:r>
              <a:rPr lang="en-US" sz="3000" dirty="0" smtClean="0"/>
              <a:t> </a:t>
            </a:r>
            <a:r>
              <a:rPr lang="en-US" sz="3000" dirty="0" err="1" smtClean="0"/>
              <a:t>gói</a:t>
            </a:r>
            <a:r>
              <a:rPr lang="en-US" sz="3000" dirty="0" smtClean="0"/>
              <a:t> </a:t>
            </a:r>
            <a:r>
              <a:rPr lang="en-US" sz="3000" dirty="0" err="1" smtClean="0"/>
              <a:t>gọn</a:t>
            </a:r>
            <a:r>
              <a:rPr lang="en-US" sz="3000" dirty="0" smtClean="0"/>
              <a:t> </a:t>
            </a:r>
            <a:r>
              <a:rPr lang="en-US" sz="3000" dirty="0" err="1" smtClean="0"/>
              <a:t>trong</a:t>
            </a:r>
            <a:r>
              <a:rPr lang="en-US" sz="3000" dirty="0" smtClean="0"/>
              <a:t> 1 </a:t>
            </a:r>
            <a:r>
              <a:rPr lang="en-US" sz="3000" dirty="0" err="1" smtClean="0"/>
              <a:t>chuẩn</a:t>
            </a:r>
            <a:r>
              <a:rPr lang="en-US" sz="3000" dirty="0" smtClean="0"/>
              <a:t>, </a:t>
            </a:r>
            <a:r>
              <a:rPr lang="en-US" sz="3000" dirty="0" err="1" smtClean="0"/>
              <a:t>gọi</a:t>
            </a:r>
            <a:r>
              <a:rPr lang="en-US" sz="3000" dirty="0" smtClean="0"/>
              <a:t> </a:t>
            </a:r>
            <a:r>
              <a:rPr lang="en-US" sz="3000" dirty="0" err="1" smtClean="0"/>
              <a:t>là</a:t>
            </a:r>
            <a:r>
              <a:rPr lang="en-US" sz="3000" dirty="0" smtClean="0"/>
              <a:t> RDF.</a:t>
            </a:r>
          </a:p>
          <a:p>
            <a:r>
              <a:rPr lang="en-US" sz="3000" dirty="0" err="1" smtClean="0"/>
              <a:t>Với</a:t>
            </a:r>
            <a:r>
              <a:rPr lang="en-US" sz="3000" dirty="0" smtClean="0"/>
              <a:t> </a:t>
            </a:r>
            <a:r>
              <a:rPr lang="en-US" sz="3000" dirty="0" err="1" smtClean="0"/>
              <a:t>chuẩn</a:t>
            </a:r>
            <a:r>
              <a:rPr lang="en-US" sz="3000" dirty="0" smtClean="0"/>
              <a:t> RDF, </a:t>
            </a:r>
            <a:r>
              <a:rPr lang="en-US" sz="3000" dirty="0" err="1" smtClean="0"/>
              <a:t>mỗi</a:t>
            </a:r>
            <a:r>
              <a:rPr lang="en-US" sz="3000" dirty="0" smtClean="0"/>
              <a:t> URL </a:t>
            </a:r>
            <a:r>
              <a:rPr lang="en-US" sz="3000" dirty="0" err="1" smtClean="0"/>
              <a:t>là</a:t>
            </a:r>
            <a:r>
              <a:rPr lang="en-US" sz="3000" dirty="0" smtClean="0"/>
              <a:t> 1 </a:t>
            </a:r>
            <a:r>
              <a:rPr lang="en-US" sz="3000" dirty="0" err="1" smtClean="0"/>
              <a:t>nút</a:t>
            </a:r>
            <a:r>
              <a:rPr lang="en-US" sz="3000" dirty="0" smtClean="0"/>
              <a:t>, </a:t>
            </a:r>
            <a:r>
              <a:rPr lang="en-US" sz="3000" dirty="0" err="1" smtClean="0"/>
              <a:t>và</a:t>
            </a:r>
            <a:r>
              <a:rPr lang="en-US" sz="3000" dirty="0" smtClean="0"/>
              <a:t> </a:t>
            </a:r>
            <a:r>
              <a:rPr lang="en-US" sz="3000" dirty="0" err="1" smtClean="0"/>
              <a:t>mỗi</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giữa</a:t>
            </a:r>
            <a:r>
              <a:rPr lang="en-US" sz="3000" dirty="0" smtClean="0"/>
              <a:t> </a:t>
            </a:r>
            <a:r>
              <a:rPr lang="en-US" sz="3000" dirty="0" err="1" smtClean="0"/>
              <a:t>các</a:t>
            </a:r>
            <a:r>
              <a:rPr lang="en-US" sz="3000" dirty="0" smtClean="0"/>
              <a:t> URL </a:t>
            </a:r>
            <a:r>
              <a:rPr lang="en-US" sz="3000" dirty="0" err="1" smtClean="0"/>
              <a:t>là</a:t>
            </a:r>
            <a:r>
              <a:rPr lang="en-US" sz="3000" dirty="0" smtClean="0"/>
              <a:t> </a:t>
            </a:r>
            <a:r>
              <a:rPr lang="en-US" sz="3000" dirty="0" err="1" smtClean="0"/>
              <a:t>cạnh</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đó</a:t>
            </a:r>
            <a:r>
              <a:rPr lang="en-US" sz="3000" dirty="0" smtClean="0"/>
              <a:t>.</a:t>
            </a:r>
          </a:p>
          <a:p>
            <a:r>
              <a:rPr lang="en-US" sz="3000" dirty="0" err="1" smtClean="0"/>
              <a:t>Các</a:t>
            </a:r>
            <a:r>
              <a:rPr lang="en-US" sz="3000" dirty="0" smtClean="0"/>
              <a:t> URL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nhau</a:t>
            </a:r>
            <a:r>
              <a:rPr lang="en-US" sz="3000" dirty="0" smtClean="0"/>
              <a:t> </a:t>
            </a:r>
            <a:r>
              <a:rPr lang="en-US" sz="3000" dirty="0" err="1" smtClean="0"/>
              <a:t>khá</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Một</a:t>
            </a:r>
            <a:r>
              <a:rPr lang="en-US" sz="3000" dirty="0" smtClean="0"/>
              <a:t> </a:t>
            </a:r>
            <a:r>
              <a:rPr lang="en-US" sz="3000" dirty="0" err="1" smtClean="0"/>
              <a:t>số</a:t>
            </a:r>
            <a:r>
              <a:rPr lang="en-US" sz="3000" dirty="0" smtClean="0"/>
              <a:t> URL </a:t>
            </a:r>
            <a:r>
              <a:rPr lang="en-US" sz="3000" dirty="0" err="1" smtClean="0"/>
              <a:t>còn</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các</a:t>
            </a:r>
            <a:r>
              <a:rPr lang="en-US" sz="3000" dirty="0" smtClean="0"/>
              <a:t> URL </a:t>
            </a:r>
            <a:r>
              <a:rPr lang="en-US" sz="3000" dirty="0" err="1" smtClean="0"/>
              <a:t>khác</a:t>
            </a:r>
            <a:r>
              <a:rPr lang="en-US" sz="3000" dirty="0" smtClean="0"/>
              <a:t>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=&gt; </a:t>
            </a:r>
            <a:r>
              <a:rPr lang="en-US" sz="3000" dirty="0" err="1" smtClean="0"/>
              <a:t>Sinh</a:t>
            </a:r>
            <a:r>
              <a:rPr lang="en-US" sz="3000" dirty="0" smtClean="0"/>
              <a:t> </a:t>
            </a:r>
            <a:r>
              <a:rPr lang="en-US" sz="3000" dirty="0" err="1" smtClean="0"/>
              <a:t>ra</a:t>
            </a:r>
            <a:r>
              <a:rPr lang="en-US" sz="3000" dirty="0" smtClean="0"/>
              <a:t> 1 </a:t>
            </a:r>
            <a:r>
              <a:rPr lang="en-US" sz="3000" dirty="0" err="1" smtClean="0"/>
              <a:t>nhu</a:t>
            </a:r>
            <a:r>
              <a:rPr lang="en-US" sz="3000" dirty="0" smtClean="0"/>
              <a:t> </a:t>
            </a:r>
            <a:r>
              <a:rPr lang="en-US" sz="3000" dirty="0" err="1" smtClean="0"/>
              <a:t>cầu</a:t>
            </a:r>
            <a:r>
              <a:rPr lang="en-US" sz="3000" dirty="0" smtClean="0"/>
              <a:t> </a:t>
            </a:r>
            <a:r>
              <a:rPr lang="en-US" sz="3000" dirty="0" err="1" smtClean="0"/>
              <a:t>mới</a:t>
            </a:r>
            <a:r>
              <a:rPr lang="en-US" sz="3000" dirty="0"/>
              <a:t> </a:t>
            </a:r>
            <a:r>
              <a:rPr lang="en-US" sz="3000" dirty="0" smtClean="0"/>
              <a:t>- </a:t>
            </a:r>
            <a:r>
              <a:rPr lang="en-US" sz="3000" dirty="0" err="1" smtClean="0"/>
              <a:t>đ</a:t>
            </a:r>
            <a:r>
              <a:rPr lang="en-US" sz="3000" dirty="0" err="1" smtClean="0"/>
              <a:t>ó</a:t>
            </a:r>
            <a:r>
              <a:rPr lang="en-US" sz="3000" dirty="0" smtClean="0"/>
              <a:t> </a:t>
            </a:r>
            <a:r>
              <a:rPr lang="en-US" sz="3000" dirty="0" err="1" smtClean="0"/>
              <a:t>là</a:t>
            </a:r>
            <a:r>
              <a:rPr lang="en-US" sz="3000" dirty="0" smtClean="0"/>
              <a:t> </a:t>
            </a:r>
            <a:r>
              <a:rPr lang="en-US" sz="3000" dirty="0" err="1" smtClean="0"/>
              <a:t>truy</a:t>
            </a:r>
            <a:r>
              <a:rPr lang="en-US" sz="3000" dirty="0" smtClean="0"/>
              <a:t> </a:t>
            </a:r>
            <a:r>
              <a:rPr lang="en-US" sz="3000" dirty="0" err="1" smtClean="0"/>
              <a:t>vấn</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trên</a:t>
            </a:r>
            <a:r>
              <a:rPr lang="en-US" sz="3000" dirty="0" smtClean="0"/>
              <a:t> </a:t>
            </a:r>
            <a:r>
              <a:rPr lang="en-US" sz="3000" dirty="0" err="1" smtClean="0"/>
              <a:t>các</a:t>
            </a:r>
            <a:r>
              <a:rPr lang="en-US" sz="3000" dirty="0" smtClean="0"/>
              <a:t> URL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a:t>
            </a:r>
            <a:r>
              <a:rPr lang="en-US" sz="3000" dirty="0" err="1" smtClean="0"/>
              <a:t>của</a:t>
            </a:r>
            <a:r>
              <a:rPr lang="en-US" sz="3000" dirty="0" smtClean="0"/>
              <a:t> ta.</a:t>
            </a:r>
            <a:endParaRPr lang="en-US" sz="3000" dirty="0"/>
          </a:p>
        </p:txBody>
      </p:sp>
    </p:spTree>
    <p:extLst>
      <p:ext uri="{BB962C8B-B14F-4D97-AF65-F5344CB8AC3E}">
        <p14:creationId xmlns:p14="http://schemas.microsoft.com/office/powerpoint/2010/main" val="2438091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Tình</a:t>
            </a:r>
            <a:r>
              <a:rPr lang="en-US" dirty="0" smtClean="0"/>
              <a:t> </a:t>
            </a:r>
            <a:r>
              <a:rPr lang="en-US" dirty="0" err="1" smtClean="0"/>
              <a:t>huống</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a:xfrm>
            <a:off x="838200" y="1825624"/>
            <a:ext cx="10515600" cy="4486275"/>
          </a:xfrm>
        </p:spPr>
        <p:txBody>
          <a:bodyPr/>
          <a:lstStyle/>
          <a:p>
            <a:pPr lvl="1"/>
            <a:endParaRPr lang="en-US" dirty="0" smtClean="0"/>
          </a:p>
        </p:txBody>
      </p:sp>
      <p:sp>
        <p:nvSpPr>
          <p:cNvPr id="18" name="Rectangle 17"/>
          <p:cNvSpPr/>
          <p:nvPr/>
        </p:nvSpPr>
        <p:spPr>
          <a:xfrm>
            <a:off x="2515272" y="2033285"/>
            <a:ext cx="627017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Phân</a:t>
            </a:r>
            <a:r>
              <a:rPr lang="en-US" sz="3000" dirty="0" smtClean="0">
                <a:solidFill>
                  <a:schemeClr val="tx1"/>
                </a:solidFill>
              </a:rPr>
              <a:t> </a:t>
            </a:r>
            <a:r>
              <a:rPr lang="en-US" sz="3000" dirty="0" err="1" smtClean="0">
                <a:solidFill>
                  <a:schemeClr val="tx1"/>
                </a:solidFill>
              </a:rPr>
              <a:t>tích</a:t>
            </a:r>
            <a:r>
              <a:rPr lang="en-US" sz="3000" dirty="0" smtClean="0">
                <a:solidFill>
                  <a:schemeClr val="tx1"/>
                </a:solidFill>
              </a:rPr>
              <a:t> </a:t>
            </a:r>
            <a:r>
              <a:rPr lang="en-US" sz="3000" dirty="0" err="1" smtClean="0">
                <a:solidFill>
                  <a:schemeClr val="tx1"/>
                </a:solidFill>
              </a:rPr>
              <a:t>liên</a:t>
            </a:r>
            <a:r>
              <a:rPr lang="en-US" sz="3000" dirty="0" smtClean="0">
                <a:solidFill>
                  <a:schemeClr val="tx1"/>
                </a:solidFill>
              </a:rPr>
              <a:t> </a:t>
            </a:r>
            <a:r>
              <a:rPr lang="en-US" sz="3000" dirty="0" err="1" smtClean="0">
                <a:solidFill>
                  <a:schemeClr val="tx1"/>
                </a:solidFill>
              </a:rPr>
              <a:t>kết</a:t>
            </a:r>
            <a:endParaRPr lang="en-US" sz="3000" dirty="0">
              <a:solidFill>
                <a:schemeClr val="tx1"/>
              </a:solidFill>
            </a:endParaRPr>
          </a:p>
        </p:txBody>
      </p:sp>
      <p:sp>
        <p:nvSpPr>
          <p:cNvPr id="19" name="Rectangle 18"/>
          <p:cNvSpPr/>
          <p:nvPr/>
        </p:nvSpPr>
        <p:spPr>
          <a:xfrm>
            <a:off x="2422565" y="2827038"/>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Sử</a:t>
            </a:r>
            <a:r>
              <a:rPr lang="en-US" sz="3000" dirty="0" smtClean="0">
                <a:solidFill>
                  <a:schemeClr val="tx1"/>
                </a:solidFill>
              </a:rPr>
              <a:t> </a:t>
            </a:r>
            <a:r>
              <a:rPr lang="en-US" sz="3000" dirty="0" err="1" smtClean="0">
                <a:solidFill>
                  <a:schemeClr val="tx1"/>
                </a:solidFill>
              </a:rPr>
              <a:t>dụng</a:t>
            </a:r>
            <a:r>
              <a:rPr lang="en-US" sz="3000" dirty="0" smtClean="0">
                <a:solidFill>
                  <a:schemeClr val="tx1"/>
                </a:solidFill>
              </a:rPr>
              <a:t> </a:t>
            </a:r>
            <a:r>
              <a:rPr lang="en-US" sz="3000" dirty="0" err="1" smtClean="0">
                <a:solidFill>
                  <a:schemeClr val="tx1"/>
                </a:solidFill>
              </a:rPr>
              <a:t>luật</a:t>
            </a:r>
            <a:r>
              <a:rPr lang="en-US" sz="3000" dirty="0" smtClean="0">
                <a:solidFill>
                  <a:schemeClr val="tx1"/>
                </a:solidFill>
              </a:rPr>
              <a:t> </a:t>
            </a:r>
            <a:r>
              <a:rPr lang="en-US" sz="3000" dirty="0" err="1" smtClean="0">
                <a:solidFill>
                  <a:schemeClr val="tx1"/>
                </a:solidFill>
              </a:rPr>
              <a:t>và</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suy</a:t>
            </a:r>
            <a:r>
              <a:rPr lang="en-US" sz="3000" dirty="0" smtClean="0">
                <a:solidFill>
                  <a:schemeClr val="tx1"/>
                </a:solidFill>
              </a:rPr>
              <a:t> </a:t>
            </a:r>
            <a:r>
              <a:rPr lang="en-US" sz="3000" dirty="0" err="1" smtClean="0">
                <a:solidFill>
                  <a:schemeClr val="tx1"/>
                </a:solidFill>
              </a:rPr>
              <a:t>dẫn</a:t>
            </a:r>
            <a:r>
              <a:rPr lang="en-US" sz="3000" dirty="0" smtClean="0">
                <a:solidFill>
                  <a:schemeClr val="tx1"/>
                </a:solidFill>
              </a:rPr>
              <a:t> </a:t>
            </a:r>
            <a:r>
              <a:rPr lang="en-US" sz="3000" dirty="0" err="1" smtClean="0">
                <a:solidFill>
                  <a:schemeClr val="tx1"/>
                </a:solidFill>
              </a:rPr>
              <a:t>trong</a:t>
            </a:r>
            <a:r>
              <a:rPr lang="en-US" sz="3000" dirty="0" smtClean="0">
                <a:solidFill>
                  <a:schemeClr val="tx1"/>
                </a:solidFill>
              </a:rPr>
              <a:t> RDF</a:t>
            </a:r>
            <a:endParaRPr lang="en-US" sz="3000" dirty="0">
              <a:solidFill>
                <a:schemeClr val="tx1"/>
              </a:solidFill>
            </a:endParaRPr>
          </a:p>
        </p:txBody>
      </p:sp>
      <p:sp>
        <p:nvSpPr>
          <p:cNvPr id="20" name="Rectangle 19"/>
          <p:cNvSpPr/>
          <p:nvPr/>
        </p:nvSpPr>
        <p:spPr>
          <a:xfrm>
            <a:off x="2515271" y="3611561"/>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Xử</a:t>
            </a:r>
            <a:r>
              <a:rPr lang="en-US" sz="3000" dirty="0" smtClean="0">
                <a:solidFill>
                  <a:schemeClr val="tx1"/>
                </a:solidFill>
              </a:rPr>
              <a:t> </a:t>
            </a:r>
            <a:r>
              <a:rPr lang="en-US" sz="3000" dirty="0" err="1" smtClean="0">
                <a:solidFill>
                  <a:schemeClr val="tx1"/>
                </a:solidFill>
              </a:rPr>
              <a:t>lý</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bộ</a:t>
            </a:r>
            <a:r>
              <a:rPr lang="en-US" sz="3000" dirty="0" smtClean="0">
                <a:solidFill>
                  <a:schemeClr val="tx1"/>
                </a:solidFill>
              </a:rPr>
              <a:t> </a:t>
            </a:r>
            <a:r>
              <a:rPr lang="en-US" sz="3000" dirty="0" err="1" smtClean="0">
                <a:solidFill>
                  <a:schemeClr val="tx1"/>
                </a:solidFill>
              </a:rPr>
              <a:t>dữ</a:t>
            </a:r>
            <a:r>
              <a:rPr lang="en-US" sz="3000" dirty="0" smtClean="0">
                <a:solidFill>
                  <a:schemeClr val="tx1"/>
                </a:solidFill>
              </a:rPr>
              <a:t> </a:t>
            </a:r>
            <a:r>
              <a:rPr lang="en-US" sz="3000" dirty="0" err="1" smtClean="0">
                <a:solidFill>
                  <a:schemeClr val="tx1"/>
                </a:solidFill>
              </a:rPr>
              <a:t>liệu</a:t>
            </a:r>
            <a:r>
              <a:rPr lang="en-US" sz="3000" dirty="0" smtClean="0">
                <a:solidFill>
                  <a:schemeClr val="tx1"/>
                </a:solidFill>
              </a:rPr>
              <a:t> </a:t>
            </a:r>
            <a:r>
              <a:rPr lang="en-US" sz="3000" dirty="0" err="1" smtClean="0">
                <a:solidFill>
                  <a:schemeClr val="tx1"/>
                </a:solidFill>
              </a:rPr>
              <a:t>mở</a:t>
            </a:r>
            <a:endParaRPr lang="en-US" sz="3000" dirty="0">
              <a:solidFill>
                <a:schemeClr val="tx1"/>
              </a:solidFill>
            </a:endParaRPr>
          </a:p>
        </p:txBody>
      </p:sp>
      <p:sp>
        <p:nvSpPr>
          <p:cNvPr id="21" name="Right Arrow 20"/>
          <p:cNvSpPr/>
          <p:nvPr/>
        </p:nvSpPr>
        <p:spPr>
          <a:xfrm>
            <a:off x="1187532" y="2248169"/>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201723" y="3041922"/>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87532" y="3837007"/>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205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liên</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pPr>
              <a:buFontTx/>
              <a:buChar char="-"/>
            </a:pPr>
            <a:r>
              <a:rPr lang="en-US" sz="3000" dirty="0" err="1" smtClean="0"/>
              <a:t>Dựa</a:t>
            </a:r>
            <a:r>
              <a:rPr lang="en-US" sz="3000" dirty="0" smtClean="0"/>
              <a:t> </a:t>
            </a:r>
            <a:r>
              <a:rPr lang="en-US" sz="3000" dirty="0" err="1" smtClean="0"/>
              <a:t>vào</a:t>
            </a:r>
            <a:r>
              <a:rPr lang="en-US" sz="3000" dirty="0" smtClean="0"/>
              <a:t> graph store, ta </a:t>
            </a:r>
            <a:r>
              <a:rPr lang="en-US" sz="3000" dirty="0" err="1" smtClean="0"/>
              <a:t>sẽ</a:t>
            </a:r>
            <a:r>
              <a:rPr lang="en-US" sz="3000" dirty="0" smtClean="0"/>
              <a:t> </a:t>
            </a:r>
            <a:r>
              <a:rPr lang="en-US" sz="3000" dirty="0" err="1" smtClean="0"/>
              <a:t>nhanh</a:t>
            </a:r>
            <a:r>
              <a:rPr lang="en-US" sz="3000" dirty="0" smtClean="0"/>
              <a:t> </a:t>
            </a:r>
            <a:r>
              <a:rPr lang="en-US" sz="3000" dirty="0" err="1" smtClean="0"/>
              <a:t>chóng</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lân</a:t>
            </a:r>
            <a:r>
              <a:rPr lang="en-US" sz="3000" dirty="0" smtClean="0"/>
              <a:t> </a:t>
            </a:r>
            <a:r>
              <a:rPr lang="en-US" sz="3000" dirty="0" err="1" smtClean="0"/>
              <a:t>cận</a:t>
            </a:r>
            <a:r>
              <a:rPr lang="en-US" sz="3000" dirty="0" smtClean="0"/>
              <a:t> </a:t>
            </a:r>
            <a:r>
              <a:rPr lang="en-US" sz="3000" dirty="0" err="1" smtClean="0"/>
              <a:t>của</a:t>
            </a:r>
            <a:r>
              <a:rPr lang="en-US" sz="3000" dirty="0" smtClean="0"/>
              <a:t> 1 </a:t>
            </a:r>
            <a:r>
              <a:rPr lang="en-US" sz="3000" dirty="0" err="1" smtClean="0"/>
              <a:t>nút</a:t>
            </a:r>
            <a:r>
              <a:rPr lang="en-US" sz="3000" dirty="0" smtClean="0"/>
              <a:t> </a:t>
            </a:r>
            <a:r>
              <a:rPr lang="en-US" sz="3000" dirty="0" err="1" smtClean="0"/>
              <a:t>cho</a:t>
            </a:r>
            <a:r>
              <a:rPr lang="en-US" sz="3000" dirty="0" smtClean="0"/>
              <a:t> </a:t>
            </a:r>
            <a:r>
              <a:rPr lang="en-US" sz="3000" dirty="0" err="1" smtClean="0"/>
              <a:t>trước</a:t>
            </a:r>
            <a:r>
              <a:rPr lang="en-US" sz="3000" dirty="0" smtClean="0"/>
              <a:t>.</a:t>
            </a:r>
          </a:p>
          <a:p>
            <a:pPr>
              <a:buFontTx/>
              <a:buChar char="-"/>
            </a:pPr>
            <a:r>
              <a:rPr lang="en-US" sz="3000" dirty="0" err="1" smtClean="0"/>
              <a:t>Tính</a:t>
            </a:r>
            <a:r>
              <a:rPr lang="en-US" sz="3000" dirty="0" smtClean="0"/>
              <a:t> </a:t>
            </a:r>
            <a:r>
              <a:rPr lang="en-US" sz="3000" dirty="0" err="1" smtClean="0"/>
              <a:t>năng</a:t>
            </a:r>
            <a:r>
              <a:rPr lang="en-US" sz="3000" dirty="0" smtClean="0"/>
              <a:t> </a:t>
            </a:r>
            <a:r>
              <a:rPr lang="en-US" sz="3000" dirty="0" err="1" smtClean="0"/>
              <a:t>này</a:t>
            </a:r>
            <a:r>
              <a:rPr lang="en-US" sz="3000" dirty="0" smtClean="0"/>
              <a:t> </a:t>
            </a:r>
            <a:r>
              <a:rPr lang="en-US" sz="3000" dirty="0" err="1" smtClean="0"/>
              <a:t>thường</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trong</a:t>
            </a:r>
            <a:r>
              <a:rPr lang="en-US" sz="3000" dirty="0" smtClean="0"/>
              <a:t>:</a:t>
            </a:r>
            <a:endParaRPr lang="en-US" sz="3000" dirty="0"/>
          </a:p>
          <a:p>
            <a:pPr lvl="1"/>
            <a:r>
              <a:rPr lang="en-US" sz="3000" dirty="0" err="1" smtClean="0"/>
              <a:t>Mạng</a:t>
            </a:r>
            <a:r>
              <a:rPr lang="en-US" sz="3000" dirty="0" smtClean="0"/>
              <a:t> </a:t>
            </a:r>
            <a:r>
              <a:rPr lang="en-US" sz="3000" dirty="0" err="1" smtClean="0"/>
              <a:t>xã</a:t>
            </a:r>
            <a:r>
              <a:rPr lang="en-US" sz="3000" dirty="0" smtClean="0"/>
              <a:t> </a:t>
            </a:r>
            <a:r>
              <a:rPr lang="en-US" sz="3000" dirty="0" err="1" smtClean="0"/>
              <a:t>hội</a:t>
            </a:r>
            <a:endParaRPr lang="en-US" sz="3000" dirty="0" smtClean="0"/>
          </a:p>
          <a:p>
            <a:pPr lvl="1"/>
            <a:r>
              <a:rPr lang="en-US" sz="3000" dirty="0" err="1" smtClean="0"/>
              <a:t>Dịch</a:t>
            </a:r>
            <a:r>
              <a:rPr lang="en-US" sz="3000" dirty="0" smtClean="0"/>
              <a:t> </a:t>
            </a:r>
            <a:r>
              <a:rPr lang="en-US" sz="3000" dirty="0" err="1" smtClean="0"/>
              <a:t>thuật</a:t>
            </a:r>
            <a:r>
              <a:rPr lang="en-US" sz="3000" dirty="0" smtClean="0"/>
              <a:t>, </a:t>
            </a:r>
            <a:r>
              <a:rPr lang="en-US" sz="3000" dirty="0" err="1" smtClean="0"/>
              <a:t>xử</a:t>
            </a:r>
            <a:r>
              <a:rPr lang="en-US" sz="3000" dirty="0" smtClean="0"/>
              <a:t> </a:t>
            </a:r>
            <a:r>
              <a:rPr lang="en-US" sz="3000" dirty="0" err="1" smtClean="0"/>
              <a:t>lý</a:t>
            </a:r>
            <a:r>
              <a:rPr lang="en-US" sz="3000" dirty="0" smtClean="0"/>
              <a:t> </a:t>
            </a:r>
            <a:r>
              <a:rPr lang="en-US" sz="3000" dirty="0" err="1" smtClean="0"/>
              <a:t>ngôn</a:t>
            </a:r>
            <a:r>
              <a:rPr lang="en-US" sz="3000" dirty="0" smtClean="0"/>
              <a:t> </a:t>
            </a:r>
            <a:r>
              <a:rPr lang="en-US" sz="3000" dirty="0" err="1" smtClean="0"/>
              <a:t>ngữ</a:t>
            </a:r>
            <a:r>
              <a:rPr lang="en-US" sz="3000" dirty="0" smtClean="0"/>
              <a:t> </a:t>
            </a:r>
            <a:r>
              <a:rPr lang="en-US" sz="3000" dirty="0" err="1" smtClean="0"/>
              <a:t>tự</a:t>
            </a:r>
            <a:r>
              <a:rPr lang="en-US" sz="3000" dirty="0" smtClean="0"/>
              <a:t> </a:t>
            </a:r>
            <a:r>
              <a:rPr lang="en-US" sz="3000" dirty="0" err="1" smtClean="0"/>
              <a:t>nhiên</a:t>
            </a:r>
            <a:r>
              <a:rPr lang="en-US" sz="3000" dirty="0" smtClean="0"/>
              <a:t>.</a:t>
            </a:r>
          </a:p>
          <a:p>
            <a:pPr marL="457200" lvl="1" indent="0">
              <a:buNone/>
            </a:pPr>
            <a:endParaRPr lang="en-US" sz="3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2" y="3924823"/>
            <a:ext cx="4696918" cy="2933177"/>
          </a:xfrm>
          <a:prstGeom prst="rect">
            <a:avLst/>
          </a:prstGeom>
        </p:spPr>
      </p:pic>
    </p:spTree>
    <p:extLst>
      <p:ext uri="{BB962C8B-B14F-4D97-AF65-F5344CB8AC3E}">
        <p14:creationId xmlns:p14="http://schemas.microsoft.com/office/powerpoint/2010/main" val="152797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890</TotalTime>
  <Words>3734</Words>
  <Application>Microsoft Office PowerPoint</Application>
  <PresentationFormat>Widescreen</PresentationFormat>
  <Paragraphs>364</Paragraphs>
  <Slides>65</Slides>
  <Notes>3</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65</vt:i4>
      </vt:variant>
    </vt:vector>
  </HeadingPairs>
  <TitlesOfParts>
    <vt:vector size="87" baseType="lpstr">
      <vt:lpstr>Arial</vt:lpstr>
      <vt:lpstr>Arial (Body)</vt:lpstr>
      <vt:lpstr>Calibri</vt:lpstr>
      <vt:lpstr>Calibri Light</vt:lpstr>
      <vt:lpstr>FontAwesome</vt:lpstr>
      <vt:lpstr>Helvetica Light</vt:lpstr>
      <vt:lpstr>Lato Black</vt:lpstr>
      <vt:lpstr>Lato Bold</vt:lpstr>
      <vt:lpstr>Lato Light</vt:lpstr>
      <vt:lpstr>Lato Regular</vt:lpstr>
      <vt:lpstr>MS PGothic</vt:lpstr>
      <vt:lpstr>MS PGothic</vt:lpstr>
      <vt:lpstr>Open Sans</vt:lpstr>
      <vt:lpstr>Open Sans Light</vt:lpstr>
      <vt:lpstr>Raleway</vt:lpstr>
      <vt:lpstr>Roboto</vt:lpstr>
      <vt:lpstr>Roboto Black</vt:lpstr>
      <vt:lpstr>Roboto Light</vt:lpstr>
      <vt:lpstr>Segoe UI</vt:lpstr>
      <vt:lpstr>Times New Roman</vt:lpstr>
      <vt:lpstr>Wingdings</vt:lpstr>
      <vt:lpstr>Office Theme</vt:lpstr>
      <vt:lpstr>PowerPoint Presentation</vt:lpstr>
      <vt:lpstr>PowerPoint Presentation</vt:lpstr>
      <vt:lpstr>GRAPH STORE</vt:lpstr>
      <vt:lpstr>GRAPH STORE</vt:lpstr>
      <vt:lpstr>GRAPH STORE</vt:lpstr>
      <vt:lpstr>Liên kết dữ liệu ngoài với chuẩn RDF</vt:lpstr>
      <vt:lpstr>Liên kết dữ liệu ngoài với chuẩn RDF</vt:lpstr>
      <vt:lpstr>Tình huống sử dụng</vt:lpstr>
      <vt:lpstr>Phân tích liên kết</vt:lpstr>
      <vt:lpstr>Sử dụng luật và suy dẫn trong RDF</vt:lpstr>
      <vt:lpstr>Sử dụng luật và suy dẫn trong RDF</vt:lpstr>
      <vt:lpstr>Semantic Web Stack</vt:lpstr>
      <vt:lpstr>Xử lý các bộ dữ liệu mở</vt:lpstr>
      <vt:lpstr>PowerPoint Presentation</vt:lpstr>
      <vt:lpstr>PowerPoint Presentation</vt:lpstr>
      <vt:lpstr>PowerPoint Presentation</vt:lpstr>
      <vt:lpstr>PowerPoint Presentation</vt:lpstr>
      <vt:lpstr>PowerPoint Presentation</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CHỈ MỤC VÀ THUẬT TOÁN NEO4J</vt:lpstr>
      <vt:lpstr>REST</vt:lpstr>
      <vt:lpstr>REST(tt)</vt:lpstr>
      <vt:lpstr>REST(tt)</vt:lpstr>
      <vt:lpstr>REST(tt)</vt:lpstr>
      <vt:lpstr>Indexes( Chỉ Mục)</vt:lpstr>
      <vt:lpstr>Indexes( tt)</vt:lpstr>
      <vt:lpstr>Indexes( tt)</vt:lpstr>
      <vt:lpstr>Indexes( tt)</vt:lpstr>
      <vt:lpstr>Indexes( tt)</vt:lpstr>
      <vt:lpstr>Indexes( tt)</vt:lpstr>
      <vt:lpstr>Indexes( tt)</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Tổng kết</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Trương Thanh Sỉ</cp:lastModifiedBy>
  <cp:revision>125</cp:revision>
  <dcterms:created xsi:type="dcterms:W3CDTF">2015-09-01T14:51:33Z</dcterms:created>
  <dcterms:modified xsi:type="dcterms:W3CDTF">2015-11-18T02:11:24Z</dcterms:modified>
</cp:coreProperties>
</file>