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322" r:id="rId3"/>
    <p:sldId id="323" r:id="rId4"/>
    <p:sldId id="310" r:id="rId5"/>
    <p:sldId id="313" r:id="rId6"/>
    <p:sldId id="312" r:id="rId7"/>
    <p:sldId id="317" r:id="rId8"/>
    <p:sldId id="319" r:id="rId9"/>
    <p:sldId id="320" r:id="rId10"/>
    <p:sldId id="321" r:id="rId11"/>
    <p:sldId id="314" r:id="rId12"/>
    <p:sldId id="315" r:id="rId13"/>
    <p:sldId id="316"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3399"/>
    <a:srgbClr val="003366"/>
    <a:srgbClr val="00808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654F7-F36B-4683-8C63-0FDE8F62BE6C}" type="datetimeFigureOut">
              <a:rPr lang="en-US" smtClean="0"/>
              <a:t>11/16/2015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9949-6EB4-4BD9-98BC-F67CF0FC0C1F}" type="slidenum">
              <a:rPr lang="en-US" smtClean="0"/>
              <a:t>‹#›</a:t>
            </a:fld>
            <a:endParaRPr lang="en-US"/>
          </a:p>
        </p:txBody>
      </p:sp>
    </p:spTree>
    <p:extLst>
      <p:ext uri="{BB962C8B-B14F-4D97-AF65-F5344CB8AC3E}">
        <p14:creationId xmlns:p14="http://schemas.microsoft.com/office/powerpoint/2010/main" val="264881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4</a:t>
            </a:fld>
            <a:endParaRPr lang="id-ID">
              <a:solidFill>
                <a:prstClr val="black"/>
              </a:solidFill>
            </a:endParaRPr>
          </a:p>
        </p:txBody>
      </p:sp>
    </p:spTree>
    <p:extLst>
      <p:ext uri="{BB962C8B-B14F-4D97-AF65-F5344CB8AC3E}">
        <p14:creationId xmlns:p14="http://schemas.microsoft.com/office/powerpoint/2010/main" val="43036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solidFill>
                  <a:prstClr val="black"/>
                </a:solidFill>
              </a:rPr>
              <a:pPr/>
              <a:t>6</a:t>
            </a:fld>
            <a:endParaRPr lang="ms-MY">
              <a:solidFill>
                <a:prstClr val="black"/>
              </a:solidFill>
            </a:endParaRPr>
          </a:p>
        </p:txBody>
      </p:sp>
    </p:spTree>
    <p:extLst>
      <p:ext uri="{BB962C8B-B14F-4D97-AF65-F5344CB8AC3E}">
        <p14:creationId xmlns:p14="http://schemas.microsoft.com/office/powerpoint/2010/main" val="2561686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614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833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489EFF-3AF9-42EA-BC1A-94C6CDCEDD32}"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489EFF-3AF9-42EA-BC1A-94C6CDCEDD32}"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489EFF-3AF9-42EA-BC1A-94C6CDCEDD32}" type="datetimeFigureOut">
              <a:rPr lang="en-US" smtClean="0"/>
              <a:t>11/16/2015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489EFF-3AF9-42EA-BC1A-94C6CDCEDD32}" type="datetimeFigureOut">
              <a:rPr lang="en-US" smtClean="0"/>
              <a:t>11/16/2015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89EFF-3AF9-42EA-BC1A-94C6CDCEDD32}" type="datetimeFigureOut">
              <a:rPr lang="en-US" smtClean="0"/>
              <a:t>11/16/2015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89EFF-3AF9-42EA-BC1A-94C6CDCEDD32}" type="datetimeFigureOut">
              <a:rPr lang="en-US" smtClean="0"/>
              <a:t>11/16/2015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gif"/><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63067" y="572805"/>
            <a:ext cx="7557024" cy="1137075"/>
            <a:chOff x="1772300" y="429604"/>
            <a:chExt cx="5667768" cy="852806"/>
          </a:xfrm>
        </p:grpSpPr>
        <p:sp>
          <p:nvSpPr>
            <p:cNvPr id="8" name="Rectangle 22"/>
            <p:cNvSpPr>
              <a:spLocks noChangeArrowheads="1"/>
            </p:cNvSpPr>
            <p:nvPr/>
          </p:nvSpPr>
          <p:spPr bwMode="auto">
            <a:xfrm>
              <a:off x="2115362" y="429604"/>
              <a:ext cx="4981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smtClean="0">
                  <a:solidFill>
                    <a:prstClr val="black"/>
                  </a:solidFill>
                  <a:latin typeface="Lato Light" pitchFamily="34" charset="0"/>
                  <a:cs typeface="Arial" pitchFamily="34" charset="0"/>
                </a:rPr>
                <a:t>ĐỀ TÀI 3: GRAPH STORE – NEO4J</a:t>
              </a:r>
              <a:endParaRPr lang="en-US" sz="1400" dirty="0">
                <a:solidFill>
                  <a:prstClr val="black"/>
                </a:solidFill>
                <a:latin typeface="Arial" pitchFamily="34" charset="0"/>
                <a:cs typeface="Arial" pitchFamily="34" charset="0"/>
              </a:endParaRPr>
            </a:p>
          </p:txBody>
        </p:sp>
        <p:sp>
          <p:nvSpPr>
            <p:cNvPr id="9" name="TextBox 8"/>
            <p:cNvSpPr txBox="1"/>
            <p:nvPr/>
          </p:nvSpPr>
          <p:spPr>
            <a:xfrm>
              <a:off x="1772300" y="751496"/>
              <a:ext cx="5667768" cy="530914"/>
            </a:xfrm>
            <a:prstGeom prst="rect">
              <a:avLst/>
            </a:prstGeom>
            <a:noFill/>
          </p:spPr>
          <p:txBody>
            <a:bodyPr wrap="square" rtlCol="0">
              <a:spAutoFit/>
            </a:bodyPr>
            <a:lstStyle/>
            <a:p>
              <a:pPr algn="ctr"/>
              <a:r>
                <a:rPr lang="en-US" sz="2000" smtClean="0">
                  <a:solidFill>
                    <a:prstClr val="black"/>
                  </a:solidFill>
                  <a:latin typeface="Lato Light" pitchFamily="34" charset="0"/>
                </a:rPr>
                <a:t>Giáo viên: Nguyễn Trần Minh Thư</a:t>
              </a:r>
            </a:p>
            <a:p>
              <a:pPr algn="ctr"/>
              <a:r>
                <a:rPr lang="en-US" sz="2000" smtClean="0">
                  <a:solidFill>
                    <a:prstClr val="black"/>
                  </a:solidFill>
                  <a:latin typeface="Lato Light" pitchFamily="34" charset="0"/>
                </a:rPr>
                <a:t>Nhóm 04</a:t>
              </a:r>
              <a:endParaRPr lang="en-US" sz="2000" dirty="0">
                <a:solidFill>
                  <a:prstClr val="black"/>
                </a:solidFill>
                <a:latin typeface="Lato Light" pitchFamily="34" charset="0"/>
              </a:endParaRPr>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01" y="1299448"/>
            <a:ext cx="4914363" cy="4914363"/>
          </a:xfrm>
          <a:prstGeom prst="rect">
            <a:avLst/>
          </a:prstGeom>
        </p:spPr>
      </p:pic>
      <p:sp>
        <p:nvSpPr>
          <p:cNvPr id="12" name="Shape 3133"/>
          <p:cNvSpPr/>
          <p:nvPr/>
        </p:nvSpPr>
        <p:spPr>
          <a:xfrm>
            <a:off x="6264275" y="2482487"/>
            <a:ext cx="4190695" cy="54615"/>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13" name="TextBox 12"/>
          <p:cNvSpPr txBox="1"/>
          <p:nvPr/>
        </p:nvSpPr>
        <p:spPr>
          <a:xfrm>
            <a:off x="6207616" y="2151268"/>
            <a:ext cx="5035640"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1</a:t>
            </a:r>
            <a:r>
              <a:rPr lang="en-GB" sz="2000" smtClean="0">
                <a:solidFill>
                  <a:prstClr val="white">
                    <a:lumMod val="65000"/>
                  </a:prstClr>
                </a:solidFill>
                <a:latin typeface="Kontrapunkt Bob" panose="02000000000000000000" pitchFamily="50" charset="0"/>
              </a:rPr>
              <a:t>. Trương Thanh sỉ (Nhóm trưởng) </a:t>
            </a:r>
            <a:endParaRPr lang="en-GB" sz="2000" dirty="0">
              <a:solidFill>
                <a:prstClr val="white">
                  <a:lumMod val="65000"/>
                </a:prstClr>
              </a:solidFill>
              <a:latin typeface="Kontrapunkt Bob" panose="02000000000000000000" pitchFamily="50" charset="0"/>
            </a:endParaRPr>
          </a:p>
        </p:txBody>
      </p:sp>
      <p:sp>
        <p:nvSpPr>
          <p:cNvPr id="35" name="Shape 3133"/>
          <p:cNvSpPr/>
          <p:nvPr/>
        </p:nvSpPr>
        <p:spPr>
          <a:xfrm flipV="1">
            <a:off x="6264275" y="3186245"/>
            <a:ext cx="4190694"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36" name="TextBox 35"/>
          <p:cNvSpPr txBox="1"/>
          <p:nvPr/>
        </p:nvSpPr>
        <p:spPr>
          <a:xfrm>
            <a:off x="6228312" y="2923567"/>
            <a:ext cx="4226657" cy="307777"/>
          </a:xfrm>
          <a:prstGeom prst="rect">
            <a:avLst/>
          </a:prstGeom>
          <a:noFill/>
        </p:spPr>
        <p:txBody>
          <a:bodyPr wrap="square" lIns="0" tIns="0" rIns="0" bIns="0" rtlCol="0">
            <a:spAutoFit/>
          </a:bodyPr>
          <a:lstStyle/>
          <a:p>
            <a:r>
              <a:rPr lang="en-GB" sz="2000" smtClean="0">
                <a:solidFill>
                  <a:prstClr val="white">
                    <a:lumMod val="65000"/>
                  </a:prstClr>
                </a:solidFill>
                <a:latin typeface="Kontrapunkt Bob" panose="02000000000000000000" pitchFamily="50" charset="0"/>
              </a:rPr>
              <a:t>2. Nguyễn Đức Hoàng Long</a:t>
            </a:r>
            <a:endParaRPr lang="en-GB" sz="2000" dirty="0">
              <a:solidFill>
                <a:prstClr val="white">
                  <a:lumMod val="65000"/>
                </a:prstClr>
              </a:solidFill>
              <a:latin typeface="Kontrapunkt Bob" panose="02000000000000000000" pitchFamily="50" charset="0"/>
            </a:endParaRPr>
          </a:p>
        </p:txBody>
      </p:sp>
      <p:sp>
        <p:nvSpPr>
          <p:cNvPr id="37" name="Shape 3133"/>
          <p:cNvSpPr/>
          <p:nvPr/>
        </p:nvSpPr>
        <p:spPr>
          <a:xfrm flipV="1">
            <a:off x="6300237" y="3878664"/>
            <a:ext cx="4190694"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38" name="TextBox 37"/>
          <p:cNvSpPr txBox="1"/>
          <p:nvPr/>
        </p:nvSpPr>
        <p:spPr>
          <a:xfrm>
            <a:off x="6264275" y="3615985"/>
            <a:ext cx="3691778"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3</a:t>
            </a:r>
            <a:r>
              <a:rPr lang="en-GB" sz="2000" smtClean="0">
                <a:solidFill>
                  <a:prstClr val="white">
                    <a:lumMod val="65000"/>
                  </a:prstClr>
                </a:solidFill>
                <a:latin typeface="Kontrapunkt Bob" panose="02000000000000000000" pitchFamily="50" charset="0"/>
              </a:rPr>
              <a:t>. Nguyễn Phượng Lĩnh</a:t>
            </a:r>
            <a:endParaRPr lang="en-GB" sz="2000" dirty="0">
              <a:solidFill>
                <a:prstClr val="white">
                  <a:lumMod val="65000"/>
                </a:prstClr>
              </a:solidFill>
              <a:latin typeface="Kontrapunkt Bob" panose="02000000000000000000" pitchFamily="50" charset="0"/>
            </a:endParaRPr>
          </a:p>
        </p:txBody>
      </p:sp>
      <p:sp>
        <p:nvSpPr>
          <p:cNvPr id="39" name="Shape 3133"/>
          <p:cNvSpPr/>
          <p:nvPr/>
        </p:nvSpPr>
        <p:spPr>
          <a:xfrm flipV="1">
            <a:off x="6243578" y="4604041"/>
            <a:ext cx="4211391"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40" name="TextBox 39"/>
          <p:cNvSpPr txBox="1"/>
          <p:nvPr/>
        </p:nvSpPr>
        <p:spPr>
          <a:xfrm>
            <a:off x="6207616" y="4341362"/>
            <a:ext cx="3691778"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4</a:t>
            </a:r>
            <a:r>
              <a:rPr lang="en-GB" sz="2000" smtClean="0">
                <a:solidFill>
                  <a:prstClr val="white">
                    <a:lumMod val="65000"/>
                  </a:prstClr>
                </a:solidFill>
                <a:latin typeface="Kontrapunkt Bob" panose="02000000000000000000" pitchFamily="50" charset="0"/>
              </a:rPr>
              <a:t>. Hoàng Trung Nam</a:t>
            </a:r>
            <a:endParaRPr lang="en-GB" sz="2000" dirty="0">
              <a:solidFill>
                <a:prstClr val="white">
                  <a:lumMod val="65000"/>
                </a:prstClr>
              </a:solidFill>
              <a:latin typeface="Kontrapunkt Bob" panose="02000000000000000000" pitchFamily="50" charset="0"/>
            </a:endParaRPr>
          </a:p>
        </p:txBody>
      </p:sp>
      <p:sp>
        <p:nvSpPr>
          <p:cNvPr id="41" name="Shape 3133"/>
          <p:cNvSpPr/>
          <p:nvPr/>
        </p:nvSpPr>
        <p:spPr>
          <a:xfrm flipV="1">
            <a:off x="6264275" y="5298283"/>
            <a:ext cx="4175429"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42" name="TextBox 41"/>
          <p:cNvSpPr txBox="1"/>
          <p:nvPr/>
        </p:nvSpPr>
        <p:spPr>
          <a:xfrm>
            <a:off x="6228313" y="5035604"/>
            <a:ext cx="3691778"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5</a:t>
            </a:r>
            <a:r>
              <a:rPr lang="en-GB" sz="2000" smtClean="0">
                <a:solidFill>
                  <a:prstClr val="white">
                    <a:lumMod val="65000"/>
                  </a:prstClr>
                </a:solidFill>
                <a:latin typeface="Kontrapunkt Bob" panose="02000000000000000000" pitchFamily="50" charset="0"/>
              </a:rPr>
              <a:t>. Lê Nguyễn Nhạc</a:t>
            </a:r>
            <a:endParaRPr lang="en-GB" sz="2000" dirty="0">
              <a:solidFill>
                <a:prstClr val="white">
                  <a:lumMod val="65000"/>
                </a:prstClr>
              </a:solidFill>
              <a:latin typeface="Kontrapunkt Bob" panose="02000000000000000000" pitchFamily="50" charset="0"/>
            </a:endParaRPr>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Query với Cypher…????</a:t>
            </a: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55448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 CHỈ MỤC VÀ THUẬT TOÁN NEO4J</a:t>
            </a: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1144888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Roboto" panose="02000000000000000000" pitchFamily="2" charset="0"/>
                <a:cs typeface="Arial" panose="020B0604020202020204" pitchFamily="34" charset="0"/>
              </a:rPr>
              <a:t>Distributed Hight Availibality</a:t>
            </a:r>
            <a:r>
              <a:rPr lang="id-ID" b="1">
                <a:ea typeface="Roboto" panose="02000000000000000000" pitchFamily="2" charset="0"/>
                <a:cs typeface="Arial" panose="020B0604020202020204" pitchFamily="34" charset="0"/>
              </a:rPr>
              <a:t/>
            </a:r>
            <a:br>
              <a:rPr lang="id-ID" b="1">
                <a:ea typeface="Roboto" panose="02000000000000000000" pitchFamily="2"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2587704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kết</a:t>
            </a: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3358951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smtClean="0"/>
              <a:t>Cảm ơn thầy cô và các bạn đã lắng nghe!</a:t>
            </a:r>
            <a:endParaRPr lang="en-US" sz="4800" b="1"/>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8844975" y="1214800"/>
            <a:ext cx="323557" cy="523220"/>
          </a:xfrm>
          <a:prstGeom prst="rect">
            <a:avLst/>
          </a:prstGeom>
          <a:noFill/>
        </p:spPr>
        <p:txBody>
          <a:bodyPr wrap="square" rtlCol="0">
            <a:spAutoFit/>
          </a:bodyPr>
          <a:lstStyle/>
          <a:p>
            <a:pPr algn="ctr"/>
            <a:r>
              <a:rPr lang="id-ID" sz="2800" smtClean="0">
                <a:solidFill>
                  <a:srgbClr val="1B6AA3"/>
                </a:solidFill>
                <a:latin typeface="FontAwesome" pitchFamily="50" charset="0"/>
              </a:rPr>
              <a:t></a:t>
            </a:r>
            <a:endParaRPr lang="id-ID" sz="2800" dirty="0">
              <a:solidFill>
                <a:srgbClr val="1B6AA3"/>
              </a:solidFill>
              <a:latin typeface="FontAwesome" pitchFamily="2" charset="0"/>
            </a:endParaRPr>
          </a:p>
        </p:txBody>
      </p:sp>
      <p:sp>
        <p:nvSpPr>
          <p:cNvPr id="144" name="TextBox 143"/>
          <p:cNvSpPr txBox="1"/>
          <p:nvPr/>
        </p:nvSpPr>
        <p:spPr>
          <a:xfrm>
            <a:off x="10358308" y="2214992"/>
            <a:ext cx="323557" cy="523220"/>
          </a:xfrm>
          <a:prstGeom prst="rect">
            <a:avLst/>
          </a:prstGeom>
          <a:noFill/>
        </p:spPr>
        <p:txBody>
          <a:bodyPr wrap="square" rtlCol="0">
            <a:spAutoFit/>
          </a:bodyPr>
          <a:lstStyle/>
          <a:p>
            <a:pPr algn="ctr"/>
            <a:r>
              <a:rPr lang="id-ID" sz="2800" smtClean="0">
                <a:solidFill>
                  <a:srgbClr val="84CBC5"/>
                </a:solidFill>
                <a:latin typeface="FontAwesome" pitchFamily="50" charset="0"/>
              </a:rPr>
              <a:t></a:t>
            </a:r>
            <a:endParaRPr lang="id-ID" sz="2800" dirty="0">
              <a:solidFill>
                <a:srgbClr val="84CBC5"/>
              </a:solidFill>
              <a:latin typeface="FontAwesome" pitchFamily="2" charset="0"/>
            </a:endParaRPr>
          </a:p>
        </p:txBody>
      </p:sp>
      <p:sp>
        <p:nvSpPr>
          <p:cNvPr id="145" name="TextBox 144"/>
          <p:cNvSpPr txBox="1"/>
          <p:nvPr/>
        </p:nvSpPr>
        <p:spPr>
          <a:xfrm>
            <a:off x="10807311" y="3206558"/>
            <a:ext cx="323557" cy="523220"/>
          </a:xfrm>
          <a:prstGeom prst="rect">
            <a:avLst/>
          </a:prstGeom>
          <a:noFill/>
        </p:spPr>
        <p:txBody>
          <a:bodyPr wrap="square" rtlCol="0">
            <a:spAutoFit/>
          </a:bodyPr>
          <a:lstStyle/>
          <a:p>
            <a:pPr algn="ctr"/>
            <a:r>
              <a:rPr lang="id-ID" sz="2800" smtClean="0">
                <a:solidFill>
                  <a:srgbClr val="F8D35E"/>
                </a:solidFill>
                <a:latin typeface="FontAwesome" pitchFamily="50" charset="0"/>
              </a:rPr>
              <a:t></a:t>
            </a:r>
            <a:endParaRPr lang="id-ID" sz="2800" dirty="0">
              <a:solidFill>
                <a:srgbClr val="F8D35E"/>
              </a:solidFill>
              <a:latin typeface="FontAwesome" pitchFamily="2" charset="0"/>
            </a:endParaRPr>
          </a:p>
        </p:txBody>
      </p:sp>
      <p:sp>
        <p:nvSpPr>
          <p:cNvPr id="147" name="TextBox 146"/>
          <p:cNvSpPr txBox="1"/>
          <p:nvPr/>
        </p:nvSpPr>
        <p:spPr>
          <a:xfrm>
            <a:off x="8861517" y="5272491"/>
            <a:ext cx="323557" cy="523220"/>
          </a:xfrm>
          <a:prstGeom prst="rect">
            <a:avLst/>
          </a:prstGeom>
          <a:noFill/>
        </p:spPr>
        <p:txBody>
          <a:bodyPr wrap="square" rtlCol="0">
            <a:spAutoFit/>
          </a:bodyPr>
          <a:lstStyle/>
          <a:p>
            <a:pPr algn="ctr"/>
            <a:r>
              <a:rPr lang="id-ID" sz="2800" dirty="0">
                <a:solidFill>
                  <a:srgbClr val="7CC8EC"/>
                </a:solidFill>
                <a:latin typeface="Sosa" pitchFamily="2" charset="0"/>
              </a:rPr>
              <a:t>Z</a:t>
            </a:r>
            <a:endParaRPr lang="id-ID" sz="2800" dirty="0">
              <a:solidFill>
                <a:srgbClr val="7CC8EC"/>
              </a:solidFill>
              <a:latin typeface="FontAwesome" pitchFamily="2" charset="0"/>
            </a:endParaRPr>
          </a:p>
        </p:txBody>
      </p:sp>
      <p:sp>
        <p:nvSpPr>
          <p:cNvPr id="148" name="Oval 147"/>
          <p:cNvSpPr>
            <a:spLocks noChangeAspect="1"/>
          </p:cNvSpPr>
          <p:nvPr/>
        </p:nvSpPr>
        <p:spPr>
          <a:xfrm>
            <a:off x="8731881" y="1256384"/>
            <a:ext cx="540000" cy="54000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49" name="Oval 148"/>
          <p:cNvSpPr>
            <a:spLocks noChangeAspect="1"/>
          </p:cNvSpPr>
          <p:nvPr/>
        </p:nvSpPr>
        <p:spPr>
          <a:xfrm>
            <a:off x="10246839" y="2219258"/>
            <a:ext cx="540000" cy="540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0" name="Oval 149"/>
          <p:cNvSpPr>
            <a:spLocks noChangeAspect="1"/>
          </p:cNvSpPr>
          <p:nvPr/>
        </p:nvSpPr>
        <p:spPr>
          <a:xfrm>
            <a:off x="10681865" y="3211869"/>
            <a:ext cx="540000" cy="5400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1" name="Oval 150"/>
          <p:cNvSpPr>
            <a:spLocks noChangeAspect="1"/>
          </p:cNvSpPr>
          <p:nvPr/>
        </p:nvSpPr>
        <p:spPr>
          <a:xfrm>
            <a:off x="10256708" y="4317382"/>
            <a:ext cx="540000" cy="540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2" name="Oval 151"/>
          <p:cNvSpPr>
            <a:spLocks noChangeAspect="1"/>
          </p:cNvSpPr>
          <p:nvPr/>
        </p:nvSpPr>
        <p:spPr>
          <a:xfrm>
            <a:off x="8731881" y="5278159"/>
            <a:ext cx="540000" cy="54000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79" name="Freeform 78"/>
          <p:cNvSpPr>
            <a:spLocks/>
          </p:cNvSpPr>
          <p:nvPr/>
        </p:nvSpPr>
        <p:spPr bwMode="auto">
          <a:xfrm>
            <a:off x="695394" y="1259077"/>
            <a:ext cx="512414" cy="2021713"/>
          </a:xfrm>
          <a:custGeom>
            <a:avLst/>
            <a:gdLst>
              <a:gd name="T0" fmla="*/ 192 w 192"/>
              <a:gd name="T1" fmla="*/ 724 h 761"/>
              <a:gd name="T2" fmla="*/ 0 w 192"/>
              <a:gd name="T3" fmla="*/ 0 h 761"/>
              <a:gd name="T4" fmla="*/ 0 w 192"/>
              <a:gd name="T5" fmla="*/ 223 h 761"/>
              <a:gd name="T6" fmla="*/ 192 w 192"/>
              <a:gd name="T7" fmla="*/ 761 h 761"/>
              <a:gd name="T8" fmla="*/ 192 w 192"/>
              <a:gd name="T9" fmla="*/ 724 h 761"/>
            </a:gdLst>
            <a:ahLst/>
            <a:cxnLst>
              <a:cxn ang="0">
                <a:pos x="T0" y="T1"/>
              </a:cxn>
              <a:cxn ang="0">
                <a:pos x="T2" y="T3"/>
              </a:cxn>
              <a:cxn ang="0">
                <a:pos x="T4" y="T5"/>
              </a:cxn>
              <a:cxn ang="0">
                <a:pos x="T6" y="T7"/>
              </a:cxn>
              <a:cxn ang="0">
                <a:pos x="T8" y="T9"/>
              </a:cxn>
            </a:cxnLst>
            <a:rect l="0" t="0" r="r" b="b"/>
            <a:pathLst>
              <a:path w="192" h="761">
                <a:moveTo>
                  <a:pt x="192" y="724"/>
                </a:moveTo>
                <a:lnTo>
                  <a:pt x="0" y="0"/>
                </a:lnTo>
                <a:lnTo>
                  <a:pt x="0" y="223"/>
                </a:lnTo>
                <a:lnTo>
                  <a:pt x="192" y="761"/>
                </a:lnTo>
                <a:lnTo>
                  <a:pt x="192" y="724"/>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0" name="Freeform 79"/>
          <p:cNvSpPr>
            <a:spLocks/>
          </p:cNvSpPr>
          <p:nvPr/>
        </p:nvSpPr>
        <p:spPr bwMode="auto">
          <a:xfrm>
            <a:off x="682051" y="2279233"/>
            <a:ext cx="531097" cy="1179554"/>
          </a:xfrm>
          <a:custGeom>
            <a:avLst/>
            <a:gdLst>
              <a:gd name="T0" fmla="*/ 199 w 199"/>
              <a:gd name="T1" fmla="*/ 408 h 444"/>
              <a:gd name="T2" fmla="*/ 0 w 199"/>
              <a:gd name="T3" fmla="*/ 0 h 444"/>
              <a:gd name="T4" fmla="*/ 0 w 199"/>
              <a:gd name="T5" fmla="*/ 228 h 444"/>
              <a:gd name="T6" fmla="*/ 199 w 199"/>
              <a:gd name="T7" fmla="*/ 444 h 444"/>
              <a:gd name="T8" fmla="*/ 199 w 199"/>
              <a:gd name="T9" fmla="*/ 408 h 444"/>
            </a:gdLst>
            <a:ahLst/>
            <a:cxnLst>
              <a:cxn ang="0">
                <a:pos x="T0" y="T1"/>
              </a:cxn>
              <a:cxn ang="0">
                <a:pos x="T2" y="T3"/>
              </a:cxn>
              <a:cxn ang="0">
                <a:pos x="T4" y="T5"/>
              </a:cxn>
              <a:cxn ang="0">
                <a:pos x="T6" y="T7"/>
              </a:cxn>
              <a:cxn ang="0">
                <a:pos x="T8" y="T9"/>
              </a:cxn>
            </a:cxnLst>
            <a:rect l="0" t="0" r="r" b="b"/>
            <a:pathLst>
              <a:path w="199" h="444">
                <a:moveTo>
                  <a:pt x="199" y="408"/>
                </a:moveTo>
                <a:lnTo>
                  <a:pt x="0" y="0"/>
                </a:lnTo>
                <a:lnTo>
                  <a:pt x="0" y="228"/>
                </a:lnTo>
                <a:lnTo>
                  <a:pt x="199" y="444"/>
                </a:lnTo>
                <a:lnTo>
                  <a:pt x="199" y="408"/>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1" name="Freeform 80"/>
          <p:cNvSpPr>
            <a:spLocks/>
          </p:cNvSpPr>
          <p:nvPr/>
        </p:nvSpPr>
        <p:spPr bwMode="auto">
          <a:xfrm>
            <a:off x="682051" y="3294073"/>
            <a:ext cx="517752" cy="600404"/>
          </a:xfrm>
          <a:custGeom>
            <a:avLst/>
            <a:gdLst>
              <a:gd name="T0" fmla="*/ 194 w 194"/>
              <a:gd name="T1" fmla="*/ 98 h 226"/>
              <a:gd name="T2" fmla="*/ 0 w 194"/>
              <a:gd name="T3" fmla="*/ 0 h 226"/>
              <a:gd name="T4" fmla="*/ 0 w 194"/>
              <a:gd name="T5" fmla="*/ 226 h 226"/>
              <a:gd name="T6" fmla="*/ 194 w 194"/>
              <a:gd name="T7" fmla="*/ 133 h 226"/>
              <a:gd name="T8" fmla="*/ 194 w 194"/>
              <a:gd name="T9" fmla="*/ 98 h 226"/>
            </a:gdLst>
            <a:ahLst/>
            <a:cxnLst>
              <a:cxn ang="0">
                <a:pos x="T0" y="T1"/>
              </a:cxn>
              <a:cxn ang="0">
                <a:pos x="T2" y="T3"/>
              </a:cxn>
              <a:cxn ang="0">
                <a:pos x="T4" y="T5"/>
              </a:cxn>
              <a:cxn ang="0">
                <a:pos x="T6" y="T7"/>
              </a:cxn>
              <a:cxn ang="0">
                <a:pos x="T8" y="T9"/>
              </a:cxn>
            </a:cxnLst>
            <a:rect l="0" t="0" r="r" b="b"/>
            <a:pathLst>
              <a:path w="194" h="226">
                <a:moveTo>
                  <a:pt x="194" y="98"/>
                </a:moveTo>
                <a:lnTo>
                  <a:pt x="0" y="0"/>
                </a:lnTo>
                <a:lnTo>
                  <a:pt x="0" y="226"/>
                </a:lnTo>
                <a:lnTo>
                  <a:pt x="194" y="133"/>
                </a:lnTo>
                <a:lnTo>
                  <a:pt x="194" y="9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2" name="Freeform 81"/>
          <p:cNvSpPr>
            <a:spLocks/>
          </p:cNvSpPr>
          <p:nvPr/>
        </p:nvSpPr>
        <p:spPr bwMode="auto">
          <a:xfrm>
            <a:off x="682051" y="3743048"/>
            <a:ext cx="531097" cy="1176897"/>
          </a:xfrm>
          <a:custGeom>
            <a:avLst/>
            <a:gdLst>
              <a:gd name="T0" fmla="*/ 199 w 199"/>
              <a:gd name="T1" fmla="*/ 0 h 443"/>
              <a:gd name="T2" fmla="*/ 0 w 199"/>
              <a:gd name="T3" fmla="*/ 218 h 443"/>
              <a:gd name="T4" fmla="*/ 0 w 199"/>
              <a:gd name="T5" fmla="*/ 443 h 443"/>
              <a:gd name="T6" fmla="*/ 199 w 199"/>
              <a:gd name="T7" fmla="*/ 35 h 443"/>
              <a:gd name="T8" fmla="*/ 199 w 199"/>
              <a:gd name="T9" fmla="*/ 0 h 443"/>
            </a:gdLst>
            <a:ahLst/>
            <a:cxnLst>
              <a:cxn ang="0">
                <a:pos x="T0" y="T1"/>
              </a:cxn>
              <a:cxn ang="0">
                <a:pos x="T2" y="T3"/>
              </a:cxn>
              <a:cxn ang="0">
                <a:pos x="T4" y="T5"/>
              </a:cxn>
              <a:cxn ang="0">
                <a:pos x="T6" y="T7"/>
              </a:cxn>
              <a:cxn ang="0">
                <a:pos x="T8" y="T9"/>
              </a:cxn>
            </a:cxnLst>
            <a:rect l="0" t="0" r="r" b="b"/>
            <a:pathLst>
              <a:path w="199" h="443">
                <a:moveTo>
                  <a:pt x="199" y="0"/>
                </a:moveTo>
                <a:lnTo>
                  <a:pt x="0" y="218"/>
                </a:lnTo>
                <a:lnTo>
                  <a:pt x="0" y="443"/>
                </a:lnTo>
                <a:lnTo>
                  <a:pt x="199" y="35"/>
                </a:lnTo>
                <a:lnTo>
                  <a:pt x="199"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3" name="Freeform 82"/>
          <p:cNvSpPr>
            <a:spLocks/>
          </p:cNvSpPr>
          <p:nvPr/>
        </p:nvSpPr>
        <p:spPr bwMode="auto">
          <a:xfrm>
            <a:off x="676712" y="3913074"/>
            <a:ext cx="541772" cy="2029684"/>
          </a:xfrm>
          <a:custGeom>
            <a:avLst/>
            <a:gdLst>
              <a:gd name="T0" fmla="*/ 203 w 203"/>
              <a:gd name="T1" fmla="*/ 0 h 764"/>
              <a:gd name="T2" fmla="*/ 0 w 203"/>
              <a:gd name="T3" fmla="*/ 536 h 764"/>
              <a:gd name="T4" fmla="*/ 0 w 203"/>
              <a:gd name="T5" fmla="*/ 764 h 764"/>
              <a:gd name="T6" fmla="*/ 203 w 203"/>
              <a:gd name="T7" fmla="*/ 35 h 764"/>
              <a:gd name="T8" fmla="*/ 203 w 203"/>
              <a:gd name="T9" fmla="*/ 0 h 764"/>
            </a:gdLst>
            <a:ahLst/>
            <a:cxnLst>
              <a:cxn ang="0">
                <a:pos x="T0" y="T1"/>
              </a:cxn>
              <a:cxn ang="0">
                <a:pos x="T2" y="T3"/>
              </a:cxn>
              <a:cxn ang="0">
                <a:pos x="T4" y="T5"/>
              </a:cxn>
              <a:cxn ang="0">
                <a:pos x="T6" y="T7"/>
              </a:cxn>
              <a:cxn ang="0">
                <a:pos x="T8" y="T9"/>
              </a:cxn>
            </a:cxnLst>
            <a:rect l="0" t="0" r="r" b="b"/>
            <a:pathLst>
              <a:path w="203" h="764">
                <a:moveTo>
                  <a:pt x="203" y="0"/>
                </a:moveTo>
                <a:lnTo>
                  <a:pt x="0" y="536"/>
                </a:lnTo>
                <a:lnTo>
                  <a:pt x="0" y="764"/>
                </a:lnTo>
                <a:lnTo>
                  <a:pt x="203" y="35"/>
                </a:lnTo>
                <a:lnTo>
                  <a:pt x="203" y="0"/>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4" name="Rectangle 37"/>
          <p:cNvSpPr>
            <a:spLocks noChangeArrowheads="1"/>
          </p:cNvSpPr>
          <p:nvPr/>
        </p:nvSpPr>
        <p:spPr bwMode="auto">
          <a:xfrm>
            <a:off x="-14513" y="1259077"/>
            <a:ext cx="709907" cy="592433"/>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5" name="Rectangle 38"/>
          <p:cNvSpPr>
            <a:spLocks noChangeArrowheads="1"/>
          </p:cNvSpPr>
          <p:nvPr/>
        </p:nvSpPr>
        <p:spPr bwMode="auto">
          <a:xfrm>
            <a:off x="-14514" y="2279233"/>
            <a:ext cx="696564" cy="605717"/>
          </a:xfrm>
          <a:prstGeom prst="rect">
            <a:avLst/>
          </a:pr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6" name="Rectangle 39"/>
          <p:cNvSpPr>
            <a:spLocks noChangeArrowheads="1"/>
          </p:cNvSpPr>
          <p:nvPr/>
        </p:nvSpPr>
        <p:spPr bwMode="auto">
          <a:xfrm>
            <a:off x="-14514" y="3294073"/>
            <a:ext cx="696564" cy="600404"/>
          </a:xfrm>
          <a:prstGeom prst="rect">
            <a:avLst/>
          </a:pr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7" name="Rectangle 40"/>
          <p:cNvSpPr>
            <a:spLocks noChangeArrowheads="1"/>
          </p:cNvSpPr>
          <p:nvPr/>
        </p:nvSpPr>
        <p:spPr bwMode="auto">
          <a:xfrm>
            <a:off x="-14514" y="4316885"/>
            <a:ext cx="701902" cy="597746"/>
          </a:xfrm>
          <a:prstGeom prst="rect">
            <a:avLst/>
          </a:prstGeom>
          <a:solidFill>
            <a:srgbClr val="F47264"/>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8" name="Rectangle 41"/>
          <p:cNvSpPr>
            <a:spLocks noChangeArrowheads="1"/>
          </p:cNvSpPr>
          <p:nvPr/>
        </p:nvSpPr>
        <p:spPr bwMode="auto">
          <a:xfrm>
            <a:off x="-14513" y="5337040"/>
            <a:ext cx="691226" cy="611030"/>
          </a:xfrm>
          <a:prstGeom prst="rect">
            <a:avLst/>
          </a:prstGeom>
          <a:solidFill>
            <a:schemeClr val="accent5">
              <a:lumMod val="7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9" name="Rectangle 42"/>
          <p:cNvSpPr>
            <a:spLocks noChangeArrowheads="1"/>
          </p:cNvSpPr>
          <p:nvPr/>
        </p:nvSpPr>
        <p:spPr bwMode="auto">
          <a:xfrm>
            <a:off x="1204287" y="3182495"/>
            <a:ext cx="1663586" cy="98295"/>
          </a:xfrm>
          <a:prstGeom prst="rect">
            <a:avLst/>
          </a:pr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1" name="Freeform 44"/>
          <p:cNvSpPr>
            <a:spLocks/>
          </p:cNvSpPr>
          <p:nvPr/>
        </p:nvSpPr>
        <p:spPr bwMode="auto">
          <a:xfrm>
            <a:off x="2809550" y="2797279"/>
            <a:ext cx="410999" cy="483511"/>
          </a:xfrm>
          <a:custGeom>
            <a:avLst/>
            <a:gdLst>
              <a:gd name="T0" fmla="*/ 50 w 65"/>
              <a:gd name="T1" fmla="*/ 0 h 77"/>
              <a:gd name="T2" fmla="*/ 50 w 65"/>
              <a:gd name="T3" fmla="*/ 0 h 77"/>
              <a:gd name="T4" fmla="*/ 2 w 65"/>
              <a:gd name="T5" fmla="*/ 61 h 77"/>
              <a:gd name="T6" fmla="*/ 0 w 65"/>
              <a:gd name="T7" fmla="*/ 61 h 77"/>
              <a:gd name="T8" fmla="*/ 0 w 65"/>
              <a:gd name="T9" fmla="*/ 77 h 77"/>
              <a:gd name="T10" fmla="*/ 2 w 65"/>
              <a:gd name="T11" fmla="*/ 77 h 77"/>
              <a:gd name="T12" fmla="*/ 43 w 65"/>
              <a:gd name="T13" fmla="*/ 63 h 77"/>
              <a:gd name="T14" fmla="*/ 65 w 65"/>
              <a:gd name="T15" fmla="*/ 0 h 77"/>
              <a:gd name="T16" fmla="*/ 65 w 65"/>
              <a:gd name="T17" fmla="*/ 0 h 77"/>
              <a:gd name="T18" fmla="*/ 50 w 65"/>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7">
                <a:moveTo>
                  <a:pt x="50" y="0"/>
                </a:moveTo>
                <a:cubicBezTo>
                  <a:pt x="50" y="0"/>
                  <a:pt x="50" y="0"/>
                  <a:pt x="50" y="0"/>
                </a:cubicBezTo>
                <a:cubicBezTo>
                  <a:pt x="50" y="23"/>
                  <a:pt x="44" y="61"/>
                  <a:pt x="2" y="61"/>
                </a:cubicBezTo>
                <a:cubicBezTo>
                  <a:pt x="0" y="61"/>
                  <a:pt x="0" y="61"/>
                  <a:pt x="0" y="61"/>
                </a:cubicBezTo>
                <a:cubicBezTo>
                  <a:pt x="0" y="77"/>
                  <a:pt x="0" y="77"/>
                  <a:pt x="0" y="77"/>
                </a:cubicBezTo>
                <a:cubicBezTo>
                  <a:pt x="2" y="77"/>
                  <a:pt x="2" y="77"/>
                  <a:pt x="2" y="77"/>
                </a:cubicBezTo>
                <a:cubicBezTo>
                  <a:pt x="13" y="77"/>
                  <a:pt x="29" y="75"/>
                  <a:pt x="43" y="63"/>
                </a:cubicBezTo>
                <a:cubicBezTo>
                  <a:pt x="58" y="50"/>
                  <a:pt x="65" y="29"/>
                  <a:pt x="65" y="0"/>
                </a:cubicBezTo>
                <a:cubicBezTo>
                  <a:pt x="65" y="0"/>
                  <a:pt x="65" y="0"/>
                  <a:pt x="65" y="0"/>
                </a:cubicBezTo>
                <a:lnTo>
                  <a:pt x="50" y="0"/>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2" name="Rectangle 45"/>
          <p:cNvSpPr>
            <a:spLocks noChangeArrowheads="1"/>
          </p:cNvSpPr>
          <p:nvPr/>
        </p:nvSpPr>
        <p:spPr bwMode="auto">
          <a:xfrm>
            <a:off x="1212356" y="3363147"/>
            <a:ext cx="3146347" cy="95639"/>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3" name="Freeform 46"/>
          <p:cNvSpPr>
            <a:spLocks/>
          </p:cNvSpPr>
          <p:nvPr/>
        </p:nvSpPr>
        <p:spPr bwMode="auto">
          <a:xfrm>
            <a:off x="4329542" y="2978803"/>
            <a:ext cx="392318" cy="478198"/>
          </a:xfrm>
          <a:custGeom>
            <a:avLst/>
            <a:gdLst>
              <a:gd name="T0" fmla="*/ 46 w 62"/>
              <a:gd name="T1" fmla="*/ 0 h 76"/>
              <a:gd name="T2" fmla="*/ 46 w 62"/>
              <a:gd name="T3" fmla="*/ 0 h 76"/>
              <a:gd name="T4" fmla="*/ 1 w 62"/>
              <a:gd name="T5" fmla="*/ 61 h 76"/>
              <a:gd name="T6" fmla="*/ 0 w 62"/>
              <a:gd name="T7" fmla="*/ 61 h 76"/>
              <a:gd name="T8" fmla="*/ 0 w 62"/>
              <a:gd name="T9" fmla="*/ 76 h 76"/>
              <a:gd name="T10" fmla="*/ 1 w 62"/>
              <a:gd name="T11" fmla="*/ 76 h 76"/>
              <a:gd name="T12" fmla="*/ 62 w 62"/>
              <a:gd name="T13" fmla="*/ 0 h 76"/>
              <a:gd name="T14" fmla="*/ 62 w 62"/>
              <a:gd name="T15" fmla="*/ 0 h 76"/>
              <a:gd name="T16" fmla="*/ 46 w 62"/>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76">
                <a:moveTo>
                  <a:pt x="46" y="0"/>
                </a:moveTo>
                <a:cubicBezTo>
                  <a:pt x="46" y="0"/>
                  <a:pt x="46" y="0"/>
                  <a:pt x="46" y="0"/>
                </a:cubicBezTo>
                <a:cubicBezTo>
                  <a:pt x="46" y="55"/>
                  <a:pt x="14" y="61"/>
                  <a:pt x="1" y="61"/>
                </a:cubicBezTo>
                <a:cubicBezTo>
                  <a:pt x="0" y="61"/>
                  <a:pt x="0" y="61"/>
                  <a:pt x="0" y="61"/>
                </a:cubicBezTo>
                <a:cubicBezTo>
                  <a:pt x="0" y="76"/>
                  <a:pt x="0" y="76"/>
                  <a:pt x="0" y="76"/>
                </a:cubicBezTo>
                <a:cubicBezTo>
                  <a:pt x="1" y="76"/>
                  <a:pt x="1" y="76"/>
                  <a:pt x="1" y="76"/>
                </a:cubicBezTo>
                <a:cubicBezTo>
                  <a:pt x="38" y="76"/>
                  <a:pt x="62" y="47"/>
                  <a:pt x="62" y="0"/>
                </a:cubicBezTo>
                <a:cubicBezTo>
                  <a:pt x="62" y="0"/>
                  <a:pt x="62" y="0"/>
                  <a:pt x="62" y="0"/>
                </a:cubicBezTo>
                <a:lnTo>
                  <a:pt x="46"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5" name="Rectangle 48"/>
          <p:cNvSpPr>
            <a:spLocks noChangeArrowheads="1"/>
          </p:cNvSpPr>
          <p:nvPr/>
        </p:nvSpPr>
        <p:spPr bwMode="auto">
          <a:xfrm>
            <a:off x="1199801" y="3554426"/>
            <a:ext cx="3877801" cy="92982"/>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7" name="Freeform 51"/>
          <p:cNvSpPr>
            <a:spLocks/>
          </p:cNvSpPr>
          <p:nvPr/>
        </p:nvSpPr>
        <p:spPr bwMode="auto">
          <a:xfrm>
            <a:off x="4364666" y="3734119"/>
            <a:ext cx="384311" cy="504764"/>
          </a:xfrm>
          <a:custGeom>
            <a:avLst/>
            <a:gdLst>
              <a:gd name="T0" fmla="*/ 61 w 61"/>
              <a:gd name="T1" fmla="*/ 78 h 80"/>
              <a:gd name="T2" fmla="*/ 4 w 61"/>
              <a:gd name="T3" fmla="*/ 1 h 80"/>
              <a:gd name="T4" fmla="*/ 0 w 61"/>
              <a:gd name="T5" fmla="*/ 0 h 80"/>
              <a:gd name="T6" fmla="*/ 0 w 61"/>
              <a:gd name="T7" fmla="*/ 16 h 80"/>
              <a:gd name="T8" fmla="*/ 3 w 61"/>
              <a:gd name="T9" fmla="*/ 16 h 80"/>
              <a:gd name="T10" fmla="*/ 46 w 61"/>
              <a:gd name="T11" fmla="*/ 78 h 80"/>
              <a:gd name="T12" fmla="*/ 46 w 61"/>
              <a:gd name="T13" fmla="*/ 80 h 80"/>
              <a:gd name="T14" fmla="*/ 61 w 61"/>
              <a:gd name="T15" fmla="*/ 80 h 80"/>
              <a:gd name="T16" fmla="*/ 61 w 61"/>
              <a:gd name="T17"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80">
                <a:moveTo>
                  <a:pt x="61" y="78"/>
                </a:moveTo>
                <a:cubicBezTo>
                  <a:pt x="61" y="26"/>
                  <a:pt x="45" y="3"/>
                  <a:pt x="4" y="1"/>
                </a:cubicBezTo>
                <a:cubicBezTo>
                  <a:pt x="3" y="1"/>
                  <a:pt x="2" y="1"/>
                  <a:pt x="0" y="0"/>
                </a:cubicBezTo>
                <a:cubicBezTo>
                  <a:pt x="0" y="16"/>
                  <a:pt x="0" y="16"/>
                  <a:pt x="0" y="16"/>
                </a:cubicBezTo>
                <a:cubicBezTo>
                  <a:pt x="1" y="16"/>
                  <a:pt x="2" y="16"/>
                  <a:pt x="3" y="16"/>
                </a:cubicBezTo>
                <a:cubicBezTo>
                  <a:pt x="26" y="18"/>
                  <a:pt x="46" y="24"/>
                  <a:pt x="46" y="78"/>
                </a:cubicBezTo>
                <a:cubicBezTo>
                  <a:pt x="46" y="80"/>
                  <a:pt x="46" y="80"/>
                  <a:pt x="46" y="80"/>
                </a:cubicBezTo>
                <a:cubicBezTo>
                  <a:pt x="61" y="80"/>
                  <a:pt x="61" y="80"/>
                  <a:pt x="61" y="80"/>
                </a:cubicBezTo>
                <a:lnTo>
                  <a:pt x="61" y="78"/>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8" name="Freeform 52"/>
          <p:cNvSpPr>
            <a:spLocks/>
          </p:cNvSpPr>
          <p:nvPr/>
        </p:nvSpPr>
        <p:spPr bwMode="auto">
          <a:xfrm>
            <a:off x="1213145" y="3729765"/>
            <a:ext cx="3167894" cy="106266"/>
          </a:xfrm>
          <a:custGeom>
            <a:avLst/>
            <a:gdLst>
              <a:gd name="T0" fmla="*/ 0 w 501"/>
              <a:gd name="T1" fmla="*/ 2 h 17"/>
              <a:gd name="T2" fmla="*/ 0 w 501"/>
              <a:gd name="T3" fmla="*/ 17 h 17"/>
              <a:gd name="T4" fmla="*/ 501 w 501"/>
              <a:gd name="T5" fmla="*/ 17 h 17"/>
              <a:gd name="T6" fmla="*/ 501 w 501"/>
              <a:gd name="T7" fmla="*/ 1 h 17"/>
              <a:gd name="T8" fmla="*/ 0 w 501"/>
              <a:gd name="T9" fmla="*/ 2 h 17"/>
            </a:gdLst>
            <a:ahLst/>
            <a:cxnLst>
              <a:cxn ang="0">
                <a:pos x="T0" y="T1"/>
              </a:cxn>
              <a:cxn ang="0">
                <a:pos x="T2" y="T3"/>
              </a:cxn>
              <a:cxn ang="0">
                <a:pos x="T4" y="T5"/>
              </a:cxn>
              <a:cxn ang="0">
                <a:pos x="T6" y="T7"/>
              </a:cxn>
              <a:cxn ang="0">
                <a:pos x="T8" y="T9"/>
              </a:cxn>
            </a:cxnLst>
            <a:rect l="0" t="0" r="r" b="b"/>
            <a:pathLst>
              <a:path w="501" h="17">
                <a:moveTo>
                  <a:pt x="0" y="2"/>
                </a:moveTo>
                <a:cubicBezTo>
                  <a:pt x="0" y="17"/>
                  <a:pt x="0" y="17"/>
                  <a:pt x="0" y="17"/>
                </a:cubicBezTo>
                <a:cubicBezTo>
                  <a:pt x="4" y="17"/>
                  <a:pt x="447" y="15"/>
                  <a:pt x="501" y="17"/>
                </a:cubicBezTo>
                <a:cubicBezTo>
                  <a:pt x="501" y="1"/>
                  <a:pt x="501" y="1"/>
                  <a:pt x="501" y="1"/>
                </a:cubicBezTo>
                <a:cubicBezTo>
                  <a:pt x="443" y="0"/>
                  <a:pt x="18" y="2"/>
                  <a:pt x="0" y="2"/>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00" name="Freeform 54"/>
          <p:cNvSpPr>
            <a:spLocks/>
          </p:cNvSpPr>
          <p:nvPr/>
        </p:nvSpPr>
        <p:spPr bwMode="auto">
          <a:xfrm>
            <a:off x="2790749" y="3913073"/>
            <a:ext cx="435020" cy="414438"/>
          </a:xfrm>
          <a:custGeom>
            <a:avLst/>
            <a:gdLst>
              <a:gd name="T0" fmla="*/ 69 w 69"/>
              <a:gd name="T1" fmla="*/ 64 h 66"/>
              <a:gd name="T2" fmla="*/ 1 w 69"/>
              <a:gd name="T3" fmla="*/ 0 h 66"/>
              <a:gd name="T4" fmla="*/ 0 w 69"/>
              <a:gd name="T5" fmla="*/ 0 h 66"/>
              <a:gd name="T6" fmla="*/ 0 w 69"/>
              <a:gd name="T7" fmla="*/ 15 h 66"/>
              <a:gd name="T8" fmla="*/ 1 w 69"/>
              <a:gd name="T9" fmla="*/ 15 h 66"/>
              <a:gd name="T10" fmla="*/ 53 w 69"/>
              <a:gd name="T11" fmla="*/ 64 h 66"/>
              <a:gd name="T12" fmla="*/ 53 w 69"/>
              <a:gd name="T13" fmla="*/ 66 h 66"/>
              <a:gd name="T14" fmla="*/ 69 w 69"/>
              <a:gd name="T15" fmla="*/ 66 h 66"/>
              <a:gd name="T16" fmla="*/ 69 w 69"/>
              <a:gd name="T1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6">
                <a:moveTo>
                  <a:pt x="69" y="64"/>
                </a:moveTo>
                <a:cubicBezTo>
                  <a:pt x="69" y="28"/>
                  <a:pt x="31" y="0"/>
                  <a:pt x="1" y="0"/>
                </a:cubicBezTo>
                <a:cubicBezTo>
                  <a:pt x="0" y="0"/>
                  <a:pt x="0" y="0"/>
                  <a:pt x="0" y="0"/>
                </a:cubicBezTo>
                <a:cubicBezTo>
                  <a:pt x="0" y="15"/>
                  <a:pt x="0" y="15"/>
                  <a:pt x="0" y="15"/>
                </a:cubicBezTo>
                <a:cubicBezTo>
                  <a:pt x="1" y="15"/>
                  <a:pt x="1" y="15"/>
                  <a:pt x="1" y="15"/>
                </a:cubicBezTo>
                <a:cubicBezTo>
                  <a:pt x="21" y="15"/>
                  <a:pt x="53" y="36"/>
                  <a:pt x="53" y="64"/>
                </a:cubicBezTo>
                <a:cubicBezTo>
                  <a:pt x="53" y="65"/>
                  <a:pt x="53" y="66"/>
                  <a:pt x="53" y="66"/>
                </a:cubicBezTo>
                <a:cubicBezTo>
                  <a:pt x="69" y="66"/>
                  <a:pt x="69" y="66"/>
                  <a:pt x="69" y="66"/>
                </a:cubicBezTo>
                <a:cubicBezTo>
                  <a:pt x="69" y="66"/>
                  <a:pt x="69" y="65"/>
                  <a:pt x="69" y="64"/>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01" name="Rectangle 55"/>
          <p:cNvSpPr>
            <a:spLocks noChangeArrowheads="1"/>
          </p:cNvSpPr>
          <p:nvPr/>
        </p:nvSpPr>
        <p:spPr bwMode="auto">
          <a:xfrm>
            <a:off x="1218483" y="3913073"/>
            <a:ext cx="1601294" cy="92982"/>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23" name="Rectangle 42"/>
          <p:cNvSpPr>
            <a:spLocks noChangeArrowheads="1"/>
          </p:cNvSpPr>
          <p:nvPr/>
        </p:nvSpPr>
        <p:spPr bwMode="auto">
          <a:xfrm rot="5400000">
            <a:off x="2339608" y="1973196"/>
            <a:ext cx="1663586" cy="98295"/>
          </a:xfrm>
          <a:prstGeom prst="rect">
            <a:avLst/>
          </a:pr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24" name="Rectangle 42"/>
          <p:cNvSpPr>
            <a:spLocks noChangeArrowheads="1"/>
          </p:cNvSpPr>
          <p:nvPr/>
        </p:nvSpPr>
        <p:spPr bwMode="auto">
          <a:xfrm rot="5400000">
            <a:off x="2339608" y="5063620"/>
            <a:ext cx="1663586" cy="9829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25" name="Rectangle 42"/>
          <p:cNvSpPr>
            <a:spLocks noChangeArrowheads="1"/>
          </p:cNvSpPr>
          <p:nvPr/>
        </p:nvSpPr>
        <p:spPr bwMode="auto">
          <a:xfrm rot="5400000">
            <a:off x="4252942" y="2532944"/>
            <a:ext cx="831600" cy="9829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26" name="Rectangle 42"/>
          <p:cNvSpPr>
            <a:spLocks noChangeArrowheads="1"/>
          </p:cNvSpPr>
          <p:nvPr/>
        </p:nvSpPr>
        <p:spPr bwMode="auto">
          <a:xfrm rot="5400000">
            <a:off x="4285783" y="4591072"/>
            <a:ext cx="831600" cy="9829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27" name="Rectangle 42"/>
          <p:cNvSpPr>
            <a:spLocks noChangeArrowheads="1"/>
          </p:cNvSpPr>
          <p:nvPr/>
        </p:nvSpPr>
        <p:spPr bwMode="auto">
          <a:xfrm rot="5400000">
            <a:off x="4710949" y="3545948"/>
            <a:ext cx="831600" cy="9829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grpSp>
        <p:nvGrpSpPr>
          <p:cNvPr id="128" name="Group 127"/>
          <p:cNvGrpSpPr/>
          <p:nvPr/>
        </p:nvGrpSpPr>
        <p:grpSpPr>
          <a:xfrm>
            <a:off x="5050852" y="2993778"/>
            <a:ext cx="5465987" cy="1063239"/>
            <a:chOff x="890138" y="399602"/>
            <a:chExt cx="5465987" cy="1063239"/>
          </a:xfrm>
          <a:solidFill>
            <a:schemeClr val="accent1"/>
          </a:solidFill>
        </p:grpSpPr>
        <p:sp>
          <p:nvSpPr>
            <p:cNvPr id="129" name="Horizontal Scroll 128"/>
            <p:cNvSpPr/>
            <p:nvPr/>
          </p:nvSpPr>
          <p:spPr>
            <a:xfrm>
              <a:off x="902373" y="399602"/>
              <a:ext cx="5453752" cy="1063239"/>
            </a:xfrm>
            <a:prstGeom prst="horizontalScroll">
              <a:avLst/>
            </a:prstGeom>
            <a:solidFill>
              <a:schemeClr val="accent3">
                <a:lumMod val="75000"/>
              </a:schemeClr>
            </a:solidFill>
            <a:ln w="6350">
              <a:solidFill>
                <a:schemeClr val="tx1">
                  <a:lumMod val="95000"/>
                  <a:lumOff val="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0" name="Horizontal Scroll 4"/>
            <p:cNvSpPr/>
            <p:nvPr/>
          </p:nvSpPr>
          <p:spPr>
            <a:xfrm>
              <a:off x="890138" y="532507"/>
              <a:ext cx="5254395" cy="79742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48406" tIns="25400" rIns="25400" bIns="25400" numCol="1" spcCol="1270" anchor="ctr" anchorCtr="0">
              <a:noAutofit/>
            </a:bodyPr>
            <a:lstStyle/>
            <a:p>
              <a:pPr defTabSz="444500">
                <a:lnSpc>
                  <a:spcPct val="90000"/>
                </a:lnSpc>
                <a:spcBef>
                  <a:spcPct val="0"/>
                </a:spcBef>
                <a:spcAft>
                  <a:spcPct val="35000"/>
                </a:spcAft>
              </a:pPr>
              <a:r>
                <a:rPr lang="id-ID" sz="1000" b="1" dirty="0">
                  <a:solidFill>
                    <a:prstClr val="white"/>
                  </a:solidFill>
                  <a:latin typeface="Roboto" panose="02000000000000000000" pitchFamily="2" charset="0"/>
                  <a:ea typeface="Roboto" panose="02000000000000000000" pitchFamily="2" charset="0"/>
                </a:rPr>
                <a:t>GER MESIN. </a:t>
              </a:r>
              <a:r>
                <a:rPr lang="en-US" sz="1000" dirty="0">
                  <a:solidFill>
                    <a:prstClr val="white"/>
                  </a:solidFill>
                  <a:latin typeface="Roboto" panose="02000000000000000000" pitchFamily="2" charset="0"/>
                  <a:ea typeface="Roboto" panose="02000000000000000000" pitchFamily="2" charset="0"/>
                </a:rPr>
                <a:t>The generated </a:t>
              </a:r>
              <a:r>
                <a:rPr lang="en-US" sz="1000" dirty="0" err="1">
                  <a:solidFill>
                    <a:prstClr val="white"/>
                  </a:solidFill>
                  <a:latin typeface="Roboto" panose="02000000000000000000" pitchFamily="2" charset="0"/>
                  <a:ea typeface="Roboto" panose="02000000000000000000" pitchFamily="2" charset="0"/>
                </a:rPr>
                <a:t>Lorem</a:t>
              </a:r>
              <a:r>
                <a:rPr lang="en-US" sz="1000" dirty="0">
                  <a:solidFill>
                    <a:prstClr val="white"/>
                  </a:solidFill>
                  <a:latin typeface="Roboto" panose="02000000000000000000" pitchFamily="2" charset="0"/>
                  <a:ea typeface="Roboto" panose="02000000000000000000" pitchFamily="2" charset="0"/>
                </a:rPr>
                <a:t> </a:t>
              </a:r>
              <a:r>
                <a:rPr lang="en-US" sz="1000" dirty="0" err="1">
                  <a:solidFill>
                    <a:prstClr val="white"/>
                  </a:solidFill>
                  <a:latin typeface="Roboto" panose="02000000000000000000" pitchFamily="2" charset="0"/>
                  <a:ea typeface="Roboto" panose="02000000000000000000" pitchFamily="2" charset="0"/>
                </a:rPr>
                <a:t>Ipsum</a:t>
              </a:r>
              <a:r>
                <a:rPr lang="en-US" sz="1000" dirty="0">
                  <a:solidFill>
                    <a:prstClr val="white"/>
                  </a:solidFill>
                  <a:latin typeface="Roboto" panose="02000000000000000000" pitchFamily="2" charset="0"/>
                  <a:ea typeface="Roboto" panose="02000000000000000000" pitchFamily="2" charset="0"/>
                </a:rPr>
                <a:t> is therefore always free from repetition, injected humor, or non-characteristic words. Contrary to popular belief It has roots in a piece of classical</a:t>
              </a:r>
              <a:r>
                <a:rPr lang="id-ID" sz="1000" dirty="0">
                  <a:solidFill>
                    <a:prstClr val="white"/>
                  </a:solidFill>
                  <a:latin typeface="Roboto" panose="02000000000000000000" pitchFamily="2" charset="0"/>
                  <a:ea typeface="Roboto" panose="02000000000000000000" pitchFamily="2" charset="0"/>
                </a:rPr>
                <a:t>.</a:t>
              </a:r>
            </a:p>
          </p:txBody>
        </p:sp>
      </p:grpSp>
      <p:grpSp>
        <p:nvGrpSpPr>
          <p:cNvPr id="131" name="Group 130"/>
          <p:cNvGrpSpPr/>
          <p:nvPr/>
        </p:nvGrpSpPr>
        <p:grpSpPr>
          <a:xfrm>
            <a:off x="3088250" y="999463"/>
            <a:ext cx="5465987" cy="1063239"/>
            <a:chOff x="890138" y="399602"/>
            <a:chExt cx="5465987" cy="1063239"/>
          </a:xfrm>
          <a:solidFill>
            <a:schemeClr val="accent1"/>
          </a:solidFill>
        </p:grpSpPr>
        <p:sp>
          <p:nvSpPr>
            <p:cNvPr id="132" name="Horizontal Scroll 131"/>
            <p:cNvSpPr/>
            <p:nvPr/>
          </p:nvSpPr>
          <p:spPr>
            <a:xfrm>
              <a:off x="902373" y="399602"/>
              <a:ext cx="5453752" cy="1063239"/>
            </a:xfrm>
            <a:prstGeom prst="horizontalScroll">
              <a:avLst/>
            </a:prstGeom>
            <a:grpFill/>
            <a:ln w="6350">
              <a:solidFill>
                <a:schemeClr val="tx1">
                  <a:lumMod val="95000"/>
                  <a:lumOff val="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3" name="Horizontal Scroll 4"/>
            <p:cNvSpPr/>
            <p:nvPr/>
          </p:nvSpPr>
          <p:spPr>
            <a:xfrm>
              <a:off x="890138" y="532507"/>
              <a:ext cx="5254395" cy="79742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48406" tIns="25400" rIns="25400" bIns="25400" numCol="1" spcCol="1270" anchor="ctr" anchorCtr="0">
              <a:noAutofit/>
            </a:bodyPr>
            <a:lstStyle/>
            <a:p>
              <a:pPr defTabSz="444500">
                <a:lnSpc>
                  <a:spcPct val="90000"/>
                </a:lnSpc>
                <a:spcBef>
                  <a:spcPct val="0"/>
                </a:spcBef>
                <a:spcAft>
                  <a:spcPct val="35000"/>
                </a:spcAft>
              </a:pPr>
              <a:r>
                <a:rPr lang="id-ID" sz="1000" b="1" dirty="0">
                  <a:solidFill>
                    <a:prstClr val="white"/>
                  </a:solidFill>
                  <a:latin typeface="Roboto" panose="02000000000000000000" pitchFamily="2" charset="0"/>
                  <a:ea typeface="Roboto" panose="02000000000000000000" pitchFamily="2" charset="0"/>
                </a:rPr>
                <a:t>GOOD ATTITUDE. </a:t>
              </a:r>
              <a:r>
                <a:rPr lang="en-US" sz="1000" dirty="0">
                  <a:solidFill>
                    <a:prstClr val="white"/>
                  </a:solidFill>
                  <a:latin typeface="Roboto" panose="02000000000000000000" pitchFamily="2" charset="0"/>
                  <a:ea typeface="Roboto" panose="02000000000000000000" pitchFamily="2" charset="0"/>
                </a:rPr>
                <a:t>The generated </a:t>
              </a:r>
              <a:r>
                <a:rPr lang="en-US" sz="1000" dirty="0" err="1">
                  <a:solidFill>
                    <a:prstClr val="white"/>
                  </a:solidFill>
                  <a:latin typeface="Roboto" panose="02000000000000000000" pitchFamily="2" charset="0"/>
                  <a:ea typeface="Roboto" panose="02000000000000000000" pitchFamily="2" charset="0"/>
                </a:rPr>
                <a:t>Lorem</a:t>
              </a:r>
              <a:r>
                <a:rPr lang="en-US" sz="1000" dirty="0">
                  <a:solidFill>
                    <a:prstClr val="white"/>
                  </a:solidFill>
                  <a:latin typeface="Roboto" panose="02000000000000000000" pitchFamily="2" charset="0"/>
                  <a:ea typeface="Roboto" panose="02000000000000000000" pitchFamily="2" charset="0"/>
                </a:rPr>
                <a:t> </a:t>
              </a:r>
              <a:r>
                <a:rPr lang="en-US" sz="1000" dirty="0" err="1">
                  <a:solidFill>
                    <a:prstClr val="white"/>
                  </a:solidFill>
                  <a:latin typeface="Roboto" panose="02000000000000000000" pitchFamily="2" charset="0"/>
                  <a:ea typeface="Roboto" panose="02000000000000000000" pitchFamily="2" charset="0"/>
                </a:rPr>
                <a:t>Ipsum</a:t>
              </a:r>
              <a:r>
                <a:rPr lang="en-US" sz="1000" dirty="0">
                  <a:solidFill>
                    <a:prstClr val="white"/>
                  </a:solidFill>
                  <a:latin typeface="Roboto" panose="02000000000000000000" pitchFamily="2" charset="0"/>
                  <a:ea typeface="Roboto" panose="02000000000000000000" pitchFamily="2" charset="0"/>
                </a:rPr>
                <a:t> is therefore always free from repetition, injected humor, or non-characteristic words. Contrary to popular belief It has roots in a piece of classical</a:t>
              </a:r>
              <a:r>
                <a:rPr lang="id-ID" sz="1000" dirty="0">
                  <a:solidFill>
                    <a:prstClr val="white"/>
                  </a:solidFill>
                  <a:latin typeface="Roboto" panose="02000000000000000000" pitchFamily="2" charset="0"/>
                  <a:ea typeface="Roboto" panose="02000000000000000000" pitchFamily="2" charset="0"/>
                </a:rPr>
                <a:t>.</a:t>
              </a:r>
            </a:p>
          </p:txBody>
        </p:sp>
      </p:grpSp>
      <p:grpSp>
        <p:nvGrpSpPr>
          <p:cNvPr id="134" name="Group 133"/>
          <p:cNvGrpSpPr/>
          <p:nvPr/>
        </p:nvGrpSpPr>
        <p:grpSpPr>
          <a:xfrm>
            <a:off x="4585591" y="1990790"/>
            <a:ext cx="5465987" cy="1063239"/>
            <a:chOff x="890138" y="399602"/>
            <a:chExt cx="5465987" cy="1063239"/>
          </a:xfrm>
          <a:solidFill>
            <a:schemeClr val="accent1"/>
          </a:solidFill>
        </p:grpSpPr>
        <p:sp>
          <p:nvSpPr>
            <p:cNvPr id="135" name="Horizontal Scroll 134"/>
            <p:cNvSpPr/>
            <p:nvPr/>
          </p:nvSpPr>
          <p:spPr>
            <a:xfrm>
              <a:off x="902373" y="399602"/>
              <a:ext cx="5453752" cy="1063239"/>
            </a:xfrm>
            <a:prstGeom prst="horizontalScroll">
              <a:avLst/>
            </a:prstGeom>
            <a:solidFill>
              <a:schemeClr val="accent2">
                <a:lumMod val="75000"/>
              </a:schemeClr>
            </a:solidFill>
            <a:ln w="6350">
              <a:solidFill>
                <a:schemeClr val="tx1">
                  <a:lumMod val="95000"/>
                  <a:lumOff val="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6" name="Horizontal Scroll 4"/>
            <p:cNvSpPr/>
            <p:nvPr/>
          </p:nvSpPr>
          <p:spPr>
            <a:xfrm>
              <a:off x="890138" y="532507"/>
              <a:ext cx="5254395" cy="79742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48406" tIns="25400" rIns="25400" bIns="25400" numCol="1" spcCol="1270" anchor="ctr" anchorCtr="0">
              <a:noAutofit/>
            </a:bodyPr>
            <a:lstStyle/>
            <a:p>
              <a:pPr defTabSz="444500">
                <a:lnSpc>
                  <a:spcPct val="90000"/>
                </a:lnSpc>
                <a:spcBef>
                  <a:spcPct val="0"/>
                </a:spcBef>
                <a:spcAft>
                  <a:spcPct val="35000"/>
                </a:spcAft>
              </a:pPr>
              <a:r>
                <a:rPr lang="id-ID" sz="1000" b="1" dirty="0">
                  <a:solidFill>
                    <a:prstClr val="white"/>
                  </a:solidFill>
                  <a:latin typeface="Roboto" panose="02000000000000000000" pitchFamily="2" charset="0"/>
                  <a:ea typeface="Roboto" panose="02000000000000000000" pitchFamily="2" charset="0"/>
                </a:rPr>
                <a:t>SATU BINTANG. </a:t>
              </a:r>
              <a:r>
                <a:rPr lang="en-US" sz="1000" dirty="0">
                  <a:solidFill>
                    <a:prstClr val="white"/>
                  </a:solidFill>
                  <a:latin typeface="Roboto" panose="02000000000000000000" pitchFamily="2" charset="0"/>
                  <a:ea typeface="Roboto" panose="02000000000000000000" pitchFamily="2" charset="0"/>
                </a:rPr>
                <a:t>The generated </a:t>
              </a:r>
              <a:r>
                <a:rPr lang="en-US" sz="1000" dirty="0" err="1">
                  <a:solidFill>
                    <a:prstClr val="white"/>
                  </a:solidFill>
                  <a:latin typeface="Roboto" panose="02000000000000000000" pitchFamily="2" charset="0"/>
                  <a:ea typeface="Roboto" panose="02000000000000000000" pitchFamily="2" charset="0"/>
                </a:rPr>
                <a:t>Lorem</a:t>
              </a:r>
              <a:r>
                <a:rPr lang="en-US" sz="1000" dirty="0">
                  <a:solidFill>
                    <a:prstClr val="white"/>
                  </a:solidFill>
                  <a:latin typeface="Roboto" panose="02000000000000000000" pitchFamily="2" charset="0"/>
                  <a:ea typeface="Roboto" panose="02000000000000000000" pitchFamily="2" charset="0"/>
                </a:rPr>
                <a:t> </a:t>
              </a:r>
              <a:r>
                <a:rPr lang="en-US" sz="1000" dirty="0" err="1">
                  <a:solidFill>
                    <a:prstClr val="white"/>
                  </a:solidFill>
                  <a:latin typeface="Roboto" panose="02000000000000000000" pitchFamily="2" charset="0"/>
                  <a:ea typeface="Roboto" panose="02000000000000000000" pitchFamily="2" charset="0"/>
                </a:rPr>
                <a:t>Ipsum</a:t>
              </a:r>
              <a:r>
                <a:rPr lang="en-US" sz="1000" dirty="0">
                  <a:solidFill>
                    <a:prstClr val="white"/>
                  </a:solidFill>
                  <a:latin typeface="Roboto" panose="02000000000000000000" pitchFamily="2" charset="0"/>
                  <a:ea typeface="Roboto" panose="02000000000000000000" pitchFamily="2" charset="0"/>
                </a:rPr>
                <a:t> is therefore always free from repetition, injected humor, or non-characteristic words. Contrary to popular belief It has roots in a piece of classical</a:t>
              </a:r>
              <a:r>
                <a:rPr lang="id-ID" sz="1000" dirty="0">
                  <a:solidFill>
                    <a:prstClr val="white"/>
                  </a:solidFill>
                  <a:latin typeface="Roboto" panose="02000000000000000000" pitchFamily="2" charset="0"/>
                  <a:ea typeface="Roboto" panose="02000000000000000000" pitchFamily="2" charset="0"/>
                </a:rPr>
                <a:t>.</a:t>
              </a:r>
            </a:p>
          </p:txBody>
        </p:sp>
      </p:grpSp>
      <p:grpSp>
        <p:nvGrpSpPr>
          <p:cNvPr id="137" name="Group 136"/>
          <p:cNvGrpSpPr/>
          <p:nvPr/>
        </p:nvGrpSpPr>
        <p:grpSpPr>
          <a:xfrm>
            <a:off x="4611172" y="4050324"/>
            <a:ext cx="5465987" cy="1063239"/>
            <a:chOff x="890138" y="399602"/>
            <a:chExt cx="5465987" cy="1063239"/>
          </a:xfrm>
          <a:solidFill>
            <a:schemeClr val="accent1"/>
          </a:solidFill>
        </p:grpSpPr>
        <p:sp>
          <p:nvSpPr>
            <p:cNvPr id="138" name="Horizontal Scroll 137"/>
            <p:cNvSpPr/>
            <p:nvPr/>
          </p:nvSpPr>
          <p:spPr>
            <a:xfrm>
              <a:off x="902373" y="399602"/>
              <a:ext cx="5453752" cy="1063239"/>
            </a:xfrm>
            <a:prstGeom prst="horizontalScroll">
              <a:avLst/>
            </a:prstGeom>
            <a:solidFill>
              <a:srgbClr val="F47264"/>
            </a:solidFill>
            <a:ln w="6350">
              <a:solidFill>
                <a:schemeClr val="tx1">
                  <a:lumMod val="95000"/>
                  <a:lumOff val="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9" name="Horizontal Scroll 4"/>
            <p:cNvSpPr/>
            <p:nvPr/>
          </p:nvSpPr>
          <p:spPr>
            <a:xfrm>
              <a:off x="890138" y="532507"/>
              <a:ext cx="5254395" cy="79742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48406" tIns="25400" rIns="25400" bIns="25400" numCol="1" spcCol="1270" anchor="ctr" anchorCtr="0">
              <a:noAutofit/>
            </a:bodyPr>
            <a:lstStyle/>
            <a:p>
              <a:pPr defTabSz="444500">
                <a:lnSpc>
                  <a:spcPct val="90000"/>
                </a:lnSpc>
                <a:spcBef>
                  <a:spcPct val="0"/>
                </a:spcBef>
                <a:spcAft>
                  <a:spcPct val="35000"/>
                </a:spcAft>
              </a:pPr>
              <a:r>
                <a:rPr lang="id-ID" sz="1000" b="1" dirty="0">
                  <a:solidFill>
                    <a:prstClr val="white"/>
                  </a:solidFill>
                  <a:latin typeface="Roboto" panose="02000000000000000000" pitchFamily="2" charset="0"/>
                  <a:ea typeface="Roboto" panose="02000000000000000000" pitchFamily="2" charset="0"/>
                </a:rPr>
                <a:t>RANTAI PROTOL. </a:t>
              </a:r>
              <a:r>
                <a:rPr lang="en-US" sz="1000" dirty="0">
                  <a:solidFill>
                    <a:prstClr val="white"/>
                  </a:solidFill>
                  <a:latin typeface="Roboto" panose="02000000000000000000" pitchFamily="2" charset="0"/>
                  <a:ea typeface="Roboto" panose="02000000000000000000" pitchFamily="2" charset="0"/>
                </a:rPr>
                <a:t>The generated </a:t>
              </a:r>
              <a:r>
                <a:rPr lang="en-US" sz="1000" dirty="0" err="1">
                  <a:solidFill>
                    <a:prstClr val="white"/>
                  </a:solidFill>
                  <a:latin typeface="Roboto" panose="02000000000000000000" pitchFamily="2" charset="0"/>
                  <a:ea typeface="Roboto" panose="02000000000000000000" pitchFamily="2" charset="0"/>
                </a:rPr>
                <a:t>Lorem</a:t>
              </a:r>
              <a:r>
                <a:rPr lang="en-US" sz="1000" dirty="0">
                  <a:solidFill>
                    <a:prstClr val="white"/>
                  </a:solidFill>
                  <a:latin typeface="Roboto" panose="02000000000000000000" pitchFamily="2" charset="0"/>
                  <a:ea typeface="Roboto" panose="02000000000000000000" pitchFamily="2" charset="0"/>
                </a:rPr>
                <a:t> </a:t>
              </a:r>
              <a:r>
                <a:rPr lang="en-US" sz="1000" dirty="0" err="1">
                  <a:solidFill>
                    <a:prstClr val="white"/>
                  </a:solidFill>
                  <a:latin typeface="Roboto" panose="02000000000000000000" pitchFamily="2" charset="0"/>
                  <a:ea typeface="Roboto" panose="02000000000000000000" pitchFamily="2" charset="0"/>
                </a:rPr>
                <a:t>Ipsum</a:t>
              </a:r>
              <a:r>
                <a:rPr lang="en-US" sz="1000" dirty="0">
                  <a:solidFill>
                    <a:prstClr val="white"/>
                  </a:solidFill>
                  <a:latin typeface="Roboto" panose="02000000000000000000" pitchFamily="2" charset="0"/>
                  <a:ea typeface="Roboto" panose="02000000000000000000" pitchFamily="2" charset="0"/>
                </a:rPr>
                <a:t> is therefore always free from repetition, injected humor, or non-characteristic words. Contrary to popular belief It has roots in a piece of classical</a:t>
              </a:r>
              <a:r>
                <a:rPr lang="id-ID" sz="1000" dirty="0">
                  <a:solidFill>
                    <a:prstClr val="white"/>
                  </a:solidFill>
                  <a:latin typeface="Roboto" panose="02000000000000000000" pitchFamily="2" charset="0"/>
                  <a:ea typeface="Roboto" panose="02000000000000000000" pitchFamily="2" charset="0"/>
                </a:rPr>
                <a:t>.</a:t>
              </a:r>
            </a:p>
          </p:txBody>
        </p:sp>
      </p:grpSp>
      <p:grpSp>
        <p:nvGrpSpPr>
          <p:cNvPr id="140" name="Group 139"/>
          <p:cNvGrpSpPr/>
          <p:nvPr/>
        </p:nvGrpSpPr>
        <p:grpSpPr>
          <a:xfrm>
            <a:off x="3080990" y="5021848"/>
            <a:ext cx="5465987" cy="1063239"/>
            <a:chOff x="890138" y="399602"/>
            <a:chExt cx="5465987" cy="1063239"/>
          </a:xfrm>
          <a:solidFill>
            <a:schemeClr val="accent1"/>
          </a:solidFill>
        </p:grpSpPr>
        <p:sp>
          <p:nvSpPr>
            <p:cNvPr id="141" name="Horizontal Scroll 140"/>
            <p:cNvSpPr/>
            <p:nvPr/>
          </p:nvSpPr>
          <p:spPr>
            <a:xfrm>
              <a:off x="902373" y="399602"/>
              <a:ext cx="5453752" cy="1063239"/>
            </a:xfrm>
            <a:prstGeom prst="horizontalScroll">
              <a:avLst/>
            </a:prstGeom>
            <a:solidFill>
              <a:schemeClr val="accent5">
                <a:lumMod val="75000"/>
              </a:schemeClr>
            </a:solidFill>
            <a:ln w="6350">
              <a:solidFill>
                <a:schemeClr val="tx1">
                  <a:lumMod val="95000"/>
                  <a:lumOff val="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42" name="Horizontal Scroll 4"/>
            <p:cNvSpPr/>
            <p:nvPr/>
          </p:nvSpPr>
          <p:spPr>
            <a:xfrm>
              <a:off x="890138" y="532507"/>
              <a:ext cx="5254395" cy="79742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48406" tIns="25400" rIns="25400" bIns="25400" numCol="1" spcCol="1270" anchor="ctr" anchorCtr="0">
              <a:noAutofit/>
            </a:bodyPr>
            <a:lstStyle/>
            <a:p>
              <a:pPr defTabSz="444500">
                <a:lnSpc>
                  <a:spcPct val="90000"/>
                </a:lnSpc>
                <a:spcBef>
                  <a:spcPct val="0"/>
                </a:spcBef>
                <a:spcAft>
                  <a:spcPct val="35000"/>
                </a:spcAft>
              </a:pPr>
              <a:r>
                <a:rPr lang="id-ID" sz="1000" b="1" dirty="0">
                  <a:solidFill>
                    <a:prstClr val="white"/>
                  </a:solidFill>
                  <a:latin typeface="Roboto" panose="02000000000000000000" pitchFamily="2" charset="0"/>
                  <a:ea typeface="Roboto" panose="02000000000000000000" pitchFamily="2" charset="0"/>
                </a:rPr>
                <a:t>KUDA CATUR. </a:t>
              </a:r>
              <a:r>
                <a:rPr lang="en-US" sz="1000" dirty="0">
                  <a:solidFill>
                    <a:prstClr val="white"/>
                  </a:solidFill>
                  <a:latin typeface="Roboto" panose="02000000000000000000" pitchFamily="2" charset="0"/>
                  <a:ea typeface="Roboto" panose="02000000000000000000" pitchFamily="2" charset="0"/>
                </a:rPr>
                <a:t>The generated </a:t>
              </a:r>
              <a:r>
                <a:rPr lang="en-US" sz="1000" dirty="0" err="1">
                  <a:solidFill>
                    <a:prstClr val="white"/>
                  </a:solidFill>
                  <a:latin typeface="Roboto" panose="02000000000000000000" pitchFamily="2" charset="0"/>
                  <a:ea typeface="Roboto" panose="02000000000000000000" pitchFamily="2" charset="0"/>
                </a:rPr>
                <a:t>Lorem</a:t>
              </a:r>
              <a:r>
                <a:rPr lang="en-US" sz="1000" dirty="0">
                  <a:solidFill>
                    <a:prstClr val="white"/>
                  </a:solidFill>
                  <a:latin typeface="Roboto" panose="02000000000000000000" pitchFamily="2" charset="0"/>
                  <a:ea typeface="Roboto" panose="02000000000000000000" pitchFamily="2" charset="0"/>
                </a:rPr>
                <a:t> </a:t>
              </a:r>
              <a:r>
                <a:rPr lang="en-US" sz="1000" dirty="0" err="1">
                  <a:solidFill>
                    <a:prstClr val="white"/>
                  </a:solidFill>
                  <a:latin typeface="Roboto" panose="02000000000000000000" pitchFamily="2" charset="0"/>
                  <a:ea typeface="Roboto" panose="02000000000000000000" pitchFamily="2" charset="0"/>
                </a:rPr>
                <a:t>Ipsum</a:t>
              </a:r>
              <a:r>
                <a:rPr lang="en-US" sz="1000" dirty="0">
                  <a:solidFill>
                    <a:prstClr val="white"/>
                  </a:solidFill>
                  <a:latin typeface="Roboto" panose="02000000000000000000" pitchFamily="2" charset="0"/>
                  <a:ea typeface="Roboto" panose="02000000000000000000" pitchFamily="2" charset="0"/>
                </a:rPr>
                <a:t> is therefore always free from repetition, injected humor, or non-characteristic words. Contrary to popular belief It has roots in a piece of classical</a:t>
              </a:r>
              <a:r>
                <a:rPr lang="id-ID" sz="1000" dirty="0">
                  <a:solidFill>
                    <a:prstClr val="white"/>
                  </a:solidFill>
                  <a:latin typeface="Roboto" panose="02000000000000000000" pitchFamily="2" charset="0"/>
                  <a:ea typeface="Roboto" panose="02000000000000000000" pitchFamily="2" charset="0"/>
                </a:rPr>
                <a:t>.</a:t>
              </a:r>
            </a:p>
          </p:txBody>
        </p:sp>
      </p:grpSp>
      <p:sp>
        <p:nvSpPr>
          <p:cNvPr id="153" name="TextBox 152"/>
          <p:cNvSpPr txBox="1"/>
          <p:nvPr/>
        </p:nvSpPr>
        <p:spPr>
          <a:xfrm>
            <a:off x="86154" y="1387826"/>
            <a:ext cx="508178" cy="338554"/>
          </a:xfrm>
          <a:prstGeom prst="rect">
            <a:avLst/>
          </a:prstGeom>
          <a:noFill/>
        </p:spPr>
        <p:txBody>
          <a:bodyPr wrap="square" rtlCol="0">
            <a:spAutoFit/>
          </a:bodyPr>
          <a:lstStyle/>
          <a:p>
            <a:pPr algn="ctr"/>
            <a:r>
              <a:rPr lang="id-ID" sz="1600" b="1" dirty="0">
                <a:solidFill>
                  <a:prstClr val="white"/>
                </a:solidFill>
                <a:latin typeface="Roboto" panose="02000000000000000000" pitchFamily="2" charset="0"/>
                <a:ea typeface="Roboto" panose="02000000000000000000" pitchFamily="2" charset="0"/>
              </a:rPr>
              <a:t>01</a:t>
            </a:r>
          </a:p>
        </p:txBody>
      </p:sp>
      <p:sp>
        <p:nvSpPr>
          <p:cNvPr id="154" name="TextBox 153"/>
          <p:cNvSpPr txBox="1"/>
          <p:nvPr/>
        </p:nvSpPr>
        <p:spPr>
          <a:xfrm>
            <a:off x="90003" y="2402532"/>
            <a:ext cx="508178" cy="338554"/>
          </a:xfrm>
          <a:prstGeom prst="rect">
            <a:avLst/>
          </a:prstGeom>
          <a:noFill/>
        </p:spPr>
        <p:txBody>
          <a:bodyPr wrap="square" rtlCol="0">
            <a:spAutoFit/>
          </a:bodyPr>
          <a:lstStyle/>
          <a:p>
            <a:pPr algn="ctr"/>
            <a:r>
              <a:rPr lang="id-ID" sz="1600" b="1" dirty="0">
                <a:solidFill>
                  <a:prstClr val="white"/>
                </a:solidFill>
                <a:latin typeface="Roboto" panose="02000000000000000000" pitchFamily="2" charset="0"/>
                <a:ea typeface="Roboto" panose="02000000000000000000" pitchFamily="2" charset="0"/>
              </a:rPr>
              <a:t>02</a:t>
            </a:r>
          </a:p>
        </p:txBody>
      </p:sp>
      <p:sp>
        <p:nvSpPr>
          <p:cNvPr id="155" name="TextBox 154"/>
          <p:cNvSpPr txBox="1"/>
          <p:nvPr/>
        </p:nvSpPr>
        <p:spPr>
          <a:xfrm>
            <a:off x="103575" y="3423126"/>
            <a:ext cx="508178" cy="338554"/>
          </a:xfrm>
          <a:prstGeom prst="rect">
            <a:avLst/>
          </a:prstGeom>
          <a:noFill/>
        </p:spPr>
        <p:txBody>
          <a:bodyPr wrap="square" rtlCol="0">
            <a:spAutoFit/>
          </a:bodyPr>
          <a:lstStyle/>
          <a:p>
            <a:pPr algn="ctr"/>
            <a:r>
              <a:rPr lang="id-ID" sz="1600" b="1" dirty="0">
                <a:solidFill>
                  <a:prstClr val="white"/>
                </a:solidFill>
                <a:latin typeface="Roboto" panose="02000000000000000000" pitchFamily="2" charset="0"/>
                <a:ea typeface="Roboto" panose="02000000000000000000" pitchFamily="2" charset="0"/>
              </a:rPr>
              <a:t>03</a:t>
            </a:r>
          </a:p>
        </p:txBody>
      </p:sp>
      <p:sp>
        <p:nvSpPr>
          <p:cNvPr id="156" name="TextBox 155"/>
          <p:cNvSpPr txBox="1"/>
          <p:nvPr/>
        </p:nvSpPr>
        <p:spPr>
          <a:xfrm>
            <a:off x="105142" y="4456454"/>
            <a:ext cx="508178" cy="338554"/>
          </a:xfrm>
          <a:prstGeom prst="rect">
            <a:avLst/>
          </a:prstGeom>
          <a:noFill/>
        </p:spPr>
        <p:txBody>
          <a:bodyPr wrap="square" rtlCol="0">
            <a:spAutoFit/>
          </a:bodyPr>
          <a:lstStyle/>
          <a:p>
            <a:pPr algn="ctr"/>
            <a:r>
              <a:rPr lang="id-ID" sz="1600" b="1" dirty="0">
                <a:solidFill>
                  <a:prstClr val="white"/>
                </a:solidFill>
                <a:latin typeface="Roboto" panose="02000000000000000000" pitchFamily="2" charset="0"/>
                <a:ea typeface="Roboto" panose="02000000000000000000" pitchFamily="2" charset="0"/>
              </a:rPr>
              <a:t>04</a:t>
            </a:r>
          </a:p>
        </p:txBody>
      </p:sp>
      <p:sp>
        <p:nvSpPr>
          <p:cNvPr id="157" name="TextBox 156"/>
          <p:cNvSpPr txBox="1"/>
          <p:nvPr/>
        </p:nvSpPr>
        <p:spPr>
          <a:xfrm>
            <a:off x="102696" y="5474545"/>
            <a:ext cx="508178" cy="338554"/>
          </a:xfrm>
          <a:prstGeom prst="rect">
            <a:avLst/>
          </a:prstGeom>
          <a:noFill/>
        </p:spPr>
        <p:txBody>
          <a:bodyPr wrap="square" rtlCol="0">
            <a:spAutoFit/>
          </a:bodyPr>
          <a:lstStyle/>
          <a:p>
            <a:pPr algn="ctr"/>
            <a:r>
              <a:rPr lang="id-ID" sz="1600" b="1" dirty="0">
                <a:solidFill>
                  <a:prstClr val="white"/>
                </a:solidFill>
                <a:latin typeface="Roboto" panose="02000000000000000000" pitchFamily="2" charset="0"/>
                <a:ea typeface="Roboto" panose="02000000000000000000" pitchFamily="2" charset="0"/>
              </a:rPr>
              <a:t>05</a:t>
            </a:r>
          </a:p>
        </p:txBody>
      </p:sp>
      <p:sp>
        <p:nvSpPr>
          <p:cNvPr id="58" name="TextBox 57"/>
          <p:cNvSpPr txBox="1"/>
          <p:nvPr/>
        </p:nvSpPr>
        <p:spPr>
          <a:xfrm>
            <a:off x="10364929" y="4323680"/>
            <a:ext cx="323557" cy="523220"/>
          </a:xfrm>
          <a:prstGeom prst="rect">
            <a:avLst/>
          </a:prstGeom>
          <a:noFill/>
        </p:spPr>
        <p:txBody>
          <a:bodyPr wrap="square" rtlCol="0">
            <a:spAutoFit/>
          </a:bodyPr>
          <a:lstStyle/>
          <a:p>
            <a:pPr algn="ctr"/>
            <a:r>
              <a:rPr lang="id-ID" sz="2800" smtClean="0">
                <a:solidFill>
                  <a:srgbClr val="F47264"/>
                </a:solidFill>
                <a:latin typeface="FontAwesome" pitchFamily="50" charset="0"/>
              </a:rPr>
              <a:t></a:t>
            </a:r>
            <a:endParaRPr lang="id-ID" sz="2800" dirty="0">
              <a:solidFill>
                <a:srgbClr val="F47264"/>
              </a:solidFill>
              <a:latin typeface="FontAwesome" pitchFamily="2" charset="0"/>
            </a:endParaRPr>
          </a:p>
        </p:txBody>
      </p:sp>
    </p:spTree>
    <p:extLst>
      <p:ext uri="{BB962C8B-B14F-4D97-AF65-F5344CB8AC3E}">
        <p14:creationId xmlns:p14="http://schemas.microsoft.com/office/powerpoint/2010/main" val="359032859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4508" y="6043484"/>
            <a:ext cx="1673441" cy="304125"/>
          </a:xfrm>
          <a:prstGeom prst="rect">
            <a:avLst/>
          </a:prstGeom>
        </p:spPr>
      </p:pic>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0217" y="5452000"/>
            <a:ext cx="1673441" cy="304125"/>
          </a:xfrm>
          <a:prstGeom prst="rect">
            <a:avLst/>
          </a:prstGeom>
        </p:spPr>
      </p:pic>
      <p:grpSp>
        <p:nvGrpSpPr>
          <p:cNvPr id="3" name="Group 2"/>
          <p:cNvGrpSpPr/>
          <p:nvPr/>
        </p:nvGrpSpPr>
        <p:grpSpPr>
          <a:xfrm>
            <a:off x="2363067" y="572805"/>
            <a:ext cx="7557024" cy="726643"/>
            <a:chOff x="1772300" y="429604"/>
            <a:chExt cx="5667768" cy="544982"/>
          </a:xfrm>
        </p:grpSpPr>
        <p:sp>
          <p:nvSpPr>
            <p:cNvPr id="24" name="Rectangle 22"/>
            <p:cNvSpPr>
              <a:spLocks noChangeArrowheads="1"/>
            </p:cNvSpPr>
            <p:nvPr/>
          </p:nvSpPr>
          <p:spPr bwMode="auto">
            <a:xfrm>
              <a:off x="2890024" y="429604"/>
              <a:ext cx="3432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dirty="0">
                  <a:solidFill>
                    <a:prstClr val="black"/>
                  </a:solidFill>
                  <a:latin typeface="Lato Light" pitchFamily="34" charset="0"/>
                  <a:cs typeface="Arial" pitchFamily="34" charset="0"/>
                </a:rPr>
                <a:t>Running Man </a:t>
              </a:r>
              <a:r>
                <a:rPr lang="en-US" sz="3200" dirty="0" err="1">
                  <a:solidFill>
                    <a:prstClr val="black"/>
                  </a:solidFill>
                  <a:latin typeface="Lato Light" pitchFamily="34" charset="0"/>
                  <a:cs typeface="Arial" pitchFamily="34" charset="0"/>
                </a:rPr>
                <a:t>Infographic</a:t>
              </a:r>
              <a:endParaRPr lang="en-US" sz="1400" dirty="0">
                <a:solidFill>
                  <a:prstClr val="black"/>
                </a:solidFill>
                <a:latin typeface="Arial" pitchFamily="34" charset="0"/>
                <a:cs typeface="Arial" pitchFamily="34" charset="0"/>
              </a:endParaRPr>
            </a:p>
          </p:txBody>
        </p:sp>
        <p:sp>
          <p:nvSpPr>
            <p:cNvPr id="13" name="TextBox 12"/>
            <p:cNvSpPr txBox="1"/>
            <p:nvPr/>
          </p:nvSpPr>
          <p:spPr>
            <a:xfrm>
              <a:off x="1772300" y="751496"/>
              <a:ext cx="5667768" cy="223090"/>
            </a:xfrm>
            <a:prstGeom prst="rect">
              <a:avLst/>
            </a:prstGeom>
            <a:noFill/>
          </p:spPr>
          <p:txBody>
            <a:bodyPr wrap="square" rtlCol="0">
              <a:spAutoFit/>
            </a:bodyPr>
            <a:lstStyle/>
            <a:p>
              <a:pPr algn="ctr"/>
              <a:r>
                <a:rPr lang="en-US" sz="1333" dirty="0">
                  <a:solidFill>
                    <a:prstClr val="black"/>
                  </a:solidFill>
                  <a:latin typeface="Lato Light" pitchFamily="34" charset="0"/>
                </a:rPr>
                <a:t>This is example  for a subtitle</a:t>
              </a:r>
            </a:p>
          </p:txBody>
        </p:sp>
      </p:grpSp>
      <p:sp>
        <p:nvSpPr>
          <p:cNvPr id="73" name="Rectangle 72"/>
          <p:cNvSpPr/>
          <p:nvPr/>
        </p:nvSpPr>
        <p:spPr>
          <a:xfrm>
            <a:off x="5447636" y="1358856"/>
            <a:ext cx="1387885" cy="378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Lato" pitchFamily="34" charset="0"/>
            </a:endParaRPr>
          </a:p>
        </p:txBody>
      </p:sp>
      <p:sp>
        <p:nvSpPr>
          <p:cNvPr id="4" name="Freeform 7"/>
          <p:cNvSpPr>
            <a:spLocks noEditPoints="1"/>
          </p:cNvSpPr>
          <p:nvPr/>
        </p:nvSpPr>
        <p:spPr bwMode="auto">
          <a:xfrm>
            <a:off x="5050367" y="1706033"/>
            <a:ext cx="7164917" cy="1117600"/>
          </a:xfrm>
          <a:custGeom>
            <a:avLst/>
            <a:gdLst>
              <a:gd name="T0" fmla="*/ 0 w 3350"/>
              <a:gd name="T1" fmla="*/ 0 h 522"/>
              <a:gd name="T2" fmla="*/ 40 w 3350"/>
              <a:gd name="T3" fmla="*/ 17 h 522"/>
              <a:gd name="T4" fmla="*/ 98 w 3350"/>
              <a:gd name="T5" fmla="*/ 174 h 522"/>
              <a:gd name="T6" fmla="*/ 107 w 3350"/>
              <a:gd name="T7" fmla="*/ 220 h 522"/>
              <a:gd name="T8" fmla="*/ 197 w 3350"/>
              <a:gd name="T9" fmla="*/ 173 h 522"/>
              <a:gd name="T10" fmla="*/ 357 w 3350"/>
              <a:gd name="T11" fmla="*/ 139 h 522"/>
              <a:gd name="T12" fmla="*/ 555 w 3350"/>
              <a:gd name="T13" fmla="*/ 96 h 522"/>
              <a:gd name="T14" fmla="*/ 626 w 3350"/>
              <a:gd name="T15" fmla="*/ 129 h 522"/>
              <a:gd name="T16" fmla="*/ 730 w 3350"/>
              <a:gd name="T17" fmla="*/ 309 h 522"/>
              <a:gd name="T18" fmla="*/ 789 w 3350"/>
              <a:gd name="T19" fmla="*/ 430 h 522"/>
              <a:gd name="T20" fmla="*/ 809 w 3350"/>
              <a:gd name="T21" fmla="*/ 440 h 522"/>
              <a:gd name="T22" fmla="*/ 797 w 3350"/>
              <a:gd name="T23" fmla="*/ 404 h 522"/>
              <a:gd name="T24" fmla="*/ 806 w 3350"/>
              <a:gd name="T25" fmla="*/ 399 h 522"/>
              <a:gd name="T26" fmla="*/ 832 w 3350"/>
              <a:gd name="T27" fmla="*/ 417 h 522"/>
              <a:gd name="T28" fmla="*/ 840 w 3350"/>
              <a:gd name="T29" fmla="*/ 402 h 522"/>
              <a:gd name="T30" fmla="*/ 846 w 3350"/>
              <a:gd name="T31" fmla="*/ 387 h 522"/>
              <a:gd name="T32" fmla="*/ 866 w 3350"/>
              <a:gd name="T33" fmla="*/ 408 h 522"/>
              <a:gd name="T34" fmla="*/ 897 w 3350"/>
              <a:gd name="T35" fmla="*/ 444 h 522"/>
              <a:gd name="T36" fmla="*/ 907 w 3350"/>
              <a:gd name="T37" fmla="*/ 476 h 522"/>
              <a:gd name="T38" fmla="*/ 902 w 3350"/>
              <a:gd name="T39" fmla="*/ 502 h 522"/>
              <a:gd name="T40" fmla="*/ 898 w 3350"/>
              <a:gd name="T41" fmla="*/ 522 h 522"/>
              <a:gd name="T42" fmla="*/ 3350 w 3350"/>
              <a:gd name="T43" fmla="*/ 522 h 522"/>
              <a:gd name="T44" fmla="*/ 3350 w 3350"/>
              <a:gd name="T45" fmla="*/ 0 h 522"/>
              <a:gd name="T46" fmla="*/ 0 w 3350"/>
              <a:gd name="T47" fmla="*/ 0 h 522"/>
              <a:gd name="T48" fmla="*/ 619 w 3350"/>
              <a:gd name="T49" fmla="*/ 323 h 522"/>
              <a:gd name="T50" fmla="*/ 553 w 3350"/>
              <a:gd name="T51" fmla="*/ 249 h 522"/>
              <a:gd name="T52" fmla="*/ 461 w 3350"/>
              <a:gd name="T53" fmla="*/ 273 h 522"/>
              <a:gd name="T54" fmla="*/ 383 w 3350"/>
              <a:gd name="T55" fmla="*/ 297 h 522"/>
              <a:gd name="T56" fmla="*/ 469 w 3350"/>
              <a:gd name="T57" fmla="*/ 360 h 522"/>
              <a:gd name="T58" fmla="*/ 558 w 3350"/>
              <a:gd name="T59" fmla="*/ 458 h 522"/>
              <a:gd name="T60" fmla="*/ 579 w 3350"/>
              <a:gd name="T61" fmla="*/ 522 h 522"/>
              <a:gd name="T62" fmla="*/ 761 w 3350"/>
              <a:gd name="T63" fmla="*/ 522 h 522"/>
              <a:gd name="T64" fmla="*/ 747 w 3350"/>
              <a:gd name="T65" fmla="*/ 501 h 522"/>
              <a:gd name="T66" fmla="*/ 619 w 3350"/>
              <a:gd name="T67" fmla="*/ 32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0" h="522">
                <a:moveTo>
                  <a:pt x="0" y="0"/>
                </a:moveTo>
                <a:cubicBezTo>
                  <a:pt x="13" y="3"/>
                  <a:pt x="26" y="8"/>
                  <a:pt x="40" y="17"/>
                </a:cubicBezTo>
                <a:cubicBezTo>
                  <a:pt x="99" y="53"/>
                  <a:pt x="98" y="138"/>
                  <a:pt x="98" y="174"/>
                </a:cubicBezTo>
                <a:cubicBezTo>
                  <a:pt x="99" y="210"/>
                  <a:pt x="103" y="225"/>
                  <a:pt x="107" y="220"/>
                </a:cubicBezTo>
                <a:cubicBezTo>
                  <a:pt x="110" y="215"/>
                  <a:pt x="155" y="165"/>
                  <a:pt x="197" y="173"/>
                </a:cubicBezTo>
                <a:cubicBezTo>
                  <a:pt x="238" y="180"/>
                  <a:pt x="294" y="167"/>
                  <a:pt x="357" y="139"/>
                </a:cubicBezTo>
                <a:cubicBezTo>
                  <a:pt x="420" y="112"/>
                  <a:pt x="498" y="94"/>
                  <a:pt x="555" y="96"/>
                </a:cubicBezTo>
                <a:cubicBezTo>
                  <a:pt x="611" y="98"/>
                  <a:pt x="619" y="108"/>
                  <a:pt x="626" y="129"/>
                </a:cubicBezTo>
                <a:cubicBezTo>
                  <a:pt x="633" y="149"/>
                  <a:pt x="702" y="249"/>
                  <a:pt x="730" y="309"/>
                </a:cubicBezTo>
                <a:cubicBezTo>
                  <a:pt x="758" y="368"/>
                  <a:pt x="785" y="416"/>
                  <a:pt x="789" y="430"/>
                </a:cubicBezTo>
                <a:cubicBezTo>
                  <a:pt x="793" y="444"/>
                  <a:pt x="809" y="446"/>
                  <a:pt x="809" y="440"/>
                </a:cubicBezTo>
                <a:cubicBezTo>
                  <a:pt x="809" y="435"/>
                  <a:pt x="805" y="412"/>
                  <a:pt x="797" y="404"/>
                </a:cubicBezTo>
                <a:cubicBezTo>
                  <a:pt x="792" y="395"/>
                  <a:pt x="794" y="394"/>
                  <a:pt x="806" y="399"/>
                </a:cubicBezTo>
                <a:cubicBezTo>
                  <a:pt x="818" y="405"/>
                  <a:pt x="827" y="411"/>
                  <a:pt x="832" y="417"/>
                </a:cubicBezTo>
                <a:cubicBezTo>
                  <a:pt x="837" y="422"/>
                  <a:pt x="840" y="412"/>
                  <a:pt x="840" y="402"/>
                </a:cubicBezTo>
                <a:cubicBezTo>
                  <a:pt x="840" y="392"/>
                  <a:pt x="841" y="385"/>
                  <a:pt x="846" y="387"/>
                </a:cubicBezTo>
                <a:cubicBezTo>
                  <a:pt x="852" y="390"/>
                  <a:pt x="852" y="399"/>
                  <a:pt x="866" y="408"/>
                </a:cubicBezTo>
                <a:cubicBezTo>
                  <a:pt x="880" y="417"/>
                  <a:pt x="889" y="431"/>
                  <a:pt x="897" y="444"/>
                </a:cubicBezTo>
                <a:cubicBezTo>
                  <a:pt x="906" y="457"/>
                  <a:pt x="910" y="468"/>
                  <a:pt x="907" y="476"/>
                </a:cubicBezTo>
                <a:cubicBezTo>
                  <a:pt x="905" y="484"/>
                  <a:pt x="908" y="486"/>
                  <a:pt x="902" y="502"/>
                </a:cubicBezTo>
                <a:cubicBezTo>
                  <a:pt x="899" y="510"/>
                  <a:pt x="898" y="516"/>
                  <a:pt x="898" y="522"/>
                </a:cubicBezTo>
                <a:cubicBezTo>
                  <a:pt x="3350" y="522"/>
                  <a:pt x="3350" y="522"/>
                  <a:pt x="3350" y="522"/>
                </a:cubicBezTo>
                <a:cubicBezTo>
                  <a:pt x="3350" y="0"/>
                  <a:pt x="3350" y="0"/>
                  <a:pt x="3350" y="0"/>
                </a:cubicBezTo>
                <a:lnTo>
                  <a:pt x="0" y="0"/>
                </a:lnTo>
                <a:close/>
                <a:moveTo>
                  <a:pt x="619" y="323"/>
                </a:moveTo>
                <a:cubicBezTo>
                  <a:pt x="600" y="295"/>
                  <a:pt x="592" y="247"/>
                  <a:pt x="553" y="249"/>
                </a:cubicBezTo>
                <a:cubicBezTo>
                  <a:pt x="514" y="252"/>
                  <a:pt x="514" y="275"/>
                  <a:pt x="461" y="273"/>
                </a:cubicBezTo>
                <a:cubicBezTo>
                  <a:pt x="409" y="271"/>
                  <a:pt x="383" y="297"/>
                  <a:pt x="383" y="297"/>
                </a:cubicBezTo>
                <a:cubicBezTo>
                  <a:pt x="383" y="297"/>
                  <a:pt x="423" y="324"/>
                  <a:pt x="469" y="360"/>
                </a:cubicBezTo>
                <a:cubicBezTo>
                  <a:pt x="516" y="396"/>
                  <a:pt x="539" y="411"/>
                  <a:pt x="558" y="458"/>
                </a:cubicBezTo>
                <a:cubicBezTo>
                  <a:pt x="566" y="480"/>
                  <a:pt x="572" y="500"/>
                  <a:pt x="579" y="522"/>
                </a:cubicBezTo>
                <a:cubicBezTo>
                  <a:pt x="761" y="522"/>
                  <a:pt x="761" y="522"/>
                  <a:pt x="761" y="522"/>
                </a:cubicBezTo>
                <a:cubicBezTo>
                  <a:pt x="756" y="517"/>
                  <a:pt x="752" y="510"/>
                  <a:pt x="747" y="501"/>
                </a:cubicBezTo>
                <a:cubicBezTo>
                  <a:pt x="720" y="460"/>
                  <a:pt x="639" y="351"/>
                  <a:pt x="619" y="323"/>
                </a:cubicBezTo>
                <a:close/>
              </a:path>
            </a:pathLst>
          </a:custGeom>
          <a:gradFill flip="none" rotWithShape="1">
            <a:gsLst>
              <a:gs pos="0">
                <a:schemeClr val="tx2">
                  <a:lumMod val="60000"/>
                  <a:lumOff val="40000"/>
                </a:schemeClr>
              </a:gs>
              <a:gs pos="42000">
                <a:schemeClr val="tx2"/>
              </a:gs>
            </a:gsLst>
            <a:lin ang="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5" name="Freeform 8"/>
          <p:cNvSpPr>
            <a:spLocks/>
          </p:cNvSpPr>
          <p:nvPr/>
        </p:nvSpPr>
        <p:spPr bwMode="auto">
          <a:xfrm>
            <a:off x="6288617" y="2823633"/>
            <a:ext cx="5926667" cy="1117600"/>
          </a:xfrm>
          <a:custGeom>
            <a:avLst/>
            <a:gdLst>
              <a:gd name="T0" fmla="*/ 296 w 2771"/>
              <a:gd name="T1" fmla="*/ 32 h 523"/>
              <a:gd name="T2" fmla="*/ 276 w 2771"/>
              <a:gd name="T3" fmla="*/ 56 h 523"/>
              <a:gd name="T4" fmla="*/ 235 w 2771"/>
              <a:gd name="T5" fmla="*/ 38 h 523"/>
              <a:gd name="T6" fmla="*/ 182 w 2771"/>
              <a:gd name="T7" fmla="*/ 0 h 523"/>
              <a:gd name="T8" fmla="*/ 0 w 2771"/>
              <a:gd name="T9" fmla="*/ 0 h 523"/>
              <a:gd name="T10" fmla="*/ 41 w 2771"/>
              <a:gd name="T11" fmla="*/ 103 h 523"/>
              <a:gd name="T12" fmla="*/ 189 w 2771"/>
              <a:gd name="T13" fmla="*/ 386 h 523"/>
              <a:gd name="T14" fmla="*/ 215 w 2771"/>
              <a:gd name="T15" fmla="*/ 523 h 523"/>
              <a:gd name="T16" fmla="*/ 2771 w 2771"/>
              <a:gd name="T17" fmla="*/ 523 h 523"/>
              <a:gd name="T18" fmla="*/ 2771 w 2771"/>
              <a:gd name="T19" fmla="*/ 0 h 523"/>
              <a:gd name="T20" fmla="*/ 319 w 2771"/>
              <a:gd name="T21" fmla="*/ 0 h 523"/>
              <a:gd name="T22" fmla="*/ 314 w 2771"/>
              <a:gd name="T23" fmla="*/ 17 h 523"/>
              <a:gd name="T24" fmla="*/ 296 w 2771"/>
              <a:gd name="T25" fmla="*/ 32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1" h="523">
                <a:moveTo>
                  <a:pt x="296" y="32"/>
                </a:moveTo>
                <a:cubicBezTo>
                  <a:pt x="291" y="40"/>
                  <a:pt x="290" y="59"/>
                  <a:pt x="276" y="56"/>
                </a:cubicBezTo>
                <a:cubicBezTo>
                  <a:pt x="263" y="54"/>
                  <a:pt x="260" y="45"/>
                  <a:pt x="235" y="38"/>
                </a:cubicBezTo>
                <a:cubicBezTo>
                  <a:pt x="214" y="32"/>
                  <a:pt x="200" y="25"/>
                  <a:pt x="182" y="0"/>
                </a:cubicBezTo>
                <a:cubicBezTo>
                  <a:pt x="0" y="0"/>
                  <a:pt x="0" y="0"/>
                  <a:pt x="0" y="0"/>
                </a:cubicBezTo>
                <a:cubicBezTo>
                  <a:pt x="9" y="28"/>
                  <a:pt x="20" y="59"/>
                  <a:pt x="41" y="103"/>
                </a:cubicBezTo>
                <a:cubicBezTo>
                  <a:pt x="81" y="185"/>
                  <a:pt x="168" y="241"/>
                  <a:pt x="189" y="386"/>
                </a:cubicBezTo>
                <a:cubicBezTo>
                  <a:pt x="196" y="435"/>
                  <a:pt x="205" y="480"/>
                  <a:pt x="215" y="523"/>
                </a:cubicBezTo>
                <a:cubicBezTo>
                  <a:pt x="2771" y="523"/>
                  <a:pt x="2771" y="523"/>
                  <a:pt x="2771" y="523"/>
                </a:cubicBezTo>
                <a:cubicBezTo>
                  <a:pt x="2771" y="0"/>
                  <a:pt x="2771" y="0"/>
                  <a:pt x="2771" y="0"/>
                </a:cubicBezTo>
                <a:cubicBezTo>
                  <a:pt x="319" y="0"/>
                  <a:pt x="319" y="0"/>
                  <a:pt x="319" y="0"/>
                </a:cubicBezTo>
                <a:cubicBezTo>
                  <a:pt x="318" y="6"/>
                  <a:pt x="317" y="11"/>
                  <a:pt x="314" y="17"/>
                </a:cubicBezTo>
                <a:cubicBezTo>
                  <a:pt x="308" y="31"/>
                  <a:pt x="302" y="23"/>
                  <a:pt x="296" y="32"/>
                </a:cubicBezTo>
                <a:close/>
              </a:path>
            </a:pathLst>
          </a:custGeom>
          <a:gradFill>
            <a:gsLst>
              <a:gs pos="0">
                <a:schemeClr val="bg2">
                  <a:lumMod val="60000"/>
                  <a:lumOff val="40000"/>
                </a:schemeClr>
              </a:gs>
              <a:gs pos="42000">
                <a:schemeClr val="bg2"/>
              </a:gs>
            </a:gsLst>
            <a:lin ang="0" scaled="1"/>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6" name="Freeform 9"/>
          <p:cNvSpPr>
            <a:spLocks/>
          </p:cNvSpPr>
          <p:nvPr/>
        </p:nvSpPr>
        <p:spPr bwMode="auto">
          <a:xfrm>
            <a:off x="6747934" y="3941234"/>
            <a:ext cx="5467351" cy="1119717"/>
          </a:xfrm>
          <a:custGeom>
            <a:avLst/>
            <a:gdLst>
              <a:gd name="T0" fmla="*/ 203 w 2556"/>
              <a:gd name="T1" fmla="*/ 444 h 523"/>
              <a:gd name="T2" fmla="*/ 347 w 2556"/>
              <a:gd name="T3" fmla="*/ 523 h 523"/>
              <a:gd name="T4" fmla="*/ 2556 w 2556"/>
              <a:gd name="T5" fmla="*/ 523 h 523"/>
              <a:gd name="T6" fmla="*/ 2556 w 2556"/>
              <a:gd name="T7" fmla="*/ 0 h 523"/>
              <a:gd name="T8" fmla="*/ 0 w 2556"/>
              <a:gd name="T9" fmla="*/ 0 h 523"/>
              <a:gd name="T10" fmla="*/ 71 w 2556"/>
              <a:gd name="T11" fmla="*/ 241 h 523"/>
              <a:gd name="T12" fmla="*/ 203 w 2556"/>
              <a:gd name="T13" fmla="*/ 444 h 523"/>
            </a:gdLst>
            <a:ahLst/>
            <a:cxnLst>
              <a:cxn ang="0">
                <a:pos x="T0" y="T1"/>
              </a:cxn>
              <a:cxn ang="0">
                <a:pos x="T2" y="T3"/>
              </a:cxn>
              <a:cxn ang="0">
                <a:pos x="T4" y="T5"/>
              </a:cxn>
              <a:cxn ang="0">
                <a:pos x="T6" y="T7"/>
              </a:cxn>
              <a:cxn ang="0">
                <a:pos x="T8" y="T9"/>
              </a:cxn>
              <a:cxn ang="0">
                <a:pos x="T10" y="T11"/>
              </a:cxn>
              <a:cxn ang="0">
                <a:pos x="T12" y="T13"/>
              </a:cxn>
            </a:cxnLst>
            <a:rect l="0" t="0" r="r" b="b"/>
            <a:pathLst>
              <a:path w="2556" h="523">
                <a:moveTo>
                  <a:pt x="203" y="444"/>
                </a:moveTo>
                <a:cubicBezTo>
                  <a:pt x="237" y="458"/>
                  <a:pt x="295" y="483"/>
                  <a:pt x="347" y="523"/>
                </a:cubicBezTo>
                <a:cubicBezTo>
                  <a:pt x="2556" y="523"/>
                  <a:pt x="2556" y="523"/>
                  <a:pt x="2556" y="523"/>
                </a:cubicBezTo>
                <a:cubicBezTo>
                  <a:pt x="2556" y="0"/>
                  <a:pt x="2556" y="0"/>
                  <a:pt x="2556" y="0"/>
                </a:cubicBezTo>
                <a:cubicBezTo>
                  <a:pt x="0" y="0"/>
                  <a:pt x="0" y="0"/>
                  <a:pt x="0" y="0"/>
                </a:cubicBezTo>
                <a:cubicBezTo>
                  <a:pt x="19" y="82"/>
                  <a:pt x="43" y="156"/>
                  <a:pt x="71" y="241"/>
                </a:cubicBezTo>
                <a:cubicBezTo>
                  <a:pt x="113" y="371"/>
                  <a:pt x="152" y="423"/>
                  <a:pt x="203" y="444"/>
                </a:cubicBezTo>
                <a:close/>
              </a:path>
            </a:pathLst>
          </a:custGeom>
          <a:gradFill>
            <a:gsLst>
              <a:gs pos="0">
                <a:schemeClr val="accent1">
                  <a:lumMod val="60000"/>
                  <a:lumOff val="40000"/>
                </a:schemeClr>
              </a:gs>
              <a:gs pos="42000">
                <a:schemeClr val="accent1"/>
              </a:gs>
            </a:gsLst>
            <a:lin ang="0" scaled="1"/>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7" name="Freeform 10"/>
          <p:cNvSpPr>
            <a:spLocks/>
          </p:cNvSpPr>
          <p:nvPr/>
        </p:nvSpPr>
        <p:spPr bwMode="auto">
          <a:xfrm>
            <a:off x="7490884" y="5060951"/>
            <a:ext cx="4724400" cy="1115484"/>
          </a:xfrm>
          <a:custGeom>
            <a:avLst/>
            <a:gdLst>
              <a:gd name="T0" fmla="*/ 71 w 2209"/>
              <a:gd name="T1" fmla="*/ 68 h 522"/>
              <a:gd name="T2" fmla="*/ 189 w 2209"/>
              <a:gd name="T3" fmla="*/ 215 h 522"/>
              <a:gd name="T4" fmla="*/ 265 w 2209"/>
              <a:gd name="T5" fmla="*/ 308 h 522"/>
              <a:gd name="T6" fmla="*/ 254 w 2209"/>
              <a:gd name="T7" fmla="*/ 403 h 522"/>
              <a:gd name="T8" fmla="*/ 166 w 2209"/>
              <a:gd name="T9" fmla="*/ 488 h 522"/>
              <a:gd name="T10" fmla="*/ 106 w 2209"/>
              <a:gd name="T11" fmla="*/ 522 h 522"/>
              <a:gd name="T12" fmla="*/ 2209 w 2209"/>
              <a:gd name="T13" fmla="*/ 522 h 522"/>
              <a:gd name="T14" fmla="*/ 2209 w 2209"/>
              <a:gd name="T15" fmla="*/ 0 h 522"/>
              <a:gd name="T16" fmla="*/ 0 w 2209"/>
              <a:gd name="T17" fmla="*/ 0 h 522"/>
              <a:gd name="T18" fmla="*/ 71 w 2209"/>
              <a:gd name="T19" fmla="*/ 68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9" h="522">
                <a:moveTo>
                  <a:pt x="71" y="68"/>
                </a:moveTo>
                <a:cubicBezTo>
                  <a:pt x="132" y="149"/>
                  <a:pt x="141" y="168"/>
                  <a:pt x="189" y="215"/>
                </a:cubicBezTo>
                <a:cubicBezTo>
                  <a:pt x="237" y="261"/>
                  <a:pt x="226" y="277"/>
                  <a:pt x="265" y="308"/>
                </a:cubicBezTo>
                <a:cubicBezTo>
                  <a:pt x="305" y="339"/>
                  <a:pt x="303" y="382"/>
                  <a:pt x="254" y="403"/>
                </a:cubicBezTo>
                <a:cubicBezTo>
                  <a:pt x="205" y="423"/>
                  <a:pt x="197" y="451"/>
                  <a:pt x="166" y="488"/>
                </a:cubicBezTo>
                <a:cubicBezTo>
                  <a:pt x="144" y="514"/>
                  <a:pt x="124" y="521"/>
                  <a:pt x="106" y="522"/>
                </a:cubicBezTo>
                <a:cubicBezTo>
                  <a:pt x="2209" y="522"/>
                  <a:pt x="2209" y="522"/>
                  <a:pt x="2209" y="522"/>
                </a:cubicBezTo>
                <a:cubicBezTo>
                  <a:pt x="2209" y="0"/>
                  <a:pt x="2209" y="0"/>
                  <a:pt x="2209" y="0"/>
                </a:cubicBezTo>
                <a:cubicBezTo>
                  <a:pt x="0" y="0"/>
                  <a:pt x="0" y="0"/>
                  <a:pt x="0" y="0"/>
                </a:cubicBezTo>
                <a:cubicBezTo>
                  <a:pt x="26" y="19"/>
                  <a:pt x="51" y="42"/>
                  <a:pt x="71" y="68"/>
                </a:cubicBezTo>
                <a:close/>
              </a:path>
            </a:pathLst>
          </a:custGeom>
          <a:gradFill>
            <a:gsLst>
              <a:gs pos="0">
                <a:schemeClr val="accent2">
                  <a:lumMod val="60000"/>
                  <a:lumOff val="40000"/>
                </a:schemeClr>
              </a:gs>
              <a:gs pos="42000">
                <a:schemeClr val="accent2"/>
              </a:gs>
            </a:gsLst>
            <a:lin ang="0" scaled="1"/>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8" name="Freeform 11"/>
          <p:cNvSpPr>
            <a:spLocks/>
          </p:cNvSpPr>
          <p:nvPr/>
        </p:nvSpPr>
        <p:spPr bwMode="auto">
          <a:xfrm>
            <a:off x="7586134" y="6176434"/>
            <a:ext cx="131233" cy="12700"/>
          </a:xfrm>
          <a:custGeom>
            <a:avLst/>
            <a:gdLst>
              <a:gd name="T0" fmla="*/ 39 w 61"/>
              <a:gd name="T1" fmla="*/ 1 h 6"/>
              <a:gd name="T2" fmla="*/ 61 w 61"/>
              <a:gd name="T3" fmla="*/ 0 h 6"/>
              <a:gd name="T4" fmla="*/ 0 w 61"/>
              <a:gd name="T5" fmla="*/ 0 h 6"/>
              <a:gd name="T6" fmla="*/ 39 w 61"/>
              <a:gd name="T7" fmla="*/ 1 h 6"/>
            </a:gdLst>
            <a:ahLst/>
            <a:cxnLst>
              <a:cxn ang="0">
                <a:pos x="T0" y="T1"/>
              </a:cxn>
              <a:cxn ang="0">
                <a:pos x="T2" y="T3"/>
              </a:cxn>
              <a:cxn ang="0">
                <a:pos x="T4" y="T5"/>
              </a:cxn>
              <a:cxn ang="0">
                <a:pos x="T6" y="T7"/>
              </a:cxn>
            </a:cxnLst>
            <a:rect l="0" t="0" r="r" b="b"/>
            <a:pathLst>
              <a:path w="61" h="6">
                <a:moveTo>
                  <a:pt x="39" y="1"/>
                </a:moveTo>
                <a:cubicBezTo>
                  <a:pt x="46" y="1"/>
                  <a:pt x="53" y="1"/>
                  <a:pt x="61" y="0"/>
                </a:cubicBezTo>
                <a:cubicBezTo>
                  <a:pt x="0" y="0"/>
                  <a:pt x="0" y="0"/>
                  <a:pt x="0" y="0"/>
                </a:cubicBezTo>
                <a:cubicBezTo>
                  <a:pt x="7" y="6"/>
                  <a:pt x="22" y="1"/>
                  <a:pt x="39" y="1"/>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9" name="Freeform 12"/>
          <p:cNvSpPr>
            <a:spLocks/>
          </p:cNvSpPr>
          <p:nvPr/>
        </p:nvSpPr>
        <p:spPr bwMode="auto">
          <a:xfrm>
            <a:off x="6805084" y="5060951"/>
            <a:ext cx="685800" cy="0"/>
          </a:xfrm>
          <a:custGeom>
            <a:avLst/>
            <a:gdLst>
              <a:gd name="T0" fmla="*/ 0 w 320"/>
              <a:gd name="T1" fmla="*/ 320 w 320"/>
              <a:gd name="T2" fmla="*/ 320 w 320"/>
              <a:gd name="T3" fmla="*/ 0 w 320"/>
              <a:gd name="T4" fmla="*/ 0 w 320"/>
            </a:gdLst>
            <a:ahLst/>
            <a:cxnLst>
              <a:cxn ang="0">
                <a:pos x="T0" y="0"/>
              </a:cxn>
              <a:cxn ang="0">
                <a:pos x="T1" y="0"/>
              </a:cxn>
              <a:cxn ang="0">
                <a:pos x="T2" y="0"/>
              </a:cxn>
              <a:cxn ang="0">
                <a:pos x="T3" y="0"/>
              </a:cxn>
              <a:cxn ang="0">
                <a:pos x="T4" y="0"/>
              </a:cxn>
            </a:cxnLst>
            <a:rect l="0" t="0" r="r" b="b"/>
            <a:pathLst>
              <a:path w="320">
                <a:moveTo>
                  <a:pt x="0" y="0"/>
                </a:moveTo>
                <a:cubicBezTo>
                  <a:pt x="320" y="0"/>
                  <a:pt x="320" y="0"/>
                  <a:pt x="320" y="0"/>
                </a:cubicBezTo>
                <a:cubicBezTo>
                  <a:pt x="320" y="0"/>
                  <a:pt x="320" y="0"/>
                  <a:pt x="320" y="0"/>
                </a:cubicBezTo>
                <a:cubicBezTo>
                  <a:pt x="0" y="0"/>
                  <a:pt x="0" y="0"/>
                  <a:pt x="0" y="0"/>
                </a:cubicBezTo>
                <a:cubicBezTo>
                  <a:pt x="0" y="0"/>
                  <a:pt x="0" y="0"/>
                  <a:pt x="0" y="0"/>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0" name="Freeform 13"/>
          <p:cNvSpPr>
            <a:spLocks/>
          </p:cNvSpPr>
          <p:nvPr/>
        </p:nvSpPr>
        <p:spPr bwMode="auto">
          <a:xfrm>
            <a:off x="5820834" y="5060951"/>
            <a:ext cx="429684" cy="0"/>
          </a:xfrm>
          <a:custGeom>
            <a:avLst/>
            <a:gdLst>
              <a:gd name="T0" fmla="*/ 200 w 200"/>
              <a:gd name="T1" fmla="*/ 0 w 200"/>
              <a:gd name="T2" fmla="*/ 0 w 200"/>
              <a:gd name="T3" fmla="*/ 200 w 200"/>
              <a:gd name="T4" fmla="*/ 200 w 200"/>
            </a:gdLst>
            <a:ahLst/>
            <a:cxnLst>
              <a:cxn ang="0">
                <a:pos x="T0" y="0"/>
              </a:cxn>
              <a:cxn ang="0">
                <a:pos x="T1" y="0"/>
              </a:cxn>
              <a:cxn ang="0">
                <a:pos x="T2" y="0"/>
              </a:cxn>
              <a:cxn ang="0">
                <a:pos x="T3" y="0"/>
              </a:cxn>
              <a:cxn ang="0">
                <a:pos x="T4" y="0"/>
              </a:cxn>
            </a:cxnLst>
            <a:rect l="0" t="0" r="r" b="b"/>
            <a:pathLst>
              <a:path w="200">
                <a:moveTo>
                  <a:pt x="200" y="0"/>
                </a:moveTo>
                <a:cubicBezTo>
                  <a:pt x="0" y="0"/>
                  <a:pt x="0" y="0"/>
                  <a:pt x="0" y="0"/>
                </a:cubicBezTo>
                <a:cubicBezTo>
                  <a:pt x="0" y="0"/>
                  <a:pt x="0" y="0"/>
                  <a:pt x="0" y="0"/>
                </a:cubicBezTo>
                <a:cubicBezTo>
                  <a:pt x="200" y="0"/>
                  <a:pt x="200" y="0"/>
                  <a:pt x="200" y="0"/>
                </a:cubicBezTo>
                <a:cubicBezTo>
                  <a:pt x="200" y="0"/>
                  <a:pt x="200" y="0"/>
                  <a:pt x="200" y="0"/>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1" name="Freeform 14"/>
          <p:cNvSpPr>
            <a:spLocks/>
          </p:cNvSpPr>
          <p:nvPr/>
        </p:nvSpPr>
        <p:spPr bwMode="auto">
          <a:xfrm>
            <a:off x="5302251" y="2823633"/>
            <a:ext cx="986367" cy="0"/>
          </a:xfrm>
          <a:custGeom>
            <a:avLst/>
            <a:gdLst>
              <a:gd name="T0" fmla="*/ 461 w 461"/>
              <a:gd name="T1" fmla="*/ 0 w 461"/>
              <a:gd name="T2" fmla="*/ 0 w 461"/>
              <a:gd name="T3" fmla="*/ 461 w 461"/>
            </a:gdLst>
            <a:ahLst/>
            <a:cxnLst>
              <a:cxn ang="0">
                <a:pos x="T0" y="0"/>
              </a:cxn>
              <a:cxn ang="0">
                <a:pos x="T1" y="0"/>
              </a:cxn>
              <a:cxn ang="0">
                <a:pos x="T2" y="0"/>
              </a:cxn>
              <a:cxn ang="0">
                <a:pos x="T3" y="0"/>
              </a:cxn>
            </a:cxnLst>
            <a:rect l="0" t="0" r="r" b="b"/>
            <a:pathLst>
              <a:path w="461">
                <a:moveTo>
                  <a:pt x="461" y="0"/>
                </a:moveTo>
                <a:cubicBezTo>
                  <a:pt x="0" y="0"/>
                  <a:pt x="0" y="0"/>
                  <a:pt x="0" y="0"/>
                </a:cubicBezTo>
                <a:cubicBezTo>
                  <a:pt x="0" y="0"/>
                  <a:pt x="0" y="0"/>
                  <a:pt x="0" y="0"/>
                </a:cubicBezTo>
                <a:cubicBezTo>
                  <a:pt x="461" y="0"/>
                  <a:pt x="461" y="0"/>
                  <a:pt x="461" y="0"/>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2" name="Freeform 15"/>
          <p:cNvSpPr>
            <a:spLocks/>
          </p:cNvSpPr>
          <p:nvPr/>
        </p:nvSpPr>
        <p:spPr bwMode="auto">
          <a:xfrm>
            <a:off x="6678085" y="2823633"/>
            <a:ext cx="292100" cy="0"/>
          </a:xfrm>
          <a:custGeom>
            <a:avLst/>
            <a:gdLst>
              <a:gd name="T0" fmla="*/ 0 w 137"/>
              <a:gd name="T1" fmla="*/ 0 w 137"/>
              <a:gd name="T2" fmla="*/ 137 w 137"/>
              <a:gd name="T3" fmla="*/ 137 w 137"/>
              <a:gd name="T4" fmla="*/ 0 w 137"/>
            </a:gdLst>
            <a:ahLst/>
            <a:cxnLst>
              <a:cxn ang="0">
                <a:pos x="T0" y="0"/>
              </a:cxn>
              <a:cxn ang="0">
                <a:pos x="T1" y="0"/>
              </a:cxn>
              <a:cxn ang="0">
                <a:pos x="T2" y="0"/>
              </a:cxn>
              <a:cxn ang="0">
                <a:pos x="T3" y="0"/>
              </a:cxn>
              <a:cxn ang="0">
                <a:pos x="T4" y="0"/>
              </a:cxn>
            </a:cxnLst>
            <a:rect l="0" t="0" r="r" b="b"/>
            <a:pathLst>
              <a:path w="137">
                <a:moveTo>
                  <a:pt x="0" y="0"/>
                </a:moveTo>
                <a:cubicBezTo>
                  <a:pt x="0" y="0"/>
                  <a:pt x="0" y="0"/>
                  <a:pt x="0" y="0"/>
                </a:cubicBezTo>
                <a:cubicBezTo>
                  <a:pt x="137" y="0"/>
                  <a:pt x="137" y="0"/>
                  <a:pt x="137" y="0"/>
                </a:cubicBezTo>
                <a:cubicBezTo>
                  <a:pt x="137" y="0"/>
                  <a:pt x="137" y="0"/>
                  <a:pt x="137" y="0"/>
                </a:cubicBezTo>
                <a:lnTo>
                  <a:pt x="0" y="0"/>
                </a:ln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4" name="Freeform 16"/>
          <p:cNvSpPr>
            <a:spLocks/>
          </p:cNvSpPr>
          <p:nvPr/>
        </p:nvSpPr>
        <p:spPr bwMode="auto">
          <a:xfrm>
            <a:off x="4938184" y="1697567"/>
            <a:ext cx="112184" cy="8467"/>
          </a:xfrm>
          <a:custGeom>
            <a:avLst/>
            <a:gdLst>
              <a:gd name="T0" fmla="*/ 0 w 52"/>
              <a:gd name="T1" fmla="*/ 4 h 4"/>
              <a:gd name="T2" fmla="*/ 52 w 52"/>
              <a:gd name="T3" fmla="*/ 4 h 4"/>
              <a:gd name="T4" fmla="*/ 0 w 52"/>
              <a:gd name="T5" fmla="*/ 4 h 4"/>
            </a:gdLst>
            <a:ahLst/>
            <a:cxnLst>
              <a:cxn ang="0">
                <a:pos x="T0" y="T1"/>
              </a:cxn>
              <a:cxn ang="0">
                <a:pos x="T2" y="T3"/>
              </a:cxn>
              <a:cxn ang="0">
                <a:pos x="T4" y="T5"/>
              </a:cxn>
            </a:cxnLst>
            <a:rect l="0" t="0" r="r" b="b"/>
            <a:pathLst>
              <a:path w="52" h="4">
                <a:moveTo>
                  <a:pt x="0" y="4"/>
                </a:moveTo>
                <a:cubicBezTo>
                  <a:pt x="52" y="4"/>
                  <a:pt x="52" y="4"/>
                  <a:pt x="52" y="4"/>
                </a:cubicBezTo>
                <a:cubicBezTo>
                  <a:pt x="34" y="0"/>
                  <a:pt x="17" y="0"/>
                  <a:pt x="0" y="4"/>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5" name="Freeform 17"/>
          <p:cNvSpPr>
            <a:spLocks/>
          </p:cNvSpPr>
          <p:nvPr/>
        </p:nvSpPr>
        <p:spPr bwMode="auto">
          <a:xfrm>
            <a:off x="5092701" y="3941233"/>
            <a:ext cx="1655233" cy="0"/>
          </a:xfrm>
          <a:custGeom>
            <a:avLst/>
            <a:gdLst>
              <a:gd name="T0" fmla="*/ 0 w 774"/>
              <a:gd name="T1" fmla="*/ 774 w 774"/>
              <a:gd name="T2" fmla="*/ 774 w 774"/>
              <a:gd name="T3" fmla="*/ 0 w 774"/>
              <a:gd name="T4" fmla="*/ 0 w 774"/>
            </a:gdLst>
            <a:ahLst/>
            <a:cxnLst>
              <a:cxn ang="0">
                <a:pos x="T0" y="0"/>
              </a:cxn>
              <a:cxn ang="0">
                <a:pos x="T1" y="0"/>
              </a:cxn>
              <a:cxn ang="0">
                <a:pos x="T2" y="0"/>
              </a:cxn>
              <a:cxn ang="0">
                <a:pos x="T3" y="0"/>
              </a:cxn>
              <a:cxn ang="0">
                <a:pos x="T4" y="0"/>
              </a:cxn>
            </a:cxnLst>
            <a:rect l="0" t="0" r="r" b="b"/>
            <a:pathLst>
              <a:path w="774">
                <a:moveTo>
                  <a:pt x="0" y="0"/>
                </a:moveTo>
                <a:cubicBezTo>
                  <a:pt x="774" y="0"/>
                  <a:pt x="774" y="0"/>
                  <a:pt x="774" y="0"/>
                </a:cubicBezTo>
                <a:cubicBezTo>
                  <a:pt x="774" y="0"/>
                  <a:pt x="774" y="0"/>
                  <a:pt x="774" y="0"/>
                </a:cubicBezTo>
                <a:cubicBezTo>
                  <a:pt x="0" y="0"/>
                  <a:pt x="0" y="0"/>
                  <a:pt x="0" y="0"/>
                </a:cubicBezTo>
                <a:cubicBezTo>
                  <a:pt x="0" y="0"/>
                  <a:pt x="0" y="0"/>
                  <a:pt x="0" y="0"/>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6" name="Freeform 18"/>
          <p:cNvSpPr>
            <a:spLocks/>
          </p:cNvSpPr>
          <p:nvPr/>
        </p:nvSpPr>
        <p:spPr bwMode="auto">
          <a:xfrm>
            <a:off x="4624917" y="1706033"/>
            <a:ext cx="2370667" cy="1117600"/>
          </a:xfrm>
          <a:custGeom>
            <a:avLst/>
            <a:gdLst>
              <a:gd name="T0" fmla="*/ 757 w 1109"/>
              <a:gd name="T1" fmla="*/ 458 h 522"/>
              <a:gd name="T2" fmla="*/ 668 w 1109"/>
              <a:gd name="T3" fmla="*/ 360 h 522"/>
              <a:gd name="T4" fmla="*/ 582 w 1109"/>
              <a:gd name="T5" fmla="*/ 297 h 522"/>
              <a:gd name="T6" fmla="*/ 660 w 1109"/>
              <a:gd name="T7" fmla="*/ 273 h 522"/>
              <a:gd name="T8" fmla="*/ 752 w 1109"/>
              <a:gd name="T9" fmla="*/ 249 h 522"/>
              <a:gd name="T10" fmla="*/ 818 w 1109"/>
              <a:gd name="T11" fmla="*/ 323 h 522"/>
              <a:gd name="T12" fmla="*/ 946 w 1109"/>
              <a:gd name="T13" fmla="*/ 501 h 522"/>
              <a:gd name="T14" fmla="*/ 960 w 1109"/>
              <a:gd name="T15" fmla="*/ 522 h 522"/>
              <a:gd name="T16" fmla="*/ 1097 w 1109"/>
              <a:gd name="T17" fmla="*/ 522 h 522"/>
              <a:gd name="T18" fmla="*/ 1101 w 1109"/>
              <a:gd name="T19" fmla="*/ 502 h 522"/>
              <a:gd name="T20" fmla="*/ 1106 w 1109"/>
              <a:gd name="T21" fmla="*/ 476 h 522"/>
              <a:gd name="T22" fmla="*/ 1096 w 1109"/>
              <a:gd name="T23" fmla="*/ 444 h 522"/>
              <a:gd name="T24" fmla="*/ 1065 w 1109"/>
              <a:gd name="T25" fmla="*/ 408 h 522"/>
              <a:gd name="T26" fmla="*/ 1045 w 1109"/>
              <a:gd name="T27" fmla="*/ 387 h 522"/>
              <a:gd name="T28" fmla="*/ 1039 w 1109"/>
              <a:gd name="T29" fmla="*/ 402 h 522"/>
              <a:gd name="T30" fmla="*/ 1031 w 1109"/>
              <a:gd name="T31" fmla="*/ 417 h 522"/>
              <a:gd name="T32" fmla="*/ 1005 w 1109"/>
              <a:gd name="T33" fmla="*/ 399 h 522"/>
              <a:gd name="T34" fmla="*/ 996 w 1109"/>
              <a:gd name="T35" fmla="*/ 404 h 522"/>
              <a:gd name="T36" fmla="*/ 1008 w 1109"/>
              <a:gd name="T37" fmla="*/ 440 h 522"/>
              <a:gd name="T38" fmla="*/ 988 w 1109"/>
              <a:gd name="T39" fmla="*/ 430 h 522"/>
              <a:gd name="T40" fmla="*/ 929 w 1109"/>
              <a:gd name="T41" fmla="*/ 309 h 522"/>
              <a:gd name="T42" fmla="*/ 825 w 1109"/>
              <a:gd name="T43" fmla="*/ 129 h 522"/>
              <a:gd name="T44" fmla="*/ 754 w 1109"/>
              <a:gd name="T45" fmla="*/ 96 h 522"/>
              <a:gd name="T46" fmla="*/ 556 w 1109"/>
              <a:gd name="T47" fmla="*/ 139 h 522"/>
              <a:gd name="T48" fmla="*/ 396 w 1109"/>
              <a:gd name="T49" fmla="*/ 173 h 522"/>
              <a:gd name="T50" fmla="*/ 306 w 1109"/>
              <a:gd name="T51" fmla="*/ 220 h 522"/>
              <a:gd name="T52" fmla="*/ 297 w 1109"/>
              <a:gd name="T53" fmla="*/ 174 h 522"/>
              <a:gd name="T54" fmla="*/ 239 w 1109"/>
              <a:gd name="T55" fmla="*/ 17 h 522"/>
              <a:gd name="T56" fmla="*/ 199 w 1109"/>
              <a:gd name="T57" fmla="*/ 0 h 522"/>
              <a:gd name="T58" fmla="*/ 147 w 1109"/>
              <a:gd name="T59" fmla="*/ 0 h 522"/>
              <a:gd name="T60" fmla="*/ 60 w 1109"/>
              <a:gd name="T61" fmla="*/ 46 h 522"/>
              <a:gd name="T62" fmla="*/ 34 w 1109"/>
              <a:gd name="T63" fmla="*/ 225 h 522"/>
              <a:gd name="T64" fmla="*/ 45 w 1109"/>
              <a:gd name="T65" fmla="*/ 272 h 522"/>
              <a:gd name="T66" fmla="*/ 60 w 1109"/>
              <a:gd name="T67" fmla="*/ 302 h 522"/>
              <a:gd name="T68" fmla="*/ 75 w 1109"/>
              <a:gd name="T69" fmla="*/ 330 h 522"/>
              <a:gd name="T70" fmla="*/ 86 w 1109"/>
              <a:gd name="T71" fmla="*/ 344 h 522"/>
              <a:gd name="T72" fmla="*/ 107 w 1109"/>
              <a:gd name="T73" fmla="*/ 380 h 522"/>
              <a:gd name="T74" fmla="*/ 174 w 1109"/>
              <a:gd name="T75" fmla="*/ 378 h 522"/>
              <a:gd name="T76" fmla="*/ 237 w 1109"/>
              <a:gd name="T77" fmla="*/ 411 h 522"/>
              <a:gd name="T78" fmla="*/ 277 w 1109"/>
              <a:gd name="T79" fmla="*/ 437 h 522"/>
              <a:gd name="T80" fmla="*/ 317 w 1109"/>
              <a:gd name="T81" fmla="*/ 522 h 522"/>
              <a:gd name="T82" fmla="*/ 778 w 1109"/>
              <a:gd name="T83" fmla="*/ 522 h 522"/>
              <a:gd name="T84" fmla="*/ 757 w 1109"/>
              <a:gd name="T85" fmla="*/ 458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9" h="522">
                <a:moveTo>
                  <a:pt x="757" y="458"/>
                </a:moveTo>
                <a:cubicBezTo>
                  <a:pt x="738" y="411"/>
                  <a:pt x="715" y="396"/>
                  <a:pt x="668" y="360"/>
                </a:cubicBezTo>
                <a:cubicBezTo>
                  <a:pt x="622" y="324"/>
                  <a:pt x="582" y="297"/>
                  <a:pt x="582" y="297"/>
                </a:cubicBezTo>
                <a:cubicBezTo>
                  <a:pt x="582" y="297"/>
                  <a:pt x="608" y="271"/>
                  <a:pt x="660" y="273"/>
                </a:cubicBezTo>
                <a:cubicBezTo>
                  <a:pt x="713" y="275"/>
                  <a:pt x="713" y="252"/>
                  <a:pt x="752" y="249"/>
                </a:cubicBezTo>
                <a:cubicBezTo>
                  <a:pt x="791" y="247"/>
                  <a:pt x="799" y="295"/>
                  <a:pt x="818" y="323"/>
                </a:cubicBezTo>
                <a:cubicBezTo>
                  <a:pt x="838" y="351"/>
                  <a:pt x="919" y="460"/>
                  <a:pt x="946" y="501"/>
                </a:cubicBezTo>
                <a:cubicBezTo>
                  <a:pt x="951" y="510"/>
                  <a:pt x="955" y="517"/>
                  <a:pt x="960" y="522"/>
                </a:cubicBezTo>
                <a:cubicBezTo>
                  <a:pt x="1097" y="522"/>
                  <a:pt x="1097" y="522"/>
                  <a:pt x="1097" y="522"/>
                </a:cubicBezTo>
                <a:cubicBezTo>
                  <a:pt x="1097" y="516"/>
                  <a:pt x="1098" y="510"/>
                  <a:pt x="1101" y="502"/>
                </a:cubicBezTo>
                <a:cubicBezTo>
                  <a:pt x="1107" y="486"/>
                  <a:pt x="1104" y="484"/>
                  <a:pt x="1106" y="476"/>
                </a:cubicBezTo>
                <a:cubicBezTo>
                  <a:pt x="1109" y="468"/>
                  <a:pt x="1105" y="457"/>
                  <a:pt x="1096" y="444"/>
                </a:cubicBezTo>
                <a:cubicBezTo>
                  <a:pt x="1088" y="431"/>
                  <a:pt x="1079" y="417"/>
                  <a:pt x="1065" y="408"/>
                </a:cubicBezTo>
                <a:cubicBezTo>
                  <a:pt x="1051" y="399"/>
                  <a:pt x="1051" y="390"/>
                  <a:pt x="1045" y="387"/>
                </a:cubicBezTo>
                <a:cubicBezTo>
                  <a:pt x="1040" y="385"/>
                  <a:pt x="1039" y="392"/>
                  <a:pt x="1039" y="402"/>
                </a:cubicBezTo>
                <a:cubicBezTo>
                  <a:pt x="1039" y="412"/>
                  <a:pt x="1036" y="422"/>
                  <a:pt x="1031" y="417"/>
                </a:cubicBezTo>
                <a:cubicBezTo>
                  <a:pt x="1026" y="411"/>
                  <a:pt x="1017" y="405"/>
                  <a:pt x="1005" y="399"/>
                </a:cubicBezTo>
                <a:cubicBezTo>
                  <a:pt x="993" y="394"/>
                  <a:pt x="991" y="395"/>
                  <a:pt x="996" y="404"/>
                </a:cubicBezTo>
                <a:cubicBezTo>
                  <a:pt x="1004" y="412"/>
                  <a:pt x="1008" y="435"/>
                  <a:pt x="1008" y="440"/>
                </a:cubicBezTo>
                <a:cubicBezTo>
                  <a:pt x="1008" y="446"/>
                  <a:pt x="992" y="444"/>
                  <a:pt x="988" y="430"/>
                </a:cubicBezTo>
                <a:cubicBezTo>
                  <a:pt x="984" y="416"/>
                  <a:pt x="957" y="368"/>
                  <a:pt x="929" y="309"/>
                </a:cubicBezTo>
                <a:cubicBezTo>
                  <a:pt x="901" y="249"/>
                  <a:pt x="832" y="149"/>
                  <a:pt x="825" y="129"/>
                </a:cubicBezTo>
                <a:cubicBezTo>
                  <a:pt x="818" y="108"/>
                  <a:pt x="810" y="98"/>
                  <a:pt x="754" y="96"/>
                </a:cubicBezTo>
                <a:cubicBezTo>
                  <a:pt x="697" y="94"/>
                  <a:pt x="619" y="112"/>
                  <a:pt x="556" y="139"/>
                </a:cubicBezTo>
                <a:cubicBezTo>
                  <a:pt x="493" y="167"/>
                  <a:pt x="437" y="180"/>
                  <a:pt x="396" y="173"/>
                </a:cubicBezTo>
                <a:cubicBezTo>
                  <a:pt x="354" y="165"/>
                  <a:pt x="309" y="215"/>
                  <a:pt x="306" y="220"/>
                </a:cubicBezTo>
                <a:cubicBezTo>
                  <a:pt x="302" y="225"/>
                  <a:pt x="298" y="210"/>
                  <a:pt x="297" y="174"/>
                </a:cubicBezTo>
                <a:cubicBezTo>
                  <a:pt x="297" y="138"/>
                  <a:pt x="298" y="53"/>
                  <a:pt x="239" y="17"/>
                </a:cubicBezTo>
                <a:cubicBezTo>
                  <a:pt x="225" y="8"/>
                  <a:pt x="212" y="3"/>
                  <a:pt x="199" y="0"/>
                </a:cubicBezTo>
                <a:cubicBezTo>
                  <a:pt x="147" y="0"/>
                  <a:pt x="147" y="0"/>
                  <a:pt x="147" y="0"/>
                </a:cubicBezTo>
                <a:cubicBezTo>
                  <a:pt x="118" y="6"/>
                  <a:pt x="89" y="22"/>
                  <a:pt x="60" y="46"/>
                </a:cubicBezTo>
                <a:cubicBezTo>
                  <a:pt x="0" y="95"/>
                  <a:pt x="12" y="210"/>
                  <a:pt x="34" y="225"/>
                </a:cubicBezTo>
                <a:cubicBezTo>
                  <a:pt x="55" y="240"/>
                  <a:pt x="52" y="254"/>
                  <a:pt x="45" y="272"/>
                </a:cubicBezTo>
                <a:cubicBezTo>
                  <a:pt x="38" y="290"/>
                  <a:pt x="49" y="304"/>
                  <a:pt x="60" y="302"/>
                </a:cubicBezTo>
                <a:cubicBezTo>
                  <a:pt x="72" y="295"/>
                  <a:pt x="69" y="327"/>
                  <a:pt x="75" y="330"/>
                </a:cubicBezTo>
                <a:cubicBezTo>
                  <a:pt x="87" y="334"/>
                  <a:pt x="76" y="340"/>
                  <a:pt x="86" y="344"/>
                </a:cubicBezTo>
                <a:cubicBezTo>
                  <a:pt x="102" y="357"/>
                  <a:pt x="93" y="372"/>
                  <a:pt x="107" y="380"/>
                </a:cubicBezTo>
                <a:cubicBezTo>
                  <a:pt x="122" y="388"/>
                  <a:pt x="151" y="374"/>
                  <a:pt x="174" y="378"/>
                </a:cubicBezTo>
                <a:cubicBezTo>
                  <a:pt x="197" y="381"/>
                  <a:pt x="216" y="403"/>
                  <a:pt x="237" y="411"/>
                </a:cubicBezTo>
                <a:cubicBezTo>
                  <a:pt x="251" y="417"/>
                  <a:pt x="277" y="437"/>
                  <a:pt x="277" y="437"/>
                </a:cubicBezTo>
                <a:cubicBezTo>
                  <a:pt x="294" y="455"/>
                  <a:pt x="311" y="494"/>
                  <a:pt x="317" y="522"/>
                </a:cubicBezTo>
                <a:cubicBezTo>
                  <a:pt x="778" y="522"/>
                  <a:pt x="778" y="522"/>
                  <a:pt x="778" y="522"/>
                </a:cubicBezTo>
                <a:cubicBezTo>
                  <a:pt x="771" y="500"/>
                  <a:pt x="765" y="480"/>
                  <a:pt x="757" y="458"/>
                </a:cubicBezTo>
                <a:close/>
              </a:path>
            </a:pathLst>
          </a:custGeom>
          <a:solidFill>
            <a:schemeClr val="tx2">
              <a:lumMod val="75000"/>
            </a:schemeClr>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nvGrpSpPr>
          <p:cNvPr id="25" name="Group 24"/>
          <p:cNvGrpSpPr/>
          <p:nvPr/>
        </p:nvGrpSpPr>
        <p:grpSpPr>
          <a:xfrm>
            <a:off x="4506384" y="2823633"/>
            <a:ext cx="2463801" cy="1117600"/>
            <a:chOff x="3379787" y="2117725"/>
            <a:chExt cx="1847851" cy="838200"/>
          </a:xfrm>
          <a:solidFill>
            <a:schemeClr val="bg2">
              <a:lumMod val="75000"/>
            </a:schemeClr>
          </a:solidFill>
        </p:grpSpPr>
        <p:sp>
          <p:nvSpPr>
            <p:cNvPr id="17" name="Freeform 19"/>
            <p:cNvSpPr>
              <a:spLocks/>
            </p:cNvSpPr>
            <p:nvPr/>
          </p:nvSpPr>
          <p:spPr bwMode="auto">
            <a:xfrm>
              <a:off x="3379787" y="2117725"/>
              <a:ext cx="1681163" cy="838200"/>
            </a:xfrm>
            <a:custGeom>
              <a:avLst/>
              <a:gdLst>
                <a:gd name="T0" fmla="*/ 874 w 1048"/>
                <a:gd name="T1" fmla="*/ 103 h 523"/>
                <a:gd name="T2" fmla="*/ 833 w 1048"/>
                <a:gd name="T3" fmla="*/ 0 h 523"/>
                <a:gd name="T4" fmla="*/ 372 w 1048"/>
                <a:gd name="T5" fmla="*/ 0 h 523"/>
                <a:gd name="T6" fmla="*/ 375 w 1048"/>
                <a:gd name="T7" fmla="*/ 21 h 523"/>
                <a:gd name="T8" fmla="*/ 367 w 1048"/>
                <a:gd name="T9" fmla="*/ 101 h 523"/>
                <a:gd name="T10" fmla="*/ 365 w 1048"/>
                <a:gd name="T11" fmla="*/ 204 h 523"/>
                <a:gd name="T12" fmla="*/ 377 w 1048"/>
                <a:gd name="T13" fmla="*/ 250 h 523"/>
                <a:gd name="T14" fmla="*/ 344 w 1048"/>
                <a:gd name="T15" fmla="*/ 241 h 523"/>
                <a:gd name="T16" fmla="*/ 257 w 1048"/>
                <a:gd name="T17" fmla="*/ 226 h 523"/>
                <a:gd name="T18" fmla="*/ 163 w 1048"/>
                <a:gd name="T19" fmla="*/ 182 h 523"/>
                <a:gd name="T20" fmla="*/ 153 w 1048"/>
                <a:gd name="T21" fmla="*/ 143 h 523"/>
                <a:gd name="T22" fmla="*/ 128 w 1048"/>
                <a:gd name="T23" fmla="*/ 96 h 523"/>
                <a:gd name="T24" fmla="*/ 102 w 1048"/>
                <a:gd name="T25" fmla="*/ 95 h 523"/>
                <a:gd name="T26" fmla="*/ 74 w 1048"/>
                <a:gd name="T27" fmla="*/ 82 h 523"/>
                <a:gd name="T28" fmla="*/ 52 w 1048"/>
                <a:gd name="T29" fmla="*/ 77 h 523"/>
                <a:gd name="T30" fmla="*/ 33 w 1048"/>
                <a:gd name="T31" fmla="*/ 94 h 523"/>
                <a:gd name="T32" fmla="*/ 20 w 1048"/>
                <a:gd name="T33" fmla="*/ 108 h 523"/>
                <a:gd name="T34" fmla="*/ 11 w 1048"/>
                <a:gd name="T35" fmla="*/ 131 h 523"/>
                <a:gd name="T36" fmla="*/ 8 w 1048"/>
                <a:gd name="T37" fmla="*/ 144 h 523"/>
                <a:gd name="T38" fmla="*/ 9 w 1048"/>
                <a:gd name="T39" fmla="*/ 164 h 523"/>
                <a:gd name="T40" fmla="*/ 11 w 1048"/>
                <a:gd name="T41" fmla="*/ 183 h 523"/>
                <a:gd name="T42" fmla="*/ 39 w 1048"/>
                <a:gd name="T43" fmla="*/ 211 h 523"/>
                <a:gd name="T44" fmla="*/ 69 w 1048"/>
                <a:gd name="T45" fmla="*/ 218 h 523"/>
                <a:gd name="T46" fmla="*/ 81 w 1048"/>
                <a:gd name="T47" fmla="*/ 231 h 523"/>
                <a:gd name="T48" fmla="*/ 245 w 1048"/>
                <a:gd name="T49" fmla="*/ 313 h 523"/>
                <a:gd name="T50" fmla="*/ 410 w 1048"/>
                <a:gd name="T51" fmla="*/ 373 h 523"/>
                <a:gd name="T52" fmla="*/ 483 w 1048"/>
                <a:gd name="T53" fmla="*/ 297 h 523"/>
                <a:gd name="T54" fmla="*/ 516 w 1048"/>
                <a:gd name="T55" fmla="*/ 162 h 523"/>
                <a:gd name="T56" fmla="*/ 553 w 1048"/>
                <a:gd name="T57" fmla="*/ 178 h 523"/>
                <a:gd name="T58" fmla="*/ 612 w 1048"/>
                <a:gd name="T59" fmla="*/ 266 h 523"/>
                <a:gd name="T60" fmla="*/ 664 w 1048"/>
                <a:gd name="T61" fmla="*/ 375 h 523"/>
                <a:gd name="T62" fmla="*/ 523 w 1048"/>
                <a:gd name="T63" fmla="*/ 431 h 523"/>
                <a:gd name="T64" fmla="*/ 274 w 1048"/>
                <a:gd name="T65" fmla="*/ 523 h 523"/>
                <a:gd name="T66" fmla="*/ 1048 w 1048"/>
                <a:gd name="T67" fmla="*/ 523 h 523"/>
                <a:gd name="T68" fmla="*/ 1022 w 1048"/>
                <a:gd name="T69" fmla="*/ 386 h 523"/>
                <a:gd name="T70" fmla="*/ 874 w 1048"/>
                <a:gd name="T71" fmla="*/ 10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8" h="523">
                  <a:moveTo>
                    <a:pt x="874" y="103"/>
                  </a:moveTo>
                  <a:cubicBezTo>
                    <a:pt x="853" y="59"/>
                    <a:pt x="842" y="28"/>
                    <a:pt x="833" y="0"/>
                  </a:cubicBezTo>
                  <a:cubicBezTo>
                    <a:pt x="372" y="0"/>
                    <a:pt x="372" y="0"/>
                    <a:pt x="372" y="0"/>
                  </a:cubicBezTo>
                  <a:cubicBezTo>
                    <a:pt x="374" y="8"/>
                    <a:pt x="375" y="15"/>
                    <a:pt x="375" y="21"/>
                  </a:cubicBezTo>
                  <a:cubicBezTo>
                    <a:pt x="375" y="48"/>
                    <a:pt x="375" y="73"/>
                    <a:pt x="367" y="101"/>
                  </a:cubicBezTo>
                  <a:cubicBezTo>
                    <a:pt x="358" y="129"/>
                    <a:pt x="350" y="189"/>
                    <a:pt x="365" y="204"/>
                  </a:cubicBezTo>
                  <a:cubicBezTo>
                    <a:pt x="380" y="220"/>
                    <a:pt x="378" y="249"/>
                    <a:pt x="377" y="250"/>
                  </a:cubicBezTo>
                  <a:cubicBezTo>
                    <a:pt x="375" y="251"/>
                    <a:pt x="367" y="249"/>
                    <a:pt x="344" y="241"/>
                  </a:cubicBezTo>
                  <a:cubicBezTo>
                    <a:pt x="322" y="233"/>
                    <a:pt x="289" y="236"/>
                    <a:pt x="257" y="226"/>
                  </a:cubicBezTo>
                  <a:cubicBezTo>
                    <a:pt x="224" y="216"/>
                    <a:pt x="181" y="190"/>
                    <a:pt x="163" y="182"/>
                  </a:cubicBezTo>
                  <a:cubicBezTo>
                    <a:pt x="145" y="173"/>
                    <a:pt x="154" y="164"/>
                    <a:pt x="153" y="143"/>
                  </a:cubicBezTo>
                  <a:cubicBezTo>
                    <a:pt x="152" y="121"/>
                    <a:pt x="140" y="107"/>
                    <a:pt x="128" y="96"/>
                  </a:cubicBezTo>
                  <a:cubicBezTo>
                    <a:pt x="116" y="85"/>
                    <a:pt x="107" y="89"/>
                    <a:pt x="102" y="95"/>
                  </a:cubicBezTo>
                  <a:cubicBezTo>
                    <a:pt x="98" y="100"/>
                    <a:pt x="79" y="94"/>
                    <a:pt x="74" y="82"/>
                  </a:cubicBezTo>
                  <a:cubicBezTo>
                    <a:pt x="69" y="70"/>
                    <a:pt x="61" y="71"/>
                    <a:pt x="52" y="77"/>
                  </a:cubicBezTo>
                  <a:cubicBezTo>
                    <a:pt x="42" y="83"/>
                    <a:pt x="33" y="85"/>
                    <a:pt x="33" y="94"/>
                  </a:cubicBezTo>
                  <a:cubicBezTo>
                    <a:pt x="33" y="102"/>
                    <a:pt x="29" y="108"/>
                    <a:pt x="20" y="108"/>
                  </a:cubicBezTo>
                  <a:cubicBezTo>
                    <a:pt x="11" y="109"/>
                    <a:pt x="1" y="124"/>
                    <a:pt x="11" y="131"/>
                  </a:cubicBezTo>
                  <a:cubicBezTo>
                    <a:pt x="21" y="138"/>
                    <a:pt x="1" y="138"/>
                    <a:pt x="8" y="144"/>
                  </a:cubicBezTo>
                  <a:cubicBezTo>
                    <a:pt x="14" y="151"/>
                    <a:pt x="0" y="158"/>
                    <a:pt x="9" y="164"/>
                  </a:cubicBezTo>
                  <a:cubicBezTo>
                    <a:pt x="19" y="169"/>
                    <a:pt x="8" y="170"/>
                    <a:pt x="11" y="183"/>
                  </a:cubicBezTo>
                  <a:cubicBezTo>
                    <a:pt x="15" y="196"/>
                    <a:pt x="20" y="195"/>
                    <a:pt x="39" y="211"/>
                  </a:cubicBezTo>
                  <a:cubicBezTo>
                    <a:pt x="59" y="227"/>
                    <a:pt x="69" y="218"/>
                    <a:pt x="69" y="218"/>
                  </a:cubicBezTo>
                  <a:cubicBezTo>
                    <a:pt x="69" y="218"/>
                    <a:pt x="69" y="218"/>
                    <a:pt x="81" y="231"/>
                  </a:cubicBezTo>
                  <a:cubicBezTo>
                    <a:pt x="98" y="251"/>
                    <a:pt x="187" y="282"/>
                    <a:pt x="245" y="313"/>
                  </a:cubicBezTo>
                  <a:cubicBezTo>
                    <a:pt x="302" y="344"/>
                    <a:pt x="363" y="373"/>
                    <a:pt x="410" y="373"/>
                  </a:cubicBezTo>
                  <a:cubicBezTo>
                    <a:pt x="456" y="374"/>
                    <a:pt x="475" y="342"/>
                    <a:pt x="483" y="297"/>
                  </a:cubicBezTo>
                  <a:cubicBezTo>
                    <a:pt x="491" y="253"/>
                    <a:pt x="516" y="162"/>
                    <a:pt x="516" y="162"/>
                  </a:cubicBezTo>
                  <a:cubicBezTo>
                    <a:pt x="516" y="162"/>
                    <a:pt x="516" y="167"/>
                    <a:pt x="553" y="178"/>
                  </a:cubicBezTo>
                  <a:cubicBezTo>
                    <a:pt x="595" y="188"/>
                    <a:pt x="602" y="223"/>
                    <a:pt x="612" y="266"/>
                  </a:cubicBezTo>
                  <a:cubicBezTo>
                    <a:pt x="623" y="308"/>
                    <a:pt x="655" y="355"/>
                    <a:pt x="664" y="375"/>
                  </a:cubicBezTo>
                  <a:cubicBezTo>
                    <a:pt x="672" y="394"/>
                    <a:pt x="610" y="404"/>
                    <a:pt x="523" y="431"/>
                  </a:cubicBezTo>
                  <a:cubicBezTo>
                    <a:pt x="447" y="454"/>
                    <a:pt x="349" y="494"/>
                    <a:pt x="274" y="523"/>
                  </a:cubicBezTo>
                  <a:cubicBezTo>
                    <a:pt x="1048" y="523"/>
                    <a:pt x="1048" y="523"/>
                    <a:pt x="1048" y="523"/>
                  </a:cubicBezTo>
                  <a:cubicBezTo>
                    <a:pt x="1038" y="480"/>
                    <a:pt x="1029" y="435"/>
                    <a:pt x="1022" y="386"/>
                  </a:cubicBezTo>
                  <a:cubicBezTo>
                    <a:pt x="1001" y="241"/>
                    <a:pt x="914" y="185"/>
                    <a:pt x="874" y="103"/>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8" name="Freeform 20"/>
            <p:cNvSpPr>
              <a:spLocks/>
            </p:cNvSpPr>
            <p:nvPr/>
          </p:nvSpPr>
          <p:spPr bwMode="auto">
            <a:xfrm>
              <a:off x="5008563" y="2117725"/>
              <a:ext cx="219075" cy="93663"/>
            </a:xfrm>
            <a:custGeom>
              <a:avLst/>
              <a:gdLst>
                <a:gd name="T0" fmla="*/ 53 w 137"/>
                <a:gd name="T1" fmla="*/ 38 h 59"/>
                <a:gd name="T2" fmla="*/ 94 w 137"/>
                <a:gd name="T3" fmla="*/ 56 h 59"/>
                <a:gd name="T4" fmla="*/ 114 w 137"/>
                <a:gd name="T5" fmla="*/ 32 h 59"/>
                <a:gd name="T6" fmla="*/ 132 w 137"/>
                <a:gd name="T7" fmla="*/ 17 h 59"/>
                <a:gd name="T8" fmla="*/ 137 w 137"/>
                <a:gd name="T9" fmla="*/ 0 h 59"/>
                <a:gd name="T10" fmla="*/ 0 w 137"/>
                <a:gd name="T11" fmla="*/ 0 h 59"/>
                <a:gd name="T12" fmla="*/ 53 w 137"/>
                <a:gd name="T13" fmla="*/ 38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53" y="38"/>
                  </a:moveTo>
                  <a:cubicBezTo>
                    <a:pt x="78" y="45"/>
                    <a:pt x="81" y="54"/>
                    <a:pt x="94" y="56"/>
                  </a:cubicBezTo>
                  <a:cubicBezTo>
                    <a:pt x="108" y="59"/>
                    <a:pt x="109" y="40"/>
                    <a:pt x="114" y="32"/>
                  </a:cubicBezTo>
                  <a:cubicBezTo>
                    <a:pt x="120" y="23"/>
                    <a:pt x="126" y="31"/>
                    <a:pt x="132" y="17"/>
                  </a:cubicBezTo>
                  <a:cubicBezTo>
                    <a:pt x="135" y="11"/>
                    <a:pt x="136" y="6"/>
                    <a:pt x="137" y="0"/>
                  </a:cubicBezTo>
                  <a:cubicBezTo>
                    <a:pt x="0" y="0"/>
                    <a:pt x="0" y="0"/>
                    <a:pt x="0" y="0"/>
                  </a:cubicBezTo>
                  <a:cubicBezTo>
                    <a:pt x="18" y="25"/>
                    <a:pt x="32" y="32"/>
                    <a:pt x="5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sp>
        <p:nvSpPr>
          <p:cNvPr id="19" name="Freeform 21"/>
          <p:cNvSpPr>
            <a:spLocks/>
          </p:cNvSpPr>
          <p:nvPr/>
        </p:nvSpPr>
        <p:spPr bwMode="auto">
          <a:xfrm>
            <a:off x="4785785" y="3941234"/>
            <a:ext cx="2705100" cy="1119717"/>
          </a:xfrm>
          <a:custGeom>
            <a:avLst/>
            <a:gdLst>
              <a:gd name="T0" fmla="*/ 114 w 1264"/>
              <a:gd name="T1" fmla="*/ 11 h 523"/>
              <a:gd name="T2" fmla="*/ 24 w 1264"/>
              <a:gd name="T3" fmla="*/ 161 h 523"/>
              <a:gd name="T4" fmla="*/ 204 w 1264"/>
              <a:gd name="T5" fmla="*/ 331 h 523"/>
              <a:gd name="T6" fmla="*/ 481 w 1264"/>
              <a:gd name="T7" fmla="*/ 520 h 523"/>
              <a:gd name="T8" fmla="*/ 484 w 1264"/>
              <a:gd name="T9" fmla="*/ 523 h 523"/>
              <a:gd name="T10" fmla="*/ 684 w 1264"/>
              <a:gd name="T11" fmla="*/ 523 h 523"/>
              <a:gd name="T12" fmla="*/ 618 w 1264"/>
              <a:gd name="T13" fmla="*/ 473 h 523"/>
              <a:gd name="T14" fmla="*/ 472 w 1264"/>
              <a:gd name="T15" fmla="*/ 344 h 523"/>
              <a:gd name="T16" fmla="*/ 363 w 1264"/>
              <a:gd name="T17" fmla="*/ 151 h 523"/>
              <a:gd name="T18" fmla="*/ 464 w 1264"/>
              <a:gd name="T19" fmla="*/ 159 h 523"/>
              <a:gd name="T20" fmla="*/ 715 w 1264"/>
              <a:gd name="T21" fmla="*/ 133 h 523"/>
              <a:gd name="T22" fmla="*/ 861 w 1264"/>
              <a:gd name="T23" fmla="*/ 403 h 523"/>
              <a:gd name="T24" fmla="*/ 944 w 1264"/>
              <a:gd name="T25" fmla="*/ 523 h 523"/>
              <a:gd name="T26" fmla="*/ 1264 w 1264"/>
              <a:gd name="T27" fmla="*/ 523 h 523"/>
              <a:gd name="T28" fmla="*/ 1120 w 1264"/>
              <a:gd name="T29" fmla="*/ 444 h 523"/>
              <a:gd name="T30" fmla="*/ 988 w 1264"/>
              <a:gd name="T31" fmla="*/ 241 h 523"/>
              <a:gd name="T32" fmla="*/ 917 w 1264"/>
              <a:gd name="T33" fmla="*/ 0 h 523"/>
              <a:gd name="T34" fmla="*/ 143 w 1264"/>
              <a:gd name="T35" fmla="*/ 0 h 523"/>
              <a:gd name="T36" fmla="*/ 114 w 1264"/>
              <a:gd name="T37" fmla="*/ 11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4" h="523">
                <a:moveTo>
                  <a:pt x="114" y="11"/>
                </a:moveTo>
                <a:cubicBezTo>
                  <a:pt x="38" y="40"/>
                  <a:pt x="0" y="83"/>
                  <a:pt x="24" y="161"/>
                </a:cubicBezTo>
                <a:cubicBezTo>
                  <a:pt x="49" y="239"/>
                  <a:pt x="139" y="276"/>
                  <a:pt x="204" y="331"/>
                </a:cubicBezTo>
                <a:cubicBezTo>
                  <a:pt x="268" y="386"/>
                  <a:pt x="431" y="485"/>
                  <a:pt x="481" y="520"/>
                </a:cubicBezTo>
                <a:cubicBezTo>
                  <a:pt x="482" y="521"/>
                  <a:pt x="483" y="522"/>
                  <a:pt x="484" y="523"/>
                </a:cubicBezTo>
                <a:cubicBezTo>
                  <a:pt x="684" y="523"/>
                  <a:pt x="684" y="523"/>
                  <a:pt x="684" y="523"/>
                </a:cubicBezTo>
                <a:cubicBezTo>
                  <a:pt x="667" y="506"/>
                  <a:pt x="646" y="489"/>
                  <a:pt x="618" y="473"/>
                </a:cubicBezTo>
                <a:cubicBezTo>
                  <a:pt x="563" y="441"/>
                  <a:pt x="519" y="404"/>
                  <a:pt x="472" y="344"/>
                </a:cubicBezTo>
                <a:cubicBezTo>
                  <a:pt x="426" y="284"/>
                  <a:pt x="347" y="158"/>
                  <a:pt x="363" y="151"/>
                </a:cubicBezTo>
                <a:cubicBezTo>
                  <a:pt x="379" y="145"/>
                  <a:pt x="425" y="156"/>
                  <a:pt x="464" y="159"/>
                </a:cubicBezTo>
                <a:cubicBezTo>
                  <a:pt x="643" y="162"/>
                  <a:pt x="715" y="133"/>
                  <a:pt x="715" y="133"/>
                </a:cubicBezTo>
                <a:cubicBezTo>
                  <a:pt x="755" y="230"/>
                  <a:pt x="824" y="356"/>
                  <a:pt x="861" y="403"/>
                </a:cubicBezTo>
                <a:cubicBezTo>
                  <a:pt x="897" y="451"/>
                  <a:pt x="895" y="476"/>
                  <a:pt x="944" y="523"/>
                </a:cubicBezTo>
                <a:cubicBezTo>
                  <a:pt x="1264" y="523"/>
                  <a:pt x="1264" y="523"/>
                  <a:pt x="1264" y="523"/>
                </a:cubicBezTo>
                <a:cubicBezTo>
                  <a:pt x="1212" y="483"/>
                  <a:pt x="1154" y="458"/>
                  <a:pt x="1120" y="444"/>
                </a:cubicBezTo>
                <a:cubicBezTo>
                  <a:pt x="1069" y="423"/>
                  <a:pt x="1030" y="371"/>
                  <a:pt x="988" y="241"/>
                </a:cubicBezTo>
                <a:cubicBezTo>
                  <a:pt x="960" y="156"/>
                  <a:pt x="936" y="82"/>
                  <a:pt x="917" y="0"/>
                </a:cubicBezTo>
                <a:cubicBezTo>
                  <a:pt x="143" y="0"/>
                  <a:pt x="143" y="0"/>
                  <a:pt x="143" y="0"/>
                </a:cubicBezTo>
                <a:cubicBezTo>
                  <a:pt x="133" y="4"/>
                  <a:pt x="123" y="8"/>
                  <a:pt x="114" y="11"/>
                </a:cubicBezTo>
                <a:close/>
              </a:path>
            </a:pathLst>
          </a:cu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nvGrpSpPr>
          <p:cNvPr id="23" name="Group 22"/>
          <p:cNvGrpSpPr/>
          <p:nvPr/>
        </p:nvGrpSpPr>
        <p:grpSpPr>
          <a:xfrm>
            <a:off x="5535084" y="5060951"/>
            <a:ext cx="2607733" cy="1115484"/>
            <a:chOff x="4151313" y="3795713"/>
            <a:chExt cx="1955800" cy="836613"/>
          </a:xfrm>
          <a:solidFill>
            <a:schemeClr val="accent2">
              <a:lumMod val="75000"/>
            </a:schemeClr>
          </a:solidFill>
        </p:grpSpPr>
        <p:sp>
          <p:nvSpPr>
            <p:cNvPr id="20" name="Freeform 22"/>
            <p:cNvSpPr>
              <a:spLocks/>
            </p:cNvSpPr>
            <p:nvPr/>
          </p:nvSpPr>
          <p:spPr bwMode="auto">
            <a:xfrm>
              <a:off x="5103813" y="3795713"/>
              <a:ext cx="1003300" cy="836613"/>
            </a:xfrm>
            <a:custGeom>
              <a:avLst/>
              <a:gdLst>
                <a:gd name="T0" fmla="*/ 2 w 625"/>
                <a:gd name="T1" fmla="*/ 1 h 522"/>
                <a:gd name="T2" fmla="*/ 150 w 625"/>
                <a:gd name="T3" fmla="*/ 93 h 522"/>
                <a:gd name="T4" fmla="*/ 410 w 625"/>
                <a:gd name="T5" fmla="*/ 264 h 522"/>
                <a:gd name="T6" fmla="*/ 468 w 625"/>
                <a:gd name="T7" fmla="*/ 353 h 522"/>
                <a:gd name="T8" fmla="*/ 402 w 625"/>
                <a:gd name="T9" fmla="*/ 463 h 522"/>
                <a:gd name="T10" fmla="*/ 361 w 625"/>
                <a:gd name="T11" fmla="*/ 508 h 522"/>
                <a:gd name="T12" fmla="*/ 365 w 625"/>
                <a:gd name="T13" fmla="*/ 522 h 522"/>
                <a:gd name="T14" fmla="*/ 426 w 625"/>
                <a:gd name="T15" fmla="*/ 522 h 522"/>
                <a:gd name="T16" fmla="*/ 486 w 625"/>
                <a:gd name="T17" fmla="*/ 488 h 522"/>
                <a:gd name="T18" fmla="*/ 574 w 625"/>
                <a:gd name="T19" fmla="*/ 403 h 522"/>
                <a:gd name="T20" fmla="*/ 585 w 625"/>
                <a:gd name="T21" fmla="*/ 308 h 522"/>
                <a:gd name="T22" fmla="*/ 509 w 625"/>
                <a:gd name="T23" fmla="*/ 215 h 522"/>
                <a:gd name="T24" fmla="*/ 391 w 625"/>
                <a:gd name="T25" fmla="*/ 68 h 522"/>
                <a:gd name="T26" fmla="*/ 320 w 625"/>
                <a:gd name="T27" fmla="*/ 0 h 522"/>
                <a:gd name="T28" fmla="*/ 0 w 625"/>
                <a:gd name="T29" fmla="*/ 0 h 522"/>
                <a:gd name="T30" fmla="*/ 2 w 625"/>
                <a:gd name="T31" fmla="*/ 1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5" h="522">
                  <a:moveTo>
                    <a:pt x="2" y="1"/>
                  </a:moveTo>
                  <a:cubicBezTo>
                    <a:pt x="53" y="49"/>
                    <a:pt x="71" y="33"/>
                    <a:pt x="150" y="93"/>
                  </a:cubicBezTo>
                  <a:cubicBezTo>
                    <a:pt x="225" y="156"/>
                    <a:pt x="367" y="232"/>
                    <a:pt x="410" y="264"/>
                  </a:cubicBezTo>
                  <a:cubicBezTo>
                    <a:pt x="453" y="296"/>
                    <a:pt x="469" y="311"/>
                    <a:pt x="468" y="353"/>
                  </a:cubicBezTo>
                  <a:cubicBezTo>
                    <a:pt x="467" y="395"/>
                    <a:pt x="433" y="449"/>
                    <a:pt x="402" y="463"/>
                  </a:cubicBezTo>
                  <a:cubicBezTo>
                    <a:pt x="371" y="477"/>
                    <a:pt x="363" y="481"/>
                    <a:pt x="361" y="508"/>
                  </a:cubicBezTo>
                  <a:cubicBezTo>
                    <a:pt x="361" y="515"/>
                    <a:pt x="362" y="520"/>
                    <a:pt x="365" y="522"/>
                  </a:cubicBezTo>
                  <a:cubicBezTo>
                    <a:pt x="426" y="522"/>
                    <a:pt x="426" y="522"/>
                    <a:pt x="426" y="522"/>
                  </a:cubicBezTo>
                  <a:cubicBezTo>
                    <a:pt x="444" y="521"/>
                    <a:pt x="464" y="514"/>
                    <a:pt x="486" y="488"/>
                  </a:cubicBezTo>
                  <a:cubicBezTo>
                    <a:pt x="517" y="451"/>
                    <a:pt x="525" y="423"/>
                    <a:pt x="574" y="403"/>
                  </a:cubicBezTo>
                  <a:cubicBezTo>
                    <a:pt x="623" y="382"/>
                    <a:pt x="625" y="339"/>
                    <a:pt x="585" y="308"/>
                  </a:cubicBezTo>
                  <a:cubicBezTo>
                    <a:pt x="546" y="277"/>
                    <a:pt x="557" y="261"/>
                    <a:pt x="509" y="215"/>
                  </a:cubicBezTo>
                  <a:cubicBezTo>
                    <a:pt x="461" y="168"/>
                    <a:pt x="452" y="149"/>
                    <a:pt x="391" y="68"/>
                  </a:cubicBezTo>
                  <a:cubicBezTo>
                    <a:pt x="371" y="42"/>
                    <a:pt x="346" y="19"/>
                    <a:pt x="320" y="0"/>
                  </a:cubicBezTo>
                  <a:cubicBezTo>
                    <a:pt x="0" y="0"/>
                    <a:pt x="0" y="0"/>
                    <a:pt x="0" y="0"/>
                  </a:cubicBezTo>
                  <a:cubicBezTo>
                    <a:pt x="1" y="0"/>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21" name="Freeform 23"/>
            <p:cNvSpPr>
              <a:spLocks/>
            </p:cNvSpPr>
            <p:nvPr/>
          </p:nvSpPr>
          <p:spPr bwMode="auto">
            <a:xfrm>
              <a:off x="4151313" y="3795713"/>
              <a:ext cx="638175" cy="396875"/>
            </a:xfrm>
            <a:custGeom>
              <a:avLst/>
              <a:gdLst>
                <a:gd name="T0" fmla="*/ 164 w 398"/>
                <a:gd name="T1" fmla="*/ 92 h 248"/>
                <a:gd name="T2" fmla="*/ 72 w 398"/>
                <a:gd name="T3" fmla="*/ 186 h 248"/>
                <a:gd name="T4" fmla="*/ 1 w 398"/>
                <a:gd name="T5" fmla="*/ 208 h 248"/>
                <a:gd name="T6" fmla="*/ 49 w 398"/>
                <a:gd name="T7" fmla="*/ 244 h 248"/>
                <a:gd name="T8" fmla="*/ 119 w 398"/>
                <a:gd name="T9" fmla="*/ 248 h 248"/>
                <a:gd name="T10" fmla="*/ 208 w 398"/>
                <a:gd name="T11" fmla="*/ 208 h 248"/>
                <a:gd name="T12" fmla="*/ 370 w 398"/>
                <a:gd name="T13" fmla="*/ 105 h 248"/>
                <a:gd name="T14" fmla="*/ 374 w 398"/>
                <a:gd name="T15" fmla="*/ 44 h 248"/>
                <a:gd name="T16" fmla="*/ 334 w 398"/>
                <a:gd name="T17" fmla="*/ 0 h 248"/>
                <a:gd name="T18" fmla="*/ 134 w 398"/>
                <a:gd name="T19" fmla="*/ 0 h 248"/>
                <a:gd name="T20" fmla="*/ 164 w 398"/>
                <a:gd name="T21" fmla="*/ 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248">
                  <a:moveTo>
                    <a:pt x="164" y="92"/>
                  </a:moveTo>
                  <a:cubicBezTo>
                    <a:pt x="139" y="125"/>
                    <a:pt x="108" y="169"/>
                    <a:pt x="72" y="186"/>
                  </a:cubicBezTo>
                  <a:cubicBezTo>
                    <a:pt x="36" y="203"/>
                    <a:pt x="1" y="192"/>
                    <a:pt x="1" y="208"/>
                  </a:cubicBezTo>
                  <a:cubicBezTo>
                    <a:pt x="0" y="225"/>
                    <a:pt x="19" y="243"/>
                    <a:pt x="49" y="244"/>
                  </a:cubicBezTo>
                  <a:cubicBezTo>
                    <a:pt x="79" y="246"/>
                    <a:pt x="84" y="247"/>
                    <a:pt x="119" y="248"/>
                  </a:cubicBezTo>
                  <a:cubicBezTo>
                    <a:pt x="153" y="248"/>
                    <a:pt x="208" y="208"/>
                    <a:pt x="208" y="208"/>
                  </a:cubicBezTo>
                  <a:cubicBezTo>
                    <a:pt x="276" y="152"/>
                    <a:pt x="342" y="125"/>
                    <a:pt x="370" y="105"/>
                  </a:cubicBezTo>
                  <a:cubicBezTo>
                    <a:pt x="398" y="86"/>
                    <a:pt x="397" y="73"/>
                    <a:pt x="374" y="44"/>
                  </a:cubicBezTo>
                  <a:cubicBezTo>
                    <a:pt x="362" y="30"/>
                    <a:pt x="350" y="15"/>
                    <a:pt x="334" y="0"/>
                  </a:cubicBezTo>
                  <a:cubicBezTo>
                    <a:pt x="134" y="0"/>
                    <a:pt x="134" y="0"/>
                    <a:pt x="134" y="0"/>
                  </a:cubicBezTo>
                  <a:cubicBezTo>
                    <a:pt x="180" y="34"/>
                    <a:pt x="189" y="59"/>
                    <a:pt x="164"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sp>
        <p:nvSpPr>
          <p:cNvPr id="22" name="Freeform 24"/>
          <p:cNvSpPr>
            <a:spLocks noEditPoints="1"/>
          </p:cNvSpPr>
          <p:nvPr/>
        </p:nvSpPr>
        <p:spPr bwMode="auto">
          <a:xfrm>
            <a:off x="5050367" y="1706033"/>
            <a:ext cx="3134784" cy="4470400"/>
          </a:xfrm>
          <a:custGeom>
            <a:avLst/>
            <a:gdLst>
              <a:gd name="T0" fmla="*/ 626 w 1466"/>
              <a:gd name="T1" fmla="*/ 129 h 2090"/>
              <a:gd name="T2" fmla="*/ 789 w 1466"/>
              <a:gd name="T3" fmla="*/ 430 h 2090"/>
              <a:gd name="T4" fmla="*/ 797 w 1466"/>
              <a:gd name="T5" fmla="*/ 404 h 2090"/>
              <a:gd name="T6" fmla="*/ 832 w 1466"/>
              <a:gd name="T7" fmla="*/ 417 h 2090"/>
              <a:gd name="T8" fmla="*/ 846 w 1466"/>
              <a:gd name="T9" fmla="*/ 387 h 2090"/>
              <a:gd name="T10" fmla="*/ 897 w 1466"/>
              <a:gd name="T11" fmla="*/ 444 h 2090"/>
              <a:gd name="T12" fmla="*/ 902 w 1466"/>
              <a:gd name="T13" fmla="*/ 502 h 2090"/>
              <a:gd name="T14" fmla="*/ 926 w 1466"/>
              <a:gd name="T15" fmla="*/ 522 h 2090"/>
              <a:gd name="T16" fmla="*/ 929 w 1466"/>
              <a:gd name="T17" fmla="*/ 510 h 2090"/>
              <a:gd name="T18" fmla="*/ 935 w 1466"/>
              <a:gd name="T19" fmla="*/ 481 h 2090"/>
              <a:gd name="T20" fmla="*/ 920 w 1466"/>
              <a:gd name="T21" fmla="*/ 423 h 2090"/>
              <a:gd name="T22" fmla="*/ 876 w 1466"/>
              <a:gd name="T23" fmla="*/ 375 h 2090"/>
              <a:gd name="T24" fmla="*/ 844 w 1466"/>
              <a:gd name="T25" fmla="*/ 355 h 2090"/>
              <a:gd name="T26" fmla="*/ 796 w 1466"/>
              <a:gd name="T27" fmla="*/ 364 h 2090"/>
              <a:gd name="T28" fmla="*/ 756 w 1466"/>
              <a:gd name="T29" fmla="*/ 294 h 2090"/>
              <a:gd name="T30" fmla="*/ 653 w 1466"/>
              <a:gd name="T31" fmla="*/ 116 h 2090"/>
              <a:gd name="T32" fmla="*/ 546 w 1466"/>
              <a:gd name="T33" fmla="*/ 64 h 2090"/>
              <a:gd name="T34" fmla="*/ 221 w 1466"/>
              <a:gd name="T35" fmla="*/ 143 h 2090"/>
              <a:gd name="T36" fmla="*/ 188 w 1466"/>
              <a:gd name="T37" fmla="*/ 140 h 2090"/>
              <a:gd name="T38" fmla="*/ 69 w 1466"/>
              <a:gd name="T39" fmla="*/ 0 h 2090"/>
              <a:gd name="T40" fmla="*/ 40 w 1466"/>
              <a:gd name="T41" fmla="*/ 17 h 2090"/>
              <a:gd name="T42" fmla="*/ 107 w 1466"/>
              <a:gd name="T43" fmla="*/ 220 h 2090"/>
              <a:gd name="T44" fmla="*/ 357 w 1466"/>
              <a:gd name="T45" fmla="*/ 139 h 2090"/>
              <a:gd name="T46" fmla="*/ 602 w 1466"/>
              <a:gd name="T47" fmla="*/ 495 h 2090"/>
              <a:gd name="T48" fmla="*/ 496 w 1466"/>
              <a:gd name="T49" fmla="*/ 341 h 2090"/>
              <a:gd name="T50" fmla="*/ 441 w 1466"/>
              <a:gd name="T51" fmla="*/ 300 h 2090"/>
              <a:gd name="T52" fmla="*/ 460 w 1466"/>
              <a:gd name="T53" fmla="*/ 299 h 2090"/>
              <a:gd name="T54" fmla="*/ 530 w 1466"/>
              <a:gd name="T55" fmla="*/ 283 h 2090"/>
              <a:gd name="T56" fmla="*/ 556 w 1466"/>
              <a:gd name="T57" fmla="*/ 275 h 2090"/>
              <a:gd name="T58" fmla="*/ 596 w 1466"/>
              <a:gd name="T59" fmla="*/ 337 h 2090"/>
              <a:gd name="T60" fmla="*/ 722 w 1466"/>
              <a:gd name="T61" fmla="*/ 514 h 2090"/>
              <a:gd name="T62" fmla="*/ 761 w 1466"/>
              <a:gd name="T63" fmla="*/ 522 h 2090"/>
              <a:gd name="T64" fmla="*/ 619 w 1466"/>
              <a:gd name="T65" fmla="*/ 323 h 2090"/>
              <a:gd name="T66" fmla="*/ 461 w 1466"/>
              <a:gd name="T67" fmla="*/ 273 h 2090"/>
              <a:gd name="T68" fmla="*/ 469 w 1466"/>
              <a:gd name="T69" fmla="*/ 360 h 2090"/>
              <a:gd name="T70" fmla="*/ 579 w 1466"/>
              <a:gd name="T71" fmla="*/ 522 h 2090"/>
              <a:gd name="T72" fmla="*/ 602 w 1466"/>
              <a:gd name="T73" fmla="*/ 495 h 2090"/>
              <a:gd name="T74" fmla="*/ 694 w 1466"/>
              <a:gd name="T75" fmla="*/ 682 h 2090"/>
              <a:gd name="T76" fmla="*/ 611 w 1466"/>
              <a:gd name="T77" fmla="*/ 522 h 2090"/>
              <a:gd name="T78" fmla="*/ 620 w 1466"/>
              <a:gd name="T79" fmla="*/ 625 h 2090"/>
              <a:gd name="T80" fmla="*/ 794 w 1466"/>
              <a:gd name="T81" fmla="*/ 1045 h 2090"/>
              <a:gd name="T82" fmla="*/ 796 w 1466"/>
              <a:gd name="T83" fmla="*/ 901 h 2090"/>
              <a:gd name="T84" fmla="*/ 875 w 1466"/>
              <a:gd name="T85" fmla="*/ 554 h 2090"/>
              <a:gd name="T86" fmla="*/ 814 w 1466"/>
              <a:gd name="T87" fmla="*/ 560 h 2090"/>
              <a:gd name="T88" fmla="*/ 728 w 1466"/>
              <a:gd name="T89" fmla="*/ 522 h 2090"/>
              <a:gd name="T90" fmla="*/ 825 w 1466"/>
              <a:gd name="T91" fmla="*/ 593 h 2090"/>
              <a:gd name="T92" fmla="*/ 858 w 1466"/>
              <a:gd name="T93" fmla="*/ 604 h 2090"/>
              <a:gd name="T94" fmla="*/ 919 w 1466"/>
              <a:gd name="T95" fmla="*/ 548 h 2090"/>
              <a:gd name="T96" fmla="*/ 898 w 1466"/>
              <a:gd name="T97" fmla="*/ 522 h 2090"/>
              <a:gd name="T98" fmla="*/ 1008 w 1466"/>
              <a:gd name="T99" fmla="*/ 1459 h 2090"/>
              <a:gd name="T100" fmla="*/ 824 w 1466"/>
              <a:gd name="T101" fmla="*/ 1045 h 2090"/>
              <a:gd name="T102" fmla="*/ 865 w 1466"/>
              <a:gd name="T103" fmla="*/ 1286 h 2090"/>
              <a:gd name="T104" fmla="*/ 1141 w 1466"/>
              <a:gd name="T105" fmla="*/ 1568 h 2090"/>
              <a:gd name="T106" fmla="*/ 1008 w 1466"/>
              <a:gd name="T107" fmla="*/ 1459 h 2090"/>
              <a:gd name="T108" fmla="*/ 1396 w 1466"/>
              <a:gd name="T109" fmla="*/ 1817 h 2090"/>
              <a:gd name="T110" fmla="*/ 1273 w 1466"/>
              <a:gd name="T111" fmla="*/ 1667 h 2090"/>
              <a:gd name="T112" fmla="*/ 1190 w 1466"/>
              <a:gd name="T113" fmla="*/ 1568 h 2090"/>
              <a:gd name="T114" fmla="*/ 1212 w 1466"/>
              <a:gd name="T115" fmla="*/ 1636 h 2090"/>
              <a:gd name="T116" fmla="*/ 1406 w 1466"/>
              <a:gd name="T117" fmla="*/ 1876 h 2090"/>
              <a:gd name="T118" fmla="*/ 1307 w 1466"/>
              <a:gd name="T119" fmla="*/ 2056 h 2090"/>
              <a:gd name="T120" fmla="*/ 1310 w 1466"/>
              <a:gd name="T121" fmla="*/ 2090 h 2090"/>
              <a:gd name="T122" fmla="*/ 1351 w 1466"/>
              <a:gd name="T123" fmla="*/ 2043 h 2090"/>
              <a:gd name="T124" fmla="*/ 1462 w 1466"/>
              <a:gd name="T125" fmla="*/ 1930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6" h="2090">
                <a:moveTo>
                  <a:pt x="555" y="96"/>
                </a:moveTo>
                <a:cubicBezTo>
                  <a:pt x="611" y="98"/>
                  <a:pt x="619" y="108"/>
                  <a:pt x="626" y="129"/>
                </a:cubicBezTo>
                <a:cubicBezTo>
                  <a:pt x="633" y="149"/>
                  <a:pt x="702" y="249"/>
                  <a:pt x="730" y="309"/>
                </a:cubicBezTo>
                <a:cubicBezTo>
                  <a:pt x="758" y="368"/>
                  <a:pt x="785" y="416"/>
                  <a:pt x="789" y="430"/>
                </a:cubicBezTo>
                <a:cubicBezTo>
                  <a:pt x="793" y="444"/>
                  <a:pt x="809" y="446"/>
                  <a:pt x="809" y="440"/>
                </a:cubicBezTo>
                <a:cubicBezTo>
                  <a:pt x="809" y="435"/>
                  <a:pt x="805" y="412"/>
                  <a:pt x="797" y="404"/>
                </a:cubicBezTo>
                <a:cubicBezTo>
                  <a:pt x="792" y="395"/>
                  <a:pt x="794" y="394"/>
                  <a:pt x="806" y="399"/>
                </a:cubicBezTo>
                <a:cubicBezTo>
                  <a:pt x="818" y="405"/>
                  <a:pt x="827" y="411"/>
                  <a:pt x="832" y="417"/>
                </a:cubicBezTo>
                <a:cubicBezTo>
                  <a:pt x="837" y="422"/>
                  <a:pt x="840" y="412"/>
                  <a:pt x="840" y="402"/>
                </a:cubicBezTo>
                <a:cubicBezTo>
                  <a:pt x="840" y="392"/>
                  <a:pt x="841" y="385"/>
                  <a:pt x="846" y="387"/>
                </a:cubicBezTo>
                <a:cubicBezTo>
                  <a:pt x="852" y="390"/>
                  <a:pt x="852" y="399"/>
                  <a:pt x="866" y="408"/>
                </a:cubicBezTo>
                <a:cubicBezTo>
                  <a:pt x="880" y="417"/>
                  <a:pt x="889" y="431"/>
                  <a:pt x="897" y="444"/>
                </a:cubicBezTo>
                <a:cubicBezTo>
                  <a:pt x="906" y="457"/>
                  <a:pt x="910" y="468"/>
                  <a:pt x="907" y="476"/>
                </a:cubicBezTo>
                <a:cubicBezTo>
                  <a:pt x="905" y="484"/>
                  <a:pt x="908" y="486"/>
                  <a:pt x="902" y="502"/>
                </a:cubicBezTo>
                <a:cubicBezTo>
                  <a:pt x="899" y="510"/>
                  <a:pt x="898" y="516"/>
                  <a:pt x="898" y="522"/>
                </a:cubicBezTo>
                <a:cubicBezTo>
                  <a:pt x="926" y="522"/>
                  <a:pt x="926" y="522"/>
                  <a:pt x="926" y="522"/>
                </a:cubicBezTo>
                <a:cubicBezTo>
                  <a:pt x="926" y="522"/>
                  <a:pt x="927" y="521"/>
                  <a:pt x="927" y="521"/>
                </a:cubicBezTo>
                <a:cubicBezTo>
                  <a:pt x="927" y="516"/>
                  <a:pt x="927" y="513"/>
                  <a:pt x="929" y="510"/>
                </a:cubicBezTo>
                <a:cubicBezTo>
                  <a:pt x="934" y="497"/>
                  <a:pt x="935" y="488"/>
                  <a:pt x="935" y="482"/>
                </a:cubicBezTo>
                <a:cubicBezTo>
                  <a:pt x="935" y="482"/>
                  <a:pt x="935" y="481"/>
                  <a:pt x="935" y="481"/>
                </a:cubicBezTo>
                <a:cubicBezTo>
                  <a:pt x="943" y="456"/>
                  <a:pt x="927" y="433"/>
                  <a:pt x="921" y="425"/>
                </a:cubicBezTo>
                <a:cubicBezTo>
                  <a:pt x="920" y="423"/>
                  <a:pt x="920" y="423"/>
                  <a:pt x="920" y="423"/>
                </a:cubicBezTo>
                <a:cubicBezTo>
                  <a:pt x="911" y="409"/>
                  <a:pt x="900" y="393"/>
                  <a:pt x="882" y="381"/>
                </a:cubicBezTo>
                <a:cubicBezTo>
                  <a:pt x="879" y="379"/>
                  <a:pt x="878" y="378"/>
                  <a:pt x="876" y="375"/>
                </a:cubicBezTo>
                <a:cubicBezTo>
                  <a:pt x="873" y="371"/>
                  <a:pt x="868" y="362"/>
                  <a:pt x="857" y="358"/>
                </a:cubicBezTo>
                <a:cubicBezTo>
                  <a:pt x="853" y="356"/>
                  <a:pt x="849" y="355"/>
                  <a:pt x="844" y="355"/>
                </a:cubicBezTo>
                <a:cubicBezTo>
                  <a:pt x="836" y="355"/>
                  <a:pt x="825" y="358"/>
                  <a:pt x="818" y="370"/>
                </a:cubicBezTo>
                <a:cubicBezTo>
                  <a:pt x="809" y="366"/>
                  <a:pt x="803" y="364"/>
                  <a:pt x="796" y="364"/>
                </a:cubicBezTo>
                <a:cubicBezTo>
                  <a:pt x="795" y="364"/>
                  <a:pt x="793" y="364"/>
                  <a:pt x="791" y="365"/>
                </a:cubicBezTo>
                <a:cubicBezTo>
                  <a:pt x="781" y="345"/>
                  <a:pt x="768" y="320"/>
                  <a:pt x="756" y="294"/>
                </a:cubicBezTo>
                <a:cubicBezTo>
                  <a:pt x="739" y="259"/>
                  <a:pt x="711" y="212"/>
                  <a:pt x="688" y="174"/>
                </a:cubicBezTo>
                <a:cubicBezTo>
                  <a:pt x="674" y="152"/>
                  <a:pt x="656" y="123"/>
                  <a:pt x="653" y="116"/>
                </a:cubicBezTo>
                <a:cubicBezTo>
                  <a:pt x="641" y="79"/>
                  <a:pt x="617" y="66"/>
                  <a:pt x="556" y="64"/>
                </a:cubicBezTo>
                <a:cubicBezTo>
                  <a:pt x="552" y="64"/>
                  <a:pt x="549" y="64"/>
                  <a:pt x="546" y="64"/>
                </a:cubicBezTo>
                <a:cubicBezTo>
                  <a:pt x="489" y="64"/>
                  <a:pt x="412" y="82"/>
                  <a:pt x="346" y="110"/>
                </a:cubicBezTo>
                <a:cubicBezTo>
                  <a:pt x="295" y="132"/>
                  <a:pt x="253" y="143"/>
                  <a:pt x="221" y="143"/>
                </a:cubicBezTo>
                <a:cubicBezTo>
                  <a:pt x="214" y="143"/>
                  <a:pt x="208" y="143"/>
                  <a:pt x="202" y="142"/>
                </a:cubicBezTo>
                <a:cubicBezTo>
                  <a:pt x="197" y="141"/>
                  <a:pt x="193" y="140"/>
                  <a:pt x="188" y="140"/>
                </a:cubicBezTo>
                <a:cubicBezTo>
                  <a:pt x="165" y="140"/>
                  <a:pt x="144" y="150"/>
                  <a:pt x="127" y="161"/>
                </a:cubicBezTo>
                <a:cubicBezTo>
                  <a:pt x="126" y="121"/>
                  <a:pt x="123" y="44"/>
                  <a:pt x="69" y="0"/>
                </a:cubicBezTo>
                <a:cubicBezTo>
                  <a:pt x="0" y="0"/>
                  <a:pt x="0" y="0"/>
                  <a:pt x="0" y="0"/>
                </a:cubicBezTo>
                <a:cubicBezTo>
                  <a:pt x="13" y="3"/>
                  <a:pt x="26" y="8"/>
                  <a:pt x="40" y="17"/>
                </a:cubicBezTo>
                <a:cubicBezTo>
                  <a:pt x="99" y="53"/>
                  <a:pt x="98" y="138"/>
                  <a:pt x="98" y="174"/>
                </a:cubicBezTo>
                <a:cubicBezTo>
                  <a:pt x="99" y="210"/>
                  <a:pt x="103" y="225"/>
                  <a:pt x="107" y="220"/>
                </a:cubicBezTo>
                <a:cubicBezTo>
                  <a:pt x="110" y="215"/>
                  <a:pt x="155" y="165"/>
                  <a:pt x="197" y="173"/>
                </a:cubicBezTo>
                <a:cubicBezTo>
                  <a:pt x="238" y="180"/>
                  <a:pt x="294" y="167"/>
                  <a:pt x="357" y="139"/>
                </a:cubicBezTo>
                <a:cubicBezTo>
                  <a:pt x="420" y="112"/>
                  <a:pt x="498" y="94"/>
                  <a:pt x="555" y="96"/>
                </a:cubicBezTo>
                <a:close/>
                <a:moveTo>
                  <a:pt x="602" y="495"/>
                </a:moveTo>
                <a:cubicBezTo>
                  <a:pt x="596" y="478"/>
                  <a:pt x="591" y="462"/>
                  <a:pt x="584" y="445"/>
                </a:cubicBezTo>
                <a:cubicBezTo>
                  <a:pt x="564" y="393"/>
                  <a:pt x="538" y="374"/>
                  <a:pt x="496" y="341"/>
                </a:cubicBezTo>
                <a:cubicBezTo>
                  <a:pt x="487" y="334"/>
                  <a:pt x="487" y="334"/>
                  <a:pt x="487" y="334"/>
                </a:cubicBezTo>
                <a:cubicBezTo>
                  <a:pt x="470" y="321"/>
                  <a:pt x="455" y="310"/>
                  <a:pt x="441" y="300"/>
                </a:cubicBezTo>
                <a:cubicBezTo>
                  <a:pt x="446" y="299"/>
                  <a:pt x="451" y="299"/>
                  <a:pt x="456" y="299"/>
                </a:cubicBezTo>
                <a:cubicBezTo>
                  <a:pt x="458" y="299"/>
                  <a:pt x="459" y="299"/>
                  <a:pt x="460" y="299"/>
                </a:cubicBezTo>
                <a:cubicBezTo>
                  <a:pt x="463" y="299"/>
                  <a:pt x="465" y="299"/>
                  <a:pt x="467" y="299"/>
                </a:cubicBezTo>
                <a:cubicBezTo>
                  <a:pt x="500" y="299"/>
                  <a:pt x="517" y="290"/>
                  <a:pt x="530" y="283"/>
                </a:cubicBezTo>
                <a:cubicBezTo>
                  <a:pt x="538" y="278"/>
                  <a:pt x="544" y="276"/>
                  <a:pt x="555" y="275"/>
                </a:cubicBezTo>
                <a:cubicBezTo>
                  <a:pt x="555" y="275"/>
                  <a:pt x="555" y="275"/>
                  <a:pt x="556" y="275"/>
                </a:cubicBezTo>
                <a:cubicBezTo>
                  <a:pt x="563" y="275"/>
                  <a:pt x="568" y="285"/>
                  <a:pt x="579" y="306"/>
                </a:cubicBezTo>
                <a:cubicBezTo>
                  <a:pt x="584" y="317"/>
                  <a:pt x="589" y="327"/>
                  <a:pt x="596" y="337"/>
                </a:cubicBezTo>
                <a:cubicBezTo>
                  <a:pt x="602" y="346"/>
                  <a:pt x="614" y="362"/>
                  <a:pt x="629" y="383"/>
                </a:cubicBezTo>
                <a:cubicBezTo>
                  <a:pt x="661" y="426"/>
                  <a:pt x="705" y="486"/>
                  <a:pt x="722" y="514"/>
                </a:cubicBezTo>
                <a:cubicBezTo>
                  <a:pt x="724" y="517"/>
                  <a:pt x="726" y="520"/>
                  <a:pt x="728" y="522"/>
                </a:cubicBezTo>
                <a:cubicBezTo>
                  <a:pt x="761" y="522"/>
                  <a:pt x="761" y="522"/>
                  <a:pt x="761" y="522"/>
                </a:cubicBezTo>
                <a:cubicBezTo>
                  <a:pt x="756" y="517"/>
                  <a:pt x="752" y="510"/>
                  <a:pt x="747" y="501"/>
                </a:cubicBezTo>
                <a:cubicBezTo>
                  <a:pt x="720" y="460"/>
                  <a:pt x="639" y="351"/>
                  <a:pt x="619" y="323"/>
                </a:cubicBezTo>
                <a:cubicBezTo>
                  <a:pt x="600" y="295"/>
                  <a:pt x="592" y="247"/>
                  <a:pt x="553" y="249"/>
                </a:cubicBezTo>
                <a:cubicBezTo>
                  <a:pt x="514" y="252"/>
                  <a:pt x="514" y="275"/>
                  <a:pt x="461" y="273"/>
                </a:cubicBezTo>
                <a:cubicBezTo>
                  <a:pt x="409" y="271"/>
                  <a:pt x="383" y="297"/>
                  <a:pt x="383" y="297"/>
                </a:cubicBezTo>
                <a:cubicBezTo>
                  <a:pt x="383" y="297"/>
                  <a:pt x="423" y="324"/>
                  <a:pt x="469" y="360"/>
                </a:cubicBezTo>
                <a:cubicBezTo>
                  <a:pt x="516" y="396"/>
                  <a:pt x="539" y="411"/>
                  <a:pt x="558" y="458"/>
                </a:cubicBezTo>
                <a:cubicBezTo>
                  <a:pt x="566" y="480"/>
                  <a:pt x="572" y="500"/>
                  <a:pt x="579" y="522"/>
                </a:cubicBezTo>
                <a:cubicBezTo>
                  <a:pt x="611" y="522"/>
                  <a:pt x="611" y="522"/>
                  <a:pt x="611" y="522"/>
                </a:cubicBezTo>
                <a:cubicBezTo>
                  <a:pt x="607" y="513"/>
                  <a:pt x="604" y="504"/>
                  <a:pt x="602" y="495"/>
                </a:cubicBezTo>
                <a:close/>
                <a:moveTo>
                  <a:pt x="796" y="901"/>
                </a:moveTo>
                <a:cubicBezTo>
                  <a:pt x="781" y="797"/>
                  <a:pt x="735" y="736"/>
                  <a:pt x="694" y="682"/>
                </a:cubicBezTo>
                <a:cubicBezTo>
                  <a:pt x="676" y="658"/>
                  <a:pt x="658" y="634"/>
                  <a:pt x="646" y="610"/>
                </a:cubicBezTo>
                <a:cubicBezTo>
                  <a:pt x="629" y="574"/>
                  <a:pt x="618" y="546"/>
                  <a:pt x="611" y="522"/>
                </a:cubicBezTo>
                <a:cubicBezTo>
                  <a:pt x="579" y="522"/>
                  <a:pt x="579" y="522"/>
                  <a:pt x="579" y="522"/>
                </a:cubicBezTo>
                <a:cubicBezTo>
                  <a:pt x="588" y="550"/>
                  <a:pt x="599" y="581"/>
                  <a:pt x="620" y="625"/>
                </a:cubicBezTo>
                <a:cubicBezTo>
                  <a:pt x="660" y="707"/>
                  <a:pt x="747" y="763"/>
                  <a:pt x="768" y="908"/>
                </a:cubicBezTo>
                <a:cubicBezTo>
                  <a:pt x="775" y="957"/>
                  <a:pt x="784" y="1002"/>
                  <a:pt x="794" y="1045"/>
                </a:cubicBezTo>
                <a:cubicBezTo>
                  <a:pt x="824" y="1045"/>
                  <a:pt x="824" y="1045"/>
                  <a:pt x="824" y="1045"/>
                </a:cubicBezTo>
                <a:cubicBezTo>
                  <a:pt x="813" y="1000"/>
                  <a:pt x="804" y="953"/>
                  <a:pt x="796" y="901"/>
                </a:cubicBezTo>
                <a:close/>
                <a:moveTo>
                  <a:pt x="893" y="539"/>
                </a:moveTo>
                <a:cubicBezTo>
                  <a:pt x="887" y="553"/>
                  <a:pt x="881" y="545"/>
                  <a:pt x="875" y="554"/>
                </a:cubicBezTo>
                <a:cubicBezTo>
                  <a:pt x="870" y="562"/>
                  <a:pt x="869" y="581"/>
                  <a:pt x="855" y="578"/>
                </a:cubicBezTo>
                <a:cubicBezTo>
                  <a:pt x="842" y="576"/>
                  <a:pt x="839" y="567"/>
                  <a:pt x="814" y="560"/>
                </a:cubicBezTo>
                <a:cubicBezTo>
                  <a:pt x="793" y="554"/>
                  <a:pt x="779" y="547"/>
                  <a:pt x="761" y="522"/>
                </a:cubicBezTo>
                <a:cubicBezTo>
                  <a:pt x="728" y="522"/>
                  <a:pt x="728" y="522"/>
                  <a:pt x="728" y="522"/>
                </a:cubicBezTo>
                <a:cubicBezTo>
                  <a:pt x="755" y="564"/>
                  <a:pt x="775" y="575"/>
                  <a:pt x="806" y="584"/>
                </a:cubicBezTo>
                <a:cubicBezTo>
                  <a:pt x="816" y="587"/>
                  <a:pt x="820" y="590"/>
                  <a:pt x="825" y="593"/>
                </a:cubicBezTo>
                <a:cubicBezTo>
                  <a:pt x="831" y="597"/>
                  <a:pt x="839" y="602"/>
                  <a:pt x="850" y="604"/>
                </a:cubicBezTo>
                <a:cubicBezTo>
                  <a:pt x="853" y="604"/>
                  <a:pt x="855" y="604"/>
                  <a:pt x="858" y="604"/>
                </a:cubicBezTo>
                <a:cubicBezTo>
                  <a:pt x="885" y="604"/>
                  <a:pt x="895" y="580"/>
                  <a:pt x="898" y="571"/>
                </a:cubicBezTo>
                <a:cubicBezTo>
                  <a:pt x="905" y="568"/>
                  <a:pt x="913" y="561"/>
                  <a:pt x="919" y="548"/>
                </a:cubicBezTo>
                <a:cubicBezTo>
                  <a:pt x="924" y="538"/>
                  <a:pt x="926" y="529"/>
                  <a:pt x="926" y="522"/>
                </a:cubicBezTo>
                <a:cubicBezTo>
                  <a:pt x="898" y="522"/>
                  <a:pt x="898" y="522"/>
                  <a:pt x="898" y="522"/>
                </a:cubicBezTo>
                <a:cubicBezTo>
                  <a:pt x="897" y="528"/>
                  <a:pt x="896" y="533"/>
                  <a:pt x="893" y="539"/>
                </a:cubicBezTo>
                <a:close/>
                <a:moveTo>
                  <a:pt x="1008" y="1459"/>
                </a:moveTo>
                <a:cubicBezTo>
                  <a:pt x="975" y="1445"/>
                  <a:pt x="937" y="1413"/>
                  <a:pt x="892" y="1274"/>
                </a:cubicBezTo>
                <a:cubicBezTo>
                  <a:pt x="865" y="1193"/>
                  <a:pt x="842" y="1122"/>
                  <a:pt x="824" y="1045"/>
                </a:cubicBezTo>
                <a:cubicBezTo>
                  <a:pt x="794" y="1045"/>
                  <a:pt x="794" y="1045"/>
                  <a:pt x="794" y="1045"/>
                </a:cubicBezTo>
                <a:cubicBezTo>
                  <a:pt x="813" y="1127"/>
                  <a:pt x="837" y="1201"/>
                  <a:pt x="865" y="1286"/>
                </a:cubicBezTo>
                <a:cubicBezTo>
                  <a:pt x="907" y="1416"/>
                  <a:pt x="946" y="1468"/>
                  <a:pt x="997" y="1489"/>
                </a:cubicBezTo>
                <a:cubicBezTo>
                  <a:pt x="1031" y="1503"/>
                  <a:pt x="1089" y="1528"/>
                  <a:pt x="1141" y="1568"/>
                </a:cubicBezTo>
                <a:cubicBezTo>
                  <a:pt x="1190" y="1568"/>
                  <a:pt x="1190" y="1568"/>
                  <a:pt x="1190" y="1568"/>
                </a:cubicBezTo>
                <a:cubicBezTo>
                  <a:pt x="1123" y="1507"/>
                  <a:pt x="1040" y="1472"/>
                  <a:pt x="1008" y="1459"/>
                </a:cubicBezTo>
                <a:close/>
                <a:moveTo>
                  <a:pt x="1424" y="1850"/>
                </a:moveTo>
                <a:cubicBezTo>
                  <a:pt x="1408" y="1838"/>
                  <a:pt x="1403" y="1830"/>
                  <a:pt x="1396" y="1817"/>
                </a:cubicBezTo>
                <a:cubicBezTo>
                  <a:pt x="1387" y="1803"/>
                  <a:pt x="1377" y="1785"/>
                  <a:pt x="1350" y="1759"/>
                </a:cubicBezTo>
                <a:cubicBezTo>
                  <a:pt x="1316" y="1726"/>
                  <a:pt x="1303" y="1708"/>
                  <a:pt x="1273" y="1667"/>
                </a:cubicBezTo>
                <a:cubicBezTo>
                  <a:pt x="1262" y="1653"/>
                  <a:pt x="1250" y="1637"/>
                  <a:pt x="1235" y="1616"/>
                </a:cubicBezTo>
                <a:cubicBezTo>
                  <a:pt x="1222" y="1598"/>
                  <a:pt x="1206" y="1582"/>
                  <a:pt x="1190" y="1568"/>
                </a:cubicBezTo>
                <a:cubicBezTo>
                  <a:pt x="1141" y="1568"/>
                  <a:pt x="1141" y="1568"/>
                  <a:pt x="1141" y="1568"/>
                </a:cubicBezTo>
                <a:cubicBezTo>
                  <a:pt x="1167" y="1587"/>
                  <a:pt x="1192" y="1610"/>
                  <a:pt x="1212" y="1636"/>
                </a:cubicBezTo>
                <a:cubicBezTo>
                  <a:pt x="1273" y="1717"/>
                  <a:pt x="1282" y="1736"/>
                  <a:pt x="1330" y="1783"/>
                </a:cubicBezTo>
                <a:cubicBezTo>
                  <a:pt x="1378" y="1829"/>
                  <a:pt x="1367" y="1845"/>
                  <a:pt x="1406" y="1876"/>
                </a:cubicBezTo>
                <a:cubicBezTo>
                  <a:pt x="1446" y="1907"/>
                  <a:pt x="1444" y="1950"/>
                  <a:pt x="1395" y="1971"/>
                </a:cubicBezTo>
                <a:cubicBezTo>
                  <a:pt x="1346" y="1991"/>
                  <a:pt x="1338" y="2019"/>
                  <a:pt x="1307" y="2056"/>
                </a:cubicBezTo>
                <a:cubicBezTo>
                  <a:pt x="1285" y="2082"/>
                  <a:pt x="1265" y="2089"/>
                  <a:pt x="1247" y="2090"/>
                </a:cubicBezTo>
                <a:cubicBezTo>
                  <a:pt x="1310" y="2090"/>
                  <a:pt x="1310" y="2090"/>
                  <a:pt x="1310" y="2090"/>
                </a:cubicBezTo>
                <a:cubicBezTo>
                  <a:pt x="1316" y="2085"/>
                  <a:pt x="1323" y="2079"/>
                  <a:pt x="1329" y="2072"/>
                </a:cubicBezTo>
                <a:cubicBezTo>
                  <a:pt x="1338" y="2061"/>
                  <a:pt x="1345" y="2052"/>
                  <a:pt x="1351" y="2043"/>
                </a:cubicBezTo>
                <a:cubicBezTo>
                  <a:pt x="1368" y="2020"/>
                  <a:pt x="1378" y="2006"/>
                  <a:pt x="1406" y="1994"/>
                </a:cubicBezTo>
                <a:cubicBezTo>
                  <a:pt x="1438" y="1981"/>
                  <a:pt x="1458" y="1958"/>
                  <a:pt x="1462" y="1930"/>
                </a:cubicBezTo>
                <a:cubicBezTo>
                  <a:pt x="1466" y="1901"/>
                  <a:pt x="1452" y="1872"/>
                  <a:pt x="1424" y="1850"/>
                </a:cubicBezTo>
                <a:close/>
              </a:path>
            </a:pathLst>
          </a:custGeom>
          <a:solidFill>
            <a:schemeClr val="tx1">
              <a:alpha val="50000"/>
            </a:schemeClr>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28" name="Freeform 29"/>
          <p:cNvSpPr>
            <a:spLocks noEditPoints="1"/>
          </p:cNvSpPr>
          <p:nvPr/>
        </p:nvSpPr>
        <p:spPr bwMode="auto">
          <a:xfrm>
            <a:off x="950693" y="2514601"/>
            <a:ext cx="776507" cy="528913"/>
          </a:xfrm>
          <a:custGeom>
            <a:avLst/>
            <a:gdLst>
              <a:gd name="T0" fmla="*/ 345 w 400"/>
              <a:gd name="T1" fmla="*/ 80 h 272"/>
              <a:gd name="T2" fmla="*/ 328 w 400"/>
              <a:gd name="T3" fmla="*/ 123 h 272"/>
              <a:gd name="T4" fmla="*/ 360 w 400"/>
              <a:gd name="T5" fmla="*/ 230 h 272"/>
              <a:gd name="T6" fmla="*/ 360 w 400"/>
              <a:gd name="T7" fmla="*/ 249 h 272"/>
              <a:gd name="T8" fmla="*/ 378 w 400"/>
              <a:gd name="T9" fmla="*/ 270 h 272"/>
              <a:gd name="T10" fmla="*/ 379 w 400"/>
              <a:gd name="T11" fmla="*/ 271 h 272"/>
              <a:gd name="T12" fmla="*/ 399 w 400"/>
              <a:gd name="T13" fmla="*/ 252 h 272"/>
              <a:gd name="T14" fmla="*/ 400 w 400"/>
              <a:gd name="T15" fmla="*/ 230 h 272"/>
              <a:gd name="T16" fmla="*/ 345 w 400"/>
              <a:gd name="T17" fmla="*/ 80 h 272"/>
              <a:gd name="T18" fmla="*/ 200 w 400"/>
              <a:gd name="T19" fmla="*/ 55 h 272"/>
              <a:gd name="T20" fmla="*/ 226 w 400"/>
              <a:gd name="T21" fmla="*/ 57 h 272"/>
              <a:gd name="T22" fmla="*/ 254 w 400"/>
              <a:gd name="T23" fmla="*/ 22 h 272"/>
              <a:gd name="T24" fmla="*/ 200 w 400"/>
              <a:gd name="T25" fmla="*/ 15 h 272"/>
              <a:gd name="T26" fmla="*/ 0 w 400"/>
              <a:gd name="T27" fmla="*/ 230 h 272"/>
              <a:gd name="T28" fmla="*/ 1 w 400"/>
              <a:gd name="T29" fmla="*/ 252 h 272"/>
              <a:gd name="T30" fmla="*/ 23 w 400"/>
              <a:gd name="T31" fmla="*/ 270 h 272"/>
              <a:gd name="T32" fmla="*/ 41 w 400"/>
              <a:gd name="T33" fmla="*/ 248 h 272"/>
              <a:gd name="T34" fmla="*/ 40 w 400"/>
              <a:gd name="T35" fmla="*/ 230 h 272"/>
              <a:gd name="T36" fmla="*/ 200 w 400"/>
              <a:gd name="T37" fmla="*/ 55 h 272"/>
              <a:gd name="T38" fmla="*/ 163 w 400"/>
              <a:gd name="T39" fmla="*/ 207 h 272"/>
              <a:gd name="T40" fmla="*/ 178 w 400"/>
              <a:gd name="T41" fmla="*/ 261 h 272"/>
              <a:gd name="T42" fmla="*/ 232 w 400"/>
              <a:gd name="T43" fmla="*/ 247 h 272"/>
              <a:gd name="T44" fmla="*/ 326 w 400"/>
              <a:gd name="T45" fmla="*/ 5 h 272"/>
              <a:gd name="T46" fmla="*/ 163 w 400"/>
              <a:gd name="T47" fmla="*/ 20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2">
                <a:moveTo>
                  <a:pt x="345" y="80"/>
                </a:moveTo>
                <a:cubicBezTo>
                  <a:pt x="339" y="95"/>
                  <a:pt x="333" y="110"/>
                  <a:pt x="328" y="123"/>
                </a:cubicBezTo>
                <a:cubicBezTo>
                  <a:pt x="348" y="152"/>
                  <a:pt x="360" y="189"/>
                  <a:pt x="360" y="230"/>
                </a:cubicBezTo>
                <a:cubicBezTo>
                  <a:pt x="360" y="236"/>
                  <a:pt x="360" y="243"/>
                  <a:pt x="360" y="249"/>
                </a:cubicBezTo>
                <a:cubicBezTo>
                  <a:pt x="359" y="260"/>
                  <a:pt x="367" y="269"/>
                  <a:pt x="378" y="270"/>
                </a:cubicBezTo>
                <a:cubicBezTo>
                  <a:pt x="378" y="271"/>
                  <a:pt x="379" y="271"/>
                  <a:pt x="379" y="271"/>
                </a:cubicBezTo>
                <a:cubicBezTo>
                  <a:pt x="390" y="271"/>
                  <a:pt x="398" y="263"/>
                  <a:pt x="399" y="252"/>
                </a:cubicBezTo>
                <a:cubicBezTo>
                  <a:pt x="400" y="245"/>
                  <a:pt x="400" y="237"/>
                  <a:pt x="400" y="230"/>
                </a:cubicBezTo>
                <a:cubicBezTo>
                  <a:pt x="400" y="171"/>
                  <a:pt x="379" y="118"/>
                  <a:pt x="345" y="80"/>
                </a:cubicBezTo>
                <a:close/>
                <a:moveTo>
                  <a:pt x="200" y="55"/>
                </a:moveTo>
                <a:cubicBezTo>
                  <a:pt x="209" y="55"/>
                  <a:pt x="218" y="55"/>
                  <a:pt x="226" y="57"/>
                </a:cubicBezTo>
                <a:cubicBezTo>
                  <a:pt x="235" y="46"/>
                  <a:pt x="245" y="34"/>
                  <a:pt x="254" y="22"/>
                </a:cubicBezTo>
                <a:cubicBezTo>
                  <a:pt x="237" y="17"/>
                  <a:pt x="219" y="15"/>
                  <a:pt x="200" y="15"/>
                </a:cubicBezTo>
                <a:cubicBezTo>
                  <a:pt x="88" y="15"/>
                  <a:pt x="0" y="109"/>
                  <a:pt x="0" y="230"/>
                </a:cubicBezTo>
                <a:cubicBezTo>
                  <a:pt x="0" y="237"/>
                  <a:pt x="1" y="245"/>
                  <a:pt x="1" y="252"/>
                </a:cubicBezTo>
                <a:cubicBezTo>
                  <a:pt x="2" y="263"/>
                  <a:pt x="12" y="271"/>
                  <a:pt x="23" y="270"/>
                </a:cubicBezTo>
                <a:cubicBezTo>
                  <a:pt x="34" y="269"/>
                  <a:pt x="42" y="259"/>
                  <a:pt x="41" y="248"/>
                </a:cubicBezTo>
                <a:cubicBezTo>
                  <a:pt x="41" y="242"/>
                  <a:pt x="40" y="236"/>
                  <a:pt x="40" y="230"/>
                </a:cubicBezTo>
                <a:cubicBezTo>
                  <a:pt x="40" y="132"/>
                  <a:pt x="111" y="55"/>
                  <a:pt x="200" y="55"/>
                </a:cubicBezTo>
                <a:close/>
                <a:moveTo>
                  <a:pt x="163" y="207"/>
                </a:moveTo>
                <a:cubicBezTo>
                  <a:pt x="149" y="230"/>
                  <a:pt x="158" y="250"/>
                  <a:pt x="178" y="261"/>
                </a:cubicBezTo>
                <a:cubicBezTo>
                  <a:pt x="197" y="272"/>
                  <a:pt x="218" y="270"/>
                  <a:pt x="232" y="247"/>
                </a:cubicBezTo>
                <a:cubicBezTo>
                  <a:pt x="246" y="223"/>
                  <a:pt x="333" y="9"/>
                  <a:pt x="326" y="5"/>
                </a:cubicBezTo>
                <a:cubicBezTo>
                  <a:pt x="318" y="0"/>
                  <a:pt x="177" y="183"/>
                  <a:pt x="163" y="207"/>
                </a:cubicBezTo>
                <a:close/>
              </a:path>
            </a:pathLst>
          </a:custGeom>
          <a:solidFill>
            <a:schemeClr val="accent6"/>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79" name="TextBox 178"/>
          <p:cNvSpPr txBox="1"/>
          <p:nvPr/>
        </p:nvSpPr>
        <p:spPr>
          <a:xfrm>
            <a:off x="744698" y="3043514"/>
            <a:ext cx="3201695" cy="535531"/>
          </a:xfrm>
          <a:prstGeom prst="rect">
            <a:avLst/>
          </a:prstGeom>
          <a:noFill/>
        </p:spPr>
        <p:txBody>
          <a:bodyPr wrap="square" rtlCol="0">
            <a:spAutoFit/>
          </a:bodyPr>
          <a:lstStyle/>
          <a:p>
            <a:pPr>
              <a:lnSpc>
                <a:spcPct val="120000"/>
              </a:lnSpc>
            </a:pPr>
            <a:r>
              <a:rPr lang="en-US" sz="2400" dirty="0">
                <a:solidFill>
                  <a:srgbClr val="95A5A6"/>
                </a:solidFill>
                <a:latin typeface="Lato Black" pitchFamily="34" charset="0"/>
              </a:rPr>
              <a:t>3.75 M / Per Minute</a:t>
            </a:r>
            <a:endParaRPr lang="en-US" sz="2400" dirty="0">
              <a:solidFill>
                <a:srgbClr val="95A5A6"/>
              </a:solidFill>
              <a:latin typeface="Lato Light" pitchFamily="34" charset="0"/>
            </a:endParaRPr>
          </a:p>
        </p:txBody>
      </p:sp>
      <p:sp>
        <p:nvSpPr>
          <p:cNvPr id="180" name="TextBox 179"/>
          <p:cNvSpPr txBox="1"/>
          <p:nvPr/>
        </p:nvSpPr>
        <p:spPr>
          <a:xfrm>
            <a:off x="750242" y="3559414"/>
            <a:ext cx="3756141" cy="1569276"/>
          </a:xfrm>
          <a:prstGeom prst="rect">
            <a:avLst/>
          </a:prstGeom>
          <a:noFill/>
        </p:spPr>
        <p:txBody>
          <a:bodyPr wrap="square" rtlCol="0">
            <a:spAutoFit/>
          </a:bodyPr>
          <a:lstStyle/>
          <a:p>
            <a:pPr>
              <a:lnSpc>
                <a:spcPct val="120000"/>
              </a:lnSpc>
            </a:pPr>
            <a:r>
              <a:rPr lang="en-US" sz="1333" dirty="0" err="1">
                <a:solidFill>
                  <a:prstClr val="black"/>
                </a:solidFill>
                <a:latin typeface="Lato Light" pitchFamily="34" charset="0"/>
              </a:rPr>
              <a:t>Lorem</a:t>
            </a:r>
            <a:r>
              <a:rPr lang="en-US" sz="1333" dirty="0">
                <a:solidFill>
                  <a:prstClr val="black"/>
                </a:solidFill>
                <a:latin typeface="Lato Light" pitchFamily="34" charset="0"/>
              </a:rPr>
              <a:t> </a:t>
            </a:r>
            <a:r>
              <a:rPr lang="en-US" sz="1333" dirty="0" err="1">
                <a:solidFill>
                  <a:prstClr val="black"/>
                </a:solidFill>
                <a:latin typeface="Lato Light" pitchFamily="34" charset="0"/>
              </a:rPr>
              <a:t>Ipsum</a:t>
            </a:r>
            <a:r>
              <a:rPr lang="en-US" sz="1333" dirty="0">
                <a:solidFill>
                  <a:prstClr val="black"/>
                </a:solidFill>
                <a:latin typeface="Lato Light" pitchFamily="34" charset="0"/>
              </a:rPr>
              <a:t> is simply dummy text of the printing and typesetting industry. </a:t>
            </a:r>
            <a:r>
              <a:rPr lang="en-US" sz="1333" dirty="0" err="1">
                <a:solidFill>
                  <a:prstClr val="black"/>
                </a:solidFill>
                <a:latin typeface="Lato Light" pitchFamily="34" charset="0"/>
              </a:rPr>
              <a:t>Lorem</a:t>
            </a:r>
            <a:r>
              <a:rPr lang="en-US" sz="1333" dirty="0">
                <a:solidFill>
                  <a:prstClr val="black"/>
                </a:solidFill>
                <a:latin typeface="Lato Light" pitchFamily="34" charset="0"/>
              </a:rPr>
              <a:t> </a:t>
            </a:r>
            <a:r>
              <a:rPr lang="en-US" sz="1333" dirty="0" err="1">
                <a:solidFill>
                  <a:prstClr val="black"/>
                </a:solidFill>
                <a:latin typeface="Lato Light" pitchFamily="34" charset="0"/>
              </a:rPr>
              <a:t>Ipsum</a:t>
            </a:r>
            <a:r>
              <a:rPr lang="en-US" sz="1333" dirty="0">
                <a:solidFill>
                  <a:prstClr val="black"/>
                </a:solidFill>
                <a:latin typeface="Lato Light" pitchFamily="34" charset="0"/>
              </a:rPr>
              <a:t> has been the industry's standard dummy text ever since the </a:t>
            </a:r>
            <a:r>
              <a:rPr lang="en-US" sz="1333" dirty="0" err="1">
                <a:solidFill>
                  <a:prstClr val="black"/>
                </a:solidFill>
                <a:latin typeface="Lato Light" pitchFamily="34" charset="0"/>
              </a:rPr>
              <a:t>1500s</a:t>
            </a:r>
            <a:r>
              <a:rPr lang="en-US" sz="1333" dirty="0">
                <a:solidFill>
                  <a:prstClr val="black"/>
                </a:solidFill>
                <a:latin typeface="Lato Light" pitchFamily="34" charset="0"/>
              </a:rPr>
              <a:t>, when an unknown printer took a galley of type and scrambled it to make a type specimen book. It has survived</a:t>
            </a:r>
          </a:p>
        </p:txBody>
      </p:sp>
      <p:sp>
        <p:nvSpPr>
          <p:cNvPr id="181" name="TextBox 180"/>
          <p:cNvSpPr txBox="1"/>
          <p:nvPr/>
        </p:nvSpPr>
        <p:spPr>
          <a:xfrm>
            <a:off x="8010846" y="1783450"/>
            <a:ext cx="2985253" cy="929678"/>
          </a:xfrm>
          <a:prstGeom prst="rect">
            <a:avLst/>
          </a:prstGeom>
          <a:noFill/>
        </p:spPr>
        <p:txBody>
          <a:bodyPr wrap="square" rtlCol="0">
            <a:spAutoFit/>
          </a:bodyPr>
          <a:lstStyle/>
          <a:p>
            <a:r>
              <a:rPr lang="en-US" sz="1600" dirty="0">
                <a:solidFill>
                  <a:prstClr val="white"/>
                </a:solidFill>
                <a:latin typeface="Lato Black" pitchFamily="34" charset="0"/>
              </a:rPr>
              <a:t>Content 01</a:t>
            </a:r>
          </a:p>
          <a:p>
            <a:pPr>
              <a:lnSpc>
                <a:spcPct val="120000"/>
              </a:lnSpc>
            </a:pP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is simply dummy text of the printing and typesetting industry. </a:t>
            </a: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has been the industry's standard</a:t>
            </a:r>
          </a:p>
        </p:txBody>
      </p:sp>
      <p:sp>
        <p:nvSpPr>
          <p:cNvPr id="182" name="TextBox 181"/>
          <p:cNvSpPr txBox="1"/>
          <p:nvPr/>
        </p:nvSpPr>
        <p:spPr>
          <a:xfrm>
            <a:off x="8310534" y="2894135"/>
            <a:ext cx="2985253" cy="929678"/>
          </a:xfrm>
          <a:prstGeom prst="rect">
            <a:avLst/>
          </a:prstGeom>
          <a:noFill/>
        </p:spPr>
        <p:txBody>
          <a:bodyPr wrap="square" rtlCol="0">
            <a:spAutoFit/>
          </a:bodyPr>
          <a:lstStyle/>
          <a:p>
            <a:r>
              <a:rPr lang="en-US" sz="1600" dirty="0">
                <a:solidFill>
                  <a:prstClr val="white"/>
                </a:solidFill>
                <a:latin typeface="Lato Black" pitchFamily="34" charset="0"/>
              </a:rPr>
              <a:t>Content 02</a:t>
            </a:r>
          </a:p>
          <a:p>
            <a:pPr>
              <a:lnSpc>
                <a:spcPct val="120000"/>
              </a:lnSpc>
            </a:pP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is simply dummy text of the printing and typesetting industry. </a:t>
            </a: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has been the industry's standard</a:t>
            </a:r>
          </a:p>
        </p:txBody>
      </p:sp>
      <p:sp>
        <p:nvSpPr>
          <p:cNvPr id="184" name="TextBox 183"/>
          <p:cNvSpPr txBox="1"/>
          <p:nvPr/>
        </p:nvSpPr>
        <p:spPr>
          <a:xfrm>
            <a:off x="8636000" y="4038015"/>
            <a:ext cx="2985253" cy="929678"/>
          </a:xfrm>
          <a:prstGeom prst="rect">
            <a:avLst/>
          </a:prstGeom>
          <a:noFill/>
        </p:spPr>
        <p:txBody>
          <a:bodyPr wrap="square" rtlCol="0">
            <a:spAutoFit/>
          </a:bodyPr>
          <a:lstStyle/>
          <a:p>
            <a:r>
              <a:rPr lang="en-US" sz="1600" dirty="0">
                <a:solidFill>
                  <a:prstClr val="white"/>
                </a:solidFill>
                <a:latin typeface="Lato Black" pitchFamily="34" charset="0"/>
              </a:rPr>
              <a:t>Content 03</a:t>
            </a:r>
          </a:p>
          <a:p>
            <a:pPr>
              <a:lnSpc>
                <a:spcPct val="120000"/>
              </a:lnSpc>
            </a:pP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is simply dummy text of the printing and typesetting industry. </a:t>
            </a: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has been the industry's standard</a:t>
            </a:r>
          </a:p>
        </p:txBody>
      </p:sp>
      <p:sp>
        <p:nvSpPr>
          <p:cNvPr id="186" name="TextBox 185"/>
          <p:cNvSpPr txBox="1"/>
          <p:nvPr/>
        </p:nvSpPr>
        <p:spPr>
          <a:xfrm>
            <a:off x="9064507" y="5127041"/>
            <a:ext cx="2641763" cy="929678"/>
          </a:xfrm>
          <a:prstGeom prst="rect">
            <a:avLst/>
          </a:prstGeom>
          <a:noFill/>
        </p:spPr>
        <p:txBody>
          <a:bodyPr wrap="square" rtlCol="0">
            <a:spAutoFit/>
          </a:bodyPr>
          <a:lstStyle/>
          <a:p>
            <a:r>
              <a:rPr lang="en-US" sz="1600" dirty="0">
                <a:solidFill>
                  <a:prstClr val="white"/>
                </a:solidFill>
                <a:latin typeface="Lato Black" pitchFamily="34" charset="0"/>
              </a:rPr>
              <a:t>Content 04</a:t>
            </a:r>
          </a:p>
          <a:p>
            <a:pPr>
              <a:lnSpc>
                <a:spcPct val="120000"/>
              </a:lnSpc>
            </a:pP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is simply dummy text of the printing and typesetting industry. </a:t>
            </a: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has been.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7420" y="4761021"/>
            <a:ext cx="945731" cy="171875"/>
          </a:xfrm>
          <a:prstGeom prst="rect">
            <a:avLst/>
          </a:prstGeom>
        </p:spPr>
      </p:pic>
      <p:sp>
        <p:nvSpPr>
          <p:cNvPr id="185" name="Oval 184"/>
          <p:cNvSpPr/>
          <p:nvPr/>
        </p:nvSpPr>
        <p:spPr>
          <a:xfrm>
            <a:off x="7870538" y="4160342"/>
            <a:ext cx="681500" cy="681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448" name="Freeform 34"/>
          <p:cNvSpPr>
            <a:spLocks noEditPoints="1"/>
          </p:cNvSpPr>
          <p:nvPr/>
        </p:nvSpPr>
        <p:spPr bwMode="auto">
          <a:xfrm>
            <a:off x="8019042" y="4327064"/>
            <a:ext cx="400593" cy="311377"/>
          </a:xfrm>
          <a:custGeom>
            <a:avLst/>
            <a:gdLst>
              <a:gd name="T0" fmla="*/ 334 w 334"/>
              <a:gd name="T1" fmla="*/ 214 h 261"/>
              <a:gd name="T2" fmla="*/ 304 w 334"/>
              <a:gd name="T3" fmla="*/ 236 h 261"/>
              <a:gd name="T4" fmla="*/ 293 w 334"/>
              <a:gd name="T5" fmla="*/ 236 h 261"/>
              <a:gd name="T6" fmla="*/ 144 w 334"/>
              <a:gd name="T7" fmla="*/ 176 h 261"/>
              <a:gd name="T8" fmla="*/ 144 w 334"/>
              <a:gd name="T9" fmla="*/ 195 h 261"/>
              <a:gd name="T10" fmla="*/ 58 w 334"/>
              <a:gd name="T11" fmla="*/ 261 h 261"/>
              <a:gd name="T12" fmla="*/ 2 w 334"/>
              <a:gd name="T13" fmla="*/ 208 h 261"/>
              <a:gd name="T14" fmla="*/ 88 w 334"/>
              <a:gd name="T15" fmla="*/ 142 h 261"/>
              <a:gd name="T16" fmla="*/ 120 w 334"/>
              <a:gd name="T17" fmla="*/ 144 h 261"/>
              <a:gd name="T18" fmla="*/ 120 w 334"/>
              <a:gd name="T19" fmla="*/ 117 h 261"/>
              <a:gd name="T20" fmla="*/ 88 w 334"/>
              <a:gd name="T21" fmla="*/ 118 h 261"/>
              <a:gd name="T22" fmla="*/ 2 w 334"/>
              <a:gd name="T23" fmla="*/ 52 h 261"/>
              <a:gd name="T24" fmla="*/ 58 w 334"/>
              <a:gd name="T25" fmla="*/ 0 h 261"/>
              <a:gd name="T26" fmla="*/ 144 w 334"/>
              <a:gd name="T27" fmla="*/ 65 h 261"/>
              <a:gd name="T28" fmla="*/ 144 w 334"/>
              <a:gd name="T29" fmla="*/ 84 h 261"/>
              <a:gd name="T30" fmla="*/ 293 w 334"/>
              <a:gd name="T31" fmla="*/ 25 h 261"/>
              <a:gd name="T32" fmla="*/ 304 w 334"/>
              <a:gd name="T33" fmla="*/ 25 h 261"/>
              <a:gd name="T34" fmla="*/ 334 w 334"/>
              <a:gd name="T35" fmla="*/ 46 h 261"/>
              <a:gd name="T36" fmla="*/ 235 w 334"/>
              <a:gd name="T37" fmla="*/ 130 h 261"/>
              <a:gd name="T38" fmla="*/ 93 w 334"/>
              <a:gd name="T39" fmla="*/ 40 h 261"/>
              <a:gd name="T40" fmla="*/ 37 w 334"/>
              <a:gd name="T41" fmla="*/ 36 h 261"/>
              <a:gd name="T42" fmla="*/ 88 w 334"/>
              <a:gd name="T43" fmla="*/ 89 h 261"/>
              <a:gd name="T44" fmla="*/ 93 w 334"/>
              <a:gd name="T45" fmla="*/ 40 h 261"/>
              <a:gd name="T46" fmla="*/ 88 w 334"/>
              <a:gd name="T47" fmla="*/ 172 h 261"/>
              <a:gd name="T48" fmla="*/ 37 w 334"/>
              <a:gd name="T49" fmla="*/ 224 h 261"/>
              <a:gd name="T50" fmla="*/ 93 w 334"/>
              <a:gd name="T51" fmla="*/ 220 h 261"/>
              <a:gd name="T52" fmla="*/ 186 w 334"/>
              <a:gd name="T53" fmla="*/ 154 h 261"/>
              <a:gd name="T54" fmla="*/ 298 w 334"/>
              <a:gd name="T55" fmla="*/ 35 h 261"/>
              <a:gd name="T56" fmla="*/ 156 w 334"/>
              <a:gd name="T57" fmla="*/ 136 h 261"/>
              <a:gd name="T58" fmla="*/ 128 w 334"/>
              <a:gd name="T59" fmla="*/ 155 h 261"/>
              <a:gd name="T60" fmla="*/ 133 w 334"/>
              <a:gd name="T61" fmla="*/ 161 h 261"/>
              <a:gd name="T62" fmla="*/ 168 w 334"/>
              <a:gd name="T63" fmla="*/ 148 h 261"/>
              <a:gd name="T64" fmla="*/ 144 w 334"/>
              <a:gd name="T65" fmla="*/ 117 h 261"/>
              <a:gd name="T66" fmla="*/ 150 w 334"/>
              <a:gd name="T67" fmla="*/ 105 h 261"/>
              <a:gd name="T68" fmla="*/ 138 w 334"/>
              <a:gd name="T69" fmla="*/ 95 h 261"/>
              <a:gd name="T70" fmla="*/ 129 w 334"/>
              <a:gd name="T71" fmla="*/ 104 h 261"/>
              <a:gd name="T72" fmla="*/ 126 w 334"/>
              <a:gd name="T73" fmla="*/ 106 h 261"/>
              <a:gd name="T74" fmla="*/ 192 w 334"/>
              <a:gd name="T75" fmla="*/ 130 h 261"/>
              <a:gd name="T76" fmla="*/ 168 w 334"/>
              <a:gd name="T77" fmla="*/ 130 h 261"/>
              <a:gd name="T78" fmla="*/ 192 w 334"/>
              <a:gd name="T79" fmla="*/ 130 h 261"/>
              <a:gd name="T80" fmla="*/ 226 w 334"/>
              <a:gd name="T81" fmla="*/ 138 h 261"/>
              <a:gd name="T82" fmla="*/ 190 w 334"/>
              <a:gd name="T83" fmla="*/ 165 h 261"/>
              <a:gd name="T84" fmla="*/ 322 w 334"/>
              <a:gd name="T85" fmla="*/ 21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4" h="261">
                <a:moveTo>
                  <a:pt x="329" y="204"/>
                </a:moveTo>
                <a:cubicBezTo>
                  <a:pt x="333" y="206"/>
                  <a:pt x="334" y="211"/>
                  <a:pt x="334" y="214"/>
                </a:cubicBezTo>
                <a:cubicBezTo>
                  <a:pt x="333" y="219"/>
                  <a:pt x="331" y="222"/>
                  <a:pt x="328" y="224"/>
                </a:cubicBezTo>
                <a:cubicBezTo>
                  <a:pt x="304" y="236"/>
                  <a:pt x="304" y="236"/>
                  <a:pt x="304" y="236"/>
                </a:cubicBezTo>
                <a:cubicBezTo>
                  <a:pt x="302" y="237"/>
                  <a:pt x="300" y="237"/>
                  <a:pt x="298" y="237"/>
                </a:cubicBezTo>
                <a:cubicBezTo>
                  <a:pt x="296" y="237"/>
                  <a:pt x="294" y="237"/>
                  <a:pt x="293" y="236"/>
                </a:cubicBezTo>
                <a:cubicBezTo>
                  <a:pt x="165" y="164"/>
                  <a:pt x="165" y="164"/>
                  <a:pt x="165" y="164"/>
                </a:cubicBezTo>
                <a:cubicBezTo>
                  <a:pt x="144" y="176"/>
                  <a:pt x="144" y="176"/>
                  <a:pt x="144" y="176"/>
                </a:cubicBezTo>
                <a:cubicBezTo>
                  <a:pt x="144" y="176"/>
                  <a:pt x="143" y="177"/>
                  <a:pt x="142" y="177"/>
                </a:cubicBezTo>
                <a:cubicBezTo>
                  <a:pt x="144" y="183"/>
                  <a:pt x="144" y="189"/>
                  <a:pt x="144" y="195"/>
                </a:cubicBezTo>
                <a:cubicBezTo>
                  <a:pt x="142" y="214"/>
                  <a:pt x="129" y="232"/>
                  <a:pt x="109" y="245"/>
                </a:cubicBezTo>
                <a:cubicBezTo>
                  <a:pt x="93" y="255"/>
                  <a:pt x="75" y="261"/>
                  <a:pt x="58" y="261"/>
                </a:cubicBezTo>
                <a:cubicBezTo>
                  <a:pt x="41" y="261"/>
                  <a:pt x="27" y="256"/>
                  <a:pt x="16" y="246"/>
                </a:cubicBezTo>
                <a:cubicBezTo>
                  <a:pt x="6" y="237"/>
                  <a:pt x="0" y="222"/>
                  <a:pt x="2" y="208"/>
                </a:cubicBezTo>
                <a:cubicBezTo>
                  <a:pt x="3" y="189"/>
                  <a:pt x="16" y="171"/>
                  <a:pt x="36" y="158"/>
                </a:cubicBezTo>
                <a:cubicBezTo>
                  <a:pt x="52" y="148"/>
                  <a:pt x="71" y="142"/>
                  <a:pt x="88" y="142"/>
                </a:cubicBezTo>
                <a:cubicBezTo>
                  <a:pt x="98" y="142"/>
                  <a:pt x="108" y="144"/>
                  <a:pt x="116" y="148"/>
                </a:cubicBezTo>
                <a:cubicBezTo>
                  <a:pt x="117" y="146"/>
                  <a:pt x="118" y="145"/>
                  <a:pt x="120" y="144"/>
                </a:cubicBezTo>
                <a:cubicBezTo>
                  <a:pt x="143" y="130"/>
                  <a:pt x="143" y="130"/>
                  <a:pt x="143" y="130"/>
                </a:cubicBezTo>
                <a:cubicBezTo>
                  <a:pt x="120" y="117"/>
                  <a:pt x="120" y="117"/>
                  <a:pt x="120" y="117"/>
                </a:cubicBezTo>
                <a:cubicBezTo>
                  <a:pt x="118" y="116"/>
                  <a:pt x="117" y="114"/>
                  <a:pt x="116" y="113"/>
                </a:cubicBezTo>
                <a:cubicBezTo>
                  <a:pt x="108" y="116"/>
                  <a:pt x="98" y="118"/>
                  <a:pt x="88" y="118"/>
                </a:cubicBezTo>
                <a:cubicBezTo>
                  <a:pt x="71" y="118"/>
                  <a:pt x="52" y="113"/>
                  <a:pt x="36" y="103"/>
                </a:cubicBezTo>
                <a:cubicBezTo>
                  <a:pt x="16" y="90"/>
                  <a:pt x="3" y="71"/>
                  <a:pt x="2" y="52"/>
                </a:cubicBezTo>
                <a:cubicBezTo>
                  <a:pt x="0" y="38"/>
                  <a:pt x="6" y="24"/>
                  <a:pt x="16" y="14"/>
                </a:cubicBezTo>
                <a:cubicBezTo>
                  <a:pt x="27" y="5"/>
                  <a:pt x="41" y="0"/>
                  <a:pt x="58" y="0"/>
                </a:cubicBezTo>
                <a:cubicBezTo>
                  <a:pt x="75" y="0"/>
                  <a:pt x="93" y="5"/>
                  <a:pt x="109" y="15"/>
                </a:cubicBezTo>
                <a:cubicBezTo>
                  <a:pt x="129" y="28"/>
                  <a:pt x="142" y="46"/>
                  <a:pt x="144" y="65"/>
                </a:cubicBezTo>
                <a:cubicBezTo>
                  <a:pt x="144" y="72"/>
                  <a:pt x="144" y="78"/>
                  <a:pt x="142" y="83"/>
                </a:cubicBezTo>
                <a:cubicBezTo>
                  <a:pt x="143" y="84"/>
                  <a:pt x="144" y="84"/>
                  <a:pt x="144" y="84"/>
                </a:cubicBezTo>
                <a:cubicBezTo>
                  <a:pt x="165" y="97"/>
                  <a:pt x="165" y="97"/>
                  <a:pt x="165" y="97"/>
                </a:cubicBezTo>
                <a:cubicBezTo>
                  <a:pt x="293" y="25"/>
                  <a:pt x="293" y="25"/>
                  <a:pt x="293" y="25"/>
                </a:cubicBezTo>
                <a:cubicBezTo>
                  <a:pt x="294" y="24"/>
                  <a:pt x="296" y="23"/>
                  <a:pt x="298" y="23"/>
                </a:cubicBezTo>
                <a:cubicBezTo>
                  <a:pt x="300" y="23"/>
                  <a:pt x="302" y="24"/>
                  <a:pt x="304" y="25"/>
                </a:cubicBezTo>
                <a:cubicBezTo>
                  <a:pt x="328" y="37"/>
                  <a:pt x="328" y="37"/>
                  <a:pt x="328" y="37"/>
                </a:cubicBezTo>
                <a:cubicBezTo>
                  <a:pt x="331" y="38"/>
                  <a:pt x="333" y="42"/>
                  <a:pt x="334" y="46"/>
                </a:cubicBezTo>
                <a:cubicBezTo>
                  <a:pt x="334" y="50"/>
                  <a:pt x="333" y="54"/>
                  <a:pt x="329" y="56"/>
                </a:cubicBezTo>
                <a:cubicBezTo>
                  <a:pt x="235" y="130"/>
                  <a:pt x="235" y="130"/>
                  <a:pt x="235" y="130"/>
                </a:cubicBezTo>
                <a:lnTo>
                  <a:pt x="329" y="204"/>
                </a:lnTo>
                <a:close/>
                <a:moveTo>
                  <a:pt x="93" y="40"/>
                </a:moveTo>
                <a:cubicBezTo>
                  <a:pt x="82" y="33"/>
                  <a:pt x="69" y="29"/>
                  <a:pt x="58" y="29"/>
                </a:cubicBezTo>
                <a:cubicBezTo>
                  <a:pt x="49" y="29"/>
                  <a:pt x="41" y="32"/>
                  <a:pt x="37" y="36"/>
                </a:cubicBezTo>
                <a:cubicBezTo>
                  <a:pt x="25" y="46"/>
                  <a:pt x="32" y="65"/>
                  <a:pt x="52" y="78"/>
                </a:cubicBezTo>
                <a:cubicBezTo>
                  <a:pt x="64" y="85"/>
                  <a:pt x="77" y="89"/>
                  <a:pt x="88" y="89"/>
                </a:cubicBezTo>
                <a:cubicBezTo>
                  <a:pt x="97" y="89"/>
                  <a:pt x="104" y="86"/>
                  <a:pt x="109" y="82"/>
                </a:cubicBezTo>
                <a:cubicBezTo>
                  <a:pt x="120" y="72"/>
                  <a:pt x="113" y="53"/>
                  <a:pt x="93" y="40"/>
                </a:cubicBezTo>
                <a:close/>
                <a:moveTo>
                  <a:pt x="109" y="178"/>
                </a:moveTo>
                <a:cubicBezTo>
                  <a:pt x="104" y="174"/>
                  <a:pt x="97" y="172"/>
                  <a:pt x="88" y="172"/>
                </a:cubicBezTo>
                <a:cubicBezTo>
                  <a:pt x="77" y="172"/>
                  <a:pt x="64" y="175"/>
                  <a:pt x="52" y="183"/>
                </a:cubicBezTo>
                <a:cubicBezTo>
                  <a:pt x="32" y="195"/>
                  <a:pt x="25" y="214"/>
                  <a:pt x="37" y="224"/>
                </a:cubicBezTo>
                <a:cubicBezTo>
                  <a:pt x="41" y="229"/>
                  <a:pt x="49" y="231"/>
                  <a:pt x="58" y="231"/>
                </a:cubicBezTo>
                <a:cubicBezTo>
                  <a:pt x="69" y="231"/>
                  <a:pt x="82" y="227"/>
                  <a:pt x="93" y="220"/>
                </a:cubicBezTo>
                <a:cubicBezTo>
                  <a:pt x="113" y="208"/>
                  <a:pt x="120" y="189"/>
                  <a:pt x="109" y="178"/>
                </a:cubicBezTo>
                <a:close/>
                <a:moveTo>
                  <a:pt x="186" y="154"/>
                </a:moveTo>
                <a:cubicBezTo>
                  <a:pt x="322" y="47"/>
                  <a:pt x="322" y="47"/>
                  <a:pt x="322" y="47"/>
                </a:cubicBezTo>
                <a:cubicBezTo>
                  <a:pt x="298" y="35"/>
                  <a:pt x="298" y="35"/>
                  <a:pt x="298" y="35"/>
                </a:cubicBezTo>
                <a:cubicBezTo>
                  <a:pt x="156" y="115"/>
                  <a:pt x="156" y="115"/>
                  <a:pt x="156" y="115"/>
                </a:cubicBezTo>
                <a:cubicBezTo>
                  <a:pt x="156" y="136"/>
                  <a:pt x="156" y="136"/>
                  <a:pt x="156" y="136"/>
                </a:cubicBezTo>
                <a:cubicBezTo>
                  <a:pt x="126" y="154"/>
                  <a:pt x="126" y="154"/>
                  <a:pt x="126" y="154"/>
                </a:cubicBezTo>
                <a:cubicBezTo>
                  <a:pt x="128" y="155"/>
                  <a:pt x="128" y="155"/>
                  <a:pt x="128" y="155"/>
                </a:cubicBezTo>
                <a:cubicBezTo>
                  <a:pt x="128" y="156"/>
                  <a:pt x="129" y="156"/>
                  <a:pt x="129" y="157"/>
                </a:cubicBezTo>
                <a:cubicBezTo>
                  <a:pt x="131" y="158"/>
                  <a:pt x="132" y="160"/>
                  <a:pt x="133" y="161"/>
                </a:cubicBezTo>
                <a:cubicBezTo>
                  <a:pt x="138" y="166"/>
                  <a:pt x="138" y="166"/>
                  <a:pt x="138" y="166"/>
                </a:cubicBezTo>
                <a:cubicBezTo>
                  <a:pt x="168" y="148"/>
                  <a:pt x="168" y="148"/>
                  <a:pt x="168" y="148"/>
                </a:cubicBezTo>
                <a:lnTo>
                  <a:pt x="186" y="154"/>
                </a:lnTo>
                <a:close/>
                <a:moveTo>
                  <a:pt x="144" y="117"/>
                </a:moveTo>
                <a:cubicBezTo>
                  <a:pt x="144" y="115"/>
                  <a:pt x="144" y="115"/>
                  <a:pt x="144" y="115"/>
                </a:cubicBezTo>
                <a:cubicBezTo>
                  <a:pt x="144" y="111"/>
                  <a:pt x="146" y="107"/>
                  <a:pt x="150" y="105"/>
                </a:cubicBezTo>
                <a:cubicBezTo>
                  <a:pt x="153" y="103"/>
                  <a:pt x="153" y="103"/>
                  <a:pt x="153" y="103"/>
                </a:cubicBezTo>
                <a:cubicBezTo>
                  <a:pt x="138" y="95"/>
                  <a:pt x="138" y="95"/>
                  <a:pt x="138" y="95"/>
                </a:cubicBezTo>
                <a:cubicBezTo>
                  <a:pt x="133" y="99"/>
                  <a:pt x="133" y="99"/>
                  <a:pt x="133" y="99"/>
                </a:cubicBezTo>
                <a:cubicBezTo>
                  <a:pt x="132" y="101"/>
                  <a:pt x="131" y="102"/>
                  <a:pt x="129" y="104"/>
                </a:cubicBezTo>
                <a:cubicBezTo>
                  <a:pt x="129" y="104"/>
                  <a:pt x="128" y="104"/>
                  <a:pt x="128" y="105"/>
                </a:cubicBezTo>
                <a:cubicBezTo>
                  <a:pt x="126" y="106"/>
                  <a:pt x="126" y="106"/>
                  <a:pt x="126" y="106"/>
                </a:cubicBezTo>
                <a:lnTo>
                  <a:pt x="144" y="117"/>
                </a:lnTo>
                <a:close/>
                <a:moveTo>
                  <a:pt x="192" y="130"/>
                </a:moveTo>
                <a:cubicBezTo>
                  <a:pt x="192" y="137"/>
                  <a:pt x="186" y="142"/>
                  <a:pt x="180" y="142"/>
                </a:cubicBezTo>
                <a:cubicBezTo>
                  <a:pt x="173" y="142"/>
                  <a:pt x="168" y="137"/>
                  <a:pt x="168" y="130"/>
                </a:cubicBezTo>
                <a:cubicBezTo>
                  <a:pt x="168" y="124"/>
                  <a:pt x="173" y="118"/>
                  <a:pt x="180" y="118"/>
                </a:cubicBezTo>
                <a:cubicBezTo>
                  <a:pt x="186" y="118"/>
                  <a:pt x="192" y="124"/>
                  <a:pt x="192" y="130"/>
                </a:cubicBezTo>
                <a:close/>
                <a:moveTo>
                  <a:pt x="322" y="213"/>
                </a:moveTo>
                <a:cubicBezTo>
                  <a:pt x="226" y="138"/>
                  <a:pt x="226" y="138"/>
                  <a:pt x="226" y="138"/>
                </a:cubicBezTo>
                <a:cubicBezTo>
                  <a:pt x="193" y="163"/>
                  <a:pt x="193" y="163"/>
                  <a:pt x="193" y="163"/>
                </a:cubicBezTo>
                <a:cubicBezTo>
                  <a:pt x="192" y="164"/>
                  <a:pt x="191" y="164"/>
                  <a:pt x="190" y="165"/>
                </a:cubicBezTo>
                <a:cubicBezTo>
                  <a:pt x="298" y="225"/>
                  <a:pt x="298" y="225"/>
                  <a:pt x="298" y="225"/>
                </a:cubicBezTo>
                <a:lnTo>
                  <a:pt x="322" y="21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609" y="5852557"/>
            <a:ext cx="945731" cy="171875"/>
          </a:xfrm>
          <a:prstGeom prst="rect">
            <a:avLst/>
          </a:prstGeom>
        </p:spPr>
      </p:pic>
      <p:sp>
        <p:nvSpPr>
          <p:cNvPr id="187" name="Oval 186"/>
          <p:cNvSpPr/>
          <p:nvPr/>
        </p:nvSpPr>
        <p:spPr>
          <a:xfrm>
            <a:off x="8299045" y="5249367"/>
            <a:ext cx="681500" cy="681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451" name="Freeform 37"/>
          <p:cNvSpPr>
            <a:spLocks noEditPoints="1"/>
          </p:cNvSpPr>
          <p:nvPr/>
        </p:nvSpPr>
        <p:spPr bwMode="auto">
          <a:xfrm>
            <a:off x="8519143" y="5386918"/>
            <a:ext cx="275167" cy="412749"/>
          </a:xfrm>
          <a:custGeom>
            <a:avLst/>
            <a:gdLst>
              <a:gd name="T0" fmla="*/ 172 w 190"/>
              <a:gd name="T1" fmla="*/ 90 h 285"/>
              <a:gd name="T2" fmla="*/ 93 w 190"/>
              <a:gd name="T3" fmla="*/ 182 h 285"/>
              <a:gd name="T4" fmla="*/ 54 w 190"/>
              <a:gd name="T5" fmla="*/ 214 h 285"/>
              <a:gd name="T6" fmla="*/ 54 w 190"/>
              <a:gd name="T7" fmla="*/ 219 h 285"/>
              <a:gd name="T8" fmla="*/ 71 w 190"/>
              <a:gd name="T9" fmla="*/ 249 h 285"/>
              <a:gd name="T10" fmla="*/ 36 w 190"/>
              <a:gd name="T11" fmla="*/ 285 h 285"/>
              <a:gd name="T12" fmla="*/ 0 w 190"/>
              <a:gd name="T13" fmla="*/ 249 h 285"/>
              <a:gd name="T14" fmla="*/ 18 w 190"/>
              <a:gd name="T15" fmla="*/ 219 h 285"/>
              <a:gd name="T16" fmla="*/ 18 w 190"/>
              <a:gd name="T17" fmla="*/ 66 h 285"/>
              <a:gd name="T18" fmla="*/ 0 w 190"/>
              <a:gd name="T19" fmla="*/ 36 h 285"/>
              <a:gd name="T20" fmla="*/ 36 w 190"/>
              <a:gd name="T21" fmla="*/ 0 h 285"/>
              <a:gd name="T22" fmla="*/ 71 w 190"/>
              <a:gd name="T23" fmla="*/ 36 h 285"/>
              <a:gd name="T24" fmla="*/ 54 w 190"/>
              <a:gd name="T25" fmla="*/ 66 h 285"/>
              <a:gd name="T26" fmla="*/ 54 w 190"/>
              <a:gd name="T27" fmla="*/ 159 h 285"/>
              <a:gd name="T28" fmla="*/ 82 w 190"/>
              <a:gd name="T29" fmla="*/ 148 h 285"/>
              <a:gd name="T30" fmla="*/ 137 w 190"/>
              <a:gd name="T31" fmla="*/ 90 h 285"/>
              <a:gd name="T32" fmla="*/ 119 w 190"/>
              <a:gd name="T33" fmla="*/ 59 h 285"/>
              <a:gd name="T34" fmla="*/ 155 w 190"/>
              <a:gd name="T35" fmla="*/ 24 h 285"/>
              <a:gd name="T36" fmla="*/ 190 w 190"/>
              <a:gd name="T37" fmla="*/ 59 h 285"/>
              <a:gd name="T38" fmla="*/ 172 w 190"/>
              <a:gd name="T39" fmla="*/ 90 h 285"/>
              <a:gd name="T40" fmla="*/ 36 w 190"/>
              <a:gd name="T41" fmla="*/ 18 h 285"/>
              <a:gd name="T42" fmla="*/ 18 w 190"/>
              <a:gd name="T43" fmla="*/ 36 h 285"/>
              <a:gd name="T44" fmla="*/ 36 w 190"/>
              <a:gd name="T45" fmla="*/ 53 h 285"/>
              <a:gd name="T46" fmla="*/ 54 w 190"/>
              <a:gd name="T47" fmla="*/ 36 h 285"/>
              <a:gd name="T48" fmla="*/ 36 w 190"/>
              <a:gd name="T49" fmla="*/ 18 h 285"/>
              <a:gd name="T50" fmla="*/ 36 w 190"/>
              <a:gd name="T51" fmla="*/ 232 h 285"/>
              <a:gd name="T52" fmla="*/ 18 w 190"/>
              <a:gd name="T53" fmla="*/ 249 h 285"/>
              <a:gd name="T54" fmla="*/ 36 w 190"/>
              <a:gd name="T55" fmla="*/ 267 h 285"/>
              <a:gd name="T56" fmla="*/ 54 w 190"/>
              <a:gd name="T57" fmla="*/ 249 h 285"/>
              <a:gd name="T58" fmla="*/ 36 w 190"/>
              <a:gd name="T59" fmla="*/ 232 h 285"/>
              <a:gd name="T60" fmla="*/ 155 w 190"/>
              <a:gd name="T61" fmla="*/ 42 h 285"/>
              <a:gd name="T62" fmla="*/ 137 w 190"/>
              <a:gd name="T63" fmla="*/ 59 h 285"/>
              <a:gd name="T64" fmla="*/ 155 w 190"/>
              <a:gd name="T65" fmla="*/ 77 h 285"/>
              <a:gd name="T66" fmla="*/ 172 w 190"/>
              <a:gd name="T67" fmla="*/ 59 h 285"/>
              <a:gd name="T68" fmla="*/ 155 w 190"/>
              <a:gd name="T69" fmla="*/ 4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0" h="285">
                <a:moveTo>
                  <a:pt x="172" y="90"/>
                </a:moveTo>
                <a:cubicBezTo>
                  <a:pt x="172" y="157"/>
                  <a:pt x="124" y="172"/>
                  <a:pt x="93" y="182"/>
                </a:cubicBezTo>
                <a:cubicBezTo>
                  <a:pt x="63" y="191"/>
                  <a:pt x="54" y="196"/>
                  <a:pt x="54" y="214"/>
                </a:cubicBezTo>
                <a:cubicBezTo>
                  <a:pt x="54" y="219"/>
                  <a:pt x="54" y="219"/>
                  <a:pt x="54" y="219"/>
                </a:cubicBezTo>
                <a:cubicBezTo>
                  <a:pt x="64" y="225"/>
                  <a:pt x="71" y="236"/>
                  <a:pt x="71" y="249"/>
                </a:cubicBezTo>
                <a:cubicBezTo>
                  <a:pt x="71" y="269"/>
                  <a:pt x="56" y="285"/>
                  <a:pt x="36" y="285"/>
                </a:cubicBezTo>
                <a:cubicBezTo>
                  <a:pt x="16" y="285"/>
                  <a:pt x="0" y="269"/>
                  <a:pt x="0" y="249"/>
                </a:cubicBezTo>
                <a:cubicBezTo>
                  <a:pt x="0" y="236"/>
                  <a:pt x="7" y="225"/>
                  <a:pt x="18" y="219"/>
                </a:cubicBezTo>
                <a:cubicBezTo>
                  <a:pt x="18" y="66"/>
                  <a:pt x="18" y="66"/>
                  <a:pt x="18" y="66"/>
                </a:cubicBezTo>
                <a:cubicBezTo>
                  <a:pt x="7" y="60"/>
                  <a:pt x="0" y="49"/>
                  <a:pt x="0" y="36"/>
                </a:cubicBezTo>
                <a:cubicBezTo>
                  <a:pt x="0" y="16"/>
                  <a:pt x="16" y="0"/>
                  <a:pt x="36" y="0"/>
                </a:cubicBezTo>
                <a:cubicBezTo>
                  <a:pt x="56" y="0"/>
                  <a:pt x="71" y="16"/>
                  <a:pt x="71" y="36"/>
                </a:cubicBezTo>
                <a:cubicBezTo>
                  <a:pt x="71" y="49"/>
                  <a:pt x="64" y="60"/>
                  <a:pt x="54" y="66"/>
                </a:cubicBezTo>
                <a:cubicBezTo>
                  <a:pt x="54" y="159"/>
                  <a:pt x="54" y="159"/>
                  <a:pt x="54" y="159"/>
                </a:cubicBezTo>
                <a:cubicBezTo>
                  <a:pt x="63" y="154"/>
                  <a:pt x="73" y="151"/>
                  <a:pt x="82" y="148"/>
                </a:cubicBezTo>
                <a:cubicBezTo>
                  <a:pt x="117" y="137"/>
                  <a:pt x="136" y="129"/>
                  <a:pt x="137" y="90"/>
                </a:cubicBezTo>
                <a:cubicBezTo>
                  <a:pt x="126" y="84"/>
                  <a:pt x="119" y="73"/>
                  <a:pt x="119" y="59"/>
                </a:cubicBezTo>
                <a:cubicBezTo>
                  <a:pt x="119" y="40"/>
                  <a:pt x="135" y="24"/>
                  <a:pt x="155" y="24"/>
                </a:cubicBezTo>
                <a:cubicBezTo>
                  <a:pt x="174" y="24"/>
                  <a:pt x="190" y="40"/>
                  <a:pt x="190" y="59"/>
                </a:cubicBezTo>
                <a:cubicBezTo>
                  <a:pt x="190" y="73"/>
                  <a:pt x="183" y="84"/>
                  <a:pt x="172" y="90"/>
                </a:cubicBezTo>
                <a:close/>
                <a:moveTo>
                  <a:pt x="36" y="18"/>
                </a:moveTo>
                <a:cubicBezTo>
                  <a:pt x="26" y="18"/>
                  <a:pt x="18" y="26"/>
                  <a:pt x="18" y="36"/>
                </a:cubicBezTo>
                <a:cubicBezTo>
                  <a:pt x="18" y="45"/>
                  <a:pt x="26" y="53"/>
                  <a:pt x="36" y="53"/>
                </a:cubicBezTo>
                <a:cubicBezTo>
                  <a:pt x="46" y="53"/>
                  <a:pt x="54" y="45"/>
                  <a:pt x="54" y="36"/>
                </a:cubicBezTo>
                <a:cubicBezTo>
                  <a:pt x="54" y="26"/>
                  <a:pt x="46" y="18"/>
                  <a:pt x="36" y="18"/>
                </a:cubicBezTo>
                <a:close/>
                <a:moveTo>
                  <a:pt x="36" y="232"/>
                </a:moveTo>
                <a:cubicBezTo>
                  <a:pt x="26" y="232"/>
                  <a:pt x="18" y="239"/>
                  <a:pt x="18" y="249"/>
                </a:cubicBezTo>
                <a:cubicBezTo>
                  <a:pt x="18" y="259"/>
                  <a:pt x="26" y="267"/>
                  <a:pt x="36" y="267"/>
                </a:cubicBezTo>
                <a:cubicBezTo>
                  <a:pt x="46" y="267"/>
                  <a:pt x="54" y="259"/>
                  <a:pt x="54" y="249"/>
                </a:cubicBezTo>
                <a:cubicBezTo>
                  <a:pt x="54" y="239"/>
                  <a:pt x="46" y="232"/>
                  <a:pt x="36" y="232"/>
                </a:cubicBezTo>
                <a:close/>
                <a:moveTo>
                  <a:pt x="155" y="42"/>
                </a:moveTo>
                <a:cubicBezTo>
                  <a:pt x="145" y="42"/>
                  <a:pt x="137" y="50"/>
                  <a:pt x="137" y="59"/>
                </a:cubicBezTo>
                <a:cubicBezTo>
                  <a:pt x="137" y="69"/>
                  <a:pt x="145" y="77"/>
                  <a:pt x="155" y="77"/>
                </a:cubicBezTo>
                <a:cubicBezTo>
                  <a:pt x="164" y="77"/>
                  <a:pt x="172" y="69"/>
                  <a:pt x="172" y="59"/>
                </a:cubicBezTo>
                <a:cubicBezTo>
                  <a:pt x="172" y="50"/>
                  <a:pt x="164" y="42"/>
                  <a:pt x="155" y="42"/>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1028" y="3625367"/>
            <a:ext cx="945731" cy="171875"/>
          </a:xfrm>
          <a:prstGeom prst="rect">
            <a:avLst/>
          </a:prstGeom>
        </p:spPr>
      </p:pic>
      <p:sp>
        <p:nvSpPr>
          <p:cNvPr id="183" name="Oval 182"/>
          <p:cNvSpPr/>
          <p:nvPr/>
        </p:nvSpPr>
        <p:spPr>
          <a:xfrm>
            <a:off x="7545071" y="3016462"/>
            <a:ext cx="681500" cy="681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450" name="Freeform 36"/>
          <p:cNvSpPr>
            <a:spLocks noEditPoints="1"/>
          </p:cNvSpPr>
          <p:nvPr/>
        </p:nvSpPr>
        <p:spPr bwMode="auto">
          <a:xfrm>
            <a:off x="7704351" y="3207789"/>
            <a:ext cx="377331" cy="281913"/>
          </a:xfrm>
          <a:custGeom>
            <a:avLst/>
            <a:gdLst>
              <a:gd name="T0" fmla="*/ 261 w 261"/>
              <a:gd name="T1" fmla="*/ 195 h 195"/>
              <a:gd name="T2" fmla="*/ 0 w 261"/>
              <a:gd name="T3" fmla="*/ 195 h 195"/>
              <a:gd name="T4" fmla="*/ 0 w 261"/>
              <a:gd name="T5" fmla="*/ 0 h 195"/>
              <a:gd name="T6" fmla="*/ 17 w 261"/>
              <a:gd name="T7" fmla="*/ 0 h 195"/>
              <a:gd name="T8" fmla="*/ 17 w 261"/>
              <a:gd name="T9" fmla="*/ 179 h 195"/>
              <a:gd name="T10" fmla="*/ 261 w 261"/>
              <a:gd name="T11" fmla="*/ 179 h 195"/>
              <a:gd name="T12" fmla="*/ 261 w 261"/>
              <a:gd name="T13" fmla="*/ 195 h 195"/>
              <a:gd name="T14" fmla="*/ 82 w 261"/>
              <a:gd name="T15" fmla="*/ 163 h 195"/>
              <a:gd name="T16" fmla="*/ 49 w 261"/>
              <a:gd name="T17" fmla="*/ 163 h 195"/>
              <a:gd name="T18" fmla="*/ 49 w 261"/>
              <a:gd name="T19" fmla="*/ 98 h 195"/>
              <a:gd name="T20" fmla="*/ 82 w 261"/>
              <a:gd name="T21" fmla="*/ 98 h 195"/>
              <a:gd name="T22" fmla="*/ 82 w 261"/>
              <a:gd name="T23" fmla="*/ 163 h 195"/>
              <a:gd name="T24" fmla="*/ 130 w 261"/>
              <a:gd name="T25" fmla="*/ 163 h 195"/>
              <a:gd name="T26" fmla="*/ 98 w 261"/>
              <a:gd name="T27" fmla="*/ 163 h 195"/>
              <a:gd name="T28" fmla="*/ 98 w 261"/>
              <a:gd name="T29" fmla="*/ 33 h 195"/>
              <a:gd name="T30" fmla="*/ 130 w 261"/>
              <a:gd name="T31" fmla="*/ 33 h 195"/>
              <a:gd name="T32" fmla="*/ 130 w 261"/>
              <a:gd name="T33" fmla="*/ 163 h 195"/>
              <a:gd name="T34" fmla="*/ 179 w 261"/>
              <a:gd name="T35" fmla="*/ 163 h 195"/>
              <a:gd name="T36" fmla="*/ 147 w 261"/>
              <a:gd name="T37" fmla="*/ 163 h 195"/>
              <a:gd name="T38" fmla="*/ 147 w 261"/>
              <a:gd name="T39" fmla="*/ 65 h 195"/>
              <a:gd name="T40" fmla="*/ 179 w 261"/>
              <a:gd name="T41" fmla="*/ 65 h 195"/>
              <a:gd name="T42" fmla="*/ 179 w 261"/>
              <a:gd name="T43" fmla="*/ 163 h 195"/>
              <a:gd name="T44" fmla="*/ 228 w 261"/>
              <a:gd name="T45" fmla="*/ 163 h 195"/>
              <a:gd name="T46" fmla="*/ 196 w 261"/>
              <a:gd name="T47" fmla="*/ 163 h 195"/>
              <a:gd name="T48" fmla="*/ 196 w 261"/>
              <a:gd name="T49" fmla="*/ 17 h 195"/>
              <a:gd name="T50" fmla="*/ 228 w 261"/>
              <a:gd name="T51" fmla="*/ 17 h 195"/>
              <a:gd name="T52" fmla="*/ 228 w 261"/>
              <a:gd name="T53" fmla="*/ 16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1" h="195">
                <a:moveTo>
                  <a:pt x="261" y="195"/>
                </a:moveTo>
                <a:lnTo>
                  <a:pt x="0" y="195"/>
                </a:lnTo>
                <a:lnTo>
                  <a:pt x="0" y="0"/>
                </a:lnTo>
                <a:lnTo>
                  <a:pt x="17" y="0"/>
                </a:lnTo>
                <a:lnTo>
                  <a:pt x="17" y="179"/>
                </a:lnTo>
                <a:lnTo>
                  <a:pt x="261" y="179"/>
                </a:lnTo>
                <a:lnTo>
                  <a:pt x="261" y="195"/>
                </a:lnTo>
                <a:close/>
                <a:moveTo>
                  <a:pt x="82" y="163"/>
                </a:moveTo>
                <a:lnTo>
                  <a:pt x="49" y="163"/>
                </a:lnTo>
                <a:lnTo>
                  <a:pt x="49" y="98"/>
                </a:lnTo>
                <a:lnTo>
                  <a:pt x="82" y="98"/>
                </a:lnTo>
                <a:lnTo>
                  <a:pt x="82" y="163"/>
                </a:lnTo>
                <a:close/>
                <a:moveTo>
                  <a:pt x="130" y="163"/>
                </a:moveTo>
                <a:lnTo>
                  <a:pt x="98" y="163"/>
                </a:lnTo>
                <a:lnTo>
                  <a:pt x="98" y="33"/>
                </a:lnTo>
                <a:lnTo>
                  <a:pt x="130" y="33"/>
                </a:lnTo>
                <a:lnTo>
                  <a:pt x="130" y="163"/>
                </a:lnTo>
                <a:close/>
                <a:moveTo>
                  <a:pt x="179" y="163"/>
                </a:moveTo>
                <a:lnTo>
                  <a:pt x="147" y="163"/>
                </a:lnTo>
                <a:lnTo>
                  <a:pt x="147" y="65"/>
                </a:lnTo>
                <a:lnTo>
                  <a:pt x="179" y="65"/>
                </a:lnTo>
                <a:lnTo>
                  <a:pt x="179" y="163"/>
                </a:lnTo>
                <a:close/>
                <a:moveTo>
                  <a:pt x="228" y="163"/>
                </a:moveTo>
                <a:lnTo>
                  <a:pt x="196" y="163"/>
                </a:lnTo>
                <a:lnTo>
                  <a:pt x="196" y="17"/>
                </a:lnTo>
                <a:lnTo>
                  <a:pt x="228" y="17"/>
                </a:lnTo>
                <a:lnTo>
                  <a:pt x="228" y="163"/>
                </a:lnTo>
                <a:close/>
              </a:path>
            </a:pathLst>
          </a:custGeom>
          <a:solidFill>
            <a:schemeClr val="bg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0828" y="2498452"/>
            <a:ext cx="945731" cy="171875"/>
          </a:xfrm>
          <a:prstGeom prst="rect">
            <a:avLst/>
          </a:prstGeom>
        </p:spPr>
      </p:pic>
      <p:sp>
        <p:nvSpPr>
          <p:cNvPr id="29" name="Oval 28"/>
          <p:cNvSpPr/>
          <p:nvPr/>
        </p:nvSpPr>
        <p:spPr>
          <a:xfrm>
            <a:off x="7245383" y="1905777"/>
            <a:ext cx="681500" cy="681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449" name="Freeform 35"/>
          <p:cNvSpPr>
            <a:spLocks noEditPoints="1"/>
          </p:cNvSpPr>
          <p:nvPr/>
        </p:nvSpPr>
        <p:spPr bwMode="auto">
          <a:xfrm>
            <a:off x="7374664" y="2068193"/>
            <a:ext cx="398843" cy="313127"/>
          </a:xfrm>
          <a:custGeom>
            <a:avLst/>
            <a:gdLst>
              <a:gd name="T0" fmla="*/ 306 w 332"/>
              <a:gd name="T1" fmla="*/ 256 h 262"/>
              <a:gd name="T2" fmla="*/ 296 w 332"/>
              <a:gd name="T3" fmla="*/ 262 h 262"/>
              <a:gd name="T4" fmla="*/ 36 w 332"/>
              <a:gd name="T5" fmla="*/ 262 h 262"/>
              <a:gd name="T6" fmla="*/ 26 w 332"/>
              <a:gd name="T7" fmla="*/ 256 h 262"/>
              <a:gd name="T8" fmla="*/ 0 w 332"/>
              <a:gd name="T9" fmla="*/ 167 h 262"/>
              <a:gd name="T10" fmla="*/ 166 w 332"/>
              <a:gd name="T11" fmla="*/ 0 h 262"/>
              <a:gd name="T12" fmla="*/ 332 w 332"/>
              <a:gd name="T13" fmla="*/ 167 h 262"/>
              <a:gd name="T14" fmla="*/ 306 w 332"/>
              <a:gd name="T15" fmla="*/ 256 h 262"/>
              <a:gd name="T16" fmla="*/ 47 w 332"/>
              <a:gd name="T17" fmla="*/ 143 h 262"/>
              <a:gd name="T18" fmla="*/ 24 w 332"/>
              <a:gd name="T19" fmla="*/ 167 h 262"/>
              <a:gd name="T20" fmla="*/ 47 w 332"/>
              <a:gd name="T21" fmla="*/ 190 h 262"/>
              <a:gd name="T22" fmla="*/ 71 w 332"/>
              <a:gd name="T23" fmla="*/ 167 h 262"/>
              <a:gd name="T24" fmla="*/ 47 w 332"/>
              <a:gd name="T25" fmla="*/ 143 h 262"/>
              <a:gd name="T26" fmla="*/ 83 w 332"/>
              <a:gd name="T27" fmla="*/ 60 h 262"/>
              <a:gd name="T28" fmla="*/ 59 w 332"/>
              <a:gd name="T29" fmla="*/ 83 h 262"/>
              <a:gd name="T30" fmla="*/ 83 w 332"/>
              <a:gd name="T31" fmla="*/ 107 h 262"/>
              <a:gd name="T32" fmla="*/ 107 w 332"/>
              <a:gd name="T33" fmla="*/ 83 h 262"/>
              <a:gd name="T34" fmla="*/ 83 w 332"/>
              <a:gd name="T35" fmla="*/ 60 h 262"/>
              <a:gd name="T36" fmla="*/ 205 w 332"/>
              <a:gd name="T37" fmla="*/ 102 h 262"/>
              <a:gd name="T38" fmla="*/ 196 w 332"/>
              <a:gd name="T39" fmla="*/ 87 h 262"/>
              <a:gd name="T40" fmla="*/ 182 w 332"/>
              <a:gd name="T41" fmla="*/ 96 h 262"/>
              <a:gd name="T42" fmla="*/ 163 w 332"/>
              <a:gd name="T43" fmla="*/ 167 h 262"/>
              <a:gd name="T44" fmla="*/ 132 w 332"/>
              <a:gd name="T45" fmla="*/ 193 h 262"/>
              <a:gd name="T46" fmla="*/ 157 w 332"/>
              <a:gd name="T47" fmla="*/ 237 h 262"/>
              <a:gd name="T48" fmla="*/ 201 w 332"/>
              <a:gd name="T49" fmla="*/ 211 h 262"/>
              <a:gd name="T50" fmla="*/ 186 w 332"/>
              <a:gd name="T51" fmla="*/ 173 h 262"/>
              <a:gd name="T52" fmla="*/ 205 w 332"/>
              <a:gd name="T53" fmla="*/ 102 h 262"/>
              <a:gd name="T54" fmla="*/ 166 w 332"/>
              <a:gd name="T55" fmla="*/ 24 h 262"/>
              <a:gd name="T56" fmla="*/ 142 w 332"/>
              <a:gd name="T57" fmla="*/ 48 h 262"/>
              <a:gd name="T58" fmla="*/ 166 w 332"/>
              <a:gd name="T59" fmla="*/ 72 h 262"/>
              <a:gd name="T60" fmla="*/ 190 w 332"/>
              <a:gd name="T61" fmla="*/ 48 h 262"/>
              <a:gd name="T62" fmla="*/ 166 w 332"/>
              <a:gd name="T63" fmla="*/ 24 h 262"/>
              <a:gd name="T64" fmla="*/ 249 w 332"/>
              <a:gd name="T65" fmla="*/ 60 h 262"/>
              <a:gd name="T66" fmla="*/ 225 w 332"/>
              <a:gd name="T67" fmla="*/ 83 h 262"/>
              <a:gd name="T68" fmla="*/ 249 w 332"/>
              <a:gd name="T69" fmla="*/ 107 h 262"/>
              <a:gd name="T70" fmla="*/ 273 w 332"/>
              <a:gd name="T71" fmla="*/ 83 h 262"/>
              <a:gd name="T72" fmla="*/ 249 w 332"/>
              <a:gd name="T73" fmla="*/ 60 h 262"/>
              <a:gd name="T74" fmla="*/ 285 w 332"/>
              <a:gd name="T75" fmla="*/ 143 h 262"/>
              <a:gd name="T76" fmla="*/ 261 w 332"/>
              <a:gd name="T77" fmla="*/ 167 h 262"/>
              <a:gd name="T78" fmla="*/ 285 w 332"/>
              <a:gd name="T79" fmla="*/ 190 h 262"/>
              <a:gd name="T80" fmla="*/ 309 w 332"/>
              <a:gd name="T81" fmla="*/ 167 h 262"/>
              <a:gd name="T82" fmla="*/ 285 w 332"/>
              <a:gd name="T83" fmla="*/ 143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2" h="262">
                <a:moveTo>
                  <a:pt x="306" y="256"/>
                </a:moveTo>
                <a:cubicBezTo>
                  <a:pt x="304" y="259"/>
                  <a:pt x="300" y="262"/>
                  <a:pt x="296" y="262"/>
                </a:cubicBezTo>
                <a:cubicBezTo>
                  <a:pt x="36" y="262"/>
                  <a:pt x="36" y="262"/>
                  <a:pt x="36" y="262"/>
                </a:cubicBezTo>
                <a:cubicBezTo>
                  <a:pt x="32" y="262"/>
                  <a:pt x="28" y="259"/>
                  <a:pt x="26" y="256"/>
                </a:cubicBezTo>
                <a:cubicBezTo>
                  <a:pt x="9" y="229"/>
                  <a:pt x="0" y="198"/>
                  <a:pt x="0" y="167"/>
                </a:cubicBezTo>
                <a:cubicBezTo>
                  <a:pt x="0" y="75"/>
                  <a:pt x="74" y="0"/>
                  <a:pt x="166" y="0"/>
                </a:cubicBezTo>
                <a:cubicBezTo>
                  <a:pt x="258" y="0"/>
                  <a:pt x="332" y="75"/>
                  <a:pt x="332" y="167"/>
                </a:cubicBezTo>
                <a:cubicBezTo>
                  <a:pt x="332" y="198"/>
                  <a:pt x="323" y="229"/>
                  <a:pt x="306" y="256"/>
                </a:cubicBezTo>
                <a:close/>
                <a:moveTo>
                  <a:pt x="47" y="143"/>
                </a:moveTo>
                <a:cubicBezTo>
                  <a:pt x="34" y="143"/>
                  <a:pt x="24" y="153"/>
                  <a:pt x="24" y="167"/>
                </a:cubicBezTo>
                <a:cubicBezTo>
                  <a:pt x="24" y="180"/>
                  <a:pt x="34" y="190"/>
                  <a:pt x="47" y="190"/>
                </a:cubicBezTo>
                <a:cubicBezTo>
                  <a:pt x="61" y="190"/>
                  <a:pt x="71" y="180"/>
                  <a:pt x="71" y="167"/>
                </a:cubicBezTo>
                <a:cubicBezTo>
                  <a:pt x="71" y="153"/>
                  <a:pt x="61" y="143"/>
                  <a:pt x="47" y="143"/>
                </a:cubicBezTo>
                <a:close/>
                <a:moveTo>
                  <a:pt x="83" y="60"/>
                </a:moveTo>
                <a:cubicBezTo>
                  <a:pt x="70" y="60"/>
                  <a:pt x="59" y="70"/>
                  <a:pt x="59" y="83"/>
                </a:cubicBezTo>
                <a:cubicBezTo>
                  <a:pt x="59" y="97"/>
                  <a:pt x="70" y="107"/>
                  <a:pt x="83" y="107"/>
                </a:cubicBezTo>
                <a:cubicBezTo>
                  <a:pt x="96" y="107"/>
                  <a:pt x="107" y="97"/>
                  <a:pt x="107" y="83"/>
                </a:cubicBezTo>
                <a:cubicBezTo>
                  <a:pt x="107" y="70"/>
                  <a:pt x="96" y="60"/>
                  <a:pt x="83" y="60"/>
                </a:cubicBezTo>
                <a:close/>
                <a:moveTo>
                  <a:pt x="205" y="102"/>
                </a:moveTo>
                <a:cubicBezTo>
                  <a:pt x="206" y="95"/>
                  <a:pt x="203" y="89"/>
                  <a:pt x="196" y="87"/>
                </a:cubicBezTo>
                <a:cubicBezTo>
                  <a:pt x="190" y="86"/>
                  <a:pt x="184" y="90"/>
                  <a:pt x="182" y="96"/>
                </a:cubicBezTo>
                <a:cubicBezTo>
                  <a:pt x="163" y="167"/>
                  <a:pt x="163" y="167"/>
                  <a:pt x="163" y="167"/>
                </a:cubicBezTo>
                <a:cubicBezTo>
                  <a:pt x="148" y="168"/>
                  <a:pt x="136" y="178"/>
                  <a:pt x="132" y="193"/>
                </a:cubicBezTo>
                <a:cubicBezTo>
                  <a:pt x="127" y="212"/>
                  <a:pt x="138" y="232"/>
                  <a:pt x="157" y="237"/>
                </a:cubicBezTo>
                <a:cubicBezTo>
                  <a:pt x="176" y="242"/>
                  <a:pt x="196" y="230"/>
                  <a:pt x="201" y="211"/>
                </a:cubicBezTo>
                <a:cubicBezTo>
                  <a:pt x="204" y="196"/>
                  <a:pt x="198" y="181"/>
                  <a:pt x="186" y="173"/>
                </a:cubicBezTo>
                <a:lnTo>
                  <a:pt x="205" y="102"/>
                </a:lnTo>
                <a:close/>
                <a:moveTo>
                  <a:pt x="166" y="24"/>
                </a:moveTo>
                <a:cubicBezTo>
                  <a:pt x="153" y="24"/>
                  <a:pt x="142" y="35"/>
                  <a:pt x="142" y="48"/>
                </a:cubicBezTo>
                <a:cubicBezTo>
                  <a:pt x="142" y="61"/>
                  <a:pt x="153" y="72"/>
                  <a:pt x="166" y="72"/>
                </a:cubicBezTo>
                <a:cubicBezTo>
                  <a:pt x="179" y="72"/>
                  <a:pt x="190" y="61"/>
                  <a:pt x="190" y="48"/>
                </a:cubicBezTo>
                <a:cubicBezTo>
                  <a:pt x="190" y="35"/>
                  <a:pt x="179" y="24"/>
                  <a:pt x="166" y="24"/>
                </a:cubicBezTo>
                <a:close/>
                <a:moveTo>
                  <a:pt x="249" y="60"/>
                </a:moveTo>
                <a:cubicBezTo>
                  <a:pt x="236" y="60"/>
                  <a:pt x="225" y="70"/>
                  <a:pt x="225" y="83"/>
                </a:cubicBezTo>
                <a:cubicBezTo>
                  <a:pt x="225" y="97"/>
                  <a:pt x="236" y="107"/>
                  <a:pt x="249" y="107"/>
                </a:cubicBezTo>
                <a:cubicBezTo>
                  <a:pt x="262" y="107"/>
                  <a:pt x="273" y="97"/>
                  <a:pt x="273" y="83"/>
                </a:cubicBezTo>
                <a:cubicBezTo>
                  <a:pt x="273" y="70"/>
                  <a:pt x="262" y="60"/>
                  <a:pt x="249" y="60"/>
                </a:cubicBezTo>
                <a:close/>
                <a:moveTo>
                  <a:pt x="285" y="143"/>
                </a:moveTo>
                <a:cubicBezTo>
                  <a:pt x="272" y="143"/>
                  <a:pt x="261" y="153"/>
                  <a:pt x="261" y="167"/>
                </a:cubicBezTo>
                <a:cubicBezTo>
                  <a:pt x="261" y="180"/>
                  <a:pt x="272" y="190"/>
                  <a:pt x="285" y="190"/>
                </a:cubicBezTo>
                <a:cubicBezTo>
                  <a:pt x="298" y="190"/>
                  <a:pt x="309" y="180"/>
                  <a:pt x="309" y="167"/>
                </a:cubicBezTo>
                <a:cubicBezTo>
                  <a:pt x="309" y="153"/>
                  <a:pt x="298" y="143"/>
                  <a:pt x="285" y="143"/>
                </a:cubicBez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Tree>
    <p:extLst>
      <p:ext uri="{BB962C8B-B14F-4D97-AF65-F5344CB8AC3E}">
        <p14:creationId xmlns:p14="http://schemas.microsoft.com/office/powerpoint/2010/main" val="84641844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rot="2700908">
            <a:off x="4818781" y="2283119"/>
            <a:ext cx="2486501" cy="2486502"/>
          </a:xfrm>
          <a:prstGeom prst="ellipse">
            <a:avLst/>
          </a:prstGeom>
          <a:noFill/>
          <a:ln w="101600" cmpd="thinThick">
            <a:solidFill>
              <a:schemeClr val="accent5"/>
            </a:solidFill>
          </a:ln>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4" name="Group 3"/>
          <p:cNvGrpSpPr/>
          <p:nvPr/>
        </p:nvGrpSpPr>
        <p:grpSpPr>
          <a:xfrm>
            <a:off x="4139176" y="1603514"/>
            <a:ext cx="3845712" cy="3845712"/>
            <a:chOff x="4396610" y="1856013"/>
            <a:chExt cx="3340701" cy="3340703"/>
          </a:xfrm>
        </p:grpSpPr>
        <p:sp>
          <p:nvSpPr>
            <p:cNvPr id="19" name="Freeform 18"/>
            <p:cNvSpPr/>
            <p:nvPr/>
          </p:nvSpPr>
          <p:spPr>
            <a:xfrm rot="8100000">
              <a:off x="5405178" y="1856013"/>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9159" tIns="289160" rIns="289160" bIns="289159"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0" name="Freeform 19"/>
            <p:cNvSpPr/>
            <p:nvPr/>
          </p:nvSpPr>
          <p:spPr>
            <a:xfrm rot="13500000">
              <a:off x="6413212" y="2864581"/>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6"/>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9160" tIns="289160" rIns="289160" bIns="289160"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1" name="Freeform 20"/>
            <p:cNvSpPr/>
            <p:nvPr/>
          </p:nvSpPr>
          <p:spPr>
            <a:xfrm rot="2700000">
              <a:off x="4396610" y="2864049"/>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7030A0"/>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9159" tIns="289158" rIns="289160"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2" name="Freeform 21"/>
            <p:cNvSpPr/>
            <p:nvPr/>
          </p:nvSpPr>
          <p:spPr>
            <a:xfrm rot="18900000">
              <a:off x="5404646" y="3872616"/>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4"/>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89160" tIns="289159" rIns="289159"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3" name="Freeform 22"/>
            <p:cNvSpPr/>
            <p:nvPr/>
          </p:nvSpPr>
          <p:spPr>
            <a:xfrm>
              <a:off x="5841172" y="3299375"/>
              <a:ext cx="431999" cy="43199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5400" dirty="0">
                <a:solidFill>
                  <a:prstClr val="white"/>
                </a:solidFill>
              </a:endParaRPr>
            </a:p>
          </p:txBody>
        </p:sp>
        <p:sp>
          <p:nvSpPr>
            <p:cNvPr id="24" name="Oval 23"/>
            <p:cNvSpPr/>
            <p:nvPr/>
          </p:nvSpPr>
          <p:spPr>
            <a:xfrm>
              <a:off x="4655616" y="3123398"/>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25" name="Group 24"/>
            <p:cNvGrpSpPr/>
            <p:nvPr/>
          </p:nvGrpSpPr>
          <p:grpSpPr>
            <a:xfrm>
              <a:off x="4858389" y="3344018"/>
              <a:ext cx="400386" cy="364696"/>
              <a:chOff x="395288" y="3546475"/>
              <a:chExt cx="979488" cy="892176"/>
            </a:xfrm>
            <a:noFill/>
          </p:grpSpPr>
          <p:sp>
            <p:nvSpPr>
              <p:cNvPr id="26" name="Freeform 5"/>
              <p:cNvSpPr>
                <a:spLocks/>
              </p:cNvSpPr>
              <p:nvPr/>
            </p:nvSpPr>
            <p:spPr bwMode="auto">
              <a:xfrm>
                <a:off x="395288" y="3546475"/>
                <a:ext cx="979488" cy="892176"/>
              </a:xfrm>
              <a:custGeom>
                <a:avLst/>
                <a:gdLst>
                  <a:gd name="T0" fmla="*/ 49 w 258"/>
                  <a:gd name="T1" fmla="*/ 213 h 235"/>
                  <a:gd name="T2" fmla="*/ 45 w 258"/>
                  <a:gd name="T3" fmla="*/ 45 h 235"/>
                  <a:gd name="T4" fmla="*/ 209 w 258"/>
                  <a:gd name="T5" fmla="*/ 49 h 235"/>
                  <a:gd name="T6" fmla="*/ 213 w 258"/>
                  <a:gd name="T7" fmla="*/ 213 h 235"/>
                  <a:gd name="T8" fmla="*/ 133 w 258"/>
                  <a:gd name="T9" fmla="*/ 213 h 235"/>
                  <a:gd name="T10" fmla="*/ 89 w 258"/>
                  <a:gd name="T11" fmla="*/ 169 h 235"/>
                  <a:gd name="T12" fmla="*/ 73 w 258"/>
                  <a:gd name="T13" fmla="*/ 165 h 235"/>
                  <a:gd name="T14" fmla="*/ 77 w 258"/>
                  <a:gd name="T15" fmla="*/ 185 h 235"/>
                  <a:gd name="T16" fmla="*/ 77 w 258"/>
                  <a:gd name="T17" fmla="*/ 213 h 235"/>
                  <a:gd name="T18" fmla="*/ 49 w 258"/>
                  <a:gd name="T19"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35">
                    <a:moveTo>
                      <a:pt x="49" y="213"/>
                    </a:moveTo>
                    <a:cubicBezTo>
                      <a:pt x="4" y="168"/>
                      <a:pt x="0" y="90"/>
                      <a:pt x="45" y="45"/>
                    </a:cubicBezTo>
                    <a:cubicBezTo>
                      <a:pt x="90" y="0"/>
                      <a:pt x="164" y="4"/>
                      <a:pt x="209" y="49"/>
                    </a:cubicBezTo>
                    <a:cubicBezTo>
                      <a:pt x="254" y="94"/>
                      <a:pt x="258" y="168"/>
                      <a:pt x="213" y="213"/>
                    </a:cubicBezTo>
                    <a:cubicBezTo>
                      <a:pt x="191" y="235"/>
                      <a:pt x="155" y="235"/>
                      <a:pt x="133" y="213"/>
                    </a:cubicBezTo>
                    <a:cubicBezTo>
                      <a:pt x="89" y="169"/>
                      <a:pt x="89" y="169"/>
                      <a:pt x="89" y="169"/>
                    </a:cubicBezTo>
                    <a:cubicBezTo>
                      <a:pt x="81" y="161"/>
                      <a:pt x="77" y="161"/>
                      <a:pt x="73" y="165"/>
                    </a:cubicBezTo>
                    <a:cubicBezTo>
                      <a:pt x="69" y="169"/>
                      <a:pt x="69" y="177"/>
                      <a:pt x="77" y="185"/>
                    </a:cubicBezTo>
                    <a:cubicBezTo>
                      <a:pt x="85" y="193"/>
                      <a:pt x="85" y="205"/>
                      <a:pt x="77" y="213"/>
                    </a:cubicBezTo>
                    <a:cubicBezTo>
                      <a:pt x="69" y="221"/>
                      <a:pt x="57" y="221"/>
                      <a:pt x="49" y="213"/>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7" name="Freeform 6"/>
              <p:cNvSpPr>
                <a:spLocks/>
              </p:cNvSpPr>
              <p:nvPr/>
            </p:nvSpPr>
            <p:spPr bwMode="auto">
              <a:xfrm>
                <a:off x="979488" y="3781425"/>
                <a:ext cx="133350" cy="133350"/>
              </a:xfrm>
              <a:custGeom>
                <a:avLst/>
                <a:gdLst>
                  <a:gd name="T0" fmla="*/ 29 w 35"/>
                  <a:gd name="T1" fmla="*/ 28 h 35"/>
                  <a:gd name="T2" fmla="*/ 6 w 35"/>
                  <a:gd name="T3" fmla="*/ 28 h 35"/>
                  <a:gd name="T4" fmla="*/ 6 w 35"/>
                  <a:gd name="T5" fmla="*/ 6 h 35"/>
                  <a:gd name="T6" fmla="*/ 29 w 35"/>
                  <a:gd name="T7" fmla="*/ 6 h 35"/>
                  <a:gd name="T8" fmla="*/ 29 w 35"/>
                  <a:gd name="T9" fmla="*/ 28 h 35"/>
                </a:gdLst>
                <a:ahLst/>
                <a:cxnLst>
                  <a:cxn ang="0">
                    <a:pos x="T0" y="T1"/>
                  </a:cxn>
                  <a:cxn ang="0">
                    <a:pos x="T2" y="T3"/>
                  </a:cxn>
                  <a:cxn ang="0">
                    <a:pos x="T4" y="T5"/>
                  </a:cxn>
                  <a:cxn ang="0">
                    <a:pos x="T6" y="T7"/>
                  </a:cxn>
                  <a:cxn ang="0">
                    <a:pos x="T8" y="T9"/>
                  </a:cxn>
                </a:cxnLst>
                <a:rect l="0" t="0" r="r" b="b"/>
                <a:pathLst>
                  <a:path w="35" h="35">
                    <a:moveTo>
                      <a:pt x="29" y="28"/>
                    </a:moveTo>
                    <a:cubicBezTo>
                      <a:pt x="23" y="35"/>
                      <a:pt x="13" y="35"/>
                      <a:pt x="6" y="28"/>
                    </a:cubicBezTo>
                    <a:cubicBezTo>
                      <a:pt x="0" y="22"/>
                      <a:pt x="0" y="12"/>
                      <a:pt x="6" y="6"/>
                    </a:cubicBezTo>
                    <a:cubicBezTo>
                      <a:pt x="13" y="0"/>
                      <a:pt x="23" y="0"/>
                      <a:pt x="29" y="6"/>
                    </a:cubicBezTo>
                    <a:cubicBezTo>
                      <a:pt x="35" y="12"/>
                      <a:pt x="35" y="22"/>
                      <a:pt x="29" y="28"/>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8" name="Freeform 7"/>
              <p:cNvSpPr>
                <a:spLocks/>
              </p:cNvSpPr>
              <p:nvPr/>
            </p:nvSpPr>
            <p:spPr bwMode="auto">
              <a:xfrm>
                <a:off x="1101726" y="3987800"/>
                <a:ext cx="101600" cy="98425"/>
              </a:xfrm>
              <a:custGeom>
                <a:avLst/>
                <a:gdLst>
                  <a:gd name="T0" fmla="*/ 5 w 27"/>
                  <a:gd name="T1" fmla="*/ 22 h 26"/>
                  <a:gd name="T2" fmla="*/ 5 w 27"/>
                  <a:gd name="T3" fmla="*/ 5 h 26"/>
                  <a:gd name="T4" fmla="*/ 22 w 27"/>
                  <a:gd name="T5" fmla="*/ 5 h 26"/>
                  <a:gd name="T6" fmla="*/ 22 w 27"/>
                  <a:gd name="T7" fmla="*/ 22 h 26"/>
                  <a:gd name="T8" fmla="*/ 5 w 27"/>
                  <a:gd name="T9" fmla="*/ 22 h 26"/>
                </a:gdLst>
                <a:ahLst/>
                <a:cxnLst>
                  <a:cxn ang="0">
                    <a:pos x="T0" y="T1"/>
                  </a:cxn>
                  <a:cxn ang="0">
                    <a:pos x="T2" y="T3"/>
                  </a:cxn>
                  <a:cxn ang="0">
                    <a:pos x="T4" y="T5"/>
                  </a:cxn>
                  <a:cxn ang="0">
                    <a:pos x="T6" y="T7"/>
                  </a:cxn>
                  <a:cxn ang="0">
                    <a:pos x="T8" y="T9"/>
                  </a:cxn>
                </a:cxnLst>
                <a:rect l="0" t="0" r="r" b="b"/>
                <a:pathLst>
                  <a:path w="27" h="26">
                    <a:moveTo>
                      <a:pt x="5" y="22"/>
                    </a:moveTo>
                    <a:cubicBezTo>
                      <a:pt x="0" y="17"/>
                      <a:pt x="0" y="9"/>
                      <a:pt x="5" y="5"/>
                    </a:cubicBezTo>
                    <a:cubicBezTo>
                      <a:pt x="10" y="0"/>
                      <a:pt x="17" y="0"/>
                      <a:pt x="22" y="5"/>
                    </a:cubicBezTo>
                    <a:cubicBezTo>
                      <a:pt x="27" y="9"/>
                      <a:pt x="27" y="17"/>
                      <a:pt x="22" y="22"/>
                    </a:cubicBezTo>
                    <a:cubicBezTo>
                      <a:pt x="17" y="26"/>
                      <a:pt x="10" y="26"/>
                      <a:pt x="5" y="22"/>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0" name="Freeform 8"/>
              <p:cNvSpPr>
                <a:spLocks/>
              </p:cNvSpPr>
              <p:nvPr/>
            </p:nvSpPr>
            <p:spPr bwMode="auto">
              <a:xfrm>
                <a:off x="965201" y="4143375"/>
                <a:ext cx="166688" cy="166688"/>
              </a:xfrm>
              <a:custGeom>
                <a:avLst/>
                <a:gdLst>
                  <a:gd name="T0" fmla="*/ 8 w 44"/>
                  <a:gd name="T1" fmla="*/ 36 h 44"/>
                  <a:gd name="T2" fmla="*/ 8 w 44"/>
                  <a:gd name="T3" fmla="*/ 8 h 44"/>
                  <a:gd name="T4" fmla="*/ 36 w 44"/>
                  <a:gd name="T5" fmla="*/ 8 h 44"/>
                  <a:gd name="T6" fmla="*/ 36 w 44"/>
                  <a:gd name="T7" fmla="*/ 36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0" y="28"/>
                      <a:pt x="0" y="16"/>
                      <a:pt x="8" y="8"/>
                    </a:cubicBezTo>
                    <a:cubicBezTo>
                      <a:pt x="15" y="0"/>
                      <a:pt x="28" y="0"/>
                      <a:pt x="36" y="8"/>
                    </a:cubicBezTo>
                    <a:cubicBezTo>
                      <a:pt x="44" y="16"/>
                      <a:pt x="44" y="28"/>
                      <a:pt x="36" y="36"/>
                    </a:cubicBezTo>
                    <a:cubicBezTo>
                      <a:pt x="28" y="44"/>
                      <a:pt x="15" y="44"/>
                      <a:pt x="8" y="3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1" name="Freeform 9"/>
              <p:cNvSpPr>
                <a:spLocks/>
              </p:cNvSpPr>
              <p:nvPr/>
            </p:nvSpPr>
            <p:spPr bwMode="auto">
              <a:xfrm>
                <a:off x="741363" y="3740150"/>
                <a:ext cx="136525" cy="133350"/>
              </a:xfrm>
              <a:custGeom>
                <a:avLst/>
                <a:gdLst>
                  <a:gd name="T0" fmla="*/ 29 w 36"/>
                  <a:gd name="T1" fmla="*/ 6 h 35"/>
                  <a:gd name="T2" fmla="*/ 29 w 36"/>
                  <a:gd name="T3" fmla="*/ 29 h 35"/>
                  <a:gd name="T4" fmla="*/ 7 w 36"/>
                  <a:gd name="T5" fmla="*/ 29 h 35"/>
                  <a:gd name="T6" fmla="*/ 7 w 36"/>
                  <a:gd name="T7" fmla="*/ 6 h 35"/>
                  <a:gd name="T8" fmla="*/ 29 w 36"/>
                  <a:gd name="T9" fmla="*/ 6 h 35"/>
                </a:gdLst>
                <a:ahLst/>
                <a:cxnLst>
                  <a:cxn ang="0">
                    <a:pos x="T0" y="T1"/>
                  </a:cxn>
                  <a:cxn ang="0">
                    <a:pos x="T2" y="T3"/>
                  </a:cxn>
                  <a:cxn ang="0">
                    <a:pos x="T4" y="T5"/>
                  </a:cxn>
                  <a:cxn ang="0">
                    <a:pos x="T6" y="T7"/>
                  </a:cxn>
                  <a:cxn ang="0">
                    <a:pos x="T8" y="T9"/>
                  </a:cxn>
                </a:cxnLst>
                <a:rect l="0" t="0" r="r" b="b"/>
                <a:pathLst>
                  <a:path w="36" h="35">
                    <a:moveTo>
                      <a:pt x="29" y="6"/>
                    </a:moveTo>
                    <a:cubicBezTo>
                      <a:pt x="36" y="12"/>
                      <a:pt x="36" y="22"/>
                      <a:pt x="29" y="29"/>
                    </a:cubicBezTo>
                    <a:cubicBezTo>
                      <a:pt x="23" y="35"/>
                      <a:pt x="13" y="35"/>
                      <a:pt x="7" y="29"/>
                    </a:cubicBezTo>
                    <a:cubicBezTo>
                      <a:pt x="0" y="22"/>
                      <a:pt x="0" y="12"/>
                      <a:pt x="7" y="6"/>
                    </a:cubicBezTo>
                    <a:cubicBezTo>
                      <a:pt x="13" y="0"/>
                      <a:pt x="23" y="0"/>
                      <a:pt x="29" y="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sp>
          <p:nvSpPr>
            <p:cNvPr id="32" name="Oval 31"/>
            <p:cNvSpPr/>
            <p:nvPr/>
          </p:nvSpPr>
          <p:spPr>
            <a:xfrm>
              <a:off x="6675295" y="3126949"/>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3" name="Oval 32"/>
            <p:cNvSpPr/>
            <p:nvPr/>
          </p:nvSpPr>
          <p:spPr>
            <a:xfrm>
              <a:off x="5681774" y="2125991"/>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4" name="Oval 33"/>
            <p:cNvSpPr/>
            <p:nvPr/>
          </p:nvSpPr>
          <p:spPr>
            <a:xfrm>
              <a:off x="5676479" y="4112565"/>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35" name="Group 34"/>
            <p:cNvGrpSpPr/>
            <p:nvPr/>
          </p:nvGrpSpPr>
          <p:grpSpPr>
            <a:xfrm>
              <a:off x="6897582" y="3337996"/>
              <a:ext cx="361360" cy="361360"/>
              <a:chOff x="2484438" y="3797927"/>
              <a:chExt cx="881063" cy="881063"/>
            </a:xfrm>
          </p:grpSpPr>
          <p:sp>
            <p:nvSpPr>
              <p:cNvPr id="36" name="Oval 13"/>
              <p:cNvSpPr>
                <a:spLocks noChangeArrowheads="1"/>
              </p:cNvSpPr>
              <p:nvPr/>
            </p:nvSpPr>
            <p:spPr bwMode="auto">
              <a:xfrm>
                <a:off x="2484438" y="3797927"/>
                <a:ext cx="881063" cy="881063"/>
              </a:xfrm>
              <a:prstGeom prst="ellipse">
                <a:avLst/>
              </a:pr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7" name="Freeform 14"/>
              <p:cNvSpPr>
                <a:spLocks/>
              </p:cNvSpPr>
              <p:nvPr/>
            </p:nvSpPr>
            <p:spPr bwMode="auto">
              <a:xfrm>
                <a:off x="2636838" y="4267827"/>
                <a:ext cx="576263" cy="293688"/>
              </a:xfrm>
              <a:custGeom>
                <a:avLst/>
                <a:gdLst>
                  <a:gd name="T0" fmla="*/ 152 w 152"/>
                  <a:gd name="T1" fmla="*/ 0 h 77"/>
                  <a:gd name="T2" fmla="*/ 76 w 152"/>
                  <a:gd name="T3" fmla="*/ 77 h 77"/>
                  <a:gd name="T4" fmla="*/ 0 w 152"/>
                  <a:gd name="T5" fmla="*/ 0 h 77"/>
                </a:gdLst>
                <a:ahLst/>
                <a:cxnLst>
                  <a:cxn ang="0">
                    <a:pos x="T0" y="T1"/>
                  </a:cxn>
                  <a:cxn ang="0">
                    <a:pos x="T2" y="T3"/>
                  </a:cxn>
                  <a:cxn ang="0">
                    <a:pos x="T4" y="T5"/>
                  </a:cxn>
                </a:cxnLst>
                <a:rect l="0" t="0" r="r" b="b"/>
                <a:pathLst>
                  <a:path w="152" h="77">
                    <a:moveTo>
                      <a:pt x="152" y="0"/>
                    </a:moveTo>
                    <a:cubicBezTo>
                      <a:pt x="152" y="41"/>
                      <a:pt x="118" y="77"/>
                      <a:pt x="76" y="77"/>
                    </a:cubicBezTo>
                    <a:cubicBezTo>
                      <a:pt x="34" y="77"/>
                      <a:pt x="0" y="41"/>
                      <a:pt x="0" y="0"/>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8" name="Freeform 15"/>
              <p:cNvSpPr>
                <a:spLocks/>
              </p:cNvSpPr>
              <p:nvPr/>
            </p:nvSpPr>
            <p:spPr bwMode="auto">
              <a:xfrm>
                <a:off x="2667001" y="4082090"/>
                <a:ext cx="166688" cy="80963"/>
              </a:xfrm>
              <a:custGeom>
                <a:avLst/>
                <a:gdLst>
                  <a:gd name="T0" fmla="*/ 0 w 44"/>
                  <a:gd name="T1" fmla="*/ 21 h 21"/>
                  <a:gd name="T2" fmla="*/ 23 w 44"/>
                  <a:gd name="T3" fmla="*/ 0 h 21"/>
                  <a:gd name="T4" fmla="*/ 44 w 44"/>
                  <a:gd name="T5" fmla="*/ 21 h 21"/>
                </a:gdLst>
                <a:ahLst/>
                <a:cxnLst>
                  <a:cxn ang="0">
                    <a:pos x="T0" y="T1"/>
                  </a:cxn>
                  <a:cxn ang="0">
                    <a:pos x="T2" y="T3"/>
                  </a:cxn>
                  <a:cxn ang="0">
                    <a:pos x="T4" y="T5"/>
                  </a:cxn>
                </a:cxnLst>
                <a:rect l="0" t="0" r="r" b="b"/>
                <a:pathLst>
                  <a:path w="44" h="21">
                    <a:moveTo>
                      <a:pt x="0" y="21"/>
                    </a:moveTo>
                    <a:cubicBezTo>
                      <a:pt x="0" y="10"/>
                      <a:pt x="11" y="0"/>
                      <a:pt x="23" y="0"/>
                    </a:cubicBezTo>
                    <a:cubicBezTo>
                      <a:pt x="34" y="0"/>
                      <a:pt x="44" y="10"/>
                      <a:pt x="44"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9" name="Freeform 16"/>
              <p:cNvSpPr>
                <a:spLocks/>
              </p:cNvSpPr>
              <p:nvPr/>
            </p:nvSpPr>
            <p:spPr bwMode="auto">
              <a:xfrm>
                <a:off x="3016251" y="4082090"/>
                <a:ext cx="166688" cy="80963"/>
              </a:xfrm>
              <a:custGeom>
                <a:avLst/>
                <a:gdLst>
                  <a:gd name="T0" fmla="*/ 44 w 44"/>
                  <a:gd name="T1" fmla="*/ 21 h 21"/>
                  <a:gd name="T2" fmla="*/ 21 w 44"/>
                  <a:gd name="T3" fmla="*/ 0 h 21"/>
                  <a:gd name="T4" fmla="*/ 0 w 44"/>
                  <a:gd name="T5" fmla="*/ 21 h 21"/>
                </a:gdLst>
                <a:ahLst/>
                <a:cxnLst>
                  <a:cxn ang="0">
                    <a:pos x="T0" y="T1"/>
                  </a:cxn>
                  <a:cxn ang="0">
                    <a:pos x="T2" y="T3"/>
                  </a:cxn>
                  <a:cxn ang="0">
                    <a:pos x="T4" y="T5"/>
                  </a:cxn>
                </a:cxnLst>
                <a:rect l="0" t="0" r="r" b="b"/>
                <a:pathLst>
                  <a:path w="44" h="21">
                    <a:moveTo>
                      <a:pt x="44" y="21"/>
                    </a:moveTo>
                    <a:cubicBezTo>
                      <a:pt x="44" y="10"/>
                      <a:pt x="32" y="0"/>
                      <a:pt x="21" y="0"/>
                    </a:cubicBezTo>
                    <a:cubicBezTo>
                      <a:pt x="10" y="0"/>
                      <a:pt x="0" y="10"/>
                      <a:pt x="0"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1" name="Group 40"/>
            <p:cNvGrpSpPr/>
            <p:nvPr/>
          </p:nvGrpSpPr>
          <p:grpSpPr>
            <a:xfrm>
              <a:off x="5919093" y="4350312"/>
              <a:ext cx="320706" cy="345871"/>
              <a:chOff x="3997325" y="3846513"/>
              <a:chExt cx="788988" cy="850900"/>
            </a:xfrm>
          </p:grpSpPr>
          <p:sp>
            <p:nvSpPr>
              <p:cNvPr id="42" name="Freeform 20"/>
              <p:cNvSpPr>
                <a:spLocks/>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3" name="Freeform 21"/>
              <p:cNvSpPr>
                <a:spLocks/>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4" name="Line 22"/>
              <p:cNvSpPr>
                <a:spLocks noChangeShapeType="1"/>
              </p:cNvSpPr>
              <p:nvPr/>
            </p:nvSpPr>
            <p:spPr bwMode="auto">
              <a:xfrm>
                <a:off x="4391025" y="4089400"/>
                <a:ext cx="0" cy="608012"/>
              </a:xfrm>
              <a:prstGeom prst="line">
                <a:avLst/>
              </a:prstGeom>
              <a:noFill/>
              <a:ln w="25400"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5" name="Group 44"/>
            <p:cNvGrpSpPr/>
            <p:nvPr/>
          </p:nvGrpSpPr>
          <p:grpSpPr>
            <a:xfrm>
              <a:off x="5905705" y="2351624"/>
              <a:ext cx="358084" cy="358084"/>
              <a:chOff x="4154488" y="3932238"/>
              <a:chExt cx="879475" cy="879475"/>
            </a:xfrm>
          </p:grpSpPr>
          <p:sp>
            <p:nvSpPr>
              <p:cNvPr id="46" name="Rectangle 26"/>
              <p:cNvSpPr>
                <a:spLocks noChangeArrowheads="1"/>
              </p:cNvSpPr>
              <p:nvPr/>
            </p:nvSpPr>
            <p:spPr bwMode="auto">
              <a:xfrm>
                <a:off x="4154488" y="3932238"/>
                <a:ext cx="879475" cy="879475"/>
              </a:xfrm>
              <a:prstGeom prst="rect">
                <a:avLst/>
              </a:pr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7" name="Line 27"/>
              <p:cNvSpPr>
                <a:spLocks noChangeShapeType="1"/>
              </p:cNvSpPr>
              <p:nvPr/>
            </p:nvSpPr>
            <p:spPr bwMode="auto">
              <a:xfrm flipH="1">
                <a:off x="4154488" y="4598988"/>
                <a:ext cx="879475" cy="0"/>
              </a:xfrm>
              <a:prstGeom prst="line">
                <a:avLst/>
              </a:prstGeom>
              <a:noFill/>
              <a:ln w="25400"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8" name="Freeform 28"/>
              <p:cNvSpPr>
                <a:spLocks/>
              </p:cNvSpPr>
              <p:nvPr/>
            </p:nvSpPr>
            <p:spPr bwMode="auto">
              <a:xfrm>
                <a:off x="4324351" y="4044951"/>
                <a:ext cx="269875" cy="193675"/>
              </a:xfrm>
              <a:custGeom>
                <a:avLst/>
                <a:gdLst>
                  <a:gd name="T0" fmla="*/ 46 w 71"/>
                  <a:gd name="T1" fmla="*/ 0 h 51"/>
                  <a:gd name="T2" fmla="*/ 21 w 71"/>
                  <a:gd name="T3" fmla="*/ 21 h 51"/>
                  <a:gd name="T4" fmla="*/ 16 w 71"/>
                  <a:gd name="T5" fmla="*/ 20 h 51"/>
                  <a:gd name="T6" fmla="*/ 0 w 71"/>
                  <a:gd name="T7" fmla="*/ 36 h 51"/>
                  <a:gd name="T8" fmla="*/ 16 w 71"/>
                  <a:gd name="T9" fmla="*/ 50 h 51"/>
                  <a:gd name="T10" fmla="*/ 46 w 71"/>
                  <a:gd name="T11" fmla="*/ 50 h 51"/>
                  <a:gd name="T12" fmla="*/ 71 w 71"/>
                  <a:gd name="T13" fmla="*/ 25 h 51"/>
                  <a:gd name="T14" fmla="*/ 46 w 71"/>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51">
                    <a:moveTo>
                      <a:pt x="46" y="0"/>
                    </a:moveTo>
                    <a:cubicBezTo>
                      <a:pt x="33" y="0"/>
                      <a:pt x="23" y="9"/>
                      <a:pt x="21" y="21"/>
                    </a:cubicBezTo>
                    <a:cubicBezTo>
                      <a:pt x="19" y="21"/>
                      <a:pt x="17" y="20"/>
                      <a:pt x="16" y="20"/>
                    </a:cubicBezTo>
                    <a:cubicBezTo>
                      <a:pt x="7" y="20"/>
                      <a:pt x="0" y="27"/>
                      <a:pt x="0" y="36"/>
                    </a:cubicBezTo>
                    <a:cubicBezTo>
                      <a:pt x="0" y="44"/>
                      <a:pt x="7" y="51"/>
                      <a:pt x="16" y="50"/>
                    </a:cubicBezTo>
                    <a:cubicBezTo>
                      <a:pt x="46" y="50"/>
                      <a:pt x="46" y="50"/>
                      <a:pt x="46" y="50"/>
                    </a:cubicBezTo>
                    <a:cubicBezTo>
                      <a:pt x="60" y="51"/>
                      <a:pt x="71" y="39"/>
                      <a:pt x="71" y="25"/>
                    </a:cubicBezTo>
                    <a:cubicBezTo>
                      <a:pt x="71" y="12"/>
                      <a:pt x="60" y="0"/>
                      <a:pt x="46" y="0"/>
                    </a:cubicBezTo>
                    <a:close/>
                  </a:path>
                </a:pathLst>
              </a:cu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9" name="Freeform 29"/>
              <p:cNvSpPr>
                <a:spLocks/>
              </p:cNvSpPr>
              <p:nvPr/>
            </p:nvSpPr>
            <p:spPr bwMode="auto">
              <a:xfrm>
                <a:off x="4260851" y="4276726"/>
                <a:ext cx="728663" cy="322263"/>
              </a:xfrm>
              <a:custGeom>
                <a:avLst/>
                <a:gdLst>
                  <a:gd name="T0" fmla="*/ 0 w 192"/>
                  <a:gd name="T1" fmla="*/ 85 h 85"/>
                  <a:gd name="T2" fmla="*/ 48 w 192"/>
                  <a:gd name="T3" fmla="*/ 30 h 85"/>
                  <a:gd name="T4" fmla="*/ 93 w 192"/>
                  <a:gd name="T5" fmla="*/ 60 h 85"/>
                  <a:gd name="T6" fmla="*/ 123 w 192"/>
                  <a:gd name="T7" fmla="*/ 8 h 85"/>
                  <a:gd name="T8" fmla="*/ 138 w 192"/>
                  <a:gd name="T9" fmla="*/ 0 h 85"/>
                  <a:gd name="T10" fmla="*/ 153 w 192"/>
                  <a:gd name="T11" fmla="*/ 9 h 85"/>
                  <a:gd name="T12" fmla="*/ 192 w 192"/>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192" h="85">
                    <a:moveTo>
                      <a:pt x="0" y="85"/>
                    </a:moveTo>
                    <a:cubicBezTo>
                      <a:pt x="0" y="85"/>
                      <a:pt x="22" y="30"/>
                      <a:pt x="48" y="30"/>
                    </a:cubicBezTo>
                    <a:cubicBezTo>
                      <a:pt x="73" y="30"/>
                      <a:pt x="93" y="60"/>
                      <a:pt x="93" y="60"/>
                    </a:cubicBezTo>
                    <a:cubicBezTo>
                      <a:pt x="123" y="8"/>
                      <a:pt x="123" y="8"/>
                      <a:pt x="123" y="8"/>
                    </a:cubicBezTo>
                    <a:cubicBezTo>
                      <a:pt x="126" y="3"/>
                      <a:pt x="132" y="0"/>
                      <a:pt x="138" y="0"/>
                    </a:cubicBezTo>
                    <a:cubicBezTo>
                      <a:pt x="144" y="0"/>
                      <a:pt x="150" y="3"/>
                      <a:pt x="153" y="9"/>
                    </a:cubicBezTo>
                    <a:cubicBezTo>
                      <a:pt x="192" y="85"/>
                      <a:pt x="192" y="85"/>
                      <a:pt x="192" y="85"/>
                    </a:cubicBezTo>
                  </a:path>
                </a:pathLst>
              </a:custGeom>
              <a:noFill/>
              <a:ln w="25400"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sp>
        <p:nvSpPr>
          <p:cNvPr id="50" name="Oval 4"/>
          <p:cNvSpPr/>
          <p:nvPr/>
        </p:nvSpPr>
        <p:spPr>
          <a:xfrm>
            <a:off x="5621138" y="3098018"/>
            <a:ext cx="868265" cy="86826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r>
              <a:rPr lang="id-ID" sz="2600" dirty="0">
                <a:solidFill>
                  <a:prstClr val="white">
                    <a:lumMod val="95000"/>
                  </a:prstClr>
                </a:solidFill>
                <a:latin typeface="FontAwesome" pitchFamily="2" charset="0"/>
              </a:rPr>
              <a:t></a:t>
            </a:r>
          </a:p>
        </p:txBody>
      </p:sp>
      <p:cxnSp>
        <p:nvCxnSpPr>
          <p:cNvPr id="51" name="Elbow Connector 50"/>
          <p:cNvCxnSpPr/>
          <p:nvPr/>
        </p:nvCxnSpPr>
        <p:spPr>
          <a:xfrm flipV="1">
            <a:off x="6835980" y="4249082"/>
            <a:ext cx="2017579" cy="623945"/>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422114" y="2335504"/>
            <a:ext cx="1823305" cy="351660"/>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256413" y="4136602"/>
            <a:ext cx="1191645" cy="387236"/>
            <a:chOff x="3672114" y="2788915"/>
            <a:chExt cx="1125492" cy="667451"/>
          </a:xfrm>
        </p:grpSpPr>
        <p:cxnSp>
          <p:nvCxnSpPr>
            <p:cNvPr id="54" name="Straight Connector 53"/>
            <p:cNvCxnSpPr/>
            <p:nvPr/>
          </p:nvCxnSpPr>
          <p:spPr>
            <a:xfrm flipH="1">
              <a:off x="4412341" y="2788915"/>
              <a:ext cx="385265" cy="6650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456366"/>
              <a:ext cx="740227" cy="0"/>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flipH="1" flipV="1">
            <a:off x="7657824" y="2380266"/>
            <a:ext cx="1195744" cy="469167"/>
            <a:chOff x="3672114" y="2872012"/>
            <a:chExt cx="960463" cy="359801"/>
          </a:xfrm>
        </p:grpSpPr>
        <p:cxnSp>
          <p:nvCxnSpPr>
            <p:cNvPr id="57" name="Straight Connector 56"/>
            <p:cNvCxnSpPr/>
            <p:nvPr/>
          </p:nvCxnSpPr>
          <p:spPr>
            <a:xfrm flipH="1">
              <a:off x="4424138" y="2872012"/>
              <a:ext cx="208439" cy="3598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672114" y="3231813"/>
              <a:ext cx="740227"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59" name="0sdfsd 2"/>
          <p:cNvSpPr txBox="1">
            <a:spLocks/>
          </p:cNvSpPr>
          <p:nvPr/>
        </p:nvSpPr>
        <p:spPr>
          <a:xfrm>
            <a:off x="8926252" y="850007"/>
            <a:ext cx="2933588" cy="26397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70AD47"/>
                </a:solidFill>
                <a:ea typeface="Roboto" panose="02000000000000000000" pitchFamily="2" charset="0"/>
                <a:cs typeface="Arial" panose="020B0604020202020204" pitchFamily="34" charset="0"/>
              </a:rPr>
              <a:t>Neo4J và các thao tác CRUD với Neo4J</a:t>
            </a:r>
            <a:endParaRPr lang="id-ID" sz="2400" b="1" dirty="0" smtClean="0">
              <a:solidFill>
                <a:srgbClr val="70AD47"/>
              </a:solidFill>
              <a:ea typeface="Roboto" panose="02000000000000000000" pitchFamily="2" charset="0"/>
              <a:cs typeface="Arial" panose="020B0604020202020204" pitchFamily="34" charset="0"/>
            </a:endParaRPr>
          </a:p>
          <a:p>
            <a:pPr algn="l">
              <a:buClr>
                <a:srgbClr val="5B9BD5">
                  <a:lumMod val="75000"/>
                </a:srgbClr>
              </a:buClr>
            </a:pPr>
            <a:r>
              <a:rPr lang="en-US" sz="2400" dirty="0" smtClean="0">
                <a:solidFill>
                  <a:prstClr val="white">
                    <a:lumMod val="65000"/>
                  </a:prstClr>
                </a:solidFill>
                <a:ea typeface="Roboto" panose="02000000000000000000" pitchFamily="2" charset="0"/>
                <a:cs typeface="Arial" panose="020B0604020202020204" pitchFamily="34" charset="0"/>
              </a:rPr>
              <a:t>Lorem Ipsum has been the industry's standard dummy text ever since the 1500</a:t>
            </a:r>
            <a:r>
              <a:rPr lang="id-ID" sz="2400" dirty="0" smtClean="0">
                <a:solidFill>
                  <a:prstClr val="white">
                    <a:lumMod val="65000"/>
                  </a:prstClr>
                </a:solidFill>
                <a:ea typeface="Roboto" panose="02000000000000000000" pitchFamily="2" charset="0"/>
                <a:cs typeface="Arial" panose="020B0604020202020204" pitchFamily="34" charset="0"/>
              </a:rPr>
              <a:t>s.</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0" name="0sdfsd 1"/>
          <p:cNvSpPr txBox="1">
            <a:spLocks/>
          </p:cNvSpPr>
          <p:nvPr/>
        </p:nvSpPr>
        <p:spPr>
          <a:xfrm>
            <a:off x="567680" y="850007"/>
            <a:ext cx="2757364" cy="342507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2400" b="1" smtClean="0">
                <a:solidFill>
                  <a:srgbClr val="FF0000"/>
                </a:solidFill>
                <a:ea typeface="Roboto" panose="02000000000000000000" pitchFamily="2" charset="0"/>
                <a:cs typeface="Arial" panose="020B0604020202020204" pitchFamily="34" charset="0"/>
              </a:rPr>
              <a:t>Graph Store</a:t>
            </a:r>
            <a:endParaRPr lang="id-ID" sz="2400" b="1" smtClean="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2400">
                <a:solidFill>
                  <a:prstClr val="white">
                    <a:lumMod val="65000"/>
                  </a:prstClr>
                </a:solidFill>
                <a:ea typeface="Roboto" panose="02000000000000000000" pitchFamily="2" charset="0"/>
                <a:cs typeface="Arial" panose="020B0604020202020204" pitchFamily="34" charset="0"/>
              </a:rPr>
              <a:t>G</a:t>
            </a:r>
            <a:r>
              <a:rPr lang="en-US" sz="2400" smtClean="0">
                <a:solidFill>
                  <a:prstClr val="white">
                    <a:lumMod val="65000"/>
                  </a:prstClr>
                </a:solidFill>
                <a:ea typeface="Roboto" panose="02000000000000000000" pitchFamily="2" charset="0"/>
                <a:cs typeface="Arial" panose="020B0604020202020204" pitchFamily="34" charset="0"/>
              </a:rPr>
              <a:t>iới thiệu khái niệm, đặc tính của graph store database</a:t>
            </a:r>
            <a:r>
              <a:rPr lang="en-US" sz="2400" smtClean="0">
                <a:solidFill>
                  <a:prstClr val="white">
                    <a:lumMod val="65000"/>
                  </a:prstClr>
                </a:solidFill>
                <a:ea typeface="Roboto" panose="02000000000000000000" pitchFamily="2" charset="0"/>
                <a:cs typeface="Arial" panose="020B0604020202020204" pitchFamily="34" charset="0"/>
              </a:rPr>
              <a:t>, liên kết dữ liệu ngoài với chuẩn RDF và tình huống sử dụng</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1" name="0sdfsd 3"/>
          <p:cNvSpPr txBox="1">
            <a:spLocks/>
          </p:cNvSpPr>
          <p:nvPr/>
        </p:nvSpPr>
        <p:spPr>
          <a:xfrm>
            <a:off x="8917902" y="4101869"/>
            <a:ext cx="2933588"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FFC000"/>
                </a:solidFill>
                <a:ea typeface="Roboto" panose="02000000000000000000" pitchFamily="2" charset="0"/>
                <a:cs typeface="Arial" panose="020B0604020202020204" pitchFamily="34" charset="0"/>
              </a:rPr>
              <a:t>Distributed Hight Availibality</a:t>
            </a:r>
            <a:endParaRPr lang="id-ID" sz="2400" b="1" dirty="0" smtClean="0">
              <a:solidFill>
                <a:srgbClr val="FFC000"/>
              </a:solidFill>
              <a:ea typeface="Roboto" panose="02000000000000000000" pitchFamily="2" charset="0"/>
              <a:cs typeface="Arial" panose="020B0604020202020204" pitchFamily="34" charset="0"/>
            </a:endParaRPr>
          </a:p>
          <a:p>
            <a:pPr algn="l">
              <a:buClr>
                <a:srgbClr val="5B9BD5">
                  <a:lumMod val="75000"/>
                </a:srgbClr>
              </a:buClr>
            </a:pPr>
            <a:r>
              <a:rPr lang="en-US" sz="2400" dirty="0" smtClean="0">
                <a:solidFill>
                  <a:prstClr val="white">
                    <a:lumMod val="65000"/>
                  </a:prstClr>
                </a:solidFill>
                <a:ea typeface="Roboto" panose="02000000000000000000" pitchFamily="2" charset="0"/>
                <a:cs typeface="Arial" panose="020B0604020202020204" pitchFamily="34" charset="0"/>
              </a:rPr>
              <a:t>Lorem Ipsum has been the industry's standard dummy text ever since the 1500</a:t>
            </a:r>
            <a:r>
              <a:rPr lang="id-ID" sz="2400" dirty="0" smtClean="0">
                <a:solidFill>
                  <a:prstClr val="white">
                    <a:lumMod val="65000"/>
                  </a:prstClr>
                </a:solidFill>
                <a:ea typeface="Roboto" panose="02000000000000000000" pitchFamily="2" charset="0"/>
                <a:cs typeface="Arial" panose="020B0604020202020204" pitchFamily="34" charset="0"/>
              </a:rPr>
              <a:t>s.</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2" name="0sdfsd 4"/>
          <p:cNvSpPr txBox="1">
            <a:spLocks/>
          </p:cNvSpPr>
          <p:nvPr/>
        </p:nvSpPr>
        <p:spPr>
          <a:xfrm>
            <a:off x="339422" y="4101869"/>
            <a:ext cx="2876189"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buClr>
                <a:srgbClr val="5B9BD5">
                  <a:lumMod val="75000"/>
                </a:srgbClr>
              </a:buClr>
            </a:pPr>
            <a:r>
              <a:rPr lang="en-US" sz="2400" b="1" smtClean="0">
                <a:solidFill>
                  <a:srgbClr val="7030A0"/>
                </a:solidFill>
                <a:ea typeface="Roboto" panose="02000000000000000000" pitchFamily="2" charset="0"/>
                <a:cs typeface="Arial" panose="020B0604020202020204" pitchFamily="34" charset="0"/>
              </a:rPr>
              <a:t>REST, Chỉ mục và thuật toán của Neo4J</a:t>
            </a:r>
            <a:endParaRPr lang="id-ID" sz="2400" b="1" dirty="0" smtClean="0">
              <a:solidFill>
                <a:srgbClr val="7030A0"/>
              </a:solidFill>
              <a:ea typeface="Roboto" panose="02000000000000000000" pitchFamily="2" charset="0"/>
              <a:cs typeface="Arial" panose="020B0604020202020204" pitchFamily="34" charset="0"/>
            </a:endParaRPr>
          </a:p>
          <a:p>
            <a:pPr>
              <a:buClr>
                <a:srgbClr val="5B9BD5">
                  <a:lumMod val="75000"/>
                </a:srgbClr>
              </a:buClr>
            </a:pPr>
            <a:r>
              <a:rPr lang="en-US" sz="2400" dirty="0" smtClean="0">
                <a:solidFill>
                  <a:prstClr val="white">
                    <a:lumMod val="65000"/>
                  </a:prstClr>
                </a:solidFill>
                <a:ea typeface="Roboto" panose="02000000000000000000" pitchFamily="2" charset="0"/>
                <a:cs typeface="Arial" panose="020B0604020202020204" pitchFamily="34" charset="0"/>
              </a:rPr>
              <a:t>Lorem Ipsum has been the industry's standard dummy text ever since the 1500</a:t>
            </a:r>
            <a:r>
              <a:rPr lang="id-ID" sz="2400" dirty="0" smtClean="0">
                <a:solidFill>
                  <a:prstClr val="white">
                    <a:lumMod val="65000"/>
                  </a:prstClr>
                </a:solidFill>
                <a:ea typeface="Roboto" panose="02000000000000000000" pitchFamily="2" charset="0"/>
                <a:cs typeface="Arial" panose="020B0604020202020204" pitchFamily="34" charset="0"/>
              </a:rPr>
              <a:t>s.</a:t>
            </a:r>
            <a:endParaRPr lang="en-US" sz="2400" b="1" dirty="0">
              <a:solidFill>
                <a:prstClr val="white">
                  <a:lumMod val="65000"/>
                </a:prstClr>
              </a:solidFill>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67371971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4*#ppt_w"/>
                                          </p:val>
                                        </p:tav>
                                        <p:tav tm="100000">
                                          <p:val>
                                            <p:strVal val="#ppt_w"/>
                                          </p:val>
                                        </p:tav>
                                      </p:tavLst>
                                    </p:anim>
                                    <p:anim calcmode="lin" valueType="num">
                                      <p:cBhvr>
                                        <p:cTn id="8" dur="500" fill="hold"/>
                                        <p:tgtEl>
                                          <p:spTgt spid="18"/>
                                        </p:tgtEl>
                                        <p:attrNameLst>
                                          <p:attrName>ppt_h</p:attrName>
                                        </p:attrNameLst>
                                      </p:cBhvr>
                                      <p:tavLst>
                                        <p:tav tm="0">
                                          <p:val>
                                            <p:strVal val="4*#ppt_h"/>
                                          </p:val>
                                        </p:tav>
                                        <p:tav tm="100000">
                                          <p:val>
                                            <p:strVal val="#ppt_h"/>
                                          </p:val>
                                        </p:tav>
                                      </p:tavLst>
                                    </p:anim>
                                  </p:childTnLst>
                                </p:cTn>
                              </p:par>
                              <p:par>
                                <p:cTn id="9" presetID="49" presetClass="entr" presetSubtype="0" decel="100000" fill="hold" nodeType="withEffect">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par>
                                <p:cTn id="15" presetID="17" presetClass="entr" presetSubtype="10" fill="hold" nodeType="withEffect">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6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70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strVal val="#ppt_h"/>
                                          </p:val>
                                        </p:tav>
                                        <p:tav tm="100000">
                                          <p:val>
                                            <p:strVal val="#ppt_h"/>
                                          </p:val>
                                        </p:tav>
                                      </p:tavLst>
                                    </p:anim>
                                  </p:childTnLst>
                                </p:cTn>
                              </p:par>
                              <p:par>
                                <p:cTn id="31" presetID="2" presetClass="entr" presetSubtype="8" decel="100000" fill="hold" grpId="0" nodeType="withEffect">
                                  <p:stCondLst>
                                    <p:cond delay="40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1000" fill="hold"/>
                                        <p:tgtEl>
                                          <p:spTgt spid="60"/>
                                        </p:tgtEl>
                                        <p:attrNameLst>
                                          <p:attrName>ppt_x</p:attrName>
                                        </p:attrNameLst>
                                      </p:cBhvr>
                                      <p:tavLst>
                                        <p:tav tm="0">
                                          <p:val>
                                            <p:strVal val="0-#ppt_w/2"/>
                                          </p:val>
                                        </p:tav>
                                        <p:tav tm="100000">
                                          <p:val>
                                            <p:strVal val="#ppt_x"/>
                                          </p:val>
                                        </p:tav>
                                      </p:tavLst>
                                    </p:anim>
                                    <p:anim calcmode="lin" valueType="num">
                                      <p:cBhvr additive="base">
                                        <p:cTn id="34" dur="10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000" fill="hold"/>
                                        <p:tgtEl>
                                          <p:spTgt spid="59"/>
                                        </p:tgtEl>
                                        <p:attrNameLst>
                                          <p:attrName>ppt_x</p:attrName>
                                        </p:attrNameLst>
                                      </p:cBhvr>
                                      <p:tavLst>
                                        <p:tav tm="0">
                                          <p:val>
                                            <p:strVal val="1+#ppt_w/2"/>
                                          </p:val>
                                        </p:tav>
                                        <p:tav tm="100000">
                                          <p:val>
                                            <p:strVal val="#ppt_x"/>
                                          </p:val>
                                        </p:tav>
                                      </p:tavLst>
                                    </p:anim>
                                    <p:anim calcmode="lin" valueType="num">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1000" fill="hold"/>
                                        <p:tgtEl>
                                          <p:spTgt spid="61"/>
                                        </p:tgtEl>
                                        <p:attrNameLst>
                                          <p:attrName>ppt_x</p:attrName>
                                        </p:attrNameLst>
                                      </p:cBhvr>
                                      <p:tavLst>
                                        <p:tav tm="0">
                                          <p:val>
                                            <p:strVal val="1+#ppt_w/2"/>
                                          </p:val>
                                        </p:tav>
                                        <p:tav tm="100000">
                                          <p:val>
                                            <p:strVal val="#ppt_x"/>
                                          </p:val>
                                        </p:tav>
                                      </p:tavLst>
                                    </p:anim>
                                    <p:anim calcmode="lin" valueType="num">
                                      <p:cBhvr additive="base">
                                        <p:cTn id="42" dur="10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70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1000" fill="hold"/>
                                        <p:tgtEl>
                                          <p:spTgt spid="62"/>
                                        </p:tgtEl>
                                        <p:attrNameLst>
                                          <p:attrName>ppt_x</p:attrName>
                                        </p:attrNameLst>
                                      </p:cBhvr>
                                      <p:tavLst>
                                        <p:tav tm="0">
                                          <p:val>
                                            <p:strVal val="0-#ppt_w/2"/>
                                          </p:val>
                                        </p:tav>
                                        <p:tav tm="100000">
                                          <p:val>
                                            <p:strVal val="#ppt_x"/>
                                          </p:val>
                                        </p:tav>
                                      </p:tavLst>
                                    </p:anim>
                                    <p:anim calcmode="lin" valueType="num">
                                      <p:cBhvr additive="base">
                                        <p:cTn id="46"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GRAPH STORE</a:t>
            </a:r>
            <a:endParaRPr lang="en-US"/>
          </a:p>
        </p:txBody>
      </p:sp>
      <p:sp>
        <p:nvSpPr>
          <p:cNvPr id="3" name="Content Placeholder 2"/>
          <p:cNvSpPr>
            <a:spLocks noGrp="1"/>
          </p:cNvSpPr>
          <p:nvPr>
            <p:ph idx="1"/>
          </p:nvPr>
        </p:nvSpPr>
        <p:spPr/>
        <p:txBody>
          <a:bodyPr/>
          <a:lstStyle/>
          <a:p>
            <a:r>
              <a:rPr lang="en-US" smtClean="0"/>
              <a:t>Nội dung graph store</a:t>
            </a:r>
            <a:endParaRPr lang="en-US"/>
          </a:p>
        </p:txBody>
      </p:sp>
    </p:spTree>
    <p:extLst>
      <p:ext uri="{BB962C8B-B14F-4D97-AF65-F5344CB8AC3E}">
        <p14:creationId xmlns:p14="http://schemas.microsoft.com/office/powerpoint/2010/main" val="928616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060992"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110716" y="-9939"/>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53518"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003972" y="-9939"/>
            <a:ext cx="0" cy="6867939"/>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10716" y="3839163"/>
            <a:ext cx="1684923" cy="369236"/>
          </a:xfrm>
          <a:prstGeom prst="rect">
            <a:avLst/>
          </a:prstGeom>
          <a:solidFill>
            <a:srgbClr val="00CC99">
              <a:alpha val="78000"/>
            </a:srgbClr>
          </a:solidFill>
        </p:spPr>
        <p:txBody>
          <a:bodyPr wrap="square" rtlCol="0">
            <a:spAutoFit/>
          </a:bodyPr>
          <a:lstStyle/>
          <a:p>
            <a:r>
              <a:rPr lang="en-US" sz="1799" smtClean="0">
                <a:solidFill>
                  <a:prstClr val="white"/>
                </a:solidFill>
                <a:latin typeface="Roboto" pitchFamily="2" charset="0"/>
                <a:ea typeface="Roboto" pitchFamily="2" charset="0"/>
              </a:rPr>
              <a:t>Khái niệm</a:t>
            </a:r>
            <a:endParaRPr lang="en-US" sz="1799" dirty="0">
              <a:solidFill>
                <a:prstClr val="white"/>
              </a:solidFill>
              <a:latin typeface="Roboto" pitchFamily="2" charset="0"/>
              <a:ea typeface="Roboto" pitchFamily="2" charset="0"/>
            </a:endParaRPr>
          </a:p>
        </p:txBody>
      </p:sp>
      <p:sp>
        <p:nvSpPr>
          <p:cNvPr id="43" name="Rectangle 42"/>
          <p:cNvSpPr/>
          <p:nvPr/>
        </p:nvSpPr>
        <p:spPr>
          <a:xfrm>
            <a:off x="4110717" y="4275453"/>
            <a:ext cx="1685654" cy="646331"/>
          </a:xfrm>
          <a:prstGeom prst="rect">
            <a:avLst/>
          </a:prstGeom>
          <a:solidFill>
            <a:srgbClr val="222A35"/>
          </a:solidFill>
        </p:spPr>
        <p:txBody>
          <a:bodyPr wrap="square">
            <a:spAutoFit/>
          </a:bodyPr>
          <a:lstStyle/>
          <a:p>
            <a:pPr algn="just"/>
            <a:r>
              <a:rPr lang="en-US" sz="1200" smtClean="0">
                <a:solidFill>
                  <a:srgbClr val="00CC99"/>
                </a:solidFill>
                <a:latin typeface="Roboto Light" pitchFamily="2" charset="0"/>
                <a:ea typeface="Roboto Light" pitchFamily="2" charset="0"/>
              </a:rPr>
              <a:t>"Khái niệm và tính năng nổi bật của Neo4J”</a:t>
            </a:r>
            <a:endParaRPr lang="en-US" sz="1200" dirty="0">
              <a:solidFill>
                <a:srgbClr val="00CC99"/>
              </a:solidFill>
              <a:latin typeface="Roboto Light" pitchFamily="2" charset="0"/>
              <a:ea typeface="Roboto Light" pitchFamily="2" charset="0"/>
            </a:endParaRPr>
          </a:p>
        </p:txBody>
      </p:sp>
      <p:sp>
        <p:nvSpPr>
          <p:cNvPr id="49" name="TextBox 48"/>
          <p:cNvSpPr txBox="1"/>
          <p:nvPr/>
        </p:nvSpPr>
        <p:spPr>
          <a:xfrm>
            <a:off x="6060992" y="3189357"/>
            <a:ext cx="1780471" cy="369204"/>
          </a:xfrm>
          <a:prstGeom prst="rect">
            <a:avLst/>
          </a:prstGeom>
          <a:solidFill>
            <a:srgbClr val="00B0F0">
              <a:alpha val="78000"/>
            </a:srgbClr>
          </a:solidFill>
        </p:spPr>
        <p:txBody>
          <a:bodyPr wrap="square" rtlCol="0">
            <a:spAutoFit/>
          </a:bodyPr>
          <a:lstStyle/>
          <a:p>
            <a:r>
              <a:rPr lang="en-US" sz="1799" smtClean="0">
                <a:solidFill>
                  <a:prstClr val="white"/>
                </a:solidFill>
                <a:latin typeface="Roboto" pitchFamily="2" charset="0"/>
                <a:ea typeface="Roboto" pitchFamily="2" charset="0"/>
              </a:rPr>
              <a:t>Whiteboard </a:t>
            </a:r>
            <a:endParaRPr lang="en-US" sz="1799" dirty="0">
              <a:solidFill>
                <a:prstClr val="white"/>
              </a:solidFill>
              <a:latin typeface="Roboto" pitchFamily="2" charset="0"/>
              <a:ea typeface="Roboto" pitchFamily="2" charset="0"/>
            </a:endParaRPr>
          </a:p>
        </p:txBody>
      </p:sp>
      <p:sp>
        <p:nvSpPr>
          <p:cNvPr id="50" name="Rectangle 49"/>
          <p:cNvSpPr/>
          <p:nvPr/>
        </p:nvSpPr>
        <p:spPr>
          <a:xfrm>
            <a:off x="6097660" y="3614087"/>
            <a:ext cx="1781200" cy="461665"/>
          </a:xfrm>
          <a:prstGeom prst="rect">
            <a:avLst/>
          </a:prstGeom>
          <a:solidFill>
            <a:srgbClr val="222A35"/>
          </a:solidFill>
        </p:spPr>
        <p:txBody>
          <a:bodyPr wrap="square">
            <a:spAutoFit/>
          </a:bodyPr>
          <a:lstStyle/>
          <a:p>
            <a:pPr algn="just"/>
            <a:r>
              <a:rPr lang="en-US" sz="1200" smtClean="0">
                <a:solidFill>
                  <a:srgbClr val="35BEF0"/>
                </a:solidFill>
                <a:latin typeface="Roboto Light" pitchFamily="2" charset="0"/>
                <a:ea typeface="Roboto Light" pitchFamily="2" charset="0"/>
              </a:rPr>
              <a:t>Neo4J được biết đến với tên gọi Whiteboard. </a:t>
            </a:r>
            <a:endParaRPr lang="en-US" sz="1200" dirty="0">
              <a:solidFill>
                <a:srgbClr val="35BEF0"/>
              </a:solidFill>
              <a:latin typeface="Roboto Light" pitchFamily="2" charset="0"/>
              <a:ea typeface="Roboto Light" pitchFamily="2" charset="0"/>
            </a:endParaRPr>
          </a:p>
        </p:txBody>
      </p:sp>
      <p:sp>
        <p:nvSpPr>
          <p:cNvPr id="56" name="TextBox 55"/>
          <p:cNvSpPr txBox="1"/>
          <p:nvPr/>
        </p:nvSpPr>
        <p:spPr>
          <a:xfrm>
            <a:off x="8003972" y="3839163"/>
            <a:ext cx="1787037" cy="369204"/>
          </a:xfrm>
          <a:prstGeom prst="rect">
            <a:avLst/>
          </a:prstGeom>
          <a:solidFill>
            <a:srgbClr val="FF5050">
              <a:alpha val="78000"/>
            </a:srgbClr>
          </a:solidFill>
        </p:spPr>
        <p:txBody>
          <a:bodyPr wrap="square" rtlCol="0">
            <a:spAutoFit/>
          </a:bodyPr>
          <a:lstStyle/>
          <a:p>
            <a:r>
              <a:rPr lang="en-US" sz="1799" smtClean="0">
                <a:solidFill>
                  <a:prstClr val="white"/>
                </a:solidFill>
                <a:latin typeface="Roboto" pitchFamily="2" charset="0"/>
                <a:ea typeface="Roboto" pitchFamily="2" charset="0"/>
              </a:rPr>
              <a:t>Web interface</a:t>
            </a:r>
            <a:endParaRPr lang="en-US" sz="1799" dirty="0">
              <a:solidFill>
                <a:prstClr val="white"/>
              </a:solidFill>
              <a:latin typeface="Roboto" pitchFamily="2" charset="0"/>
              <a:ea typeface="Roboto" pitchFamily="2" charset="0"/>
            </a:endParaRPr>
          </a:p>
        </p:txBody>
      </p:sp>
      <p:sp>
        <p:nvSpPr>
          <p:cNvPr id="57" name="Rectangle 56"/>
          <p:cNvSpPr/>
          <p:nvPr/>
        </p:nvSpPr>
        <p:spPr>
          <a:xfrm>
            <a:off x="8003973" y="4275453"/>
            <a:ext cx="1787036" cy="646331"/>
          </a:xfrm>
          <a:prstGeom prst="rect">
            <a:avLst/>
          </a:prstGeom>
          <a:solidFill>
            <a:srgbClr val="222A35"/>
          </a:solidFill>
        </p:spPr>
        <p:txBody>
          <a:bodyPr wrap="square">
            <a:spAutoFit/>
          </a:bodyPr>
          <a:lstStyle/>
          <a:p>
            <a:pPr algn="just"/>
            <a:r>
              <a:rPr lang="en-US" sz="1200" smtClean="0">
                <a:solidFill>
                  <a:srgbClr val="FF5050"/>
                </a:solidFill>
                <a:latin typeface="Roboto Light" pitchFamily="2" charset="0"/>
                <a:ea typeface="Roboto Light" pitchFamily="2" charset="0"/>
              </a:rPr>
              <a:t>“Hướng dẫn cài đặt và sử dụng web interface của Neo4J”</a:t>
            </a:r>
            <a:r>
              <a:rPr lang="en-US" sz="1200">
                <a:solidFill>
                  <a:srgbClr val="FF5050"/>
                </a:solidFill>
                <a:latin typeface="Roboto Light" pitchFamily="2" charset="0"/>
                <a:ea typeface="Roboto Light" pitchFamily="2" charset="0"/>
              </a:rPr>
              <a:t> </a:t>
            </a:r>
            <a:endParaRPr lang="en-US" sz="1200" dirty="0">
              <a:solidFill>
                <a:srgbClr val="FF5050"/>
              </a:solidFill>
              <a:latin typeface="Roboto Light" pitchFamily="2" charset="0"/>
              <a:ea typeface="Roboto Light" pitchFamily="2" charset="0"/>
            </a:endParaRPr>
          </a:p>
        </p:txBody>
      </p:sp>
      <p:sp>
        <p:nvSpPr>
          <p:cNvPr id="63" name="TextBox 62"/>
          <p:cNvSpPr txBox="1"/>
          <p:nvPr/>
        </p:nvSpPr>
        <p:spPr>
          <a:xfrm>
            <a:off x="9953518" y="3189357"/>
            <a:ext cx="1943710" cy="369204"/>
          </a:xfrm>
          <a:prstGeom prst="rect">
            <a:avLst/>
          </a:prstGeom>
          <a:solidFill>
            <a:srgbClr val="9966FF">
              <a:alpha val="77647"/>
            </a:srgbClr>
          </a:solidFill>
        </p:spPr>
        <p:txBody>
          <a:bodyPr wrap="square" rtlCol="0">
            <a:spAutoFit/>
          </a:bodyPr>
          <a:lstStyle/>
          <a:p>
            <a:r>
              <a:rPr lang="en-US" sz="1799" smtClean="0">
                <a:solidFill>
                  <a:prstClr val="white"/>
                </a:solidFill>
                <a:latin typeface="Roboto" pitchFamily="2" charset="0"/>
                <a:ea typeface="Roboto" pitchFamily="2" charset="0"/>
              </a:rPr>
              <a:t>Query với Cypher</a:t>
            </a:r>
            <a:endParaRPr lang="en-US" sz="1799" dirty="0">
              <a:solidFill>
                <a:prstClr val="white"/>
              </a:solidFill>
              <a:latin typeface="Roboto" pitchFamily="2" charset="0"/>
              <a:ea typeface="Roboto" pitchFamily="2" charset="0"/>
            </a:endParaRPr>
          </a:p>
        </p:txBody>
      </p:sp>
      <p:sp>
        <p:nvSpPr>
          <p:cNvPr id="64" name="Rectangle 63"/>
          <p:cNvSpPr/>
          <p:nvPr/>
        </p:nvSpPr>
        <p:spPr>
          <a:xfrm>
            <a:off x="9953517" y="3660254"/>
            <a:ext cx="1943710" cy="830997"/>
          </a:xfrm>
          <a:prstGeom prst="rect">
            <a:avLst/>
          </a:prstGeom>
          <a:solidFill>
            <a:srgbClr val="222A35"/>
          </a:solidFill>
        </p:spPr>
        <p:txBody>
          <a:bodyPr wrap="square">
            <a:spAutoFit/>
          </a:bodyPr>
          <a:lstStyle/>
          <a:p>
            <a:pPr algn="just"/>
            <a:r>
              <a:rPr lang="en-US" sz="1200" smtClean="0">
                <a:solidFill>
                  <a:srgbClr val="AD85FC"/>
                </a:solidFill>
                <a:latin typeface="Roboto Light" pitchFamily="2" charset="0"/>
                <a:ea typeface="Roboto Light" pitchFamily="2" charset="0"/>
              </a:rPr>
              <a:t>“Sử dụng ngôn ngữ cypher để thực hiện các truy vấn trên đồ thị Neo4J”</a:t>
            </a:r>
            <a:r>
              <a:rPr lang="en-US" sz="1200">
                <a:solidFill>
                  <a:srgbClr val="AD85FC"/>
                </a:solidFill>
                <a:latin typeface="Roboto Light" pitchFamily="2" charset="0"/>
                <a:ea typeface="Roboto Light" pitchFamily="2" charset="0"/>
              </a:rPr>
              <a:t> </a:t>
            </a:r>
            <a:endParaRPr lang="en-US" sz="1200" dirty="0">
              <a:solidFill>
                <a:srgbClr val="AD85FC"/>
              </a:solidFill>
              <a:latin typeface="Roboto Light" pitchFamily="2" charset="0"/>
              <a:ea typeface="Roboto Light" pitchFamily="2" charset="0"/>
            </a:endParaRPr>
          </a:p>
        </p:txBody>
      </p:sp>
      <p:sp>
        <p:nvSpPr>
          <p:cNvPr id="71" name="TextBox 70"/>
          <p:cNvSpPr txBox="1"/>
          <p:nvPr/>
        </p:nvSpPr>
        <p:spPr>
          <a:xfrm>
            <a:off x="447587" y="2658465"/>
            <a:ext cx="3507189" cy="1446550"/>
          </a:xfrm>
          <a:prstGeom prst="rect">
            <a:avLst/>
          </a:prstGeom>
          <a:noFill/>
        </p:spPr>
        <p:txBody>
          <a:bodyPr wrap="square" rtlCol="0">
            <a:spAutoFit/>
          </a:bodyPr>
          <a:lstStyle/>
          <a:p>
            <a:r>
              <a:rPr lang="en-US" sz="8800" spc="-150" smtClean="0">
                <a:solidFill>
                  <a:prstClr val="black">
                    <a:lumMod val="75000"/>
                    <a:lumOff val="25000"/>
                  </a:prstClr>
                </a:solidFill>
                <a:latin typeface="Roboto Black" pitchFamily="2" charset="0"/>
                <a:ea typeface="Roboto Black" pitchFamily="2" charset="0"/>
              </a:rPr>
              <a:t>NEO4J</a:t>
            </a:r>
            <a:endParaRPr lang="en-US" sz="8800" spc="-150" dirty="0">
              <a:solidFill>
                <a:prstClr val="black">
                  <a:lumMod val="75000"/>
                  <a:lumOff val="25000"/>
                </a:prstClr>
              </a:solidFill>
              <a:latin typeface="Roboto Black" pitchFamily="2" charset="0"/>
              <a:ea typeface="Roboto Black" pitchFamily="2" charset="0"/>
            </a:endParaRPr>
          </a:p>
        </p:txBody>
      </p:sp>
      <p:cxnSp>
        <p:nvCxnSpPr>
          <p:cNvPr id="73" name="Straight Connector 72"/>
          <p:cNvCxnSpPr/>
          <p:nvPr/>
        </p:nvCxnSpPr>
        <p:spPr>
          <a:xfrm>
            <a:off x="648434" y="6380559"/>
            <a:ext cx="27355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99" y="1667373"/>
            <a:ext cx="1404179" cy="2081774"/>
          </a:xfrm>
          <a:prstGeom prst="rect">
            <a:avLst/>
          </a:prstGeom>
        </p:spPr>
      </p:pic>
      <p:pic>
        <p:nvPicPr>
          <p:cNvPr id="25" name="Picture 24"/>
          <p:cNvPicPr/>
          <p:nvPr/>
        </p:nvPicPr>
        <p:blipFill>
          <a:blip r:embed="rId4"/>
          <a:stretch>
            <a:fillRect/>
          </a:stretch>
        </p:blipFill>
        <p:spPr>
          <a:xfrm>
            <a:off x="6172948" y="1679656"/>
            <a:ext cx="1675083" cy="141968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7196" y="2467563"/>
            <a:ext cx="1716110" cy="11926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227" y="1644683"/>
            <a:ext cx="1905000" cy="1419225"/>
          </a:xfrm>
          <a:prstGeom prst="rect">
            <a:avLst/>
          </a:prstGeom>
        </p:spPr>
      </p:pic>
    </p:spTree>
    <p:extLst>
      <p:ext uri="{BB962C8B-B14F-4D97-AF65-F5344CB8AC3E}">
        <p14:creationId xmlns:p14="http://schemas.microsoft.com/office/powerpoint/2010/main" val="2634136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2" presetClass="entr" presetSubtype="4"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22" presetClass="entr" presetSubtype="4" fill="hold" nodeType="withEffect">
                                  <p:stCondLst>
                                    <p:cond delay="1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nodeType="withEffect">
                                  <p:stCondLst>
                                    <p:cond delay="200"/>
                                  </p:stCondLst>
                                  <p:childTnLst>
                                    <p:set>
                                      <p:cBhvr>
                                        <p:cTn id="16" dur="1" fill="hold">
                                          <p:stCondLst>
                                            <p:cond delay="0"/>
                                          </p:stCondLst>
                                        </p:cTn>
                                        <p:tgtEl>
                                          <p:spTgt spid="79"/>
                                        </p:tgtEl>
                                        <p:attrNameLst>
                                          <p:attrName>style.visibility</p:attrName>
                                        </p:attrNameLst>
                                      </p:cBhvr>
                                      <p:to>
                                        <p:strVal val="visible"/>
                                      </p:to>
                                    </p:set>
                                    <p:animEffect transition="in" filter="wipe(down)">
                                      <p:cBhvr>
                                        <p:cTn id="17" dur="500"/>
                                        <p:tgtEl>
                                          <p:spTgt spid="79"/>
                                        </p:tgtEl>
                                      </p:cBhvr>
                                    </p:animEffect>
                                  </p:childTnLst>
                                </p:cTn>
                              </p:par>
                              <p:par>
                                <p:cTn id="18" presetID="22" presetClass="entr" presetSubtype="4" fill="hold" nodeType="withEffect">
                                  <p:stCondLst>
                                    <p:cond delay="30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par>
                                <p:cTn id="21" presetID="2" presetClass="entr" presetSubtype="4" decel="100000" fill="hold" grpId="0" nodeType="withEffect">
                                  <p:stCondLst>
                                    <p:cond delay="6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ppt_x"/>
                                          </p:val>
                                        </p:tav>
                                        <p:tav tm="100000">
                                          <p:val>
                                            <p:strVal val="#ppt_x"/>
                                          </p:val>
                                        </p:tav>
                                      </p:tavLst>
                                    </p:anim>
                                    <p:anim calcmode="lin" valueType="num">
                                      <p:cBhvr additive="base">
                                        <p:cTn id="24" dur="10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1000" fill="hold"/>
                                        <p:tgtEl>
                                          <p:spTgt spid="64"/>
                                        </p:tgtEl>
                                        <p:attrNameLst>
                                          <p:attrName>ppt_x</p:attrName>
                                        </p:attrNameLst>
                                      </p:cBhvr>
                                      <p:tavLst>
                                        <p:tav tm="0">
                                          <p:val>
                                            <p:strVal val="#ppt_x"/>
                                          </p:val>
                                        </p:tav>
                                        <p:tav tm="100000">
                                          <p:val>
                                            <p:strVal val="#ppt_x"/>
                                          </p:val>
                                        </p:tav>
                                      </p:tavLst>
                                    </p:anim>
                                    <p:anim calcmode="lin" valueType="num">
                                      <p:cBhvr additive="base">
                                        <p:cTn id="28" dur="10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1000" fill="hold"/>
                                        <p:tgtEl>
                                          <p:spTgt spid="56"/>
                                        </p:tgtEl>
                                        <p:attrNameLst>
                                          <p:attrName>ppt_x</p:attrName>
                                        </p:attrNameLst>
                                      </p:cBhvr>
                                      <p:tavLst>
                                        <p:tav tm="0">
                                          <p:val>
                                            <p:strVal val="#ppt_x"/>
                                          </p:val>
                                        </p:tav>
                                        <p:tav tm="100000">
                                          <p:val>
                                            <p:strVal val="#ppt_x"/>
                                          </p:val>
                                        </p:tav>
                                      </p:tavLst>
                                    </p:anim>
                                    <p:anim calcmode="lin" valueType="num">
                                      <p:cBhvr additive="base">
                                        <p:cTn id="32" dur="10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1000" fill="hold"/>
                                        <p:tgtEl>
                                          <p:spTgt spid="57"/>
                                        </p:tgtEl>
                                        <p:attrNameLst>
                                          <p:attrName>ppt_x</p:attrName>
                                        </p:attrNameLst>
                                      </p:cBhvr>
                                      <p:tavLst>
                                        <p:tav tm="0">
                                          <p:val>
                                            <p:strVal val="#ppt_x"/>
                                          </p:val>
                                        </p:tav>
                                        <p:tav tm="100000">
                                          <p:val>
                                            <p:strVal val="#ppt_x"/>
                                          </p:val>
                                        </p:tav>
                                      </p:tavLst>
                                    </p:anim>
                                    <p:anim calcmode="lin" valueType="num">
                                      <p:cBhvr additive="base">
                                        <p:cTn id="36" dur="10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1000" fill="hold"/>
                                        <p:tgtEl>
                                          <p:spTgt spid="49"/>
                                        </p:tgtEl>
                                        <p:attrNameLst>
                                          <p:attrName>ppt_x</p:attrName>
                                        </p:attrNameLst>
                                      </p:cBhvr>
                                      <p:tavLst>
                                        <p:tav tm="0">
                                          <p:val>
                                            <p:strVal val="#ppt_x"/>
                                          </p:val>
                                        </p:tav>
                                        <p:tav tm="100000">
                                          <p:val>
                                            <p:strVal val="#ppt_x"/>
                                          </p:val>
                                        </p:tav>
                                      </p:tavLst>
                                    </p:anim>
                                    <p:anim calcmode="lin" valueType="num">
                                      <p:cBhvr additive="base">
                                        <p:cTn id="40" dur="10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000" fill="hold"/>
                                        <p:tgtEl>
                                          <p:spTgt spid="50"/>
                                        </p:tgtEl>
                                        <p:attrNameLst>
                                          <p:attrName>ppt_x</p:attrName>
                                        </p:attrNameLst>
                                      </p:cBhvr>
                                      <p:tavLst>
                                        <p:tav tm="0">
                                          <p:val>
                                            <p:strVal val="#ppt_x"/>
                                          </p:val>
                                        </p:tav>
                                        <p:tav tm="100000">
                                          <p:val>
                                            <p:strVal val="#ppt_x"/>
                                          </p:val>
                                        </p:tav>
                                      </p:tavLst>
                                    </p:anim>
                                    <p:anim calcmode="lin" valueType="num">
                                      <p:cBhvr additive="base">
                                        <p:cTn id="44" dur="10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40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1000" fill="hold"/>
                                        <p:tgtEl>
                                          <p:spTgt spid="42"/>
                                        </p:tgtEl>
                                        <p:attrNameLst>
                                          <p:attrName>ppt_x</p:attrName>
                                        </p:attrNameLst>
                                      </p:cBhvr>
                                      <p:tavLst>
                                        <p:tav tm="0">
                                          <p:val>
                                            <p:strVal val="#ppt_x"/>
                                          </p:val>
                                        </p:tav>
                                        <p:tav tm="100000">
                                          <p:val>
                                            <p:strVal val="#ppt_x"/>
                                          </p:val>
                                        </p:tav>
                                      </p:tavLst>
                                    </p:anim>
                                    <p:anim calcmode="lin" valueType="num">
                                      <p:cBhvr additive="base">
                                        <p:cTn id="48" dur="1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60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1000" fill="hold"/>
                                        <p:tgtEl>
                                          <p:spTgt spid="43"/>
                                        </p:tgtEl>
                                        <p:attrNameLst>
                                          <p:attrName>ppt_x</p:attrName>
                                        </p:attrNameLst>
                                      </p:cBhvr>
                                      <p:tavLst>
                                        <p:tav tm="0">
                                          <p:val>
                                            <p:strVal val="#ppt_x"/>
                                          </p:val>
                                        </p:tav>
                                        <p:tav tm="100000">
                                          <p:val>
                                            <p:strVal val="#ppt_x"/>
                                          </p:val>
                                        </p:tav>
                                      </p:tavLst>
                                    </p:anim>
                                    <p:anim calcmode="lin" valueType="num">
                                      <p:cBhvr additive="base">
                                        <p:cTn id="52" dur="1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20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1000" fill="hold"/>
                                        <p:tgtEl>
                                          <p:spTgt spid="4"/>
                                        </p:tgtEl>
                                        <p:attrNameLst>
                                          <p:attrName>ppt_x</p:attrName>
                                        </p:attrNameLst>
                                      </p:cBhvr>
                                      <p:tavLst>
                                        <p:tav tm="0">
                                          <p:val>
                                            <p:strVal val="#ppt_x"/>
                                          </p:val>
                                        </p:tav>
                                        <p:tav tm="100000">
                                          <p:val>
                                            <p:strVal val="#ppt_x"/>
                                          </p:val>
                                        </p:tav>
                                      </p:tavLst>
                                    </p:anim>
                                    <p:anim calcmode="lin" valueType="num">
                                      <p:cBhvr additive="base">
                                        <p:cTn id="56" dur="10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1000" fill="hold"/>
                                        <p:tgtEl>
                                          <p:spTgt spid="25"/>
                                        </p:tgtEl>
                                        <p:attrNameLst>
                                          <p:attrName>ppt_x</p:attrName>
                                        </p:attrNameLst>
                                      </p:cBhvr>
                                      <p:tavLst>
                                        <p:tav tm="0">
                                          <p:val>
                                            <p:strVal val="#ppt_x"/>
                                          </p:val>
                                        </p:tav>
                                        <p:tav tm="100000">
                                          <p:val>
                                            <p:strVal val="#ppt_x"/>
                                          </p:val>
                                        </p:tav>
                                      </p:tavLst>
                                    </p:anim>
                                    <p:anim calcmode="lin" valueType="num">
                                      <p:cBhvr additive="base">
                                        <p:cTn id="60" dur="10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3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1000" fill="hold"/>
                                        <p:tgtEl>
                                          <p:spTgt spid="5"/>
                                        </p:tgtEl>
                                        <p:attrNameLst>
                                          <p:attrName>ppt_x</p:attrName>
                                        </p:attrNameLst>
                                      </p:cBhvr>
                                      <p:tavLst>
                                        <p:tav tm="0">
                                          <p:val>
                                            <p:strVal val="#ppt_x"/>
                                          </p:val>
                                        </p:tav>
                                        <p:tav tm="100000">
                                          <p:val>
                                            <p:strVal val="#ppt_x"/>
                                          </p:val>
                                        </p:tav>
                                      </p:tavLst>
                                    </p:anim>
                                    <p:anim calcmode="lin" valueType="num">
                                      <p:cBhvr additive="base">
                                        <p:cTn id="64" dur="10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1000" fill="hold"/>
                                        <p:tgtEl>
                                          <p:spTgt spid="6"/>
                                        </p:tgtEl>
                                        <p:attrNameLst>
                                          <p:attrName>ppt_x</p:attrName>
                                        </p:attrNameLst>
                                      </p:cBhvr>
                                      <p:tavLst>
                                        <p:tav tm="0">
                                          <p:val>
                                            <p:strVal val="#ppt_x"/>
                                          </p:val>
                                        </p:tav>
                                        <p:tav tm="100000">
                                          <p:val>
                                            <p:strVal val="#ppt_x"/>
                                          </p:val>
                                        </p:tav>
                                      </p:tavLst>
                                    </p:anim>
                                    <p:anim calcmode="lin" valueType="num">
                                      <p:cBhvr additive="base">
                                        <p:cTn id="6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6" grpId="0" animBg="1"/>
      <p:bldP spid="57" grpId="0" animBg="1"/>
      <p:bldP spid="63" grpId="0" animBg="1"/>
      <p:bldP spid="64" grpId="0" animBg="1"/>
      <p:bldP spid="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5"/>
          <p:cNvSpPr>
            <a:spLocks/>
          </p:cNvSpPr>
          <p:nvPr/>
        </p:nvSpPr>
        <p:spPr bwMode="auto">
          <a:xfrm>
            <a:off x="2237318" y="3943351"/>
            <a:ext cx="357716"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3"/>
                </a:moveTo>
                <a:cubicBezTo>
                  <a:pt x="20633" y="3223"/>
                  <a:pt x="20946" y="3385"/>
                  <a:pt x="21208" y="3714"/>
                </a:cubicBezTo>
                <a:cubicBezTo>
                  <a:pt x="21470" y="4043"/>
                  <a:pt x="21600" y="4428"/>
                  <a:pt x="21600" y="4865"/>
                </a:cubicBezTo>
                <a:lnTo>
                  <a:pt x="21600" y="19983"/>
                </a:lnTo>
                <a:cubicBezTo>
                  <a:pt x="21600" y="20421"/>
                  <a:pt x="21470" y="20804"/>
                  <a:pt x="21208" y="21121"/>
                </a:cubicBezTo>
                <a:cubicBezTo>
                  <a:pt x="20946" y="21440"/>
                  <a:pt x="20633" y="21599"/>
                  <a:pt x="20263" y="21599"/>
                </a:cubicBezTo>
                <a:lnTo>
                  <a:pt x="1348" y="21599"/>
                </a:lnTo>
                <a:cubicBezTo>
                  <a:pt x="981" y="21599"/>
                  <a:pt x="662" y="21440"/>
                  <a:pt x="398" y="21121"/>
                </a:cubicBezTo>
                <a:cubicBezTo>
                  <a:pt x="134" y="20804"/>
                  <a:pt x="0" y="20421"/>
                  <a:pt x="0" y="19983"/>
                </a:cubicBezTo>
                <a:lnTo>
                  <a:pt x="0" y="4865"/>
                </a:lnTo>
                <a:cubicBezTo>
                  <a:pt x="0" y="4428"/>
                  <a:pt x="134" y="4043"/>
                  <a:pt x="398" y="3714"/>
                </a:cubicBezTo>
                <a:cubicBezTo>
                  <a:pt x="662" y="3385"/>
                  <a:pt x="981" y="3223"/>
                  <a:pt x="1348"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5" y="19184"/>
                </a:moveTo>
                <a:cubicBezTo>
                  <a:pt x="11572" y="19184"/>
                  <a:pt x="12299" y="19003"/>
                  <a:pt x="12987" y="18649"/>
                </a:cubicBezTo>
                <a:cubicBezTo>
                  <a:pt x="13673" y="18295"/>
                  <a:pt x="14270" y="17810"/>
                  <a:pt x="14775" y="17196"/>
                </a:cubicBezTo>
                <a:cubicBezTo>
                  <a:pt x="15279" y="16581"/>
                  <a:pt x="15678" y="15862"/>
                  <a:pt x="15974" y="15048"/>
                </a:cubicBezTo>
                <a:cubicBezTo>
                  <a:pt x="16270" y="14235"/>
                  <a:pt x="16420" y="13355"/>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5" y="5667"/>
                </a:cubicBezTo>
                <a:cubicBezTo>
                  <a:pt x="10039" y="5667"/>
                  <a:pt x="9312"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5"/>
                  <a:pt x="5330" y="14235"/>
                  <a:pt x="5626" y="15048"/>
                </a:cubicBezTo>
                <a:cubicBezTo>
                  <a:pt x="5922" y="15862"/>
                  <a:pt x="6324" y="16581"/>
                  <a:pt x="6828" y="17196"/>
                </a:cubicBezTo>
                <a:cubicBezTo>
                  <a:pt x="7332" y="17810"/>
                  <a:pt x="7930" y="18295"/>
                  <a:pt x="8620" y="18649"/>
                </a:cubicBezTo>
                <a:cubicBezTo>
                  <a:pt x="9312" y="19006"/>
                  <a:pt x="10039" y="19184"/>
                  <a:pt x="10805" y="19184"/>
                </a:cubicBezTo>
                <a:moveTo>
                  <a:pt x="10805" y="7833"/>
                </a:moveTo>
                <a:cubicBezTo>
                  <a:pt x="11337" y="7833"/>
                  <a:pt x="11834" y="7953"/>
                  <a:pt x="12295" y="8191"/>
                </a:cubicBezTo>
                <a:cubicBezTo>
                  <a:pt x="12755" y="8432"/>
                  <a:pt x="13159" y="8755"/>
                  <a:pt x="13502" y="9169"/>
                </a:cubicBezTo>
                <a:cubicBezTo>
                  <a:pt x="13847" y="9583"/>
                  <a:pt x="14118" y="10069"/>
                  <a:pt x="14317" y="10624"/>
                </a:cubicBezTo>
                <a:cubicBezTo>
                  <a:pt x="14515" y="11184"/>
                  <a:pt x="14615" y="11780"/>
                  <a:pt x="14615" y="12422"/>
                </a:cubicBezTo>
                <a:cubicBezTo>
                  <a:pt x="14615" y="13056"/>
                  <a:pt x="14515" y="13650"/>
                  <a:pt x="14317" y="14205"/>
                </a:cubicBezTo>
                <a:cubicBezTo>
                  <a:pt x="14118" y="14756"/>
                  <a:pt x="13847" y="15245"/>
                  <a:pt x="13502" y="15667"/>
                </a:cubicBezTo>
                <a:cubicBezTo>
                  <a:pt x="13159" y="16091"/>
                  <a:pt x="12752" y="16419"/>
                  <a:pt x="12290" y="16661"/>
                </a:cubicBezTo>
                <a:cubicBezTo>
                  <a:pt x="11825" y="16899"/>
                  <a:pt x="11330" y="17017"/>
                  <a:pt x="10805" y="17017"/>
                </a:cubicBezTo>
                <a:cubicBezTo>
                  <a:pt x="10275" y="17017"/>
                  <a:pt x="9778" y="16899"/>
                  <a:pt x="9312" y="16661"/>
                </a:cubicBezTo>
                <a:cubicBezTo>
                  <a:pt x="8848" y="16419"/>
                  <a:pt x="8444" y="16091"/>
                  <a:pt x="8101" y="15667"/>
                </a:cubicBezTo>
                <a:cubicBezTo>
                  <a:pt x="7756" y="15245"/>
                  <a:pt x="7484" y="14755"/>
                  <a:pt x="7286" y="14199"/>
                </a:cubicBezTo>
                <a:cubicBezTo>
                  <a:pt x="7085" y="13641"/>
                  <a:pt x="6985" y="13045"/>
                  <a:pt x="6985" y="12422"/>
                </a:cubicBezTo>
                <a:cubicBezTo>
                  <a:pt x="6985" y="11780"/>
                  <a:pt x="7085" y="11184"/>
                  <a:pt x="7286" y="10624"/>
                </a:cubicBezTo>
                <a:cubicBezTo>
                  <a:pt x="7484" y="10068"/>
                  <a:pt x="7756" y="9583"/>
                  <a:pt x="8101" y="9169"/>
                </a:cubicBezTo>
                <a:cubicBezTo>
                  <a:pt x="8444" y="8755"/>
                  <a:pt x="8848" y="8432"/>
                  <a:pt x="9312" y="8191"/>
                </a:cubicBezTo>
                <a:cubicBezTo>
                  <a:pt x="9778" y="7953"/>
                  <a:pt x="10275" y="7833"/>
                  <a:pt x="10805" y="7833"/>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30" name="AutoShape 6"/>
          <p:cNvSpPr>
            <a:spLocks/>
          </p:cNvSpPr>
          <p:nvPr/>
        </p:nvSpPr>
        <p:spPr bwMode="auto">
          <a:xfrm>
            <a:off x="3543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Video</a:t>
            </a:r>
            <a:endParaRPr lang="es-ES" sz="2400">
              <a:solidFill>
                <a:prstClr val="black"/>
              </a:solidFill>
              <a:ea typeface="ＭＳ Ｐゴシック" charset="0"/>
              <a:cs typeface="Calibri" charset="0"/>
              <a:sym typeface="Calibri" charset="0"/>
            </a:endParaRPr>
          </a:p>
        </p:txBody>
      </p:sp>
      <p:sp>
        <p:nvSpPr>
          <p:cNvPr id="26631" name="AutoShape 7"/>
          <p:cNvSpPr>
            <a:spLocks/>
          </p:cNvSpPr>
          <p:nvPr/>
        </p:nvSpPr>
        <p:spPr bwMode="auto">
          <a:xfrm>
            <a:off x="3547534"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4" name="AutoShape 10"/>
          <p:cNvSpPr>
            <a:spLocks/>
          </p:cNvSpPr>
          <p:nvPr/>
        </p:nvSpPr>
        <p:spPr bwMode="auto">
          <a:xfrm>
            <a:off x="7167034" y="4347633"/>
            <a:ext cx="1367367"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Marketing</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6" name="AutoShape 12"/>
          <p:cNvSpPr>
            <a:spLocks/>
          </p:cNvSpPr>
          <p:nvPr/>
        </p:nvSpPr>
        <p:spPr bwMode="auto">
          <a:xfrm>
            <a:off x="17272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Photography</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1556736" y="602191"/>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NEO4J là gì?</a:t>
            </a:r>
            <a:endParaRPr lang="es-ES" sz="2400">
              <a:solidFill>
                <a:prstClr val="black"/>
              </a:solidFill>
              <a:ea typeface="ＭＳ Ｐゴシック" charset="0"/>
              <a:cs typeface="Calibri" charset="0"/>
              <a:sym typeface="Calibri" charset="0"/>
            </a:endParaRPr>
          </a:p>
        </p:txBody>
      </p:sp>
      <p:sp>
        <p:nvSpPr>
          <p:cNvPr id="26646" name="AutoShape 22"/>
          <p:cNvSpPr>
            <a:spLocks/>
          </p:cNvSpPr>
          <p:nvPr/>
        </p:nvSpPr>
        <p:spPr bwMode="auto">
          <a:xfrm>
            <a:off x="1556736" y="1247775"/>
            <a:ext cx="8902700" cy="18997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a:lnSpc>
                <a:spcPct val="120000"/>
              </a:lnSpc>
              <a:spcBef>
                <a:spcPts val="800"/>
              </a:spcBef>
            </a:pPr>
            <a:r>
              <a:rPr lang="es-ES" altLang="en-US" sz="2000" smtClean="0">
                <a:solidFill>
                  <a:srgbClr val="6F6F6F"/>
                </a:solidFill>
                <a:latin typeface="Lato Regular" charset="0"/>
                <a:sym typeface="Lato Regular" charset="0"/>
              </a:rPr>
              <a:t>Neo4j là một cơ sở dữ liệu NoSQL dạng đồ thị mã nguồn mở được xây dựng bằng Java và Scala do tập đoàn Neo technology tài trợ. Được phát triển từ năm 2003 và được tách ra thành dự án mã nguồn mở năm 2007. Được sử dụng rộng rãi trong nhiều lĩnh vực như: software analytics, các nghiên cứu khoa học, định tuyến, tổ chức và quản lý dự án, tư vấn, social networks…</a:t>
            </a:r>
          </a:p>
          <a:p>
            <a:pPr algn="just" eaLnBrk="1">
              <a:lnSpc>
                <a:spcPct val="120000"/>
              </a:lnSpc>
              <a:spcBef>
                <a:spcPts val="800"/>
              </a:spcBef>
            </a:pPr>
            <a:r>
              <a:rPr lang="es-ES" altLang="en-US" sz="2000" smtClean="0">
                <a:solidFill>
                  <a:srgbClr val="6F6F6F"/>
                </a:solidFill>
                <a:latin typeface="Lato Regular" charset="0"/>
                <a:sym typeface="Lato Regular" charset="0"/>
              </a:rPr>
              <a:t> </a:t>
            </a:r>
            <a:endParaRPr lang="es-ES" altLang="en-US" sz="2000"/>
          </a:p>
        </p:txBody>
      </p:sp>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pic>
        <p:nvPicPr>
          <p:cNvPr id="30" name="Picture 29"/>
          <p:cNvPicPr/>
          <p:nvPr/>
        </p:nvPicPr>
        <p:blipFill>
          <a:blip r:embed="rId2"/>
          <a:stretch>
            <a:fillRect/>
          </a:stretch>
        </p:blipFill>
        <p:spPr>
          <a:xfrm>
            <a:off x="3092451" y="3116299"/>
            <a:ext cx="5727789" cy="3511462"/>
          </a:xfrm>
          <a:prstGeom prst="rect">
            <a:avLst/>
          </a:prstGeom>
        </p:spPr>
      </p:pic>
    </p:spTree>
    <p:extLst>
      <p:ext uri="{BB962C8B-B14F-4D97-AF65-F5344CB8AC3E}">
        <p14:creationId xmlns:p14="http://schemas.microsoft.com/office/powerpoint/2010/main" val="405567515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AC8A3354-35A3-4475-B622-72BE953716D5}" type="slidenum">
              <a:rPr lang="id-ID" smtClean="0">
                <a:solidFill>
                  <a:srgbClr val="FFFFFF"/>
                </a:solidFill>
              </a:rPr>
              <a:pPr/>
              <a:t>8</a:t>
            </a:fld>
            <a:endParaRPr lang="id-ID">
              <a:solidFill>
                <a:srgbClr val="FFFFFF"/>
              </a:solidFill>
            </a:endParaRPr>
          </a:p>
        </p:txBody>
      </p:sp>
      <p:sp>
        <p:nvSpPr>
          <p:cNvPr id="36" name="Oval 35"/>
          <p:cNvSpPr/>
          <p:nvPr/>
        </p:nvSpPr>
        <p:spPr>
          <a:xfrm>
            <a:off x="803240"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4" name="Freeform 5"/>
          <p:cNvSpPr>
            <a:spLocks/>
          </p:cNvSpPr>
          <p:nvPr/>
        </p:nvSpPr>
        <p:spPr bwMode="auto">
          <a:xfrm>
            <a:off x="753219"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8" name="Oval 37"/>
          <p:cNvSpPr/>
          <p:nvPr/>
        </p:nvSpPr>
        <p:spPr>
          <a:xfrm>
            <a:off x="4005049" y="1154447"/>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5" name="Freeform 5"/>
          <p:cNvSpPr>
            <a:spLocks/>
          </p:cNvSpPr>
          <p:nvPr/>
        </p:nvSpPr>
        <p:spPr bwMode="auto">
          <a:xfrm rot="16200000">
            <a:off x="3946514" y="2022589"/>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9" name="Oval 38"/>
          <p:cNvSpPr/>
          <p:nvPr/>
        </p:nvSpPr>
        <p:spPr>
          <a:xfrm>
            <a:off x="6701961"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6" name="Freeform 5"/>
          <p:cNvSpPr>
            <a:spLocks/>
          </p:cNvSpPr>
          <p:nvPr/>
        </p:nvSpPr>
        <p:spPr bwMode="auto">
          <a:xfrm flipH="1">
            <a:off x="7586161"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0" name="Oval 39"/>
          <p:cNvSpPr/>
          <p:nvPr/>
        </p:nvSpPr>
        <p:spPr>
          <a:xfrm>
            <a:off x="9550787"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7" name="Freeform 5"/>
          <p:cNvSpPr>
            <a:spLocks/>
          </p:cNvSpPr>
          <p:nvPr/>
        </p:nvSpPr>
        <p:spPr bwMode="auto">
          <a:xfrm rot="5400000" flipH="1">
            <a:off x="10426473" y="2076298"/>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8" name="TextBox 47"/>
          <p:cNvSpPr txBox="1"/>
          <p:nvPr/>
        </p:nvSpPr>
        <p:spPr>
          <a:xfrm>
            <a:off x="100408" y="3338193"/>
            <a:ext cx="3474028" cy="707886"/>
          </a:xfrm>
          <a:prstGeom prst="rect">
            <a:avLst/>
          </a:prstGeom>
          <a:noFill/>
        </p:spPr>
        <p:txBody>
          <a:bodyPr wrap="none" rtlCol="0">
            <a:spAutoFit/>
          </a:bodyPr>
          <a:lstStyle/>
          <a:p>
            <a:pPr algn="ctr"/>
            <a:r>
              <a:rPr lang="en-US" sz="2000" smtClean="0">
                <a:solidFill>
                  <a:srgbClr val="0A0A0A"/>
                </a:solidFill>
                <a:latin typeface="Raleway"/>
              </a:rPr>
              <a:t>Mô hình biểu diễn dưới dạng</a:t>
            </a:r>
          </a:p>
          <a:p>
            <a:pPr algn="ctr"/>
            <a:r>
              <a:rPr lang="en-US" sz="2000" smtClean="0">
                <a:solidFill>
                  <a:srgbClr val="0A0A0A"/>
                </a:solidFill>
                <a:latin typeface="Raleway"/>
              </a:rPr>
              <a:t> đồ thị trực quan</a:t>
            </a:r>
            <a:endParaRPr lang="id-ID" sz="2000" dirty="0">
              <a:solidFill>
                <a:srgbClr val="0A0A0A"/>
              </a:solidFill>
              <a:latin typeface="Raleway"/>
            </a:endParaRPr>
          </a:p>
        </p:txBody>
      </p:sp>
      <p:sp>
        <p:nvSpPr>
          <p:cNvPr id="49" name="TextBox 48"/>
          <p:cNvSpPr txBox="1"/>
          <p:nvPr/>
        </p:nvSpPr>
        <p:spPr>
          <a:xfrm>
            <a:off x="451824" y="4107320"/>
            <a:ext cx="2610832" cy="1754326"/>
          </a:xfrm>
          <a:prstGeom prst="rect">
            <a:avLst/>
          </a:prstGeom>
          <a:noFill/>
        </p:spPr>
        <p:txBody>
          <a:bodyPr wrap="square" rtlCol="0">
            <a:spAutoFit/>
          </a:bodyPr>
          <a:lstStyle/>
          <a:p>
            <a:pPr algn="ctr"/>
            <a:r>
              <a:rPr lang="en-US" smtClean="0">
                <a:solidFill>
                  <a:srgbClr val="878787"/>
                </a:solidFill>
              </a:rPr>
              <a:t>Thay vì làm việc với các bảng cột, dòng người lập trình sẽ làm việc với trên mạng lưới đồ thị bao gồm các nút, cạnh và thuộc tính.</a:t>
            </a:r>
            <a:endParaRPr lang="en-US" dirty="0">
              <a:solidFill>
                <a:srgbClr val="878787"/>
              </a:solidFill>
            </a:endParaRPr>
          </a:p>
        </p:txBody>
      </p:sp>
      <p:cxnSp>
        <p:nvCxnSpPr>
          <p:cNvPr id="50" name="Straight Connector 49"/>
          <p:cNvCxnSpPr/>
          <p:nvPr/>
        </p:nvCxnSpPr>
        <p:spPr>
          <a:xfrm>
            <a:off x="1090810" y="4066422"/>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23566" y="3354441"/>
            <a:ext cx="2190023" cy="400110"/>
          </a:xfrm>
          <a:prstGeom prst="rect">
            <a:avLst/>
          </a:prstGeom>
          <a:noFill/>
        </p:spPr>
        <p:txBody>
          <a:bodyPr wrap="none" rtlCol="0">
            <a:spAutoFit/>
          </a:bodyPr>
          <a:lstStyle/>
          <a:p>
            <a:pPr algn="ctr"/>
            <a:r>
              <a:rPr lang="en-US" sz="2000" smtClean="0">
                <a:solidFill>
                  <a:srgbClr val="0A0A0A"/>
                </a:solidFill>
                <a:latin typeface="Raleway"/>
              </a:rPr>
              <a:t>Dễ dàng mở rộng</a:t>
            </a:r>
            <a:endParaRPr lang="id-ID" sz="2000" dirty="0">
              <a:solidFill>
                <a:srgbClr val="0A0A0A"/>
              </a:solidFill>
              <a:latin typeface="Raleway"/>
            </a:endParaRPr>
          </a:p>
        </p:txBody>
      </p:sp>
      <p:cxnSp>
        <p:nvCxnSpPr>
          <p:cNvPr id="71" name="Straight Connector 70"/>
          <p:cNvCxnSpPr/>
          <p:nvPr/>
        </p:nvCxnSpPr>
        <p:spPr>
          <a:xfrm>
            <a:off x="4371966" y="4082670"/>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620090" y="3361077"/>
            <a:ext cx="2505815" cy="707886"/>
          </a:xfrm>
          <a:prstGeom prst="rect">
            <a:avLst/>
          </a:prstGeom>
          <a:noFill/>
        </p:spPr>
        <p:txBody>
          <a:bodyPr wrap="none" rtlCol="0">
            <a:spAutoFit/>
          </a:bodyPr>
          <a:lstStyle/>
          <a:p>
            <a:pPr algn="ctr"/>
            <a:r>
              <a:rPr lang="en-US" sz="2000" smtClean="0">
                <a:solidFill>
                  <a:srgbClr val="0A0A0A"/>
                </a:solidFill>
                <a:latin typeface="Raleway"/>
              </a:rPr>
              <a:t>Truy vấn tốc độ cao</a:t>
            </a:r>
          </a:p>
          <a:p>
            <a:pPr algn="ctr"/>
            <a:r>
              <a:rPr lang="en-US" sz="2000">
                <a:solidFill>
                  <a:srgbClr val="0A0A0A"/>
                </a:solidFill>
                <a:latin typeface="Raleway"/>
              </a:rPr>
              <a:t>t</a:t>
            </a:r>
            <a:r>
              <a:rPr lang="en-US" sz="2000" smtClean="0">
                <a:solidFill>
                  <a:srgbClr val="0A0A0A"/>
                </a:solidFill>
                <a:latin typeface="Raleway"/>
              </a:rPr>
              <a:t>hông qua traversals</a:t>
            </a:r>
            <a:endParaRPr lang="id-ID" sz="2000" dirty="0">
              <a:solidFill>
                <a:srgbClr val="0A0A0A"/>
              </a:solidFill>
              <a:latin typeface="Raleway"/>
            </a:endParaRPr>
          </a:p>
        </p:txBody>
      </p:sp>
      <p:cxnSp>
        <p:nvCxnSpPr>
          <p:cNvPr id="76" name="Straight Connector 75"/>
          <p:cNvCxnSpPr/>
          <p:nvPr/>
        </p:nvCxnSpPr>
        <p:spPr>
          <a:xfrm>
            <a:off x="7126393" y="408930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521829" y="3387807"/>
            <a:ext cx="2392257" cy="400110"/>
          </a:xfrm>
          <a:prstGeom prst="rect">
            <a:avLst/>
          </a:prstGeom>
          <a:noFill/>
        </p:spPr>
        <p:txBody>
          <a:bodyPr wrap="none" rtlCol="0">
            <a:spAutoFit/>
          </a:bodyPr>
          <a:lstStyle/>
          <a:p>
            <a:pPr algn="ctr"/>
            <a:r>
              <a:rPr lang="en-US" sz="2000" smtClean="0">
                <a:solidFill>
                  <a:srgbClr val="0A0A0A"/>
                </a:solidFill>
                <a:latin typeface="Raleway"/>
              </a:rPr>
              <a:t>Đảm bảo tính ACID</a:t>
            </a:r>
            <a:endParaRPr lang="id-ID" sz="2000" dirty="0">
              <a:solidFill>
                <a:srgbClr val="0A0A0A"/>
              </a:solidFill>
              <a:latin typeface="Raleway"/>
            </a:endParaRPr>
          </a:p>
        </p:txBody>
      </p:sp>
      <p:sp>
        <p:nvSpPr>
          <p:cNvPr id="79" name="TextBox 78"/>
          <p:cNvSpPr txBox="1"/>
          <p:nvPr/>
        </p:nvSpPr>
        <p:spPr>
          <a:xfrm>
            <a:off x="9583708" y="4140559"/>
            <a:ext cx="2215300" cy="1477328"/>
          </a:xfrm>
          <a:prstGeom prst="rect">
            <a:avLst/>
          </a:prstGeom>
          <a:noFill/>
        </p:spPr>
        <p:txBody>
          <a:bodyPr wrap="square" rtlCol="0">
            <a:spAutoFit/>
          </a:bodyPr>
          <a:lstStyle/>
          <a:p>
            <a:pPr algn="ctr"/>
            <a:r>
              <a:rPr lang="en-US" smtClean="0">
                <a:solidFill>
                  <a:srgbClr val="878787"/>
                </a:solidFill>
              </a:rPr>
              <a:t>ACID là nên tảng của cơ sở dữ liệu có tính tin cậy: Atomicity, Consistency, Isolation, Durability</a:t>
            </a:r>
          </a:p>
        </p:txBody>
      </p:sp>
      <p:cxnSp>
        <p:nvCxnSpPr>
          <p:cNvPr id="80" name="Straight Connector 79"/>
          <p:cNvCxnSpPr/>
          <p:nvPr/>
        </p:nvCxnSpPr>
        <p:spPr>
          <a:xfrm>
            <a:off x="9971358" y="411603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1487890" y="1784136"/>
            <a:ext cx="488678" cy="702331"/>
            <a:chOff x="-3175" y="-3175"/>
            <a:chExt cx="341313" cy="490538"/>
          </a:xfrm>
          <a:solidFill>
            <a:schemeClr val="accent1"/>
          </a:solidFill>
        </p:grpSpPr>
        <p:sp>
          <p:nvSpPr>
            <p:cNvPr id="97" name="Freeform 16"/>
            <p:cNvSpPr>
              <a:spLocks noEditPoints="1"/>
            </p:cNvSpPr>
            <p:nvPr/>
          </p:nvSpPr>
          <p:spPr bwMode="auto">
            <a:xfrm>
              <a:off x="-3175"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98" name="Freeform 17"/>
            <p:cNvSpPr>
              <a:spLocks/>
            </p:cNvSpPr>
            <p:nvPr/>
          </p:nvSpPr>
          <p:spPr bwMode="auto">
            <a:xfrm>
              <a:off x="73025"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102" name="Freeform 9"/>
          <p:cNvSpPr>
            <a:spLocks noEditPoints="1"/>
          </p:cNvSpPr>
          <p:nvPr/>
        </p:nvSpPr>
        <p:spPr bwMode="auto">
          <a:xfrm>
            <a:off x="4584332" y="1742048"/>
            <a:ext cx="745524" cy="745524"/>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nvGrpSpPr>
          <p:cNvPr id="116" name="Group 115"/>
          <p:cNvGrpSpPr/>
          <p:nvPr/>
        </p:nvGrpSpPr>
        <p:grpSpPr>
          <a:xfrm>
            <a:off x="7357755" y="1838348"/>
            <a:ext cx="595312" cy="658812"/>
            <a:chOff x="7154863" y="2611438"/>
            <a:chExt cx="595312" cy="658812"/>
          </a:xfrm>
          <a:solidFill>
            <a:schemeClr val="accent1"/>
          </a:solidFill>
        </p:grpSpPr>
        <p:sp>
          <p:nvSpPr>
            <p:cNvPr id="110" name="Freeform 13"/>
            <p:cNvSpPr>
              <a:spLocks/>
            </p:cNvSpPr>
            <p:nvPr/>
          </p:nvSpPr>
          <p:spPr bwMode="auto">
            <a:xfrm>
              <a:off x="7435850" y="2917825"/>
              <a:ext cx="33337" cy="96837"/>
            </a:xfrm>
            <a:custGeom>
              <a:avLst/>
              <a:gdLst>
                <a:gd name="T0" fmla="*/ 3 w 6"/>
                <a:gd name="T1" fmla="*/ 17 h 17"/>
                <a:gd name="T2" fmla="*/ 6 w 6"/>
                <a:gd name="T3" fmla="*/ 14 h 17"/>
                <a:gd name="T4" fmla="*/ 5 w 6"/>
                <a:gd name="T5" fmla="*/ 2 h 17"/>
                <a:gd name="T6" fmla="*/ 3 w 6"/>
                <a:gd name="T7" fmla="*/ 0 h 17"/>
                <a:gd name="T8" fmla="*/ 0 w 6"/>
                <a:gd name="T9" fmla="*/ 2 h 17"/>
                <a:gd name="T10" fmla="*/ 0 w 6"/>
                <a:gd name="T11" fmla="*/ 14 h 17"/>
                <a:gd name="T12" fmla="*/ 0 w 6"/>
                <a:gd name="T13" fmla="*/ 14 h 17"/>
                <a:gd name="T14" fmla="*/ 3 w 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7">
                  <a:moveTo>
                    <a:pt x="3" y="17"/>
                  </a:moveTo>
                  <a:cubicBezTo>
                    <a:pt x="5" y="17"/>
                    <a:pt x="6" y="16"/>
                    <a:pt x="6" y="14"/>
                  </a:cubicBezTo>
                  <a:cubicBezTo>
                    <a:pt x="5" y="2"/>
                    <a:pt x="5" y="2"/>
                    <a:pt x="5" y="2"/>
                  </a:cubicBezTo>
                  <a:cubicBezTo>
                    <a:pt x="5" y="1"/>
                    <a:pt x="4" y="0"/>
                    <a:pt x="3" y="0"/>
                  </a:cubicBezTo>
                  <a:cubicBezTo>
                    <a:pt x="2" y="0"/>
                    <a:pt x="1" y="1"/>
                    <a:pt x="0" y="2"/>
                  </a:cubicBezTo>
                  <a:cubicBezTo>
                    <a:pt x="0" y="14"/>
                    <a:pt x="0" y="14"/>
                    <a:pt x="0" y="14"/>
                  </a:cubicBezTo>
                  <a:cubicBezTo>
                    <a:pt x="0" y="14"/>
                    <a:pt x="0" y="14"/>
                    <a:pt x="0" y="14"/>
                  </a:cubicBezTo>
                  <a:cubicBezTo>
                    <a:pt x="0" y="16"/>
                    <a:pt x="1" y="17"/>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1" name="Freeform 14"/>
            <p:cNvSpPr>
              <a:spLocks/>
            </p:cNvSpPr>
            <p:nvPr/>
          </p:nvSpPr>
          <p:spPr bwMode="auto">
            <a:xfrm>
              <a:off x="7429500" y="3094038"/>
              <a:ext cx="46037" cy="131762"/>
            </a:xfrm>
            <a:custGeom>
              <a:avLst/>
              <a:gdLst>
                <a:gd name="T0" fmla="*/ 4 w 8"/>
                <a:gd name="T1" fmla="*/ 0 h 23"/>
                <a:gd name="T2" fmla="*/ 1 w 8"/>
                <a:gd name="T3" fmla="*/ 3 h 23"/>
                <a:gd name="T4" fmla="*/ 0 w 8"/>
                <a:gd name="T5" fmla="*/ 19 h 23"/>
                <a:gd name="T6" fmla="*/ 0 w 8"/>
                <a:gd name="T7" fmla="*/ 19 h 23"/>
                <a:gd name="T8" fmla="*/ 4 w 8"/>
                <a:gd name="T9" fmla="*/ 23 h 23"/>
                <a:gd name="T10" fmla="*/ 8 w 8"/>
                <a:gd name="T11" fmla="*/ 19 h 23"/>
                <a:gd name="T12" fmla="*/ 7 w 8"/>
                <a:gd name="T13" fmla="*/ 3 h 23"/>
                <a:gd name="T14" fmla="*/ 4 w 8"/>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3">
                  <a:moveTo>
                    <a:pt x="4" y="0"/>
                  </a:moveTo>
                  <a:cubicBezTo>
                    <a:pt x="2" y="0"/>
                    <a:pt x="1" y="1"/>
                    <a:pt x="1" y="3"/>
                  </a:cubicBezTo>
                  <a:cubicBezTo>
                    <a:pt x="0" y="19"/>
                    <a:pt x="0" y="19"/>
                    <a:pt x="0" y="19"/>
                  </a:cubicBezTo>
                  <a:cubicBezTo>
                    <a:pt x="0" y="19"/>
                    <a:pt x="0" y="19"/>
                    <a:pt x="0" y="19"/>
                  </a:cubicBezTo>
                  <a:cubicBezTo>
                    <a:pt x="0" y="22"/>
                    <a:pt x="2" y="23"/>
                    <a:pt x="4" y="23"/>
                  </a:cubicBezTo>
                  <a:cubicBezTo>
                    <a:pt x="6" y="23"/>
                    <a:pt x="8" y="21"/>
                    <a:pt x="8" y="19"/>
                  </a:cubicBezTo>
                  <a:cubicBezTo>
                    <a:pt x="7" y="3"/>
                    <a:pt x="7" y="3"/>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2" name="Freeform 15"/>
            <p:cNvSpPr>
              <a:spLocks/>
            </p:cNvSpPr>
            <p:nvPr/>
          </p:nvSpPr>
          <p:spPr bwMode="auto">
            <a:xfrm>
              <a:off x="7440613" y="2781300"/>
              <a:ext cx="23812" cy="74612"/>
            </a:xfrm>
            <a:custGeom>
              <a:avLst/>
              <a:gdLst>
                <a:gd name="T0" fmla="*/ 2 w 4"/>
                <a:gd name="T1" fmla="*/ 13 h 13"/>
                <a:gd name="T2" fmla="*/ 4 w 4"/>
                <a:gd name="T3" fmla="*/ 10 h 13"/>
                <a:gd name="T4" fmla="*/ 4 w 4"/>
                <a:gd name="T5" fmla="*/ 2 h 13"/>
                <a:gd name="T6" fmla="*/ 2 w 4"/>
                <a:gd name="T7" fmla="*/ 0 h 13"/>
                <a:gd name="T8" fmla="*/ 0 w 4"/>
                <a:gd name="T9" fmla="*/ 2 h 13"/>
                <a:gd name="T10" fmla="*/ 0 w 4"/>
                <a:gd name="T11" fmla="*/ 10 h 13"/>
                <a:gd name="T12" fmla="*/ 0 w 4"/>
                <a:gd name="T13" fmla="*/ 10 h 13"/>
                <a:gd name="T14" fmla="*/ 2 w 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3">
                  <a:moveTo>
                    <a:pt x="2" y="13"/>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0"/>
                    <a:pt x="0" y="10"/>
                    <a:pt x="0" y="10"/>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3" name="Freeform 16"/>
            <p:cNvSpPr>
              <a:spLocks/>
            </p:cNvSpPr>
            <p:nvPr/>
          </p:nvSpPr>
          <p:spPr bwMode="auto">
            <a:xfrm>
              <a:off x="7446963" y="2673350"/>
              <a:ext cx="11112" cy="34925"/>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0 w 2"/>
                <a:gd name="T13" fmla="*/ 5 h 6"/>
                <a:gd name="T14" fmla="*/ 1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1" y="6"/>
                  </a:moveTo>
                  <a:cubicBezTo>
                    <a:pt x="2" y="6"/>
                    <a:pt x="2" y="6"/>
                    <a:pt x="2" y="5"/>
                  </a:cubicBezTo>
                  <a:cubicBezTo>
                    <a:pt x="2" y="1"/>
                    <a:pt x="2" y="1"/>
                    <a:pt x="2" y="1"/>
                  </a:cubicBezTo>
                  <a:cubicBezTo>
                    <a:pt x="2" y="0"/>
                    <a:pt x="2" y="0"/>
                    <a:pt x="1" y="0"/>
                  </a:cubicBezTo>
                  <a:cubicBezTo>
                    <a:pt x="0" y="0"/>
                    <a:pt x="0" y="0"/>
                    <a:pt x="0" y="1"/>
                  </a:cubicBezTo>
                  <a:cubicBezTo>
                    <a:pt x="0" y="5"/>
                    <a:pt x="0" y="5"/>
                    <a:pt x="0" y="5"/>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4" name="Freeform 17"/>
            <p:cNvSpPr>
              <a:spLocks/>
            </p:cNvSpPr>
            <p:nvPr/>
          </p:nvSpPr>
          <p:spPr bwMode="auto">
            <a:xfrm>
              <a:off x="7589838" y="2611438"/>
              <a:ext cx="160337" cy="658812"/>
            </a:xfrm>
            <a:custGeom>
              <a:avLst/>
              <a:gdLst>
                <a:gd name="T0" fmla="*/ 14 w 101"/>
                <a:gd name="T1" fmla="*/ 0 h 415"/>
                <a:gd name="T2" fmla="*/ 0 w 101"/>
                <a:gd name="T3" fmla="*/ 0 h 415"/>
                <a:gd name="T4" fmla="*/ 72 w 101"/>
                <a:gd name="T5" fmla="*/ 415 h 415"/>
                <a:gd name="T6" fmla="*/ 101 w 101"/>
                <a:gd name="T7" fmla="*/ 415 h 415"/>
                <a:gd name="T8" fmla="*/ 14 w 101"/>
                <a:gd name="T9" fmla="*/ 0 h 415"/>
              </a:gdLst>
              <a:ahLst/>
              <a:cxnLst>
                <a:cxn ang="0">
                  <a:pos x="T0" y="T1"/>
                </a:cxn>
                <a:cxn ang="0">
                  <a:pos x="T2" y="T3"/>
                </a:cxn>
                <a:cxn ang="0">
                  <a:pos x="T4" y="T5"/>
                </a:cxn>
                <a:cxn ang="0">
                  <a:pos x="T6" y="T7"/>
                </a:cxn>
                <a:cxn ang="0">
                  <a:pos x="T8" y="T9"/>
                </a:cxn>
              </a:cxnLst>
              <a:rect l="0" t="0" r="r" b="b"/>
              <a:pathLst>
                <a:path w="101" h="415">
                  <a:moveTo>
                    <a:pt x="14" y="0"/>
                  </a:moveTo>
                  <a:lnTo>
                    <a:pt x="0" y="0"/>
                  </a:lnTo>
                  <a:lnTo>
                    <a:pt x="72" y="415"/>
                  </a:lnTo>
                  <a:lnTo>
                    <a:pt x="101" y="41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5" name="Freeform 18"/>
            <p:cNvSpPr>
              <a:spLocks/>
            </p:cNvSpPr>
            <p:nvPr/>
          </p:nvSpPr>
          <p:spPr bwMode="auto">
            <a:xfrm>
              <a:off x="7154863" y="2611438"/>
              <a:ext cx="160337" cy="658812"/>
            </a:xfrm>
            <a:custGeom>
              <a:avLst/>
              <a:gdLst>
                <a:gd name="T0" fmla="*/ 0 w 101"/>
                <a:gd name="T1" fmla="*/ 415 h 415"/>
                <a:gd name="T2" fmla="*/ 29 w 101"/>
                <a:gd name="T3" fmla="*/ 415 h 415"/>
                <a:gd name="T4" fmla="*/ 101 w 101"/>
                <a:gd name="T5" fmla="*/ 0 h 415"/>
                <a:gd name="T6" fmla="*/ 87 w 101"/>
                <a:gd name="T7" fmla="*/ 0 h 415"/>
                <a:gd name="T8" fmla="*/ 0 w 101"/>
                <a:gd name="T9" fmla="*/ 415 h 415"/>
              </a:gdLst>
              <a:ahLst/>
              <a:cxnLst>
                <a:cxn ang="0">
                  <a:pos x="T0" y="T1"/>
                </a:cxn>
                <a:cxn ang="0">
                  <a:pos x="T2" y="T3"/>
                </a:cxn>
                <a:cxn ang="0">
                  <a:pos x="T4" y="T5"/>
                </a:cxn>
                <a:cxn ang="0">
                  <a:pos x="T6" y="T7"/>
                </a:cxn>
                <a:cxn ang="0">
                  <a:pos x="T8" y="T9"/>
                </a:cxn>
              </a:cxnLst>
              <a:rect l="0" t="0" r="r" b="b"/>
              <a:pathLst>
                <a:path w="101" h="415">
                  <a:moveTo>
                    <a:pt x="0" y="415"/>
                  </a:moveTo>
                  <a:lnTo>
                    <a:pt x="29" y="415"/>
                  </a:lnTo>
                  <a:lnTo>
                    <a:pt x="101" y="0"/>
                  </a:lnTo>
                  <a:lnTo>
                    <a:pt x="87" y="0"/>
                  </a:lnTo>
                  <a:lnTo>
                    <a:pt x="0" y="4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grpSp>
        <p:nvGrpSpPr>
          <p:cNvPr id="122" name="Group 121"/>
          <p:cNvGrpSpPr/>
          <p:nvPr/>
        </p:nvGrpSpPr>
        <p:grpSpPr>
          <a:xfrm>
            <a:off x="10135411" y="1817158"/>
            <a:ext cx="752475" cy="690563"/>
            <a:chOff x="9780588" y="2543175"/>
            <a:chExt cx="752475" cy="690563"/>
          </a:xfrm>
          <a:solidFill>
            <a:schemeClr val="accent1"/>
          </a:solidFill>
        </p:grpSpPr>
        <p:sp>
          <p:nvSpPr>
            <p:cNvPr id="120" name="Freeform 22"/>
            <p:cNvSpPr>
              <a:spLocks/>
            </p:cNvSpPr>
            <p:nvPr/>
          </p:nvSpPr>
          <p:spPr bwMode="auto">
            <a:xfrm>
              <a:off x="9874251" y="2643188"/>
              <a:ext cx="179388" cy="254000"/>
            </a:xfrm>
            <a:custGeom>
              <a:avLst/>
              <a:gdLst>
                <a:gd name="T0" fmla="*/ 13 w 29"/>
                <a:gd name="T1" fmla="*/ 41 h 41"/>
                <a:gd name="T2" fmla="*/ 12 w 29"/>
                <a:gd name="T3" fmla="*/ 41 h 41"/>
                <a:gd name="T4" fmla="*/ 0 w 29"/>
                <a:gd name="T5" fmla="*/ 22 h 41"/>
                <a:gd name="T6" fmla="*/ 21 w 29"/>
                <a:gd name="T7" fmla="*/ 0 h 41"/>
                <a:gd name="T8" fmla="*/ 28 w 29"/>
                <a:gd name="T9" fmla="*/ 1 h 41"/>
                <a:gd name="T10" fmla="*/ 29 w 29"/>
                <a:gd name="T11" fmla="*/ 3 h 41"/>
                <a:gd name="T12" fmla="*/ 26 w 29"/>
                <a:gd name="T13" fmla="*/ 5 h 41"/>
                <a:gd name="T14" fmla="*/ 21 w 29"/>
                <a:gd name="T15" fmla="*/ 4 h 41"/>
                <a:gd name="T16" fmla="*/ 4 w 29"/>
                <a:gd name="T17" fmla="*/ 22 h 41"/>
                <a:gd name="T18" fmla="*/ 14 w 29"/>
                <a:gd name="T19" fmla="*/ 37 h 41"/>
                <a:gd name="T20" fmla="*/ 14 w 29"/>
                <a:gd name="T21" fmla="*/ 40 h 41"/>
                <a:gd name="T22" fmla="*/ 13 w 29"/>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1">
                  <a:moveTo>
                    <a:pt x="13" y="41"/>
                  </a:moveTo>
                  <a:cubicBezTo>
                    <a:pt x="12" y="41"/>
                    <a:pt x="12" y="41"/>
                    <a:pt x="12" y="41"/>
                  </a:cubicBezTo>
                  <a:cubicBezTo>
                    <a:pt x="4" y="37"/>
                    <a:pt x="0" y="30"/>
                    <a:pt x="0" y="22"/>
                  </a:cubicBezTo>
                  <a:cubicBezTo>
                    <a:pt x="0" y="10"/>
                    <a:pt x="10" y="0"/>
                    <a:pt x="21" y="0"/>
                  </a:cubicBezTo>
                  <a:cubicBezTo>
                    <a:pt x="23" y="0"/>
                    <a:pt x="25" y="0"/>
                    <a:pt x="28" y="1"/>
                  </a:cubicBezTo>
                  <a:cubicBezTo>
                    <a:pt x="29" y="1"/>
                    <a:pt x="29" y="2"/>
                    <a:pt x="29" y="3"/>
                  </a:cubicBezTo>
                  <a:cubicBezTo>
                    <a:pt x="29" y="4"/>
                    <a:pt x="27" y="5"/>
                    <a:pt x="26" y="5"/>
                  </a:cubicBezTo>
                  <a:cubicBezTo>
                    <a:pt x="25" y="4"/>
                    <a:pt x="23" y="4"/>
                    <a:pt x="21" y="4"/>
                  </a:cubicBezTo>
                  <a:cubicBezTo>
                    <a:pt x="12" y="4"/>
                    <a:pt x="4" y="12"/>
                    <a:pt x="4" y="22"/>
                  </a:cubicBezTo>
                  <a:cubicBezTo>
                    <a:pt x="4" y="28"/>
                    <a:pt x="8" y="34"/>
                    <a:pt x="14" y="37"/>
                  </a:cubicBezTo>
                  <a:cubicBezTo>
                    <a:pt x="14" y="38"/>
                    <a:pt x="15" y="39"/>
                    <a:pt x="14" y="40"/>
                  </a:cubicBezTo>
                  <a:cubicBezTo>
                    <a:pt x="14" y="41"/>
                    <a:pt x="13" y="41"/>
                    <a:pt x="1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21" name="Freeform 23"/>
            <p:cNvSpPr>
              <a:spLocks noEditPoints="1"/>
            </p:cNvSpPr>
            <p:nvPr/>
          </p:nvSpPr>
          <p:spPr bwMode="auto">
            <a:xfrm>
              <a:off x="9780588" y="2543175"/>
              <a:ext cx="752475" cy="690563"/>
            </a:xfrm>
            <a:custGeom>
              <a:avLst/>
              <a:gdLst>
                <a:gd name="T0" fmla="*/ 85 w 121"/>
                <a:gd name="T1" fmla="*/ 0 h 111"/>
                <a:gd name="T2" fmla="*/ 61 w 121"/>
                <a:gd name="T3" fmla="*/ 11 h 111"/>
                <a:gd name="T4" fmla="*/ 37 w 121"/>
                <a:gd name="T5" fmla="*/ 0 h 111"/>
                <a:gd name="T6" fmla="*/ 0 w 121"/>
                <a:gd name="T7" fmla="*/ 37 h 111"/>
                <a:gd name="T8" fmla="*/ 10 w 121"/>
                <a:gd name="T9" fmla="*/ 62 h 111"/>
                <a:gd name="T10" fmla="*/ 58 w 121"/>
                <a:gd name="T11" fmla="*/ 109 h 111"/>
                <a:gd name="T12" fmla="*/ 61 w 121"/>
                <a:gd name="T13" fmla="*/ 111 h 111"/>
                <a:gd name="T14" fmla="*/ 63 w 121"/>
                <a:gd name="T15" fmla="*/ 109 h 111"/>
                <a:gd name="T16" fmla="*/ 112 w 121"/>
                <a:gd name="T17" fmla="*/ 62 h 111"/>
                <a:gd name="T18" fmla="*/ 121 w 121"/>
                <a:gd name="T19" fmla="*/ 37 h 111"/>
                <a:gd name="T20" fmla="*/ 85 w 121"/>
                <a:gd name="T21" fmla="*/ 0 h 111"/>
                <a:gd name="T22" fmla="*/ 106 w 121"/>
                <a:gd name="T23" fmla="*/ 57 h 111"/>
                <a:gd name="T24" fmla="*/ 61 w 121"/>
                <a:gd name="T25" fmla="*/ 101 h 111"/>
                <a:gd name="T26" fmla="*/ 16 w 121"/>
                <a:gd name="T27" fmla="*/ 57 h 111"/>
                <a:gd name="T28" fmla="*/ 8 w 121"/>
                <a:gd name="T29" fmla="*/ 37 h 111"/>
                <a:gd name="T30" fmla="*/ 37 w 121"/>
                <a:gd name="T31" fmla="*/ 8 h 111"/>
                <a:gd name="T32" fmla="*/ 58 w 121"/>
                <a:gd name="T33" fmla="*/ 19 h 111"/>
                <a:gd name="T34" fmla="*/ 61 w 121"/>
                <a:gd name="T35" fmla="*/ 21 h 111"/>
                <a:gd name="T36" fmla="*/ 64 w 121"/>
                <a:gd name="T37" fmla="*/ 19 h 111"/>
                <a:gd name="T38" fmla="*/ 85 w 121"/>
                <a:gd name="T39" fmla="*/ 8 h 111"/>
                <a:gd name="T40" fmla="*/ 113 w 121"/>
                <a:gd name="T41" fmla="*/ 37 h 111"/>
                <a:gd name="T42" fmla="*/ 106 w 121"/>
                <a:gd name="T4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11">
                  <a:moveTo>
                    <a:pt x="85" y="0"/>
                  </a:moveTo>
                  <a:cubicBezTo>
                    <a:pt x="75" y="0"/>
                    <a:pt x="67" y="5"/>
                    <a:pt x="61" y="11"/>
                  </a:cubicBezTo>
                  <a:cubicBezTo>
                    <a:pt x="55" y="5"/>
                    <a:pt x="47" y="0"/>
                    <a:pt x="37" y="0"/>
                  </a:cubicBezTo>
                  <a:cubicBezTo>
                    <a:pt x="17" y="0"/>
                    <a:pt x="0" y="16"/>
                    <a:pt x="0" y="37"/>
                  </a:cubicBezTo>
                  <a:cubicBezTo>
                    <a:pt x="0" y="46"/>
                    <a:pt x="4" y="55"/>
                    <a:pt x="10" y="62"/>
                  </a:cubicBezTo>
                  <a:cubicBezTo>
                    <a:pt x="58" y="109"/>
                    <a:pt x="58" y="109"/>
                    <a:pt x="58" y="109"/>
                  </a:cubicBezTo>
                  <a:cubicBezTo>
                    <a:pt x="59" y="110"/>
                    <a:pt x="60" y="111"/>
                    <a:pt x="61" y="111"/>
                  </a:cubicBezTo>
                  <a:cubicBezTo>
                    <a:pt x="62" y="111"/>
                    <a:pt x="63" y="110"/>
                    <a:pt x="63" y="109"/>
                  </a:cubicBezTo>
                  <a:cubicBezTo>
                    <a:pt x="112" y="62"/>
                    <a:pt x="112" y="62"/>
                    <a:pt x="112" y="62"/>
                  </a:cubicBezTo>
                  <a:cubicBezTo>
                    <a:pt x="118" y="55"/>
                    <a:pt x="121" y="46"/>
                    <a:pt x="121" y="37"/>
                  </a:cubicBezTo>
                  <a:cubicBezTo>
                    <a:pt x="121" y="16"/>
                    <a:pt x="105" y="0"/>
                    <a:pt x="85" y="0"/>
                  </a:cubicBezTo>
                  <a:close/>
                  <a:moveTo>
                    <a:pt x="106" y="57"/>
                  </a:moveTo>
                  <a:cubicBezTo>
                    <a:pt x="61" y="101"/>
                    <a:pt x="61" y="101"/>
                    <a:pt x="61" y="101"/>
                  </a:cubicBezTo>
                  <a:cubicBezTo>
                    <a:pt x="16" y="57"/>
                    <a:pt x="16" y="57"/>
                    <a:pt x="16" y="57"/>
                  </a:cubicBezTo>
                  <a:cubicBezTo>
                    <a:pt x="11" y="51"/>
                    <a:pt x="8" y="44"/>
                    <a:pt x="8" y="37"/>
                  </a:cubicBezTo>
                  <a:cubicBezTo>
                    <a:pt x="8" y="21"/>
                    <a:pt x="21" y="8"/>
                    <a:pt x="37" y="8"/>
                  </a:cubicBezTo>
                  <a:cubicBezTo>
                    <a:pt x="46" y="8"/>
                    <a:pt x="54" y="15"/>
                    <a:pt x="58" y="19"/>
                  </a:cubicBezTo>
                  <a:cubicBezTo>
                    <a:pt x="59" y="20"/>
                    <a:pt x="60" y="21"/>
                    <a:pt x="61" y="21"/>
                  </a:cubicBezTo>
                  <a:cubicBezTo>
                    <a:pt x="62" y="21"/>
                    <a:pt x="63" y="20"/>
                    <a:pt x="64" y="19"/>
                  </a:cubicBezTo>
                  <a:cubicBezTo>
                    <a:pt x="68" y="15"/>
                    <a:pt x="76" y="8"/>
                    <a:pt x="85" y="8"/>
                  </a:cubicBezTo>
                  <a:cubicBezTo>
                    <a:pt x="101" y="8"/>
                    <a:pt x="113" y="21"/>
                    <a:pt x="113" y="37"/>
                  </a:cubicBezTo>
                  <a:cubicBezTo>
                    <a:pt x="113" y="44"/>
                    <a:pt x="111" y="51"/>
                    <a:pt x="10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41"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sp>
        <p:nvSpPr>
          <p:cNvPr id="42" name="TextBox 41"/>
          <p:cNvSpPr txBox="1"/>
          <p:nvPr/>
        </p:nvSpPr>
        <p:spPr>
          <a:xfrm>
            <a:off x="3894241" y="4068691"/>
            <a:ext cx="2319347" cy="1745609"/>
          </a:xfrm>
          <a:prstGeom prst="rect">
            <a:avLst/>
          </a:prstGeom>
          <a:noFill/>
        </p:spPr>
        <p:txBody>
          <a:bodyPr wrap="square" rtlCol="0">
            <a:spAutoFit/>
          </a:bodyPr>
          <a:lstStyle/>
          <a:p>
            <a:pPr algn="ctr"/>
            <a:r>
              <a:rPr lang="en-US" smtClean="0">
                <a:solidFill>
                  <a:srgbClr val="878787"/>
                </a:solidFill>
              </a:rPr>
              <a:t>Chuyên biệt hóa việc lưu trữ cấu trúc đồ thị với hiệu năng và khả năng mở rộng cao lên đến hàng tỷ các nút và quan hệ.</a:t>
            </a:r>
            <a:r>
              <a:rPr lang="en-US" smtClean="0">
                <a:solidFill>
                  <a:srgbClr val="878787"/>
                </a:solidFill>
              </a:rPr>
              <a:t> </a:t>
            </a:r>
            <a:endParaRPr lang="en-US" dirty="0">
              <a:solidFill>
                <a:srgbClr val="878787"/>
              </a:solidFill>
            </a:endParaRPr>
          </a:p>
        </p:txBody>
      </p:sp>
      <p:sp>
        <p:nvSpPr>
          <p:cNvPr id="43" name="TextBox 42"/>
          <p:cNvSpPr txBox="1"/>
          <p:nvPr/>
        </p:nvSpPr>
        <p:spPr>
          <a:xfrm>
            <a:off x="6620089" y="4140557"/>
            <a:ext cx="2395122" cy="1530051"/>
          </a:xfrm>
          <a:prstGeom prst="rect">
            <a:avLst/>
          </a:prstGeom>
          <a:noFill/>
        </p:spPr>
        <p:txBody>
          <a:bodyPr wrap="square" rtlCol="0">
            <a:spAutoFit/>
          </a:bodyPr>
          <a:lstStyle/>
          <a:p>
            <a:pPr algn="ctr"/>
            <a:r>
              <a:rPr lang="en-US" smtClean="0">
                <a:solidFill>
                  <a:srgbClr val="878787"/>
                </a:solidFill>
              </a:rPr>
              <a:t>Với traversal cho phép duyệt qua các nút, kế tiếp các nút theo cá mối quan hệ theo các quy tắc.</a:t>
            </a:r>
            <a:endParaRPr lang="en-US" dirty="0">
              <a:solidFill>
                <a:srgbClr val="878787"/>
              </a:solidFill>
            </a:endParaRPr>
          </a:p>
        </p:txBody>
      </p:sp>
    </p:spTree>
    <p:extLst>
      <p:ext uri="{BB962C8B-B14F-4D97-AF65-F5344CB8AC3E}">
        <p14:creationId xmlns:p14="http://schemas.microsoft.com/office/powerpoint/2010/main" val="389178432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interface</a:t>
            </a: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3243360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513</TotalTime>
  <Words>878</Words>
  <Application>Microsoft Office PowerPoint</Application>
  <PresentationFormat>Widescreen</PresentationFormat>
  <Paragraphs>92</Paragraphs>
  <Slides>14</Slides>
  <Notes>2</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14</vt:i4>
      </vt:variant>
    </vt:vector>
  </HeadingPairs>
  <TitlesOfParts>
    <vt:vector size="33" baseType="lpstr">
      <vt:lpstr>Arial</vt:lpstr>
      <vt:lpstr>Calibri</vt:lpstr>
      <vt:lpstr>Calibri Light</vt:lpstr>
      <vt:lpstr>FontAwesome</vt:lpstr>
      <vt:lpstr>Helvetica Light</vt:lpstr>
      <vt:lpstr>Kontrapunkt Bob</vt:lpstr>
      <vt:lpstr>Lato</vt:lpstr>
      <vt:lpstr>Lato Black</vt:lpstr>
      <vt:lpstr>Lato Bold</vt:lpstr>
      <vt:lpstr>Lato Light</vt:lpstr>
      <vt:lpstr>Lato Regular</vt:lpstr>
      <vt:lpstr>ＭＳ Ｐゴシック</vt:lpstr>
      <vt:lpstr>ＭＳ Ｐゴシック</vt:lpstr>
      <vt:lpstr>Raleway</vt:lpstr>
      <vt:lpstr>Roboto</vt:lpstr>
      <vt:lpstr>Roboto Black</vt:lpstr>
      <vt:lpstr>Roboto Light</vt:lpstr>
      <vt:lpstr>Sosa</vt:lpstr>
      <vt:lpstr>Office Theme</vt:lpstr>
      <vt:lpstr>PowerPoint Presentation</vt:lpstr>
      <vt:lpstr>PowerPoint Presentation</vt:lpstr>
      <vt:lpstr>PowerPoint Presentation</vt:lpstr>
      <vt:lpstr>PowerPoint Presentation</vt:lpstr>
      <vt:lpstr>GRAPH STORE</vt:lpstr>
      <vt:lpstr>PowerPoint Presentation</vt:lpstr>
      <vt:lpstr>PowerPoint Presentation</vt:lpstr>
      <vt:lpstr>PowerPoint Presentation</vt:lpstr>
      <vt:lpstr>Web interface</vt:lpstr>
      <vt:lpstr>Query với Cypher…????</vt:lpstr>
      <vt:lpstr>REST CHỈ MỤC VÀ THUẬT TOÁN NEO4J</vt:lpstr>
      <vt:lpstr>Distributed Hight Availibality </vt:lpstr>
      <vt:lpstr>Tổng kết</vt:lpstr>
      <vt:lpstr>Cảm ơn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Long Nguyễn Đức Hoàng</cp:lastModifiedBy>
  <cp:revision>53</cp:revision>
  <dcterms:created xsi:type="dcterms:W3CDTF">2015-09-01T14:51:33Z</dcterms:created>
  <dcterms:modified xsi:type="dcterms:W3CDTF">2015-11-16T04:44:12Z</dcterms:modified>
</cp:coreProperties>
</file>