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302" r:id="rId2"/>
    <p:sldId id="280" r:id="rId3"/>
    <p:sldId id="281" r:id="rId4"/>
    <p:sldId id="283" r:id="rId5"/>
    <p:sldId id="282" r:id="rId6"/>
    <p:sldId id="288" r:id="rId7"/>
    <p:sldId id="289" r:id="rId8"/>
    <p:sldId id="290" r:id="rId9"/>
    <p:sldId id="292" r:id="rId10"/>
    <p:sldId id="293" r:id="rId11"/>
    <p:sldId id="303" r:id="rId12"/>
    <p:sldId id="304" r:id="rId13"/>
    <p:sldId id="305" r:id="rId14"/>
    <p:sldId id="306" r:id="rId15"/>
    <p:sldId id="308" r:id="rId16"/>
    <p:sldId id="307" r:id="rId17"/>
    <p:sldId id="309" r:id="rId18"/>
    <p:sldId id="311" r:id="rId19"/>
    <p:sldId id="312" r:id="rId20"/>
    <p:sldId id="310" r:id="rId21"/>
    <p:sldId id="313" r:id="rId22"/>
    <p:sldId id="314" r:id="rId23"/>
    <p:sldId id="315" r:id="rId24"/>
    <p:sldId id="316" r:id="rId25"/>
    <p:sldId id="317" r:id="rId26"/>
    <p:sldId id="318" r:id="rId27"/>
    <p:sldId id="319" r:id="rId28"/>
    <p:sldId id="320" r:id="rId29"/>
    <p:sldId id="321" r:id="rId30"/>
    <p:sldId id="322" r:id="rId31"/>
    <p:sldId id="32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B7381-252E-4E6E-9056-91A82641F8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849E6D-190E-4573-9DF9-97ABD45D7E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72F349-BD09-4498-9973-ADD66335B82F}"/>
              </a:ext>
            </a:extLst>
          </p:cNvPr>
          <p:cNvSpPr>
            <a:spLocks noGrp="1"/>
          </p:cNvSpPr>
          <p:nvPr>
            <p:ph type="dt" sz="half" idx="10"/>
          </p:nvPr>
        </p:nvSpPr>
        <p:spPr/>
        <p:txBody>
          <a:bodyPr/>
          <a:lstStyle/>
          <a:p>
            <a:fld id="{6077AE2E-C5AD-49DB-829A-EED00A04AB0C}" type="datetimeFigureOut">
              <a:rPr lang="en-US" smtClean="0"/>
              <a:t>8/20/2021</a:t>
            </a:fld>
            <a:endParaRPr lang="en-US"/>
          </a:p>
        </p:txBody>
      </p:sp>
      <p:sp>
        <p:nvSpPr>
          <p:cNvPr id="5" name="Footer Placeholder 4">
            <a:extLst>
              <a:ext uri="{FF2B5EF4-FFF2-40B4-BE49-F238E27FC236}">
                <a16:creationId xmlns:a16="http://schemas.microsoft.com/office/drawing/2014/main" id="{DAB8A438-8BA3-4603-A470-5FF411978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D60262-797E-4AD8-8DE3-A95D642E5DEC}"/>
              </a:ext>
            </a:extLst>
          </p:cNvPr>
          <p:cNvSpPr>
            <a:spLocks noGrp="1"/>
          </p:cNvSpPr>
          <p:nvPr>
            <p:ph type="sldNum" sz="quarter" idx="12"/>
          </p:nvPr>
        </p:nvSpPr>
        <p:spPr/>
        <p:txBody>
          <a:bodyPr/>
          <a:lstStyle/>
          <a:p>
            <a:fld id="{00F38F97-950A-401D-B5FD-90DDC1816372}" type="slidenum">
              <a:rPr lang="en-US" smtClean="0"/>
              <a:t>‹#›</a:t>
            </a:fld>
            <a:endParaRPr lang="en-US"/>
          </a:p>
        </p:txBody>
      </p:sp>
    </p:spTree>
    <p:extLst>
      <p:ext uri="{BB962C8B-B14F-4D97-AF65-F5344CB8AC3E}">
        <p14:creationId xmlns:p14="http://schemas.microsoft.com/office/powerpoint/2010/main" val="1921829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203EE-1602-425D-9C6D-2D65FBDBD7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99561C-9CE4-4269-97AF-98163746A0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AE977C-3E62-4AF1-AE00-DE78654C1E9F}"/>
              </a:ext>
            </a:extLst>
          </p:cNvPr>
          <p:cNvSpPr>
            <a:spLocks noGrp="1"/>
          </p:cNvSpPr>
          <p:nvPr>
            <p:ph type="dt" sz="half" idx="10"/>
          </p:nvPr>
        </p:nvSpPr>
        <p:spPr/>
        <p:txBody>
          <a:bodyPr/>
          <a:lstStyle/>
          <a:p>
            <a:fld id="{6077AE2E-C5AD-49DB-829A-EED00A04AB0C}" type="datetimeFigureOut">
              <a:rPr lang="en-US" smtClean="0"/>
              <a:t>8/20/2021</a:t>
            </a:fld>
            <a:endParaRPr lang="en-US"/>
          </a:p>
        </p:txBody>
      </p:sp>
      <p:sp>
        <p:nvSpPr>
          <p:cNvPr id="5" name="Footer Placeholder 4">
            <a:extLst>
              <a:ext uri="{FF2B5EF4-FFF2-40B4-BE49-F238E27FC236}">
                <a16:creationId xmlns:a16="http://schemas.microsoft.com/office/drawing/2014/main" id="{F4D52D75-2424-40C7-A22A-F5A4C4424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8AF64-7B18-46BD-B01C-DF04BDD94D86}"/>
              </a:ext>
            </a:extLst>
          </p:cNvPr>
          <p:cNvSpPr>
            <a:spLocks noGrp="1"/>
          </p:cNvSpPr>
          <p:nvPr>
            <p:ph type="sldNum" sz="quarter" idx="12"/>
          </p:nvPr>
        </p:nvSpPr>
        <p:spPr/>
        <p:txBody>
          <a:bodyPr/>
          <a:lstStyle/>
          <a:p>
            <a:fld id="{00F38F97-950A-401D-B5FD-90DDC1816372}" type="slidenum">
              <a:rPr lang="en-US" smtClean="0"/>
              <a:t>‹#›</a:t>
            </a:fld>
            <a:endParaRPr lang="en-US"/>
          </a:p>
        </p:txBody>
      </p:sp>
    </p:spTree>
    <p:extLst>
      <p:ext uri="{BB962C8B-B14F-4D97-AF65-F5344CB8AC3E}">
        <p14:creationId xmlns:p14="http://schemas.microsoft.com/office/powerpoint/2010/main" val="1078801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70A9A6-7FC1-4014-BEE1-6B2079F0AF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4391FD-5174-4F5A-8223-B83F1EEF95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92463-8464-4172-A165-2D9153E60BB1}"/>
              </a:ext>
            </a:extLst>
          </p:cNvPr>
          <p:cNvSpPr>
            <a:spLocks noGrp="1"/>
          </p:cNvSpPr>
          <p:nvPr>
            <p:ph type="dt" sz="half" idx="10"/>
          </p:nvPr>
        </p:nvSpPr>
        <p:spPr/>
        <p:txBody>
          <a:bodyPr/>
          <a:lstStyle/>
          <a:p>
            <a:fld id="{6077AE2E-C5AD-49DB-829A-EED00A04AB0C}" type="datetimeFigureOut">
              <a:rPr lang="en-US" smtClean="0"/>
              <a:t>8/20/2021</a:t>
            </a:fld>
            <a:endParaRPr lang="en-US"/>
          </a:p>
        </p:txBody>
      </p:sp>
      <p:sp>
        <p:nvSpPr>
          <p:cNvPr id="5" name="Footer Placeholder 4">
            <a:extLst>
              <a:ext uri="{FF2B5EF4-FFF2-40B4-BE49-F238E27FC236}">
                <a16:creationId xmlns:a16="http://schemas.microsoft.com/office/drawing/2014/main" id="{875F5817-49A1-40EF-A7DF-53168A14ED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368A1-603C-4C19-A6F0-FBFE12F8AFBE}"/>
              </a:ext>
            </a:extLst>
          </p:cNvPr>
          <p:cNvSpPr>
            <a:spLocks noGrp="1"/>
          </p:cNvSpPr>
          <p:nvPr>
            <p:ph type="sldNum" sz="quarter" idx="12"/>
          </p:nvPr>
        </p:nvSpPr>
        <p:spPr/>
        <p:txBody>
          <a:bodyPr/>
          <a:lstStyle/>
          <a:p>
            <a:fld id="{00F38F97-950A-401D-B5FD-90DDC1816372}" type="slidenum">
              <a:rPr lang="en-US" smtClean="0"/>
              <a:t>‹#›</a:t>
            </a:fld>
            <a:endParaRPr lang="en-US"/>
          </a:p>
        </p:txBody>
      </p:sp>
    </p:spTree>
    <p:extLst>
      <p:ext uri="{BB962C8B-B14F-4D97-AF65-F5344CB8AC3E}">
        <p14:creationId xmlns:p14="http://schemas.microsoft.com/office/powerpoint/2010/main" val="3070979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44251-EB50-45F5-A956-5B7C0F79E9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B4266C-ABB8-476B-8B27-2897CAD774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A10148-4A35-49EE-A8E4-5134676A8FBF}"/>
              </a:ext>
            </a:extLst>
          </p:cNvPr>
          <p:cNvSpPr>
            <a:spLocks noGrp="1"/>
          </p:cNvSpPr>
          <p:nvPr>
            <p:ph type="dt" sz="half" idx="10"/>
          </p:nvPr>
        </p:nvSpPr>
        <p:spPr/>
        <p:txBody>
          <a:bodyPr/>
          <a:lstStyle/>
          <a:p>
            <a:fld id="{6077AE2E-C5AD-49DB-829A-EED00A04AB0C}" type="datetimeFigureOut">
              <a:rPr lang="en-US" smtClean="0"/>
              <a:t>8/20/2021</a:t>
            </a:fld>
            <a:endParaRPr lang="en-US"/>
          </a:p>
        </p:txBody>
      </p:sp>
      <p:sp>
        <p:nvSpPr>
          <p:cNvPr id="5" name="Footer Placeholder 4">
            <a:extLst>
              <a:ext uri="{FF2B5EF4-FFF2-40B4-BE49-F238E27FC236}">
                <a16:creationId xmlns:a16="http://schemas.microsoft.com/office/drawing/2014/main" id="{CB257739-EDA6-416E-BFF6-3A8302B29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FAD703-D6C1-4253-8822-3E9E9CF4172A}"/>
              </a:ext>
            </a:extLst>
          </p:cNvPr>
          <p:cNvSpPr>
            <a:spLocks noGrp="1"/>
          </p:cNvSpPr>
          <p:nvPr>
            <p:ph type="sldNum" sz="quarter" idx="12"/>
          </p:nvPr>
        </p:nvSpPr>
        <p:spPr/>
        <p:txBody>
          <a:bodyPr/>
          <a:lstStyle/>
          <a:p>
            <a:fld id="{00F38F97-950A-401D-B5FD-90DDC1816372}" type="slidenum">
              <a:rPr lang="en-US" smtClean="0"/>
              <a:t>‹#›</a:t>
            </a:fld>
            <a:endParaRPr lang="en-US"/>
          </a:p>
        </p:txBody>
      </p:sp>
    </p:spTree>
    <p:extLst>
      <p:ext uri="{BB962C8B-B14F-4D97-AF65-F5344CB8AC3E}">
        <p14:creationId xmlns:p14="http://schemas.microsoft.com/office/powerpoint/2010/main" val="1513339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EDAEB-3761-4608-B765-EE38FE902B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564C19-4500-4A6A-82A1-B9AC59B50A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67F61D-DB75-4E9F-A669-921D5EDB309F}"/>
              </a:ext>
            </a:extLst>
          </p:cNvPr>
          <p:cNvSpPr>
            <a:spLocks noGrp="1"/>
          </p:cNvSpPr>
          <p:nvPr>
            <p:ph type="dt" sz="half" idx="10"/>
          </p:nvPr>
        </p:nvSpPr>
        <p:spPr/>
        <p:txBody>
          <a:bodyPr/>
          <a:lstStyle/>
          <a:p>
            <a:fld id="{6077AE2E-C5AD-49DB-829A-EED00A04AB0C}" type="datetimeFigureOut">
              <a:rPr lang="en-US" smtClean="0"/>
              <a:t>8/20/2021</a:t>
            </a:fld>
            <a:endParaRPr lang="en-US"/>
          </a:p>
        </p:txBody>
      </p:sp>
      <p:sp>
        <p:nvSpPr>
          <p:cNvPr id="5" name="Footer Placeholder 4">
            <a:extLst>
              <a:ext uri="{FF2B5EF4-FFF2-40B4-BE49-F238E27FC236}">
                <a16:creationId xmlns:a16="http://schemas.microsoft.com/office/drawing/2014/main" id="{267567BD-48AB-4BF0-BE02-2618E7AAEB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0155D-C0D9-4E99-A12F-4AED7B1A7E24}"/>
              </a:ext>
            </a:extLst>
          </p:cNvPr>
          <p:cNvSpPr>
            <a:spLocks noGrp="1"/>
          </p:cNvSpPr>
          <p:nvPr>
            <p:ph type="sldNum" sz="quarter" idx="12"/>
          </p:nvPr>
        </p:nvSpPr>
        <p:spPr/>
        <p:txBody>
          <a:bodyPr/>
          <a:lstStyle/>
          <a:p>
            <a:fld id="{00F38F97-950A-401D-B5FD-90DDC1816372}" type="slidenum">
              <a:rPr lang="en-US" smtClean="0"/>
              <a:t>‹#›</a:t>
            </a:fld>
            <a:endParaRPr lang="en-US"/>
          </a:p>
        </p:txBody>
      </p:sp>
    </p:spTree>
    <p:extLst>
      <p:ext uri="{BB962C8B-B14F-4D97-AF65-F5344CB8AC3E}">
        <p14:creationId xmlns:p14="http://schemas.microsoft.com/office/powerpoint/2010/main" val="3976581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AF43-8A14-48E1-A6A4-16C486472C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9DDD98-D509-441E-8722-3250B9D5D4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350AC1-E696-4DC9-A625-B7709DDB65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5175AA-B7A2-4862-A547-6557B725DAC5}"/>
              </a:ext>
            </a:extLst>
          </p:cNvPr>
          <p:cNvSpPr>
            <a:spLocks noGrp="1"/>
          </p:cNvSpPr>
          <p:nvPr>
            <p:ph type="dt" sz="half" idx="10"/>
          </p:nvPr>
        </p:nvSpPr>
        <p:spPr/>
        <p:txBody>
          <a:bodyPr/>
          <a:lstStyle/>
          <a:p>
            <a:fld id="{6077AE2E-C5AD-49DB-829A-EED00A04AB0C}" type="datetimeFigureOut">
              <a:rPr lang="en-US" smtClean="0"/>
              <a:t>8/20/2021</a:t>
            </a:fld>
            <a:endParaRPr lang="en-US"/>
          </a:p>
        </p:txBody>
      </p:sp>
      <p:sp>
        <p:nvSpPr>
          <p:cNvPr id="6" name="Footer Placeholder 5">
            <a:extLst>
              <a:ext uri="{FF2B5EF4-FFF2-40B4-BE49-F238E27FC236}">
                <a16:creationId xmlns:a16="http://schemas.microsoft.com/office/drawing/2014/main" id="{C5417F68-920E-4AE3-85C2-F5F1C8B7DA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CB95A5-AEDD-463D-814D-5D4788C064D1}"/>
              </a:ext>
            </a:extLst>
          </p:cNvPr>
          <p:cNvSpPr>
            <a:spLocks noGrp="1"/>
          </p:cNvSpPr>
          <p:nvPr>
            <p:ph type="sldNum" sz="quarter" idx="12"/>
          </p:nvPr>
        </p:nvSpPr>
        <p:spPr/>
        <p:txBody>
          <a:bodyPr/>
          <a:lstStyle/>
          <a:p>
            <a:fld id="{00F38F97-950A-401D-B5FD-90DDC1816372}" type="slidenum">
              <a:rPr lang="en-US" smtClean="0"/>
              <a:t>‹#›</a:t>
            </a:fld>
            <a:endParaRPr lang="en-US"/>
          </a:p>
        </p:txBody>
      </p:sp>
    </p:spTree>
    <p:extLst>
      <p:ext uri="{BB962C8B-B14F-4D97-AF65-F5344CB8AC3E}">
        <p14:creationId xmlns:p14="http://schemas.microsoft.com/office/powerpoint/2010/main" val="2512206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DF466-BA74-46A0-BD53-9BDAB9741F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36563B-FA4A-4170-8087-C1AD2F7B23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730C48-F89D-4B38-B0A0-2D3E158800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842904-18A0-4E08-8C7A-F96BE59DE2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D3323E-00EB-4D84-A3A7-AA5D776E18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5D1F0A-0DAD-4438-B5E0-FA4FC95ED58E}"/>
              </a:ext>
            </a:extLst>
          </p:cNvPr>
          <p:cNvSpPr>
            <a:spLocks noGrp="1"/>
          </p:cNvSpPr>
          <p:nvPr>
            <p:ph type="dt" sz="half" idx="10"/>
          </p:nvPr>
        </p:nvSpPr>
        <p:spPr/>
        <p:txBody>
          <a:bodyPr/>
          <a:lstStyle/>
          <a:p>
            <a:fld id="{6077AE2E-C5AD-49DB-829A-EED00A04AB0C}" type="datetimeFigureOut">
              <a:rPr lang="en-US" smtClean="0"/>
              <a:t>8/20/2021</a:t>
            </a:fld>
            <a:endParaRPr lang="en-US"/>
          </a:p>
        </p:txBody>
      </p:sp>
      <p:sp>
        <p:nvSpPr>
          <p:cNvPr id="8" name="Footer Placeholder 7">
            <a:extLst>
              <a:ext uri="{FF2B5EF4-FFF2-40B4-BE49-F238E27FC236}">
                <a16:creationId xmlns:a16="http://schemas.microsoft.com/office/drawing/2014/main" id="{51FFB834-F17B-4904-986B-7978377927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8093B1-AB39-47C9-9C1B-3121837AE8B2}"/>
              </a:ext>
            </a:extLst>
          </p:cNvPr>
          <p:cNvSpPr>
            <a:spLocks noGrp="1"/>
          </p:cNvSpPr>
          <p:nvPr>
            <p:ph type="sldNum" sz="quarter" idx="12"/>
          </p:nvPr>
        </p:nvSpPr>
        <p:spPr/>
        <p:txBody>
          <a:bodyPr/>
          <a:lstStyle/>
          <a:p>
            <a:fld id="{00F38F97-950A-401D-B5FD-90DDC1816372}" type="slidenum">
              <a:rPr lang="en-US" smtClean="0"/>
              <a:t>‹#›</a:t>
            </a:fld>
            <a:endParaRPr lang="en-US"/>
          </a:p>
        </p:txBody>
      </p:sp>
    </p:spTree>
    <p:extLst>
      <p:ext uri="{BB962C8B-B14F-4D97-AF65-F5344CB8AC3E}">
        <p14:creationId xmlns:p14="http://schemas.microsoft.com/office/powerpoint/2010/main" val="1910289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73BF1-0366-443D-ACB1-0F3976800C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CBF162-427D-44F4-A6C4-F2A52F475F50}"/>
              </a:ext>
            </a:extLst>
          </p:cNvPr>
          <p:cNvSpPr>
            <a:spLocks noGrp="1"/>
          </p:cNvSpPr>
          <p:nvPr>
            <p:ph type="dt" sz="half" idx="10"/>
          </p:nvPr>
        </p:nvSpPr>
        <p:spPr/>
        <p:txBody>
          <a:bodyPr/>
          <a:lstStyle/>
          <a:p>
            <a:fld id="{6077AE2E-C5AD-49DB-829A-EED00A04AB0C}" type="datetimeFigureOut">
              <a:rPr lang="en-US" smtClean="0"/>
              <a:t>8/20/2021</a:t>
            </a:fld>
            <a:endParaRPr lang="en-US"/>
          </a:p>
        </p:txBody>
      </p:sp>
      <p:sp>
        <p:nvSpPr>
          <p:cNvPr id="4" name="Footer Placeholder 3">
            <a:extLst>
              <a:ext uri="{FF2B5EF4-FFF2-40B4-BE49-F238E27FC236}">
                <a16:creationId xmlns:a16="http://schemas.microsoft.com/office/drawing/2014/main" id="{17009EA9-E77A-4912-8B7B-75DF93D2B6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D0FC37-C5CF-4FE5-8440-23596CE7E37C}"/>
              </a:ext>
            </a:extLst>
          </p:cNvPr>
          <p:cNvSpPr>
            <a:spLocks noGrp="1"/>
          </p:cNvSpPr>
          <p:nvPr>
            <p:ph type="sldNum" sz="quarter" idx="12"/>
          </p:nvPr>
        </p:nvSpPr>
        <p:spPr/>
        <p:txBody>
          <a:bodyPr/>
          <a:lstStyle/>
          <a:p>
            <a:fld id="{00F38F97-950A-401D-B5FD-90DDC1816372}" type="slidenum">
              <a:rPr lang="en-US" smtClean="0"/>
              <a:t>‹#›</a:t>
            </a:fld>
            <a:endParaRPr lang="en-US"/>
          </a:p>
        </p:txBody>
      </p:sp>
    </p:spTree>
    <p:extLst>
      <p:ext uri="{BB962C8B-B14F-4D97-AF65-F5344CB8AC3E}">
        <p14:creationId xmlns:p14="http://schemas.microsoft.com/office/powerpoint/2010/main" val="3773207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8733F0-2E1C-47CF-A2BA-D25D3AA8B213}"/>
              </a:ext>
            </a:extLst>
          </p:cNvPr>
          <p:cNvSpPr>
            <a:spLocks noGrp="1"/>
          </p:cNvSpPr>
          <p:nvPr>
            <p:ph type="dt" sz="half" idx="10"/>
          </p:nvPr>
        </p:nvSpPr>
        <p:spPr/>
        <p:txBody>
          <a:bodyPr/>
          <a:lstStyle/>
          <a:p>
            <a:fld id="{6077AE2E-C5AD-49DB-829A-EED00A04AB0C}" type="datetimeFigureOut">
              <a:rPr lang="en-US" smtClean="0"/>
              <a:t>8/20/2021</a:t>
            </a:fld>
            <a:endParaRPr lang="en-US"/>
          </a:p>
        </p:txBody>
      </p:sp>
      <p:sp>
        <p:nvSpPr>
          <p:cNvPr id="3" name="Footer Placeholder 2">
            <a:extLst>
              <a:ext uri="{FF2B5EF4-FFF2-40B4-BE49-F238E27FC236}">
                <a16:creationId xmlns:a16="http://schemas.microsoft.com/office/drawing/2014/main" id="{6D599A44-26A1-4119-9C3B-2027E65652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50D23D-DE7D-494F-828D-7E9D4B684D1E}"/>
              </a:ext>
            </a:extLst>
          </p:cNvPr>
          <p:cNvSpPr>
            <a:spLocks noGrp="1"/>
          </p:cNvSpPr>
          <p:nvPr>
            <p:ph type="sldNum" sz="quarter" idx="12"/>
          </p:nvPr>
        </p:nvSpPr>
        <p:spPr/>
        <p:txBody>
          <a:bodyPr/>
          <a:lstStyle/>
          <a:p>
            <a:fld id="{00F38F97-950A-401D-B5FD-90DDC1816372}" type="slidenum">
              <a:rPr lang="en-US" smtClean="0"/>
              <a:t>‹#›</a:t>
            </a:fld>
            <a:endParaRPr lang="en-US"/>
          </a:p>
        </p:txBody>
      </p:sp>
    </p:spTree>
    <p:extLst>
      <p:ext uri="{BB962C8B-B14F-4D97-AF65-F5344CB8AC3E}">
        <p14:creationId xmlns:p14="http://schemas.microsoft.com/office/powerpoint/2010/main" val="331240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D94BB-9792-480B-91A7-60E07CB864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A1E57E-FB9C-4C4B-B74F-11C320C11F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36DCEE-95A1-4B76-8C3A-FF221041B0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C604E0-47DE-4B4C-B5D5-E035EA08CD4E}"/>
              </a:ext>
            </a:extLst>
          </p:cNvPr>
          <p:cNvSpPr>
            <a:spLocks noGrp="1"/>
          </p:cNvSpPr>
          <p:nvPr>
            <p:ph type="dt" sz="half" idx="10"/>
          </p:nvPr>
        </p:nvSpPr>
        <p:spPr/>
        <p:txBody>
          <a:bodyPr/>
          <a:lstStyle/>
          <a:p>
            <a:fld id="{6077AE2E-C5AD-49DB-829A-EED00A04AB0C}" type="datetimeFigureOut">
              <a:rPr lang="en-US" smtClean="0"/>
              <a:t>8/20/2021</a:t>
            </a:fld>
            <a:endParaRPr lang="en-US"/>
          </a:p>
        </p:txBody>
      </p:sp>
      <p:sp>
        <p:nvSpPr>
          <p:cNvPr id="6" name="Footer Placeholder 5">
            <a:extLst>
              <a:ext uri="{FF2B5EF4-FFF2-40B4-BE49-F238E27FC236}">
                <a16:creationId xmlns:a16="http://schemas.microsoft.com/office/drawing/2014/main" id="{C1527DA0-0362-46D9-BF1F-7CE35CD553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9751EF-A935-4F7A-884F-C840FEF6C753}"/>
              </a:ext>
            </a:extLst>
          </p:cNvPr>
          <p:cNvSpPr>
            <a:spLocks noGrp="1"/>
          </p:cNvSpPr>
          <p:nvPr>
            <p:ph type="sldNum" sz="quarter" idx="12"/>
          </p:nvPr>
        </p:nvSpPr>
        <p:spPr/>
        <p:txBody>
          <a:bodyPr/>
          <a:lstStyle/>
          <a:p>
            <a:fld id="{00F38F97-950A-401D-B5FD-90DDC1816372}" type="slidenum">
              <a:rPr lang="en-US" smtClean="0"/>
              <a:t>‹#›</a:t>
            </a:fld>
            <a:endParaRPr lang="en-US"/>
          </a:p>
        </p:txBody>
      </p:sp>
    </p:spTree>
    <p:extLst>
      <p:ext uri="{BB962C8B-B14F-4D97-AF65-F5344CB8AC3E}">
        <p14:creationId xmlns:p14="http://schemas.microsoft.com/office/powerpoint/2010/main" val="344740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2E88A-556B-483D-922B-F1198B52B4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21E9AD-7C03-431E-B9A2-E31AD5B8A7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219AEC-DD51-4357-95F8-2783610DCC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0B3D08-D3E6-4CCC-A543-9392EA123C6E}"/>
              </a:ext>
            </a:extLst>
          </p:cNvPr>
          <p:cNvSpPr>
            <a:spLocks noGrp="1"/>
          </p:cNvSpPr>
          <p:nvPr>
            <p:ph type="dt" sz="half" idx="10"/>
          </p:nvPr>
        </p:nvSpPr>
        <p:spPr/>
        <p:txBody>
          <a:bodyPr/>
          <a:lstStyle/>
          <a:p>
            <a:fld id="{6077AE2E-C5AD-49DB-829A-EED00A04AB0C}" type="datetimeFigureOut">
              <a:rPr lang="en-US" smtClean="0"/>
              <a:t>8/20/2021</a:t>
            </a:fld>
            <a:endParaRPr lang="en-US"/>
          </a:p>
        </p:txBody>
      </p:sp>
      <p:sp>
        <p:nvSpPr>
          <p:cNvPr id="6" name="Footer Placeholder 5">
            <a:extLst>
              <a:ext uri="{FF2B5EF4-FFF2-40B4-BE49-F238E27FC236}">
                <a16:creationId xmlns:a16="http://schemas.microsoft.com/office/drawing/2014/main" id="{B35A48F7-90DE-4B29-B9B9-CC94313D14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EC0C7A-7DA4-4D9E-9034-F3226490AFBE}"/>
              </a:ext>
            </a:extLst>
          </p:cNvPr>
          <p:cNvSpPr>
            <a:spLocks noGrp="1"/>
          </p:cNvSpPr>
          <p:nvPr>
            <p:ph type="sldNum" sz="quarter" idx="12"/>
          </p:nvPr>
        </p:nvSpPr>
        <p:spPr/>
        <p:txBody>
          <a:bodyPr/>
          <a:lstStyle/>
          <a:p>
            <a:fld id="{00F38F97-950A-401D-B5FD-90DDC1816372}" type="slidenum">
              <a:rPr lang="en-US" smtClean="0"/>
              <a:t>‹#›</a:t>
            </a:fld>
            <a:endParaRPr lang="en-US"/>
          </a:p>
        </p:txBody>
      </p:sp>
    </p:spTree>
    <p:extLst>
      <p:ext uri="{BB962C8B-B14F-4D97-AF65-F5344CB8AC3E}">
        <p14:creationId xmlns:p14="http://schemas.microsoft.com/office/powerpoint/2010/main" val="2079561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AB14A-7F4A-41AD-96C6-96B7AB156D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5FB7B8-0CFD-4529-8D47-8DB01A317D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14005-5C84-4D04-B2F4-0B68B0B9A5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77AE2E-C5AD-49DB-829A-EED00A04AB0C}" type="datetimeFigureOut">
              <a:rPr lang="en-US" smtClean="0"/>
              <a:t>8/20/2021</a:t>
            </a:fld>
            <a:endParaRPr lang="en-US"/>
          </a:p>
        </p:txBody>
      </p:sp>
      <p:sp>
        <p:nvSpPr>
          <p:cNvPr id="5" name="Footer Placeholder 4">
            <a:extLst>
              <a:ext uri="{FF2B5EF4-FFF2-40B4-BE49-F238E27FC236}">
                <a16:creationId xmlns:a16="http://schemas.microsoft.com/office/drawing/2014/main" id="{420F53CF-986F-4BB7-B513-33A51E917B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529448-0508-4F6F-A113-E313EFBE30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F38F97-950A-401D-B5FD-90DDC1816372}" type="slidenum">
              <a:rPr lang="en-US" smtClean="0"/>
              <a:t>‹#›</a:t>
            </a:fld>
            <a:endParaRPr lang="en-US"/>
          </a:p>
        </p:txBody>
      </p:sp>
    </p:spTree>
    <p:extLst>
      <p:ext uri="{BB962C8B-B14F-4D97-AF65-F5344CB8AC3E}">
        <p14:creationId xmlns:p14="http://schemas.microsoft.com/office/powerpoint/2010/main" val="1655818288"/>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6.svg"/><Relationship Id="rId7" Type="http://schemas.openxmlformats.org/officeDocument/2006/relationships/image" Target="../media/image11.jpe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692641">
            <a:off x="1002314" y="-2009281"/>
            <a:ext cx="9424767" cy="9766598"/>
          </a:xfrm>
          <a:prstGeom prst="rect">
            <a:avLst/>
          </a:prstGeom>
        </p:spPr>
      </p:pic>
      <p:pic>
        <p:nvPicPr>
          <p:cNvPr id="3" name="Picture 3"/>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11153" y="3645810"/>
            <a:ext cx="3552339" cy="3681180"/>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32590" y="5778500"/>
            <a:ext cx="1537906" cy="1593685"/>
          </a:xfrm>
          <a:prstGeom prst="rect">
            <a:avLst/>
          </a:prstGeom>
        </p:spPr>
      </p:pic>
      <p:pic>
        <p:nvPicPr>
          <p:cNvPr id="5" name="Picture 5"/>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00000">
            <a:off x="8645265" y="-1417381"/>
            <a:ext cx="4059139" cy="4206361"/>
          </a:xfrm>
          <a:prstGeom prst="rect">
            <a:avLst/>
          </a:prstGeom>
        </p:spPr>
      </p:pic>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6449029">
            <a:off x="11152676" y="1340651"/>
            <a:ext cx="1219203" cy="1263423"/>
          </a:xfrm>
          <a:prstGeom prst="rect">
            <a:avLst/>
          </a:prstGeom>
        </p:spPr>
      </p:pic>
      <p:grpSp>
        <p:nvGrpSpPr>
          <p:cNvPr id="7" name="Group 7"/>
          <p:cNvGrpSpPr/>
          <p:nvPr/>
        </p:nvGrpSpPr>
        <p:grpSpPr>
          <a:xfrm>
            <a:off x="11125201" y="685801"/>
            <a:ext cx="381000" cy="38100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9" name="Group 9"/>
          <p:cNvGrpSpPr/>
          <p:nvPr/>
        </p:nvGrpSpPr>
        <p:grpSpPr>
          <a:xfrm>
            <a:off x="-101600" y="5384800"/>
            <a:ext cx="787400" cy="78740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1" name="Group 11"/>
          <p:cNvGrpSpPr/>
          <p:nvPr/>
        </p:nvGrpSpPr>
        <p:grpSpPr>
          <a:xfrm>
            <a:off x="554857" y="1583281"/>
            <a:ext cx="10870311" cy="3111867"/>
            <a:chOff x="-2427746" y="-2061428"/>
            <a:chExt cx="21740622" cy="6223734"/>
          </a:xfrm>
        </p:grpSpPr>
        <p:sp>
          <p:nvSpPr>
            <p:cNvPr id="12" name="TextBox 12"/>
            <p:cNvSpPr txBox="1"/>
            <p:nvPr/>
          </p:nvSpPr>
          <p:spPr>
            <a:xfrm>
              <a:off x="-2427746" y="-2061428"/>
              <a:ext cx="21740622" cy="4774128"/>
            </a:xfrm>
            <a:prstGeom prst="rect">
              <a:avLst/>
            </a:prstGeom>
          </p:spPr>
          <p:txBody>
            <a:bodyPr wrap="square" lIns="0" tIns="0" rIns="0" bIns="0" rtlCol="0" anchor="t">
              <a:spAutoFit/>
            </a:bodyPr>
            <a:lstStyle/>
            <a:p>
              <a:pPr algn="ctr">
                <a:lnSpc>
                  <a:spcPct val="150000"/>
                </a:lnSpc>
              </a:pPr>
              <a:r>
                <a:rPr lang="en-US" sz="5500" b="1" spc="586" dirty="0">
                  <a:latin typeface="Times New Roman" panose="02020603050405020304" pitchFamily="18" charset="0"/>
                  <a:cs typeface="Times New Roman" panose="02020603050405020304" pitchFamily="18" charset="0"/>
                </a:rPr>
                <a:t>TỔNG QUAN VỀ MẠNG MÁY TÍNH</a:t>
              </a:r>
            </a:p>
          </p:txBody>
        </p:sp>
        <p:sp>
          <p:nvSpPr>
            <p:cNvPr id="13" name="TextBox 13"/>
            <p:cNvSpPr txBox="1"/>
            <p:nvPr/>
          </p:nvSpPr>
          <p:spPr>
            <a:xfrm>
              <a:off x="-2" y="3418512"/>
              <a:ext cx="17268446" cy="743794"/>
            </a:xfrm>
            <a:prstGeom prst="rect">
              <a:avLst/>
            </a:prstGeom>
          </p:spPr>
          <p:txBody>
            <a:bodyPr lIns="0" tIns="0" rIns="0" bIns="0" rtlCol="0" anchor="t">
              <a:spAutoFit/>
            </a:bodyPr>
            <a:lstStyle/>
            <a:p>
              <a:pPr algn="ctr">
                <a:lnSpc>
                  <a:spcPts val="2880"/>
                </a:lnSpc>
              </a:pPr>
              <a:r>
                <a:rPr lang="en-US" sz="3000" b="1" spc="239" dirty="0" err="1">
                  <a:latin typeface="Times New Roman" panose="02020603050405020304" pitchFamily="18" charset="0"/>
                  <a:cs typeface="Times New Roman" panose="02020603050405020304" pitchFamily="18" charset="0"/>
                </a:rPr>
                <a:t>Nguyễn</a:t>
              </a:r>
              <a:r>
                <a:rPr lang="en-US" sz="3000" b="1" spc="239" dirty="0">
                  <a:latin typeface="Times New Roman" panose="02020603050405020304" pitchFamily="18" charset="0"/>
                  <a:cs typeface="Times New Roman" panose="02020603050405020304" pitchFamily="18" charset="0"/>
                </a:rPr>
                <a:t> </a:t>
              </a:r>
              <a:r>
                <a:rPr lang="en-US" sz="3000" b="1" spc="239" dirty="0" err="1">
                  <a:latin typeface="Times New Roman" panose="02020603050405020304" pitchFamily="18" charset="0"/>
                  <a:cs typeface="Times New Roman" panose="02020603050405020304" pitchFamily="18" charset="0"/>
                </a:rPr>
                <a:t>Đức</a:t>
              </a:r>
              <a:r>
                <a:rPr lang="en-US" sz="3000" b="1" spc="239" dirty="0">
                  <a:latin typeface="Times New Roman" panose="02020603050405020304" pitchFamily="18" charset="0"/>
                  <a:cs typeface="Times New Roman" panose="02020603050405020304" pitchFamily="18" charset="0"/>
                </a:rPr>
                <a:t> </a:t>
              </a:r>
              <a:r>
                <a:rPr lang="en-US" sz="3000" b="1" spc="239" dirty="0" err="1">
                  <a:latin typeface="Times New Roman" panose="02020603050405020304" pitchFamily="18" charset="0"/>
                  <a:cs typeface="Times New Roman" panose="02020603050405020304" pitchFamily="18" charset="0"/>
                </a:rPr>
                <a:t>Lâm</a:t>
              </a:r>
              <a:r>
                <a:rPr lang="en-US" sz="3000" b="1" spc="239" dirty="0">
                  <a:latin typeface="Times New Roman" panose="02020603050405020304" pitchFamily="18" charset="0"/>
                  <a:cs typeface="Times New Roman" panose="02020603050405020304" pitchFamily="18" charset="0"/>
                </a:rPr>
                <a:t> - 20182626</a:t>
              </a:r>
            </a:p>
          </p:txBody>
        </p:sp>
      </p:grpSp>
      <p:pic>
        <p:nvPicPr>
          <p:cNvPr id="15" name="Graphic 14">
            <a:extLst>
              <a:ext uri="{FF2B5EF4-FFF2-40B4-BE49-F238E27FC236}">
                <a16:creationId xmlns:a16="http://schemas.microsoft.com/office/drawing/2014/main" id="{FF40C98A-7EFC-45A1-9747-358D92C213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31310" y="4269596"/>
            <a:ext cx="1263650" cy="2451101"/>
          </a:xfrm>
          <a:prstGeom prst="rect">
            <a:avLst/>
          </a:prstGeom>
        </p:spPr>
      </p:pic>
    </p:spTree>
    <p:extLst>
      <p:ext uri="{BB962C8B-B14F-4D97-AF65-F5344CB8AC3E}">
        <p14:creationId xmlns:p14="http://schemas.microsoft.com/office/powerpoint/2010/main" val="1334128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8839109" y="-564330"/>
            <a:ext cx="899171" cy="899171"/>
            <a:chOff x="0" y="0"/>
            <a:chExt cx="6350000" cy="6350000"/>
          </a:xfrm>
          <a:solidFill>
            <a:srgbClr val="04345C"/>
          </a:solidFill>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pSp>
        <p:nvGrpSpPr>
          <p:cNvPr id="23" name="Group 23"/>
          <p:cNvGrpSpPr/>
          <p:nvPr/>
        </p:nvGrpSpPr>
        <p:grpSpPr>
          <a:xfrm>
            <a:off x="2133599" y="1150621"/>
            <a:ext cx="381000" cy="381000"/>
            <a:chOff x="0" y="0"/>
            <a:chExt cx="6350000" cy="6350000"/>
          </a:xfrm>
          <a:solidFill>
            <a:srgbClr val="04345C"/>
          </a:solidFill>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pic>
        <p:nvPicPr>
          <p:cNvPr id="25" name="Picture 2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938422">
            <a:off x="11260543" y="5894463"/>
            <a:ext cx="1241970" cy="1287015"/>
          </a:xfrm>
          <a:prstGeom prst="rect">
            <a:avLst/>
          </a:prstGeom>
        </p:spPr>
      </p:pic>
      <p:graphicFrame>
        <p:nvGraphicFramePr>
          <p:cNvPr id="2" name="Table 2">
            <a:extLst>
              <a:ext uri="{FF2B5EF4-FFF2-40B4-BE49-F238E27FC236}">
                <a16:creationId xmlns:a16="http://schemas.microsoft.com/office/drawing/2014/main" id="{C0ED8E54-B9AD-40C4-A6E0-7FCFC2CA54CB}"/>
              </a:ext>
            </a:extLst>
          </p:cNvPr>
          <p:cNvGraphicFramePr>
            <a:graphicFrameLocks noGrp="1"/>
          </p:cNvGraphicFramePr>
          <p:nvPr/>
        </p:nvGraphicFramePr>
        <p:xfrm>
          <a:off x="0" y="-17524"/>
          <a:ext cx="2336800" cy="6875525"/>
        </p:xfrm>
        <a:graphic>
          <a:graphicData uri="http://schemas.openxmlformats.org/drawingml/2006/table">
            <a:tbl>
              <a:tblPr firstRow="1" bandRow="1">
                <a:tableStyleId>{5C22544A-7EE6-4342-B048-85BDC9FD1C3A}</a:tableStyleId>
              </a:tblPr>
              <a:tblGrid>
                <a:gridCol w="2336800">
                  <a:extLst>
                    <a:ext uri="{9D8B030D-6E8A-4147-A177-3AD203B41FA5}">
                      <a16:colId xmlns:a16="http://schemas.microsoft.com/office/drawing/2014/main" val="3543755945"/>
                    </a:ext>
                  </a:extLst>
                </a:gridCol>
              </a:tblGrid>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62322984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316305316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50022161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2758478544"/>
                  </a:ext>
                </a:extLst>
              </a:tr>
              <a:tr h="1375105">
                <a:tc>
                  <a:txBody>
                    <a:bodyPr/>
                    <a:lstStyle/>
                    <a:p>
                      <a:endParaRPr lang="en-US" sz="1200" dirty="0"/>
                    </a:p>
                  </a:txBody>
                  <a:tcPr marL="60960" marR="60960" marT="30480" marB="30480">
                    <a:solidFill>
                      <a:schemeClr val="bg1"/>
                    </a:solidFill>
                  </a:tcPr>
                </a:tc>
                <a:extLst>
                  <a:ext uri="{0D108BD9-81ED-4DB2-BD59-A6C34878D82A}">
                    <a16:rowId xmlns:a16="http://schemas.microsoft.com/office/drawing/2014/main" val="4216306870"/>
                  </a:ext>
                </a:extLst>
              </a:tr>
            </a:tbl>
          </a:graphicData>
        </a:graphic>
      </p:graphicFrame>
      <p:pic>
        <p:nvPicPr>
          <p:cNvPr id="14" name="Picture 2" descr="Viện Điện tử Viễn thông, Bách Khoa Hà Nội - Home | Facebook">
            <a:extLst>
              <a:ext uri="{FF2B5EF4-FFF2-40B4-BE49-F238E27FC236}">
                <a16:creationId xmlns:a16="http://schemas.microsoft.com/office/drawing/2014/main" id="{96ED90C1-F4F2-44F0-AA88-7F9FDFE424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0" y="127000"/>
            <a:ext cx="1246327" cy="119734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33DAE0F9-A0EA-40C0-BA54-9C46DC41E0C2}"/>
              </a:ext>
            </a:extLst>
          </p:cNvPr>
          <p:cNvSpPr/>
          <p:nvPr/>
        </p:nvSpPr>
        <p:spPr>
          <a:xfrm>
            <a:off x="-1" y="0"/>
            <a:ext cx="23368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4F160A62-0DDD-41DA-8DE3-B3CB84BF07BD}"/>
              </a:ext>
            </a:extLst>
          </p:cNvPr>
          <p:cNvCxnSpPr>
            <a:cxnSpLocks/>
          </p:cNvCxnSpPr>
          <p:nvPr/>
        </p:nvCxnSpPr>
        <p:spPr>
          <a:xfrm>
            <a:off x="1" y="27178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A4681C-BD86-49D9-9EFD-22E16303477E}"/>
              </a:ext>
            </a:extLst>
          </p:cNvPr>
          <p:cNvCxnSpPr>
            <a:cxnSpLocks/>
          </p:cNvCxnSpPr>
          <p:nvPr/>
        </p:nvCxnSpPr>
        <p:spPr>
          <a:xfrm>
            <a:off x="1" y="13970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9B0D90-00DC-48BF-918F-E5888BD398E1}"/>
              </a:ext>
            </a:extLst>
          </p:cNvPr>
          <p:cNvCxnSpPr>
            <a:cxnSpLocks/>
          </p:cNvCxnSpPr>
          <p:nvPr/>
        </p:nvCxnSpPr>
        <p:spPr>
          <a:xfrm>
            <a:off x="0" y="40894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97BAB7-D054-4966-A2A5-49F3F58194BA}"/>
              </a:ext>
            </a:extLst>
          </p:cNvPr>
          <p:cNvCxnSpPr>
            <a:cxnSpLocks/>
          </p:cNvCxnSpPr>
          <p:nvPr/>
        </p:nvCxnSpPr>
        <p:spPr>
          <a:xfrm>
            <a:off x="0" y="546608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ight Triangle 15">
            <a:extLst>
              <a:ext uri="{FF2B5EF4-FFF2-40B4-BE49-F238E27FC236}">
                <a16:creationId xmlns:a16="http://schemas.microsoft.com/office/drawing/2014/main" id="{3AB44396-04E7-47BE-9B8A-78A1CC081BDC}"/>
              </a:ext>
            </a:extLst>
          </p:cNvPr>
          <p:cNvSpPr/>
          <p:nvPr/>
        </p:nvSpPr>
        <p:spPr>
          <a:xfrm rot="2945554">
            <a:off x="1986697" y="4512850"/>
            <a:ext cx="674807" cy="603019"/>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TextBox 18">
            <a:extLst>
              <a:ext uri="{FF2B5EF4-FFF2-40B4-BE49-F238E27FC236}">
                <a16:creationId xmlns:a16="http://schemas.microsoft.com/office/drawing/2014/main" id="{D26F0963-5BD4-4D29-9641-1BB4A87969BB}"/>
              </a:ext>
            </a:extLst>
          </p:cNvPr>
          <p:cNvSpPr txBox="1"/>
          <p:nvPr/>
        </p:nvSpPr>
        <p:spPr>
          <a:xfrm>
            <a:off x="2787184" y="6435565"/>
            <a:ext cx="3302000" cy="297454"/>
          </a:xfrm>
          <a:prstGeom prst="rect">
            <a:avLst/>
          </a:prstGeom>
          <a:noFill/>
        </p:spPr>
        <p:txBody>
          <a:bodyPr wrap="square" rtlCol="0">
            <a:spAutoFit/>
          </a:bodyPr>
          <a:lstStyle/>
          <a:p>
            <a:r>
              <a:rPr lang="en-US" sz="1333"/>
              <a:t>CHƯƠNG 1. TỔNG QUAN MẠNG MÁY TÍNH</a:t>
            </a:r>
          </a:p>
        </p:txBody>
      </p:sp>
      <p:sp>
        <p:nvSpPr>
          <p:cNvPr id="20" name="TextBox 19">
            <a:extLst>
              <a:ext uri="{FF2B5EF4-FFF2-40B4-BE49-F238E27FC236}">
                <a16:creationId xmlns:a16="http://schemas.microsoft.com/office/drawing/2014/main" id="{79CC765E-C8E1-485E-905A-8A255098D23E}"/>
              </a:ext>
            </a:extLst>
          </p:cNvPr>
          <p:cNvSpPr txBox="1"/>
          <p:nvPr/>
        </p:nvSpPr>
        <p:spPr>
          <a:xfrm>
            <a:off x="2844799" y="475659"/>
            <a:ext cx="9512220" cy="586251"/>
          </a:xfrm>
          <a:prstGeom prst="rect">
            <a:avLst/>
          </a:prstGeom>
          <a:noFill/>
        </p:spPr>
        <p:txBody>
          <a:bodyPr wrap="square" rtlCol="0">
            <a:spAutoFit/>
          </a:bodyPr>
          <a:lstStyle/>
          <a:p>
            <a:pPr lvl="2" algn="just">
              <a:lnSpc>
                <a:spcPct val="120000"/>
              </a:lnSpc>
              <a:spcBef>
                <a:spcPts val="667"/>
              </a:spcBef>
            </a:pPr>
            <a:r>
              <a:rPr lang="en-US" sz="2933" kern="100" dirty="0">
                <a:latin typeface="Arial" panose="020B0604020202020204" pitchFamily="34" charset="0"/>
                <a:ea typeface="SimSun" panose="02010600030101010101" pitchFamily="2" charset="-122"/>
                <a:cs typeface="Arial" panose="020B0604020202020204" pitchFamily="34" charset="0"/>
              </a:rPr>
              <a:t>MÔ HÌNH THAM CHIẾU (REFERENCE MODEL)</a:t>
            </a:r>
            <a:endParaRPr lang="en-US" sz="1200" b="1" i="1" kern="1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42" name="TextBox 41">
            <a:extLst>
              <a:ext uri="{FF2B5EF4-FFF2-40B4-BE49-F238E27FC236}">
                <a16:creationId xmlns:a16="http://schemas.microsoft.com/office/drawing/2014/main" id="{6FDD855D-0757-40FD-8DF2-0ED17968A73A}"/>
              </a:ext>
            </a:extLst>
          </p:cNvPr>
          <p:cNvSpPr txBox="1"/>
          <p:nvPr/>
        </p:nvSpPr>
        <p:spPr>
          <a:xfrm>
            <a:off x="9105343" y="3147703"/>
            <a:ext cx="2416823" cy="379656"/>
          </a:xfrm>
          <a:prstGeom prst="rect">
            <a:avLst/>
          </a:prstGeom>
          <a:noFill/>
        </p:spPr>
        <p:txBody>
          <a:bodyPr wrap="square">
            <a:spAutoFit/>
          </a:bodyPr>
          <a:lstStyle/>
          <a:p>
            <a:r>
              <a:rPr lang="en-US" sz="1867">
                <a:solidFill>
                  <a:schemeClr val="bg1"/>
                </a:solidFill>
                <a:latin typeface="Arial" panose="020B0604020202020204" pitchFamily="34" charset="0"/>
                <a:cs typeface="Arial" panose="020B0604020202020204" pitchFamily="34" charset="0"/>
              </a:rPr>
              <a:t>Theo kích cỡ mạng</a:t>
            </a:r>
          </a:p>
        </p:txBody>
      </p:sp>
      <p:grpSp>
        <p:nvGrpSpPr>
          <p:cNvPr id="26" name="Group 25">
            <a:extLst>
              <a:ext uri="{FF2B5EF4-FFF2-40B4-BE49-F238E27FC236}">
                <a16:creationId xmlns:a16="http://schemas.microsoft.com/office/drawing/2014/main" id="{ED851A73-B149-4565-ACA6-EF41D965A93D}"/>
              </a:ext>
            </a:extLst>
          </p:cNvPr>
          <p:cNvGrpSpPr/>
          <p:nvPr/>
        </p:nvGrpSpPr>
        <p:grpSpPr>
          <a:xfrm>
            <a:off x="101600" y="1768209"/>
            <a:ext cx="1652727" cy="4777347"/>
            <a:chOff x="152400" y="2652313"/>
            <a:chExt cx="2479090" cy="7166020"/>
          </a:xfrm>
        </p:grpSpPr>
        <p:sp>
          <p:nvSpPr>
            <p:cNvPr id="33" name="TextBox 32">
              <a:extLst>
                <a:ext uri="{FF2B5EF4-FFF2-40B4-BE49-F238E27FC236}">
                  <a16:creationId xmlns:a16="http://schemas.microsoft.com/office/drawing/2014/main" id="{9297D89E-F80B-43B1-886A-E1C3A61171D8}"/>
                </a:ext>
              </a:extLst>
            </p:cNvPr>
            <p:cNvSpPr txBox="1"/>
            <p:nvPr/>
          </p:nvSpPr>
          <p:spPr>
            <a:xfrm>
              <a:off x="152400" y="2652313"/>
              <a:ext cx="213360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1.Mục đích hình hành</a:t>
              </a:r>
            </a:p>
          </p:txBody>
        </p:sp>
        <p:sp>
          <p:nvSpPr>
            <p:cNvPr id="35" name="TextBox 34">
              <a:extLst>
                <a:ext uri="{FF2B5EF4-FFF2-40B4-BE49-F238E27FC236}">
                  <a16:creationId xmlns:a16="http://schemas.microsoft.com/office/drawing/2014/main" id="{3951CCBE-32B9-498C-B4F0-3CD54FA06BA0}"/>
                </a:ext>
              </a:extLst>
            </p:cNvPr>
            <p:cNvSpPr txBox="1"/>
            <p:nvPr/>
          </p:nvSpPr>
          <p:spPr>
            <a:xfrm>
              <a:off x="152400" y="4483857"/>
              <a:ext cx="2414148" cy="1431450"/>
            </a:xfrm>
            <a:prstGeom prst="rect">
              <a:avLst/>
            </a:prstGeom>
            <a:noFill/>
          </p:spPr>
          <p:txBody>
            <a:bodyPr wrap="square" rtlCol="0">
              <a:spAutoFit/>
            </a:bodyPr>
            <a:lstStyle/>
            <a:p>
              <a:r>
                <a:rPr lang="en-US" sz="1867" dirty="0">
                  <a:latin typeface="Arial" panose="020B0604020202020204" pitchFamily="34" charset="0"/>
                  <a:cs typeface="Arial" panose="020B0604020202020204" pitchFamily="34" charset="0"/>
                </a:rPr>
                <a:t>2.Phân </a:t>
              </a:r>
              <a:r>
                <a:rPr lang="en-US" sz="1867" dirty="0" err="1">
                  <a:latin typeface="Arial" panose="020B0604020202020204" pitchFamily="34" charset="0"/>
                  <a:cs typeface="Arial" panose="020B0604020202020204" pitchFamily="34" charset="0"/>
                </a:rPr>
                <a:t>loại</a:t>
              </a:r>
              <a:r>
                <a:rPr lang="en-US" sz="1867" dirty="0">
                  <a:latin typeface="Arial" panose="020B0604020202020204" pitchFamily="34" charset="0"/>
                  <a:cs typeface="Arial" panose="020B0604020202020204" pitchFamily="34" charset="0"/>
                </a:rPr>
                <a:t> </a:t>
              </a:r>
              <a:r>
                <a:rPr lang="en-US" sz="1867" dirty="0" err="1">
                  <a:latin typeface="Arial" panose="020B0604020202020204" pitchFamily="34" charset="0"/>
                  <a:cs typeface="Arial" panose="020B0604020202020204" pitchFamily="34" charset="0"/>
                </a:rPr>
                <a:t>mạng</a:t>
              </a:r>
              <a:r>
                <a:rPr lang="en-US" sz="1867" dirty="0">
                  <a:latin typeface="Arial" panose="020B0604020202020204" pitchFamily="34" charset="0"/>
                  <a:cs typeface="Arial" panose="020B0604020202020204" pitchFamily="34" charset="0"/>
                </a:rPr>
                <a:t> </a:t>
              </a:r>
              <a:r>
                <a:rPr lang="en-US" sz="1867" dirty="0" err="1">
                  <a:latin typeface="Arial" panose="020B0604020202020204" pitchFamily="34" charset="0"/>
                  <a:cs typeface="Arial" panose="020B0604020202020204" pitchFamily="34" charset="0"/>
                </a:rPr>
                <a:t>và</a:t>
              </a:r>
              <a:r>
                <a:rPr lang="en-US" sz="1867" dirty="0">
                  <a:latin typeface="Arial" panose="020B0604020202020204" pitchFamily="34" charset="0"/>
                  <a:cs typeface="Arial" panose="020B0604020202020204" pitchFamily="34" charset="0"/>
                </a:rPr>
                <a:t> </a:t>
              </a:r>
              <a:r>
                <a:rPr lang="en-US" sz="1867" dirty="0" err="1">
                  <a:latin typeface="Arial" panose="020B0604020202020204" pitchFamily="34" charset="0"/>
                  <a:cs typeface="Arial" panose="020B0604020202020204" pitchFamily="34" charset="0"/>
                </a:rPr>
                <a:t>cấu</a:t>
              </a:r>
              <a:r>
                <a:rPr lang="en-US" sz="1867" dirty="0">
                  <a:latin typeface="Arial" panose="020B0604020202020204" pitchFamily="34" charset="0"/>
                  <a:cs typeface="Arial" panose="020B0604020202020204" pitchFamily="34" charset="0"/>
                </a:rPr>
                <a:t> </a:t>
              </a:r>
              <a:r>
                <a:rPr lang="en-US" sz="1867" dirty="0" err="1">
                  <a:latin typeface="Arial" panose="020B0604020202020204" pitchFamily="34" charset="0"/>
                  <a:cs typeface="Arial" panose="020B0604020202020204" pitchFamily="34" charset="0"/>
                </a:rPr>
                <a:t>trúc</a:t>
              </a:r>
              <a:r>
                <a:rPr lang="en-US" sz="1867" dirty="0">
                  <a:latin typeface="Arial" panose="020B0604020202020204" pitchFamily="34" charset="0"/>
                  <a:cs typeface="Arial" panose="020B0604020202020204" pitchFamily="34" charset="0"/>
                </a:rPr>
                <a:t> </a:t>
              </a:r>
              <a:r>
                <a:rPr lang="en-US" sz="1867" dirty="0" err="1">
                  <a:latin typeface="Arial" panose="020B0604020202020204" pitchFamily="34" charset="0"/>
                  <a:cs typeface="Arial" panose="020B0604020202020204" pitchFamily="34" charset="0"/>
                </a:rPr>
                <a:t>mạng</a:t>
              </a:r>
              <a:endParaRPr lang="en-US" sz="1867"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3115CD91-9EAE-4F15-BC3A-91ACA0864FE8}"/>
                </a:ext>
              </a:extLst>
            </p:cNvPr>
            <p:cNvSpPr txBox="1"/>
            <p:nvPr/>
          </p:nvSpPr>
          <p:spPr>
            <a:xfrm>
              <a:off x="152400" y="6752847"/>
              <a:ext cx="247909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3.Mô hình tham chiếu</a:t>
              </a:r>
            </a:p>
          </p:txBody>
        </p:sp>
        <p:sp>
          <p:nvSpPr>
            <p:cNvPr id="37" name="TextBox 36">
              <a:extLst>
                <a:ext uri="{FF2B5EF4-FFF2-40B4-BE49-F238E27FC236}">
                  <a16:creationId xmlns:a16="http://schemas.microsoft.com/office/drawing/2014/main" id="{8CA49146-C7A9-40E8-B137-4FC5461DED26}"/>
                </a:ext>
              </a:extLst>
            </p:cNvPr>
            <p:cNvSpPr txBox="1"/>
            <p:nvPr/>
          </p:nvSpPr>
          <p:spPr>
            <a:xfrm>
              <a:off x="152400" y="8817867"/>
              <a:ext cx="213360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4.Một số khái niệm</a:t>
              </a:r>
            </a:p>
          </p:txBody>
        </p:sp>
      </p:grpSp>
      <p:pic>
        <p:nvPicPr>
          <p:cNvPr id="38" name="Picture 37" descr="Mô hình OSI là gì? Chức năng của các tầng giao thức trong mô hình OSI -  TOTOLINK Việt Nam">
            <a:extLst>
              <a:ext uri="{FF2B5EF4-FFF2-40B4-BE49-F238E27FC236}">
                <a16:creationId xmlns:a16="http://schemas.microsoft.com/office/drawing/2014/main" id="{543F3845-563F-4905-8DC2-499F86F9AB4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068222" y="2163030"/>
            <a:ext cx="6899302" cy="3484061"/>
          </a:xfrm>
          <a:prstGeom prst="rect">
            <a:avLst/>
          </a:prstGeom>
          <a:noFill/>
          <a:ln>
            <a:noFill/>
          </a:ln>
        </p:spPr>
      </p:pic>
      <p:sp>
        <p:nvSpPr>
          <p:cNvPr id="39" name="TextBox 38">
            <a:extLst>
              <a:ext uri="{FF2B5EF4-FFF2-40B4-BE49-F238E27FC236}">
                <a16:creationId xmlns:a16="http://schemas.microsoft.com/office/drawing/2014/main" id="{CE580B8D-F57F-447E-9F00-103F855572B6}"/>
              </a:ext>
            </a:extLst>
          </p:cNvPr>
          <p:cNvSpPr txBox="1"/>
          <p:nvPr/>
        </p:nvSpPr>
        <p:spPr>
          <a:xfrm>
            <a:off x="2531679" y="1591201"/>
            <a:ext cx="6394823" cy="450060"/>
          </a:xfrm>
          <a:prstGeom prst="rect">
            <a:avLst/>
          </a:prstGeom>
          <a:noFill/>
        </p:spPr>
        <p:txBody>
          <a:bodyPr wrap="square">
            <a:spAutoFit/>
          </a:bodyPr>
          <a:lstStyle/>
          <a:p>
            <a:pPr marL="1219261" lvl="3" indent="-304815" algn="just">
              <a:lnSpc>
                <a:spcPct val="120000"/>
              </a:lnSpc>
              <a:spcBef>
                <a:spcPts val="667"/>
              </a:spcBef>
              <a:buFont typeface="Wingdings" panose="05000000000000000000" pitchFamily="2" charset="2"/>
              <a:buChar char="§"/>
            </a:pPr>
            <a:r>
              <a:rPr lang="en-US" sz="2133" kern="100" dirty="0" err="1">
                <a:latin typeface="Arial" panose="020B0604020202020204" pitchFamily="34" charset="0"/>
                <a:ea typeface="SimSun" panose="02010600030101010101" pitchFamily="2" charset="-122"/>
                <a:cs typeface="Arial" panose="020B0604020202020204" pitchFamily="34" charset="0"/>
              </a:rPr>
              <a:t>Mô</a:t>
            </a:r>
            <a:r>
              <a:rPr lang="en-US" sz="2133" kern="100" dirty="0">
                <a:latin typeface="Arial" panose="020B0604020202020204" pitchFamily="34" charset="0"/>
                <a:ea typeface="SimSun" panose="02010600030101010101" pitchFamily="2" charset="-122"/>
                <a:cs typeface="Arial" panose="020B0604020202020204" pitchFamily="34" charset="0"/>
              </a:rPr>
              <a:t> </a:t>
            </a:r>
            <a:r>
              <a:rPr lang="en-US" sz="2133" kern="100" dirty="0" err="1">
                <a:latin typeface="Arial" panose="020B0604020202020204" pitchFamily="34" charset="0"/>
                <a:ea typeface="SimSun" panose="02010600030101010101" pitchFamily="2" charset="-122"/>
                <a:cs typeface="Arial" panose="020B0604020202020204" pitchFamily="34" charset="0"/>
              </a:rPr>
              <a:t>hình</a:t>
            </a:r>
            <a:r>
              <a:rPr lang="en-US" sz="2133" kern="100" dirty="0">
                <a:latin typeface="Arial" panose="020B0604020202020204" pitchFamily="34" charset="0"/>
                <a:ea typeface="SimSun" panose="02010600030101010101" pitchFamily="2" charset="-122"/>
                <a:cs typeface="Arial" panose="020B0604020202020204" pitchFamily="34" charset="0"/>
              </a:rPr>
              <a:t> OSI ( 7 </a:t>
            </a:r>
            <a:r>
              <a:rPr lang="en-US" sz="2133" kern="100" dirty="0" err="1">
                <a:latin typeface="Arial" panose="020B0604020202020204" pitchFamily="34" charset="0"/>
                <a:ea typeface="SimSun" panose="02010600030101010101" pitchFamily="2" charset="-122"/>
                <a:cs typeface="Arial" panose="020B0604020202020204" pitchFamily="34" charset="0"/>
              </a:rPr>
              <a:t>lớp</a:t>
            </a:r>
            <a:r>
              <a:rPr lang="en-US" sz="2133" kern="100" dirty="0">
                <a:latin typeface="Arial" panose="020B0604020202020204" pitchFamily="34" charset="0"/>
                <a:ea typeface="SimSun" panose="02010600030101010101" pitchFamily="2" charset="-122"/>
                <a:cs typeface="Arial" panose="020B0604020202020204" pitchFamily="34" charset="0"/>
              </a:rPr>
              <a:t> )</a:t>
            </a:r>
          </a:p>
        </p:txBody>
      </p:sp>
    </p:spTree>
    <p:extLst>
      <p:ext uri="{BB962C8B-B14F-4D97-AF65-F5344CB8AC3E}">
        <p14:creationId xmlns:p14="http://schemas.microsoft.com/office/powerpoint/2010/main" val="3416319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8839109" y="-564330"/>
            <a:ext cx="899171" cy="899171"/>
            <a:chOff x="0" y="0"/>
            <a:chExt cx="6350000" cy="6350000"/>
          </a:xfrm>
          <a:solidFill>
            <a:srgbClr val="04345C"/>
          </a:solidFill>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pSp>
        <p:nvGrpSpPr>
          <p:cNvPr id="23" name="Group 23"/>
          <p:cNvGrpSpPr/>
          <p:nvPr/>
        </p:nvGrpSpPr>
        <p:grpSpPr>
          <a:xfrm>
            <a:off x="2133599" y="1150621"/>
            <a:ext cx="381000" cy="381000"/>
            <a:chOff x="0" y="0"/>
            <a:chExt cx="6350000" cy="6350000"/>
          </a:xfrm>
          <a:solidFill>
            <a:srgbClr val="04345C"/>
          </a:solidFill>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aphicFrame>
        <p:nvGraphicFramePr>
          <p:cNvPr id="2" name="Table 2">
            <a:extLst>
              <a:ext uri="{FF2B5EF4-FFF2-40B4-BE49-F238E27FC236}">
                <a16:creationId xmlns:a16="http://schemas.microsoft.com/office/drawing/2014/main" id="{C0ED8E54-B9AD-40C4-A6E0-7FCFC2CA54CB}"/>
              </a:ext>
            </a:extLst>
          </p:cNvPr>
          <p:cNvGraphicFramePr>
            <a:graphicFrameLocks noGrp="1"/>
          </p:cNvGraphicFramePr>
          <p:nvPr/>
        </p:nvGraphicFramePr>
        <p:xfrm>
          <a:off x="0" y="-17524"/>
          <a:ext cx="2336800" cy="6875525"/>
        </p:xfrm>
        <a:graphic>
          <a:graphicData uri="http://schemas.openxmlformats.org/drawingml/2006/table">
            <a:tbl>
              <a:tblPr firstRow="1" bandRow="1">
                <a:tableStyleId>{5C22544A-7EE6-4342-B048-85BDC9FD1C3A}</a:tableStyleId>
              </a:tblPr>
              <a:tblGrid>
                <a:gridCol w="2336800">
                  <a:extLst>
                    <a:ext uri="{9D8B030D-6E8A-4147-A177-3AD203B41FA5}">
                      <a16:colId xmlns:a16="http://schemas.microsoft.com/office/drawing/2014/main" val="3543755945"/>
                    </a:ext>
                  </a:extLst>
                </a:gridCol>
              </a:tblGrid>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62322984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316305316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50022161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275847854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4216306870"/>
                  </a:ext>
                </a:extLst>
              </a:tr>
            </a:tbl>
          </a:graphicData>
        </a:graphic>
      </p:graphicFrame>
      <p:pic>
        <p:nvPicPr>
          <p:cNvPr id="14" name="Picture 2" descr="Viện Điện tử Viễn thông, Bách Khoa Hà Nội - Home | Facebook">
            <a:extLst>
              <a:ext uri="{FF2B5EF4-FFF2-40B4-BE49-F238E27FC236}">
                <a16:creationId xmlns:a16="http://schemas.microsoft.com/office/drawing/2014/main" id="{96ED90C1-F4F2-44F0-AA88-7F9FDFE42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27000"/>
            <a:ext cx="1246327" cy="119734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33DAE0F9-A0EA-40C0-BA54-9C46DC41E0C2}"/>
              </a:ext>
            </a:extLst>
          </p:cNvPr>
          <p:cNvSpPr/>
          <p:nvPr/>
        </p:nvSpPr>
        <p:spPr>
          <a:xfrm>
            <a:off x="-1" y="0"/>
            <a:ext cx="23368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4F160A62-0DDD-41DA-8DE3-B3CB84BF07BD}"/>
              </a:ext>
            </a:extLst>
          </p:cNvPr>
          <p:cNvCxnSpPr>
            <a:cxnSpLocks/>
          </p:cNvCxnSpPr>
          <p:nvPr/>
        </p:nvCxnSpPr>
        <p:spPr>
          <a:xfrm>
            <a:off x="1" y="27178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A4681C-BD86-49D9-9EFD-22E16303477E}"/>
              </a:ext>
            </a:extLst>
          </p:cNvPr>
          <p:cNvCxnSpPr>
            <a:cxnSpLocks/>
          </p:cNvCxnSpPr>
          <p:nvPr/>
        </p:nvCxnSpPr>
        <p:spPr>
          <a:xfrm>
            <a:off x="1" y="13970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9B0D90-00DC-48BF-918F-E5888BD398E1}"/>
              </a:ext>
            </a:extLst>
          </p:cNvPr>
          <p:cNvCxnSpPr>
            <a:cxnSpLocks/>
          </p:cNvCxnSpPr>
          <p:nvPr/>
        </p:nvCxnSpPr>
        <p:spPr>
          <a:xfrm>
            <a:off x="0" y="40894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97BAB7-D054-4966-A2A5-49F3F58194BA}"/>
              </a:ext>
            </a:extLst>
          </p:cNvPr>
          <p:cNvCxnSpPr>
            <a:cxnSpLocks/>
          </p:cNvCxnSpPr>
          <p:nvPr/>
        </p:nvCxnSpPr>
        <p:spPr>
          <a:xfrm>
            <a:off x="0" y="546608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ight Triangle 15">
            <a:extLst>
              <a:ext uri="{FF2B5EF4-FFF2-40B4-BE49-F238E27FC236}">
                <a16:creationId xmlns:a16="http://schemas.microsoft.com/office/drawing/2014/main" id="{3AB44396-04E7-47BE-9B8A-78A1CC081BDC}"/>
              </a:ext>
            </a:extLst>
          </p:cNvPr>
          <p:cNvSpPr/>
          <p:nvPr/>
        </p:nvSpPr>
        <p:spPr>
          <a:xfrm rot="2945554">
            <a:off x="1986697" y="4512850"/>
            <a:ext cx="674807" cy="603019"/>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TextBox 18">
            <a:extLst>
              <a:ext uri="{FF2B5EF4-FFF2-40B4-BE49-F238E27FC236}">
                <a16:creationId xmlns:a16="http://schemas.microsoft.com/office/drawing/2014/main" id="{D26F0963-5BD4-4D29-9641-1BB4A87969BB}"/>
              </a:ext>
            </a:extLst>
          </p:cNvPr>
          <p:cNvSpPr txBox="1"/>
          <p:nvPr/>
        </p:nvSpPr>
        <p:spPr>
          <a:xfrm>
            <a:off x="2787184" y="6435565"/>
            <a:ext cx="3302000" cy="297454"/>
          </a:xfrm>
          <a:prstGeom prst="rect">
            <a:avLst/>
          </a:prstGeom>
          <a:noFill/>
        </p:spPr>
        <p:txBody>
          <a:bodyPr wrap="square" rtlCol="0">
            <a:spAutoFit/>
          </a:bodyPr>
          <a:lstStyle/>
          <a:p>
            <a:r>
              <a:rPr lang="en-US" sz="1333"/>
              <a:t>CHƯƠNG 1. TỔNG QUAN MẠNG MÁY TÍNH</a:t>
            </a:r>
          </a:p>
        </p:txBody>
      </p:sp>
      <p:sp>
        <p:nvSpPr>
          <p:cNvPr id="20" name="TextBox 19">
            <a:extLst>
              <a:ext uri="{FF2B5EF4-FFF2-40B4-BE49-F238E27FC236}">
                <a16:creationId xmlns:a16="http://schemas.microsoft.com/office/drawing/2014/main" id="{79CC765E-C8E1-485E-905A-8A255098D23E}"/>
              </a:ext>
            </a:extLst>
          </p:cNvPr>
          <p:cNvSpPr txBox="1"/>
          <p:nvPr/>
        </p:nvSpPr>
        <p:spPr>
          <a:xfrm>
            <a:off x="4384755" y="491693"/>
            <a:ext cx="6632262" cy="630942"/>
          </a:xfrm>
          <a:prstGeom prst="rect">
            <a:avLst/>
          </a:prstGeom>
          <a:noFill/>
        </p:spPr>
        <p:txBody>
          <a:bodyPr wrap="square" rtlCol="0">
            <a:spAutoFit/>
          </a:bodyPr>
          <a:lstStyle/>
          <a:p>
            <a:r>
              <a:rPr lang="en-US" sz="3500" b="1" dirty="0" err="1">
                <a:latin typeface="Times New Roman" panose="02020603050405020304" pitchFamily="18" charset="0"/>
                <a:cs typeface="Times New Roman" panose="02020603050405020304" pitchFamily="18" charset="0"/>
              </a:rPr>
              <a:t>Chức</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năng</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của</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các</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lớp</a:t>
            </a:r>
            <a:endParaRPr lang="en-US" sz="3500" b="1"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6FDD855D-0757-40FD-8DF2-0ED17968A73A}"/>
              </a:ext>
            </a:extLst>
          </p:cNvPr>
          <p:cNvSpPr txBox="1"/>
          <p:nvPr/>
        </p:nvSpPr>
        <p:spPr>
          <a:xfrm>
            <a:off x="9105343" y="3147703"/>
            <a:ext cx="2416823" cy="379656"/>
          </a:xfrm>
          <a:prstGeom prst="rect">
            <a:avLst/>
          </a:prstGeom>
          <a:noFill/>
        </p:spPr>
        <p:txBody>
          <a:bodyPr wrap="square">
            <a:spAutoFit/>
          </a:bodyPr>
          <a:lstStyle/>
          <a:p>
            <a:r>
              <a:rPr lang="en-US" sz="1867">
                <a:solidFill>
                  <a:schemeClr val="bg1"/>
                </a:solidFill>
                <a:latin typeface="Arial" panose="020B0604020202020204" pitchFamily="34" charset="0"/>
                <a:cs typeface="Arial" panose="020B0604020202020204" pitchFamily="34" charset="0"/>
              </a:rPr>
              <a:t>Theo kích cỡ mạng</a:t>
            </a:r>
          </a:p>
        </p:txBody>
      </p:sp>
      <p:sp>
        <p:nvSpPr>
          <p:cNvPr id="34" name="TextBox 33">
            <a:extLst>
              <a:ext uri="{FF2B5EF4-FFF2-40B4-BE49-F238E27FC236}">
                <a16:creationId xmlns:a16="http://schemas.microsoft.com/office/drawing/2014/main" id="{0A01FD56-BD4D-48FC-B253-1402A193D21F}"/>
              </a:ext>
            </a:extLst>
          </p:cNvPr>
          <p:cNvSpPr txBox="1"/>
          <p:nvPr/>
        </p:nvSpPr>
        <p:spPr>
          <a:xfrm>
            <a:off x="2972825" y="1500735"/>
            <a:ext cx="8549341" cy="2382832"/>
          </a:xfrm>
          <a:prstGeom prst="rect">
            <a:avLst/>
          </a:prstGeom>
          <a:noFill/>
        </p:spPr>
        <p:txBody>
          <a:bodyPr wrap="square">
            <a:spAutoFit/>
          </a:bodyPr>
          <a:lstStyle/>
          <a:p>
            <a:pPr marL="342900" indent="-342900" algn="just">
              <a:lnSpc>
                <a:spcPct val="150000"/>
              </a:lnSpc>
              <a:spcBef>
                <a:spcPts val="400"/>
              </a:spcBef>
              <a:buFont typeface="Wingdings" panose="05000000000000000000" pitchFamily="2" charset="2"/>
              <a:buChar char="q"/>
            </a:pPr>
            <a:r>
              <a:rPr lang="en-US" sz="2500" b="1" kern="100" dirty="0">
                <a:latin typeface="Times New Roman" panose="02020603050405020304" pitchFamily="18" charset="0"/>
                <a:ea typeface="Calibri" panose="020F0502020204030204" pitchFamily="34" charset="0"/>
                <a:cs typeface="Times New Roman" panose="02020603050405020304" pitchFamily="18" charset="0"/>
              </a:rPr>
              <a:t>Physical (</a:t>
            </a:r>
            <a:r>
              <a:rPr lang="en-US" sz="2500" b="1" kern="100" dirty="0" err="1">
                <a:latin typeface="Times New Roman" panose="02020603050405020304" pitchFamily="18" charset="0"/>
                <a:ea typeface="Calibri" panose="020F0502020204030204" pitchFamily="34" charset="0"/>
                <a:cs typeface="Times New Roman" panose="02020603050405020304" pitchFamily="18" charset="0"/>
              </a:rPr>
              <a:t>Lớp</a:t>
            </a:r>
            <a:r>
              <a:rPr lang="en-US" sz="25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b="1" kern="100" dirty="0" err="1">
                <a:latin typeface="Times New Roman" panose="02020603050405020304" pitchFamily="18" charset="0"/>
                <a:ea typeface="Calibri" panose="020F0502020204030204" pitchFamily="34" charset="0"/>
                <a:cs typeface="Times New Roman" panose="02020603050405020304" pitchFamily="18" charset="0"/>
              </a:rPr>
              <a:t>vật</a:t>
            </a:r>
            <a:r>
              <a:rPr lang="en-US" sz="25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b="1" kern="100" dirty="0" err="1">
                <a:latin typeface="Times New Roman" panose="02020603050405020304" pitchFamily="18" charset="0"/>
                <a:ea typeface="Calibri" panose="020F0502020204030204" pitchFamily="34" charset="0"/>
                <a:cs typeface="Times New Roman" panose="02020603050405020304" pitchFamily="18" charset="0"/>
              </a:rPr>
              <a:t>lý</a:t>
            </a:r>
            <a:r>
              <a:rPr lang="en-US" sz="2500" b="1" kern="100" dirty="0">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lgn="just">
              <a:lnSpc>
                <a:spcPct val="150000"/>
              </a:lnSpc>
              <a:spcBef>
                <a:spcPts val="400"/>
              </a:spcBef>
              <a:buFont typeface="Wingdings" panose="05000000000000000000" pitchFamily="2" charset="2"/>
              <a:buChar char="§"/>
            </a:pP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Biến</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đổi</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dòng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bit logic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thành</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tín</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hiệu</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vật</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lý</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phù</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hợp</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với</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đường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truyền</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vật</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lý</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(ở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bên</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phát</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và</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ngược</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lại</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(Ở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bên</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thu</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điều</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chế</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giải</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điều</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chế</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biến</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đổi</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khôi</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phục</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tín</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hiệu</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 …</a:t>
            </a:r>
          </a:p>
        </p:txBody>
      </p:sp>
      <p:grpSp>
        <p:nvGrpSpPr>
          <p:cNvPr id="35" name="Group 34">
            <a:extLst>
              <a:ext uri="{FF2B5EF4-FFF2-40B4-BE49-F238E27FC236}">
                <a16:creationId xmlns:a16="http://schemas.microsoft.com/office/drawing/2014/main" id="{EE5FAE45-A0CE-431F-9B6C-722A745F898D}"/>
              </a:ext>
            </a:extLst>
          </p:cNvPr>
          <p:cNvGrpSpPr/>
          <p:nvPr/>
        </p:nvGrpSpPr>
        <p:grpSpPr>
          <a:xfrm>
            <a:off x="101600" y="1768209"/>
            <a:ext cx="1652727" cy="4777347"/>
            <a:chOff x="152400" y="2652313"/>
            <a:chExt cx="2479090" cy="7166020"/>
          </a:xfrm>
        </p:grpSpPr>
        <p:sp>
          <p:nvSpPr>
            <p:cNvPr id="36" name="TextBox 35">
              <a:extLst>
                <a:ext uri="{FF2B5EF4-FFF2-40B4-BE49-F238E27FC236}">
                  <a16:creationId xmlns:a16="http://schemas.microsoft.com/office/drawing/2014/main" id="{2FBEFD5C-16A1-4170-A90C-3EF309701E13}"/>
                </a:ext>
              </a:extLst>
            </p:cNvPr>
            <p:cNvSpPr txBox="1"/>
            <p:nvPr/>
          </p:nvSpPr>
          <p:spPr>
            <a:xfrm>
              <a:off x="152400" y="2652313"/>
              <a:ext cx="213360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1.Mục đích hình hành</a:t>
              </a:r>
            </a:p>
          </p:txBody>
        </p:sp>
        <p:sp>
          <p:nvSpPr>
            <p:cNvPr id="37" name="TextBox 36">
              <a:extLst>
                <a:ext uri="{FF2B5EF4-FFF2-40B4-BE49-F238E27FC236}">
                  <a16:creationId xmlns:a16="http://schemas.microsoft.com/office/drawing/2014/main" id="{67B152FC-C32F-4139-ACB8-7EA415628F97}"/>
                </a:ext>
              </a:extLst>
            </p:cNvPr>
            <p:cNvSpPr txBox="1"/>
            <p:nvPr/>
          </p:nvSpPr>
          <p:spPr>
            <a:xfrm>
              <a:off x="152400" y="4483857"/>
              <a:ext cx="2414148" cy="1431450"/>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2.Phân loại mạng và cấu trúc mạng</a:t>
              </a:r>
            </a:p>
          </p:txBody>
        </p:sp>
        <p:sp>
          <p:nvSpPr>
            <p:cNvPr id="38" name="TextBox 37">
              <a:extLst>
                <a:ext uri="{FF2B5EF4-FFF2-40B4-BE49-F238E27FC236}">
                  <a16:creationId xmlns:a16="http://schemas.microsoft.com/office/drawing/2014/main" id="{2C501188-70EF-402C-B3E9-2C8DE1B62A3C}"/>
                </a:ext>
              </a:extLst>
            </p:cNvPr>
            <p:cNvSpPr txBox="1"/>
            <p:nvPr/>
          </p:nvSpPr>
          <p:spPr>
            <a:xfrm>
              <a:off x="152400" y="6752847"/>
              <a:ext cx="247909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3.Mô hình tham chiếu</a:t>
              </a:r>
            </a:p>
          </p:txBody>
        </p:sp>
        <p:sp>
          <p:nvSpPr>
            <p:cNvPr id="39" name="TextBox 38">
              <a:extLst>
                <a:ext uri="{FF2B5EF4-FFF2-40B4-BE49-F238E27FC236}">
                  <a16:creationId xmlns:a16="http://schemas.microsoft.com/office/drawing/2014/main" id="{0D7587DB-18EE-493B-8625-0E08F05EBF48}"/>
                </a:ext>
              </a:extLst>
            </p:cNvPr>
            <p:cNvSpPr txBox="1"/>
            <p:nvPr/>
          </p:nvSpPr>
          <p:spPr>
            <a:xfrm>
              <a:off x="152400" y="8817867"/>
              <a:ext cx="213360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4.Một số khái niệm</a:t>
              </a:r>
            </a:p>
          </p:txBody>
        </p:sp>
      </p:grpSp>
      <p:pic>
        <p:nvPicPr>
          <p:cNvPr id="4" name="Picture 3" descr="A picture containing text, clock&#10;&#10;Description automatically generated">
            <a:extLst>
              <a:ext uri="{FF2B5EF4-FFF2-40B4-BE49-F238E27FC236}">
                <a16:creationId xmlns:a16="http://schemas.microsoft.com/office/drawing/2014/main" id="{7E11456E-B5E6-4E7B-ACAB-20421E1AB91B}"/>
              </a:ext>
            </a:extLst>
          </p:cNvPr>
          <p:cNvPicPr>
            <a:picLocks noChangeAspect="1"/>
          </p:cNvPicPr>
          <p:nvPr/>
        </p:nvPicPr>
        <p:blipFill>
          <a:blip r:embed="rId3"/>
          <a:stretch>
            <a:fillRect/>
          </a:stretch>
        </p:blipFill>
        <p:spPr>
          <a:xfrm>
            <a:off x="3224463" y="4261667"/>
            <a:ext cx="8297703" cy="1880090"/>
          </a:xfrm>
          <a:prstGeom prst="rect">
            <a:avLst/>
          </a:prstGeom>
        </p:spPr>
      </p:pic>
    </p:spTree>
    <p:extLst>
      <p:ext uri="{BB962C8B-B14F-4D97-AF65-F5344CB8AC3E}">
        <p14:creationId xmlns:p14="http://schemas.microsoft.com/office/powerpoint/2010/main" val="1526614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8839109" y="-564330"/>
            <a:ext cx="899171" cy="899171"/>
            <a:chOff x="0" y="0"/>
            <a:chExt cx="6350000" cy="6350000"/>
          </a:xfrm>
          <a:solidFill>
            <a:srgbClr val="04345C"/>
          </a:solidFill>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pSp>
        <p:nvGrpSpPr>
          <p:cNvPr id="23" name="Group 23"/>
          <p:cNvGrpSpPr/>
          <p:nvPr/>
        </p:nvGrpSpPr>
        <p:grpSpPr>
          <a:xfrm>
            <a:off x="2133599" y="1150621"/>
            <a:ext cx="381000" cy="381000"/>
            <a:chOff x="0" y="0"/>
            <a:chExt cx="6350000" cy="6350000"/>
          </a:xfrm>
          <a:solidFill>
            <a:srgbClr val="04345C"/>
          </a:solidFill>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aphicFrame>
        <p:nvGraphicFramePr>
          <p:cNvPr id="2" name="Table 2">
            <a:extLst>
              <a:ext uri="{FF2B5EF4-FFF2-40B4-BE49-F238E27FC236}">
                <a16:creationId xmlns:a16="http://schemas.microsoft.com/office/drawing/2014/main" id="{C0ED8E54-B9AD-40C4-A6E0-7FCFC2CA54CB}"/>
              </a:ext>
            </a:extLst>
          </p:cNvPr>
          <p:cNvGraphicFramePr>
            <a:graphicFrameLocks noGrp="1"/>
          </p:cNvGraphicFramePr>
          <p:nvPr/>
        </p:nvGraphicFramePr>
        <p:xfrm>
          <a:off x="0" y="-17524"/>
          <a:ext cx="2336800" cy="6875525"/>
        </p:xfrm>
        <a:graphic>
          <a:graphicData uri="http://schemas.openxmlformats.org/drawingml/2006/table">
            <a:tbl>
              <a:tblPr firstRow="1" bandRow="1">
                <a:tableStyleId>{5C22544A-7EE6-4342-B048-85BDC9FD1C3A}</a:tableStyleId>
              </a:tblPr>
              <a:tblGrid>
                <a:gridCol w="2336800">
                  <a:extLst>
                    <a:ext uri="{9D8B030D-6E8A-4147-A177-3AD203B41FA5}">
                      <a16:colId xmlns:a16="http://schemas.microsoft.com/office/drawing/2014/main" val="3543755945"/>
                    </a:ext>
                  </a:extLst>
                </a:gridCol>
              </a:tblGrid>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62322984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316305316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50022161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275847854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4216306870"/>
                  </a:ext>
                </a:extLst>
              </a:tr>
            </a:tbl>
          </a:graphicData>
        </a:graphic>
      </p:graphicFrame>
      <p:pic>
        <p:nvPicPr>
          <p:cNvPr id="14" name="Picture 2" descr="Viện Điện tử Viễn thông, Bách Khoa Hà Nội - Home | Facebook">
            <a:extLst>
              <a:ext uri="{FF2B5EF4-FFF2-40B4-BE49-F238E27FC236}">
                <a16:creationId xmlns:a16="http://schemas.microsoft.com/office/drawing/2014/main" id="{96ED90C1-F4F2-44F0-AA88-7F9FDFE42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27000"/>
            <a:ext cx="1246327" cy="119734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33DAE0F9-A0EA-40C0-BA54-9C46DC41E0C2}"/>
              </a:ext>
            </a:extLst>
          </p:cNvPr>
          <p:cNvSpPr/>
          <p:nvPr/>
        </p:nvSpPr>
        <p:spPr>
          <a:xfrm>
            <a:off x="-1" y="0"/>
            <a:ext cx="23368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4F160A62-0DDD-41DA-8DE3-B3CB84BF07BD}"/>
              </a:ext>
            </a:extLst>
          </p:cNvPr>
          <p:cNvCxnSpPr>
            <a:cxnSpLocks/>
          </p:cNvCxnSpPr>
          <p:nvPr/>
        </p:nvCxnSpPr>
        <p:spPr>
          <a:xfrm>
            <a:off x="1" y="27178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A4681C-BD86-49D9-9EFD-22E16303477E}"/>
              </a:ext>
            </a:extLst>
          </p:cNvPr>
          <p:cNvCxnSpPr>
            <a:cxnSpLocks/>
          </p:cNvCxnSpPr>
          <p:nvPr/>
        </p:nvCxnSpPr>
        <p:spPr>
          <a:xfrm>
            <a:off x="1" y="13970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9B0D90-00DC-48BF-918F-E5888BD398E1}"/>
              </a:ext>
            </a:extLst>
          </p:cNvPr>
          <p:cNvCxnSpPr>
            <a:cxnSpLocks/>
          </p:cNvCxnSpPr>
          <p:nvPr/>
        </p:nvCxnSpPr>
        <p:spPr>
          <a:xfrm>
            <a:off x="0" y="40894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97BAB7-D054-4966-A2A5-49F3F58194BA}"/>
              </a:ext>
            </a:extLst>
          </p:cNvPr>
          <p:cNvCxnSpPr>
            <a:cxnSpLocks/>
          </p:cNvCxnSpPr>
          <p:nvPr/>
        </p:nvCxnSpPr>
        <p:spPr>
          <a:xfrm>
            <a:off x="0" y="546608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ight Triangle 15">
            <a:extLst>
              <a:ext uri="{FF2B5EF4-FFF2-40B4-BE49-F238E27FC236}">
                <a16:creationId xmlns:a16="http://schemas.microsoft.com/office/drawing/2014/main" id="{3AB44396-04E7-47BE-9B8A-78A1CC081BDC}"/>
              </a:ext>
            </a:extLst>
          </p:cNvPr>
          <p:cNvSpPr/>
          <p:nvPr/>
        </p:nvSpPr>
        <p:spPr>
          <a:xfrm rot="2945554">
            <a:off x="1986697" y="4512850"/>
            <a:ext cx="674807" cy="603019"/>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TextBox 18">
            <a:extLst>
              <a:ext uri="{FF2B5EF4-FFF2-40B4-BE49-F238E27FC236}">
                <a16:creationId xmlns:a16="http://schemas.microsoft.com/office/drawing/2014/main" id="{D26F0963-5BD4-4D29-9641-1BB4A87969BB}"/>
              </a:ext>
            </a:extLst>
          </p:cNvPr>
          <p:cNvSpPr txBox="1"/>
          <p:nvPr/>
        </p:nvSpPr>
        <p:spPr>
          <a:xfrm>
            <a:off x="2787184" y="6435565"/>
            <a:ext cx="3302000" cy="297454"/>
          </a:xfrm>
          <a:prstGeom prst="rect">
            <a:avLst/>
          </a:prstGeom>
          <a:noFill/>
        </p:spPr>
        <p:txBody>
          <a:bodyPr wrap="square" rtlCol="0">
            <a:spAutoFit/>
          </a:bodyPr>
          <a:lstStyle/>
          <a:p>
            <a:r>
              <a:rPr lang="en-US" sz="1333"/>
              <a:t>CHƯƠNG 1. TỔNG QUAN MẠNG MÁY TÍNH</a:t>
            </a:r>
          </a:p>
        </p:txBody>
      </p:sp>
      <p:sp>
        <p:nvSpPr>
          <p:cNvPr id="20" name="TextBox 19">
            <a:extLst>
              <a:ext uri="{FF2B5EF4-FFF2-40B4-BE49-F238E27FC236}">
                <a16:creationId xmlns:a16="http://schemas.microsoft.com/office/drawing/2014/main" id="{79CC765E-C8E1-485E-905A-8A255098D23E}"/>
              </a:ext>
            </a:extLst>
          </p:cNvPr>
          <p:cNvSpPr txBox="1"/>
          <p:nvPr/>
        </p:nvSpPr>
        <p:spPr>
          <a:xfrm>
            <a:off x="4384755" y="491693"/>
            <a:ext cx="6632262" cy="630942"/>
          </a:xfrm>
          <a:prstGeom prst="rect">
            <a:avLst/>
          </a:prstGeom>
          <a:noFill/>
        </p:spPr>
        <p:txBody>
          <a:bodyPr wrap="square" rtlCol="0">
            <a:spAutoFit/>
          </a:bodyPr>
          <a:lstStyle/>
          <a:p>
            <a:r>
              <a:rPr lang="en-US" sz="3500" b="1" dirty="0" err="1">
                <a:latin typeface="Times New Roman" panose="02020603050405020304" pitchFamily="18" charset="0"/>
                <a:cs typeface="Times New Roman" panose="02020603050405020304" pitchFamily="18" charset="0"/>
              </a:rPr>
              <a:t>Chức</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năng</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của</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các</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lớp</a:t>
            </a:r>
            <a:endParaRPr lang="en-US" sz="3500" b="1"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6FDD855D-0757-40FD-8DF2-0ED17968A73A}"/>
              </a:ext>
            </a:extLst>
          </p:cNvPr>
          <p:cNvSpPr txBox="1"/>
          <p:nvPr/>
        </p:nvSpPr>
        <p:spPr>
          <a:xfrm>
            <a:off x="9105343" y="3147703"/>
            <a:ext cx="2416823" cy="379656"/>
          </a:xfrm>
          <a:prstGeom prst="rect">
            <a:avLst/>
          </a:prstGeom>
          <a:noFill/>
        </p:spPr>
        <p:txBody>
          <a:bodyPr wrap="square">
            <a:spAutoFit/>
          </a:bodyPr>
          <a:lstStyle/>
          <a:p>
            <a:r>
              <a:rPr lang="en-US" sz="1867">
                <a:solidFill>
                  <a:schemeClr val="bg1"/>
                </a:solidFill>
                <a:latin typeface="Arial" panose="020B0604020202020204" pitchFamily="34" charset="0"/>
                <a:cs typeface="Arial" panose="020B0604020202020204" pitchFamily="34" charset="0"/>
              </a:rPr>
              <a:t>Theo kích cỡ mạng</a:t>
            </a:r>
          </a:p>
        </p:txBody>
      </p:sp>
      <p:sp>
        <p:nvSpPr>
          <p:cNvPr id="34" name="TextBox 33">
            <a:extLst>
              <a:ext uri="{FF2B5EF4-FFF2-40B4-BE49-F238E27FC236}">
                <a16:creationId xmlns:a16="http://schemas.microsoft.com/office/drawing/2014/main" id="{0A01FD56-BD4D-48FC-B253-1402A193D21F}"/>
              </a:ext>
            </a:extLst>
          </p:cNvPr>
          <p:cNvSpPr txBox="1"/>
          <p:nvPr/>
        </p:nvSpPr>
        <p:spPr>
          <a:xfrm>
            <a:off x="2972825" y="1500735"/>
            <a:ext cx="8549341" cy="4896340"/>
          </a:xfrm>
          <a:prstGeom prst="rect">
            <a:avLst/>
          </a:prstGeom>
          <a:noFill/>
        </p:spPr>
        <p:txBody>
          <a:bodyPr wrap="square">
            <a:spAutoFit/>
          </a:bodyPr>
          <a:lstStyle/>
          <a:p>
            <a:pPr marL="342900" indent="-342900" algn="just">
              <a:lnSpc>
                <a:spcPct val="150000"/>
              </a:lnSpc>
              <a:spcBef>
                <a:spcPts val="400"/>
              </a:spcBef>
              <a:buFont typeface="Wingdings" panose="05000000000000000000" pitchFamily="2" charset="2"/>
              <a:buChar char="q"/>
            </a:pPr>
            <a:r>
              <a:rPr lang="en-US" sz="2500" b="1" kern="100" dirty="0">
                <a:latin typeface="Times New Roman" panose="02020603050405020304" pitchFamily="18" charset="0"/>
                <a:ea typeface="Calibri" panose="020F0502020204030204" pitchFamily="34" charset="0"/>
                <a:cs typeface="Times New Roman" panose="02020603050405020304" pitchFamily="18" charset="0"/>
              </a:rPr>
              <a:t>Data Link (</a:t>
            </a:r>
            <a:r>
              <a:rPr lang="en-US" sz="2500" b="1" kern="100" dirty="0" err="1">
                <a:latin typeface="Times New Roman" panose="02020603050405020304" pitchFamily="18" charset="0"/>
                <a:ea typeface="Calibri" panose="020F0502020204030204" pitchFamily="34" charset="0"/>
                <a:cs typeface="Times New Roman" panose="02020603050405020304" pitchFamily="18" charset="0"/>
              </a:rPr>
              <a:t>Liên</a:t>
            </a:r>
            <a:r>
              <a:rPr lang="en-US" sz="25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b="1" kern="100" dirty="0" err="1">
                <a:latin typeface="Times New Roman" panose="02020603050405020304" pitchFamily="18" charset="0"/>
                <a:ea typeface="Calibri" panose="020F0502020204030204" pitchFamily="34" charset="0"/>
                <a:cs typeface="Times New Roman" panose="02020603050405020304" pitchFamily="18" charset="0"/>
              </a:rPr>
              <a:t>kết</a:t>
            </a:r>
            <a:r>
              <a:rPr lang="en-US" sz="25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b="1" kern="100" dirty="0" err="1">
                <a:latin typeface="Times New Roman" panose="02020603050405020304" pitchFamily="18" charset="0"/>
                <a:ea typeface="Calibri" panose="020F0502020204030204" pitchFamily="34" charset="0"/>
                <a:cs typeface="Times New Roman" panose="02020603050405020304" pitchFamily="18" charset="0"/>
              </a:rPr>
              <a:t>dữ</a:t>
            </a:r>
            <a:r>
              <a:rPr lang="en-US" sz="25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b="1" kern="1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2500" b="1" kern="100" dirty="0">
                <a:latin typeface="Times New Roman" panose="02020603050405020304" pitchFamily="18" charset="0"/>
                <a:ea typeface="Calibri" panose="020F0502020204030204" pitchFamily="34" charset="0"/>
                <a:cs typeface="Times New Roman" panose="02020603050405020304" pitchFamily="18" charset="0"/>
              </a:rPr>
              <a:t>)</a:t>
            </a:r>
          </a:p>
          <a:p>
            <a:pPr marL="800100" lvl="1" indent="-342900" algn="just">
              <a:lnSpc>
                <a:spcPct val="150000"/>
              </a:lnSpc>
              <a:spcBef>
                <a:spcPts val="400"/>
              </a:spcBef>
              <a:buFont typeface="Wingdings" panose="05000000000000000000" pitchFamily="2" charset="2"/>
              <a:buChar char="§"/>
            </a:pP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Phát</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hiện</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và</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sửa</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lỗi</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khi</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truyền</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dữ</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giữa</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thực</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thể</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trong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mạng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swith</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router,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thiết</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bị</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đầu</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cuối</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a:t>
            </a:r>
          </a:p>
          <a:p>
            <a:pPr marL="800100" lvl="1" indent="-342900" algn="just">
              <a:lnSpc>
                <a:spcPct val="150000"/>
              </a:lnSpc>
              <a:spcBef>
                <a:spcPts val="400"/>
              </a:spcBef>
              <a:buFont typeface="Wingdings" panose="05000000000000000000" pitchFamily="2" charset="2"/>
              <a:buChar char="§"/>
            </a:pP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Nhận</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dữ</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từ</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lớp</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mạng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đóng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gói</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dữ</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lớp</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Mạng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vào</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khung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(Frame)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phù</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hợp</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với</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mạng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vật</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lý</a:t>
            </a:r>
            <a:endParaRPr lang="en-US" sz="2500" kern="1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spcBef>
                <a:spcPts val="400"/>
              </a:spcBef>
              <a:buFont typeface="Wingdings" panose="05000000000000000000" pitchFamily="2" charset="2"/>
              <a:buChar char="§"/>
            </a:pP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Tổ</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chức</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bit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trong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frame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theo</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thứ</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tự</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định</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nghĩa</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sẵn</a:t>
            </a:r>
            <a:endParaRPr lang="en-US" sz="2500" kern="1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spcBef>
                <a:spcPts val="400"/>
              </a:spcBef>
              <a:buFont typeface="Wingdings" panose="05000000000000000000" pitchFamily="2" charset="2"/>
              <a:buChar char="§"/>
            </a:pP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Hoạt</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động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theo</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nguyên</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tắc</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từng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chặng</a:t>
            </a:r>
            <a:endParaRPr lang="en-US" sz="2500" kern="1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spcBef>
                <a:spcPts val="400"/>
              </a:spcBef>
              <a:buFont typeface="Wingdings" panose="05000000000000000000" pitchFamily="2" charset="2"/>
              <a:buChar char="§"/>
            </a:pPr>
            <a:endParaRPr lang="en-US" sz="2500" kern="100" dirty="0">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35" name="Group 34">
            <a:extLst>
              <a:ext uri="{FF2B5EF4-FFF2-40B4-BE49-F238E27FC236}">
                <a16:creationId xmlns:a16="http://schemas.microsoft.com/office/drawing/2014/main" id="{EE5FAE45-A0CE-431F-9B6C-722A745F898D}"/>
              </a:ext>
            </a:extLst>
          </p:cNvPr>
          <p:cNvGrpSpPr/>
          <p:nvPr/>
        </p:nvGrpSpPr>
        <p:grpSpPr>
          <a:xfrm>
            <a:off x="101600" y="1768209"/>
            <a:ext cx="1652727" cy="4777347"/>
            <a:chOff x="152400" y="2652313"/>
            <a:chExt cx="2479090" cy="7166020"/>
          </a:xfrm>
        </p:grpSpPr>
        <p:sp>
          <p:nvSpPr>
            <p:cNvPr id="36" name="TextBox 35">
              <a:extLst>
                <a:ext uri="{FF2B5EF4-FFF2-40B4-BE49-F238E27FC236}">
                  <a16:creationId xmlns:a16="http://schemas.microsoft.com/office/drawing/2014/main" id="{2FBEFD5C-16A1-4170-A90C-3EF309701E13}"/>
                </a:ext>
              </a:extLst>
            </p:cNvPr>
            <p:cNvSpPr txBox="1"/>
            <p:nvPr/>
          </p:nvSpPr>
          <p:spPr>
            <a:xfrm>
              <a:off x="152400" y="2652313"/>
              <a:ext cx="213360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1.Mục đích hình hành</a:t>
              </a:r>
            </a:p>
          </p:txBody>
        </p:sp>
        <p:sp>
          <p:nvSpPr>
            <p:cNvPr id="37" name="TextBox 36">
              <a:extLst>
                <a:ext uri="{FF2B5EF4-FFF2-40B4-BE49-F238E27FC236}">
                  <a16:creationId xmlns:a16="http://schemas.microsoft.com/office/drawing/2014/main" id="{67B152FC-C32F-4139-ACB8-7EA415628F97}"/>
                </a:ext>
              </a:extLst>
            </p:cNvPr>
            <p:cNvSpPr txBox="1"/>
            <p:nvPr/>
          </p:nvSpPr>
          <p:spPr>
            <a:xfrm>
              <a:off x="152400" y="4483857"/>
              <a:ext cx="2414148" cy="1431450"/>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2.Phân loại mạng và cấu trúc mạng</a:t>
              </a:r>
            </a:p>
          </p:txBody>
        </p:sp>
        <p:sp>
          <p:nvSpPr>
            <p:cNvPr id="38" name="TextBox 37">
              <a:extLst>
                <a:ext uri="{FF2B5EF4-FFF2-40B4-BE49-F238E27FC236}">
                  <a16:creationId xmlns:a16="http://schemas.microsoft.com/office/drawing/2014/main" id="{2C501188-70EF-402C-B3E9-2C8DE1B62A3C}"/>
                </a:ext>
              </a:extLst>
            </p:cNvPr>
            <p:cNvSpPr txBox="1"/>
            <p:nvPr/>
          </p:nvSpPr>
          <p:spPr>
            <a:xfrm>
              <a:off x="152400" y="6752847"/>
              <a:ext cx="247909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3.Mô hình tham chiếu</a:t>
              </a:r>
            </a:p>
          </p:txBody>
        </p:sp>
        <p:sp>
          <p:nvSpPr>
            <p:cNvPr id="39" name="TextBox 38">
              <a:extLst>
                <a:ext uri="{FF2B5EF4-FFF2-40B4-BE49-F238E27FC236}">
                  <a16:creationId xmlns:a16="http://schemas.microsoft.com/office/drawing/2014/main" id="{0D7587DB-18EE-493B-8625-0E08F05EBF48}"/>
                </a:ext>
              </a:extLst>
            </p:cNvPr>
            <p:cNvSpPr txBox="1"/>
            <p:nvPr/>
          </p:nvSpPr>
          <p:spPr>
            <a:xfrm>
              <a:off x="152400" y="8817867"/>
              <a:ext cx="213360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4.Một số khái niệm</a:t>
              </a:r>
            </a:p>
          </p:txBody>
        </p:sp>
      </p:grpSp>
    </p:spTree>
    <p:extLst>
      <p:ext uri="{BB962C8B-B14F-4D97-AF65-F5344CB8AC3E}">
        <p14:creationId xmlns:p14="http://schemas.microsoft.com/office/powerpoint/2010/main" val="4293261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8839109" y="-564330"/>
            <a:ext cx="899171" cy="899171"/>
            <a:chOff x="0" y="0"/>
            <a:chExt cx="6350000" cy="6350000"/>
          </a:xfrm>
          <a:solidFill>
            <a:srgbClr val="04345C"/>
          </a:solidFill>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pSp>
        <p:nvGrpSpPr>
          <p:cNvPr id="23" name="Group 23"/>
          <p:cNvGrpSpPr/>
          <p:nvPr/>
        </p:nvGrpSpPr>
        <p:grpSpPr>
          <a:xfrm>
            <a:off x="2133599" y="1150621"/>
            <a:ext cx="381000" cy="381000"/>
            <a:chOff x="0" y="0"/>
            <a:chExt cx="6350000" cy="6350000"/>
          </a:xfrm>
          <a:solidFill>
            <a:srgbClr val="04345C"/>
          </a:solidFill>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aphicFrame>
        <p:nvGraphicFramePr>
          <p:cNvPr id="2" name="Table 2">
            <a:extLst>
              <a:ext uri="{FF2B5EF4-FFF2-40B4-BE49-F238E27FC236}">
                <a16:creationId xmlns:a16="http://schemas.microsoft.com/office/drawing/2014/main" id="{C0ED8E54-B9AD-40C4-A6E0-7FCFC2CA54CB}"/>
              </a:ext>
            </a:extLst>
          </p:cNvPr>
          <p:cNvGraphicFramePr>
            <a:graphicFrameLocks noGrp="1"/>
          </p:cNvGraphicFramePr>
          <p:nvPr/>
        </p:nvGraphicFramePr>
        <p:xfrm>
          <a:off x="0" y="-17524"/>
          <a:ext cx="2336800" cy="6875525"/>
        </p:xfrm>
        <a:graphic>
          <a:graphicData uri="http://schemas.openxmlformats.org/drawingml/2006/table">
            <a:tbl>
              <a:tblPr firstRow="1" bandRow="1">
                <a:tableStyleId>{5C22544A-7EE6-4342-B048-85BDC9FD1C3A}</a:tableStyleId>
              </a:tblPr>
              <a:tblGrid>
                <a:gridCol w="2336800">
                  <a:extLst>
                    <a:ext uri="{9D8B030D-6E8A-4147-A177-3AD203B41FA5}">
                      <a16:colId xmlns:a16="http://schemas.microsoft.com/office/drawing/2014/main" val="3543755945"/>
                    </a:ext>
                  </a:extLst>
                </a:gridCol>
              </a:tblGrid>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62322984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316305316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50022161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275847854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4216306870"/>
                  </a:ext>
                </a:extLst>
              </a:tr>
            </a:tbl>
          </a:graphicData>
        </a:graphic>
      </p:graphicFrame>
      <p:pic>
        <p:nvPicPr>
          <p:cNvPr id="14" name="Picture 2" descr="Viện Điện tử Viễn thông, Bách Khoa Hà Nội - Home | Facebook">
            <a:extLst>
              <a:ext uri="{FF2B5EF4-FFF2-40B4-BE49-F238E27FC236}">
                <a16:creationId xmlns:a16="http://schemas.microsoft.com/office/drawing/2014/main" id="{96ED90C1-F4F2-44F0-AA88-7F9FDFE42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27000"/>
            <a:ext cx="1246327" cy="119734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33DAE0F9-A0EA-40C0-BA54-9C46DC41E0C2}"/>
              </a:ext>
            </a:extLst>
          </p:cNvPr>
          <p:cNvSpPr/>
          <p:nvPr/>
        </p:nvSpPr>
        <p:spPr>
          <a:xfrm>
            <a:off x="-1" y="0"/>
            <a:ext cx="23368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4F160A62-0DDD-41DA-8DE3-B3CB84BF07BD}"/>
              </a:ext>
            </a:extLst>
          </p:cNvPr>
          <p:cNvCxnSpPr>
            <a:cxnSpLocks/>
          </p:cNvCxnSpPr>
          <p:nvPr/>
        </p:nvCxnSpPr>
        <p:spPr>
          <a:xfrm>
            <a:off x="1" y="27178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A4681C-BD86-49D9-9EFD-22E16303477E}"/>
              </a:ext>
            </a:extLst>
          </p:cNvPr>
          <p:cNvCxnSpPr>
            <a:cxnSpLocks/>
          </p:cNvCxnSpPr>
          <p:nvPr/>
        </p:nvCxnSpPr>
        <p:spPr>
          <a:xfrm>
            <a:off x="1" y="13970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9B0D90-00DC-48BF-918F-E5888BD398E1}"/>
              </a:ext>
            </a:extLst>
          </p:cNvPr>
          <p:cNvCxnSpPr>
            <a:cxnSpLocks/>
          </p:cNvCxnSpPr>
          <p:nvPr/>
        </p:nvCxnSpPr>
        <p:spPr>
          <a:xfrm>
            <a:off x="0" y="40894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97BAB7-D054-4966-A2A5-49F3F58194BA}"/>
              </a:ext>
            </a:extLst>
          </p:cNvPr>
          <p:cNvCxnSpPr>
            <a:cxnSpLocks/>
          </p:cNvCxnSpPr>
          <p:nvPr/>
        </p:nvCxnSpPr>
        <p:spPr>
          <a:xfrm>
            <a:off x="0" y="546608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ight Triangle 15">
            <a:extLst>
              <a:ext uri="{FF2B5EF4-FFF2-40B4-BE49-F238E27FC236}">
                <a16:creationId xmlns:a16="http://schemas.microsoft.com/office/drawing/2014/main" id="{3AB44396-04E7-47BE-9B8A-78A1CC081BDC}"/>
              </a:ext>
            </a:extLst>
          </p:cNvPr>
          <p:cNvSpPr/>
          <p:nvPr/>
        </p:nvSpPr>
        <p:spPr>
          <a:xfrm rot="2945554">
            <a:off x="1986697" y="4512850"/>
            <a:ext cx="674807" cy="603019"/>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TextBox 18">
            <a:extLst>
              <a:ext uri="{FF2B5EF4-FFF2-40B4-BE49-F238E27FC236}">
                <a16:creationId xmlns:a16="http://schemas.microsoft.com/office/drawing/2014/main" id="{D26F0963-5BD4-4D29-9641-1BB4A87969BB}"/>
              </a:ext>
            </a:extLst>
          </p:cNvPr>
          <p:cNvSpPr txBox="1"/>
          <p:nvPr/>
        </p:nvSpPr>
        <p:spPr>
          <a:xfrm>
            <a:off x="2787184" y="6435565"/>
            <a:ext cx="3302000" cy="297454"/>
          </a:xfrm>
          <a:prstGeom prst="rect">
            <a:avLst/>
          </a:prstGeom>
          <a:noFill/>
        </p:spPr>
        <p:txBody>
          <a:bodyPr wrap="square" rtlCol="0">
            <a:spAutoFit/>
          </a:bodyPr>
          <a:lstStyle/>
          <a:p>
            <a:r>
              <a:rPr lang="en-US" sz="1333"/>
              <a:t>CHƯƠNG 1. TỔNG QUAN MẠNG MÁY TÍNH</a:t>
            </a:r>
          </a:p>
        </p:txBody>
      </p:sp>
      <p:sp>
        <p:nvSpPr>
          <p:cNvPr id="20" name="TextBox 19">
            <a:extLst>
              <a:ext uri="{FF2B5EF4-FFF2-40B4-BE49-F238E27FC236}">
                <a16:creationId xmlns:a16="http://schemas.microsoft.com/office/drawing/2014/main" id="{79CC765E-C8E1-485E-905A-8A255098D23E}"/>
              </a:ext>
            </a:extLst>
          </p:cNvPr>
          <p:cNvSpPr txBox="1"/>
          <p:nvPr/>
        </p:nvSpPr>
        <p:spPr>
          <a:xfrm>
            <a:off x="4384755" y="491693"/>
            <a:ext cx="6632262" cy="630942"/>
          </a:xfrm>
          <a:prstGeom prst="rect">
            <a:avLst/>
          </a:prstGeom>
          <a:noFill/>
        </p:spPr>
        <p:txBody>
          <a:bodyPr wrap="square" rtlCol="0">
            <a:spAutoFit/>
          </a:bodyPr>
          <a:lstStyle/>
          <a:p>
            <a:r>
              <a:rPr lang="en-US" sz="3500" b="1" dirty="0" err="1">
                <a:latin typeface="Times New Roman" panose="02020603050405020304" pitchFamily="18" charset="0"/>
                <a:cs typeface="Times New Roman" panose="02020603050405020304" pitchFamily="18" charset="0"/>
              </a:rPr>
              <a:t>Chức</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năng</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của</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các</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lớp</a:t>
            </a:r>
            <a:endParaRPr lang="en-US" sz="3500" b="1"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6FDD855D-0757-40FD-8DF2-0ED17968A73A}"/>
              </a:ext>
            </a:extLst>
          </p:cNvPr>
          <p:cNvSpPr txBox="1"/>
          <p:nvPr/>
        </p:nvSpPr>
        <p:spPr>
          <a:xfrm>
            <a:off x="9105343" y="3147703"/>
            <a:ext cx="2416823" cy="379656"/>
          </a:xfrm>
          <a:prstGeom prst="rect">
            <a:avLst/>
          </a:prstGeom>
          <a:noFill/>
        </p:spPr>
        <p:txBody>
          <a:bodyPr wrap="square">
            <a:spAutoFit/>
          </a:bodyPr>
          <a:lstStyle/>
          <a:p>
            <a:r>
              <a:rPr lang="en-US" sz="1867">
                <a:solidFill>
                  <a:schemeClr val="bg1"/>
                </a:solidFill>
                <a:latin typeface="Arial" panose="020B0604020202020204" pitchFamily="34" charset="0"/>
                <a:cs typeface="Arial" panose="020B0604020202020204" pitchFamily="34" charset="0"/>
              </a:rPr>
              <a:t>Theo kích cỡ mạng</a:t>
            </a:r>
          </a:p>
        </p:txBody>
      </p:sp>
      <p:sp>
        <p:nvSpPr>
          <p:cNvPr id="34" name="TextBox 33">
            <a:extLst>
              <a:ext uri="{FF2B5EF4-FFF2-40B4-BE49-F238E27FC236}">
                <a16:creationId xmlns:a16="http://schemas.microsoft.com/office/drawing/2014/main" id="{0A01FD56-BD4D-48FC-B253-1402A193D21F}"/>
              </a:ext>
            </a:extLst>
          </p:cNvPr>
          <p:cNvSpPr txBox="1"/>
          <p:nvPr/>
        </p:nvSpPr>
        <p:spPr>
          <a:xfrm>
            <a:off x="2972825" y="1500735"/>
            <a:ext cx="8549341" cy="2434128"/>
          </a:xfrm>
          <a:prstGeom prst="rect">
            <a:avLst/>
          </a:prstGeom>
          <a:noFill/>
        </p:spPr>
        <p:txBody>
          <a:bodyPr wrap="square">
            <a:spAutoFit/>
          </a:bodyPr>
          <a:lstStyle/>
          <a:p>
            <a:pPr marL="342900" indent="-342900" algn="just">
              <a:lnSpc>
                <a:spcPct val="150000"/>
              </a:lnSpc>
              <a:spcBef>
                <a:spcPts val="400"/>
              </a:spcBef>
              <a:buFont typeface="Wingdings" panose="05000000000000000000" pitchFamily="2" charset="2"/>
              <a:buChar char="q"/>
            </a:pPr>
            <a:r>
              <a:rPr lang="en-US" sz="2500" b="1" kern="100" dirty="0">
                <a:latin typeface="Times New Roman" panose="02020603050405020304" pitchFamily="18" charset="0"/>
                <a:ea typeface="Calibri" panose="020F0502020204030204" pitchFamily="34" charset="0"/>
                <a:cs typeface="Times New Roman" panose="02020603050405020304" pitchFamily="18" charset="0"/>
              </a:rPr>
              <a:t>Network (</a:t>
            </a:r>
            <a:r>
              <a:rPr lang="en-US" sz="2500" b="1" kern="100" dirty="0" err="1">
                <a:latin typeface="Times New Roman" panose="02020603050405020304" pitchFamily="18" charset="0"/>
                <a:ea typeface="Calibri" panose="020F0502020204030204" pitchFamily="34" charset="0"/>
                <a:cs typeface="Times New Roman" panose="02020603050405020304" pitchFamily="18" charset="0"/>
              </a:rPr>
              <a:t>Lớp</a:t>
            </a:r>
            <a:r>
              <a:rPr lang="en-US" sz="25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b="1" kern="100" dirty="0" err="1">
                <a:latin typeface="Times New Roman" panose="02020603050405020304" pitchFamily="18" charset="0"/>
                <a:ea typeface="Calibri" panose="020F0502020204030204" pitchFamily="34" charset="0"/>
                <a:cs typeface="Times New Roman" panose="02020603050405020304" pitchFamily="18" charset="0"/>
              </a:rPr>
              <a:t>mạng</a:t>
            </a:r>
            <a:r>
              <a:rPr lang="en-US" sz="2500" b="1" kern="100" dirty="0">
                <a:latin typeface="Times New Roman" panose="02020603050405020304" pitchFamily="18" charset="0"/>
                <a:ea typeface="Calibri" panose="020F0502020204030204" pitchFamily="34" charset="0"/>
                <a:cs typeface="Times New Roman" panose="02020603050405020304" pitchFamily="18" charset="0"/>
              </a:rPr>
              <a:t>)</a:t>
            </a:r>
          </a:p>
          <a:p>
            <a:pPr marL="800100" lvl="1" indent="-342900" algn="just">
              <a:lnSpc>
                <a:spcPct val="150000"/>
              </a:lnSpc>
              <a:spcBef>
                <a:spcPts val="400"/>
              </a:spcBef>
              <a:buFont typeface="Wingdings" panose="05000000000000000000" pitchFamily="2" charset="2"/>
              <a:buChar char="§"/>
            </a:pP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Định</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tuyến</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trên</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mạng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gồm</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nhiều</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nút</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trung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gian</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giữa</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nguồn</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và</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đích</a:t>
            </a:r>
            <a:endParaRPr lang="en-US" sz="2500" kern="1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spcBef>
                <a:spcPts val="400"/>
              </a:spcBef>
              <a:buFont typeface="Wingdings" panose="05000000000000000000" pitchFamily="2" charset="2"/>
              <a:buChar char="§"/>
            </a:pP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Đánh</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địa</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chỉ</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lớp</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mạng</a:t>
            </a:r>
            <a:endParaRPr lang="en-US" sz="2500" kern="100" dirty="0">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35" name="Group 34">
            <a:extLst>
              <a:ext uri="{FF2B5EF4-FFF2-40B4-BE49-F238E27FC236}">
                <a16:creationId xmlns:a16="http://schemas.microsoft.com/office/drawing/2014/main" id="{EE5FAE45-A0CE-431F-9B6C-722A745F898D}"/>
              </a:ext>
            </a:extLst>
          </p:cNvPr>
          <p:cNvGrpSpPr/>
          <p:nvPr/>
        </p:nvGrpSpPr>
        <p:grpSpPr>
          <a:xfrm>
            <a:off x="101600" y="1768209"/>
            <a:ext cx="1652727" cy="4777347"/>
            <a:chOff x="152400" y="2652313"/>
            <a:chExt cx="2479090" cy="7166020"/>
          </a:xfrm>
        </p:grpSpPr>
        <p:sp>
          <p:nvSpPr>
            <p:cNvPr id="36" name="TextBox 35">
              <a:extLst>
                <a:ext uri="{FF2B5EF4-FFF2-40B4-BE49-F238E27FC236}">
                  <a16:creationId xmlns:a16="http://schemas.microsoft.com/office/drawing/2014/main" id="{2FBEFD5C-16A1-4170-A90C-3EF309701E13}"/>
                </a:ext>
              </a:extLst>
            </p:cNvPr>
            <p:cNvSpPr txBox="1"/>
            <p:nvPr/>
          </p:nvSpPr>
          <p:spPr>
            <a:xfrm>
              <a:off x="152400" y="2652313"/>
              <a:ext cx="213360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1.Mục đích hình hành</a:t>
              </a:r>
            </a:p>
          </p:txBody>
        </p:sp>
        <p:sp>
          <p:nvSpPr>
            <p:cNvPr id="37" name="TextBox 36">
              <a:extLst>
                <a:ext uri="{FF2B5EF4-FFF2-40B4-BE49-F238E27FC236}">
                  <a16:creationId xmlns:a16="http://schemas.microsoft.com/office/drawing/2014/main" id="{67B152FC-C32F-4139-ACB8-7EA415628F97}"/>
                </a:ext>
              </a:extLst>
            </p:cNvPr>
            <p:cNvSpPr txBox="1"/>
            <p:nvPr/>
          </p:nvSpPr>
          <p:spPr>
            <a:xfrm>
              <a:off x="152400" y="4483857"/>
              <a:ext cx="2414148" cy="1431450"/>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2.Phân loại mạng và cấu trúc mạng</a:t>
              </a:r>
            </a:p>
          </p:txBody>
        </p:sp>
        <p:sp>
          <p:nvSpPr>
            <p:cNvPr id="38" name="TextBox 37">
              <a:extLst>
                <a:ext uri="{FF2B5EF4-FFF2-40B4-BE49-F238E27FC236}">
                  <a16:creationId xmlns:a16="http://schemas.microsoft.com/office/drawing/2014/main" id="{2C501188-70EF-402C-B3E9-2C8DE1B62A3C}"/>
                </a:ext>
              </a:extLst>
            </p:cNvPr>
            <p:cNvSpPr txBox="1"/>
            <p:nvPr/>
          </p:nvSpPr>
          <p:spPr>
            <a:xfrm>
              <a:off x="152400" y="6752847"/>
              <a:ext cx="247909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3.Mô hình tham chiếu</a:t>
              </a:r>
            </a:p>
          </p:txBody>
        </p:sp>
        <p:sp>
          <p:nvSpPr>
            <p:cNvPr id="39" name="TextBox 38">
              <a:extLst>
                <a:ext uri="{FF2B5EF4-FFF2-40B4-BE49-F238E27FC236}">
                  <a16:creationId xmlns:a16="http://schemas.microsoft.com/office/drawing/2014/main" id="{0D7587DB-18EE-493B-8625-0E08F05EBF48}"/>
                </a:ext>
              </a:extLst>
            </p:cNvPr>
            <p:cNvSpPr txBox="1"/>
            <p:nvPr/>
          </p:nvSpPr>
          <p:spPr>
            <a:xfrm>
              <a:off x="152400" y="8817867"/>
              <a:ext cx="213360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4.Một số khái niệm</a:t>
              </a:r>
            </a:p>
          </p:txBody>
        </p:sp>
      </p:grpSp>
    </p:spTree>
    <p:extLst>
      <p:ext uri="{BB962C8B-B14F-4D97-AF65-F5344CB8AC3E}">
        <p14:creationId xmlns:p14="http://schemas.microsoft.com/office/powerpoint/2010/main" val="3233707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8839109" y="-564330"/>
            <a:ext cx="899171" cy="899171"/>
            <a:chOff x="0" y="0"/>
            <a:chExt cx="6350000" cy="6350000"/>
          </a:xfrm>
          <a:solidFill>
            <a:srgbClr val="04345C"/>
          </a:solidFill>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pSp>
        <p:nvGrpSpPr>
          <p:cNvPr id="23" name="Group 23"/>
          <p:cNvGrpSpPr/>
          <p:nvPr/>
        </p:nvGrpSpPr>
        <p:grpSpPr>
          <a:xfrm>
            <a:off x="2133599" y="1150621"/>
            <a:ext cx="381000" cy="381000"/>
            <a:chOff x="0" y="0"/>
            <a:chExt cx="6350000" cy="6350000"/>
          </a:xfrm>
          <a:solidFill>
            <a:srgbClr val="04345C"/>
          </a:solidFill>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aphicFrame>
        <p:nvGraphicFramePr>
          <p:cNvPr id="2" name="Table 2">
            <a:extLst>
              <a:ext uri="{FF2B5EF4-FFF2-40B4-BE49-F238E27FC236}">
                <a16:creationId xmlns:a16="http://schemas.microsoft.com/office/drawing/2014/main" id="{C0ED8E54-B9AD-40C4-A6E0-7FCFC2CA54CB}"/>
              </a:ext>
            </a:extLst>
          </p:cNvPr>
          <p:cNvGraphicFramePr>
            <a:graphicFrameLocks noGrp="1"/>
          </p:cNvGraphicFramePr>
          <p:nvPr/>
        </p:nvGraphicFramePr>
        <p:xfrm>
          <a:off x="0" y="-17524"/>
          <a:ext cx="2336800" cy="6875525"/>
        </p:xfrm>
        <a:graphic>
          <a:graphicData uri="http://schemas.openxmlformats.org/drawingml/2006/table">
            <a:tbl>
              <a:tblPr firstRow="1" bandRow="1">
                <a:tableStyleId>{5C22544A-7EE6-4342-B048-85BDC9FD1C3A}</a:tableStyleId>
              </a:tblPr>
              <a:tblGrid>
                <a:gridCol w="2336800">
                  <a:extLst>
                    <a:ext uri="{9D8B030D-6E8A-4147-A177-3AD203B41FA5}">
                      <a16:colId xmlns:a16="http://schemas.microsoft.com/office/drawing/2014/main" val="3543755945"/>
                    </a:ext>
                  </a:extLst>
                </a:gridCol>
              </a:tblGrid>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62322984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316305316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50022161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275847854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4216306870"/>
                  </a:ext>
                </a:extLst>
              </a:tr>
            </a:tbl>
          </a:graphicData>
        </a:graphic>
      </p:graphicFrame>
      <p:pic>
        <p:nvPicPr>
          <p:cNvPr id="14" name="Picture 2" descr="Viện Điện tử Viễn thông, Bách Khoa Hà Nội - Home | Facebook">
            <a:extLst>
              <a:ext uri="{FF2B5EF4-FFF2-40B4-BE49-F238E27FC236}">
                <a16:creationId xmlns:a16="http://schemas.microsoft.com/office/drawing/2014/main" id="{96ED90C1-F4F2-44F0-AA88-7F9FDFE42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27000"/>
            <a:ext cx="1246327" cy="119734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33DAE0F9-A0EA-40C0-BA54-9C46DC41E0C2}"/>
              </a:ext>
            </a:extLst>
          </p:cNvPr>
          <p:cNvSpPr/>
          <p:nvPr/>
        </p:nvSpPr>
        <p:spPr>
          <a:xfrm>
            <a:off x="-1" y="0"/>
            <a:ext cx="23368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4F160A62-0DDD-41DA-8DE3-B3CB84BF07BD}"/>
              </a:ext>
            </a:extLst>
          </p:cNvPr>
          <p:cNvCxnSpPr>
            <a:cxnSpLocks/>
          </p:cNvCxnSpPr>
          <p:nvPr/>
        </p:nvCxnSpPr>
        <p:spPr>
          <a:xfrm>
            <a:off x="1" y="27178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A4681C-BD86-49D9-9EFD-22E16303477E}"/>
              </a:ext>
            </a:extLst>
          </p:cNvPr>
          <p:cNvCxnSpPr>
            <a:cxnSpLocks/>
          </p:cNvCxnSpPr>
          <p:nvPr/>
        </p:nvCxnSpPr>
        <p:spPr>
          <a:xfrm>
            <a:off x="1" y="13970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9B0D90-00DC-48BF-918F-E5888BD398E1}"/>
              </a:ext>
            </a:extLst>
          </p:cNvPr>
          <p:cNvCxnSpPr>
            <a:cxnSpLocks/>
          </p:cNvCxnSpPr>
          <p:nvPr/>
        </p:nvCxnSpPr>
        <p:spPr>
          <a:xfrm>
            <a:off x="0" y="40894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97BAB7-D054-4966-A2A5-49F3F58194BA}"/>
              </a:ext>
            </a:extLst>
          </p:cNvPr>
          <p:cNvCxnSpPr>
            <a:cxnSpLocks/>
          </p:cNvCxnSpPr>
          <p:nvPr/>
        </p:nvCxnSpPr>
        <p:spPr>
          <a:xfrm>
            <a:off x="0" y="546608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ight Triangle 15">
            <a:extLst>
              <a:ext uri="{FF2B5EF4-FFF2-40B4-BE49-F238E27FC236}">
                <a16:creationId xmlns:a16="http://schemas.microsoft.com/office/drawing/2014/main" id="{3AB44396-04E7-47BE-9B8A-78A1CC081BDC}"/>
              </a:ext>
            </a:extLst>
          </p:cNvPr>
          <p:cNvSpPr/>
          <p:nvPr/>
        </p:nvSpPr>
        <p:spPr>
          <a:xfrm rot="2945554">
            <a:off x="1986697" y="4512850"/>
            <a:ext cx="674807" cy="603019"/>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TextBox 18">
            <a:extLst>
              <a:ext uri="{FF2B5EF4-FFF2-40B4-BE49-F238E27FC236}">
                <a16:creationId xmlns:a16="http://schemas.microsoft.com/office/drawing/2014/main" id="{D26F0963-5BD4-4D29-9641-1BB4A87969BB}"/>
              </a:ext>
            </a:extLst>
          </p:cNvPr>
          <p:cNvSpPr txBox="1"/>
          <p:nvPr/>
        </p:nvSpPr>
        <p:spPr>
          <a:xfrm>
            <a:off x="2787184" y="6435565"/>
            <a:ext cx="3302000" cy="297454"/>
          </a:xfrm>
          <a:prstGeom prst="rect">
            <a:avLst/>
          </a:prstGeom>
          <a:noFill/>
        </p:spPr>
        <p:txBody>
          <a:bodyPr wrap="square" rtlCol="0">
            <a:spAutoFit/>
          </a:bodyPr>
          <a:lstStyle/>
          <a:p>
            <a:r>
              <a:rPr lang="en-US" sz="1333"/>
              <a:t>CHƯƠNG 1. TỔNG QUAN MẠNG MÁY TÍNH</a:t>
            </a:r>
          </a:p>
        </p:txBody>
      </p:sp>
      <p:sp>
        <p:nvSpPr>
          <p:cNvPr id="20" name="TextBox 19">
            <a:extLst>
              <a:ext uri="{FF2B5EF4-FFF2-40B4-BE49-F238E27FC236}">
                <a16:creationId xmlns:a16="http://schemas.microsoft.com/office/drawing/2014/main" id="{79CC765E-C8E1-485E-905A-8A255098D23E}"/>
              </a:ext>
            </a:extLst>
          </p:cNvPr>
          <p:cNvSpPr txBox="1"/>
          <p:nvPr/>
        </p:nvSpPr>
        <p:spPr>
          <a:xfrm>
            <a:off x="4384755" y="491693"/>
            <a:ext cx="6632262" cy="630942"/>
          </a:xfrm>
          <a:prstGeom prst="rect">
            <a:avLst/>
          </a:prstGeom>
          <a:noFill/>
        </p:spPr>
        <p:txBody>
          <a:bodyPr wrap="square" rtlCol="0">
            <a:spAutoFit/>
          </a:bodyPr>
          <a:lstStyle/>
          <a:p>
            <a:r>
              <a:rPr lang="en-US" sz="3500" b="1" dirty="0" err="1">
                <a:latin typeface="Times New Roman" panose="02020603050405020304" pitchFamily="18" charset="0"/>
                <a:cs typeface="Times New Roman" panose="02020603050405020304" pitchFamily="18" charset="0"/>
              </a:rPr>
              <a:t>Chức</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năng</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của</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các</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lớp</a:t>
            </a:r>
            <a:endParaRPr lang="en-US" sz="3500" b="1"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6FDD855D-0757-40FD-8DF2-0ED17968A73A}"/>
              </a:ext>
            </a:extLst>
          </p:cNvPr>
          <p:cNvSpPr txBox="1"/>
          <p:nvPr/>
        </p:nvSpPr>
        <p:spPr>
          <a:xfrm>
            <a:off x="9105343" y="3147703"/>
            <a:ext cx="2416823" cy="379656"/>
          </a:xfrm>
          <a:prstGeom prst="rect">
            <a:avLst/>
          </a:prstGeom>
          <a:noFill/>
        </p:spPr>
        <p:txBody>
          <a:bodyPr wrap="square">
            <a:spAutoFit/>
          </a:bodyPr>
          <a:lstStyle/>
          <a:p>
            <a:r>
              <a:rPr lang="en-US" sz="1867">
                <a:solidFill>
                  <a:schemeClr val="bg1"/>
                </a:solidFill>
                <a:latin typeface="Arial" panose="020B0604020202020204" pitchFamily="34" charset="0"/>
                <a:cs typeface="Arial" panose="020B0604020202020204" pitchFamily="34" charset="0"/>
              </a:rPr>
              <a:t>Theo kích cỡ mạng</a:t>
            </a:r>
          </a:p>
        </p:txBody>
      </p:sp>
      <p:sp>
        <p:nvSpPr>
          <p:cNvPr id="34" name="TextBox 33">
            <a:extLst>
              <a:ext uri="{FF2B5EF4-FFF2-40B4-BE49-F238E27FC236}">
                <a16:creationId xmlns:a16="http://schemas.microsoft.com/office/drawing/2014/main" id="{0A01FD56-BD4D-48FC-B253-1402A193D21F}"/>
              </a:ext>
            </a:extLst>
          </p:cNvPr>
          <p:cNvSpPr txBox="1"/>
          <p:nvPr/>
        </p:nvSpPr>
        <p:spPr>
          <a:xfrm>
            <a:off x="2972825" y="1500735"/>
            <a:ext cx="8549341" cy="3690882"/>
          </a:xfrm>
          <a:prstGeom prst="rect">
            <a:avLst/>
          </a:prstGeom>
          <a:noFill/>
        </p:spPr>
        <p:txBody>
          <a:bodyPr wrap="square">
            <a:spAutoFit/>
          </a:bodyPr>
          <a:lstStyle/>
          <a:p>
            <a:pPr marL="342900" indent="-342900" algn="just">
              <a:lnSpc>
                <a:spcPct val="150000"/>
              </a:lnSpc>
              <a:spcBef>
                <a:spcPts val="400"/>
              </a:spcBef>
              <a:buFont typeface="Wingdings" panose="05000000000000000000" pitchFamily="2" charset="2"/>
              <a:buChar char="q"/>
            </a:pPr>
            <a:r>
              <a:rPr lang="en-US" sz="2500" b="1" kern="100" dirty="0">
                <a:latin typeface="Times New Roman" panose="02020603050405020304" pitchFamily="18" charset="0"/>
                <a:ea typeface="Calibri" panose="020F0502020204030204" pitchFamily="34" charset="0"/>
                <a:cs typeface="Times New Roman" panose="02020603050405020304" pitchFamily="18" charset="0"/>
              </a:rPr>
              <a:t>Transport (</a:t>
            </a:r>
            <a:r>
              <a:rPr lang="en-US" sz="2500" b="1" kern="100" dirty="0" err="1">
                <a:latin typeface="Times New Roman" panose="02020603050405020304" pitchFamily="18" charset="0"/>
                <a:ea typeface="Calibri" panose="020F0502020204030204" pitchFamily="34" charset="0"/>
                <a:cs typeface="Times New Roman" panose="02020603050405020304" pitchFamily="18" charset="0"/>
              </a:rPr>
              <a:t>Lớp</a:t>
            </a:r>
            <a:r>
              <a:rPr lang="en-US" sz="25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b="1" kern="100" dirty="0" err="1">
                <a:latin typeface="Times New Roman" panose="02020603050405020304" pitchFamily="18" charset="0"/>
                <a:ea typeface="Calibri" panose="020F0502020204030204" pitchFamily="34" charset="0"/>
                <a:cs typeface="Times New Roman" panose="02020603050405020304" pitchFamily="18" charset="0"/>
              </a:rPr>
              <a:t>giao</a:t>
            </a:r>
            <a:r>
              <a:rPr lang="en-US" sz="25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b="1" kern="100" dirty="0" err="1">
                <a:latin typeface="Times New Roman" panose="02020603050405020304" pitchFamily="18" charset="0"/>
                <a:ea typeface="Calibri" panose="020F0502020204030204" pitchFamily="34" charset="0"/>
                <a:cs typeface="Times New Roman" panose="02020603050405020304" pitchFamily="18" charset="0"/>
              </a:rPr>
              <a:t>vận</a:t>
            </a:r>
            <a:r>
              <a:rPr lang="en-US" sz="2500" b="1" kern="100" dirty="0">
                <a:latin typeface="Times New Roman" panose="02020603050405020304" pitchFamily="18" charset="0"/>
                <a:ea typeface="Calibri" panose="020F0502020204030204" pitchFamily="34" charset="0"/>
                <a:cs typeface="Times New Roman" panose="02020603050405020304" pitchFamily="18" charset="0"/>
              </a:rPr>
              <a:t>)</a:t>
            </a:r>
          </a:p>
          <a:p>
            <a:pPr marL="800100" lvl="1" indent="-342900" algn="just">
              <a:lnSpc>
                <a:spcPct val="150000"/>
              </a:lnSpc>
              <a:spcBef>
                <a:spcPts val="400"/>
              </a:spcBef>
              <a:buFont typeface="Wingdings" panose="05000000000000000000" pitchFamily="2" charset="2"/>
              <a:buChar char="§"/>
            </a:pP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Đảm</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bảo</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truyền</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dữ</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tin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cậy</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giữa</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hai</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thiết</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bị</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đầu</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cuối</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(End - to - end)</a:t>
            </a:r>
          </a:p>
          <a:p>
            <a:pPr marL="800100" lvl="1" indent="-342900" algn="just">
              <a:lnSpc>
                <a:spcPct val="150000"/>
              </a:lnSpc>
              <a:spcBef>
                <a:spcPts val="400"/>
              </a:spcBef>
              <a:buFont typeface="Wingdings" panose="05000000000000000000" pitchFamily="2" charset="2"/>
              <a:buChar char="§"/>
            </a:pP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Điều</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khiển</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luồng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(Flow control)</a:t>
            </a:r>
          </a:p>
          <a:p>
            <a:pPr marL="800100" lvl="1" indent="-342900" algn="just">
              <a:lnSpc>
                <a:spcPct val="150000"/>
              </a:lnSpc>
              <a:spcBef>
                <a:spcPts val="400"/>
              </a:spcBef>
              <a:buFont typeface="Wingdings" panose="05000000000000000000" pitchFamily="2" charset="2"/>
              <a:buChar char="§"/>
            </a:pPr>
            <a:r>
              <a:rPr lang="en-US" sz="2500" kern="100" dirty="0">
                <a:latin typeface="Times New Roman" panose="02020603050405020304" pitchFamily="18" charset="0"/>
                <a:ea typeface="Calibri" panose="020F0502020204030204" pitchFamily="34" charset="0"/>
                <a:cs typeface="Times New Roman" panose="02020603050405020304" pitchFamily="18" charset="0"/>
              </a:rPr>
              <a:t>Chia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nhỏ</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hoặc</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ghép</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khối</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dữ</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từ</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lớp</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Phiên</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(Session)</a:t>
            </a:r>
          </a:p>
          <a:p>
            <a:pPr marL="800100" lvl="1" indent="-342900" algn="just">
              <a:lnSpc>
                <a:spcPct val="150000"/>
              </a:lnSpc>
              <a:spcBef>
                <a:spcPts val="400"/>
              </a:spcBef>
              <a:buFont typeface="Wingdings" panose="05000000000000000000" pitchFamily="2" charset="2"/>
              <a:buChar char="§"/>
            </a:pPr>
            <a:endParaRPr lang="en-US" sz="2500" kern="100" dirty="0">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35" name="Group 34">
            <a:extLst>
              <a:ext uri="{FF2B5EF4-FFF2-40B4-BE49-F238E27FC236}">
                <a16:creationId xmlns:a16="http://schemas.microsoft.com/office/drawing/2014/main" id="{EE5FAE45-A0CE-431F-9B6C-722A745F898D}"/>
              </a:ext>
            </a:extLst>
          </p:cNvPr>
          <p:cNvGrpSpPr/>
          <p:nvPr/>
        </p:nvGrpSpPr>
        <p:grpSpPr>
          <a:xfrm>
            <a:off x="101600" y="1768209"/>
            <a:ext cx="1652727" cy="4777347"/>
            <a:chOff x="152400" y="2652313"/>
            <a:chExt cx="2479090" cy="7166020"/>
          </a:xfrm>
        </p:grpSpPr>
        <p:sp>
          <p:nvSpPr>
            <p:cNvPr id="36" name="TextBox 35">
              <a:extLst>
                <a:ext uri="{FF2B5EF4-FFF2-40B4-BE49-F238E27FC236}">
                  <a16:creationId xmlns:a16="http://schemas.microsoft.com/office/drawing/2014/main" id="{2FBEFD5C-16A1-4170-A90C-3EF309701E13}"/>
                </a:ext>
              </a:extLst>
            </p:cNvPr>
            <p:cNvSpPr txBox="1"/>
            <p:nvPr/>
          </p:nvSpPr>
          <p:spPr>
            <a:xfrm>
              <a:off x="152400" y="2652313"/>
              <a:ext cx="213360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1.Mục đích hình hành</a:t>
              </a:r>
            </a:p>
          </p:txBody>
        </p:sp>
        <p:sp>
          <p:nvSpPr>
            <p:cNvPr id="37" name="TextBox 36">
              <a:extLst>
                <a:ext uri="{FF2B5EF4-FFF2-40B4-BE49-F238E27FC236}">
                  <a16:creationId xmlns:a16="http://schemas.microsoft.com/office/drawing/2014/main" id="{67B152FC-C32F-4139-ACB8-7EA415628F97}"/>
                </a:ext>
              </a:extLst>
            </p:cNvPr>
            <p:cNvSpPr txBox="1"/>
            <p:nvPr/>
          </p:nvSpPr>
          <p:spPr>
            <a:xfrm>
              <a:off x="152400" y="4483857"/>
              <a:ext cx="2414148" cy="1431450"/>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2.Phân loại mạng và cấu trúc mạng</a:t>
              </a:r>
            </a:p>
          </p:txBody>
        </p:sp>
        <p:sp>
          <p:nvSpPr>
            <p:cNvPr id="38" name="TextBox 37">
              <a:extLst>
                <a:ext uri="{FF2B5EF4-FFF2-40B4-BE49-F238E27FC236}">
                  <a16:creationId xmlns:a16="http://schemas.microsoft.com/office/drawing/2014/main" id="{2C501188-70EF-402C-B3E9-2C8DE1B62A3C}"/>
                </a:ext>
              </a:extLst>
            </p:cNvPr>
            <p:cNvSpPr txBox="1"/>
            <p:nvPr/>
          </p:nvSpPr>
          <p:spPr>
            <a:xfrm>
              <a:off x="152400" y="6752847"/>
              <a:ext cx="247909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3.Mô hình tham chiếu</a:t>
              </a:r>
            </a:p>
          </p:txBody>
        </p:sp>
        <p:sp>
          <p:nvSpPr>
            <p:cNvPr id="39" name="TextBox 38">
              <a:extLst>
                <a:ext uri="{FF2B5EF4-FFF2-40B4-BE49-F238E27FC236}">
                  <a16:creationId xmlns:a16="http://schemas.microsoft.com/office/drawing/2014/main" id="{0D7587DB-18EE-493B-8625-0E08F05EBF48}"/>
                </a:ext>
              </a:extLst>
            </p:cNvPr>
            <p:cNvSpPr txBox="1"/>
            <p:nvPr/>
          </p:nvSpPr>
          <p:spPr>
            <a:xfrm>
              <a:off x="152400" y="8817867"/>
              <a:ext cx="213360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4.Một số khái niệm</a:t>
              </a:r>
            </a:p>
          </p:txBody>
        </p:sp>
      </p:grpSp>
    </p:spTree>
    <p:extLst>
      <p:ext uri="{BB962C8B-B14F-4D97-AF65-F5344CB8AC3E}">
        <p14:creationId xmlns:p14="http://schemas.microsoft.com/office/powerpoint/2010/main" val="1090686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8839109" y="-564330"/>
            <a:ext cx="899171" cy="899171"/>
            <a:chOff x="0" y="0"/>
            <a:chExt cx="6350000" cy="6350000"/>
          </a:xfrm>
          <a:solidFill>
            <a:srgbClr val="04345C"/>
          </a:solidFill>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pSp>
        <p:nvGrpSpPr>
          <p:cNvPr id="23" name="Group 23"/>
          <p:cNvGrpSpPr/>
          <p:nvPr/>
        </p:nvGrpSpPr>
        <p:grpSpPr>
          <a:xfrm>
            <a:off x="2133599" y="1150621"/>
            <a:ext cx="381000" cy="381000"/>
            <a:chOff x="0" y="0"/>
            <a:chExt cx="6350000" cy="6350000"/>
          </a:xfrm>
          <a:solidFill>
            <a:srgbClr val="04345C"/>
          </a:solidFill>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aphicFrame>
        <p:nvGraphicFramePr>
          <p:cNvPr id="2" name="Table 2">
            <a:extLst>
              <a:ext uri="{FF2B5EF4-FFF2-40B4-BE49-F238E27FC236}">
                <a16:creationId xmlns:a16="http://schemas.microsoft.com/office/drawing/2014/main" id="{C0ED8E54-B9AD-40C4-A6E0-7FCFC2CA54CB}"/>
              </a:ext>
            </a:extLst>
          </p:cNvPr>
          <p:cNvGraphicFramePr>
            <a:graphicFrameLocks noGrp="1"/>
          </p:cNvGraphicFramePr>
          <p:nvPr/>
        </p:nvGraphicFramePr>
        <p:xfrm>
          <a:off x="0" y="-17524"/>
          <a:ext cx="2336800" cy="6875525"/>
        </p:xfrm>
        <a:graphic>
          <a:graphicData uri="http://schemas.openxmlformats.org/drawingml/2006/table">
            <a:tbl>
              <a:tblPr firstRow="1" bandRow="1">
                <a:tableStyleId>{5C22544A-7EE6-4342-B048-85BDC9FD1C3A}</a:tableStyleId>
              </a:tblPr>
              <a:tblGrid>
                <a:gridCol w="2336800">
                  <a:extLst>
                    <a:ext uri="{9D8B030D-6E8A-4147-A177-3AD203B41FA5}">
                      <a16:colId xmlns:a16="http://schemas.microsoft.com/office/drawing/2014/main" val="3543755945"/>
                    </a:ext>
                  </a:extLst>
                </a:gridCol>
              </a:tblGrid>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62322984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316305316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50022161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275847854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4216306870"/>
                  </a:ext>
                </a:extLst>
              </a:tr>
            </a:tbl>
          </a:graphicData>
        </a:graphic>
      </p:graphicFrame>
      <p:pic>
        <p:nvPicPr>
          <p:cNvPr id="14" name="Picture 2" descr="Viện Điện tử Viễn thông, Bách Khoa Hà Nội - Home | Facebook">
            <a:extLst>
              <a:ext uri="{FF2B5EF4-FFF2-40B4-BE49-F238E27FC236}">
                <a16:creationId xmlns:a16="http://schemas.microsoft.com/office/drawing/2014/main" id="{96ED90C1-F4F2-44F0-AA88-7F9FDFE42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27000"/>
            <a:ext cx="1246327" cy="119734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33DAE0F9-A0EA-40C0-BA54-9C46DC41E0C2}"/>
              </a:ext>
            </a:extLst>
          </p:cNvPr>
          <p:cNvSpPr/>
          <p:nvPr/>
        </p:nvSpPr>
        <p:spPr>
          <a:xfrm>
            <a:off x="-1" y="0"/>
            <a:ext cx="23368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4F160A62-0DDD-41DA-8DE3-B3CB84BF07BD}"/>
              </a:ext>
            </a:extLst>
          </p:cNvPr>
          <p:cNvCxnSpPr>
            <a:cxnSpLocks/>
          </p:cNvCxnSpPr>
          <p:nvPr/>
        </p:nvCxnSpPr>
        <p:spPr>
          <a:xfrm>
            <a:off x="1" y="27178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A4681C-BD86-49D9-9EFD-22E16303477E}"/>
              </a:ext>
            </a:extLst>
          </p:cNvPr>
          <p:cNvCxnSpPr>
            <a:cxnSpLocks/>
          </p:cNvCxnSpPr>
          <p:nvPr/>
        </p:nvCxnSpPr>
        <p:spPr>
          <a:xfrm>
            <a:off x="1" y="13970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9B0D90-00DC-48BF-918F-E5888BD398E1}"/>
              </a:ext>
            </a:extLst>
          </p:cNvPr>
          <p:cNvCxnSpPr>
            <a:cxnSpLocks/>
          </p:cNvCxnSpPr>
          <p:nvPr/>
        </p:nvCxnSpPr>
        <p:spPr>
          <a:xfrm>
            <a:off x="0" y="40894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97BAB7-D054-4966-A2A5-49F3F58194BA}"/>
              </a:ext>
            </a:extLst>
          </p:cNvPr>
          <p:cNvCxnSpPr>
            <a:cxnSpLocks/>
          </p:cNvCxnSpPr>
          <p:nvPr/>
        </p:nvCxnSpPr>
        <p:spPr>
          <a:xfrm>
            <a:off x="0" y="546608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ight Triangle 15">
            <a:extLst>
              <a:ext uri="{FF2B5EF4-FFF2-40B4-BE49-F238E27FC236}">
                <a16:creationId xmlns:a16="http://schemas.microsoft.com/office/drawing/2014/main" id="{3AB44396-04E7-47BE-9B8A-78A1CC081BDC}"/>
              </a:ext>
            </a:extLst>
          </p:cNvPr>
          <p:cNvSpPr/>
          <p:nvPr/>
        </p:nvSpPr>
        <p:spPr>
          <a:xfrm rot="2945554">
            <a:off x="1986697" y="4512850"/>
            <a:ext cx="674807" cy="603019"/>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TextBox 18">
            <a:extLst>
              <a:ext uri="{FF2B5EF4-FFF2-40B4-BE49-F238E27FC236}">
                <a16:creationId xmlns:a16="http://schemas.microsoft.com/office/drawing/2014/main" id="{D26F0963-5BD4-4D29-9641-1BB4A87969BB}"/>
              </a:ext>
            </a:extLst>
          </p:cNvPr>
          <p:cNvSpPr txBox="1"/>
          <p:nvPr/>
        </p:nvSpPr>
        <p:spPr>
          <a:xfrm>
            <a:off x="2787184" y="6435565"/>
            <a:ext cx="3302000" cy="297454"/>
          </a:xfrm>
          <a:prstGeom prst="rect">
            <a:avLst/>
          </a:prstGeom>
          <a:noFill/>
        </p:spPr>
        <p:txBody>
          <a:bodyPr wrap="square" rtlCol="0">
            <a:spAutoFit/>
          </a:bodyPr>
          <a:lstStyle/>
          <a:p>
            <a:r>
              <a:rPr lang="en-US" sz="1333"/>
              <a:t>CHƯƠNG 1. TỔNG QUAN MẠNG MÁY TÍNH</a:t>
            </a:r>
          </a:p>
        </p:txBody>
      </p:sp>
      <p:sp>
        <p:nvSpPr>
          <p:cNvPr id="20" name="TextBox 19">
            <a:extLst>
              <a:ext uri="{FF2B5EF4-FFF2-40B4-BE49-F238E27FC236}">
                <a16:creationId xmlns:a16="http://schemas.microsoft.com/office/drawing/2014/main" id="{79CC765E-C8E1-485E-905A-8A255098D23E}"/>
              </a:ext>
            </a:extLst>
          </p:cNvPr>
          <p:cNvSpPr txBox="1"/>
          <p:nvPr/>
        </p:nvSpPr>
        <p:spPr>
          <a:xfrm>
            <a:off x="4384755" y="491693"/>
            <a:ext cx="6632262" cy="630942"/>
          </a:xfrm>
          <a:prstGeom prst="rect">
            <a:avLst/>
          </a:prstGeom>
          <a:noFill/>
        </p:spPr>
        <p:txBody>
          <a:bodyPr wrap="square" rtlCol="0">
            <a:spAutoFit/>
          </a:bodyPr>
          <a:lstStyle/>
          <a:p>
            <a:r>
              <a:rPr lang="en-US" sz="3500" b="1" dirty="0" err="1">
                <a:latin typeface="Times New Roman" panose="02020603050405020304" pitchFamily="18" charset="0"/>
                <a:cs typeface="Times New Roman" panose="02020603050405020304" pitchFamily="18" charset="0"/>
              </a:rPr>
              <a:t>Chức</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năng</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của</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các</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lớp</a:t>
            </a:r>
            <a:endParaRPr lang="en-US" sz="3500" b="1"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6FDD855D-0757-40FD-8DF2-0ED17968A73A}"/>
              </a:ext>
            </a:extLst>
          </p:cNvPr>
          <p:cNvSpPr txBox="1"/>
          <p:nvPr/>
        </p:nvSpPr>
        <p:spPr>
          <a:xfrm>
            <a:off x="9105343" y="3147703"/>
            <a:ext cx="2416823" cy="379656"/>
          </a:xfrm>
          <a:prstGeom prst="rect">
            <a:avLst/>
          </a:prstGeom>
          <a:noFill/>
        </p:spPr>
        <p:txBody>
          <a:bodyPr wrap="square">
            <a:spAutoFit/>
          </a:bodyPr>
          <a:lstStyle/>
          <a:p>
            <a:r>
              <a:rPr lang="en-US" sz="1867">
                <a:solidFill>
                  <a:schemeClr val="bg1"/>
                </a:solidFill>
                <a:latin typeface="Arial" panose="020B0604020202020204" pitchFamily="34" charset="0"/>
                <a:cs typeface="Arial" panose="020B0604020202020204" pitchFamily="34" charset="0"/>
              </a:rPr>
              <a:t>Theo kích cỡ mạng</a:t>
            </a:r>
          </a:p>
        </p:txBody>
      </p:sp>
      <p:sp>
        <p:nvSpPr>
          <p:cNvPr id="34" name="TextBox 33">
            <a:extLst>
              <a:ext uri="{FF2B5EF4-FFF2-40B4-BE49-F238E27FC236}">
                <a16:creationId xmlns:a16="http://schemas.microsoft.com/office/drawing/2014/main" id="{0A01FD56-BD4D-48FC-B253-1402A193D21F}"/>
              </a:ext>
            </a:extLst>
          </p:cNvPr>
          <p:cNvSpPr txBox="1"/>
          <p:nvPr/>
        </p:nvSpPr>
        <p:spPr>
          <a:xfrm>
            <a:off x="2972825" y="1500735"/>
            <a:ext cx="8549341" cy="2434128"/>
          </a:xfrm>
          <a:prstGeom prst="rect">
            <a:avLst/>
          </a:prstGeom>
          <a:noFill/>
        </p:spPr>
        <p:txBody>
          <a:bodyPr wrap="square">
            <a:spAutoFit/>
          </a:bodyPr>
          <a:lstStyle/>
          <a:p>
            <a:pPr marL="342900" indent="-342900" algn="just">
              <a:lnSpc>
                <a:spcPct val="150000"/>
              </a:lnSpc>
              <a:spcBef>
                <a:spcPts val="400"/>
              </a:spcBef>
              <a:buFont typeface="Wingdings" panose="05000000000000000000" pitchFamily="2" charset="2"/>
              <a:buChar char="q"/>
            </a:pPr>
            <a:r>
              <a:rPr lang="en-US" sz="2500" b="1" kern="100" dirty="0">
                <a:latin typeface="Times New Roman" panose="02020603050405020304" pitchFamily="18" charset="0"/>
                <a:ea typeface="Calibri" panose="020F0502020204030204" pitchFamily="34" charset="0"/>
                <a:cs typeface="Times New Roman" panose="02020603050405020304" pitchFamily="18" charset="0"/>
              </a:rPr>
              <a:t>Session (</a:t>
            </a:r>
            <a:r>
              <a:rPr lang="en-US" sz="2500" b="1" kern="100" dirty="0" err="1">
                <a:latin typeface="Times New Roman" panose="02020603050405020304" pitchFamily="18" charset="0"/>
                <a:ea typeface="Calibri" panose="020F0502020204030204" pitchFamily="34" charset="0"/>
                <a:cs typeface="Times New Roman" panose="02020603050405020304" pitchFamily="18" charset="0"/>
              </a:rPr>
              <a:t>Lớp</a:t>
            </a:r>
            <a:r>
              <a:rPr lang="en-US" sz="25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b="1" kern="100" dirty="0" err="1">
                <a:latin typeface="Times New Roman" panose="02020603050405020304" pitchFamily="18" charset="0"/>
                <a:ea typeface="Calibri" panose="020F0502020204030204" pitchFamily="34" charset="0"/>
                <a:cs typeface="Times New Roman" panose="02020603050405020304" pitchFamily="18" charset="0"/>
              </a:rPr>
              <a:t>Phiên</a:t>
            </a:r>
            <a:r>
              <a:rPr lang="en-US" sz="2500" b="1" kern="100" dirty="0">
                <a:latin typeface="Times New Roman" panose="02020603050405020304" pitchFamily="18" charset="0"/>
                <a:ea typeface="Calibri" panose="020F0502020204030204" pitchFamily="34" charset="0"/>
                <a:cs typeface="Times New Roman" panose="02020603050405020304" pitchFamily="18" charset="0"/>
              </a:rPr>
              <a:t>)</a:t>
            </a:r>
          </a:p>
          <a:p>
            <a:pPr marL="800100" lvl="1" indent="-342900" algn="just">
              <a:lnSpc>
                <a:spcPct val="150000"/>
              </a:lnSpc>
              <a:spcBef>
                <a:spcPts val="400"/>
              </a:spcBef>
              <a:buFont typeface="Wingdings" panose="05000000000000000000" pitchFamily="2" charset="2"/>
              <a:buChar char="§"/>
            </a:pP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Quản</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lý</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kết</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nối</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(connection)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thiết</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lập</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trên</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cùng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máy</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tính</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từ</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hay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nhiều</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ứng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dugj</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khác</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nhau</a:t>
            </a:r>
            <a:endParaRPr lang="en-US" sz="2500" kern="1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spcBef>
                <a:spcPts val="400"/>
              </a:spcBef>
              <a:buFont typeface="Wingdings" panose="05000000000000000000" pitchFamily="2" charset="2"/>
              <a:buChar char="§"/>
            </a:pP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Ghép</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kênh</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nhiều</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kết</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nối</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và</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gửi</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xuống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lớp</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Giao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vận</a:t>
            </a:r>
            <a:endParaRPr lang="en-US" sz="2500" kern="100" dirty="0">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35" name="Group 34">
            <a:extLst>
              <a:ext uri="{FF2B5EF4-FFF2-40B4-BE49-F238E27FC236}">
                <a16:creationId xmlns:a16="http://schemas.microsoft.com/office/drawing/2014/main" id="{EE5FAE45-A0CE-431F-9B6C-722A745F898D}"/>
              </a:ext>
            </a:extLst>
          </p:cNvPr>
          <p:cNvGrpSpPr/>
          <p:nvPr/>
        </p:nvGrpSpPr>
        <p:grpSpPr>
          <a:xfrm>
            <a:off x="101600" y="1768209"/>
            <a:ext cx="1652727" cy="4777347"/>
            <a:chOff x="152400" y="2652313"/>
            <a:chExt cx="2479090" cy="7166020"/>
          </a:xfrm>
        </p:grpSpPr>
        <p:sp>
          <p:nvSpPr>
            <p:cNvPr id="36" name="TextBox 35">
              <a:extLst>
                <a:ext uri="{FF2B5EF4-FFF2-40B4-BE49-F238E27FC236}">
                  <a16:creationId xmlns:a16="http://schemas.microsoft.com/office/drawing/2014/main" id="{2FBEFD5C-16A1-4170-A90C-3EF309701E13}"/>
                </a:ext>
              </a:extLst>
            </p:cNvPr>
            <p:cNvSpPr txBox="1"/>
            <p:nvPr/>
          </p:nvSpPr>
          <p:spPr>
            <a:xfrm>
              <a:off x="152400" y="2652313"/>
              <a:ext cx="213360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1.Mục đích hình hành</a:t>
              </a:r>
            </a:p>
          </p:txBody>
        </p:sp>
        <p:sp>
          <p:nvSpPr>
            <p:cNvPr id="37" name="TextBox 36">
              <a:extLst>
                <a:ext uri="{FF2B5EF4-FFF2-40B4-BE49-F238E27FC236}">
                  <a16:creationId xmlns:a16="http://schemas.microsoft.com/office/drawing/2014/main" id="{67B152FC-C32F-4139-ACB8-7EA415628F97}"/>
                </a:ext>
              </a:extLst>
            </p:cNvPr>
            <p:cNvSpPr txBox="1"/>
            <p:nvPr/>
          </p:nvSpPr>
          <p:spPr>
            <a:xfrm>
              <a:off x="152400" y="4483857"/>
              <a:ext cx="2414148" cy="1431450"/>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2.Phân loại mạng và cấu trúc mạng</a:t>
              </a:r>
            </a:p>
          </p:txBody>
        </p:sp>
        <p:sp>
          <p:nvSpPr>
            <p:cNvPr id="38" name="TextBox 37">
              <a:extLst>
                <a:ext uri="{FF2B5EF4-FFF2-40B4-BE49-F238E27FC236}">
                  <a16:creationId xmlns:a16="http://schemas.microsoft.com/office/drawing/2014/main" id="{2C501188-70EF-402C-B3E9-2C8DE1B62A3C}"/>
                </a:ext>
              </a:extLst>
            </p:cNvPr>
            <p:cNvSpPr txBox="1"/>
            <p:nvPr/>
          </p:nvSpPr>
          <p:spPr>
            <a:xfrm>
              <a:off x="152400" y="6752847"/>
              <a:ext cx="247909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3.Mô hình tham chiếu</a:t>
              </a:r>
            </a:p>
          </p:txBody>
        </p:sp>
        <p:sp>
          <p:nvSpPr>
            <p:cNvPr id="39" name="TextBox 38">
              <a:extLst>
                <a:ext uri="{FF2B5EF4-FFF2-40B4-BE49-F238E27FC236}">
                  <a16:creationId xmlns:a16="http://schemas.microsoft.com/office/drawing/2014/main" id="{0D7587DB-18EE-493B-8625-0E08F05EBF48}"/>
                </a:ext>
              </a:extLst>
            </p:cNvPr>
            <p:cNvSpPr txBox="1"/>
            <p:nvPr/>
          </p:nvSpPr>
          <p:spPr>
            <a:xfrm>
              <a:off x="152400" y="8817867"/>
              <a:ext cx="213360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4.Một số khái niệm</a:t>
              </a:r>
            </a:p>
          </p:txBody>
        </p:sp>
      </p:grpSp>
    </p:spTree>
    <p:extLst>
      <p:ext uri="{BB962C8B-B14F-4D97-AF65-F5344CB8AC3E}">
        <p14:creationId xmlns:p14="http://schemas.microsoft.com/office/powerpoint/2010/main" val="3050887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8839109" y="-564330"/>
            <a:ext cx="899171" cy="899171"/>
            <a:chOff x="0" y="0"/>
            <a:chExt cx="6350000" cy="6350000"/>
          </a:xfrm>
          <a:solidFill>
            <a:srgbClr val="04345C"/>
          </a:solidFill>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pSp>
        <p:nvGrpSpPr>
          <p:cNvPr id="23" name="Group 23"/>
          <p:cNvGrpSpPr/>
          <p:nvPr/>
        </p:nvGrpSpPr>
        <p:grpSpPr>
          <a:xfrm>
            <a:off x="2133599" y="1150621"/>
            <a:ext cx="381000" cy="381000"/>
            <a:chOff x="0" y="0"/>
            <a:chExt cx="6350000" cy="6350000"/>
          </a:xfrm>
          <a:solidFill>
            <a:srgbClr val="04345C"/>
          </a:solidFill>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aphicFrame>
        <p:nvGraphicFramePr>
          <p:cNvPr id="2" name="Table 2">
            <a:extLst>
              <a:ext uri="{FF2B5EF4-FFF2-40B4-BE49-F238E27FC236}">
                <a16:creationId xmlns:a16="http://schemas.microsoft.com/office/drawing/2014/main" id="{C0ED8E54-B9AD-40C4-A6E0-7FCFC2CA54CB}"/>
              </a:ext>
            </a:extLst>
          </p:cNvPr>
          <p:cNvGraphicFramePr>
            <a:graphicFrameLocks noGrp="1"/>
          </p:cNvGraphicFramePr>
          <p:nvPr/>
        </p:nvGraphicFramePr>
        <p:xfrm>
          <a:off x="0" y="-17524"/>
          <a:ext cx="2336800" cy="6875525"/>
        </p:xfrm>
        <a:graphic>
          <a:graphicData uri="http://schemas.openxmlformats.org/drawingml/2006/table">
            <a:tbl>
              <a:tblPr firstRow="1" bandRow="1">
                <a:tableStyleId>{5C22544A-7EE6-4342-B048-85BDC9FD1C3A}</a:tableStyleId>
              </a:tblPr>
              <a:tblGrid>
                <a:gridCol w="2336800">
                  <a:extLst>
                    <a:ext uri="{9D8B030D-6E8A-4147-A177-3AD203B41FA5}">
                      <a16:colId xmlns:a16="http://schemas.microsoft.com/office/drawing/2014/main" val="3543755945"/>
                    </a:ext>
                  </a:extLst>
                </a:gridCol>
              </a:tblGrid>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62322984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316305316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50022161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275847854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4216306870"/>
                  </a:ext>
                </a:extLst>
              </a:tr>
            </a:tbl>
          </a:graphicData>
        </a:graphic>
      </p:graphicFrame>
      <p:pic>
        <p:nvPicPr>
          <p:cNvPr id="14" name="Picture 2" descr="Viện Điện tử Viễn thông, Bách Khoa Hà Nội - Home | Facebook">
            <a:extLst>
              <a:ext uri="{FF2B5EF4-FFF2-40B4-BE49-F238E27FC236}">
                <a16:creationId xmlns:a16="http://schemas.microsoft.com/office/drawing/2014/main" id="{96ED90C1-F4F2-44F0-AA88-7F9FDFE42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27000"/>
            <a:ext cx="1246327" cy="119734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33DAE0F9-A0EA-40C0-BA54-9C46DC41E0C2}"/>
              </a:ext>
            </a:extLst>
          </p:cNvPr>
          <p:cNvSpPr/>
          <p:nvPr/>
        </p:nvSpPr>
        <p:spPr>
          <a:xfrm>
            <a:off x="-1" y="0"/>
            <a:ext cx="23368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4F160A62-0DDD-41DA-8DE3-B3CB84BF07BD}"/>
              </a:ext>
            </a:extLst>
          </p:cNvPr>
          <p:cNvCxnSpPr>
            <a:cxnSpLocks/>
          </p:cNvCxnSpPr>
          <p:nvPr/>
        </p:nvCxnSpPr>
        <p:spPr>
          <a:xfrm>
            <a:off x="1" y="27178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A4681C-BD86-49D9-9EFD-22E16303477E}"/>
              </a:ext>
            </a:extLst>
          </p:cNvPr>
          <p:cNvCxnSpPr>
            <a:cxnSpLocks/>
          </p:cNvCxnSpPr>
          <p:nvPr/>
        </p:nvCxnSpPr>
        <p:spPr>
          <a:xfrm>
            <a:off x="1" y="13970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9B0D90-00DC-48BF-918F-E5888BD398E1}"/>
              </a:ext>
            </a:extLst>
          </p:cNvPr>
          <p:cNvCxnSpPr>
            <a:cxnSpLocks/>
          </p:cNvCxnSpPr>
          <p:nvPr/>
        </p:nvCxnSpPr>
        <p:spPr>
          <a:xfrm>
            <a:off x="0" y="40894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97BAB7-D054-4966-A2A5-49F3F58194BA}"/>
              </a:ext>
            </a:extLst>
          </p:cNvPr>
          <p:cNvCxnSpPr>
            <a:cxnSpLocks/>
          </p:cNvCxnSpPr>
          <p:nvPr/>
        </p:nvCxnSpPr>
        <p:spPr>
          <a:xfrm>
            <a:off x="0" y="546608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ight Triangle 15">
            <a:extLst>
              <a:ext uri="{FF2B5EF4-FFF2-40B4-BE49-F238E27FC236}">
                <a16:creationId xmlns:a16="http://schemas.microsoft.com/office/drawing/2014/main" id="{3AB44396-04E7-47BE-9B8A-78A1CC081BDC}"/>
              </a:ext>
            </a:extLst>
          </p:cNvPr>
          <p:cNvSpPr/>
          <p:nvPr/>
        </p:nvSpPr>
        <p:spPr>
          <a:xfrm rot="2945554">
            <a:off x="1986697" y="4512850"/>
            <a:ext cx="674807" cy="603019"/>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TextBox 18">
            <a:extLst>
              <a:ext uri="{FF2B5EF4-FFF2-40B4-BE49-F238E27FC236}">
                <a16:creationId xmlns:a16="http://schemas.microsoft.com/office/drawing/2014/main" id="{D26F0963-5BD4-4D29-9641-1BB4A87969BB}"/>
              </a:ext>
            </a:extLst>
          </p:cNvPr>
          <p:cNvSpPr txBox="1"/>
          <p:nvPr/>
        </p:nvSpPr>
        <p:spPr>
          <a:xfrm>
            <a:off x="2787184" y="6435565"/>
            <a:ext cx="3302000" cy="297454"/>
          </a:xfrm>
          <a:prstGeom prst="rect">
            <a:avLst/>
          </a:prstGeom>
          <a:noFill/>
        </p:spPr>
        <p:txBody>
          <a:bodyPr wrap="square" rtlCol="0">
            <a:spAutoFit/>
          </a:bodyPr>
          <a:lstStyle/>
          <a:p>
            <a:r>
              <a:rPr lang="en-US" sz="1333"/>
              <a:t>CHƯƠNG 1. TỔNG QUAN MẠNG MÁY TÍNH</a:t>
            </a:r>
          </a:p>
        </p:txBody>
      </p:sp>
      <p:sp>
        <p:nvSpPr>
          <p:cNvPr id="20" name="TextBox 19">
            <a:extLst>
              <a:ext uri="{FF2B5EF4-FFF2-40B4-BE49-F238E27FC236}">
                <a16:creationId xmlns:a16="http://schemas.microsoft.com/office/drawing/2014/main" id="{79CC765E-C8E1-485E-905A-8A255098D23E}"/>
              </a:ext>
            </a:extLst>
          </p:cNvPr>
          <p:cNvSpPr txBox="1"/>
          <p:nvPr/>
        </p:nvSpPr>
        <p:spPr>
          <a:xfrm>
            <a:off x="4384755" y="491693"/>
            <a:ext cx="6632262" cy="630942"/>
          </a:xfrm>
          <a:prstGeom prst="rect">
            <a:avLst/>
          </a:prstGeom>
          <a:noFill/>
        </p:spPr>
        <p:txBody>
          <a:bodyPr wrap="square" rtlCol="0">
            <a:spAutoFit/>
          </a:bodyPr>
          <a:lstStyle/>
          <a:p>
            <a:r>
              <a:rPr lang="en-US" sz="3500" b="1" dirty="0" err="1">
                <a:latin typeface="Times New Roman" panose="02020603050405020304" pitchFamily="18" charset="0"/>
                <a:cs typeface="Times New Roman" panose="02020603050405020304" pitchFamily="18" charset="0"/>
              </a:rPr>
              <a:t>Chức</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năng</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của</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các</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lớp</a:t>
            </a:r>
            <a:endParaRPr lang="en-US" sz="3500" b="1"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6FDD855D-0757-40FD-8DF2-0ED17968A73A}"/>
              </a:ext>
            </a:extLst>
          </p:cNvPr>
          <p:cNvSpPr txBox="1"/>
          <p:nvPr/>
        </p:nvSpPr>
        <p:spPr>
          <a:xfrm>
            <a:off x="9105343" y="3147703"/>
            <a:ext cx="2416823" cy="379656"/>
          </a:xfrm>
          <a:prstGeom prst="rect">
            <a:avLst/>
          </a:prstGeom>
          <a:noFill/>
        </p:spPr>
        <p:txBody>
          <a:bodyPr wrap="square">
            <a:spAutoFit/>
          </a:bodyPr>
          <a:lstStyle/>
          <a:p>
            <a:r>
              <a:rPr lang="en-US" sz="1867">
                <a:solidFill>
                  <a:schemeClr val="bg1"/>
                </a:solidFill>
                <a:latin typeface="Arial" panose="020B0604020202020204" pitchFamily="34" charset="0"/>
                <a:cs typeface="Arial" panose="020B0604020202020204" pitchFamily="34" charset="0"/>
              </a:rPr>
              <a:t>Theo kích cỡ mạng</a:t>
            </a:r>
          </a:p>
        </p:txBody>
      </p:sp>
      <p:sp>
        <p:nvSpPr>
          <p:cNvPr id="34" name="TextBox 33">
            <a:extLst>
              <a:ext uri="{FF2B5EF4-FFF2-40B4-BE49-F238E27FC236}">
                <a16:creationId xmlns:a16="http://schemas.microsoft.com/office/drawing/2014/main" id="{0A01FD56-BD4D-48FC-B253-1402A193D21F}"/>
              </a:ext>
            </a:extLst>
          </p:cNvPr>
          <p:cNvSpPr txBox="1"/>
          <p:nvPr/>
        </p:nvSpPr>
        <p:spPr>
          <a:xfrm>
            <a:off x="2972825" y="1500735"/>
            <a:ext cx="8549341" cy="4267963"/>
          </a:xfrm>
          <a:prstGeom prst="rect">
            <a:avLst/>
          </a:prstGeom>
          <a:noFill/>
        </p:spPr>
        <p:txBody>
          <a:bodyPr wrap="square">
            <a:spAutoFit/>
          </a:bodyPr>
          <a:lstStyle/>
          <a:p>
            <a:pPr marL="342900" indent="-342900" algn="just">
              <a:lnSpc>
                <a:spcPct val="150000"/>
              </a:lnSpc>
              <a:spcBef>
                <a:spcPts val="400"/>
              </a:spcBef>
              <a:buFont typeface="Wingdings" panose="05000000000000000000" pitchFamily="2" charset="2"/>
              <a:buChar char="q"/>
            </a:pPr>
            <a:r>
              <a:rPr lang="en-US" sz="2500" b="1" kern="100" dirty="0">
                <a:latin typeface="Times New Roman" panose="02020603050405020304" pitchFamily="18" charset="0"/>
                <a:ea typeface="Calibri" panose="020F0502020204030204" pitchFamily="34" charset="0"/>
                <a:cs typeface="Times New Roman" panose="02020603050405020304" pitchFamily="18" charset="0"/>
              </a:rPr>
              <a:t>Presentation (</a:t>
            </a:r>
            <a:r>
              <a:rPr lang="en-US" sz="2500" b="1" kern="100" dirty="0" err="1">
                <a:latin typeface="Times New Roman" panose="02020603050405020304" pitchFamily="18" charset="0"/>
                <a:ea typeface="Calibri" panose="020F0502020204030204" pitchFamily="34" charset="0"/>
                <a:cs typeface="Times New Roman" panose="02020603050405020304" pitchFamily="18" charset="0"/>
              </a:rPr>
              <a:t>Lớp</a:t>
            </a:r>
            <a:r>
              <a:rPr lang="en-US" sz="25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b="1" kern="100" dirty="0" err="1">
                <a:latin typeface="Times New Roman" panose="02020603050405020304" pitchFamily="18" charset="0"/>
                <a:ea typeface="Calibri" panose="020F0502020204030204" pitchFamily="34" charset="0"/>
                <a:cs typeface="Times New Roman" panose="02020603050405020304" pitchFamily="18" charset="0"/>
              </a:rPr>
              <a:t>trình</a:t>
            </a:r>
            <a:r>
              <a:rPr lang="en-US" sz="25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b="1" kern="100" dirty="0" err="1">
                <a:latin typeface="Times New Roman" panose="02020603050405020304" pitchFamily="18" charset="0"/>
                <a:ea typeface="Calibri" panose="020F0502020204030204" pitchFamily="34" charset="0"/>
                <a:cs typeface="Times New Roman" panose="02020603050405020304" pitchFamily="18" charset="0"/>
              </a:rPr>
              <a:t>diễn</a:t>
            </a:r>
            <a:r>
              <a:rPr lang="en-US" sz="2500" b="1" kern="100" dirty="0">
                <a:latin typeface="Times New Roman" panose="02020603050405020304" pitchFamily="18" charset="0"/>
                <a:ea typeface="Calibri" panose="020F0502020204030204" pitchFamily="34" charset="0"/>
                <a:cs typeface="Times New Roman" panose="02020603050405020304" pitchFamily="18" charset="0"/>
              </a:rPr>
              <a:t>)</a:t>
            </a:r>
          </a:p>
          <a:p>
            <a:pPr marL="800100" lvl="1" indent="-342900" algn="just">
              <a:lnSpc>
                <a:spcPct val="150000"/>
              </a:lnSpc>
              <a:spcBef>
                <a:spcPts val="400"/>
              </a:spcBef>
              <a:buFont typeface="Wingdings" panose="05000000000000000000" pitchFamily="2" charset="2"/>
              <a:buChar char="§"/>
            </a:pP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Biến</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đổi</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định</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dạng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dữ</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từ</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ứng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thành</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định</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dạng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chung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quy</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đinh</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bởi</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nhiều</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thiết</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bị</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đầu</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cuối</a:t>
            </a:r>
            <a:endParaRPr lang="en-US" sz="2500" kern="1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spcBef>
                <a:spcPts val="400"/>
              </a:spcBef>
              <a:buFont typeface="Wingdings" panose="05000000000000000000" pitchFamily="2" charset="2"/>
              <a:buChar char="§"/>
            </a:pP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Thí</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dụ</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p>
          <a:p>
            <a:pPr marL="1257300" lvl="2" indent="-342900" algn="just">
              <a:lnSpc>
                <a:spcPct val="150000"/>
              </a:lnSpc>
              <a:spcBef>
                <a:spcPts val="400"/>
              </a:spcBef>
              <a:buFont typeface="Arial" panose="020B0604020202020204" pitchFamily="34" charset="0"/>
              <a:buChar char="•"/>
            </a:pP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Biến</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đổi</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cấu</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trúc</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dữ</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khác</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nhau</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thành</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định</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dạng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XML</a:t>
            </a:r>
          </a:p>
          <a:p>
            <a:pPr marL="1257300" lvl="2" indent="-342900" algn="just">
              <a:lnSpc>
                <a:spcPct val="150000"/>
              </a:lnSpc>
              <a:spcBef>
                <a:spcPts val="400"/>
              </a:spcBef>
              <a:buFont typeface="Arial" panose="020B0604020202020204" pitchFamily="34" charset="0"/>
              <a:buChar char="•"/>
            </a:pP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Biến</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đổi</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mã</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ký</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tự</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khác</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nhau</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thành</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ASCII , …</a:t>
            </a:r>
          </a:p>
        </p:txBody>
      </p:sp>
      <p:grpSp>
        <p:nvGrpSpPr>
          <p:cNvPr id="35" name="Group 34">
            <a:extLst>
              <a:ext uri="{FF2B5EF4-FFF2-40B4-BE49-F238E27FC236}">
                <a16:creationId xmlns:a16="http://schemas.microsoft.com/office/drawing/2014/main" id="{EE5FAE45-A0CE-431F-9B6C-722A745F898D}"/>
              </a:ext>
            </a:extLst>
          </p:cNvPr>
          <p:cNvGrpSpPr/>
          <p:nvPr/>
        </p:nvGrpSpPr>
        <p:grpSpPr>
          <a:xfrm>
            <a:off x="101600" y="1768209"/>
            <a:ext cx="1652727" cy="4777347"/>
            <a:chOff x="152400" y="2652313"/>
            <a:chExt cx="2479090" cy="7166020"/>
          </a:xfrm>
        </p:grpSpPr>
        <p:sp>
          <p:nvSpPr>
            <p:cNvPr id="36" name="TextBox 35">
              <a:extLst>
                <a:ext uri="{FF2B5EF4-FFF2-40B4-BE49-F238E27FC236}">
                  <a16:creationId xmlns:a16="http://schemas.microsoft.com/office/drawing/2014/main" id="{2FBEFD5C-16A1-4170-A90C-3EF309701E13}"/>
                </a:ext>
              </a:extLst>
            </p:cNvPr>
            <p:cNvSpPr txBox="1"/>
            <p:nvPr/>
          </p:nvSpPr>
          <p:spPr>
            <a:xfrm>
              <a:off x="152400" y="2652313"/>
              <a:ext cx="213360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1.Mục đích hình hành</a:t>
              </a:r>
            </a:p>
          </p:txBody>
        </p:sp>
        <p:sp>
          <p:nvSpPr>
            <p:cNvPr id="37" name="TextBox 36">
              <a:extLst>
                <a:ext uri="{FF2B5EF4-FFF2-40B4-BE49-F238E27FC236}">
                  <a16:creationId xmlns:a16="http://schemas.microsoft.com/office/drawing/2014/main" id="{67B152FC-C32F-4139-ACB8-7EA415628F97}"/>
                </a:ext>
              </a:extLst>
            </p:cNvPr>
            <p:cNvSpPr txBox="1"/>
            <p:nvPr/>
          </p:nvSpPr>
          <p:spPr>
            <a:xfrm>
              <a:off x="152400" y="4483857"/>
              <a:ext cx="2414148" cy="1431450"/>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2.Phân loại mạng và cấu trúc mạng</a:t>
              </a:r>
            </a:p>
          </p:txBody>
        </p:sp>
        <p:sp>
          <p:nvSpPr>
            <p:cNvPr id="38" name="TextBox 37">
              <a:extLst>
                <a:ext uri="{FF2B5EF4-FFF2-40B4-BE49-F238E27FC236}">
                  <a16:creationId xmlns:a16="http://schemas.microsoft.com/office/drawing/2014/main" id="{2C501188-70EF-402C-B3E9-2C8DE1B62A3C}"/>
                </a:ext>
              </a:extLst>
            </p:cNvPr>
            <p:cNvSpPr txBox="1"/>
            <p:nvPr/>
          </p:nvSpPr>
          <p:spPr>
            <a:xfrm>
              <a:off x="152400" y="6752847"/>
              <a:ext cx="247909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3.Mô hình tham chiếu</a:t>
              </a:r>
            </a:p>
          </p:txBody>
        </p:sp>
        <p:sp>
          <p:nvSpPr>
            <p:cNvPr id="39" name="TextBox 38">
              <a:extLst>
                <a:ext uri="{FF2B5EF4-FFF2-40B4-BE49-F238E27FC236}">
                  <a16:creationId xmlns:a16="http://schemas.microsoft.com/office/drawing/2014/main" id="{0D7587DB-18EE-493B-8625-0E08F05EBF48}"/>
                </a:ext>
              </a:extLst>
            </p:cNvPr>
            <p:cNvSpPr txBox="1"/>
            <p:nvPr/>
          </p:nvSpPr>
          <p:spPr>
            <a:xfrm>
              <a:off x="152400" y="8817867"/>
              <a:ext cx="213360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4.Một số khái niệm</a:t>
              </a:r>
            </a:p>
          </p:txBody>
        </p:sp>
      </p:grpSp>
    </p:spTree>
    <p:extLst>
      <p:ext uri="{BB962C8B-B14F-4D97-AF65-F5344CB8AC3E}">
        <p14:creationId xmlns:p14="http://schemas.microsoft.com/office/powerpoint/2010/main" val="3216406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8839109" y="-564330"/>
            <a:ext cx="899171" cy="899171"/>
            <a:chOff x="0" y="0"/>
            <a:chExt cx="6350000" cy="6350000"/>
          </a:xfrm>
          <a:solidFill>
            <a:srgbClr val="04345C"/>
          </a:solidFill>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pSp>
        <p:nvGrpSpPr>
          <p:cNvPr id="23" name="Group 23"/>
          <p:cNvGrpSpPr/>
          <p:nvPr/>
        </p:nvGrpSpPr>
        <p:grpSpPr>
          <a:xfrm>
            <a:off x="2133599" y="1150621"/>
            <a:ext cx="381000" cy="381000"/>
            <a:chOff x="0" y="0"/>
            <a:chExt cx="6350000" cy="6350000"/>
          </a:xfrm>
          <a:solidFill>
            <a:srgbClr val="04345C"/>
          </a:solidFill>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aphicFrame>
        <p:nvGraphicFramePr>
          <p:cNvPr id="2" name="Table 2">
            <a:extLst>
              <a:ext uri="{FF2B5EF4-FFF2-40B4-BE49-F238E27FC236}">
                <a16:creationId xmlns:a16="http://schemas.microsoft.com/office/drawing/2014/main" id="{C0ED8E54-B9AD-40C4-A6E0-7FCFC2CA54CB}"/>
              </a:ext>
            </a:extLst>
          </p:cNvPr>
          <p:cNvGraphicFramePr>
            <a:graphicFrameLocks noGrp="1"/>
          </p:cNvGraphicFramePr>
          <p:nvPr/>
        </p:nvGraphicFramePr>
        <p:xfrm>
          <a:off x="0" y="-17524"/>
          <a:ext cx="2336800" cy="6875525"/>
        </p:xfrm>
        <a:graphic>
          <a:graphicData uri="http://schemas.openxmlformats.org/drawingml/2006/table">
            <a:tbl>
              <a:tblPr firstRow="1" bandRow="1">
                <a:tableStyleId>{5C22544A-7EE6-4342-B048-85BDC9FD1C3A}</a:tableStyleId>
              </a:tblPr>
              <a:tblGrid>
                <a:gridCol w="2336800">
                  <a:extLst>
                    <a:ext uri="{9D8B030D-6E8A-4147-A177-3AD203B41FA5}">
                      <a16:colId xmlns:a16="http://schemas.microsoft.com/office/drawing/2014/main" val="3543755945"/>
                    </a:ext>
                  </a:extLst>
                </a:gridCol>
              </a:tblGrid>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62322984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316305316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50022161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275847854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4216306870"/>
                  </a:ext>
                </a:extLst>
              </a:tr>
            </a:tbl>
          </a:graphicData>
        </a:graphic>
      </p:graphicFrame>
      <p:pic>
        <p:nvPicPr>
          <p:cNvPr id="14" name="Picture 2" descr="Viện Điện tử Viễn thông, Bách Khoa Hà Nội - Home | Facebook">
            <a:extLst>
              <a:ext uri="{FF2B5EF4-FFF2-40B4-BE49-F238E27FC236}">
                <a16:creationId xmlns:a16="http://schemas.microsoft.com/office/drawing/2014/main" id="{96ED90C1-F4F2-44F0-AA88-7F9FDFE42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27000"/>
            <a:ext cx="1246327" cy="119734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33DAE0F9-A0EA-40C0-BA54-9C46DC41E0C2}"/>
              </a:ext>
            </a:extLst>
          </p:cNvPr>
          <p:cNvSpPr/>
          <p:nvPr/>
        </p:nvSpPr>
        <p:spPr>
          <a:xfrm>
            <a:off x="-1" y="0"/>
            <a:ext cx="23368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4F160A62-0DDD-41DA-8DE3-B3CB84BF07BD}"/>
              </a:ext>
            </a:extLst>
          </p:cNvPr>
          <p:cNvCxnSpPr>
            <a:cxnSpLocks/>
          </p:cNvCxnSpPr>
          <p:nvPr/>
        </p:nvCxnSpPr>
        <p:spPr>
          <a:xfrm>
            <a:off x="1" y="27178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A4681C-BD86-49D9-9EFD-22E16303477E}"/>
              </a:ext>
            </a:extLst>
          </p:cNvPr>
          <p:cNvCxnSpPr>
            <a:cxnSpLocks/>
          </p:cNvCxnSpPr>
          <p:nvPr/>
        </p:nvCxnSpPr>
        <p:spPr>
          <a:xfrm>
            <a:off x="1" y="13970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9B0D90-00DC-48BF-918F-E5888BD398E1}"/>
              </a:ext>
            </a:extLst>
          </p:cNvPr>
          <p:cNvCxnSpPr>
            <a:cxnSpLocks/>
          </p:cNvCxnSpPr>
          <p:nvPr/>
        </p:nvCxnSpPr>
        <p:spPr>
          <a:xfrm>
            <a:off x="0" y="40894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97BAB7-D054-4966-A2A5-49F3F58194BA}"/>
              </a:ext>
            </a:extLst>
          </p:cNvPr>
          <p:cNvCxnSpPr>
            <a:cxnSpLocks/>
          </p:cNvCxnSpPr>
          <p:nvPr/>
        </p:nvCxnSpPr>
        <p:spPr>
          <a:xfrm>
            <a:off x="0" y="546608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ight Triangle 15">
            <a:extLst>
              <a:ext uri="{FF2B5EF4-FFF2-40B4-BE49-F238E27FC236}">
                <a16:creationId xmlns:a16="http://schemas.microsoft.com/office/drawing/2014/main" id="{3AB44396-04E7-47BE-9B8A-78A1CC081BDC}"/>
              </a:ext>
            </a:extLst>
          </p:cNvPr>
          <p:cNvSpPr/>
          <p:nvPr/>
        </p:nvSpPr>
        <p:spPr>
          <a:xfrm rot="2945554">
            <a:off x="1986697" y="4512850"/>
            <a:ext cx="674807" cy="603019"/>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TextBox 18">
            <a:extLst>
              <a:ext uri="{FF2B5EF4-FFF2-40B4-BE49-F238E27FC236}">
                <a16:creationId xmlns:a16="http://schemas.microsoft.com/office/drawing/2014/main" id="{D26F0963-5BD4-4D29-9641-1BB4A87969BB}"/>
              </a:ext>
            </a:extLst>
          </p:cNvPr>
          <p:cNvSpPr txBox="1"/>
          <p:nvPr/>
        </p:nvSpPr>
        <p:spPr>
          <a:xfrm>
            <a:off x="2787184" y="6435565"/>
            <a:ext cx="3302000" cy="297454"/>
          </a:xfrm>
          <a:prstGeom prst="rect">
            <a:avLst/>
          </a:prstGeom>
          <a:noFill/>
        </p:spPr>
        <p:txBody>
          <a:bodyPr wrap="square" rtlCol="0">
            <a:spAutoFit/>
          </a:bodyPr>
          <a:lstStyle/>
          <a:p>
            <a:r>
              <a:rPr lang="en-US" sz="1333"/>
              <a:t>CHƯƠNG 1. TỔNG QUAN MẠNG MÁY TÍNH</a:t>
            </a:r>
          </a:p>
        </p:txBody>
      </p:sp>
      <p:sp>
        <p:nvSpPr>
          <p:cNvPr id="20" name="TextBox 19">
            <a:extLst>
              <a:ext uri="{FF2B5EF4-FFF2-40B4-BE49-F238E27FC236}">
                <a16:creationId xmlns:a16="http://schemas.microsoft.com/office/drawing/2014/main" id="{79CC765E-C8E1-485E-905A-8A255098D23E}"/>
              </a:ext>
            </a:extLst>
          </p:cNvPr>
          <p:cNvSpPr txBox="1"/>
          <p:nvPr/>
        </p:nvSpPr>
        <p:spPr>
          <a:xfrm>
            <a:off x="4384755" y="491693"/>
            <a:ext cx="6632262" cy="630942"/>
          </a:xfrm>
          <a:prstGeom prst="rect">
            <a:avLst/>
          </a:prstGeom>
          <a:noFill/>
        </p:spPr>
        <p:txBody>
          <a:bodyPr wrap="square" rtlCol="0">
            <a:spAutoFit/>
          </a:bodyPr>
          <a:lstStyle/>
          <a:p>
            <a:r>
              <a:rPr lang="en-US" sz="3500" b="1" dirty="0" err="1">
                <a:latin typeface="Times New Roman" panose="02020603050405020304" pitchFamily="18" charset="0"/>
                <a:cs typeface="Times New Roman" panose="02020603050405020304" pitchFamily="18" charset="0"/>
              </a:rPr>
              <a:t>Chức</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năng</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của</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các</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lớp</a:t>
            </a:r>
            <a:endParaRPr lang="en-US" sz="3500" b="1"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6FDD855D-0757-40FD-8DF2-0ED17968A73A}"/>
              </a:ext>
            </a:extLst>
          </p:cNvPr>
          <p:cNvSpPr txBox="1"/>
          <p:nvPr/>
        </p:nvSpPr>
        <p:spPr>
          <a:xfrm>
            <a:off x="9105343" y="3147703"/>
            <a:ext cx="2416823" cy="379656"/>
          </a:xfrm>
          <a:prstGeom prst="rect">
            <a:avLst/>
          </a:prstGeom>
          <a:noFill/>
        </p:spPr>
        <p:txBody>
          <a:bodyPr wrap="square">
            <a:spAutoFit/>
          </a:bodyPr>
          <a:lstStyle/>
          <a:p>
            <a:r>
              <a:rPr lang="en-US" sz="1867">
                <a:solidFill>
                  <a:schemeClr val="bg1"/>
                </a:solidFill>
                <a:latin typeface="Arial" panose="020B0604020202020204" pitchFamily="34" charset="0"/>
                <a:cs typeface="Arial" panose="020B0604020202020204" pitchFamily="34" charset="0"/>
              </a:rPr>
              <a:t>Theo kích cỡ mạng</a:t>
            </a:r>
          </a:p>
        </p:txBody>
      </p:sp>
      <p:sp>
        <p:nvSpPr>
          <p:cNvPr id="34" name="TextBox 33">
            <a:extLst>
              <a:ext uri="{FF2B5EF4-FFF2-40B4-BE49-F238E27FC236}">
                <a16:creationId xmlns:a16="http://schemas.microsoft.com/office/drawing/2014/main" id="{0A01FD56-BD4D-48FC-B253-1402A193D21F}"/>
              </a:ext>
            </a:extLst>
          </p:cNvPr>
          <p:cNvSpPr txBox="1"/>
          <p:nvPr/>
        </p:nvSpPr>
        <p:spPr>
          <a:xfrm>
            <a:off x="2972825" y="1500735"/>
            <a:ext cx="8549341" cy="1805751"/>
          </a:xfrm>
          <a:prstGeom prst="rect">
            <a:avLst/>
          </a:prstGeom>
          <a:noFill/>
        </p:spPr>
        <p:txBody>
          <a:bodyPr wrap="square">
            <a:spAutoFit/>
          </a:bodyPr>
          <a:lstStyle/>
          <a:p>
            <a:pPr marL="342900" indent="-342900" algn="just">
              <a:lnSpc>
                <a:spcPct val="150000"/>
              </a:lnSpc>
              <a:spcBef>
                <a:spcPts val="400"/>
              </a:spcBef>
              <a:buFont typeface="Wingdings" panose="05000000000000000000" pitchFamily="2" charset="2"/>
              <a:buChar char="q"/>
            </a:pPr>
            <a:r>
              <a:rPr lang="en-US" sz="2500" b="1" kern="100" dirty="0">
                <a:latin typeface="Times New Roman" panose="02020603050405020304" pitchFamily="18" charset="0"/>
                <a:ea typeface="Calibri" panose="020F0502020204030204" pitchFamily="34" charset="0"/>
                <a:cs typeface="Times New Roman" panose="02020603050405020304" pitchFamily="18" charset="0"/>
              </a:rPr>
              <a:t>Application (</a:t>
            </a:r>
            <a:r>
              <a:rPr lang="en-US" sz="2500" b="1" kern="100" dirty="0" err="1">
                <a:latin typeface="Times New Roman" panose="02020603050405020304" pitchFamily="18" charset="0"/>
                <a:ea typeface="Calibri" panose="020F0502020204030204" pitchFamily="34" charset="0"/>
                <a:cs typeface="Times New Roman" panose="02020603050405020304" pitchFamily="18" charset="0"/>
              </a:rPr>
              <a:t>Lớp</a:t>
            </a:r>
            <a:r>
              <a:rPr lang="en-US" sz="25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b="1" kern="100" dirty="0" err="1">
                <a:latin typeface="Times New Roman" panose="02020603050405020304" pitchFamily="18" charset="0"/>
                <a:ea typeface="Calibri" panose="020F0502020204030204" pitchFamily="34" charset="0"/>
                <a:cs typeface="Times New Roman" panose="02020603050405020304" pitchFamily="18" charset="0"/>
              </a:rPr>
              <a:t>ứng</a:t>
            </a:r>
            <a:r>
              <a:rPr lang="en-US" sz="25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b="1" kern="10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2500" b="1" kern="100" dirty="0">
                <a:latin typeface="Times New Roman" panose="02020603050405020304" pitchFamily="18" charset="0"/>
                <a:ea typeface="Calibri" panose="020F0502020204030204" pitchFamily="34" charset="0"/>
                <a:cs typeface="Times New Roman" panose="02020603050405020304" pitchFamily="18" charset="0"/>
              </a:rPr>
              <a:t>)</a:t>
            </a:r>
          </a:p>
          <a:p>
            <a:pPr marL="800100" lvl="1" indent="-342900" algn="just">
              <a:lnSpc>
                <a:spcPct val="150000"/>
              </a:lnSpc>
              <a:spcBef>
                <a:spcPts val="400"/>
              </a:spcBef>
              <a:buFont typeface="Wingdings" panose="05000000000000000000" pitchFamily="2" charset="2"/>
              <a:buChar char="§"/>
            </a:pP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Cung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cấp</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giao</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diện</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lập</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trình</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cho</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ứng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người</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sử</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dụng</a:t>
            </a:r>
            <a:endParaRPr lang="en-US" sz="2500" kern="100" dirty="0">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35" name="Group 34">
            <a:extLst>
              <a:ext uri="{FF2B5EF4-FFF2-40B4-BE49-F238E27FC236}">
                <a16:creationId xmlns:a16="http://schemas.microsoft.com/office/drawing/2014/main" id="{EE5FAE45-A0CE-431F-9B6C-722A745F898D}"/>
              </a:ext>
            </a:extLst>
          </p:cNvPr>
          <p:cNvGrpSpPr/>
          <p:nvPr/>
        </p:nvGrpSpPr>
        <p:grpSpPr>
          <a:xfrm>
            <a:off x="101600" y="1768209"/>
            <a:ext cx="1652727" cy="4777347"/>
            <a:chOff x="152400" y="2652313"/>
            <a:chExt cx="2479090" cy="7166020"/>
          </a:xfrm>
        </p:grpSpPr>
        <p:sp>
          <p:nvSpPr>
            <p:cNvPr id="36" name="TextBox 35">
              <a:extLst>
                <a:ext uri="{FF2B5EF4-FFF2-40B4-BE49-F238E27FC236}">
                  <a16:creationId xmlns:a16="http://schemas.microsoft.com/office/drawing/2014/main" id="{2FBEFD5C-16A1-4170-A90C-3EF309701E13}"/>
                </a:ext>
              </a:extLst>
            </p:cNvPr>
            <p:cNvSpPr txBox="1"/>
            <p:nvPr/>
          </p:nvSpPr>
          <p:spPr>
            <a:xfrm>
              <a:off x="152400" y="2652313"/>
              <a:ext cx="213360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1.Mục đích hình hành</a:t>
              </a:r>
            </a:p>
          </p:txBody>
        </p:sp>
        <p:sp>
          <p:nvSpPr>
            <p:cNvPr id="37" name="TextBox 36">
              <a:extLst>
                <a:ext uri="{FF2B5EF4-FFF2-40B4-BE49-F238E27FC236}">
                  <a16:creationId xmlns:a16="http://schemas.microsoft.com/office/drawing/2014/main" id="{67B152FC-C32F-4139-ACB8-7EA415628F97}"/>
                </a:ext>
              </a:extLst>
            </p:cNvPr>
            <p:cNvSpPr txBox="1"/>
            <p:nvPr/>
          </p:nvSpPr>
          <p:spPr>
            <a:xfrm>
              <a:off x="152400" y="4483857"/>
              <a:ext cx="2414148" cy="1431450"/>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2.Phân loại mạng và cấu trúc mạng</a:t>
              </a:r>
            </a:p>
          </p:txBody>
        </p:sp>
        <p:sp>
          <p:nvSpPr>
            <p:cNvPr id="38" name="TextBox 37">
              <a:extLst>
                <a:ext uri="{FF2B5EF4-FFF2-40B4-BE49-F238E27FC236}">
                  <a16:creationId xmlns:a16="http://schemas.microsoft.com/office/drawing/2014/main" id="{2C501188-70EF-402C-B3E9-2C8DE1B62A3C}"/>
                </a:ext>
              </a:extLst>
            </p:cNvPr>
            <p:cNvSpPr txBox="1"/>
            <p:nvPr/>
          </p:nvSpPr>
          <p:spPr>
            <a:xfrm>
              <a:off x="152400" y="6752847"/>
              <a:ext cx="247909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3.Mô hình tham chiếu</a:t>
              </a:r>
            </a:p>
          </p:txBody>
        </p:sp>
        <p:sp>
          <p:nvSpPr>
            <p:cNvPr id="39" name="TextBox 38">
              <a:extLst>
                <a:ext uri="{FF2B5EF4-FFF2-40B4-BE49-F238E27FC236}">
                  <a16:creationId xmlns:a16="http://schemas.microsoft.com/office/drawing/2014/main" id="{0D7587DB-18EE-493B-8625-0E08F05EBF48}"/>
                </a:ext>
              </a:extLst>
            </p:cNvPr>
            <p:cNvSpPr txBox="1"/>
            <p:nvPr/>
          </p:nvSpPr>
          <p:spPr>
            <a:xfrm>
              <a:off x="152400" y="8817867"/>
              <a:ext cx="213360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4.Một số khái niệm</a:t>
              </a:r>
            </a:p>
          </p:txBody>
        </p:sp>
      </p:grpSp>
    </p:spTree>
    <p:extLst>
      <p:ext uri="{BB962C8B-B14F-4D97-AF65-F5344CB8AC3E}">
        <p14:creationId xmlns:p14="http://schemas.microsoft.com/office/powerpoint/2010/main" val="2980366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8839109" y="-564330"/>
            <a:ext cx="899171" cy="899171"/>
            <a:chOff x="0" y="0"/>
            <a:chExt cx="6350000" cy="6350000"/>
          </a:xfrm>
          <a:solidFill>
            <a:srgbClr val="04345C"/>
          </a:solidFill>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pSp>
        <p:nvGrpSpPr>
          <p:cNvPr id="23" name="Group 23"/>
          <p:cNvGrpSpPr/>
          <p:nvPr/>
        </p:nvGrpSpPr>
        <p:grpSpPr>
          <a:xfrm>
            <a:off x="2133599" y="1150621"/>
            <a:ext cx="381000" cy="381000"/>
            <a:chOff x="0" y="0"/>
            <a:chExt cx="6350000" cy="6350000"/>
          </a:xfrm>
          <a:solidFill>
            <a:srgbClr val="04345C"/>
          </a:solidFill>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aphicFrame>
        <p:nvGraphicFramePr>
          <p:cNvPr id="2" name="Table 2">
            <a:extLst>
              <a:ext uri="{FF2B5EF4-FFF2-40B4-BE49-F238E27FC236}">
                <a16:creationId xmlns:a16="http://schemas.microsoft.com/office/drawing/2014/main" id="{C0ED8E54-B9AD-40C4-A6E0-7FCFC2CA54CB}"/>
              </a:ext>
            </a:extLst>
          </p:cNvPr>
          <p:cNvGraphicFramePr>
            <a:graphicFrameLocks noGrp="1"/>
          </p:cNvGraphicFramePr>
          <p:nvPr/>
        </p:nvGraphicFramePr>
        <p:xfrm>
          <a:off x="0" y="-17524"/>
          <a:ext cx="2336800" cy="6875525"/>
        </p:xfrm>
        <a:graphic>
          <a:graphicData uri="http://schemas.openxmlformats.org/drawingml/2006/table">
            <a:tbl>
              <a:tblPr firstRow="1" bandRow="1">
                <a:tableStyleId>{5C22544A-7EE6-4342-B048-85BDC9FD1C3A}</a:tableStyleId>
              </a:tblPr>
              <a:tblGrid>
                <a:gridCol w="2336800">
                  <a:extLst>
                    <a:ext uri="{9D8B030D-6E8A-4147-A177-3AD203B41FA5}">
                      <a16:colId xmlns:a16="http://schemas.microsoft.com/office/drawing/2014/main" val="3543755945"/>
                    </a:ext>
                  </a:extLst>
                </a:gridCol>
              </a:tblGrid>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62322984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316305316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50022161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275847854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4216306870"/>
                  </a:ext>
                </a:extLst>
              </a:tr>
            </a:tbl>
          </a:graphicData>
        </a:graphic>
      </p:graphicFrame>
      <p:pic>
        <p:nvPicPr>
          <p:cNvPr id="14" name="Picture 2" descr="Viện Điện tử Viễn thông, Bách Khoa Hà Nội - Home | Facebook">
            <a:extLst>
              <a:ext uri="{FF2B5EF4-FFF2-40B4-BE49-F238E27FC236}">
                <a16:creationId xmlns:a16="http://schemas.microsoft.com/office/drawing/2014/main" id="{96ED90C1-F4F2-44F0-AA88-7F9FDFE42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27000"/>
            <a:ext cx="1246327" cy="119734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33DAE0F9-A0EA-40C0-BA54-9C46DC41E0C2}"/>
              </a:ext>
            </a:extLst>
          </p:cNvPr>
          <p:cNvSpPr/>
          <p:nvPr/>
        </p:nvSpPr>
        <p:spPr>
          <a:xfrm>
            <a:off x="-1" y="0"/>
            <a:ext cx="23368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4F160A62-0DDD-41DA-8DE3-B3CB84BF07BD}"/>
              </a:ext>
            </a:extLst>
          </p:cNvPr>
          <p:cNvCxnSpPr>
            <a:cxnSpLocks/>
          </p:cNvCxnSpPr>
          <p:nvPr/>
        </p:nvCxnSpPr>
        <p:spPr>
          <a:xfrm>
            <a:off x="1" y="27178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A4681C-BD86-49D9-9EFD-22E16303477E}"/>
              </a:ext>
            </a:extLst>
          </p:cNvPr>
          <p:cNvCxnSpPr>
            <a:cxnSpLocks/>
          </p:cNvCxnSpPr>
          <p:nvPr/>
        </p:nvCxnSpPr>
        <p:spPr>
          <a:xfrm>
            <a:off x="1" y="13970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9B0D90-00DC-48BF-918F-E5888BD398E1}"/>
              </a:ext>
            </a:extLst>
          </p:cNvPr>
          <p:cNvCxnSpPr>
            <a:cxnSpLocks/>
          </p:cNvCxnSpPr>
          <p:nvPr/>
        </p:nvCxnSpPr>
        <p:spPr>
          <a:xfrm>
            <a:off x="0" y="40894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97BAB7-D054-4966-A2A5-49F3F58194BA}"/>
              </a:ext>
            </a:extLst>
          </p:cNvPr>
          <p:cNvCxnSpPr>
            <a:cxnSpLocks/>
          </p:cNvCxnSpPr>
          <p:nvPr/>
        </p:nvCxnSpPr>
        <p:spPr>
          <a:xfrm>
            <a:off x="0" y="546608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ight Triangle 15">
            <a:extLst>
              <a:ext uri="{FF2B5EF4-FFF2-40B4-BE49-F238E27FC236}">
                <a16:creationId xmlns:a16="http://schemas.microsoft.com/office/drawing/2014/main" id="{3AB44396-04E7-47BE-9B8A-78A1CC081BDC}"/>
              </a:ext>
            </a:extLst>
          </p:cNvPr>
          <p:cNvSpPr/>
          <p:nvPr/>
        </p:nvSpPr>
        <p:spPr>
          <a:xfrm rot="2945554">
            <a:off x="1986697" y="4512850"/>
            <a:ext cx="674807" cy="603019"/>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TextBox 18">
            <a:extLst>
              <a:ext uri="{FF2B5EF4-FFF2-40B4-BE49-F238E27FC236}">
                <a16:creationId xmlns:a16="http://schemas.microsoft.com/office/drawing/2014/main" id="{D26F0963-5BD4-4D29-9641-1BB4A87969BB}"/>
              </a:ext>
            </a:extLst>
          </p:cNvPr>
          <p:cNvSpPr txBox="1"/>
          <p:nvPr/>
        </p:nvSpPr>
        <p:spPr>
          <a:xfrm>
            <a:off x="2787184" y="6435565"/>
            <a:ext cx="3302000" cy="297454"/>
          </a:xfrm>
          <a:prstGeom prst="rect">
            <a:avLst/>
          </a:prstGeom>
          <a:noFill/>
        </p:spPr>
        <p:txBody>
          <a:bodyPr wrap="square" rtlCol="0">
            <a:spAutoFit/>
          </a:bodyPr>
          <a:lstStyle/>
          <a:p>
            <a:r>
              <a:rPr lang="en-US" sz="1333"/>
              <a:t>CHƯƠNG 1. TỔNG QUAN MẠNG MÁY TÍNH</a:t>
            </a:r>
          </a:p>
        </p:txBody>
      </p:sp>
      <p:sp>
        <p:nvSpPr>
          <p:cNvPr id="20" name="TextBox 19">
            <a:extLst>
              <a:ext uri="{FF2B5EF4-FFF2-40B4-BE49-F238E27FC236}">
                <a16:creationId xmlns:a16="http://schemas.microsoft.com/office/drawing/2014/main" id="{79CC765E-C8E1-485E-905A-8A255098D23E}"/>
              </a:ext>
            </a:extLst>
          </p:cNvPr>
          <p:cNvSpPr txBox="1"/>
          <p:nvPr/>
        </p:nvSpPr>
        <p:spPr>
          <a:xfrm>
            <a:off x="4384755" y="491693"/>
            <a:ext cx="6632262" cy="630942"/>
          </a:xfrm>
          <a:prstGeom prst="rect">
            <a:avLst/>
          </a:prstGeom>
          <a:noFill/>
        </p:spPr>
        <p:txBody>
          <a:bodyPr wrap="square" rtlCol="0">
            <a:spAutoFit/>
          </a:bodyPr>
          <a:lstStyle/>
          <a:p>
            <a:r>
              <a:rPr lang="en-US" sz="3500" b="1" dirty="0" err="1">
                <a:latin typeface="Times New Roman" panose="02020603050405020304" pitchFamily="18" charset="0"/>
                <a:cs typeface="Times New Roman" panose="02020603050405020304" pitchFamily="18" charset="0"/>
              </a:rPr>
              <a:t>Mô</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hình</a:t>
            </a:r>
            <a:r>
              <a:rPr lang="en-US" sz="3500" b="1" dirty="0">
                <a:latin typeface="Times New Roman" panose="02020603050405020304" pitchFamily="18" charset="0"/>
                <a:cs typeface="Times New Roman" panose="02020603050405020304" pitchFamily="18" charset="0"/>
              </a:rPr>
              <a:t> TCP/IP</a:t>
            </a:r>
          </a:p>
        </p:txBody>
      </p:sp>
      <p:sp>
        <p:nvSpPr>
          <p:cNvPr id="42" name="TextBox 41">
            <a:extLst>
              <a:ext uri="{FF2B5EF4-FFF2-40B4-BE49-F238E27FC236}">
                <a16:creationId xmlns:a16="http://schemas.microsoft.com/office/drawing/2014/main" id="{6FDD855D-0757-40FD-8DF2-0ED17968A73A}"/>
              </a:ext>
            </a:extLst>
          </p:cNvPr>
          <p:cNvSpPr txBox="1"/>
          <p:nvPr/>
        </p:nvSpPr>
        <p:spPr>
          <a:xfrm>
            <a:off x="9105343" y="3147703"/>
            <a:ext cx="2416823" cy="379656"/>
          </a:xfrm>
          <a:prstGeom prst="rect">
            <a:avLst/>
          </a:prstGeom>
          <a:noFill/>
        </p:spPr>
        <p:txBody>
          <a:bodyPr wrap="square">
            <a:spAutoFit/>
          </a:bodyPr>
          <a:lstStyle/>
          <a:p>
            <a:r>
              <a:rPr lang="en-US" sz="1867">
                <a:solidFill>
                  <a:schemeClr val="bg1"/>
                </a:solidFill>
                <a:latin typeface="Arial" panose="020B0604020202020204" pitchFamily="34" charset="0"/>
                <a:cs typeface="Arial" panose="020B0604020202020204" pitchFamily="34" charset="0"/>
              </a:rPr>
              <a:t>Theo kích cỡ mạng</a:t>
            </a:r>
          </a:p>
        </p:txBody>
      </p:sp>
      <p:sp>
        <p:nvSpPr>
          <p:cNvPr id="34" name="TextBox 33">
            <a:extLst>
              <a:ext uri="{FF2B5EF4-FFF2-40B4-BE49-F238E27FC236}">
                <a16:creationId xmlns:a16="http://schemas.microsoft.com/office/drawing/2014/main" id="{0A01FD56-BD4D-48FC-B253-1402A193D21F}"/>
              </a:ext>
            </a:extLst>
          </p:cNvPr>
          <p:cNvSpPr txBox="1"/>
          <p:nvPr/>
        </p:nvSpPr>
        <p:spPr>
          <a:xfrm>
            <a:off x="2972825" y="1500735"/>
            <a:ext cx="8549341" cy="600293"/>
          </a:xfrm>
          <a:prstGeom prst="rect">
            <a:avLst/>
          </a:prstGeom>
          <a:noFill/>
        </p:spPr>
        <p:txBody>
          <a:bodyPr wrap="square">
            <a:spAutoFit/>
          </a:bodyPr>
          <a:lstStyle/>
          <a:p>
            <a:pPr algn="just">
              <a:lnSpc>
                <a:spcPct val="150000"/>
              </a:lnSpc>
              <a:spcBef>
                <a:spcPts val="400"/>
              </a:spcBef>
            </a:pPr>
            <a:endParaRPr lang="en-US" sz="2500" kern="100" dirty="0">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35" name="Group 34">
            <a:extLst>
              <a:ext uri="{FF2B5EF4-FFF2-40B4-BE49-F238E27FC236}">
                <a16:creationId xmlns:a16="http://schemas.microsoft.com/office/drawing/2014/main" id="{EE5FAE45-A0CE-431F-9B6C-722A745F898D}"/>
              </a:ext>
            </a:extLst>
          </p:cNvPr>
          <p:cNvGrpSpPr/>
          <p:nvPr/>
        </p:nvGrpSpPr>
        <p:grpSpPr>
          <a:xfrm>
            <a:off x="101600" y="1768209"/>
            <a:ext cx="1652727" cy="4777347"/>
            <a:chOff x="152400" y="2652313"/>
            <a:chExt cx="2479090" cy="7166020"/>
          </a:xfrm>
        </p:grpSpPr>
        <p:sp>
          <p:nvSpPr>
            <p:cNvPr id="36" name="TextBox 35">
              <a:extLst>
                <a:ext uri="{FF2B5EF4-FFF2-40B4-BE49-F238E27FC236}">
                  <a16:creationId xmlns:a16="http://schemas.microsoft.com/office/drawing/2014/main" id="{2FBEFD5C-16A1-4170-A90C-3EF309701E13}"/>
                </a:ext>
              </a:extLst>
            </p:cNvPr>
            <p:cNvSpPr txBox="1"/>
            <p:nvPr/>
          </p:nvSpPr>
          <p:spPr>
            <a:xfrm>
              <a:off x="152400" y="2652313"/>
              <a:ext cx="213360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1.Mục đích hình hành</a:t>
              </a:r>
            </a:p>
          </p:txBody>
        </p:sp>
        <p:sp>
          <p:nvSpPr>
            <p:cNvPr id="37" name="TextBox 36">
              <a:extLst>
                <a:ext uri="{FF2B5EF4-FFF2-40B4-BE49-F238E27FC236}">
                  <a16:creationId xmlns:a16="http://schemas.microsoft.com/office/drawing/2014/main" id="{67B152FC-C32F-4139-ACB8-7EA415628F97}"/>
                </a:ext>
              </a:extLst>
            </p:cNvPr>
            <p:cNvSpPr txBox="1"/>
            <p:nvPr/>
          </p:nvSpPr>
          <p:spPr>
            <a:xfrm>
              <a:off x="152400" y="4483857"/>
              <a:ext cx="2414148" cy="1431450"/>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2.Phân loại mạng và cấu trúc mạng</a:t>
              </a:r>
            </a:p>
          </p:txBody>
        </p:sp>
        <p:sp>
          <p:nvSpPr>
            <p:cNvPr id="38" name="TextBox 37">
              <a:extLst>
                <a:ext uri="{FF2B5EF4-FFF2-40B4-BE49-F238E27FC236}">
                  <a16:creationId xmlns:a16="http://schemas.microsoft.com/office/drawing/2014/main" id="{2C501188-70EF-402C-B3E9-2C8DE1B62A3C}"/>
                </a:ext>
              </a:extLst>
            </p:cNvPr>
            <p:cNvSpPr txBox="1"/>
            <p:nvPr/>
          </p:nvSpPr>
          <p:spPr>
            <a:xfrm>
              <a:off x="152400" y="6752847"/>
              <a:ext cx="247909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3.Mô hình tham chiếu</a:t>
              </a:r>
            </a:p>
          </p:txBody>
        </p:sp>
        <p:sp>
          <p:nvSpPr>
            <p:cNvPr id="39" name="TextBox 38">
              <a:extLst>
                <a:ext uri="{FF2B5EF4-FFF2-40B4-BE49-F238E27FC236}">
                  <a16:creationId xmlns:a16="http://schemas.microsoft.com/office/drawing/2014/main" id="{0D7587DB-18EE-493B-8625-0E08F05EBF48}"/>
                </a:ext>
              </a:extLst>
            </p:cNvPr>
            <p:cNvSpPr txBox="1"/>
            <p:nvPr/>
          </p:nvSpPr>
          <p:spPr>
            <a:xfrm>
              <a:off x="152400" y="8817867"/>
              <a:ext cx="213360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4.Một số khái niệm</a:t>
              </a:r>
            </a:p>
          </p:txBody>
        </p:sp>
      </p:grpSp>
      <p:pic>
        <p:nvPicPr>
          <p:cNvPr id="25" name="Picture 2" descr="Mô hình TCP/IP là gì? Chức năng của các tầng trong mô hình TCP/IP -  TOTOLINK Việt Nam">
            <a:extLst>
              <a:ext uri="{FF2B5EF4-FFF2-40B4-BE49-F238E27FC236}">
                <a16:creationId xmlns:a16="http://schemas.microsoft.com/office/drawing/2014/main" id="{8F7B3356-9689-411B-8143-5EE4651658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0531" y="1666876"/>
            <a:ext cx="3818169" cy="4491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744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8839109" y="-564330"/>
            <a:ext cx="899171" cy="899171"/>
            <a:chOff x="0" y="0"/>
            <a:chExt cx="6350000" cy="6350000"/>
          </a:xfrm>
          <a:solidFill>
            <a:srgbClr val="04345C"/>
          </a:solidFill>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pSp>
        <p:nvGrpSpPr>
          <p:cNvPr id="23" name="Group 23"/>
          <p:cNvGrpSpPr/>
          <p:nvPr/>
        </p:nvGrpSpPr>
        <p:grpSpPr>
          <a:xfrm>
            <a:off x="2133599" y="1150621"/>
            <a:ext cx="381000" cy="381000"/>
            <a:chOff x="0" y="0"/>
            <a:chExt cx="6350000" cy="6350000"/>
          </a:xfrm>
          <a:solidFill>
            <a:srgbClr val="04345C"/>
          </a:solidFill>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aphicFrame>
        <p:nvGraphicFramePr>
          <p:cNvPr id="2" name="Table 2">
            <a:extLst>
              <a:ext uri="{FF2B5EF4-FFF2-40B4-BE49-F238E27FC236}">
                <a16:creationId xmlns:a16="http://schemas.microsoft.com/office/drawing/2014/main" id="{C0ED8E54-B9AD-40C4-A6E0-7FCFC2CA54CB}"/>
              </a:ext>
            </a:extLst>
          </p:cNvPr>
          <p:cNvGraphicFramePr>
            <a:graphicFrameLocks noGrp="1"/>
          </p:cNvGraphicFramePr>
          <p:nvPr/>
        </p:nvGraphicFramePr>
        <p:xfrm>
          <a:off x="0" y="-17524"/>
          <a:ext cx="2336800" cy="6875525"/>
        </p:xfrm>
        <a:graphic>
          <a:graphicData uri="http://schemas.openxmlformats.org/drawingml/2006/table">
            <a:tbl>
              <a:tblPr firstRow="1" bandRow="1">
                <a:tableStyleId>{5C22544A-7EE6-4342-B048-85BDC9FD1C3A}</a:tableStyleId>
              </a:tblPr>
              <a:tblGrid>
                <a:gridCol w="2336800">
                  <a:extLst>
                    <a:ext uri="{9D8B030D-6E8A-4147-A177-3AD203B41FA5}">
                      <a16:colId xmlns:a16="http://schemas.microsoft.com/office/drawing/2014/main" val="3543755945"/>
                    </a:ext>
                  </a:extLst>
                </a:gridCol>
              </a:tblGrid>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62322984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316305316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50022161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275847854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4216306870"/>
                  </a:ext>
                </a:extLst>
              </a:tr>
            </a:tbl>
          </a:graphicData>
        </a:graphic>
      </p:graphicFrame>
      <p:pic>
        <p:nvPicPr>
          <p:cNvPr id="14" name="Picture 2" descr="Viện Điện tử Viễn thông, Bách Khoa Hà Nội - Home | Facebook">
            <a:extLst>
              <a:ext uri="{FF2B5EF4-FFF2-40B4-BE49-F238E27FC236}">
                <a16:creationId xmlns:a16="http://schemas.microsoft.com/office/drawing/2014/main" id="{96ED90C1-F4F2-44F0-AA88-7F9FDFE42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27000"/>
            <a:ext cx="1246327" cy="119734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33DAE0F9-A0EA-40C0-BA54-9C46DC41E0C2}"/>
              </a:ext>
            </a:extLst>
          </p:cNvPr>
          <p:cNvSpPr/>
          <p:nvPr/>
        </p:nvSpPr>
        <p:spPr>
          <a:xfrm>
            <a:off x="-1" y="0"/>
            <a:ext cx="23368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4F160A62-0DDD-41DA-8DE3-B3CB84BF07BD}"/>
              </a:ext>
            </a:extLst>
          </p:cNvPr>
          <p:cNvCxnSpPr>
            <a:cxnSpLocks/>
          </p:cNvCxnSpPr>
          <p:nvPr/>
        </p:nvCxnSpPr>
        <p:spPr>
          <a:xfrm>
            <a:off x="1" y="27178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A4681C-BD86-49D9-9EFD-22E16303477E}"/>
              </a:ext>
            </a:extLst>
          </p:cNvPr>
          <p:cNvCxnSpPr>
            <a:cxnSpLocks/>
          </p:cNvCxnSpPr>
          <p:nvPr/>
        </p:nvCxnSpPr>
        <p:spPr>
          <a:xfrm>
            <a:off x="1" y="13970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9B0D90-00DC-48BF-918F-E5888BD398E1}"/>
              </a:ext>
            </a:extLst>
          </p:cNvPr>
          <p:cNvCxnSpPr>
            <a:cxnSpLocks/>
          </p:cNvCxnSpPr>
          <p:nvPr/>
        </p:nvCxnSpPr>
        <p:spPr>
          <a:xfrm>
            <a:off x="0" y="40894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97BAB7-D054-4966-A2A5-49F3F58194BA}"/>
              </a:ext>
            </a:extLst>
          </p:cNvPr>
          <p:cNvCxnSpPr>
            <a:cxnSpLocks/>
          </p:cNvCxnSpPr>
          <p:nvPr/>
        </p:nvCxnSpPr>
        <p:spPr>
          <a:xfrm>
            <a:off x="0" y="546608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ight Triangle 15">
            <a:extLst>
              <a:ext uri="{FF2B5EF4-FFF2-40B4-BE49-F238E27FC236}">
                <a16:creationId xmlns:a16="http://schemas.microsoft.com/office/drawing/2014/main" id="{3AB44396-04E7-47BE-9B8A-78A1CC081BDC}"/>
              </a:ext>
            </a:extLst>
          </p:cNvPr>
          <p:cNvSpPr/>
          <p:nvPr/>
        </p:nvSpPr>
        <p:spPr>
          <a:xfrm rot="2945554">
            <a:off x="1986697" y="4512850"/>
            <a:ext cx="674807" cy="603019"/>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TextBox 18">
            <a:extLst>
              <a:ext uri="{FF2B5EF4-FFF2-40B4-BE49-F238E27FC236}">
                <a16:creationId xmlns:a16="http://schemas.microsoft.com/office/drawing/2014/main" id="{D26F0963-5BD4-4D29-9641-1BB4A87969BB}"/>
              </a:ext>
            </a:extLst>
          </p:cNvPr>
          <p:cNvSpPr txBox="1"/>
          <p:nvPr/>
        </p:nvSpPr>
        <p:spPr>
          <a:xfrm>
            <a:off x="2787184" y="6435565"/>
            <a:ext cx="3302000" cy="297454"/>
          </a:xfrm>
          <a:prstGeom prst="rect">
            <a:avLst/>
          </a:prstGeom>
          <a:noFill/>
        </p:spPr>
        <p:txBody>
          <a:bodyPr wrap="square" rtlCol="0">
            <a:spAutoFit/>
          </a:bodyPr>
          <a:lstStyle/>
          <a:p>
            <a:r>
              <a:rPr lang="en-US" sz="1333"/>
              <a:t>CHƯƠNG 1. TỔNG QUAN MẠNG MÁY TÍNH</a:t>
            </a:r>
          </a:p>
        </p:txBody>
      </p:sp>
      <p:sp>
        <p:nvSpPr>
          <p:cNvPr id="20" name="TextBox 19">
            <a:extLst>
              <a:ext uri="{FF2B5EF4-FFF2-40B4-BE49-F238E27FC236}">
                <a16:creationId xmlns:a16="http://schemas.microsoft.com/office/drawing/2014/main" id="{79CC765E-C8E1-485E-905A-8A255098D23E}"/>
              </a:ext>
            </a:extLst>
          </p:cNvPr>
          <p:cNvSpPr txBox="1"/>
          <p:nvPr/>
        </p:nvSpPr>
        <p:spPr>
          <a:xfrm>
            <a:off x="4384755" y="491693"/>
            <a:ext cx="6632262" cy="630942"/>
          </a:xfrm>
          <a:prstGeom prst="rect">
            <a:avLst/>
          </a:prstGeom>
          <a:noFill/>
        </p:spPr>
        <p:txBody>
          <a:bodyPr wrap="square" rtlCol="0">
            <a:spAutoFit/>
          </a:bodyPr>
          <a:lstStyle/>
          <a:p>
            <a:r>
              <a:rPr lang="en-US" sz="3500" b="1" dirty="0" err="1">
                <a:latin typeface="Times New Roman" panose="02020603050405020304" pitchFamily="18" charset="0"/>
                <a:cs typeface="Times New Roman" panose="02020603050405020304" pitchFamily="18" charset="0"/>
              </a:rPr>
              <a:t>Mô</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hình</a:t>
            </a:r>
            <a:r>
              <a:rPr lang="en-US" sz="3500" b="1" dirty="0">
                <a:latin typeface="Times New Roman" panose="02020603050405020304" pitchFamily="18" charset="0"/>
                <a:cs typeface="Times New Roman" panose="02020603050405020304" pitchFamily="18" charset="0"/>
              </a:rPr>
              <a:t> TCP/IP </a:t>
            </a:r>
            <a:r>
              <a:rPr lang="en-US" sz="3500" b="1" dirty="0" err="1">
                <a:latin typeface="Times New Roman" panose="02020603050405020304" pitchFamily="18" charset="0"/>
                <a:cs typeface="Times New Roman" panose="02020603050405020304" pitchFamily="18" charset="0"/>
              </a:rPr>
              <a:t>các</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lớp</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dưới</a:t>
            </a:r>
            <a:endParaRPr lang="en-US" sz="3500" b="1"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6FDD855D-0757-40FD-8DF2-0ED17968A73A}"/>
              </a:ext>
            </a:extLst>
          </p:cNvPr>
          <p:cNvSpPr txBox="1"/>
          <p:nvPr/>
        </p:nvSpPr>
        <p:spPr>
          <a:xfrm>
            <a:off x="9105343" y="3147703"/>
            <a:ext cx="2416823" cy="379656"/>
          </a:xfrm>
          <a:prstGeom prst="rect">
            <a:avLst/>
          </a:prstGeom>
          <a:noFill/>
        </p:spPr>
        <p:txBody>
          <a:bodyPr wrap="square">
            <a:spAutoFit/>
          </a:bodyPr>
          <a:lstStyle/>
          <a:p>
            <a:r>
              <a:rPr lang="en-US" sz="1867">
                <a:solidFill>
                  <a:schemeClr val="bg1"/>
                </a:solidFill>
                <a:latin typeface="Arial" panose="020B0604020202020204" pitchFamily="34" charset="0"/>
                <a:cs typeface="Arial" panose="020B0604020202020204" pitchFamily="34" charset="0"/>
              </a:rPr>
              <a:t>Theo kích cỡ mạng</a:t>
            </a:r>
          </a:p>
        </p:txBody>
      </p:sp>
      <p:sp>
        <p:nvSpPr>
          <p:cNvPr id="34" name="TextBox 33">
            <a:extLst>
              <a:ext uri="{FF2B5EF4-FFF2-40B4-BE49-F238E27FC236}">
                <a16:creationId xmlns:a16="http://schemas.microsoft.com/office/drawing/2014/main" id="{0A01FD56-BD4D-48FC-B253-1402A193D21F}"/>
              </a:ext>
            </a:extLst>
          </p:cNvPr>
          <p:cNvSpPr txBox="1"/>
          <p:nvPr/>
        </p:nvSpPr>
        <p:spPr>
          <a:xfrm>
            <a:off x="2972825" y="1500735"/>
            <a:ext cx="8549341" cy="600293"/>
          </a:xfrm>
          <a:prstGeom prst="rect">
            <a:avLst/>
          </a:prstGeom>
          <a:noFill/>
        </p:spPr>
        <p:txBody>
          <a:bodyPr wrap="square">
            <a:spAutoFit/>
          </a:bodyPr>
          <a:lstStyle/>
          <a:p>
            <a:pPr algn="just">
              <a:lnSpc>
                <a:spcPct val="150000"/>
              </a:lnSpc>
              <a:spcBef>
                <a:spcPts val="400"/>
              </a:spcBef>
            </a:pPr>
            <a:endParaRPr lang="en-US" sz="2500" kern="100" dirty="0">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35" name="Group 34">
            <a:extLst>
              <a:ext uri="{FF2B5EF4-FFF2-40B4-BE49-F238E27FC236}">
                <a16:creationId xmlns:a16="http://schemas.microsoft.com/office/drawing/2014/main" id="{EE5FAE45-A0CE-431F-9B6C-722A745F898D}"/>
              </a:ext>
            </a:extLst>
          </p:cNvPr>
          <p:cNvGrpSpPr/>
          <p:nvPr/>
        </p:nvGrpSpPr>
        <p:grpSpPr>
          <a:xfrm>
            <a:off x="101600" y="1768209"/>
            <a:ext cx="1652727" cy="4777347"/>
            <a:chOff x="152400" y="2652313"/>
            <a:chExt cx="2479090" cy="7166020"/>
          </a:xfrm>
        </p:grpSpPr>
        <p:sp>
          <p:nvSpPr>
            <p:cNvPr id="36" name="TextBox 35">
              <a:extLst>
                <a:ext uri="{FF2B5EF4-FFF2-40B4-BE49-F238E27FC236}">
                  <a16:creationId xmlns:a16="http://schemas.microsoft.com/office/drawing/2014/main" id="{2FBEFD5C-16A1-4170-A90C-3EF309701E13}"/>
                </a:ext>
              </a:extLst>
            </p:cNvPr>
            <p:cNvSpPr txBox="1"/>
            <p:nvPr/>
          </p:nvSpPr>
          <p:spPr>
            <a:xfrm>
              <a:off x="152400" y="2652313"/>
              <a:ext cx="213360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1.Mục đích hình hành</a:t>
              </a:r>
            </a:p>
          </p:txBody>
        </p:sp>
        <p:sp>
          <p:nvSpPr>
            <p:cNvPr id="37" name="TextBox 36">
              <a:extLst>
                <a:ext uri="{FF2B5EF4-FFF2-40B4-BE49-F238E27FC236}">
                  <a16:creationId xmlns:a16="http://schemas.microsoft.com/office/drawing/2014/main" id="{67B152FC-C32F-4139-ACB8-7EA415628F97}"/>
                </a:ext>
              </a:extLst>
            </p:cNvPr>
            <p:cNvSpPr txBox="1"/>
            <p:nvPr/>
          </p:nvSpPr>
          <p:spPr>
            <a:xfrm>
              <a:off x="152400" y="4483857"/>
              <a:ext cx="2414148" cy="1431450"/>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2.Phân loại mạng và cấu trúc mạng</a:t>
              </a:r>
            </a:p>
          </p:txBody>
        </p:sp>
        <p:sp>
          <p:nvSpPr>
            <p:cNvPr id="38" name="TextBox 37">
              <a:extLst>
                <a:ext uri="{FF2B5EF4-FFF2-40B4-BE49-F238E27FC236}">
                  <a16:creationId xmlns:a16="http://schemas.microsoft.com/office/drawing/2014/main" id="{2C501188-70EF-402C-B3E9-2C8DE1B62A3C}"/>
                </a:ext>
              </a:extLst>
            </p:cNvPr>
            <p:cNvSpPr txBox="1"/>
            <p:nvPr/>
          </p:nvSpPr>
          <p:spPr>
            <a:xfrm>
              <a:off x="152400" y="6752847"/>
              <a:ext cx="247909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3.Mô hình tham chiếu</a:t>
              </a:r>
            </a:p>
          </p:txBody>
        </p:sp>
        <p:sp>
          <p:nvSpPr>
            <p:cNvPr id="39" name="TextBox 38">
              <a:extLst>
                <a:ext uri="{FF2B5EF4-FFF2-40B4-BE49-F238E27FC236}">
                  <a16:creationId xmlns:a16="http://schemas.microsoft.com/office/drawing/2014/main" id="{0D7587DB-18EE-493B-8625-0E08F05EBF48}"/>
                </a:ext>
              </a:extLst>
            </p:cNvPr>
            <p:cNvSpPr txBox="1"/>
            <p:nvPr/>
          </p:nvSpPr>
          <p:spPr>
            <a:xfrm>
              <a:off x="152400" y="8817867"/>
              <a:ext cx="213360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4.Một số khái niệm</a:t>
              </a:r>
            </a:p>
          </p:txBody>
        </p:sp>
      </p:grpSp>
      <p:pic>
        <p:nvPicPr>
          <p:cNvPr id="26" name="Picture 25">
            <a:extLst>
              <a:ext uri="{FF2B5EF4-FFF2-40B4-BE49-F238E27FC236}">
                <a16:creationId xmlns:a16="http://schemas.microsoft.com/office/drawing/2014/main" id="{2F7A4C8D-38AF-4A20-8E0B-06A728EFD67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33887" y="1663435"/>
            <a:ext cx="5427216" cy="4110368"/>
          </a:xfrm>
          <a:prstGeom prst="rect">
            <a:avLst/>
          </a:prstGeom>
          <a:noFill/>
          <a:ln>
            <a:noFill/>
          </a:ln>
        </p:spPr>
      </p:pic>
    </p:spTree>
    <p:extLst>
      <p:ext uri="{BB962C8B-B14F-4D97-AF65-F5344CB8AC3E}">
        <p14:creationId xmlns:p14="http://schemas.microsoft.com/office/powerpoint/2010/main" val="1511540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11506201" y="320030"/>
            <a:ext cx="899171" cy="899171"/>
            <a:chOff x="0" y="0"/>
            <a:chExt cx="6350000" cy="6350000"/>
          </a:xfrm>
          <a:solidFill>
            <a:srgbClr val="04345C"/>
          </a:solidFill>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pSp>
        <p:nvGrpSpPr>
          <p:cNvPr id="23" name="Group 23"/>
          <p:cNvGrpSpPr/>
          <p:nvPr/>
        </p:nvGrpSpPr>
        <p:grpSpPr>
          <a:xfrm>
            <a:off x="11508207" y="5345363"/>
            <a:ext cx="381000" cy="381000"/>
            <a:chOff x="0" y="0"/>
            <a:chExt cx="6350000" cy="6350000"/>
          </a:xfrm>
          <a:solidFill>
            <a:srgbClr val="04345C"/>
          </a:solidFill>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pic>
        <p:nvPicPr>
          <p:cNvPr id="25" name="Picture 2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938422">
            <a:off x="11092501" y="5925429"/>
            <a:ext cx="1241970" cy="1287015"/>
          </a:xfrm>
          <a:prstGeom prst="rect">
            <a:avLst/>
          </a:prstGeom>
        </p:spPr>
      </p:pic>
      <p:graphicFrame>
        <p:nvGraphicFramePr>
          <p:cNvPr id="2" name="Table 2">
            <a:extLst>
              <a:ext uri="{FF2B5EF4-FFF2-40B4-BE49-F238E27FC236}">
                <a16:creationId xmlns:a16="http://schemas.microsoft.com/office/drawing/2014/main" id="{C0ED8E54-B9AD-40C4-A6E0-7FCFC2CA54CB}"/>
              </a:ext>
            </a:extLst>
          </p:cNvPr>
          <p:cNvGraphicFramePr>
            <a:graphicFrameLocks noGrp="1"/>
          </p:cNvGraphicFramePr>
          <p:nvPr/>
        </p:nvGraphicFramePr>
        <p:xfrm>
          <a:off x="0" y="-17524"/>
          <a:ext cx="2336800" cy="6875525"/>
        </p:xfrm>
        <a:graphic>
          <a:graphicData uri="http://schemas.openxmlformats.org/drawingml/2006/table">
            <a:tbl>
              <a:tblPr firstRow="1" bandRow="1">
                <a:tableStyleId>{5C22544A-7EE6-4342-B048-85BDC9FD1C3A}</a:tableStyleId>
              </a:tblPr>
              <a:tblGrid>
                <a:gridCol w="2336800">
                  <a:extLst>
                    <a:ext uri="{9D8B030D-6E8A-4147-A177-3AD203B41FA5}">
                      <a16:colId xmlns:a16="http://schemas.microsoft.com/office/drawing/2014/main" val="3543755945"/>
                    </a:ext>
                  </a:extLst>
                </a:gridCol>
              </a:tblGrid>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62322984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316305316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50022161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275847854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4216306870"/>
                  </a:ext>
                </a:extLst>
              </a:tr>
            </a:tbl>
          </a:graphicData>
        </a:graphic>
      </p:graphicFrame>
      <p:sp>
        <p:nvSpPr>
          <p:cNvPr id="18" name="Rectangle 17">
            <a:extLst>
              <a:ext uri="{FF2B5EF4-FFF2-40B4-BE49-F238E27FC236}">
                <a16:creationId xmlns:a16="http://schemas.microsoft.com/office/drawing/2014/main" id="{33DAE0F9-A0EA-40C0-BA54-9C46DC41E0C2}"/>
              </a:ext>
            </a:extLst>
          </p:cNvPr>
          <p:cNvSpPr/>
          <p:nvPr/>
        </p:nvSpPr>
        <p:spPr>
          <a:xfrm>
            <a:off x="-1" y="0"/>
            <a:ext cx="23368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4F160A62-0DDD-41DA-8DE3-B3CB84BF07BD}"/>
              </a:ext>
            </a:extLst>
          </p:cNvPr>
          <p:cNvCxnSpPr>
            <a:cxnSpLocks/>
          </p:cNvCxnSpPr>
          <p:nvPr/>
        </p:nvCxnSpPr>
        <p:spPr>
          <a:xfrm>
            <a:off x="1" y="27178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A4681C-BD86-49D9-9EFD-22E16303477E}"/>
              </a:ext>
            </a:extLst>
          </p:cNvPr>
          <p:cNvCxnSpPr>
            <a:cxnSpLocks/>
          </p:cNvCxnSpPr>
          <p:nvPr/>
        </p:nvCxnSpPr>
        <p:spPr>
          <a:xfrm>
            <a:off x="1" y="13970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9B0D90-00DC-48BF-918F-E5888BD398E1}"/>
              </a:ext>
            </a:extLst>
          </p:cNvPr>
          <p:cNvCxnSpPr>
            <a:cxnSpLocks/>
          </p:cNvCxnSpPr>
          <p:nvPr/>
        </p:nvCxnSpPr>
        <p:spPr>
          <a:xfrm>
            <a:off x="0" y="40894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97BAB7-D054-4966-A2A5-49F3F58194BA}"/>
              </a:ext>
            </a:extLst>
          </p:cNvPr>
          <p:cNvCxnSpPr>
            <a:cxnSpLocks/>
          </p:cNvCxnSpPr>
          <p:nvPr/>
        </p:nvCxnSpPr>
        <p:spPr>
          <a:xfrm>
            <a:off x="0" y="546608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9A0472F-AA90-4DB1-918B-B05BFBD2F617}"/>
              </a:ext>
            </a:extLst>
          </p:cNvPr>
          <p:cNvGrpSpPr/>
          <p:nvPr/>
        </p:nvGrpSpPr>
        <p:grpSpPr>
          <a:xfrm>
            <a:off x="101600" y="127001"/>
            <a:ext cx="2536708" cy="6383981"/>
            <a:chOff x="152400" y="190500"/>
            <a:chExt cx="3805062" cy="9575972"/>
          </a:xfrm>
        </p:grpSpPr>
        <p:pic>
          <p:nvPicPr>
            <p:cNvPr id="14" name="Picture 2" descr="Viện Điện tử Viễn thông, Bách Khoa Hà Nội - Home | Facebook">
              <a:extLst>
                <a:ext uri="{FF2B5EF4-FFF2-40B4-BE49-F238E27FC236}">
                  <a16:creationId xmlns:a16="http://schemas.microsoft.com/office/drawing/2014/main" id="{96ED90C1-F4F2-44F0-AA88-7F9FDFE424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0500"/>
              <a:ext cx="1869490" cy="179601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9B84F7F7-DDF0-4AB6-87F5-82F326B64E69}"/>
                </a:ext>
              </a:extLst>
            </p:cNvPr>
            <p:cNvSpPr txBox="1"/>
            <p:nvPr/>
          </p:nvSpPr>
          <p:spPr>
            <a:xfrm>
              <a:off x="152400" y="2652314"/>
              <a:ext cx="2159864"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1. Mục đích hình hành</a:t>
              </a:r>
            </a:p>
          </p:txBody>
        </p:sp>
        <p:sp>
          <p:nvSpPr>
            <p:cNvPr id="30" name="TextBox 29">
              <a:extLst>
                <a:ext uri="{FF2B5EF4-FFF2-40B4-BE49-F238E27FC236}">
                  <a16:creationId xmlns:a16="http://schemas.microsoft.com/office/drawing/2014/main" id="{E846E230-9934-4061-9604-E1975BA7A5B6}"/>
                </a:ext>
              </a:extLst>
            </p:cNvPr>
            <p:cNvSpPr txBox="1"/>
            <p:nvPr/>
          </p:nvSpPr>
          <p:spPr>
            <a:xfrm>
              <a:off x="152400" y="4658381"/>
              <a:ext cx="2971800" cy="1431450"/>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2.Phân loại mạng và cấu trúc mạng</a:t>
              </a:r>
            </a:p>
          </p:txBody>
        </p:sp>
        <p:sp>
          <p:nvSpPr>
            <p:cNvPr id="31" name="TextBox 30">
              <a:extLst>
                <a:ext uri="{FF2B5EF4-FFF2-40B4-BE49-F238E27FC236}">
                  <a16:creationId xmlns:a16="http://schemas.microsoft.com/office/drawing/2014/main" id="{3EF5DDE3-C684-417B-A57B-FF5A79BBD94D}"/>
                </a:ext>
              </a:extLst>
            </p:cNvPr>
            <p:cNvSpPr txBox="1"/>
            <p:nvPr/>
          </p:nvSpPr>
          <p:spPr>
            <a:xfrm>
              <a:off x="152400" y="6655713"/>
              <a:ext cx="267722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3.Mô hình </a:t>
              </a:r>
            </a:p>
            <a:p>
              <a:r>
                <a:rPr lang="en-US" sz="1867">
                  <a:latin typeface="Arial" panose="020B0604020202020204" pitchFamily="34" charset="0"/>
                  <a:cs typeface="Arial" panose="020B0604020202020204" pitchFamily="34" charset="0"/>
                </a:rPr>
                <a:t>tham chiếu</a:t>
              </a:r>
            </a:p>
          </p:txBody>
        </p:sp>
        <p:sp>
          <p:nvSpPr>
            <p:cNvPr id="32" name="TextBox 31">
              <a:extLst>
                <a:ext uri="{FF2B5EF4-FFF2-40B4-BE49-F238E27FC236}">
                  <a16:creationId xmlns:a16="http://schemas.microsoft.com/office/drawing/2014/main" id="{6E30500D-7FD4-49D4-9049-7A11B8DEEC21}"/>
                </a:ext>
              </a:extLst>
            </p:cNvPr>
            <p:cNvSpPr txBox="1"/>
            <p:nvPr/>
          </p:nvSpPr>
          <p:spPr>
            <a:xfrm>
              <a:off x="251465" y="8766006"/>
              <a:ext cx="2479091"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4.Một số </a:t>
              </a:r>
            </a:p>
            <a:p>
              <a:r>
                <a:rPr lang="en-US" sz="1867">
                  <a:latin typeface="Arial" panose="020B0604020202020204" pitchFamily="34" charset="0"/>
                  <a:cs typeface="Arial" panose="020B0604020202020204" pitchFamily="34" charset="0"/>
                </a:rPr>
                <a:t>khái niệm</a:t>
              </a:r>
            </a:p>
          </p:txBody>
        </p:sp>
        <p:sp>
          <p:nvSpPr>
            <p:cNvPr id="16" name="Right Triangle 15">
              <a:extLst>
                <a:ext uri="{FF2B5EF4-FFF2-40B4-BE49-F238E27FC236}">
                  <a16:creationId xmlns:a16="http://schemas.microsoft.com/office/drawing/2014/main" id="{3AB44396-04E7-47BE-9B8A-78A1CC081BDC}"/>
                </a:ext>
              </a:extLst>
            </p:cNvPr>
            <p:cNvSpPr/>
            <p:nvPr/>
          </p:nvSpPr>
          <p:spPr>
            <a:xfrm rot="2838922">
              <a:off x="2999092" y="2633837"/>
              <a:ext cx="1012211" cy="904528"/>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sp>
        <p:nvSpPr>
          <p:cNvPr id="35" name="TextBox 34">
            <a:extLst>
              <a:ext uri="{FF2B5EF4-FFF2-40B4-BE49-F238E27FC236}">
                <a16:creationId xmlns:a16="http://schemas.microsoft.com/office/drawing/2014/main" id="{DCEB0E8F-6DFF-435E-8CF4-BF1E1FA92D4D}"/>
              </a:ext>
            </a:extLst>
          </p:cNvPr>
          <p:cNvSpPr txBox="1"/>
          <p:nvPr/>
        </p:nvSpPr>
        <p:spPr>
          <a:xfrm>
            <a:off x="3132088" y="1604965"/>
            <a:ext cx="8376119" cy="3272819"/>
          </a:xfrm>
          <a:prstGeom prst="rect">
            <a:avLst/>
          </a:prstGeom>
          <a:noFill/>
        </p:spPr>
        <p:txBody>
          <a:bodyPr wrap="square">
            <a:spAutoFit/>
          </a:bodyPr>
          <a:lstStyle/>
          <a:p>
            <a:pPr marL="228611" indent="-228611" algn="just">
              <a:lnSpc>
                <a:spcPct val="200000"/>
              </a:lnSpc>
              <a:buFont typeface="Calibri" panose="020F0502020204030204" pitchFamily="34" charset="0"/>
              <a:buChar char="-"/>
            </a:pPr>
            <a:r>
              <a:rPr lang="en-US" sz="2133" kern="100" dirty="0">
                <a:latin typeface="Arial" panose="020B0604020202020204" pitchFamily="34" charset="0"/>
                <a:ea typeface="Calibri" panose="020F0502020204030204" pitchFamily="34" charset="0"/>
                <a:cs typeface="Arial" panose="020B0604020202020204" pitchFamily="34" charset="0"/>
              </a:rPr>
              <a:t>Chia </a:t>
            </a:r>
            <a:r>
              <a:rPr lang="en-US" sz="2133" kern="100" dirty="0" err="1">
                <a:latin typeface="Arial" panose="020B0604020202020204" pitchFamily="34" charset="0"/>
                <a:ea typeface="Calibri" panose="020F0502020204030204" pitchFamily="34" charset="0"/>
                <a:cs typeface="Arial" panose="020B0604020202020204" pitchFamily="34" charset="0"/>
              </a:rPr>
              <a:t>sẻ</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dữ</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liệu</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thông</a:t>
            </a:r>
            <a:r>
              <a:rPr lang="en-US" sz="2133" kern="100" dirty="0">
                <a:latin typeface="Arial" panose="020B0604020202020204" pitchFamily="34" charset="0"/>
                <a:ea typeface="Calibri" panose="020F0502020204030204" pitchFamily="34" charset="0"/>
                <a:cs typeface="Arial" panose="020B0604020202020204" pitchFamily="34" charset="0"/>
              </a:rPr>
              <a:t> tin</a:t>
            </a:r>
          </a:p>
          <a:p>
            <a:pPr marL="228611" indent="-228611" algn="just">
              <a:lnSpc>
                <a:spcPct val="200000"/>
              </a:lnSpc>
              <a:buFont typeface="Calibri" panose="020F0502020204030204" pitchFamily="34" charset="0"/>
              <a:buChar char="-"/>
            </a:pPr>
            <a:r>
              <a:rPr lang="en-US" sz="2133" kern="100" dirty="0" err="1">
                <a:latin typeface="Arial" panose="020B0604020202020204" pitchFamily="34" charset="0"/>
                <a:ea typeface="Calibri" panose="020F0502020204030204" pitchFamily="34" charset="0"/>
                <a:cs typeface="Arial" panose="020B0604020202020204" pitchFamily="34" charset="0"/>
              </a:rPr>
              <a:t>Các</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dịch</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vụ</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truyền</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số</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liệu</a:t>
            </a:r>
            <a:r>
              <a:rPr lang="en-US" sz="2133" kern="100" dirty="0">
                <a:latin typeface="Arial" panose="020B0604020202020204" pitchFamily="34" charset="0"/>
                <a:ea typeface="Calibri" panose="020F0502020204030204" pitchFamily="34" charset="0"/>
                <a:cs typeface="Arial" panose="020B0604020202020204" pitchFamily="34" charset="0"/>
              </a:rPr>
              <a:t> (email, chat,..)</a:t>
            </a:r>
          </a:p>
          <a:p>
            <a:pPr marL="228611" indent="-228611" algn="just">
              <a:lnSpc>
                <a:spcPct val="200000"/>
              </a:lnSpc>
              <a:buFont typeface="Calibri" panose="020F0502020204030204" pitchFamily="34" charset="0"/>
              <a:buChar char="-"/>
            </a:pPr>
            <a:r>
              <a:rPr lang="en-US" sz="2133" kern="100" dirty="0" err="1">
                <a:latin typeface="Arial" panose="020B0604020202020204" pitchFamily="34" charset="0"/>
                <a:ea typeface="Calibri" panose="020F0502020204030204" pitchFamily="34" charset="0"/>
                <a:cs typeface="Arial" panose="020B0604020202020204" pitchFamily="34" charset="0"/>
              </a:rPr>
              <a:t>Tài</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nguyên</a:t>
            </a:r>
            <a:endParaRPr lang="en-US" sz="2133" kern="100" dirty="0">
              <a:latin typeface="Arial" panose="020B0604020202020204" pitchFamily="34" charset="0"/>
              <a:ea typeface="Calibri" panose="020F0502020204030204" pitchFamily="34" charset="0"/>
              <a:cs typeface="Arial" panose="020B0604020202020204" pitchFamily="34" charset="0"/>
            </a:endParaRPr>
          </a:p>
          <a:p>
            <a:pPr marL="228611" indent="-228611" algn="just">
              <a:lnSpc>
                <a:spcPct val="200000"/>
              </a:lnSpc>
              <a:spcAft>
                <a:spcPts val="400"/>
              </a:spcAft>
              <a:buFont typeface="Calibri" panose="020F0502020204030204" pitchFamily="34" charset="0"/>
              <a:buChar char="-"/>
            </a:pPr>
            <a:r>
              <a:rPr lang="en-US" sz="2133" kern="100" dirty="0" err="1">
                <a:latin typeface="Arial" panose="020B0604020202020204" pitchFamily="34" charset="0"/>
                <a:ea typeface="Calibri" panose="020F0502020204030204" pitchFamily="34" charset="0"/>
                <a:cs typeface="Arial" panose="020B0604020202020204" pitchFamily="34" charset="0"/>
              </a:rPr>
              <a:t>Cần</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kết</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nối</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nhiều</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nguồn</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với</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nhiều</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đích</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để</a:t>
            </a:r>
            <a:r>
              <a:rPr lang="en-US" sz="2133" kern="100" dirty="0">
                <a:latin typeface="Arial" panose="020B0604020202020204" pitchFamily="34" charset="0"/>
                <a:ea typeface="Calibri" panose="020F0502020204030204" pitchFamily="34" charset="0"/>
                <a:cs typeface="Arial" panose="020B0604020202020204" pitchFamily="34" charset="0"/>
              </a:rPr>
              <a:t> chia </a:t>
            </a:r>
            <a:r>
              <a:rPr lang="en-US" sz="2133" kern="100" dirty="0" err="1">
                <a:latin typeface="Arial" panose="020B0604020202020204" pitchFamily="34" charset="0"/>
                <a:ea typeface="Calibri" panose="020F0502020204030204" pitchFamily="34" charset="0"/>
                <a:cs typeface="Arial" panose="020B0604020202020204" pitchFamily="34" charset="0"/>
              </a:rPr>
              <a:t>sẻ</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tài</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nguyên</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thông</a:t>
            </a:r>
            <a:r>
              <a:rPr lang="en-US" sz="2133" kern="100" dirty="0">
                <a:latin typeface="Arial" panose="020B0604020202020204" pitchFamily="34" charset="0"/>
                <a:ea typeface="Calibri" panose="020F0502020204030204" pitchFamily="34" charset="0"/>
                <a:cs typeface="Arial" panose="020B0604020202020204" pitchFamily="34" charset="0"/>
              </a:rPr>
              <a:t> tin </a:t>
            </a:r>
            <a:r>
              <a:rPr lang="en-US" sz="2133" kern="100" dirty="0" err="1">
                <a:latin typeface="Arial" panose="020B0604020202020204" pitchFamily="34" charset="0"/>
                <a:ea typeface="Calibri" panose="020F0502020204030204" pitchFamily="34" charset="0"/>
                <a:cs typeface="Arial" panose="020B0604020202020204" pitchFamily="34" charset="0"/>
              </a:rPr>
              <a:t>thông</a:t>
            </a:r>
            <a:r>
              <a:rPr lang="en-US" sz="2133" kern="100" dirty="0">
                <a:latin typeface="Arial" panose="020B0604020202020204" pitchFamily="34" charset="0"/>
                <a:ea typeface="Calibri" panose="020F0502020204030204" pitchFamily="34" charset="0"/>
                <a:cs typeface="Arial" panose="020B0604020202020204" pitchFamily="34" charset="0"/>
              </a:rPr>
              <a:t> qua </a:t>
            </a:r>
            <a:r>
              <a:rPr lang="en-US" sz="2133" kern="100" dirty="0" err="1">
                <a:latin typeface="Arial" panose="020B0604020202020204" pitchFamily="34" charset="0"/>
                <a:ea typeface="Calibri" panose="020F0502020204030204" pitchFamily="34" charset="0"/>
                <a:cs typeface="Arial" panose="020B0604020202020204" pitchFamily="34" charset="0"/>
              </a:rPr>
              <a:t>mạng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truyền</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thông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a:solidFill>
                  <a:srgbClr val="C00000"/>
                </a:solidFill>
                <a:latin typeface="Arial" panose="020B0604020202020204" pitchFamily="34" charset="0"/>
                <a:ea typeface="Calibri" panose="020F0502020204030204" pitchFamily="34" charset="0"/>
                <a:cs typeface="Arial" panose="020B0604020202020204" pitchFamily="34" charset="0"/>
              </a:rPr>
              <a:t>Communication Network</a:t>
            </a:r>
            <a:r>
              <a:rPr lang="en-US" sz="2133" kern="100" dirty="0">
                <a:latin typeface="Arial" panose="020B0604020202020204" pitchFamily="34" charset="0"/>
                <a:ea typeface="Calibri" panose="020F0502020204030204" pitchFamily="34" charset="0"/>
                <a:cs typeface="Arial" panose="020B0604020202020204" pitchFamily="34" charset="0"/>
              </a:rPr>
              <a:t>)</a:t>
            </a:r>
          </a:p>
        </p:txBody>
      </p:sp>
      <p:sp>
        <p:nvSpPr>
          <p:cNvPr id="19" name="TextBox 18">
            <a:extLst>
              <a:ext uri="{FF2B5EF4-FFF2-40B4-BE49-F238E27FC236}">
                <a16:creationId xmlns:a16="http://schemas.microsoft.com/office/drawing/2014/main" id="{D26F0963-5BD4-4D29-9641-1BB4A87969BB}"/>
              </a:ext>
            </a:extLst>
          </p:cNvPr>
          <p:cNvSpPr txBox="1"/>
          <p:nvPr/>
        </p:nvSpPr>
        <p:spPr>
          <a:xfrm>
            <a:off x="2787184" y="6435565"/>
            <a:ext cx="3302000" cy="297454"/>
          </a:xfrm>
          <a:prstGeom prst="rect">
            <a:avLst/>
          </a:prstGeom>
          <a:noFill/>
        </p:spPr>
        <p:txBody>
          <a:bodyPr wrap="square" rtlCol="0">
            <a:spAutoFit/>
          </a:bodyPr>
          <a:lstStyle/>
          <a:p>
            <a:r>
              <a:rPr lang="en-US" sz="1333"/>
              <a:t>CHƯƠNG 1. TỔNG QUAN MẠNG MÁY TÍNH</a:t>
            </a:r>
          </a:p>
        </p:txBody>
      </p:sp>
      <p:sp>
        <p:nvSpPr>
          <p:cNvPr id="20" name="TextBox 19">
            <a:extLst>
              <a:ext uri="{FF2B5EF4-FFF2-40B4-BE49-F238E27FC236}">
                <a16:creationId xmlns:a16="http://schemas.microsoft.com/office/drawing/2014/main" id="{79CC765E-C8E1-485E-905A-8A255098D23E}"/>
              </a:ext>
            </a:extLst>
          </p:cNvPr>
          <p:cNvSpPr txBox="1"/>
          <p:nvPr/>
        </p:nvSpPr>
        <p:spPr>
          <a:xfrm>
            <a:off x="6178551" y="513135"/>
            <a:ext cx="2115016" cy="543675"/>
          </a:xfrm>
          <a:prstGeom prst="rect">
            <a:avLst/>
          </a:prstGeom>
          <a:noFill/>
        </p:spPr>
        <p:txBody>
          <a:bodyPr wrap="square" rtlCol="0">
            <a:spAutoFit/>
          </a:bodyPr>
          <a:lstStyle/>
          <a:p>
            <a:r>
              <a:rPr lang="en-US" sz="2933" dirty="0">
                <a:latin typeface="Arial" panose="020B0604020202020204" pitchFamily="34" charset="0"/>
                <a:cs typeface="Arial" panose="020B0604020202020204" pitchFamily="34" charset="0"/>
              </a:rPr>
              <a:t>NHU CẦU</a:t>
            </a:r>
          </a:p>
        </p:txBody>
      </p:sp>
      <p:pic>
        <p:nvPicPr>
          <p:cNvPr id="37" name="Picture 3">
            <a:extLst>
              <a:ext uri="{FF2B5EF4-FFF2-40B4-BE49-F238E27FC236}">
                <a16:creationId xmlns:a16="http://schemas.microsoft.com/office/drawing/2014/main" id="{743AA3F6-CBF9-4939-AF7A-31A2C4C7F39C}"/>
              </a:ext>
            </a:extLst>
          </p:cNvPr>
          <p:cNvPicPr>
            <a:picLocks noChangeAspect="1"/>
          </p:cNvPicPr>
          <p:nvPr/>
        </p:nvPicPr>
        <p:blipFill>
          <a:blip r:embed="rId5"/>
          <a:srcRect/>
          <a:stretch>
            <a:fillRect/>
          </a:stretch>
        </p:blipFill>
        <p:spPr>
          <a:xfrm rot="1299673">
            <a:off x="7357743" y="6116498"/>
            <a:ext cx="1283509" cy="904874"/>
          </a:xfrm>
          <a:prstGeom prst="rect">
            <a:avLst/>
          </a:prstGeom>
        </p:spPr>
      </p:pic>
    </p:spTree>
    <p:extLst>
      <p:ext uri="{BB962C8B-B14F-4D97-AF65-F5344CB8AC3E}">
        <p14:creationId xmlns:p14="http://schemas.microsoft.com/office/powerpoint/2010/main" val="819726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8839109" y="-564330"/>
            <a:ext cx="899171" cy="899171"/>
            <a:chOff x="0" y="0"/>
            <a:chExt cx="6350000" cy="6350000"/>
          </a:xfrm>
          <a:solidFill>
            <a:srgbClr val="04345C"/>
          </a:solidFill>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pSp>
        <p:nvGrpSpPr>
          <p:cNvPr id="23" name="Group 23"/>
          <p:cNvGrpSpPr/>
          <p:nvPr/>
        </p:nvGrpSpPr>
        <p:grpSpPr>
          <a:xfrm>
            <a:off x="2133599" y="1150621"/>
            <a:ext cx="381000" cy="381000"/>
            <a:chOff x="0" y="0"/>
            <a:chExt cx="6350000" cy="6350000"/>
          </a:xfrm>
          <a:solidFill>
            <a:srgbClr val="04345C"/>
          </a:solidFill>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aphicFrame>
        <p:nvGraphicFramePr>
          <p:cNvPr id="2" name="Table 2">
            <a:extLst>
              <a:ext uri="{FF2B5EF4-FFF2-40B4-BE49-F238E27FC236}">
                <a16:creationId xmlns:a16="http://schemas.microsoft.com/office/drawing/2014/main" id="{C0ED8E54-B9AD-40C4-A6E0-7FCFC2CA54CB}"/>
              </a:ext>
            </a:extLst>
          </p:cNvPr>
          <p:cNvGraphicFramePr>
            <a:graphicFrameLocks noGrp="1"/>
          </p:cNvGraphicFramePr>
          <p:nvPr/>
        </p:nvGraphicFramePr>
        <p:xfrm>
          <a:off x="0" y="-17524"/>
          <a:ext cx="2336800" cy="6875525"/>
        </p:xfrm>
        <a:graphic>
          <a:graphicData uri="http://schemas.openxmlformats.org/drawingml/2006/table">
            <a:tbl>
              <a:tblPr firstRow="1" bandRow="1">
                <a:tableStyleId>{5C22544A-7EE6-4342-B048-85BDC9FD1C3A}</a:tableStyleId>
              </a:tblPr>
              <a:tblGrid>
                <a:gridCol w="2336800">
                  <a:extLst>
                    <a:ext uri="{9D8B030D-6E8A-4147-A177-3AD203B41FA5}">
                      <a16:colId xmlns:a16="http://schemas.microsoft.com/office/drawing/2014/main" val="3543755945"/>
                    </a:ext>
                  </a:extLst>
                </a:gridCol>
              </a:tblGrid>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62322984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316305316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50022161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275847854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4216306870"/>
                  </a:ext>
                </a:extLst>
              </a:tr>
            </a:tbl>
          </a:graphicData>
        </a:graphic>
      </p:graphicFrame>
      <p:pic>
        <p:nvPicPr>
          <p:cNvPr id="14" name="Picture 2" descr="Viện Điện tử Viễn thông, Bách Khoa Hà Nội - Home | Facebook">
            <a:extLst>
              <a:ext uri="{FF2B5EF4-FFF2-40B4-BE49-F238E27FC236}">
                <a16:creationId xmlns:a16="http://schemas.microsoft.com/office/drawing/2014/main" id="{96ED90C1-F4F2-44F0-AA88-7F9FDFE42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27000"/>
            <a:ext cx="1246327" cy="119734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33DAE0F9-A0EA-40C0-BA54-9C46DC41E0C2}"/>
              </a:ext>
            </a:extLst>
          </p:cNvPr>
          <p:cNvSpPr/>
          <p:nvPr/>
        </p:nvSpPr>
        <p:spPr>
          <a:xfrm>
            <a:off x="-1" y="0"/>
            <a:ext cx="23368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4F160A62-0DDD-41DA-8DE3-B3CB84BF07BD}"/>
              </a:ext>
            </a:extLst>
          </p:cNvPr>
          <p:cNvCxnSpPr>
            <a:cxnSpLocks/>
          </p:cNvCxnSpPr>
          <p:nvPr/>
        </p:nvCxnSpPr>
        <p:spPr>
          <a:xfrm>
            <a:off x="1" y="27178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A4681C-BD86-49D9-9EFD-22E16303477E}"/>
              </a:ext>
            </a:extLst>
          </p:cNvPr>
          <p:cNvCxnSpPr>
            <a:cxnSpLocks/>
          </p:cNvCxnSpPr>
          <p:nvPr/>
        </p:nvCxnSpPr>
        <p:spPr>
          <a:xfrm>
            <a:off x="1" y="13970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9B0D90-00DC-48BF-918F-E5888BD398E1}"/>
              </a:ext>
            </a:extLst>
          </p:cNvPr>
          <p:cNvCxnSpPr>
            <a:cxnSpLocks/>
          </p:cNvCxnSpPr>
          <p:nvPr/>
        </p:nvCxnSpPr>
        <p:spPr>
          <a:xfrm>
            <a:off x="0" y="40894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97BAB7-D054-4966-A2A5-49F3F58194BA}"/>
              </a:ext>
            </a:extLst>
          </p:cNvPr>
          <p:cNvCxnSpPr>
            <a:cxnSpLocks/>
          </p:cNvCxnSpPr>
          <p:nvPr/>
        </p:nvCxnSpPr>
        <p:spPr>
          <a:xfrm>
            <a:off x="0" y="546608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ight Triangle 15">
            <a:extLst>
              <a:ext uri="{FF2B5EF4-FFF2-40B4-BE49-F238E27FC236}">
                <a16:creationId xmlns:a16="http://schemas.microsoft.com/office/drawing/2014/main" id="{3AB44396-04E7-47BE-9B8A-78A1CC081BDC}"/>
              </a:ext>
            </a:extLst>
          </p:cNvPr>
          <p:cNvSpPr/>
          <p:nvPr/>
        </p:nvSpPr>
        <p:spPr>
          <a:xfrm rot="2945554">
            <a:off x="1986697" y="4512850"/>
            <a:ext cx="674807" cy="603019"/>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TextBox 18">
            <a:extLst>
              <a:ext uri="{FF2B5EF4-FFF2-40B4-BE49-F238E27FC236}">
                <a16:creationId xmlns:a16="http://schemas.microsoft.com/office/drawing/2014/main" id="{D26F0963-5BD4-4D29-9641-1BB4A87969BB}"/>
              </a:ext>
            </a:extLst>
          </p:cNvPr>
          <p:cNvSpPr txBox="1"/>
          <p:nvPr/>
        </p:nvSpPr>
        <p:spPr>
          <a:xfrm>
            <a:off x="2787184" y="6435565"/>
            <a:ext cx="3302000" cy="297454"/>
          </a:xfrm>
          <a:prstGeom prst="rect">
            <a:avLst/>
          </a:prstGeom>
          <a:noFill/>
        </p:spPr>
        <p:txBody>
          <a:bodyPr wrap="square" rtlCol="0">
            <a:spAutoFit/>
          </a:bodyPr>
          <a:lstStyle/>
          <a:p>
            <a:r>
              <a:rPr lang="en-US" sz="1333"/>
              <a:t>CHƯƠNG 1. TỔNG QUAN MẠNG MÁY TÍNH</a:t>
            </a:r>
          </a:p>
        </p:txBody>
      </p:sp>
      <p:sp>
        <p:nvSpPr>
          <p:cNvPr id="20" name="TextBox 19">
            <a:extLst>
              <a:ext uri="{FF2B5EF4-FFF2-40B4-BE49-F238E27FC236}">
                <a16:creationId xmlns:a16="http://schemas.microsoft.com/office/drawing/2014/main" id="{79CC765E-C8E1-485E-905A-8A255098D23E}"/>
              </a:ext>
            </a:extLst>
          </p:cNvPr>
          <p:cNvSpPr txBox="1"/>
          <p:nvPr/>
        </p:nvSpPr>
        <p:spPr>
          <a:xfrm>
            <a:off x="4384755" y="491693"/>
            <a:ext cx="6632262" cy="630942"/>
          </a:xfrm>
          <a:prstGeom prst="rect">
            <a:avLst/>
          </a:prstGeom>
          <a:noFill/>
        </p:spPr>
        <p:txBody>
          <a:bodyPr wrap="square" rtlCol="0">
            <a:spAutoFit/>
          </a:bodyPr>
          <a:lstStyle/>
          <a:p>
            <a:r>
              <a:rPr lang="en-US" sz="3500" b="1" dirty="0" err="1">
                <a:latin typeface="Times New Roman" panose="02020603050405020304" pitchFamily="18" charset="0"/>
                <a:cs typeface="Times New Roman" panose="02020603050405020304" pitchFamily="18" charset="0"/>
              </a:rPr>
              <a:t>Mô</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hình</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phân</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lớp</a:t>
            </a:r>
            <a:r>
              <a:rPr lang="en-US" sz="3500" b="1" dirty="0">
                <a:latin typeface="Times New Roman" panose="02020603050405020304" pitchFamily="18" charset="0"/>
                <a:cs typeface="Times New Roman" panose="02020603050405020304" pitchFamily="18" charset="0"/>
              </a:rPr>
              <a:t> TCP/IP</a:t>
            </a:r>
          </a:p>
        </p:txBody>
      </p:sp>
      <p:sp>
        <p:nvSpPr>
          <p:cNvPr id="42" name="TextBox 41">
            <a:extLst>
              <a:ext uri="{FF2B5EF4-FFF2-40B4-BE49-F238E27FC236}">
                <a16:creationId xmlns:a16="http://schemas.microsoft.com/office/drawing/2014/main" id="{6FDD855D-0757-40FD-8DF2-0ED17968A73A}"/>
              </a:ext>
            </a:extLst>
          </p:cNvPr>
          <p:cNvSpPr txBox="1"/>
          <p:nvPr/>
        </p:nvSpPr>
        <p:spPr>
          <a:xfrm>
            <a:off x="9105343" y="3147703"/>
            <a:ext cx="2416823" cy="379656"/>
          </a:xfrm>
          <a:prstGeom prst="rect">
            <a:avLst/>
          </a:prstGeom>
          <a:noFill/>
        </p:spPr>
        <p:txBody>
          <a:bodyPr wrap="square">
            <a:spAutoFit/>
          </a:bodyPr>
          <a:lstStyle/>
          <a:p>
            <a:r>
              <a:rPr lang="en-US" sz="1867">
                <a:solidFill>
                  <a:schemeClr val="bg1"/>
                </a:solidFill>
                <a:latin typeface="Arial" panose="020B0604020202020204" pitchFamily="34" charset="0"/>
                <a:cs typeface="Arial" panose="020B0604020202020204" pitchFamily="34" charset="0"/>
              </a:rPr>
              <a:t>Theo kích cỡ mạng</a:t>
            </a:r>
          </a:p>
        </p:txBody>
      </p:sp>
      <p:sp>
        <p:nvSpPr>
          <p:cNvPr id="34" name="TextBox 33">
            <a:extLst>
              <a:ext uri="{FF2B5EF4-FFF2-40B4-BE49-F238E27FC236}">
                <a16:creationId xmlns:a16="http://schemas.microsoft.com/office/drawing/2014/main" id="{0A01FD56-BD4D-48FC-B253-1402A193D21F}"/>
              </a:ext>
            </a:extLst>
          </p:cNvPr>
          <p:cNvSpPr txBox="1"/>
          <p:nvPr/>
        </p:nvSpPr>
        <p:spPr>
          <a:xfrm>
            <a:off x="2972825" y="1500735"/>
            <a:ext cx="8549341" cy="2434128"/>
          </a:xfrm>
          <a:prstGeom prst="rect">
            <a:avLst/>
          </a:prstGeom>
          <a:noFill/>
        </p:spPr>
        <p:txBody>
          <a:bodyPr wrap="square">
            <a:spAutoFit/>
          </a:bodyPr>
          <a:lstStyle/>
          <a:p>
            <a:pPr marL="342900" indent="-342900" algn="just">
              <a:lnSpc>
                <a:spcPct val="150000"/>
              </a:lnSpc>
              <a:spcBef>
                <a:spcPts val="400"/>
              </a:spcBef>
              <a:buFont typeface="Wingdings" panose="05000000000000000000" pitchFamily="2" charset="2"/>
              <a:buChar char="q"/>
            </a:pP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Thực</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tế</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cho</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thấy</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không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cần</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thiết</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phải</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phân</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quá</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nhỏ</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chức</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năng</a:t>
            </a:r>
            <a:endParaRPr lang="en-US" sz="25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Bef>
                <a:spcPts val="400"/>
              </a:spcBef>
              <a:buFont typeface="Wingdings" panose="05000000000000000000" pitchFamily="2" charset="2"/>
              <a:buChar char="q"/>
            </a:pP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Mô</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hình</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TCP/IP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hiện</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đang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sử</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trong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Internet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có</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4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lớp</a:t>
            </a:r>
            <a:endParaRPr lang="en-US" sz="25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Bef>
                <a:spcPts val="400"/>
              </a:spcBef>
              <a:buFont typeface="Wingdings" panose="05000000000000000000" pitchFamily="2" charset="2"/>
              <a:buChar char="q"/>
            </a:pP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chức</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năng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tương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đương</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với</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mô</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latin typeface="Times New Roman" panose="02020603050405020304" pitchFamily="18" charset="0"/>
                <a:ea typeface="Calibri" panose="020F0502020204030204" pitchFamily="34" charset="0"/>
                <a:cs typeface="Times New Roman" panose="02020603050405020304" pitchFamily="18" charset="0"/>
              </a:rPr>
              <a:t>hình</a:t>
            </a:r>
            <a:r>
              <a:rPr lang="en-US" sz="2500" kern="100" dirty="0">
                <a:latin typeface="Times New Roman" panose="02020603050405020304" pitchFamily="18" charset="0"/>
                <a:ea typeface="Calibri" panose="020F0502020204030204" pitchFamily="34" charset="0"/>
                <a:cs typeface="Times New Roman" panose="02020603050405020304" pitchFamily="18" charset="0"/>
              </a:rPr>
              <a:t> OSI</a:t>
            </a:r>
          </a:p>
        </p:txBody>
      </p:sp>
      <p:grpSp>
        <p:nvGrpSpPr>
          <p:cNvPr id="35" name="Group 34">
            <a:extLst>
              <a:ext uri="{FF2B5EF4-FFF2-40B4-BE49-F238E27FC236}">
                <a16:creationId xmlns:a16="http://schemas.microsoft.com/office/drawing/2014/main" id="{EE5FAE45-A0CE-431F-9B6C-722A745F898D}"/>
              </a:ext>
            </a:extLst>
          </p:cNvPr>
          <p:cNvGrpSpPr/>
          <p:nvPr/>
        </p:nvGrpSpPr>
        <p:grpSpPr>
          <a:xfrm>
            <a:off x="101600" y="1768209"/>
            <a:ext cx="1652727" cy="4777347"/>
            <a:chOff x="152400" y="2652313"/>
            <a:chExt cx="2479090" cy="7166020"/>
          </a:xfrm>
        </p:grpSpPr>
        <p:sp>
          <p:nvSpPr>
            <p:cNvPr id="36" name="TextBox 35">
              <a:extLst>
                <a:ext uri="{FF2B5EF4-FFF2-40B4-BE49-F238E27FC236}">
                  <a16:creationId xmlns:a16="http://schemas.microsoft.com/office/drawing/2014/main" id="{2FBEFD5C-16A1-4170-A90C-3EF309701E13}"/>
                </a:ext>
              </a:extLst>
            </p:cNvPr>
            <p:cNvSpPr txBox="1"/>
            <p:nvPr/>
          </p:nvSpPr>
          <p:spPr>
            <a:xfrm>
              <a:off x="152400" y="2652313"/>
              <a:ext cx="213360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1.Mục đích hình hành</a:t>
              </a:r>
            </a:p>
          </p:txBody>
        </p:sp>
        <p:sp>
          <p:nvSpPr>
            <p:cNvPr id="37" name="TextBox 36">
              <a:extLst>
                <a:ext uri="{FF2B5EF4-FFF2-40B4-BE49-F238E27FC236}">
                  <a16:creationId xmlns:a16="http://schemas.microsoft.com/office/drawing/2014/main" id="{67B152FC-C32F-4139-ACB8-7EA415628F97}"/>
                </a:ext>
              </a:extLst>
            </p:cNvPr>
            <p:cNvSpPr txBox="1"/>
            <p:nvPr/>
          </p:nvSpPr>
          <p:spPr>
            <a:xfrm>
              <a:off x="152400" y="4483857"/>
              <a:ext cx="2414148" cy="1431450"/>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2.Phân loại mạng và cấu trúc mạng</a:t>
              </a:r>
            </a:p>
          </p:txBody>
        </p:sp>
        <p:sp>
          <p:nvSpPr>
            <p:cNvPr id="38" name="TextBox 37">
              <a:extLst>
                <a:ext uri="{FF2B5EF4-FFF2-40B4-BE49-F238E27FC236}">
                  <a16:creationId xmlns:a16="http://schemas.microsoft.com/office/drawing/2014/main" id="{2C501188-70EF-402C-B3E9-2C8DE1B62A3C}"/>
                </a:ext>
              </a:extLst>
            </p:cNvPr>
            <p:cNvSpPr txBox="1"/>
            <p:nvPr/>
          </p:nvSpPr>
          <p:spPr>
            <a:xfrm>
              <a:off x="152400" y="6752847"/>
              <a:ext cx="247909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3.Mô hình tham chiếu</a:t>
              </a:r>
            </a:p>
          </p:txBody>
        </p:sp>
        <p:sp>
          <p:nvSpPr>
            <p:cNvPr id="39" name="TextBox 38">
              <a:extLst>
                <a:ext uri="{FF2B5EF4-FFF2-40B4-BE49-F238E27FC236}">
                  <a16:creationId xmlns:a16="http://schemas.microsoft.com/office/drawing/2014/main" id="{0D7587DB-18EE-493B-8625-0E08F05EBF48}"/>
                </a:ext>
              </a:extLst>
            </p:cNvPr>
            <p:cNvSpPr txBox="1"/>
            <p:nvPr/>
          </p:nvSpPr>
          <p:spPr>
            <a:xfrm>
              <a:off x="152400" y="8817867"/>
              <a:ext cx="213360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4.Một số khái niệm</a:t>
              </a:r>
            </a:p>
          </p:txBody>
        </p:sp>
      </p:grpSp>
    </p:spTree>
    <p:extLst>
      <p:ext uri="{BB962C8B-B14F-4D97-AF65-F5344CB8AC3E}">
        <p14:creationId xmlns:p14="http://schemas.microsoft.com/office/powerpoint/2010/main" val="1661141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6B2409-CF41-465A-B658-FC34D1464A76}"/>
              </a:ext>
            </a:extLst>
          </p:cNvPr>
          <p:cNvSpPr txBox="1"/>
          <p:nvPr/>
        </p:nvSpPr>
        <p:spPr>
          <a:xfrm>
            <a:off x="1285875" y="1104900"/>
            <a:ext cx="10210800" cy="4708981"/>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Protocol </a:t>
            </a:r>
            <a:r>
              <a:rPr lang="en-US" sz="2500" b="1" dirty="0" err="1">
                <a:latin typeface="Times New Roman" panose="02020603050405020304" pitchFamily="18" charset="0"/>
                <a:cs typeface="Times New Roman" panose="02020603050405020304" pitchFamily="18" charset="0"/>
              </a:rPr>
              <a:t>là</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gì</a:t>
            </a:r>
            <a:r>
              <a:rPr lang="en-US" sz="2500" b="1"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vi-VN" sz="2500" dirty="0">
                <a:latin typeface="Times New Roman" panose="02020603050405020304" pitchFamily="18" charset="0"/>
                <a:cs typeface="Times New Roman" panose="02020603050405020304" pitchFamily="18" charset="0"/>
              </a:rPr>
              <a:t>Protocol là một tiêu chuẩn được sử dụng để định nghĩa một phương thức trao đổi dữ liệu qua mạng máy tính, như là local area network (LAN), Internet, Intranet,… Mỗi protocol có những phương thức định dạng dữ liệu riêng khi được gửi và cần phải làm những gì một khi nó nhận dữ liệu, các dữ liệu được nén lại hay cách kiểm tra lỗi dữ liệu.</a:t>
            </a:r>
            <a:endParaRPr lang="en-US" sz="25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500" dirty="0">
                <a:latin typeface="Times New Roman" panose="02020603050405020304" pitchFamily="18" charset="0"/>
                <a:cs typeface="Times New Roman" panose="02020603050405020304" pitchFamily="18" charset="0"/>
              </a:rPr>
              <a:t>Giao thức phổ biến và quan trọng nhất hiện nay trong thế giới internet là TCP (transmission control protocol/internet protocol) được sử dụng để trao đổi thông tin liên lạc giữa các máy tính được kết nối internet. Giao thức HTTP (Hypertext Transfer Protocol) được sử dụng để truyền dữ liệu qua www hay world wide web (Internet), được truyền bởi TCP/IP.</a:t>
            </a:r>
            <a:endParaRPr lang="en-US" sz="2500" dirty="0">
              <a:latin typeface="Times New Roman" panose="02020603050405020304" pitchFamily="18" charset="0"/>
              <a:cs typeface="Times New Roman" panose="02020603050405020304" pitchFamily="18" charset="0"/>
            </a:endParaRPr>
          </a:p>
          <a:p>
            <a:endParaRPr lang="en-US" sz="2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8356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071762-3542-419B-82FF-C37484D0C400}"/>
              </a:ext>
            </a:extLst>
          </p:cNvPr>
          <p:cNvSpPr txBox="1"/>
          <p:nvPr/>
        </p:nvSpPr>
        <p:spPr>
          <a:xfrm>
            <a:off x="971550" y="904875"/>
            <a:ext cx="10010775" cy="5755422"/>
          </a:xfrm>
          <a:prstGeom prst="rect">
            <a:avLst/>
          </a:prstGeom>
          <a:noFill/>
        </p:spPr>
        <p:txBody>
          <a:bodyPr wrap="square" rtlCol="0">
            <a:spAutoFit/>
          </a:bodyPr>
          <a:lstStyle/>
          <a:p>
            <a:r>
              <a:rPr lang="en-US" sz="2500" b="1" dirty="0" err="1">
                <a:latin typeface="Times New Roman" panose="02020603050405020304" pitchFamily="18" charset="0"/>
                <a:cs typeface="Times New Roman" panose="02020603050405020304" pitchFamily="18" charset="0"/>
              </a:rPr>
              <a:t>Các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chức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năng</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của</a:t>
            </a:r>
            <a:r>
              <a:rPr lang="en-US" sz="2500" b="1" dirty="0">
                <a:latin typeface="Times New Roman" panose="02020603050405020304" pitchFamily="18" charset="0"/>
                <a:cs typeface="Times New Roman" panose="02020603050405020304" pitchFamily="18" charset="0"/>
              </a:rPr>
              <a:t> Protocol</a:t>
            </a:r>
          </a:p>
          <a:p>
            <a:pPr marL="742950" lvl="1" indent="-285750">
              <a:buFont typeface="Arial" panose="020B0604020202020204" pitchFamily="34" charset="0"/>
              <a:buChar char="•"/>
            </a:pPr>
            <a:r>
              <a:rPr lang="en-US" sz="2500" dirty="0" err="1">
                <a:latin typeface="Times New Roman" panose="02020603050405020304" pitchFamily="18" charset="0"/>
                <a:cs typeface="Times New Roman" panose="02020603050405020304" pitchFamily="18" charset="0"/>
              </a:rPr>
              <a:t>Đóng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gói</a:t>
            </a:r>
            <a:r>
              <a:rPr lang="en-US" sz="2500" dirty="0">
                <a:latin typeface="Times New Roman" panose="02020603050405020304" pitchFamily="18" charset="0"/>
                <a:cs typeface="Times New Roman" panose="02020603050405020304" pitchFamily="18" charset="0"/>
              </a:rPr>
              <a:t> protocol</a:t>
            </a:r>
          </a:p>
          <a:p>
            <a:pPr marL="742950" lvl="1" indent="-285750">
              <a:buFont typeface="Arial" panose="020B0604020202020204" pitchFamily="34" charset="0"/>
              <a:buChar char="•"/>
            </a:pPr>
            <a:r>
              <a:rPr lang="en-US" sz="2500" dirty="0" err="1">
                <a:latin typeface="Times New Roman" panose="02020603050405020304" pitchFamily="18" charset="0"/>
                <a:cs typeface="Times New Roman" panose="02020603050405020304" pitchFamily="18" charset="0"/>
              </a:rPr>
              <a:t>Phân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đoạn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hợp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lại</a:t>
            </a:r>
            <a:endParaRPr lang="en-US" sz="25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500" dirty="0" err="1">
                <a:latin typeface="Times New Roman" panose="02020603050405020304" pitchFamily="18" charset="0"/>
                <a:cs typeface="Times New Roman" panose="02020603050405020304" pitchFamily="18" charset="0"/>
              </a:rPr>
              <a:t>Điều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khiển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liên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kết</a:t>
            </a:r>
            <a:endParaRPr lang="en-US" sz="25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500" dirty="0" err="1">
                <a:latin typeface="Times New Roman" panose="02020603050405020304" pitchFamily="18" charset="0"/>
                <a:cs typeface="Times New Roman" panose="02020603050405020304" pitchFamily="18" charset="0"/>
              </a:rPr>
              <a:t>Giám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sát</a:t>
            </a:r>
            <a:endParaRPr lang="en-US" sz="25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500" dirty="0" err="1">
                <a:latin typeface="Times New Roman" panose="02020603050405020304" pitchFamily="18" charset="0"/>
                <a:cs typeface="Times New Roman" panose="02020603050405020304" pitchFamily="18" charset="0"/>
              </a:rPr>
              <a:t>Điều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khiển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lưu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lượng</a:t>
            </a:r>
            <a:endParaRPr lang="en-US" sz="25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500" dirty="0" err="1">
                <a:latin typeface="Times New Roman" panose="02020603050405020304" pitchFamily="18" charset="0"/>
                <a:cs typeface="Times New Roman" panose="02020603050405020304" pitchFamily="18" charset="0"/>
              </a:rPr>
              <a:t>Điều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khiển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lỗi</a:t>
            </a:r>
            <a:endParaRPr lang="en-US" sz="25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500" dirty="0" err="1">
                <a:latin typeface="Times New Roman" panose="02020603050405020304" pitchFamily="18" charset="0"/>
                <a:cs typeface="Times New Roman" panose="02020603050405020304" pitchFamily="18" charset="0"/>
              </a:rPr>
              <a:t>Đồng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bộ</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hóa</a:t>
            </a:r>
            <a:endParaRPr lang="en-US" sz="2500" dirty="0">
              <a:latin typeface="Times New Roman" panose="02020603050405020304" pitchFamily="18" charset="0"/>
              <a:cs typeface="Times New Roman" panose="02020603050405020304" pitchFamily="18" charset="0"/>
            </a:endParaRPr>
          </a:p>
          <a:p>
            <a:r>
              <a:rPr lang="en-US" sz="2500" b="1" dirty="0" err="1">
                <a:latin typeface="Times New Roman" panose="02020603050405020304" pitchFamily="18" charset="0"/>
                <a:cs typeface="Times New Roman" panose="02020603050405020304" pitchFamily="18" charset="0"/>
              </a:rPr>
              <a:t>Cách</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thức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hoạt</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động</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của</a:t>
            </a:r>
            <a:r>
              <a:rPr lang="en-US" sz="2500" b="1" dirty="0">
                <a:latin typeface="Times New Roman" panose="02020603050405020304" pitchFamily="18" charset="0"/>
                <a:cs typeface="Times New Roman" panose="02020603050405020304" pitchFamily="18" charset="0"/>
              </a:rPr>
              <a:t> Protocol</a:t>
            </a:r>
          </a:p>
          <a:p>
            <a:pPr marL="800100" lvl="1" indent="-342900">
              <a:buFont typeface="Arial" panose="020B0604020202020204" pitchFamily="34" charset="0"/>
              <a:buChar char="•"/>
            </a:pPr>
            <a:r>
              <a:rPr lang="vi-VN" sz="2500" dirty="0">
                <a:latin typeface="Times New Roman" panose="02020603050405020304" pitchFamily="18" charset="0"/>
                <a:cs typeface="Times New Roman" panose="02020603050405020304" pitchFamily="18" charset="0"/>
              </a:rPr>
              <a:t>Các giao thức mạng phân tách các quy trình lớn hơn thành các chức năng và nhiệm vụ nhỏ hơn, riêng biệt, trên tất cả các cấp độ mạng. Trong mô hình tiêu chuẩn, còn gọi là mô hình OSI, sẽ có một hoặc nhiều giao thức mạng xử lý các hoạt động ở mỗi lớp mạng trong quá trình trao đổi.</a:t>
            </a:r>
            <a:endParaRPr lang="en-US" sz="25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89635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 timeline&#10;&#10;Description automatically generated">
            <a:extLst>
              <a:ext uri="{FF2B5EF4-FFF2-40B4-BE49-F238E27FC236}">
                <a16:creationId xmlns:a16="http://schemas.microsoft.com/office/drawing/2014/main" id="{44C15F84-5E16-46D6-A1C0-92F43EA27DA3}"/>
              </a:ext>
            </a:extLst>
          </p:cNvPr>
          <p:cNvPicPr>
            <a:picLocks noChangeAspect="1"/>
          </p:cNvPicPr>
          <p:nvPr/>
        </p:nvPicPr>
        <p:blipFill>
          <a:blip r:embed="rId2"/>
          <a:stretch>
            <a:fillRect/>
          </a:stretch>
        </p:blipFill>
        <p:spPr>
          <a:xfrm>
            <a:off x="1483360" y="1524000"/>
            <a:ext cx="8585200" cy="4561839"/>
          </a:xfrm>
          <a:prstGeom prst="rect">
            <a:avLst/>
          </a:prstGeom>
        </p:spPr>
      </p:pic>
      <p:sp>
        <p:nvSpPr>
          <p:cNvPr id="4" name="TextBox 3">
            <a:extLst>
              <a:ext uri="{FF2B5EF4-FFF2-40B4-BE49-F238E27FC236}">
                <a16:creationId xmlns:a16="http://schemas.microsoft.com/office/drawing/2014/main" id="{9FD2DACA-966B-48FF-9A87-8406E0BF42EC}"/>
              </a:ext>
            </a:extLst>
          </p:cNvPr>
          <p:cNvSpPr txBox="1"/>
          <p:nvPr/>
        </p:nvSpPr>
        <p:spPr>
          <a:xfrm>
            <a:off x="1412240" y="721360"/>
            <a:ext cx="9052560" cy="477054"/>
          </a:xfrm>
          <a:prstGeom prst="rect">
            <a:avLst/>
          </a:prstGeom>
          <a:noFill/>
        </p:spPr>
        <p:txBody>
          <a:bodyPr wrap="square" rtlCol="0">
            <a:spAutoFit/>
          </a:bodyPr>
          <a:lstStyle/>
          <a:p>
            <a:r>
              <a:rPr lang="en-US" sz="2500" b="1" dirty="0" err="1">
                <a:latin typeface="Times New Roman" panose="02020603050405020304" pitchFamily="18" charset="0"/>
                <a:cs typeface="Times New Roman" panose="02020603050405020304" pitchFamily="18" charset="0"/>
              </a:rPr>
              <a:t>Các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giao</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thức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đặc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trưng</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của</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mô</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hình</a:t>
            </a:r>
            <a:r>
              <a:rPr lang="en-US" sz="2500" b="1" dirty="0">
                <a:latin typeface="Times New Roman" panose="02020603050405020304" pitchFamily="18" charset="0"/>
                <a:cs typeface="Times New Roman" panose="02020603050405020304" pitchFamily="18" charset="0"/>
              </a:rPr>
              <a:t> OSI </a:t>
            </a:r>
            <a:r>
              <a:rPr lang="en-US" sz="2500" b="1" dirty="0" err="1">
                <a:latin typeface="Times New Roman" panose="02020603050405020304" pitchFamily="18" charset="0"/>
                <a:cs typeface="Times New Roman" panose="02020603050405020304" pitchFamily="18" charset="0"/>
              </a:rPr>
              <a:t>và</a:t>
            </a:r>
            <a:r>
              <a:rPr lang="en-US" sz="2500" b="1" dirty="0">
                <a:latin typeface="Times New Roman" panose="02020603050405020304" pitchFamily="18" charset="0"/>
                <a:cs typeface="Times New Roman" panose="02020603050405020304" pitchFamily="18" charset="0"/>
              </a:rPr>
              <a:t> TCP/IP</a:t>
            </a:r>
          </a:p>
        </p:txBody>
      </p:sp>
    </p:spTree>
    <p:extLst>
      <p:ext uri="{BB962C8B-B14F-4D97-AF65-F5344CB8AC3E}">
        <p14:creationId xmlns:p14="http://schemas.microsoft.com/office/powerpoint/2010/main" val="121135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4FE163-5552-451D-82F0-CCE068BA9F5F}"/>
              </a:ext>
            </a:extLst>
          </p:cNvPr>
          <p:cNvSpPr txBox="1"/>
          <p:nvPr/>
        </p:nvSpPr>
        <p:spPr>
          <a:xfrm>
            <a:off x="1190625" y="4345365"/>
            <a:ext cx="11001375" cy="2400657"/>
          </a:xfrm>
          <a:prstGeom prst="rect">
            <a:avLst/>
          </a:prstGeom>
          <a:noFill/>
        </p:spPr>
        <p:txBody>
          <a:bodyPr wrap="square">
            <a:spAutoFit/>
          </a:bodyPr>
          <a:lstStyle/>
          <a:p>
            <a:pPr marL="285750" indent="-285750">
              <a:buFont typeface="Arial" panose="020B0604020202020204" pitchFamily="34" charset="0"/>
              <a:buChar char="•"/>
            </a:pPr>
            <a:r>
              <a:rPr lang="vi-VN" sz="2500" dirty="0">
                <a:latin typeface="+mj-lt"/>
              </a:rPr>
              <a:t>Đơn vị dữ liệu dịch vụ SDU (Service Data Unit): Là đơn vị dữ liệu truyền</a:t>
            </a:r>
          </a:p>
          <a:p>
            <a:r>
              <a:rPr lang="vi-VN" sz="2500" dirty="0">
                <a:latin typeface="+mj-lt"/>
              </a:rPr>
              <a:t>thông giữa các tầng kề nhau. Ký hiệu N_SDU là đơn vị dữ liệu truyền từ tầng</a:t>
            </a:r>
          </a:p>
          <a:p>
            <a:r>
              <a:rPr lang="vi-VN" sz="2500" dirty="0">
                <a:latin typeface="+mj-lt"/>
              </a:rPr>
              <a:t>(N+1) xuống tầng N chưa thêm thông tin điều khiển.</a:t>
            </a:r>
          </a:p>
          <a:p>
            <a:pPr marL="285750" indent="-285750">
              <a:buFont typeface="Arial" panose="020B0604020202020204" pitchFamily="34" charset="0"/>
              <a:buChar char="•"/>
            </a:pPr>
            <a:r>
              <a:rPr lang="vi-VN" sz="2500" dirty="0">
                <a:latin typeface="+mj-lt"/>
              </a:rPr>
              <a:t> Đơn vị dữ liệu giao thưc PDU (Protocol Data Unit) : Đơn vị dữ liệu giao</a:t>
            </a:r>
          </a:p>
          <a:p>
            <a:r>
              <a:rPr lang="vi-VN" sz="2500" dirty="0">
                <a:latin typeface="+mj-lt"/>
              </a:rPr>
              <a:t>thức tầng. Ký hiệu PDU = PCI + SDU, nghĩa là đơn vị dữ liệu giao thức bao gồm</a:t>
            </a:r>
          </a:p>
          <a:p>
            <a:r>
              <a:rPr lang="vi-VN" sz="2500" dirty="0">
                <a:latin typeface="+mj-lt"/>
              </a:rPr>
              <a:t>thông tin điều khiển PCI được thêm vào đầu đơn vị dữ liệu dịch vụ SDU.</a:t>
            </a:r>
            <a:endParaRPr lang="en-US" sz="2500" dirty="0">
              <a:latin typeface="+mj-lt"/>
            </a:endParaRPr>
          </a:p>
        </p:txBody>
      </p:sp>
      <p:pic>
        <p:nvPicPr>
          <p:cNvPr id="6" name="Picture 5" descr="Diagram&#10;&#10;Description automatically generated">
            <a:extLst>
              <a:ext uri="{FF2B5EF4-FFF2-40B4-BE49-F238E27FC236}">
                <a16:creationId xmlns:a16="http://schemas.microsoft.com/office/drawing/2014/main" id="{0BA40188-107C-495D-8CC3-DDE0A2D772B1}"/>
              </a:ext>
            </a:extLst>
          </p:cNvPr>
          <p:cNvPicPr>
            <a:picLocks noChangeAspect="1"/>
          </p:cNvPicPr>
          <p:nvPr/>
        </p:nvPicPr>
        <p:blipFill>
          <a:blip r:embed="rId2"/>
          <a:stretch>
            <a:fillRect/>
          </a:stretch>
        </p:blipFill>
        <p:spPr>
          <a:xfrm>
            <a:off x="1190625" y="758309"/>
            <a:ext cx="8085455" cy="3183771"/>
          </a:xfrm>
          <a:prstGeom prst="rect">
            <a:avLst/>
          </a:prstGeom>
        </p:spPr>
      </p:pic>
      <p:sp>
        <p:nvSpPr>
          <p:cNvPr id="7" name="TextBox 6">
            <a:extLst>
              <a:ext uri="{FF2B5EF4-FFF2-40B4-BE49-F238E27FC236}">
                <a16:creationId xmlns:a16="http://schemas.microsoft.com/office/drawing/2014/main" id="{27F313C2-33F5-4779-9A32-2D44181EC3AB}"/>
              </a:ext>
            </a:extLst>
          </p:cNvPr>
          <p:cNvSpPr txBox="1"/>
          <p:nvPr/>
        </p:nvSpPr>
        <p:spPr>
          <a:xfrm>
            <a:off x="1190625" y="238993"/>
            <a:ext cx="8430895" cy="477054"/>
          </a:xfrm>
          <a:prstGeom prst="rect">
            <a:avLst/>
          </a:prstGeom>
          <a:noFill/>
        </p:spPr>
        <p:txBody>
          <a:bodyPr wrap="square" rtlCol="0">
            <a:spAutoFit/>
          </a:bodyPr>
          <a:lstStyle/>
          <a:p>
            <a:r>
              <a:rPr lang="en-US" sz="2500" b="1" dirty="0" err="1">
                <a:latin typeface="Times New Roman" panose="02020603050405020304" pitchFamily="18" charset="0"/>
                <a:cs typeface="Times New Roman" panose="02020603050405020304" pitchFamily="18" charset="0"/>
              </a:rPr>
              <a:t>Mô</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hình</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kiến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trúc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phân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tầng</a:t>
            </a:r>
            <a:r>
              <a:rPr lang="en-US" sz="25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55439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84BE08-1D39-4CB7-9D16-97B67584BF94}"/>
              </a:ext>
            </a:extLst>
          </p:cNvPr>
          <p:cNvSpPr txBox="1"/>
          <p:nvPr/>
        </p:nvSpPr>
        <p:spPr>
          <a:xfrm>
            <a:off x="1066800" y="807720"/>
            <a:ext cx="9448799" cy="5093702"/>
          </a:xfrm>
          <a:prstGeom prst="rect">
            <a:avLst/>
          </a:prstGeom>
          <a:noFill/>
        </p:spPr>
        <p:txBody>
          <a:bodyPr wrap="square" rtlCol="0">
            <a:spAutoFit/>
          </a:bodyPr>
          <a:lstStyle/>
          <a:p>
            <a:r>
              <a:rPr lang="en-US" sz="2500" b="1" dirty="0" err="1">
                <a:latin typeface="Times New Roman" panose="02020603050405020304" pitchFamily="18" charset="0"/>
                <a:cs typeface="Times New Roman" panose="02020603050405020304" pitchFamily="18" charset="0"/>
              </a:rPr>
              <a:t>Nguyên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tắc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truyền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thông</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đồng</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tầng</a:t>
            </a:r>
            <a:endParaRPr lang="en-US" sz="25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500" dirty="0">
                <a:latin typeface="+mj-lt"/>
              </a:rPr>
              <a:t>Để truyền thông đồng tầng, gói tin khi chuyển xuống qua các tầng sẽ</a:t>
            </a:r>
            <a:r>
              <a:rPr lang="en-US" sz="2500" dirty="0">
                <a:latin typeface="+mj-lt"/>
              </a:rPr>
              <a:t> </a:t>
            </a:r>
            <a:r>
              <a:rPr lang="vi-VN" sz="2500" dirty="0">
                <a:latin typeface="+mj-lt"/>
              </a:rPr>
              <a:t>được bổ sung thêm vào phần đầu bằng thông tin điều khiển của tầng. Việc them</a:t>
            </a:r>
            <a:r>
              <a:rPr lang="en-US" sz="2500" dirty="0">
                <a:latin typeface="+mj-lt"/>
              </a:rPr>
              <a:t> </a:t>
            </a:r>
            <a:r>
              <a:rPr lang="vi-VN" sz="2500" dirty="0">
                <a:latin typeface="+mj-lt"/>
              </a:rPr>
              <a:t>Header vào đầu các gói tin khi đi qua mỗi tầng trong quá trình truyền dữ liệu</a:t>
            </a:r>
            <a:r>
              <a:rPr lang="en-US" sz="2500" dirty="0">
                <a:latin typeface="+mj-lt"/>
              </a:rPr>
              <a:t> </a:t>
            </a:r>
            <a:r>
              <a:rPr lang="vi-VN" sz="2500" dirty="0">
                <a:latin typeface="+mj-lt"/>
              </a:rPr>
              <a:t>được gọi là quá trình Encapsulation. Quá trình bên nhận sẽ diễn ra theo chiều</a:t>
            </a:r>
            <a:r>
              <a:rPr lang="en-US" sz="2500" dirty="0">
                <a:latin typeface="+mj-lt"/>
              </a:rPr>
              <a:t> </a:t>
            </a:r>
            <a:r>
              <a:rPr lang="vi-VN" sz="2500" dirty="0">
                <a:latin typeface="+mj-lt"/>
              </a:rPr>
              <a:t>ngược lại, khi đi qua các tầng, gói tin sẽ tách thông tin điều khiển thuộc nó trước</a:t>
            </a:r>
            <a:r>
              <a:rPr lang="en-US" sz="2500" dirty="0">
                <a:latin typeface="+mj-lt"/>
              </a:rPr>
              <a:t> </a:t>
            </a:r>
            <a:r>
              <a:rPr lang="vi-VN" sz="2500" dirty="0">
                <a:latin typeface="+mj-lt"/>
              </a:rPr>
              <a:t>khi chuyển dữ liệu lên tầng trên.</a:t>
            </a:r>
            <a:endParaRPr lang="en-US" sz="2500" dirty="0">
              <a:latin typeface="+mj-lt"/>
            </a:endParaRPr>
          </a:p>
          <a:p>
            <a:pPr marL="342900" indent="-342900">
              <a:buFont typeface="Arial" panose="020B0604020202020204" pitchFamily="34" charset="0"/>
              <a:buChar char="•"/>
            </a:pPr>
            <a:r>
              <a:rPr lang="en-US" sz="2500" dirty="0" err="1">
                <a:latin typeface="Times New Roman" panose="02020603050405020304" pitchFamily="18" charset="0"/>
                <a:cs typeface="Times New Roman" panose="02020603050405020304" pitchFamily="18" charset="0"/>
              </a:rPr>
              <a:t>Đơn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vị</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dữ</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liệu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tầng</a:t>
            </a:r>
            <a:r>
              <a:rPr lang="en-US" sz="2500" dirty="0">
                <a:latin typeface="Times New Roman" panose="02020603050405020304" pitchFamily="18" charset="0"/>
                <a:cs typeface="Times New Roman" panose="02020603050405020304" pitchFamily="18" charset="0"/>
              </a:rPr>
              <a:t> bao </a:t>
            </a:r>
            <a:r>
              <a:rPr lang="en-US" sz="2500" dirty="0" err="1">
                <a:latin typeface="Times New Roman" panose="02020603050405020304" pitchFamily="18" charset="0"/>
                <a:cs typeface="Times New Roman" panose="02020603050405020304" pitchFamily="18" charset="0"/>
              </a:rPr>
              <a:t>gồm</a:t>
            </a:r>
            <a:r>
              <a:rPr lang="en-US" sz="2500" dirty="0">
                <a:latin typeface="Times New Roman" panose="02020603050405020304" pitchFamily="18" charset="0"/>
                <a:cs typeface="Times New Roman" panose="02020603050405020304" pitchFamily="18" charset="0"/>
              </a:rPr>
              <a:t> : </a:t>
            </a:r>
          </a:p>
          <a:p>
            <a:pPr marL="800100" lvl="1" indent="-342900">
              <a:buFont typeface="Wingdings" panose="05000000000000000000" pitchFamily="2" charset="2"/>
              <a:buChar char="§"/>
            </a:pPr>
            <a:r>
              <a:rPr lang="en-US" sz="2500" dirty="0" err="1">
                <a:latin typeface="Times New Roman" panose="02020603050405020304" pitchFamily="18" charset="0"/>
                <a:cs typeface="Times New Roman" panose="02020603050405020304" pitchFamily="18" charset="0"/>
              </a:rPr>
              <a:t>Thông</a:t>
            </a:r>
            <a:r>
              <a:rPr lang="en-US" sz="2500" dirty="0">
                <a:latin typeface="Times New Roman" panose="02020603050405020304" pitchFamily="18" charset="0"/>
                <a:cs typeface="Times New Roman" panose="02020603050405020304" pitchFamily="18" charset="0"/>
              </a:rPr>
              <a:t> tin </a:t>
            </a:r>
            <a:r>
              <a:rPr lang="en-US" sz="2500" dirty="0" err="1">
                <a:latin typeface="Times New Roman" panose="02020603050405020304" pitchFamily="18" charset="0"/>
                <a:cs typeface="Times New Roman" panose="02020603050405020304" pitchFamily="18" charset="0"/>
              </a:rPr>
              <a:t>điều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khiển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giao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thức</a:t>
            </a:r>
            <a:r>
              <a:rPr lang="en-US" sz="2500" dirty="0">
                <a:latin typeface="Times New Roman" panose="02020603050405020304" pitchFamily="18" charset="0"/>
                <a:cs typeface="Times New Roman" panose="02020603050405020304" pitchFamily="18" charset="0"/>
              </a:rPr>
              <a:t> PCI (Protocol Control Information)</a:t>
            </a:r>
          </a:p>
          <a:p>
            <a:pPr marL="800100" lvl="1" indent="-342900">
              <a:buFont typeface="Wingdings" panose="05000000000000000000" pitchFamily="2" charset="2"/>
              <a:buChar char="§"/>
            </a:pPr>
            <a:r>
              <a:rPr lang="vi-VN" sz="2500" dirty="0">
                <a:latin typeface="Times New Roman" panose="02020603050405020304" pitchFamily="18" charset="0"/>
                <a:cs typeface="Times New Roman" panose="02020603050405020304" pitchFamily="18" charset="0"/>
              </a:rPr>
              <a:t>Đơn vị dữ liệu dịch vụ SDU (Service Data Unit)</a:t>
            </a:r>
            <a:endParaRPr lang="en-US" sz="25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vi-VN" sz="2500" dirty="0">
                <a:latin typeface="Times New Roman" panose="02020603050405020304" pitchFamily="18" charset="0"/>
                <a:cs typeface="Times New Roman" panose="02020603050405020304" pitchFamily="18" charset="0"/>
              </a:rPr>
              <a:t>Đơn vị dữ liệu giao thưc PDU (Protocol Data Unit) </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8497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A1FFF8-F5D4-4F59-8EFE-DB09561F3178}"/>
              </a:ext>
            </a:extLst>
          </p:cNvPr>
          <p:cNvSpPr txBox="1"/>
          <p:nvPr/>
        </p:nvSpPr>
        <p:spPr>
          <a:xfrm>
            <a:off x="904875" y="790575"/>
            <a:ext cx="11001375" cy="784830"/>
          </a:xfrm>
          <a:prstGeom prst="rect">
            <a:avLst/>
          </a:prstGeom>
          <a:noFill/>
        </p:spPr>
        <p:txBody>
          <a:bodyPr wrap="square" rtlCol="0">
            <a:spAutoFit/>
          </a:bodyPr>
          <a:lstStyle/>
          <a:p>
            <a:r>
              <a:rPr lang="en-US" sz="2500" b="1" dirty="0" err="1">
                <a:latin typeface="Times New Roman" panose="02020603050405020304" pitchFamily="18" charset="0"/>
                <a:cs typeface="Times New Roman" panose="02020603050405020304" pitchFamily="18" charset="0"/>
              </a:rPr>
              <a:t>Quá</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trình</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truyền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gói</a:t>
            </a:r>
            <a:r>
              <a:rPr lang="en-US" sz="2500" b="1" dirty="0">
                <a:latin typeface="Times New Roman" panose="02020603050405020304" pitchFamily="18" charset="0"/>
                <a:cs typeface="Times New Roman" panose="02020603050405020304" pitchFamily="18" charset="0"/>
              </a:rPr>
              <a:t> tin </a:t>
            </a:r>
            <a:r>
              <a:rPr lang="en-US" sz="2500" b="1" dirty="0" err="1">
                <a:latin typeface="Times New Roman" panose="02020603050405020304" pitchFamily="18" charset="0"/>
                <a:cs typeface="Times New Roman" panose="02020603050405020304" pitchFamily="18" charset="0"/>
              </a:rPr>
              <a:t>trong</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mô</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hình</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mạng</a:t>
            </a:r>
            <a:r>
              <a:rPr lang="en-US" sz="2500" b="1" dirty="0">
                <a:latin typeface="Times New Roman" panose="02020603050405020304" pitchFamily="18" charset="0"/>
                <a:cs typeface="Times New Roman" panose="02020603050405020304" pitchFamily="18" charset="0"/>
              </a:rPr>
              <a:t> OSI</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4" name="Picture 3" descr="Timeline&#10;&#10;Description automatically generated">
            <a:extLst>
              <a:ext uri="{FF2B5EF4-FFF2-40B4-BE49-F238E27FC236}">
                <a16:creationId xmlns:a16="http://schemas.microsoft.com/office/drawing/2014/main" id="{FDF2984E-E54B-41EC-804D-2C1196583479}"/>
              </a:ext>
            </a:extLst>
          </p:cNvPr>
          <p:cNvPicPr>
            <a:picLocks noChangeAspect="1"/>
          </p:cNvPicPr>
          <p:nvPr/>
        </p:nvPicPr>
        <p:blipFill>
          <a:blip r:embed="rId2"/>
          <a:stretch>
            <a:fillRect/>
          </a:stretch>
        </p:blipFill>
        <p:spPr>
          <a:xfrm>
            <a:off x="1391920" y="1289663"/>
            <a:ext cx="6482080" cy="3719217"/>
          </a:xfrm>
          <a:prstGeom prst="rect">
            <a:avLst/>
          </a:prstGeom>
        </p:spPr>
      </p:pic>
      <p:sp>
        <p:nvSpPr>
          <p:cNvPr id="5" name="TextBox 4">
            <a:extLst>
              <a:ext uri="{FF2B5EF4-FFF2-40B4-BE49-F238E27FC236}">
                <a16:creationId xmlns:a16="http://schemas.microsoft.com/office/drawing/2014/main" id="{30F5DDE8-0D0B-4928-A9B2-7C9D96F9C511}"/>
              </a:ext>
            </a:extLst>
          </p:cNvPr>
          <p:cNvSpPr txBox="1"/>
          <p:nvPr/>
        </p:nvSpPr>
        <p:spPr>
          <a:xfrm>
            <a:off x="904875" y="5171440"/>
            <a:ext cx="9407525" cy="1107996"/>
          </a:xfrm>
          <a:prstGeom prst="rect">
            <a:avLst/>
          </a:prstGeom>
          <a:noFill/>
        </p:spPr>
        <p:txBody>
          <a:bodyPr wrap="square" rtlCol="0">
            <a:spAutoFit/>
          </a:bodyPr>
          <a:lstStyle/>
          <a:p>
            <a:pPr marL="285750"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Từ</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đồ</a:t>
            </a:r>
            <a:r>
              <a:rPr lang="en-US" sz="2200" dirty="0">
                <a:latin typeface="Times New Roman" panose="02020603050405020304" pitchFamily="18" charset="0"/>
                <a:cs typeface="Times New Roman" panose="02020603050405020304" pitchFamily="18" charset="0"/>
              </a:rPr>
              <a:t> ta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thấy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2 </a:t>
            </a:r>
            <a:r>
              <a:rPr lang="en-US" sz="2200" dirty="0" err="1">
                <a:latin typeface="Times New Roman" panose="02020603050405020304" pitchFamily="18" charset="0"/>
                <a:cs typeface="Times New Roman" panose="02020603050405020304" pitchFamily="18" charset="0"/>
              </a:rPr>
              <a:t>quá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trình</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Truyền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(Transmit Data)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(Receive Data). </a:t>
            </a:r>
            <a:r>
              <a:rPr lang="en-US" sz="2200" dirty="0" err="1">
                <a:latin typeface="Times New Roman" panose="02020603050405020304" pitchFamily="18" charset="0"/>
                <a:cs typeface="Times New Roman" panose="02020603050405020304" pitchFamily="18" charset="0"/>
              </a:rPr>
              <a:t>Truyền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từ</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tầng</a:t>
            </a:r>
            <a:r>
              <a:rPr lang="en-US" sz="2200" dirty="0">
                <a:latin typeface="Times New Roman" panose="02020603050405020304" pitchFamily="18" charset="0"/>
                <a:cs typeface="Times New Roman" panose="02020603050405020304" pitchFamily="18" charset="0"/>
              </a:rPr>
              <a:t> 7 </a:t>
            </a:r>
            <a:r>
              <a:rPr lang="en-US" sz="2200" dirty="0" err="1">
                <a:latin typeface="Times New Roman" panose="02020603050405020304" pitchFamily="18" charset="0"/>
                <a:cs typeface="Times New Roman" panose="02020603050405020304" pitchFamily="18" charset="0"/>
              </a:rPr>
              <a:t>xuống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tầng</a:t>
            </a:r>
            <a:r>
              <a:rPr lang="en-US" sz="2200" dirty="0">
                <a:latin typeface="Times New Roman" panose="02020603050405020304" pitchFamily="18" charset="0"/>
                <a:cs typeface="Times New Roman" panose="02020603050405020304" pitchFamily="18" charset="0"/>
              </a:rPr>
              <a:t> 1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từ</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tầng</a:t>
            </a:r>
            <a:r>
              <a:rPr lang="en-US" sz="2200" dirty="0">
                <a:latin typeface="Times New Roman" panose="02020603050405020304" pitchFamily="18" charset="0"/>
                <a:cs typeface="Times New Roman" panose="02020603050405020304" pitchFamily="18" charset="0"/>
              </a:rPr>
              <a:t> 1 </a:t>
            </a:r>
            <a:r>
              <a:rPr lang="en-US" sz="2200" dirty="0" err="1">
                <a:latin typeface="Times New Roman" panose="02020603050405020304" pitchFamily="18" charset="0"/>
                <a:cs typeface="Times New Roman" panose="02020603050405020304" pitchFamily="18" charset="0"/>
              </a:rPr>
              <a:t>lên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tầng</a:t>
            </a:r>
            <a:r>
              <a:rPr lang="en-US" sz="2200" dirty="0">
                <a:latin typeface="Times New Roman" panose="02020603050405020304" pitchFamily="18" charset="0"/>
                <a:cs typeface="Times New Roman" panose="02020603050405020304" pitchFamily="18" charset="0"/>
              </a:rPr>
              <a:t> 7.</a:t>
            </a:r>
          </a:p>
        </p:txBody>
      </p:sp>
    </p:spTree>
    <p:extLst>
      <p:ext uri="{BB962C8B-B14F-4D97-AF65-F5344CB8AC3E}">
        <p14:creationId xmlns:p14="http://schemas.microsoft.com/office/powerpoint/2010/main" val="345083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A0943A-D2A7-41D5-BB70-8AC911A2E2B4}"/>
              </a:ext>
            </a:extLst>
          </p:cNvPr>
          <p:cNvPicPr>
            <a:picLocks noChangeAspect="1"/>
          </p:cNvPicPr>
          <p:nvPr/>
        </p:nvPicPr>
        <p:blipFill>
          <a:blip r:embed="rId2"/>
          <a:stretch>
            <a:fillRect/>
          </a:stretch>
        </p:blipFill>
        <p:spPr>
          <a:xfrm>
            <a:off x="1737360" y="428562"/>
            <a:ext cx="8158480" cy="4184078"/>
          </a:xfrm>
          <a:prstGeom prst="rect">
            <a:avLst/>
          </a:prstGeom>
        </p:spPr>
      </p:pic>
      <p:sp>
        <p:nvSpPr>
          <p:cNvPr id="4" name="TextBox 3">
            <a:extLst>
              <a:ext uri="{FF2B5EF4-FFF2-40B4-BE49-F238E27FC236}">
                <a16:creationId xmlns:a16="http://schemas.microsoft.com/office/drawing/2014/main" id="{F60DBC87-058B-4C0E-BD1D-5831B64D8FB7}"/>
              </a:ext>
            </a:extLst>
          </p:cNvPr>
          <p:cNvSpPr txBox="1"/>
          <p:nvPr/>
        </p:nvSpPr>
        <p:spPr>
          <a:xfrm>
            <a:off x="1116965" y="5069840"/>
            <a:ext cx="10322560" cy="769441"/>
          </a:xfrm>
          <a:prstGeom prst="rect">
            <a:avLst/>
          </a:prstGeom>
          <a:noFill/>
        </p:spPr>
        <p:txBody>
          <a:bodyPr wrap="square" rtlCol="0">
            <a:spAutoFit/>
          </a:bodyPr>
          <a:lstStyle/>
          <a:p>
            <a:pPr marL="285750" indent="-285750">
              <a:buFont typeface="Arial" panose="020B0604020202020204" pitchFamily="34" charset="0"/>
              <a:buChar char="•"/>
            </a:pPr>
            <a:r>
              <a:rPr lang="vi-VN" sz="2200" b="0" i="0" dirty="0">
                <a:solidFill>
                  <a:srgbClr val="666666"/>
                </a:solidFill>
                <a:effectLst/>
                <a:latin typeface="+mj-lt"/>
              </a:rPr>
              <a:t>Data, Segments, Packets, Frames, Bits là đơn vị truyền dữ liệu giữa các tầng.</a:t>
            </a:r>
          </a:p>
          <a:p>
            <a:pPr marL="285750" indent="-285750">
              <a:buFont typeface="Arial" panose="020B0604020202020204" pitchFamily="34" charset="0"/>
              <a:buChar char="•"/>
            </a:pPr>
            <a:endParaRPr lang="en-US" sz="2200" dirty="0">
              <a:latin typeface="+mj-lt"/>
            </a:endParaRPr>
          </a:p>
        </p:txBody>
      </p:sp>
    </p:spTree>
    <p:extLst>
      <p:ext uri="{BB962C8B-B14F-4D97-AF65-F5344CB8AC3E}">
        <p14:creationId xmlns:p14="http://schemas.microsoft.com/office/powerpoint/2010/main" val="2601096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FDA17A-135D-4E60-9402-C5B05BE00AB0}"/>
              </a:ext>
            </a:extLst>
          </p:cNvPr>
          <p:cNvSpPr txBox="1"/>
          <p:nvPr/>
        </p:nvSpPr>
        <p:spPr>
          <a:xfrm>
            <a:off x="533400" y="619125"/>
            <a:ext cx="10791825" cy="861774"/>
          </a:xfrm>
          <a:prstGeom prst="rect">
            <a:avLst/>
          </a:prstGeom>
          <a:noFill/>
        </p:spPr>
        <p:txBody>
          <a:bodyPr wrap="square" rtlCol="0">
            <a:spAutoFit/>
          </a:bodyPr>
          <a:lstStyle/>
          <a:p>
            <a:pPr marL="457200" indent="-457200">
              <a:buAutoNum type="arabicPeriod"/>
            </a:pPr>
            <a:r>
              <a:rPr lang="en-US" sz="2500" b="1" dirty="0" err="1">
                <a:latin typeface="Times New Roman" panose="02020603050405020304" pitchFamily="18" charset="0"/>
                <a:cs typeface="Times New Roman" panose="02020603050405020304" pitchFamily="18" charset="0"/>
              </a:rPr>
              <a:t>Truyền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dữ</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liệu</a:t>
            </a:r>
            <a:r>
              <a:rPr lang="en-US" sz="2500" b="1" dirty="0">
                <a:latin typeface="Times New Roman" panose="02020603050405020304" pitchFamily="18" charset="0"/>
                <a:cs typeface="Times New Roman" panose="02020603050405020304" pitchFamily="18" charset="0"/>
              </a:rPr>
              <a:t> (Transmit Data)</a:t>
            </a:r>
          </a:p>
          <a:p>
            <a:pPr marL="914400" lvl="1" indent="-457200">
              <a:buFont typeface="Arial" panose="020B0604020202020204" pitchFamily="34" charset="0"/>
              <a:buChar char="•"/>
            </a:pPr>
            <a:endParaRPr lang="en-US" sz="2500" b="1" dirty="0">
              <a:latin typeface="Times New Roman" panose="02020603050405020304" pitchFamily="18" charset="0"/>
              <a:cs typeface="Times New Roman" panose="02020603050405020304" pitchFamily="18" charset="0"/>
            </a:endParaRPr>
          </a:p>
        </p:txBody>
      </p:sp>
      <p:pic>
        <p:nvPicPr>
          <p:cNvPr id="4" name="Picture 3" descr="Chart, histogram&#10;&#10;Description automatically generated">
            <a:extLst>
              <a:ext uri="{FF2B5EF4-FFF2-40B4-BE49-F238E27FC236}">
                <a16:creationId xmlns:a16="http://schemas.microsoft.com/office/drawing/2014/main" id="{0C1A6B00-3FBE-4F20-89B2-5D33B608FEEB}"/>
              </a:ext>
            </a:extLst>
          </p:cNvPr>
          <p:cNvPicPr>
            <a:picLocks noChangeAspect="1"/>
          </p:cNvPicPr>
          <p:nvPr/>
        </p:nvPicPr>
        <p:blipFill>
          <a:blip r:embed="rId2"/>
          <a:stretch>
            <a:fillRect/>
          </a:stretch>
        </p:blipFill>
        <p:spPr>
          <a:xfrm>
            <a:off x="1402080" y="1257248"/>
            <a:ext cx="8890000" cy="4655872"/>
          </a:xfrm>
          <a:prstGeom prst="rect">
            <a:avLst/>
          </a:prstGeom>
        </p:spPr>
      </p:pic>
      <p:sp>
        <p:nvSpPr>
          <p:cNvPr id="5" name="TextBox 4">
            <a:extLst>
              <a:ext uri="{FF2B5EF4-FFF2-40B4-BE49-F238E27FC236}">
                <a16:creationId xmlns:a16="http://schemas.microsoft.com/office/drawing/2014/main" id="{ED044476-CED1-453A-AB70-6B6CB6B6EED9}"/>
              </a:ext>
            </a:extLst>
          </p:cNvPr>
          <p:cNvSpPr txBox="1"/>
          <p:nvPr/>
        </p:nvSpPr>
        <p:spPr>
          <a:xfrm>
            <a:off x="1402080" y="6146800"/>
            <a:ext cx="8950960" cy="47705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Sơ</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đồ</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quá</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trình</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truyền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dữ</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liệu</a:t>
            </a:r>
            <a:endParaRPr lang="en-US" sz="2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5608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33A597-E45A-4CDE-A911-263A92A056A7}"/>
              </a:ext>
            </a:extLst>
          </p:cNvPr>
          <p:cNvSpPr txBox="1"/>
          <p:nvPr/>
        </p:nvSpPr>
        <p:spPr>
          <a:xfrm>
            <a:off x="565149" y="335845"/>
            <a:ext cx="11102975" cy="6232475"/>
          </a:xfrm>
          <a:prstGeom prst="rect">
            <a:avLst/>
          </a:prstGeom>
          <a:noFill/>
        </p:spPr>
        <p:txBody>
          <a:bodyPr wrap="square" rtlCol="0">
            <a:spAutoFit/>
          </a:bodyPr>
          <a:lstStyle/>
          <a:p>
            <a:pPr marL="285750" indent="-285750">
              <a:buFont typeface="Arial" panose="020B0604020202020204" pitchFamily="34" charset="0"/>
              <a:buChar char="•"/>
            </a:pPr>
            <a:r>
              <a:rPr lang="vi-VN" sz="1900" dirty="0">
                <a:latin typeface="+mj-lt"/>
              </a:rPr>
              <a:t>Ở tầng Application (tầng 7), người dùng tiến hành đưa thông tin cần gửi vào máy tính. Các thông tin này thường có dạng như: hình ảnh, văn bản,…</a:t>
            </a:r>
          </a:p>
          <a:p>
            <a:pPr marL="285750" indent="-285750">
              <a:buFont typeface="Arial" panose="020B0604020202020204" pitchFamily="34" charset="0"/>
              <a:buChar char="•"/>
            </a:pPr>
            <a:r>
              <a:rPr lang="vi-VN" sz="1900" dirty="0">
                <a:latin typeface="+mj-lt"/>
              </a:rPr>
              <a:t>Sau đó thông tin dữ liệu này được chuyển xuống tầng Presentation (tầng 6) để chuyển các dữ liệu thành một dạng chung để mã hóa dữ liệu và nén dữ liệu.</a:t>
            </a:r>
          </a:p>
          <a:p>
            <a:pPr marL="285750" indent="-285750">
              <a:buFont typeface="Arial" panose="020B0604020202020204" pitchFamily="34" charset="0"/>
              <a:buChar char="•"/>
            </a:pPr>
            <a:r>
              <a:rPr lang="vi-VN" sz="1900" dirty="0">
                <a:latin typeface="+mj-lt"/>
              </a:rPr>
              <a:t>Dữ liệu tiếp tục được chuyển xuống tầng Session (Tầng 5). Tầng này là tầng phiên có chức năng bổ sung các thông tin cần thiết cho phiên giao dịch (gửi- nhận) này. Các bạn có thể hiêu nôm na là tâng phiên cũng giống như các cô nhân viên ngân hàng làm nhiệm vụ xác nhận, bổ sung thông tin giao dịch khi bạn chuyển tiền tại ngân hàng.</a:t>
            </a:r>
          </a:p>
          <a:p>
            <a:pPr marL="285750" indent="-285750">
              <a:buFont typeface="Arial" panose="020B0604020202020204" pitchFamily="34" charset="0"/>
              <a:buChar char="•"/>
            </a:pPr>
            <a:r>
              <a:rPr lang="vi-VN" sz="1900" dirty="0">
                <a:latin typeface="+mj-lt"/>
              </a:rPr>
              <a:t>Sau khi tầng Session thực hiện xong nhiệm vụ, nó sẽ tiếp tục chuyển dữ liệu này xuống tầng Transport (Tầng 4). Tại tầng này, dữ liệu được cắt ra thành nhiều Segment và cũng làm nhiệm vụ bổ sung thêm các thông tin về phương thước vận chuyển dữ liệu để đảm bảo tính bảo mật, tin cậy khi truyền trong mô hình mạng.</a:t>
            </a:r>
          </a:p>
          <a:p>
            <a:pPr marL="285750" indent="-285750">
              <a:buFont typeface="Arial" panose="020B0604020202020204" pitchFamily="34" charset="0"/>
              <a:buChar char="•"/>
            </a:pPr>
            <a:r>
              <a:rPr lang="vi-VN" sz="1900" dirty="0">
                <a:latin typeface="+mj-lt"/>
              </a:rPr>
              <a:t>Tiếp đó, dữ liệu sẽ được chuyển xuống tầng Network (Tầng 3). Ở tầng này, các segment lại tiếp tục được cắt ra thành nhiều gói Package khác nhau và bổ sung thông tin định tuyến. Tầng Network này chức năng chính của nó là định tuyến đường đi cho gói tin chứa dữ liệu.</a:t>
            </a:r>
          </a:p>
          <a:p>
            <a:pPr marL="285750" indent="-285750">
              <a:buFont typeface="Arial" panose="020B0604020202020204" pitchFamily="34" charset="0"/>
              <a:buChar char="•"/>
            </a:pPr>
            <a:r>
              <a:rPr lang="vi-VN" sz="1900" dirty="0">
                <a:latin typeface="+mj-lt"/>
              </a:rPr>
              <a:t>Dữ liệu tiếp tục được chuyển xuống tầng Data Link (tầng 2). Tại tầng này, mỗi Package sẽ được băm nhỏ ra thành nhiều Frame và bổ sung thêm các thông tin kiểm tra gói tin chứa dữ liệu để kiểm tra ở máy nhận.</a:t>
            </a:r>
          </a:p>
          <a:p>
            <a:pPr marL="285750" indent="-285750">
              <a:buFont typeface="Arial" panose="020B0604020202020204" pitchFamily="34" charset="0"/>
              <a:buChar char="•"/>
            </a:pPr>
            <a:r>
              <a:rPr lang="vi-VN" sz="1900" dirty="0">
                <a:latin typeface="+mj-lt"/>
              </a:rPr>
              <a:t>Cuối cùng, các Frame này khi chuyển xuống tầng Physical (Tầng 1) sẽ được chuyển thành một chuỗi các bit nhị phân (0 1….) và được đưa lên cũng như phá tín hiệu trên các phương tiện truyền dẫn (dây cáp đồng, cáp quang,…) để truyền dữ liệu đến máy nhận.</a:t>
            </a:r>
          </a:p>
          <a:p>
            <a:pPr marL="285750" indent="-285750">
              <a:buFont typeface="Arial" panose="020B0604020202020204" pitchFamily="34" charset="0"/>
              <a:buChar char="•"/>
            </a:pPr>
            <a:r>
              <a:rPr lang="vi-VN" sz="1900" dirty="0">
                <a:latin typeface="+mj-lt"/>
              </a:rPr>
              <a:t>Mỗi gói tin dữ liệu khi được đưa xuống các tầng thì được gắn các header của tầng đó, riêng ở tầng 2 (Data Link), gói tin được gắn thêm FCS.</a:t>
            </a:r>
            <a:endParaRPr lang="en-US" sz="1900" dirty="0">
              <a:latin typeface="+mj-lt"/>
            </a:endParaRPr>
          </a:p>
        </p:txBody>
      </p:sp>
    </p:spTree>
    <p:extLst>
      <p:ext uri="{BB962C8B-B14F-4D97-AF65-F5344CB8AC3E}">
        <p14:creationId xmlns:p14="http://schemas.microsoft.com/office/powerpoint/2010/main" val="2816891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11508207" y="839705"/>
            <a:ext cx="899171" cy="899171"/>
            <a:chOff x="0" y="0"/>
            <a:chExt cx="6350000" cy="6350000"/>
          </a:xfrm>
          <a:solidFill>
            <a:srgbClr val="04345C"/>
          </a:solidFill>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pSp>
        <p:nvGrpSpPr>
          <p:cNvPr id="23" name="Group 23"/>
          <p:cNvGrpSpPr/>
          <p:nvPr/>
        </p:nvGrpSpPr>
        <p:grpSpPr>
          <a:xfrm>
            <a:off x="11469125" y="5812373"/>
            <a:ext cx="381000" cy="381000"/>
            <a:chOff x="0" y="0"/>
            <a:chExt cx="6350000" cy="6350000"/>
          </a:xfrm>
          <a:solidFill>
            <a:srgbClr val="04345C"/>
          </a:solidFill>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pic>
        <p:nvPicPr>
          <p:cNvPr id="25" name="Picture 2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938422">
            <a:off x="8095301" y="6250245"/>
            <a:ext cx="1241970" cy="1287015"/>
          </a:xfrm>
          <a:prstGeom prst="rect">
            <a:avLst/>
          </a:prstGeom>
        </p:spPr>
      </p:pic>
      <p:graphicFrame>
        <p:nvGraphicFramePr>
          <p:cNvPr id="2" name="Table 2">
            <a:extLst>
              <a:ext uri="{FF2B5EF4-FFF2-40B4-BE49-F238E27FC236}">
                <a16:creationId xmlns:a16="http://schemas.microsoft.com/office/drawing/2014/main" id="{C0ED8E54-B9AD-40C4-A6E0-7FCFC2CA54CB}"/>
              </a:ext>
            </a:extLst>
          </p:cNvPr>
          <p:cNvGraphicFramePr>
            <a:graphicFrameLocks noGrp="1"/>
          </p:cNvGraphicFramePr>
          <p:nvPr/>
        </p:nvGraphicFramePr>
        <p:xfrm>
          <a:off x="0" y="-17524"/>
          <a:ext cx="2336800" cy="6875525"/>
        </p:xfrm>
        <a:graphic>
          <a:graphicData uri="http://schemas.openxmlformats.org/drawingml/2006/table">
            <a:tbl>
              <a:tblPr firstRow="1" bandRow="1">
                <a:tableStyleId>{5C22544A-7EE6-4342-B048-85BDC9FD1C3A}</a:tableStyleId>
              </a:tblPr>
              <a:tblGrid>
                <a:gridCol w="2336800">
                  <a:extLst>
                    <a:ext uri="{9D8B030D-6E8A-4147-A177-3AD203B41FA5}">
                      <a16:colId xmlns:a16="http://schemas.microsoft.com/office/drawing/2014/main" val="3543755945"/>
                    </a:ext>
                  </a:extLst>
                </a:gridCol>
              </a:tblGrid>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62322984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316305316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50022161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275847854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4216306870"/>
                  </a:ext>
                </a:extLst>
              </a:tr>
            </a:tbl>
          </a:graphicData>
        </a:graphic>
      </p:graphicFrame>
      <p:pic>
        <p:nvPicPr>
          <p:cNvPr id="14" name="Picture 2" descr="Viện Điện tử Viễn thông, Bách Khoa Hà Nội - Home | Facebook">
            <a:extLst>
              <a:ext uri="{FF2B5EF4-FFF2-40B4-BE49-F238E27FC236}">
                <a16:creationId xmlns:a16="http://schemas.microsoft.com/office/drawing/2014/main" id="{96ED90C1-F4F2-44F0-AA88-7F9FDFE424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0" y="127000"/>
            <a:ext cx="1246327" cy="119734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33DAE0F9-A0EA-40C0-BA54-9C46DC41E0C2}"/>
              </a:ext>
            </a:extLst>
          </p:cNvPr>
          <p:cNvSpPr/>
          <p:nvPr/>
        </p:nvSpPr>
        <p:spPr>
          <a:xfrm>
            <a:off x="-1" y="0"/>
            <a:ext cx="23368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4F160A62-0DDD-41DA-8DE3-B3CB84BF07BD}"/>
              </a:ext>
            </a:extLst>
          </p:cNvPr>
          <p:cNvCxnSpPr>
            <a:cxnSpLocks/>
          </p:cNvCxnSpPr>
          <p:nvPr/>
        </p:nvCxnSpPr>
        <p:spPr>
          <a:xfrm>
            <a:off x="1" y="27178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A4681C-BD86-49D9-9EFD-22E16303477E}"/>
              </a:ext>
            </a:extLst>
          </p:cNvPr>
          <p:cNvCxnSpPr>
            <a:cxnSpLocks/>
          </p:cNvCxnSpPr>
          <p:nvPr/>
        </p:nvCxnSpPr>
        <p:spPr>
          <a:xfrm>
            <a:off x="1" y="13970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9B0D90-00DC-48BF-918F-E5888BD398E1}"/>
              </a:ext>
            </a:extLst>
          </p:cNvPr>
          <p:cNvCxnSpPr>
            <a:cxnSpLocks/>
          </p:cNvCxnSpPr>
          <p:nvPr/>
        </p:nvCxnSpPr>
        <p:spPr>
          <a:xfrm>
            <a:off x="0" y="40894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97BAB7-D054-4966-A2A5-49F3F58194BA}"/>
              </a:ext>
            </a:extLst>
          </p:cNvPr>
          <p:cNvCxnSpPr>
            <a:cxnSpLocks/>
          </p:cNvCxnSpPr>
          <p:nvPr/>
        </p:nvCxnSpPr>
        <p:spPr>
          <a:xfrm>
            <a:off x="0" y="546608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B84F7F7-DDF0-4AB6-87F5-82F326B64E69}"/>
              </a:ext>
            </a:extLst>
          </p:cNvPr>
          <p:cNvSpPr txBox="1"/>
          <p:nvPr/>
        </p:nvSpPr>
        <p:spPr>
          <a:xfrm>
            <a:off x="101600" y="1768209"/>
            <a:ext cx="1559271" cy="666977"/>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1.Mục đích hình hành</a:t>
            </a:r>
          </a:p>
        </p:txBody>
      </p:sp>
      <p:sp>
        <p:nvSpPr>
          <p:cNvPr id="30" name="TextBox 29">
            <a:extLst>
              <a:ext uri="{FF2B5EF4-FFF2-40B4-BE49-F238E27FC236}">
                <a16:creationId xmlns:a16="http://schemas.microsoft.com/office/drawing/2014/main" id="{E846E230-9934-4061-9604-E1975BA7A5B6}"/>
              </a:ext>
            </a:extLst>
          </p:cNvPr>
          <p:cNvSpPr txBox="1"/>
          <p:nvPr/>
        </p:nvSpPr>
        <p:spPr>
          <a:xfrm>
            <a:off x="101600" y="3105588"/>
            <a:ext cx="1981200" cy="954300"/>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2.Phân loại mạng và cấu trúc mạng</a:t>
            </a:r>
          </a:p>
        </p:txBody>
      </p:sp>
      <p:sp>
        <p:nvSpPr>
          <p:cNvPr id="31" name="TextBox 30">
            <a:extLst>
              <a:ext uri="{FF2B5EF4-FFF2-40B4-BE49-F238E27FC236}">
                <a16:creationId xmlns:a16="http://schemas.microsoft.com/office/drawing/2014/main" id="{3EF5DDE3-C684-417B-A57B-FF5A79BBD94D}"/>
              </a:ext>
            </a:extLst>
          </p:cNvPr>
          <p:cNvSpPr txBox="1"/>
          <p:nvPr/>
        </p:nvSpPr>
        <p:spPr>
          <a:xfrm>
            <a:off x="109085" y="4410066"/>
            <a:ext cx="1652727" cy="666977"/>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3. Mô hình </a:t>
            </a:r>
          </a:p>
          <a:p>
            <a:r>
              <a:rPr lang="en-US" sz="1867">
                <a:latin typeface="Arial" panose="020B0604020202020204" pitchFamily="34" charset="0"/>
                <a:cs typeface="Arial" panose="020B0604020202020204" pitchFamily="34" charset="0"/>
              </a:rPr>
              <a:t>tham chiếu</a:t>
            </a:r>
          </a:p>
        </p:txBody>
      </p:sp>
      <p:sp>
        <p:nvSpPr>
          <p:cNvPr id="32" name="TextBox 31">
            <a:extLst>
              <a:ext uri="{FF2B5EF4-FFF2-40B4-BE49-F238E27FC236}">
                <a16:creationId xmlns:a16="http://schemas.microsoft.com/office/drawing/2014/main" id="{6E30500D-7FD4-49D4-9049-7A11B8DEEC21}"/>
              </a:ext>
            </a:extLst>
          </p:cNvPr>
          <p:cNvSpPr txBox="1"/>
          <p:nvPr/>
        </p:nvSpPr>
        <p:spPr>
          <a:xfrm>
            <a:off x="112891" y="5857609"/>
            <a:ext cx="2590800" cy="666977"/>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4.Một số </a:t>
            </a:r>
          </a:p>
          <a:p>
            <a:r>
              <a:rPr lang="en-US" sz="1867">
                <a:latin typeface="Arial" panose="020B0604020202020204" pitchFamily="34" charset="0"/>
                <a:cs typeface="Arial" panose="020B0604020202020204" pitchFamily="34" charset="0"/>
              </a:rPr>
              <a:t>khái niệm</a:t>
            </a:r>
          </a:p>
        </p:txBody>
      </p:sp>
      <p:sp>
        <p:nvSpPr>
          <p:cNvPr id="16" name="Right Triangle 15">
            <a:extLst>
              <a:ext uri="{FF2B5EF4-FFF2-40B4-BE49-F238E27FC236}">
                <a16:creationId xmlns:a16="http://schemas.microsoft.com/office/drawing/2014/main" id="{3AB44396-04E7-47BE-9B8A-78A1CC081BDC}"/>
              </a:ext>
            </a:extLst>
          </p:cNvPr>
          <p:cNvSpPr/>
          <p:nvPr/>
        </p:nvSpPr>
        <p:spPr>
          <a:xfrm rot="2838922">
            <a:off x="1999395" y="1755891"/>
            <a:ext cx="674807" cy="603019"/>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TextBox 18">
            <a:extLst>
              <a:ext uri="{FF2B5EF4-FFF2-40B4-BE49-F238E27FC236}">
                <a16:creationId xmlns:a16="http://schemas.microsoft.com/office/drawing/2014/main" id="{D26F0963-5BD4-4D29-9641-1BB4A87969BB}"/>
              </a:ext>
            </a:extLst>
          </p:cNvPr>
          <p:cNvSpPr txBox="1"/>
          <p:nvPr/>
        </p:nvSpPr>
        <p:spPr>
          <a:xfrm>
            <a:off x="2787184" y="6435565"/>
            <a:ext cx="3302000" cy="297454"/>
          </a:xfrm>
          <a:prstGeom prst="rect">
            <a:avLst/>
          </a:prstGeom>
          <a:noFill/>
        </p:spPr>
        <p:txBody>
          <a:bodyPr wrap="square" rtlCol="0">
            <a:spAutoFit/>
          </a:bodyPr>
          <a:lstStyle/>
          <a:p>
            <a:r>
              <a:rPr lang="en-US" sz="1333"/>
              <a:t>CHƯƠNG 1. TỔNG QUAN MẠNG MÁY TÍNH</a:t>
            </a:r>
          </a:p>
        </p:txBody>
      </p:sp>
      <p:sp>
        <p:nvSpPr>
          <p:cNvPr id="20" name="TextBox 19">
            <a:extLst>
              <a:ext uri="{FF2B5EF4-FFF2-40B4-BE49-F238E27FC236}">
                <a16:creationId xmlns:a16="http://schemas.microsoft.com/office/drawing/2014/main" id="{79CC765E-C8E1-485E-905A-8A255098D23E}"/>
              </a:ext>
            </a:extLst>
          </p:cNvPr>
          <p:cNvSpPr txBox="1"/>
          <p:nvPr/>
        </p:nvSpPr>
        <p:spPr>
          <a:xfrm>
            <a:off x="4423243" y="460656"/>
            <a:ext cx="5791200" cy="543675"/>
          </a:xfrm>
          <a:prstGeom prst="rect">
            <a:avLst/>
          </a:prstGeom>
          <a:noFill/>
        </p:spPr>
        <p:txBody>
          <a:bodyPr wrap="square" rtlCol="0">
            <a:spAutoFit/>
          </a:bodyPr>
          <a:lstStyle/>
          <a:p>
            <a:r>
              <a:rPr lang="en-US" sz="2933" dirty="0">
                <a:latin typeface="Arial" panose="020B0604020202020204" pitchFamily="34" charset="0"/>
                <a:cs typeface="Arial" panose="020B0604020202020204" pitchFamily="34" charset="0"/>
              </a:rPr>
              <a:t>COMMUNICATION NETWORK</a:t>
            </a:r>
          </a:p>
        </p:txBody>
      </p:sp>
      <p:sp>
        <p:nvSpPr>
          <p:cNvPr id="33" name="TextBox 32">
            <a:extLst>
              <a:ext uri="{FF2B5EF4-FFF2-40B4-BE49-F238E27FC236}">
                <a16:creationId xmlns:a16="http://schemas.microsoft.com/office/drawing/2014/main" id="{1CDFE793-2EEC-40F8-AB9E-7A44A86DD3A3}"/>
              </a:ext>
            </a:extLst>
          </p:cNvPr>
          <p:cNvSpPr txBox="1"/>
          <p:nvPr/>
        </p:nvSpPr>
        <p:spPr>
          <a:xfrm>
            <a:off x="2633117" y="1266027"/>
            <a:ext cx="6132942" cy="3529492"/>
          </a:xfrm>
          <a:prstGeom prst="rect">
            <a:avLst/>
          </a:prstGeom>
          <a:noFill/>
        </p:spPr>
        <p:txBody>
          <a:bodyPr wrap="square">
            <a:spAutoFit/>
          </a:bodyPr>
          <a:lstStyle/>
          <a:p>
            <a:pPr marL="228611" indent="-228611" algn="just">
              <a:lnSpc>
                <a:spcPct val="150000"/>
              </a:lnSpc>
              <a:spcBef>
                <a:spcPts val="400"/>
              </a:spcBef>
              <a:buFont typeface="Calibri" panose="020F0502020204030204" pitchFamily="34" charset="0"/>
              <a:buChar char="-"/>
            </a:pPr>
            <a:r>
              <a:rPr lang="en-US" sz="2133" kern="100" dirty="0" err="1">
                <a:latin typeface="Arial" panose="020B0604020202020204" pitchFamily="34" charset="0"/>
                <a:ea typeface="Calibri" panose="020F0502020204030204" pitchFamily="34" charset="0"/>
                <a:cs typeface="Arial" panose="020B0604020202020204" pitchFamily="34" charset="0"/>
              </a:rPr>
              <a:t>Là</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tập</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hợp</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các</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thiết</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bị</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phần</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cứng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phần</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mềm</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và</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cơ</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sở</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hạ</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tầng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để</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cung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cấp</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các</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dịch</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vụ</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truyền</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thông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cơ</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bản</a:t>
            </a:r>
            <a:r>
              <a:rPr lang="en-US" sz="2133" kern="100" dirty="0">
                <a:latin typeface="Arial" panose="020B0604020202020204" pitchFamily="34" charset="0"/>
                <a:ea typeface="Calibri" panose="020F0502020204030204" pitchFamily="34" charset="0"/>
                <a:cs typeface="Arial" panose="020B0604020202020204" pitchFamily="34" charset="0"/>
              </a:rPr>
              <a:t>. </a:t>
            </a:r>
          </a:p>
          <a:p>
            <a:pPr marL="228611" indent="-228611" algn="just">
              <a:lnSpc>
                <a:spcPct val="150000"/>
              </a:lnSpc>
              <a:spcBef>
                <a:spcPts val="400"/>
              </a:spcBef>
              <a:buFont typeface="Calibri" panose="020F0502020204030204" pitchFamily="34" charset="0"/>
              <a:buChar char="-"/>
            </a:pPr>
            <a:r>
              <a:rPr lang="en-US" sz="2133" kern="100" dirty="0" err="1">
                <a:latin typeface="Arial" panose="020B0604020202020204" pitchFamily="34" charset="0"/>
                <a:ea typeface="Calibri" panose="020F0502020204030204" pitchFamily="34" charset="0"/>
                <a:cs typeface="Arial" panose="020B0604020202020204" pitchFamily="34" charset="0"/>
              </a:rPr>
              <a:t>Ví</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dụ</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Mạng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điện</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thoại</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mạng</a:t>
            </a:r>
            <a:r>
              <a:rPr lang="en-US" sz="2133" kern="100" dirty="0">
                <a:latin typeface="Arial" panose="020B0604020202020204" pitchFamily="34" charset="0"/>
                <a:ea typeface="Calibri" panose="020F0502020204030204" pitchFamily="34" charset="0"/>
                <a:cs typeface="Arial" panose="020B0604020202020204" pitchFamily="34" charset="0"/>
              </a:rPr>
              <a:t> di </a:t>
            </a:r>
            <a:r>
              <a:rPr lang="en-US" sz="2133" kern="100" dirty="0" err="1">
                <a:latin typeface="Arial" panose="020B0604020202020204" pitchFamily="34" charset="0"/>
                <a:ea typeface="Calibri" panose="020F0502020204030204" pitchFamily="34" charset="0"/>
                <a:cs typeface="Arial" panose="020B0604020202020204" pitchFamily="34" charset="0"/>
              </a:rPr>
              <a:t>động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mạng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máy</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tính</a:t>
            </a:r>
            <a:r>
              <a:rPr lang="en-US" sz="2133" kern="100" dirty="0">
                <a:latin typeface="Arial" panose="020B0604020202020204" pitchFamily="34" charset="0"/>
                <a:ea typeface="Calibri" panose="020F0502020204030204" pitchFamily="34" charset="0"/>
                <a:cs typeface="Arial" panose="020B0604020202020204" pitchFamily="34" charset="0"/>
              </a:rPr>
              <a:t>,..</a:t>
            </a:r>
          </a:p>
          <a:p>
            <a:pPr marL="533427" lvl="1" indent="-228611" algn="just">
              <a:lnSpc>
                <a:spcPct val="150000"/>
              </a:lnSpc>
              <a:buFont typeface="Wingdings" panose="05000000000000000000" pitchFamily="2" charset="2"/>
              <a:buChar char=""/>
            </a:pPr>
            <a:r>
              <a:rPr lang="en-US" sz="2133" kern="100" dirty="0" err="1">
                <a:latin typeface="Arial" panose="020B0604020202020204" pitchFamily="34" charset="0"/>
                <a:ea typeface="Calibri" panose="020F0502020204030204" pitchFamily="34" charset="0"/>
                <a:cs typeface="Arial" panose="020B0604020202020204" pitchFamily="34" charset="0"/>
              </a:rPr>
              <a:t>Thiết</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bị</a:t>
            </a:r>
            <a:r>
              <a:rPr lang="en-US" sz="2133" kern="100" dirty="0">
                <a:latin typeface="Arial" panose="020B0604020202020204" pitchFamily="34" charset="0"/>
                <a:ea typeface="Calibri" panose="020F0502020204030204" pitchFamily="34" charset="0"/>
                <a:cs typeface="Arial" panose="020B0604020202020204" pitchFamily="34" charset="0"/>
              </a:rPr>
              <a:t>: Switch, </a:t>
            </a:r>
            <a:r>
              <a:rPr lang="en-US" sz="2133" kern="100" dirty="0" err="1">
                <a:latin typeface="Arial" panose="020B0604020202020204" pitchFamily="34" charset="0"/>
                <a:ea typeface="Calibri" panose="020F0502020204030204" pitchFamily="34" charset="0"/>
                <a:cs typeface="Arial" panose="020B0604020202020204" pitchFamily="34" charset="0"/>
              </a:rPr>
              <a:t>rounter,multiplexer</a:t>
            </a:r>
            <a:r>
              <a:rPr lang="en-US" sz="2133" kern="100" dirty="0">
                <a:latin typeface="Arial" panose="020B0604020202020204" pitchFamily="34" charset="0"/>
                <a:ea typeface="Calibri" panose="020F0502020204030204" pitchFamily="34" charset="0"/>
                <a:cs typeface="Arial" panose="020B0604020202020204" pitchFamily="34" charset="0"/>
              </a:rPr>
              <a:t>,..</a:t>
            </a:r>
          </a:p>
          <a:p>
            <a:pPr marL="533427" lvl="1" indent="-228611" algn="just">
              <a:lnSpc>
                <a:spcPct val="150000"/>
              </a:lnSpc>
              <a:spcAft>
                <a:spcPts val="400"/>
              </a:spcAft>
              <a:buFont typeface="Wingdings" panose="05000000000000000000" pitchFamily="2" charset="2"/>
              <a:buChar char=""/>
            </a:pPr>
            <a:r>
              <a:rPr lang="en-US" sz="2133" kern="100" dirty="0" err="1">
                <a:latin typeface="Arial" panose="020B0604020202020204" pitchFamily="34" charset="0"/>
                <a:ea typeface="Calibri" panose="020F0502020204030204" pitchFamily="34" charset="0"/>
                <a:cs typeface="Arial" panose="020B0604020202020204" pitchFamily="34" charset="0"/>
              </a:rPr>
              <a:t>Cơ</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sở</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hạ</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tầng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cáp</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quang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cáp</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đồng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trục</a:t>
            </a:r>
            <a:r>
              <a:rPr lang="en-US" sz="2133" kern="100" dirty="0">
                <a:latin typeface="Arial" panose="020B0604020202020204" pitchFamily="34" charset="0"/>
                <a:ea typeface="Calibri" panose="020F0502020204030204" pitchFamily="34" charset="0"/>
                <a:cs typeface="Arial" panose="020B0604020202020204" pitchFamily="34" charset="0"/>
              </a:rPr>
              <a:t>,..</a:t>
            </a:r>
          </a:p>
        </p:txBody>
      </p:sp>
      <p:pic>
        <p:nvPicPr>
          <p:cNvPr id="2050" name="Picture 2" descr="Router và Modem khác nhau như thế nào? Cách phân biệt ra sao? -  Thegioididong.com">
            <a:extLst>
              <a:ext uri="{FF2B5EF4-FFF2-40B4-BE49-F238E27FC236}">
                <a16:creationId xmlns:a16="http://schemas.microsoft.com/office/drawing/2014/main" id="{EB2B4BCA-21BD-4A48-A44F-78A659B6F25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23910" y="5165381"/>
            <a:ext cx="1827541" cy="10279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witch mạng TP-Link TL-SG108E 8 port 1Gb - VTXVN">
            <a:extLst>
              <a:ext uri="{FF2B5EF4-FFF2-40B4-BE49-F238E27FC236}">
                <a16:creationId xmlns:a16="http://schemas.microsoft.com/office/drawing/2014/main" id="{CE13EBF5-B348-4F92-BE58-1FCD76D97B1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06368" y="5110709"/>
            <a:ext cx="1082665" cy="108266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áp quang - Imatek">
            <a:extLst>
              <a:ext uri="{FF2B5EF4-FFF2-40B4-BE49-F238E27FC236}">
                <a16:creationId xmlns:a16="http://schemas.microsoft.com/office/drawing/2014/main" id="{ECD1379D-B47F-4CF2-969E-48D17E1F483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90383" y="5263936"/>
            <a:ext cx="776209" cy="77620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áp đồng trục có những đặc điểm gì?">
            <a:extLst>
              <a:ext uri="{FF2B5EF4-FFF2-40B4-BE49-F238E27FC236}">
                <a16:creationId xmlns:a16="http://schemas.microsoft.com/office/drawing/2014/main" id="{043E63E2-265F-4D44-ADDC-B20BD82AC6F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784749" y="5161205"/>
            <a:ext cx="2431717" cy="864399"/>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a:extLst>
              <a:ext uri="{FF2B5EF4-FFF2-40B4-BE49-F238E27FC236}">
                <a16:creationId xmlns:a16="http://schemas.microsoft.com/office/drawing/2014/main" id="{C2F4F038-993D-4561-958C-72B4DD6C132E}"/>
              </a:ext>
            </a:extLst>
          </p:cNvPr>
          <p:cNvGrpSpPr/>
          <p:nvPr/>
        </p:nvGrpSpPr>
        <p:grpSpPr>
          <a:xfrm>
            <a:off x="8531075" y="2254216"/>
            <a:ext cx="3606800" cy="2512883"/>
            <a:chOff x="12796612" y="3381324"/>
            <a:chExt cx="5410200" cy="3769324"/>
          </a:xfrm>
        </p:grpSpPr>
        <p:sp>
          <p:nvSpPr>
            <p:cNvPr id="36" name="Thought Bubble: Cloud 35">
              <a:extLst>
                <a:ext uri="{FF2B5EF4-FFF2-40B4-BE49-F238E27FC236}">
                  <a16:creationId xmlns:a16="http://schemas.microsoft.com/office/drawing/2014/main" id="{1C6D47D6-7DE8-4FCE-B51F-ED35C9B064D6}"/>
                </a:ext>
              </a:extLst>
            </p:cNvPr>
            <p:cNvSpPr/>
            <p:nvPr/>
          </p:nvSpPr>
          <p:spPr>
            <a:xfrm>
              <a:off x="12796612" y="3381324"/>
              <a:ext cx="5410200" cy="3769324"/>
            </a:xfrm>
            <a:prstGeom prst="cloudCallout">
              <a:avLst>
                <a:gd name="adj1" fmla="val -32432"/>
                <a:gd name="adj2" fmla="val -91616"/>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sp>
          <p:nvSpPr>
            <p:cNvPr id="38" name="TextBox 37">
              <a:extLst>
                <a:ext uri="{FF2B5EF4-FFF2-40B4-BE49-F238E27FC236}">
                  <a16:creationId xmlns:a16="http://schemas.microsoft.com/office/drawing/2014/main" id="{ED3A0E6F-ABE2-45CD-831E-9D0A7ADA4BDF}"/>
                </a:ext>
              </a:extLst>
            </p:cNvPr>
            <p:cNvSpPr txBox="1"/>
            <p:nvPr/>
          </p:nvSpPr>
          <p:spPr>
            <a:xfrm>
              <a:off x="13487400" y="4529212"/>
              <a:ext cx="4322165" cy="1154067"/>
            </a:xfrm>
            <a:prstGeom prst="rect">
              <a:avLst/>
            </a:prstGeom>
            <a:noFill/>
          </p:spPr>
          <p:txBody>
            <a:bodyPr wrap="square" rtlCol="0">
              <a:spAutoFit/>
            </a:bodyPr>
            <a:lstStyle/>
            <a:p>
              <a:pPr algn="ctr">
                <a:lnSpc>
                  <a:spcPct val="150000"/>
                </a:lnSpc>
              </a:pPr>
              <a:r>
                <a:rPr lang="en-US" sz="2133" dirty="0" err="1">
                  <a:solidFill>
                    <a:schemeClr val="bg1"/>
                  </a:solidFill>
                  <a:latin typeface="Arial" panose="020B0604020202020204" pitchFamily="34" charset="0"/>
                  <a:cs typeface="Arial" panose="020B0604020202020204" pitchFamily="34" charset="0"/>
                </a:rPr>
                <a:t>Định</a:t>
              </a:r>
              <a:r>
                <a:rPr lang="en-US" sz="2133" dirty="0">
                  <a:solidFill>
                    <a:schemeClr val="bg1"/>
                  </a:solidFill>
                  <a:latin typeface="Arial" panose="020B0604020202020204" pitchFamily="34" charset="0"/>
                  <a:cs typeface="Arial" panose="020B0604020202020204" pitchFamily="34" charset="0"/>
                </a:rPr>
                <a:t> </a:t>
              </a:r>
              <a:r>
                <a:rPr lang="en-US" sz="2133" dirty="0" err="1">
                  <a:solidFill>
                    <a:schemeClr val="bg1"/>
                  </a:solidFill>
                  <a:latin typeface="Arial" panose="020B0604020202020204" pitchFamily="34" charset="0"/>
                  <a:cs typeface="Arial" panose="020B0604020202020204" pitchFamily="34" charset="0"/>
                </a:rPr>
                <a:t>nghĩa</a:t>
              </a:r>
              <a:endParaRPr lang="en-US" sz="2133" dirty="0">
                <a:solidFill>
                  <a:schemeClr val="bg1"/>
                </a:solidFill>
                <a:latin typeface="Arial" panose="020B0604020202020204" pitchFamily="34" charset="0"/>
                <a:cs typeface="Arial" panose="020B0604020202020204" pitchFamily="34" charset="0"/>
              </a:endParaRPr>
            </a:p>
            <a:p>
              <a:endParaRPr lang="en-US" sz="1200" dirty="0"/>
            </a:p>
          </p:txBody>
        </p:sp>
      </p:grpSp>
    </p:spTree>
    <p:extLst>
      <p:ext uri="{BB962C8B-B14F-4D97-AF65-F5344CB8AC3E}">
        <p14:creationId xmlns:p14="http://schemas.microsoft.com/office/powerpoint/2010/main" val="3189058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818C67-4159-4D40-910E-48B98FA9915E}"/>
              </a:ext>
            </a:extLst>
          </p:cNvPr>
          <p:cNvSpPr txBox="1"/>
          <p:nvPr/>
        </p:nvSpPr>
        <p:spPr>
          <a:xfrm>
            <a:off x="419100" y="342900"/>
            <a:ext cx="11401425" cy="86177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2. </a:t>
            </a:r>
            <a:r>
              <a:rPr lang="en-US" sz="2500" b="1" dirty="0" err="1">
                <a:latin typeface="Times New Roman" panose="02020603050405020304" pitchFamily="18" charset="0"/>
                <a:cs typeface="Times New Roman" panose="02020603050405020304" pitchFamily="18" charset="0"/>
              </a:rPr>
              <a:t>Quá</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trình</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nhận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dữ</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liệu</a:t>
            </a:r>
            <a:r>
              <a:rPr lang="en-US" sz="2500" b="1" dirty="0">
                <a:latin typeface="Times New Roman" panose="02020603050405020304" pitchFamily="18" charset="0"/>
                <a:cs typeface="Times New Roman" panose="02020603050405020304" pitchFamily="18" charset="0"/>
              </a:rPr>
              <a:t> (Receive Data)</a:t>
            </a:r>
          </a:p>
          <a:p>
            <a:endParaRPr lang="en-US" sz="2500" b="1" dirty="0">
              <a:latin typeface="Times New Roman" panose="02020603050405020304" pitchFamily="18" charset="0"/>
              <a:cs typeface="Times New Roman" panose="02020603050405020304" pitchFamily="18" charset="0"/>
            </a:endParaRPr>
          </a:p>
        </p:txBody>
      </p:sp>
      <p:pic>
        <p:nvPicPr>
          <p:cNvPr id="4" name="Picture 3" descr="Chart, histogram&#10;&#10;Description automatically generated">
            <a:extLst>
              <a:ext uri="{FF2B5EF4-FFF2-40B4-BE49-F238E27FC236}">
                <a16:creationId xmlns:a16="http://schemas.microsoft.com/office/drawing/2014/main" id="{49A34511-8283-4FEE-BFAE-DFF3020C6932}"/>
              </a:ext>
            </a:extLst>
          </p:cNvPr>
          <p:cNvPicPr>
            <a:picLocks noChangeAspect="1"/>
          </p:cNvPicPr>
          <p:nvPr/>
        </p:nvPicPr>
        <p:blipFill>
          <a:blip r:embed="rId2"/>
          <a:stretch>
            <a:fillRect/>
          </a:stretch>
        </p:blipFill>
        <p:spPr>
          <a:xfrm>
            <a:off x="1168400" y="1133413"/>
            <a:ext cx="8422640" cy="4759387"/>
          </a:xfrm>
          <a:prstGeom prst="rect">
            <a:avLst/>
          </a:prstGeom>
        </p:spPr>
      </p:pic>
      <p:sp>
        <p:nvSpPr>
          <p:cNvPr id="5" name="TextBox 4">
            <a:extLst>
              <a:ext uri="{FF2B5EF4-FFF2-40B4-BE49-F238E27FC236}">
                <a16:creationId xmlns:a16="http://schemas.microsoft.com/office/drawing/2014/main" id="{B46F343D-076A-4969-A1FB-BF9AAC0B620A}"/>
              </a:ext>
            </a:extLst>
          </p:cNvPr>
          <p:cNvSpPr txBox="1"/>
          <p:nvPr/>
        </p:nvSpPr>
        <p:spPr>
          <a:xfrm>
            <a:off x="1016000" y="6197600"/>
            <a:ext cx="9326880" cy="47705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Sơ</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đồ</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quá</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trình</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nhận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dữ</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liệu</a:t>
            </a:r>
            <a:r>
              <a:rPr lang="en-US" sz="25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42153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807887-AA9E-48EE-B5C3-1DE3FF29C94D}"/>
              </a:ext>
            </a:extLst>
          </p:cNvPr>
          <p:cNvSpPr txBox="1"/>
          <p:nvPr/>
        </p:nvSpPr>
        <p:spPr>
          <a:xfrm>
            <a:off x="447040" y="436880"/>
            <a:ext cx="11348720" cy="5940088"/>
          </a:xfrm>
          <a:prstGeom prst="rect">
            <a:avLst/>
          </a:prstGeom>
          <a:noFill/>
        </p:spPr>
        <p:txBody>
          <a:bodyPr wrap="square" rtlCol="0">
            <a:spAutoFit/>
          </a:bodyPr>
          <a:lstStyle/>
          <a:p>
            <a:pPr marL="285750" indent="-285750">
              <a:buFont typeface="Arial" panose="020B0604020202020204" pitchFamily="34" charset="0"/>
              <a:buChar char="•"/>
            </a:pPr>
            <a:r>
              <a:rPr lang="vi-VN" sz="2000" dirty="0">
                <a:latin typeface="+mj-lt"/>
              </a:rPr>
              <a:t>Tầng Physical (tầng 1) phía máy nhận sẽ kiểm tra quá trình đồng bộ và đưa các chuỗi bit nhị phân nhận được vào vùng đệm. Sau đó gửi thông báo cho tầng Data Link (Tầng 2) rằng dữ liệu đã được nhận.</a:t>
            </a:r>
          </a:p>
          <a:p>
            <a:pPr marL="285750" indent="-285750">
              <a:buFont typeface="Arial" panose="020B0604020202020204" pitchFamily="34" charset="0"/>
              <a:buChar char="•"/>
            </a:pPr>
            <a:r>
              <a:rPr lang="vi-VN" sz="2000" dirty="0">
                <a:latin typeface="+mj-lt"/>
              </a:rPr>
              <a:t>Tiếp đó tầng Data Link sẽ tiến hành kiểm tra các lỗi trong frame mà bên máy gửi tạo ra bằng cách kiểm tra FCS có trong gói tin được gắn bên phía máy nhận. Nếu có lỗi xảy ra thì frame đó sẽ bị hủy bỏ. Sau đó kiểm tra địa chỉ lớp Data Link (Địa chỉ MAC Address) xem có trùng với địa chỉ của máy nhận hay không. Nếu đúng thì lớp Data Link sẽ thực hiện gỡ bỏ Header của tầng Data Link để tiếp tục chuyển lên tầng Network.</a:t>
            </a:r>
          </a:p>
          <a:p>
            <a:pPr marL="285750" indent="-285750">
              <a:buFont typeface="Arial" panose="020B0604020202020204" pitchFamily="34" charset="0"/>
              <a:buChar char="•"/>
            </a:pPr>
            <a:r>
              <a:rPr lang="vi-VN" sz="2000" dirty="0">
                <a:latin typeface="+mj-lt"/>
              </a:rPr>
              <a:t>Tầng Network sẽ tiến hành kiểm tra xem địa chỉ trong gói tin này có phải là địa chỉ của máy nhận hay không. (Lưu ý: địa chỉ ở tầng này là địa chỉ IP). Nếu đúng địa chỉ máy nhận, tầng Network sẽ gỡ bỏ Header của nó và tiếp tục chuyển đến tầng Transport để tiếp tục qui trình.</a:t>
            </a:r>
          </a:p>
          <a:p>
            <a:pPr marL="285750" indent="-285750">
              <a:buFont typeface="Arial" panose="020B0604020202020204" pitchFamily="34" charset="0"/>
              <a:buChar char="•"/>
            </a:pPr>
            <a:r>
              <a:rPr lang="vi-VN" sz="2000" dirty="0">
                <a:latin typeface="+mj-lt"/>
              </a:rPr>
              <a:t>Ở tầng Transport sẽ hỗ trợ phục hồi lỗi và xử lý lỗi bằng cách gửi các gói tin ACK, NAK (gói tin dùng để phản hồi xem các gói tin chứa dữ liệu đã được gửi đến máy nhận hay chưa?). Sau khi phục hồi sửa lỗi, tầng này tiếp tục sắp xếp các thứ tự phân đoạn và đưa dữ liệu đến tầng Session.</a:t>
            </a:r>
          </a:p>
          <a:p>
            <a:pPr marL="285750" indent="-285750">
              <a:buFont typeface="Arial" panose="020B0604020202020204" pitchFamily="34" charset="0"/>
              <a:buChar char="•"/>
            </a:pPr>
            <a:r>
              <a:rPr lang="vi-VN" sz="2000" dirty="0">
                <a:latin typeface="+mj-lt"/>
              </a:rPr>
              <a:t>Tầng Session làm nhiệm vụ đảm bảo các dữ liệu trong gói tin nhận được toàn vẹn. Sau đó tiến hành gỡ bỏ Header của tầng Session và tiếp tục gửi lên ầng Presentation.</a:t>
            </a:r>
          </a:p>
          <a:p>
            <a:pPr marL="285750" indent="-285750">
              <a:buFont typeface="Arial" panose="020B0604020202020204" pitchFamily="34" charset="0"/>
              <a:buChar char="•"/>
            </a:pPr>
            <a:r>
              <a:rPr lang="vi-VN" sz="2000" dirty="0">
                <a:latin typeface="+mj-lt"/>
              </a:rPr>
              <a:t>Tầng Presentation sẽ xử lý gói tin bằng cách chuyển đối các định dạng dữ liệu cho phù hợp. Sau khi hoàn thành sẽ tiến hành gửi lên tầng Application.</a:t>
            </a:r>
          </a:p>
          <a:p>
            <a:pPr marL="285750" indent="-285750">
              <a:buFont typeface="Arial" panose="020B0604020202020204" pitchFamily="34" charset="0"/>
              <a:buChar char="•"/>
            </a:pPr>
            <a:r>
              <a:rPr lang="vi-VN" sz="2000" dirty="0">
                <a:latin typeface="+mj-lt"/>
              </a:rPr>
              <a:t>Cuối cùng, tầng Application tiến hành xử lý và gỡ bỏ Header cuối cùng. Khi đó ở máy nhận sẽ nhận được dữ liệu của gói tin được truyền đi.</a:t>
            </a:r>
            <a:endParaRPr lang="en-US" sz="2000" dirty="0">
              <a:latin typeface="+mj-lt"/>
            </a:endParaRPr>
          </a:p>
        </p:txBody>
      </p:sp>
    </p:spTree>
    <p:extLst>
      <p:ext uri="{BB962C8B-B14F-4D97-AF65-F5344CB8AC3E}">
        <p14:creationId xmlns:p14="http://schemas.microsoft.com/office/powerpoint/2010/main" val="600181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11508207" y="839705"/>
            <a:ext cx="899171" cy="899171"/>
            <a:chOff x="0" y="0"/>
            <a:chExt cx="6350000" cy="6350000"/>
          </a:xfrm>
          <a:solidFill>
            <a:srgbClr val="04345C"/>
          </a:solidFill>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pic>
        <p:nvPicPr>
          <p:cNvPr id="25" name="Picture 2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938422">
            <a:off x="8095301" y="6250245"/>
            <a:ext cx="1241970" cy="1287015"/>
          </a:xfrm>
          <a:prstGeom prst="rect">
            <a:avLst/>
          </a:prstGeom>
        </p:spPr>
      </p:pic>
      <p:graphicFrame>
        <p:nvGraphicFramePr>
          <p:cNvPr id="2" name="Table 2">
            <a:extLst>
              <a:ext uri="{FF2B5EF4-FFF2-40B4-BE49-F238E27FC236}">
                <a16:creationId xmlns:a16="http://schemas.microsoft.com/office/drawing/2014/main" id="{C0ED8E54-B9AD-40C4-A6E0-7FCFC2CA54CB}"/>
              </a:ext>
            </a:extLst>
          </p:cNvPr>
          <p:cNvGraphicFramePr>
            <a:graphicFrameLocks noGrp="1"/>
          </p:cNvGraphicFramePr>
          <p:nvPr/>
        </p:nvGraphicFramePr>
        <p:xfrm>
          <a:off x="0" y="-17524"/>
          <a:ext cx="2336800" cy="6875525"/>
        </p:xfrm>
        <a:graphic>
          <a:graphicData uri="http://schemas.openxmlformats.org/drawingml/2006/table">
            <a:tbl>
              <a:tblPr firstRow="1" bandRow="1">
                <a:tableStyleId>{5C22544A-7EE6-4342-B048-85BDC9FD1C3A}</a:tableStyleId>
              </a:tblPr>
              <a:tblGrid>
                <a:gridCol w="2336800">
                  <a:extLst>
                    <a:ext uri="{9D8B030D-6E8A-4147-A177-3AD203B41FA5}">
                      <a16:colId xmlns:a16="http://schemas.microsoft.com/office/drawing/2014/main" val="3543755945"/>
                    </a:ext>
                  </a:extLst>
                </a:gridCol>
              </a:tblGrid>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62322984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316305316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50022161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275847854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4216306870"/>
                  </a:ext>
                </a:extLst>
              </a:tr>
            </a:tbl>
          </a:graphicData>
        </a:graphic>
      </p:graphicFrame>
      <p:pic>
        <p:nvPicPr>
          <p:cNvPr id="14" name="Picture 2" descr="Viện Điện tử Viễn thông, Bách Khoa Hà Nội - Home | Facebook">
            <a:extLst>
              <a:ext uri="{FF2B5EF4-FFF2-40B4-BE49-F238E27FC236}">
                <a16:creationId xmlns:a16="http://schemas.microsoft.com/office/drawing/2014/main" id="{96ED90C1-F4F2-44F0-AA88-7F9FDFE424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0" y="127000"/>
            <a:ext cx="1246327" cy="119734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33DAE0F9-A0EA-40C0-BA54-9C46DC41E0C2}"/>
              </a:ext>
            </a:extLst>
          </p:cNvPr>
          <p:cNvSpPr/>
          <p:nvPr/>
        </p:nvSpPr>
        <p:spPr>
          <a:xfrm>
            <a:off x="-1" y="0"/>
            <a:ext cx="23368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4F160A62-0DDD-41DA-8DE3-B3CB84BF07BD}"/>
              </a:ext>
            </a:extLst>
          </p:cNvPr>
          <p:cNvCxnSpPr>
            <a:cxnSpLocks/>
          </p:cNvCxnSpPr>
          <p:nvPr/>
        </p:nvCxnSpPr>
        <p:spPr>
          <a:xfrm>
            <a:off x="1" y="27178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A4681C-BD86-49D9-9EFD-22E16303477E}"/>
              </a:ext>
            </a:extLst>
          </p:cNvPr>
          <p:cNvCxnSpPr>
            <a:cxnSpLocks/>
          </p:cNvCxnSpPr>
          <p:nvPr/>
        </p:nvCxnSpPr>
        <p:spPr>
          <a:xfrm>
            <a:off x="1" y="13970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9B0D90-00DC-48BF-918F-E5888BD398E1}"/>
              </a:ext>
            </a:extLst>
          </p:cNvPr>
          <p:cNvCxnSpPr>
            <a:cxnSpLocks/>
          </p:cNvCxnSpPr>
          <p:nvPr/>
        </p:nvCxnSpPr>
        <p:spPr>
          <a:xfrm>
            <a:off x="0" y="40894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97BAB7-D054-4966-A2A5-49F3F58194BA}"/>
              </a:ext>
            </a:extLst>
          </p:cNvPr>
          <p:cNvCxnSpPr>
            <a:cxnSpLocks/>
          </p:cNvCxnSpPr>
          <p:nvPr/>
        </p:nvCxnSpPr>
        <p:spPr>
          <a:xfrm>
            <a:off x="0" y="546608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B84F7F7-DDF0-4AB6-87F5-82F326B64E69}"/>
              </a:ext>
            </a:extLst>
          </p:cNvPr>
          <p:cNvSpPr txBox="1"/>
          <p:nvPr/>
        </p:nvSpPr>
        <p:spPr>
          <a:xfrm>
            <a:off x="101600" y="1768209"/>
            <a:ext cx="1429213" cy="666977"/>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1.Mục đích hình hành</a:t>
            </a:r>
          </a:p>
        </p:txBody>
      </p:sp>
      <p:sp>
        <p:nvSpPr>
          <p:cNvPr id="30" name="TextBox 29">
            <a:extLst>
              <a:ext uri="{FF2B5EF4-FFF2-40B4-BE49-F238E27FC236}">
                <a16:creationId xmlns:a16="http://schemas.microsoft.com/office/drawing/2014/main" id="{E846E230-9934-4061-9604-E1975BA7A5B6}"/>
              </a:ext>
            </a:extLst>
          </p:cNvPr>
          <p:cNvSpPr txBox="1"/>
          <p:nvPr/>
        </p:nvSpPr>
        <p:spPr>
          <a:xfrm>
            <a:off x="101600" y="3105588"/>
            <a:ext cx="1981200" cy="954300"/>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2.Phân loại mạng và cấu trúc mạng</a:t>
            </a:r>
          </a:p>
        </p:txBody>
      </p:sp>
      <p:sp>
        <p:nvSpPr>
          <p:cNvPr id="31" name="TextBox 30">
            <a:extLst>
              <a:ext uri="{FF2B5EF4-FFF2-40B4-BE49-F238E27FC236}">
                <a16:creationId xmlns:a16="http://schemas.microsoft.com/office/drawing/2014/main" id="{3EF5DDE3-C684-417B-A57B-FF5A79BBD94D}"/>
              </a:ext>
            </a:extLst>
          </p:cNvPr>
          <p:cNvSpPr txBox="1"/>
          <p:nvPr/>
        </p:nvSpPr>
        <p:spPr>
          <a:xfrm>
            <a:off x="101600" y="4473153"/>
            <a:ext cx="2590800" cy="666977"/>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3.Mô hình </a:t>
            </a:r>
          </a:p>
          <a:p>
            <a:r>
              <a:rPr lang="en-US" sz="1867">
                <a:latin typeface="Arial" panose="020B0604020202020204" pitchFamily="34" charset="0"/>
                <a:cs typeface="Arial" panose="020B0604020202020204" pitchFamily="34" charset="0"/>
              </a:rPr>
              <a:t>tham chiếu</a:t>
            </a:r>
          </a:p>
        </p:txBody>
      </p:sp>
      <p:sp>
        <p:nvSpPr>
          <p:cNvPr id="32" name="TextBox 31">
            <a:extLst>
              <a:ext uri="{FF2B5EF4-FFF2-40B4-BE49-F238E27FC236}">
                <a16:creationId xmlns:a16="http://schemas.microsoft.com/office/drawing/2014/main" id="{6E30500D-7FD4-49D4-9049-7A11B8DEEC21}"/>
              </a:ext>
            </a:extLst>
          </p:cNvPr>
          <p:cNvSpPr txBox="1"/>
          <p:nvPr/>
        </p:nvSpPr>
        <p:spPr>
          <a:xfrm>
            <a:off x="101600" y="5822938"/>
            <a:ext cx="1784813" cy="666977"/>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4.Một số </a:t>
            </a:r>
          </a:p>
          <a:p>
            <a:r>
              <a:rPr lang="en-US" sz="1867">
                <a:latin typeface="Arial" panose="020B0604020202020204" pitchFamily="34" charset="0"/>
                <a:cs typeface="Arial" panose="020B0604020202020204" pitchFamily="34" charset="0"/>
              </a:rPr>
              <a:t>khái niệm</a:t>
            </a:r>
          </a:p>
        </p:txBody>
      </p:sp>
      <p:sp>
        <p:nvSpPr>
          <p:cNvPr id="16" name="Right Triangle 15">
            <a:extLst>
              <a:ext uri="{FF2B5EF4-FFF2-40B4-BE49-F238E27FC236}">
                <a16:creationId xmlns:a16="http://schemas.microsoft.com/office/drawing/2014/main" id="{3AB44396-04E7-47BE-9B8A-78A1CC081BDC}"/>
              </a:ext>
            </a:extLst>
          </p:cNvPr>
          <p:cNvSpPr/>
          <p:nvPr/>
        </p:nvSpPr>
        <p:spPr>
          <a:xfrm rot="2838922">
            <a:off x="1999395" y="1755891"/>
            <a:ext cx="674807" cy="603019"/>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TextBox 18">
            <a:extLst>
              <a:ext uri="{FF2B5EF4-FFF2-40B4-BE49-F238E27FC236}">
                <a16:creationId xmlns:a16="http://schemas.microsoft.com/office/drawing/2014/main" id="{D26F0963-5BD4-4D29-9641-1BB4A87969BB}"/>
              </a:ext>
            </a:extLst>
          </p:cNvPr>
          <p:cNvSpPr txBox="1"/>
          <p:nvPr/>
        </p:nvSpPr>
        <p:spPr>
          <a:xfrm>
            <a:off x="2787184" y="6435565"/>
            <a:ext cx="3302000" cy="297454"/>
          </a:xfrm>
          <a:prstGeom prst="rect">
            <a:avLst/>
          </a:prstGeom>
          <a:noFill/>
        </p:spPr>
        <p:txBody>
          <a:bodyPr wrap="square" rtlCol="0">
            <a:spAutoFit/>
          </a:bodyPr>
          <a:lstStyle/>
          <a:p>
            <a:r>
              <a:rPr lang="en-US" sz="1333"/>
              <a:t>CHƯƠNG 1. TỔNG QUAN MẠNG MÁY TÍNH</a:t>
            </a:r>
          </a:p>
        </p:txBody>
      </p:sp>
      <p:sp>
        <p:nvSpPr>
          <p:cNvPr id="20" name="TextBox 19">
            <a:extLst>
              <a:ext uri="{FF2B5EF4-FFF2-40B4-BE49-F238E27FC236}">
                <a16:creationId xmlns:a16="http://schemas.microsoft.com/office/drawing/2014/main" id="{79CC765E-C8E1-485E-905A-8A255098D23E}"/>
              </a:ext>
            </a:extLst>
          </p:cNvPr>
          <p:cNvSpPr txBox="1"/>
          <p:nvPr/>
        </p:nvSpPr>
        <p:spPr>
          <a:xfrm>
            <a:off x="4423243" y="460656"/>
            <a:ext cx="5791200" cy="543675"/>
          </a:xfrm>
          <a:prstGeom prst="rect">
            <a:avLst/>
          </a:prstGeom>
          <a:noFill/>
        </p:spPr>
        <p:txBody>
          <a:bodyPr wrap="square" rtlCol="0">
            <a:spAutoFit/>
          </a:bodyPr>
          <a:lstStyle/>
          <a:p>
            <a:r>
              <a:rPr lang="en-US" sz="2933">
                <a:latin typeface="Arial" panose="020B0604020202020204" pitchFamily="34" charset="0"/>
                <a:cs typeface="Arial" panose="020B0604020202020204" pitchFamily="34" charset="0"/>
              </a:rPr>
              <a:t>COMMUNICATION NETWORK</a:t>
            </a:r>
          </a:p>
        </p:txBody>
      </p:sp>
      <p:sp>
        <p:nvSpPr>
          <p:cNvPr id="33" name="TextBox 32">
            <a:extLst>
              <a:ext uri="{FF2B5EF4-FFF2-40B4-BE49-F238E27FC236}">
                <a16:creationId xmlns:a16="http://schemas.microsoft.com/office/drawing/2014/main" id="{1CDFE793-2EEC-40F8-AB9E-7A44A86DD3A3}"/>
              </a:ext>
            </a:extLst>
          </p:cNvPr>
          <p:cNvSpPr txBox="1"/>
          <p:nvPr/>
        </p:nvSpPr>
        <p:spPr>
          <a:xfrm>
            <a:off x="2355514" y="1466458"/>
            <a:ext cx="6132942" cy="3806363"/>
          </a:xfrm>
          <a:prstGeom prst="rect">
            <a:avLst/>
          </a:prstGeom>
          <a:noFill/>
        </p:spPr>
        <p:txBody>
          <a:bodyPr wrap="square">
            <a:spAutoFit/>
          </a:bodyPr>
          <a:lstStyle/>
          <a:p>
            <a:pPr marL="914446" indent="-304815" algn="just">
              <a:lnSpc>
                <a:spcPct val="120000"/>
              </a:lnSpc>
              <a:spcBef>
                <a:spcPts val="400"/>
              </a:spcBef>
              <a:buFont typeface="Wingdings" panose="05000000000000000000" pitchFamily="2" charset="2"/>
              <a:buChar char="§"/>
            </a:pPr>
            <a:r>
              <a:rPr lang="en-US" sz="2133" kern="100" dirty="0">
                <a:latin typeface="Arial" panose="020B0604020202020204" pitchFamily="34" charset="0"/>
                <a:ea typeface="Calibri" panose="020F0502020204030204" pitchFamily="34" charset="0"/>
                <a:cs typeface="Arial" panose="020B0604020202020204" pitchFamily="34" charset="0"/>
              </a:rPr>
              <a:t>Cho </a:t>
            </a:r>
            <a:r>
              <a:rPr lang="en-US" sz="2133" kern="100" dirty="0" err="1">
                <a:latin typeface="Arial" panose="020B0604020202020204" pitchFamily="34" charset="0"/>
                <a:ea typeface="Calibri" panose="020F0502020204030204" pitchFamily="34" charset="0"/>
                <a:cs typeface="Arial" panose="020B0604020202020204" pitchFamily="34" charset="0"/>
              </a:rPr>
              <a:t>phép</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trao</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đổi</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thông</a:t>
            </a:r>
            <a:r>
              <a:rPr lang="en-US" sz="2133" kern="100" dirty="0">
                <a:latin typeface="Arial" panose="020B0604020202020204" pitchFamily="34" charset="0"/>
                <a:ea typeface="Calibri" panose="020F0502020204030204" pitchFamily="34" charset="0"/>
                <a:cs typeface="Arial" panose="020B0604020202020204" pitchFamily="34" charset="0"/>
              </a:rPr>
              <a:t> tin </a:t>
            </a:r>
            <a:r>
              <a:rPr lang="en-US" sz="2133" kern="100" dirty="0" err="1">
                <a:latin typeface="Arial" panose="020B0604020202020204" pitchFamily="34" charset="0"/>
                <a:ea typeface="Calibri" panose="020F0502020204030204" pitchFamily="34" charset="0"/>
                <a:cs typeface="Arial" panose="020B0604020202020204" pitchFamily="34" charset="0"/>
              </a:rPr>
              <a:t>giữa</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các</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người</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sử</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dụng</a:t>
            </a:r>
            <a:r>
              <a:rPr lang="en-US" sz="2133" kern="100" dirty="0">
                <a:latin typeface="Arial" panose="020B0604020202020204" pitchFamily="34" charset="0"/>
                <a:ea typeface="Calibri" panose="020F0502020204030204" pitchFamily="34" charset="0"/>
                <a:cs typeface="Arial" panose="020B0604020202020204" pitchFamily="34" charset="0"/>
              </a:rPr>
              <a:t> ở </a:t>
            </a:r>
            <a:r>
              <a:rPr lang="en-US" sz="2133" kern="100" dirty="0" err="1">
                <a:latin typeface="Arial" panose="020B0604020202020204" pitchFamily="34" charset="0"/>
                <a:ea typeface="Calibri" panose="020F0502020204030204" pitchFamily="34" charset="0"/>
                <a:cs typeface="Arial" panose="020B0604020202020204" pitchFamily="34" charset="0"/>
              </a:rPr>
              <a:t>các</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vị</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trí</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địa</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lý</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khác</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nhau</a:t>
            </a:r>
            <a:endParaRPr lang="en-US" sz="2133" kern="100" dirty="0">
              <a:latin typeface="Arial" panose="020B0604020202020204" pitchFamily="34" charset="0"/>
              <a:ea typeface="Calibri" panose="020F0502020204030204" pitchFamily="34" charset="0"/>
              <a:cs typeface="Arial" panose="020B0604020202020204" pitchFamily="34" charset="0"/>
            </a:endParaRPr>
          </a:p>
          <a:p>
            <a:pPr marL="914446" indent="-304815" algn="just">
              <a:lnSpc>
                <a:spcPct val="120000"/>
              </a:lnSpc>
              <a:spcBef>
                <a:spcPts val="400"/>
              </a:spcBef>
              <a:buFont typeface="Wingdings" panose="05000000000000000000" pitchFamily="2" charset="2"/>
              <a:buChar char="§"/>
            </a:pPr>
            <a:endParaRPr lang="en-US" sz="2133" kern="100" dirty="0">
              <a:latin typeface="Arial" panose="020B0604020202020204" pitchFamily="34" charset="0"/>
              <a:ea typeface="Calibri" panose="020F0502020204030204" pitchFamily="34" charset="0"/>
              <a:cs typeface="Arial" panose="020B0604020202020204" pitchFamily="34" charset="0"/>
            </a:endParaRPr>
          </a:p>
          <a:p>
            <a:pPr marL="914446" indent="-304815" algn="just">
              <a:lnSpc>
                <a:spcPct val="120000"/>
              </a:lnSpc>
              <a:spcBef>
                <a:spcPts val="400"/>
              </a:spcBef>
              <a:buFont typeface="Wingdings" panose="05000000000000000000" pitchFamily="2" charset="2"/>
              <a:buChar char="§"/>
            </a:pPr>
            <a:endParaRPr lang="en-US" sz="2133" kern="100" dirty="0">
              <a:latin typeface="Arial" panose="020B0604020202020204" pitchFamily="34" charset="0"/>
              <a:ea typeface="Calibri" panose="020F0502020204030204" pitchFamily="34" charset="0"/>
              <a:cs typeface="Arial" panose="020B0604020202020204" pitchFamily="34" charset="0"/>
            </a:endParaRPr>
          </a:p>
          <a:p>
            <a:pPr marL="914446" indent="-304815" algn="just">
              <a:lnSpc>
                <a:spcPct val="120000"/>
              </a:lnSpc>
              <a:spcBef>
                <a:spcPts val="400"/>
              </a:spcBef>
              <a:buFont typeface="Wingdings" panose="05000000000000000000" pitchFamily="2" charset="2"/>
              <a:buChar char="§"/>
            </a:pPr>
            <a:endParaRPr lang="en-US" sz="2133" kern="100" dirty="0">
              <a:latin typeface="Arial" panose="020B0604020202020204" pitchFamily="34" charset="0"/>
              <a:ea typeface="Calibri" panose="020F0502020204030204" pitchFamily="34" charset="0"/>
              <a:cs typeface="Arial" panose="020B0604020202020204" pitchFamily="34" charset="0"/>
            </a:endParaRPr>
          </a:p>
          <a:p>
            <a:pPr marL="609630" algn="just">
              <a:lnSpc>
                <a:spcPct val="120000"/>
              </a:lnSpc>
              <a:spcBef>
                <a:spcPts val="400"/>
              </a:spcBef>
            </a:pPr>
            <a:endParaRPr lang="en-US" sz="2133" kern="100" dirty="0">
              <a:latin typeface="Arial" panose="020B0604020202020204" pitchFamily="34" charset="0"/>
              <a:ea typeface="Calibri" panose="020F0502020204030204" pitchFamily="34" charset="0"/>
              <a:cs typeface="Arial" panose="020B0604020202020204" pitchFamily="34" charset="0"/>
            </a:endParaRPr>
          </a:p>
          <a:p>
            <a:pPr marL="914446" indent="-304815" algn="just">
              <a:lnSpc>
                <a:spcPct val="120000"/>
              </a:lnSpc>
              <a:spcAft>
                <a:spcPts val="400"/>
              </a:spcAft>
              <a:buFont typeface="Wingdings" panose="05000000000000000000" pitchFamily="2" charset="2"/>
              <a:buChar char="§"/>
            </a:pPr>
            <a:r>
              <a:rPr lang="en-US" sz="2133" kern="100" dirty="0" err="1">
                <a:latin typeface="Arial" panose="020B0604020202020204" pitchFamily="34" charset="0"/>
                <a:ea typeface="Calibri" panose="020F0502020204030204" pitchFamily="34" charset="0"/>
                <a:cs typeface="Arial" panose="020B0604020202020204" pitchFamily="34" charset="0"/>
              </a:rPr>
              <a:t>Ứng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dụng</a:t>
            </a:r>
            <a:r>
              <a:rPr lang="en-US" sz="2133" kern="100" dirty="0">
                <a:latin typeface="Arial" panose="020B0604020202020204" pitchFamily="34" charset="0"/>
                <a:ea typeface="Calibri" panose="020F0502020204030204" pitchFamily="34" charset="0"/>
                <a:cs typeface="Arial" panose="020B0604020202020204" pitchFamily="34" charset="0"/>
              </a:rPr>
              <a:t>: Email, Web browser, Audio- video Streaming,.. </a:t>
            </a:r>
          </a:p>
        </p:txBody>
      </p:sp>
      <p:pic>
        <p:nvPicPr>
          <p:cNvPr id="6" name="Picture 5">
            <a:extLst>
              <a:ext uri="{FF2B5EF4-FFF2-40B4-BE49-F238E27FC236}">
                <a16:creationId xmlns:a16="http://schemas.microsoft.com/office/drawing/2014/main" id="{D6D90640-2A5F-4D68-8918-23876B1DB30B}"/>
              </a:ext>
            </a:extLst>
          </p:cNvPr>
          <p:cNvPicPr>
            <a:picLocks noChangeAspect="1"/>
          </p:cNvPicPr>
          <p:nvPr/>
        </p:nvPicPr>
        <p:blipFill>
          <a:blip r:embed="rId5"/>
          <a:stretch>
            <a:fillRect/>
          </a:stretch>
        </p:blipFill>
        <p:spPr>
          <a:xfrm>
            <a:off x="4017634" y="2717800"/>
            <a:ext cx="3987800" cy="1466850"/>
          </a:xfrm>
          <a:prstGeom prst="rect">
            <a:avLst/>
          </a:prstGeom>
        </p:spPr>
      </p:pic>
      <p:grpSp>
        <p:nvGrpSpPr>
          <p:cNvPr id="10" name="Group 9">
            <a:extLst>
              <a:ext uri="{FF2B5EF4-FFF2-40B4-BE49-F238E27FC236}">
                <a16:creationId xmlns:a16="http://schemas.microsoft.com/office/drawing/2014/main" id="{6444B382-6F87-4405-9774-F5E1F2C5A6AB}"/>
              </a:ext>
            </a:extLst>
          </p:cNvPr>
          <p:cNvGrpSpPr/>
          <p:nvPr/>
        </p:nvGrpSpPr>
        <p:grpSpPr>
          <a:xfrm>
            <a:off x="8531075" y="2254216"/>
            <a:ext cx="3606800" cy="2512883"/>
            <a:chOff x="12796612" y="3381324"/>
            <a:chExt cx="5410200" cy="3769324"/>
          </a:xfrm>
        </p:grpSpPr>
        <p:sp>
          <p:nvSpPr>
            <p:cNvPr id="8" name="Thought Bubble: Cloud 7">
              <a:extLst>
                <a:ext uri="{FF2B5EF4-FFF2-40B4-BE49-F238E27FC236}">
                  <a16:creationId xmlns:a16="http://schemas.microsoft.com/office/drawing/2014/main" id="{CB7B5FFD-5259-4267-AD3E-EBFF223CCCEA}"/>
                </a:ext>
              </a:extLst>
            </p:cNvPr>
            <p:cNvSpPr/>
            <p:nvPr/>
          </p:nvSpPr>
          <p:spPr>
            <a:xfrm>
              <a:off x="12796612" y="3381324"/>
              <a:ext cx="5410200" cy="3769324"/>
            </a:xfrm>
            <a:prstGeom prst="cloudCallout">
              <a:avLst>
                <a:gd name="adj1" fmla="val -32432"/>
                <a:gd name="adj2" fmla="val -91616"/>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sp>
          <p:nvSpPr>
            <p:cNvPr id="9" name="TextBox 8">
              <a:extLst>
                <a:ext uri="{FF2B5EF4-FFF2-40B4-BE49-F238E27FC236}">
                  <a16:creationId xmlns:a16="http://schemas.microsoft.com/office/drawing/2014/main" id="{81564EF9-105E-4F9A-A763-85EF029F2FE8}"/>
                </a:ext>
              </a:extLst>
            </p:cNvPr>
            <p:cNvSpPr txBox="1"/>
            <p:nvPr/>
          </p:nvSpPr>
          <p:spPr>
            <a:xfrm>
              <a:off x="13487400" y="4529212"/>
              <a:ext cx="4322165" cy="1892634"/>
            </a:xfrm>
            <a:prstGeom prst="rect">
              <a:avLst/>
            </a:prstGeom>
            <a:noFill/>
          </p:spPr>
          <p:txBody>
            <a:bodyPr wrap="square" rtlCol="0">
              <a:spAutoFit/>
            </a:bodyPr>
            <a:lstStyle/>
            <a:p>
              <a:pPr algn="ctr">
                <a:lnSpc>
                  <a:spcPct val="150000"/>
                </a:lnSpc>
              </a:pPr>
              <a:r>
                <a:rPr lang="en-US" sz="2133" dirty="0">
                  <a:solidFill>
                    <a:schemeClr val="bg1"/>
                  </a:solidFill>
                  <a:latin typeface="Arial" panose="020B0604020202020204" pitchFamily="34" charset="0"/>
                  <a:cs typeface="Arial" panose="020B0604020202020204" pitchFamily="34" charset="0"/>
                </a:rPr>
                <a:t>COMMUNICATION SERVICES</a:t>
              </a:r>
            </a:p>
            <a:p>
              <a:endParaRPr lang="en-US" sz="1200" dirty="0"/>
            </a:p>
          </p:txBody>
        </p:sp>
      </p:grpSp>
    </p:spTree>
    <p:extLst>
      <p:ext uri="{BB962C8B-B14F-4D97-AF65-F5344CB8AC3E}">
        <p14:creationId xmlns:p14="http://schemas.microsoft.com/office/powerpoint/2010/main" val="890485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11520159" y="1954695"/>
            <a:ext cx="899171" cy="899171"/>
            <a:chOff x="0" y="0"/>
            <a:chExt cx="6350000" cy="6350000"/>
          </a:xfrm>
          <a:solidFill>
            <a:srgbClr val="04345C"/>
          </a:solidFill>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pSp>
        <p:nvGrpSpPr>
          <p:cNvPr id="23" name="Group 23"/>
          <p:cNvGrpSpPr/>
          <p:nvPr/>
        </p:nvGrpSpPr>
        <p:grpSpPr>
          <a:xfrm>
            <a:off x="2133599" y="1150621"/>
            <a:ext cx="381000" cy="381000"/>
            <a:chOff x="0" y="0"/>
            <a:chExt cx="6350000" cy="6350000"/>
          </a:xfrm>
          <a:solidFill>
            <a:srgbClr val="04345C"/>
          </a:solidFill>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pic>
        <p:nvPicPr>
          <p:cNvPr id="25" name="Picture 2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938422">
            <a:off x="11260543" y="5894463"/>
            <a:ext cx="1241970" cy="1287015"/>
          </a:xfrm>
          <a:prstGeom prst="rect">
            <a:avLst/>
          </a:prstGeom>
        </p:spPr>
      </p:pic>
      <p:graphicFrame>
        <p:nvGraphicFramePr>
          <p:cNvPr id="2" name="Table 2">
            <a:extLst>
              <a:ext uri="{FF2B5EF4-FFF2-40B4-BE49-F238E27FC236}">
                <a16:creationId xmlns:a16="http://schemas.microsoft.com/office/drawing/2014/main" id="{C0ED8E54-B9AD-40C4-A6E0-7FCFC2CA54CB}"/>
              </a:ext>
            </a:extLst>
          </p:cNvPr>
          <p:cNvGraphicFramePr>
            <a:graphicFrameLocks noGrp="1"/>
          </p:cNvGraphicFramePr>
          <p:nvPr/>
        </p:nvGraphicFramePr>
        <p:xfrm>
          <a:off x="0" y="-17524"/>
          <a:ext cx="2336800" cy="6875525"/>
        </p:xfrm>
        <a:graphic>
          <a:graphicData uri="http://schemas.openxmlformats.org/drawingml/2006/table">
            <a:tbl>
              <a:tblPr firstRow="1" bandRow="1">
                <a:tableStyleId>{5C22544A-7EE6-4342-B048-85BDC9FD1C3A}</a:tableStyleId>
              </a:tblPr>
              <a:tblGrid>
                <a:gridCol w="2336800">
                  <a:extLst>
                    <a:ext uri="{9D8B030D-6E8A-4147-A177-3AD203B41FA5}">
                      <a16:colId xmlns:a16="http://schemas.microsoft.com/office/drawing/2014/main" val="3543755945"/>
                    </a:ext>
                  </a:extLst>
                </a:gridCol>
              </a:tblGrid>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62322984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316305316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50022161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275847854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4216306870"/>
                  </a:ext>
                </a:extLst>
              </a:tr>
            </a:tbl>
          </a:graphicData>
        </a:graphic>
      </p:graphicFrame>
      <p:pic>
        <p:nvPicPr>
          <p:cNvPr id="14" name="Picture 2" descr="Viện Điện tử Viễn thông, Bách Khoa Hà Nội - Home | Facebook">
            <a:extLst>
              <a:ext uri="{FF2B5EF4-FFF2-40B4-BE49-F238E27FC236}">
                <a16:creationId xmlns:a16="http://schemas.microsoft.com/office/drawing/2014/main" id="{96ED90C1-F4F2-44F0-AA88-7F9FDFE424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0" y="127000"/>
            <a:ext cx="1246327" cy="119734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33DAE0F9-A0EA-40C0-BA54-9C46DC41E0C2}"/>
              </a:ext>
            </a:extLst>
          </p:cNvPr>
          <p:cNvSpPr/>
          <p:nvPr/>
        </p:nvSpPr>
        <p:spPr>
          <a:xfrm>
            <a:off x="-1" y="0"/>
            <a:ext cx="23368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4F160A62-0DDD-41DA-8DE3-B3CB84BF07BD}"/>
              </a:ext>
            </a:extLst>
          </p:cNvPr>
          <p:cNvCxnSpPr>
            <a:cxnSpLocks/>
          </p:cNvCxnSpPr>
          <p:nvPr/>
        </p:nvCxnSpPr>
        <p:spPr>
          <a:xfrm>
            <a:off x="1" y="27178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A4681C-BD86-49D9-9EFD-22E16303477E}"/>
              </a:ext>
            </a:extLst>
          </p:cNvPr>
          <p:cNvCxnSpPr>
            <a:cxnSpLocks/>
          </p:cNvCxnSpPr>
          <p:nvPr/>
        </p:nvCxnSpPr>
        <p:spPr>
          <a:xfrm>
            <a:off x="1" y="13970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9B0D90-00DC-48BF-918F-E5888BD398E1}"/>
              </a:ext>
            </a:extLst>
          </p:cNvPr>
          <p:cNvCxnSpPr>
            <a:cxnSpLocks/>
          </p:cNvCxnSpPr>
          <p:nvPr/>
        </p:nvCxnSpPr>
        <p:spPr>
          <a:xfrm>
            <a:off x="0" y="40894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97BAB7-D054-4966-A2A5-49F3F58194BA}"/>
              </a:ext>
            </a:extLst>
          </p:cNvPr>
          <p:cNvCxnSpPr>
            <a:cxnSpLocks/>
          </p:cNvCxnSpPr>
          <p:nvPr/>
        </p:nvCxnSpPr>
        <p:spPr>
          <a:xfrm>
            <a:off x="0" y="546608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B84F7F7-DDF0-4AB6-87F5-82F326B64E69}"/>
              </a:ext>
            </a:extLst>
          </p:cNvPr>
          <p:cNvSpPr txBox="1"/>
          <p:nvPr/>
        </p:nvSpPr>
        <p:spPr>
          <a:xfrm>
            <a:off x="101600" y="1768209"/>
            <a:ext cx="1473200" cy="666977"/>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1.Mục đích hình hành</a:t>
            </a:r>
          </a:p>
        </p:txBody>
      </p:sp>
      <p:sp>
        <p:nvSpPr>
          <p:cNvPr id="30" name="TextBox 29">
            <a:extLst>
              <a:ext uri="{FF2B5EF4-FFF2-40B4-BE49-F238E27FC236}">
                <a16:creationId xmlns:a16="http://schemas.microsoft.com/office/drawing/2014/main" id="{E846E230-9934-4061-9604-E1975BA7A5B6}"/>
              </a:ext>
            </a:extLst>
          </p:cNvPr>
          <p:cNvSpPr txBox="1"/>
          <p:nvPr/>
        </p:nvSpPr>
        <p:spPr>
          <a:xfrm>
            <a:off x="110565" y="2970971"/>
            <a:ext cx="1515636" cy="1241622"/>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2.Phân loại </a:t>
            </a:r>
          </a:p>
          <a:p>
            <a:r>
              <a:rPr lang="en-US" sz="1867">
                <a:latin typeface="Arial" panose="020B0604020202020204" pitchFamily="34" charset="0"/>
                <a:cs typeface="Arial" panose="020B0604020202020204" pitchFamily="34" charset="0"/>
              </a:rPr>
              <a:t>mạng và cấu trúc mạng</a:t>
            </a:r>
          </a:p>
        </p:txBody>
      </p:sp>
      <p:sp>
        <p:nvSpPr>
          <p:cNvPr id="31" name="TextBox 30">
            <a:extLst>
              <a:ext uri="{FF2B5EF4-FFF2-40B4-BE49-F238E27FC236}">
                <a16:creationId xmlns:a16="http://schemas.microsoft.com/office/drawing/2014/main" id="{3EF5DDE3-C684-417B-A57B-FF5A79BBD94D}"/>
              </a:ext>
            </a:extLst>
          </p:cNvPr>
          <p:cNvSpPr txBox="1"/>
          <p:nvPr/>
        </p:nvSpPr>
        <p:spPr>
          <a:xfrm>
            <a:off x="101600" y="4437142"/>
            <a:ext cx="2590800" cy="666977"/>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3.Mô hình </a:t>
            </a:r>
          </a:p>
          <a:p>
            <a:r>
              <a:rPr lang="en-US" sz="1867">
                <a:latin typeface="Arial" panose="020B0604020202020204" pitchFamily="34" charset="0"/>
                <a:cs typeface="Arial" panose="020B0604020202020204" pitchFamily="34" charset="0"/>
              </a:rPr>
              <a:t>tham chiếu</a:t>
            </a:r>
          </a:p>
        </p:txBody>
      </p:sp>
      <p:sp>
        <p:nvSpPr>
          <p:cNvPr id="32" name="TextBox 31">
            <a:extLst>
              <a:ext uri="{FF2B5EF4-FFF2-40B4-BE49-F238E27FC236}">
                <a16:creationId xmlns:a16="http://schemas.microsoft.com/office/drawing/2014/main" id="{6E30500D-7FD4-49D4-9049-7A11B8DEEC21}"/>
              </a:ext>
            </a:extLst>
          </p:cNvPr>
          <p:cNvSpPr txBox="1"/>
          <p:nvPr/>
        </p:nvSpPr>
        <p:spPr>
          <a:xfrm>
            <a:off x="101600" y="5865971"/>
            <a:ext cx="1652727" cy="666977"/>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4.Một số </a:t>
            </a:r>
          </a:p>
          <a:p>
            <a:r>
              <a:rPr lang="en-US" sz="1867">
                <a:latin typeface="Arial" panose="020B0604020202020204" pitchFamily="34" charset="0"/>
                <a:cs typeface="Arial" panose="020B0604020202020204" pitchFamily="34" charset="0"/>
              </a:rPr>
              <a:t>khái niệm</a:t>
            </a:r>
          </a:p>
        </p:txBody>
      </p:sp>
      <p:sp>
        <p:nvSpPr>
          <p:cNvPr id="16" name="Right Triangle 15">
            <a:extLst>
              <a:ext uri="{FF2B5EF4-FFF2-40B4-BE49-F238E27FC236}">
                <a16:creationId xmlns:a16="http://schemas.microsoft.com/office/drawing/2014/main" id="{3AB44396-04E7-47BE-9B8A-78A1CC081BDC}"/>
              </a:ext>
            </a:extLst>
          </p:cNvPr>
          <p:cNvSpPr/>
          <p:nvPr/>
        </p:nvSpPr>
        <p:spPr>
          <a:xfrm rot="2945554">
            <a:off x="1999395" y="3089916"/>
            <a:ext cx="674807" cy="603019"/>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TextBox 18">
            <a:extLst>
              <a:ext uri="{FF2B5EF4-FFF2-40B4-BE49-F238E27FC236}">
                <a16:creationId xmlns:a16="http://schemas.microsoft.com/office/drawing/2014/main" id="{D26F0963-5BD4-4D29-9641-1BB4A87969BB}"/>
              </a:ext>
            </a:extLst>
          </p:cNvPr>
          <p:cNvSpPr txBox="1"/>
          <p:nvPr/>
        </p:nvSpPr>
        <p:spPr>
          <a:xfrm>
            <a:off x="2787184" y="6435565"/>
            <a:ext cx="3302000" cy="297454"/>
          </a:xfrm>
          <a:prstGeom prst="rect">
            <a:avLst/>
          </a:prstGeom>
          <a:noFill/>
        </p:spPr>
        <p:txBody>
          <a:bodyPr wrap="square" rtlCol="0">
            <a:spAutoFit/>
          </a:bodyPr>
          <a:lstStyle/>
          <a:p>
            <a:r>
              <a:rPr lang="en-US" sz="1333"/>
              <a:t>CHƯƠNG 1. TỔNG QUAN MẠNG MÁY TÍNH</a:t>
            </a:r>
          </a:p>
        </p:txBody>
      </p:sp>
      <p:sp>
        <p:nvSpPr>
          <p:cNvPr id="20" name="TextBox 19">
            <a:extLst>
              <a:ext uri="{FF2B5EF4-FFF2-40B4-BE49-F238E27FC236}">
                <a16:creationId xmlns:a16="http://schemas.microsoft.com/office/drawing/2014/main" id="{79CC765E-C8E1-485E-905A-8A255098D23E}"/>
              </a:ext>
            </a:extLst>
          </p:cNvPr>
          <p:cNvSpPr txBox="1"/>
          <p:nvPr/>
        </p:nvSpPr>
        <p:spPr>
          <a:xfrm>
            <a:off x="5860283" y="180094"/>
            <a:ext cx="2115016" cy="995016"/>
          </a:xfrm>
          <a:prstGeom prst="rect">
            <a:avLst/>
          </a:prstGeom>
          <a:noFill/>
        </p:spPr>
        <p:txBody>
          <a:bodyPr wrap="square" rtlCol="0">
            <a:spAutoFit/>
          </a:bodyPr>
          <a:lstStyle/>
          <a:p>
            <a:r>
              <a:rPr lang="en-US" sz="2933" dirty="0">
                <a:latin typeface="Arial" panose="020B0604020202020204" pitchFamily="34" charset="0"/>
                <a:cs typeface="Arial" panose="020B0604020202020204" pitchFamily="34" charset="0"/>
              </a:rPr>
              <a:t>PHÂN LOẠI</a:t>
            </a:r>
          </a:p>
        </p:txBody>
      </p:sp>
      <p:grpSp>
        <p:nvGrpSpPr>
          <p:cNvPr id="26" name="Group 25">
            <a:extLst>
              <a:ext uri="{FF2B5EF4-FFF2-40B4-BE49-F238E27FC236}">
                <a16:creationId xmlns:a16="http://schemas.microsoft.com/office/drawing/2014/main" id="{E4B8BD52-BBF7-4F52-B411-CDE305B6DF1F}"/>
              </a:ext>
            </a:extLst>
          </p:cNvPr>
          <p:cNvGrpSpPr/>
          <p:nvPr/>
        </p:nvGrpSpPr>
        <p:grpSpPr>
          <a:xfrm>
            <a:off x="5532533" y="1232806"/>
            <a:ext cx="2761034" cy="1583520"/>
            <a:chOff x="8534400" y="2297431"/>
            <a:chExt cx="4141551" cy="2375280"/>
          </a:xfrm>
          <a:solidFill>
            <a:schemeClr val="tx2"/>
          </a:solidFill>
        </p:grpSpPr>
        <p:sp>
          <p:nvSpPr>
            <p:cNvPr id="3" name="Cloud 2">
              <a:extLst>
                <a:ext uri="{FF2B5EF4-FFF2-40B4-BE49-F238E27FC236}">
                  <a16:creationId xmlns:a16="http://schemas.microsoft.com/office/drawing/2014/main" id="{1D22A863-09F6-49BB-BD27-43BF617CAF8B}"/>
                </a:ext>
              </a:extLst>
            </p:cNvPr>
            <p:cNvSpPr/>
            <p:nvPr/>
          </p:nvSpPr>
          <p:spPr>
            <a:xfrm>
              <a:off x="8534400" y="2297431"/>
              <a:ext cx="4141551" cy="2375280"/>
            </a:xfrm>
            <a:prstGeom prst="clou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TextBox 3">
              <a:extLst>
                <a:ext uri="{FF2B5EF4-FFF2-40B4-BE49-F238E27FC236}">
                  <a16:creationId xmlns:a16="http://schemas.microsoft.com/office/drawing/2014/main" id="{4FEC3557-7B4E-419A-84AA-3585D3D72ECF}"/>
                </a:ext>
              </a:extLst>
            </p:cNvPr>
            <p:cNvSpPr txBox="1"/>
            <p:nvPr/>
          </p:nvSpPr>
          <p:spPr>
            <a:xfrm>
              <a:off x="9825389" y="3100231"/>
              <a:ext cx="2057400" cy="815513"/>
            </a:xfrm>
            <a:prstGeom prst="rect">
              <a:avLst/>
            </a:prstGeom>
            <a:grpFill/>
          </p:spPr>
          <p:txBody>
            <a:bodyPr wrap="square" rtlCol="0">
              <a:spAutoFit/>
            </a:bodyPr>
            <a:lstStyle/>
            <a:p>
              <a:r>
                <a:rPr lang="en-US" sz="2933" dirty="0">
                  <a:solidFill>
                    <a:schemeClr val="bg1"/>
                  </a:solidFill>
                </a:rPr>
                <a:t>MẠNG</a:t>
              </a:r>
            </a:p>
          </p:txBody>
        </p:sp>
      </p:grpSp>
      <p:cxnSp>
        <p:nvCxnSpPr>
          <p:cNvPr id="6" name="Straight Arrow Connector 5">
            <a:extLst>
              <a:ext uri="{FF2B5EF4-FFF2-40B4-BE49-F238E27FC236}">
                <a16:creationId xmlns:a16="http://schemas.microsoft.com/office/drawing/2014/main" id="{E0C7EAB9-A419-4A12-9380-0B5D553FE4F6}"/>
              </a:ext>
            </a:extLst>
          </p:cNvPr>
          <p:cNvCxnSpPr>
            <a:cxnSpLocks/>
          </p:cNvCxnSpPr>
          <p:nvPr/>
        </p:nvCxnSpPr>
        <p:spPr>
          <a:xfrm flipH="1">
            <a:off x="5563450" y="2629178"/>
            <a:ext cx="677265" cy="4024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8414AC97-30A7-4403-AE9C-68C1DB78F319}"/>
              </a:ext>
            </a:extLst>
          </p:cNvPr>
          <p:cNvCxnSpPr>
            <a:cxnSpLocks/>
          </p:cNvCxnSpPr>
          <p:nvPr/>
        </p:nvCxnSpPr>
        <p:spPr>
          <a:xfrm>
            <a:off x="7672109" y="2611481"/>
            <a:ext cx="1180095" cy="2423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Cloud 21">
            <a:extLst>
              <a:ext uri="{FF2B5EF4-FFF2-40B4-BE49-F238E27FC236}">
                <a16:creationId xmlns:a16="http://schemas.microsoft.com/office/drawing/2014/main" id="{0A334860-36DF-4622-9942-A53171AEC802}"/>
              </a:ext>
            </a:extLst>
          </p:cNvPr>
          <p:cNvSpPr/>
          <p:nvPr/>
        </p:nvSpPr>
        <p:spPr>
          <a:xfrm>
            <a:off x="2739867" y="2674229"/>
            <a:ext cx="2869331" cy="1492016"/>
          </a:xfrm>
          <a:prstGeom prst="cloud">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Cloud 37">
            <a:extLst>
              <a:ext uri="{FF2B5EF4-FFF2-40B4-BE49-F238E27FC236}">
                <a16:creationId xmlns:a16="http://schemas.microsoft.com/office/drawing/2014/main" id="{377F5264-C2D6-44CA-8893-6DA7D600097A}"/>
              </a:ext>
            </a:extLst>
          </p:cNvPr>
          <p:cNvSpPr/>
          <p:nvPr/>
        </p:nvSpPr>
        <p:spPr>
          <a:xfrm>
            <a:off x="8752519" y="2610831"/>
            <a:ext cx="2869331" cy="1492016"/>
          </a:xfrm>
          <a:prstGeom prst="cloud">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00218319-E25D-41CA-A3E0-0739092BDDE0}"/>
              </a:ext>
            </a:extLst>
          </p:cNvPr>
          <p:cNvSpPr txBox="1"/>
          <p:nvPr/>
        </p:nvSpPr>
        <p:spPr>
          <a:xfrm>
            <a:off x="3056359" y="3110965"/>
            <a:ext cx="2438400" cy="954300"/>
          </a:xfrm>
          <a:prstGeom prst="rect">
            <a:avLst/>
          </a:prstGeom>
          <a:noFill/>
        </p:spPr>
        <p:txBody>
          <a:bodyPr wrap="square" rtlCol="0">
            <a:spAutoFit/>
          </a:bodyPr>
          <a:lstStyle/>
          <a:p>
            <a:r>
              <a:rPr lang="en-US" sz="1867" dirty="0">
                <a:solidFill>
                  <a:schemeClr val="bg1"/>
                </a:solidFill>
                <a:latin typeface="Arial" panose="020B0604020202020204" pitchFamily="34" charset="0"/>
                <a:cs typeface="Arial" panose="020B0604020202020204" pitchFamily="34" charset="0"/>
              </a:rPr>
              <a:t>Theo </a:t>
            </a:r>
            <a:r>
              <a:rPr lang="en-US" sz="1867" dirty="0" err="1">
                <a:solidFill>
                  <a:schemeClr val="bg1"/>
                </a:solidFill>
                <a:latin typeface="Arial" panose="020B0604020202020204" pitchFamily="34" charset="0"/>
                <a:cs typeface="Arial" panose="020B0604020202020204" pitchFamily="34" charset="0"/>
              </a:rPr>
              <a:t>cấu</a:t>
            </a:r>
            <a:r>
              <a:rPr lang="en-US" sz="1867" dirty="0">
                <a:solidFill>
                  <a:schemeClr val="bg1"/>
                </a:solidFill>
                <a:latin typeface="Arial" panose="020B0604020202020204" pitchFamily="34" charset="0"/>
                <a:cs typeface="Arial" panose="020B0604020202020204" pitchFamily="34" charset="0"/>
              </a:rPr>
              <a:t> </a:t>
            </a:r>
            <a:r>
              <a:rPr lang="en-US" sz="1867" dirty="0" err="1">
                <a:solidFill>
                  <a:schemeClr val="bg1"/>
                </a:solidFill>
                <a:latin typeface="Arial" panose="020B0604020202020204" pitchFamily="34" charset="0"/>
                <a:cs typeface="Arial" panose="020B0604020202020204" pitchFamily="34" charset="0"/>
              </a:rPr>
              <a:t>trúc</a:t>
            </a:r>
            <a:r>
              <a:rPr lang="en-US" sz="1867" dirty="0">
                <a:solidFill>
                  <a:schemeClr val="bg1"/>
                </a:solidFill>
                <a:latin typeface="Arial" panose="020B0604020202020204" pitchFamily="34" charset="0"/>
                <a:cs typeface="Arial" panose="020B0604020202020204" pitchFamily="34" charset="0"/>
              </a:rPr>
              <a:t> </a:t>
            </a:r>
            <a:r>
              <a:rPr lang="en-US" sz="1867" dirty="0" err="1">
                <a:solidFill>
                  <a:schemeClr val="bg1"/>
                </a:solidFill>
                <a:latin typeface="Arial" panose="020B0604020202020204" pitchFamily="34" charset="0"/>
                <a:cs typeface="Arial" panose="020B0604020202020204" pitchFamily="34" charset="0"/>
              </a:rPr>
              <a:t>đồ</a:t>
            </a:r>
            <a:r>
              <a:rPr lang="en-US" sz="1867" dirty="0">
                <a:solidFill>
                  <a:schemeClr val="bg1"/>
                </a:solidFill>
                <a:latin typeface="Arial" panose="020B0604020202020204" pitchFamily="34" charset="0"/>
                <a:cs typeface="Arial" panose="020B0604020202020204" pitchFamily="34" charset="0"/>
              </a:rPr>
              <a:t> </a:t>
            </a:r>
            <a:r>
              <a:rPr lang="en-US" sz="1867" dirty="0" err="1">
                <a:solidFill>
                  <a:schemeClr val="bg1"/>
                </a:solidFill>
                <a:latin typeface="Arial" panose="020B0604020202020204" pitchFamily="34" charset="0"/>
                <a:cs typeface="Arial" panose="020B0604020202020204" pitchFamily="34" charset="0"/>
              </a:rPr>
              <a:t>hình</a:t>
            </a:r>
            <a:r>
              <a:rPr lang="en-US" sz="1867" dirty="0">
                <a:solidFill>
                  <a:schemeClr val="bg1"/>
                </a:solidFill>
                <a:latin typeface="Arial" panose="020B0604020202020204" pitchFamily="34" charset="0"/>
                <a:cs typeface="Arial" panose="020B0604020202020204" pitchFamily="34" charset="0"/>
              </a:rPr>
              <a:t> </a:t>
            </a:r>
            <a:r>
              <a:rPr lang="en-US" sz="1867" dirty="0" err="1">
                <a:solidFill>
                  <a:schemeClr val="bg1"/>
                </a:solidFill>
                <a:latin typeface="Arial" panose="020B0604020202020204" pitchFamily="34" charset="0"/>
                <a:cs typeface="Arial" panose="020B0604020202020204" pitchFamily="34" charset="0"/>
              </a:rPr>
              <a:t>mạng</a:t>
            </a:r>
            <a:r>
              <a:rPr lang="en-US" sz="1867" dirty="0">
                <a:solidFill>
                  <a:schemeClr val="bg1"/>
                </a:solidFill>
                <a:latin typeface="Arial" panose="020B0604020202020204" pitchFamily="34" charset="0"/>
                <a:cs typeface="Arial" panose="020B0604020202020204" pitchFamily="34" charset="0"/>
              </a:rPr>
              <a:t> (Topology)</a:t>
            </a:r>
          </a:p>
        </p:txBody>
      </p:sp>
      <p:sp>
        <p:nvSpPr>
          <p:cNvPr id="42" name="TextBox 41">
            <a:extLst>
              <a:ext uri="{FF2B5EF4-FFF2-40B4-BE49-F238E27FC236}">
                <a16:creationId xmlns:a16="http://schemas.microsoft.com/office/drawing/2014/main" id="{6FDD855D-0757-40FD-8DF2-0ED17968A73A}"/>
              </a:ext>
            </a:extLst>
          </p:cNvPr>
          <p:cNvSpPr txBox="1"/>
          <p:nvPr/>
        </p:nvSpPr>
        <p:spPr>
          <a:xfrm>
            <a:off x="9105343" y="3147703"/>
            <a:ext cx="2416823" cy="379656"/>
          </a:xfrm>
          <a:prstGeom prst="rect">
            <a:avLst/>
          </a:prstGeom>
          <a:noFill/>
        </p:spPr>
        <p:txBody>
          <a:bodyPr wrap="square">
            <a:spAutoFit/>
          </a:bodyPr>
          <a:lstStyle/>
          <a:p>
            <a:r>
              <a:rPr lang="en-US" sz="1867">
                <a:solidFill>
                  <a:schemeClr val="bg1"/>
                </a:solidFill>
                <a:latin typeface="Arial" panose="020B0604020202020204" pitchFamily="34" charset="0"/>
                <a:cs typeface="Arial" panose="020B0604020202020204" pitchFamily="34" charset="0"/>
              </a:rPr>
              <a:t>Theo kích cỡ mạng</a:t>
            </a:r>
          </a:p>
        </p:txBody>
      </p:sp>
      <p:cxnSp>
        <p:nvCxnSpPr>
          <p:cNvPr id="45" name="Straight Arrow Connector 44">
            <a:extLst>
              <a:ext uri="{FF2B5EF4-FFF2-40B4-BE49-F238E27FC236}">
                <a16:creationId xmlns:a16="http://schemas.microsoft.com/office/drawing/2014/main" id="{BC23D2DC-EAA9-40F8-A14D-59673842F43E}"/>
              </a:ext>
            </a:extLst>
          </p:cNvPr>
          <p:cNvCxnSpPr>
            <a:cxnSpLocks/>
          </p:cNvCxnSpPr>
          <p:nvPr/>
        </p:nvCxnSpPr>
        <p:spPr>
          <a:xfrm flipH="1">
            <a:off x="3556000" y="4211297"/>
            <a:ext cx="139416" cy="5893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54" name="Group 53">
            <a:extLst>
              <a:ext uri="{FF2B5EF4-FFF2-40B4-BE49-F238E27FC236}">
                <a16:creationId xmlns:a16="http://schemas.microsoft.com/office/drawing/2014/main" id="{30D41571-015E-4563-8679-293EF906E6BE}"/>
              </a:ext>
            </a:extLst>
          </p:cNvPr>
          <p:cNvGrpSpPr/>
          <p:nvPr/>
        </p:nvGrpSpPr>
        <p:grpSpPr>
          <a:xfrm>
            <a:off x="2384236" y="4871731"/>
            <a:ext cx="2207906" cy="1027866"/>
            <a:chOff x="3914562" y="7340649"/>
            <a:chExt cx="3311859" cy="1541799"/>
          </a:xfrm>
        </p:grpSpPr>
        <p:sp>
          <p:nvSpPr>
            <p:cNvPr id="49" name="Oval 48">
              <a:extLst>
                <a:ext uri="{FF2B5EF4-FFF2-40B4-BE49-F238E27FC236}">
                  <a16:creationId xmlns:a16="http://schemas.microsoft.com/office/drawing/2014/main" id="{61FC1DE8-B63B-4811-A2C6-178DD1BE71EE}"/>
                </a:ext>
              </a:extLst>
            </p:cNvPr>
            <p:cNvSpPr/>
            <p:nvPr/>
          </p:nvSpPr>
          <p:spPr>
            <a:xfrm>
              <a:off x="3914562" y="7340649"/>
              <a:ext cx="3048000" cy="154179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TextBox 49">
              <a:extLst>
                <a:ext uri="{FF2B5EF4-FFF2-40B4-BE49-F238E27FC236}">
                  <a16:creationId xmlns:a16="http://schemas.microsoft.com/office/drawing/2014/main" id="{CD923B60-C04A-43E7-8491-BC8022870F58}"/>
                </a:ext>
              </a:extLst>
            </p:cNvPr>
            <p:cNvSpPr txBox="1"/>
            <p:nvPr/>
          </p:nvSpPr>
          <p:spPr>
            <a:xfrm>
              <a:off x="4178421" y="7824221"/>
              <a:ext cx="3048000" cy="569484"/>
            </a:xfrm>
            <a:prstGeom prst="rect">
              <a:avLst/>
            </a:prstGeom>
            <a:noFill/>
          </p:spPr>
          <p:txBody>
            <a:bodyPr wrap="square" rtlCol="0">
              <a:spAutoFit/>
            </a:bodyPr>
            <a:lstStyle/>
            <a:p>
              <a:r>
                <a:rPr lang="en-US" sz="1867" dirty="0" err="1">
                  <a:solidFill>
                    <a:schemeClr val="bg1"/>
                  </a:solidFill>
                  <a:latin typeface="Arial" panose="020B0604020202020204" pitchFamily="34" charset="0"/>
                  <a:cs typeface="Arial" panose="020B0604020202020204" pitchFamily="34" charset="0"/>
                </a:rPr>
                <a:t>Mạng</a:t>
              </a:r>
              <a:r>
                <a:rPr lang="en-US" sz="1867" dirty="0">
                  <a:solidFill>
                    <a:schemeClr val="bg1"/>
                  </a:solidFill>
                  <a:latin typeface="Arial" panose="020B0604020202020204" pitchFamily="34" charset="0"/>
                  <a:cs typeface="Arial" panose="020B0604020202020204" pitchFamily="34" charset="0"/>
                </a:rPr>
                <a:t> </a:t>
              </a:r>
              <a:r>
                <a:rPr lang="en-US" sz="1867" dirty="0" err="1">
                  <a:solidFill>
                    <a:schemeClr val="bg1"/>
                  </a:solidFill>
                  <a:latin typeface="Arial" panose="020B0604020202020204" pitchFamily="34" charset="0"/>
                  <a:cs typeface="Arial" panose="020B0604020202020204" pitchFamily="34" charset="0"/>
                </a:rPr>
                <a:t>hình</a:t>
              </a:r>
              <a:r>
                <a:rPr lang="en-US" sz="1867" dirty="0">
                  <a:solidFill>
                    <a:schemeClr val="bg1"/>
                  </a:solidFill>
                  <a:latin typeface="Arial" panose="020B0604020202020204" pitchFamily="34" charset="0"/>
                  <a:cs typeface="Arial" panose="020B0604020202020204" pitchFamily="34" charset="0"/>
                </a:rPr>
                <a:t> </a:t>
              </a:r>
              <a:r>
                <a:rPr lang="en-US" sz="1867" dirty="0" err="1">
                  <a:solidFill>
                    <a:schemeClr val="bg1"/>
                  </a:solidFill>
                  <a:latin typeface="Arial" panose="020B0604020202020204" pitchFamily="34" charset="0"/>
                  <a:cs typeface="Arial" panose="020B0604020202020204" pitchFamily="34" charset="0"/>
                </a:rPr>
                <a:t>sao</a:t>
              </a:r>
              <a:endParaRPr lang="en-US" sz="1867" dirty="0">
                <a:solidFill>
                  <a:schemeClr val="bg1"/>
                </a:solidFill>
                <a:latin typeface="Arial" panose="020B0604020202020204" pitchFamily="34" charset="0"/>
                <a:cs typeface="Arial" panose="020B0604020202020204" pitchFamily="34" charset="0"/>
              </a:endParaRPr>
            </a:p>
          </p:txBody>
        </p:sp>
      </p:grpSp>
      <p:cxnSp>
        <p:nvCxnSpPr>
          <p:cNvPr id="51" name="Straight Arrow Connector 50">
            <a:extLst>
              <a:ext uri="{FF2B5EF4-FFF2-40B4-BE49-F238E27FC236}">
                <a16:creationId xmlns:a16="http://schemas.microsoft.com/office/drawing/2014/main" id="{0D064DA7-C387-4726-B9B6-9CF834E35CC9}"/>
              </a:ext>
            </a:extLst>
          </p:cNvPr>
          <p:cNvCxnSpPr>
            <a:cxnSpLocks/>
          </p:cNvCxnSpPr>
          <p:nvPr/>
        </p:nvCxnSpPr>
        <p:spPr>
          <a:xfrm>
            <a:off x="4673600" y="4211297"/>
            <a:ext cx="711200" cy="10048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58" name="Group 57">
            <a:extLst>
              <a:ext uri="{FF2B5EF4-FFF2-40B4-BE49-F238E27FC236}">
                <a16:creationId xmlns:a16="http://schemas.microsoft.com/office/drawing/2014/main" id="{D409EC15-A49C-4D3C-AB5B-3E6428DA137F}"/>
              </a:ext>
            </a:extLst>
          </p:cNvPr>
          <p:cNvGrpSpPr/>
          <p:nvPr/>
        </p:nvGrpSpPr>
        <p:grpSpPr>
          <a:xfrm>
            <a:off x="6168325" y="3456629"/>
            <a:ext cx="1625082" cy="875346"/>
            <a:chOff x="3914562" y="7340649"/>
            <a:chExt cx="3311859" cy="1541799"/>
          </a:xfrm>
        </p:grpSpPr>
        <p:sp>
          <p:nvSpPr>
            <p:cNvPr id="59" name="Oval 58">
              <a:extLst>
                <a:ext uri="{FF2B5EF4-FFF2-40B4-BE49-F238E27FC236}">
                  <a16:creationId xmlns:a16="http://schemas.microsoft.com/office/drawing/2014/main" id="{1DA58D28-F716-42D9-A5FF-C067CB369DDF}"/>
                </a:ext>
              </a:extLst>
            </p:cNvPr>
            <p:cNvSpPr/>
            <p:nvPr/>
          </p:nvSpPr>
          <p:spPr>
            <a:xfrm>
              <a:off x="3914562" y="7340649"/>
              <a:ext cx="3048000" cy="154179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TextBox 59">
              <a:extLst>
                <a:ext uri="{FF2B5EF4-FFF2-40B4-BE49-F238E27FC236}">
                  <a16:creationId xmlns:a16="http://schemas.microsoft.com/office/drawing/2014/main" id="{25DF129E-3866-4FB2-B7FC-54E312529CB7}"/>
                </a:ext>
              </a:extLst>
            </p:cNvPr>
            <p:cNvSpPr txBox="1"/>
            <p:nvPr/>
          </p:nvSpPr>
          <p:spPr>
            <a:xfrm>
              <a:off x="4178421" y="7824220"/>
              <a:ext cx="3048000" cy="668711"/>
            </a:xfrm>
            <a:prstGeom prst="rect">
              <a:avLst/>
            </a:prstGeom>
            <a:noFill/>
          </p:spPr>
          <p:txBody>
            <a:bodyPr wrap="square" rtlCol="0">
              <a:spAutoFit/>
            </a:bodyPr>
            <a:lstStyle/>
            <a:p>
              <a:r>
                <a:rPr lang="en-US" sz="1867">
                  <a:solidFill>
                    <a:schemeClr val="bg1"/>
                  </a:solidFill>
                  <a:latin typeface="Arial" panose="020B0604020202020204" pitchFamily="34" charset="0"/>
                  <a:cs typeface="Arial" panose="020B0604020202020204" pitchFamily="34" charset="0"/>
                </a:rPr>
                <a:t>Mạng vòng</a:t>
              </a:r>
            </a:p>
          </p:txBody>
        </p:sp>
      </p:grpSp>
      <p:grpSp>
        <p:nvGrpSpPr>
          <p:cNvPr id="63" name="Group 62">
            <a:extLst>
              <a:ext uri="{FF2B5EF4-FFF2-40B4-BE49-F238E27FC236}">
                <a16:creationId xmlns:a16="http://schemas.microsoft.com/office/drawing/2014/main" id="{F9C2A46B-8D1B-44F1-B810-004A2B53BA18}"/>
              </a:ext>
            </a:extLst>
          </p:cNvPr>
          <p:cNvGrpSpPr/>
          <p:nvPr/>
        </p:nvGrpSpPr>
        <p:grpSpPr>
          <a:xfrm>
            <a:off x="4620549" y="5352038"/>
            <a:ext cx="2207906" cy="1027866"/>
            <a:chOff x="3914562" y="7340649"/>
            <a:chExt cx="3311859" cy="1541799"/>
          </a:xfrm>
        </p:grpSpPr>
        <p:sp>
          <p:nvSpPr>
            <p:cNvPr id="64" name="Oval 63">
              <a:extLst>
                <a:ext uri="{FF2B5EF4-FFF2-40B4-BE49-F238E27FC236}">
                  <a16:creationId xmlns:a16="http://schemas.microsoft.com/office/drawing/2014/main" id="{8E44D6DF-1AB3-4A0E-BC16-3C0EA3800952}"/>
                </a:ext>
              </a:extLst>
            </p:cNvPr>
            <p:cNvSpPr/>
            <p:nvPr/>
          </p:nvSpPr>
          <p:spPr>
            <a:xfrm>
              <a:off x="3914562" y="7340649"/>
              <a:ext cx="3048000" cy="154179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5" name="TextBox 64">
              <a:extLst>
                <a:ext uri="{FF2B5EF4-FFF2-40B4-BE49-F238E27FC236}">
                  <a16:creationId xmlns:a16="http://schemas.microsoft.com/office/drawing/2014/main" id="{BD5F0F8D-DC4A-4905-BD63-603E78BA791E}"/>
                </a:ext>
              </a:extLst>
            </p:cNvPr>
            <p:cNvSpPr txBox="1"/>
            <p:nvPr/>
          </p:nvSpPr>
          <p:spPr>
            <a:xfrm>
              <a:off x="4178421" y="7824221"/>
              <a:ext cx="3048000" cy="569484"/>
            </a:xfrm>
            <a:prstGeom prst="rect">
              <a:avLst/>
            </a:prstGeom>
            <a:noFill/>
          </p:spPr>
          <p:txBody>
            <a:bodyPr wrap="square" rtlCol="0">
              <a:spAutoFit/>
            </a:bodyPr>
            <a:lstStyle/>
            <a:p>
              <a:r>
                <a:rPr lang="en-US" sz="1867" dirty="0" err="1">
                  <a:solidFill>
                    <a:schemeClr val="bg1"/>
                  </a:solidFill>
                  <a:latin typeface="Arial" panose="020B0604020202020204" pitchFamily="34" charset="0"/>
                  <a:cs typeface="Arial" panose="020B0604020202020204" pitchFamily="34" charset="0"/>
                </a:rPr>
                <a:t>Mạng</a:t>
              </a:r>
              <a:r>
                <a:rPr lang="en-US" sz="1867" dirty="0">
                  <a:solidFill>
                    <a:schemeClr val="bg1"/>
                  </a:solidFill>
                  <a:latin typeface="Arial" panose="020B0604020202020204" pitchFamily="34" charset="0"/>
                  <a:cs typeface="Arial" panose="020B0604020202020204" pitchFamily="34" charset="0"/>
                </a:rPr>
                <a:t> </a:t>
              </a:r>
              <a:r>
                <a:rPr lang="en-US" sz="1867" dirty="0" err="1">
                  <a:solidFill>
                    <a:schemeClr val="bg1"/>
                  </a:solidFill>
                  <a:latin typeface="Arial" panose="020B0604020202020204" pitchFamily="34" charset="0"/>
                  <a:cs typeface="Arial" panose="020B0604020202020204" pitchFamily="34" charset="0"/>
                </a:rPr>
                <a:t>hình</a:t>
              </a:r>
              <a:r>
                <a:rPr lang="en-US" sz="1867" dirty="0">
                  <a:solidFill>
                    <a:schemeClr val="bg1"/>
                  </a:solidFill>
                  <a:latin typeface="Arial" panose="020B0604020202020204" pitchFamily="34" charset="0"/>
                  <a:cs typeface="Arial" panose="020B0604020202020204" pitchFamily="34" charset="0"/>
                </a:rPr>
                <a:t> bus</a:t>
              </a:r>
            </a:p>
          </p:txBody>
        </p:sp>
      </p:grpSp>
      <p:cxnSp>
        <p:nvCxnSpPr>
          <p:cNvPr id="66" name="Straight Arrow Connector 65">
            <a:extLst>
              <a:ext uri="{FF2B5EF4-FFF2-40B4-BE49-F238E27FC236}">
                <a16:creationId xmlns:a16="http://schemas.microsoft.com/office/drawing/2014/main" id="{1D4EB36F-4FFD-40A8-A6B3-84E1B63D8082}"/>
              </a:ext>
            </a:extLst>
          </p:cNvPr>
          <p:cNvCxnSpPr>
            <a:cxnSpLocks/>
          </p:cNvCxnSpPr>
          <p:nvPr/>
        </p:nvCxnSpPr>
        <p:spPr>
          <a:xfrm>
            <a:off x="5663273" y="3636219"/>
            <a:ext cx="394021" cy="1038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69" name="Group 68">
            <a:extLst>
              <a:ext uri="{FF2B5EF4-FFF2-40B4-BE49-F238E27FC236}">
                <a16:creationId xmlns:a16="http://schemas.microsoft.com/office/drawing/2014/main" id="{CFFC199E-634D-47F9-A27B-30EACF4E7A61}"/>
              </a:ext>
            </a:extLst>
          </p:cNvPr>
          <p:cNvGrpSpPr/>
          <p:nvPr/>
        </p:nvGrpSpPr>
        <p:grpSpPr>
          <a:xfrm>
            <a:off x="6804549" y="4731442"/>
            <a:ext cx="1947580" cy="1027866"/>
            <a:chOff x="3914562" y="7340649"/>
            <a:chExt cx="3311859" cy="1541799"/>
          </a:xfrm>
        </p:grpSpPr>
        <p:sp>
          <p:nvSpPr>
            <p:cNvPr id="70" name="Oval 69">
              <a:extLst>
                <a:ext uri="{FF2B5EF4-FFF2-40B4-BE49-F238E27FC236}">
                  <a16:creationId xmlns:a16="http://schemas.microsoft.com/office/drawing/2014/main" id="{5F150CC2-BA95-4D21-9000-C9971C67312C}"/>
                </a:ext>
              </a:extLst>
            </p:cNvPr>
            <p:cNvSpPr/>
            <p:nvPr/>
          </p:nvSpPr>
          <p:spPr>
            <a:xfrm>
              <a:off x="3914562" y="7340649"/>
              <a:ext cx="3048000" cy="154179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1" name="TextBox 70">
              <a:extLst>
                <a:ext uri="{FF2B5EF4-FFF2-40B4-BE49-F238E27FC236}">
                  <a16:creationId xmlns:a16="http://schemas.microsoft.com/office/drawing/2014/main" id="{8C2AA118-E16F-4B3A-B586-7F2FE42BA028}"/>
                </a:ext>
              </a:extLst>
            </p:cNvPr>
            <p:cNvSpPr txBox="1"/>
            <p:nvPr/>
          </p:nvSpPr>
          <p:spPr>
            <a:xfrm>
              <a:off x="4178422" y="7824221"/>
              <a:ext cx="3047999" cy="569484"/>
            </a:xfrm>
            <a:prstGeom prst="rect">
              <a:avLst/>
            </a:prstGeom>
            <a:noFill/>
          </p:spPr>
          <p:txBody>
            <a:bodyPr wrap="square" rtlCol="0">
              <a:spAutoFit/>
            </a:bodyPr>
            <a:lstStyle/>
            <a:p>
              <a:r>
                <a:rPr lang="en-US" sz="1867">
                  <a:solidFill>
                    <a:schemeClr val="bg1"/>
                  </a:solidFill>
                  <a:latin typeface="Arial" panose="020B0604020202020204" pitchFamily="34" charset="0"/>
                  <a:cs typeface="Arial" panose="020B0604020202020204" pitchFamily="34" charset="0"/>
                </a:rPr>
                <a:t>Mạng kết hợp</a:t>
              </a:r>
            </a:p>
          </p:txBody>
        </p:sp>
      </p:grpSp>
      <p:cxnSp>
        <p:nvCxnSpPr>
          <p:cNvPr id="72" name="Straight Arrow Connector 71">
            <a:extLst>
              <a:ext uri="{FF2B5EF4-FFF2-40B4-BE49-F238E27FC236}">
                <a16:creationId xmlns:a16="http://schemas.microsoft.com/office/drawing/2014/main" id="{BB9AA36F-681D-4151-8B82-E6B54B9E3B6F}"/>
              </a:ext>
            </a:extLst>
          </p:cNvPr>
          <p:cNvCxnSpPr>
            <a:cxnSpLocks/>
          </p:cNvCxnSpPr>
          <p:nvPr/>
        </p:nvCxnSpPr>
        <p:spPr>
          <a:xfrm>
            <a:off x="5334201" y="3952197"/>
            <a:ext cx="1470348" cy="10431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1519D6B0-8AF1-4689-A808-B5F417795359}"/>
              </a:ext>
            </a:extLst>
          </p:cNvPr>
          <p:cNvCxnSpPr>
            <a:cxnSpLocks/>
          </p:cNvCxnSpPr>
          <p:nvPr/>
        </p:nvCxnSpPr>
        <p:spPr>
          <a:xfrm flipH="1">
            <a:off x="9806635" y="4179129"/>
            <a:ext cx="139416" cy="5893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75" name="Group 74">
            <a:extLst>
              <a:ext uri="{FF2B5EF4-FFF2-40B4-BE49-F238E27FC236}">
                <a16:creationId xmlns:a16="http://schemas.microsoft.com/office/drawing/2014/main" id="{276A9AD0-F512-4B42-ACA5-AAFCAD16CCDA}"/>
              </a:ext>
            </a:extLst>
          </p:cNvPr>
          <p:cNvGrpSpPr/>
          <p:nvPr/>
        </p:nvGrpSpPr>
        <p:grpSpPr>
          <a:xfrm>
            <a:off x="9185068" y="4871731"/>
            <a:ext cx="1002117" cy="875346"/>
            <a:chOff x="3914562" y="7340649"/>
            <a:chExt cx="3404206" cy="1541799"/>
          </a:xfrm>
        </p:grpSpPr>
        <p:sp>
          <p:nvSpPr>
            <p:cNvPr id="76" name="Oval 75">
              <a:extLst>
                <a:ext uri="{FF2B5EF4-FFF2-40B4-BE49-F238E27FC236}">
                  <a16:creationId xmlns:a16="http://schemas.microsoft.com/office/drawing/2014/main" id="{1627BB5E-F0C9-403B-B3A7-8BFD01F8677B}"/>
                </a:ext>
              </a:extLst>
            </p:cNvPr>
            <p:cNvSpPr/>
            <p:nvPr/>
          </p:nvSpPr>
          <p:spPr>
            <a:xfrm>
              <a:off x="3914562" y="7340649"/>
              <a:ext cx="3048000" cy="154179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7" name="TextBox 76">
              <a:extLst>
                <a:ext uri="{FF2B5EF4-FFF2-40B4-BE49-F238E27FC236}">
                  <a16:creationId xmlns:a16="http://schemas.microsoft.com/office/drawing/2014/main" id="{019ED90A-8E5F-466A-A700-6731C2AA5D39}"/>
                </a:ext>
              </a:extLst>
            </p:cNvPr>
            <p:cNvSpPr txBox="1"/>
            <p:nvPr/>
          </p:nvSpPr>
          <p:spPr>
            <a:xfrm>
              <a:off x="4270770" y="7866758"/>
              <a:ext cx="3047998" cy="668711"/>
            </a:xfrm>
            <a:prstGeom prst="rect">
              <a:avLst/>
            </a:prstGeom>
            <a:noFill/>
          </p:spPr>
          <p:txBody>
            <a:bodyPr wrap="square" rtlCol="0">
              <a:spAutoFit/>
            </a:bodyPr>
            <a:lstStyle/>
            <a:p>
              <a:r>
                <a:rPr lang="en-US" sz="1867" dirty="0">
                  <a:solidFill>
                    <a:schemeClr val="bg1"/>
                  </a:solidFill>
                  <a:latin typeface="Arial" panose="020B0604020202020204" pitchFamily="34" charset="0"/>
                  <a:cs typeface="Arial" panose="020B0604020202020204" pitchFamily="34" charset="0"/>
                </a:rPr>
                <a:t>WAN</a:t>
              </a:r>
            </a:p>
          </p:txBody>
        </p:sp>
      </p:grpSp>
      <p:grpSp>
        <p:nvGrpSpPr>
          <p:cNvPr id="78" name="Group 77">
            <a:extLst>
              <a:ext uri="{FF2B5EF4-FFF2-40B4-BE49-F238E27FC236}">
                <a16:creationId xmlns:a16="http://schemas.microsoft.com/office/drawing/2014/main" id="{40104110-628E-4FBE-B709-1DB44F60AA10}"/>
              </a:ext>
            </a:extLst>
          </p:cNvPr>
          <p:cNvGrpSpPr/>
          <p:nvPr/>
        </p:nvGrpSpPr>
        <p:grpSpPr>
          <a:xfrm>
            <a:off x="10333252" y="4873598"/>
            <a:ext cx="1002117" cy="875346"/>
            <a:chOff x="3914562" y="7340649"/>
            <a:chExt cx="3404206" cy="1541799"/>
          </a:xfrm>
        </p:grpSpPr>
        <p:sp>
          <p:nvSpPr>
            <p:cNvPr id="79" name="Oval 78">
              <a:extLst>
                <a:ext uri="{FF2B5EF4-FFF2-40B4-BE49-F238E27FC236}">
                  <a16:creationId xmlns:a16="http://schemas.microsoft.com/office/drawing/2014/main" id="{3F907146-09CE-4D16-BEB6-A2FCCB524C47}"/>
                </a:ext>
              </a:extLst>
            </p:cNvPr>
            <p:cNvSpPr/>
            <p:nvPr/>
          </p:nvSpPr>
          <p:spPr>
            <a:xfrm>
              <a:off x="3914562" y="7340649"/>
              <a:ext cx="3048000" cy="154179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0" name="TextBox 79">
              <a:extLst>
                <a:ext uri="{FF2B5EF4-FFF2-40B4-BE49-F238E27FC236}">
                  <a16:creationId xmlns:a16="http://schemas.microsoft.com/office/drawing/2014/main" id="{3CA0D171-2BC2-4182-BC7C-4AF53DC971E1}"/>
                </a:ext>
              </a:extLst>
            </p:cNvPr>
            <p:cNvSpPr txBox="1"/>
            <p:nvPr/>
          </p:nvSpPr>
          <p:spPr>
            <a:xfrm>
              <a:off x="4270770" y="7866758"/>
              <a:ext cx="3047998" cy="668711"/>
            </a:xfrm>
            <a:prstGeom prst="rect">
              <a:avLst/>
            </a:prstGeom>
            <a:noFill/>
          </p:spPr>
          <p:txBody>
            <a:bodyPr wrap="square" rtlCol="0">
              <a:spAutoFit/>
            </a:bodyPr>
            <a:lstStyle/>
            <a:p>
              <a:r>
                <a:rPr lang="en-US" sz="1867">
                  <a:solidFill>
                    <a:schemeClr val="bg1"/>
                  </a:solidFill>
                  <a:latin typeface="Arial" panose="020B0604020202020204" pitchFamily="34" charset="0"/>
                  <a:cs typeface="Arial" panose="020B0604020202020204" pitchFamily="34" charset="0"/>
                </a:rPr>
                <a:t>LAN</a:t>
              </a:r>
            </a:p>
          </p:txBody>
        </p:sp>
      </p:grpSp>
      <p:cxnSp>
        <p:nvCxnSpPr>
          <p:cNvPr id="81" name="Straight Arrow Connector 80">
            <a:extLst>
              <a:ext uri="{FF2B5EF4-FFF2-40B4-BE49-F238E27FC236}">
                <a16:creationId xmlns:a16="http://schemas.microsoft.com/office/drawing/2014/main" id="{7880F07F-78FD-468B-BA0E-539CB70CA5BD}"/>
              </a:ext>
            </a:extLst>
          </p:cNvPr>
          <p:cNvCxnSpPr>
            <a:cxnSpLocks/>
          </p:cNvCxnSpPr>
          <p:nvPr/>
        </p:nvCxnSpPr>
        <p:spPr>
          <a:xfrm>
            <a:off x="10438110" y="4211297"/>
            <a:ext cx="227910" cy="5024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7" name="Group 86">
            <a:extLst>
              <a:ext uri="{FF2B5EF4-FFF2-40B4-BE49-F238E27FC236}">
                <a16:creationId xmlns:a16="http://schemas.microsoft.com/office/drawing/2014/main" id="{ECC3DD3E-D1D9-4FB8-B481-0BD89BFD6EA3}"/>
              </a:ext>
            </a:extLst>
          </p:cNvPr>
          <p:cNvGrpSpPr/>
          <p:nvPr/>
        </p:nvGrpSpPr>
        <p:grpSpPr>
          <a:xfrm>
            <a:off x="11253156" y="4170962"/>
            <a:ext cx="1002117" cy="875346"/>
            <a:chOff x="3914562" y="7340649"/>
            <a:chExt cx="3404206" cy="1541799"/>
          </a:xfrm>
        </p:grpSpPr>
        <p:sp>
          <p:nvSpPr>
            <p:cNvPr id="88" name="Oval 87">
              <a:extLst>
                <a:ext uri="{FF2B5EF4-FFF2-40B4-BE49-F238E27FC236}">
                  <a16:creationId xmlns:a16="http://schemas.microsoft.com/office/drawing/2014/main" id="{6009B84E-DB9C-4FC3-81AE-121BD6F9F86E}"/>
                </a:ext>
              </a:extLst>
            </p:cNvPr>
            <p:cNvSpPr/>
            <p:nvPr/>
          </p:nvSpPr>
          <p:spPr>
            <a:xfrm>
              <a:off x="3914562" y="7340649"/>
              <a:ext cx="3048000" cy="154179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9" name="TextBox 88">
              <a:extLst>
                <a:ext uri="{FF2B5EF4-FFF2-40B4-BE49-F238E27FC236}">
                  <a16:creationId xmlns:a16="http://schemas.microsoft.com/office/drawing/2014/main" id="{4E981447-B7D7-4379-8EF4-2EB2C402F8C8}"/>
                </a:ext>
              </a:extLst>
            </p:cNvPr>
            <p:cNvSpPr txBox="1"/>
            <p:nvPr/>
          </p:nvSpPr>
          <p:spPr>
            <a:xfrm>
              <a:off x="4270770" y="7866758"/>
              <a:ext cx="3047998" cy="668711"/>
            </a:xfrm>
            <a:prstGeom prst="rect">
              <a:avLst/>
            </a:prstGeom>
            <a:noFill/>
          </p:spPr>
          <p:txBody>
            <a:bodyPr wrap="square" rtlCol="0">
              <a:spAutoFit/>
            </a:bodyPr>
            <a:lstStyle/>
            <a:p>
              <a:r>
                <a:rPr lang="en-US" sz="1867">
                  <a:solidFill>
                    <a:schemeClr val="bg1"/>
                  </a:solidFill>
                  <a:latin typeface="Arial" panose="020B0604020202020204" pitchFamily="34" charset="0"/>
                  <a:cs typeface="Arial" panose="020B0604020202020204" pitchFamily="34" charset="0"/>
                </a:rPr>
                <a:t>MAN</a:t>
              </a:r>
            </a:p>
          </p:txBody>
        </p:sp>
      </p:grpSp>
      <p:cxnSp>
        <p:nvCxnSpPr>
          <p:cNvPr id="90" name="Straight Arrow Connector 89">
            <a:extLst>
              <a:ext uri="{FF2B5EF4-FFF2-40B4-BE49-F238E27FC236}">
                <a16:creationId xmlns:a16="http://schemas.microsoft.com/office/drawing/2014/main" id="{6A59F01B-2B0D-48D5-B417-A0D71C77EC85}"/>
              </a:ext>
            </a:extLst>
          </p:cNvPr>
          <p:cNvCxnSpPr>
            <a:cxnSpLocks/>
          </p:cNvCxnSpPr>
          <p:nvPr/>
        </p:nvCxnSpPr>
        <p:spPr>
          <a:xfrm>
            <a:off x="10933734" y="3978071"/>
            <a:ext cx="319422" cy="2507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92" name="Group 91">
            <a:extLst>
              <a:ext uri="{FF2B5EF4-FFF2-40B4-BE49-F238E27FC236}">
                <a16:creationId xmlns:a16="http://schemas.microsoft.com/office/drawing/2014/main" id="{D5F75FF9-58EC-4EB2-B935-6799F1094733}"/>
              </a:ext>
            </a:extLst>
          </p:cNvPr>
          <p:cNvGrpSpPr/>
          <p:nvPr/>
        </p:nvGrpSpPr>
        <p:grpSpPr>
          <a:xfrm>
            <a:off x="8310676" y="4178477"/>
            <a:ext cx="1002117" cy="875346"/>
            <a:chOff x="3914562" y="7340649"/>
            <a:chExt cx="3404206" cy="1541799"/>
          </a:xfrm>
        </p:grpSpPr>
        <p:sp>
          <p:nvSpPr>
            <p:cNvPr id="93" name="Oval 92">
              <a:extLst>
                <a:ext uri="{FF2B5EF4-FFF2-40B4-BE49-F238E27FC236}">
                  <a16:creationId xmlns:a16="http://schemas.microsoft.com/office/drawing/2014/main" id="{FE9BDF99-EDBD-456B-B26A-821BF0DF3A92}"/>
                </a:ext>
              </a:extLst>
            </p:cNvPr>
            <p:cNvSpPr/>
            <p:nvPr/>
          </p:nvSpPr>
          <p:spPr>
            <a:xfrm>
              <a:off x="3914562" y="7340649"/>
              <a:ext cx="3048000" cy="154179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4" name="TextBox 93">
              <a:extLst>
                <a:ext uri="{FF2B5EF4-FFF2-40B4-BE49-F238E27FC236}">
                  <a16:creationId xmlns:a16="http://schemas.microsoft.com/office/drawing/2014/main" id="{60619827-57DF-4C7F-A452-CB93659FC988}"/>
                </a:ext>
              </a:extLst>
            </p:cNvPr>
            <p:cNvSpPr txBox="1"/>
            <p:nvPr/>
          </p:nvSpPr>
          <p:spPr>
            <a:xfrm>
              <a:off x="4270770" y="7866758"/>
              <a:ext cx="3047998" cy="668711"/>
            </a:xfrm>
            <a:prstGeom prst="rect">
              <a:avLst/>
            </a:prstGeom>
            <a:noFill/>
          </p:spPr>
          <p:txBody>
            <a:bodyPr wrap="square" rtlCol="0">
              <a:spAutoFit/>
            </a:bodyPr>
            <a:lstStyle/>
            <a:p>
              <a:r>
                <a:rPr lang="en-US" sz="1867" dirty="0">
                  <a:solidFill>
                    <a:schemeClr val="bg1"/>
                  </a:solidFill>
                  <a:latin typeface="Arial" panose="020B0604020202020204" pitchFamily="34" charset="0"/>
                  <a:cs typeface="Arial" panose="020B0604020202020204" pitchFamily="34" charset="0"/>
                </a:rPr>
                <a:t>MAN</a:t>
              </a:r>
            </a:p>
          </p:txBody>
        </p:sp>
      </p:grpSp>
      <p:cxnSp>
        <p:nvCxnSpPr>
          <p:cNvPr id="95" name="Straight Arrow Connector 94">
            <a:extLst>
              <a:ext uri="{FF2B5EF4-FFF2-40B4-BE49-F238E27FC236}">
                <a16:creationId xmlns:a16="http://schemas.microsoft.com/office/drawing/2014/main" id="{0C86D931-C652-4D2F-9AE5-8BB41963B66D}"/>
              </a:ext>
            </a:extLst>
          </p:cNvPr>
          <p:cNvCxnSpPr>
            <a:cxnSpLocks/>
          </p:cNvCxnSpPr>
          <p:nvPr/>
        </p:nvCxnSpPr>
        <p:spPr>
          <a:xfrm flipH="1">
            <a:off x="9170061" y="4089400"/>
            <a:ext cx="227939" cy="3072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31096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8839109" y="-564330"/>
            <a:ext cx="899171" cy="899171"/>
            <a:chOff x="0" y="0"/>
            <a:chExt cx="6350000" cy="6350000"/>
          </a:xfrm>
          <a:solidFill>
            <a:srgbClr val="04345C"/>
          </a:solidFill>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pSp>
        <p:nvGrpSpPr>
          <p:cNvPr id="23" name="Group 23"/>
          <p:cNvGrpSpPr/>
          <p:nvPr/>
        </p:nvGrpSpPr>
        <p:grpSpPr>
          <a:xfrm>
            <a:off x="2133599" y="1150621"/>
            <a:ext cx="381000" cy="381000"/>
            <a:chOff x="0" y="0"/>
            <a:chExt cx="6350000" cy="6350000"/>
          </a:xfrm>
          <a:solidFill>
            <a:srgbClr val="04345C"/>
          </a:solidFill>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pic>
        <p:nvPicPr>
          <p:cNvPr id="25" name="Picture 2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938422">
            <a:off x="11260543" y="5894463"/>
            <a:ext cx="1241970" cy="1287015"/>
          </a:xfrm>
          <a:prstGeom prst="rect">
            <a:avLst/>
          </a:prstGeom>
        </p:spPr>
      </p:pic>
      <p:graphicFrame>
        <p:nvGraphicFramePr>
          <p:cNvPr id="2" name="Table 2">
            <a:extLst>
              <a:ext uri="{FF2B5EF4-FFF2-40B4-BE49-F238E27FC236}">
                <a16:creationId xmlns:a16="http://schemas.microsoft.com/office/drawing/2014/main" id="{C0ED8E54-B9AD-40C4-A6E0-7FCFC2CA54CB}"/>
              </a:ext>
            </a:extLst>
          </p:cNvPr>
          <p:cNvGraphicFramePr>
            <a:graphicFrameLocks noGrp="1"/>
          </p:cNvGraphicFramePr>
          <p:nvPr/>
        </p:nvGraphicFramePr>
        <p:xfrm>
          <a:off x="0" y="-17524"/>
          <a:ext cx="2336800" cy="6875525"/>
        </p:xfrm>
        <a:graphic>
          <a:graphicData uri="http://schemas.openxmlformats.org/drawingml/2006/table">
            <a:tbl>
              <a:tblPr firstRow="1" bandRow="1">
                <a:tableStyleId>{5C22544A-7EE6-4342-B048-85BDC9FD1C3A}</a:tableStyleId>
              </a:tblPr>
              <a:tblGrid>
                <a:gridCol w="2336800">
                  <a:extLst>
                    <a:ext uri="{9D8B030D-6E8A-4147-A177-3AD203B41FA5}">
                      <a16:colId xmlns:a16="http://schemas.microsoft.com/office/drawing/2014/main" val="3543755945"/>
                    </a:ext>
                  </a:extLst>
                </a:gridCol>
              </a:tblGrid>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62322984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316305316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50022161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275847854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4216306870"/>
                  </a:ext>
                </a:extLst>
              </a:tr>
            </a:tbl>
          </a:graphicData>
        </a:graphic>
      </p:graphicFrame>
      <p:pic>
        <p:nvPicPr>
          <p:cNvPr id="14" name="Picture 2" descr="Viện Điện tử Viễn thông, Bách Khoa Hà Nội - Home | Facebook">
            <a:extLst>
              <a:ext uri="{FF2B5EF4-FFF2-40B4-BE49-F238E27FC236}">
                <a16:creationId xmlns:a16="http://schemas.microsoft.com/office/drawing/2014/main" id="{96ED90C1-F4F2-44F0-AA88-7F9FDFE424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0" y="127000"/>
            <a:ext cx="1246327" cy="119734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33DAE0F9-A0EA-40C0-BA54-9C46DC41E0C2}"/>
              </a:ext>
            </a:extLst>
          </p:cNvPr>
          <p:cNvSpPr/>
          <p:nvPr/>
        </p:nvSpPr>
        <p:spPr>
          <a:xfrm>
            <a:off x="-1" y="0"/>
            <a:ext cx="23368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4F160A62-0DDD-41DA-8DE3-B3CB84BF07BD}"/>
              </a:ext>
            </a:extLst>
          </p:cNvPr>
          <p:cNvCxnSpPr>
            <a:cxnSpLocks/>
          </p:cNvCxnSpPr>
          <p:nvPr/>
        </p:nvCxnSpPr>
        <p:spPr>
          <a:xfrm>
            <a:off x="1" y="27178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A4681C-BD86-49D9-9EFD-22E16303477E}"/>
              </a:ext>
            </a:extLst>
          </p:cNvPr>
          <p:cNvCxnSpPr>
            <a:cxnSpLocks/>
          </p:cNvCxnSpPr>
          <p:nvPr/>
        </p:nvCxnSpPr>
        <p:spPr>
          <a:xfrm>
            <a:off x="1" y="13970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9B0D90-00DC-48BF-918F-E5888BD398E1}"/>
              </a:ext>
            </a:extLst>
          </p:cNvPr>
          <p:cNvCxnSpPr>
            <a:cxnSpLocks/>
          </p:cNvCxnSpPr>
          <p:nvPr/>
        </p:nvCxnSpPr>
        <p:spPr>
          <a:xfrm>
            <a:off x="0" y="40894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97BAB7-D054-4966-A2A5-49F3F58194BA}"/>
              </a:ext>
            </a:extLst>
          </p:cNvPr>
          <p:cNvCxnSpPr>
            <a:cxnSpLocks/>
          </p:cNvCxnSpPr>
          <p:nvPr/>
        </p:nvCxnSpPr>
        <p:spPr>
          <a:xfrm>
            <a:off x="0" y="546608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ight Triangle 15">
            <a:extLst>
              <a:ext uri="{FF2B5EF4-FFF2-40B4-BE49-F238E27FC236}">
                <a16:creationId xmlns:a16="http://schemas.microsoft.com/office/drawing/2014/main" id="{3AB44396-04E7-47BE-9B8A-78A1CC081BDC}"/>
              </a:ext>
            </a:extLst>
          </p:cNvPr>
          <p:cNvSpPr/>
          <p:nvPr/>
        </p:nvSpPr>
        <p:spPr>
          <a:xfrm rot="2945554">
            <a:off x="1999395" y="3089916"/>
            <a:ext cx="674807" cy="603019"/>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TextBox 18">
            <a:extLst>
              <a:ext uri="{FF2B5EF4-FFF2-40B4-BE49-F238E27FC236}">
                <a16:creationId xmlns:a16="http://schemas.microsoft.com/office/drawing/2014/main" id="{D26F0963-5BD4-4D29-9641-1BB4A87969BB}"/>
              </a:ext>
            </a:extLst>
          </p:cNvPr>
          <p:cNvSpPr txBox="1"/>
          <p:nvPr/>
        </p:nvSpPr>
        <p:spPr>
          <a:xfrm>
            <a:off x="2787184" y="6435565"/>
            <a:ext cx="3302000" cy="297454"/>
          </a:xfrm>
          <a:prstGeom prst="rect">
            <a:avLst/>
          </a:prstGeom>
          <a:noFill/>
        </p:spPr>
        <p:txBody>
          <a:bodyPr wrap="square" rtlCol="0">
            <a:spAutoFit/>
          </a:bodyPr>
          <a:lstStyle/>
          <a:p>
            <a:r>
              <a:rPr lang="en-US" sz="1333"/>
              <a:t>CHƯƠNG 1. TỔNG QUAN MẠNG MÁY TÍNH</a:t>
            </a:r>
          </a:p>
        </p:txBody>
      </p:sp>
      <p:sp>
        <p:nvSpPr>
          <p:cNvPr id="20" name="TextBox 19">
            <a:extLst>
              <a:ext uri="{FF2B5EF4-FFF2-40B4-BE49-F238E27FC236}">
                <a16:creationId xmlns:a16="http://schemas.microsoft.com/office/drawing/2014/main" id="{79CC765E-C8E1-485E-905A-8A255098D23E}"/>
              </a:ext>
            </a:extLst>
          </p:cNvPr>
          <p:cNvSpPr txBox="1"/>
          <p:nvPr/>
        </p:nvSpPr>
        <p:spPr>
          <a:xfrm>
            <a:off x="3860800" y="515246"/>
            <a:ext cx="6632262" cy="543675"/>
          </a:xfrm>
          <a:prstGeom prst="rect">
            <a:avLst/>
          </a:prstGeom>
          <a:noFill/>
        </p:spPr>
        <p:txBody>
          <a:bodyPr wrap="square" rtlCol="0">
            <a:spAutoFit/>
          </a:bodyPr>
          <a:lstStyle/>
          <a:p>
            <a:r>
              <a:rPr lang="en-US" sz="2933">
                <a:latin typeface="Arial" panose="020B0604020202020204" pitchFamily="34" charset="0"/>
                <a:cs typeface="Arial" panose="020B0604020202020204" pitchFamily="34" charset="0"/>
              </a:rPr>
              <a:t>PHÂN LOẠI THEO KÍCH CỠ MẠNG</a:t>
            </a:r>
          </a:p>
        </p:txBody>
      </p:sp>
      <p:sp>
        <p:nvSpPr>
          <p:cNvPr id="42" name="TextBox 41">
            <a:extLst>
              <a:ext uri="{FF2B5EF4-FFF2-40B4-BE49-F238E27FC236}">
                <a16:creationId xmlns:a16="http://schemas.microsoft.com/office/drawing/2014/main" id="{6FDD855D-0757-40FD-8DF2-0ED17968A73A}"/>
              </a:ext>
            </a:extLst>
          </p:cNvPr>
          <p:cNvSpPr txBox="1"/>
          <p:nvPr/>
        </p:nvSpPr>
        <p:spPr>
          <a:xfrm>
            <a:off x="9105343" y="3147703"/>
            <a:ext cx="2416823" cy="379656"/>
          </a:xfrm>
          <a:prstGeom prst="rect">
            <a:avLst/>
          </a:prstGeom>
          <a:noFill/>
        </p:spPr>
        <p:txBody>
          <a:bodyPr wrap="square">
            <a:spAutoFit/>
          </a:bodyPr>
          <a:lstStyle/>
          <a:p>
            <a:r>
              <a:rPr lang="en-US" sz="1867">
                <a:solidFill>
                  <a:schemeClr val="bg1"/>
                </a:solidFill>
                <a:latin typeface="Arial" panose="020B0604020202020204" pitchFamily="34" charset="0"/>
                <a:cs typeface="Arial" panose="020B0604020202020204" pitchFamily="34" charset="0"/>
              </a:rPr>
              <a:t>Theo kích cỡ mạng</a:t>
            </a:r>
          </a:p>
        </p:txBody>
      </p:sp>
      <p:pic>
        <p:nvPicPr>
          <p:cNvPr id="33" name="Picture 32" descr="Emerging Broadband Wireless Standards IEEE Bluetooth WAN MAN LAN PAN IEEE  n- Wireless LAN IEEE d Hybrid MAC/ MIMO OFDMA/ MIMO HSDPA/ - ppt download">
            <a:extLst>
              <a:ext uri="{FF2B5EF4-FFF2-40B4-BE49-F238E27FC236}">
                <a16:creationId xmlns:a16="http://schemas.microsoft.com/office/drawing/2014/main" id="{F9695D03-E723-40B8-920F-13720A49FA89}"/>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24780" y="1651639"/>
            <a:ext cx="5845200" cy="4384451"/>
          </a:xfrm>
          <a:prstGeom prst="rect">
            <a:avLst/>
          </a:prstGeom>
          <a:noFill/>
          <a:ln>
            <a:noFill/>
          </a:ln>
        </p:spPr>
      </p:pic>
      <p:grpSp>
        <p:nvGrpSpPr>
          <p:cNvPr id="40" name="Group 39">
            <a:extLst>
              <a:ext uri="{FF2B5EF4-FFF2-40B4-BE49-F238E27FC236}">
                <a16:creationId xmlns:a16="http://schemas.microsoft.com/office/drawing/2014/main" id="{A19DDDB2-1EA3-4FB5-A236-9878BF1FBA62}"/>
              </a:ext>
            </a:extLst>
          </p:cNvPr>
          <p:cNvGrpSpPr/>
          <p:nvPr/>
        </p:nvGrpSpPr>
        <p:grpSpPr>
          <a:xfrm>
            <a:off x="101600" y="1768209"/>
            <a:ext cx="1652727" cy="4777347"/>
            <a:chOff x="152400" y="2652313"/>
            <a:chExt cx="2479090" cy="7166020"/>
          </a:xfrm>
        </p:grpSpPr>
        <p:sp>
          <p:nvSpPr>
            <p:cNvPr id="41" name="TextBox 40">
              <a:extLst>
                <a:ext uri="{FF2B5EF4-FFF2-40B4-BE49-F238E27FC236}">
                  <a16:creationId xmlns:a16="http://schemas.microsoft.com/office/drawing/2014/main" id="{824A606E-B36C-4AC4-ACE7-3DC8FAF373C3}"/>
                </a:ext>
              </a:extLst>
            </p:cNvPr>
            <p:cNvSpPr txBox="1"/>
            <p:nvPr/>
          </p:nvSpPr>
          <p:spPr>
            <a:xfrm>
              <a:off x="152400" y="2652313"/>
              <a:ext cx="213360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1.Mục đích hình hành</a:t>
              </a:r>
            </a:p>
          </p:txBody>
        </p:sp>
        <p:sp>
          <p:nvSpPr>
            <p:cNvPr id="43" name="TextBox 42">
              <a:extLst>
                <a:ext uri="{FF2B5EF4-FFF2-40B4-BE49-F238E27FC236}">
                  <a16:creationId xmlns:a16="http://schemas.microsoft.com/office/drawing/2014/main" id="{E3237C99-7707-449B-9BD7-E5C878132E9B}"/>
                </a:ext>
              </a:extLst>
            </p:cNvPr>
            <p:cNvSpPr txBox="1"/>
            <p:nvPr/>
          </p:nvSpPr>
          <p:spPr>
            <a:xfrm>
              <a:off x="152400" y="4483857"/>
              <a:ext cx="2414148" cy="1431450"/>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2.Phân loại mạng và cấu trúc mạng</a:t>
              </a:r>
            </a:p>
          </p:txBody>
        </p:sp>
        <p:sp>
          <p:nvSpPr>
            <p:cNvPr id="44" name="TextBox 43">
              <a:extLst>
                <a:ext uri="{FF2B5EF4-FFF2-40B4-BE49-F238E27FC236}">
                  <a16:creationId xmlns:a16="http://schemas.microsoft.com/office/drawing/2014/main" id="{4D09986D-6A28-4CC9-9609-E4432859185D}"/>
                </a:ext>
              </a:extLst>
            </p:cNvPr>
            <p:cNvSpPr txBox="1"/>
            <p:nvPr/>
          </p:nvSpPr>
          <p:spPr>
            <a:xfrm>
              <a:off x="152400" y="6752847"/>
              <a:ext cx="247909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3.Mô hình tham chiếu</a:t>
              </a:r>
            </a:p>
          </p:txBody>
        </p:sp>
        <p:sp>
          <p:nvSpPr>
            <p:cNvPr id="45" name="TextBox 44">
              <a:extLst>
                <a:ext uri="{FF2B5EF4-FFF2-40B4-BE49-F238E27FC236}">
                  <a16:creationId xmlns:a16="http://schemas.microsoft.com/office/drawing/2014/main" id="{DBCC1482-11F3-45AF-BE7A-EE2C2F0CAB90}"/>
                </a:ext>
              </a:extLst>
            </p:cNvPr>
            <p:cNvSpPr txBox="1"/>
            <p:nvPr/>
          </p:nvSpPr>
          <p:spPr>
            <a:xfrm>
              <a:off x="152400" y="8817867"/>
              <a:ext cx="213360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4.Một số khái niệm</a:t>
              </a:r>
            </a:p>
          </p:txBody>
        </p:sp>
      </p:grpSp>
    </p:spTree>
    <p:extLst>
      <p:ext uri="{BB962C8B-B14F-4D97-AF65-F5344CB8AC3E}">
        <p14:creationId xmlns:p14="http://schemas.microsoft.com/office/powerpoint/2010/main" val="3229506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8839109" y="-564330"/>
            <a:ext cx="899171" cy="899171"/>
            <a:chOff x="0" y="0"/>
            <a:chExt cx="6350000" cy="6350000"/>
          </a:xfrm>
          <a:solidFill>
            <a:srgbClr val="04345C"/>
          </a:solidFill>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pSp>
        <p:nvGrpSpPr>
          <p:cNvPr id="23" name="Group 23"/>
          <p:cNvGrpSpPr/>
          <p:nvPr/>
        </p:nvGrpSpPr>
        <p:grpSpPr>
          <a:xfrm>
            <a:off x="2133599" y="1150621"/>
            <a:ext cx="381000" cy="381000"/>
            <a:chOff x="0" y="0"/>
            <a:chExt cx="6350000" cy="6350000"/>
          </a:xfrm>
          <a:solidFill>
            <a:srgbClr val="04345C"/>
          </a:solidFill>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pic>
        <p:nvPicPr>
          <p:cNvPr id="25" name="Picture 2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938422">
            <a:off x="11260543" y="5894463"/>
            <a:ext cx="1241970" cy="1287015"/>
          </a:xfrm>
          <a:prstGeom prst="rect">
            <a:avLst/>
          </a:prstGeom>
        </p:spPr>
      </p:pic>
      <p:graphicFrame>
        <p:nvGraphicFramePr>
          <p:cNvPr id="2" name="Table 2">
            <a:extLst>
              <a:ext uri="{FF2B5EF4-FFF2-40B4-BE49-F238E27FC236}">
                <a16:creationId xmlns:a16="http://schemas.microsoft.com/office/drawing/2014/main" id="{C0ED8E54-B9AD-40C4-A6E0-7FCFC2CA54CB}"/>
              </a:ext>
            </a:extLst>
          </p:cNvPr>
          <p:cNvGraphicFramePr>
            <a:graphicFrameLocks noGrp="1"/>
          </p:cNvGraphicFramePr>
          <p:nvPr/>
        </p:nvGraphicFramePr>
        <p:xfrm>
          <a:off x="0" y="-17524"/>
          <a:ext cx="2336800" cy="6875525"/>
        </p:xfrm>
        <a:graphic>
          <a:graphicData uri="http://schemas.openxmlformats.org/drawingml/2006/table">
            <a:tbl>
              <a:tblPr firstRow="1" bandRow="1">
                <a:tableStyleId>{5C22544A-7EE6-4342-B048-85BDC9FD1C3A}</a:tableStyleId>
              </a:tblPr>
              <a:tblGrid>
                <a:gridCol w="2336800">
                  <a:extLst>
                    <a:ext uri="{9D8B030D-6E8A-4147-A177-3AD203B41FA5}">
                      <a16:colId xmlns:a16="http://schemas.microsoft.com/office/drawing/2014/main" val="3543755945"/>
                    </a:ext>
                  </a:extLst>
                </a:gridCol>
              </a:tblGrid>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62322984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316305316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50022161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275847854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4216306870"/>
                  </a:ext>
                </a:extLst>
              </a:tr>
            </a:tbl>
          </a:graphicData>
        </a:graphic>
      </p:graphicFrame>
      <p:pic>
        <p:nvPicPr>
          <p:cNvPr id="14" name="Picture 2" descr="Viện Điện tử Viễn thông, Bách Khoa Hà Nội - Home | Facebook">
            <a:extLst>
              <a:ext uri="{FF2B5EF4-FFF2-40B4-BE49-F238E27FC236}">
                <a16:creationId xmlns:a16="http://schemas.microsoft.com/office/drawing/2014/main" id="{96ED90C1-F4F2-44F0-AA88-7F9FDFE424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0" y="127000"/>
            <a:ext cx="1246327" cy="119734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33DAE0F9-A0EA-40C0-BA54-9C46DC41E0C2}"/>
              </a:ext>
            </a:extLst>
          </p:cNvPr>
          <p:cNvSpPr/>
          <p:nvPr/>
        </p:nvSpPr>
        <p:spPr>
          <a:xfrm>
            <a:off x="-1" y="0"/>
            <a:ext cx="23368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4F160A62-0DDD-41DA-8DE3-B3CB84BF07BD}"/>
              </a:ext>
            </a:extLst>
          </p:cNvPr>
          <p:cNvCxnSpPr>
            <a:cxnSpLocks/>
          </p:cNvCxnSpPr>
          <p:nvPr/>
        </p:nvCxnSpPr>
        <p:spPr>
          <a:xfrm>
            <a:off x="1" y="27178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A4681C-BD86-49D9-9EFD-22E16303477E}"/>
              </a:ext>
            </a:extLst>
          </p:cNvPr>
          <p:cNvCxnSpPr>
            <a:cxnSpLocks/>
          </p:cNvCxnSpPr>
          <p:nvPr/>
        </p:nvCxnSpPr>
        <p:spPr>
          <a:xfrm>
            <a:off x="1" y="13970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9B0D90-00DC-48BF-918F-E5888BD398E1}"/>
              </a:ext>
            </a:extLst>
          </p:cNvPr>
          <p:cNvCxnSpPr>
            <a:cxnSpLocks/>
          </p:cNvCxnSpPr>
          <p:nvPr/>
        </p:nvCxnSpPr>
        <p:spPr>
          <a:xfrm>
            <a:off x="0" y="40894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97BAB7-D054-4966-A2A5-49F3F58194BA}"/>
              </a:ext>
            </a:extLst>
          </p:cNvPr>
          <p:cNvCxnSpPr>
            <a:cxnSpLocks/>
          </p:cNvCxnSpPr>
          <p:nvPr/>
        </p:nvCxnSpPr>
        <p:spPr>
          <a:xfrm>
            <a:off x="0" y="546608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ight Triangle 15">
            <a:extLst>
              <a:ext uri="{FF2B5EF4-FFF2-40B4-BE49-F238E27FC236}">
                <a16:creationId xmlns:a16="http://schemas.microsoft.com/office/drawing/2014/main" id="{3AB44396-04E7-47BE-9B8A-78A1CC081BDC}"/>
              </a:ext>
            </a:extLst>
          </p:cNvPr>
          <p:cNvSpPr/>
          <p:nvPr/>
        </p:nvSpPr>
        <p:spPr>
          <a:xfrm rot="2945554">
            <a:off x="1999395" y="3089916"/>
            <a:ext cx="674807" cy="603019"/>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TextBox 18">
            <a:extLst>
              <a:ext uri="{FF2B5EF4-FFF2-40B4-BE49-F238E27FC236}">
                <a16:creationId xmlns:a16="http://schemas.microsoft.com/office/drawing/2014/main" id="{D26F0963-5BD4-4D29-9641-1BB4A87969BB}"/>
              </a:ext>
            </a:extLst>
          </p:cNvPr>
          <p:cNvSpPr txBox="1"/>
          <p:nvPr/>
        </p:nvSpPr>
        <p:spPr>
          <a:xfrm>
            <a:off x="2787184" y="6435565"/>
            <a:ext cx="3302000" cy="297454"/>
          </a:xfrm>
          <a:prstGeom prst="rect">
            <a:avLst/>
          </a:prstGeom>
          <a:noFill/>
        </p:spPr>
        <p:txBody>
          <a:bodyPr wrap="square" rtlCol="0">
            <a:spAutoFit/>
          </a:bodyPr>
          <a:lstStyle/>
          <a:p>
            <a:r>
              <a:rPr lang="en-US" sz="1333"/>
              <a:t>CHƯƠNG 1. TỔNG QUAN MẠNG MÁY TÍNH</a:t>
            </a:r>
          </a:p>
        </p:txBody>
      </p:sp>
      <p:sp>
        <p:nvSpPr>
          <p:cNvPr id="20" name="TextBox 19">
            <a:extLst>
              <a:ext uri="{FF2B5EF4-FFF2-40B4-BE49-F238E27FC236}">
                <a16:creationId xmlns:a16="http://schemas.microsoft.com/office/drawing/2014/main" id="{79CC765E-C8E1-485E-905A-8A255098D23E}"/>
              </a:ext>
            </a:extLst>
          </p:cNvPr>
          <p:cNvSpPr txBox="1"/>
          <p:nvPr/>
        </p:nvSpPr>
        <p:spPr>
          <a:xfrm>
            <a:off x="3860800" y="515246"/>
            <a:ext cx="6632262" cy="543675"/>
          </a:xfrm>
          <a:prstGeom prst="rect">
            <a:avLst/>
          </a:prstGeom>
          <a:noFill/>
        </p:spPr>
        <p:txBody>
          <a:bodyPr wrap="square" rtlCol="0">
            <a:spAutoFit/>
          </a:bodyPr>
          <a:lstStyle/>
          <a:p>
            <a:r>
              <a:rPr lang="en-US" sz="2933">
                <a:latin typeface="Arial" panose="020B0604020202020204" pitchFamily="34" charset="0"/>
                <a:cs typeface="Arial" panose="020B0604020202020204" pitchFamily="34" charset="0"/>
              </a:rPr>
              <a:t>PHÂN LOẠI THEO KÍCH CỠ MẠNG</a:t>
            </a:r>
          </a:p>
        </p:txBody>
      </p:sp>
      <p:sp>
        <p:nvSpPr>
          <p:cNvPr id="42" name="TextBox 41">
            <a:extLst>
              <a:ext uri="{FF2B5EF4-FFF2-40B4-BE49-F238E27FC236}">
                <a16:creationId xmlns:a16="http://schemas.microsoft.com/office/drawing/2014/main" id="{6FDD855D-0757-40FD-8DF2-0ED17968A73A}"/>
              </a:ext>
            </a:extLst>
          </p:cNvPr>
          <p:cNvSpPr txBox="1"/>
          <p:nvPr/>
        </p:nvSpPr>
        <p:spPr>
          <a:xfrm>
            <a:off x="9105343" y="3147703"/>
            <a:ext cx="2416823" cy="379656"/>
          </a:xfrm>
          <a:prstGeom prst="rect">
            <a:avLst/>
          </a:prstGeom>
          <a:noFill/>
        </p:spPr>
        <p:txBody>
          <a:bodyPr wrap="square">
            <a:spAutoFit/>
          </a:bodyPr>
          <a:lstStyle/>
          <a:p>
            <a:r>
              <a:rPr lang="en-US" sz="1867">
                <a:solidFill>
                  <a:schemeClr val="bg1"/>
                </a:solidFill>
                <a:latin typeface="Arial" panose="020B0604020202020204" pitchFamily="34" charset="0"/>
                <a:cs typeface="Arial" panose="020B0604020202020204" pitchFamily="34" charset="0"/>
              </a:rPr>
              <a:t>Theo kích cỡ mạng</a:t>
            </a:r>
          </a:p>
        </p:txBody>
      </p:sp>
      <p:sp>
        <p:nvSpPr>
          <p:cNvPr id="26" name="TextBox 25">
            <a:extLst>
              <a:ext uri="{FF2B5EF4-FFF2-40B4-BE49-F238E27FC236}">
                <a16:creationId xmlns:a16="http://schemas.microsoft.com/office/drawing/2014/main" id="{5A8D7567-F990-4631-BECA-5274E74B3EE9}"/>
              </a:ext>
            </a:extLst>
          </p:cNvPr>
          <p:cNvSpPr txBox="1"/>
          <p:nvPr/>
        </p:nvSpPr>
        <p:spPr>
          <a:xfrm>
            <a:off x="2862784" y="1458866"/>
            <a:ext cx="8628293" cy="3970574"/>
          </a:xfrm>
          <a:prstGeom prst="rect">
            <a:avLst/>
          </a:prstGeom>
          <a:noFill/>
        </p:spPr>
        <p:txBody>
          <a:bodyPr wrap="square">
            <a:spAutoFit/>
          </a:bodyPr>
          <a:lstStyle/>
          <a:p>
            <a:pPr marL="228611" indent="-228611" algn="just">
              <a:lnSpc>
                <a:spcPct val="150000"/>
              </a:lnSpc>
              <a:spcBef>
                <a:spcPts val="400"/>
              </a:spcBef>
              <a:buFont typeface="Symbol" panose="05050102010706020507" pitchFamily="18" charset="2"/>
              <a:buChar char=""/>
            </a:pPr>
            <a:r>
              <a:rPr lang="en-US" sz="2133" b="1" kern="100" dirty="0">
                <a:latin typeface="Arial" panose="020B0604020202020204" pitchFamily="34" charset="0"/>
                <a:ea typeface="Calibri" panose="020F0502020204030204" pitchFamily="34" charset="0"/>
                <a:cs typeface="Arial" panose="020B0604020202020204" pitchFamily="34" charset="0"/>
              </a:rPr>
              <a:t>PAN </a:t>
            </a:r>
            <a:r>
              <a:rPr lang="en-US" sz="2133" kern="100" dirty="0">
                <a:latin typeface="Arial" panose="020B0604020202020204" pitchFamily="34" charset="0"/>
                <a:ea typeface="Calibri" panose="020F0502020204030204" pitchFamily="34" charset="0"/>
                <a:cs typeface="Arial" panose="020B0604020202020204" pitchFamily="34" charset="0"/>
              </a:rPr>
              <a:t>(Personal Area Network): </a:t>
            </a:r>
            <a:r>
              <a:rPr lang="en-US" sz="2133" kern="100" dirty="0" err="1">
                <a:latin typeface="Arial" panose="020B0604020202020204" pitchFamily="34" charset="0"/>
                <a:ea typeface="Calibri" panose="020F0502020204030204" pitchFamily="34" charset="0"/>
                <a:cs typeface="Arial" panose="020B0604020202020204" pitchFamily="34" charset="0"/>
              </a:rPr>
              <a:t>Mạng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cá</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nhân</a:t>
            </a:r>
            <a:endParaRPr lang="en-US" sz="2133" kern="100" dirty="0">
              <a:latin typeface="Arial" panose="020B0604020202020204" pitchFamily="34" charset="0"/>
              <a:ea typeface="Calibri" panose="020F0502020204030204" pitchFamily="34" charset="0"/>
              <a:cs typeface="Arial" panose="020B0604020202020204" pitchFamily="34" charset="0"/>
            </a:endParaRPr>
          </a:p>
          <a:p>
            <a:pPr marL="533427" lvl="1" indent="-228611" algn="just">
              <a:lnSpc>
                <a:spcPct val="150000"/>
              </a:lnSpc>
              <a:buFont typeface="Calibri" panose="020F0502020204030204" pitchFamily="34" charset="0"/>
              <a:buChar char="-"/>
            </a:pPr>
            <a:r>
              <a:rPr lang="en-US" sz="2133" kern="100" dirty="0" err="1">
                <a:latin typeface="Arial" panose="020B0604020202020204" pitchFamily="34" charset="0"/>
                <a:ea typeface="Calibri" panose="020F0502020204030204" pitchFamily="34" charset="0"/>
                <a:cs typeface="Arial" panose="020B0604020202020204" pitchFamily="34" charset="0"/>
              </a:rPr>
              <a:t>Dùng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để</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kết</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nối</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các</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thiết</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bị</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cá</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nhân</a:t>
            </a:r>
            <a:r>
              <a:rPr lang="en-US" sz="2133" kern="100" dirty="0">
                <a:latin typeface="Arial" panose="020B0604020202020204" pitchFamily="34" charset="0"/>
                <a:ea typeface="Calibri" panose="020F0502020204030204" pitchFamily="34" charset="0"/>
                <a:cs typeface="Arial" panose="020B0604020202020204" pitchFamily="34" charset="0"/>
              </a:rPr>
              <a:t> (tai </a:t>
            </a:r>
            <a:r>
              <a:rPr lang="en-US" sz="2133" kern="100" dirty="0" err="1">
                <a:latin typeface="Arial" panose="020B0604020202020204" pitchFamily="34" charset="0"/>
                <a:ea typeface="Calibri" panose="020F0502020204030204" pitchFamily="34" charset="0"/>
                <a:cs typeface="Arial" panose="020B0604020202020204" pitchFamily="34" charset="0"/>
              </a:rPr>
              <a:t>nghe</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chuột</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bàn</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phím</a:t>
            </a:r>
            <a:r>
              <a:rPr lang="en-US" sz="2133" kern="100" dirty="0">
                <a:latin typeface="Arial" panose="020B0604020202020204" pitchFamily="34" charset="0"/>
                <a:ea typeface="Calibri" panose="020F0502020204030204" pitchFamily="34" charset="0"/>
                <a:cs typeface="Arial" panose="020B0604020202020204" pitchFamily="34" charset="0"/>
              </a:rPr>
              <a:t>,..)</a:t>
            </a:r>
          </a:p>
          <a:p>
            <a:pPr marL="533427" lvl="1" indent="-228611" algn="just">
              <a:lnSpc>
                <a:spcPct val="150000"/>
              </a:lnSpc>
              <a:buFont typeface="Calibri" panose="020F0502020204030204" pitchFamily="34" charset="0"/>
              <a:buChar char="-"/>
            </a:pPr>
            <a:r>
              <a:rPr lang="en-US" sz="2133" kern="100" dirty="0" err="1">
                <a:latin typeface="Arial" panose="020B0604020202020204" pitchFamily="34" charset="0"/>
                <a:ea typeface="Calibri" panose="020F0502020204030204" pitchFamily="34" charset="0"/>
                <a:cs typeface="Arial" panose="020B0604020202020204" pitchFamily="34" charset="0"/>
              </a:rPr>
              <a:t>Khoảng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cách</a:t>
            </a:r>
            <a:r>
              <a:rPr lang="en-US" sz="2133" kern="100" dirty="0">
                <a:latin typeface="Arial" panose="020B0604020202020204" pitchFamily="34" charset="0"/>
                <a:ea typeface="Calibri" panose="020F0502020204030204" pitchFamily="34" charset="0"/>
                <a:cs typeface="Arial" panose="020B0604020202020204" pitchFamily="34" charset="0"/>
              </a:rPr>
              <a:t> 5-10m</a:t>
            </a:r>
          </a:p>
          <a:p>
            <a:pPr algn="just">
              <a:lnSpc>
                <a:spcPct val="150000"/>
              </a:lnSpc>
            </a:pPr>
            <a:endParaRPr lang="en-US" sz="2133" kern="100" dirty="0">
              <a:latin typeface="Arial" panose="020B0604020202020204" pitchFamily="34" charset="0"/>
              <a:ea typeface="Calibri" panose="020F0502020204030204" pitchFamily="34" charset="0"/>
              <a:cs typeface="Arial" panose="020B0604020202020204" pitchFamily="34" charset="0"/>
            </a:endParaRPr>
          </a:p>
          <a:p>
            <a:pPr marL="228611" indent="-228611" algn="just">
              <a:lnSpc>
                <a:spcPct val="150000"/>
              </a:lnSpc>
              <a:buFont typeface="Symbol" panose="05050102010706020507" pitchFamily="18" charset="2"/>
              <a:buChar char=""/>
            </a:pPr>
            <a:r>
              <a:rPr lang="en-US" sz="2133" b="1" kern="100" dirty="0">
                <a:latin typeface="Arial" panose="020B0604020202020204" pitchFamily="34" charset="0"/>
                <a:ea typeface="Calibri" panose="020F0502020204030204" pitchFamily="34" charset="0"/>
                <a:cs typeface="Arial" panose="020B0604020202020204" pitchFamily="34" charset="0"/>
              </a:rPr>
              <a:t>LAN</a:t>
            </a:r>
            <a:r>
              <a:rPr lang="en-US" sz="2133" kern="100" dirty="0">
                <a:latin typeface="Arial" panose="020B0604020202020204" pitchFamily="34" charset="0"/>
                <a:ea typeface="Calibri" panose="020F0502020204030204" pitchFamily="34" charset="0"/>
                <a:cs typeface="Arial" panose="020B0604020202020204" pitchFamily="34" charset="0"/>
              </a:rPr>
              <a:t> (Local Area Network): </a:t>
            </a:r>
            <a:r>
              <a:rPr lang="en-US" sz="2133" kern="100" dirty="0" err="1">
                <a:latin typeface="Arial" panose="020B0604020202020204" pitchFamily="34" charset="0"/>
                <a:ea typeface="Calibri" panose="020F0502020204030204" pitchFamily="34" charset="0"/>
                <a:cs typeface="Arial" panose="020B0604020202020204" pitchFamily="34" charset="0"/>
              </a:rPr>
              <a:t>Mạng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cục</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bộ</a:t>
            </a:r>
            <a:endParaRPr lang="en-US" sz="2133" kern="100" dirty="0">
              <a:latin typeface="Arial" panose="020B0604020202020204" pitchFamily="34" charset="0"/>
              <a:ea typeface="Calibri" panose="020F0502020204030204" pitchFamily="34" charset="0"/>
              <a:cs typeface="Arial" panose="020B0604020202020204" pitchFamily="34" charset="0"/>
            </a:endParaRPr>
          </a:p>
          <a:p>
            <a:pPr marL="533427" lvl="1" indent="-228611" algn="just">
              <a:lnSpc>
                <a:spcPct val="150000"/>
              </a:lnSpc>
              <a:buFont typeface="Calibri" panose="020F0502020204030204" pitchFamily="34" charset="0"/>
              <a:buChar char="-"/>
            </a:pPr>
            <a:r>
              <a:rPr lang="en-US" sz="2133" kern="100" dirty="0" err="1">
                <a:latin typeface="Arial" panose="020B0604020202020204" pitchFamily="34" charset="0"/>
                <a:ea typeface="Calibri" panose="020F0502020204030204" pitchFamily="34" charset="0"/>
                <a:cs typeface="Arial" panose="020B0604020202020204" pitchFamily="34" charset="0"/>
              </a:rPr>
              <a:t>Dùng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để</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kết</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nối</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các</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máy</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tính</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thiết</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bị</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ngoại</a:t>
            </a:r>
            <a:r>
              <a:rPr lang="en-US" sz="2133" kern="100" dirty="0">
                <a:latin typeface="Arial" panose="020B0604020202020204" pitchFamily="34" charset="0"/>
                <a:ea typeface="Calibri" panose="020F0502020204030204" pitchFamily="34" charset="0"/>
                <a:cs typeface="Arial" panose="020B0604020202020204" pitchFamily="34" charset="0"/>
              </a:rPr>
              <a:t> vi </a:t>
            </a:r>
            <a:r>
              <a:rPr lang="en-US" sz="2133" kern="100" dirty="0" err="1">
                <a:latin typeface="Arial" panose="020B0604020202020204" pitchFamily="34" charset="0"/>
                <a:ea typeface="Calibri" panose="020F0502020204030204" pitchFamily="34" charset="0"/>
                <a:cs typeface="Arial" panose="020B0604020202020204" pitchFamily="34" charset="0"/>
              </a:rPr>
              <a:t>trong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phạm</a:t>
            </a:r>
            <a:r>
              <a:rPr lang="en-US" sz="2133" kern="100" dirty="0">
                <a:latin typeface="Arial" panose="020B0604020202020204" pitchFamily="34" charset="0"/>
                <a:ea typeface="Calibri" panose="020F0502020204030204" pitchFamily="34" charset="0"/>
                <a:cs typeface="Arial" panose="020B0604020202020204" pitchFamily="34" charset="0"/>
              </a:rPr>
              <a:t> vi </a:t>
            </a:r>
            <a:r>
              <a:rPr lang="en-US" sz="2133" kern="100" dirty="0" err="1">
                <a:latin typeface="Arial" panose="020B0604020202020204" pitchFamily="34" charset="0"/>
                <a:ea typeface="Calibri" panose="020F0502020204030204" pitchFamily="34" charset="0"/>
                <a:cs typeface="Arial" panose="020B0604020202020204" pitchFamily="34" charset="0"/>
              </a:rPr>
              <a:t>một</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cơ</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quan</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đơn</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vị</a:t>
            </a:r>
            <a:endParaRPr lang="en-US" sz="2133" kern="100" dirty="0">
              <a:latin typeface="Arial" panose="020B0604020202020204" pitchFamily="34" charset="0"/>
              <a:ea typeface="Calibri" panose="020F0502020204030204" pitchFamily="34" charset="0"/>
              <a:cs typeface="Arial" panose="020B0604020202020204" pitchFamily="34" charset="0"/>
            </a:endParaRPr>
          </a:p>
          <a:p>
            <a:pPr marL="533427" lvl="1" indent="-228611" algn="just">
              <a:lnSpc>
                <a:spcPct val="150000"/>
              </a:lnSpc>
              <a:spcAft>
                <a:spcPts val="400"/>
              </a:spcAft>
              <a:buFont typeface="Calibri" panose="020F0502020204030204" pitchFamily="34" charset="0"/>
              <a:buChar char="-"/>
            </a:pPr>
            <a:r>
              <a:rPr lang="en-US" sz="2133" kern="100" dirty="0" err="1">
                <a:latin typeface="Arial" panose="020B0604020202020204" pitchFamily="34" charset="0"/>
                <a:ea typeface="Calibri" panose="020F0502020204030204" pitchFamily="34" charset="0"/>
                <a:cs typeface="Arial" panose="020B0604020202020204" pitchFamily="34" charset="0"/>
              </a:rPr>
              <a:t>Khoảng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cách</a:t>
            </a:r>
            <a:r>
              <a:rPr lang="en-US" sz="2133" kern="100" dirty="0">
                <a:latin typeface="Arial" panose="020B0604020202020204" pitchFamily="34" charset="0"/>
                <a:ea typeface="Calibri" panose="020F0502020204030204" pitchFamily="34" charset="0"/>
                <a:cs typeface="Arial" panose="020B0604020202020204" pitchFamily="34" charset="0"/>
              </a:rPr>
              <a:t> 100m- </a:t>
            </a:r>
            <a:r>
              <a:rPr lang="en-US" sz="2133" kern="100" dirty="0" err="1">
                <a:latin typeface="Arial" panose="020B0604020202020204" pitchFamily="34" charset="0"/>
                <a:ea typeface="Calibri" panose="020F0502020204030204" pitchFamily="34" charset="0"/>
                <a:cs typeface="Arial" panose="020B0604020202020204" pitchFamily="34" charset="0"/>
              </a:rPr>
              <a:t>vài</a:t>
            </a:r>
            <a:r>
              <a:rPr lang="en-US" sz="2133" kern="100" dirty="0">
                <a:latin typeface="Arial" panose="020B0604020202020204" pitchFamily="34" charset="0"/>
                <a:ea typeface="Calibri" panose="020F0502020204030204" pitchFamily="34" charset="0"/>
                <a:cs typeface="Arial" panose="020B0604020202020204" pitchFamily="34" charset="0"/>
              </a:rPr>
              <a:t> km</a:t>
            </a:r>
          </a:p>
        </p:txBody>
      </p:sp>
      <p:grpSp>
        <p:nvGrpSpPr>
          <p:cNvPr id="34" name="Group 33">
            <a:extLst>
              <a:ext uri="{FF2B5EF4-FFF2-40B4-BE49-F238E27FC236}">
                <a16:creationId xmlns:a16="http://schemas.microsoft.com/office/drawing/2014/main" id="{0BDE0B48-0D59-43F3-93EC-FD2B6676A0AB}"/>
              </a:ext>
            </a:extLst>
          </p:cNvPr>
          <p:cNvGrpSpPr/>
          <p:nvPr/>
        </p:nvGrpSpPr>
        <p:grpSpPr>
          <a:xfrm>
            <a:off x="101600" y="1768209"/>
            <a:ext cx="1652727" cy="4777347"/>
            <a:chOff x="152400" y="2652313"/>
            <a:chExt cx="2479090" cy="7166020"/>
          </a:xfrm>
        </p:grpSpPr>
        <p:sp>
          <p:nvSpPr>
            <p:cNvPr id="35" name="TextBox 34">
              <a:extLst>
                <a:ext uri="{FF2B5EF4-FFF2-40B4-BE49-F238E27FC236}">
                  <a16:creationId xmlns:a16="http://schemas.microsoft.com/office/drawing/2014/main" id="{A00A3E7B-B8EB-4F2E-BDEF-35281CD2F24F}"/>
                </a:ext>
              </a:extLst>
            </p:cNvPr>
            <p:cNvSpPr txBox="1"/>
            <p:nvPr/>
          </p:nvSpPr>
          <p:spPr>
            <a:xfrm>
              <a:off x="152400" y="2652313"/>
              <a:ext cx="213360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1.Mục đích hình hành</a:t>
              </a:r>
            </a:p>
          </p:txBody>
        </p:sp>
        <p:sp>
          <p:nvSpPr>
            <p:cNvPr id="36" name="TextBox 35">
              <a:extLst>
                <a:ext uri="{FF2B5EF4-FFF2-40B4-BE49-F238E27FC236}">
                  <a16:creationId xmlns:a16="http://schemas.microsoft.com/office/drawing/2014/main" id="{08782721-C62C-438E-8664-9E6A98F5A7BD}"/>
                </a:ext>
              </a:extLst>
            </p:cNvPr>
            <p:cNvSpPr txBox="1"/>
            <p:nvPr/>
          </p:nvSpPr>
          <p:spPr>
            <a:xfrm>
              <a:off x="152400" y="4483857"/>
              <a:ext cx="2414148" cy="1431450"/>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2.Phân loại mạng và cấu trúc mạng</a:t>
              </a:r>
            </a:p>
          </p:txBody>
        </p:sp>
        <p:sp>
          <p:nvSpPr>
            <p:cNvPr id="37" name="TextBox 36">
              <a:extLst>
                <a:ext uri="{FF2B5EF4-FFF2-40B4-BE49-F238E27FC236}">
                  <a16:creationId xmlns:a16="http://schemas.microsoft.com/office/drawing/2014/main" id="{5EDA533E-EC1C-415B-B324-867832544FBE}"/>
                </a:ext>
              </a:extLst>
            </p:cNvPr>
            <p:cNvSpPr txBox="1"/>
            <p:nvPr/>
          </p:nvSpPr>
          <p:spPr>
            <a:xfrm>
              <a:off x="152400" y="6752847"/>
              <a:ext cx="247909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3.Mô hình tham chiếu</a:t>
              </a:r>
            </a:p>
          </p:txBody>
        </p:sp>
        <p:sp>
          <p:nvSpPr>
            <p:cNvPr id="38" name="TextBox 37">
              <a:extLst>
                <a:ext uri="{FF2B5EF4-FFF2-40B4-BE49-F238E27FC236}">
                  <a16:creationId xmlns:a16="http://schemas.microsoft.com/office/drawing/2014/main" id="{4C292C15-30F1-4255-B792-3D29EF1C90D2}"/>
                </a:ext>
              </a:extLst>
            </p:cNvPr>
            <p:cNvSpPr txBox="1"/>
            <p:nvPr/>
          </p:nvSpPr>
          <p:spPr>
            <a:xfrm>
              <a:off x="152400" y="8817867"/>
              <a:ext cx="213360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4.Một số khái niệm</a:t>
              </a:r>
            </a:p>
          </p:txBody>
        </p:sp>
      </p:grpSp>
    </p:spTree>
    <p:extLst>
      <p:ext uri="{BB962C8B-B14F-4D97-AF65-F5344CB8AC3E}">
        <p14:creationId xmlns:p14="http://schemas.microsoft.com/office/powerpoint/2010/main" val="4188227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8839109" y="-564330"/>
            <a:ext cx="899171" cy="899171"/>
            <a:chOff x="0" y="0"/>
            <a:chExt cx="6350000" cy="6350000"/>
          </a:xfrm>
          <a:solidFill>
            <a:srgbClr val="04345C"/>
          </a:solidFill>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pSp>
        <p:nvGrpSpPr>
          <p:cNvPr id="23" name="Group 23"/>
          <p:cNvGrpSpPr/>
          <p:nvPr/>
        </p:nvGrpSpPr>
        <p:grpSpPr>
          <a:xfrm>
            <a:off x="2133599" y="1150621"/>
            <a:ext cx="381000" cy="381000"/>
            <a:chOff x="0" y="0"/>
            <a:chExt cx="6350000" cy="6350000"/>
          </a:xfrm>
          <a:solidFill>
            <a:srgbClr val="04345C"/>
          </a:solidFill>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pic>
        <p:nvPicPr>
          <p:cNvPr id="25" name="Picture 2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938422">
            <a:off x="11260543" y="5894463"/>
            <a:ext cx="1241970" cy="1287015"/>
          </a:xfrm>
          <a:prstGeom prst="rect">
            <a:avLst/>
          </a:prstGeom>
        </p:spPr>
      </p:pic>
      <p:graphicFrame>
        <p:nvGraphicFramePr>
          <p:cNvPr id="2" name="Table 2">
            <a:extLst>
              <a:ext uri="{FF2B5EF4-FFF2-40B4-BE49-F238E27FC236}">
                <a16:creationId xmlns:a16="http://schemas.microsoft.com/office/drawing/2014/main" id="{C0ED8E54-B9AD-40C4-A6E0-7FCFC2CA54CB}"/>
              </a:ext>
            </a:extLst>
          </p:cNvPr>
          <p:cNvGraphicFramePr>
            <a:graphicFrameLocks noGrp="1"/>
          </p:cNvGraphicFramePr>
          <p:nvPr/>
        </p:nvGraphicFramePr>
        <p:xfrm>
          <a:off x="0" y="-17524"/>
          <a:ext cx="2336800" cy="6875525"/>
        </p:xfrm>
        <a:graphic>
          <a:graphicData uri="http://schemas.openxmlformats.org/drawingml/2006/table">
            <a:tbl>
              <a:tblPr firstRow="1" bandRow="1">
                <a:tableStyleId>{5C22544A-7EE6-4342-B048-85BDC9FD1C3A}</a:tableStyleId>
              </a:tblPr>
              <a:tblGrid>
                <a:gridCol w="2336800">
                  <a:extLst>
                    <a:ext uri="{9D8B030D-6E8A-4147-A177-3AD203B41FA5}">
                      <a16:colId xmlns:a16="http://schemas.microsoft.com/office/drawing/2014/main" val="3543755945"/>
                    </a:ext>
                  </a:extLst>
                </a:gridCol>
              </a:tblGrid>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62322984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316305316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50022161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275847854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4216306870"/>
                  </a:ext>
                </a:extLst>
              </a:tr>
            </a:tbl>
          </a:graphicData>
        </a:graphic>
      </p:graphicFrame>
      <p:pic>
        <p:nvPicPr>
          <p:cNvPr id="14" name="Picture 2" descr="Viện Điện tử Viễn thông, Bách Khoa Hà Nội - Home | Facebook">
            <a:extLst>
              <a:ext uri="{FF2B5EF4-FFF2-40B4-BE49-F238E27FC236}">
                <a16:creationId xmlns:a16="http://schemas.microsoft.com/office/drawing/2014/main" id="{96ED90C1-F4F2-44F0-AA88-7F9FDFE424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0" y="127000"/>
            <a:ext cx="1246327" cy="119734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33DAE0F9-A0EA-40C0-BA54-9C46DC41E0C2}"/>
              </a:ext>
            </a:extLst>
          </p:cNvPr>
          <p:cNvSpPr/>
          <p:nvPr/>
        </p:nvSpPr>
        <p:spPr>
          <a:xfrm>
            <a:off x="-1" y="0"/>
            <a:ext cx="23368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4F160A62-0DDD-41DA-8DE3-B3CB84BF07BD}"/>
              </a:ext>
            </a:extLst>
          </p:cNvPr>
          <p:cNvCxnSpPr>
            <a:cxnSpLocks/>
          </p:cNvCxnSpPr>
          <p:nvPr/>
        </p:nvCxnSpPr>
        <p:spPr>
          <a:xfrm>
            <a:off x="1" y="27178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A4681C-BD86-49D9-9EFD-22E16303477E}"/>
              </a:ext>
            </a:extLst>
          </p:cNvPr>
          <p:cNvCxnSpPr>
            <a:cxnSpLocks/>
          </p:cNvCxnSpPr>
          <p:nvPr/>
        </p:nvCxnSpPr>
        <p:spPr>
          <a:xfrm>
            <a:off x="1" y="13970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9B0D90-00DC-48BF-918F-E5888BD398E1}"/>
              </a:ext>
            </a:extLst>
          </p:cNvPr>
          <p:cNvCxnSpPr>
            <a:cxnSpLocks/>
          </p:cNvCxnSpPr>
          <p:nvPr/>
        </p:nvCxnSpPr>
        <p:spPr>
          <a:xfrm>
            <a:off x="0" y="40894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97BAB7-D054-4966-A2A5-49F3F58194BA}"/>
              </a:ext>
            </a:extLst>
          </p:cNvPr>
          <p:cNvCxnSpPr>
            <a:cxnSpLocks/>
          </p:cNvCxnSpPr>
          <p:nvPr/>
        </p:nvCxnSpPr>
        <p:spPr>
          <a:xfrm>
            <a:off x="0" y="546608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ight Triangle 15">
            <a:extLst>
              <a:ext uri="{FF2B5EF4-FFF2-40B4-BE49-F238E27FC236}">
                <a16:creationId xmlns:a16="http://schemas.microsoft.com/office/drawing/2014/main" id="{3AB44396-04E7-47BE-9B8A-78A1CC081BDC}"/>
              </a:ext>
            </a:extLst>
          </p:cNvPr>
          <p:cNvSpPr/>
          <p:nvPr/>
        </p:nvSpPr>
        <p:spPr>
          <a:xfrm rot="2945554">
            <a:off x="1999395" y="3089916"/>
            <a:ext cx="674807" cy="603019"/>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TextBox 18">
            <a:extLst>
              <a:ext uri="{FF2B5EF4-FFF2-40B4-BE49-F238E27FC236}">
                <a16:creationId xmlns:a16="http://schemas.microsoft.com/office/drawing/2014/main" id="{D26F0963-5BD4-4D29-9641-1BB4A87969BB}"/>
              </a:ext>
            </a:extLst>
          </p:cNvPr>
          <p:cNvSpPr txBox="1"/>
          <p:nvPr/>
        </p:nvSpPr>
        <p:spPr>
          <a:xfrm>
            <a:off x="2787184" y="6435565"/>
            <a:ext cx="3302000" cy="297454"/>
          </a:xfrm>
          <a:prstGeom prst="rect">
            <a:avLst/>
          </a:prstGeom>
          <a:noFill/>
        </p:spPr>
        <p:txBody>
          <a:bodyPr wrap="square" rtlCol="0">
            <a:spAutoFit/>
          </a:bodyPr>
          <a:lstStyle/>
          <a:p>
            <a:r>
              <a:rPr lang="en-US" sz="1333"/>
              <a:t>CHƯƠNG 1. TỔNG QUAN MẠNG MÁY TÍNH</a:t>
            </a:r>
          </a:p>
        </p:txBody>
      </p:sp>
      <p:sp>
        <p:nvSpPr>
          <p:cNvPr id="20" name="TextBox 19">
            <a:extLst>
              <a:ext uri="{FF2B5EF4-FFF2-40B4-BE49-F238E27FC236}">
                <a16:creationId xmlns:a16="http://schemas.microsoft.com/office/drawing/2014/main" id="{79CC765E-C8E1-485E-905A-8A255098D23E}"/>
              </a:ext>
            </a:extLst>
          </p:cNvPr>
          <p:cNvSpPr txBox="1"/>
          <p:nvPr/>
        </p:nvSpPr>
        <p:spPr>
          <a:xfrm>
            <a:off x="3860800" y="515246"/>
            <a:ext cx="6632262" cy="543675"/>
          </a:xfrm>
          <a:prstGeom prst="rect">
            <a:avLst/>
          </a:prstGeom>
          <a:noFill/>
        </p:spPr>
        <p:txBody>
          <a:bodyPr wrap="square" rtlCol="0">
            <a:spAutoFit/>
          </a:bodyPr>
          <a:lstStyle/>
          <a:p>
            <a:r>
              <a:rPr lang="en-US" sz="2933">
                <a:latin typeface="Arial" panose="020B0604020202020204" pitchFamily="34" charset="0"/>
                <a:cs typeface="Arial" panose="020B0604020202020204" pitchFamily="34" charset="0"/>
              </a:rPr>
              <a:t>PHÂN LOẠI THEO KÍCH CỠ MẠNG</a:t>
            </a:r>
          </a:p>
        </p:txBody>
      </p:sp>
      <p:sp>
        <p:nvSpPr>
          <p:cNvPr id="42" name="TextBox 41">
            <a:extLst>
              <a:ext uri="{FF2B5EF4-FFF2-40B4-BE49-F238E27FC236}">
                <a16:creationId xmlns:a16="http://schemas.microsoft.com/office/drawing/2014/main" id="{6FDD855D-0757-40FD-8DF2-0ED17968A73A}"/>
              </a:ext>
            </a:extLst>
          </p:cNvPr>
          <p:cNvSpPr txBox="1"/>
          <p:nvPr/>
        </p:nvSpPr>
        <p:spPr>
          <a:xfrm>
            <a:off x="9105343" y="3147703"/>
            <a:ext cx="2416823" cy="379656"/>
          </a:xfrm>
          <a:prstGeom prst="rect">
            <a:avLst/>
          </a:prstGeom>
          <a:noFill/>
        </p:spPr>
        <p:txBody>
          <a:bodyPr wrap="square">
            <a:spAutoFit/>
          </a:bodyPr>
          <a:lstStyle/>
          <a:p>
            <a:r>
              <a:rPr lang="en-US" sz="1867">
                <a:solidFill>
                  <a:schemeClr val="bg1"/>
                </a:solidFill>
                <a:latin typeface="Arial" panose="020B0604020202020204" pitchFamily="34" charset="0"/>
                <a:cs typeface="Arial" panose="020B0604020202020204" pitchFamily="34" charset="0"/>
              </a:rPr>
              <a:t>Theo kích cỡ mạng</a:t>
            </a:r>
          </a:p>
        </p:txBody>
      </p:sp>
      <p:sp>
        <p:nvSpPr>
          <p:cNvPr id="26" name="TextBox 25">
            <a:extLst>
              <a:ext uri="{FF2B5EF4-FFF2-40B4-BE49-F238E27FC236}">
                <a16:creationId xmlns:a16="http://schemas.microsoft.com/office/drawing/2014/main" id="{5A8D7567-F990-4631-BECA-5274E74B3EE9}"/>
              </a:ext>
            </a:extLst>
          </p:cNvPr>
          <p:cNvSpPr txBox="1"/>
          <p:nvPr/>
        </p:nvSpPr>
        <p:spPr>
          <a:xfrm>
            <a:off x="2862784" y="1667513"/>
            <a:ext cx="8628293" cy="3478196"/>
          </a:xfrm>
          <a:prstGeom prst="rect">
            <a:avLst/>
          </a:prstGeom>
          <a:noFill/>
        </p:spPr>
        <p:txBody>
          <a:bodyPr wrap="square">
            <a:spAutoFit/>
          </a:bodyPr>
          <a:lstStyle/>
          <a:p>
            <a:pPr marL="228611" indent="-228611" algn="just">
              <a:lnSpc>
                <a:spcPct val="150000"/>
              </a:lnSpc>
              <a:spcBef>
                <a:spcPts val="400"/>
              </a:spcBef>
              <a:buFont typeface="Symbol" panose="05050102010706020507" pitchFamily="18" charset="2"/>
              <a:buChar char=""/>
            </a:pPr>
            <a:r>
              <a:rPr lang="en-US" sz="2133" b="1" kern="100" dirty="0">
                <a:latin typeface="Arial" panose="020B0604020202020204" pitchFamily="34" charset="0"/>
                <a:ea typeface="Calibri" panose="020F0502020204030204" pitchFamily="34" charset="0"/>
                <a:cs typeface="Arial" panose="020B0604020202020204" pitchFamily="34" charset="0"/>
              </a:rPr>
              <a:t>MAN </a:t>
            </a:r>
            <a:r>
              <a:rPr lang="en-US" sz="2133" kern="100" dirty="0">
                <a:latin typeface="Arial" panose="020B0604020202020204" pitchFamily="34" charset="0"/>
                <a:ea typeface="Calibri" panose="020F0502020204030204" pitchFamily="34" charset="0"/>
                <a:cs typeface="Arial" panose="020B0604020202020204" pitchFamily="34" charset="0"/>
              </a:rPr>
              <a:t>(Metropolitan Area Network): </a:t>
            </a:r>
            <a:r>
              <a:rPr lang="en-US" sz="2133" kern="100" dirty="0" err="1">
                <a:latin typeface="Arial" panose="020B0604020202020204" pitchFamily="34" charset="0"/>
                <a:ea typeface="Calibri" panose="020F0502020204030204" pitchFamily="34" charset="0"/>
                <a:cs typeface="Arial" panose="020B0604020202020204" pitchFamily="34" charset="0"/>
              </a:rPr>
              <a:t>Mạng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nội</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thị</a:t>
            </a:r>
            <a:endParaRPr lang="en-US" sz="2133" kern="100" dirty="0">
              <a:latin typeface="Arial" panose="020B0604020202020204" pitchFamily="34" charset="0"/>
              <a:ea typeface="Calibri" panose="020F0502020204030204" pitchFamily="34" charset="0"/>
              <a:cs typeface="Arial" panose="020B0604020202020204" pitchFamily="34" charset="0"/>
            </a:endParaRPr>
          </a:p>
          <a:p>
            <a:pPr marL="533427" lvl="1" indent="-228611" algn="just">
              <a:lnSpc>
                <a:spcPct val="150000"/>
              </a:lnSpc>
              <a:buFont typeface="Calibri" panose="020F0502020204030204" pitchFamily="34" charset="0"/>
              <a:buChar char="-"/>
            </a:pPr>
            <a:r>
              <a:rPr lang="en-US" sz="2133" kern="100" dirty="0" err="1">
                <a:latin typeface="Arial" panose="020B0604020202020204" pitchFamily="34" charset="0"/>
                <a:ea typeface="Calibri" panose="020F0502020204030204" pitchFamily="34" charset="0"/>
                <a:cs typeface="Arial" panose="020B0604020202020204" pitchFamily="34" charset="0"/>
              </a:rPr>
              <a:t>Kết</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nối</a:t>
            </a:r>
            <a:r>
              <a:rPr lang="en-US" sz="2133" kern="100" dirty="0">
                <a:latin typeface="Arial" panose="020B0604020202020204" pitchFamily="34" charset="0"/>
                <a:ea typeface="Calibri" panose="020F0502020204030204" pitchFamily="34" charset="0"/>
                <a:cs typeface="Arial" panose="020B0604020202020204" pitchFamily="34" charset="0"/>
              </a:rPr>
              <a:t> 1 </a:t>
            </a:r>
            <a:r>
              <a:rPr lang="en-US" sz="2133" kern="100" dirty="0" err="1">
                <a:latin typeface="Arial" panose="020B0604020202020204" pitchFamily="34" charset="0"/>
                <a:ea typeface="Calibri" panose="020F0502020204030204" pitchFamily="34" charset="0"/>
                <a:cs typeface="Arial" panose="020B0604020202020204" pitchFamily="34" charset="0"/>
              </a:rPr>
              <a:t>vùng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rộng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lớn</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như</a:t>
            </a:r>
            <a:r>
              <a:rPr lang="en-US" sz="2133" kern="100" dirty="0">
                <a:latin typeface="Arial" panose="020B0604020202020204" pitchFamily="34" charset="0"/>
                <a:ea typeface="Calibri" panose="020F0502020204030204" pitchFamily="34" charset="0"/>
                <a:cs typeface="Arial" panose="020B0604020202020204" pitchFamily="34" charset="0"/>
              </a:rPr>
              <a:t> 1 </a:t>
            </a:r>
            <a:r>
              <a:rPr lang="en-US" sz="2133" kern="100" dirty="0" err="1">
                <a:latin typeface="Arial" panose="020B0604020202020204" pitchFamily="34" charset="0"/>
                <a:ea typeface="Calibri" panose="020F0502020204030204" pitchFamily="34" charset="0"/>
                <a:cs typeface="Arial" panose="020B0604020202020204" pitchFamily="34" charset="0"/>
              </a:rPr>
              <a:t>thành</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phố</a:t>
            </a:r>
            <a:endParaRPr lang="en-US" sz="2133" kern="100" dirty="0">
              <a:latin typeface="Arial" panose="020B0604020202020204" pitchFamily="34" charset="0"/>
              <a:ea typeface="Calibri" panose="020F0502020204030204" pitchFamily="34" charset="0"/>
              <a:cs typeface="Arial" panose="020B0604020202020204" pitchFamily="34" charset="0"/>
            </a:endParaRPr>
          </a:p>
          <a:p>
            <a:pPr marL="533427" lvl="1" indent="-228611" algn="just">
              <a:lnSpc>
                <a:spcPct val="150000"/>
              </a:lnSpc>
              <a:buFont typeface="Calibri" panose="020F0502020204030204" pitchFamily="34" charset="0"/>
              <a:buChar char="-"/>
            </a:pPr>
            <a:r>
              <a:rPr lang="en-US" sz="2133" kern="100" dirty="0" err="1">
                <a:latin typeface="Arial" panose="020B0604020202020204" pitchFamily="34" charset="0"/>
                <a:ea typeface="Calibri" panose="020F0502020204030204" pitchFamily="34" charset="0"/>
                <a:cs typeface="Arial" panose="020B0604020202020204" pitchFamily="34" charset="0"/>
              </a:rPr>
              <a:t>Khoảng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cách</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vào</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chục</a:t>
            </a:r>
            <a:r>
              <a:rPr lang="en-US" sz="2133" kern="100" dirty="0">
                <a:latin typeface="Arial" panose="020B0604020202020204" pitchFamily="34" charset="0"/>
                <a:ea typeface="Calibri" panose="020F0502020204030204" pitchFamily="34" charset="0"/>
                <a:cs typeface="Arial" panose="020B0604020202020204" pitchFamily="34" charset="0"/>
              </a:rPr>
              <a:t> km</a:t>
            </a:r>
          </a:p>
          <a:p>
            <a:pPr algn="just">
              <a:lnSpc>
                <a:spcPct val="150000"/>
              </a:lnSpc>
            </a:pPr>
            <a:endParaRPr lang="en-US" sz="2133" kern="100" dirty="0">
              <a:latin typeface="Arial" panose="020B0604020202020204" pitchFamily="34" charset="0"/>
              <a:ea typeface="Calibri" panose="020F0502020204030204" pitchFamily="34" charset="0"/>
              <a:cs typeface="Arial" panose="020B0604020202020204" pitchFamily="34" charset="0"/>
            </a:endParaRPr>
          </a:p>
          <a:p>
            <a:pPr marL="228611" indent="-228611" algn="just">
              <a:lnSpc>
                <a:spcPct val="150000"/>
              </a:lnSpc>
              <a:buFont typeface="Symbol" panose="05050102010706020507" pitchFamily="18" charset="2"/>
              <a:buChar char=""/>
            </a:pPr>
            <a:r>
              <a:rPr lang="en-US" sz="2133" b="1" kern="100" dirty="0">
                <a:latin typeface="Arial" panose="020B0604020202020204" pitchFamily="34" charset="0"/>
                <a:ea typeface="Calibri" panose="020F0502020204030204" pitchFamily="34" charset="0"/>
                <a:cs typeface="Arial" panose="020B0604020202020204" pitchFamily="34" charset="0"/>
              </a:rPr>
              <a:t>WAN </a:t>
            </a:r>
            <a:r>
              <a:rPr lang="en-US" sz="2133" kern="100" dirty="0">
                <a:latin typeface="Arial" panose="020B0604020202020204" pitchFamily="34" charset="0"/>
                <a:ea typeface="Calibri" panose="020F0502020204030204" pitchFamily="34" charset="0"/>
                <a:cs typeface="Arial" panose="020B0604020202020204" pitchFamily="34" charset="0"/>
              </a:rPr>
              <a:t>( Wide Area Network): </a:t>
            </a:r>
            <a:r>
              <a:rPr lang="en-US" sz="2133" kern="100" dirty="0" err="1">
                <a:latin typeface="Arial" panose="020B0604020202020204" pitchFamily="34" charset="0"/>
                <a:ea typeface="Calibri" panose="020F0502020204030204" pitchFamily="34" charset="0"/>
                <a:cs typeface="Arial" panose="020B0604020202020204" pitchFamily="34" charset="0"/>
              </a:rPr>
              <a:t>Mạng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diện</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rộng</a:t>
            </a:r>
            <a:endParaRPr lang="en-US" sz="2133" kern="100" dirty="0">
              <a:latin typeface="Arial" panose="020B0604020202020204" pitchFamily="34" charset="0"/>
              <a:ea typeface="Calibri" panose="020F0502020204030204" pitchFamily="34" charset="0"/>
              <a:cs typeface="Arial" panose="020B0604020202020204" pitchFamily="34" charset="0"/>
            </a:endParaRPr>
          </a:p>
          <a:p>
            <a:pPr marL="533427" lvl="1" indent="-228611" algn="just">
              <a:lnSpc>
                <a:spcPct val="150000"/>
              </a:lnSpc>
              <a:buFont typeface="Calibri" panose="020F0502020204030204" pitchFamily="34" charset="0"/>
              <a:buChar char="-"/>
            </a:pPr>
            <a:r>
              <a:rPr lang="en-US" sz="2133" kern="100" dirty="0" err="1">
                <a:latin typeface="Arial" panose="020B0604020202020204" pitchFamily="34" charset="0"/>
                <a:ea typeface="Calibri" panose="020F0502020204030204" pitchFamily="34" charset="0"/>
                <a:cs typeface="Arial" panose="020B0604020202020204" pitchFamily="34" charset="0"/>
              </a:rPr>
              <a:t>Kết</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nối</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các</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mạng</a:t>
            </a:r>
            <a:r>
              <a:rPr lang="en-US" sz="2133" kern="100" dirty="0">
                <a:latin typeface="Arial" panose="020B0604020202020204" pitchFamily="34" charset="0"/>
                <a:ea typeface="Calibri" panose="020F0502020204030204" pitchFamily="34" charset="0"/>
                <a:cs typeface="Arial" panose="020B0604020202020204" pitchFamily="34" charset="0"/>
              </a:rPr>
              <a:t> LAN, MAN </a:t>
            </a:r>
            <a:r>
              <a:rPr lang="en-US" sz="2133" kern="100" dirty="0" err="1">
                <a:latin typeface="Arial" panose="020B0604020202020204" pitchFamily="34" charset="0"/>
                <a:ea typeface="Calibri" panose="020F0502020204030204" pitchFamily="34" charset="0"/>
                <a:cs typeface="Arial" panose="020B0604020202020204" pitchFamily="34" charset="0"/>
              </a:rPr>
              <a:t>lại</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với</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nhau</a:t>
            </a:r>
            <a:endParaRPr lang="en-US" sz="2133" kern="100" dirty="0">
              <a:latin typeface="Arial" panose="020B0604020202020204" pitchFamily="34" charset="0"/>
              <a:ea typeface="Calibri" panose="020F0502020204030204" pitchFamily="34" charset="0"/>
              <a:cs typeface="Arial" panose="020B0604020202020204" pitchFamily="34" charset="0"/>
            </a:endParaRPr>
          </a:p>
          <a:p>
            <a:pPr marL="533427" lvl="1" indent="-228611" algn="just">
              <a:lnSpc>
                <a:spcPct val="150000"/>
              </a:lnSpc>
              <a:spcAft>
                <a:spcPts val="400"/>
              </a:spcAft>
              <a:buFont typeface="Calibri" panose="020F0502020204030204" pitchFamily="34" charset="0"/>
              <a:buChar char="-"/>
            </a:pPr>
            <a:r>
              <a:rPr lang="en-US" sz="2133" kern="100" dirty="0" err="1">
                <a:latin typeface="Arial" panose="020B0604020202020204" pitchFamily="34" charset="0"/>
                <a:ea typeface="Calibri" panose="020F0502020204030204" pitchFamily="34" charset="0"/>
                <a:cs typeface="Arial" panose="020B0604020202020204" pitchFamily="34" charset="0"/>
              </a:rPr>
              <a:t>Khoảng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cách</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vài</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trăm</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đến</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vài</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ngàn</a:t>
            </a:r>
            <a:r>
              <a:rPr lang="en-US" sz="2133" kern="100" dirty="0">
                <a:latin typeface="Arial" panose="020B0604020202020204" pitchFamily="34" charset="0"/>
                <a:ea typeface="Calibri" panose="020F0502020204030204" pitchFamily="34" charset="0"/>
                <a:cs typeface="Arial" panose="020B0604020202020204" pitchFamily="34" charset="0"/>
              </a:rPr>
              <a:t> km</a:t>
            </a:r>
          </a:p>
        </p:txBody>
      </p:sp>
      <p:grpSp>
        <p:nvGrpSpPr>
          <p:cNvPr id="33" name="Group 32">
            <a:extLst>
              <a:ext uri="{FF2B5EF4-FFF2-40B4-BE49-F238E27FC236}">
                <a16:creationId xmlns:a16="http://schemas.microsoft.com/office/drawing/2014/main" id="{B007B6FC-5140-44DA-A739-96112E6BB7E0}"/>
              </a:ext>
            </a:extLst>
          </p:cNvPr>
          <p:cNvGrpSpPr/>
          <p:nvPr/>
        </p:nvGrpSpPr>
        <p:grpSpPr>
          <a:xfrm>
            <a:off x="101600" y="1768209"/>
            <a:ext cx="1652727" cy="4777347"/>
            <a:chOff x="152400" y="2652313"/>
            <a:chExt cx="2479090" cy="7166020"/>
          </a:xfrm>
        </p:grpSpPr>
        <p:sp>
          <p:nvSpPr>
            <p:cNvPr id="34" name="TextBox 33">
              <a:extLst>
                <a:ext uri="{FF2B5EF4-FFF2-40B4-BE49-F238E27FC236}">
                  <a16:creationId xmlns:a16="http://schemas.microsoft.com/office/drawing/2014/main" id="{F6359A05-906B-432F-A915-8CD427376BB2}"/>
                </a:ext>
              </a:extLst>
            </p:cNvPr>
            <p:cNvSpPr txBox="1"/>
            <p:nvPr/>
          </p:nvSpPr>
          <p:spPr>
            <a:xfrm>
              <a:off x="152400" y="2652313"/>
              <a:ext cx="213360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1.Mục đích hình hành</a:t>
              </a:r>
            </a:p>
          </p:txBody>
        </p:sp>
        <p:sp>
          <p:nvSpPr>
            <p:cNvPr id="35" name="TextBox 34">
              <a:extLst>
                <a:ext uri="{FF2B5EF4-FFF2-40B4-BE49-F238E27FC236}">
                  <a16:creationId xmlns:a16="http://schemas.microsoft.com/office/drawing/2014/main" id="{E8D7B61D-A626-4638-BF6C-48C38D430DEE}"/>
                </a:ext>
              </a:extLst>
            </p:cNvPr>
            <p:cNvSpPr txBox="1"/>
            <p:nvPr/>
          </p:nvSpPr>
          <p:spPr>
            <a:xfrm>
              <a:off x="152400" y="4483857"/>
              <a:ext cx="2414148" cy="1431450"/>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2.Phân loại mạng và cấu trúc mạng</a:t>
              </a:r>
            </a:p>
          </p:txBody>
        </p:sp>
        <p:sp>
          <p:nvSpPr>
            <p:cNvPr id="36" name="TextBox 35">
              <a:extLst>
                <a:ext uri="{FF2B5EF4-FFF2-40B4-BE49-F238E27FC236}">
                  <a16:creationId xmlns:a16="http://schemas.microsoft.com/office/drawing/2014/main" id="{50A084B6-C7A2-49DE-A6FF-B0CD48D54468}"/>
                </a:ext>
              </a:extLst>
            </p:cNvPr>
            <p:cNvSpPr txBox="1"/>
            <p:nvPr/>
          </p:nvSpPr>
          <p:spPr>
            <a:xfrm>
              <a:off x="152400" y="6752847"/>
              <a:ext cx="247909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3.Mô hình tham chiếu</a:t>
              </a:r>
            </a:p>
          </p:txBody>
        </p:sp>
        <p:sp>
          <p:nvSpPr>
            <p:cNvPr id="37" name="TextBox 36">
              <a:extLst>
                <a:ext uri="{FF2B5EF4-FFF2-40B4-BE49-F238E27FC236}">
                  <a16:creationId xmlns:a16="http://schemas.microsoft.com/office/drawing/2014/main" id="{22E0682A-A7A4-488C-8D72-9CF6FFC54792}"/>
                </a:ext>
              </a:extLst>
            </p:cNvPr>
            <p:cNvSpPr txBox="1"/>
            <p:nvPr/>
          </p:nvSpPr>
          <p:spPr>
            <a:xfrm>
              <a:off x="152400" y="8817867"/>
              <a:ext cx="213360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4.Một số khái niệm</a:t>
              </a:r>
            </a:p>
          </p:txBody>
        </p:sp>
      </p:grpSp>
    </p:spTree>
    <p:extLst>
      <p:ext uri="{BB962C8B-B14F-4D97-AF65-F5344CB8AC3E}">
        <p14:creationId xmlns:p14="http://schemas.microsoft.com/office/powerpoint/2010/main" val="2152924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8839109" y="-564330"/>
            <a:ext cx="899171" cy="899171"/>
            <a:chOff x="0" y="0"/>
            <a:chExt cx="6350000" cy="6350000"/>
          </a:xfrm>
          <a:solidFill>
            <a:srgbClr val="04345C"/>
          </a:solidFill>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pSp>
        <p:nvGrpSpPr>
          <p:cNvPr id="23" name="Group 23"/>
          <p:cNvGrpSpPr/>
          <p:nvPr/>
        </p:nvGrpSpPr>
        <p:grpSpPr>
          <a:xfrm>
            <a:off x="2133599" y="1150621"/>
            <a:ext cx="381000" cy="381000"/>
            <a:chOff x="0" y="0"/>
            <a:chExt cx="6350000" cy="6350000"/>
          </a:xfrm>
          <a:solidFill>
            <a:srgbClr val="04345C"/>
          </a:solidFill>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aphicFrame>
        <p:nvGraphicFramePr>
          <p:cNvPr id="2" name="Table 2">
            <a:extLst>
              <a:ext uri="{FF2B5EF4-FFF2-40B4-BE49-F238E27FC236}">
                <a16:creationId xmlns:a16="http://schemas.microsoft.com/office/drawing/2014/main" id="{C0ED8E54-B9AD-40C4-A6E0-7FCFC2CA54CB}"/>
              </a:ext>
            </a:extLst>
          </p:cNvPr>
          <p:cNvGraphicFramePr>
            <a:graphicFrameLocks noGrp="1"/>
          </p:cNvGraphicFramePr>
          <p:nvPr/>
        </p:nvGraphicFramePr>
        <p:xfrm>
          <a:off x="0" y="-17524"/>
          <a:ext cx="2336800" cy="6875525"/>
        </p:xfrm>
        <a:graphic>
          <a:graphicData uri="http://schemas.openxmlformats.org/drawingml/2006/table">
            <a:tbl>
              <a:tblPr firstRow="1" bandRow="1">
                <a:tableStyleId>{5C22544A-7EE6-4342-B048-85BDC9FD1C3A}</a:tableStyleId>
              </a:tblPr>
              <a:tblGrid>
                <a:gridCol w="2336800">
                  <a:extLst>
                    <a:ext uri="{9D8B030D-6E8A-4147-A177-3AD203B41FA5}">
                      <a16:colId xmlns:a16="http://schemas.microsoft.com/office/drawing/2014/main" val="3543755945"/>
                    </a:ext>
                  </a:extLst>
                </a:gridCol>
              </a:tblGrid>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62322984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3163053168"/>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150022161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2758478544"/>
                  </a:ext>
                </a:extLst>
              </a:tr>
              <a:tr h="1375105">
                <a:tc>
                  <a:txBody>
                    <a:bodyPr/>
                    <a:lstStyle/>
                    <a:p>
                      <a:endParaRPr lang="en-US" sz="1200"/>
                    </a:p>
                  </a:txBody>
                  <a:tcPr marL="60960" marR="60960" marT="30480" marB="30480">
                    <a:solidFill>
                      <a:schemeClr val="bg1"/>
                    </a:solidFill>
                  </a:tcPr>
                </a:tc>
                <a:extLst>
                  <a:ext uri="{0D108BD9-81ED-4DB2-BD59-A6C34878D82A}">
                    <a16:rowId xmlns:a16="http://schemas.microsoft.com/office/drawing/2014/main" val="4216306870"/>
                  </a:ext>
                </a:extLst>
              </a:tr>
            </a:tbl>
          </a:graphicData>
        </a:graphic>
      </p:graphicFrame>
      <p:pic>
        <p:nvPicPr>
          <p:cNvPr id="14" name="Picture 2" descr="Viện Điện tử Viễn thông, Bách Khoa Hà Nội - Home | Facebook">
            <a:extLst>
              <a:ext uri="{FF2B5EF4-FFF2-40B4-BE49-F238E27FC236}">
                <a16:creationId xmlns:a16="http://schemas.microsoft.com/office/drawing/2014/main" id="{96ED90C1-F4F2-44F0-AA88-7F9FDFE42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27000"/>
            <a:ext cx="1246327" cy="119734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33DAE0F9-A0EA-40C0-BA54-9C46DC41E0C2}"/>
              </a:ext>
            </a:extLst>
          </p:cNvPr>
          <p:cNvSpPr/>
          <p:nvPr/>
        </p:nvSpPr>
        <p:spPr>
          <a:xfrm>
            <a:off x="-1" y="0"/>
            <a:ext cx="23368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4F160A62-0DDD-41DA-8DE3-B3CB84BF07BD}"/>
              </a:ext>
            </a:extLst>
          </p:cNvPr>
          <p:cNvCxnSpPr>
            <a:cxnSpLocks/>
          </p:cNvCxnSpPr>
          <p:nvPr/>
        </p:nvCxnSpPr>
        <p:spPr>
          <a:xfrm>
            <a:off x="1" y="27178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A4681C-BD86-49D9-9EFD-22E16303477E}"/>
              </a:ext>
            </a:extLst>
          </p:cNvPr>
          <p:cNvCxnSpPr>
            <a:cxnSpLocks/>
          </p:cNvCxnSpPr>
          <p:nvPr/>
        </p:nvCxnSpPr>
        <p:spPr>
          <a:xfrm>
            <a:off x="1" y="13970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9B0D90-00DC-48BF-918F-E5888BD398E1}"/>
              </a:ext>
            </a:extLst>
          </p:cNvPr>
          <p:cNvCxnSpPr>
            <a:cxnSpLocks/>
          </p:cNvCxnSpPr>
          <p:nvPr/>
        </p:nvCxnSpPr>
        <p:spPr>
          <a:xfrm>
            <a:off x="0" y="408940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97BAB7-D054-4966-A2A5-49F3F58194BA}"/>
              </a:ext>
            </a:extLst>
          </p:cNvPr>
          <p:cNvCxnSpPr>
            <a:cxnSpLocks/>
          </p:cNvCxnSpPr>
          <p:nvPr/>
        </p:nvCxnSpPr>
        <p:spPr>
          <a:xfrm>
            <a:off x="0" y="5466080"/>
            <a:ext cx="23367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ight Triangle 15">
            <a:extLst>
              <a:ext uri="{FF2B5EF4-FFF2-40B4-BE49-F238E27FC236}">
                <a16:creationId xmlns:a16="http://schemas.microsoft.com/office/drawing/2014/main" id="{3AB44396-04E7-47BE-9B8A-78A1CC081BDC}"/>
              </a:ext>
            </a:extLst>
          </p:cNvPr>
          <p:cNvSpPr/>
          <p:nvPr/>
        </p:nvSpPr>
        <p:spPr>
          <a:xfrm rot="2945554">
            <a:off x="1986697" y="4512850"/>
            <a:ext cx="674807" cy="603019"/>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TextBox 18">
            <a:extLst>
              <a:ext uri="{FF2B5EF4-FFF2-40B4-BE49-F238E27FC236}">
                <a16:creationId xmlns:a16="http://schemas.microsoft.com/office/drawing/2014/main" id="{D26F0963-5BD4-4D29-9641-1BB4A87969BB}"/>
              </a:ext>
            </a:extLst>
          </p:cNvPr>
          <p:cNvSpPr txBox="1"/>
          <p:nvPr/>
        </p:nvSpPr>
        <p:spPr>
          <a:xfrm>
            <a:off x="2787184" y="6435565"/>
            <a:ext cx="3302000" cy="297454"/>
          </a:xfrm>
          <a:prstGeom prst="rect">
            <a:avLst/>
          </a:prstGeom>
          <a:noFill/>
        </p:spPr>
        <p:txBody>
          <a:bodyPr wrap="square" rtlCol="0">
            <a:spAutoFit/>
          </a:bodyPr>
          <a:lstStyle/>
          <a:p>
            <a:r>
              <a:rPr lang="en-US" sz="1333"/>
              <a:t>CHƯƠNG 1. TỔNG QUAN MẠNG MÁY TÍNH</a:t>
            </a:r>
          </a:p>
        </p:txBody>
      </p:sp>
      <p:sp>
        <p:nvSpPr>
          <p:cNvPr id="20" name="TextBox 19">
            <a:extLst>
              <a:ext uri="{FF2B5EF4-FFF2-40B4-BE49-F238E27FC236}">
                <a16:creationId xmlns:a16="http://schemas.microsoft.com/office/drawing/2014/main" id="{79CC765E-C8E1-485E-905A-8A255098D23E}"/>
              </a:ext>
            </a:extLst>
          </p:cNvPr>
          <p:cNvSpPr txBox="1"/>
          <p:nvPr/>
        </p:nvSpPr>
        <p:spPr>
          <a:xfrm>
            <a:off x="4356180" y="491693"/>
            <a:ext cx="6632262" cy="543675"/>
          </a:xfrm>
          <a:prstGeom prst="rect">
            <a:avLst/>
          </a:prstGeom>
          <a:noFill/>
        </p:spPr>
        <p:txBody>
          <a:bodyPr wrap="square" rtlCol="0">
            <a:spAutoFit/>
          </a:bodyPr>
          <a:lstStyle/>
          <a:p>
            <a:r>
              <a:rPr lang="en-US" sz="2933">
                <a:latin typeface="Arial" panose="020B0604020202020204" pitchFamily="34" charset="0"/>
                <a:cs typeface="Arial" panose="020B0604020202020204" pitchFamily="34" charset="0"/>
              </a:rPr>
              <a:t>KIẾN TRÚC PHÂN TẦNG</a:t>
            </a:r>
          </a:p>
        </p:txBody>
      </p:sp>
      <p:sp>
        <p:nvSpPr>
          <p:cNvPr id="42" name="TextBox 41">
            <a:extLst>
              <a:ext uri="{FF2B5EF4-FFF2-40B4-BE49-F238E27FC236}">
                <a16:creationId xmlns:a16="http://schemas.microsoft.com/office/drawing/2014/main" id="{6FDD855D-0757-40FD-8DF2-0ED17968A73A}"/>
              </a:ext>
            </a:extLst>
          </p:cNvPr>
          <p:cNvSpPr txBox="1"/>
          <p:nvPr/>
        </p:nvSpPr>
        <p:spPr>
          <a:xfrm>
            <a:off x="9105343" y="3147703"/>
            <a:ext cx="2416823" cy="379656"/>
          </a:xfrm>
          <a:prstGeom prst="rect">
            <a:avLst/>
          </a:prstGeom>
          <a:noFill/>
        </p:spPr>
        <p:txBody>
          <a:bodyPr wrap="square">
            <a:spAutoFit/>
          </a:bodyPr>
          <a:lstStyle/>
          <a:p>
            <a:r>
              <a:rPr lang="en-US" sz="1867">
                <a:solidFill>
                  <a:schemeClr val="bg1"/>
                </a:solidFill>
                <a:latin typeface="Arial" panose="020B0604020202020204" pitchFamily="34" charset="0"/>
                <a:cs typeface="Arial" panose="020B0604020202020204" pitchFamily="34" charset="0"/>
              </a:rPr>
              <a:t>Theo kích cỡ mạng</a:t>
            </a:r>
          </a:p>
        </p:txBody>
      </p:sp>
      <p:sp>
        <p:nvSpPr>
          <p:cNvPr id="34" name="TextBox 33">
            <a:extLst>
              <a:ext uri="{FF2B5EF4-FFF2-40B4-BE49-F238E27FC236}">
                <a16:creationId xmlns:a16="http://schemas.microsoft.com/office/drawing/2014/main" id="{0A01FD56-BD4D-48FC-B253-1402A193D21F}"/>
              </a:ext>
            </a:extLst>
          </p:cNvPr>
          <p:cNvSpPr txBox="1"/>
          <p:nvPr/>
        </p:nvSpPr>
        <p:spPr>
          <a:xfrm>
            <a:off x="2972825" y="1500735"/>
            <a:ext cx="8549341" cy="4021870"/>
          </a:xfrm>
          <a:prstGeom prst="rect">
            <a:avLst/>
          </a:prstGeom>
          <a:noFill/>
        </p:spPr>
        <p:txBody>
          <a:bodyPr wrap="square">
            <a:spAutoFit/>
          </a:bodyPr>
          <a:lstStyle/>
          <a:p>
            <a:pPr marL="228611" indent="-228611" algn="just">
              <a:lnSpc>
                <a:spcPct val="150000"/>
              </a:lnSpc>
              <a:spcBef>
                <a:spcPts val="400"/>
              </a:spcBef>
              <a:buFont typeface="Symbol" panose="05050102010706020507" pitchFamily="18" charset="2"/>
              <a:buChar char=""/>
            </a:pPr>
            <a:r>
              <a:rPr lang="en-US" sz="2133" kern="100" dirty="0" err="1">
                <a:latin typeface="Arial" panose="020B0604020202020204" pitchFamily="34" charset="0"/>
                <a:ea typeface="Calibri" panose="020F0502020204030204" pitchFamily="34" charset="0"/>
                <a:cs typeface="Arial" panose="020B0604020202020204" pitchFamily="34" charset="0"/>
              </a:rPr>
              <a:t>Các</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chức</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năng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trong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mạng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thông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thường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được</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phân</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loại</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và</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nhóm</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lại</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thành</a:t>
            </a:r>
            <a:r>
              <a:rPr lang="en-US" sz="2133" kern="100" dirty="0">
                <a:latin typeface="Arial" panose="020B0604020202020204" pitchFamily="34" charset="0"/>
                <a:ea typeface="Calibri" panose="020F0502020204030204" pitchFamily="34" charset="0"/>
                <a:cs typeface="Arial" panose="020B0604020202020204" pitchFamily="34" charset="0"/>
              </a:rPr>
              <a:t> 1 </a:t>
            </a:r>
            <a:r>
              <a:rPr lang="en-US" sz="2133" kern="100" dirty="0" err="1">
                <a:latin typeface="Arial" panose="020B0604020202020204" pitchFamily="34" charset="0"/>
                <a:ea typeface="Calibri" panose="020F0502020204030204" pitchFamily="34" charset="0"/>
                <a:cs typeface="Arial" panose="020B0604020202020204" pitchFamily="34" charset="0"/>
              </a:rPr>
              <a:t>số</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tầng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theo</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chiều</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dọc</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được</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gọi</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là</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lớp</a:t>
            </a:r>
            <a:r>
              <a:rPr lang="en-US" sz="2133" kern="100" dirty="0">
                <a:latin typeface="Arial" panose="020B0604020202020204" pitchFamily="34" charset="0"/>
                <a:ea typeface="Calibri" panose="020F0502020204030204" pitchFamily="34" charset="0"/>
                <a:cs typeface="Arial" panose="020B0604020202020204" pitchFamily="34" charset="0"/>
              </a:rPr>
              <a:t> (layer)</a:t>
            </a:r>
          </a:p>
          <a:p>
            <a:pPr algn="just">
              <a:lnSpc>
                <a:spcPct val="150000"/>
              </a:lnSpc>
              <a:spcBef>
                <a:spcPts val="400"/>
              </a:spcBef>
            </a:pPr>
            <a:endParaRPr lang="en-US" sz="2133" kern="100" dirty="0">
              <a:latin typeface="Arial" panose="020B0604020202020204" pitchFamily="34" charset="0"/>
              <a:ea typeface="Calibri" panose="020F0502020204030204" pitchFamily="34" charset="0"/>
              <a:cs typeface="Arial" panose="020B0604020202020204" pitchFamily="34" charset="0"/>
            </a:endParaRPr>
          </a:p>
          <a:p>
            <a:pPr marL="228611" indent="-228611" algn="just">
              <a:lnSpc>
                <a:spcPct val="150000"/>
              </a:lnSpc>
              <a:buFont typeface="Symbol" panose="05050102010706020507" pitchFamily="18" charset="2"/>
              <a:buChar char=""/>
            </a:pPr>
            <a:r>
              <a:rPr lang="en-US" sz="2133" kern="100" dirty="0" err="1">
                <a:latin typeface="Arial" panose="020B0604020202020204" pitchFamily="34" charset="0"/>
                <a:ea typeface="Calibri" panose="020F0502020204030204" pitchFamily="34" charset="0"/>
                <a:cs typeface="Arial" panose="020B0604020202020204" pitchFamily="34" charset="0"/>
              </a:rPr>
              <a:t>Nguyên</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nhân</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phải</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phân</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tầng</a:t>
            </a:r>
            <a:r>
              <a:rPr lang="en-US" sz="2133" kern="100" dirty="0">
                <a:latin typeface="Arial" panose="020B0604020202020204" pitchFamily="34" charset="0"/>
                <a:ea typeface="Calibri" panose="020F0502020204030204" pitchFamily="34" charset="0"/>
                <a:cs typeface="Arial" panose="020B0604020202020204" pitchFamily="34" charset="0"/>
              </a:rPr>
              <a:t>:</a:t>
            </a:r>
          </a:p>
          <a:p>
            <a:pPr marL="533427" lvl="1" indent="-228611" algn="just">
              <a:lnSpc>
                <a:spcPct val="150000"/>
              </a:lnSpc>
              <a:buFont typeface="Calibri" panose="020F0502020204030204" pitchFamily="34" charset="0"/>
              <a:buChar char="-"/>
            </a:pPr>
            <a:r>
              <a:rPr lang="en-US" sz="2133" kern="100" dirty="0" err="1">
                <a:latin typeface="Arial" panose="020B0604020202020204" pitchFamily="34" charset="0"/>
                <a:ea typeface="Calibri" panose="020F0502020204030204" pitchFamily="34" charset="0"/>
                <a:cs typeface="Arial" panose="020B0604020202020204" pitchFamily="34" charset="0"/>
              </a:rPr>
              <a:t>Phân</a:t>
            </a:r>
            <a:r>
              <a:rPr lang="en-US" sz="2133" kern="100" dirty="0">
                <a:latin typeface="Arial" panose="020B0604020202020204" pitchFamily="34" charset="0"/>
                <a:ea typeface="Calibri" panose="020F0502020204030204" pitchFamily="34" charset="0"/>
                <a:cs typeface="Arial" panose="020B0604020202020204" pitchFamily="34" charset="0"/>
              </a:rPr>
              <a:t> chia </a:t>
            </a:r>
            <a:r>
              <a:rPr lang="en-US" sz="2133" kern="100" dirty="0" err="1">
                <a:latin typeface="Arial" panose="020B0604020202020204" pitchFamily="34" charset="0"/>
                <a:ea typeface="Calibri" panose="020F0502020204030204" pitchFamily="34" charset="0"/>
                <a:cs typeface="Arial" panose="020B0604020202020204" pitchFamily="34" charset="0"/>
              </a:rPr>
              <a:t>các</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chức</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năng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trong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việc</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trao</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đổi</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thông</a:t>
            </a:r>
            <a:r>
              <a:rPr lang="en-US" sz="2133" kern="100" dirty="0">
                <a:latin typeface="Arial" panose="020B0604020202020204" pitchFamily="34" charset="0"/>
                <a:ea typeface="Calibri" panose="020F0502020204030204" pitchFamily="34" charset="0"/>
                <a:cs typeface="Arial" panose="020B0604020202020204" pitchFamily="34" charset="0"/>
              </a:rPr>
              <a:t> tin</a:t>
            </a:r>
          </a:p>
          <a:p>
            <a:pPr marL="533427" lvl="1" indent="-228611" algn="just">
              <a:lnSpc>
                <a:spcPct val="150000"/>
              </a:lnSpc>
              <a:buFont typeface="Calibri" panose="020F0502020204030204" pitchFamily="34" charset="0"/>
              <a:buChar char="-"/>
            </a:pPr>
            <a:r>
              <a:rPr lang="en-US" sz="2133" kern="100" dirty="0" err="1">
                <a:latin typeface="Arial" panose="020B0604020202020204" pitchFamily="34" charset="0"/>
                <a:ea typeface="Calibri" panose="020F0502020204030204" pitchFamily="34" charset="0"/>
                <a:cs typeface="Arial" panose="020B0604020202020204" pitchFamily="34" charset="0"/>
              </a:rPr>
              <a:t>Đối</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với</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các</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hệ</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thống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phức</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tạp</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Đơn</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giản</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hóa</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hệ</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thống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bằng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việc</a:t>
            </a:r>
            <a:r>
              <a:rPr lang="en-US" sz="2133" kern="100" dirty="0">
                <a:latin typeface="Arial" panose="020B0604020202020204" pitchFamily="34" charset="0"/>
                <a:ea typeface="Calibri" panose="020F0502020204030204" pitchFamily="34" charset="0"/>
                <a:cs typeface="Arial" panose="020B0604020202020204" pitchFamily="34" charset="0"/>
              </a:rPr>
              <a:t> chia </a:t>
            </a:r>
            <a:r>
              <a:rPr lang="en-US" sz="2133" kern="100" dirty="0" err="1">
                <a:latin typeface="Arial" panose="020B0604020202020204" pitchFamily="34" charset="0"/>
                <a:ea typeface="Calibri" panose="020F0502020204030204" pitchFamily="34" charset="0"/>
                <a:cs typeface="Arial" panose="020B0604020202020204" pitchFamily="34" charset="0"/>
              </a:rPr>
              <a:t>chức</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năng</a:t>
            </a:r>
            <a:endParaRPr lang="en-US" sz="2133" kern="100" dirty="0">
              <a:latin typeface="Arial" panose="020B0604020202020204" pitchFamily="34" charset="0"/>
              <a:ea typeface="Calibri" panose="020F0502020204030204" pitchFamily="34" charset="0"/>
              <a:cs typeface="Arial" panose="020B0604020202020204" pitchFamily="34" charset="0"/>
            </a:endParaRPr>
          </a:p>
          <a:p>
            <a:pPr marL="533427" lvl="1" indent="-228611" algn="just">
              <a:lnSpc>
                <a:spcPct val="150000"/>
              </a:lnSpc>
              <a:spcAft>
                <a:spcPts val="400"/>
              </a:spcAft>
              <a:buFont typeface="Calibri" panose="020F0502020204030204" pitchFamily="34" charset="0"/>
              <a:buChar char="-"/>
            </a:pPr>
            <a:r>
              <a:rPr lang="en-US" sz="2133" kern="100" dirty="0">
                <a:latin typeface="Arial" panose="020B0604020202020204" pitchFamily="34" charset="0"/>
                <a:ea typeface="Calibri" panose="020F0502020204030204" pitchFamily="34" charset="0"/>
                <a:cs typeface="Arial" panose="020B0604020202020204" pitchFamily="34" charset="0"/>
              </a:rPr>
              <a:t>Cho </a:t>
            </a:r>
            <a:r>
              <a:rPr lang="en-US" sz="2133" kern="100" dirty="0" err="1">
                <a:latin typeface="Arial" panose="020B0604020202020204" pitchFamily="34" charset="0"/>
                <a:ea typeface="Calibri" panose="020F0502020204030204" pitchFamily="34" charset="0"/>
                <a:cs typeface="Arial" panose="020B0604020202020204" pitchFamily="34" charset="0"/>
              </a:rPr>
              <a:t>phép</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dễ</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dàng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bảo</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trì</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và</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nâng</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cấp</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hệ</a:t>
            </a:r>
            <a:r>
              <a:rPr lang="en-US" sz="2133" kern="100" dirty="0">
                <a:latin typeface="Arial" panose="020B0604020202020204" pitchFamily="34" charset="0"/>
                <a:ea typeface="Calibri" panose="020F0502020204030204" pitchFamily="34" charset="0"/>
                <a:cs typeface="Arial" panose="020B0604020202020204" pitchFamily="34" charset="0"/>
              </a:rPr>
              <a:t> </a:t>
            </a:r>
            <a:r>
              <a:rPr lang="en-US" sz="2133" kern="100" dirty="0" err="1">
                <a:latin typeface="Arial" panose="020B0604020202020204" pitchFamily="34" charset="0"/>
                <a:ea typeface="Calibri" panose="020F0502020204030204" pitchFamily="34" charset="0"/>
                <a:cs typeface="Arial" panose="020B0604020202020204" pitchFamily="34" charset="0"/>
              </a:rPr>
              <a:t>thống</a:t>
            </a:r>
            <a:endParaRPr lang="en-US" sz="2133" kern="100" dirty="0">
              <a:latin typeface="Arial" panose="020B0604020202020204" pitchFamily="34" charset="0"/>
              <a:ea typeface="Calibri" panose="020F0502020204030204" pitchFamily="34" charset="0"/>
              <a:cs typeface="Arial" panose="020B0604020202020204" pitchFamily="34" charset="0"/>
            </a:endParaRPr>
          </a:p>
        </p:txBody>
      </p:sp>
      <p:grpSp>
        <p:nvGrpSpPr>
          <p:cNvPr id="35" name="Group 34">
            <a:extLst>
              <a:ext uri="{FF2B5EF4-FFF2-40B4-BE49-F238E27FC236}">
                <a16:creationId xmlns:a16="http://schemas.microsoft.com/office/drawing/2014/main" id="{EE5FAE45-A0CE-431F-9B6C-722A745F898D}"/>
              </a:ext>
            </a:extLst>
          </p:cNvPr>
          <p:cNvGrpSpPr/>
          <p:nvPr/>
        </p:nvGrpSpPr>
        <p:grpSpPr>
          <a:xfrm>
            <a:off x="101600" y="1768209"/>
            <a:ext cx="1652727" cy="4777347"/>
            <a:chOff x="152400" y="2652313"/>
            <a:chExt cx="2479090" cy="7166020"/>
          </a:xfrm>
        </p:grpSpPr>
        <p:sp>
          <p:nvSpPr>
            <p:cNvPr id="36" name="TextBox 35">
              <a:extLst>
                <a:ext uri="{FF2B5EF4-FFF2-40B4-BE49-F238E27FC236}">
                  <a16:creationId xmlns:a16="http://schemas.microsoft.com/office/drawing/2014/main" id="{2FBEFD5C-16A1-4170-A90C-3EF309701E13}"/>
                </a:ext>
              </a:extLst>
            </p:cNvPr>
            <p:cNvSpPr txBox="1"/>
            <p:nvPr/>
          </p:nvSpPr>
          <p:spPr>
            <a:xfrm>
              <a:off x="152400" y="2652313"/>
              <a:ext cx="213360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1.Mục đích hình hành</a:t>
              </a:r>
            </a:p>
          </p:txBody>
        </p:sp>
        <p:sp>
          <p:nvSpPr>
            <p:cNvPr id="37" name="TextBox 36">
              <a:extLst>
                <a:ext uri="{FF2B5EF4-FFF2-40B4-BE49-F238E27FC236}">
                  <a16:creationId xmlns:a16="http://schemas.microsoft.com/office/drawing/2014/main" id="{67B152FC-C32F-4139-ACB8-7EA415628F97}"/>
                </a:ext>
              </a:extLst>
            </p:cNvPr>
            <p:cNvSpPr txBox="1"/>
            <p:nvPr/>
          </p:nvSpPr>
          <p:spPr>
            <a:xfrm>
              <a:off x="152400" y="4483857"/>
              <a:ext cx="2414148" cy="1431450"/>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2.Phân loại mạng và cấu trúc mạng</a:t>
              </a:r>
            </a:p>
          </p:txBody>
        </p:sp>
        <p:sp>
          <p:nvSpPr>
            <p:cNvPr id="38" name="TextBox 37">
              <a:extLst>
                <a:ext uri="{FF2B5EF4-FFF2-40B4-BE49-F238E27FC236}">
                  <a16:creationId xmlns:a16="http://schemas.microsoft.com/office/drawing/2014/main" id="{2C501188-70EF-402C-B3E9-2C8DE1B62A3C}"/>
                </a:ext>
              </a:extLst>
            </p:cNvPr>
            <p:cNvSpPr txBox="1"/>
            <p:nvPr/>
          </p:nvSpPr>
          <p:spPr>
            <a:xfrm>
              <a:off x="152400" y="6752847"/>
              <a:ext cx="247909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3.Mô hình tham chiếu</a:t>
              </a:r>
            </a:p>
          </p:txBody>
        </p:sp>
        <p:sp>
          <p:nvSpPr>
            <p:cNvPr id="39" name="TextBox 38">
              <a:extLst>
                <a:ext uri="{FF2B5EF4-FFF2-40B4-BE49-F238E27FC236}">
                  <a16:creationId xmlns:a16="http://schemas.microsoft.com/office/drawing/2014/main" id="{0D7587DB-18EE-493B-8625-0E08F05EBF48}"/>
                </a:ext>
              </a:extLst>
            </p:cNvPr>
            <p:cNvSpPr txBox="1"/>
            <p:nvPr/>
          </p:nvSpPr>
          <p:spPr>
            <a:xfrm>
              <a:off x="152400" y="8817867"/>
              <a:ext cx="2133600" cy="1000466"/>
            </a:xfrm>
            <a:prstGeom prst="rect">
              <a:avLst/>
            </a:prstGeom>
            <a:noFill/>
          </p:spPr>
          <p:txBody>
            <a:bodyPr wrap="square" rtlCol="0">
              <a:spAutoFit/>
            </a:bodyPr>
            <a:lstStyle/>
            <a:p>
              <a:r>
                <a:rPr lang="en-US" sz="1867">
                  <a:latin typeface="Arial" panose="020B0604020202020204" pitchFamily="34" charset="0"/>
                  <a:cs typeface="Arial" panose="020B0604020202020204" pitchFamily="34" charset="0"/>
                </a:rPr>
                <a:t>4.Một số khái niệm</a:t>
              </a:r>
            </a:p>
          </p:txBody>
        </p:sp>
      </p:grpSp>
      <p:pic>
        <p:nvPicPr>
          <p:cNvPr id="6" name="Picture 5">
            <a:extLst>
              <a:ext uri="{FF2B5EF4-FFF2-40B4-BE49-F238E27FC236}">
                <a16:creationId xmlns:a16="http://schemas.microsoft.com/office/drawing/2014/main" id="{3452EAD0-521E-4B48-B588-EC32B807B3BF}"/>
              </a:ext>
            </a:extLst>
          </p:cNvPr>
          <p:cNvPicPr>
            <a:picLocks noChangeAspect="1"/>
          </p:cNvPicPr>
          <p:nvPr/>
        </p:nvPicPr>
        <p:blipFill>
          <a:blip r:embed="rId3"/>
          <a:stretch>
            <a:fillRect/>
          </a:stretch>
        </p:blipFill>
        <p:spPr>
          <a:xfrm>
            <a:off x="9105342" y="5429383"/>
            <a:ext cx="3009900" cy="1409700"/>
          </a:xfrm>
          <a:prstGeom prst="rect">
            <a:avLst/>
          </a:prstGeom>
        </p:spPr>
      </p:pic>
    </p:spTree>
    <p:extLst>
      <p:ext uri="{BB962C8B-B14F-4D97-AF65-F5344CB8AC3E}">
        <p14:creationId xmlns:p14="http://schemas.microsoft.com/office/powerpoint/2010/main" val="1328609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TotalTime>
  <Words>3018</Words>
  <Application>Microsoft Office PowerPoint</Application>
  <PresentationFormat>Widescreen</PresentationFormat>
  <Paragraphs>264</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Duc Lam</dc:creator>
  <cp:lastModifiedBy>Duc Lam</cp:lastModifiedBy>
  <cp:revision>3</cp:revision>
  <dcterms:created xsi:type="dcterms:W3CDTF">2021-08-19T15:07:32Z</dcterms:created>
  <dcterms:modified xsi:type="dcterms:W3CDTF">2021-08-20T12:58:26Z</dcterms:modified>
</cp:coreProperties>
</file>