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675F-C899-4A7E-B0E9-63840340C38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EB0EC7-90AF-4844-8128-7238BCDE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6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675F-C899-4A7E-B0E9-63840340C38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EB0EC7-90AF-4844-8128-7238BCDE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675F-C899-4A7E-B0E9-63840340C38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EB0EC7-90AF-4844-8128-7238BCDE780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5714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675F-C899-4A7E-B0E9-63840340C38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EB0EC7-90AF-4844-8128-7238BCDE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74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675F-C899-4A7E-B0E9-63840340C38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EB0EC7-90AF-4844-8128-7238BCDE780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2883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675F-C899-4A7E-B0E9-63840340C38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EB0EC7-90AF-4844-8128-7238BCDE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87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675F-C899-4A7E-B0E9-63840340C38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0EC7-90AF-4844-8128-7238BCDE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09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675F-C899-4A7E-B0E9-63840340C38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0EC7-90AF-4844-8128-7238BCDE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6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675F-C899-4A7E-B0E9-63840340C38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0EC7-90AF-4844-8128-7238BCDE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8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675F-C899-4A7E-B0E9-63840340C38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EB0EC7-90AF-4844-8128-7238BCDE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675F-C899-4A7E-B0E9-63840340C38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EB0EC7-90AF-4844-8128-7238BCDE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3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675F-C899-4A7E-B0E9-63840340C38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EB0EC7-90AF-4844-8128-7238BCDE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0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675F-C899-4A7E-B0E9-63840340C38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0EC7-90AF-4844-8128-7238BCDE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8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675F-C899-4A7E-B0E9-63840340C38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0EC7-90AF-4844-8128-7238BCDE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3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675F-C899-4A7E-B0E9-63840340C38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0EC7-90AF-4844-8128-7238BCDE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2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675F-C899-4A7E-B0E9-63840340C38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EB0EC7-90AF-4844-8128-7238BCDE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5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1675F-C899-4A7E-B0E9-63840340C38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EB0EC7-90AF-4844-8128-7238BCDE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8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4DB7-24AE-EC1D-E2BE-22502FE44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Pygame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6BBBE-890C-64A2-6679-AD27D98F6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6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E541-C0FE-BE45-B2F1-ABF00F18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Vẽ Hình Ảnh và Đối Tượng: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41AE-F95B-D098-1DAF-7F36F895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6265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vẽ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hình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vẽ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đa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giác</a:t>
            </a:r>
            <a:endParaRPr lang="en-US" sz="2400" dirty="0">
              <a:solidFill>
                <a:srgbClr val="36464E"/>
              </a:solidFill>
              <a:highlight>
                <a:srgbClr val="F5F5F5"/>
              </a:highlight>
              <a:latin typeface="Roboto Mono" panose="00000009000000000000" pitchFamily="49" charset="0"/>
            </a:endParaRPr>
          </a:p>
          <a:p>
            <a:r>
              <a:rPr lang="en-US" sz="2400" b="0" i="0" dirty="0" err="1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pygame.draw.polygon</a:t>
            </a:r>
            <a:r>
              <a:rPr lang="en-US" sz="2400" b="0" i="0" dirty="0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(surface, color, points, width)  </a:t>
            </a:r>
          </a:p>
          <a:p>
            <a:r>
              <a:rPr lang="vi-VN" sz="2400" dirty="0">
                <a:solidFill>
                  <a:srgbClr val="FF0000"/>
                </a:solidFill>
              </a:rPr>
              <a:t>surface là nơi để vẽ lên.</a:t>
            </a:r>
          </a:p>
          <a:p>
            <a:r>
              <a:rPr lang="vi-VN" sz="2400" dirty="0">
                <a:solidFill>
                  <a:srgbClr val="FF0000"/>
                </a:solidFill>
              </a:rPr>
              <a:t>color là màu được vẽ.</a:t>
            </a:r>
          </a:p>
          <a:p>
            <a:r>
              <a:rPr lang="vi-VN" sz="2400" dirty="0">
                <a:solidFill>
                  <a:srgbClr val="FF0000"/>
                </a:solidFill>
              </a:rPr>
              <a:t>points là tuple (hoặc list) thể hiện các đỉnh của đa giác. Mỗi đỉnh là một tuple (hoặc list) thể hiện toạ độ.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vi-VN" sz="2400" dirty="0">
                <a:solidFill>
                  <a:srgbClr val="FF0000"/>
                </a:solidFill>
              </a:rPr>
              <a:t>width là độ dày nét vẽ (tương tự hình chữ nhật).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3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E541-C0FE-BE45-B2F1-ABF00F18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Vẽ Hình Ảnh và Đối Tượng: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41AE-F95B-D098-1DAF-7F36F895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07" y="1825625"/>
            <a:ext cx="11356258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vẽ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một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đoạn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thẳng</a:t>
            </a:r>
            <a:endParaRPr lang="en-US" sz="2400" dirty="0">
              <a:solidFill>
                <a:srgbClr val="36464E"/>
              </a:solidFill>
              <a:highlight>
                <a:srgbClr val="F5F5F5"/>
              </a:highlight>
              <a:latin typeface="Roboto Mono" panose="00000009000000000000" pitchFamily="49" charset="0"/>
            </a:endParaRPr>
          </a:p>
          <a:p>
            <a:r>
              <a:rPr lang="en-US" sz="2400" b="0" i="0" dirty="0" err="1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pygame.draw.line</a:t>
            </a:r>
            <a:r>
              <a:rPr lang="en-US" sz="2400" b="0" i="0" dirty="0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(surface, color, </a:t>
            </a:r>
            <a:r>
              <a:rPr lang="en-US" sz="2400" b="0" i="0" dirty="0" err="1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start_pos</a:t>
            </a:r>
            <a:r>
              <a:rPr lang="en-US" sz="2400" b="0" i="0" dirty="0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, </a:t>
            </a:r>
            <a:r>
              <a:rPr lang="en-US" sz="2400" b="0" i="0" dirty="0" err="1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end_pos</a:t>
            </a:r>
            <a:r>
              <a:rPr lang="en-US" sz="2400" b="0" i="0" dirty="0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, width)  </a:t>
            </a:r>
          </a:p>
          <a:p>
            <a:r>
              <a:rPr lang="vi-VN" sz="2400" dirty="0">
                <a:solidFill>
                  <a:srgbClr val="FF0000"/>
                </a:solidFill>
              </a:rPr>
              <a:t>surface là nơi để vẽ lên.</a:t>
            </a:r>
          </a:p>
          <a:p>
            <a:r>
              <a:rPr lang="vi-VN" sz="2400" dirty="0">
                <a:solidFill>
                  <a:srgbClr val="FF0000"/>
                </a:solidFill>
              </a:rPr>
              <a:t>color là màu được vẽ.</a:t>
            </a:r>
          </a:p>
          <a:p>
            <a:r>
              <a:rPr lang="vi-VN" sz="2400" dirty="0">
                <a:solidFill>
                  <a:srgbClr val="FF0000"/>
                </a:solidFill>
              </a:rPr>
              <a:t>start_pos là tuple (hoặc list) thể hiện toạ độ điểm đầu của đoạn thẳng.</a:t>
            </a:r>
          </a:p>
          <a:p>
            <a:r>
              <a:rPr lang="vi-VN" sz="2400" dirty="0">
                <a:solidFill>
                  <a:srgbClr val="FF0000"/>
                </a:solidFill>
              </a:rPr>
              <a:t>end_pos là tuple (hoặc list) thể hiện toạ độ điểm cuối của đoạn thẳng..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vi-VN" sz="2400" dirty="0">
                <a:solidFill>
                  <a:srgbClr val="FF0000"/>
                </a:solidFill>
              </a:rPr>
              <a:t>width là độ dày nét vẽ (tương tự hình chữ nhật).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14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E541-C0FE-BE45-B2F1-ABF00F18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Vẽ Hình Ảnh và Đối Tượng: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41AE-F95B-D098-1DAF-7F36F895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07" y="1825625"/>
            <a:ext cx="11356258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vẽ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một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đối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tượng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lên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cửa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sổ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</a:p>
          <a:p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Tên_cửa_sổ.blit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(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Tên_hình_cần_vẽ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, (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Vị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trí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61924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ACC5-6E95-34DB-8EE7-8289FC4C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8F15-29E5-DF7D-BBCF-0AB14E2E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ta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,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giật</a:t>
            </a:r>
            <a:endParaRPr lang="en-US" dirty="0"/>
          </a:p>
          <a:p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: </a:t>
            </a:r>
            <a:r>
              <a:rPr lang="vi-VN" dirty="0"/>
              <a:t>FPS (Frames Per Second). nghĩa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vi-VN" dirty="0"/>
              <a:t>FPS là số lượng khung hình trong 1 giây. </a:t>
            </a:r>
            <a:endParaRPr lang="en-US" dirty="0"/>
          </a:p>
          <a:p>
            <a:r>
              <a:rPr lang="en-US" dirty="0" err="1">
                <a:highlight>
                  <a:srgbClr val="FFFFFF"/>
                </a:highlight>
                <a:latin typeface="Roboto" panose="02000000000000000000" pitchFamily="2" charset="0"/>
              </a:rPr>
              <a:t>T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hiết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lập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</a:t>
            </a:r>
            <a: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FPS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bằng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Roboto" panose="02000000000000000000" pitchFamily="2" charset="0"/>
              </a:rPr>
              <a:t>lệnh</a:t>
            </a:r>
            <a:r>
              <a:rPr lang="en-US" dirty="0">
                <a:highlight>
                  <a:srgbClr val="FFFFFF"/>
                </a:highlight>
                <a:latin typeface="Roboto" panose="02000000000000000000" pitchFamily="2" charset="0"/>
              </a:rPr>
              <a:t>: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FPS =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số_lượng</a:t>
            </a:r>
            <a:r>
              <a:rPr lang="en-US" dirty="0" err="1">
                <a:solidFill>
                  <a:srgbClr val="FF0000"/>
                </a:solidFill>
                <a:latin typeface="Roboto Mono" panose="00000009000000000000" pitchFamily="49" charset="0"/>
              </a:rPr>
              <a:t>_khung_hình</a:t>
            </a:r>
            <a:endParaRPr lang="en-US" b="0" i="0" dirty="0">
              <a:solidFill>
                <a:srgbClr val="FF0000"/>
              </a:solidFill>
              <a:effectLst/>
              <a:latin typeface="Roboto Mono" panose="00000009000000000000" pitchFamily="49" charset="0"/>
            </a:endParaRPr>
          </a:p>
          <a:p>
            <a:r>
              <a:rPr lang="en-US" b="0" i="0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fpsClock</a:t>
            </a:r>
            <a:r>
              <a:rPr lang="en-US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pygame.time.Clock</a:t>
            </a:r>
            <a:r>
              <a:rPr lang="en-US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()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ở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:</a:t>
            </a:r>
          </a:p>
          <a:p>
            <a:r>
              <a:rPr lang="en-US" b="0" i="0" dirty="0" err="1">
                <a:solidFill>
                  <a:srgbClr val="FF0000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fpsClock.tick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(FPS)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5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2239-31A6-CC06-22BF-CAB4F744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chữ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4CC8-2990-43B6-3968-43CF1EE1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</a:t>
            </a:r>
            <a:r>
              <a:rPr lang="en-US" dirty="0" err="1">
                <a:highlight>
                  <a:srgbClr val="FFFFFF"/>
                </a:highlight>
                <a:latin typeface="Roboto" panose="02000000000000000000" pitchFamily="2" charset="0"/>
              </a:rPr>
              <a:t>X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ác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định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</a:t>
            </a:r>
            <a: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font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chữ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cần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vẽ</a:t>
            </a:r>
            <a:endParaRPr lang="en-US" b="0" i="0" dirty="0"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fr-FR" sz="2600" b="0" i="0" dirty="0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font </a:t>
            </a:r>
            <a:r>
              <a:rPr lang="fr-FR" sz="2600" b="0" i="0" dirty="0"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=</a:t>
            </a:r>
            <a:r>
              <a:rPr lang="fr-FR" sz="2600" b="0" i="0" dirty="0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fr-FR" sz="2600" b="0" i="0" dirty="0" err="1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pygame</a:t>
            </a:r>
            <a:r>
              <a:rPr lang="fr-FR" sz="2600" b="0" i="0" dirty="0" err="1"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.</a:t>
            </a:r>
            <a:r>
              <a:rPr lang="fr-FR" sz="2600" b="0" i="0" dirty="0" err="1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font</a:t>
            </a:r>
            <a:r>
              <a:rPr lang="fr-FR" sz="2600" b="0" i="0" dirty="0" err="1"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.</a:t>
            </a:r>
            <a:r>
              <a:rPr lang="fr-FR" sz="2600" b="0" i="0" dirty="0" err="1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SysFont</a:t>
            </a:r>
            <a:r>
              <a:rPr lang="fr-FR" sz="2600" b="0" i="0" dirty="0"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(</a:t>
            </a:r>
            <a:r>
              <a:rPr lang="fr-FR" sz="2600" b="0" i="0" dirty="0" err="1"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Tên_font</a:t>
            </a:r>
            <a:r>
              <a:rPr lang="fr-FR" sz="2600" b="0" i="0" dirty="0"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,</a:t>
            </a:r>
            <a:r>
              <a:rPr lang="fr-FR" sz="2600" b="0" i="0" dirty="0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fr-FR" sz="2600" b="0" i="0" dirty="0" err="1"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kích_thước</a:t>
            </a:r>
            <a:r>
              <a:rPr lang="fr-FR" sz="2600" b="0" i="0" dirty="0"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)</a:t>
            </a: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tạo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một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</a:t>
            </a:r>
            <a: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surface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và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vẽ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chữ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lên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đó</a:t>
            </a:r>
            <a:r>
              <a:rPr lang="en-US" dirty="0">
                <a:highlight>
                  <a:srgbClr val="FFFFFF"/>
                </a:highlight>
                <a:latin typeface="Roboto" panose="02000000000000000000" pitchFamily="2" charset="0"/>
              </a:rPr>
              <a:t>:</a:t>
            </a:r>
          </a:p>
          <a:p>
            <a:r>
              <a:rPr lang="en-US" sz="4000" dirty="0" err="1"/>
              <a:t>t</a:t>
            </a:r>
            <a:r>
              <a:rPr lang="en-US" dirty="0" err="1"/>
              <a:t>extSurface</a:t>
            </a:r>
            <a:r>
              <a:rPr lang="en-US" dirty="0"/>
              <a:t> = </a:t>
            </a:r>
            <a:r>
              <a:rPr lang="en-US" dirty="0" err="1"/>
              <a:t>font.render</a:t>
            </a:r>
            <a:r>
              <a:rPr lang="en-US" dirty="0"/>
              <a:t>(‘</a:t>
            </a:r>
            <a:r>
              <a:rPr lang="en-US" dirty="0" err="1"/>
              <a:t>Dòng_chữ</a:t>
            </a:r>
            <a:r>
              <a:rPr lang="en-US" dirty="0"/>
              <a:t>', True, </a:t>
            </a:r>
            <a:r>
              <a:rPr lang="en-US" dirty="0" err="1"/>
              <a:t>màu_chữ</a:t>
            </a:r>
            <a:r>
              <a:rPr lang="en-US" dirty="0"/>
              <a:t>, </a:t>
            </a:r>
            <a:r>
              <a:rPr lang="en-US" dirty="0" err="1"/>
              <a:t>màu_nền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02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508E-C5A4-A0B8-1310-A6341A8C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6CB7D-F2D2-B581-7D38-15DD2106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surface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hình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ảnh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được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thêm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và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bằng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</a:t>
            </a:r>
          </a:p>
          <a:p>
            <a:r>
              <a:rPr lang="en-US" dirty="0" err="1">
                <a:highlight>
                  <a:srgbClr val="FFFFFF"/>
                </a:highlight>
                <a:latin typeface="Roboto" panose="02000000000000000000" pitchFamily="2" charset="0"/>
              </a:rPr>
              <a:t>Tên_đối_tượng</a:t>
            </a:r>
            <a:r>
              <a:rPr lang="en-US" dirty="0">
                <a:highlight>
                  <a:srgbClr val="FFFFFF"/>
                </a:highlight>
                <a:latin typeface="Roboto" panose="02000000000000000000" pitchFamily="2" charset="0"/>
              </a:rPr>
              <a:t> = </a:t>
            </a:r>
            <a:r>
              <a:rPr lang="en-US" b="0" i="0" dirty="0" err="1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pygame</a:t>
            </a:r>
            <a:r>
              <a:rPr lang="en-US" b="0" i="0" dirty="0" err="1"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image</a:t>
            </a:r>
            <a:r>
              <a:rPr lang="en-US" b="0" i="0" dirty="0" err="1"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load</a:t>
            </a:r>
            <a:r>
              <a:rPr lang="en-US" b="0" i="0" dirty="0"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(‘</a:t>
            </a:r>
            <a:r>
              <a:rPr lang="en-US" b="0" i="0" dirty="0" err="1"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Tên_file_ảnh</a:t>
            </a:r>
            <a:r>
              <a:rPr lang="en-US" b="0" i="0" dirty="0"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2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780B-39BC-82E3-4F61-9E0BF299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nền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BB42-591E-5331-A88A-36ADECED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676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Mở</a:t>
            </a:r>
            <a:r>
              <a:rPr lang="en-US" dirty="0"/>
              <a:t> file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BG = </a:t>
            </a:r>
            <a:r>
              <a:rPr lang="en-US" dirty="0" err="1">
                <a:solidFill>
                  <a:srgbClr val="FF0000"/>
                </a:solidFill>
              </a:rPr>
              <a:t>pygame.image.load</a:t>
            </a:r>
            <a:r>
              <a:rPr lang="en-US" dirty="0">
                <a:solidFill>
                  <a:srgbClr val="FF0000"/>
                </a:solidFill>
              </a:rPr>
              <a:t>(‘</a:t>
            </a:r>
            <a:r>
              <a:rPr lang="en-US" dirty="0" err="1">
                <a:solidFill>
                  <a:srgbClr val="FF0000"/>
                </a:solidFill>
              </a:rPr>
              <a:t>tên_file</a:t>
            </a:r>
            <a:r>
              <a:rPr lang="en-US" dirty="0">
                <a:solidFill>
                  <a:srgbClr val="FF0000"/>
                </a:solidFill>
              </a:rPr>
              <a:t>’)</a:t>
            </a:r>
          </a:p>
          <a:p>
            <a:r>
              <a:rPr lang="en-US" dirty="0"/>
              <a:t>Co/</a:t>
            </a:r>
            <a:r>
              <a:rPr lang="en-US" dirty="0" err="1"/>
              <a:t>giãn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BG = </a:t>
            </a:r>
            <a:r>
              <a:rPr lang="en-US" sz="2400" dirty="0" err="1">
                <a:solidFill>
                  <a:srgbClr val="FF0000"/>
                </a:solidFill>
              </a:rPr>
              <a:t>pygame.transform.scale</a:t>
            </a:r>
            <a:r>
              <a:rPr lang="en-US" sz="2400" dirty="0">
                <a:solidFill>
                  <a:srgbClr val="FF0000"/>
                </a:solidFill>
              </a:rPr>
              <a:t>(BG, (WINDOWWIDTH, WINDOWHEIGHT))</a:t>
            </a:r>
          </a:p>
          <a:p>
            <a:r>
              <a:rPr lang="en-US" sz="2400" dirty="0" err="1"/>
              <a:t>Cuộn</a:t>
            </a:r>
            <a:r>
              <a:rPr lang="en-US" sz="2400" dirty="0"/>
              <a:t> </a:t>
            </a:r>
            <a:r>
              <a:rPr lang="en-US" sz="2400" dirty="0" err="1"/>
              <a:t>nền</a:t>
            </a:r>
            <a:r>
              <a:rPr lang="en-US" sz="2400" dirty="0"/>
              <a:t>: 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nền</a:t>
            </a:r>
            <a:r>
              <a:rPr lang="en-US" sz="2400" dirty="0"/>
              <a:t>      </a:t>
            </a:r>
          </a:p>
          <a:p>
            <a:r>
              <a:rPr lang="en-US" dirty="0"/>
              <a:t>                      </a:t>
            </a:r>
            <a:r>
              <a:rPr lang="en-US" dirty="0" err="1">
                <a:solidFill>
                  <a:srgbClr val="FF0000"/>
                </a:solidFill>
              </a:rPr>
              <a:t>w.blit</a:t>
            </a:r>
            <a:r>
              <a:rPr lang="en-US" dirty="0">
                <a:solidFill>
                  <a:srgbClr val="FF0000"/>
                </a:solidFill>
              </a:rPr>
              <a:t>(BG,(x_b,0))</a:t>
            </a:r>
          </a:p>
          <a:p>
            <a:r>
              <a:rPr lang="en-US" sz="2400" dirty="0"/>
              <a:t>                        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nền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2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/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sổ</a:t>
            </a:r>
            <a:endParaRPr lang="en-US" sz="2400" dirty="0"/>
          </a:p>
          <a:p>
            <a:r>
              <a:rPr lang="en-US" sz="2400" dirty="0"/>
              <a:t>                         </a:t>
            </a:r>
            <a:r>
              <a:rPr lang="en-US" sz="2400" dirty="0" err="1">
                <a:solidFill>
                  <a:srgbClr val="FF0000"/>
                </a:solidFill>
              </a:rPr>
              <a:t>w.blit</a:t>
            </a:r>
            <a:r>
              <a:rPr lang="en-US" sz="2400" dirty="0">
                <a:solidFill>
                  <a:srgbClr val="FF0000"/>
                </a:solidFill>
              </a:rPr>
              <a:t>(BG,(x_b+WINDOWWIDTH,0))</a:t>
            </a:r>
          </a:p>
          <a:p>
            <a:r>
              <a:rPr lang="en-US" sz="2400" dirty="0"/>
              <a:t>                        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 (</a:t>
            </a:r>
            <a:r>
              <a:rPr lang="en-US" sz="2400" dirty="0" err="1"/>
              <a:t>cuộn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nền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                 </a:t>
            </a:r>
            <a:r>
              <a:rPr lang="en-US" sz="2400" dirty="0">
                <a:solidFill>
                  <a:srgbClr val="FF0000"/>
                </a:solidFill>
              </a:rPr>
              <a:t>if </a:t>
            </a:r>
            <a:r>
              <a:rPr lang="en-US" sz="2400" dirty="0" err="1">
                <a:solidFill>
                  <a:srgbClr val="FF0000"/>
                </a:solidFill>
              </a:rPr>
              <a:t>x_b</a:t>
            </a:r>
            <a:r>
              <a:rPr lang="en-US" sz="2400" dirty="0">
                <a:solidFill>
                  <a:srgbClr val="FF0000"/>
                </a:solidFill>
              </a:rPr>
              <a:t> &lt; - WINDOWWIDTH: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                         </a:t>
            </a:r>
            <a:r>
              <a:rPr lang="en-US" sz="2400" dirty="0" err="1">
                <a:solidFill>
                  <a:srgbClr val="FF0000"/>
                </a:solidFill>
              </a:rPr>
              <a:t>x_b</a:t>
            </a:r>
            <a:r>
              <a:rPr lang="en-US" sz="2400" dirty="0">
                <a:solidFill>
                  <a:srgbClr val="FF0000"/>
                </a:solidFill>
              </a:rPr>
              <a:t> += WINDOWWIDTH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0370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534D-B319-1F1B-E252-9BD3FD64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8E4D-8894-3CC0-7ED3-7CC0371AC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F4775D-D1F2-6A4D-B5B4-0CC9F1C83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36228"/>
              </p:ext>
            </p:extLst>
          </p:nvPr>
        </p:nvGraphicFramePr>
        <p:xfrm>
          <a:off x="838200" y="1690688"/>
          <a:ext cx="11019503" cy="4680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65">
                  <a:extLst>
                    <a:ext uri="{9D8B030D-6E8A-4147-A177-3AD203B41FA5}">
                      <a16:colId xmlns:a16="http://schemas.microsoft.com/office/drawing/2014/main" val="104478423"/>
                    </a:ext>
                  </a:extLst>
                </a:gridCol>
                <a:gridCol w="2035277">
                  <a:extLst>
                    <a:ext uri="{9D8B030D-6E8A-4147-A177-3AD203B41FA5}">
                      <a16:colId xmlns:a16="http://schemas.microsoft.com/office/drawing/2014/main" val="2998188080"/>
                    </a:ext>
                  </a:extLst>
                </a:gridCol>
                <a:gridCol w="6297561">
                  <a:extLst>
                    <a:ext uri="{9D8B030D-6E8A-4147-A177-3AD203B41FA5}">
                      <a16:colId xmlns:a16="http://schemas.microsoft.com/office/drawing/2014/main" val="430523552"/>
                    </a:ext>
                  </a:extLst>
                </a:gridCol>
              </a:tblGrid>
              <a:tr h="421345">
                <a:tc>
                  <a:txBody>
                    <a:bodyPr/>
                    <a:lstStyle/>
                    <a:p>
                      <a:r>
                        <a:rPr lang="en-US" dirty="0" err="1"/>
                        <a:t>Sự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81850"/>
                  </a:ext>
                </a:extLst>
              </a:tr>
              <a:tr h="72725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NHấn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phím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Key: </a:t>
                      </a:r>
                      <a:r>
                        <a:rPr lang="en-US" sz="2400" dirty="0" err="1"/>
                        <a:t>đại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diện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cho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ký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tự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được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nhấn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62597"/>
                  </a:ext>
                </a:extLst>
              </a:tr>
              <a:tr h="42134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Nhả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phím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55287"/>
                  </a:ext>
                </a:extLst>
              </a:tr>
              <a:tr h="42134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MOUSEBUTTONUP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Nhả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chuột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24741"/>
                  </a:ext>
                </a:extLst>
              </a:tr>
              <a:tr h="103893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MOUSEBUTTONDOWN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Nhấn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chuột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Buttons =1 </a:t>
                      </a:r>
                      <a:r>
                        <a:rPr lang="en-US" sz="2400" dirty="0" err="1"/>
                        <a:t>choột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trái</a:t>
                      </a:r>
                      <a:r>
                        <a:rPr lang="en-US" sz="2400" dirty="0"/>
                        <a:t>,</a:t>
                      </a:r>
                    </a:p>
                    <a:p>
                      <a:r>
                        <a:rPr lang="en-US" sz="2400" dirty="0"/>
                        <a:t> =2 : con </a:t>
                      </a:r>
                      <a:r>
                        <a:rPr lang="en-US" sz="2400" dirty="0" err="1"/>
                        <a:t>lăn</a:t>
                      </a:r>
                      <a:r>
                        <a:rPr lang="en-US" sz="2400" dirty="0"/>
                        <a:t>, =3 </a:t>
                      </a:r>
                      <a:r>
                        <a:rPr lang="en-US" sz="2400" dirty="0" err="1"/>
                        <a:t>phải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Pos: </a:t>
                      </a:r>
                      <a:r>
                        <a:rPr lang="en-US" sz="2400" dirty="0" err="1"/>
                        <a:t>vị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trí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của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choột</a:t>
                      </a:r>
                      <a:r>
                        <a:rPr lang="en-US" sz="2400" dirty="0"/>
                        <a:t> (</a:t>
                      </a:r>
                      <a:r>
                        <a:rPr lang="en-US" sz="2400" dirty="0" err="1"/>
                        <a:t>x,y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00120"/>
                  </a:ext>
                </a:extLst>
              </a:tr>
              <a:tr h="97169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MOUSEMOTION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 </a:t>
                      </a:r>
                      <a:r>
                        <a:rPr lang="en-US" sz="2400" dirty="0" err="1"/>
                        <a:t>chuột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Buttons = 1,2,3, =4 </a:t>
                      </a:r>
                      <a:r>
                        <a:rPr lang="en-US" sz="2400" dirty="0" err="1"/>
                        <a:t>lăn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lên</a:t>
                      </a:r>
                      <a:r>
                        <a:rPr lang="en-US" sz="2400" dirty="0"/>
                        <a:t>, =5 </a:t>
                      </a:r>
                      <a:r>
                        <a:rPr lang="en-US" sz="2400" dirty="0" err="1"/>
                        <a:t>lăn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xuống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rel</a:t>
                      </a:r>
                      <a:r>
                        <a:rPr lang="en-US" sz="2400" dirty="0"/>
                        <a:t>: </a:t>
                      </a:r>
                      <a:r>
                        <a:rPr lang="en-US" sz="2400" dirty="0" err="1"/>
                        <a:t>vị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trí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tương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đối</a:t>
                      </a:r>
                      <a:r>
                        <a:rPr lang="en-US" sz="2400" dirty="0"/>
                        <a:t> so </a:t>
                      </a:r>
                      <a:r>
                        <a:rPr lang="en-US" sz="2400" dirty="0" err="1"/>
                        <a:t>với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vị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trí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cũ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145442"/>
                  </a:ext>
                </a:extLst>
              </a:tr>
              <a:tr h="42134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Kết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thúc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40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15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E8B7-540F-BA2C-68FE-DF1E0F67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9EB370-88D6-3687-756B-5DACD69BF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3267" y="1690688"/>
            <a:ext cx="4057393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pip install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pygame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4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789F-8FBD-DF53-A9A9-262CA145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Khởi Tạo Một Trò Chơi Pygame: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01E0-B133-D316-57D7-BF22C9D1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797" y="1384381"/>
            <a:ext cx="10042900" cy="5032375"/>
          </a:xfrm>
        </p:spPr>
        <p:txBody>
          <a:bodyPr>
            <a:noAutofit/>
          </a:bodyPr>
          <a:lstStyle/>
          <a:p>
            <a:r>
              <a:rPr lang="vi-VN" sz="2000" dirty="0"/>
              <a:t>import pygame</a:t>
            </a:r>
            <a:r>
              <a:rPr lang="en-US" sz="2000" dirty="0"/>
              <a:t>  #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 Game</a:t>
            </a:r>
            <a:endParaRPr lang="vi-VN" sz="2000" dirty="0"/>
          </a:p>
          <a:p>
            <a:r>
              <a:rPr lang="vi-VN" sz="2000" dirty="0"/>
              <a:t>pygame.init()</a:t>
            </a:r>
            <a:r>
              <a:rPr lang="en-US" sz="2000" dirty="0"/>
              <a:t>   #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endParaRPr lang="vi-VN" sz="2000" dirty="0"/>
          </a:p>
          <a:p>
            <a:r>
              <a:rPr lang="vi-VN" sz="2000" dirty="0"/>
              <a:t>screen_width, screen_height = 800, 600</a:t>
            </a:r>
            <a:r>
              <a:rPr lang="en-US" sz="2000" dirty="0"/>
              <a:t>  </a:t>
            </a:r>
            <a:r>
              <a:rPr lang="vi-VN" sz="2000" dirty="0"/>
              <a:t># Thiết lập kích thước cửa sổ</a:t>
            </a:r>
          </a:p>
          <a:p>
            <a:r>
              <a:rPr lang="vi-VN" sz="2000" dirty="0"/>
              <a:t>screen = pygame.display.set_mode((screen_width, screen_height))</a:t>
            </a:r>
          </a:p>
          <a:p>
            <a:r>
              <a:rPr lang="vi-VN" sz="2000" dirty="0"/>
              <a:t>running = True</a:t>
            </a:r>
            <a:r>
              <a:rPr lang="en-US" sz="2000" dirty="0"/>
              <a:t>  </a:t>
            </a:r>
            <a:r>
              <a:rPr lang="vi-VN" sz="2000" dirty="0"/>
              <a:t># Vòng lặp chính của trò chơi</a:t>
            </a:r>
          </a:p>
          <a:p>
            <a:r>
              <a:rPr lang="vi-VN" sz="2000" dirty="0"/>
              <a:t>while running:</a:t>
            </a:r>
          </a:p>
          <a:p>
            <a:r>
              <a:rPr lang="en-US" sz="2000" dirty="0"/>
              <a:t>         </a:t>
            </a:r>
            <a:r>
              <a:rPr lang="vi-VN" sz="2000" dirty="0"/>
              <a:t>for event in pygame.event.get():</a:t>
            </a:r>
          </a:p>
          <a:p>
            <a:r>
              <a:rPr lang="en-US" sz="2000" dirty="0"/>
              <a:t>                  </a:t>
            </a:r>
            <a:r>
              <a:rPr lang="vi-VN" sz="2000" dirty="0"/>
              <a:t>if event.type == pygame.QUIT:</a:t>
            </a:r>
          </a:p>
          <a:p>
            <a:r>
              <a:rPr lang="en-US" sz="2000" dirty="0"/>
              <a:t>                            </a:t>
            </a:r>
            <a:r>
              <a:rPr lang="vi-VN" sz="2000" dirty="0"/>
              <a:t>running = False</a:t>
            </a:r>
          </a:p>
          <a:p>
            <a:r>
              <a:rPr lang="en-US" sz="2000" dirty="0"/>
              <a:t>         </a:t>
            </a:r>
            <a:r>
              <a:rPr lang="vi-VN" sz="2000" dirty="0"/>
              <a:t># Code vẽ và logic của trò chơi sẽ điều này</a:t>
            </a:r>
          </a:p>
          <a:p>
            <a:r>
              <a:rPr lang="vi-VN" sz="2000" dirty="0"/>
              <a:t>pygame.display.flip()</a:t>
            </a:r>
          </a:p>
          <a:p>
            <a:r>
              <a:rPr lang="vi-VN" sz="2000" dirty="0"/>
              <a:t>pygame.quit()</a:t>
            </a:r>
            <a:r>
              <a:rPr lang="en-US" sz="2000" dirty="0"/>
              <a:t> </a:t>
            </a:r>
            <a:r>
              <a:rPr lang="vi-VN" sz="2000" dirty="0"/>
              <a:t># Kết thúc trò chơi</a:t>
            </a:r>
          </a:p>
        </p:txBody>
      </p:sp>
    </p:spTree>
    <p:extLst>
      <p:ext uri="{BB962C8B-B14F-4D97-AF65-F5344CB8AC3E}">
        <p14:creationId xmlns:p14="http://schemas.microsoft.com/office/powerpoint/2010/main" val="403213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8C33-A5FE-9B88-FFE1-89B4D75F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(FPS)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BB60F-78B6-0132-4095-C819F3FFA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 = </a:t>
            </a:r>
            <a:r>
              <a:rPr lang="en-US" dirty="0" err="1"/>
              <a:t>pygame.time.Clock</a:t>
            </a:r>
            <a:r>
              <a:rPr lang="en-US" dirty="0"/>
              <a:t>()</a:t>
            </a:r>
          </a:p>
          <a:p>
            <a:r>
              <a:rPr lang="en-US" dirty="0"/>
              <a:t>FPS = 60</a:t>
            </a:r>
          </a:p>
          <a:p>
            <a:endParaRPr lang="en-US" dirty="0"/>
          </a:p>
          <a:p>
            <a:r>
              <a:rPr lang="en-US" dirty="0"/>
              <a:t>while running:</a:t>
            </a:r>
          </a:p>
          <a:p>
            <a:r>
              <a:rPr lang="en-US" dirty="0"/>
              <a:t>       </a:t>
            </a:r>
            <a:r>
              <a:rPr lang="en-US" dirty="0" err="1"/>
              <a:t>clock.tick</a:t>
            </a:r>
            <a:r>
              <a:rPr lang="en-US" dirty="0"/>
              <a:t>(FPS)</a:t>
            </a:r>
          </a:p>
        </p:txBody>
      </p:sp>
    </p:spTree>
    <p:extLst>
      <p:ext uri="{BB962C8B-B14F-4D97-AF65-F5344CB8AC3E}">
        <p14:creationId xmlns:p14="http://schemas.microsoft.com/office/powerpoint/2010/main" val="358632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B4DC-EDC0-ABBC-071C-6BB24906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Thanh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8E00-C142-42B0-E043-877AE0EA0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pygame.mixer.init</a:t>
            </a:r>
            <a:r>
              <a:rPr lang="en-US" dirty="0"/>
              <a:t>()</a:t>
            </a:r>
          </a:p>
          <a:p>
            <a:r>
              <a:rPr lang="en-US" dirty="0"/>
              <a:t>sound = </a:t>
            </a:r>
            <a:r>
              <a:rPr lang="en-US" dirty="0" err="1"/>
              <a:t>pygame.mixer.Sound</a:t>
            </a:r>
            <a:r>
              <a:rPr lang="en-US" dirty="0"/>
              <a:t>(</a:t>
            </a:r>
            <a:r>
              <a:rPr lang="en-US" dirty="0" err="1"/>
              <a:t>tên</a:t>
            </a:r>
            <a:r>
              <a:rPr lang="en-US" dirty="0"/>
              <a:t> file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')</a:t>
            </a:r>
          </a:p>
          <a:p>
            <a:r>
              <a:rPr lang="en-US" dirty="0" err="1"/>
              <a:t>sound.play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108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80E1-D877-D8C3-7B23-5A337E87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5DE19-57A0-90C3-FCCF-7E4C378C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R, G, B.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[ 0, 255]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1C555B-4E3E-3879-4209-F5F9FD35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281" y="2355404"/>
            <a:ext cx="4504800" cy="42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9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E541-C0FE-BE45-B2F1-ABF00F18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Vẽ Hình Ảnh và Đối Tượng: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41AE-F95B-D098-1DAF-7F36F895D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Vẽ hình vuông màu đỏ ở toạ độ (50,50) và có kích thước 60×60 pixels</a:t>
            </a:r>
          </a:p>
          <a:p>
            <a:r>
              <a:rPr lang="vi-VN" dirty="0">
                <a:solidFill>
                  <a:srgbClr val="FF0000"/>
                </a:solidFill>
              </a:rPr>
              <a:t>pygame.draw.rect(screen, RED,(50, 50, 60, 60))</a:t>
            </a:r>
          </a:p>
        </p:txBody>
      </p:sp>
    </p:spTree>
    <p:extLst>
      <p:ext uri="{BB962C8B-B14F-4D97-AF65-F5344CB8AC3E}">
        <p14:creationId xmlns:p14="http://schemas.microsoft.com/office/powerpoint/2010/main" val="290520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E541-C0FE-BE45-B2F1-ABF00F18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Vẽ Hình Ảnh và Đối Tượng: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41AE-F95B-D098-1DAF-7F36F895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6265" cy="435133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Vẽ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hình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tròn</a:t>
            </a:r>
            <a:endParaRPr lang="en-US" sz="2400" b="0" i="0" dirty="0">
              <a:solidFill>
                <a:srgbClr val="36464E"/>
              </a:solidFill>
              <a:effectLst/>
              <a:highlight>
                <a:srgbClr val="F5F5F5"/>
              </a:highlight>
              <a:latin typeface="Roboto Mono" panose="00000009000000000000" pitchFamily="49" charset="0"/>
            </a:endParaRPr>
          </a:p>
          <a:p>
            <a:r>
              <a:rPr lang="en-US" sz="2400" b="0" i="0" dirty="0" err="1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pygame</a:t>
            </a:r>
            <a:r>
              <a:rPr lang="en-US" sz="2400" b="0" i="0" dirty="0" err="1"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.</a:t>
            </a:r>
            <a:r>
              <a:rPr lang="en-US" sz="2400" b="0" i="0" dirty="0" err="1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draw</a:t>
            </a:r>
            <a:r>
              <a:rPr lang="en-US" sz="2400" b="0" i="0" dirty="0" err="1"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.</a:t>
            </a:r>
            <a:r>
              <a:rPr lang="en-US" sz="2400" b="0" i="0" dirty="0" err="1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circle</a:t>
            </a:r>
            <a:r>
              <a:rPr lang="en-US" sz="2400" b="0" i="0" dirty="0"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(</a:t>
            </a:r>
            <a:r>
              <a:rPr lang="en-US" sz="2400" b="0" i="0" dirty="0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surface</a:t>
            </a:r>
            <a:r>
              <a:rPr lang="en-US" sz="2400" b="0" i="0" dirty="0"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,</a:t>
            </a:r>
            <a:r>
              <a:rPr lang="en-US" sz="2400" b="0" i="0" dirty="0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 color</a:t>
            </a:r>
            <a:r>
              <a:rPr lang="en-US" sz="2400" b="0" i="0" dirty="0"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,</a:t>
            </a:r>
            <a:r>
              <a:rPr lang="en-US" sz="2400" b="0" i="0" dirty="0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 center</a:t>
            </a:r>
            <a:r>
              <a:rPr lang="en-US" sz="2400" b="0" i="0" dirty="0"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,</a:t>
            </a:r>
            <a:r>
              <a:rPr lang="en-US" sz="2400" b="0" i="0" dirty="0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 radius</a:t>
            </a:r>
            <a:r>
              <a:rPr lang="en-US" sz="2400" b="0" i="0" dirty="0"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,</a:t>
            </a:r>
            <a:r>
              <a:rPr lang="en-US" sz="2400" b="0" i="0" dirty="0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 width</a:t>
            </a:r>
            <a:r>
              <a:rPr lang="en-US" sz="2400" b="0" i="0" dirty="0"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)</a:t>
            </a:r>
          </a:p>
          <a:p>
            <a:r>
              <a:rPr lang="vi-VN" sz="2400" dirty="0">
                <a:solidFill>
                  <a:srgbClr val="FF0000"/>
                </a:solidFill>
              </a:rPr>
              <a:t>surface là nơi để vẽ lên.</a:t>
            </a:r>
          </a:p>
          <a:p>
            <a:r>
              <a:rPr lang="vi-VN" sz="2400" dirty="0">
                <a:solidFill>
                  <a:srgbClr val="FF0000"/>
                </a:solidFill>
              </a:rPr>
              <a:t>color là màu được vẽ.</a:t>
            </a:r>
          </a:p>
          <a:p>
            <a:r>
              <a:rPr lang="vi-VN" sz="2400" dirty="0">
                <a:solidFill>
                  <a:srgbClr val="FF0000"/>
                </a:solidFill>
              </a:rPr>
              <a:t>center là một tuple (hoặc list) thể hiện toạ độ tâm hình tròn.</a:t>
            </a:r>
          </a:p>
          <a:p>
            <a:r>
              <a:rPr lang="vi-VN" sz="2400" dirty="0">
                <a:solidFill>
                  <a:srgbClr val="FF0000"/>
                </a:solidFill>
              </a:rPr>
              <a:t>radius là bán kính hình tròn.</a:t>
            </a:r>
          </a:p>
          <a:p>
            <a:r>
              <a:rPr lang="vi-VN" sz="2400" dirty="0">
                <a:solidFill>
                  <a:srgbClr val="FF0000"/>
                </a:solidFill>
              </a:rPr>
              <a:t>width là độ dày nét vẽ (tương tự hình chữ nhật).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88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E541-C0FE-BE45-B2F1-ABF00F18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Vẽ Hình Ảnh và Đối Tượng: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41AE-F95B-D098-1DAF-7F36F895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6265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vẽ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hình</a:t>
            </a:r>
            <a:r>
              <a:rPr lang="en-US" sz="2400" dirty="0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 </a:t>
            </a:r>
            <a:r>
              <a:rPr lang="en-US" sz="2400" dirty="0" err="1">
                <a:solidFill>
                  <a:srgbClr val="36464E"/>
                </a:solidFill>
                <a:highlight>
                  <a:srgbClr val="F5F5F5"/>
                </a:highlight>
                <a:latin typeface="Roboto Mono" panose="00000009000000000000" pitchFamily="49" charset="0"/>
              </a:rPr>
              <a:t>elip</a:t>
            </a:r>
            <a:endParaRPr lang="en-US" sz="2400" dirty="0">
              <a:solidFill>
                <a:srgbClr val="36464E"/>
              </a:solidFill>
              <a:highlight>
                <a:srgbClr val="F5F5F5"/>
              </a:highlight>
              <a:latin typeface="Roboto Mono" panose="00000009000000000000" pitchFamily="49" charset="0"/>
            </a:endParaRPr>
          </a:p>
          <a:p>
            <a:r>
              <a:rPr lang="en-US" sz="2400" b="0" i="0" dirty="0" err="1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pygame.draw.ellipse</a:t>
            </a:r>
            <a:r>
              <a:rPr lang="en-US" sz="2400" b="0" i="0" dirty="0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(surface, color, </a:t>
            </a:r>
            <a:r>
              <a:rPr lang="en-US" sz="2400" b="0" i="0" dirty="0" err="1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rect</a:t>
            </a:r>
            <a:r>
              <a:rPr lang="en-US" sz="2400" b="0" i="0" dirty="0">
                <a:solidFill>
                  <a:srgbClr val="36464E"/>
                </a:solidFill>
                <a:effectLst/>
                <a:highlight>
                  <a:srgbClr val="F5F5F5"/>
                </a:highlight>
                <a:latin typeface="Roboto Mono" panose="00000009000000000000" pitchFamily="49" charset="0"/>
              </a:rPr>
              <a:t>, width) </a:t>
            </a:r>
          </a:p>
          <a:p>
            <a:r>
              <a:rPr lang="vi-VN" sz="2400" dirty="0">
                <a:solidFill>
                  <a:srgbClr val="FF0000"/>
                </a:solidFill>
              </a:rPr>
              <a:t>surface là nơi để vẽ lên.</a:t>
            </a:r>
          </a:p>
          <a:p>
            <a:r>
              <a:rPr lang="vi-VN" sz="2400" dirty="0">
                <a:solidFill>
                  <a:srgbClr val="FF0000"/>
                </a:solidFill>
              </a:rPr>
              <a:t>color là màu được vẽ.</a:t>
            </a:r>
          </a:p>
          <a:p>
            <a:r>
              <a:rPr lang="vi-VN" sz="2400" dirty="0">
                <a:solidFill>
                  <a:srgbClr val="FF0000"/>
                </a:solidFill>
              </a:rPr>
              <a:t>rect là một tuple (hoặc list) gồm 4 phần tử là các thông số hình chữ nhật. Hình elip được vẽ nội tiếp hình chữ nhật đó.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vi-VN" sz="2400" dirty="0">
                <a:solidFill>
                  <a:srgbClr val="FF0000"/>
                </a:solidFill>
              </a:rPr>
              <a:t>width là độ dày nét vẽ (tương tự hình chữ nhật).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7705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767</TotalTime>
  <Words>1023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Roboto</vt:lpstr>
      <vt:lpstr>Roboto Mono</vt:lpstr>
      <vt:lpstr>SFMono-Regular</vt:lpstr>
      <vt:lpstr>Wingdings 3</vt:lpstr>
      <vt:lpstr>Wisp</vt:lpstr>
      <vt:lpstr>Lập trình với Pygame</vt:lpstr>
      <vt:lpstr>Cài đặt thư viện</vt:lpstr>
      <vt:lpstr>Khởi Tạo Một Trò Chơi Pygame:</vt:lpstr>
      <vt:lpstr>Thiết lập tốc độ của bộ đếm thời gian (FPS)</vt:lpstr>
      <vt:lpstr> Âm Thanh</vt:lpstr>
      <vt:lpstr>Màu sắc</vt:lpstr>
      <vt:lpstr>Vẽ Hình Ảnh và Đối Tượng:</vt:lpstr>
      <vt:lpstr>Vẽ Hình Ảnh và Đối Tượng:</vt:lpstr>
      <vt:lpstr>Vẽ Hình Ảnh và Đối Tượng:</vt:lpstr>
      <vt:lpstr>Vẽ Hình Ảnh và Đối Tượng:</vt:lpstr>
      <vt:lpstr>Vẽ Hình Ảnh và Đối Tượng:</vt:lpstr>
      <vt:lpstr>Vẽ Hình Ảnh và Đối Tượng:</vt:lpstr>
      <vt:lpstr>Chuyển động trong game</vt:lpstr>
      <vt:lpstr>Vẽ chữ</vt:lpstr>
      <vt:lpstr>Thêm hình ảnh</vt:lpstr>
      <vt:lpstr>Tạo ảnh nền</vt:lpstr>
      <vt:lpstr>Xử lý sự kiện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Phạm Thị Quỳnh Trang</dc:creator>
  <cp:lastModifiedBy>Phạm Thị Quỳnh Trang</cp:lastModifiedBy>
  <cp:revision>8</cp:revision>
  <dcterms:created xsi:type="dcterms:W3CDTF">2024-07-31T08:36:59Z</dcterms:created>
  <dcterms:modified xsi:type="dcterms:W3CDTF">2024-10-21T05:46:47Z</dcterms:modified>
</cp:coreProperties>
</file>