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7" r:id="rId8"/>
    <p:sldId id="260" r:id="rId9"/>
    <p:sldId id="268" r:id="rId10"/>
    <p:sldId id="263" r:id="rId11"/>
    <p:sldId id="270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CE5E5-0412-4F17-8A0A-8C215E178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51616A-84E9-4AE9-BFF1-928958809BFA}">
      <dgm:prSet/>
      <dgm:spPr/>
      <dgm:t>
        <a:bodyPr/>
        <a:lstStyle/>
        <a:p>
          <a:r>
            <a:rPr lang="en-US"/>
            <a:t>Combine 12 files csv to a single large file</a:t>
          </a:r>
        </a:p>
      </dgm:t>
    </dgm:pt>
    <dgm:pt modelId="{F6897658-1388-4D6C-BCE7-A523FB4D793B}" type="parTrans" cxnId="{11032E9B-1F4C-4B83-8D10-C910B726820D}">
      <dgm:prSet/>
      <dgm:spPr/>
      <dgm:t>
        <a:bodyPr/>
        <a:lstStyle/>
        <a:p>
          <a:endParaRPr lang="en-US"/>
        </a:p>
      </dgm:t>
    </dgm:pt>
    <dgm:pt modelId="{ED5F1F0E-36D7-4F5C-9575-6AEB7A2CCE4E}" type="sibTrans" cxnId="{11032E9B-1F4C-4B83-8D10-C910B726820D}">
      <dgm:prSet/>
      <dgm:spPr/>
      <dgm:t>
        <a:bodyPr/>
        <a:lstStyle/>
        <a:p>
          <a:endParaRPr lang="en-US"/>
        </a:p>
      </dgm:t>
    </dgm:pt>
    <dgm:pt modelId="{2708D35A-7C50-44CA-B0A0-51C44C5D64E8}">
      <dgm:prSet/>
      <dgm:spPr/>
      <dgm:t>
        <a:bodyPr/>
        <a:lstStyle/>
        <a:p>
          <a:r>
            <a:rPr lang="en-US"/>
            <a:t>Data cleaning </a:t>
          </a:r>
        </a:p>
      </dgm:t>
    </dgm:pt>
    <dgm:pt modelId="{E6CAA6B2-04A1-4226-A334-F91AAEDCA75E}" type="parTrans" cxnId="{0DA8F1F0-D28A-475A-882E-CC113A34EAE0}">
      <dgm:prSet/>
      <dgm:spPr/>
      <dgm:t>
        <a:bodyPr/>
        <a:lstStyle/>
        <a:p>
          <a:endParaRPr lang="en-US"/>
        </a:p>
      </dgm:t>
    </dgm:pt>
    <dgm:pt modelId="{03199F29-9606-43EA-AE7E-E3F8AEA3FFF0}" type="sibTrans" cxnId="{0DA8F1F0-D28A-475A-882E-CC113A34EAE0}">
      <dgm:prSet/>
      <dgm:spPr/>
      <dgm:t>
        <a:bodyPr/>
        <a:lstStyle/>
        <a:p>
          <a:endParaRPr lang="en-US"/>
        </a:p>
      </dgm:t>
    </dgm:pt>
    <dgm:pt modelId="{F23CBFC8-CD06-4258-BC7C-322B5584CEF8}">
      <dgm:prSet/>
      <dgm:spPr/>
      <dgm:t>
        <a:bodyPr/>
        <a:lstStyle/>
        <a:p>
          <a:r>
            <a:rPr lang="en-US"/>
            <a:t>Define trends on the started hour and ended hour of trips</a:t>
          </a:r>
        </a:p>
      </dgm:t>
    </dgm:pt>
    <dgm:pt modelId="{C4BDE3AD-05E4-40B0-B3E0-CF76B8B045C4}" type="parTrans" cxnId="{886145BA-1D02-4AAD-B689-3023A4312F1E}">
      <dgm:prSet/>
      <dgm:spPr/>
      <dgm:t>
        <a:bodyPr/>
        <a:lstStyle/>
        <a:p>
          <a:endParaRPr lang="en-US"/>
        </a:p>
      </dgm:t>
    </dgm:pt>
    <dgm:pt modelId="{AA4D7FB0-13DD-4EB0-A9E1-010C944EC1F0}" type="sibTrans" cxnId="{886145BA-1D02-4AAD-B689-3023A4312F1E}">
      <dgm:prSet/>
      <dgm:spPr/>
      <dgm:t>
        <a:bodyPr/>
        <a:lstStyle/>
        <a:p>
          <a:endParaRPr lang="en-US"/>
        </a:p>
      </dgm:t>
    </dgm:pt>
    <dgm:pt modelId="{F4A9629D-F273-46A2-903F-6976569D3DD2}">
      <dgm:prSet/>
      <dgm:spPr/>
      <dgm:t>
        <a:bodyPr/>
        <a:lstStyle/>
        <a:p>
          <a:r>
            <a:rPr lang="en-US"/>
            <a:t>Define trends on weekdays</a:t>
          </a:r>
        </a:p>
      </dgm:t>
    </dgm:pt>
    <dgm:pt modelId="{4FF8CCC6-5104-422A-8F4C-DC8886900146}" type="parTrans" cxnId="{1B834D85-BDA7-4CB6-95F6-E00F6CBD1DB3}">
      <dgm:prSet/>
      <dgm:spPr/>
      <dgm:t>
        <a:bodyPr/>
        <a:lstStyle/>
        <a:p>
          <a:endParaRPr lang="en-US"/>
        </a:p>
      </dgm:t>
    </dgm:pt>
    <dgm:pt modelId="{8A709262-1D60-4919-9345-B9DE26681283}" type="sibTrans" cxnId="{1B834D85-BDA7-4CB6-95F6-E00F6CBD1DB3}">
      <dgm:prSet/>
      <dgm:spPr/>
      <dgm:t>
        <a:bodyPr/>
        <a:lstStyle/>
        <a:p>
          <a:endParaRPr lang="en-US"/>
        </a:p>
      </dgm:t>
    </dgm:pt>
    <dgm:pt modelId="{98FF0E8B-F849-4B78-A4CD-45E904F2F5B5}">
      <dgm:prSet/>
      <dgm:spPr/>
      <dgm:t>
        <a:bodyPr/>
        <a:lstStyle/>
        <a:p>
          <a:r>
            <a:rPr lang="en-US"/>
            <a:t>Define trend on time per trips and routes of trips </a:t>
          </a:r>
        </a:p>
      </dgm:t>
    </dgm:pt>
    <dgm:pt modelId="{57E9B97E-A3F3-49B4-9345-C61AE65FEA70}" type="parTrans" cxnId="{02C2E1E5-219E-4931-A818-8F14F0A6D79E}">
      <dgm:prSet/>
      <dgm:spPr/>
      <dgm:t>
        <a:bodyPr/>
        <a:lstStyle/>
        <a:p>
          <a:endParaRPr lang="en-US"/>
        </a:p>
      </dgm:t>
    </dgm:pt>
    <dgm:pt modelId="{50A24B51-B9E4-4C8E-B5FA-C6FBF8B282FB}" type="sibTrans" cxnId="{02C2E1E5-219E-4931-A818-8F14F0A6D79E}">
      <dgm:prSet/>
      <dgm:spPr/>
      <dgm:t>
        <a:bodyPr/>
        <a:lstStyle/>
        <a:p>
          <a:endParaRPr lang="en-US"/>
        </a:p>
      </dgm:t>
    </dgm:pt>
    <dgm:pt modelId="{27051EF2-9B31-4E6F-BDE7-2606512332A2}" type="pres">
      <dgm:prSet presAssocID="{9F3CE5E5-0412-4F17-8A0A-8C215E178B94}" presName="root" presStyleCnt="0">
        <dgm:presLayoutVars>
          <dgm:dir/>
          <dgm:resizeHandles val="exact"/>
        </dgm:presLayoutVars>
      </dgm:prSet>
      <dgm:spPr/>
    </dgm:pt>
    <dgm:pt modelId="{135DB3F1-642A-48AD-A82E-AE210720209C}" type="pres">
      <dgm:prSet presAssocID="{B251616A-84E9-4AE9-BFF1-928958809BFA}" presName="compNode" presStyleCnt="0"/>
      <dgm:spPr/>
    </dgm:pt>
    <dgm:pt modelId="{39C6F887-1020-4414-B5BB-02011131CFFC}" type="pres">
      <dgm:prSet presAssocID="{B251616A-84E9-4AE9-BFF1-928958809BFA}" presName="bgRect" presStyleLbl="bgShp" presStyleIdx="0" presStyleCnt="5" custLinFactNeighborX="-2158" custLinFactNeighborY="-4838"/>
      <dgm:spPr/>
    </dgm:pt>
    <dgm:pt modelId="{3DF1EB10-37C5-4C8D-98DB-FD9F84E815C1}" type="pres">
      <dgm:prSet presAssocID="{B251616A-84E9-4AE9-BFF1-928958809B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D49F241-0160-4CF8-B0DC-C9151200FF84}" type="pres">
      <dgm:prSet presAssocID="{B251616A-84E9-4AE9-BFF1-928958809BFA}" presName="spaceRect" presStyleCnt="0"/>
      <dgm:spPr/>
    </dgm:pt>
    <dgm:pt modelId="{4CB0C08B-AD5C-41B2-BAF7-D130B0F650F3}" type="pres">
      <dgm:prSet presAssocID="{B251616A-84E9-4AE9-BFF1-928958809BFA}" presName="parTx" presStyleLbl="revTx" presStyleIdx="0" presStyleCnt="5">
        <dgm:presLayoutVars>
          <dgm:chMax val="0"/>
          <dgm:chPref val="0"/>
        </dgm:presLayoutVars>
      </dgm:prSet>
      <dgm:spPr/>
    </dgm:pt>
    <dgm:pt modelId="{641DED95-9931-4B1B-860B-28CA3EE77C39}" type="pres">
      <dgm:prSet presAssocID="{ED5F1F0E-36D7-4F5C-9575-6AEB7A2CCE4E}" presName="sibTrans" presStyleCnt="0"/>
      <dgm:spPr/>
    </dgm:pt>
    <dgm:pt modelId="{1EA6888A-5CF9-45DB-8C49-DF4ACBDD90FC}" type="pres">
      <dgm:prSet presAssocID="{2708D35A-7C50-44CA-B0A0-51C44C5D64E8}" presName="compNode" presStyleCnt="0"/>
      <dgm:spPr/>
    </dgm:pt>
    <dgm:pt modelId="{7CC3F67E-92FD-455C-ACA2-3470494947A6}" type="pres">
      <dgm:prSet presAssocID="{2708D35A-7C50-44CA-B0A0-51C44C5D64E8}" presName="bgRect" presStyleLbl="bgShp" presStyleIdx="1" presStyleCnt="5"/>
      <dgm:spPr/>
    </dgm:pt>
    <dgm:pt modelId="{9F812CA4-E997-4442-8176-2A7F851389E5}" type="pres">
      <dgm:prSet presAssocID="{2708D35A-7C50-44CA-B0A0-51C44C5D64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9435041-C229-4FCB-B682-8DBD145247D4}" type="pres">
      <dgm:prSet presAssocID="{2708D35A-7C50-44CA-B0A0-51C44C5D64E8}" presName="spaceRect" presStyleCnt="0"/>
      <dgm:spPr/>
    </dgm:pt>
    <dgm:pt modelId="{9E0C1B4F-211A-4C81-926A-476B21BFDFD1}" type="pres">
      <dgm:prSet presAssocID="{2708D35A-7C50-44CA-B0A0-51C44C5D64E8}" presName="parTx" presStyleLbl="revTx" presStyleIdx="1" presStyleCnt="5">
        <dgm:presLayoutVars>
          <dgm:chMax val="0"/>
          <dgm:chPref val="0"/>
        </dgm:presLayoutVars>
      </dgm:prSet>
      <dgm:spPr/>
    </dgm:pt>
    <dgm:pt modelId="{CF76132A-4DE3-48E8-9AD9-30BAC1A449AF}" type="pres">
      <dgm:prSet presAssocID="{03199F29-9606-43EA-AE7E-E3F8AEA3FFF0}" presName="sibTrans" presStyleCnt="0"/>
      <dgm:spPr/>
    </dgm:pt>
    <dgm:pt modelId="{C4DDE841-534E-4BC3-A220-313747FF497A}" type="pres">
      <dgm:prSet presAssocID="{F23CBFC8-CD06-4258-BC7C-322B5584CEF8}" presName="compNode" presStyleCnt="0"/>
      <dgm:spPr/>
    </dgm:pt>
    <dgm:pt modelId="{7725DD34-A7D7-453E-9CF6-234874E9BFD8}" type="pres">
      <dgm:prSet presAssocID="{F23CBFC8-CD06-4258-BC7C-322B5584CEF8}" presName="bgRect" presStyleLbl="bgShp" presStyleIdx="2" presStyleCnt="5"/>
      <dgm:spPr/>
    </dgm:pt>
    <dgm:pt modelId="{66056C1A-9F16-498D-813E-B72CAA560F75}" type="pres">
      <dgm:prSet presAssocID="{F23CBFC8-CD06-4258-BC7C-322B5584CE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A69D40B-1711-4D54-834F-883330D8FDC6}" type="pres">
      <dgm:prSet presAssocID="{F23CBFC8-CD06-4258-BC7C-322B5584CEF8}" presName="spaceRect" presStyleCnt="0"/>
      <dgm:spPr/>
    </dgm:pt>
    <dgm:pt modelId="{3EC7100C-DC8F-4125-8F27-47927F67E329}" type="pres">
      <dgm:prSet presAssocID="{F23CBFC8-CD06-4258-BC7C-322B5584CEF8}" presName="parTx" presStyleLbl="revTx" presStyleIdx="2" presStyleCnt="5">
        <dgm:presLayoutVars>
          <dgm:chMax val="0"/>
          <dgm:chPref val="0"/>
        </dgm:presLayoutVars>
      </dgm:prSet>
      <dgm:spPr/>
    </dgm:pt>
    <dgm:pt modelId="{D786AB71-167B-4C3A-BFF8-25C198C04A37}" type="pres">
      <dgm:prSet presAssocID="{AA4D7FB0-13DD-4EB0-A9E1-010C944EC1F0}" presName="sibTrans" presStyleCnt="0"/>
      <dgm:spPr/>
    </dgm:pt>
    <dgm:pt modelId="{86D192FF-4346-4942-A1D6-6DEA3F9C871D}" type="pres">
      <dgm:prSet presAssocID="{F4A9629D-F273-46A2-903F-6976569D3DD2}" presName="compNode" presStyleCnt="0"/>
      <dgm:spPr/>
    </dgm:pt>
    <dgm:pt modelId="{BF67BD05-4FE6-4C56-B956-661F61DC4B11}" type="pres">
      <dgm:prSet presAssocID="{F4A9629D-F273-46A2-903F-6976569D3DD2}" presName="bgRect" presStyleLbl="bgShp" presStyleIdx="3" presStyleCnt="5"/>
      <dgm:spPr/>
    </dgm:pt>
    <dgm:pt modelId="{3B3F2294-4C73-4D1F-B641-51D4BAB8146E}" type="pres">
      <dgm:prSet presAssocID="{F4A9629D-F273-46A2-903F-6976569D3D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E0E889B-AF38-462F-A430-584D4D0CE555}" type="pres">
      <dgm:prSet presAssocID="{F4A9629D-F273-46A2-903F-6976569D3DD2}" presName="spaceRect" presStyleCnt="0"/>
      <dgm:spPr/>
    </dgm:pt>
    <dgm:pt modelId="{C0A04A4E-668A-4DD9-9C35-32245A05CF05}" type="pres">
      <dgm:prSet presAssocID="{F4A9629D-F273-46A2-903F-6976569D3DD2}" presName="parTx" presStyleLbl="revTx" presStyleIdx="3" presStyleCnt="5">
        <dgm:presLayoutVars>
          <dgm:chMax val="0"/>
          <dgm:chPref val="0"/>
        </dgm:presLayoutVars>
      </dgm:prSet>
      <dgm:spPr/>
    </dgm:pt>
    <dgm:pt modelId="{BA1C525B-FFC3-435A-9D07-BA1E7FABF4B4}" type="pres">
      <dgm:prSet presAssocID="{8A709262-1D60-4919-9345-B9DE26681283}" presName="sibTrans" presStyleCnt="0"/>
      <dgm:spPr/>
    </dgm:pt>
    <dgm:pt modelId="{76F67827-3CB2-4BF2-979E-59824AC69246}" type="pres">
      <dgm:prSet presAssocID="{98FF0E8B-F849-4B78-A4CD-45E904F2F5B5}" presName="compNode" presStyleCnt="0"/>
      <dgm:spPr/>
    </dgm:pt>
    <dgm:pt modelId="{029E8F19-081A-4075-97E6-DFCEC55F2349}" type="pres">
      <dgm:prSet presAssocID="{98FF0E8B-F849-4B78-A4CD-45E904F2F5B5}" presName="bgRect" presStyleLbl="bgShp" presStyleIdx="4" presStyleCnt="5"/>
      <dgm:spPr/>
    </dgm:pt>
    <dgm:pt modelId="{2E1A0D0B-806C-4439-9CEB-909A9EC2AD3F}" type="pres">
      <dgm:prSet presAssocID="{98FF0E8B-F849-4B78-A4CD-45E904F2F5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72D44B3-0B88-4BAF-B243-D5DC2D10F483}" type="pres">
      <dgm:prSet presAssocID="{98FF0E8B-F849-4B78-A4CD-45E904F2F5B5}" presName="spaceRect" presStyleCnt="0"/>
      <dgm:spPr/>
    </dgm:pt>
    <dgm:pt modelId="{A7866641-CE9D-4E5C-ACC5-F828E6203503}" type="pres">
      <dgm:prSet presAssocID="{98FF0E8B-F849-4B78-A4CD-45E904F2F5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8DDF5D-E18B-402C-81B4-F547B091A94D}" type="presOf" srcId="{B251616A-84E9-4AE9-BFF1-928958809BFA}" destId="{4CB0C08B-AD5C-41B2-BAF7-D130B0F650F3}" srcOrd="0" destOrd="0" presId="urn:microsoft.com/office/officeart/2018/2/layout/IconVerticalSolidList"/>
    <dgm:cxn modelId="{94AD8062-306A-4892-9082-C567EBE194D9}" type="presOf" srcId="{9F3CE5E5-0412-4F17-8A0A-8C215E178B94}" destId="{27051EF2-9B31-4E6F-BDE7-2606512332A2}" srcOrd="0" destOrd="0" presId="urn:microsoft.com/office/officeart/2018/2/layout/IconVerticalSolidList"/>
    <dgm:cxn modelId="{6127F26F-F7C1-4EF6-BCEF-417CF6360FE8}" type="presOf" srcId="{F23CBFC8-CD06-4258-BC7C-322B5584CEF8}" destId="{3EC7100C-DC8F-4125-8F27-47927F67E329}" srcOrd="0" destOrd="0" presId="urn:microsoft.com/office/officeart/2018/2/layout/IconVerticalSolidList"/>
    <dgm:cxn modelId="{1B834D85-BDA7-4CB6-95F6-E00F6CBD1DB3}" srcId="{9F3CE5E5-0412-4F17-8A0A-8C215E178B94}" destId="{F4A9629D-F273-46A2-903F-6976569D3DD2}" srcOrd="3" destOrd="0" parTransId="{4FF8CCC6-5104-422A-8F4C-DC8886900146}" sibTransId="{8A709262-1D60-4919-9345-B9DE26681283}"/>
    <dgm:cxn modelId="{D49F5787-C588-451F-9A77-A20EB791321A}" type="presOf" srcId="{98FF0E8B-F849-4B78-A4CD-45E904F2F5B5}" destId="{A7866641-CE9D-4E5C-ACC5-F828E6203503}" srcOrd="0" destOrd="0" presId="urn:microsoft.com/office/officeart/2018/2/layout/IconVerticalSolidList"/>
    <dgm:cxn modelId="{11032E9B-1F4C-4B83-8D10-C910B726820D}" srcId="{9F3CE5E5-0412-4F17-8A0A-8C215E178B94}" destId="{B251616A-84E9-4AE9-BFF1-928958809BFA}" srcOrd="0" destOrd="0" parTransId="{F6897658-1388-4D6C-BCE7-A523FB4D793B}" sibTransId="{ED5F1F0E-36D7-4F5C-9575-6AEB7A2CCE4E}"/>
    <dgm:cxn modelId="{2CAABA9B-987B-49FB-96B7-373E6CE1056E}" type="presOf" srcId="{2708D35A-7C50-44CA-B0A0-51C44C5D64E8}" destId="{9E0C1B4F-211A-4C81-926A-476B21BFDFD1}" srcOrd="0" destOrd="0" presId="urn:microsoft.com/office/officeart/2018/2/layout/IconVerticalSolidList"/>
    <dgm:cxn modelId="{886145BA-1D02-4AAD-B689-3023A4312F1E}" srcId="{9F3CE5E5-0412-4F17-8A0A-8C215E178B94}" destId="{F23CBFC8-CD06-4258-BC7C-322B5584CEF8}" srcOrd="2" destOrd="0" parTransId="{C4BDE3AD-05E4-40B0-B3E0-CF76B8B045C4}" sibTransId="{AA4D7FB0-13DD-4EB0-A9E1-010C944EC1F0}"/>
    <dgm:cxn modelId="{02C2E1E5-219E-4931-A818-8F14F0A6D79E}" srcId="{9F3CE5E5-0412-4F17-8A0A-8C215E178B94}" destId="{98FF0E8B-F849-4B78-A4CD-45E904F2F5B5}" srcOrd="4" destOrd="0" parTransId="{57E9B97E-A3F3-49B4-9345-C61AE65FEA70}" sibTransId="{50A24B51-B9E4-4C8E-B5FA-C6FBF8B282FB}"/>
    <dgm:cxn modelId="{93398CF0-798B-4CEE-B476-3E11377C6C4D}" type="presOf" srcId="{F4A9629D-F273-46A2-903F-6976569D3DD2}" destId="{C0A04A4E-668A-4DD9-9C35-32245A05CF05}" srcOrd="0" destOrd="0" presId="urn:microsoft.com/office/officeart/2018/2/layout/IconVerticalSolidList"/>
    <dgm:cxn modelId="{0DA8F1F0-D28A-475A-882E-CC113A34EAE0}" srcId="{9F3CE5E5-0412-4F17-8A0A-8C215E178B94}" destId="{2708D35A-7C50-44CA-B0A0-51C44C5D64E8}" srcOrd="1" destOrd="0" parTransId="{E6CAA6B2-04A1-4226-A334-F91AAEDCA75E}" sibTransId="{03199F29-9606-43EA-AE7E-E3F8AEA3FFF0}"/>
    <dgm:cxn modelId="{6A801B9F-E4FC-4D4A-90F1-0E97765A5637}" type="presParOf" srcId="{27051EF2-9B31-4E6F-BDE7-2606512332A2}" destId="{135DB3F1-642A-48AD-A82E-AE210720209C}" srcOrd="0" destOrd="0" presId="urn:microsoft.com/office/officeart/2018/2/layout/IconVerticalSolidList"/>
    <dgm:cxn modelId="{CBB53EF5-4BF2-4BBC-B51C-E5402AEEDDF0}" type="presParOf" srcId="{135DB3F1-642A-48AD-A82E-AE210720209C}" destId="{39C6F887-1020-4414-B5BB-02011131CFFC}" srcOrd="0" destOrd="0" presId="urn:microsoft.com/office/officeart/2018/2/layout/IconVerticalSolidList"/>
    <dgm:cxn modelId="{E0EC032F-5EC6-4D98-8965-9F245EED53F5}" type="presParOf" srcId="{135DB3F1-642A-48AD-A82E-AE210720209C}" destId="{3DF1EB10-37C5-4C8D-98DB-FD9F84E815C1}" srcOrd="1" destOrd="0" presId="urn:microsoft.com/office/officeart/2018/2/layout/IconVerticalSolidList"/>
    <dgm:cxn modelId="{27D96061-DCC1-4EAC-B92E-69598271DEE1}" type="presParOf" srcId="{135DB3F1-642A-48AD-A82E-AE210720209C}" destId="{BD49F241-0160-4CF8-B0DC-C9151200FF84}" srcOrd="2" destOrd="0" presId="urn:microsoft.com/office/officeart/2018/2/layout/IconVerticalSolidList"/>
    <dgm:cxn modelId="{50AF3DB8-F51C-4204-8BAC-6FB347B93BA6}" type="presParOf" srcId="{135DB3F1-642A-48AD-A82E-AE210720209C}" destId="{4CB0C08B-AD5C-41B2-BAF7-D130B0F650F3}" srcOrd="3" destOrd="0" presId="urn:microsoft.com/office/officeart/2018/2/layout/IconVerticalSolidList"/>
    <dgm:cxn modelId="{FFB219E8-D2A5-43AD-877D-9D5B1C46AE93}" type="presParOf" srcId="{27051EF2-9B31-4E6F-BDE7-2606512332A2}" destId="{641DED95-9931-4B1B-860B-28CA3EE77C39}" srcOrd="1" destOrd="0" presId="urn:microsoft.com/office/officeart/2018/2/layout/IconVerticalSolidList"/>
    <dgm:cxn modelId="{2012B462-0769-4E7B-BB42-5AD3DFA62042}" type="presParOf" srcId="{27051EF2-9B31-4E6F-BDE7-2606512332A2}" destId="{1EA6888A-5CF9-45DB-8C49-DF4ACBDD90FC}" srcOrd="2" destOrd="0" presId="urn:microsoft.com/office/officeart/2018/2/layout/IconVerticalSolidList"/>
    <dgm:cxn modelId="{F3D2E6C0-3CB8-4834-98D4-7A45889CFC2D}" type="presParOf" srcId="{1EA6888A-5CF9-45DB-8C49-DF4ACBDD90FC}" destId="{7CC3F67E-92FD-455C-ACA2-3470494947A6}" srcOrd="0" destOrd="0" presId="urn:microsoft.com/office/officeart/2018/2/layout/IconVerticalSolidList"/>
    <dgm:cxn modelId="{6184DE24-D1FB-4228-8C83-7953383BECC5}" type="presParOf" srcId="{1EA6888A-5CF9-45DB-8C49-DF4ACBDD90FC}" destId="{9F812CA4-E997-4442-8176-2A7F851389E5}" srcOrd="1" destOrd="0" presId="urn:microsoft.com/office/officeart/2018/2/layout/IconVerticalSolidList"/>
    <dgm:cxn modelId="{9806543B-5773-4D0B-9381-4ED123CB9310}" type="presParOf" srcId="{1EA6888A-5CF9-45DB-8C49-DF4ACBDD90FC}" destId="{B9435041-C229-4FCB-B682-8DBD145247D4}" srcOrd="2" destOrd="0" presId="urn:microsoft.com/office/officeart/2018/2/layout/IconVerticalSolidList"/>
    <dgm:cxn modelId="{002F281F-8D43-47B7-A661-2C8639D8A634}" type="presParOf" srcId="{1EA6888A-5CF9-45DB-8C49-DF4ACBDD90FC}" destId="{9E0C1B4F-211A-4C81-926A-476B21BFDFD1}" srcOrd="3" destOrd="0" presId="urn:microsoft.com/office/officeart/2018/2/layout/IconVerticalSolidList"/>
    <dgm:cxn modelId="{B8C64A63-B249-44F9-BA43-E4CC414B7931}" type="presParOf" srcId="{27051EF2-9B31-4E6F-BDE7-2606512332A2}" destId="{CF76132A-4DE3-48E8-9AD9-30BAC1A449AF}" srcOrd="3" destOrd="0" presId="urn:microsoft.com/office/officeart/2018/2/layout/IconVerticalSolidList"/>
    <dgm:cxn modelId="{7BE64A31-3F0C-4DB5-8805-82774A032A7A}" type="presParOf" srcId="{27051EF2-9B31-4E6F-BDE7-2606512332A2}" destId="{C4DDE841-534E-4BC3-A220-313747FF497A}" srcOrd="4" destOrd="0" presId="urn:microsoft.com/office/officeart/2018/2/layout/IconVerticalSolidList"/>
    <dgm:cxn modelId="{811FDD39-3E6F-4128-BEC0-669E83C03601}" type="presParOf" srcId="{C4DDE841-534E-4BC3-A220-313747FF497A}" destId="{7725DD34-A7D7-453E-9CF6-234874E9BFD8}" srcOrd="0" destOrd="0" presId="urn:microsoft.com/office/officeart/2018/2/layout/IconVerticalSolidList"/>
    <dgm:cxn modelId="{BCB006A4-0B3A-448E-9550-0BED9B96E9CD}" type="presParOf" srcId="{C4DDE841-534E-4BC3-A220-313747FF497A}" destId="{66056C1A-9F16-498D-813E-B72CAA560F75}" srcOrd="1" destOrd="0" presId="urn:microsoft.com/office/officeart/2018/2/layout/IconVerticalSolidList"/>
    <dgm:cxn modelId="{C022B2E5-0794-42B2-AEF5-2AA42C3783E7}" type="presParOf" srcId="{C4DDE841-534E-4BC3-A220-313747FF497A}" destId="{1A69D40B-1711-4D54-834F-883330D8FDC6}" srcOrd="2" destOrd="0" presId="urn:microsoft.com/office/officeart/2018/2/layout/IconVerticalSolidList"/>
    <dgm:cxn modelId="{DB5C2CAD-23E3-4D82-AEBB-F055EA1ECC59}" type="presParOf" srcId="{C4DDE841-534E-4BC3-A220-313747FF497A}" destId="{3EC7100C-DC8F-4125-8F27-47927F67E329}" srcOrd="3" destOrd="0" presId="urn:microsoft.com/office/officeart/2018/2/layout/IconVerticalSolidList"/>
    <dgm:cxn modelId="{FC5C1D2E-AFB5-4E49-85E1-C434075BB928}" type="presParOf" srcId="{27051EF2-9B31-4E6F-BDE7-2606512332A2}" destId="{D786AB71-167B-4C3A-BFF8-25C198C04A37}" srcOrd="5" destOrd="0" presId="urn:microsoft.com/office/officeart/2018/2/layout/IconVerticalSolidList"/>
    <dgm:cxn modelId="{19E28712-D284-470A-BEA4-9FAF53C1E01C}" type="presParOf" srcId="{27051EF2-9B31-4E6F-BDE7-2606512332A2}" destId="{86D192FF-4346-4942-A1D6-6DEA3F9C871D}" srcOrd="6" destOrd="0" presId="urn:microsoft.com/office/officeart/2018/2/layout/IconVerticalSolidList"/>
    <dgm:cxn modelId="{A0009571-4BEA-42D8-A276-E9C023C1A5AD}" type="presParOf" srcId="{86D192FF-4346-4942-A1D6-6DEA3F9C871D}" destId="{BF67BD05-4FE6-4C56-B956-661F61DC4B11}" srcOrd="0" destOrd="0" presId="urn:microsoft.com/office/officeart/2018/2/layout/IconVerticalSolidList"/>
    <dgm:cxn modelId="{3974F321-4815-4CA2-AE7E-5105092B607E}" type="presParOf" srcId="{86D192FF-4346-4942-A1D6-6DEA3F9C871D}" destId="{3B3F2294-4C73-4D1F-B641-51D4BAB8146E}" srcOrd="1" destOrd="0" presId="urn:microsoft.com/office/officeart/2018/2/layout/IconVerticalSolidList"/>
    <dgm:cxn modelId="{574CBDD6-58F4-4ECF-9750-4C82380F3DBD}" type="presParOf" srcId="{86D192FF-4346-4942-A1D6-6DEA3F9C871D}" destId="{CE0E889B-AF38-462F-A430-584D4D0CE555}" srcOrd="2" destOrd="0" presId="urn:microsoft.com/office/officeart/2018/2/layout/IconVerticalSolidList"/>
    <dgm:cxn modelId="{3340F73C-3800-4670-AD46-622AEEBD0153}" type="presParOf" srcId="{86D192FF-4346-4942-A1D6-6DEA3F9C871D}" destId="{C0A04A4E-668A-4DD9-9C35-32245A05CF05}" srcOrd="3" destOrd="0" presId="urn:microsoft.com/office/officeart/2018/2/layout/IconVerticalSolidList"/>
    <dgm:cxn modelId="{A2526442-ACCD-4045-9162-AAE470983D17}" type="presParOf" srcId="{27051EF2-9B31-4E6F-BDE7-2606512332A2}" destId="{BA1C525B-FFC3-435A-9D07-BA1E7FABF4B4}" srcOrd="7" destOrd="0" presId="urn:microsoft.com/office/officeart/2018/2/layout/IconVerticalSolidList"/>
    <dgm:cxn modelId="{FED68FDF-3833-40D1-8CD8-717B79EB9D14}" type="presParOf" srcId="{27051EF2-9B31-4E6F-BDE7-2606512332A2}" destId="{76F67827-3CB2-4BF2-979E-59824AC69246}" srcOrd="8" destOrd="0" presId="urn:microsoft.com/office/officeart/2018/2/layout/IconVerticalSolidList"/>
    <dgm:cxn modelId="{0FE909B2-A0A4-4B94-89EE-8D47A1AF588C}" type="presParOf" srcId="{76F67827-3CB2-4BF2-979E-59824AC69246}" destId="{029E8F19-081A-4075-97E6-DFCEC55F2349}" srcOrd="0" destOrd="0" presId="urn:microsoft.com/office/officeart/2018/2/layout/IconVerticalSolidList"/>
    <dgm:cxn modelId="{E641200D-5320-4595-9092-E08D147B6800}" type="presParOf" srcId="{76F67827-3CB2-4BF2-979E-59824AC69246}" destId="{2E1A0D0B-806C-4439-9CEB-909A9EC2AD3F}" srcOrd="1" destOrd="0" presId="urn:microsoft.com/office/officeart/2018/2/layout/IconVerticalSolidList"/>
    <dgm:cxn modelId="{8F78FC1D-3BF1-4F75-82E1-A2721C76293A}" type="presParOf" srcId="{76F67827-3CB2-4BF2-979E-59824AC69246}" destId="{F72D44B3-0B88-4BAF-B243-D5DC2D10F483}" srcOrd="2" destOrd="0" presId="urn:microsoft.com/office/officeart/2018/2/layout/IconVerticalSolidList"/>
    <dgm:cxn modelId="{C5547379-1A4E-427D-BBEB-292A91A83925}" type="presParOf" srcId="{76F67827-3CB2-4BF2-979E-59824AC69246}" destId="{A7866641-CE9D-4E5C-ACC5-F828E62035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6F887-1020-4414-B5BB-02011131CFFC}">
      <dsp:nvSpPr>
        <dsp:cNvPr id="0" name=""/>
        <dsp:cNvSpPr/>
      </dsp:nvSpPr>
      <dsp:spPr>
        <a:xfrm>
          <a:off x="0" y="0"/>
          <a:ext cx="11132508" cy="552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1EB10-37C5-4C8D-98DB-FD9F84E815C1}">
      <dsp:nvSpPr>
        <dsp:cNvPr id="0" name=""/>
        <dsp:cNvSpPr/>
      </dsp:nvSpPr>
      <dsp:spPr>
        <a:xfrm>
          <a:off x="167169" y="126935"/>
          <a:ext cx="303945" cy="303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0C08B-AD5C-41B2-BAF7-D130B0F650F3}">
      <dsp:nvSpPr>
        <dsp:cNvPr id="0" name=""/>
        <dsp:cNvSpPr/>
      </dsp:nvSpPr>
      <dsp:spPr>
        <a:xfrm>
          <a:off x="638285" y="2594"/>
          <a:ext cx="10494222" cy="552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" tIns="58486" rIns="58486" bIns="584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Combine 12 files csv to a single large file</a:t>
          </a:r>
        </a:p>
      </dsp:txBody>
      <dsp:txXfrm>
        <a:off x="638285" y="2594"/>
        <a:ext cx="10494222" cy="552628"/>
      </dsp:txXfrm>
    </dsp:sp>
    <dsp:sp modelId="{7CC3F67E-92FD-455C-ACA2-3470494947A6}">
      <dsp:nvSpPr>
        <dsp:cNvPr id="0" name=""/>
        <dsp:cNvSpPr/>
      </dsp:nvSpPr>
      <dsp:spPr>
        <a:xfrm>
          <a:off x="0" y="693379"/>
          <a:ext cx="11132508" cy="552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12CA4-E997-4442-8176-2A7F851389E5}">
      <dsp:nvSpPr>
        <dsp:cNvPr id="0" name=""/>
        <dsp:cNvSpPr/>
      </dsp:nvSpPr>
      <dsp:spPr>
        <a:xfrm>
          <a:off x="167169" y="817720"/>
          <a:ext cx="303945" cy="303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1B4F-211A-4C81-926A-476B21BFDFD1}">
      <dsp:nvSpPr>
        <dsp:cNvPr id="0" name=""/>
        <dsp:cNvSpPr/>
      </dsp:nvSpPr>
      <dsp:spPr>
        <a:xfrm>
          <a:off x="638285" y="693379"/>
          <a:ext cx="10494222" cy="552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" tIns="58486" rIns="58486" bIns="584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 </a:t>
          </a:r>
        </a:p>
      </dsp:txBody>
      <dsp:txXfrm>
        <a:off x="638285" y="693379"/>
        <a:ext cx="10494222" cy="552628"/>
      </dsp:txXfrm>
    </dsp:sp>
    <dsp:sp modelId="{7725DD34-A7D7-453E-9CF6-234874E9BFD8}">
      <dsp:nvSpPr>
        <dsp:cNvPr id="0" name=""/>
        <dsp:cNvSpPr/>
      </dsp:nvSpPr>
      <dsp:spPr>
        <a:xfrm>
          <a:off x="0" y="1384164"/>
          <a:ext cx="11132508" cy="552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56C1A-9F16-498D-813E-B72CAA560F75}">
      <dsp:nvSpPr>
        <dsp:cNvPr id="0" name=""/>
        <dsp:cNvSpPr/>
      </dsp:nvSpPr>
      <dsp:spPr>
        <a:xfrm>
          <a:off x="167169" y="1508505"/>
          <a:ext cx="303945" cy="303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7100C-DC8F-4125-8F27-47927F67E329}">
      <dsp:nvSpPr>
        <dsp:cNvPr id="0" name=""/>
        <dsp:cNvSpPr/>
      </dsp:nvSpPr>
      <dsp:spPr>
        <a:xfrm>
          <a:off x="638285" y="1384164"/>
          <a:ext cx="10494222" cy="552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" tIns="58486" rIns="58486" bIns="584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trends on the started hour and ended hour of trips</a:t>
          </a:r>
        </a:p>
      </dsp:txBody>
      <dsp:txXfrm>
        <a:off x="638285" y="1384164"/>
        <a:ext cx="10494222" cy="552628"/>
      </dsp:txXfrm>
    </dsp:sp>
    <dsp:sp modelId="{BF67BD05-4FE6-4C56-B956-661F61DC4B11}">
      <dsp:nvSpPr>
        <dsp:cNvPr id="0" name=""/>
        <dsp:cNvSpPr/>
      </dsp:nvSpPr>
      <dsp:spPr>
        <a:xfrm>
          <a:off x="0" y="2074949"/>
          <a:ext cx="11132508" cy="552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F2294-4C73-4D1F-B641-51D4BAB8146E}">
      <dsp:nvSpPr>
        <dsp:cNvPr id="0" name=""/>
        <dsp:cNvSpPr/>
      </dsp:nvSpPr>
      <dsp:spPr>
        <a:xfrm>
          <a:off x="167169" y="2199290"/>
          <a:ext cx="303945" cy="303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4A4E-668A-4DD9-9C35-32245A05CF05}">
      <dsp:nvSpPr>
        <dsp:cNvPr id="0" name=""/>
        <dsp:cNvSpPr/>
      </dsp:nvSpPr>
      <dsp:spPr>
        <a:xfrm>
          <a:off x="638285" y="2074949"/>
          <a:ext cx="10494222" cy="552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" tIns="58486" rIns="58486" bIns="584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trends on weekdays</a:t>
          </a:r>
        </a:p>
      </dsp:txBody>
      <dsp:txXfrm>
        <a:off x="638285" y="2074949"/>
        <a:ext cx="10494222" cy="552628"/>
      </dsp:txXfrm>
    </dsp:sp>
    <dsp:sp modelId="{029E8F19-081A-4075-97E6-DFCEC55F2349}">
      <dsp:nvSpPr>
        <dsp:cNvPr id="0" name=""/>
        <dsp:cNvSpPr/>
      </dsp:nvSpPr>
      <dsp:spPr>
        <a:xfrm>
          <a:off x="0" y="2765734"/>
          <a:ext cx="11132508" cy="552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0D0B-806C-4439-9CEB-909A9EC2AD3F}">
      <dsp:nvSpPr>
        <dsp:cNvPr id="0" name=""/>
        <dsp:cNvSpPr/>
      </dsp:nvSpPr>
      <dsp:spPr>
        <a:xfrm>
          <a:off x="167169" y="2890075"/>
          <a:ext cx="303945" cy="303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66641-CE9D-4E5C-ACC5-F828E6203503}">
      <dsp:nvSpPr>
        <dsp:cNvPr id="0" name=""/>
        <dsp:cNvSpPr/>
      </dsp:nvSpPr>
      <dsp:spPr>
        <a:xfrm>
          <a:off x="638285" y="2765734"/>
          <a:ext cx="10494222" cy="552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" tIns="58486" rIns="58486" bIns="584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trend on time per trips and routes of trips </a:t>
          </a:r>
        </a:p>
      </dsp:txBody>
      <dsp:txXfrm>
        <a:off x="638285" y="2765734"/>
        <a:ext cx="10494222" cy="55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22" r:id="rId4"/>
    <p:sldLayoutId id="2147483723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D2CA3-B9EF-475D-96A5-10A93A5E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7747000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CYCLISTIC BIKE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B5D52-E1B9-4B45-89AB-71F537A8E1C2}"/>
              </a:ext>
            </a:extLst>
          </p:cNvPr>
          <p:cNvSpPr txBox="1"/>
          <p:nvPr/>
        </p:nvSpPr>
        <p:spPr>
          <a:xfrm>
            <a:off x="482600" y="3408254"/>
            <a:ext cx="396425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Presented by: Nguyen Duy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Updated        : 7/26/2021</a:t>
            </a:r>
          </a:p>
        </p:txBody>
      </p:sp>
      <p:pic>
        <p:nvPicPr>
          <p:cNvPr id="7" name="Picture 2" descr="Vintage bike parked on country road at sunset">
            <a:extLst>
              <a:ext uri="{FF2B5EF4-FFF2-40B4-BE49-F238E27FC236}">
                <a16:creationId xmlns:a16="http://schemas.microsoft.com/office/drawing/2014/main" id="{BA269E51-9E93-457B-A4F8-01A1FDFC8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90" r="12590"/>
          <a:stretch/>
        </p:blipFill>
        <p:spPr>
          <a:xfrm>
            <a:off x="7665420" y="489856"/>
            <a:ext cx="3964251" cy="587828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BC7BA-4B86-4E4F-9A53-60542E4C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Findings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B9F1BF-3A6B-429D-B1D5-B611CC73FAC0}"/>
              </a:ext>
            </a:extLst>
          </p:cNvPr>
          <p:cNvSpPr txBox="1"/>
          <p:nvPr/>
        </p:nvSpPr>
        <p:spPr>
          <a:xfrm>
            <a:off x="482600" y="3408254"/>
            <a:ext cx="396425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Customer are mainly distributed in North of the city 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They have some popular routes with thousands of trips (based on start locations and end locations of trips)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0E21C5C-03E8-4094-BFEC-5AEBF37FE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526434"/>
            <a:ext cx="6588977" cy="38051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9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EFF1-DC3A-462E-8761-F9C7DB92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4846484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D0BE-8C5E-43A7-AD00-A5C29BF21D0F}"/>
              </a:ext>
            </a:extLst>
          </p:cNvPr>
          <p:cNvSpPr txBox="1"/>
          <p:nvPr/>
        </p:nvSpPr>
        <p:spPr>
          <a:xfrm>
            <a:off x="482600" y="1903983"/>
            <a:ext cx="552491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Number of trips raising high during the 3</a:t>
            </a:r>
            <a:r>
              <a:rPr lang="en-US" sz="2000" baseline="30000" dirty="0"/>
              <a:t>rd</a:t>
            </a:r>
            <a:r>
              <a:rPr lang="en-US" sz="2000" dirty="0"/>
              <a:t> quarter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no difference between casual and annual in the seasonal element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1FC39-8C6F-4900-9060-04469765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92" y="1399193"/>
            <a:ext cx="5620534" cy="35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74E-0BDE-46E9-99CA-DBBB8E9F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79804"/>
          </a:xfrm>
        </p:spPr>
        <p:txBody>
          <a:bodyPr/>
          <a:lstStyle/>
          <a:p>
            <a:r>
              <a:rPr lang="en-US" sz="4800" dirty="0"/>
              <a:t>5. Conclusions and recommendations</a:t>
            </a:r>
            <a:endParaRPr lang="vi-V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87B1-7DB8-45B4-8544-B7CD3C0D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98171"/>
            <a:ext cx="10506991" cy="4525647"/>
          </a:xfrm>
        </p:spPr>
        <p:txBody>
          <a:bodyPr>
            <a:normAutofit/>
          </a:bodyPr>
          <a:lstStyle/>
          <a:p>
            <a:r>
              <a:rPr lang="en-US" dirty="0"/>
              <a:t>Casual customers differ from annual customers: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Trips duration / each trip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Riding weekday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trips</a:t>
            </a:r>
          </a:p>
          <a:p>
            <a:r>
              <a:rPr lang="en-US" dirty="0"/>
              <a:t>Recommend to convert casual riders to annual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 price policy (who ride more, who pay more)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ads on social media in specified regions to approach casual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casual customers the benefits of membership like they can ride unlimited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916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6BCB-A90D-49BA-AA65-CE9D2C8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794408"/>
          </a:xfrm>
        </p:spPr>
        <p:txBody>
          <a:bodyPr/>
          <a:lstStyle/>
          <a:p>
            <a:r>
              <a:rPr lang="en-US" dirty="0"/>
              <a:t>6. Further analysis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DCCC-49B3-40E4-B828-2FD585BD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912776"/>
            <a:ext cx="10131175" cy="3966815"/>
          </a:xfrm>
        </p:spPr>
        <p:txBody>
          <a:bodyPr/>
          <a:lstStyle/>
          <a:p>
            <a:r>
              <a:rPr lang="en-US" dirty="0"/>
              <a:t>To answer 2 questions that I mentioned we need more data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Annual customers are more likely bike for commuting and casual bike for entertaining?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0000"/>
                </a:solidFill>
              </a:rPr>
              <a:t>Casual customers pay for hour-by-hour bike ride, why annual customer gain more profit? And why they don’t use the membership?</a:t>
            </a:r>
          </a:p>
          <a:p>
            <a:r>
              <a:rPr lang="en-US" dirty="0"/>
              <a:t>To do that we need to conduct survey customers</a:t>
            </a:r>
            <a:endParaRPr lang="vi-VN" dirty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4" name="Picture 2" descr="12 Question mark background ý tưởng trong 2021 | thiết kế bố cục, đồ họa  thông tin, khung ảnh">
            <a:extLst>
              <a:ext uri="{FF2B5EF4-FFF2-40B4-BE49-F238E27FC236}">
                <a16:creationId xmlns:a16="http://schemas.microsoft.com/office/drawing/2014/main" id="{1A0D77B3-BFB9-44E7-B7B3-B03ADADB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111" y1="83111" x2="51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" y="2420185"/>
            <a:ext cx="722371" cy="7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2 Question mark background ý tưởng trong 2021 | thiết kế bố cục, đồ họa  thông tin, khung ảnh">
            <a:extLst>
              <a:ext uri="{FF2B5EF4-FFF2-40B4-BE49-F238E27FC236}">
                <a16:creationId xmlns:a16="http://schemas.microsoft.com/office/drawing/2014/main" id="{5D6F2ED0-6A3C-4DFC-A840-EA308C4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111" y1="83111" x2="51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4" y="3247521"/>
            <a:ext cx="722371" cy="7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Vintage bike parked on country road at sunset">
            <a:extLst>
              <a:ext uri="{FF2B5EF4-FFF2-40B4-BE49-F238E27FC236}">
                <a16:creationId xmlns:a16="http://schemas.microsoft.com/office/drawing/2014/main" id="{2437E36D-C53A-438E-84C8-BDF037C94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0252-C702-4D55-B446-0F38F9F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CF72-5F4C-4074-A64B-B862A8D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242278"/>
          </a:xfrm>
        </p:spPr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B208-393B-40F1-9256-8E424CC7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86446"/>
            <a:ext cx="10506991" cy="32931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Introduction </a:t>
            </a:r>
          </a:p>
          <a:p>
            <a:pPr marL="457200" indent="-457200">
              <a:buAutoNum type="arabicPeriod"/>
            </a:pPr>
            <a:r>
              <a:rPr lang="en-US" dirty="0"/>
              <a:t>Problems and questions</a:t>
            </a:r>
          </a:p>
          <a:p>
            <a:pPr marL="457200" indent="-457200">
              <a:buAutoNum type="arabicPeriod"/>
            </a:pPr>
            <a:r>
              <a:rPr lang="en-US" dirty="0"/>
              <a:t>Analyzing</a:t>
            </a:r>
          </a:p>
          <a:p>
            <a:pPr marL="457200" indent="-457200">
              <a:buAutoNum type="arabicPeriod"/>
            </a:pPr>
            <a:r>
              <a:rPr lang="en-US" dirty="0"/>
              <a:t>Findings</a:t>
            </a:r>
          </a:p>
          <a:p>
            <a:pPr marL="457200" indent="-457200">
              <a:buAutoNum type="arabicPeriod"/>
            </a:pPr>
            <a:r>
              <a:rPr lang="en-US" dirty="0"/>
              <a:t>Conclusions and recommendations</a:t>
            </a:r>
          </a:p>
          <a:p>
            <a:pPr marL="457200" indent="-457200">
              <a:buAutoNum type="arabicPeriod"/>
            </a:pPr>
            <a:r>
              <a:rPr lang="en-US" dirty="0"/>
              <a:t>Further analysis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17B4-8420-493A-92B0-1EB7787A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76766"/>
          </a:xfrm>
        </p:spPr>
        <p:txBody>
          <a:bodyPr/>
          <a:lstStyle/>
          <a:p>
            <a:r>
              <a:rPr lang="en-US" dirty="0"/>
              <a:t>1. Introduction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4DF9-677E-4FE6-993E-D77EF793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0814"/>
            <a:ext cx="10506991" cy="41687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Cyclistic</a:t>
            </a:r>
            <a:r>
              <a:rPr lang="en-US" dirty="0"/>
              <a:t> is a bike share company in Chicago with more than 5800 bicycles and 600 docking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 has </a:t>
            </a:r>
            <a:r>
              <a:rPr lang="en-US" b="1" dirty="0"/>
              <a:t>2</a:t>
            </a:r>
            <a:r>
              <a:rPr lang="en-US" dirty="0"/>
              <a:t> type of customer: </a:t>
            </a:r>
            <a:r>
              <a:rPr lang="en-US" b="1" dirty="0"/>
              <a:t>casual customers* </a:t>
            </a:r>
            <a:r>
              <a:rPr lang="en-US" dirty="0"/>
              <a:t>and </a:t>
            </a:r>
            <a:r>
              <a:rPr lang="en-US" b="1" dirty="0"/>
              <a:t>annual customers**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annual customers bring </a:t>
            </a:r>
            <a:r>
              <a:rPr lang="en-US" b="1" dirty="0"/>
              <a:t>more</a:t>
            </a:r>
            <a:r>
              <a:rPr lang="en-US" dirty="0"/>
              <a:t> benefit than casual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director wants to optimize number of annual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She wants to know what are the key differences between two type of customers and how to convert casual customer to annual customers</a:t>
            </a:r>
          </a:p>
          <a:p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49414-4DCA-4C32-9B3A-5D581C51FBD9}"/>
              </a:ext>
            </a:extLst>
          </p:cNvPr>
          <p:cNvSpPr txBox="1"/>
          <p:nvPr/>
        </p:nvSpPr>
        <p:spPr>
          <a:xfrm>
            <a:off x="482600" y="5339721"/>
            <a:ext cx="874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*Casual customers are who pay for bike trip by hour or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** Annual customers are who buy membership and pay for annual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2937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3824-D7D3-4672-BCCA-9139E769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653747"/>
          </a:xfrm>
        </p:spPr>
        <p:txBody>
          <a:bodyPr/>
          <a:lstStyle/>
          <a:p>
            <a:r>
              <a:rPr lang="en-US" dirty="0"/>
              <a:t>Problems and questions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1010-E348-4E72-8292-93FBD9BB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99304"/>
            <a:ext cx="10506991" cy="4080288"/>
          </a:xfrm>
        </p:spPr>
        <p:txBody>
          <a:bodyPr/>
          <a:lstStyle/>
          <a:p>
            <a:r>
              <a:rPr lang="en-US" b="1" dirty="0"/>
              <a:t>Annual customers bring more benefit than casual customers</a:t>
            </a:r>
          </a:p>
          <a:p>
            <a:r>
              <a:rPr lang="en-US" b="1" dirty="0"/>
              <a:t>-&gt; Convert casual customers to annual customers</a:t>
            </a:r>
          </a:p>
          <a:p>
            <a:r>
              <a:rPr lang="en-US" b="1" dirty="0"/>
              <a:t>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1. How do annual members and casual riders use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Sans-Regular"/>
              </a:rPr>
              <a:t>Cyclistic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 bikes differently?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2. Why would casual riders buy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Sans-Regular"/>
              </a:rPr>
              <a:t>Cyclistic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 annual memberships?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3. How can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Sans-Regular"/>
              </a:rPr>
              <a:t>Cyclistic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Sans-Regular"/>
              </a:rPr>
              <a:t> use digital media to influence casual riders to become members?</a:t>
            </a:r>
            <a:r>
              <a:rPr lang="en-US" sz="2800" dirty="0"/>
              <a:t> </a:t>
            </a:r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527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28B-3169-4877-A3AF-2DE10CB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94753"/>
          </a:xfrm>
        </p:spPr>
        <p:txBody>
          <a:bodyPr/>
          <a:lstStyle/>
          <a:p>
            <a:r>
              <a:rPr lang="en-US" dirty="0"/>
              <a:t>3. Analyzing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AE03-2FF3-476D-A8DC-784693F0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69806"/>
            <a:ext cx="10506991" cy="4109785"/>
          </a:xfrm>
        </p:spPr>
        <p:txBody>
          <a:bodyPr/>
          <a:lstStyle/>
          <a:p>
            <a:r>
              <a:rPr lang="en-US" dirty="0"/>
              <a:t>By using the </a:t>
            </a:r>
            <a:r>
              <a:rPr lang="en-US" b="1" dirty="0"/>
              <a:t>12 months </a:t>
            </a:r>
            <a:r>
              <a:rPr lang="en-US" dirty="0"/>
              <a:t>historical data of trips (from July 2020 to May 2021)</a:t>
            </a:r>
          </a:p>
          <a:p>
            <a:r>
              <a:rPr lang="en-US" dirty="0"/>
              <a:t>Total &gt;300 Mb csv files so: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 large with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restricted 100Mb with Big Query Cloud</a:t>
            </a:r>
          </a:p>
          <a:p>
            <a:r>
              <a:rPr lang="en-US" dirty="0"/>
              <a:t> d   Using R is the best choice for cleaning and analyzing</a:t>
            </a:r>
          </a:p>
          <a:p>
            <a:r>
              <a:rPr lang="en-US" dirty="0"/>
              <a:t>      Using Power BI for visualizing and conducting more analysis</a:t>
            </a:r>
          </a:p>
          <a:p>
            <a:endParaRPr lang="vi-V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54A20D-AAE7-434C-AB36-2F9659B91FF4}"/>
              </a:ext>
            </a:extLst>
          </p:cNvPr>
          <p:cNvSpPr/>
          <p:nvPr/>
        </p:nvSpPr>
        <p:spPr>
          <a:xfrm>
            <a:off x="481780" y="3805083"/>
            <a:ext cx="432620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48E24B-B4D2-457C-92B8-530332B1BA74}"/>
              </a:ext>
            </a:extLst>
          </p:cNvPr>
          <p:cNvSpPr/>
          <p:nvPr/>
        </p:nvSpPr>
        <p:spPr>
          <a:xfrm>
            <a:off x="481780" y="4286863"/>
            <a:ext cx="432620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10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28B-3169-4877-A3AF-2DE10CB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94753"/>
          </a:xfrm>
        </p:spPr>
        <p:txBody>
          <a:bodyPr/>
          <a:lstStyle/>
          <a:p>
            <a:r>
              <a:rPr lang="en-US"/>
              <a:t>3. Analyzing</a:t>
            </a:r>
            <a:endParaRPr lang="vi-VN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B112B82-01FA-4BEA-AD59-9412DB9E1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702939"/>
              </p:ext>
            </p:extLst>
          </p:nvPr>
        </p:nvGraphicFramePr>
        <p:xfrm>
          <a:off x="538382" y="1768521"/>
          <a:ext cx="11132508" cy="332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29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EFF1-DC3A-462E-8761-F9C7DB92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4701543" cy="1113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Findings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FBD0BE-8C5E-43A7-AD00-A5C29BF21D0F}"/>
              </a:ext>
            </a:extLst>
          </p:cNvPr>
          <p:cNvSpPr txBox="1"/>
          <p:nvPr/>
        </p:nvSpPr>
        <p:spPr>
          <a:xfrm>
            <a:off x="482600" y="2262361"/>
            <a:ext cx="4994468" cy="2053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Casual customers ride durations are </a:t>
            </a:r>
            <a:r>
              <a:rPr lang="en-US" sz="1900" b="1" dirty="0"/>
              <a:t>longer</a:t>
            </a:r>
            <a:r>
              <a:rPr lang="en-US" sz="1900" dirty="0"/>
              <a:t> than annual customers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Rides duration normally between 11 and 21 minutes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Annual customer ride more times than casual customer</a:t>
            </a:r>
          </a:p>
          <a:p>
            <a:pPr defTabSz="914400">
              <a:spcAft>
                <a:spcPts val="600"/>
              </a:spcAft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12 Question mark background ý tưởng trong 2021 | thiết kế bố cục, đồ họa  thông tin, khung ảnh">
            <a:extLst>
              <a:ext uri="{FF2B5EF4-FFF2-40B4-BE49-F238E27FC236}">
                <a16:creationId xmlns:a16="http://schemas.microsoft.com/office/drawing/2014/main" id="{6C531C04-BB57-44BA-B9ED-DAD713A6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111" y1="83111" x2="51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4" y="4469045"/>
            <a:ext cx="722371" cy="7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C12A35B-8641-4A97-A7CD-AA463E62D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71725"/>
              </p:ext>
            </p:extLst>
          </p:nvPr>
        </p:nvGraphicFramePr>
        <p:xfrm>
          <a:off x="5631841" y="2754863"/>
          <a:ext cx="5887617" cy="223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539">
                  <a:extLst>
                    <a:ext uri="{9D8B030D-6E8A-4147-A177-3AD203B41FA5}">
                      <a16:colId xmlns:a16="http://schemas.microsoft.com/office/drawing/2014/main" val="3584220095"/>
                    </a:ext>
                  </a:extLst>
                </a:gridCol>
                <a:gridCol w="1962539">
                  <a:extLst>
                    <a:ext uri="{9D8B030D-6E8A-4147-A177-3AD203B41FA5}">
                      <a16:colId xmlns:a16="http://schemas.microsoft.com/office/drawing/2014/main" val="2747350953"/>
                    </a:ext>
                  </a:extLst>
                </a:gridCol>
                <a:gridCol w="1962539">
                  <a:extLst>
                    <a:ext uri="{9D8B030D-6E8A-4147-A177-3AD203B41FA5}">
                      <a16:colId xmlns:a16="http://schemas.microsoft.com/office/drawing/2014/main" val="2347193602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6405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 dirty="0" err="1">
                          <a:effectLst/>
                        </a:rPr>
                        <a:t>Average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45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15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495838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 dirty="0" err="1">
                          <a:effectLst/>
                        </a:rPr>
                        <a:t>Median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21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11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847609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</a:rPr>
                        <a:t>Max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55683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58720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381821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</a:rPr>
                        <a:t>Min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>
                          <a:effectLst/>
                        </a:rPr>
                        <a:t>0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2000" u="none" strike="noStrike" dirty="0">
                          <a:effectLst/>
                        </a:rPr>
                        <a:t>0</a:t>
                      </a:r>
                      <a:endParaRPr lang="vi-V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7026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82FF553-4B72-4977-AC19-1A27A7B82FA5}"/>
              </a:ext>
            </a:extLst>
          </p:cNvPr>
          <p:cNvSpPr txBox="1"/>
          <p:nvPr/>
        </p:nvSpPr>
        <p:spPr>
          <a:xfrm>
            <a:off x="775525" y="4469045"/>
            <a:ext cx="45633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00000"/>
                </a:solidFill>
              </a:rPr>
              <a:t>Casual customers pay for hour-by-hour bike ride, why annual customer gain more profit? And why they don’t use the membership?</a:t>
            </a:r>
          </a:p>
          <a:p>
            <a:endParaRPr lang="en-US" sz="2000" dirty="0">
              <a:solidFill>
                <a:srgbClr val="500000"/>
              </a:solidFill>
            </a:endParaRPr>
          </a:p>
          <a:p>
            <a:endParaRPr lang="vi-V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762C88-0AA1-4AC5-9F8C-52F3008F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41" y="1097282"/>
            <a:ext cx="289600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EFF1-DC3A-462E-8761-F9C7DB92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4846484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Findings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FBD0BE-8C5E-43A7-AD00-A5C29BF21D0F}"/>
              </a:ext>
            </a:extLst>
          </p:cNvPr>
          <p:cNvSpPr txBox="1"/>
          <p:nvPr/>
        </p:nvSpPr>
        <p:spPr>
          <a:xfrm>
            <a:off x="482600" y="1903983"/>
            <a:ext cx="552491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no significantly difference between two type of customer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Customers have high demand for bikes from 6am to 8pm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 hour of started trip is 5pm and 6pm with ended trip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2913B-86BE-4608-BD93-A9D51E08C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-1" b="475"/>
          <a:stretch/>
        </p:blipFill>
        <p:spPr>
          <a:xfrm>
            <a:off x="5928852" y="814153"/>
            <a:ext cx="5700819" cy="522969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EFF1-DC3A-462E-8761-F9C7DB92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4846484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D0BE-8C5E-43A7-AD00-A5C29BF21D0F}"/>
              </a:ext>
            </a:extLst>
          </p:cNvPr>
          <p:cNvSpPr txBox="1"/>
          <p:nvPr/>
        </p:nvSpPr>
        <p:spPr>
          <a:xfrm>
            <a:off x="482600" y="1903983"/>
            <a:ext cx="552491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Annual customers have consistently demand for biking through weekdays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Casual customers have high demand in the weekend than working days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10" name="Picture 2" descr="12 Question mark background ý tưởng trong 2021 | thiết kế bố cục, đồ họa  thông tin, khung ảnh">
            <a:extLst>
              <a:ext uri="{FF2B5EF4-FFF2-40B4-BE49-F238E27FC236}">
                <a16:creationId xmlns:a16="http://schemas.microsoft.com/office/drawing/2014/main" id="{7827D786-817C-4532-AC24-2AC14C67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111" y1="83111" x2="51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" y="3995336"/>
            <a:ext cx="722371" cy="7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83FA4-7FD2-4C49-B0F6-BCBE1F6C12E6}"/>
              </a:ext>
            </a:extLst>
          </p:cNvPr>
          <p:cNvSpPr txBox="1"/>
          <p:nvPr/>
        </p:nvSpPr>
        <p:spPr>
          <a:xfrm>
            <a:off x="937090" y="4168877"/>
            <a:ext cx="50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customers are more likely bike for commuting and casual bike for entertaining?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535E45-5679-47CB-9020-FC380FF99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08" y="1356852"/>
            <a:ext cx="5969772" cy="38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680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612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OpenSans-Regular</vt:lpstr>
      <vt:lpstr>Seaford</vt:lpstr>
      <vt:lpstr>LevelVTI</vt:lpstr>
      <vt:lpstr>CYCLISTIC BIKE SHARE</vt:lpstr>
      <vt:lpstr>Contents</vt:lpstr>
      <vt:lpstr>1. Introduction</vt:lpstr>
      <vt:lpstr>Problems and questions</vt:lpstr>
      <vt:lpstr>3. Analyzing</vt:lpstr>
      <vt:lpstr>3. Analyzing</vt:lpstr>
      <vt:lpstr>4. Findings</vt:lpstr>
      <vt:lpstr>4. Findings</vt:lpstr>
      <vt:lpstr>4. Findings</vt:lpstr>
      <vt:lpstr>Findings</vt:lpstr>
      <vt:lpstr>4. Findings</vt:lpstr>
      <vt:lpstr>5. Conclusions and recommendations</vt:lpstr>
      <vt:lpstr>6. 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</dc:title>
  <dc:creator>NGUYEN DUC KHUONG DUY 20182134</dc:creator>
  <cp:lastModifiedBy>NGUYEN DUC KHUONG DUY 20182134</cp:lastModifiedBy>
  <cp:revision>2</cp:revision>
  <dcterms:created xsi:type="dcterms:W3CDTF">2021-07-26T02:21:33Z</dcterms:created>
  <dcterms:modified xsi:type="dcterms:W3CDTF">2021-07-26T08:32:41Z</dcterms:modified>
</cp:coreProperties>
</file>