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21"/>
  </p:notesMasterIdLst>
  <p:sldIdLst>
    <p:sldId id="256" r:id="rId2"/>
    <p:sldId id="257" r:id="rId3"/>
    <p:sldId id="261" r:id="rId4"/>
    <p:sldId id="267" r:id="rId5"/>
    <p:sldId id="268" r:id="rId6"/>
    <p:sldId id="265" r:id="rId7"/>
    <p:sldId id="269" r:id="rId8"/>
    <p:sldId id="270" r:id="rId9"/>
    <p:sldId id="266" r:id="rId10"/>
    <p:sldId id="272" r:id="rId11"/>
    <p:sldId id="271" r:id="rId12"/>
    <p:sldId id="264" r:id="rId13"/>
    <p:sldId id="263" r:id="rId14"/>
    <p:sldId id="274" r:id="rId15"/>
    <p:sldId id="258" r:id="rId16"/>
    <p:sldId id="273" r:id="rId17"/>
    <p:sldId id="262"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A221FA-A486-4AE0-88C0-0C5C050BF43C}" type="datetimeFigureOut">
              <a:rPr lang="en-US" smtClean="0"/>
              <a:t>22/08/2018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7D87A6-E6FF-4A89-BFE5-5026EFFB1BA5}" type="slidenum">
              <a:rPr lang="en-US" smtClean="0"/>
              <a:t>‹#›</a:t>
            </a:fld>
            <a:endParaRPr lang="en-US"/>
          </a:p>
        </p:txBody>
      </p:sp>
    </p:spTree>
    <p:extLst>
      <p:ext uri="{BB962C8B-B14F-4D97-AF65-F5344CB8AC3E}">
        <p14:creationId xmlns:p14="http://schemas.microsoft.com/office/powerpoint/2010/main" val="2854842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B1A8D8E-33E6-492C-A959-1A481FCEBC82}" type="datetime1">
              <a:rPr lang="en-US" smtClean="0"/>
              <a:t>22/08/2018</a:t>
            </a:fld>
            <a:endParaRPr lang="en-US"/>
          </a:p>
        </p:txBody>
      </p:sp>
      <p:sp>
        <p:nvSpPr>
          <p:cNvPr id="5" name="Footer Placeholder 4"/>
          <p:cNvSpPr>
            <a:spLocks noGrp="1"/>
          </p:cNvSpPr>
          <p:nvPr>
            <p:ph type="ftr" sz="quarter" idx="11"/>
          </p:nvPr>
        </p:nvSpPr>
        <p:spPr/>
        <p:txBody>
          <a:bodyPr/>
          <a:lstStyle/>
          <a:p>
            <a:r>
              <a:rPr lang="vi-VN"/>
              <a:t>Trình bày: Vương Thu Linh</a:t>
            </a:r>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2353593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38458F-7E29-4BEC-8FBF-020C5F1627A9}" type="datetime1">
              <a:rPr lang="en-US" smtClean="0"/>
              <a:t>22/08/2018</a:t>
            </a:fld>
            <a:endParaRPr lang="en-US"/>
          </a:p>
        </p:txBody>
      </p:sp>
      <p:sp>
        <p:nvSpPr>
          <p:cNvPr id="5" name="Footer Placeholder 4"/>
          <p:cNvSpPr>
            <a:spLocks noGrp="1"/>
          </p:cNvSpPr>
          <p:nvPr>
            <p:ph type="ftr" sz="quarter" idx="11"/>
          </p:nvPr>
        </p:nvSpPr>
        <p:spPr/>
        <p:txBody>
          <a:bodyPr/>
          <a:lstStyle/>
          <a:p>
            <a:r>
              <a:rPr lang="vi-VN"/>
              <a:t>Trình bày: Vương Thu Linh</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1079891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21F5DC-6781-4C8D-8627-C5A9808F910D}" type="datetime1">
              <a:rPr lang="en-US" smtClean="0"/>
              <a:t>22/08/2018</a:t>
            </a:fld>
            <a:endParaRPr lang="en-US"/>
          </a:p>
        </p:txBody>
      </p:sp>
      <p:sp>
        <p:nvSpPr>
          <p:cNvPr id="5" name="Footer Placeholder 4"/>
          <p:cNvSpPr>
            <a:spLocks noGrp="1"/>
          </p:cNvSpPr>
          <p:nvPr>
            <p:ph type="ftr" sz="quarter" idx="11"/>
          </p:nvPr>
        </p:nvSpPr>
        <p:spPr/>
        <p:txBody>
          <a:bodyPr/>
          <a:lstStyle/>
          <a:p>
            <a:r>
              <a:rPr lang="vi-VN"/>
              <a:t>Trình bày: Vương Thu Linh</a:t>
            </a:r>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C085893-52E8-48FC-ACCB-0A234350E4C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862154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1D5B049-E5BE-4957-BFD9-BE2E6CE7494B}" type="datetime1">
              <a:rPr lang="en-US" smtClean="0"/>
              <a:t>22/08/2018</a:t>
            </a:fld>
            <a:endParaRPr lang="en-US"/>
          </a:p>
        </p:txBody>
      </p:sp>
      <p:sp>
        <p:nvSpPr>
          <p:cNvPr id="6" name="Footer Placeholder 5"/>
          <p:cNvSpPr>
            <a:spLocks noGrp="1"/>
          </p:cNvSpPr>
          <p:nvPr>
            <p:ph type="ftr" sz="quarter" idx="11"/>
          </p:nvPr>
        </p:nvSpPr>
        <p:spPr/>
        <p:txBody>
          <a:bodyPr/>
          <a:lstStyle/>
          <a:p>
            <a:r>
              <a:rPr lang="vi-VN"/>
              <a:t>Trình bày: Vương Thu Linh</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1007112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94E3512-7B10-4206-A251-71B57D11F78F}" type="datetime1">
              <a:rPr lang="en-US" smtClean="0"/>
              <a:t>22/08/2018</a:t>
            </a:fld>
            <a:endParaRPr lang="en-US"/>
          </a:p>
        </p:txBody>
      </p:sp>
      <p:sp>
        <p:nvSpPr>
          <p:cNvPr id="6" name="Footer Placeholder 5"/>
          <p:cNvSpPr>
            <a:spLocks noGrp="1"/>
          </p:cNvSpPr>
          <p:nvPr>
            <p:ph type="ftr" sz="quarter" idx="11"/>
          </p:nvPr>
        </p:nvSpPr>
        <p:spPr/>
        <p:txBody>
          <a:bodyPr/>
          <a:lstStyle/>
          <a:p>
            <a:r>
              <a:rPr lang="vi-VN"/>
              <a:t>Trình bày: Vương Thu Linh</a:t>
            </a:r>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C085893-52E8-48FC-ACCB-0A234350E4C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508190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C63075E-6D6D-4E61-BFA1-C3ED9ACEF35B}" type="datetime1">
              <a:rPr lang="en-US" smtClean="0"/>
              <a:t>22/08/2018</a:t>
            </a:fld>
            <a:endParaRPr lang="en-US"/>
          </a:p>
        </p:txBody>
      </p:sp>
      <p:sp>
        <p:nvSpPr>
          <p:cNvPr id="6" name="Footer Placeholder 5"/>
          <p:cNvSpPr>
            <a:spLocks noGrp="1"/>
          </p:cNvSpPr>
          <p:nvPr>
            <p:ph type="ftr" sz="quarter" idx="11"/>
          </p:nvPr>
        </p:nvSpPr>
        <p:spPr/>
        <p:txBody>
          <a:bodyPr/>
          <a:lstStyle/>
          <a:p>
            <a:r>
              <a:rPr lang="vi-VN"/>
              <a:t>Trình bày: Vương Thu Linh</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3486768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489CCB-D5C0-41B7-A6BB-9517C7C3CB76}" type="datetime1">
              <a:rPr lang="en-US" smtClean="0"/>
              <a:t>22/08/2018</a:t>
            </a:fld>
            <a:endParaRPr lang="en-US"/>
          </a:p>
        </p:txBody>
      </p:sp>
      <p:sp>
        <p:nvSpPr>
          <p:cNvPr id="5" name="Footer Placeholder 4"/>
          <p:cNvSpPr>
            <a:spLocks noGrp="1"/>
          </p:cNvSpPr>
          <p:nvPr>
            <p:ph type="ftr" sz="quarter" idx="11"/>
          </p:nvPr>
        </p:nvSpPr>
        <p:spPr/>
        <p:txBody>
          <a:bodyPr/>
          <a:lstStyle/>
          <a:p>
            <a:r>
              <a:rPr lang="vi-VN"/>
              <a:t>Trình bày: Vương Thu Linh</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5374821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33A32B0-B939-4781-B5D9-EB41591A1A97}" type="datetime1">
              <a:rPr lang="en-US" smtClean="0"/>
              <a:t>22/08/2018</a:t>
            </a:fld>
            <a:endParaRPr lang="en-US"/>
          </a:p>
        </p:txBody>
      </p:sp>
      <p:sp>
        <p:nvSpPr>
          <p:cNvPr id="5" name="Footer Placeholder 4"/>
          <p:cNvSpPr>
            <a:spLocks noGrp="1"/>
          </p:cNvSpPr>
          <p:nvPr>
            <p:ph type="ftr" sz="quarter" idx="11"/>
          </p:nvPr>
        </p:nvSpPr>
        <p:spPr/>
        <p:txBody>
          <a:bodyPr/>
          <a:lstStyle/>
          <a:p>
            <a:r>
              <a:rPr lang="vi-VN"/>
              <a:t>Trình bày: Vương Thu Linh</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1573483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F9D2441-C9D8-4B11-86EA-7A9665EEF6B9}" type="datetime1">
              <a:rPr lang="en-US" smtClean="0"/>
              <a:t>22/08/2018</a:t>
            </a:fld>
            <a:endParaRPr lang="en-US"/>
          </a:p>
        </p:txBody>
      </p:sp>
      <p:sp>
        <p:nvSpPr>
          <p:cNvPr id="5" name="Footer Placeholder 4"/>
          <p:cNvSpPr>
            <a:spLocks noGrp="1"/>
          </p:cNvSpPr>
          <p:nvPr>
            <p:ph type="ftr" sz="quarter" idx="11"/>
          </p:nvPr>
        </p:nvSpPr>
        <p:spPr/>
        <p:txBody>
          <a:bodyPr/>
          <a:lstStyle/>
          <a:p>
            <a:r>
              <a:rPr lang="vi-VN"/>
              <a:t>Trình bày: Vương Thu Linh</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57318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86F5F6-E1E7-4647-AEA1-43F91B825902}" type="datetime1">
              <a:rPr lang="en-US" smtClean="0"/>
              <a:t>22/08/2018</a:t>
            </a:fld>
            <a:endParaRPr lang="en-US"/>
          </a:p>
        </p:txBody>
      </p:sp>
      <p:sp>
        <p:nvSpPr>
          <p:cNvPr id="5" name="Footer Placeholder 4"/>
          <p:cNvSpPr>
            <a:spLocks noGrp="1"/>
          </p:cNvSpPr>
          <p:nvPr>
            <p:ph type="ftr" sz="quarter" idx="11"/>
          </p:nvPr>
        </p:nvSpPr>
        <p:spPr/>
        <p:txBody>
          <a:bodyPr/>
          <a:lstStyle/>
          <a:p>
            <a:r>
              <a:rPr lang="vi-VN"/>
              <a:t>Trình bày: Vương Thu Linh</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68804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E2245A-1E08-4718-9FAE-CA7E0352CDEC}" type="datetime1">
              <a:rPr lang="en-US" smtClean="0"/>
              <a:t>22/08/2018</a:t>
            </a:fld>
            <a:endParaRPr lang="en-US"/>
          </a:p>
        </p:txBody>
      </p:sp>
      <p:sp>
        <p:nvSpPr>
          <p:cNvPr id="6" name="Footer Placeholder 5"/>
          <p:cNvSpPr>
            <a:spLocks noGrp="1"/>
          </p:cNvSpPr>
          <p:nvPr>
            <p:ph type="ftr" sz="quarter" idx="11"/>
          </p:nvPr>
        </p:nvSpPr>
        <p:spPr/>
        <p:txBody>
          <a:bodyPr/>
          <a:lstStyle/>
          <a:p>
            <a:r>
              <a:rPr lang="vi-VN"/>
              <a:t>Trình bày: Vương Thu Linh</a:t>
            </a:r>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1986145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31E739-F090-4654-B278-DAEC31AA7775}" type="datetime1">
              <a:rPr lang="en-US" smtClean="0"/>
              <a:t>22/08/2018</a:t>
            </a:fld>
            <a:endParaRPr lang="en-US"/>
          </a:p>
        </p:txBody>
      </p:sp>
      <p:sp>
        <p:nvSpPr>
          <p:cNvPr id="8" name="Footer Placeholder 7"/>
          <p:cNvSpPr>
            <a:spLocks noGrp="1"/>
          </p:cNvSpPr>
          <p:nvPr>
            <p:ph type="ftr" sz="quarter" idx="11"/>
          </p:nvPr>
        </p:nvSpPr>
        <p:spPr/>
        <p:txBody>
          <a:bodyPr/>
          <a:lstStyle/>
          <a:p>
            <a:r>
              <a:rPr lang="vi-VN"/>
              <a:t>Trình bày: Vương Thu Linh</a:t>
            </a:r>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3555762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428340-71A6-4E0E-B7A2-6D23F438F75D}" type="datetime1">
              <a:rPr lang="en-US" smtClean="0"/>
              <a:t>22/08/2018</a:t>
            </a:fld>
            <a:endParaRPr lang="en-US"/>
          </a:p>
        </p:txBody>
      </p:sp>
      <p:sp>
        <p:nvSpPr>
          <p:cNvPr id="4" name="Footer Placeholder 3"/>
          <p:cNvSpPr>
            <a:spLocks noGrp="1"/>
          </p:cNvSpPr>
          <p:nvPr>
            <p:ph type="ftr" sz="quarter" idx="11"/>
          </p:nvPr>
        </p:nvSpPr>
        <p:spPr/>
        <p:txBody>
          <a:bodyPr/>
          <a:lstStyle/>
          <a:p>
            <a:r>
              <a:rPr lang="vi-VN"/>
              <a:t>Trình bày: Vương Thu Linh</a:t>
            </a:r>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156059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75E71-EADD-47EC-87E5-0D08030211E0}" type="datetime1">
              <a:rPr lang="en-US" smtClean="0"/>
              <a:t>22/08/2018</a:t>
            </a:fld>
            <a:endParaRPr lang="en-US"/>
          </a:p>
        </p:txBody>
      </p:sp>
      <p:sp>
        <p:nvSpPr>
          <p:cNvPr id="3" name="Footer Placeholder 2"/>
          <p:cNvSpPr>
            <a:spLocks noGrp="1"/>
          </p:cNvSpPr>
          <p:nvPr>
            <p:ph type="ftr" sz="quarter" idx="11"/>
          </p:nvPr>
        </p:nvSpPr>
        <p:spPr/>
        <p:txBody>
          <a:bodyPr/>
          <a:lstStyle/>
          <a:p>
            <a:r>
              <a:rPr lang="vi-VN"/>
              <a:t>Trình bày: Vương Thu Linh</a:t>
            </a:r>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61768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12EE1F8-B6A9-4076-A4DD-749267DA5913}" type="datetime1">
              <a:rPr lang="en-US" smtClean="0"/>
              <a:t>22/08/2018</a:t>
            </a:fld>
            <a:endParaRPr lang="en-US"/>
          </a:p>
        </p:txBody>
      </p:sp>
      <p:sp>
        <p:nvSpPr>
          <p:cNvPr id="6" name="Footer Placeholder 5"/>
          <p:cNvSpPr>
            <a:spLocks noGrp="1"/>
          </p:cNvSpPr>
          <p:nvPr>
            <p:ph type="ftr" sz="quarter" idx="11"/>
          </p:nvPr>
        </p:nvSpPr>
        <p:spPr/>
        <p:txBody>
          <a:bodyPr/>
          <a:lstStyle/>
          <a:p>
            <a:r>
              <a:rPr lang="vi-VN"/>
              <a:t>Trình bày: Vương Thu Linh</a:t>
            </a:r>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400545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D5D59AB-82DD-45E0-9A09-2C007C710A0B}" type="datetime1">
              <a:rPr lang="en-US" smtClean="0"/>
              <a:t>22/08/2018</a:t>
            </a:fld>
            <a:endParaRPr lang="en-US"/>
          </a:p>
        </p:txBody>
      </p:sp>
      <p:sp>
        <p:nvSpPr>
          <p:cNvPr id="6" name="Footer Placeholder 5"/>
          <p:cNvSpPr>
            <a:spLocks noGrp="1"/>
          </p:cNvSpPr>
          <p:nvPr>
            <p:ph type="ftr" sz="quarter" idx="11"/>
          </p:nvPr>
        </p:nvSpPr>
        <p:spPr/>
        <p:txBody>
          <a:bodyPr/>
          <a:lstStyle/>
          <a:p>
            <a:r>
              <a:rPr lang="vi-VN"/>
              <a:t>Trình bày: Vương Thu Linh</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C085893-52E8-48FC-ACCB-0A234350E4CF}" type="slidenum">
              <a:rPr lang="en-US" smtClean="0"/>
              <a:t>‹#›</a:t>
            </a:fld>
            <a:endParaRPr lang="en-US"/>
          </a:p>
        </p:txBody>
      </p:sp>
    </p:spTree>
    <p:extLst>
      <p:ext uri="{BB962C8B-B14F-4D97-AF65-F5344CB8AC3E}">
        <p14:creationId xmlns:p14="http://schemas.microsoft.com/office/powerpoint/2010/main" val="1041408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A0E4C5B-3BEC-4E63-A081-E987A36C7745}" type="datetime1">
              <a:rPr lang="en-US" smtClean="0"/>
              <a:t>22/08/2018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vi-VN"/>
              <a:t>Trình bày: Vương Thu Linh</a:t>
            </a:r>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C085893-52E8-48FC-ACCB-0A234350E4CF}" type="slidenum">
              <a:rPr lang="en-US" smtClean="0"/>
              <a:t>‹#›</a:t>
            </a:fld>
            <a:endParaRPr lang="en-US"/>
          </a:p>
        </p:txBody>
      </p:sp>
    </p:spTree>
    <p:extLst>
      <p:ext uri="{BB962C8B-B14F-4D97-AF65-F5344CB8AC3E}">
        <p14:creationId xmlns:p14="http://schemas.microsoft.com/office/powerpoint/2010/main" val="50055974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840B-2A18-40D7-8055-1DBF46045375}"/>
              </a:ext>
            </a:extLst>
          </p:cNvPr>
          <p:cNvSpPr>
            <a:spLocks noGrp="1"/>
          </p:cNvSpPr>
          <p:nvPr>
            <p:ph type="ctrTitle"/>
          </p:nvPr>
        </p:nvSpPr>
        <p:spPr/>
        <p:txBody>
          <a:bodyPr>
            <a:normAutofit fontScale="90000"/>
          </a:bodyPr>
          <a:lstStyle/>
          <a:p>
            <a:r>
              <a:rPr lang="en-US" err="1"/>
              <a:t>Dùng</a:t>
            </a:r>
            <a:r>
              <a:rPr lang="en-US"/>
              <a:t> </a:t>
            </a:r>
            <a:r>
              <a:rPr lang="en-US" err="1"/>
              <a:t>máy</a:t>
            </a:r>
            <a:r>
              <a:rPr lang="en-US"/>
              <a:t> POS </a:t>
            </a:r>
            <a:r>
              <a:rPr lang="en-US" err="1"/>
              <a:t>thanh</a:t>
            </a:r>
            <a:r>
              <a:rPr lang="en-US"/>
              <a:t> </a:t>
            </a:r>
            <a:r>
              <a:rPr lang="en-US" err="1"/>
              <a:t>toán</a:t>
            </a:r>
            <a:r>
              <a:rPr lang="en-US"/>
              <a:t> </a:t>
            </a:r>
            <a:r>
              <a:rPr lang="en-US" err="1"/>
              <a:t>viện</a:t>
            </a:r>
            <a:r>
              <a:rPr lang="en-US"/>
              <a:t> </a:t>
            </a:r>
            <a:r>
              <a:rPr lang="en-US" err="1"/>
              <a:t>phí</a:t>
            </a:r>
            <a:r>
              <a:rPr lang="en-US"/>
              <a:t> </a:t>
            </a:r>
            <a:r>
              <a:rPr lang="en-US" err="1"/>
              <a:t>nhằm</a:t>
            </a:r>
            <a:r>
              <a:rPr lang="en-US"/>
              <a:t> </a:t>
            </a:r>
            <a:r>
              <a:rPr lang="en-US" err="1"/>
              <a:t>giảm</a:t>
            </a:r>
            <a:r>
              <a:rPr lang="en-US"/>
              <a:t> </a:t>
            </a:r>
            <a:r>
              <a:rPr lang="en-US" err="1"/>
              <a:t>sử</a:t>
            </a:r>
            <a:r>
              <a:rPr lang="en-US"/>
              <a:t> </a:t>
            </a:r>
            <a:r>
              <a:rPr lang="en-US" err="1"/>
              <a:t>dụng</a:t>
            </a:r>
            <a:r>
              <a:rPr lang="en-US"/>
              <a:t> </a:t>
            </a:r>
            <a:r>
              <a:rPr lang="en-US" err="1"/>
              <a:t>tiền</a:t>
            </a:r>
            <a:r>
              <a:rPr lang="en-US"/>
              <a:t> </a:t>
            </a:r>
            <a:r>
              <a:rPr lang="en-US" err="1"/>
              <a:t>mặt</a:t>
            </a:r>
            <a:endParaRPr lang="en-US"/>
          </a:p>
        </p:txBody>
      </p:sp>
      <p:sp>
        <p:nvSpPr>
          <p:cNvPr id="3" name="Subtitle 2">
            <a:extLst>
              <a:ext uri="{FF2B5EF4-FFF2-40B4-BE49-F238E27FC236}">
                <a16:creationId xmlns:a16="http://schemas.microsoft.com/office/drawing/2014/main" id="{7183815A-CC41-4463-A21F-614699CC4962}"/>
              </a:ext>
            </a:extLst>
          </p:cNvPr>
          <p:cNvSpPr>
            <a:spLocks noGrp="1"/>
          </p:cNvSpPr>
          <p:nvPr>
            <p:ph type="subTitle" idx="1"/>
          </p:nvPr>
        </p:nvSpPr>
        <p:spPr/>
        <p:txBody>
          <a:bodyPr>
            <a:normAutofit lnSpcReduction="10000"/>
          </a:bodyPr>
          <a:lstStyle/>
          <a:p>
            <a:r>
              <a:rPr lang="en-US" err="1"/>
              <a:t>Họ</a:t>
            </a:r>
            <a:r>
              <a:rPr lang="en-US"/>
              <a:t> </a:t>
            </a:r>
            <a:r>
              <a:rPr lang="en-US" err="1"/>
              <a:t>tên</a:t>
            </a:r>
            <a:r>
              <a:rPr lang="en-US"/>
              <a:t>: V</a:t>
            </a:r>
            <a:r>
              <a:rPr lang="vi-VN"/>
              <a:t>ư</a:t>
            </a:r>
            <a:r>
              <a:rPr lang="en-US" err="1"/>
              <a:t>ơng</a:t>
            </a:r>
            <a:r>
              <a:rPr lang="en-US"/>
              <a:t> Thu Linh</a:t>
            </a:r>
          </a:p>
          <a:p>
            <a:r>
              <a:rPr lang="vi-VN"/>
              <a:t>Chức vụ: Tổ trưởng tổ thanh toán ra viện đối tượng BHYT</a:t>
            </a:r>
            <a:endParaRPr lang="en-US"/>
          </a:p>
          <a:p>
            <a:r>
              <a:rPr lang="en-US" err="1"/>
              <a:t>Thuộc</a:t>
            </a:r>
            <a:r>
              <a:rPr lang="en-US"/>
              <a:t>:  Ban </a:t>
            </a:r>
            <a:r>
              <a:rPr lang="en-US" err="1"/>
              <a:t>Tài</a:t>
            </a:r>
            <a:r>
              <a:rPr lang="en-US"/>
              <a:t> </a:t>
            </a:r>
            <a:r>
              <a:rPr lang="en-US" err="1"/>
              <a:t>chính</a:t>
            </a:r>
            <a:r>
              <a:rPr lang="en-US"/>
              <a:t> – </a:t>
            </a:r>
            <a:r>
              <a:rPr lang="en-US" err="1"/>
              <a:t>Bệnh</a:t>
            </a:r>
            <a:r>
              <a:rPr lang="en-US"/>
              <a:t> </a:t>
            </a:r>
            <a:r>
              <a:rPr lang="en-US" err="1"/>
              <a:t>viện</a:t>
            </a:r>
            <a:r>
              <a:rPr lang="en-US"/>
              <a:t> </a:t>
            </a:r>
            <a:r>
              <a:rPr lang="en-US" err="1"/>
              <a:t>Quân</a:t>
            </a:r>
            <a:r>
              <a:rPr lang="en-US"/>
              <a:t> y 354 </a:t>
            </a:r>
          </a:p>
        </p:txBody>
      </p:sp>
      <p:pic>
        <p:nvPicPr>
          <p:cNvPr id="6" name="Picture 5">
            <a:extLst>
              <a:ext uri="{FF2B5EF4-FFF2-40B4-BE49-F238E27FC236}">
                <a16:creationId xmlns:a16="http://schemas.microsoft.com/office/drawing/2014/main" id="{DDB467EA-8912-47C7-B4DA-F8DA5F498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5383" y="1132412"/>
            <a:ext cx="1441234" cy="1506745"/>
          </a:xfrm>
          <a:prstGeom prst="rect">
            <a:avLst/>
          </a:prstGeom>
        </p:spPr>
      </p:pic>
    </p:spTree>
    <p:extLst>
      <p:ext uri="{BB962C8B-B14F-4D97-AF65-F5344CB8AC3E}">
        <p14:creationId xmlns:p14="http://schemas.microsoft.com/office/powerpoint/2010/main" val="3522367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D9B92-9E15-4C22-BB0E-3254EF8AE766}"/>
              </a:ext>
            </a:extLst>
          </p:cNvPr>
          <p:cNvSpPr>
            <a:spLocks noGrp="1"/>
          </p:cNvSpPr>
          <p:nvPr>
            <p:ph type="title"/>
          </p:nvPr>
        </p:nvSpPr>
        <p:spPr/>
        <p:txBody>
          <a:bodyPr/>
          <a:lstStyle/>
          <a:p>
            <a:r>
              <a:rPr lang="en-US" err="1"/>
              <a:t>Kết</a:t>
            </a:r>
            <a:r>
              <a:rPr lang="en-US"/>
              <a:t> </a:t>
            </a:r>
            <a:r>
              <a:rPr lang="en-US" err="1"/>
              <a:t>quả</a:t>
            </a:r>
            <a:endParaRPr lang="en-US"/>
          </a:p>
        </p:txBody>
      </p:sp>
      <p:sp>
        <p:nvSpPr>
          <p:cNvPr id="3" name="Content Placeholder 2">
            <a:extLst>
              <a:ext uri="{FF2B5EF4-FFF2-40B4-BE49-F238E27FC236}">
                <a16:creationId xmlns:a16="http://schemas.microsoft.com/office/drawing/2014/main" id="{65E2F89A-577E-4D20-BA28-83B2CA8D0424}"/>
              </a:ext>
            </a:extLst>
          </p:cNvPr>
          <p:cNvSpPr>
            <a:spLocks noGrp="1"/>
          </p:cNvSpPr>
          <p:nvPr>
            <p:ph sz="half" idx="1"/>
          </p:nvPr>
        </p:nvSpPr>
        <p:spPr>
          <a:xfrm>
            <a:off x="2589211" y="2133600"/>
            <a:ext cx="5711410" cy="3777622"/>
          </a:xfrm>
        </p:spPr>
        <p:txBody>
          <a:bodyPr>
            <a:normAutofit/>
          </a:bodyPr>
          <a:lstStyle/>
          <a:p>
            <a:r>
              <a:rPr lang="vi-VN"/>
              <a:t>Sử dụng máy POS đặt ở những vị trí thu ngân sẽ làm giảm sử dụng tiền mặt trong thanh toán viện phí tại Bệnh viện.</a:t>
            </a:r>
          </a:p>
          <a:p>
            <a:r>
              <a:rPr lang="vi-VN"/>
              <a:t>Góp phần giảm chi phí quản lý tiền mặt, giảm thiểu rủi ro về tiền giả, tiền rách.</a:t>
            </a:r>
          </a:p>
          <a:p>
            <a:r>
              <a:rPr lang="vi-VN"/>
              <a:t>Giảm thiểu sự quá tải trong quá trình thanh toán viện phí khi bệnh nhân đông.</a:t>
            </a:r>
          </a:p>
          <a:p>
            <a:r>
              <a:rPr lang="vi-VN"/>
              <a:t>Tăng thu lãi từ dòng tiền gửi qua TK tiền gửi thanh toán tại ngân hàng.</a:t>
            </a:r>
          </a:p>
          <a:p>
            <a:r>
              <a:rPr lang="vi-VN"/>
              <a:t>Đẩy cao doanh số và tăng doanh thu cho Bênh viện.</a:t>
            </a:r>
          </a:p>
          <a:p>
            <a:endParaRPr lang="en-US"/>
          </a:p>
        </p:txBody>
      </p:sp>
      <p:pic>
        <p:nvPicPr>
          <p:cNvPr id="11" name="Content Placeholder 10">
            <a:extLst>
              <a:ext uri="{FF2B5EF4-FFF2-40B4-BE49-F238E27FC236}">
                <a16:creationId xmlns:a16="http://schemas.microsoft.com/office/drawing/2014/main" id="{4D5248E6-221A-4157-9366-A2FEA0CC5C9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04236" y="2724390"/>
            <a:ext cx="3000375" cy="2000250"/>
          </a:xfrm>
        </p:spPr>
      </p:pic>
      <p:sp>
        <p:nvSpPr>
          <p:cNvPr id="4" name="Footer Placeholder 3">
            <a:extLst>
              <a:ext uri="{FF2B5EF4-FFF2-40B4-BE49-F238E27FC236}">
                <a16:creationId xmlns:a16="http://schemas.microsoft.com/office/drawing/2014/main" id="{4146281F-8490-44C1-A83A-F2A8AEB36F76}"/>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DDE81A11-F72E-4E0B-8951-D9F861F97F9B}"/>
              </a:ext>
            </a:extLst>
          </p:cNvPr>
          <p:cNvSpPr>
            <a:spLocks noGrp="1"/>
          </p:cNvSpPr>
          <p:nvPr>
            <p:ph type="sldNum" sz="quarter" idx="12"/>
          </p:nvPr>
        </p:nvSpPr>
        <p:spPr/>
        <p:txBody>
          <a:bodyPr/>
          <a:lstStyle/>
          <a:p>
            <a:fld id="{CC085893-52E8-48FC-ACCB-0A234350E4CF}" type="slidenum">
              <a:rPr lang="en-US" smtClean="0"/>
              <a:t>10</a:t>
            </a:fld>
            <a:endParaRPr lang="en-US"/>
          </a:p>
        </p:txBody>
      </p:sp>
    </p:spTree>
    <p:extLst>
      <p:ext uri="{BB962C8B-B14F-4D97-AF65-F5344CB8AC3E}">
        <p14:creationId xmlns:p14="http://schemas.microsoft.com/office/powerpoint/2010/main" val="134919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2" presetClass="entr" presetSubtype="0" fill="hold" grpId="0"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3" fill="hold">
                            <p:stCondLst>
                              <p:cond delay="4500"/>
                            </p:stCondLst>
                            <p:childTnLst>
                              <p:par>
                                <p:cTn id="34" presetID="42" presetClass="entr" presetSubtype="0" fill="hold" grpId="0" nodeType="after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4D55-3408-4F1C-831A-2AEE69478E23}"/>
              </a:ext>
            </a:extLst>
          </p:cNvPr>
          <p:cNvSpPr>
            <a:spLocks noGrp="1"/>
          </p:cNvSpPr>
          <p:nvPr>
            <p:ph type="title"/>
          </p:nvPr>
        </p:nvSpPr>
        <p:spPr/>
        <p:txBody>
          <a:bodyPr/>
          <a:lstStyle/>
          <a:p>
            <a:r>
              <a:rPr lang="en-US"/>
              <a:t>Trang </a:t>
            </a:r>
            <a:r>
              <a:rPr lang="en-US" err="1"/>
              <a:t>thiết</a:t>
            </a:r>
            <a:r>
              <a:rPr lang="en-US"/>
              <a:t> </a:t>
            </a:r>
            <a:r>
              <a:rPr lang="en-US" err="1"/>
              <a:t>bị</a:t>
            </a:r>
            <a:r>
              <a:rPr lang="en-US"/>
              <a:t> – </a:t>
            </a:r>
            <a:r>
              <a:rPr lang="en-US" err="1"/>
              <a:t>Đối</a:t>
            </a:r>
            <a:r>
              <a:rPr lang="en-US"/>
              <a:t> </a:t>
            </a:r>
            <a:r>
              <a:rPr lang="en-US" err="1"/>
              <a:t>tác</a:t>
            </a:r>
            <a:r>
              <a:rPr lang="en-US"/>
              <a:t> </a:t>
            </a:r>
            <a:r>
              <a:rPr lang="en-US" err="1"/>
              <a:t>liên</a:t>
            </a:r>
            <a:r>
              <a:rPr lang="en-US"/>
              <a:t> </a:t>
            </a:r>
            <a:r>
              <a:rPr lang="en-US" err="1"/>
              <a:t>kết</a:t>
            </a:r>
            <a:endParaRPr lang="en-US"/>
          </a:p>
        </p:txBody>
      </p:sp>
      <p:sp>
        <p:nvSpPr>
          <p:cNvPr id="3" name="Text Placeholder 2">
            <a:extLst>
              <a:ext uri="{FF2B5EF4-FFF2-40B4-BE49-F238E27FC236}">
                <a16:creationId xmlns:a16="http://schemas.microsoft.com/office/drawing/2014/main" id="{6D919EBB-8BA3-4D97-A3DA-0DDBC0CCB30B}"/>
              </a:ext>
            </a:extLst>
          </p:cNvPr>
          <p:cNvSpPr>
            <a:spLocks noGrp="1"/>
          </p:cNvSpPr>
          <p:nvPr>
            <p:ph type="body" idx="1"/>
          </p:nvPr>
        </p:nvSpPr>
        <p:spPr/>
        <p:txBody>
          <a:bodyPr>
            <a:normAutofit/>
          </a:bodyPr>
          <a:lstStyle/>
          <a:p>
            <a:r>
              <a:rPr lang="en-US" err="1"/>
              <a:t>Ngân</a:t>
            </a:r>
            <a:r>
              <a:rPr lang="en-US"/>
              <a:t> </a:t>
            </a:r>
            <a:r>
              <a:rPr lang="en-US" err="1"/>
              <a:t>hàng</a:t>
            </a:r>
            <a:r>
              <a:rPr lang="en-US"/>
              <a:t> TMCP </a:t>
            </a:r>
            <a:r>
              <a:rPr lang="en-US" err="1"/>
              <a:t>Quân</a:t>
            </a:r>
            <a:r>
              <a:rPr lang="en-US"/>
              <a:t> </a:t>
            </a:r>
            <a:r>
              <a:rPr lang="en-US" err="1"/>
              <a:t>đội</a:t>
            </a:r>
            <a:r>
              <a:rPr lang="en-US"/>
              <a:t> MB</a:t>
            </a:r>
          </a:p>
          <a:p>
            <a:r>
              <a:rPr lang="en-US" err="1"/>
              <a:t>Máy</a:t>
            </a:r>
            <a:r>
              <a:rPr lang="en-US"/>
              <a:t> POS</a:t>
            </a:r>
          </a:p>
          <a:p>
            <a:endParaRPr lang="en-US"/>
          </a:p>
        </p:txBody>
      </p:sp>
      <p:sp>
        <p:nvSpPr>
          <p:cNvPr id="4" name="Footer Placeholder 3">
            <a:extLst>
              <a:ext uri="{FF2B5EF4-FFF2-40B4-BE49-F238E27FC236}">
                <a16:creationId xmlns:a16="http://schemas.microsoft.com/office/drawing/2014/main" id="{9909ADF7-D451-40AF-9C91-5564DAFD95EA}"/>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FE76BE5D-F175-46FE-BDE3-48263DC1B25A}"/>
              </a:ext>
            </a:extLst>
          </p:cNvPr>
          <p:cNvSpPr>
            <a:spLocks noGrp="1"/>
          </p:cNvSpPr>
          <p:nvPr>
            <p:ph type="sldNum" sz="quarter" idx="12"/>
          </p:nvPr>
        </p:nvSpPr>
        <p:spPr/>
        <p:txBody>
          <a:bodyPr/>
          <a:lstStyle/>
          <a:p>
            <a:fld id="{CC085893-52E8-48FC-ACCB-0A234350E4CF}" type="slidenum">
              <a:rPr lang="en-US" smtClean="0"/>
              <a:t>11</a:t>
            </a:fld>
            <a:endParaRPr lang="en-US"/>
          </a:p>
        </p:txBody>
      </p:sp>
      <p:pic>
        <p:nvPicPr>
          <p:cNvPr id="7" name="Picture 6">
            <a:extLst>
              <a:ext uri="{FF2B5EF4-FFF2-40B4-BE49-F238E27FC236}">
                <a16:creationId xmlns:a16="http://schemas.microsoft.com/office/drawing/2014/main" id="{7C6C9426-438A-432F-BA38-2661B9B39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461" y="1697775"/>
            <a:ext cx="1047750" cy="1095375"/>
          </a:xfrm>
          <a:prstGeom prst="rect">
            <a:avLst/>
          </a:prstGeom>
        </p:spPr>
      </p:pic>
    </p:spTree>
    <p:extLst>
      <p:ext uri="{BB962C8B-B14F-4D97-AF65-F5344CB8AC3E}">
        <p14:creationId xmlns:p14="http://schemas.microsoft.com/office/powerpoint/2010/main" val="262478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8F7E25-5AA4-43E0-B80A-BAD9ACB5F2EF}"/>
              </a:ext>
            </a:extLst>
          </p:cNvPr>
          <p:cNvSpPr>
            <a:spLocks noGrp="1"/>
          </p:cNvSpPr>
          <p:nvPr>
            <p:ph type="title"/>
          </p:nvPr>
        </p:nvSpPr>
        <p:spPr/>
        <p:txBody>
          <a:bodyPr/>
          <a:lstStyle/>
          <a:p>
            <a:r>
              <a:rPr lang="en-US" err="1"/>
              <a:t>Đối</a:t>
            </a:r>
            <a:r>
              <a:rPr lang="en-US"/>
              <a:t> </a:t>
            </a:r>
            <a:r>
              <a:rPr lang="en-US" err="1"/>
              <a:t>tác</a:t>
            </a:r>
            <a:r>
              <a:rPr lang="en-US"/>
              <a:t> </a:t>
            </a:r>
            <a:r>
              <a:rPr lang="en-US" err="1"/>
              <a:t>liên</a:t>
            </a:r>
            <a:r>
              <a:rPr lang="en-US"/>
              <a:t> </a:t>
            </a:r>
            <a:r>
              <a:rPr lang="en-US" err="1"/>
              <a:t>kết</a:t>
            </a:r>
            <a:endParaRPr lang="en-US"/>
          </a:p>
        </p:txBody>
      </p:sp>
      <p:sp>
        <p:nvSpPr>
          <p:cNvPr id="7" name="Content Placeholder 6">
            <a:extLst>
              <a:ext uri="{FF2B5EF4-FFF2-40B4-BE49-F238E27FC236}">
                <a16:creationId xmlns:a16="http://schemas.microsoft.com/office/drawing/2014/main" id="{45A7318A-D88F-4E6A-8C4B-1542B840838E}"/>
              </a:ext>
            </a:extLst>
          </p:cNvPr>
          <p:cNvSpPr>
            <a:spLocks noGrp="1"/>
          </p:cNvSpPr>
          <p:nvPr>
            <p:ph idx="1"/>
          </p:nvPr>
        </p:nvSpPr>
        <p:spPr/>
        <p:txBody>
          <a:bodyPr/>
          <a:lstStyle/>
          <a:p>
            <a:r>
              <a:rPr lang="vi-VN"/>
              <a:t>Bệnh viện lựa chọn một ngân hàng có đủ uy tín để liên kết giao dịch, ngân hàng đó có đủ năng lực cung cấp trang thiết bị máy POS hiện đại nhất cho bệnh viện.</a:t>
            </a:r>
          </a:p>
          <a:p>
            <a:r>
              <a:rPr lang="vi-VN"/>
              <a:t>Đề xuất Ngân hàng TMCP Quân đội MB (là ngân hàng uy tín, nhiều năm qua Bệnh viện vẫn thường xuyên giao dịch với ngân hàng)</a:t>
            </a:r>
          </a:p>
          <a:p>
            <a:endParaRPr lang="en-US"/>
          </a:p>
        </p:txBody>
      </p:sp>
      <p:sp>
        <p:nvSpPr>
          <p:cNvPr id="4" name="Footer Placeholder 3">
            <a:extLst>
              <a:ext uri="{FF2B5EF4-FFF2-40B4-BE49-F238E27FC236}">
                <a16:creationId xmlns:a16="http://schemas.microsoft.com/office/drawing/2014/main" id="{CC20E887-633C-4C47-AFA0-18594131DAC0}"/>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D7D05858-5D24-4FEE-90B8-4418F272EEE1}"/>
              </a:ext>
            </a:extLst>
          </p:cNvPr>
          <p:cNvSpPr>
            <a:spLocks noGrp="1"/>
          </p:cNvSpPr>
          <p:nvPr>
            <p:ph type="sldNum" sz="quarter" idx="12"/>
          </p:nvPr>
        </p:nvSpPr>
        <p:spPr/>
        <p:txBody>
          <a:bodyPr/>
          <a:lstStyle/>
          <a:p>
            <a:fld id="{CC085893-52E8-48FC-ACCB-0A234350E4CF}" type="slidenum">
              <a:rPr lang="en-US" smtClean="0"/>
              <a:t>12</a:t>
            </a:fld>
            <a:endParaRPr lang="en-US"/>
          </a:p>
        </p:txBody>
      </p:sp>
    </p:spTree>
    <p:extLst>
      <p:ext uri="{BB962C8B-B14F-4D97-AF65-F5344CB8AC3E}">
        <p14:creationId xmlns:p14="http://schemas.microsoft.com/office/powerpoint/2010/main" val="217514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1000"/>
                                        <p:tgtEl>
                                          <p:spTgt spid="7">
                                            <p:txEl>
                                              <p:pRg st="1" end="1"/>
                                            </p:txEl>
                                          </p:spTgt>
                                        </p:tgtEl>
                                      </p:cBhvr>
                                    </p:animEffect>
                                    <p:anim calcmode="lin" valueType="num">
                                      <p:cBhvr>
                                        <p:cTn id="1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8F7E25-5AA4-43E0-B80A-BAD9ACB5F2EF}"/>
              </a:ext>
            </a:extLst>
          </p:cNvPr>
          <p:cNvSpPr>
            <a:spLocks noGrp="1"/>
          </p:cNvSpPr>
          <p:nvPr>
            <p:ph type="title"/>
          </p:nvPr>
        </p:nvSpPr>
        <p:spPr/>
        <p:txBody>
          <a:bodyPr/>
          <a:lstStyle/>
          <a:p>
            <a:r>
              <a:rPr lang="en-US"/>
              <a:t>Trang </a:t>
            </a:r>
            <a:r>
              <a:rPr lang="en-US" err="1"/>
              <a:t>thiết</a:t>
            </a:r>
            <a:r>
              <a:rPr lang="en-US"/>
              <a:t> </a:t>
            </a:r>
            <a:r>
              <a:rPr lang="en-US" err="1"/>
              <a:t>bị</a:t>
            </a:r>
            <a:br>
              <a:rPr lang="en-US"/>
            </a:br>
            <a:r>
              <a:rPr lang="en-US" err="1"/>
              <a:t>Máy</a:t>
            </a:r>
            <a:r>
              <a:rPr lang="en-US"/>
              <a:t> POS</a:t>
            </a:r>
          </a:p>
        </p:txBody>
      </p:sp>
      <p:sp>
        <p:nvSpPr>
          <p:cNvPr id="8" name="Content Placeholder 7">
            <a:extLst>
              <a:ext uri="{FF2B5EF4-FFF2-40B4-BE49-F238E27FC236}">
                <a16:creationId xmlns:a16="http://schemas.microsoft.com/office/drawing/2014/main" id="{CA5D0BAB-0DCB-4D05-8E0D-1871915DE74E}"/>
              </a:ext>
            </a:extLst>
          </p:cNvPr>
          <p:cNvSpPr>
            <a:spLocks noGrp="1"/>
          </p:cNvSpPr>
          <p:nvPr>
            <p:ph sz="half" idx="1"/>
          </p:nvPr>
        </p:nvSpPr>
        <p:spPr>
          <a:xfrm>
            <a:off x="2589212" y="2133600"/>
            <a:ext cx="6226314" cy="3777622"/>
          </a:xfrm>
        </p:spPr>
        <p:txBody>
          <a:bodyPr>
            <a:normAutofit fontScale="85000" lnSpcReduction="20000"/>
          </a:bodyPr>
          <a:lstStyle/>
          <a:p>
            <a:r>
              <a:rPr lang="vi-VN"/>
              <a:t>Ngân hàng tiến hành lắp đặt máy POS cho BVQY 354</a:t>
            </a:r>
            <a:endParaRPr lang="en-US"/>
          </a:p>
          <a:p>
            <a:r>
              <a:rPr lang="vi-VN"/>
              <a:t>Sau khi lắp đặt, Ngân hàng sẽ hướng dẫn Bệnh viện sử dụng máy POS</a:t>
            </a:r>
          </a:p>
          <a:p>
            <a:r>
              <a:rPr lang="vi-VN"/>
              <a:t>Nhân viên thu ngân của Bệnh viện thực hiện cà thẻ theo yêu cầu của bênh nhân (người nhà bệnh nhân)</a:t>
            </a:r>
            <a:endParaRPr lang="en-US"/>
          </a:p>
          <a:p>
            <a:r>
              <a:rPr lang="vi-VN"/>
              <a:t>Hóa đơn POS in ra được lưu trữ cẩn thận như phiếu thu tiền mặt.</a:t>
            </a:r>
          </a:p>
          <a:p>
            <a:r>
              <a:rPr lang="vi-VN"/>
              <a:t>Khi chốt ngày, cán bộ thu ngân tổng hợp danh sách các giao dịch qua POS mà mình đã thực hiện gửi cùng hóa đơn, chứng từ khác về phòng kế toán để kiểm tra, đối chiếu. </a:t>
            </a:r>
            <a:endParaRPr lang="en-US"/>
          </a:p>
          <a:p>
            <a:r>
              <a:rPr lang="vi-VN"/>
              <a:t>Cuối ngày hệ thống của ngân hàng sẽ tự động kết chuyển số dư từ TK POS sang TK chính của Bệnh viện.</a:t>
            </a:r>
          </a:p>
          <a:p>
            <a:r>
              <a:rPr lang="vi-VN"/>
              <a:t>Định kỳ (3 ngày) Ngân hàng sẽ phải cung cấp cho Bênh viện sổ phụ TK POS (bản Exel). </a:t>
            </a:r>
            <a:endParaRPr lang="en-US"/>
          </a:p>
          <a:p>
            <a:r>
              <a:rPr lang="vi-VN"/>
              <a:t>Phí giao dịch cà thẻ bệnh viện phải thanh toán với ngân hàng theo mức phí chiết khấu cho từng loại thẻ do ngân hàng  qui định</a:t>
            </a:r>
          </a:p>
          <a:p>
            <a:endParaRPr lang="en-US"/>
          </a:p>
        </p:txBody>
      </p:sp>
      <p:pic>
        <p:nvPicPr>
          <p:cNvPr id="11" name="Content Placeholder 10">
            <a:extLst>
              <a:ext uri="{FF2B5EF4-FFF2-40B4-BE49-F238E27FC236}">
                <a16:creationId xmlns:a16="http://schemas.microsoft.com/office/drawing/2014/main" id="{50043F57-D1A9-4028-8917-895E5F40DF6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012501" y="3036637"/>
            <a:ext cx="2492110" cy="1747207"/>
          </a:xfrm>
        </p:spPr>
      </p:pic>
      <p:sp>
        <p:nvSpPr>
          <p:cNvPr id="4" name="Footer Placeholder 3">
            <a:extLst>
              <a:ext uri="{FF2B5EF4-FFF2-40B4-BE49-F238E27FC236}">
                <a16:creationId xmlns:a16="http://schemas.microsoft.com/office/drawing/2014/main" id="{CC20E887-633C-4C47-AFA0-18594131DAC0}"/>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D7D05858-5D24-4FEE-90B8-4418F272EEE1}"/>
              </a:ext>
            </a:extLst>
          </p:cNvPr>
          <p:cNvSpPr>
            <a:spLocks noGrp="1"/>
          </p:cNvSpPr>
          <p:nvPr>
            <p:ph type="sldNum" sz="quarter" idx="12"/>
          </p:nvPr>
        </p:nvSpPr>
        <p:spPr/>
        <p:txBody>
          <a:bodyPr/>
          <a:lstStyle/>
          <a:p>
            <a:fld id="{CC085893-52E8-48FC-ACCB-0A234350E4CF}" type="slidenum">
              <a:rPr lang="en-US" smtClean="0"/>
              <a:t>13</a:t>
            </a:fld>
            <a:endParaRPr lang="en-US"/>
          </a:p>
        </p:txBody>
      </p:sp>
    </p:spTree>
    <p:extLst>
      <p:ext uri="{BB962C8B-B14F-4D97-AF65-F5344CB8AC3E}">
        <p14:creationId xmlns:p14="http://schemas.microsoft.com/office/powerpoint/2010/main" val="194678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fade">
                                      <p:cBhvr>
                                        <p:cTn id="18" dur="1000"/>
                                        <p:tgtEl>
                                          <p:spTgt spid="8">
                                            <p:txEl>
                                              <p:pRg st="1" end="1"/>
                                            </p:txEl>
                                          </p:spTgt>
                                        </p:tgtEl>
                                      </p:cBhvr>
                                    </p:animEffect>
                                    <p:anim calcmode="lin" valueType="num">
                                      <p:cBhvr>
                                        <p:cTn id="19"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fade">
                                      <p:cBhvr>
                                        <p:cTn id="24" dur="1000"/>
                                        <p:tgtEl>
                                          <p:spTgt spid="8">
                                            <p:txEl>
                                              <p:pRg st="2" end="2"/>
                                            </p:txEl>
                                          </p:spTgt>
                                        </p:tgtEl>
                                      </p:cBhvr>
                                    </p:animEffect>
                                    <p:anim calcmode="lin" valueType="num">
                                      <p:cBhvr>
                                        <p:cTn id="2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2" presetClass="entr" presetSubtype="0" fill="hold" grpId="0" nodeType="after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Effect transition="in" filter="fade">
                                      <p:cBhvr>
                                        <p:cTn id="30" dur="1000"/>
                                        <p:tgtEl>
                                          <p:spTgt spid="8">
                                            <p:txEl>
                                              <p:pRg st="3" end="3"/>
                                            </p:txEl>
                                          </p:spTgt>
                                        </p:tgtEl>
                                      </p:cBhvr>
                                    </p:animEffect>
                                    <p:anim calcmode="lin" valueType="num">
                                      <p:cBhvr>
                                        <p:cTn id="31"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33" fill="hold">
                            <p:stCondLst>
                              <p:cond delay="4500"/>
                            </p:stCondLst>
                            <p:childTnLst>
                              <p:par>
                                <p:cTn id="34" presetID="42" presetClass="entr" presetSubtype="0" fill="hold" grpId="0" nodeType="afterEffect">
                                  <p:stCondLst>
                                    <p:cond delay="0"/>
                                  </p:stCondLst>
                                  <p:childTnLst>
                                    <p:set>
                                      <p:cBhvr>
                                        <p:cTn id="35" dur="1" fill="hold">
                                          <p:stCondLst>
                                            <p:cond delay="0"/>
                                          </p:stCondLst>
                                        </p:cTn>
                                        <p:tgtEl>
                                          <p:spTgt spid="8">
                                            <p:txEl>
                                              <p:pRg st="4" end="4"/>
                                            </p:txEl>
                                          </p:spTgt>
                                        </p:tgtEl>
                                        <p:attrNameLst>
                                          <p:attrName>style.visibility</p:attrName>
                                        </p:attrNameLst>
                                      </p:cBhvr>
                                      <p:to>
                                        <p:strVal val="visible"/>
                                      </p:to>
                                    </p:set>
                                    <p:animEffect transition="in" filter="fade">
                                      <p:cBhvr>
                                        <p:cTn id="36" dur="1000"/>
                                        <p:tgtEl>
                                          <p:spTgt spid="8">
                                            <p:txEl>
                                              <p:pRg st="4" end="4"/>
                                            </p:txEl>
                                          </p:spTgt>
                                        </p:tgtEl>
                                      </p:cBhvr>
                                    </p:animEffect>
                                    <p:anim calcmode="lin" valueType="num">
                                      <p:cBhvr>
                                        <p:cTn id="37"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par>
                          <p:cTn id="39" fill="hold">
                            <p:stCondLst>
                              <p:cond delay="5500"/>
                            </p:stCondLst>
                            <p:childTnLst>
                              <p:par>
                                <p:cTn id="40" presetID="42" presetClass="entr" presetSubtype="0" fill="hold" grpId="0" nodeType="after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Effect transition="in" filter="fade">
                                      <p:cBhvr>
                                        <p:cTn id="42" dur="1000"/>
                                        <p:tgtEl>
                                          <p:spTgt spid="8">
                                            <p:txEl>
                                              <p:pRg st="5" end="5"/>
                                            </p:txEl>
                                          </p:spTgt>
                                        </p:tgtEl>
                                      </p:cBhvr>
                                    </p:animEffect>
                                    <p:anim calcmode="lin" valueType="num">
                                      <p:cBhvr>
                                        <p:cTn id="43"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par>
                          <p:cTn id="45" fill="hold">
                            <p:stCondLst>
                              <p:cond delay="6500"/>
                            </p:stCondLst>
                            <p:childTnLst>
                              <p:par>
                                <p:cTn id="46" presetID="42" presetClass="entr" presetSubtype="0" fill="hold" grpId="0" nodeType="afterEffect">
                                  <p:stCondLst>
                                    <p:cond delay="0"/>
                                  </p:stCondLst>
                                  <p:childTnLst>
                                    <p:set>
                                      <p:cBhvr>
                                        <p:cTn id="47" dur="1" fill="hold">
                                          <p:stCondLst>
                                            <p:cond delay="0"/>
                                          </p:stCondLst>
                                        </p:cTn>
                                        <p:tgtEl>
                                          <p:spTgt spid="8">
                                            <p:txEl>
                                              <p:pRg st="6" end="6"/>
                                            </p:txEl>
                                          </p:spTgt>
                                        </p:tgtEl>
                                        <p:attrNameLst>
                                          <p:attrName>style.visibility</p:attrName>
                                        </p:attrNameLst>
                                      </p:cBhvr>
                                      <p:to>
                                        <p:strVal val="visible"/>
                                      </p:to>
                                    </p:set>
                                    <p:animEffect transition="in" filter="fade">
                                      <p:cBhvr>
                                        <p:cTn id="48" dur="1000"/>
                                        <p:tgtEl>
                                          <p:spTgt spid="8">
                                            <p:txEl>
                                              <p:pRg st="6" end="6"/>
                                            </p:txEl>
                                          </p:spTgt>
                                        </p:tgtEl>
                                      </p:cBhvr>
                                    </p:animEffect>
                                    <p:anim calcmode="lin" valueType="num">
                                      <p:cBhvr>
                                        <p:cTn id="49"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par>
                          <p:cTn id="51" fill="hold">
                            <p:stCondLst>
                              <p:cond delay="7500"/>
                            </p:stCondLst>
                            <p:childTnLst>
                              <p:par>
                                <p:cTn id="52" presetID="42" presetClass="entr" presetSubtype="0" fill="hold" grpId="0" nodeType="afterEffect">
                                  <p:stCondLst>
                                    <p:cond delay="0"/>
                                  </p:stCondLst>
                                  <p:childTnLst>
                                    <p:set>
                                      <p:cBhvr>
                                        <p:cTn id="53" dur="1" fill="hold">
                                          <p:stCondLst>
                                            <p:cond delay="0"/>
                                          </p:stCondLst>
                                        </p:cTn>
                                        <p:tgtEl>
                                          <p:spTgt spid="8">
                                            <p:txEl>
                                              <p:pRg st="7" end="7"/>
                                            </p:txEl>
                                          </p:spTgt>
                                        </p:tgtEl>
                                        <p:attrNameLst>
                                          <p:attrName>style.visibility</p:attrName>
                                        </p:attrNameLst>
                                      </p:cBhvr>
                                      <p:to>
                                        <p:strVal val="visible"/>
                                      </p:to>
                                    </p:set>
                                    <p:animEffect transition="in" filter="fade">
                                      <p:cBhvr>
                                        <p:cTn id="54" dur="1000"/>
                                        <p:tgtEl>
                                          <p:spTgt spid="8">
                                            <p:txEl>
                                              <p:pRg st="7" end="7"/>
                                            </p:txEl>
                                          </p:spTgt>
                                        </p:tgtEl>
                                      </p:cBhvr>
                                    </p:animEffect>
                                    <p:anim calcmode="lin" valueType="num">
                                      <p:cBhvr>
                                        <p:cTn id="55"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8F7E25-5AA4-43E0-B80A-BAD9ACB5F2EF}"/>
              </a:ext>
            </a:extLst>
          </p:cNvPr>
          <p:cNvSpPr>
            <a:spLocks noGrp="1"/>
          </p:cNvSpPr>
          <p:nvPr>
            <p:ph type="title"/>
          </p:nvPr>
        </p:nvSpPr>
        <p:spPr/>
        <p:txBody>
          <a:bodyPr/>
          <a:lstStyle/>
          <a:p>
            <a:r>
              <a:rPr lang="en-US"/>
              <a:t>Trang </a:t>
            </a:r>
            <a:r>
              <a:rPr lang="en-US" err="1"/>
              <a:t>thiết</a:t>
            </a:r>
            <a:r>
              <a:rPr lang="en-US"/>
              <a:t> </a:t>
            </a:r>
            <a:r>
              <a:rPr lang="en-US" err="1"/>
              <a:t>bị</a:t>
            </a:r>
            <a:br>
              <a:rPr lang="en-US"/>
            </a:br>
            <a:r>
              <a:rPr lang="en-US" err="1"/>
              <a:t>Thẻ</a:t>
            </a:r>
            <a:endParaRPr lang="en-US"/>
          </a:p>
        </p:txBody>
      </p:sp>
      <p:graphicFrame>
        <p:nvGraphicFramePr>
          <p:cNvPr id="2" name="Content Placeholder 1">
            <a:extLst>
              <a:ext uri="{FF2B5EF4-FFF2-40B4-BE49-F238E27FC236}">
                <a16:creationId xmlns:a16="http://schemas.microsoft.com/office/drawing/2014/main" id="{BB44B8BD-C796-4DEB-B683-9B609340169C}"/>
              </a:ext>
            </a:extLst>
          </p:cNvPr>
          <p:cNvGraphicFramePr>
            <a:graphicFrameLocks noGrp="1"/>
          </p:cNvGraphicFramePr>
          <p:nvPr>
            <p:ph idx="1"/>
            <p:extLst>
              <p:ext uri="{D42A27DB-BD31-4B8C-83A1-F6EECF244321}">
                <p14:modId xmlns:p14="http://schemas.microsoft.com/office/powerpoint/2010/main" val="612497395"/>
              </p:ext>
            </p:extLst>
          </p:nvPr>
        </p:nvGraphicFramePr>
        <p:xfrm>
          <a:off x="2414725" y="2425934"/>
          <a:ext cx="5877017" cy="2225040"/>
        </p:xfrm>
        <a:graphic>
          <a:graphicData uri="http://schemas.openxmlformats.org/drawingml/2006/table">
            <a:tbl>
              <a:tblPr firstRow="1" bandRow="1">
                <a:tableStyleId>{5C22544A-7EE6-4342-B048-85BDC9FD1C3A}</a:tableStyleId>
              </a:tblPr>
              <a:tblGrid>
                <a:gridCol w="3382749">
                  <a:extLst>
                    <a:ext uri="{9D8B030D-6E8A-4147-A177-3AD203B41FA5}">
                      <a16:colId xmlns:a16="http://schemas.microsoft.com/office/drawing/2014/main" val="1126997067"/>
                    </a:ext>
                  </a:extLst>
                </a:gridCol>
                <a:gridCol w="2494268">
                  <a:extLst>
                    <a:ext uri="{9D8B030D-6E8A-4147-A177-3AD203B41FA5}">
                      <a16:colId xmlns:a16="http://schemas.microsoft.com/office/drawing/2014/main" val="1986288187"/>
                    </a:ext>
                  </a:extLst>
                </a:gridCol>
              </a:tblGrid>
              <a:tr h="370840">
                <a:tc>
                  <a:txBody>
                    <a:bodyPr/>
                    <a:lstStyle/>
                    <a:p>
                      <a:r>
                        <a:rPr lang="en-US" err="1"/>
                        <a:t>Loại</a:t>
                      </a:r>
                      <a:r>
                        <a:rPr lang="en-US"/>
                        <a:t> </a:t>
                      </a:r>
                      <a:r>
                        <a:rPr lang="en-US" err="1"/>
                        <a:t>thẻ</a:t>
                      </a:r>
                      <a:endParaRPr lang="en-US"/>
                    </a:p>
                  </a:txBody>
                  <a:tcPr/>
                </a:tc>
                <a:tc>
                  <a:txBody>
                    <a:bodyPr/>
                    <a:lstStyle/>
                    <a:p>
                      <a:r>
                        <a:rPr lang="en-US" err="1"/>
                        <a:t>Mức</a:t>
                      </a:r>
                      <a:r>
                        <a:rPr lang="en-US"/>
                        <a:t> </a:t>
                      </a:r>
                      <a:r>
                        <a:rPr lang="en-US" err="1"/>
                        <a:t>phí</a:t>
                      </a:r>
                      <a:endParaRPr lang="en-US"/>
                    </a:p>
                  </a:txBody>
                  <a:tcPr/>
                </a:tc>
                <a:extLst>
                  <a:ext uri="{0D108BD9-81ED-4DB2-BD59-A6C34878D82A}">
                    <a16:rowId xmlns:a16="http://schemas.microsoft.com/office/drawing/2014/main" val="2985416364"/>
                  </a:ext>
                </a:extLst>
              </a:tr>
              <a:tr h="370840">
                <a:tc>
                  <a:txBody>
                    <a:bodyPr/>
                    <a:lstStyle/>
                    <a:p>
                      <a:pPr marL="0" marR="0" lvl="0" indent="0" algn="just">
                        <a:lnSpc>
                          <a:spcPct val="150000"/>
                        </a:lnSpc>
                        <a:spcBef>
                          <a:spcPts val="0"/>
                        </a:spcBef>
                        <a:spcAft>
                          <a:spcPts val="0"/>
                        </a:spcAft>
                        <a:buFont typeface="+mj-lt"/>
                        <a:buNone/>
                      </a:pP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1.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thẻ</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nợ</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nội</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địa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69875" algn="just">
                        <a:lnSpc>
                          <a:spcPct val="150000"/>
                        </a:lnSpc>
                        <a:spcBef>
                          <a:spcPts val="0"/>
                        </a:spcBef>
                        <a:spcAft>
                          <a:spcPts val="0"/>
                        </a:spcAft>
                        <a:tabLst>
                          <a:tab pos="269875" algn="l"/>
                        </a:tabLst>
                      </a:pPr>
                      <a:r>
                        <a:rPr lang="en-US" sz="1400" kern="1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47646022"/>
                  </a:ext>
                </a:extLst>
              </a:tr>
              <a:tr h="370840">
                <a:tc>
                  <a:txBody>
                    <a:bodyPr/>
                    <a:lstStyle/>
                    <a:p>
                      <a:pPr marL="342900" marR="0" lvl="0" indent="-342900" algn="just">
                        <a:lnSpc>
                          <a:spcPct val="150000"/>
                        </a:lnSpc>
                        <a:spcBef>
                          <a:spcPts val="0"/>
                        </a:spcBef>
                        <a:spcAft>
                          <a:spcPts val="0"/>
                        </a:spcAft>
                        <a:buFont typeface="Times New Roman" panose="02020603050405020304" pitchFamily="18" charset="0"/>
                        <a:buChar char="-"/>
                      </a:pP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Thẻ</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nợ</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nội</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NH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69875" algn="ctr">
                        <a:lnSpc>
                          <a:spcPct val="150000"/>
                        </a:lnSpc>
                        <a:spcBef>
                          <a:spcPts val="0"/>
                        </a:spcBef>
                        <a:spcAft>
                          <a:spcPts val="0"/>
                        </a:spcAft>
                        <a:tabLst>
                          <a:tab pos="269875" algn="l"/>
                        </a:tabLst>
                      </a:pPr>
                      <a:r>
                        <a:rPr lang="en-US" sz="1400" kern="100">
                          <a:effectLst/>
                          <a:latin typeface="Times New Roman" panose="02020603050405020304" pitchFamily="18" charset="0"/>
                          <a:ea typeface="Times New Roman" panose="02020603050405020304" pitchFamily="18" charset="0"/>
                        </a:rPr>
                        <a:t>Miễn phí</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12513301"/>
                  </a:ext>
                </a:extLst>
              </a:tr>
              <a:tr h="370840">
                <a:tc>
                  <a:txBody>
                    <a:bodyPr/>
                    <a:lstStyle/>
                    <a:p>
                      <a:pPr marL="342900" marR="0" lvl="0" indent="-342900" algn="just">
                        <a:lnSpc>
                          <a:spcPct val="150000"/>
                        </a:lnSpc>
                        <a:spcBef>
                          <a:spcPts val="0"/>
                        </a:spcBef>
                        <a:spcAft>
                          <a:spcPts val="0"/>
                        </a:spcAft>
                        <a:buFont typeface="Times New Roman" panose="02020603050405020304" pitchFamily="18" charset="0"/>
                        <a:buChar char="-"/>
                      </a:pP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Thẻ</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nợ</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nội</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NH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khác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69875" algn="ctr">
                        <a:lnSpc>
                          <a:spcPct val="150000"/>
                        </a:lnSpc>
                        <a:spcBef>
                          <a:spcPts val="0"/>
                        </a:spcBef>
                        <a:spcAft>
                          <a:spcPts val="0"/>
                        </a:spcAft>
                        <a:tabLst>
                          <a:tab pos="269875" algn="l"/>
                        </a:tabLst>
                      </a:pPr>
                      <a:r>
                        <a:rPr lang="en-US" sz="1400" kern="100">
                          <a:effectLst/>
                          <a:latin typeface="Times New Roman" panose="02020603050405020304" pitchFamily="18" charset="0"/>
                          <a:ea typeface="Times New Roman" panose="02020603050405020304" pitchFamily="18" charset="0"/>
                        </a:rPr>
                        <a:t>0,5%*số tiền giao dịch</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73130040"/>
                  </a:ext>
                </a:extLst>
              </a:tr>
              <a:tr h="370840">
                <a:tc>
                  <a:txBody>
                    <a:bodyPr/>
                    <a:lstStyle/>
                    <a:p>
                      <a:pPr marL="0" marR="0" lvl="0" indent="0" algn="just">
                        <a:lnSpc>
                          <a:spcPct val="150000"/>
                        </a:lnSpc>
                        <a:spcBef>
                          <a:spcPts val="0"/>
                        </a:spcBef>
                        <a:spcAft>
                          <a:spcPts val="0"/>
                        </a:spcAft>
                        <a:buFont typeface="+mj-lt"/>
                        <a:buNone/>
                      </a:pP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2.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thẻ</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quốc</a:t>
                      </a: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err="1">
                          <a:effectLst/>
                          <a:latin typeface="Times New Roman" panose="02020603050405020304" pitchFamily="18" charset="0"/>
                          <a:ea typeface="Calibri" panose="020F0502020204030204" pitchFamily="34" charset="0"/>
                          <a:cs typeface="Times New Roman" panose="02020603050405020304" pitchFamily="18" charset="0"/>
                        </a:rPr>
                        <a:t>tế</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69875" algn="ctr">
                        <a:lnSpc>
                          <a:spcPct val="150000"/>
                        </a:lnSpc>
                        <a:spcBef>
                          <a:spcPts val="0"/>
                        </a:spcBef>
                        <a:spcAft>
                          <a:spcPts val="0"/>
                        </a:spcAft>
                        <a:tabLst>
                          <a:tab pos="269875" algn="l"/>
                        </a:tabLst>
                      </a:pPr>
                      <a:r>
                        <a:rPr lang="en-US" sz="1400" kern="100">
                          <a:effectLst/>
                          <a:latin typeface="Times New Roman" panose="02020603050405020304" pitchFamily="18" charset="0"/>
                          <a:ea typeface="Times New Roman" panose="02020603050405020304" pitchFamily="18" charset="0"/>
                        </a:rPr>
                        <a:t>1,6%*</a:t>
                      </a:r>
                      <a:r>
                        <a:rPr lang="en-US" sz="1400" kern="100" err="1">
                          <a:effectLst/>
                          <a:latin typeface="Times New Roman" panose="02020603050405020304" pitchFamily="18" charset="0"/>
                          <a:ea typeface="Times New Roman" panose="02020603050405020304" pitchFamily="18" charset="0"/>
                        </a:rPr>
                        <a:t>số</a:t>
                      </a:r>
                      <a:r>
                        <a:rPr lang="en-US" sz="1400" kern="100">
                          <a:effectLst/>
                          <a:latin typeface="Times New Roman" panose="02020603050405020304" pitchFamily="18" charset="0"/>
                          <a:ea typeface="Times New Roman" panose="02020603050405020304" pitchFamily="18" charset="0"/>
                        </a:rPr>
                        <a:t> </a:t>
                      </a:r>
                      <a:r>
                        <a:rPr lang="en-US" sz="1400" kern="100" err="1">
                          <a:effectLst/>
                          <a:latin typeface="Times New Roman" panose="02020603050405020304" pitchFamily="18" charset="0"/>
                          <a:ea typeface="Times New Roman" panose="02020603050405020304" pitchFamily="18" charset="0"/>
                        </a:rPr>
                        <a:t>tiền</a:t>
                      </a:r>
                      <a:r>
                        <a:rPr lang="en-US" sz="1400" kern="100">
                          <a:effectLst/>
                          <a:latin typeface="Times New Roman" panose="02020603050405020304" pitchFamily="18" charset="0"/>
                          <a:ea typeface="Times New Roman" panose="02020603050405020304" pitchFamily="18" charset="0"/>
                        </a:rPr>
                        <a:t> </a:t>
                      </a:r>
                      <a:r>
                        <a:rPr lang="en-US" sz="1400" kern="100" err="1">
                          <a:effectLst/>
                          <a:latin typeface="Times New Roman" panose="02020603050405020304" pitchFamily="18" charset="0"/>
                          <a:ea typeface="Times New Roman" panose="02020603050405020304" pitchFamily="18" charset="0"/>
                        </a:rPr>
                        <a:t>giao</a:t>
                      </a:r>
                      <a:r>
                        <a:rPr lang="en-US" sz="1400" kern="100">
                          <a:effectLst/>
                          <a:latin typeface="Times New Roman" panose="02020603050405020304" pitchFamily="18" charset="0"/>
                          <a:ea typeface="Times New Roman" panose="02020603050405020304" pitchFamily="18" charset="0"/>
                        </a:rPr>
                        <a:t> </a:t>
                      </a:r>
                      <a:r>
                        <a:rPr lang="en-US" sz="1400" kern="100" err="1">
                          <a:effectLst/>
                          <a:latin typeface="Times New Roman" panose="02020603050405020304" pitchFamily="18" charset="0"/>
                          <a:ea typeface="Times New Roman" panose="02020603050405020304" pitchFamily="18" charset="0"/>
                        </a:rPr>
                        <a:t>dịch</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19815171"/>
                  </a:ext>
                </a:extLst>
              </a:tr>
              <a:tr h="370840">
                <a:tc>
                  <a:txBody>
                    <a:bodyPr/>
                    <a:lstStyle/>
                    <a:p>
                      <a:pPr marL="0" marR="0" indent="-269875" algn="just">
                        <a:lnSpc>
                          <a:spcPct val="150000"/>
                        </a:lnSpc>
                        <a:spcBef>
                          <a:spcPts val="0"/>
                        </a:spcBef>
                        <a:spcAft>
                          <a:spcPts val="0"/>
                        </a:spcAft>
                        <a:tabLst>
                          <a:tab pos="269875" algn="l"/>
                        </a:tabLst>
                      </a:pPr>
                      <a:r>
                        <a:rPr lang="en-US" sz="1400" kern="100">
                          <a:effectLst/>
                          <a:latin typeface="Times New Roman" panose="02020603050405020304" pitchFamily="18" charset="0"/>
                          <a:ea typeface="Times New Roman" panose="02020603050405020304" pitchFamily="18" charset="0"/>
                        </a:rPr>
                        <a:t>      (Mức phí trên chưa bao gồm VAT)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269875" algn="just">
                        <a:lnSpc>
                          <a:spcPct val="150000"/>
                        </a:lnSpc>
                        <a:spcBef>
                          <a:spcPts val="0"/>
                        </a:spcBef>
                        <a:spcAft>
                          <a:spcPts val="0"/>
                        </a:spcAft>
                        <a:tabLst>
                          <a:tab pos="269875" algn="l"/>
                        </a:tabLst>
                      </a:pPr>
                      <a:r>
                        <a:rPr lang="en-US" sz="1400" kern="1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13563320"/>
                  </a:ext>
                </a:extLst>
              </a:tr>
            </a:tbl>
          </a:graphicData>
        </a:graphic>
      </p:graphicFrame>
      <p:sp>
        <p:nvSpPr>
          <p:cNvPr id="4" name="Footer Placeholder 3">
            <a:extLst>
              <a:ext uri="{FF2B5EF4-FFF2-40B4-BE49-F238E27FC236}">
                <a16:creationId xmlns:a16="http://schemas.microsoft.com/office/drawing/2014/main" id="{CC20E887-633C-4C47-AFA0-18594131DAC0}"/>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D7D05858-5D24-4FEE-90B8-4418F272EEE1}"/>
              </a:ext>
            </a:extLst>
          </p:cNvPr>
          <p:cNvSpPr>
            <a:spLocks noGrp="1"/>
          </p:cNvSpPr>
          <p:nvPr>
            <p:ph type="sldNum" sz="quarter" idx="12"/>
          </p:nvPr>
        </p:nvSpPr>
        <p:spPr/>
        <p:txBody>
          <a:bodyPr/>
          <a:lstStyle/>
          <a:p>
            <a:fld id="{CC085893-52E8-48FC-ACCB-0A234350E4CF}" type="slidenum">
              <a:rPr lang="en-US" smtClean="0"/>
              <a:t>14</a:t>
            </a:fld>
            <a:endParaRPr lang="en-US"/>
          </a:p>
        </p:txBody>
      </p:sp>
      <p:pic>
        <p:nvPicPr>
          <p:cNvPr id="7" name="Picture 6">
            <a:extLst>
              <a:ext uri="{FF2B5EF4-FFF2-40B4-BE49-F238E27FC236}">
                <a16:creationId xmlns:a16="http://schemas.microsoft.com/office/drawing/2014/main" id="{8D74F6B7-473E-4E51-8BDB-750DBBBF533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538359" y="2535389"/>
            <a:ext cx="3341703" cy="2006131"/>
          </a:xfrm>
          <a:prstGeom prst="rect">
            <a:avLst/>
          </a:prstGeom>
          <a:noFill/>
          <a:ln>
            <a:noFill/>
          </a:ln>
        </p:spPr>
      </p:pic>
    </p:spTree>
    <p:extLst>
      <p:ext uri="{BB962C8B-B14F-4D97-AF65-F5344CB8AC3E}">
        <p14:creationId xmlns:p14="http://schemas.microsoft.com/office/powerpoint/2010/main" val="295115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7195E-E6F1-4857-B446-DB61D5E1F193}"/>
              </a:ext>
            </a:extLst>
          </p:cNvPr>
          <p:cNvSpPr>
            <a:spLocks noGrp="1"/>
          </p:cNvSpPr>
          <p:nvPr>
            <p:ph type="title"/>
          </p:nvPr>
        </p:nvSpPr>
        <p:spPr/>
        <p:txBody>
          <a:bodyPr/>
          <a:lstStyle/>
          <a:p>
            <a:r>
              <a:rPr lang="en-US" err="1"/>
              <a:t>Các</a:t>
            </a:r>
            <a:r>
              <a:rPr lang="en-US"/>
              <a:t> </a:t>
            </a:r>
            <a:r>
              <a:rPr lang="en-US" err="1"/>
              <a:t>giai</a:t>
            </a:r>
            <a:r>
              <a:rPr lang="en-US"/>
              <a:t> </a:t>
            </a:r>
            <a:r>
              <a:rPr lang="en-US" err="1"/>
              <a:t>đoạn</a:t>
            </a:r>
            <a:r>
              <a:rPr lang="en-US"/>
              <a:t> </a:t>
            </a:r>
            <a:r>
              <a:rPr lang="en-US" err="1"/>
              <a:t>triển</a:t>
            </a:r>
            <a:r>
              <a:rPr lang="en-US"/>
              <a:t> </a:t>
            </a:r>
            <a:r>
              <a:rPr lang="en-US" err="1"/>
              <a:t>khai</a:t>
            </a:r>
            <a:endParaRPr lang="en-US"/>
          </a:p>
        </p:txBody>
      </p:sp>
      <p:sp>
        <p:nvSpPr>
          <p:cNvPr id="3" name="Text Placeholder 2">
            <a:extLst>
              <a:ext uri="{FF2B5EF4-FFF2-40B4-BE49-F238E27FC236}">
                <a16:creationId xmlns:a16="http://schemas.microsoft.com/office/drawing/2014/main" id="{673EB251-F375-4288-8114-09C3607AD958}"/>
              </a:ext>
            </a:extLst>
          </p:cNvPr>
          <p:cNvSpPr>
            <a:spLocks noGrp="1"/>
          </p:cNvSpPr>
          <p:nvPr>
            <p:ph type="body" idx="1"/>
          </p:nvPr>
        </p:nvSpPr>
        <p:spPr/>
        <p:txBody>
          <a:bodyPr/>
          <a:lstStyle/>
          <a:p>
            <a:r>
              <a:rPr lang="en-US" err="1"/>
              <a:t>Ước</a:t>
            </a:r>
            <a:r>
              <a:rPr lang="en-US"/>
              <a:t> </a:t>
            </a:r>
            <a:r>
              <a:rPr lang="en-US" err="1"/>
              <a:t>tính</a:t>
            </a:r>
            <a:r>
              <a:rPr lang="en-US"/>
              <a:t> chi </a:t>
            </a:r>
            <a:r>
              <a:rPr lang="en-US" err="1"/>
              <a:t>phí</a:t>
            </a:r>
            <a:endParaRPr lang="en-US"/>
          </a:p>
          <a:p>
            <a:r>
              <a:rPr lang="en-US"/>
              <a:t>Hai </a:t>
            </a:r>
            <a:r>
              <a:rPr lang="en-US" err="1"/>
              <a:t>giai</a:t>
            </a:r>
            <a:r>
              <a:rPr lang="en-US"/>
              <a:t> </a:t>
            </a:r>
            <a:r>
              <a:rPr lang="en-US" err="1"/>
              <a:t>đoạn</a:t>
            </a:r>
            <a:endParaRPr lang="en-US"/>
          </a:p>
        </p:txBody>
      </p:sp>
      <p:sp>
        <p:nvSpPr>
          <p:cNvPr id="4" name="Footer Placeholder 3">
            <a:extLst>
              <a:ext uri="{FF2B5EF4-FFF2-40B4-BE49-F238E27FC236}">
                <a16:creationId xmlns:a16="http://schemas.microsoft.com/office/drawing/2014/main" id="{12874A98-AFB9-4617-BAF7-4BA6292DFB3E}"/>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97B25D79-95FD-47A1-A7FE-395B431BC426}"/>
              </a:ext>
            </a:extLst>
          </p:cNvPr>
          <p:cNvSpPr>
            <a:spLocks noGrp="1"/>
          </p:cNvSpPr>
          <p:nvPr>
            <p:ph type="sldNum" sz="quarter" idx="12"/>
          </p:nvPr>
        </p:nvSpPr>
        <p:spPr/>
        <p:txBody>
          <a:bodyPr/>
          <a:lstStyle/>
          <a:p>
            <a:fld id="{CC085893-52E8-48FC-ACCB-0A234350E4CF}" type="slidenum">
              <a:rPr lang="en-US" smtClean="0"/>
              <a:t>15</a:t>
            </a:fld>
            <a:endParaRPr lang="en-US"/>
          </a:p>
        </p:txBody>
      </p:sp>
      <p:pic>
        <p:nvPicPr>
          <p:cNvPr id="7" name="Picture 6">
            <a:extLst>
              <a:ext uri="{FF2B5EF4-FFF2-40B4-BE49-F238E27FC236}">
                <a16:creationId xmlns:a16="http://schemas.microsoft.com/office/drawing/2014/main" id="{8D4242C0-A776-4068-9739-22D0EDB44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461" y="1697775"/>
            <a:ext cx="1047750" cy="1095375"/>
          </a:xfrm>
          <a:prstGeom prst="rect">
            <a:avLst/>
          </a:prstGeom>
        </p:spPr>
      </p:pic>
    </p:spTree>
    <p:extLst>
      <p:ext uri="{BB962C8B-B14F-4D97-AF65-F5344CB8AC3E}">
        <p14:creationId xmlns:p14="http://schemas.microsoft.com/office/powerpoint/2010/main" val="228579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F50E-DFB2-4683-9C4F-85331E56243D}"/>
              </a:ext>
            </a:extLst>
          </p:cNvPr>
          <p:cNvSpPr>
            <a:spLocks noGrp="1"/>
          </p:cNvSpPr>
          <p:nvPr>
            <p:ph type="title"/>
          </p:nvPr>
        </p:nvSpPr>
        <p:spPr/>
        <p:txBody>
          <a:bodyPr/>
          <a:lstStyle/>
          <a:p>
            <a:r>
              <a:rPr lang="en-US" err="1"/>
              <a:t>Ước</a:t>
            </a:r>
            <a:r>
              <a:rPr lang="en-US"/>
              <a:t> </a:t>
            </a:r>
            <a:r>
              <a:rPr lang="en-US" err="1"/>
              <a:t>tính</a:t>
            </a:r>
            <a:r>
              <a:rPr lang="en-US"/>
              <a:t> chi </a:t>
            </a:r>
            <a:r>
              <a:rPr lang="en-US" err="1"/>
              <a:t>phí</a:t>
            </a:r>
            <a:endParaRPr lang="en-US"/>
          </a:p>
        </p:txBody>
      </p:sp>
      <p:sp>
        <p:nvSpPr>
          <p:cNvPr id="3" name="Content Placeholder 2">
            <a:extLst>
              <a:ext uri="{FF2B5EF4-FFF2-40B4-BE49-F238E27FC236}">
                <a16:creationId xmlns:a16="http://schemas.microsoft.com/office/drawing/2014/main" id="{C78452E6-DFF3-4DB4-BE89-E34FE8EEF788}"/>
              </a:ext>
            </a:extLst>
          </p:cNvPr>
          <p:cNvSpPr>
            <a:spLocks noGrp="1"/>
          </p:cNvSpPr>
          <p:nvPr>
            <p:ph idx="1"/>
          </p:nvPr>
        </p:nvSpPr>
        <p:spPr/>
        <p:txBody>
          <a:bodyPr/>
          <a:lstStyle/>
          <a:p>
            <a:r>
              <a:rPr lang="vi-VN"/>
              <a:t>Hệ thống máy POS sẽ được Ngân hàng lắp đặt miễn phí </a:t>
            </a:r>
            <a:r>
              <a:rPr lang="en-US"/>
              <a:t>(</a:t>
            </a:r>
            <a:r>
              <a:rPr lang="vi-VN"/>
              <a:t>dự kiến lắp 4 máy</a:t>
            </a:r>
            <a:r>
              <a:rPr lang="en-US"/>
              <a:t>)</a:t>
            </a:r>
            <a:endParaRPr lang="vi-VN"/>
          </a:p>
          <a:p>
            <a:r>
              <a:rPr lang="en-US"/>
              <a:t>Đ</a:t>
            </a:r>
            <a:r>
              <a:rPr lang="vi-VN"/>
              <a:t>ầu tư cho mỗi máy POS 1 sim 4G (50.000đ/1sim). </a:t>
            </a:r>
            <a:endParaRPr lang="en-US"/>
          </a:p>
          <a:p>
            <a:r>
              <a:rPr lang="vi-VN"/>
              <a:t>Phí duy trì kết nối 4G cho mỗi máy hàng tháng 10.000đ. </a:t>
            </a:r>
          </a:p>
          <a:p>
            <a:r>
              <a:rPr lang="en-US"/>
              <a:t>C</a:t>
            </a:r>
            <a:r>
              <a:rPr lang="vi-VN"/>
              <a:t>hỉ định 01 tài khoản để chuyển tiền thanh toán qua máy POS.</a:t>
            </a:r>
          </a:p>
          <a:p>
            <a:pPr marL="0" indent="0">
              <a:buNone/>
            </a:pPr>
            <a:r>
              <a:rPr lang="en-US">
                <a:sym typeface="Symbol" panose="05050102010706020507" pitchFamily="18" charset="2"/>
              </a:rPr>
              <a:t> </a:t>
            </a:r>
            <a:r>
              <a:rPr lang="vi-VN"/>
              <a:t>Chi phí dự kiến ban đầu 680.000đ/ 4 máy/ 1 năm</a:t>
            </a:r>
          </a:p>
          <a:p>
            <a:endParaRPr lang="en-US"/>
          </a:p>
        </p:txBody>
      </p:sp>
      <p:sp>
        <p:nvSpPr>
          <p:cNvPr id="4" name="Footer Placeholder 3">
            <a:extLst>
              <a:ext uri="{FF2B5EF4-FFF2-40B4-BE49-F238E27FC236}">
                <a16:creationId xmlns:a16="http://schemas.microsoft.com/office/drawing/2014/main" id="{F731F19C-4C5B-4BFF-AD5B-912FD47E99AA}"/>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2C53A854-0526-4DCA-9C52-B102774A2647}"/>
              </a:ext>
            </a:extLst>
          </p:cNvPr>
          <p:cNvSpPr>
            <a:spLocks noGrp="1"/>
          </p:cNvSpPr>
          <p:nvPr>
            <p:ph type="sldNum" sz="quarter" idx="12"/>
          </p:nvPr>
        </p:nvSpPr>
        <p:spPr/>
        <p:txBody>
          <a:bodyPr/>
          <a:lstStyle/>
          <a:p>
            <a:fld id="{CC085893-52E8-48FC-ACCB-0A234350E4CF}" type="slidenum">
              <a:rPr lang="en-US" smtClean="0"/>
              <a:t>16</a:t>
            </a:fld>
            <a:endParaRPr lang="en-US"/>
          </a:p>
        </p:txBody>
      </p:sp>
    </p:spTree>
    <p:extLst>
      <p:ext uri="{BB962C8B-B14F-4D97-AF65-F5344CB8AC3E}">
        <p14:creationId xmlns:p14="http://schemas.microsoft.com/office/powerpoint/2010/main" val="17151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122617-0510-46F0-B065-CC472B147D53}"/>
              </a:ext>
            </a:extLst>
          </p:cNvPr>
          <p:cNvSpPr>
            <a:spLocks noGrp="1"/>
          </p:cNvSpPr>
          <p:nvPr>
            <p:ph type="title"/>
          </p:nvPr>
        </p:nvSpPr>
        <p:spPr/>
        <p:txBody>
          <a:bodyPr/>
          <a:lstStyle/>
          <a:p>
            <a:r>
              <a:rPr lang="en-US" err="1"/>
              <a:t>Các</a:t>
            </a:r>
            <a:r>
              <a:rPr lang="en-US"/>
              <a:t> </a:t>
            </a:r>
            <a:r>
              <a:rPr lang="en-US" err="1"/>
              <a:t>giai</a:t>
            </a:r>
            <a:r>
              <a:rPr lang="en-US"/>
              <a:t> </a:t>
            </a:r>
            <a:r>
              <a:rPr lang="en-US" err="1"/>
              <a:t>đoạn</a:t>
            </a:r>
            <a:r>
              <a:rPr lang="en-US"/>
              <a:t> </a:t>
            </a:r>
            <a:r>
              <a:rPr lang="en-US" err="1"/>
              <a:t>triển</a:t>
            </a:r>
            <a:r>
              <a:rPr lang="en-US"/>
              <a:t> </a:t>
            </a:r>
            <a:r>
              <a:rPr lang="en-US" err="1"/>
              <a:t>khai</a:t>
            </a:r>
            <a:endParaRPr lang="en-US"/>
          </a:p>
        </p:txBody>
      </p:sp>
      <p:sp>
        <p:nvSpPr>
          <p:cNvPr id="8" name="Content Placeholder 7">
            <a:extLst>
              <a:ext uri="{FF2B5EF4-FFF2-40B4-BE49-F238E27FC236}">
                <a16:creationId xmlns:a16="http://schemas.microsoft.com/office/drawing/2014/main" id="{9833AA63-1B7F-441C-9E59-D1AA38E3F958}"/>
              </a:ext>
            </a:extLst>
          </p:cNvPr>
          <p:cNvSpPr>
            <a:spLocks noGrp="1"/>
          </p:cNvSpPr>
          <p:nvPr>
            <p:ph sz="half" idx="1"/>
          </p:nvPr>
        </p:nvSpPr>
        <p:spPr>
          <a:xfrm>
            <a:off x="2589211" y="2133600"/>
            <a:ext cx="5507223" cy="3777622"/>
          </a:xfrm>
        </p:spPr>
        <p:txBody>
          <a:bodyPr/>
          <a:lstStyle/>
          <a:p>
            <a:r>
              <a:rPr lang="vi-VN"/>
              <a:t>Giai đoạn 1</a:t>
            </a:r>
          </a:p>
          <a:p>
            <a:pPr lvl="1"/>
            <a:r>
              <a:rPr lang="vi-VN"/>
              <a:t>Lắp 1 máy POS tại tầng 1 quầy thu ngân số 16.</a:t>
            </a:r>
            <a:endParaRPr lang="en-US"/>
          </a:p>
          <a:p>
            <a:pPr lvl="1"/>
            <a:r>
              <a:rPr lang="en-US"/>
              <a:t>T</a:t>
            </a:r>
            <a:r>
              <a:rPr lang="vi-VN"/>
              <a:t>hông báo tới bệnh nhân (người nhà bệnh nhân) hình thức thanh toán bằng thẻ</a:t>
            </a:r>
            <a:endParaRPr lang="en-US"/>
          </a:p>
          <a:p>
            <a:r>
              <a:rPr lang="vi-VN"/>
              <a:t>Giai đoạn 2</a:t>
            </a:r>
          </a:p>
          <a:p>
            <a:pPr lvl="1"/>
            <a:r>
              <a:rPr lang="vi-VN"/>
              <a:t>Lắp 3 máy POS tại 3 quầy thu ngân còn lại.</a:t>
            </a:r>
          </a:p>
          <a:p>
            <a:r>
              <a:rPr lang="vi-VN"/>
              <a:t>Chi phí ước tính 60.000đ/1 máy/1 tháng</a:t>
            </a:r>
            <a:endParaRPr lang="en-US"/>
          </a:p>
        </p:txBody>
      </p:sp>
      <p:pic>
        <p:nvPicPr>
          <p:cNvPr id="11" name="Content Placeholder 10">
            <a:extLst>
              <a:ext uri="{FF2B5EF4-FFF2-40B4-BE49-F238E27FC236}">
                <a16:creationId xmlns:a16="http://schemas.microsoft.com/office/drawing/2014/main" id="{36CC9A99-0D66-49C5-81CC-E7999A51A42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00621" y="2359169"/>
            <a:ext cx="3203992" cy="2459680"/>
          </a:xfrm>
        </p:spPr>
      </p:pic>
      <p:sp>
        <p:nvSpPr>
          <p:cNvPr id="5" name="Footer Placeholder 4">
            <a:extLst>
              <a:ext uri="{FF2B5EF4-FFF2-40B4-BE49-F238E27FC236}">
                <a16:creationId xmlns:a16="http://schemas.microsoft.com/office/drawing/2014/main" id="{D882C307-B1E1-4B8C-98C6-C7FF979E4682}"/>
              </a:ext>
            </a:extLst>
          </p:cNvPr>
          <p:cNvSpPr>
            <a:spLocks noGrp="1"/>
          </p:cNvSpPr>
          <p:nvPr>
            <p:ph type="ftr" sz="quarter" idx="11"/>
          </p:nvPr>
        </p:nvSpPr>
        <p:spPr/>
        <p:txBody>
          <a:bodyPr/>
          <a:lstStyle/>
          <a:p>
            <a:r>
              <a:rPr lang="vi-VN"/>
              <a:t>Trình bày: Vương Thu Linh</a:t>
            </a:r>
            <a:endParaRPr lang="en-US"/>
          </a:p>
        </p:txBody>
      </p:sp>
      <p:sp>
        <p:nvSpPr>
          <p:cNvPr id="6" name="Slide Number Placeholder 5">
            <a:extLst>
              <a:ext uri="{FF2B5EF4-FFF2-40B4-BE49-F238E27FC236}">
                <a16:creationId xmlns:a16="http://schemas.microsoft.com/office/drawing/2014/main" id="{30ABD171-B712-4EC1-9C03-408A1AB218A3}"/>
              </a:ext>
            </a:extLst>
          </p:cNvPr>
          <p:cNvSpPr>
            <a:spLocks noGrp="1"/>
          </p:cNvSpPr>
          <p:nvPr>
            <p:ph type="sldNum" sz="quarter" idx="12"/>
          </p:nvPr>
        </p:nvSpPr>
        <p:spPr/>
        <p:txBody>
          <a:bodyPr/>
          <a:lstStyle/>
          <a:p>
            <a:fld id="{CC085893-52E8-48FC-ACCB-0A234350E4CF}" type="slidenum">
              <a:rPr lang="en-US" smtClean="0"/>
              <a:t>17</a:t>
            </a:fld>
            <a:endParaRPr lang="en-US"/>
          </a:p>
        </p:txBody>
      </p:sp>
    </p:spTree>
    <p:extLst>
      <p:ext uri="{BB962C8B-B14F-4D97-AF65-F5344CB8AC3E}">
        <p14:creationId xmlns:p14="http://schemas.microsoft.com/office/powerpoint/2010/main" val="225866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fade">
                                      <p:cBhvr>
                                        <p:cTn id="18" dur="1000"/>
                                        <p:tgtEl>
                                          <p:spTgt spid="8">
                                            <p:txEl>
                                              <p:pRg st="1" end="1"/>
                                            </p:txEl>
                                          </p:spTgt>
                                        </p:tgtEl>
                                      </p:cBhvr>
                                    </p:animEffect>
                                    <p:anim calcmode="lin" valueType="num">
                                      <p:cBhvr>
                                        <p:cTn id="19"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fade">
                                      <p:cBhvr>
                                        <p:cTn id="24" dur="1000"/>
                                        <p:tgtEl>
                                          <p:spTgt spid="8">
                                            <p:txEl>
                                              <p:pRg st="2" end="2"/>
                                            </p:txEl>
                                          </p:spTgt>
                                        </p:tgtEl>
                                      </p:cBhvr>
                                    </p:animEffect>
                                    <p:anim calcmode="lin" valueType="num">
                                      <p:cBhvr>
                                        <p:cTn id="2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2" presetClass="entr" presetSubtype="0" fill="hold" grpId="0" nodeType="after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Effect transition="in" filter="fade">
                                      <p:cBhvr>
                                        <p:cTn id="30" dur="1000"/>
                                        <p:tgtEl>
                                          <p:spTgt spid="8">
                                            <p:txEl>
                                              <p:pRg st="3" end="3"/>
                                            </p:txEl>
                                          </p:spTgt>
                                        </p:tgtEl>
                                      </p:cBhvr>
                                    </p:animEffect>
                                    <p:anim calcmode="lin" valueType="num">
                                      <p:cBhvr>
                                        <p:cTn id="31"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33" fill="hold">
                            <p:stCondLst>
                              <p:cond delay="4500"/>
                            </p:stCondLst>
                            <p:childTnLst>
                              <p:par>
                                <p:cTn id="34" presetID="42" presetClass="entr" presetSubtype="0" fill="hold" grpId="0" nodeType="afterEffect">
                                  <p:stCondLst>
                                    <p:cond delay="0"/>
                                  </p:stCondLst>
                                  <p:childTnLst>
                                    <p:set>
                                      <p:cBhvr>
                                        <p:cTn id="35" dur="1" fill="hold">
                                          <p:stCondLst>
                                            <p:cond delay="0"/>
                                          </p:stCondLst>
                                        </p:cTn>
                                        <p:tgtEl>
                                          <p:spTgt spid="8">
                                            <p:txEl>
                                              <p:pRg st="4" end="4"/>
                                            </p:txEl>
                                          </p:spTgt>
                                        </p:tgtEl>
                                        <p:attrNameLst>
                                          <p:attrName>style.visibility</p:attrName>
                                        </p:attrNameLst>
                                      </p:cBhvr>
                                      <p:to>
                                        <p:strVal val="visible"/>
                                      </p:to>
                                    </p:set>
                                    <p:animEffect transition="in" filter="fade">
                                      <p:cBhvr>
                                        <p:cTn id="36" dur="1000"/>
                                        <p:tgtEl>
                                          <p:spTgt spid="8">
                                            <p:txEl>
                                              <p:pRg st="4" end="4"/>
                                            </p:txEl>
                                          </p:spTgt>
                                        </p:tgtEl>
                                      </p:cBhvr>
                                    </p:animEffect>
                                    <p:anim calcmode="lin" valueType="num">
                                      <p:cBhvr>
                                        <p:cTn id="37"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par>
                          <p:cTn id="39" fill="hold">
                            <p:stCondLst>
                              <p:cond delay="5500"/>
                            </p:stCondLst>
                            <p:childTnLst>
                              <p:par>
                                <p:cTn id="40" presetID="42" presetClass="entr" presetSubtype="0" fill="hold" grpId="0" nodeType="after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Effect transition="in" filter="fade">
                                      <p:cBhvr>
                                        <p:cTn id="42" dur="1000"/>
                                        <p:tgtEl>
                                          <p:spTgt spid="8">
                                            <p:txEl>
                                              <p:pRg st="5" end="5"/>
                                            </p:txEl>
                                          </p:spTgt>
                                        </p:tgtEl>
                                      </p:cBhvr>
                                    </p:animEffect>
                                    <p:anim calcmode="lin" valueType="num">
                                      <p:cBhvr>
                                        <p:cTn id="43"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1877B0-04BA-4BAF-989E-7B923FC9DAA6}"/>
              </a:ext>
            </a:extLst>
          </p:cNvPr>
          <p:cNvSpPr>
            <a:spLocks noGrp="1"/>
          </p:cNvSpPr>
          <p:nvPr>
            <p:ph type="ftr" sz="quarter" idx="11"/>
          </p:nvPr>
        </p:nvSpPr>
        <p:spPr/>
        <p:txBody>
          <a:bodyPr/>
          <a:lstStyle/>
          <a:p>
            <a:r>
              <a:rPr lang="vi-VN"/>
              <a:t>Trình bày: Vương Thu Linh</a:t>
            </a:r>
            <a:endParaRPr lang="en-US"/>
          </a:p>
        </p:txBody>
      </p:sp>
      <p:sp>
        <p:nvSpPr>
          <p:cNvPr id="3" name="Slide Number Placeholder 2">
            <a:extLst>
              <a:ext uri="{FF2B5EF4-FFF2-40B4-BE49-F238E27FC236}">
                <a16:creationId xmlns:a16="http://schemas.microsoft.com/office/drawing/2014/main" id="{AF19B5E0-7120-4328-840B-7A80453766F1}"/>
              </a:ext>
            </a:extLst>
          </p:cNvPr>
          <p:cNvSpPr>
            <a:spLocks noGrp="1"/>
          </p:cNvSpPr>
          <p:nvPr>
            <p:ph type="sldNum" sz="quarter" idx="12"/>
          </p:nvPr>
        </p:nvSpPr>
        <p:spPr/>
        <p:txBody>
          <a:bodyPr/>
          <a:lstStyle/>
          <a:p>
            <a:fld id="{CC085893-52E8-48FC-ACCB-0A234350E4CF}" type="slidenum">
              <a:rPr lang="en-US" smtClean="0"/>
              <a:t>18</a:t>
            </a:fld>
            <a:endParaRPr lang="en-US"/>
          </a:p>
        </p:txBody>
      </p:sp>
      <p:pic>
        <p:nvPicPr>
          <p:cNvPr id="5" name="Picture 4">
            <a:extLst>
              <a:ext uri="{FF2B5EF4-FFF2-40B4-BE49-F238E27FC236}">
                <a16:creationId xmlns:a16="http://schemas.microsoft.com/office/drawing/2014/main" id="{360CF52E-6465-4DCD-A8D5-8D8061F83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797" y="1837214"/>
            <a:ext cx="8142406" cy="5020786"/>
          </a:xfrm>
          <a:prstGeom prst="rect">
            <a:avLst/>
          </a:prstGeom>
        </p:spPr>
      </p:pic>
      <p:sp>
        <p:nvSpPr>
          <p:cNvPr id="6" name="Rectangle 5">
            <a:extLst>
              <a:ext uri="{FF2B5EF4-FFF2-40B4-BE49-F238E27FC236}">
                <a16:creationId xmlns:a16="http://schemas.microsoft.com/office/drawing/2014/main" id="{A9E17249-42B5-4BB8-9BFA-1EE772AA57E4}"/>
              </a:ext>
            </a:extLst>
          </p:cNvPr>
          <p:cNvSpPr/>
          <p:nvPr/>
        </p:nvSpPr>
        <p:spPr>
          <a:xfrm>
            <a:off x="4015141" y="907684"/>
            <a:ext cx="4161717" cy="923330"/>
          </a:xfrm>
          <a:prstGeom prst="rect">
            <a:avLst/>
          </a:prstGeom>
          <a:noFill/>
        </p:spPr>
        <p:txBody>
          <a:bodyPr wrap="none" lIns="91440" tIns="45720" rIns="91440" bIns="45720">
            <a:spAutoFit/>
          </a:bodyPr>
          <a:lstStyle/>
          <a:p>
            <a:pPr algn="ctr"/>
            <a:r>
              <a:rPr lang="en-US" sz="5400" b="1">
                <a:ln w="10160">
                  <a:solidFill>
                    <a:srgbClr val="00B050"/>
                  </a:solidFill>
                  <a:prstDash val="solid"/>
                </a:ln>
                <a:solidFill>
                  <a:schemeClr val="bg1"/>
                </a:solidFill>
                <a:effectLst>
                  <a:glow rad="101600">
                    <a:schemeClr val="accent6">
                      <a:lumMod val="60000"/>
                      <a:lumOff val="40000"/>
                      <a:alpha val="60000"/>
                    </a:schemeClr>
                  </a:glow>
                  <a:outerShdw blurRad="38100" dist="22860" dir="5400000" algn="tl" rotWithShape="0">
                    <a:srgbClr val="000000">
                      <a:alpha val="30000"/>
                    </a:srgbClr>
                  </a:outerShdw>
                </a:effectLst>
              </a:rPr>
              <a:t>Xin </a:t>
            </a:r>
            <a:r>
              <a:rPr lang="en-US" sz="5400" b="1" err="1">
                <a:ln w="10160">
                  <a:solidFill>
                    <a:srgbClr val="00B050"/>
                  </a:solidFill>
                  <a:prstDash val="solid"/>
                </a:ln>
                <a:solidFill>
                  <a:schemeClr val="bg1"/>
                </a:solidFill>
                <a:effectLst>
                  <a:glow rad="101600">
                    <a:schemeClr val="accent6">
                      <a:lumMod val="60000"/>
                      <a:lumOff val="40000"/>
                      <a:alpha val="60000"/>
                    </a:schemeClr>
                  </a:glow>
                  <a:outerShdw blurRad="38100" dist="22860" dir="5400000" algn="tl" rotWithShape="0">
                    <a:srgbClr val="000000">
                      <a:alpha val="30000"/>
                    </a:srgbClr>
                  </a:outerShdw>
                </a:effectLst>
              </a:rPr>
              <a:t>Cảm</a:t>
            </a:r>
            <a:r>
              <a:rPr lang="en-US" sz="5400" b="1">
                <a:ln w="10160">
                  <a:solidFill>
                    <a:srgbClr val="00B050"/>
                  </a:solidFill>
                  <a:prstDash val="solid"/>
                </a:ln>
                <a:solidFill>
                  <a:schemeClr val="bg1"/>
                </a:solidFill>
                <a:effectLst>
                  <a:glow rad="101600">
                    <a:schemeClr val="accent6">
                      <a:lumMod val="60000"/>
                      <a:lumOff val="40000"/>
                      <a:alpha val="60000"/>
                    </a:schemeClr>
                  </a:glow>
                  <a:outerShdw blurRad="38100" dist="22860" dir="5400000" algn="tl" rotWithShape="0">
                    <a:srgbClr val="000000">
                      <a:alpha val="30000"/>
                    </a:srgbClr>
                  </a:outerShdw>
                </a:effectLst>
              </a:rPr>
              <a:t> </a:t>
            </a:r>
            <a:r>
              <a:rPr lang="vi-VN" sz="5400" b="1">
                <a:ln w="10160">
                  <a:solidFill>
                    <a:srgbClr val="00B050"/>
                  </a:solidFill>
                  <a:prstDash val="solid"/>
                </a:ln>
                <a:solidFill>
                  <a:schemeClr val="bg1"/>
                </a:solidFill>
                <a:effectLst>
                  <a:glow rad="101600">
                    <a:schemeClr val="accent6">
                      <a:lumMod val="60000"/>
                      <a:lumOff val="40000"/>
                      <a:alpha val="60000"/>
                    </a:schemeClr>
                  </a:glow>
                  <a:outerShdw blurRad="38100" dist="22860" dir="5400000" algn="tl" rotWithShape="0">
                    <a:srgbClr val="000000">
                      <a:alpha val="30000"/>
                    </a:srgbClr>
                  </a:outerShdw>
                </a:effectLst>
              </a:rPr>
              <a:t>Ơ</a:t>
            </a:r>
            <a:r>
              <a:rPr lang="en-US" sz="5400" b="1">
                <a:ln w="10160">
                  <a:solidFill>
                    <a:srgbClr val="00B050"/>
                  </a:solidFill>
                  <a:prstDash val="solid"/>
                </a:ln>
                <a:solidFill>
                  <a:schemeClr val="bg1"/>
                </a:solidFill>
                <a:effectLst>
                  <a:glow rad="101600">
                    <a:schemeClr val="accent6">
                      <a:lumMod val="60000"/>
                      <a:lumOff val="40000"/>
                      <a:alpha val="60000"/>
                    </a:schemeClr>
                  </a:glow>
                  <a:outerShdw blurRad="38100" dist="22860" dir="5400000" algn="tl" rotWithShape="0">
                    <a:srgbClr val="000000">
                      <a:alpha val="30000"/>
                    </a:srgbClr>
                  </a:outerShdw>
                </a:effectLst>
              </a:rPr>
              <a:t>n</a:t>
            </a:r>
          </a:p>
        </p:txBody>
      </p:sp>
    </p:spTree>
    <p:extLst>
      <p:ext uri="{BB962C8B-B14F-4D97-AF65-F5344CB8AC3E}">
        <p14:creationId xmlns:p14="http://schemas.microsoft.com/office/powerpoint/2010/main" val="226256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2" presetClass="entr" presetSubtype="4"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750" fill="hold"/>
                                        <p:tgtEl>
                                          <p:spTgt spid="6"/>
                                        </p:tgtEl>
                                        <p:attrNameLst>
                                          <p:attrName>ppt_x</p:attrName>
                                        </p:attrNameLst>
                                      </p:cBhvr>
                                      <p:tavLst>
                                        <p:tav tm="0">
                                          <p:val>
                                            <p:strVal val="#ppt_x"/>
                                          </p:val>
                                        </p:tav>
                                        <p:tav tm="100000">
                                          <p:val>
                                            <p:strVal val="#ppt_x"/>
                                          </p:val>
                                        </p:tav>
                                      </p:tavLst>
                                    </p:anim>
                                    <p:anim calcmode="lin" valueType="num">
                                      <p:cBhvr additive="base">
                                        <p:cTn id="14"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1F5DAC-99E7-40F5-99C3-F8F7004DE804}"/>
              </a:ext>
            </a:extLst>
          </p:cNvPr>
          <p:cNvSpPr>
            <a:spLocks noGrp="1"/>
          </p:cNvSpPr>
          <p:nvPr>
            <p:ph type="title"/>
          </p:nvPr>
        </p:nvSpPr>
        <p:spPr/>
        <p:txBody>
          <a:bodyPr/>
          <a:lstStyle/>
          <a:p>
            <a:r>
              <a:rPr lang="en-US"/>
              <a:t>S</a:t>
            </a:r>
            <a:r>
              <a:rPr lang="vi-VN"/>
              <a:t>ơ</a:t>
            </a:r>
            <a:r>
              <a:rPr lang="en-US"/>
              <a:t> </a:t>
            </a:r>
            <a:r>
              <a:rPr lang="en-US" err="1"/>
              <a:t>đồ</a:t>
            </a:r>
            <a:r>
              <a:rPr lang="en-US"/>
              <a:t> </a:t>
            </a:r>
            <a:r>
              <a:rPr lang="en-US" err="1"/>
              <a:t>hệ</a:t>
            </a:r>
            <a:r>
              <a:rPr lang="en-US"/>
              <a:t> </a:t>
            </a:r>
            <a:r>
              <a:rPr lang="en-US" err="1"/>
              <a:t>thống</a:t>
            </a:r>
            <a:r>
              <a:rPr lang="en-US"/>
              <a:t> </a:t>
            </a:r>
            <a:r>
              <a:rPr lang="en-US" err="1"/>
              <a:t>quản</a:t>
            </a:r>
            <a:r>
              <a:rPr lang="en-US"/>
              <a:t> </a:t>
            </a:r>
            <a:r>
              <a:rPr lang="en-US" err="1"/>
              <a:t>lý</a:t>
            </a:r>
            <a:r>
              <a:rPr lang="en-US"/>
              <a:t> </a:t>
            </a:r>
            <a:r>
              <a:rPr lang="en-US" err="1"/>
              <a:t>điện</a:t>
            </a:r>
            <a:r>
              <a:rPr lang="en-US"/>
              <a:t> </a:t>
            </a:r>
            <a:r>
              <a:rPr lang="en-US" err="1"/>
              <a:t>tử</a:t>
            </a:r>
            <a:endParaRPr lang="en-US"/>
          </a:p>
        </p:txBody>
      </p:sp>
      <p:sp>
        <p:nvSpPr>
          <p:cNvPr id="2" name="Footer Placeholder 1">
            <a:extLst>
              <a:ext uri="{FF2B5EF4-FFF2-40B4-BE49-F238E27FC236}">
                <a16:creationId xmlns:a16="http://schemas.microsoft.com/office/drawing/2014/main" id="{38BE6CCA-2F9E-4F8E-80BD-A10ED887A955}"/>
              </a:ext>
            </a:extLst>
          </p:cNvPr>
          <p:cNvSpPr>
            <a:spLocks noGrp="1"/>
          </p:cNvSpPr>
          <p:nvPr>
            <p:ph type="ftr" sz="quarter" idx="11"/>
          </p:nvPr>
        </p:nvSpPr>
        <p:spPr/>
        <p:txBody>
          <a:bodyPr/>
          <a:lstStyle/>
          <a:p>
            <a:r>
              <a:rPr lang="vi-VN"/>
              <a:t>Trình bày: Vương Thu Linh</a:t>
            </a:r>
            <a:endParaRPr lang="en-US"/>
          </a:p>
        </p:txBody>
      </p:sp>
      <p:sp>
        <p:nvSpPr>
          <p:cNvPr id="3" name="Slide Number Placeholder 2">
            <a:extLst>
              <a:ext uri="{FF2B5EF4-FFF2-40B4-BE49-F238E27FC236}">
                <a16:creationId xmlns:a16="http://schemas.microsoft.com/office/drawing/2014/main" id="{8BB6B585-B9A4-4AA8-8504-B9D6FDCBB9B0}"/>
              </a:ext>
            </a:extLst>
          </p:cNvPr>
          <p:cNvSpPr>
            <a:spLocks noGrp="1"/>
          </p:cNvSpPr>
          <p:nvPr>
            <p:ph type="sldNum" sz="quarter" idx="12"/>
          </p:nvPr>
        </p:nvSpPr>
        <p:spPr/>
        <p:txBody>
          <a:bodyPr/>
          <a:lstStyle/>
          <a:p>
            <a:fld id="{CC085893-52E8-48FC-ACCB-0A234350E4CF}" type="slidenum">
              <a:rPr lang="en-US" smtClean="0"/>
              <a:t>19</a:t>
            </a:fld>
            <a:endParaRPr lang="en-US"/>
          </a:p>
        </p:txBody>
      </p:sp>
      <p:pic>
        <p:nvPicPr>
          <p:cNvPr id="6" name="Picture 5">
            <a:extLst>
              <a:ext uri="{FF2B5EF4-FFF2-40B4-BE49-F238E27FC236}">
                <a16:creationId xmlns:a16="http://schemas.microsoft.com/office/drawing/2014/main" id="{3E0F87E2-0991-4AE0-AD75-BE358E97B6C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84234" y="1905001"/>
            <a:ext cx="6336652" cy="4230808"/>
          </a:xfrm>
          <a:prstGeom prst="rect">
            <a:avLst/>
          </a:prstGeom>
          <a:noFill/>
        </p:spPr>
      </p:pic>
    </p:spTree>
    <p:extLst>
      <p:ext uri="{BB962C8B-B14F-4D97-AF65-F5344CB8AC3E}">
        <p14:creationId xmlns:p14="http://schemas.microsoft.com/office/powerpoint/2010/main" val="3779198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ECFC-BFF4-406C-9894-E9A9239C2F2D}"/>
              </a:ext>
            </a:extLst>
          </p:cNvPr>
          <p:cNvSpPr>
            <a:spLocks noGrp="1"/>
          </p:cNvSpPr>
          <p:nvPr>
            <p:ph type="title"/>
          </p:nvPr>
        </p:nvSpPr>
        <p:spPr/>
        <p:txBody>
          <a:bodyPr/>
          <a:lstStyle/>
          <a:p>
            <a:r>
              <a:rPr lang="en-US" err="1"/>
              <a:t>Nội</a:t>
            </a:r>
            <a:r>
              <a:rPr lang="en-US"/>
              <a:t> dung</a:t>
            </a:r>
          </a:p>
        </p:txBody>
      </p:sp>
      <p:sp>
        <p:nvSpPr>
          <p:cNvPr id="3" name="Content Placeholder 2">
            <a:extLst>
              <a:ext uri="{FF2B5EF4-FFF2-40B4-BE49-F238E27FC236}">
                <a16:creationId xmlns:a16="http://schemas.microsoft.com/office/drawing/2014/main" id="{EDF5B16C-2A80-4871-9578-60FDAF7DEA67}"/>
              </a:ext>
            </a:extLst>
          </p:cNvPr>
          <p:cNvSpPr>
            <a:spLocks noGrp="1"/>
          </p:cNvSpPr>
          <p:nvPr>
            <p:ph idx="1"/>
          </p:nvPr>
        </p:nvSpPr>
        <p:spPr/>
        <p:txBody>
          <a:bodyPr/>
          <a:lstStyle/>
          <a:p>
            <a:r>
              <a:rPr lang="en-US" err="1"/>
              <a:t>Mục</a:t>
            </a:r>
            <a:r>
              <a:rPr lang="en-US"/>
              <a:t> </a:t>
            </a:r>
            <a:r>
              <a:rPr lang="en-US" err="1"/>
              <a:t>đích</a:t>
            </a:r>
            <a:endParaRPr lang="en-US"/>
          </a:p>
          <a:p>
            <a:r>
              <a:rPr lang="en-US" err="1"/>
              <a:t>Tính</a:t>
            </a:r>
            <a:r>
              <a:rPr lang="en-US"/>
              <a:t> </a:t>
            </a:r>
            <a:r>
              <a:rPr lang="en-US" err="1"/>
              <a:t>mới</a:t>
            </a:r>
            <a:r>
              <a:rPr lang="en-US"/>
              <a:t> – </a:t>
            </a:r>
            <a:r>
              <a:rPr lang="en-US" err="1"/>
              <a:t>Tính</a:t>
            </a:r>
            <a:r>
              <a:rPr lang="en-US"/>
              <a:t> </a:t>
            </a:r>
            <a:r>
              <a:rPr lang="en-US" err="1"/>
              <a:t>sáng</a:t>
            </a:r>
            <a:r>
              <a:rPr lang="en-US"/>
              <a:t> </a:t>
            </a:r>
            <a:r>
              <a:rPr lang="en-US" err="1"/>
              <a:t>tạo</a:t>
            </a:r>
            <a:endParaRPr lang="en-US"/>
          </a:p>
          <a:p>
            <a:r>
              <a:rPr lang="en-US" err="1"/>
              <a:t>Kết</a:t>
            </a:r>
            <a:r>
              <a:rPr lang="en-US"/>
              <a:t> </a:t>
            </a:r>
            <a:r>
              <a:rPr lang="en-US" err="1"/>
              <a:t>quả</a:t>
            </a:r>
            <a:r>
              <a:rPr lang="en-US"/>
              <a:t> </a:t>
            </a:r>
            <a:r>
              <a:rPr lang="en-US" err="1"/>
              <a:t>thu</a:t>
            </a:r>
            <a:r>
              <a:rPr lang="en-US"/>
              <a:t> đ</a:t>
            </a:r>
            <a:r>
              <a:rPr lang="vi-VN"/>
              <a:t>ư</a:t>
            </a:r>
            <a:r>
              <a:rPr lang="en-US" err="1"/>
              <a:t>ợc</a:t>
            </a:r>
            <a:endParaRPr lang="en-US"/>
          </a:p>
          <a:p>
            <a:r>
              <a:rPr lang="en-US"/>
              <a:t>Trang </a:t>
            </a:r>
            <a:r>
              <a:rPr lang="en-US" err="1"/>
              <a:t>thiết</a:t>
            </a:r>
            <a:r>
              <a:rPr lang="en-US"/>
              <a:t> </a:t>
            </a:r>
            <a:r>
              <a:rPr lang="en-US" err="1"/>
              <a:t>bị</a:t>
            </a:r>
            <a:r>
              <a:rPr lang="en-US"/>
              <a:t> – </a:t>
            </a:r>
            <a:r>
              <a:rPr lang="en-US" err="1"/>
              <a:t>Đối</a:t>
            </a:r>
            <a:r>
              <a:rPr lang="en-US"/>
              <a:t> </a:t>
            </a:r>
            <a:r>
              <a:rPr lang="en-US" err="1"/>
              <a:t>tác</a:t>
            </a:r>
            <a:r>
              <a:rPr lang="en-US"/>
              <a:t> </a:t>
            </a:r>
            <a:r>
              <a:rPr lang="en-US" err="1"/>
              <a:t>liên</a:t>
            </a:r>
            <a:r>
              <a:rPr lang="en-US"/>
              <a:t> </a:t>
            </a:r>
            <a:r>
              <a:rPr lang="en-US" err="1"/>
              <a:t>kết</a:t>
            </a:r>
            <a:endParaRPr lang="en-US"/>
          </a:p>
          <a:p>
            <a:r>
              <a:rPr lang="en-US" err="1"/>
              <a:t>Các</a:t>
            </a:r>
            <a:r>
              <a:rPr lang="en-US"/>
              <a:t> </a:t>
            </a:r>
            <a:r>
              <a:rPr lang="en-US" err="1"/>
              <a:t>giai</a:t>
            </a:r>
            <a:r>
              <a:rPr lang="en-US"/>
              <a:t> </a:t>
            </a:r>
            <a:r>
              <a:rPr lang="en-US" err="1"/>
              <a:t>đoạn</a:t>
            </a:r>
            <a:r>
              <a:rPr lang="en-US"/>
              <a:t> </a:t>
            </a:r>
            <a:r>
              <a:rPr lang="en-US" err="1"/>
              <a:t>triển</a:t>
            </a:r>
            <a:r>
              <a:rPr lang="en-US"/>
              <a:t> </a:t>
            </a:r>
            <a:r>
              <a:rPr lang="en-US" err="1"/>
              <a:t>khai</a:t>
            </a:r>
            <a:endParaRPr lang="en-US"/>
          </a:p>
          <a:p>
            <a:endParaRPr lang="en-US"/>
          </a:p>
          <a:p>
            <a:endParaRPr lang="en-US"/>
          </a:p>
        </p:txBody>
      </p:sp>
      <p:sp>
        <p:nvSpPr>
          <p:cNvPr id="4" name="Footer Placeholder 3">
            <a:extLst>
              <a:ext uri="{FF2B5EF4-FFF2-40B4-BE49-F238E27FC236}">
                <a16:creationId xmlns:a16="http://schemas.microsoft.com/office/drawing/2014/main" id="{79C1BC8D-F778-4488-ABFE-1CE75C59FF0A}"/>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E874BF05-7C8F-47AF-A018-6061112360F9}"/>
              </a:ext>
            </a:extLst>
          </p:cNvPr>
          <p:cNvSpPr>
            <a:spLocks noGrp="1"/>
          </p:cNvSpPr>
          <p:nvPr>
            <p:ph type="sldNum" sz="quarter" idx="12"/>
          </p:nvPr>
        </p:nvSpPr>
        <p:spPr/>
        <p:txBody>
          <a:bodyPr/>
          <a:lstStyle/>
          <a:p>
            <a:fld id="{CC085893-52E8-48FC-ACCB-0A234350E4CF}" type="slidenum">
              <a:rPr lang="en-US" smtClean="0"/>
              <a:t>2</a:t>
            </a:fld>
            <a:endParaRPr lang="en-US"/>
          </a:p>
        </p:txBody>
      </p:sp>
    </p:spTree>
    <p:extLst>
      <p:ext uri="{BB962C8B-B14F-4D97-AF65-F5344CB8AC3E}">
        <p14:creationId xmlns:p14="http://schemas.microsoft.com/office/powerpoint/2010/main" val="225729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4D55-3408-4F1C-831A-2AEE69478E23}"/>
              </a:ext>
            </a:extLst>
          </p:cNvPr>
          <p:cNvSpPr>
            <a:spLocks noGrp="1"/>
          </p:cNvSpPr>
          <p:nvPr>
            <p:ph type="title"/>
          </p:nvPr>
        </p:nvSpPr>
        <p:spPr/>
        <p:txBody>
          <a:bodyPr/>
          <a:lstStyle/>
          <a:p>
            <a:r>
              <a:rPr lang="en-US" err="1"/>
              <a:t>Mục</a:t>
            </a:r>
            <a:r>
              <a:rPr lang="en-US"/>
              <a:t> </a:t>
            </a:r>
            <a:r>
              <a:rPr lang="en-US" err="1"/>
              <a:t>đích</a:t>
            </a:r>
            <a:endParaRPr lang="en-US"/>
          </a:p>
        </p:txBody>
      </p:sp>
      <p:sp>
        <p:nvSpPr>
          <p:cNvPr id="3" name="Text Placeholder 2">
            <a:extLst>
              <a:ext uri="{FF2B5EF4-FFF2-40B4-BE49-F238E27FC236}">
                <a16:creationId xmlns:a16="http://schemas.microsoft.com/office/drawing/2014/main" id="{6D919EBB-8BA3-4D97-A3DA-0DDBC0CCB30B}"/>
              </a:ext>
            </a:extLst>
          </p:cNvPr>
          <p:cNvSpPr>
            <a:spLocks noGrp="1"/>
          </p:cNvSpPr>
          <p:nvPr>
            <p:ph type="body" idx="1"/>
          </p:nvPr>
        </p:nvSpPr>
        <p:spPr/>
        <p:txBody>
          <a:bodyPr>
            <a:normAutofit/>
          </a:bodyPr>
          <a:lstStyle/>
          <a:p>
            <a:r>
              <a:rPr lang="en-US" err="1"/>
              <a:t>Tiền</a:t>
            </a:r>
            <a:r>
              <a:rPr lang="en-US"/>
              <a:t> </a:t>
            </a:r>
            <a:r>
              <a:rPr lang="en-US" err="1"/>
              <a:t>mặt</a:t>
            </a:r>
            <a:r>
              <a:rPr lang="en-US"/>
              <a:t> </a:t>
            </a:r>
            <a:r>
              <a:rPr lang="en-US" err="1"/>
              <a:t>và</a:t>
            </a:r>
            <a:r>
              <a:rPr lang="en-US"/>
              <a:t> </a:t>
            </a:r>
            <a:r>
              <a:rPr lang="en-US" err="1"/>
              <a:t>ph</a:t>
            </a:r>
            <a:r>
              <a:rPr lang="vi-VN"/>
              <a:t>ư</a:t>
            </a:r>
            <a:r>
              <a:rPr lang="en-US" err="1"/>
              <a:t>ơng</a:t>
            </a:r>
            <a:r>
              <a:rPr lang="en-US"/>
              <a:t> </a:t>
            </a:r>
            <a:r>
              <a:rPr lang="en-US" err="1"/>
              <a:t>thức</a:t>
            </a:r>
            <a:r>
              <a:rPr lang="en-US"/>
              <a:t> </a:t>
            </a:r>
            <a:r>
              <a:rPr lang="en-US" err="1"/>
              <a:t>thanh</a:t>
            </a:r>
            <a:r>
              <a:rPr lang="en-US"/>
              <a:t> </a:t>
            </a:r>
            <a:r>
              <a:rPr lang="en-US" err="1"/>
              <a:t>toán</a:t>
            </a:r>
            <a:r>
              <a:rPr lang="en-US"/>
              <a:t> </a:t>
            </a:r>
            <a:r>
              <a:rPr lang="en-US" err="1"/>
              <a:t>mới</a:t>
            </a:r>
            <a:endParaRPr lang="en-US"/>
          </a:p>
          <a:p>
            <a:r>
              <a:rPr lang="en-US" err="1"/>
              <a:t>Thực</a:t>
            </a:r>
            <a:r>
              <a:rPr lang="en-US"/>
              <a:t> </a:t>
            </a:r>
            <a:r>
              <a:rPr lang="en-US" err="1"/>
              <a:t>trạng</a:t>
            </a:r>
            <a:r>
              <a:rPr lang="en-US"/>
              <a:t> </a:t>
            </a:r>
            <a:r>
              <a:rPr lang="en-US" err="1"/>
              <a:t>tại</a:t>
            </a:r>
            <a:r>
              <a:rPr lang="en-US"/>
              <a:t> </a:t>
            </a:r>
            <a:r>
              <a:rPr lang="en-US" err="1"/>
              <a:t>bệnh</a:t>
            </a:r>
            <a:r>
              <a:rPr lang="en-US"/>
              <a:t> </a:t>
            </a:r>
            <a:r>
              <a:rPr lang="en-US" err="1"/>
              <a:t>viện</a:t>
            </a:r>
            <a:endParaRPr lang="en-US"/>
          </a:p>
          <a:p>
            <a:endParaRPr lang="en-US"/>
          </a:p>
        </p:txBody>
      </p:sp>
      <p:sp>
        <p:nvSpPr>
          <p:cNvPr id="4" name="Footer Placeholder 3">
            <a:extLst>
              <a:ext uri="{FF2B5EF4-FFF2-40B4-BE49-F238E27FC236}">
                <a16:creationId xmlns:a16="http://schemas.microsoft.com/office/drawing/2014/main" id="{9909ADF7-D451-40AF-9C91-5564DAFD95EA}"/>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FE76BE5D-F175-46FE-BDE3-48263DC1B25A}"/>
              </a:ext>
            </a:extLst>
          </p:cNvPr>
          <p:cNvSpPr>
            <a:spLocks noGrp="1"/>
          </p:cNvSpPr>
          <p:nvPr>
            <p:ph type="sldNum" sz="quarter" idx="12"/>
          </p:nvPr>
        </p:nvSpPr>
        <p:spPr/>
        <p:txBody>
          <a:bodyPr/>
          <a:lstStyle/>
          <a:p>
            <a:fld id="{CC085893-52E8-48FC-ACCB-0A234350E4CF}" type="slidenum">
              <a:rPr lang="en-US" smtClean="0"/>
              <a:t>3</a:t>
            </a:fld>
            <a:endParaRPr lang="en-US"/>
          </a:p>
        </p:txBody>
      </p:sp>
      <p:pic>
        <p:nvPicPr>
          <p:cNvPr id="7" name="Picture 6">
            <a:extLst>
              <a:ext uri="{FF2B5EF4-FFF2-40B4-BE49-F238E27FC236}">
                <a16:creationId xmlns:a16="http://schemas.microsoft.com/office/drawing/2014/main" id="{B759F4FE-E012-4042-9796-DB34286325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461" y="1697775"/>
            <a:ext cx="1047750" cy="1095375"/>
          </a:xfrm>
          <a:prstGeom prst="rect">
            <a:avLst/>
          </a:prstGeom>
        </p:spPr>
      </p:pic>
    </p:spTree>
    <p:extLst>
      <p:ext uri="{BB962C8B-B14F-4D97-AF65-F5344CB8AC3E}">
        <p14:creationId xmlns:p14="http://schemas.microsoft.com/office/powerpoint/2010/main" val="2665840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4D55-3408-4F1C-831A-2AEE69478E23}"/>
              </a:ext>
            </a:extLst>
          </p:cNvPr>
          <p:cNvSpPr>
            <a:spLocks noGrp="1"/>
          </p:cNvSpPr>
          <p:nvPr>
            <p:ph type="title"/>
          </p:nvPr>
        </p:nvSpPr>
        <p:spPr/>
        <p:txBody>
          <a:bodyPr/>
          <a:lstStyle/>
          <a:p>
            <a:r>
              <a:rPr lang="en-US" err="1"/>
              <a:t>Mục</a:t>
            </a:r>
            <a:r>
              <a:rPr lang="en-US"/>
              <a:t> </a:t>
            </a:r>
            <a:r>
              <a:rPr lang="en-US" err="1"/>
              <a:t>đích</a:t>
            </a:r>
            <a:br>
              <a:rPr lang="en-US"/>
            </a:br>
            <a:r>
              <a:rPr lang="en-US" err="1"/>
              <a:t>Tiền</a:t>
            </a:r>
            <a:r>
              <a:rPr lang="en-US"/>
              <a:t> </a:t>
            </a:r>
            <a:r>
              <a:rPr lang="en-US" err="1"/>
              <a:t>mặt</a:t>
            </a:r>
            <a:r>
              <a:rPr lang="en-US"/>
              <a:t> </a:t>
            </a:r>
            <a:r>
              <a:rPr lang="en-US" err="1"/>
              <a:t>và</a:t>
            </a:r>
            <a:r>
              <a:rPr lang="en-US"/>
              <a:t> </a:t>
            </a:r>
            <a:r>
              <a:rPr lang="en-US" err="1"/>
              <a:t>ph</a:t>
            </a:r>
            <a:r>
              <a:rPr lang="vi-VN"/>
              <a:t>ư</a:t>
            </a:r>
            <a:r>
              <a:rPr lang="en-US" err="1"/>
              <a:t>ơng</a:t>
            </a:r>
            <a:r>
              <a:rPr lang="en-US"/>
              <a:t> </a:t>
            </a:r>
            <a:r>
              <a:rPr lang="en-US" err="1"/>
              <a:t>thức</a:t>
            </a:r>
            <a:r>
              <a:rPr lang="en-US"/>
              <a:t> </a:t>
            </a:r>
            <a:r>
              <a:rPr lang="en-US" err="1"/>
              <a:t>thanh</a:t>
            </a:r>
            <a:r>
              <a:rPr lang="en-US"/>
              <a:t> </a:t>
            </a:r>
            <a:r>
              <a:rPr lang="en-US" err="1"/>
              <a:t>toán</a:t>
            </a:r>
            <a:r>
              <a:rPr lang="en-US"/>
              <a:t> </a:t>
            </a:r>
            <a:r>
              <a:rPr lang="en-US" err="1"/>
              <a:t>mới</a:t>
            </a:r>
            <a:endParaRPr lang="en-US"/>
          </a:p>
        </p:txBody>
      </p:sp>
      <p:sp>
        <p:nvSpPr>
          <p:cNvPr id="3" name="Text Placeholder 2">
            <a:extLst>
              <a:ext uri="{FF2B5EF4-FFF2-40B4-BE49-F238E27FC236}">
                <a16:creationId xmlns:a16="http://schemas.microsoft.com/office/drawing/2014/main" id="{6D919EBB-8BA3-4D97-A3DA-0DDBC0CCB30B}"/>
              </a:ext>
            </a:extLst>
          </p:cNvPr>
          <p:cNvSpPr>
            <a:spLocks noGrp="1"/>
          </p:cNvSpPr>
          <p:nvPr>
            <p:ph idx="1"/>
          </p:nvPr>
        </p:nvSpPr>
        <p:spPr/>
        <p:txBody>
          <a:bodyPr>
            <a:normAutofit/>
          </a:bodyPr>
          <a:lstStyle/>
          <a:p>
            <a:r>
              <a:rPr lang="en-US" err="1"/>
              <a:t>Tiền</a:t>
            </a:r>
            <a:r>
              <a:rPr lang="en-US"/>
              <a:t> </a:t>
            </a:r>
            <a:r>
              <a:rPr lang="en-US" err="1"/>
              <a:t>mặt</a:t>
            </a:r>
            <a:r>
              <a:rPr lang="en-US"/>
              <a:t> </a:t>
            </a:r>
            <a:r>
              <a:rPr lang="en-US" err="1"/>
              <a:t>xuất</a:t>
            </a:r>
            <a:r>
              <a:rPr lang="en-US"/>
              <a:t> </a:t>
            </a:r>
            <a:r>
              <a:rPr lang="en-US" err="1"/>
              <a:t>hiện</a:t>
            </a:r>
            <a:r>
              <a:rPr lang="en-US"/>
              <a:t> </a:t>
            </a:r>
            <a:r>
              <a:rPr lang="en-US" err="1"/>
              <a:t>trong</a:t>
            </a:r>
            <a:r>
              <a:rPr lang="en-US"/>
              <a:t> l</a:t>
            </a:r>
            <a:r>
              <a:rPr lang="vi-VN"/>
              <a:t>ư</a:t>
            </a:r>
            <a:r>
              <a:rPr lang="en-US"/>
              <a:t>u </a:t>
            </a:r>
            <a:r>
              <a:rPr lang="en-US" err="1"/>
              <a:t>thông</a:t>
            </a:r>
            <a:r>
              <a:rPr lang="en-US"/>
              <a:t> </a:t>
            </a:r>
            <a:r>
              <a:rPr lang="en-US" err="1"/>
              <a:t>hàng</a:t>
            </a:r>
            <a:r>
              <a:rPr lang="en-US"/>
              <a:t> </a:t>
            </a:r>
            <a:r>
              <a:rPr lang="en-US" err="1"/>
              <a:t>hóa</a:t>
            </a:r>
            <a:r>
              <a:rPr lang="en-US"/>
              <a:t>, </a:t>
            </a:r>
            <a:r>
              <a:rPr lang="en-US" err="1"/>
              <a:t>giải</a:t>
            </a:r>
            <a:r>
              <a:rPr lang="en-US"/>
              <a:t> </a:t>
            </a:r>
            <a:r>
              <a:rPr lang="en-US" err="1"/>
              <a:t>quyết</a:t>
            </a:r>
            <a:r>
              <a:rPr lang="en-US"/>
              <a:t> </a:t>
            </a:r>
            <a:r>
              <a:rPr lang="en-US" err="1"/>
              <a:t>các</a:t>
            </a:r>
            <a:r>
              <a:rPr lang="en-US"/>
              <a:t> </a:t>
            </a:r>
            <a:r>
              <a:rPr lang="en-US" err="1"/>
              <a:t>vấn</a:t>
            </a:r>
            <a:r>
              <a:rPr lang="en-US"/>
              <a:t> </a:t>
            </a:r>
            <a:r>
              <a:rPr lang="en-US" err="1"/>
              <a:t>đề</a:t>
            </a:r>
            <a:r>
              <a:rPr lang="en-US"/>
              <a:t> </a:t>
            </a:r>
            <a:r>
              <a:rPr lang="en-US" err="1"/>
              <a:t>trong</a:t>
            </a:r>
            <a:r>
              <a:rPr lang="en-US"/>
              <a:t> </a:t>
            </a:r>
            <a:r>
              <a:rPr lang="en-US" err="1"/>
              <a:t>trao</a:t>
            </a:r>
            <a:r>
              <a:rPr lang="en-US"/>
              <a:t> </a:t>
            </a:r>
            <a:r>
              <a:rPr lang="en-US" err="1"/>
              <a:t>đổi</a:t>
            </a:r>
            <a:r>
              <a:rPr lang="en-US"/>
              <a:t> </a:t>
            </a:r>
            <a:r>
              <a:rPr lang="en-US" err="1"/>
              <a:t>mua</a:t>
            </a:r>
            <a:r>
              <a:rPr lang="en-US"/>
              <a:t> </a:t>
            </a:r>
            <a:r>
              <a:rPr lang="en-US" err="1"/>
              <a:t>bán</a:t>
            </a:r>
            <a:r>
              <a:rPr lang="en-US"/>
              <a:t>.</a:t>
            </a:r>
          </a:p>
          <a:p>
            <a:r>
              <a:rPr lang="en-US" err="1"/>
              <a:t>Với</a:t>
            </a:r>
            <a:r>
              <a:rPr lang="en-US"/>
              <a:t> </a:t>
            </a:r>
            <a:r>
              <a:rPr lang="en-US" err="1"/>
              <a:t>sự</a:t>
            </a:r>
            <a:r>
              <a:rPr lang="en-US"/>
              <a:t> </a:t>
            </a:r>
            <a:r>
              <a:rPr lang="en-US" err="1"/>
              <a:t>phát</a:t>
            </a:r>
            <a:r>
              <a:rPr lang="en-US"/>
              <a:t> </a:t>
            </a:r>
            <a:r>
              <a:rPr lang="en-US" err="1"/>
              <a:t>triển</a:t>
            </a:r>
            <a:r>
              <a:rPr lang="en-US"/>
              <a:t> </a:t>
            </a:r>
            <a:r>
              <a:rPr lang="en-US" err="1"/>
              <a:t>của</a:t>
            </a:r>
            <a:r>
              <a:rPr lang="en-US"/>
              <a:t> khoa </a:t>
            </a:r>
            <a:r>
              <a:rPr lang="en-US" err="1"/>
              <a:t>học</a:t>
            </a:r>
            <a:r>
              <a:rPr lang="en-US"/>
              <a:t> – </a:t>
            </a:r>
            <a:r>
              <a:rPr lang="en-US" err="1"/>
              <a:t>kỹ</a:t>
            </a:r>
            <a:r>
              <a:rPr lang="en-US"/>
              <a:t> </a:t>
            </a:r>
            <a:r>
              <a:rPr lang="en-US" err="1"/>
              <a:t>thuật</a:t>
            </a:r>
            <a:r>
              <a:rPr lang="en-US"/>
              <a:t>, </a:t>
            </a:r>
            <a:r>
              <a:rPr lang="en-US" err="1"/>
              <a:t>tiền</a:t>
            </a:r>
            <a:r>
              <a:rPr lang="en-US"/>
              <a:t> </a:t>
            </a:r>
            <a:r>
              <a:rPr lang="en-US" err="1"/>
              <a:t>mặt</a:t>
            </a:r>
            <a:r>
              <a:rPr lang="en-US"/>
              <a:t> </a:t>
            </a:r>
            <a:r>
              <a:rPr lang="en-US" err="1"/>
              <a:t>đang</a:t>
            </a:r>
            <a:r>
              <a:rPr lang="en-US"/>
              <a:t> </a:t>
            </a:r>
            <a:r>
              <a:rPr lang="en-US" err="1"/>
              <a:t>dần</a:t>
            </a:r>
            <a:r>
              <a:rPr lang="en-US"/>
              <a:t> đ</a:t>
            </a:r>
            <a:r>
              <a:rPr lang="vi-VN"/>
              <a:t>ư</a:t>
            </a:r>
            <a:r>
              <a:rPr lang="en-US" err="1"/>
              <a:t>ợc</a:t>
            </a:r>
            <a:r>
              <a:rPr lang="en-US"/>
              <a:t> </a:t>
            </a:r>
            <a:r>
              <a:rPr lang="en-US" err="1"/>
              <a:t>thay</a:t>
            </a:r>
            <a:r>
              <a:rPr lang="en-US"/>
              <a:t> </a:t>
            </a:r>
            <a:r>
              <a:rPr lang="en-US" err="1"/>
              <a:t>thế</a:t>
            </a:r>
            <a:r>
              <a:rPr lang="en-US"/>
              <a:t> </a:t>
            </a:r>
            <a:r>
              <a:rPr lang="en-US" err="1"/>
              <a:t>bằng</a:t>
            </a:r>
            <a:r>
              <a:rPr lang="en-US"/>
              <a:t> </a:t>
            </a:r>
            <a:r>
              <a:rPr lang="en-US" err="1"/>
              <a:t>các</a:t>
            </a:r>
            <a:r>
              <a:rPr lang="en-US"/>
              <a:t> </a:t>
            </a:r>
            <a:r>
              <a:rPr lang="en-US" err="1"/>
              <a:t>hình</a:t>
            </a:r>
            <a:r>
              <a:rPr lang="en-US"/>
              <a:t> </a:t>
            </a:r>
            <a:r>
              <a:rPr lang="en-US" err="1"/>
              <a:t>thức</a:t>
            </a:r>
            <a:r>
              <a:rPr lang="en-US"/>
              <a:t> </a:t>
            </a:r>
            <a:r>
              <a:rPr lang="en-US" err="1"/>
              <a:t>thanh</a:t>
            </a:r>
            <a:r>
              <a:rPr lang="en-US"/>
              <a:t> </a:t>
            </a:r>
            <a:r>
              <a:rPr lang="en-US" err="1"/>
              <a:t>toán</a:t>
            </a:r>
            <a:r>
              <a:rPr lang="en-US"/>
              <a:t> </a:t>
            </a:r>
            <a:r>
              <a:rPr lang="en-US" err="1"/>
              <a:t>khác</a:t>
            </a:r>
            <a:r>
              <a:rPr lang="en-US"/>
              <a:t> </a:t>
            </a:r>
            <a:r>
              <a:rPr lang="vi-VN"/>
              <a:t>ư</a:t>
            </a:r>
            <a:r>
              <a:rPr lang="en-US"/>
              <a:t>u </a:t>
            </a:r>
            <a:r>
              <a:rPr lang="en-US" err="1"/>
              <a:t>việt</a:t>
            </a:r>
            <a:r>
              <a:rPr lang="en-US"/>
              <a:t> h</a:t>
            </a:r>
            <a:r>
              <a:rPr lang="vi-VN"/>
              <a:t>ơ</a:t>
            </a:r>
            <a:r>
              <a:rPr lang="en-US"/>
              <a:t>n.</a:t>
            </a:r>
          </a:p>
          <a:p>
            <a:pPr lvl="1"/>
            <a:r>
              <a:rPr lang="vi-VN"/>
              <a:t>Giao dịch nhanh chóng, thuận tiện</a:t>
            </a:r>
            <a:endParaRPr lang="en-US"/>
          </a:p>
          <a:p>
            <a:pPr lvl="1"/>
            <a:r>
              <a:rPr lang="en-US" err="1"/>
              <a:t>Dẽ</a:t>
            </a:r>
            <a:r>
              <a:rPr lang="en-US"/>
              <a:t> </a:t>
            </a:r>
            <a:r>
              <a:rPr lang="en-US" err="1"/>
              <a:t>dàng</a:t>
            </a:r>
            <a:r>
              <a:rPr lang="en-US"/>
              <a:t> </a:t>
            </a:r>
            <a:r>
              <a:rPr lang="en-US" err="1"/>
              <a:t>theo</a:t>
            </a:r>
            <a:r>
              <a:rPr lang="en-US"/>
              <a:t> </a:t>
            </a:r>
            <a:r>
              <a:rPr lang="en-US" err="1"/>
              <a:t>dõi</a:t>
            </a:r>
            <a:r>
              <a:rPr lang="en-US"/>
              <a:t> </a:t>
            </a:r>
            <a:r>
              <a:rPr lang="en-US" err="1"/>
              <a:t>và</a:t>
            </a:r>
            <a:r>
              <a:rPr lang="en-US"/>
              <a:t> </a:t>
            </a:r>
            <a:r>
              <a:rPr lang="en-US" err="1"/>
              <a:t>kiểm</a:t>
            </a:r>
            <a:r>
              <a:rPr lang="en-US"/>
              <a:t> </a:t>
            </a:r>
            <a:r>
              <a:rPr lang="en-US" err="1"/>
              <a:t>soát</a:t>
            </a:r>
            <a:endParaRPr lang="en-US"/>
          </a:p>
          <a:p>
            <a:pPr lvl="1"/>
            <a:r>
              <a:rPr lang="en-US"/>
              <a:t>G</a:t>
            </a:r>
            <a:r>
              <a:rPr lang="vi-VN"/>
              <a:t>iảm tải thất thoát và các rủi ro không mong muốn cho người sử dụng, đặc biệt đối với các sản phẩm, dịch vụ có giá trị lớn.</a:t>
            </a:r>
            <a:endParaRPr lang="en-US"/>
          </a:p>
        </p:txBody>
      </p:sp>
      <p:sp>
        <p:nvSpPr>
          <p:cNvPr id="4" name="Footer Placeholder 3">
            <a:extLst>
              <a:ext uri="{FF2B5EF4-FFF2-40B4-BE49-F238E27FC236}">
                <a16:creationId xmlns:a16="http://schemas.microsoft.com/office/drawing/2014/main" id="{9909ADF7-D451-40AF-9C91-5564DAFD95EA}"/>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FE76BE5D-F175-46FE-BDE3-48263DC1B25A}"/>
              </a:ext>
            </a:extLst>
          </p:cNvPr>
          <p:cNvSpPr>
            <a:spLocks noGrp="1"/>
          </p:cNvSpPr>
          <p:nvPr>
            <p:ph type="sldNum" sz="quarter" idx="12"/>
          </p:nvPr>
        </p:nvSpPr>
        <p:spPr/>
        <p:txBody>
          <a:bodyPr/>
          <a:lstStyle/>
          <a:p>
            <a:fld id="{CC085893-52E8-48FC-ACCB-0A234350E4CF}" type="slidenum">
              <a:rPr lang="en-US" smtClean="0"/>
              <a:t>4</a:t>
            </a:fld>
            <a:endParaRPr lang="en-US"/>
          </a:p>
        </p:txBody>
      </p:sp>
    </p:spTree>
    <p:extLst>
      <p:ext uri="{BB962C8B-B14F-4D97-AF65-F5344CB8AC3E}">
        <p14:creationId xmlns:p14="http://schemas.microsoft.com/office/powerpoint/2010/main" val="425444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4D55-3408-4F1C-831A-2AEE69478E23}"/>
              </a:ext>
            </a:extLst>
          </p:cNvPr>
          <p:cNvSpPr>
            <a:spLocks noGrp="1"/>
          </p:cNvSpPr>
          <p:nvPr>
            <p:ph type="title"/>
          </p:nvPr>
        </p:nvSpPr>
        <p:spPr/>
        <p:txBody>
          <a:bodyPr/>
          <a:lstStyle/>
          <a:p>
            <a:r>
              <a:rPr lang="en-US" err="1"/>
              <a:t>Mục</a:t>
            </a:r>
            <a:r>
              <a:rPr lang="en-US"/>
              <a:t> </a:t>
            </a:r>
            <a:r>
              <a:rPr lang="en-US" err="1"/>
              <a:t>đích</a:t>
            </a:r>
            <a:br>
              <a:rPr lang="en-US"/>
            </a:br>
            <a:r>
              <a:rPr lang="en-US" err="1"/>
              <a:t>Thực</a:t>
            </a:r>
            <a:r>
              <a:rPr lang="en-US"/>
              <a:t> </a:t>
            </a:r>
            <a:r>
              <a:rPr lang="en-US" err="1"/>
              <a:t>trạng</a:t>
            </a:r>
            <a:r>
              <a:rPr lang="en-US"/>
              <a:t> </a:t>
            </a:r>
            <a:r>
              <a:rPr lang="en-US" err="1"/>
              <a:t>tại</a:t>
            </a:r>
            <a:r>
              <a:rPr lang="en-US"/>
              <a:t> </a:t>
            </a:r>
            <a:r>
              <a:rPr lang="en-US" err="1"/>
              <a:t>bệnh</a:t>
            </a:r>
            <a:r>
              <a:rPr lang="en-US"/>
              <a:t> </a:t>
            </a:r>
            <a:r>
              <a:rPr lang="en-US" err="1"/>
              <a:t>viện</a:t>
            </a:r>
            <a:endParaRPr lang="en-US"/>
          </a:p>
        </p:txBody>
      </p:sp>
      <p:sp>
        <p:nvSpPr>
          <p:cNvPr id="3" name="Text Placeholder 2">
            <a:extLst>
              <a:ext uri="{FF2B5EF4-FFF2-40B4-BE49-F238E27FC236}">
                <a16:creationId xmlns:a16="http://schemas.microsoft.com/office/drawing/2014/main" id="{6D919EBB-8BA3-4D97-A3DA-0DDBC0CCB30B}"/>
              </a:ext>
            </a:extLst>
          </p:cNvPr>
          <p:cNvSpPr>
            <a:spLocks noGrp="1"/>
          </p:cNvSpPr>
          <p:nvPr>
            <p:ph idx="1"/>
          </p:nvPr>
        </p:nvSpPr>
        <p:spPr/>
        <p:txBody>
          <a:bodyPr>
            <a:normAutofit/>
          </a:bodyPr>
          <a:lstStyle/>
          <a:p>
            <a:r>
              <a:rPr lang="en-US" err="1"/>
              <a:t>Thực</a:t>
            </a:r>
            <a:r>
              <a:rPr lang="en-US"/>
              <a:t> </a:t>
            </a:r>
            <a:r>
              <a:rPr lang="en-US" err="1"/>
              <a:t>hiện</a:t>
            </a:r>
            <a:r>
              <a:rPr lang="en-US"/>
              <a:t> </a:t>
            </a:r>
            <a:r>
              <a:rPr lang="en-US" err="1"/>
              <a:t>theo</a:t>
            </a:r>
            <a:r>
              <a:rPr lang="en-US"/>
              <a:t> </a:t>
            </a:r>
            <a:r>
              <a:rPr lang="en-US" err="1"/>
              <a:t>đề</a:t>
            </a:r>
            <a:r>
              <a:rPr lang="en-US"/>
              <a:t> </a:t>
            </a:r>
            <a:r>
              <a:rPr lang="en-US" err="1"/>
              <a:t>án</a:t>
            </a:r>
            <a:r>
              <a:rPr lang="en-US"/>
              <a:t> </a:t>
            </a:r>
            <a:r>
              <a:rPr lang="en-US" err="1"/>
              <a:t>thanh</a:t>
            </a:r>
            <a:r>
              <a:rPr lang="en-US"/>
              <a:t> </a:t>
            </a:r>
            <a:r>
              <a:rPr lang="en-US" err="1"/>
              <a:t>toán</a:t>
            </a:r>
            <a:r>
              <a:rPr lang="en-US"/>
              <a:t> </a:t>
            </a:r>
            <a:r>
              <a:rPr lang="en-US" err="1"/>
              <a:t>không</a:t>
            </a:r>
            <a:r>
              <a:rPr lang="en-US"/>
              <a:t> dùng </a:t>
            </a:r>
            <a:r>
              <a:rPr lang="en-US" err="1"/>
              <a:t>tiền</a:t>
            </a:r>
            <a:r>
              <a:rPr lang="en-US"/>
              <a:t> </a:t>
            </a:r>
            <a:r>
              <a:rPr lang="en-US" err="1"/>
              <a:t>mặt</a:t>
            </a:r>
            <a:r>
              <a:rPr lang="en-US"/>
              <a:t> </a:t>
            </a:r>
            <a:r>
              <a:rPr lang="en-US" err="1"/>
              <a:t>của</a:t>
            </a:r>
            <a:r>
              <a:rPr lang="en-US"/>
              <a:t> </a:t>
            </a:r>
            <a:r>
              <a:rPr lang="en-US" err="1"/>
              <a:t>chính</a:t>
            </a:r>
            <a:r>
              <a:rPr lang="en-US"/>
              <a:t> </a:t>
            </a:r>
            <a:r>
              <a:rPr lang="en-US" err="1"/>
              <a:t>phủ</a:t>
            </a:r>
            <a:endParaRPr lang="en-US"/>
          </a:p>
          <a:p>
            <a:r>
              <a:rPr lang="vi-VN"/>
              <a:t>Bệnh viện Quân y 354 đã được đầu tư xây dựng toàn diện, với rất nhiều hệ thống trang thiết bị hiện đại</a:t>
            </a:r>
            <a:endParaRPr lang="en-US"/>
          </a:p>
          <a:p>
            <a:r>
              <a:rPr lang="en-US"/>
              <a:t>Tiếp </a:t>
            </a:r>
            <a:r>
              <a:rPr lang="en-US" err="1"/>
              <a:t>thu</a:t>
            </a:r>
            <a:r>
              <a:rPr lang="en-US"/>
              <a:t> </a:t>
            </a:r>
            <a:r>
              <a:rPr lang="en-US" err="1"/>
              <a:t>những</a:t>
            </a:r>
            <a:r>
              <a:rPr lang="en-US"/>
              <a:t> </a:t>
            </a:r>
            <a:r>
              <a:rPr lang="vi-VN"/>
              <a:t>mong muốn của người bệnh khi đi thanh toán, </a:t>
            </a:r>
            <a:r>
              <a:rPr lang="en-US" err="1"/>
              <a:t>và</a:t>
            </a:r>
            <a:r>
              <a:rPr lang="en-US"/>
              <a:t> </a:t>
            </a:r>
            <a:r>
              <a:rPr lang="vi-VN"/>
              <a:t>những mặt hạn chế trong quá trình thanh toán viện phí khi sử dụng tiền mặt</a:t>
            </a:r>
            <a:endParaRPr lang="en-US"/>
          </a:p>
          <a:p>
            <a:pPr marL="0" indent="0">
              <a:buNone/>
            </a:pPr>
            <a:r>
              <a:rPr lang="en-US" sz="2400">
                <a:sym typeface="Symbol" panose="05050102010706020507" pitchFamily="18" charset="2"/>
              </a:rPr>
              <a:t></a:t>
            </a:r>
            <a:r>
              <a:rPr lang="en-US"/>
              <a:t> </a:t>
            </a:r>
            <a:r>
              <a:rPr lang="en-US" err="1"/>
              <a:t>Đề</a:t>
            </a:r>
            <a:r>
              <a:rPr lang="en-US"/>
              <a:t> </a:t>
            </a:r>
            <a:r>
              <a:rPr lang="en-US" err="1"/>
              <a:t>xuất</a:t>
            </a:r>
            <a:r>
              <a:rPr lang="en-US"/>
              <a:t> </a:t>
            </a:r>
            <a:r>
              <a:rPr lang="en-US" err="1"/>
              <a:t>giải</a:t>
            </a:r>
            <a:r>
              <a:rPr lang="en-US"/>
              <a:t> </a:t>
            </a:r>
            <a:r>
              <a:rPr lang="en-US" err="1"/>
              <a:t>pháp</a:t>
            </a:r>
            <a:r>
              <a:rPr lang="en-US"/>
              <a:t>: “</a:t>
            </a:r>
            <a:r>
              <a:rPr lang="en-US" err="1"/>
              <a:t>Dùng</a:t>
            </a:r>
            <a:r>
              <a:rPr lang="en-US"/>
              <a:t> </a:t>
            </a:r>
            <a:r>
              <a:rPr lang="en-US" err="1"/>
              <a:t>máy</a:t>
            </a:r>
            <a:r>
              <a:rPr lang="en-US"/>
              <a:t> POS </a:t>
            </a:r>
            <a:r>
              <a:rPr lang="en-US" err="1"/>
              <a:t>trong</a:t>
            </a:r>
            <a:r>
              <a:rPr lang="en-US"/>
              <a:t> </a:t>
            </a:r>
            <a:r>
              <a:rPr lang="en-US" err="1"/>
              <a:t>thanh</a:t>
            </a:r>
            <a:r>
              <a:rPr lang="en-US"/>
              <a:t> </a:t>
            </a:r>
            <a:r>
              <a:rPr lang="en-US" err="1"/>
              <a:t>toán</a:t>
            </a:r>
            <a:r>
              <a:rPr lang="en-US"/>
              <a:t> </a:t>
            </a:r>
            <a:r>
              <a:rPr lang="en-US" err="1"/>
              <a:t>viện</a:t>
            </a:r>
            <a:r>
              <a:rPr lang="en-US"/>
              <a:t> </a:t>
            </a:r>
            <a:r>
              <a:rPr lang="en-US" err="1"/>
              <a:t>phí</a:t>
            </a:r>
            <a:r>
              <a:rPr lang="en-US"/>
              <a:t> </a:t>
            </a:r>
            <a:r>
              <a:rPr lang="en-US" err="1"/>
              <a:t>nhằm</a:t>
            </a:r>
            <a:r>
              <a:rPr lang="en-US"/>
              <a:t> </a:t>
            </a:r>
            <a:r>
              <a:rPr lang="en-US" err="1"/>
              <a:t>giảm</a:t>
            </a:r>
            <a:r>
              <a:rPr lang="en-US"/>
              <a:t> </a:t>
            </a:r>
            <a:r>
              <a:rPr lang="en-US" err="1"/>
              <a:t>sử</a:t>
            </a:r>
            <a:r>
              <a:rPr lang="en-US"/>
              <a:t> </a:t>
            </a:r>
            <a:r>
              <a:rPr lang="en-US" err="1"/>
              <a:t>dụng</a:t>
            </a:r>
            <a:r>
              <a:rPr lang="en-US"/>
              <a:t> </a:t>
            </a:r>
            <a:r>
              <a:rPr lang="en-US" err="1"/>
              <a:t>tiền</a:t>
            </a:r>
            <a:r>
              <a:rPr lang="en-US"/>
              <a:t> </a:t>
            </a:r>
            <a:r>
              <a:rPr lang="en-US" err="1"/>
              <a:t>mặt</a:t>
            </a:r>
            <a:r>
              <a:rPr lang="en-US"/>
              <a:t> </a:t>
            </a:r>
            <a:r>
              <a:rPr lang="en-US" err="1"/>
              <a:t>tại</a:t>
            </a:r>
            <a:r>
              <a:rPr lang="en-US"/>
              <a:t> </a:t>
            </a:r>
            <a:r>
              <a:rPr lang="en-US" err="1"/>
              <a:t>Bệnh</a:t>
            </a:r>
            <a:r>
              <a:rPr lang="en-US"/>
              <a:t> </a:t>
            </a:r>
            <a:r>
              <a:rPr lang="en-US" err="1"/>
              <a:t>viện</a:t>
            </a:r>
            <a:r>
              <a:rPr lang="en-US"/>
              <a:t> </a:t>
            </a:r>
            <a:r>
              <a:rPr lang="en-US" err="1"/>
              <a:t>Quân</a:t>
            </a:r>
            <a:r>
              <a:rPr lang="en-US"/>
              <a:t> y 354”</a:t>
            </a:r>
          </a:p>
          <a:p>
            <a:endParaRPr lang="en-US"/>
          </a:p>
        </p:txBody>
      </p:sp>
      <p:sp>
        <p:nvSpPr>
          <p:cNvPr id="4" name="Footer Placeholder 3">
            <a:extLst>
              <a:ext uri="{FF2B5EF4-FFF2-40B4-BE49-F238E27FC236}">
                <a16:creationId xmlns:a16="http://schemas.microsoft.com/office/drawing/2014/main" id="{9909ADF7-D451-40AF-9C91-5564DAFD95EA}"/>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FE76BE5D-F175-46FE-BDE3-48263DC1B25A}"/>
              </a:ext>
            </a:extLst>
          </p:cNvPr>
          <p:cNvSpPr>
            <a:spLocks noGrp="1"/>
          </p:cNvSpPr>
          <p:nvPr>
            <p:ph type="sldNum" sz="quarter" idx="12"/>
          </p:nvPr>
        </p:nvSpPr>
        <p:spPr/>
        <p:txBody>
          <a:bodyPr/>
          <a:lstStyle/>
          <a:p>
            <a:fld id="{CC085893-52E8-48FC-ACCB-0A234350E4CF}" type="slidenum">
              <a:rPr lang="en-US" smtClean="0"/>
              <a:t>5</a:t>
            </a:fld>
            <a:endParaRPr lang="en-US"/>
          </a:p>
        </p:txBody>
      </p:sp>
    </p:spTree>
    <p:extLst>
      <p:ext uri="{BB962C8B-B14F-4D97-AF65-F5344CB8AC3E}">
        <p14:creationId xmlns:p14="http://schemas.microsoft.com/office/powerpoint/2010/main" val="424994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4D55-3408-4F1C-831A-2AEE69478E23}"/>
              </a:ext>
            </a:extLst>
          </p:cNvPr>
          <p:cNvSpPr>
            <a:spLocks noGrp="1"/>
          </p:cNvSpPr>
          <p:nvPr>
            <p:ph type="title"/>
          </p:nvPr>
        </p:nvSpPr>
        <p:spPr/>
        <p:txBody>
          <a:bodyPr/>
          <a:lstStyle/>
          <a:p>
            <a:r>
              <a:rPr lang="en-US" err="1"/>
              <a:t>Tính</a:t>
            </a:r>
            <a:r>
              <a:rPr lang="en-US"/>
              <a:t> </a:t>
            </a:r>
            <a:r>
              <a:rPr lang="en-US" err="1"/>
              <a:t>mới</a:t>
            </a:r>
            <a:r>
              <a:rPr lang="en-US"/>
              <a:t> – </a:t>
            </a:r>
            <a:r>
              <a:rPr lang="en-US" err="1"/>
              <a:t>Tính</a:t>
            </a:r>
            <a:r>
              <a:rPr lang="en-US"/>
              <a:t> </a:t>
            </a:r>
            <a:r>
              <a:rPr lang="en-US" err="1"/>
              <a:t>sáng</a:t>
            </a:r>
            <a:r>
              <a:rPr lang="en-US"/>
              <a:t> </a:t>
            </a:r>
            <a:r>
              <a:rPr lang="en-US" err="1"/>
              <a:t>tạo</a:t>
            </a:r>
            <a:endParaRPr lang="en-US"/>
          </a:p>
        </p:txBody>
      </p:sp>
      <p:sp>
        <p:nvSpPr>
          <p:cNvPr id="3" name="Text Placeholder 2">
            <a:extLst>
              <a:ext uri="{FF2B5EF4-FFF2-40B4-BE49-F238E27FC236}">
                <a16:creationId xmlns:a16="http://schemas.microsoft.com/office/drawing/2014/main" id="{6D919EBB-8BA3-4D97-A3DA-0DDBC0CCB30B}"/>
              </a:ext>
            </a:extLst>
          </p:cNvPr>
          <p:cNvSpPr>
            <a:spLocks noGrp="1"/>
          </p:cNvSpPr>
          <p:nvPr>
            <p:ph type="body" idx="1"/>
          </p:nvPr>
        </p:nvSpPr>
        <p:spPr/>
        <p:txBody>
          <a:bodyPr>
            <a:normAutofit/>
          </a:bodyPr>
          <a:lstStyle/>
          <a:p>
            <a:r>
              <a:rPr lang="en-US" err="1"/>
              <a:t>Tính</a:t>
            </a:r>
            <a:r>
              <a:rPr lang="en-US"/>
              <a:t> </a:t>
            </a:r>
            <a:r>
              <a:rPr lang="en-US" err="1"/>
              <a:t>mới</a:t>
            </a:r>
            <a:r>
              <a:rPr lang="en-US"/>
              <a:t>, </a:t>
            </a:r>
            <a:r>
              <a:rPr lang="en-US" err="1"/>
              <a:t>tính</a:t>
            </a:r>
            <a:r>
              <a:rPr lang="en-US"/>
              <a:t> </a:t>
            </a:r>
            <a:r>
              <a:rPr lang="en-US" err="1"/>
              <a:t>sáng</a:t>
            </a:r>
            <a:r>
              <a:rPr lang="en-US"/>
              <a:t> </a:t>
            </a:r>
            <a:r>
              <a:rPr lang="en-US" err="1"/>
              <a:t>tạo</a:t>
            </a:r>
            <a:endParaRPr lang="en-US"/>
          </a:p>
          <a:p>
            <a:r>
              <a:rPr lang="en-US" err="1"/>
              <a:t>Khả</a:t>
            </a:r>
            <a:r>
              <a:rPr lang="en-US"/>
              <a:t> </a:t>
            </a:r>
            <a:r>
              <a:rPr lang="en-US" err="1"/>
              <a:t>năng</a:t>
            </a:r>
            <a:r>
              <a:rPr lang="en-US"/>
              <a:t> </a:t>
            </a:r>
            <a:r>
              <a:rPr lang="en-US" err="1"/>
              <a:t>áp</a:t>
            </a:r>
            <a:r>
              <a:rPr lang="en-US"/>
              <a:t> </a:t>
            </a:r>
            <a:r>
              <a:rPr lang="en-US" err="1"/>
              <a:t>dụng</a:t>
            </a:r>
            <a:endParaRPr lang="en-US"/>
          </a:p>
          <a:p>
            <a:endParaRPr lang="en-US"/>
          </a:p>
        </p:txBody>
      </p:sp>
      <p:sp>
        <p:nvSpPr>
          <p:cNvPr id="4" name="Footer Placeholder 3">
            <a:extLst>
              <a:ext uri="{FF2B5EF4-FFF2-40B4-BE49-F238E27FC236}">
                <a16:creationId xmlns:a16="http://schemas.microsoft.com/office/drawing/2014/main" id="{9909ADF7-D451-40AF-9C91-5564DAFD95EA}"/>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FE76BE5D-F175-46FE-BDE3-48263DC1B25A}"/>
              </a:ext>
            </a:extLst>
          </p:cNvPr>
          <p:cNvSpPr>
            <a:spLocks noGrp="1"/>
          </p:cNvSpPr>
          <p:nvPr>
            <p:ph type="sldNum" sz="quarter" idx="12"/>
          </p:nvPr>
        </p:nvSpPr>
        <p:spPr/>
        <p:txBody>
          <a:bodyPr/>
          <a:lstStyle/>
          <a:p>
            <a:fld id="{CC085893-52E8-48FC-ACCB-0A234350E4CF}" type="slidenum">
              <a:rPr lang="en-US" smtClean="0"/>
              <a:t>6</a:t>
            </a:fld>
            <a:endParaRPr lang="en-US"/>
          </a:p>
        </p:txBody>
      </p:sp>
      <p:pic>
        <p:nvPicPr>
          <p:cNvPr id="7" name="Picture 6">
            <a:extLst>
              <a:ext uri="{FF2B5EF4-FFF2-40B4-BE49-F238E27FC236}">
                <a16:creationId xmlns:a16="http://schemas.microsoft.com/office/drawing/2014/main" id="{177FDB71-D635-46F6-9F7A-B9070F2D0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461" y="1697775"/>
            <a:ext cx="1047750" cy="1095375"/>
          </a:xfrm>
          <a:prstGeom prst="rect">
            <a:avLst/>
          </a:prstGeom>
        </p:spPr>
      </p:pic>
    </p:spTree>
    <p:extLst>
      <p:ext uri="{BB962C8B-B14F-4D97-AF65-F5344CB8AC3E}">
        <p14:creationId xmlns:p14="http://schemas.microsoft.com/office/powerpoint/2010/main" val="85776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6E2C-765C-4E82-8773-D5C6F03FFEBB}"/>
              </a:ext>
            </a:extLst>
          </p:cNvPr>
          <p:cNvSpPr>
            <a:spLocks noGrp="1"/>
          </p:cNvSpPr>
          <p:nvPr>
            <p:ph type="title"/>
          </p:nvPr>
        </p:nvSpPr>
        <p:spPr/>
        <p:txBody>
          <a:bodyPr/>
          <a:lstStyle/>
          <a:p>
            <a:r>
              <a:rPr lang="en-US" err="1"/>
              <a:t>Tính</a:t>
            </a:r>
            <a:r>
              <a:rPr lang="en-US"/>
              <a:t> </a:t>
            </a:r>
            <a:r>
              <a:rPr lang="en-US" err="1"/>
              <a:t>mới</a:t>
            </a:r>
            <a:r>
              <a:rPr lang="en-US"/>
              <a:t> – </a:t>
            </a:r>
            <a:r>
              <a:rPr lang="en-US" err="1"/>
              <a:t>Tính</a:t>
            </a:r>
            <a:r>
              <a:rPr lang="en-US"/>
              <a:t> </a:t>
            </a:r>
            <a:r>
              <a:rPr lang="en-US" err="1"/>
              <a:t>sáng</a:t>
            </a:r>
            <a:r>
              <a:rPr lang="en-US"/>
              <a:t> </a:t>
            </a:r>
            <a:r>
              <a:rPr lang="en-US" err="1"/>
              <a:t>tạo</a:t>
            </a:r>
            <a:endParaRPr lang="en-US"/>
          </a:p>
        </p:txBody>
      </p:sp>
      <p:sp>
        <p:nvSpPr>
          <p:cNvPr id="3" name="Content Placeholder 2">
            <a:extLst>
              <a:ext uri="{FF2B5EF4-FFF2-40B4-BE49-F238E27FC236}">
                <a16:creationId xmlns:a16="http://schemas.microsoft.com/office/drawing/2014/main" id="{33A41003-680B-4A7F-865E-126E2C203638}"/>
              </a:ext>
            </a:extLst>
          </p:cNvPr>
          <p:cNvSpPr>
            <a:spLocks noGrp="1"/>
          </p:cNvSpPr>
          <p:nvPr>
            <p:ph idx="1"/>
          </p:nvPr>
        </p:nvSpPr>
        <p:spPr/>
        <p:txBody>
          <a:bodyPr/>
          <a:lstStyle/>
          <a:p>
            <a:r>
              <a:rPr lang="vi-VN"/>
              <a:t>Đa dạng hình thức thanh toán viện phí cho bệnh nhân.</a:t>
            </a:r>
          </a:p>
          <a:p>
            <a:r>
              <a:rPr lang="vi-VN"/>
              <a:t>Tiết kiệm chi phí, thời gian giao dịch, kiểm đếm tiền một cách nhanh chóng, chính xác và dễ dàng.</a:t>
            </a:r>
          </a:p>
          <a:p>
            <a:r>
              <a:rPr lang="vi-VN"/>
              <a:t>Tạo môi trường làm việc  tiếp cận công nghệ thiết bị tiên tiến cho nhân viên kế toán.</a:t>
            </a:r>
          </a:p>
          <a:p>
            <a:r>
              <a:rPr lang="vi-VN"/>
              <a:t>Tạo dựng hình ảnh một Bệnh viện Quân y 354  năng động, hiện đại và chuyên nghiệp.</a:t>
            </a:r>
          </a:p>
          <a:p>
            <a:r>
              <a:rPr lang="vi-VN"/>
              <a:t>Bệnh nhân (người nhà bệnh nhân) đã có thẻ ngân hàng không phải mang nhiều tiền mặt khi đi khám chữa bệnh tại Bệnh viện Quân y 354.</a:t>
            </a:r>
          </a:p>
          <a:p>
            <a:r>
              <a:rPr lang="vi-VN"/>
              <a:t>Bệnh nhân (người nhà bệnh nhân) không sợ mất mát tiền do đánh rơi hay trộm, cắp</a:t>
            </a:r>
          </a:p>
          <a:p>
            <a:endParaRPr lang="en-US"/>
          </a:p>
        </p:txBody>
      </p:sp>
      <p:sp>
        <p:nvSpPr>
          <p:cNvPr id="4" name="Footer Placeholder 3">
            <a:extLst>
              <a:ext uri="{FF2B5EF4-FFF2-40B4-BE49-F238E27FC236}">
                <a16:creationId xmlns:a16="http://schemas.microsoft.com/office/drawing/2014/main" id="{3AF15960-0317-49CA-9B05-279634317499}"/>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56B69A79-A6D2-4DC9-BF24-CA3363774341}"/>
              </a:ext>
            </a:extLst>
          </p:cNvPr>
          <p:cNvSpPr>
            <a:spLocks noGrp="1"/>
          </p:cNvSpPr>
          <p:nvPr>
            <p:ph type="sldNum" sz="quarter" idx="12"/>
          </p:nvPr>
        </p:nvSpPr>
        <p:spPr/>
        <p:txBody>
          <a:bodyPr/>
          <a:lstStyle/>
          <a:p>
            <a:fld id="{CC085893-52E8-48FC-ACCB-0A234350E4CF}" type="slidenum">
              <a:rPr lang="en-US" smtClean="0"/>
              <a:t>7</a:t>
            </a:fld>
            <a:endParaRPr lang="en-US"/>
          </a:p>
        </p:txBody>
      </p:sp>
    </p:spTree>
    <p:extLst>
      <p:ext uri="{BB962C8B-B14F-4D97-AF65-F5344CB8AC3E}">
        <p14:creationId xmlns:p14="http://schemas.microsoft.com/office/powerpoint/2010/main" val="240716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209AC-4F39-4892-9874-3602BBF3C2CA}"/>
              </a:ext>
            </a:extLst>
          </p:cNvPr>
          <p:cNvSpPr>
            <a:spLocks noGrp="1"/>
          </p:cNvSpPr>
          <p:nvPr>
            <p:ph type="title"/>
          </p:nvPr>
        </p:nvSpPr>
        <p:spPr/>
        <p:txBody>
          <a:bodyPr/>
          <a:lstStyle/>
          <a:p>
            <a:r>
              <a:rPr lang="en-US" err="1"/>
              <a:t>Khả</a:t>
            </a:r>
            <a:r>
              <a:rPr lang="en-US"/>
              <a:t> </a:t>
            </a:r>
            <a:r>
              <a:rPr lang="en-US" err="1"/>
              <a:t>năng</a:t>
            </a:r>
            <a:r>
              <a:rPr lang="en-US"/>
              <a:t> </a:t>
            </a:r>
            <a:r>
              <a:rPr lang="en-US" err="1"/>
              <a:t>áp</a:t>
            </a:r>
            <a:r>
              <a:rPr lang="en-US"/>
              <a:t> </a:t>
            </a:r>
            <a:r>
              <a:rPr lang="en-US" err="1"/>
              <a:t>dụng</a:t>
            </a:r>
            <a:endParaRPr lang="en-US"/>
          </a:p>
        </p:txBody>
      </p:sp>
      <p:sp>
        <p:nvSpPr>
          <p:cNvPr id="3" name="Content Placeholder 2">
            <a:extLst>
              <a:ext uri="{FF2B5EF4-FFF2-40B4-BE49-F238E27FC236}">
                <a16:creationId xmlns:a16="http://schemas.microsoft.com/office/drawing/2014/main" id="{CD86F309-CE3C-4872-8627-1DB9BFB7F2BB}"/>
              </a:ext>
            </a:extLst>
          </p:cNvPr>
          <p:cNvSpPr>
            <a:spLocks noGrp="1"/>
          </p:cNvSpPr>
          <p:nvPr>
            <p:ph idx="1"/>
          </p:nvPr>
        </p:nvSpPr>
        <p:spPr/>
        <p:txBody>
          <a:bodyPr/>
          <a:lstStyle/>
          <a:p>
            <a:r>
              <a:rPr lang="vi-VN"/>
              <a:t>Áp dụng được nhanh chóng tại tất cả các quầy thu ngân của Bệnh viện</a:t>
            </a:r>
            <a:endParaRPr lang="en-US"/>
          </a:p>
          <a:p>
            <a:r>
              <a:rPr lang="en-US"/>
              <a:t>K</a:t>
            </a:r>
            <a:r>
              <a:rPr lang="vi-VN"/>
              <a:t>hi Bệnh viện nhận cà thẻ cho bệnh nhân thanh toán viện phí, giúp đẩy mạnh việc thanh toán không dùng tiền mặt được phổ biến rộng rãi hơn.</a:t>
            </a:r>
            <a:endParaRPr lang="en-US"/>
          </a:p>
          <a:p>
            <a:r>
              <a:rPr lang="en-US"/>
              <a:t>N</a:t>
            </a:r>
            <a:r>
              <a:rPr lang="vi-VN"/>
              <a:t>gân hàng là đơn vị thu được rất nhiều lợi nhuận</a:t>
            </a:r>
            <a:endParaRPr lang="en-US"/>
          </a:p>
          <a:p>
            <a:pPr lvl="1"/>
            <a:r>
              <a:rPr lang="en-US" err="1"/>
              <a:t>Mỗi</a:t>
            </a:r>
            <a:r>
              <a:rPr lang="en-US"/>
              <a:t> </a:t>
            </a:r>
            <a:r>
              <a:rPr lang="en-US" err="1"/>
              <a:t>lần</a:t>
            </a:r>
            <a:r>
              <a:rPr lang="en-US"/>
              <a:t> </a:t>
            </a:r>
            <a:r>
              <a:rPr lang="en-US" err="1"/>
              <a:t>khách</a:t>
            </a:r>
            <a:r>
              <a:rPr lang="en-US"/>
              <a:t> </a:t>
            </a:r>
            <a:r>
              <a:rPr lang="en-US" err="1"/>
              <a:t>hàng</a:t>
            </a:r>
            <a:r>
              <a:rPr lang="en-US"/>
              <a:t> </a:t>
            </a:r>
            <a:r>
              <a:rPr lang="en-US" err="1"/>
              <a:t>rút</a:t>
            </a:r>
            <a:r>
              <a:rPr lang="en-US"/>
              <a:t> </a:t>
            </a:r>
            <a:r>
              <a:rPr lang="en-US" err="1"/>
              <a:t>tiền</a:t>
            </a:r>
            <a:r>
              <a:rPr lang="en-US"/>
              <a:t> </a:t>
            </a:r>
            <a:r>
              <a:rPr lang="en-US" err="1"/>
              <a:t>mặt</a:t>
            </a:r>
            <a:r>
              <a:rPr lang="en-US"/>
              <a:t> </a:t>
            </a:r>
            <a:r>
              <a:rPr lang="en-US" err="1"/>
              <a:t>bằng</a:t>
            </a:r>
            <a:r>
              <a:rPr lang="en-US"/>
              <a:t> </a:t>
            </a:r>
            <a:r>
              <a:rPr lang="en-US" err="1"/>
              <a:t>thẻ</a:t>
            </a:r>
            <a:r>
              <a:rPr lang="en-US"/>
              <a:t> </a:t>
            </a:r>
            <a:r>
              <a:rPr lang="en-US" err="1"/>
              <a:t>tín</a:t>
            </a:r>
            <a:r>
              <a:rPr lang="en-US"/>
              <a:t> </a:t>
            </a:r>
            <a:r>
              <a:rPr lang="en-US" err="1"/>
              <a:t>dụng</a:t>
            </a:r>
            <a:r>
              <a:rPr lang="en-US"/>
              <a:t> </a:t>
            </a:r>
            <a:r>
              <a:rPr lang="en-US" err="1"/>
              <a:t>tại</a:t>
            </a:r>
            <a:r>
              <a:rPr lang="en-US"/>
              <a:t> </a:t>
            </a:r>
            <a:r>
              <a:rPr lang="en-US" err="1"/>
              <a:t>các</a:t>
            </a:r>
            <a:r>
              <a:rPr lang="en-US"/>
              <a:t> </a:t>
            </a:r>
            <a:r>
              <a:rPr lang="en-US" err="1"/>
              <a:t>trụ</a:t>
            </a:r>
            <a:r>
              <a:rPr lang="en-US"/>
              <a:t> ATM </a:t>
            </a:r>
            <a:r>
              <a:rPr lang="en-US" err="1"/>
              <a:t>phải</a:t>
            </a:r>
            <a:r>
              <a:rPr lang="en-US"/>
              <a:t> </a:t>
            </a:r>
            <a:r>
              <a:rPr lang="en-US" err="1"/>
              <a:t>chịu</a:t>
            </a:r>
            <a:r>
              <a:rPr lang="en-US"/>
              <a:t> </a:t>
            </a:r>
            <a:r>
              <a:rPr lang="en-US" err="1"/>
              <a:t>phí</a:t>
            </a:r>
            <a:r>
              <a:rPr lang="en-US"/>
              <a:t> 3 - 5% </a:t>
            </a:r>
            <a:r>
              <a:rPr lang="en-US" err="1"/>
              <a:t>số</a:t>
            </a:r>
            <a:r>
              <a:rPr lang="en-US"/>
              <a:t> </a:t>
            </a:r>
            <a:r>
              <a:rPr lang="en-US" err="1"/>
              <a:t>tiền</a:t>
            </a:r>
            <a:r>
              <a:rPr lang="en-US"/>
              <a:t> </a:t>
            </a:r>
            <a:r>
              <a:rPr lang="en-US" err="1"/>
              <a:t>rút</a:t>
            </a:r>
            <a:r>
              <a:rPr lang="en-US"/>
              <a:t> </a:t>
            </a:r>
          </a:p>
          <a:p>
            <a:pPr lvl="1"/>
            <a:r>
              <a:rPr lang="en-US" err="1"/>
              <a:t>Lãi</a:t>
            </a:r>
            <a:r>
              <a:rPr lang="en-US"/>
              <a:t> </a:t>
            </a:r>
            <a:r>
              <a:rPr lang="en-US" err="1"/>
              <a:t>suất</a:t>
            </a:r>
            <a:r>
              <a:rPr lang="en-US"/>
              <a:t> </a:t>
            </a:r>
            <a:r>
              <a:rPr lang="en-US" err="1"/>
              <a:t>khách</a:t>
            </a:r>
            <a:r>
              <a:rPr lang="en-US"/>
              <a:t> </a:t>
            </a:r>
            <a:r>
              <a:rPr lang="en-US" err="1"/>
              <a:t>hàng</a:t>
            </a:r>
            <a:r>
              <a:rPr lang="en-US"/>
              <a:t> </a:t>
            </a:r>
            <a:r>
              <a:rPr lang="en-US" err="1"/>
              <a:t>phải</a:t>
            </a:r>
            <a:r>
              <a:rPr lang="en-US"/>
              <a:t> </a:t>
            </a:r>
            <a:r>
              <a:rPr lang="en-US" err="1"/>
              <a:t>trả</a:t>
            </a:r>
            <a:r>
              <a:rPr lang="en-US"/>
              <a:t> </a:t>
            </a:r>
            <a:r>
              <a:rPr lang="en-US" err="1"/>
              <a:t>cho</a:t>
            </a:r>
            <a:r>
              <a:rPr lang="en-US"/>
              <a:t> </a:t>
            </a:r>
            <a:r>
              <a:rPr lang="en-US" err="1"/>
              <a:t>ngân</a:t>
            </a:r>
            <a:r>
              <a:rPr lang="en-US"/>
              <a:t> </a:t>
            </a:r>
            <a:r>
              <a:rPr lang="en-US" err="1"/>
              <a:t>hàng</a:t>
            </a:r>
            <a:r>
              <a:rPr lang="en-US"/>
              <a:t> </a:t>
            </a:r>
            <a:r>
              <a:rPr lang="en-US" err="1"/>
              <a:t>khi</a:t>
            </a:r>
            <a:r>
              <a:rPr lang="en-US"/>
              <a:t> </a:t>
            </a:r>
            <a:r>
              <a:rPr lang="en-US" err="1"/>
              <a:t>họ</a:t>
            </a:r>
            <a:r>
              <a:rPr lang="en-US"/>
              <a:t> </a:t>
            </a:r>
            <a:r>
              <a:rPr lang="en-US" err="1"/>
              <a:t>bị</a:t>
            </a:r>
            <a:r>
              <a:rPr lang="en-US"/>
              <a:t> </a:t>
            </a:r>
            <a:r>
              <a:rPr lang="en-US" err="1"/>
              <a:t>quá</a:t>
            </a:r>
            <a:r>
              <a:rPr lang="en-US"/>
              <a:t> </a:t>
            </a:r>
            <a:r>
              <a:rPr lang="en-US" err="1"/>
              <a:t>hạn</a:t>
            </a:r>
            <a:r>
              <a:rPr lang="en-US"/>
              <a:t> </a:t>
            </a:r>
            <a:r>
              <a:rPr lang="en-US" err="1"/>
              <a:t>thanh</a:t>
            </a:r>
            <a:r>
              <a:rPr lang="en-US"/>
              <a:t> </a:t>
            </a:r>
            <a:r>
              <a:rPr lang="en-US" err="1"/>
              <a:t>toán</a:t>
            </a:r>
            <a:r>
              <a:rPr lang="en-US"/>
              <a:t> </a:t>
            </a:r>
            <a:r>
              <a:rPr lang="en-US" err="1"/>
              <a:t>với</a:t>
            </a:r>
            <a:r>
              <a:rPr lang="en-US"/>
              <a:t> </a:t>
            </a:r>
            <a:r>
              <a:rPr lang="en-US" err="1"/>
              <a:t>mức</a:t>
            </a:r>
            <a:r>
              <a:rPr lang="en-US"/>
              <a:t> </a:t>
            </a:r>
            <a:r>
              <a:rPr lang="en-US" err="1"/>
              <a:t>lãi</a:t>
            </a:r>
            <a:r>
              <a:rPr lang="en-US"/>
              <a:t> </a:t>
            </a:r>
            <a:r>
              <a:rPr lang="en-US" err="1"/>
              <a:t>suất</a:t>
            </a:r>
            <a:r>
              <a:rPr lang="en-US"/>
              <a:t> </a:t>
            </a:r>
            <a:r>
              <a:rPr lang="en-US" err="1"/>
              <a:t>gấp</a:t>
            </a:r>
            <a:r>
              <a:rPr lang="en-US"/>
              <a:t> 3,5 - 5 </a:t>
            </a:r>
            <a:r>
              <a:rPr lang="en-US" err="1"/>
              <a:t>lần</a:t>
            </a:r>
            <a:r>
              <a:rPr lang="en-US"/>
              <a:t> </a:t>
            </a:r>
            <a:r>
              <a:rPr lang="en-US" err="1"/>
              <a:t>lãi</a:t>
            </a:r>
            <a:r>
              <a:rPr lang="en-US"/>
              <a:t> </a:t>
            </a:r>
            <a:r>
              <a:rPr lang="en-US" err="1"/>
              <a:t>suất</a:t>
            </a:r>
            <a:r>
              <a:rPr lang="en-US"/>
              <a:t> </a:t>
            </a:r>
            <a:r>
              <a:rPr lang="en-US" err="1"/>
              <a:t>huy</a:t>
            </a:r>
            <a:r>
              <a:rPr lang="en-US"/>
              <a:t> </a:t>
            </a:r>
            <a:r>
              <a:rPr lang="en-US" err="1"/>
              <a:t>động</a:t>
            </a:r>
            <a:endParaRPr lang="en-US"/>
          </a:p>
          <a:p>
            <a:pPr marL="0" indent="0">
              <a:buNone/>
            </a:pPr>
            <a:r>
              <a:rPr lang="en-US" sz="2400">
                <a:sym typeface="Symbol" panose="05050102010706020507" pitchFamily="18" charset="2"/>
              </a:rPr>
              <a:t></a:t>
            </a:r>
            <a:r>
              <a:rPr lang="en-US"/>
              <a:t> </a:t>
            </a:r>
            <a:r>
              <a:rPr lang="en-US" err="1"/>
              <a:t>Ngân</a:t>
            </a:r>
            <a:r>
              <a:rPr lang="en-US"/>
              <a:t> </a:t>
            </a:r>
            <a:r>
              <a:rPr lang="en-US" err="1"/>
              <a:t>hàng</a:t>
            </a:r>
            <a:r>
              <a:rPr lang="en-US"/>
              <a:t> </a:t>
            </a:r>
            <a:r>
              <a:rPr lang="en-US" err="1"/>
              <a:t>hoàn</a:t>
            </a:r>
            <a:r>
              <a:rPr lang="en-US"/>
              <a:t> </a:t>
            </a:r>
            <a:r>
              <a:rPr lang="en-US" err="1"/>
              <a:t>toàn</a:t>
            </a:r>
            <a:r>
              <a:rPr lang="en-US"/>
              <a:t> </a:t>
            </a:r>
            <a:r>
              <a:rPr lang="en-US" err="1"/>
              <a:t>có</a:t>
            </a:r>
            <a:r>
              <a:rPr lang="en-US"/>
              <a:t> </a:t>
            </a:r>
            <a:r>
              <a:rPr lang="en-US" err="1"/>
              <a:t>thể</a:t>
            </a:r>
            <a:r>
              <a:rPr lang="en-US"/>
              <a:t> </a:t>
            </a:r>
            <a:r>
              <a:rPr lang="en-US" err="1"/>
              <a:t>miễn</a:t>
            </a:r>
            <a:r>
              <a:rPr lang="en-US"/>
              <a:t> </a:t>
            </a:r>
            <a:r>
              <a:rPr lang="en-US" err="1"/>
              <a:t>phí</a:t>
            </a:r>
            <a:r>
              <a:rPr lang="en-US"/>
              <a:t> </a:t>
            </a:r>
            <a:r>
              <a:rPr lang="en-US" err="1"/>
              <a:t>hoặc</a:t>
            </a:r>
            <a:r>
              <a:rPr lang="en-US"/>
              <a:t> </a:t>
            </a:r>
            <a:r>
              <a:rPr lang="en-US" err="1"/>
              <a:t>giảm</a:t>
            </a:r>
            <a:r>
              <a:rPr lang="en-US"/>
              <a:t> </a:t>
            </a:r>
            <a:r>
              <a:rPr lang="en-US" err="1"/>
              <a:t>mức</a:t>
            </a:r>
            <a:r>
              <a:rPr lang="en-US"/>
              <a:t> </a:t>
            </a:r>
            <a:r>
              <a:rPr lang="en-US" err="1"/>
              <a:t>phí</a:t>
            </a:r>
            <a:r>
              <a:rPr lang="en-US"/>
              <a:t> </a:t>
            </a:r>
            <a:r>
              <a:rPr lang="en-US" err="1"/>
              <a:t>chiết</a:t>
            </a:r>
            <a:r>
              <a:rPr lang="en-US"/>
              <a:t> </a:t>
            </a:r>
            <a:r>
              <a:rPr lang="en-US" err="1"/>
              <a:t>khấu</a:t>
            </a:r>
            <a:r>
              <a:rPr lang="en-US"/>
              <a:t> </a:t>
            </a:r>
            <a:r>
              <a:rPr lang="en-US" err="1"/>
              <a:t>phù</a:t>
            </a:r>
            <a:r>
              <a:rPr lang="en-US"/>
              <a:t> </a:t>
            </a:r>
            <a:r>
              <a:rPr lang="en-US" err="1"/>
              <a:t>hợp</a:t>
            </a:r>
            <a:r>
              <a:rPr lang="en-US"/>
              <a:t> </a:t>
            </a:r>
            <a:r>
              <a:rPr lang="en-US" err="1"/>
              <a:t>cho</a:t>
            </a:r>
            <a:r>
              <a:rPr lang="en-US"/>
              <a:t> </a:t>
            </a:r>
            <a:r>
              <a:rPr lang="en-US" err="1"/>
              <a:t>Bệnh</a:t>
            </a:r>
            <a:r>
              <a:rPr lang="en-US"/>
              <a:t> </a:t>
            </a:r>
            <a:r>
              <a:rPr lang="en-US" err="1"/>
              <a:t>viện</a:t>
            </a:r>
            <a:endParaRPr lang="en-US"/>
          </a:p>
        </p:txBody>
      </p:sp>
      <p:sp>
        <p:nvSpPr>
          <p:cNvPr id="4" name="Footer Placeholder 3">
            <a:extLst>
              <a:ext uri="{FF2B5EF4-FFF2-40B4-BE49-F238E27FC236}">
                <a16:creationId xmlns:a16="http://schemas.microsoft.com/office/drawing/2014/main" id="{4C628806-7AEC-4E13-856D-BC20D8BC2029}"/>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BFAD47EC-A8DA-4888-8143-9E6F88812A31}"/>
              </a:ext>
            </a:extLst>
          </p:cNvPr>
          <p:cNvSpPr>
            <a:spLocks noGrp="1"/>
          </p:cNvSpPr>
          <p:nvPr>
            <p:ph type="sldNum" sz="quarter" idx="12"/>
          </p:nvPr>
        </p:nvSpPr>
        <p:spPr/>
        <p:txBody>
          <a:bodyPr/>
          <a:lstStyle/>
          <a:p>
            <a:fld id="{CC085893-52E8-48FC-ACCB-0A234350E4CF}" type="slidenum">
              <a:rPr lang="en-US" smtClean="0"/>
              <a:t>8</a:t>
            </a:fld>
            <a:endParaRPr lang="en-US"/>
          </a:p>
        </p:txBody>
      </p:sp>
    </p:spTree>
    <p:extLst>
      <p:ext uri="{BB962C8B-B14F-4D97-AF65-F5344CB8AC3E}">
        <p14:creationId xmlns:p14="http://schemas.microsoft.com/office/powerpoint/2010/main" val="208365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4D55-3408-4F1C-831A-2AEE69478E23}"/>
              </a:ext>
            </a:extLst>
          </p:cNvPr>
          <p:cNvSpPr>
            <a:spLocks noGrp="1"/>
          </p:cNvSpPr>
          <p:nvPr>
            <p:ph type="title"/>
          </p:nvPr>
        </p:nvSpPr>
        <p:spPr/>
        <p:txBody>
          <a:bodyPr/>
          <a:lstStyle/>
          <a:p>
            <a:r>
              <a:rPr lang="en-US" err="1"/>
              <a:t>Kết</a:t>
            </a:r>
            <a:r>
              <a:rPr lang="en-US"/>
              <a:t> </a:t>
            </a:r>
            <a:r>
              <a:rPr lang="en-US" err="1"/>
              <a:t>quả</a:t>
            </a:r>
            <a:r>
              <a:rPr lang="en-US"/>
              <a:t> </a:t>
            </a:r>
            <a:r>
              <a:rPr lang="en-US" err="1"/>
              <a:t>thu</a:t>
            </a:r>
            <a:r>
              <a:rPr lang="en-US"/>
              <a:t> đ</a:t>
            </a:r>
            <a:r>
              <a:rPr lang="vi-VN"/>
              <a:t>ư</a:t>
            </a:r>
            <a:r>
              <a:rPr lang="en-US" err="1"/>
              <a:t>ợc</a:t>
            </a:r>
            <a:endParaRPr lang="en-US"/>
          </a:p>
        </p:txBody>
      </p:sp>
      <p:sp>
        <p:nvSpPr>
          <p:cNvPr id="3" name="Text Placeholder 2">
            <a:extLst>
              <a:ext uri="{FF2B5EF4-FFF2-40B4-BE49-F238E27FC236}">
                <a16:creationId xmlns:a16="http://schemas.microsoft.com/office/drawing/2014/main" id="{6D919EBB-8BA3-4D97-A3DA-0DDBC0CCB30B}"/>
              </a:ext>
            </a:extLst>
          </p:cNvPr>
          <p:cNvSpPr>
            <a:spLocks noGrp="1"/>
          </p:cNvSpPr>
          <p:nvPr>
            <p:ph type="body" idx="1"/>
          </p:nvPr>
        </p:nvSpPr>
        <p:spPr/>
        <p:txBody>
          <a:bodyPr>
            <a:normAutofit/>
          </a:bodyPr>
          <a:lstStyle/>
          <a:p>
            <a:endParaRPr lang="en-US"/>
          </a:p>
        </p:txBody>
      </p:sp>
      <p:sp>
        <p:nvSpPr>
          <p:cNvPr id="4" name="Footer Placeholder 3">
            <a:extLst>
              <a:ext uri="{FF2B5EF4-FFF2-40B4-BE49-F238E27FC236}">
                <a16:creationId xmlns:a16="http://schemas.microsoft.com/office/drawing/2014/main" id="{9909ADF7-D451-40AF-9C91-5564DAFD95EA}"/>
              </a:ext>
            </a:extLst>
          </p:cNvPr>
          <p:cNvSpPr>
            <a:spLocks noGrp="1"/>
          </p:cNvSpPr>
          <p:nvPr>
            <p:ph type="ftr" sz="quarter" idx="11"/>
          </p:nvPr>
        </p:nvSpPr>
        <p:spPr/>
        <p:txBody>
          <a:bodyPr/>
          <a:lstStyle/>
          <a:p>
            <a:r>
              <a:rPr lang="vi-VN"/>
              <a:t>Trình bày: Vương Thu Linh</a:t>
            </a:r>
            <a:endParaRPr lang="en-US"/>
          </a:p>
        </p:txBody>
      </p:sp>
      <p:sp>
        <p:nvSpPr>
          <p:cNvPr id="5" name="Slide Number Placeholder 4">
            <a:extLst>
              <a:ext uri="{FF2B5EF4-FFF2-40B4-BE49-F238E27FC236}">
                <a16:creationId xmlns:a16="http://schemas.microsoft.com/office/drawing/2014/main" id="{FE76BE5D-F175-46FE-BDE3-48263DC1B25A}"/>
              </a:ext>
            </a:extLst>
          </p:cNvPr>
          <p:cNvSpPr>
            <a:spLocks noGrp="1"/>
          </p:cNvSpPr>
          <p:nvPr>
            <p:ph type="sldNum" sz="quarter" idx="12"/>
          </p:nvPr>
        </p:nvSpPr>
        <p:spPr/>
        <p:txBody>
          <a:bodyPr/>
          <a:lstStyle/>
          <a:p>
            <a:fld id="{CC085893-52E8-48FC-ACCB-0A234350E4CF}" type="slidenum">
              <a:rPr lang="en-US" smtClean="0"/>
              <a:t>9</a:t>
            </a:fld>
            <a:endParaRPr lang="en-US"/>
          </a:p>
        </p:txBody>
      </p:sp>
      <p:pic>
        <p:nvPicPr>
          <p:cNvPr id="7" name="Picture 6">
            <a:extLst>
              <a:ext uri="{FF2B5EF4-FFF2-40B4-BE49-F238E27FC236}">
                <a16:creationId xmlns:a16="http://schemas.microsoft.com/office/drawing/2014/main" id="{7C6C9426-438A-432F-BA38-2661B9B39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461" y="1697775"/>
            <a:ext cx="1047750" cy="1095375"/>
          </a:xfrm>
          <a:prstGeom prst="rect">
            <a:avLst/>
          </a:prstGeom>
        </p:spPr>
      </p:pic>
    </p:spTree>
    <p:extLst>
      <p:ext uri="{BB962C8B-B14F-4D97-AF65-F5344CB8AC3E}">
        <p14:creationId xmlns:p14="http://schemas.microsoft.com/office/powerpoint/2010/main" val="344310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158</TotalTime>
  <Words>1311</Words>
  <Application>Microsoft Office PowerPoint</Application>
  <PresentationFormat>Widescreen</PresentationFormat>
  <Paragraphs>130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Symbol</vt:lpstr>
      <vt:lpstr>Times New Roman</vt:lpstr>
      <vt:lpstr>Wingdings 3</vt:lpstr>
      <vt:lpstr>Wisp</vt:lpstr>
      <vt:lpstr>Dùng máy POS thanh toán viện phí nhằm giảm sử dụng tiền mặt</vt:lpstr>
      <vt:lpstr>Nội dung</vt:lpstr>
      <vt:lpstr>Mục đích</vt:lpstr>
      <vt:lpstr>Mục đích Tiền mặt và phương thức thanh toán mới</vt:lpstr>
      <vt:lpstr>Mục đích Thực trạng tại bệnh viện</vt:lpstr>
      <vt:lpstr>Tính mới – Tính sáng tạo</vt:lpstr>
      <vt:lpstr>Tính mới – Tính sáng tạo</vt:lpstr>
      <vt:lpstr>Khả năng áp dụng</vt:lpstr>
      <vt:lpstr>Kết quả thu được</vt:lpstr>
      <vt:lpstr>Kết quả</vt:lpstr>
      <vt:lpstr>Trang thiết bị – Đối tác liên kết</vt:lpstr>
      <vt:lpstr>Đối tác liên kết</vt:lpstr>
      <vt:lpstr>Trang thiết bị Máy POS</vt:lpstr>
      <vt:lpstr>Trang thiết bị Thẻ</vt:lpstr>
      <vt:lpstr>Các giai đoạn triển khai</vt:lpstr>
      <vt:lpstr>Ước tính chi phí</vt:lpstr>
      <vt:lpstr>Các giai đoạn triển khai</vt:lpstr>
      <vt:lpstr>PowerPoint Presentation</vt:lpstr>
      <vt:lpstr>Sơ đồ hệ thống quản lý điện tử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Cường Nguyễn Duy</dc:creator>
  <cp:lastModifiedBy>Cường Nguyễn Duy</cp:lastModifiedBy>
  <cp:revision>85</cp:revision>
  <dcterms:created xsi:type="dcterms:W3CDTF">2018-08-16T16:30:42Z</dcterms:created>
  <dcterms:modified xsi:type="dcterms:W3CDTF">2018-08-21T17:14:41Z</dcterms:modified>
</cp:coreProperties>
</file>