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70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B690-7A92-499F-BBD7-AEEF7DE857CF}" type="datetimeFigureOut">
              <a:rPr lang="vi-VN" smtClean="0"/>
              <a:t>12/03/2023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4AA41D4-E5E0-44C8-A70E-E3C5B2E03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469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B690-7A92-499F-BBD7-AEEF7DE857CF}" type="datetimeFigureOut">
              <a:rPr lang="vi-VN" smtClean="0"/>
              <a:t>12/03/2023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AA41D4-E5E0-44C8-A70E-E3C5B2E03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049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B690-7A92-499F-BBD7-AEEF7DE857CF}" type="datetimeFigureOut">
              <a:rPr lang="vi-VN" smtClean="0"/>
              <a:t>12/03/2023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AA41D4-E5E0-44C8-A70E-E3C5B2E03510}" type="slidenum">
              <a:rPr lang="vi-VN" smtClean="0"/>
              <a:t>‹#›</a:t>
            </a:fld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433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B690-7A92-499F-BBD7-AEEF7DE857CF}" type="datetimeFigureOut">
              <a:rPr lang="vi-VN" smtClean="0"/>
              <a:t>12/03/2023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AA41D4-E5E0-44C8-A70E-E3C5B2E03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830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B690-7A92-499F-BBD7-AEEF7DE857CF}" type="datetimeFigureOut">
              <a:rPr lang="vi-VN" smtClean="0"/>
              <a:t>12/03/2023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AA41D4-E5E0-44C8-A70E-E3C5B2E03510}" type="slidenum">
              <a:rPr lang="vi-VN" smtClean="0"/>
              <a:t>‹#›</a:t>
            </a:fld>
            <a:endParaRPr lang="vi-V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7255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B690-7A92-499F-BBD7-AEEF7DE857CF}" type="datetimeFigureOut">
              <a:rPr lang="vi-VN" smtClean="0"/>
              <a:t>12/03/2023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AA41D4-E5E0-44C8-A70E-E3C5B2E03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2165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B690-7A92-499F-BBD7-AEEF7DE857CF}" type="datetimeFigureOut">
              <a:rPr lang="vi-VN" smtClean="0"/>
              <a:t>12/03/2023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41D4-E5E0-44C8-A70E-E3C5B2E03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899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B690-7A92-499F-BBD7-AEEF7DE857CF}" type="datetimeFigureOut">
              <a:rPr lang="vi-VN" smtClean="0"/>
              <a:t>12/03/2023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41D4-E5E0-44C8-A70E-E3C5B2E03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531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B690-7A92-499F-BBD7-AEEF7DE857CF}" type="datetimeFigureOut">
              <a:rPr lang="vi-VN" smtClean="0"/>
              <a:t>12/03/2023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41D4-E5E0-44C8-A70E-E3C5B2E03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91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B690-7A92-499F-BBD7-AEEF7DE857CF}" type="datetimeFigureOut">
              <a:rPr lang="vi-VN" smtClean="0"/>
              <a:t>12/03/2023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AA41D4-E5E0-44C8-A70E-E3C5B2E03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940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B690-7A92-499F-BBD7-AEEF7DE857CF}" type="datetimeFigureOut">
              <a:rPr lang="vi-VN" smtClean="0"/>
              <a:t>12/03/2023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AA41D4-E5E0-44C8-A70E-E3C5B2E03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642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B690-7A92-499F-BBD7-AEEF7DE857CF}" type="datetimeFigureOut">
              <a:rPr lang="vi-VN" smtClean="0"/>
              <a:t>12/03/2023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AA41D4-E5E0-44C8-A70E-E3C5B2E03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316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B690-7A92-499F-BBD7-AEEF7DE857CF}" type="datetimeFigureOut">
              <a:rPr lang="vi-VN" smtClean="0"/>
              <a:t>12/03/2023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41D4-E5E0-44C8-A70E-E3C5B2E03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59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B690-7A92-499F-BBD7-AEEF7DE857CF}" type="datetimeFigureOut">
              <a:rPr lang="vi-VN" smtClean="0"/>
              <a:t>12/03/2023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41D4-E5E0-44C8-A70E-E3C5B2E03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982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B690-7A92-499F-BBD7-AEEF7DE857CF}" type="datetimeFigureOut">
              <a:rPr lang="vi-VN" smtClean="0"/>
              <a:t>12/03/2023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41D4-E5E0-44C8-A70E-E3C5B2E03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144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B690-7A92-499F-BBD7-AEEF7DE857CF}" type="datetimeFigureOut">
              <a:rPr lang="vi-VN" smtClean="0"/>
              <a:t>12/03/2023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AA41D4-E5E0-44C8-A70E-E3C5B2E03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206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9B690-7A92-499F-BBD7-AEEF7DE857CF}" type="datetimeFigureOut">
              <a:rPr lang="vi-VN" smtClean="0"/>
              <a:t>12/03/2023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4AA41D4-E5E0-44C8-A70E-E3C5B2E03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854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0219-A9CD-9430-0128-024D21A14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954338"/>
            <a:ext cx="8915399" cy="2262781"/>
          </a:xfrm>
        </p:spPr>
        <p:txBody>
          <a:bodyPr/>
          <a:lstStyle/>
          <a:p>
            <a:pPr algn="ctr"/>
            <a:r>
              <a:rPr lang="vi-VN" dirty="0">
                <a:solidFill>
                  <a:srgbClr val="0070C0"/>
                </a:solidFill>
                <a:latin typeface="+mn-lt"/>
              </a:rPr>
              <a:t>Viết</a:t>
            </a:r>
            <a:r>
              <a:rPr lang="vi-VN" dirty="0">
                <a:solidFill>
                  <a:srgbClr val="0070C0"/>
                </a:solidFill>
              </a:rPr>
              <a:t> chương trình vẽ 100 ngôi sao, nhấp nháy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0BBF1-AC00-F7A0-2589-1D082F766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354592"/>
            <a:ext cx="8915399" cy="1126283"/>
          </a:xfrm>
        </p:spPr>
        <p:txBody>
          <a:bodyPr>
            <a:noAutofit/>
          </a:bodyPr>
          <a:lstStyle/>
          <a:p>
            <a:r>
              <a:rPr lang="vi-VN" sz="2000"/>
              <a:t>Nhóm </a:t>
            </a:r>
            <a:r>
              <a:rPr lang="en-US" sz="2000">
                <a:latin typeface="Tahoma (Body)"/>
              </a:rPr>
              <a:t>18</a:t>
            </a:r>
            <a:r>
              <a:rPr lang="vi-VN" sz="2000"/>
              <a:t>: </a:t>
            </a:r>
            <a:r>
              <a:rPr lang="vi-VN" sz="2000" dirty="0"/>
              <a:t>Nguyễn Duy Hiếu</a:t>
            </a:r>
          </a:p>
          <a:p>
            <a:r>
              <a:rPr lang="vi-VN" sz="2000" dirty="0"/>
              <a:t>		</a:t>
            </a:r>
            <a:r>
              <a:rPr lang="vi-VN" sz="2000"/>
              <a:t>   </a:t>
            </a:r>
            <a:r>
              <a:rPr lang="en-US" sz="2000"/>
              <a:t> </a:t>
            </a:r>
            <a:r>
              <a:rPr lang="vi-VN" sz="2000"/>
              <a:t>Trần </a:t>
            </a:r>
            <a:r>
              <a:rPr lang="vi-VN" sz="2000" dirty="0"/>
              <a:t>Anh Tuấn</a:t>
            </a:r>
          </a:p>
          <a:p>
            <a:r>
              <a:rPr lang="vi-VN" sz="2000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61008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FE1B-A77D-CCF8-3F90-88A196C7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981" y="624110"/>
            <a:ext cx="4277125" cy="12808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Tahoma (Body)"/>
              </a:rPr>
              <a:t>3</a:t>
            </a:r>
            <a:r>
              <a:rPr lang="en-US">
                <a:solidFill>
                  <a:srgbClr val="0070C0"/>
                </a:solidFill>
                <a:latin typeface="Tahoma (Body)"/>
              </a:rPr>
              <a:t>) </a:t>
            </a:r>
            <a:r>
              <a:rPr lang="en-US" sz="3600">
                <a:solidFill>
                  <a:srgbClr val="0070C0"/>
                </a:solidFill>
                <a:latin typeface="Tahoma (Body)"/>
              </a:rPr>
              <a:t>THUẬT TOÁN, LƯU ĐỒ THUẬT TOÁN</a:t>
            </a:r>
            <a:br>
              <a:rPr lang="en-US" sz="3600">
                <a:solidFill>
                  <a:srgbClr val="0070C0"/>
                </a:solidFill>
                <a:latin typeface="Tahoma (Body)"/>
              </a:rPr>
            </a:br>
            <a:endParaRPr lang="vi-VN" dirty="0">
              <a:solidFill>
                <a:srgbClr val="0070C0"/>
              </a:solidFill>
              <a:latin typeface="Tahoma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424B-6F20-00C1-52FE-B212C426B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981" y="1700981"/>
            <a:ext cx="4344537" cy="4210241"/>
          </a:xfrm>
        </p:spPr>
        <p:txBody>
          <a:bodyPr>
            <a:normAutofit/>
          </a:bodyPr>
          <a:lstStyle/>
          <a:p>
            <a:r>
              <a:rPr lang="en-US" sz="2000">
                <a:latin typeface="Tahoma (Body)"/>
              </a:rPr>
              <a:t>Lưu đồ thuật toán vẽ 100 ngôi sao 5 cánh, nhấp nháy:</a:t>
            </a:r>
          </a:p>
          <a:p>
            <a:endParaRPr lang="en-US" sz="2000">
              <a:latin typeface="Tahoma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6096D-4849-10E7-3FC8-F4103413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369" y="0"/>
            <a:ext cx="6121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85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FE1B-A77D-CCF8-3F90-88A196C7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981" y="624110"/>
            <a:ext cx="9803631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70C0"/>
                </a:solidFill>
                <a:latin typeface="Tahoma (Body)"/>
              </a:rPr>
              <a:t>4) </a:t>
            </a:r>
            <a:r>
              <a:rPr lang="en-US" sz="3600">
                <a:solidFill>
                  <a:srgbClr val="0070C0"/>
                </a:solidFill>
                <a:latin typeface="Tahoma (Body)"/>
              </a:rPr>
              <a:t>CODE DEMO</a:t>
            </a:r>
            <a:br>
              <a:rPr lang="en-US" sz="3600">
                <a:solidFill>
                  <a:srgbClr val="0070C0"/>
                </a:solidFill>
                <a:latin typeface="Tahoma (Body)"/>
              </a:rPr>
            </a:br>
            <a:endParaRPr lang="vi-VN" dirty="0">
              <a:solidFill>
                <a:srgbClr val="0070C0"/>
              </a:solidFill>
              <a:latin typeface="Tahoma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424B-6F20-00C1-52FE-B212C426B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981" y="1700981"/>
            <a:ext cx="2456951" cy="4210241"/>
          </a:xfrm>
        </p:spPr>
        <p:txBody>
          <a:bodyPr>
            <a:normAutofit/>
          </a:bodyPr>
          <a:lstStyle/>
          <a:p>
            <a:r>
              <a:rPr lang="en-US" sz="2000">
                <a:latin typeface="Tahoma (Body)"/>
              </a:rPr>
              <a:t>Code demo vẽ ngôi sao 5 cánh</a:t>
            </a:r>
          </a:p>
          <a:p>
            <a:pPr marL="0" indent="0">
              <a:buNone/>
            </a:pPr>
            <a:endParaRPr lang="en-US" sz="2000">
              <a:latin typeface="Tahoma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BBE4D-E5EA-12E6-F0E6-209AF438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758" y="1796045"/>
            <a:ext cx="4163006" cy="4020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1CAF81-BC1E-8F4B-3C15-FC77374B7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512" y="1329125"/>
            <a:ext cx="3410426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3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FE1B-A77D-CCF8-3F90-88A196C7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981" y="624110"/>
            <a:ext cx="9803631" cy="128089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0070C0"/>
                </a:solidFill>
                <a:latin typeface="Tahoma (Body)"/>
              </a:rPr>
              <a:t>4) CODE DEMO</a:t>
            </a:r>
            <a:br>
              <a:rPr lang="en-US" sz="3200">
                <a:solidFill>
                  <a:srgbClr val="0070C0"/>
                </a:solidFill>
                <a:latin typeface="Tahoma (Body)"/>
              </a:rPr>
            </a:br>
            <a:endParaRPr lang="vi-VN" sz="3200" dirty="0">
              <a:solidFill>
                <a:srgbClr val="0070C0"/>
              </a:solidFill>
              <a:latin typeface="Tahoma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424B-6F20-00C1-52FE-B212C426B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981" y="1700981"/>
            <a:ext cx="2456951" cy="4210241"/>
          </a:xfrm>
        </p:spPr>
        <p:txBody>
          <a:bodyPr>
            <a:normAutofit/>
          </a:bodyPr>
          <a:lstStyle/>
          <a:p>
            <a:r>
              <a:rPr lang="en-US" sz="2000">
                <a:latin typeface="Tahoma (Body)"/>
              </a:rPr>
              <a:t>Code demo vẽ 100 ngôi sao 5 cánh, nhấp nháy</a:t>
            </a:r>
          </a:p>
          <a:p>
            <a:pPr marL="0" indent="0">
              <a:buNone/>
            </a:pPr>
            <a:endParaRPr lang="en-US" sz="2000">
              <a:latin typeface="Tahoma (Body)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406378-C08C-F6B0-B3E0-2F95B2F5D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17" y="104311"/>
            <a:ext cx="7449590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27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0994CD-78D1-F99F-FA52-50BDBF429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523" y="0"/>
            <a:ext cx="412447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2869A7-8219-7D4F-451E-9D161449E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757"/>
            <a:ext cx="5181600" cy="685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7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FE1B-A77D-CCF8-3F90-88A196C7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365" y="2788555"/>
            <a:ext cx="9803631" cy="1280890"/>
          </a:xfrm>
        </p:spPr>
        <p:txBody>
          <a:bodyPr>
            <a:normAutofit/>
          </a:bodyPr>
          <a:lstStyle/>
          <a:p>
            <a:pPr algn="ctr"/>
            <a:br>
              <a:rPr lang="en-US" sz="3200">
                <a:solidFill>
                  <a:srgbClr val="0070C0"/>
                </a:solidFill>
                <a:latin typeface="Tahoma (Body)"/>
              </a:rPr>
            </a:br>
            <a:r>
              <a:rPr lang="en-US" sz="3200">
                <a:solidFill>
                  <a:srgbClr val="0070C0"/>
                </a:solidFill>
                <a:latin typeface="Tahoma (Body)"/>
              </a:rPr>
              <a:t>THANK YOU FOR WATCHING</a:t>
            </a:r>
            <a:endParaRPr lang="vi-VN" sz="3200" dirty="0">
              <a:solidFill>
                <a:srgbClr val="0070C0"/>
              </a:solidFill>
              <a:latin typeface="Tahoma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6950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FE1B-A77D-CCF8-3F90-88A196C7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981" y="624110"/>
            <a:ext cx="9803631" cy="68358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ahoma (Body)"/>
              </a:rPr>
              <a:t>NỘI DUNG</a:t>
            </a:r>
            <a:endParaRPr lang="vi-VN" dirty="0">
              <a:solidFill>
                <a:srgbClr val="0070C0"/>
              </a:solidFill>
              <a:latin typeface="Tahoma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424B-6F20-00C1-52FE-B212C426B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981" y="1700981"/>
            <a:ext cx="9803631" cy="4210241"/>
          </a:xfrm>
        </p:spPr>
        <p:txBody>
          <a:bodyPr>
            <a:normAutofit/>
          </a:bodyPr>
          <a:lstStyle/>
          <a:p>
            <a:pPr algn="ctr">
              <a:buFont typeface="+mj-lt"/>
              <a:buAutoNum type="arabicPeriod"/>
            </a:pPr>
            <a:endParaRPr lang="en-US" sz="2400" dirty="0">
              <a:latin typeface="Tahoma (Body)"/>
            </a:endParaRPr>
          </a:p>
          <a:p>
            <a:pPr algn="ctr">
              <a:buFont typeface="+mj-lt"/>
              <a:buAutoNum type="arabicPeriod"/>
            </a:pPr>
            <a:endParaRPr lang="en-US" sz="2400" dirty="0">
              <a:latin typeface="Tahoma (Body)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ahoma (Body)"/>
              </a:rPr>
              <a:t>GIỚI THIỆU BÀI TOÁN, Ý TƯỞNG THUẬT TOÁN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ahoma (Body)"/>
              </a:rPr>
              <a:t>CÁC HÀM ĐƯỢC SỬ DỤNG TRONG BÀI TOÁN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ahoma (Body)"/>
              </a:rPr>
              <a:t>THUẬT TOÁN, LƯU ĐỒ THUẬT TOÁN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ahoma (Body)"/>
              </a:rPr>
              <a:t>CODE DEMO</a:t>
            </a:r>
            <a:endParaRPr lang="vi-VN" sz="2400" dirty="0">
              <a:solidFill>
                <a:srgbClr val="0070C0"/>
              </a:solidFill>
              <a:latin typeface="Tahoma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9224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FE1B-A77D-CCF8-3F90-88A196C7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981" y="624110"/>
            <a:ext cx="9803631" cy="128089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ahoma (Body)"/>
              </a:rPr>
              <a:t>1</a:t>
            </a:r>
            <a:r>
              <a:rPr lang="en-US">
                <a:solidFill>
                  <a:srgbClr val="0070C0"/>
                </a:solidFill>
                <a:latin typeface="Tahoma (Body)"/>
              </a:rPr>
              <a:t>) Giới thiệu bài toán, ý tưởng thuật toán</a:t>
            </a:r>
            <a:endParaRPr lang="vi-VN" dirty="0">
              <a:solidFill>
                <a:srgbClr val="0070C0"/>
              </a:solidFill>
              <a:latin typeface="Tahoma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424B-6F20-00C1-52FE-B212C426B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981" y="1700981"/>
            <a:ext cx="3890927" cy="4210241"/>
          </a:xfrm>
        </p:spPr>
        <p:txBody>
          <a:bodyPr>
            <a:normAutofit lnSpcReduction="10000"/>
          </a:bodyPr>
          <a:lstStyle/>
          <a:p>
            <a:endParaRPr lang="en-US" sz="2000">
              <a:latin typeface="Tahoma (Body)"/>
            </a:endParaRPr>
          </a:p>
          <a:p>
            <a:pPr>
              <a:lnSpc>
                <a:spcPct val="130000"/>
              </a:lnSpc>
            </a:pPr>
            <a:r>
              <a:rPr lang="en-US" sz="2000">
                <a:latin typeface="Tahoma (Body)"/>
              </a:rPr>
              <a:t>Giới thiệu bài toán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000">
                <a:latin typeface="Tahoma (Body)"/>
              </a:rPr>
              <a:t>- </a:t>
            </a:r>
            <a:r>
              <a:rPr lang="en-US" sz="2000" b="0" i="0">
                <a:solidFill>
                  <a:srgbClr val="222222"/>
                </a:solidFill>
                <a:effectLst/>
                <a:latin typeface="Tahoma (Body)"/>
              </a:rPr>
              <a:t>Ngôi sao 5 cánh thực chất là đa giác 5 cạnh. Tổng các góc trong ngũ giác bằng 540 độ. Do đó đối với ngũ giác đều mỗi góc sẽ bằng 540/5 = 108 độ.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000">
                <a:solidFill>
                  <a:srgbClr val="222222"/>
                </a:solidFill>
                <a:latin typeface="Tahoma (Body)"/>
              </a:rPr>
              <a:t> Từ đó ta có mỗi góc của một ngôi sao 5 cánh trong ngũ giác đều bằng 108/3 = 36 độ.</a:t>
            </a:r>
            <a:endParaRPr lang="vi-VN" sz="2000" dirty="0">
              <a:latin typeface="Tahoma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F1A90-C493-4B2E-B9F8-B2BA7D4C3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042" y="1863927"/>
            <a:ext cx="6024196" cy="374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1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FE1B-A77D-CCF8-3F90-88A196C7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981" y="624110"/>
            <a:ext cx="9803631" cy="128089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ahoma (Body)"/>
              </a:rPr>
              <a:t>1</a:t>
            </a:r>
            <a:r>
              <a:rPr lang="en-US">
                <a:solidFill>
                  <a:srgbClr val="0070C0"/>
                </a:solidFill>
                <a:latin typeface="Tahoma (Body)"/>
              </a:rPr>
              <a:t>) Giới thiệu bài toán, ý tưởng thuật toán</a:t>
            </a:r>
            <a:endParaRPr lang="vi-VN" dirty="0">
              <a:solidFill>
                <a:srgbClr val="0070C0"/>
              </a:solidFill>
              <a:latin typeface="Tahoma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424B-6F20-00C1-52FE-B212C426B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981" y="1700981"/>
            <a:ext cx="3890927" cy="4210241"/>
          </a:xfrm>
        </p:spPr>
        <p:txBody>
          <a:bodyPr>
            <a:normAutofit fontScale="92500" lnSpcReduction="10000"/>
          </a:bodyPr>
          <a:lstStyle/>
          <a:p>
            <a:endParaRPr lang="en-US" sz="2000">
              <a:latin typeface="Tahoma (Body)"/>
            </a:endParaRPr>
          </a:p>
          <a:p>
            <a:pPr>
              <a:lnSpc>
                <a:spcPct val="130000"/>
              </a:lnSpc>
            </a:pPr>
            <a:r>
              <a:rPr lang="en-US" sz="2000">
                <a:latin typeface="Tahoma (Body)"/>
              </a:rPr>
              <a:t>Ý tưởng thuật toán vẽ ngôi sao 5 cánh</a:t>
            </a:r>
          </a:p>
          <a:p>
            <a:pPr algn="just">
              <a:lnSpc>
                <a:spcPct val="130000"/>
              </a:lnSpc>
              <a:buFontTx/>
              <a:buChar char="-"/>
            </a:pPr>
            <a:r>
              <a:rPr lang="en-US" sz="2000">
                <a:latin typeface="Tahoma (Body)"/>
              </a:rPr>
              <a:t>Dùng hàm lượng giác để tính điểm cần vẽ đến tiếp theo sao cho cạnh vẽ được hợp với cạnh liền kề bằng một góc 36 độ.</a:t>
            </a:r>
          </a:p>
          <a:p>
            <a:pPr algn="just">
              <a:lnSpc>
                <a:spcPct val="130000"/>
              </a:lnSpc>
              <a:buFontTx/>
              <a:buChar char="-"/>
            </a:pPr>
            <a:r>
              <a:rPr lang="en-US" sz="2000">
                <a:latin typeface="Tahoma (Body)"/>
              </a:rPr>
              <a:t>Sau khi vẽ xong dùng vòng lặp vô hạn vẽ liên tục 100 ngôi sao với màu khác nhau để tạo hiệu ứng nhấp nháy.</a:t>
            </a:r>
            <a:endParaRPr lang="vi-VN" sz="2000">
              <a:latin typeface="Tahoma (Body)"/>
            </a:endParaRPr>
          </a:p>
          <a:p>
            <a:pPr algn="just">
              <a:lnSpc>
                <a:spcPct val="130000"/>
              </a:lnSpc>
              <a:buFontTx/>
              <a:buChar char="-"/>
            </a:pPr>
            <a:endParaRPr lang="vi-VN" sz="2000" dirty="0">
              <a:latin typeface="Tahoma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F18772-042C-E54F-FF1B-C0657634D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301" y="1826314"/>
            <a:ext cx="5873622" cy="429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0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FE1B-A77D-CCF8-3F90-88A196C7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184" y="420091"/>
            <a:ext cx="9803631" cy="12808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Tahoma (Body)"/>
              </a:rPr>
              <a:t>2</a:t>
            </a:r>
            <a:r>
              <a:rPr lang="en-US">
                <a:solidFill>
                  <a:srgbClr val="0070C0"/>
                </a:solidFill>
                <a:latin typeface="Tahoma (Body)"/>
              </a:rPr>
              <a:t>) CÁC HÀM ĐƯỢC SỬ DỤNG TRONG BÀI TOÁN</a:t>
            </a:r>
            <a:br>
              <a:rPr lang="en-US" sz="3600">
                <a:solidFill>
                  <a:srgbClr val="0070C0"/>
                </a:solidFill>
                <a:latin typeface="Tahoma (Body)"/>
              </a:rPr>
            </a:br>
            <a:endParaRPr lang="vi-VN" dirty="0">
              <a:solidFill>
                <a:srgbClr val="0070C0"/>
              </a:solidFill>
              <a:latin typeface="Tahoma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424B-6F20-00C1-52FE-B212C426B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76" y="1250302"/>
            <a:ext cx="9803631" cy="4760019"/>
          </a:xfrm>
        </p:spPr>
        <p:txBody>
          <a:bodyPr>
            <a:normAutofit/>
          </a:bodyPr>
          <a:lstStyle/>
          <a:p>
            <a:endParaRPr lang="en-US" sz="2000">
              <a:latin typeface="Tahoma (Body)"/>
            </a:endParaRPr>
          </a:p>
          <a:p>
            <a:endParaRPr lang="vi-VN" sz="2000" dirty="0">
              <a:latin typeface="Tahoma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0CE84-10C6-E40B-33ED-B3834247116C}"/>
              </a:ext>
            </a:extLst>
          </p:cNvPr>
          <p:cNvSpPr txBox="1"/>
          <p:nvPr/>
        </p:nvSpPr>
        <p:spPr>
          <a:xfrm>
            <a:off x="896176" y="3469132"/>
            <a:ext cx="4180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getRandomColor()</a:t>
            </a:r>
          </a:p>
          <a:p>
            <a:endParaRPr lang="en-US"/>
          </a:p>
          <a:p>
            <a:r>
              <a:rPr lang="en-US"/>
              <a:t>Trả về mã màu ngẫu nhiên từ 1 đến 16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024693-DBA1-627C-B419-C70A1B31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70" y="1536554"/>
            <a:ext cx="3926940" cy="12808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275994-5ADB-800A-4FB8-967A55D68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849" y="1372782"/>
            <a:ext cx="4293374" cy="496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3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2897-E0C4-7E53-42F8-5792DF99BDE1}"/>
              </a:ext>
            </a:extLst>
          </p:cNvPr>
          <p:cNvSpPr txBox="1">
            <a:spLocks/>
          </p:cNvSpPr>
          <p:nvPr/>
        </p:nvSpPr>
        <p:spPr>
          <a:xfrm>
            <a:off x="1026233" y="224148"/>
            <a:ext cx="9803631" cy="128089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rgbClr val="0070C0"/>
                </a:solidFill>
                <a:latin typeface="Tahoma (Body)"/>
              </a:rPr>
              <a:t>2) CÁC HÀM ĐƯỢC SỬ DỤNG TRONG BÀI TOÁN</a:t>
            </a:r>
            <a:br>
              <a:rPr lang="en-US">
                <a:solidFill>
                  <a:srgbClr val="0070C0"/>
                </a:solidFill>
                <a:latin typeface="Tahoma (Body)"/>
              </a:rPr>
            </a:br>
            <a:endParaRPr lang="vi-VN" dirty="0">
              <a:solidFill>
                <a:srgbClr val="0070C0"/>
              </a:solidFill>
              <a:latin typeface="Tahoma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1B3839-60F5-5A86-F2D8-8D2A7BBBB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33" y="1505038"/>
            <a:ext cx="3926940" cy="12808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58FF8B-2E8E-2C52-EB59-B65E11B93611}"/>
              </a:ext>
            </a:extLst>
          </p:cNvPr>
          <p:cNvSpPr txBox="1"/>
          <p:nvPr/>
        </p:nvSpPr>
        <p:spPr>
          <a:xfrm>
            <a:off x="6469796" y="1789627"/>
            <a:ext cx="4180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d2r()</a:t>
            </a:r>
          </a:p>
          <a:p>
            <a:endParaRPr lang="en-US"/>
          </a:p>
          <a:p>
            <a:r>
              <a:rPr lang="en-US"/>
              <a:t>Chuyển đổi từ độ sang radian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447C9-31E5-4A4B-A053-ACDE50B95D1D}"/>
              </a:ext>
            </a:extLst>
          </p:cNvPr>
          <p:cNvSpPr txBox="1"/>
          <p:nvPr/>
        </p:nvSpPr>
        <p:spPr>
          <a:xfrm>
            <a:off x="1138335" y="3508310"/>
            <a:ext cx="858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Ví dụ 30 =&gt; TT/6 </a:t>
            </a:r>
          </a:p>
        </p:txBody>
      </p:sp>
    </p:spTree>
    <p:extLst>
      <p:ext uri="{BB962C8B-B14F-4D97-AF65-F5344CB8AC3E}">
        <p14:creationId xmlns:p14="http://schemas.microsoft.com/office/powerpoint/2010/main" val="13315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FE1B-A77D-CCF8-3F90-88A196C7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981" y="624110"/>
            <a:ext cx="9803631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ahoma (Body)"/>
              </a:rPr>
              <a:t>3</a:t>
            </a:r>
            <a:r>
              <a:rPr lang="en-US">
                <a:solidFill>
                  <a:srgbClr val="0070C0"/>
                </a:solidFill>
                <a:latin typeface="Tahoma (Body)"/>
              </a:rPr>
              <a:t>) </a:t>
            </a:r>
            <a:r>
              <a:rPr lang="en-US" sz="3600">
                <a:solidFill>
                  <a:srgbClr val="0070C0"/>
                </a:solidFill>
                <a:latin typeface="Tahoma (Body)"/>
              </a:rPr>
              <a:t>THUẬT TOÁN, LƯU ĐỒ THUẬT TOÁN</a:t>
            </a:r>
            <a:br>
              <a:rPr lang="en-US" sz="3600">
                <a:solidFill>
                  <a:srgbClr val="0070C0"/>
                </a:solidFill>
                <a:latin typeface="Tahoma (Body)"/>
              </a:rPr>
            </a:br>
            <a:endParaRPr lang="vi-VN" dirty="0">
              <a:solidFill>
                <a:srgbClr val="0070C0"/>
              </a:solidFill>
              <a:latin typeface="Tahoma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424B-6F20-00C1-52FE-B212C426B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981" y="1700981"/>
            <a:ext cx="9803631" cy="4210241"/>
          </a:xfrm>
        </p:spPr>
        <p:txBody>
          <a:bodyPr>
            <a:normAutofit fontScale="85000" lnSpcReduction="20000"/>
          </a:bodyPr>
          <a:lstStyle/>
          <a:p>
            <a:endParaRPr lang="en-US" sz="2000" dirty="0">
              <a:latin typeface="Tahoma (Body)"/>
            </a:endParaRPr>
          </a:p>
          <a:p>
            <a:r>
              <a:rPr lang="en-US" dirty="0" err="1">
                <a:latin typeface="Tahoma (Body)"/>
              </a:rPr>
              <a:t>Thuật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toán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vẽ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ngôi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sao</a:t>
            </a:r>
            <a:r>
              <a:rPr lang="en-US" dirty="0">
                <a:latin typeface="Tahoma (Body)"/>
              </a:rPr>
              <a:t> 5 </a:t>
            </a:r>
            <a:r>
              <a:rPr lang="en-US" dirty="0" err="1">
                <a:latin typeface="Tahoma (Body)"/>
              </a:rPr>
              <a:t>cánh</a:t>
            </a:r>
            <a:r>
              <a:rPr lang="en-US" dirty="0">
                <a:latin typeface="Tahoma (Body)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ahoma (Body)"/>
              </a:rPr>
              <a:t>	- </a:t>
            </a:r>
            <a:r>
              <a:rPr lang="en-US" dirty="0" err="1">
                <a:latin typeface="Tahoma (Body)"/>
              </a:rPr>
              <a:t>Mấu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chốt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của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thuật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toán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là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tìm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được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điểm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vẽ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tiếp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theo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sao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cho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cạnh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vẽ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được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hợp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với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cạnh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liền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kề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bằng</a:t>
            </a:r>
            <a:r>
              <a:rPr lang="en-US" dirty="0">
                <a:latin typeface="Tahoma (Body)"/>
              </a:rPr>
              <a:t> 1 </a:t>
            </a:r>
            <a:r>
              <a:rPr lang="en-US" dirty="0" err="1">
                <a:latin typeface="Tahoma (Body)"/>
              </a:rPr>
              <a:t>góc</a:t>
            </a:r>
            <a:r>
              <a:rPr lang="en-US" dirty="0">
                <a:latin typeface="Tahoma (Body)"/>
              </a:rPr>
              <a:t> 36 </a:t>
            </a:r>
            <a:r>
              <a:rPr lang="en-US" dirty="0" err="1">
                <a:latin typeface="Tahoma (Body)"/>
              </a:rPr>
              <a:t>dộ</a:t>
            </a:r>
            <a:r>
              <a:rPr lang="en-US" dirty="0">
                <a:latin typeface="Tahoma (Body)"/>
              </a:rPr>
              <a:t>.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ahoma (Body)"/>
              </a:rPr>
              <a:t>Thuật</a:t>
            </a:r>
            <a:r>
              <a:rPr lang="en-US" sz="1800" dirty="0">
                <a:latin typeface="Tahoma (Body)"/>
              </a:rPr>
              <a:t> </a:t>
            </a:r>
            <a:r>
              <a:rPr lang="en-US" sz="1800" dirty="0" err="1">
                <a:latin typeface="Tahoma (Body)"/>
              </a:rPr>
              <a:t>toán</a:t>
            </a:r>
            <a:r>
              <a:rPr lang="en-US" sz="1800" dirty="0">
                <a:latin typeface="Tahoma (Body)"/>
              </a:rPr>
              <a:t> </a:t>
            </a:r>
            <a:r>
              <a:rPr lang="en-US" sz="1800" dirty="0" err="1">
                <a:latin typeface="Tahoma (Body)"/>
              </a:rPr>
              <a:t>vẽ</a:t>
            </a:r>
            <a:r>
              <a:rPr lang="en-US" sz="1800" dirty="0">
                <a:latin typeface="Tahoma (Body)"/>
              </a:rPr>
              <a:t> </a:t>
            </a:r>
            <a:r>
              <a:rPr lang="en-US" sz="1800" dirty="0" err="1">
                <a:latin typeface="Tahoma (Body)"/>
              </a:rPr>
              <a:t>ngôi</a:t>
            </a:r>
            <a:r>
              <a:rPr lang="en-US" sz="1800" dirty="0">
                <a:latin typeface="Tahoma (Body)"/>
              </a:rPr>
              <a:t> </a:t>
            </a:r>
            <a:r>
              <a:rPr lang="en-US" sz="1800" dirty="0" err="1">
                <a:latin typeface="Tahoma (Body)"/>
              </a:rPr>
              <a:t>sao</a:t>
            </a:r>
            <a:r>
              <a:rPr lang="en-US" sz="1800" dirty="0">
                <a:latin typeface="Tahoma (Body)"/>
              </a:rPr>
              <a:t> 5 </a:t>
            </a:r>
            <a:r>
              <a:rPr lang="en-US" sz="1800" dirty="0" err="1">
                <a:latin typeface="Tahoma (Body)"/>
              </a:rPr>
              <a:t>cánh</a:t>
            </a:r>
            <a:r>
              <a:rPr lang="en-US" sz="1800" dirty="0">
                <a:latin typeface="Tahoma (Body)"/>
              </a:rPr>
              <a:t>:</a:t>
            </a:r>
          </a:p>
          <a:p>
            <a:pPr marL="400050" lvl="1" indent="0">
              <a:buNone/>
            </a:pPr>
            <a:r>
              <a:rPr lang="en-US" sz="1800" dirty="0">
                <a:latin typeface="Tahoma (Body)"/>
              </a:rPr>
              <a:t> 	d = 0;</a:t>
            </a:r>
          </a:p>
          <a:p>
            <a:pPr marL="400050" lvl="1" indent="0">
              <a:buNone/>
            </a:pPr>
            <a:r>
              <a:rPr lang="pt-BR" sz="1800" dirty="0">
                <a:latin typeface="Tahoma (Body)"/>
              </a:rPr>
              <a:t>		x = r * cos(d2r(d));</a:t>
            </a:r>
          </a:p>
          <a:p>
            <a:pPr marL="400050" lvl="1" indent="0">
              <a:buNone/>
            </a:pPr>
            <a:r>
              <a:rPr lang="pt-BR" sz="1800" dirty="0">
                <a:latin typeface="Tahoma (Body)"/>
              </a:rPr>
              <a:t>		y = r * sin(d2r(d)); </a:t>
            </a:r>
          </a:p>
          <a:p>
            <a:pPr marL="400050" lvl="1" indent="0">
              <a:buNone/>
            </a:pPr>
            <a:r>
              <a:rPr lang="pt-BR" sz="1800" dirty="0">
                <a:latin typeface="Tahoma (Body)"/>
              </a:rPr>
              <a:t>		lineto(x,y);</a:t>
            </a:r>
          </a:p>
          <a:p>
            <a:pPr marL="400050" lvl="1" indent="0">
              <a:buNone/>
            </a:pPr>
            <a:r>
              <a:rPr lang="pt-BR" sz="1800" dirty="0">
                <a:latin typeface="Tahoma (Body)"/>
              </a:rPr>
              <a:t>		d = d + 144;	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pt-BR" sz="1800" dirty="0">
                <a:latin typeface="Tahoma (Body)"/>
              </a:rPr>
              <a:t>Note: </a:t>
            </a:r>
          </a:p>
          <a:p>
            <a:pPr marL="400050" lvl="1" indent="0">
              <a:buNone/>
            </a:pPr>
            <a:r>
              <a:rPr lang="pt-BR" sz="1800" dirty="0">
                <a:latin typeface="Tahoma (Body)"/>
              </a:rPr>
              <a:t>		+ Với r là bán kính của ngôi sao (</a:t>
            </a:r>
            <a:r>
              <a:rPr lang="en-US" sz="2000" dirty="0" err="1">
                <a:latin typeface="Tahoma (Body)"/>
              </a:rPr>
              <a:t>khoảng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cánh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từ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tâm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đến</a:t>
            </a:r>
            <a:r>
              <a:rPr lang="en-US" sz="2000" dirty="0">
                <a:latin typeface="Tahoma (Body)"/>
              </a:rPr>
              <a:t> 5 </a:t>
            </a:r>
            <a:r>
              <a:rPr lang="en-US" sz="2000" dirty="0" err="1">
                <a:latin typeface="Tahoma (Body)"/>
              </a:rPr>
              <a:t>đỉnh</a:t>
            </a:r>
            <a:r>
              <a:rPr lang="en-US" sz="2000" dirty="0">
                <a:latin typeface="Tahoma (Body)"/>
              </a:rPr>
              <a:t>).</a:t>
            </a:r>
          </a:p>
          <a:p>
            <a:pPr marL="400050" lvl="1" indent="0">
              <a:buNone/>
            </a:pPr>
            <a:r>
              <a:rPr lang="en-US" sz="2000" dirty="0">
                <a:latin typeface="Tahoma (Body)"/>
              </a:rPr>
              <a:t>		+ d </a:t>
            </a:r>
            <a:r>
              <a:rPr lang="en-US" sz="2000" dirty="0" err="1">
                <a:latin typeface="Tahoma (Body)"/>
              </a:rPr>
              <a:t>là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góc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tăng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mỗi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khi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vẽ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được</a:t>
            </a:r>
            <a:r>
              <a:rPr lang="en-US" sz="2000" dirty="0">
                <a:latin typeface="Tahoma (Body)"/>
              </a:rPr>
              <a:t> 1 </a:t>
            </a:r>
            <a:r>
              <a:rPr lang="en-US" sz="2000" dirty="0" err="1">
                <a:latin typeface="Tahoma (Body)"/>
              </a:rPr>
              <a:t>cạnh</a:t>
            </a:r>
            <a:r>
              <a:rPr lang="en-US" sz="2000" dirty="0">
                <a:latin typeface="Tahoma (Body)"/>
              </a:rPr>
              <a:t>.</a:t>
            </a:r>
            <a:endParaRPr lang="en-US" sz="1800" dirty="0">
              <a:latin typeface="Tahoma (Body)"/>
            </a:endParaRPr>
          </a:p>
          <a:p>
            <a:pPr marL="0" indent="0">
              <a:buNone/>
            </a:pPr>
            <a:endParaRPr lang="vi-VN" sz="2000" dirty="0">
              <a:latin typeface="Tahoma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1558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FE1B-A77D-CCF8-3F90-88A196C7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981" y="624110"/>
            <a:ext cx="9803631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ahoma (Body)"/>
              </a:rPr>
              <a:t>3) </a:t>
            </a:r>
            <a:r>
              <a:rPr lang="en-US" sz="3600" dirty="0">
                <a:solidFill>
                  <a:srgbClr val="0070C0"/>
                </a:solidFill>
                <a:latin typeface="Tahoma (Body)"/>
              </a:rPr>
              <a:t>THUẬT TOÁN, LƯU ĐỒ THUẬT TOÁN</a:t>
            </a:r>
            <a:br>
              <a:rPr lang="en-US" sz="3600" dirty="0">
                <a:solidFill>
                  <a:srgbClr val="0070C0"/>
                </a:solidFill>
                <a:latin typeface="Tahoma (Body)"/>
              </a:rPr>
            </a:br>
            <a:endParaRPr lang="vi-VN" dirty="0">
              <a:solidFill>
                <a:srgbClr val="0070C0"/>
              </a:solidFill>
              <a:latin typeface="Tahoma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424B-6F20-00C1-52FE-B212C426B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36" y="1700981"/>
            <a:ext cx="4917055" cy="4828406"/>
          </a:xfrm>
        </p:spPr>
        <p:txBody>
          <a:bodyPr>
            <a:normAutofit fontScale="92500" lnSpcReduction="20000"/>
          </a:bodyPr>
          <a:lstStyle/>
          <a:p>
            <a:endParaRPr lang="en-US" sz="2000" dirty="0">
              <a:latin typeface="Tahoma (Body)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Tahoma (Body)"/>
              </a:rPr>
              <a:t>Giả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sử</a:t>
            </a:r>
            <a:r>
              <a:rPr lang="en-US" dirty="0">
                <a:latin typeface="Tahoma (Body)"/>
              </a:rPr>
              <a:t> ta </a:t>
            </a:r>
            <a:r>
              <a:rPr lang="en-US" dirty="0" err="1">
                <a:latin typeface="Tahoma (Body)"/>
              </a:rPr>
              <a:t>muốn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vẽ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ngôi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sao</a:t>
            </a:r>
            <a:r>
              <a:rPr lang="en-US" dirty="0">
                <a:latin typeface="Tahoma (Body)"/>
              </a:rPr>
              <a:t> 5 </a:t>
            </a:r>
            <a:r>
              <a:rPr lang="en-US" dirty="0" err="1">
                <a:latin typeface="Tahoma (Body)"/>
              </a:rPr>
              <a:t>cánh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với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bán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kính</a:t>
            </a:r>
            <a:r>
              <a:rPr lang="en-US" dirty="0">
                <a:latin typeface="Tahoma (Body)"/>
              </a:rPr>
              <a:t> 200 (</a:t>
            </a:r>
            <a:r>
              <a:rPr lang="en-US" dirty="0" err="1">
                <a:latin typeface="Tahoma (Body)"/>
              </a:rPr>
              <a:t>khoảng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cánh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từ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tâm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đến</a:t>
            </a:r>
            <a:r>
              <a:rPr lang="en-US" dirty="0">
                <a:latin typeface="Tahoma (Body)"/>
              </a:rPr>
              <a:t> 5 </a:t>
            </a:r>
            <a:r>
              <a:rPr lang="en-US" dirty="0" err="1">
                <a:latin typeface="Tahoma (Body)"/>
              </a:rPr>
              <a:t>đỉnh</a:t>
            </a:r>
            <a:r>
              <a:rPr lang="en-US" dirty="0">
                <a:latin typeface="Tahoma (Body)"/>
              </a:rPr>
              <a:t> = 200).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Tahoma (Body)"/>
              </a:rPr>
              <a:t>Áp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dụng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công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thức</a:t>
            </a:r>
            <a:r>
              <a:rPr lang="en-US" dirty="0">
                <a:latin typeface="Tahoma (Body)"/>
              </a:rPr>
              <a:t> ta </a:t>
            </a:r>
            <a:r>
              <a:rPr lang="en-US" dirty="0" err="1">
                <a:latin typeface="Tahoma (Body)"/>
              </a:rPr>
              <a:t>có</a:t>
            </a:r>
            <a:r>
              <a:rPr lang="en-US" dirty="0">
                <a:latin typeface="Tahoma (Body)"/>
              </a:rPr>
              <a:t>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>
                <a:latin typeface="Tahoma (Body)"/>
              </a:rPr>
              <a:t>B1: </a:t>
            </a:r>
            <a:r>
              <a:rPr lang="en-US" dirty="0" err="1">
                <a:latin typeface="Tahoma (Body)"/>
              </a:rPr>
              <a:t>Với</a:t>
            </a:r>
            <a:r>
              <a:rPr lang="en-US" dirty="0">
                <a:latin typeface="Tahoma (Body)"/>
              </a:rPr>
              <a:t> d = 0 =&gt; x = 200, y = 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ahoma (Body)"/>
              </a:rPr>
              <a:t>	</a:t>
            </a:r>
            <a:r>
              <a:rPr lang="en-US" dirty="0" err="1">
                <a:latin typeface="Tahoma (Body)"/>
              </a:rPr>
              <a:t>lineto</a:t>
            </a:r>
            <a:r>
              <a:rPr lang="en-US" dirty="0">
                <a:latin typeface="Tahoma (Body)"/>
              </a:rPr>
              <a:t>(200, 0) =&gt; </a:t>
            </a:r>
            <a:r>
              <a:rPr lang="en-US" dirty="0" err="1">
                <a:latin typeface="Tahoma (Body)"/>
              </a:rPr>
              <a:t>Vẽ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đoạn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thẳng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từ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điểm</a:t>
            </a:r>
            <a:r>
              <a:rPr lang="en-US" dirty="0">
                <a:latin typeface="Tahoma (Body)"/>
              </a:rPr>
              <a:t> 	O(0, 0) -&gt; A(200, 0)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>
                <a:latin typeface="Tahoma (Body)"/>
              </a:rPr>
              <a:t>B2: </a:t>
            </a:r>
            <a:r>
              <a:rPr lang="en-US" dirty="0" err="1">
                <a:latin typeface="Tahoma (Body)"/>
              </a:rPr>
              <a:t>Với</a:t>
            </a:r>
            <a:r>
              <a:rPr lang="en-US" dirty="0">
                <a:latin typeface="Tahoma (Body)"/>
              </a:rPr>
              <a:t> d = 0 + 144 = 144 =&gt; x = -161, y = 117;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ahoma (Body)"/>
              </a:rPr>
              <a:t>	</a:t>
            </a:r>
            <a:r>
              <a:rPr lang="en-US" dirty="0" err="1">
                <a:latin typeface="Tahoma (Body)"/>
              </a:rPr>
              <a:t>lineto</a:t>
            </a:r>
            <a:r>
              <a:rPr lang="en-US" dirty="0">
                <a:latin typeface="Tahoma (Body)"/>
              </a:rPr>
              <a:t>(-161, 117) =&gt; </a:t>
            </a:r>
            <a:r>
              <a:rPr lang="en-US" dirty="0" err="1">
                <a:latin typeface="Tahoma (Body)"/>
              </a:rPr>
              <a:t>Vẽ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đoạn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thẳng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từ</a:t>
            </a:r>
            <a:r>
              <a:rPr lang="en-US" dirty="0">
                <a:latin typeface="Tahoma (Body)"/>
              </a:rPr>
              <a:t> </a:t>
            </a:r>
            <a:r>
              <a:rPr lang="en-US" dirty="0" err="1">
                <a:latin typeface="Tahoma (Body)"/>
              </a:rPr>
              <a:t>điểm</a:t>
            </a:r>
            <a:r>
              <a:rPr lang="en-US" dirty="0">
                <a:latin typeface="Tahoma (Body)"/>
              </a:rPr>
              <a:t> 	A(200, 0) -&gt; B(-161, 117)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72F99-A25E-B9FF-AB59-E153D17A0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1173"/>
            <a:ext cx="5970610" cy="482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1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FE1B-A77D-CCF8-3F90-88A196C7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981" y="624110"/>
            <a:ext cx="9803631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70C0"/>
                </a:solidFill>
                <a:latin typeface="Tahoma (Body)"/>
              </a:rPr>
              <a:t>3) </a:t>
            </a:r>
            <a:r>
              <a:rPr lang="en-US" sz="3600">
                <a:solidFill>
                  <a:srgbClr val="0070C0"/>
                </a:solidFill>
                <a:latin typeface="Tahoma (Body)"/>
              </a:rPr>
              <a:t>THUẬT TOÁN, LƯU ĐỒ THUẬT TOÁN</a:t>
            </a:r>
            <a:br>
              <a:rPr lang="en-US" sz="3600">
                <a:solidFill>
                  <a:srgbClr val="0070C0"/>
                </a:solidFill>
                <a:latin typeface="Tahoma (Body)"/>
              </a:rPr>
            </a:br>
            <a:endParaRPr lang="vi-VN" dirty="0">
              <a:solidFill>
                <a:srgbClr val="0070C0"/>
              </a:solidFill>
              <a:latin typeface="Tahoma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424B-6F20-00C1-52FE-B212C426B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36" y="1700981"/>
            <a:ext cx="4917055" cy="4828406"/>
          </a:xfrm>
        </p:spPr>
        <p:txBody>
          <a:bodyPr>
            <a:normAutofit fontScale="92500" lnSpcReduction="10000"/>
          </a:bodyPr>
          <a:lstStyle/>
          <a:p>
            <a:endParaRPr lang="en-US" sz="1600">
              <a:latin typeface="Tahoma (Body)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400">
                <a:latin typeface="Tahoma (Body)"/>
              </a:rPr>
              <a:t>B3: Với d = 144 + 144 = 288 =&gt; x = 61, y = -190;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>
                <a:latin typeface="Tahoma (Body)"/>
              </a:rPr>
              <a:t>	lineto( 61, -190) =&gt; Vẽ đoạn thẳng từ điểm B</a:t>
            </a:r>
            <a:r>
              <a:rPr lang="en-US" sz="1600">
                <a:latin typeface="Tahoma (Body)"/>
              </a:rPr>
              <a:t> (-161, 	117) </a:t>
            </a:r>
            <a:r>
              <a:rPr lang="en-US" sz="1400">
                <a:latin typeface="Tahoma (Body)"/>
              </a:rPr>
              <a:t>-&gt; C(61, -190)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400">
                <a:latin typeface="Tahoma (Body)"/>
              </a:rPr>
              <a:t>B4: Với d = 288 + 144 = 432 =&gt; x = 61, y = 190;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>
                <a:latin typeface="Tahoma (Body)"/>
              </a:rPr>
              <a:t>	lineto(61, 190) =&gt; Vẽ đoạn thẳng từ điểm C(61, -190) -&gt; 	D(61, 190)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400">
                <a:latin typeface="Tahoma (Body)"/>
              </a:rPr>
              <a:t>B5: Với d = 432 + 144 = 576 =&gt; x = -161, y = -117;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>
                <a:latin typeface="Tahoma (Body)"/>
              </a:rPr>
              <a:t>	lineto(-161, -117) =&gt; Vẽ đoạn thẳng từ điểm D(61, 190) 	-&gt; E(-161, -117)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400">
                <a:latin typeface="Tahoma (Body)"/>
              </a:rPr>
              <a:t>B6: Với d = 576 + 144 = 720 =&gt; x = 200, y = 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>
                <a:latin typeface="Tahoma (Body)"/>
              </a:rPr>
              <a:t>	lineto(-161, -117) =&gt; Vẽ đoạn thẳng từ điểm E(-161,      	-117) -&gt; A(200, 0)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CD2A80-B433-818A-E206-1F0121A7B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1173"/>
            <a:ext cx="5970610" cy="482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957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3509</TotalTime>
  <Words>784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Tahoma</vt:lpstr>
      <vt:lpstr>Tahoma (Body)</vt:lpstr>
      <vt:lpstr>Wingdings</vt:lpstr>
      <vt:lpstr>Wingdings 3</vt:lpstr>
      <vt:lpstr>Wisp</vt:lpstr>
      <vt:lpstr>Viết chương trình vẽ 100 ngôi sao, nhấp nháy</vt:lpstr>
      <vt:lpstr>NỘI DUNG</vt:lpstr>
      <vt:lpstr>1) Giới thiệu bài toán, ý tưởng thuật toán</vt:lpstr>
      <vt:lpstr>1) Giới thiệu bài toán, ý tưởng thuật toán</vt:lpstr>
      <vt:lpstr>2) CÁC HÀM ĐƯỢC SỬ DỤNG TRONG BÀI TOÁN </vt:lpstr>
      <vt:lpstr>PowerPoint Presentation</vt:lpstr>
      <vt:lpstr>3) THUẬT TOÁN, LƯU ĐỒ THUẬT TOÁN </vt:lpstr>
      <vt:lpstr>3) THUẬT TOÁN, LƯU ĐỒ THUẬT TOÁN </vt:lpstr>
      <vt:lpstr>3) THUẬT TOÁN, LƯU ĐỒ THUẬT TOÁN </vt:lpstr>
      <vt:lpstr>3) THUẬT TOÁN, LƯU ĐỒ THUẬT TOÁN </vt:lpstr>
      <vt:lpstr>4) CODE DEMO </vt:lpstr>
      <vt:lpstr>4) CODE DEMO </vt:lpstr>
      <vt:lpstr>PowerPoint Presentation</vt:lpstr>
      <vt:lpstr> THANK 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Viết chương trình vẽ 100 ngôi sao, nhấp nháy</dc:title>
  <dc:creator>Dom Dom</dc:creator>
  <cp:lastModifiedBy>Dom Dom</cp:lastModifiedBy>
  <cp:revision>109</cp:revision>
  <dcterms:created xsi:type="dcterms:W3CDTF">2023-02-13T00:09:12Z</dcterms:created>
  <dcterms:modified xsi:type="dcterms:W3CDTF">2023-03-13T02:14:30Z</dcterms:modified>
</cp:coreProperties>
</file>