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9" r:id="rId4"/>
    <p:sldId id="269" r:id="rId5"/>
    <p:sldId id="297" r:id="rId6"/>
    <p:sldId id="298" r:id="rId7"/>
    <p:sldId id="296" r:id="rId8"/>
    <p:sldId id="260" r:id="rId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1"/>
    </p:embeddedFont>
    <p:embeddedFont>
      <p:font typeface="DM Serif Text" pitchFamily="2" charset="0"/>
      <p:regular r:id="rId12"/>
      <p:italic r:id="rId13"/>
    </p:embeddedFont>
    <p:embeddedFont>
      <p:font typeface="Ramabhadra" panose="02000600000000000000" pitchFamily="2" charset="0"/>
      <p:regular r:id="rId14"/>
    </p:embeddedFont>
    <p:embeddedFont>
      <p:font typeface="Source Sans 3" panose="020B03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BDDA0E-F2E3-4965-BA68-7597B0BAB665}">
  <a:tblStyle styleId="{22BDDA0E-F2E3-4965-BA68-7597B0BAB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7CDDC6-3A48-4565-AA7D-6ADAE9D2C1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/>
    <p:restoredTop sz="94650"/>
  </p:normalViewPr>
  <p:slideViewPr>
    <p:cSldViewPr snapToGrid="0" snapToObjects="1">
      <p:cViewPr varScale="1">
        <p:scale>
          <a:sx n="154" d="100"/>
          <a:sy n="154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8c061df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8c061df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ec5a52cd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ec5a52cd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1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1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1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8000" y="1325700"/>
            <a:ext cx="63480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6700"/>
            <a:ext cx="45288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2526" y="-633225"/>
            <a:ext cx="9950010" cy="6283935"/>
            <a:chOff x="-472526" y="-633225"/>
            <a:chExt cx="9950010" cy="6283935"/>
          </a:xfrm>
        </p:grpSpPr>
        <p:sp>
          <p:nvSpPr>
            <p:cNvPr id="12" name="Google Shape;12;p2"/>
            <p:cNvSpPr/>
            <p:nvPr/>
          </p:nvSpPr>
          <p:spPr>
            <a:xfrm>
              <a:off x="8430784" y="-239658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57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72526" y="34991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88989" y="-6332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233992" y="469926"/>
              <a:ext cx="1046709" cy="1046700"/>
              <a:chOff x="233992" y="469926"/>
              <a:chExt cx="1046709" cy="1046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569203" y="3634752"/>
              <a:ext cx="1500300" cy="1500300"/>
              <a:chOff x="7569203" y="3634752"/>
              <a:chExt cx="1500300" cy="1500300"/>
            </a:xfrm>
          </p:grpSpPr>
          <p:sp>
            <p:nvSpPr>
              <p:cNvPr id="20" name="Google Shape;20;p2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/>
          <p:nvPr/>
        </p:nvSpPr>
        <p:spPr>
          <a:xfrm rot="10800000" flipH="1">
            <a:off x="125667" y="-548847"/>
            <a:ext cx="1046700" cy="104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 rot="9070780" flipH="1">
            <a:off x="375316" y="4651390"/>
            <a:ext cx="1104624" cy="110462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8445067" y="3670849"/>
            <a:ext cx="1309200" cy="1309200"/>
            <a:chOff x="8445067" y="3670849"/>
            <a:chExt cx="1309200" cy="1309200"/>
          </a:xfrm>
        </p:grpSpPr>
        <p:sp>
          <p:nvSpPr>
            <p:cNvPr id="171" name="Google Shape;171;p15"/>
            <p:cNvSpPr/>
            <p:nvPr/>
          </p:nvSpPr>
          <p:spPr>
            <a:xfrm rot="-4368693">
              <a:off x="8576344" y="3802126"/>
              <a:ext cx="1046645" cy="104664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-2634402">
              <a:off x="8776356" y="3758974"/>
              <a:ext cx="222355" cy="22235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8496041" y="293586"/>
            <a:ext cx="1368600" cy="1368600"/>
            <a:chOff x="8496041" y="293586"/>
            <a:chExt cx="1368600" cy="1368600"/>
          </a:xfrm>
        </p:grpSpPr>
        <p:sp>
          <p:nvSpPr>
            <p:cNvPr id="174" name="Google Shape;174;p15"/>
            <p:cNvSpPr/>
            <p:nvPr/>
          </p:nvSpPr>
          <p:spPr>
            <a:xfrm rot="-9829168" flipH="1">
              <a:off x="8628065" y="425610"/>
              <a:ext cx="1104553" cy="1104553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-9831809" flipH="1">
              <a:off x="8535904" y="921781"/>
              <a:ext cx="222361" cy="222361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-313572" y="-689723"/>
            <a:ext cx="9935411" cy="5893982"/>
            <a:chOff x="-313572" y="-689723"/>
            <a:chExt cx="9935411" cy="5893982"/>
          </a:xfrm>
        </p:grpSpPr>
        <p:sp>
          <p:nvSpPr>
            <p:cNvPr id="282" name="Google Shape;282;p23"/>
            <p:cNvSpPr/>
            <p:nvPr/>
          </p:nvSpPr>
          <p:spPr>
            <a:xfrm flipH="1">
              <a:off x="189864" y="193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rot="-1729220" flipH="1">
              <a:off x="3975991" y="-49188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3"/>
            <p:cNvGrpSpPr/>
            <p:nvPr/>
          </p:nvGrpSpPr>
          <p:grpSpPr>
            <a:xfrm rot="-7959454" flipH="1">
              <a:off x="7587346" y="366418"/>
              <a:ext cx="1500266" cy="1500266"/>
              <a:chOff x="3192228" y="3995427"/>
              <a:chExt cx="1500300" cy="1500300"/>
            </a:xfrm>
          </p:grpSpPr>
          <p:sp>
            <p:nvSpPr>
              <p:cNvPr id="285" name="Google Shape;285;p23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 rot="3417689" flipH="1">
              <a:off x="3100062" y="3956853"/>
              <a:ext cx="1046704" cy="1046695"/>
              <a:chOff x="-451458" y="162251"/>
              <a:chExt cx="1046709" cy="1046700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23"/>
            <p:cNvSpPr/>
            <p:nvPr/>
          </p:nvSpPr>
          <p:spPr>
            <a:xfrm rot="-1729220" flipH="1">
              <a:off x="-115734" y="293151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flipH="1">
              <a:off x="8575139" y="386095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4"/>
          <p:cNvGrpSpPr/>
          <p:nvPr/>
        </p:nvGrpSpPr>
        <p:grpSpPr>
          <a:xfrm>
            <a:off x="-812588" y="-817259"/>
            <a:ext cx="9902691" cy="6297408"/>
            <a:chOff x="-812588" y="-817259"/>
            <a:chExt cx="9902691" cy="6297408"/>
          </a:xfrm>
        </p:grpSpPr>
        <p:sp>
          <p:nvSpPr>
            <p:cNvPr id="294" name="Google Shape;294;p24"/>
            <p:cNvSpPr/>
            <p:nvPr/>
          </p:nvSpPr>
          <p:spPr>
            <a:xfrm rot="10800000" flipH="1">
              <a:off x="-467746" y="21396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9070780" flipH="1">
              <a:off x="7787641" y="-61942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 rot="-5628433" flipH="1">
              <a:off x="7242540" y="4399842"/>
              <a:ext cx="1046716" cy="1046707"/>
              <a:chOff x="8423992" y="16151"/>
              <a:chExt cx="1046709" cy="1046700"/>
            </a:xfrm>
          </p:grpSpPr>
          <p:sp>
            <p:nvSpPr>
              <p:cNvPr id="297" name="Google Shape;297;p2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 rot="4805077" flipH="1">
              <a:off x="-694618" y="3405447"/>
              <a:ext cx="1500356" cy="1500356"/>
              <a:chOff x="-780297" y="-119498"/>
              <a:chExt cx="1500300" cy="1500300"/>
            </a:xfrm>
          </p:grpSpPr>
          <p:sp>
            <p:nvSpPr>
              <p:cNvPr id="300" name="Google Shape;300;p24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80200" y="2763450"/>
            <a:ext cx="43836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05700" y="1502850"/>
            <a:ext cx="1332600" cy="11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4551" y="-557025"/>
            <a:ext cx="9618235" cy="6207735"/>
            <a:chOff x="-64551" y="-557025"/>
            <a:chExt cx="9618235" cy="6207735"/>
          </a:xfrm>
        </p:grpSpPr>
        <p:sp>
          <p:nvSpPr>
            <p:cNvPr id="26" name="Google Shape;26;p3"/>
            <p:cNvSpPr/>
            <p:nvPr/>
          </p:nvSpPr>
          <p:spPr>
            <a:xfrm flipH="1">
              <a:off x="-64551" y="8141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5571774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8448784" y="33467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3911069" y="-5570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7876656" y="317526"/>
              <a:ext cx="1046709" cy="1046700"/>
              <a:chOff x="7876656" y="317526"/>
              <a:chExt cx="1046709" cy="1046700"/>
            </a:xfrm>
          </p:grpSpPr>
          <p:sp>
            <p:nvSpPr>
              <p:cNvPr id="31" name="Google Shape;31;p3"/>
              <p:cNvSpPr/>
              <p:nvPr/>
            </p:nvSpPr>
            <p:spPr>
              <a:xfrm flipH="1">
                <a:off x="7876666" y="3175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-1732915" flipH="1">
                <a:off x="7916528" y="3924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-64546" y="3634752"/>
              <a:ext cx="1500300" cy="1500300"/>
              <a:chOff x="-64546" y="3634752"/>
              <a:chExt cx="1500300" cy="1500300"/>
            </a:xfrm>
          </p:grpSpPr>
          <p:sp>
            <p:nvSpPr>
              <p:cNvPr id="34" name="Google Shape;34;p3"/>
              <p:cNvSpPr/>
              <p:nvPr/>
            </p:nvSpPr>
            <p:spPr>
              <a:xfrm rot="-1729220" flipH="1">
                <a:off x="133293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-1732915" flipH="1">
                <a:off x="912603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-554659" y="-351123"/>
            <a:ext cx="10181375" cy="6249950"/>
            <a:chOff x="-554659" y="-351123"/>
            <a:chExt cx="10181375" cy="6249950"/>
          </a:xfrm>
        </p:grpSpPr>
        <p:sp>
          <p:nvSpPr>
            <p:cNvPr id="66" name="Google Shape;66;p6"/>
            <p:cNvSpPr/>
            <p:nvPr/>
          </p:nvSpPr>
          <p:spPr>
            <a:xfrm>
              <a:off x="-498258" y="39733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rot="1729220">
              <a:off x="7863841" y="4596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268015" y="12625"/>
              <a:ext cx="1358700" cy="1358700"/>
              <a:chOff x="8268015" y="12625"/>
              <a:chExt cx="1358700" cy="1358700"/>
            </a:xfrm>
          </p:grpSpPr>
          <p:sp>
            <p:nvSpPr>
              <p:cNvPr id="69" name="Google Shape;69;p6"/>
              <p:cNvSpPr/>
              <p:nvPr/>
            </p:nvSpPr>
            <p:spPr>
              <a:xfrm rot="-6696558" flipH="1">
                <a:off x="8423980" y="168590"/>
                <a:ext cx="1046771" cy="10467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rot="-8431863" flipH="1">
                <a:off x="8659724" y="1051030"/>
                <a:ext cx="222289" cy="22228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6"/>
            <p:cNvGrpSpPr/>
            <p:nvPr/>
          </p:nvGrpSpPr>
          <p:grpSpPr>
            <a:xfrm>
              <a:off x="-554659" y="-351123"/>
              <a:ext cx="1506300" cy="1506300"/>
              <a:chOff x="-554659" y="-351123"/>
              <a:chExt cx="1506300" cy="1506300"/>
            </a:xfrm>
          </p:grpSpPr>
          <p:sp>
            <p:nvSpPr>
              <p:cNvPr id="72" name="Google Shape;72;p6"/>
              <p:cNvSpPr/>
              <p:nvPr/>
            </p:nvSpPr>
            <p:spPr>
              <a:xfrm rot="3621445" flipH="1">
                <a:off x="-353787" y="-150251"/>
                <a:ext cx="1104556" cy="1104556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rot="3617035" flipH="1">
                <a:off x="508408" y="623204"/>
                <a:ext cx="222109" cy="222109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3225" y="2011050"/>
            <a:ext cx="45513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4551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-780297" y="162251"/>
            <a:ext cx="10106875" cy="5333476"/>
            <a:chOff x="-780297" y="162251"/>
            <a:chExt cx="10106875" cy="5333476"/>
          </a:xfrm>
        </p:grpSpPr>
        <p:sp>
          <p:nvSpPr>
            <p:cNvPr id="78" name="Google Shape;78;p7"/>
            <p:cNvSpPr/>
            <p:nvPr/>
          </p:nvSpPr>
          <p:spPr>
            <a:xfrm>
              <a:off x="7524267" y="412765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 rot="1729220">
              <a:off x="-582459" y="37186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3192228" y="3995427"/>
              <a:ext cx="1500300" cy="1500300"/>
              <a:chOff x="3192228" y="3995427"/>
              <a:chExt cx="1500300" cy="1500300"/>
            </a:xfrm>
          </p:grpSpPr>
          <p:sp>
            <p:nvSpPr>
              <p:cNvPr id="81" name="Google Shape;81;p7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-451458" y="162251"/>
              <a:ext cx="1046709" cy="1046700"/>
              <a:chOff x="-451458" y="162251"/>
              <a:chExt cx="1046709" cy="10467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7"/>
            <p:cNvSpPr/>
            <p:nvPr/>
          </p:nvSpPr>
          <p:spPr>
            <a:xfrm rot="1729220">
              <a:off x="8024116" y="4714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>
            <a:spLocks noGrp="1"/>
          </p:cNvSpPr>
          <p:nvPr>
            <p:ph type="pic" idx="2"/>
          </p:nvPr>
        </p:nvSpPr>
        <p:spPr>
          <a:xfrm flipH="1">
            <a:off x="5643775" y="539550"/>
            <a:ext cx="2787000" cy="4064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36922" y="-263374"/>
            <a:ext cx="9536856" cy="5929333"/>
            <a:chOff x="-36922" y="-263374"/>
            <a:chExt cx="9536856" cy="5929333"/>
          </a:xfrm>
        </p:grpSpPr>
        <p:sp>
          <p:nvSpPr>
            <p:cNvPr id="90" name="Google Shape;90;p8"/>
            <p:cNvSpPr/>
            <p:nvPr/>
          </p:nvSpPr>
          <p:spPr>
            <a:xfrm flipH="1">
              <a:off x="299164" y="3935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1729220" flipH="1">
              <a:off x="7947916" y="36800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8"/>
            <p:cNvGrpSpPr/>
            <p:nvPr/>
          </p:nvGrpSpPr>
          <p:grpSpPr>
            <a:xfrm rot="-577856" flipH="1">
              <a:off x="3386905" y="4050740"/>
              <a:ext cx="1500291" cy="1500291"/>
              <a:chOff x="3192228" y="3995427"/>
              <a:chExt cx="1500300" cy="1500300"/>
            </a:xfrm>
          </p:grpSpPr>
          <p:sp>
            <p:nvSpPr>
              <p:cNvPr id="93" name="Google Shape;93;p8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 rot="-1737233" flipH="1">
              <a:off x="8265297" y="752847"/>
              <a:ext cx="1046698" cy="1046688"/>
              <a:chOff x="-451458" y="162251"/>
              <a:chExt cx="1046709" cy="10467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 rot="-1729220" flipH="1">
              <a:off x="160916" y="588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4756864" y="-263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9"/>
          <p:cNvGrpSpPr/>
          <p:nvPr/>
        </p:nvGrpSpPr>
        <p:grpSpPr>
          <a:xfrm>
            <a:off x="4870" y="-266361"/>
            <a:ext cx="9686093" cy="6086613"/>
            <a:chOff x="4870" y="-266361"/>
            <a:chExt cx="9686093" cy="6086613"/>
          </a:xfrm>
        </p:grpSpPr>
        <p:sp>
          <p:nvSpPr>
            <p:cNvPr id="103" name="Google Shape;103;p9"/>
            <p:cNvSpPr/>
            <p:nvPr/>
          </p:nvSpPr>
          <p:spPr>
            <a:xfrm flipH="1">
              <a:off x="7957264" y="448007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1729220" flipH="1">
              <a:off x="2532641" y="451779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9"/>
            <p:cNvGrpSpPr/>
            <p:nvPr/>
          </p:nvGrpSpPr>
          <p:grpSpPr>
            <a:xfrm rot="-2955234">
              <a:off x="7882886" y="947198"/>
              <a:ext cx="1500281" cy="1500281"/>
              <a:chOff x="3192228" y="3995427"/>
              <a:chExt cx="1500300" cy="1500300"/>
            </a:xfrm>
          </p:grpSpPr>
          <p:sp>
            <p:nvSpPr>
              <p:cNvPr id="106" name="Google Shape;106;p9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689547">
              <a:off x="189898" y="2781658"/>
              <a:ext cx="1046661" cy="1046652"/>
              <a:chOff x="-451458" y="162251"/>
              <a:chExt cx="1046709" cy="1046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9"/>
            <p:cNvSpPr/>
            <p:nvPr/>
          </p:nvSpPr>
          <p:spPr>
            <a:xfrm rot="-1729220" flipH="1">
              <a:off x="330041" y="1311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4604464" y="-26636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78711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78711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6434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6434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4982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834982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40061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367784" y="195970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996332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42311" y="3393125"/>
            <a:ext cx="2423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367784" y="3393150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996932" y="3393130"/>
            <a:ext cx="2426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-714409" y="-601672"/>
            <a:ext cx="10368815" cy="6243770"/>
            <a:chOff x="-714409" y="-601672"/>
            <a:chExt cx="10368815" cy="6243770"/>
          </a:xfrm>
        </p:grpSpPr>
        <p:sp>
          <p:nvSpPr>
            <p:cNvPr id="148" name="Google Shape;148;p13"/>
            <p:cNvSpPr/>
            <p:nvPr/>
          </p:nvSpPr>
          <p:spPr>
            <a:xfrm rot="10800000" flipH="1">
              <a:off x="189867" y="-60167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9070780" flipH="1">
              <a:off x="8321041" y="783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8240206" y="4227898"/>
              <a:ext cx="1414200" cy="1414200"/>
              <a:chOff x="8240206" y="4227898"/>
              <a:chExt cx="1414200" cy="1414200"/>
            </a:xfrm>
          </p:grpSpPr>
          <p:sp>
            <p:nvSpPr>
              <p:cNvPr id="151" name="Google Shape;151;p13"/>
              <p:cNvSpPr/>
              <p:nvPr/>
            </p:nvSpPr>
            <p:spPr>
              <a:xfrm rot="-7068816">
                <a:off x="8423942" y="4411634"/>
                <a:ext cx="1046728" cy="104672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5335057">
                <a:off x="8364171" y="4651934"/>
                <a:ext cx="222340" cy="22234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-714409" y="4159611"/>
              <a:ext cx="1368600" cy="1368600"/>
              <a:chOff x="-714409" y="4159611"/>
              <a:chExt cx="1368600" cy="1368600"/>
            </a:xfrm>
          </p:grpSpPr>
          <p:sp>
            <p:nvSpPr>
              <p:cNvPr id="154" name="Google Shape;154;p13"/>
              <p:cNvSpPr/>
              <p:nvPr/>
            </p:nvSpPr>
            <p:spPr>
              <a:xfrm rot="9829168">
                <a:off x="-582385" y="4291635"/>
                <a:ext cx="1104553" cy="1104553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9831809">
                <a:off x="391967" y="4787806"/>
                <a:ext cx="222361" cy="222361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ctrTitle"/>
          </p:nvPr>
        </p:nvSpPr>
        <p:spPr>
          <a:xfrm>
            <a:off x="1194300" y="1768586"/>
            <a:ext cx="6755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TOPDOWN APPOACH AND HOW TO APPLY IT TO THE ASSIGNMENT IN MY PROGRAM</a:t>
            </a:r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1"/>
          </p:nvPr>
        </p:nvSpPr>
        <p:spPr>
          <a:xfrm>
            <a:off x="2307600" y="3626383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</a:t>
            </a:r>
            <a:r>
              <a:rPr lang="en" dirty="0" err="1"/>
              <a:t>Duy</a:t>
            </a:r>
            <a:r>
              <a:rPr lang="en" dirty="0"/>
              <a:t> Noa</a:t>
            </a:r>
            <a:endParaRPr dirty="0"/>
          </a:p>
        </p:txBody>
      </p:sp>
      <p:cxnSp>
        <p:nvCxnSpPr>
          <p:cNvPr id="314" name="Google Shape;314;p28"/>
          <p:cNvCxnSpPr/>
          <p:nvPr/>
        </p:nvCxnSpPr>
        <p:spPr>
          <a:xfrm>
            <a:off x="1479900" y="3626384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title" idx="2"/>
          </p:nvPr>
        </p:nvSpPr>
        <p:spPr>
          <a:xfrm>
            <a:off x="2924908" y="1491389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3"/>
          </p:nvPr>
        </p:nvSpPr>
        <p:spPr>
          <a:xfrm>
            <a:off x="6837300" y="3174505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title" idx="4"/>
          </p:nvPr>
        </p:nvSpPr>
        <p:spPr>
          <a:xfrm>
            <a:off x="5552631" y="1491389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 idx="6"/>
          </p:nvPr>
        </p:nvSpPr>
        <p:spPr>
          <a:xfrm>
            <a:off x="4201162" y="3174498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1"/>
          </p:nvPr>
        </p:nvSpPr>
        <p:spPr>
          <a:xfrm>
            <a:off x="2086258" y="2061688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top-down approach?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8"/>
          </p:nvPr>
        </p:nvSpPr>
        <p:spPr>
          <a:xfrm>
            <a:off x="4713981" y="2061668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apply?</a:t>
            </a:r>
            <a:endParaRPr dirty="0"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9"/>
          </p:nvPr>
        </p:nvSpPr>
        <p:spPr>
          <a:xfrm>
            <a:off x="3362512" y="3744797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13"/>
          </p:nvPr>
        </p:nvSpPr>
        <p:spPr>
          <a:xfrm>
            <a:off x="6000900" y="3744797"/>
            <a:ext cx="2423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apply it to assignment</a:t>
            </a:r>
            <a:endParaRPr dirty="0"/>
          </a:p>
        </p:txBody>
      </p:sp>
      <p:sp>
        <p:nvSpPr>
          <p:cNvPr id="11" name="Google Shape;333;p30">
            <a:extLst>
              <a:ext uri="{FF2B5EF4-FFF2-40B4-BE49-F238E27FC236}">
                <a16:creationId xmlns:a16="http://schemas.microsoft.com/office/drawing/2014/main" id="{CA3D908A-4D00-0E45-96E3-06D35D3CCA3A}"/>
              </a:ext>
            </a:extLst>
          </p:cNvPr>
          <p:cNvSpPr txBox="1">
            <a:spLocks/>
          </p:cNvSpPr>
          <p:nvPr/>
        </p:nvSpPr>
        <p:spPr>
          <a:xfrm>
            <a:off x="1565025" y="3174498"/>
            <a:ext cx="7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2" name="Google Shape;337;p30">
            <a:extLst>
              <a:ext uri="{FF2B5EF4-FFF2-40B4-BE49-F238E27FC236}">
                <a16:creationId xmlns:a16="http://schemas.microsoft.com/office/drawing/2014/main" id="{749DFB26-4AD2-0047-8BCD-E536AA600B86}"/>
              </a:ext>
            </a:extLst>
          </p:cNvPr>
          <p:cNvSpPr txBox="1">
            <a:spLocks/>
          </p:cNvSpPr>
          <p:nvPr/>
        </p:nvSpPr>
        <p:spPr>
          <a:xfrm>
            <a:off x="726375" y="3744797"/>
            <a:ext cx="2427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1800" b="0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Text"/>
              <a:buNone/>
              <a:defRPr sz="2400" b="1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pPr marL="0" indent="0"/>
            <a:r>
              <a:rPr lang="en-US" dirty="0"/>
              <a:t>Advantages </a:t>
            </a:r>
            <a:r>
              <a:rPr lang="en-US"/>
              <a:t>and disadvantages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subTitle" idx="1"/>
          </p:nvPr>
        </p:nvSpPr>
        <p:spPr>
          <a:xfrm>
            <a:off x="704911" y="2051432"/>
            <a:ext cx="3592768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“Top-down approach” is a method of solving problems from the general to the small components</a:t>
            </a:r>
            <a:endParaRPr sz="28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/>
          </p:nvPr>
        </p:nvSpPr>
        <p:spPr>
          <a:xfrm>
            <a:off x="704911" y="568366"/>
            <a:ext cx="6153089" cy="1099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01. What is a top-down approach?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4A015C-7BB7-E648-A9C9-2E527004251A}"/>
              </a:ext>
            </a:extLst>
          </p:cNvPr>
          <p:cNvGrpSpPr/>
          <p:nvPr/>
        </p:nvGrpSpPr>
        <p:grpSpPr>
          <a:xfrm>
            <a:off x="4932321" y="1165366"/>
            <a:ext cx="3685106" cy="3671400"/>
            <a:chOff x="4571999" y="647167"/>
            <a:chExt cx="3826424" cy="38994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577E00-6124-B647-AEA2-5CB18B55EA64}"/>
                </a:ext>
              </a:extLst>
            </p:cNvPr>
            <p:cNvSpPr/>
            <p:nvPr/>
          </p:nvSpPr>
          <p:spPr>
            <a:xfrm>
              <a:off x="4572000" y="647167"/>
              <a:ext cx="3826423" cy="3849165"/>
            </a:xfrm>
            <a:prstGeom prst="ellipse">
              <a:avLst/>
            </a:prstGeom>
            <a:solidFill>
              <a:srgbClr val="1176B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A5D145-8643-2A4D-BA07-3AF2FC7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917" r="12432" b="5911"/>
            <a:stretch>
              <a:fillRect/>
            </a:stretch>
          </p:blipFill>
          <p:spPr>
            <a:xfrm>
              <a:off x="4571999" y="1081357"/>
              <a:ext cx="3826424" cy="3465286"/>
            </a:xfrm>
            <a:custGeom>
              <a:avLst/>
              <a:gdLst>
                <a:gd name="connsiteX0" fmla="*/ 770147 w 3826424"/>
                <a:gd name="connsiteY0" fmla="*/ 0 h 3465286"/>
                <a:gd name="connsiteX1" fmla="*/ 3056278 w 3826424"/>
                <a:gd name="connsiteY1" fmla="*/ 0 h 3465286"/>
                <a:gd name="connsiteX2" fmla="*/ 3130193 w 3826424"/>
                <a:gd name="connsiteY2" fmla="*/ 55601 h 3465286"/>
                <a:gd name="connsiteX3" fmla="*/ 3826424 w 3826424"/>
                <a:gd name="connsiteY3" fmla="*/ 1540703 h 3465286"/>
                <a:gd name="connsiteX4" fmla="*/ 1913212 w 3826424"/>
                <a:gd name="connsiteY4" fmla="*/ 3465286 h 3465286"/>
                <a:gd name="connsiteX5" fmla="*/ 0 w 3826424"/>
                <a:gd name="connsiteY5" fmla="*/ 1540703 h 3465286"/>
                <a:gd name="connsiteX6" fmla="*/ 696232 w 3826424"/>
                <a:gd name="connsiteY6" fmla="*/ 55601 h 346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6424" h="3465286">
                  <a:moveTo>
                    <a:pt x="770147" y="0"/>
                  </a:moveTo>
                  <a:lnTo>
                    <a:pt x="3056278" y="0"/>
                  </a:lnTo>
                  <a:lnTo>
                    <a:pt x="3130193" y="55601"/>
                  </a:lnTo>
                  <a:cubicBezTo>
                    <a:pt x="3555399" y="408598"/>
                    <a:pt x="3826424" y="942812"/>
                    <a:pt x="3826424" y="1540703"/>
                  </a:cubicBezTo>
                  <a:cubicBezTo>
                    <a:pt x="3826424" y="2603621"/>
                    <a:pt x="2969850" y="3465286"/>
                    <a:pt x="1913212" y="3465286"/>
                  </a:cubicBezTo>
                  <a:cubicBezTo>
                    <a:pt x="856574" y="3465286"/>
                    <a:pt x="0" y="2603621"/>
                    <a:pt x="0" y="1540703"/>
                  </a:cubicBezTo>
                  <a:cubicBezTo>
                    <a:pt x="0" y="942812"/>
                    <a:pt x="271025" y="408598"/>
                    <a:pt x="696232" y="55601"/>
                  </a:cubicBezTo>
                  <a:close/>
                </a:path>
              </a:pathLst>
            </a:cu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02. How to apply a top-down approach?</a:t>
            </a:r>
            <a:endParaRPr dirty="0"/>
          </a:p>
        </p:txBody>
      </p:sp>
      <p:sp>
        <p:nvSpPr>
          <p:cNvPr id="453" name="Google Shape;453;p41"/>
          <p:cNvSpPr txBox="1">
            <a:spLocks noGrp="1"/>
          </p:cNvSpPr>
          <p:nvPr>
            <p:ph type="title" idx="4294967295"/>
          </p:nvPr>
        </p:nvSpPr>
        <p:spPr>
          <a:xfrm>
            <a:off x="3058188" y="1477812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title" idx="4294967295"/>
          </p:nvPr>
        </p:nvSpPr>
        <p:spPr>
          <a:xfrm>
            <a:off x="5011946" y="1477812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 idx="4294967295"/>
          </p:nvPr>
        </p:nvSpPr>
        <p:spPr>
          <a:xfrm>
            <a:off x="5011946" y="3345319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4294967295"/>
          </p:nvPr>
        </p:nvSpPr>
        <p:spPr>
          <a:xfrm>
            <a:off x="3058257" y="3342004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2555688" y="2200506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High-level view</a:t>
            </a: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4509446" y="2200506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Decomposition</a:t>
            </a: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4509446" y="40680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Prioritization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2555757" y="4064698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Elaboration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469" name="Google Shape;469;p41"/>
          <p:cNvCxnSpPr>
            <a:cxnSpLocks/>
            <a:stCxn id="462" idx="2"/>
            <a:endCxn id="455" idx="0"/>
          </p:cNvCxnSpPr>
          <p:nvPr/>
        </p:nvCxnSpPr>
        <p:spPr>
          <a:xfrm>
            <a:off x="5415596" y="2569806"/>
            <a:ext cx="0" cy="7755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6" idx="2"/>
            <a:endCxn id="464" idx="0"/>
          </p:cNvCxnSpPr>
          <p:nvPr/>
        </p:nvCxnSpPr>
        <p:spPr>
          <a:xfrm rot="-5400000" flipH="1">
            <a:off x="3424107" y="4026304"/>
            <a:ext cx="762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cxnSpLocks/>
            <a:stCxn id="456" idx="0"/>
            <a:endCxn id="461" idx="2"/>
          </p:cNvCxnSpPr>
          <p:nvPr/>
        </p:nvCxnSpPr>
        <p:spPr>
          <a:xfrm rot="16200000" flipV="1">
            <a:off x="3075774" y="2955870"/>
            <a:ext cx="772198" cy="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1"/>
          <p:cNvCxnSpPr>
            <a:stCxn id="453" idx="3"/>
            <a:endCxn id="454" idx="1"/>
          </p:cNvCxnSpPr>
          <p:nvPr/>
        </p:nvCxnSpPr>
        <p:spPr>
          <a:xfrm>
            <a:off x="3865488" y="1801062"/>
            <a:ext cx="1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1"/>
          <p:cNvCxnSpPr>
            <a:cxnSpLocks/>
            <a:stCxn id="455" idx="1"/>
            <a:endCxn id="456" idx="3"/>
          </p:cNvCxnSpPr>
          <p:nvPr/>
        </p:nvCxnSpPr>
        <p:spPr>
          <a:xfrm flipH="1" flipV="1">
            <a:off x="3865557" y="3665254"/>
            <a:ext cx="1146389" cy="3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03. Advantages and disadvantages</a:t>
            </a:r>
            <a:endParaRPr dirty="0"/>
          </a:p>
        </p:txBody>
      </p:sp>
      <p:graphicFrame>
        <p:nvGraphicFramePr>
          <p:cNvPr id="482" name="Google Shape;482;p42"/>
          <p:cNvGraphicFramePr/>
          <p:nvPr>
            <p:extLst>
              <p:ext uri="{D42A27DB-BD31-4B8C-83A1-F6EECF244321}">
                <p14:modId xmlns:p14="http://schemas.microsoft.com/office/powerpoint/2010/main" val="4087149065"/>
              </p:ext>
            </p:extLst>
          </p:nvPr>
        </p:nvGraphicFramePr>
        <p:xfrm>
          <a:off x="713225" y="1195952"/>
          <a:ext cx="7704000" cy="3203475"/>
        </p:xfrm>
        <a:graphic>
          <a:graphicData uri="http://schemas.openxmlformats.org/drawingml/2006/table">
            <a:tbl>
              <a:tblPr>
                <a:noFill/>
                <a:tableStyleId>{22BDDA0E-F2E3-4965-BA68-7597B0BAB665}</a:tableStyleId>
              </a:tblPr>
              <a:tblGrid>
                <a:gridCol w="387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Effective Project Management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Lack of Flexibility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Clear Understanding of Objectives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lack of details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59988"/>
                  </a:ext>
                </a:extLst>
              </a:tr>
              <a:tr h="64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Time Savings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Source Sans 3"/>
                          <a:ea typeface="Arial"/>
                          <a:cs typeface="Arial"/>
                          <a:sym typeface="Source Sans 3"/>
                        </a:rPr>
                        <a:t>Development Delays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34466"/>
                  </a:ext>
                </a:extLst>
              </a:tr>
              <a:tr h="64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Ease of Management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57765"/>
                  </a:ext>
                </a:extLst>
              </a:tr>
              <a:tr h="64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Structured Organization</a:t>
                      </a: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79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04. Example</a:t>
            </a:r>
            <a:endParaRPr dirty="0"/>
          </a:p>
        </p:txBody>
      </p:sp>
      <p:cxnSp>
        <p:nvCxnSpPr>
          <p:cNvPr id="527" name="Google Shape;527;p45"/>
          <p:cNvCxnSpPr>
            <a:stCxn id="528" idx="2"/>
            <a:endCxn id="529" idx="0"/>
          </p:cNvCxnSpPr>
          <p:nvPr/>
        </p:nvCxnSpPr>
        <p:spPr>
          <a:xfrm rot="-5400000" flipH="1">
            <a:off x="5100385" y="1139063"/>
            <a:ext cx="489600" cy="1546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30" name="Google Shape;530;p45"/>
          <p:cNvCxnSpPr>
            <a:stCxn id="531" idx="0"/>
            <a:endCxn id="528" idx="2"/>
          </p:cNvCxnSpPr>
          <p:nvPr/>
        </p:nvCxnSpPr>
        <p:spPr>
          <a:xfrm rot="-5400000">
            <a:off x="3554296" y="1139029"/>
            <a:ext cx="489600" cy="1546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32" name="Google Shape;532;p45"/>
          <p:cNvCxnSpPr>
            <a:stCxn id="531" idx="2"/>
            <a:endCxn id="533" idx="0"/>
          </p:cNvCxnSpPr>
          <p:nvPr/>
        </p:nvCxnSpPr>
        <p:spPr>
          <a:xfrm rot="-5400000" flipH="1">
            <a:off x="3130996" y="2422729"/>
            <a:ext cx="528000" cy="738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34" name="Google Shape;534;p45"/>
          <p:cNvCxnSpPr>
            <a:stCxn id="535" idx="0"/>
            <a:endCxn id="531" idx="2"/>
          </p:cNvCxnSpPr>
          <p:nvPr/>
        </p:nvCxnSpPr>
        <p:spPr>
          <a:xfrm rot="-5400000">
            <a:off x="2392866" y="2422612"/>
            <a:ext cx="528000" cy="7383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36" name="Google Shape;536;p45"/>
          <p:cNvCxnSpPr>
            <a:stCxn id="529" idx="2"/>
            <a:endCxn id="537" idx="0"/>
          </p:cNvCxnSpPr>
          <p:nvPr/>
        </p:nvCxnSpPr>
        <p:spPr>
          <a:xfrm rot="-5400000" flipH="1">
            <a:off x="6223169" y="2422729"/>
            <a:ext cx="528000" cy="738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38" name="Google Shape;538;p45"/>
          <p:cNvCxnSpPr>
            <a:stCxn id="539" idx="0"/>
            <a:endCxn id="529" idx="2"/>
          </p:cNvCxnSpPr>
          <p:nvPr/>
        </p:nvCxnSpPr>
        <p:spPr>
          <a:xfrm rot="-5400000">
            <a:off x="5485040" y="2422612"/>
            <a:ext cx="528000" cy="7383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40" name="Google Shape;540;p45"/>
          <p:cNvCxnSpPr>
            <a:stCxn id="541" idx="0"/>
            <a:endCxn id="535" idx="2"/>
          </p:cNvCxnSpPr>
          <p:nvPr/>
        </p:nvCxnSpPr>
        <p:spPr>
          <a:xfrm rot="-5400000">
            <a:off x="1688288" y="3355195"/>
            <a:ext cx="528000" cy="6708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42" name="Google Shape;542;p45"/>
          <p:cNvCxnSpPr>
            <a:stCxn id="543" idx="0"/>
            <a:endCxn id="535" idx="2"/>
          </p:cNvCxnSpPr>
          <p:nvPr/>
        </p:nvCxnSpPr>
        <p:spPr>
          <a:xfrm rot="5400000" flipH="1">
            <a:off x="2426531" y="3287845"/>
            <a:ext cx="528000" cy="805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44" name="Google Shape;544;p45"/>
          <p:cNvCxnSpPr>
            <a:stCxn id="545" idx="0"/>
            <a:endCxn id="539" idx="2"/>
          </p:cNvCxnSpPr>
          <p:nvPr/>
        </p:nvCxnSpPr>
        <p:spPr>
          <a:xfrm rot="-5400000">
            <a:off x="4713075" y="3287845"/>
            <a:ext cx="528000" cy="805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46" name="Google Shape;546;p45"/>
          <p:cNvCxnSpPr>
            <a:stCxn id="547" idx="0"/>
            <a:endCxn id="539" idx="2"/>
          </p:cNvCxnSpPr>
          <p:nvPr/>
        </p:nvCxnSpPr>
        <p:spPr>
          <a:xfrm rot="5400000" flipH="1">
            <a:off x="5451319" y="3355195"/>
            <a:ext cx="528000" cy="6708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48" name="Google Shape;548;p45"/>
          <p:cNvCxnSpPr>
            <a:stCxn id="549" idx="0"/>
            <a:endCxn id="539" idx="2"/>
          </p:cNvCxnSpPr>
          <p:nvPr/>
        </p:nvCxnSpPr>
        <p:spPr>
          <a:xfrm rot="5400000" flipH="1">
            <a:off x="6189562" y="2617045"/>
            <a:ext cx="528000" cy="2147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28" name="Google Shape;528;p45"/>
          <p:cNvSpPr txBox="1"/>
          <p:nvPr/>
        </p:nvSpPr>
        <p:spPr>
          <a:xfrm>
            <a:off x="3899335" y="1296563"/>
            <a:ext cx="13455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e-commerce website basic</a:t>
            </a:r>
            <a:endParaRPr lang="en-US"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2354296" y="2156929"/>
            <a:ext cx="13434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Front-end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5446469" y="2156929"/>
            <a:ext cx="13434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Back-end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6267984" y="3055762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Architectural system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4791590" y="3055762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Build logic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33" name="Google Shape;533;p45"/>
          <p:cNvSpPr txBox="1"/>
          <p:nvPr/>
        </p:nvSpPr>
        <p:spPr>
          <a:xfrm>
            <a:off x="3175810" y="3055762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Build functional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1699416" y="3055762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UI/UX Design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5462419" y="3954595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Store and retrieve data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3986025" y="3954595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Build API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2504981" y="3954595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Coding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1028588" y="3954595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Testing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6938812" y="3954595"/>
            <a:ext cx="1176600" cy="37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Integrate with other systems</a:t>
            </a:r>
            <a:endParaRPr sz="1200" b="1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317811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922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05. How to apply it to the assignment in my program</a:t>
            </a:r>
          </a:p>
        </p:txBody>
      </p:sp>
      <p:sp>
        <p:nvSpPr>
          <p:cNvPr id="453" name="Google Shape;453;p41"/>
          <p:cNvSpPr txBox="1">
            <a:spLocks noGrp="1"/>
          </p:cNvSpPr>
          <p:nvPr>
            <p:ph type="title" idx="4294967295"/>
          </p:nvPr>
        </p:nvSpPr>
        <p:spPr>
          <a:xfrm>
            <a:off x="1237700" y="1424594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title" idx="4294967295"/>
          </p:nvPr>
        </p:nvSpPr>
        <p:spPr>
          <a:xfrm>
            <a:off x="3191458" y="1424594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 idx="4294967295"/>
          </p:nvPr>
        </p:nvSpPr>
        <p:spPr>
          <a:xfrm>
            <a:off x="5145217" y="1424594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4294967295"/>
          </p:nvPr>
        </p:nvSpPr>
        <p:spPr>
          <a:xfrm>
            <a:off x="7098975" y="1424594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title" idx="4294967295"/>
          </p:nvPr>
        </p:nvSpPr>
        <p:spPr>
          <a:xfrm>
            <a:off x="1237700" y="3109569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 idx="4294967295"/>
          </p:nvPr>
        </p:nvSpPr>
        <p:spPr>
          <a:xfrm>
            <a:off x="3191458" y="3109569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294967295"/>
          </p:nvPr>
        </p:nvSpPr>
        <p:spPr>
          <a:xfrm>
            <a:off x="5145217" y="3109569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60" name="Google Shape;460;p41"/>
          <p:cNvSpPr txBox="1">
            <a:spLocks noGrp="1"/>
          </p:cNvSpPr>
          <p:nvPr>
            <p:ph type="title" idx="4294967295"/>
          </p:nvPr>
        </p:nvSpPr>
        <p:spPr>
          <a:xfrm>
            <a:off x="7098975" y="3109569"/>
            <a:ext cx="807300" cy="6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735200" y="2147288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Determine the target</a:t>
            </a: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2688958" y="2147288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Divide into small parts</a:t>
            </a: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4642717" y="2147288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Prioritization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6596475" y="2147288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Elaboration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 flipH="1">
            <a:off x="735200" y="383226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Research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 flipH="1">
            <a:off x="2688958" y="383226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Try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 flipH="1">
            <a:off x="4642717" y="383226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Repeat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 flipH="1">
            <a:off x="6596475" y="383226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Complete</a:t>
            </a:r>
            <a:endParaRPr sz="12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469" name="Google Shape;469;p41"/>
          <p:cNvCxnSpPr>
            <a:stCxn id="454" idx="3"/>
            <a:endCxn id="455" idx="1"/>
          </p:cNvCxnSpPr>
          <p:nvPr/>
        </p:nvCxnSpPr>
        <p:spPr>
          <a:xfrm>
            <a:off x="3998758" y="1747844"/>
            <a:ext cx="1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6" idx="2"/>
            <a:endCxn id="464" idx="0"/>
          </p:cNvCxnSpPr>
          <p:nvPr/>
        </p:nvCxnSpPr>
        <p:spPr>
          <a:xfrm rot="-5400000" flipH="1">
            <a:off x="7464825" y="2108894"/>
            <a:ext cx="762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4" idx="2"/>
            <a:endCxn id="457" idx="0"/>
          </p:cNvCxnSpPr>
          <p:nvPr/>
        </p:nvCxnSpPr>
        <p:spPr>
          <a:xfrm rot="5400000">
            <a:off x="4275375" y="-117562"/>
            <a:ext cx="593100" cy="58614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58" idx="3"/>
            <a:endCxn id="459" idx="1"/>
          </p:cNvCxnSpPr>
          <p:nvPr/>
        </p:nvCxnSpPr>
        <p:spPr>
          <a:xfrm>
            <a:off x="3998758" y="3432819"/>
            <a:ext cx="1146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1"/>
          <p:cNvCxnSpPr>
            <a:stCxn id="459" idx="3"/>
            <a:endCxn id="460" idx="1"/>
          </p:cNvCxnSpPr>
          <p:nvPr/>
        </p:nvCxnSpPr>
        <p:spPr>
          <a:xfrm>
            <a:off x="5952517" y="3432819"/>
            <a:ext cx="1146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1"/>
          <p:cNvCxnSpPr>
            <a:stCxn id="453" idx="3"/>
            <a:endCxn id="454" idx="1"/>
          </p:cNvCxnSpPr>
          <p:nvPr/>
        </p:nvCxnSpPr>
        <p:spPr>
          <a:xfrm>
            <a:off x="2045000" y="1747844"/>
            <a:ext cx="1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1"/>
          <p:cNvCxnSpPr>
            <a:stCxn id="455" idx="3"/>
            <a:endCxn id="456" idx="1"/>
          </p:cNvCxnSpPr>
          <p:nvPr/>
        </p:nvCxnSpPr>
        <p:spPr>
          <a:xfrm>
            <a:off x="5952517" y="1747844"/>
            <a:ext cx="1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1"/>
          <p:cNvCxnSpPr>
            <a:stCxn id="457" idx="3"/>
            <a:endCxn id="458" idx="1"/>
          </p:cNvCxnSpPr>
          <p:nvPr/>
        </p:nvCxnSpPr>
        <p:spPr>
          <a:xfrm>
            <a:off x="2045000" y="3432819"/>
            <a:ext cx="1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37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311728" y="2754813"/>
            <a:ext cx="8520544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for watching</a:t>
            </a:r>
            <a:endParaRPr sz="2400" dirty="0">
              <a:latin typeface="+mn-lt"/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title" idx="2"/>
          </p:nvPr>
        </p:nvSpPr>
        <p:spPr>
          <a:xfrm>
            <a:off x="2961088" y="1544372"/>
            <a:ext cx="3221823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354" name="Google Shape;354;p32"/>
          <p:cNvCxnSpPr/>
          <p:nvPr/>
        </p:nvCxnSpPr>
        <p:spPr>
          <a:xfrm>
            <a:off x="1479900" y="2687250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Action Plan by Slidesgo">
  <a:themeElements>
    <a:clrScheme name="Simple Light">
      <a:dk1>
        <a:srgbClr val="00304E"/>
      </a:dk1>
      <a:lt1>
        <a:srgbClr val="FFFFFF"/>
      </a:lt1>
      <a:dk2>
        <a:srgbClr val="7FAFD7"/>
      </a:dk2>
      <a:lt2>
        <a:srgbClr val="6085A3"/>
      </a:lt2>
      <a:accent1>
        <a:srgbClr val="C5D2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179</Words>
  <Application>Microsoft Macintosh PowerPoint</Application>
  <PresentationFormat>On-screen Show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DM Serif Text</vt:lpstr>
      <vt:lpstr>Arial</vt:lpstr>
      <vt:lpstr>Source Sans 3</vt:lpstr>
      <vt:lpstr>Ramabhadra</vt:lpstr>
      <vt:lpstr>Anaheim</vt:lpstr>
      <vt:lpstr>Business Action Plan by Slidesgo</vt:lpstr>
      <vt:lpstr>TOPDOWN APPOACH AND HOW TO APPLY IT TO THE ASSIGNMENT IN MY PROGRAM</vt:lpstr>
      <vt:lpstr>Table of contents</vt:lpstr>
      <vt:lpstr>01. What is a top-down approach?</vt:lpstr>
      <vt:lpstr>02. How to apply a top-down approach?</vt:lpstr>
      <vt:lpstr>03. Advantages and disadvantages</vt:lpstr>
      <vt:lpstr>04. Example</vt:lpstr>
      <vt:lpstr>05. How to apply it to the assignment in my program</vt:lpstr>
      <vt:lpstr>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appoach and how to apply it to the assignment in my program</dc:title>
  <cp:lastModifiedBy>Microsoft Office User</cp:lastModifiedBy>
  <cp:revision>2</cp:revision>
  <dcterms:modified xsi:type="dcterms:W3CDTF">2024-01-13T16:19:31Z</dcterms:modified>
</cp:coreProperties>
</file>