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3" r:id="rId3"/>
    <p:sldId id="267" r:id="rId4"/>
    <p:sldId id="290" r:id="rId5"/>
    <p:sldId id="291" r:id="rId6"/>
    <p:sldId id="266" r:id="rId7"/>
    <p:sldId id="292" r:id="rId8"/>
    <p:sldId id="293" r:id="rId9"/>
    <p:sldId id="295" r:id="rId10"/>
    <p:sldId id="294" r:id="rId11"/>
    <p:sldId id="296" r:id="rId12"/>
    <p:sldId id="297" r:id="rId13"/>
    <p:sldId id="298" r:id="rId14"/>
    <p:sldId id="299" r:id="rId15"/>
    <p:sldId id="269" r:id="rId16"/>
    <p:sldId id="300" r:id="rId17"/>
    <p:sldId id="302" r:id="rId18"/>
    <p:sldId id="303" r:id="rId19"/>
    <p:sldId id="278"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Playfair Display Black" panose="00000A00000000000000" pitchFamily="2" charset="0"/>
      <p:bold r:id="rId26"/>
      <p:boldItalic r:id="rId27"/>
    </p:embeddedFont>
    <p:embeddedFont>
      <p:font typeface="Roboto" panose="02000000000000000000" pitchFamily="2" charset="0"/>
      <p:regular r:id="rId28"/>
      <p:bold r:id="rId29"/>
      <p:italic r:id="rId30"/>
      <p:boldItalic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8D140-4961-4532-BD58-4F3D4F08A97D}">
  <a:tblStyle styleId="{B098D140-4961-4532-BD58-4F3D4F08A9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77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03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15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375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271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577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271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850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59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9" name="Google Shape;8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8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35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76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05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320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tAnCo/mmpretrain-swin_v2-with-isic2018-dataset.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wnload.openmmlab.com/mmclassification/v0/swin-v2/swinv2-small-w8_3rdparty_in1k-256px_20220803-b01a4332.pth"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itAnCo/mmpretrain-swin_v2-with-isic2018-dataset/blob/a8c279d6edb7e4ac08f45ff1498ef62dcf220c2a/swinv2-small-w8_16xb64_in1k-256px_custom.py"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tEyOwJOCtixRui7yqgFekY0mlnBmzu8j/view?usp=share_link"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itAnCo/mmpretrain-swin_v2-with-isic2018-dataset/blob/abdb257743514868c4877be724a488123008e1d9/work_dir/20230511_032022/vis_data/20230511_032022.jso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tAnCo/mmpretrain-swin_v2-with-isic2018-dataset/tree/73c8256de23d1fb694b93c77933b9c3f8cf93ef6/annotation_fil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tAnCo/mmpretrain-swin_v2-with-isic2018-dataset/blob/a8c279d6edb7e4ac08f45ff1498ef62dcf220c2a/swinv2-small-w8_16xb64_in1k-256px.p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Shape 83"/>
        <p:cNvGrpSpPr/>
        <p:nvPr/>
      </p:nvGrpSpPr>
      <p:grpSpPr>
        <a:xfrm>
          <a:off x="0" y="0"/>
          <a:ext cx="0" cy="0"/>
          <a:chOff x="0" y="0"/>
          <a:chExt cx="0" cy="0"/>
        </a:xfrm>
      </p:grpSpPr>
      <p:cxnSp>
        <p:nvCxnSpPr>
          <p:cNvPr id="84" name="Google Shape;84;p13"/>
          <p:cNvCxnSpPr/>
          <p:nvPr/>
        </p:nvCxnSpPr>
        <p:spPr>
          <a:xfrm rot="-5400000">
            <a:off x="-4059167" y="4327520"/>
            <a:ext cx="13354541"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80" y="4175120"/>
            <a:ext cx="13354541"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2016971" y="4327520"/>
            <a:ext cx="13354541"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1028700" y="884039"/>
            <a:ext cx="16230600" cy="837426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txBox="1"/>
          <p:nvPr/>
        </p:nvSpPr>
        <p:spPr>
          <a:xfrm>
            <a:off x="1111660" y="2048976"/>
            <a:ext cx="16064680" cy="1846659"/>
          </a:xfrm>
          <a:prstGeom prst="rect">
            <a:avLst/>
          </a:prstGeom>
          <a:noFill/>
          <a:ln>
            <a:noFill/>
          </a:ln>
        </p:spPr>
        <p:txBody>
          <a:bodyPr spcFirstLastPara="1" wrap="square" lIns="0" tIns="0" rIns="0" bIns="0" anchor="t" anchorCtr="0">
            <a:spAutoFit/>
          </a:bodyPr>
          <a:lstStyle/>
          <a:p>
            <a:pPr algn="ctr"/>
            <a:r>
              <a:rPr lang="en-US" altLang="zh-CN" sz="60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sym typeface="+mn-lt"/>
              </a:rPr>
              <a:t>SỬ DỤNG MODEL SWIN_V2 VỚI DATASET ISIS_2018 VÀ CÔNG CỤ OPENMMLAB</a:t>
            </a:r>
            <a:endParaRPr lang="zh-CN" alt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ahoma" panose="020B0604030504040204" pitchFamily="34" charset="0"/>
              <a:cs typeface="Tahoma" panose="020B0604030504040204" pitchFamily="34" charset="0"/>
              <a:sym typeface="+mn-lt"/>
            </a:endParaRPr>
          </a:p>
        </p:txBody>
      </p:sp>
      <p:grpSp>
        <p:nvGrpSpPr>
          <p:cNvPr id="91" name="Google Shape;91;p13"/>
          <p:cNvGrpSpPr/>
          <p:nvPr/>
        </p:nvGrpSpPr>
        <p:grpSpPr>
          <a:xfrm>
            <a:off x="16802949" y="6263051"/>
            <a:ext cx="4476247" cy="5509227"/>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101" name="Google Shape;101;p13"/>
          <p:cNvCxnSpPr/>
          <p:nvPr/>
        </p:nvCxnSpPr>
        <p:spPr>
          <a:xfrm>
            <a:off x="1592374" y="1883323"/>
            <a:ext cx="13354541" cy="0"/>
          </a:xfrm>
          <a:prstGeom prst="straightConnector1">
            <a:avLst/>
          </a:prstGeom>
          <a:noFill/>
          <a:ln w="38100" cap="flat" cmpd="sng">
            <a:solidFill>
              <a:srgbClr val="0B1320"/>
            </a:solidFill>
            <a:prstDash val="solid"/>
            <a:round/>
            <a:headEnd type="none" w="sm" len="sm"/>
            <a:tailEnd type="none" w="sm" len="sm"/>
          </a:ln>
        </p:spPr>
      </p:cxnSp>
      <p:grpSp>
        <p:nvGrpSpPr>
          <p:cNvPr id="102" name="Google Shape;102;p13"/>
          <p:cNvGrpSpPr/>
          <p:nvPr/>
        </p:nvGrpSpPr>
        <p:grpSpPr>
          <a:xfrm>
            <a:off x="15328896" y="1678999"/>
            <a:ext cx="406823" cy="408647"/>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3"/>
          <p:cNvGrpSpPr/>
          <p:nvPr/>
        </p:nvGrpSpPr>
        <p:grpSpPr>
          <a:xfrm>
            <a:off x="15892570" y="1678999"/>
            <a:ext cx="406823" cy="408647"/>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 name="Google Shape;108;p13"/>
          <p:cNvGrpSpPr/>
          <p:nvPr/>
        </p:nvGrpSpPr>
        <p:grpSpPr>
          <a:xfrm>
            <a:off x="16453618" y="1678999"/>
            <a:ext cx="406823" cy="408647"/>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487;p24">
            <a:extLst>
              <a:ext uri="{FF2B5EF4-FFF2-40B4-BE49-F238E27FC236}">
                <a16:creationId xmlns:a16="http://schemas.microsoft.com/office/drawing/2014/main" id="{7C9B6A58-1250-A517-18C3-733376E5686D}"/>
              </a:ext>
            </a:extLst>
          </p:cNvPr>
          <p:cNvSpPr txBox="1"/>
          <p:nvPr/>
        </p:nvSpPr>
        <p:spPr>
          <a:xfrm>
            <a:off x="2192211" y="4943795"/>
            <a:ext cx="15130408" cy="3102388"/>
          </a:xfrm>
          <a:prstGeom prst="rect">
            <a:avLst/>
          </a:prstGeom>
          <a:noFill/>
          <a:ln>
            <a:noFill/>
          </a:ln>
        </p:spPr>
        <p:txBody>
          <a:bodyPr spcFirstLastPara="1" wrap="square" lIns="0" tIns="0" rIns="0" bIns="0" anchor="t" anchorCtr="0">
            <a:spAutoFit/>
          </a:bodyPr>
          <a:lstStyle/>
          <a:p>
            <a:pPr marR="0" lvl="0" algn="l" rtl="0">
              <a:lnSpc>
                <a:spcPct val="120026"/>
              </a:lnSpc>
              <a:spcBef>
                <a:spcPts val="0"/>
              </a:spcBef>
              <a:spcAft>
                <a:spcPts val="0"/>
              </a:spcAft>
            </a:pPr>
            <a:r>
              <a:rPr lang="en-US" sz="2800" b="1">
                <a:latin typeface="Roboto" panose="02000000000000000000" pitchFamily="2" charset="0"/>
                <a:ea typeface="Roboto" panose="02000000000000000000" pitchFamily="2" charset="0"/>
                <a:cs typeface="Roboto" panose="02000000000000000000" pitchFamily="2" charset="0"/>
              </a:rPr>
              <a:t>Các thành viên của nhóm:</a:t>
            </a:r>
          </a:p>
          <a:p>
            <a:pPr marL="457200" marR="0" lvl="0" indent="-457200" algn="l" rtl="0">
              <a:lnSpc>
                <a:spcPct val="120026"/>
              </a:lnSpc>
              <a:spcBef>
                <a:spcPts val="0"/>
              </a:spcBef>
              <a:spcAft>
                <a:spcPts val="0"/>
              </a:spcAft>
              <a:buFont typeface="Arial" panose="020B0604020202020204" pitchFamily="34" charset="0"/>
              <a:buChar char="•"/>
            </a:pPr>
            <a:r>
              <a:rPr lang="en-US" sz="2800" b="1">
                <a:latin typeface="Roboto" panose="02000000000000000000" pitchFamily="2" charset="0"/>
                <a:ea typeface="Roboto" panose="02000000000000000000" pitchFamily="2" charset="0"/>
                <a:cs typeface="Roboto" panose="02000000000000000000" pitchFamily="2" charset="0"/>
              </a:rPr>
              <a:t>Đinh Thế Danh – 20119327</a:t>
            </a:r>
          </a:p>
          <a:p>
            <a:pPr marL="457200" marR="0" lvl="0" indent="-457200" algn="l" rtl="0">
              <a:lnSpc>
                <a:spcPct val="120026"/>
              </a:lnSpc>
              <a:spcBef>
                <a:spcPts val="0"/>
              </a:spcBef>
              <a:spcAft>
                <a:spcPts val="0"/>
              </a:spcAft>
              <a:buFont typeface="Arial" panose="020B0604020202020204" pitchFamily="34" charset="0"/>
              <a:buChar char="•"/>
            </a:pPr>
            <a:r>
              <a:rPr lang="en-US" sz="2800" b="1">
                <a:latin typeface="Roboto" panose="02000000000000000000" pitchFamily="2" charset="0"/>
                <a:ea typeface="Roboto" panose="02000000000000000000" pitchFamily="2" charset="0"/>
                <a:cs typeface="Roboto" panose="02000000000000000000" pitchFamily="2" charset="0"/>
              </a:rPr>
              <a:t>Nguyễn Thị Hà Giang 20119093</a:t>
            </a:r>
          </a:p>
          <a:p>
            <a:pPr marL="457200" marR="0" lvl="0" indent="-457200" algn="l" rtl="0">
              <a:lnSpc>
                <a:spcPct val="120026"/>
              </a:lnSpc>
              <a:spcBef>
                <a:spcPts val="0"/>
              </a:spcBef>
              <a:spcAft>
                <a:spcPts val="0"/>
              </a:spcAft>
              <a:buFont typeface="Arial" panose="020B0604020202020204" pitchFamily="34" charset="0"/>
              <a:buChar char="•"/>
            </a:pPr>
            <a:r>
              <a:rPr lang="en-US" sz="2800" b="1">
                <a:latin typeface="Roboto" panose="02000000000000000000" pitchFamily="2" charset="0"/>
                <a:ea typeface="Roboto" panose="02000000000000000000" pitchFamily="2" charset="0"/>
                <a:cs typeface="Roboto" panose="02000000000000000000" pitchFamily="2" charset="0"/>
              </a:rPr>
              <a:t>Lê Anh Hào 20119337</a:t>
            </a:r>
          </a:p>
          <a:p>
            <a:pPr marL="457200" marR="0" lvl="0" indent="-457200" algn="l" rtl="0">
              <a:lnSpc>
                <a:spcPct val="120026"/>
              </a:lnSpc>
              <a:spcBef>
                <a:spcPts val="0"/>
              </a:spcBef>
              <a:spcAft>
                <a:spcPts val="0"/>
              </a:spcAft>
              <a:buFont typeface="Arial" panose="020B0604020202020204" pitchFamily="34" charset="0"/>
              <a:buChar char="•"/>
            </a:pPr>
            <a:r>
              <a:rPr lang="en-US" sz="2800" b="1">
                <a:latin typeface="Roboto" panose="02000000000000000000" pitchFamily="2" charset="0"/>
                <a:ea typeface="Roboto" panose="02000000000000000000" pitchFamily="2" charset="0"/>
                <a:cs typeface="Roboto" panose="02000000000000000000" pitchFamily="2" charset="0"/>
              </a:rPr>
              <a:t>Trần Đức Doãn 20119330</a:t>
            </a:r>
          </a:p>
          <a:p>
            <a:pPr marL="457200" marR="0" lvl="0" indent="-457200" algn="l" rtl="0">
              <a:lnSpc>
                <a:spcPct val="120026"/>
              </a:lnSpc>
              <a:spcBef>
                <a:spcPts val="0"/>
              </a:spcBef>
              <a:spcAft>
                <a:spcPts val="0"/>
              </a:spcAft>
              <a:buFont typeface="Arial" panose="020B0604020202020204" pitchFamily="34" charset="0"/>
              <a:buChar char="•"/>
            </a:pPr>
            <a:r>
              <a:rPr lang="en-US" sz="2800" b="1">
                <a:latin typeface="Roboto" panose="02000000000000000000" pitchFamily="2" charset="0"/>
                <a:ea typeface="Roboto" panose="02000000000000000000" pitchFamily="2" charset="0"/>
                <a:cs typeface="Roboto" panose="02000000000000000000" pitchFamily="2" charset="0"/>
              </a:rPr>
              <a:t>Trần Tấn Đại 20119331</a:t>
            </a:r>
          </a:p>
        </p:txBody>
      </p:sp>
      <p:sp>
        <p:nvSpPr>
          <p:cNvPr id="3" name="Google Shape;487;p24">
            <a:extLst>
              <a:ext uri="{FF2B5EF4-FFF2-40B4-BE49-F238E27FC236}">
                <a16:creationId xmlns:a16="http://schemas.microsoft.com/office/drawing/2014/main" id="{CA98D433-E9D4-0A59-B52E-07498C75B0A9}"/>
              </a:ext>
            </a:extLst>
          </p:cNvPr>
          <p:cNvSpPr txBox="1"/>
          <p:nvPr/>
        </p:nvSpPr>
        <p:spPr>
          <a:xfrm>
            <a:off x="1185555" y="8428579"/>
            <a:ext cx="15674886" cy="710964"/>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2800">
                <a:solidFill>
                  <a:srgbClr val="0B1320"/>
                </a:solidFill>
                <a:latin typeface="Roboto" panose="02000000000000000000" pitchFamily="2" charset="0"/>
                <a:ea typeface="Roboto" panose="02000000000000000000" pitchFamily="2" charset="0"/>
                <a:cs typeface="Roboto" panose="02000000000000000000" pitchFamily="2" charset="0"/>
              </a:rPr>
              <a:t>Link Github của nhóm: </a:t>
            </a:r>
            <a:r>
              <a:rPr lang="en-US" sz="28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https://github.com/VitAnCo/mmpretrain-swin_v2-with-isic2018-dataset.git </a:t>
            </a:r>
            <a:endParaRPr lang="en-US" sz="1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sz="1050" b="1">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71540" y="876322"/>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FILE CONFIG</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 name="Google Shape;487;p24">
            <a:extLst>
              <a:ext uri="{FF2B5EF4-FFF2-40B4-BE49-F238E27FC236}">
                <a16:creationId xmlns:a16="http://schemas.microsoft.com/office/drawing/2014/main" id="{6273EFB1-5FFF-83EA-6D9C-AC7BA6ED5E8C}"/>
              </a:ext>
            </a:extLst>
          </p:cNvPr>
          <p:cNvSpPr txBox="1"/>
          <p:nvPr/>
        </p:nvSpPr>
        <p:spPr>
          <a:xfrm>
            <a:off x="929149" y="1953204"/>
            <a:ext cx="6828504" cy="8199168"/>
          </a:xfrm>
          <a:prstGeom prst="rect">
            <a:avLst/>
          </a:prstGeom>
          <a:noFill/>
          <a:ln>
            <a:noFill/>
          </a:ln>
        </p:spPr>
        <p:txBody>
          <a:bodyPr spcFirstLastPara="1" wrap="square" lIns="0" tIns="0" rIns="0" bIns="0" anchor="t" anchorCtr="0">
            <a:spAutoFit/>
          </a:bodyPr>
          <a:lstStyle/>
          <a:p>
            <a:pPr marR="0" lvl="0" indent="796925" algn="l" rtl="0">
              <a:lnSpc>
                <a:spcPct val="120026"/>
              </a:lnSpc>
              <a:spcBef>
                <a:spcPts val="0"/>
              </a:spcBef>
              <a:spcAft>
                <a:spcPts val="0"/>
              </a:spcAft>
              <a:buNone/>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Tiếp theo ta sửa lại train_dataloader và test_dataloader: </a:t>
            </a:r>
          </a:p>
          <a:p>
            <a:pPr marL="571500" marR="0" lvl="0" indent="-571500" algn="l" rtl="0">
              <a:lnSpc>
                <a:spcPct val="120026"/>
              </a:lnSpc>
              <a:spcBef>
                <a:spcPts val="0"/>
              </a:spcBef>
              <a:spcAft>
                <a:spcPts val="0"/>
              </a:spcAft>
              <a:buFontTx/>
              <a:buChar char="-"/>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Đúng địa chỉ của các file train và val trong dataset. </a:t>
            </a:r>
          </a:p>
          <a:p>
            <a:pPr marL="571500" marR="0" lvl="0" indent="-571500" algn="l" rtl="0">
              <a:lnSpc>
                <a:spcPct val="120026"/>
              </a:lnSpc>
              <a:spcBef>
                <a:spcPts val="0"/>
              </a:spcBef>
              <a:spcAft>
                <a:spcPts val="0"/>
              </a:spcAft>
              <a:buFontTx/>
              <a:buChar char="-"/>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Đúng địa chỉ file annotation </a:t>
            </a:r>
          </a:p>
          <a:p>
            <a:pPr marL="571500" marR="0" lvl="0" indent="-571500" algn="l" rtl="0">
              <a:lnSpc>
                <a:spcPct val="120026"/>
              </a:lnSpc>
              <a:spcBef>
                <a:spcPts val="0"/>
              </a:spcBef>
              <a:spcAft>
                <a:spcPts val="0"/>
              </a:spcAft>
              <a:buFontTx/>
              <a:buChar char="-"/>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Chỉnh lại Batch_size = 4 cho phù hợp cho bộ nhớ GPU của nhóm</a:t>
            </a:r>
          </a:p>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Ở đây là link local của nhóm khi thực hiện</a:t>
            </a:r>
          </a:p>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4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sz="1200" b="1">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E6DBC8E8-432D-2164-4B78-B6D28C88E9A8}"/>
              </a:ext>
            </a:extLst>
          </p:cNvPr>
          <p:cNvPicPr>
            <a:picLocks noChangeAspect="1"/>
          </p:cNvPicPr>
          <p:nvPr/>
        </p:nvPicPr>
        <p:blipFill>
          <a:blip r:embed="rId3"/>
          <a:stretch>
            <a:fillRect/>
          </a:stretch>
        </p:blipFill>
        <p:spPr>
          <a:xfrm>
            <a:off x="8060179" y="1762719"/>
            <a:ext cx="10094779" cy="6869573"/>
          </a:xfrm>
          <a:prstGeom prst="rect">
            <a:avLst/>
          </a:prstGeom>
        </p:spPr>
      </p:pic>
    </p:spTree>
    <p:extLst>
      <p:ext uri="{BB962C8B-B14F-4D97-AF65-F5344CB8AC3E}">
        <p14:creationId xmlns:p14="http://schemas.microsoft.com/office/powerpoint/2010/main" val="18938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71540" y="876322"/>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FILE CONFIG</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 name="Google Shape;487;p24">
            <a:extLst>
              <a:ext uri="{FF2B5EF4-FFF2-40B4-BE49-F238E27FC236}">
                <a16:creationId xmlns:a16="http://schemas.microsoft.com/office/drawing/2014/main" id="{6273EFB1-5FFF-83EA-6D9C-AC7BA6ED5E8C}"/>
              </a:ext>
            </a:extLst>
          </p:cNvPr>
          <p:cNvSpPr txBox="1"/>
          <p:nvPr/>
        </p:nvSpPr>
        <p:spPr>
          <a:xfrm>
            <a:off x="929148" y="1953204"/>
            <a:ext cx="15039701" cy="2880789"/>
          </a:xfrm>
          <a:prstGeom prst="rect">
            <a:avLst/>
          </a:prstGeom>
          <a:noFill/>
          <a:ln>
            <a:noFill/>
          </a:ln>
        </p:spPr>
        <p:txBody>
          <a:bodyPr spcFirstLastPara="1" wrap="square" lIns="0" tIns="0" rIns="0" bIns="0" anchor="t" anchorCtr="0">
            <a:spAutoFit/>
          </a:bodyPr>
          <a:lstStyle/>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Tiếp theo, thêm đường link checkpoint để sử dụng các parameter đã được train từ trước (Link: </a:t>
            </a:r>
            <a:r>
              <a:rPr lang="en-US" sz="36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https://download.openmmlab.com/mmclassification/v0/swin-v2/swinv2-small-w8_3rdparty_in1k-256px_20220803-b01a4332.pth</a:t>
            </a: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4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sz="1200" b="1">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50CCD676-CD20-6436-5E18-7643E48FC033}"/>
              </a:ext>
            </a:extLst>
          </p:cNvPr>
          <p:cNvPicPr>
            <a:picLocks noChangeAspect="1"/>
          </p:cNvPicPr>
          <p:nvPr/>
        </p:nvPicPr>
        <p:blipFill>
          <a:blip r:embed="rId4"/>
          <a:stretch>
            <a:fillRect/>
          </a:stretch>
        </p:blipFill>
        <p:spPr>
          <a:xfrm>
            <a:off x="634181" y="4878099"/>
            <a:ext cx="15119901" cy="408647"/>
          </a:xfrm>
          <a:prstGeom prst="rect">
            <a:avLst/>
          </a:prstGeom>
        </p:spPr>
      </p:pic>
      <p:sp>
        <p:nvSpPr>
          <p:cNvPr id="7" name="Google Shape;487;p24">
            <a:extLst>
              <a:ext uri="{FF2B5EF4-FFF2-40B4-BE49-F238E27FC236}">
                <a16:creationId xmlns:a16="http://schemas.microsoft.com/office/drawing/2014/main" id="{589B131C-23FE-2D94-6CBF-847F422BFF35}"/>
              </a:ext>
            </a:extLst>
          </p:cNvPr>
          <p:cNvSpPr txBox="1"/>
          <p:nvPr/>
        </p:nvSpPr>
        <p:spPr>
          <a:xfrm>
            <a:off x="929147" y="5420756"/>
            <a:ext cx="15039701" cy="886397"/>
          </a:xfrm>
          <a:prstGeom prst="rect">
            <a:avLst/>
          </a:prstGeom>
          <a:noFill/>
          <a:ln>
            <a:noFill/>
          </a:ln>
        </p:spPr>
        <p:txBody>
          <a:bodyPr spcFirstLastPara="1" wrap="square" lIns="0" tIns="0" rIns="0" bIns="0" anchor="t" anchorCtr="0">
            <a:spAutoFit/>
          </a:bodyPr>
          <a:lstStyle/>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Và chọn file để lưu quá trình huấn luyện:</a:t>
            </a:r>
            <a:endParaRPr lang="en-US" sz="24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sz="1200" b="1">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5B8516AD-84D5-6E61-99E3-43E109CA09A6}"/>
              </a:ext>
            </a:extLst>
          </p:cNvPr>
          <p:cNvPicPr>
            <a:picLocks noChangeAspect="1"/>
          </p:cNvPicPr>
          <p:nvPr/>
        </p:nvPicPr>
        <p:blipFill>
          <a:blip r:embed="rId5"/>
          <a:stretch>
            <a:fillRect/>
          </a:stretch>
        </p:blipFill>
        <p:spPr>
          <a:xfrm>
            <a:off x="3613538" y="6507221"/>
            <a:ext cx="7782232" cy="773389"/>
          </a:xfrm>
          <a:prstGeom prst="rect">
            <a:avLst/>
          </a:prstGeom>
        </p:spPr>
      </p:pic>
    </p:spTree>
    <p:extLst>
      <p:ext uri="{BB962C8B-B14F-4D97-AF65-F5344CB8AC3E}">
        <p14:creationId xmlns:p14="http://schemas.microsoft.com/office/powerpoint/2010/main" val="80610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71540" y="876322"/>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FILE CONFIG</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 name="Google Shape;487;p24">
            <a:extLst>
              <a:ext uri="{FF2B5EF4-FFF2-40B4-BE49-F238E27FC236}">
                <a16:creationId xmlns:a16="http://schemas.microsoft.com/office/drawing/2014/main" id="{6273EFB1-5FFF-83EA-6D9C-AC7BA6ED5E8C}"/>
              </a:ext>
            </a:extLst>
          </p:cNvPr>
          <p:cNvSpPr txBox="1"/>
          <p:nvPr/>
        </p:nvSpPr>
        <p:spPr>
          <a:xfrm>
            <a:off x="929148" y="1953204"/>
            <a:ext cx="15039701" cy="1551194"/>
          </a:xfrm>
          <a:prstGeom prst="rect">
            <a:avLst/>
          </a:prstGeom>
          <a:noFill/>
          <a:ln>
            <a:noFill/>
          </a:ln>
        </p:spPr>
        <p:txBody>
          <a:bodyPr spcFirstLastPara="1" wrap="square" lIns="0" tIns="0" rIns="0" bIns="0" anchor="t" anchorCtr="0">
            <a:spAutoFit/>
          </a:bodyPr>
          <a:lstStyle/>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Tiếp theo, điều chỉnh lại số lượng epoch = 10 và điều chỉnh lại epoch = 10 trong param_scheduler:</a:t>
            </a:r>
            <a:endParaRPr lang="en-US" sz="24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sz="1200" b="1">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DDF577E8-3490-2C03-19B0-DF9E3C3E1301}"/>
              </a:ext>
            </a:extLst>
          </p:cNvPr>
          <p:cNvPicPr>
            <a:picLocks noChangeAspect="1"/>
          </p:cNvPicPr>
          <p:nvPr/>
        </p:nvPicPr>
        <p:blipFill>
          <a:blip r:embed="rId3"/>
          <a:stretch>
            <a:fillRect/>
          </a:stretch>
        </p:blipFill>
        <p:spPr>
          <a:xfrm>
            <a:off x="3558850" y="3725046"/>
            <a:ext cx="10622690" cy="5709860"/>
          </a:xfrm>
          <a:prstGeom prst="rect">
            <a:avLst/>
          </a:prstGeom>
        </p:spPr>
      </p:pic>
    </p:spTree>
    <p:extLst>
      <p:ext uri="{BB962C8B-B14F-4D97-AF65-F5344CB8AC3E}">
        <p14:creationId xmlns:p14="http://schemas.microsoft.com/office/powerpoint/2010/main" val="35792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71540" y="876322"/>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FILE CONFIG</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Google Shape;487;p24">
            <a:extLst>
              <a:ext uri="{FF2B5EF4-FFF2-40B4-BE49-F238E27FC236}">
                <a16:creationId xmlns:a16="http://schemas.microsoft.com/office/drawing/2014/main" id="{6273EFB1-5FFF-83EA-6D9C-AC7BA6ED5E8C}"/>
              </a:ext>
            </a:extLst>
          </p:cNvPr>
          <p:cNvSpPr txBox="1"/>
          <p:nvPr/>
        </p:nvSpPr>
        <p:spPr>
          <a:xfrm>
            <a:off x="855406" y="1953204"/>
            <a:ext cx="15113443" cy="6869573"/>
          </a:xfrm>
          <a:prstGeom prst="rect">
            <a:avLst/>
          </a:prstGeom>
          <a:noFill/>
          <a:ln>
            <a:noFill/>
          </a:ln>
        </p:spPr>
        <p:txBody>
          <a:bodyPr spcFirstLastPara="1" wrap="square" lIns="0" tIns="0" rIns="0" bIns="0" anchor="t" anchorCtr="0">
            <a:spAutoFit/>
          </a:bodyPr>
          <a:lstStyle/>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File config sau khi đã điều chỉnh xong:</a:t>
            </a:r>
          </a:p>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https://github.com/VitAnCo/mmpretrain-swin_v2-with-isic2018-dataset/blob/a8c279d6edb7e4ac08f45ff1498ef62dcf220c2a/swinv2-small-w8_16xb64_in1k-256px_custom.py</a:t>
            </a:r>
            <a:endParaRPr lang="en-US" sz="3600">
              <a:solidFill>
                <a:srgbClr val="0B1320"/>
              </a:solidFill>
              <a:latin typeface="Roboto" panose="02000000000000000000" pitchFamily="2" charset="0"/>
              <a:ea typeface="Roboto" panose="02000000000000000000" pitchFamily="2" charset="0"/>
              <a:cs typeface="Roboto" panose="02000000000000000000" pitchFamily="2" charset="0"/>
            </a:endParaRPr>
          </a:p>
          <a:p>
            <a:pPr marR="0" lvl="0" algn="l" rtl="0">
              <a:lnSpc>
                <a:spcPct val="120026"/>
              </a:lnSpc>
              <a:spcBef>
                <a:spcPts val="0"/>
              </a:spcBef>
              <a:spcAft>
                <a:spcPts val="0"/>
              </a:spcAft>
            </a:pPr>
            <a:endParaRPr lang="en-US" sz="3600">
              <a:solidFill>
                <a:srgbClr val="0B1320"/>
              </a:solidFill>
              <a:latin typeface="Roboto" panose="02000000000000000000" pitchFamily="2" charset="0"/>
              <a:ea typeface="Roboto" panose="02000000000000000000" pitchFamily="2" charset="0"/>
              <a:cs typeface="Roboto" panose="02000000000000000000" pitchFamily="2" charset="0"/>
            </a:endParaRPr>
          </a:p>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Ta bắt đầu train bằng câu lệnh (Ở đây nhóm sử dụng local link trong máy tính)</a:t>
            </a:r>
          </a:p>
          <a:p>
            <a:pPr marR="0" lvl="0" algn="l" rtl="0">
              <a:lnSpc>
                <a:spcPct val="120026"/>
              </a:lnSpc>
              <a:spcBef>
                <a:spcPts val="0"/>
              </a:spcBef>
              <a:spcAft>
                <a:spcPts val="0"/>
              </a:spcAft>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python C:\Users\philo\mmpretrain\tools\train.py C:/Users/philo/mmpretrain/configs/swin_transformer_v2/swinv2-small-w8_16xb64_in1k-256px_custom.py</a:t>
            </a:r>
          </a:p>
          <a:p>
            <a:pPr marL="0" marR="0" lvl="0" indent="0" algn="l" rtl="0">
              <a:lnSpc>
                <a:spcPct val="120026"/>
              </a:lnSpc>
              <a:spcBef>
                <a:spcPts val="0"/>
              </a:spcBef>
              <a:spcAft>
                <a:spcPts val="0"/>
              </a:spcAft>
              <a:buNone/>
            </a:pPr>
            <a:endParaRPr lang="en-US" sz="12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1797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71540" y="876322"/>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FILE CONFIG</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7876218-077D-4B5A-13D0-BEABC4540A24}"/>
              </a:ext>
            </a:extLst>
          </p:cNvPr>
          <p:cNvSpPr txBox="1"/>
          <p:nvPr/>
        </p:nvSpPr>
        <p:spPr>
          <a:xfrm>
            <a:off x="2576004" y="2391475"/>
            <a:ext cx="11589388" cy="3365537"/>
          </a:xfrm>
          <a:prstGeom prst="rect">
            <a:avLst/>
          </a:prstGeom>
          <a:noFill/>
        </p:spPr>
        <p:txBody>
          <a:bodyPr wrap="square" rtlCol="0">
            <a:spAutoFit/>
          </a:bodyPr>
          <a:lstStyle/>
          <a:p>
            <a:pPr>
              <a:lnSpc>
                <a:spcPct val="120026"/>
              </a:lnSpc>
            </a:pPr>
            <a:r>
              <a:rPr lang="en-US" sz="3600" dirty="0" err="1">
                <a:solidFill>
                  <a:srgbClr val="0B1320"/>
                </a:solidFill>
                <a:latin typeface="Roboto" panose="02000000000000000000" pitchFamily="2" charset="0"/>
                <a:ea typeface="Roboto" panose="02000000000000000000" pitchFamily="2" charset="0"/>
                <a:cs typeface="Roboto" panose="02000000000000000000" pitchFamily="2" charset="0"/>
              </a:rPr>
              <a:t>Câu</a:t>
            </a: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 </a:t>
            </a:r>
            <a:r>
              <a:rPr lang="en-US" sz="3600" dirty="0" err="1">
                <a:solidFill>
                  <a:srgbClr val="0B1320"/>
                </a:solidFill>
                <a:latin typeface="Roboto" panose="02000000000000000000" pitchFamily="2" charset="0"/>
                <a:ea typeface="Roboto" panose="02000000000000000000" pitchFamily="2" charset="0"/>
                <a:cs typeface="Roboto" panose="02000000000000000000" pitchFamily="2" charset="0"/>
              </a:rPr>
              <a:t>lệnh</a:t>
            </a: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 </a:t>
            </a:r>
            <a:r>
              <a:rPr lang="en-US" sz="3600" dirty="0" err="1">
                <a:solidFill>
                  <a:srgbClr val="0B1320"/>
                </a:solidFill>
                <a:latin typeface="Roboto" panose="02000000000000000000" pitchFamily="2" charset="0"/>
                <a:ea typeface="Roboto" panose="02000000000000000000" pitchFamily="2" charset="0"/>
                <a:cs typeface="Roboto" panose="02000000000000000000" pitchFamily="2" charset="0"/>
              </a:rPr>
              <a:t>để</a:t>
            </a: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 test </a:t>
            </a:r>
            <a:r>
              <a:rPr lang="en-US" sz="3600" dirty="0" err="1">
                <a:solidFill>
                  <a:srgbClr val="0B1320"/>
                </a:solidFill>
                <a:latin typeface="Roboto" panose="02000000000000000000" pitchFamily="2" charset="0"/>
                <a:ea typeface="Roboto" panose="02000000000000000000" pitchFamily="2" charset="0"/>
                <a:cs typeface="Roboto" panose="02000000000000000000" pitchFamily="2" charset="0"/>
              </a:rPr>
              <a:t>như</a:t>
            </a: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 </a:t>
            </a:r>
            <a:r>
              <a:rPr lang="en-US" sz="3600" dirty="0" err="1">
                <a:solidFill>
                  <a:srgbClr val="0B1320"/>
                </a:solidFill>
                <a:latin typeface="Roboto" panose="02000000000000000000" pitchFamily="2" charset="0"/>
                <a:ea typeface="Roboto" panose="02000000000000000000" pitchFamily="2" charset="0"/>
                <a:cs typeface="Roboto" panose="02000000000000000000" pitchFamily="2" charset="0"/>
              </a:rPr>
              <a:t>sau</a:t>
            </a: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a:t>
            </a:r>
          </a:p>
          <a:p>
            <a:pPr>
              <a:lnSpc>
                <a:spcPct val="120026"/>
              </a:lnSpc>
            </a:pP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 </a:t>
            </a: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python C:\Users\philo\mmpretrain\tools\test</a:t>
            </a:r>
            <a:r>
              <a:rPr lang="en-US" sz="3600" dirty="0">
                <a:solidFill>
                  <a:srgbClr val="0B1320"/>
                </a:solidFill>
                <a:latin typeface="Roboto" panose="02000000000000000000" pitchFamily="2" charset="0"/>
                <a:ea typeface="Roboto" panose="02000000000000000000" pitchFamily="2" charset="0"/>
                <a:cs typeface="Roboto" panose="02000000000000000000" pitchFamily="2" charset="0"/>
              </a:rPr>
              <a:t>.</a:t>
            </a: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py C:/Users/philo/mmpretrain/configs/swin_transformer_v2/swinv2-small-w8_16xb64_in1k-256px_custom.py C:/Users/philo work</a:t>
            </a:r>
            <a:r>
              <a:rPr lang="en-US" sz="3600" err="1">
                <a:solidFill>
                  <a:srgbClr val="0B1320"/>
                </a:solidFill>
                <a:latin typeface="Roboto" panose="02000000000000000000" pitchFamily="2" charset="0"/>
                <a:ea typeface="Roboto" panose="02000000000000000000" pitchFamily="2" charset="0"/>
                <a:cs typeface="Roboto" panose="02000000000000000000" pitchFamily="2" charset="0"/>
              </a:rPr>
              <a:t>_</a:t>
            </a: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dirs./isic2018/epoch_3.pth</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7201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560"/>
        <p:cNvGrpSpPr/>
        <p:nvPr/>
      </p:nvGrpSpPr>
      <p:grpSpPr>
        <a:xfrm>
          <a:off x="0" y="0"/>
          <a:ext cx="0" cy="0"/>
          <a:chOff x="0" y="0"/>
          <a:chExt cx="0" cy="0"/>
        </a:xfrm>
      </p:grpSpPr>
      <p:grpSp>
        <p:nvGrpSpPr>
          <p:cNvPr id="561" name="Google Shape;561;p26"/>
          <p:cNvGrpSpPr/>
          <p:nvPr/>
        </p:nvGrpSpPr>
        <p:grpSpPr>
          <a:xfrm>
            <a:off x="1028700" y="884039"/>
            <a:ext cx="16230600" cy="8374261"/>
            <a:chOff x="0" y="-38100"/>
            <a:chExt cx="4274726" cy="2205567"/>
          </a:xfrm>
        </p:grpSpPr>
        <p:sp>
          <p:nvSpPr>
            <p:cNvPr id="562" name="Google Shape;562;p26"/>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64" name="Google Shape;564;p26"/>
          <p:cNvSpPr txBox="1"/>
          <p:nvPr/>
        </p:nvSpPr>
        <p:spPr>
          <a:xfrm>
            <a:off x="1419033" y="762000"/>
            <a:ext cx="2696654" cy="2267416"/>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3856" b="0" i="0" u="none" strike="noStrike" cap="none">
                <a:solidFill>
                  <a:srgbClr val="F3F6FA"/>
                </a:solidFill>
                <a:latin typeface="Playfair Display Black"/>
                <a:ea typeface="Playfair Display Black"/>
                <a:cs typeface="Playfair Display Black"/>
                <a:sym typeface="Playfair Display Black"/>
              </a:rPr>
              <a:t>03.</a:t>
            </a:r>
            <a:endParaRPr/>
          </a:p>
        </p:txBody>
      </p:sp>
      <p:sp>
        <p:nvSpPr>
          <p:cNvPr id="565" name="Google Shape;565;p26"/>
          <p:cNvSpPr txBox="1"/>
          <p:nvPr/>
        </p:nvSpPr>
        <p:spPr>
          <a:xfrm>
            <a:off x="2130730" y="2955070"/>
            <a:ext cx="9909096" cy="1920526"/>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400" b="0" i="0" u="none" strike="noStrike" cap="none">
                <a:solidFill>
                  <a:srgbClr val="F3F6FA"/>
                </a:solidFill>
                <a:latin typeface="Playfair Display Black"/>
                <a:ea typeface="Playfair Display Black"/>
                <a:cs typeface="Playfair Display Black"/>
                <a:sym typeface="Playfair Display Black"/>
              </a:rPr>
              <a:t>KẾT QUẢ</a:t>
            </a:r>
            <a:endParaRPr/>
          </a:p>
        </p:txBody>
      </p:sp>
      <p:grpSp>
        <p:nvGrpSpPr>
          <p:cNvPr id="566" name="Google Shape;566;p26"/>
          <p:cNvGrpSpPr/>
          <p:nvPr/>
        </p:nvGrpSpPr>
        <p:grpSpPr>
          <a:xfrm>
            <a:off x="-3233490" y="5979520"/>
            <a:ext cx="6999655" cy="8614961"/>
            <a:chOff x="0" y="0"/>
            <a:chExt cx="9332874" cy="11486614"/>
          </a:xfrm>
        </p:grpSpPr>
        <p:grpSp>
          <p:nvGrpSpPr>
            <p:cNvPr id="567" name="Google Shape;567;p26"/>
            <p:cNvGrpSpPr/>
            <p:nvPr/>
          </p:nvGrpSpPr>
          <p:grpSpPr>
            <a:xfrm>
              <a:off x="0" y="0"/>
              <a:ext cx="9332874" cy="11486614"/>
              <a:chOff x="0" y="0"/>
              <a:chExt cx="660400" cy="812800"/>
            </a:xfrm>
          </p:grpSpPr>
          <p:sp>
            <p:nvSpPr>
              <p:cNvPr id="568" name="Google Shape;568;p26"/>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0" name="Google Shape;570;p26"/>
            <p:cNvGrpSpPr/>
            <p:nvPr/>
          </p:nvGrpSpPr>
          <p:grpSpPr>
            <a:xfrm>
              <a:off x="545238" y="671062"/>
              <a:ext cx="8242398" cy="10144490"/>
              <a:chOff x="0" y="0"/>
              <a:chExt cx="660400" cy="812800"/>
            </a:xfrm>
          </p:grpSpPr>
          <p:sp>
            <p:nvSpPr>
              <p:cNvPr id="571" name="Google Shape;571;p26"/>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3" name="Google Shape;573;p26"/>
            <p:cNvGrpSpPr/>
            <p:nvPr/>
          </p:nvGrpSpPr>
          <p:grpSpPr>
            <a:xfrm>
              <a:off x="1083502" y="1333541"/>
              <a:ext cx="7165870" cy="8819533"/>
              <a:chOff x="0" y="0"/>
              <a:chExt cx="660400" cy="812800"/>
            </a:xfrm>
          </p:grpSpPr>
          <p:sp>
            <p:nvSpPr>
              <p:cNvPr id="574" name="Google Shape;574;p26"/>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576" name="Google Shape;576;p26"/>
          <p:cNvGrpSpPr/>
          <p:nvPr/>
        </p:nvGrpSpPr>
        <p:grpSpPr>
          <a:xfrm rot="10800000">
            <a:off x="13557529" y="-3278780"/>
            <a:ext cx="6999655" cy="8614961"/>
            <a:chOff x="0" y="0"/>
            <a:chExt cx="9332874" cy="11486614"/>
          </a:xfrm>
        </p:grpSpPr>
        <p:grpSp>
          <p:nvGrpSpPr>
            <p:cNvPr id="577" name="Google Shape;577;p26"/>
            <p:cNvGrpSpPr/>
            <p:nvPr/>
          </p:nvGrpSpPr>
          <p:grpSpPr>
            <a:xfrm>
              <a:off x="0" y="0"/>
              <a:ext cx="9332874" cy="11486614"/>
              <a:chOff x="0" y="0"/>
              <a:chExt cx="660400" cy="812800"/>
            </a:xfrm>
          </p:grpSpPr>
          <p:sp>
            <p:nvSpPr>
              <p:cNvPr id="578" name="Google Shape;578;p26"/>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0" name="Google Shape;580;p26"/>
            <p:cNvGrpSpPr/>
            <p:nvPr/>
          </p:nvGrpSpPr>
          <p:grpSpPr>
            <a:xfrm>
              <a:off x="545238" y="671062"/>
              <a:ext cx="8242398" cy="10144490"/>
              <a:chOff x="0" y="0"/>
              <a:chExt cx="660400" cy="812800"/>
            </a:xfrm>
          </p:grpSpPr>
          <p:sp>
            <p:nvSpPr>
              <p:cNvPr id="581" name="Google Shape;581;p26"/>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3" name="Google Shape;583;p26"/>
            <p:cNvGrpSpPr/>
            <p:nvPr/>
          </p:nvGrpSpPr>
          <p:grpSpPr>
            <a:xfrm>
              <a:off x="1083502" y="1333541"/>
              <a:ext cx="7165870" cy="8819533"/>
              <a:chOff x="0" y="0"/>
              <a:chExt cx="660400" cy="812800"/>
            </a:xfrm>
          </p:grpSpPr>
          <p:sp>
            <p:nvSpPr>
              <p:cNvPr id="584" name="Google Shape;584;p26"/>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586" name="Google Shape;586;p26"/>
          <p:cNvCxnSpPr/>
          <p:nvPr/>
        </p:nvCxnSpPr>
        <p:spPr>
          <a:xfrm>
            <a:off x="4638177" y="2245984"/>
            <a:ext cx="9799801" cy="0"/>
          </a:xfrm>
          <a:prstGeom prst="straightConnector1">
            <a:avLst/>
          </a:prstGeom>
          <a:noFill/>
          <a:ln w="38100" cap="flat" cmpd="sng">
            <a:solidFill>
              <a:srgbClr val="F3F6FA"/>
            </a:solidFill>
            <a:prstDash val="solid"/>
            <a:round/>
            <a:headEnd type="none" w="sm" len="sm"/>
            <a:tailEnd type="none" w="sm" len="sm"/>
          </a:ln>
        </p:spPr>
      </p:cxnSp>
      <p:grpSp>
        <p:nvGrpSpPr>
          <p:cNvPr id="587" name="Google Shape;587;p26"/>
          <p:cNvGrpSpPr/>
          <p:nvPr/>
        </p:nvGrpSpPr>
        <p:grpSpPr>
          <a:xfrm>
            <a:off x="15226010" y="2079760"/>
            <a:ext cx="406823" cy="408647"/>
            <a:chOff x="1813" y="0"/>
            <a:chExt cx="809173" cy="812800"/>
          </a:xfrm>
        </p:grpSpPr>
        <p:sp>
          <p:nvSpPr>
            <p:cNvPr id="588" name="Google Shape;588;p2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0" name="Google Shape;590;p26"/>
          <p:cNvGrpSpPr/>
          <p:nvPr/>
        </p:nvGrpSpPr>
        <p:grpSpPr>
          <a:xfrm>
            <a:off x="15789684" y="2079760"/>
            <a:ext cx="406823" cy="408647"/>
            <a:chOff x="1813" y="0"/>
            <a:chExt cx="809173" cy="812800"/>
          </a:xfrm>
        </p:grpSpPr>
        <p:sp>
          <p:nvSpPr>
            <p:cNvPr id="591" name="Google Shape;591;p2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3" name="Google Shape;593;p26"/>
          <p:cNvGrpSpPr/>
          <p:nvPr/>
        </p:nvGrpSpPr>
        <p:grpSpPr>
          <a:xfrm>
            <a:off x="16350731" y="2079760"/>
            <a:ext cx="406823" cy="408647"/>
            <a:chOff x="1813" y="0"/>
            <a:chExt cx="809173" cy="812800"/>
          </a:xfrm>
        </p:grpSpPr>
        <p:sp>
          <p:nvSpPr>
            <p:cNvPr id="594" name="Google Shape;594;p2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90884" y="973154"/>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KẾT QUẢ</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7876218-077D-4B5A-13D0-BEABC4540A24}"/>
              </a:ext>
            </a:extLst>
          </p:cNvPr>
          <p:cNvSpPr txBox="1"/>
          <p:nvPr/>
        </p:nvSpPr>
        <p:spPr>
          <a:xfrm>
            <a:off x="2149284" y="7470011"/>
            <a:ext cx="11589388" cy="2035942"/>
          </a:xfrm>
          <a:prstGeom prst="rect">
            <a:avLst/>
          </a:prstGeom>
          <a:noFill/>
        </p:spPr>
        <p:txBody>
          <a:bodyPr wrap="square" rtlCol="0">
            <a:spAutoFit/>
          </a:bodyPr>
          <a:lstStyle/>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Link work_dirs: </a:t>
            </a:r>
            <a:r>
              <a:rPr lang="en-US" sz="36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https://drive.google.com/file/d/1tEyOwJOCtixRui7yqgFekY0mlnBmzu8j/view?usp=share_link</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FA30ABB9-F11C-C056-8BB8-2BFF0897F546}"/>
              </a:ext>
            </a:extLst>
          </p:cNvPr>
          <p:cNvPicPr>
            <a:picLocks noChangeAspect="1"/>
          </p:cNvPicPr>
          <p:nvPr/>
        </p:nvPicPr>
        <p:blipFill rotWithShape="1">
          <a:blip r:embed="rId4"/>
          <a:srcRect l="18267" t="25186"/>
          <a:stretch/>
        </p:blipFill>
        <p:spPr>
          <a:xfrm>
            <a:off x="2651760" y="2664590"/>
            <a:ext cx="7223760" cy="4712835"/>
          </a:xfrm>
          <a:prstGeom prst="rect">
            <a:avLst/>
          </a:prstGeom>
        </p:spPr>
      </p:pic>
      <p:sp>
        <p:nvSpPr>
          <p:cNvPr id="5" name="TextBox 4">
            <a:extLst>
              <a:ext uri="{FF2B5EF4-FFF2-40B4-BE49-F238E27FC236}">
                <a16:creationId xmlns:a16="http://schemas.microsoft.com/office/drawing/2014/main" id="{8C3EA541-E155-A05D-4028-542723B36C2D}"/>
              </a:ext>
            </a:extLst>
          </p:cNvPr>
          <p:cNvSpPr txBox="1"/>
          <p:nvPr/>
        </p:nvSpPr>
        <p:spPr>
          <a:xfrm>
            <a:off x="2667444" y="2110643"/>
            <a:ext cx="11589388" cy="706347"/>
          </a:xfrm>
          <a:prstGeom prst="rect">
            <a:avLst/>
          </a:prstGeom>
          <a:noFill/>
        </p:spPr>
        <p:txBody>
          <a:bodyPr wrap="square" rtlCol="0">
            <a:spAutoFit/>
          </a:bodyPr>
          <a:lstStyle/>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Kết quả sau khi chạy 3 epoch:</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4104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90884" y="973154"/>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KẾT QUẢ</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8C3EA541-E155-A05D-4028-542723B36C2D}"/>
              </a:ext>
            </a:extLst>
          </p:cNvPr>
          <p:cNvSpPr txBox="1"/>
          <p:nvPr/>
        </p:nvSpPr>
        <p:spPr>
          <a:xfrm>
            <a:off x="1135627" y="1906321"/>
            <a:ext cx="16341212" cy="2035942"/>
          </a:xfrm>
          <a:prstGeom prst="rect">
            <a:avLst/>
          </a:prstGeom>
          <a:noFill/>
        </p:spPr>
        <p:txBody>
          <a:bodyPr wrap="square" rtlCol="0">
            <a:spAutoFit/>
          </a:bodyPr>
          <a:lstStyle/>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File json train: </a:t>
            </a:r>
            <a:r>
              <a:rPr lang="en-US" sz="36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https://github.com/VitAnCo/mmpretrain-swin_v2-with-isic2018-dataset/blob/abdb257743514868c4877be724a488123008e1d9/work_dir/20230511_032022/vis_data/20230511_032022.json</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8663B09E-51BF-FCC0-3BEA-C47E527902FE}"/>
              </a:ext>
            </a:extLst>
          </p:cNvPr>
          <p:cNvPicPr>
            <a:picLocks noChangeAspect="1"/>
          </p:cNvPicPr>
          <p:nvPr/>
        </p:nvPicPr>
        <p:blipFill>
          <a:blip r:embed="rId4"/>
          <a:stretch>
            <a:fillRect/>
          </a:stretch>
        </p:blipFill>
        <p:spPr>
          <a:xfrm>
            <a:off x="2128956" y="3942263"/>
            <a:ext cx="14030087" cy="2936110"/>
          </a:xfrm>
          <a:prstGeom prst="rect">
            <a:avLst/>
          </a:prstGeom>
        </p:spPr>
      </p:pic>
      <p:sp>
        <p:nvSpPr>
          <p:cNvPr id="7" name="TextBox 6">
            <a:extLst>
              <a:ext uri="{FF2B5EF4-FFF2-40B4-BE49-F238E27FC236}">
                <a16:creationId xmlns:a16="http://schemas.microsoft.com/office/drawing/2014/main" id="{D5007819-6895-282D-458F-235C55FD1D98}"/>
              </a:ext>
            </a:extLst>
          </p:cNvPr>
          <p:cNvSpPr txBox="1"/>
          <p:nvPr/>
        </p:nvSpPr>
        <p:spPr>
          <a:xfrm>
            <a:off x="2383418" y="6878373"/>
            <a:ext cx="11589388" cy="2035942"/>
          </a:xfrm>
          <a:prstGeom prst="rect">
            <a:avLst/>
          </a:prstGeom>
          <a:noFill/>
        </p:spPr>
        <p:txBody>
          <a:bodyPr wrap="square" rtlCol="0">
            <a:spAutoFit/>
          </a:bodyPr>
          <a:lstStyle/>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Epoch 2 có độ chính xác 73%. Vì chỉ mới chạy 2 epoch nên đây là kết quả chấp nhận được, kết quả có thể cải thiện nếu được huấn luyện thêm</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1143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790884" y="973154"/>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KẾT QUẢ</a:t>
            </a:r>
            <a:endParaRPr sz="700"/>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8C3EA541-E155-A05D-4028-542723B36C2D}"/>
              </a:ext>
            </a:extLst>
          </p:cNvPr>
          <p:cNvSpPr txBox="1"/>
          <p:nvPr/>
        </p:nvSpPr>
        <p:spPr>
          <a:xfrm>
            <a:off x="2667444" y="2110643"/>
            <a:ext cx="11589388" cy="4030334"/>
          </a:xfrm>
          <a:prstGeom prst="rect">
            <a:avLst/>
          </a:prstGeom>
          <a:noFill/>
        </p:spPr>
        <p:txBody>
          <a:bodyPr wrap="square" rtlCol="0">
            <a:spAutoFit/>
          </a:bodyPr>
          <a:lstStyle/>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File json kết quả test:</a:t>
            </a:r>
          </a:p>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https://github.com/VitAnCo/mmpretrain-swin_v2-with-isic2018-dataset/blob/abdb257743514868c4877be724a488123008e1d9/work_dir/test/20230511_084918/20230511_084918.json</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D5007819-6895-282D-458F-235C55FD1D98}"/>
              </a:ext>
            </a:extLst>
          </p:cNvPr>
          <p:cNvSpPr txBox="1"/>
          <p:nvPr/>
        </p:nvSpPr>
        <p:spPr>
          <a:xfrm>
            <a:off x="2773700" y="7227913"/>
            <a:ext cx="11589388" cy="2035942"/>
          </a:xfrm>
          <a:prstGeom prst="rect">
            <a:avLst/>
          </a:prstGeom>
          <a:noFill/>
        </p:spPr>
        <p:txBody>
          <a:bodyPr wrap="square" rtlCol="0">
            <a:spAutoFit/>
          </a:bodyPr>
          <a:lstStyle/>
          <a:p>
            <a:pPr>
              <a:lnSpc>
                <a:spcPct val="120026"/>
              </a:lnSpc>
            </a:pPr>
            <a:r>
              <a:rPr lang="en-US" sz="3600">
                <a:solidFill>
                  <a:srgbClr val="0B1320"/>
                </a:solidFill>
                <a:latin typeface="Roboto" panose="02000000000000000000" pitchFamily="2" charset="0"/>
                <a:ea typeface="Roboto" panose="02000000000000000000" pitchFamily="2" charset="0"/>
                <a:cs typeface="Roboto" panose="02000000000000000000" pitchFamily="2" charset="0"/>
              </a:rPr>
              <a:t>Kết quả khá thấp nhưng có thể chấp nhận được vì có thể cải thiện them nếu tiếp tục huấn luyện. Có thể kết luận công cụ mmpretrain đã hoạt động chính xác</a:t>
            </a:r>
            <a:endParaRPr lang="en-US" sz="3600" dirty="0">
              <a:solidFill>
                <a:srgbClr val="0B1320"/>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44E96844-F3BC-B521-32CD-DAC2244474B8}"/>
              </a:ext>
            </a:extLst>
          </p:cNvPr>
          <p:cNvPicPr>
            <a:picLocks noChangeAspect="1"/>
          </p:cNvPicPr>
          <p:nvPr/>
        </p:nvPicPr>
        <p:blipFill>
          <a:blip r:embed="rId3"/>
          <a:stretch>
            <a:fillRect/>
          </a:stretch>
        </p:blipFill>
        <p:spPr>
          <a:xfrm>
            <a:off x="2667444" y="6592985"/>
            <a:ext cx="12166647" cy="521246"/>
          </a:xfrm>
          <a:prstGeom prst="rect">
            <a:avLst/>
          </a:prstGeom>
        </p:spPr>
      </p:pic>
    </p:spTree>
    <p:extLst>
      <p:ext uri="{BB962C8B-B14F-4D97-AF65-F5344CB8AC3E}">
        <p14:creationId xmlns:p14="http://schemas.microsoft.com/office/powerpoint/2010/main" val="153487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pic>
        <p:nvPicPr>
          <p:cNvPr id="861" name="Google Shape;861;p35"/>
          <p:cNvPicPr preferRelativeResize="0"/>
          <p:nvPr/>
        </p:nvPicPr>
        <p:blipFill rotWithShape="1">
          <a:blip r:embed="rId3">
            <a:alphaModFix/>
          </a:blip>
          <a:srcRect t="7825" b="7824"/>
          <a:stretch/>
        </p:blipFill>
        <p:spPr>
          <a:xfrm>
            <a:off x="0" y="0"/>
            <a:ext cx="18288000" cy="10287000"/>
          </a:xfrm>
          <a:prstGeom prst="rect">
            <a:avLst/>
          </a:prstGeom>
          <a:noFill/>
          <a:ln>
            <a:noFill/>
          </a:ln>
        </p:spPr>
      </p:pic>
      <p:grpSp>
        <p:nvGrpSpPr>
          <p:cNvPr id="862" name="Google Shape;862;p35"/>
          <p:cNvGrpSpPr/>
          <p:nvPr/>
        </p:nvGrpSpPr>
        <p:grpSpPr>
          <a:xfrm>
            <a:off x="3121028" y="2094340"/>
            <a:ext cx="12045944" cy="6886938"/>
            <a:chOff x="0" y="-38100"/>
            <a:chExt cx="4274726" cy="2205567"/>
          </a:xfrm>
        </p:grpSpPr>
        <p:sp>
          <p:nvSpPr>
            <p:cNvPr id="863" name="Google Shape;863;p35"/>
            <p:cNvSpPr/>
            <p:nvPr/>
          </p:nvSpPr>
          <p:spPr>
            <a:xfrm>
              <a:off x="0" y="0"/>
              <a:ext cx="4274726" cy="2167467"/>
            </a:xfrm>
            <a:custGeom>
              <a:avLst/>
              <a:gdLst/>
              <a:ahLst/>
              <a:cxnLst/>
              <a:rect l="l" t="t" r="r" b="b"/>
              <a:pathLst>
                <a:path w="4274726" h="2167467" extrusionOk="0">
                  <a:moveTo>
                    <a:pt x="34511" y="0"/>
                  </a:moveTo>
                  <a:lnTo>
                    <a:pt x="4240215" y="0"/>
                  </a:lnTo>
                  <a:cubicBezTo>
                    <a:pt x="4249368" y="0"/>
                    <a:pt x="4258146" y="3636"/>
                    <a:pt x="4264618" y="10108"/>
                  </a:cubicBezTo>
                  <a:cubicBezTo>
                    <a:pt x="4271090" y="16580"/>
                    <a:pt x="4274726" y="25358"/>
                    <a:pt x="4274726" y="34511"/>
                  </a:cubicBezTo>
                  <a:lnTo>
                    <a:pt x="4274726" y="2132956"/>
                  </a:lnTo>
                  <a:cubicBezTo>
                    <a:pt x="4274726" y="2142109"/>
                    <a:pt x="4271090" y="2150887"/>
                    <a:pt x="4264618" y="2157359"/>
                  </a:cubicBezTo>
                  <a:cubicBezTo>
                    <a:pt x="4258146" y="2163831"/>
                    <a:pt x="4249368" y="2167467"/>
                    <a:pt x="4240215" y="2167467"/>
                  </a:cubicBezTo>
                  <a:lnTo>
                    <a:pt x="34511" y="2167467"/>
                  </a:lnTo>
                  <a:cubicBezTo>
                    <a:pt x="25358" y="2167467"/>
                    <a:pt x="16580" y="2163831"/>
                    <a:pt x="10108" y="2157359"/>
                  </a:cubicBezTo>
                  <a:cubicBezTo>
                    <a:pt x="3636" y="2150887"/>
                    <a:pt x="0" y="2142109"/>
                    <a:pt x="0" y="2132956"/>
                  </a:cubicBezTo>
                  <a:lnTo>
                    <a:pt x="0" y="34511"/>
                  </a:lnTo>
                  <a:cubicBezTo>
                    <a:pt x="0" y="25358"/>
                    <a:pt x="3636" y="16580"/>
                    <a:pt x="10108" y="10108"/>
                  </a:cubicBezTo>
                  <a:cubicBezTo>
                    <a:pt x="16580" y="3636"/>
                    <a:pt x="25358" y="0"/>
                    <a:pt x="34511"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5" name="Google Shape;865;p35"/>
          <p:cNvSpPr txBox="1"/>
          <p:nvPr/>
        </p:nvSpPr>
        <p:spPr>
          <a:xfrm>
            <a:off x="4484260" y="2831114"/>
            <a:ext cx="9319480" cy="498598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0" i="0" u="none" strike="noStrike" cap="none">
                <a:solidFill>
                  <a:srgbClr val="0B1320"/>
                </a:solidFill>
                <a:latin typeface="Playfair Display Black"/>
                <a:ea typeface="Playfair Display Black"/>
                <a:cs typeface="Playfair Display Black"/>
                <a:sym typeface="Playfair Display Black"/>
              </a:rPr>
              <a:t>Cám ơn thầy và các bạn đã lắng nghe</a:t>
            </a:r>
            <a:endParaRPr/>
          </a:p>
        </p:txBody>
      </p:sp>
      <p:grpSp>
        <p:nvGrpSpPr>
          <p:cNvPr id="867" name="Google Shape;867;p35"/>
          <p:cNvGrpSpPr/>
          <p:nvPr/>
        </p:nvGrpSpPr>
        <p:grpSpPr>
          <a:xfrm>
            <a:off x="7711689" y="7726949"/>
            <a:ext cx="406823" cy="408647"/>
            <a:chOff x="1813" y="0"/>
            <a:chExt cx="809173" cy="812800"/>
          </a:xfrm>
        </p:grpSpPr>
        <p:sp>
          <p:nvSpPr>
            <p:cNvPr id="868" name="Google Shape;868;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0" name="Google Shape;870;p35"/>
          <p:cNvGrpSpPr/>
          <p:nvPr/>
        </p:nvGrpSpPr>
        <p:grpSpPr>
          <a:xfrm>
            <a:off x="8861568" y="7731738"/>
            <a:ext cx="406823" cy="408647"/>
            <a:chOff x="1813" y="0"/>
            <a:chExt cx="809173" cy="812800"/>
          </a:xfrm>
        </p:grpSpPr>
        <p:sp>
          <p:nvSpPr>
            <p:cNvPr id="871" name="Google Shape;871;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3" name="Google Shape;873;p35"/>
          <p:cNvGrpSpPr/>
          <p:nvPr/>
        </p:nvGrpSpPr>
        <p:grpSpPr>
          <a:xfrm>
            <a:off x="10052537" y="7717371"/>
            <a:ext cx="406823" cy="408647"/>
            <a:chOff x="1813" y="0"/>
            <a:chExt cx="809173" cy="812800"/>
          </a:xfrm>
        </p:grpSpPr>
        <p:sp>
          <p:nvSpPr>
            <p:cNvPr id="874" name="Google Shape;874;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6" name="Google Shape;876;p35"/>
          <p:cNvGrpSpPr/>
          <p:nvPr/>
        </p:nvGrpSpPr>
        <p:grpSpPr>
          <a:xfrm>
            <a:off x="15248741" y="5672661"/>
            <a:ext cx="6078519" cy="7481254"/>
            <a:chOff x="0" y="0"/>
            <a:chExt cx="8104692" cy="9975005"/>
          </a:xfrm>
        </p:grpSpPr>
        <p:grpSp>
          <p:nvGrpSpPr>
            <p:cNvPr id="877" name="Google Shape;877;p35"/>
            <p:cNvGrpSpPr/>
            <p:nvPr/>
          </p:nvGrpSpPr>
          <p:grpSpPr>
            <a:xfrm>
              <a:off x="0" y="0"/>
              <a:ext cx="8104692" cy="9975005"/>
              <a:chOff x="0" y="0"/>
              <a:chExt cx="660400" cy="812800"/>
            </a:xfrm>
          </p:grpSpPr>
          <p:sp>
            <p:nvSpPr>
              <p:cNvPr id="878" name="Google Shape;878;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0" name="Google Shape;880;p35"/>
            <p:cNvGrpSpPr/>
            <p:nvPr/>
          </p:nvGrpSpPr>
          <p:grpSpPr>
            <a:xfrm>
              <a:off x="473486" y="582752"/>
              <a:ext cx="7157719" cy="8809501"/>
              <a:chOff x="0" y="0"/>
              <a:chExt cx="660400" cy="812800"/>
            </a:xfrm>
          </p:grpSpPr>
          <p:sp>
            <p:nvSpPr>
              <p:cNvPr id="881" name="Google Shape;881;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3" name="Google Shape;883;p35"/>
            <p:cNvGrpSpPr/>
            <p:nvPr/>
          </p:nvGrpSpPr>
          <p:grpSpPr>
            <a:xfrm>
              <a:off x="940916" y="1158050"/>
              <a:ext cx="6222860" cy="7658905"/>
              <a:chOff x="0" y="0"/>
              <a:chExt cx="660400" cy="812800"/>
            </a:xfrm>
          </p:grpSpPr>
          <p:sp>
            <p:nvSpPr>
              <p:cNvPr id="884" name="Google Shape;884;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86" name="Google Shape;886;p35"/>
          <p:cNvGrpSpPr/>
          <p:nvPr/>
        </p:nvGrpSpPr>
        <p:grpSpPr>
          <a:xfrm rot="10800000">
            <a:off x="-2349446" y="-3255996"/>
            <a:ext cx="6078519" cy="7481254"/>
            <a:chOff x="0" y="0"/>
            <a:chExt cx="8104692" cy="9975005"/>
          </a:xfrm>
        </p:grpSpPr>
        <p:grpSp>
          <p:nvGrpSpPr>
            <p:cNvPr id="887" name="Google Shape;887;p35"/>
            <p:cNvGrpSpPr/>
            <p:nvPr/>
          </p:nvGrpSpPr>
          <p:grpSpPr>
            <a:xfrm>
              <a:off x="0" y="0"/>
              <a:ext cx="8104692" cy="9975005"/>
              <a:chOff x="0" y="0"/>
              <a:chExt cx="660400" cy="812800"/>
            </a:xfrm>
          </p:grpSpPr>
          <p:sp>
            <p:nvSpPr>
              <p:cNvPr id="888" name="Google Shape;888;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0" name="Google Shape;890;p35"/>
            <p:cNvGrpSpPr/>
            <p:nvPr/>
          </p:nvGrpSpPr>
          <p:grpSpPr>
            <a:xfrm>
              <a:off x="473486" y="582752"/>
              <a:ext cx="7157719" cy="8809501"/>
              <a:chOff x="0" y="0"/>
              <a:chExt cx="660400" cy="812800"/>
            </a:xfrm>
          </p:grpSpPr>
          <p:sp>
            <p:nvSpPr>
              <p:cNvPr id="891" name="Google Shape;891;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3" name="Google Shape;893;p35"/>
            <p:cNvGrpSpPr/>
            <p:nvPr/>
          </p:nvGrpSpPr>
          <p:grpSpPr>
            <a:xfrm>
              <a:off x="940916" y="1158050"/>
              <a:ext cx="6222860" cy="7658905"/>
              <a:chOff x="0" y="0"/>
              <a:chExt cx="660400" cy="812800"/>
            </a:xfrm>
          </p:grpSpPr>
          <p:sp>
            <p:nvSpPr>
              <p:cNvPr id="894" name="Google Shape;894;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5"/>
                                        </p:tgtEl>
                                        <p:attrNameLst>
                                          <p:attrName>style.visibility</p:attrName>
                                        </p:attrNameLst>
                                      </p:cBhvr>
                                      <p:to>
                                        <p:strVal val="visible"/>
                                      </p:to>
                                    </p:set>
                                    <p:animEffect transition="in" filter="fade">
                                      <p:cBhvr>
                                        <p:cTn id="7" dur="5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1028700" y="884039"/>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1340293" y="762000"/>
            <a:ext cx="2669833" cy="2267416"/>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3856" b="0" i="0" u="none" strike="noStrike" cap="none">
                <a:solidFill>
                  <a:srgbClr val="F3F6FA"/>
                </a:solidFill>
                <a:latin typeface="Playfair Display Black"/>
                <a:ea typeface="Playfair Display Black"/>
                <a:cs typeface="Playfair Display Black"/>
                <a:sym typeface="Playfair Display Black"/>
              </a:rPr>
              <a:t>01.</a:t>
            </a:r>
            <a:endParaRPr/>
          </a:p>
        </p:txBody>
      </p:sp>
      <p:sp>
        <p:nvSpPr>
          <p:cNvPr id="328" name="Google Shape;328;p20"/>
          <p:cNvSpPr txBox="1"/>
          <p:nvPr/>
        </p:nvSpPr>
        <p:spPr>
          <a:xfrm>
            <a:off x="3357236" y="2483036"/>
            <a:ext cx="9909096" cy="5761577"/>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400">
                <a:solidFill>
                  <a:srgbClr val="F3F6FA"/>
                </a:solidFill>
                <a:latin typeface="Playfair Display Black"/>
                <a:sym typeface="Playfair Display Black"/>
              </a:rPr>
              <a:t>ĐIỀU CHỈNH DATASET VÀ CẤU HÌNH</a:t>
            </a:r>
            <a:endParaRPr/>
          </a:p>
        </p:txBody>
      </p:sp>
      <p:grpSp>
        <p:nvGrpSpPr>
          <p:cNvPr id="329" name="Google Shape;329;p20"/>
          <p:cNvGrpSpPr/>
          <p:nvPr/>
        </p:nvGrpSpPr>
        <p:grpSpPr>
          <a:xfrm>
            <a:off x="-3233490" y="5979520"/>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39" name="Google Shape;339;p20"/>
          <p:cNvGrpSpPr/>
          <p:nvPr/>
        </p:nvGrpSpPr>
        <p:grpSpPr>
          <a:xfrm rot="10800000">
            <a:off x="13557529" y="-3278780"/>
            <a:ext cx="6999655" cy="8614961"/>
            <a:chOff x="0" y="0"/>
            <a:chExt cx="9332874" cy="11486614"/>
          </a:xfrm>
        </p:grpSpPr>
        <p:grpSp>
          <p:nvGrpSpPr>
            <p:cNvPr id="340" name="Google Shape;340;p20"/>
            <p:cNvGrpSpPr/>
            <p:nvPr/>
          </p:nvGrpSpPr>
          <p:grpSpPr>
            <a:xfrm>
              <a:off x="0" y="0"/>
              <a:ext cx="9332874" cy="11486614"/>
              <a:chOff x="0" y="0"/>
              <a:chExt cx="660400" cy="812800"/>
            </a:xfrm>
          </p:grpSpPr>
          <p:sp>
            <p:nvSpPr>
              <p:cNvPr id="341" name="Google Shape;34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20"/>
            <p:cNvGrpSpPr/>
            <p:nvPr/>
          </p:nvGrpSpPr>
          <p:grpSpPr>
            <a:xfrm>
              <a:off x="545238" y="671062"/>
              <a:ext cx="8242398" cy="10144490"/>
              <a:chOff x="0" y="0"/>
              <a:chExt cx="660400" cy="812800"/>
            </a:xfrm>
          </p:grpSpPr>
          <p:sp>
            <p:nvSpPr>
              <p:cNvPr id="344" name="Google Shape;34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20"/>
            <p:cNvGrpSpPr/>
            <p:nvPr/>
          </p:nvGrpSpPr>
          <p:grpSpPr>
            <a:xfrm>
              <a:off x="1083502" y="1333541"/>
              <a:ext cx="7165870" cy="8819533"/>
              <a:chOff x="0" y="0"/>
              <a:chExt cx="660400" cy="812800"/>
            </a:xfrm>
          </p:grpSpPr>
          <p:sp>
            <p:nvSpPr>
              <p:cNvPr id="347" name="Google Shape;34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4638177" y="2245984"/>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2079760"/>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2079760"/>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2079760"/>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808939" y="919380"/>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DATASET</a:t>
            </a:r>
            <a:endParaRPr sz="700"/>
          </a:p>
        </p:txBody>
      </p:sp>
      <p:sp>
        <p:nvSpPr>
          <p:cNvPr id="487" name="Google Shape;487;p24"/>
          <p:cNvSpPr txBox="1"/>
          <p:nvPr/>
        </p:nvSpPr>
        <p:spPr>
          <a:xfrm>
            <a:off x="1949725" y="1909179"/>
            <a:ext cx="15130408" cy="5576911"/>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Ta sử dụng dataset ISIC 2018, dataset được chia là 3 tập training, validation, test kèm theo đó là 3 file GroundTrurth:</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Các tên file của dataset</a:t>
            </a:r>
          </a:p>
          <a:p>
            <a:pPr marL="0" marR="0" lvl="0" indent="0" algn="l" rtl="0">
              <a:lnSpc>
                <a:spcPct val="120026"/>
              </a:lnSpc>
              <a:spcBef>
                <a:spcPts val="0"/>
              </a:spcBef>
              <a:spcAft>
                <a:spcPts val="0"/>
              </a:spcAft>
              <a:buNone/>
            </a:pPr>
            <a:r>
              <a:rPr lang="en-US" sz="2800">
                <a:latin typeface="Roboto" panose="02000000000000000000" pitchFamily="2" charset="0"/>
                <a:ea typeface="Roboto" panose="02000000000000000000" pitchFamily="2" charset="0"/>
                <a:cs typeface="Roboto" panose="02000000000000000000" pitchFamily="2" charset="0"/>
              </a:rPr>
              <a:t>ISIC2018_Task3_Training_Input</a:t>
            </a:r>
          </a:p>
          <a:p>
            <a:pPr marL="0" marR="0" lvl="0" indent="0" algn="l" rtl="0">
              <a:lnSpc>
                <a:spcPct val="120026"/>
              </a:lnSpc>
              <a:spcBef>
                <a:spcPts val="0"/>
              </a:spcBef>
              <a:spcAft>
                <a:spcPts val="0"/>
              </a:spcAft>
              <a:buNone/>
            </a:pPr>
            <a:r>
              <a:rPr lang="en-US" sz="2800">
                <a:latin typeface="Roboto" panose="02000000000000000000" pitchFamily="2" charset="0"/>
                <a:ea typeface="Roboto" panose="02000000000000000000" pitchFamily="2" charset="0"/>
                <a:cs typeface="Roboto" panose="02000000000000000000" pitchFamily="2" charset="0"/>
              </a:rPr>
              <a:t>ISIC2018_Task3_Validation_Input</a:t>
            </a:r>
          </a:p>
          <a:p>
            <a:pPr marL="0" marR="0" lvl="0" indent="0" algn="l" rtl="0">
              <a:lnSpc>
                <a:spcPct val="120026"/>
              </a:lnSpc>
              <a:spcBef>
                <a:spcPts val="0"/>
              </a:spcBef>
              <a:spcAft>
                <a:spcPts val="0"/>
              </a:spcAft>
              <a:buNone/>
            </a:pPr>
            <a:r>
              <a:rPr lang="en-US" sz="2800">
                <a:latin typeface="Roboto" panose="02000000000000000000" pitchFamily="2" charset="0"/>
                <a:ea typeface="Roboto" panose="02000000000000000000" pitchFamily="2" charset="0"/>
                <a:cs typeface="Roboto" panose="02000000000000000000" pitchFamily="2" charset="0"/>
              </a:rPr>
              <a:t>ISIC2018_Task3_Test_Input</a:t>
            </a:r>
          </a:p>
          <a:p>
            <a:pPr marL="0" marR="0" lvl="0" indent="0" algn="l" rtl="0">
              <a:lnSpc>
                <a:spcPct val="120026"/>
              </a:lnSpc>
              <a:spcBef>
                <a:spcPts val="0"/>
              </a:spcBef>
              <a:spcAft>
                <a:spcPts val="0"/>
              </a:spcAft>
              <a:buNone/>
            </a:pPr>
            <a:r>
              <a:rPr lang="en-US" sz="2800">
                <a:latin typeface="Roboto" panose="02000000000000000000" pitchFamily="2" charset="0"/>
                <a:ea typeface="Roboto" panose="02000000000000000000" pitchFamily="2" charset="0"/>
                <a:cs typeface="Roboto" panose="02000000000000000000" pitchFamily="2" charset="0"/>
              </a:rPr>
              <a:t>ISIC2018_Task3_ Training _GroundTruth</a:t>
            </a:r>
          </a:p>
          <a:p>
            <a:pPr marL="0" marR="0" lvl="0" indent="0" algn="l" rtl="0">
              <a:lnSpc>
                <a:spcPct val="120026"/>
              </a:lnSpc>
              <a:spcBef>
                <a:spcPts val="0"/>
              </a:spcBef>
              <a:spcAft>
                <a:spcPts val="0"/>
              </a:spcAft>
              <a:buNone/>
            </a:pPr>
            <a:r>
              <a:rPr lang="en-US" sz="2800">
                <a:latin typeface="Roboto" panose="02000000000000000000" pitchFamily="2" charset="0"/>
                <a:ea typeface="Roboto" panose="02000000000000000000" pitchFamily="2" charset="0"/>
                <a:cs typeface="Roboto" panose="02000000000000000000" pitchFamily="2" charset="0"/>
              </a:rPr>
              <a:t>ISIC2018_Task3_ Validation _GroundTruth</a:t>
            </a:r>
          </a:p>
          <a:p>
            <a:pPr marL="0" marR="0" lvl="0" indent="0" algn="l" rtl="0">
              <a:lnSpc>
                <a:spcPct val="120026"/>
              </a:lnSpc>
              <a:spcBef>
                <a:spcPts val="0"/>
              </a:spcBef>
              <a:spcAft>
                <a:spcPts val="0"/>
              </a:spcAft>
              <a:buNone/>
            </a:pPr>
            <a:r>
              <a:rPr lang="en-US" sz="2800">
                <a:latin typeface="Roboto" panose="02000000000000000000" pitchFamily="2" charset="0"/>
                <a:ea typeface="Roboto" panose="02000000000000000000" pitchFamily="2" charset="0"/>
                <a:cs typeface="Roboto" panose="02000000000000000000" pitchFamily="2" charset="0"/>
              </a:rPr>
              <a:t>ISIC2018_Task3_ Test _GroundTruth</a:t>
            </a: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808939" y="919380"/>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DATASET</a:t>
            </a:r>
            <a:endParaRPr sz="700"/>
          </a:p>
        </p:txBody>
      </p:sp>
      <p:sp>
        <p:nvSpPr>
          <p:cNvPr id="487" name="Google Shape;487;p24"/>
          <p:cNvSpPr txBox="1"/>
          <p:nvPr/>
        </p:nvSpPr>
        <p:spPr>
          <a:xfrm>
            <a:off x="1949725" y="1909179"/>
            <a:ext cx="15130408" cy="2474524"/>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Để cấu hình dataset, ta sử dụng customdataset của công cụ mmpretrain là sử dụng file annotation có dạng:</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2" name="Picture 1">
            <a:extLst>
              <a:ext uri="{FF2B5EF4-FFF2-40B4-BE49-F238E27FC236}">
                <a16:creationId xmlns:a16="http://schemas.microsoft.com/office/drawing/2014/main" id="{254ACAFA-A4FC-DCEC-4FC1-BA27B8E1D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596" y="3705904"/>
            <a:ext cx="4394711" cy="5182441"/>
          </a:xfrm>
          <a:prstGeom prst="rect">
            <a:avLst/>
          </a:prstGeom>
        </p:spPr>
      </p:pic>
      <p:pic>
        <p:nvPicPr>
          <p:cNvPr id="3" name="Picture 2">
            <a:extLst>
              <a:ext uri="{FF2B5EF4-FFF2-40B4-BE49-F238E27FC236}">
                <a16:creationId xmlns:a16="http://schemas.microsoft.com/office/drawing/2014/main" id="{D7AD7AAE-2A86-CB51-046F-4849259A8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4929" y="4478547"/>
            <a:ext cx="5258534" cy="3637154"/>
          </a:xfrm>
          <a:prstGeom prst="rect">
            <a:avLst/>
          </a:prstGeom>
        </p:spPr>
      </p:pic>
    </p:spTree>
    <p:extLst>
      <p:ext uri="{BB962C8B-B14F-4D97-AF65-F5344CB8AC3E}">
        <p14:creationId xmlns:p14="http://schemas.microsoft.com/office/powerpoint/2010/main" val="146407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808939" y="919380"/>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DATASET</a:t>
            </a:r>
            <a:endParaRPr sz="700"/>
          </a:p>
        </p:txBody>
      </p:sp>
      <p:sp>
        <p:nvSpPr>
          <p:cNvPr id="487" name="Google Shape;487;p24"/>
          <p:cNvSpPr txBox="1"/>
          <p:nvPr/>
        </p:nvSpPr>
        <p:spPr>
          <a:xfrm>
            <a:off x="1949725" y="1909179"/>
            <a:ext cx="15130408" cy="4690515"/>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Các file annotation đã được nhóm up lên Github: 3 file train_ann, valid_ann và test_ann:</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https://github.com/VitAnCo/mmpretrain-swin_v2-with-isic2018-dataset/tree/73c8256de23d1fb694b93c77933b9c3f8cf93ef6/annotation_files</a:t>
            </a:r>
            <a:endParaRPr lang="en-US" sz="4000">
              <a:solidFill>
                <a:srgbClr val="0B1320"/>
              </a:solidFill>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53712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37"/>
        <p:cNvGrpSpPr/>
        <p:nvPr/>
      </p:nvGrpSpPr>
      <p:grpSpPr>
        <a:xfrm>
          <a:off x="0" y="0"/>
          <a:ext cx="0" cy="0"/>
          <a:chOff x="0" y="0"/>
          <a:chExt cx="0" cy="0"/>
        </a:xfrm>
      </p:grpSpPr>
      <p:grpSp>
        <p:nvGrpSpPr>
          <p:cNvPr id="438" name="Google Shape;438;p23"/>
          <p:cNvGrpSpPr/>
          <p:nvPr/>
        </p:nvGrpSpPr>
        <p:grpSpPr>
          <a:xfrm>
            <a:off x="1028700" y="884039"/>
            <a:ext cx="16230600" cy="8374261"/>
            <a:chOff x="0" y="-38100"/>
            <a:chExt cx="4274726" cy="2205567"/>
          </a:xfrm>
        </p:grpSpPr>
        <p:sp>
          <p:nvSpPr>
            <p:cNvPr id="439" name="Google Shape;439;p2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41" name="Google Shape;441;p23"/>
          <p:cNvSpPr txBox="1"/>
          <p:nvPr/>
        </p:nvSpPr>
        <p:spPr>
          <a:xfrm>
            <a:off x="1340293" y="762000"/>
            <a:ext cx="2811483" cy="2267416"/>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3856" b="0" i="0" u="none" strike="noStrike" cap="none">
                <a:solidFill>
                  <a:srgbClr val="F3F6FA"/>
                </a:solidFill>
                <a:latin typeface="Playfair Display Black"/>
                <a:ea typeface="Playfair Display Black"/>
                <a:cs typeface="Playfair Display Black"/>
                <a:sym typeface="Playfair Display Black"/>
              </a:rPr>
              <a:t>02.</a:t>
            </a:r>
            <a:endParaRPr/>
          </a:p>
        </p:txBody>
      </p:sp>
      <p:sp>
        <p:nvSpPr>
          <p:cNvPr id="442" name="Google Shape;442;p23"/>
          <p:cNvSpPr txBox="1"/>
          <p:nvPr/>
        </p:nvSpPr>
        <p:spPr>
          <a:xfrm>
            <a:off x="665815" y="2932328"/>
            <a:ext cx="13089366" cy="5761577"/>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400">
                <a:solidFill>
                  <a:srgbClr val="F3F6FA"/>
                </a:solidFill>
                <a:latin typeface="Playfair Display Black"/>
                <a:sym typeface="Playfair Display Black"/>
              </a:rPr>
              <a:t>CẤU HÌNH FILE CONFIG,  THÊM CHECKPOINT</a:t>
            </a:r>
            <a:endParaRPr/>
          </a:p>
        </p:txBody>
      </p:sp>
      <p:grpSp>
        <p:nvGrpSpPr>
          <p:cNvPr id="443" name="Google Shape;443;p23"/>
          <p:cNvGrpSpPr/>
          <p:nvPr/>
        </p:nvGrpSpPr>
        <p:grpSpPr>
          <a:xfrm>
            <a:off x="-3233490" y="5979520"/>
            <a:ext cx="6999655" cy="8614961"/>
            <a:chOff x="0" y="0"/>
            <a:chExt cx="9332874" cy="11486614"/>
          </a:xfrm>
        </p:grpSpPr>
        <p:grpSp>
          <p:nvGrpSpPr>
            <p:cNvPr id="444" name="Google Shape;444;p23"/>
            <p:cNvGrpSpPr/>
            <p:nvPr/>
          </p:nvGrpSpPr>
          <p:grpSpPr>
            <a:xfrm>
              <a:off x="0" y="0"/>
              <a:ext cx="9332874" cy="11486614"/>
              <a:chOff x="0" y="0"/>
              <a:chExt cx="660400" cy="812800"/>
            </a:xfrm>
          </p:grpSpPr>
          <p:sp>
            <p:nvSpPr>
              <p:cNvPr id="445" name="Google Shape;445;p2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7" name="Google Shape;447;p23"/>
            <p:cNvGrpSpPr/>
            <p:nvPr/>
          </p:nvGrpSpPr>
          <p:grpSpPr>
            <a:xfrm>
              <a:off x="545238" y="671062"/>
              <a:ext cx="8242398" cy="10144490"/>
              <a:chOff x="0" y="0"/>
              <a:chExt cx="660400" cy="812800"/>
            </a:xfrm>
          </p:grpSpPr>
          <p:sp>
            <p:nvSpPr>
              <p:cNvPr id="448" name="Google Shape;448;p2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0" name="Google Shape;450;p23"/>
            <p:cNvGrpSpPr/>
            <p:nvPr/>
          </p:nvGrpSpPr>
          <p:grpSpPr>
            <a:xfrm>
              <a:off x="1083502" y="1333541"/>
              <a:ext cx="7165870" cy="8819533"/>
              <a:chOff x="0" y="0"/>
              <a:chExt cx="660400" cy="812800"/>
            </a:xfrm>
          </p:grpSpPr>
          <p:sp>
            <p:nvSpPr>
              <p:cNvPr id="451" name="Google Shape;451;p2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53" name="Google Shape;453;p23"/>
          <p:cNvGrpSpPr/>
          <p:nvPr/>
        </p:nvGrpSpPr>
        <p:grpSpPr>
          <a:xfrm rot="10800000">
            <a:off x="13557529" y="-3278780"/>
            <a:ext cx="6999655" cy="8614961"/>
            <a:chOff x="0" y="0"/>
            <a:chExt cx="9332874" cy="11486614"/>
          </a:xfrm>
        </p:grpSpPr>
        <p:grpSp>
          <p:nvGrpSpPr>
            <p:cNvPr id="454" name="Google Shape;454;p23"/>
            <p:cNvGrpSpPr/>
            <p:nvPr/>
          </p:nvGrpSpPr>
          <p:grpSpPr>
            <a:xfrm>
              <a:off x="0" y="0"/>
              <a:ext cx="9332874" cy="11486614"/>
              <a:chOff x="0" y="0"/>
              <a:chExt cx="660400" cy="812800"/>
            </a:xfrm>
          </p:grpSpPr>
          <p:sp>
            <p:nvSpPr>
              <p:cNvPr id="455" name="Google Shape;455;p2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7" name="Google Shape;457;p23"/>
            <p:cNvGrpSpPr/>
            <p:nvPr/>
          </p:nvGrpSpPr>
          <p:grpSpPr>
            <a:xfrm>
              <a:off x="545238" y="671062"/>
              <a:ext cx="8242398" cy="10144490"/>
              <a:chOff x="0" y="0"/>
              <a:chExt cx="660400" cy="812800"/>
            </a:xfrm>
          </p:grpSpPr>
          <p:sp>
            <p:nvSpPr>
              <p:cNvPr id="458" name="Google Shape;458;p2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0" name="Google Shape;460;p23"/>
            <p:cNvGrpSpPr/>
            <p:nvPr/>
          </p:nvGrpSpPr>
          <p:grpSpPr>
            <a:xfrm>
              <a:off x="1083502" y="1333541"/>
              <a:ext cx="7165870" cy="8819533"/>
              <a:chOff x="0" y="0"/>
              <a:chExt cx="660400" cy="812800"/>
            </a:xfrm>
          </p:grpSpPr>
          <p:sp>
            <p:nvSpPr>
              <p:cNvPr id="461" name="Google Shape;461;p2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463" name="Google Shape;463;p23"/>
          <p:cNvCxnSpPr/>
          <p:nvPr/>
        </p:nvCxnSpPr>
        <p:spPr>
          <a:xfrm>
            <a:off x="4638177" y="2245984"/>
            <a:ext cx="9799801" cy="0"/>
          </a:xfrm>
          <a:prstGeom prst="straightConnector1">
            <a:avLst/>
          </a:prstGeom>
          <a:noFill/>
          <a:ln w="38100" cap="flat" cmpd="sng">
            <a:solidFill>
              <a:srgbClr val="F3F6FA"/>
            </a:solidFill>
            <a:prstDash val="solid"/>
            <a:round/>
            <a:headEnd type="none" w="sm" len="sm"/>
            <a:tailEnd type="none" w="sm" len="sm"/>
          </a:ln>
        </p:spPr>
      </p:cxnSp>
      <p:grpSp>
        <p:nvGrpSpPr>
          <p:cNvPr id="464" name="Google Shape;464;p23"/>
          <p:cNvGrpSpPr/>
          <p:nvPr/>
        </p:nvGrpSpPr>
        <p:grpSpPr>
          <a:xfrm>
            <a:off x="15226010" y="2079760"/>
            <a:ext cx="406823" cy="408647"/>
            <a:chOff x="1813" y="0"/>
            <a:chExt cx="809173" cy="812800"/>
          </a:xfrm>
        </p:grpSpPr>
        <p:sp>
          <p:nvSpPr>
            <p:cNvPr id="465" name="Google Shape;465;p2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7" name="Google Shape;467;p23"/>
          <p:cNvGrpSpPr/>
          <p:nvPr/>
        </p:nvGrpSpPr>
        <p:grpSpPr>
          <a:xfrm>
            <a:off x="15789684" y="2079760"/>
            <a:ext cx="406823" cy="408647"/>
            <a:chOff x="1813" y="0"/>
            <a:chExt cx="809173" cy="812800"/>
          </a:xfrm>
        </p:grpSpPr>
        <p:sp>
          <p:nvSpPr>
            <p:cNvPr id="468" name="Google Shape;468;p2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0" name="Google Shape;470;p23"/>
          <p:cNvGrpSpPr/>
          <p:nvPr/>
        </p:nvGrpSpPr>
        <p:grpSpPr>
          <a:xfrm>
            <a:off x="16350731" y="2079760"/>
            <a:ext cx="406823" cy="408647"/>
            <a:chOff x="1813" y="0"/>
            <a:chExt cx="809173" cy="812800"/>
          </a:xfrm>
        </p:grpSpPr>
        <p:sp>
          <p:nvSpPr>
            <p:cNvPr id="471" name="Google Shape;471;p2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5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808939" y="919380"/>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DATASET</a:t>
            </a:r>
            <a:endParaRPr sz="700"/>
          </a:p>
        </p:txBody>
      </p:sp>
      <p:sp>
        <p:nvSpPr>
          <p:cNvPr id="487" name="Google Shape;487;p24"/>
          <p:cNvSpPr txBox="1"/>
          <p:nvPr/>
        </p:nvSpPr>
        <p:spPr>
          <a:xfrm>
            <a:off x="1949725" y="1909179"/>
            <a:ext cx="15130408" cy="7645170"/>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Về cấu hình ta sử dụng file config có sẵn từ mmpretrain:</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swinv2-small-w8_16xb64_in1k-256px.py</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Link trong file mmpretrain: ..\mmpretrain\configs\swin_transformer_v2\swinv2-small-w8_16xb64_in1k-256px.py</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Link Github: </a:t>
            </a:r>
            <a:r>
              <a:rPr lang="en-US" sz="4000">
                <a:solidFill>
                  <a:srgbClr val="0B1320"/>
                </a:solidFill>
                <a:latin typeface="Roboto" panose="02000000000000000000" pitchFamily="2" charset="0"/>
                <a:ea typeface="Roboto" panose="02000000000000000000" pitchFamily="2" charset="0"/>
                <a:cs typeface="Roboto" panose="02000000000000000000" pitchFamily="2" charset="0"/>
                <a:hlinkClick r:id="rId3"/>
              </a:rPr>
              <a:t>https://github.com/VitAnCo/mmpretrain-swin_v2-with-isic2018-dataset/blob/a8c279d6edb7e4ac08f45ff1498ef62dcf220c2a/swinv2-small-w8_16xb64_in1k-256px.py</a:t>
            </a:r>
            <a:endParaRPr lang="en-US" sz="4000">
              <a:solidFill>
                <a:srgbClr val="0B1320"/>
              </a:solidFill>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8416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808939" y="919380"/>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DATASET</a:t>
            </a:r>
            <a:endParaRPr sz="700"/>
          </a:p>
        </p:txBody>
      </p:sp>
      <p:sp>
        <p:nvSpPr>
          <p:cNvPr id="487" name="Google Shape;487;p24"/>
          <p:cNvSpPr txBox="1"/>
          <p:nvPr/>
        </p:nvSpPr>
        <p:spPr>
          <a:xfrm>
            <a:off x="1949725" y="1909179"/>
            <a:ext cx="15130408" cy="1735860"/>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File config ban đầu như hình: </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92161D40-1218-943D-0DC8-006586A51108}"/>
              </a:ext>
            </a:extLst>
          </p:cNvPr>
          <p:cNvPicPr>
            <a:picLocks noChangeAspect="1"/>
          </p:cNvPicPr>
          <p:nvPr/>
        </p:nvPicPr>
        <p:blipFill>
          <a:blip r:embed="rId3"/>
          <a:stretch>
            <a:fillRect/>
          </a:stretch>
        </p:blipFill>
        <p:spPr>
          <a:xfrm>
            <a:off x="3356755" y="2821850"/>
            <a:ext cx="11574490" cy="4949000"/>
          </a:xfrm>
          <a:prstGeom prst="rect">
            <a:avLst/>
          </a:prstGeom>
        </p:spPr>
      </p:pic>
    </p:spTree>
    <p:extLst>
      <p:ext uri="{BB962C8B-B14F-4D97-AF65-F5344CB8AC3E}">
        <p14:creationId xmlns:p14="http://schemas.microsoft.com/office/powerpoint/2010/main" val="183175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476"/>
        <p:cNvGrpSpPr/>
        <p:nvPr/>
      </p:nvGrpSpPr>
      <p:grpSpPr>
        <a:xfrm>
          <a:off x="0" y="0"/>
          <a:ext cx="0" cy="0"/>
          <a:chOff x="0" y="0"/>
          <a:chExt cx="0" cy="0"/>
        </a:xfrm>
      </p:grpSpPr>
      <p:sp>
        <p:nvSpPr>
          <p:cNvPr id="479" name="Google Shape;479;p24"/>
          <p:cNvSpPr txBox="1"/>
          <p:nvPr/>
        </p:nvSpPr>
        <p:spPr>
          <a:xfrm>
            <a:off x="1808939" y="919380"/>
            <a:ext cx="14197310" cy="8863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a:solidFill>
                  <a:srgbClr val="0B1320"/>
                </a:solidFill>
                <a:latin typeface="Playfair Display Black"/>
                <a:sym typeface="Playfair Display Black"/>
              </a:rPr>
              <a:t>ĐIỀU CHỈNH FILE CONFIG</a:t>
            </a:r>
            <a:endParaRPr sz="700"/>
          </a:p>
        </p:txBody>
      </p:sp>
      <p:sp>
        <p:nvSpPr>
          <p:cNvPr id="487" name="Google Shape;487;p24"/>
          <p:cNvSpPr txBox="1"/>
          <p:nvPr/>
        </p:nvSpPr>
        <p:spPr>
          <a:xfrm>
            <a:off x="1808939" y="2156788"/>
            <a:ext cx="15130408" cy="1735860"/>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Đầu tiên ta sửa lại số lượng classes =7 cho đúng với dataset:</a:t>
            </a:r>
          </a:p>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 </a:t>
            </a:r>
            <a:endParaRPr lang="en-US" sz="2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cxnSp>
        <p:nvCxnSpPr>
          <p:cNvPr id="492" name="Google Shape;492;p24"/>
          <p:cNvCxnSpPr/>
          <p:nvPr/>
        </p:nvCxnSpPr>
        <p:spPr>
          <a:xfrm>
            <a:off x="1912327" y="874461"/>
            <a:ext cx="13312135" cy="0"/>
          </a:xfrm>
          <a:prstGeom prst="straightConnector1">
            <a:avLst/>
          </a:prstGeom>
          <a:noFill/>
          <a:ln w="38100" cap="flat" cmpd="sng">
            <a:solidFill>
              <a:srgbClr val="0B1320"/>
            </a:solidFill>
            <a:prstDash val="solid"/>
            <a:round/>
            <a:headEnd type="none" w="sm" len="sm"/>
            <a:tailEnd type="none" w="sm" len="sm"/>
          </a:ln>
        </p:spPr>
      </p:cxnSp>
      <p:grpSp>
        <p:nvGrpSpPr>
          <p:cNvPr id="493" name="Google Shape;493;p24"/>
          <p:cNvGrpSpPr/>
          <p:nvPr/>
        </p:nvGrpSpPr>
        <p:grpSpPr>
          <a:xfrm>
            <a:off x="16109637" y="670137"/>
            <a:ext cx="406823" cy="408647"/>
            <a:chOff x="1813" y="0"/>
            <a:chExt cx="809173" cy="812800"/>
          </a:xfrm>
        </p:grpSpPr>
        <p:sp>
          <p:nvSpPr>
            <p:cNvPr id="494" name="Google Shape;494;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6" name="Google Shape;496;p24"/>
          <p:cNvGrpSpPr/>
          <p:nvPr/>
        </p:nvGrpSpPr>
        <p:grpSpPr>
          <a:xfrm>
            <a:off x="16673311" y="670137"/>
            <a:ext cx="406823" cy="408647"/>
            <a:chOff x="1813" y="0"/>
            <a:chExt cx="809173" cy="812800"/>
          </a:xfrm>
        </p:grpSpPr>
        <p:sp>
          <p:nvSpPr>
            <p:cNvPr id="497" name="Google Shape;497;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9" name="Google Shape;499;p24"/>
          <p:cNvGrpSpPr/>
          <p:nvPr/>
        </p:nvGrpSpPr>
        <p:grpSpPr>
          <a:xfrm>
            <a:off x="17234359" y="670137"/>
            <a:ext cx="406823" cy="408647"/>
            <a:chOff x="1813" y="0"/>
            <a:chExt cx="809173" cy="812800"/>
          </a:xfrm>
        </p:grpSpPr>
        <p:sp>
          <p:nvSpPr>
            <p:cNvPr id="500" name="Google Shape;500;p2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4"/>
          <p:cNvGrpSpPr/>
          <p:nvPr/>
        </p:nvGrpSpPr>
        <p:grpSpPr>
          <a:xfrm>
            <a:off x="-3499828" y="5979520"/>
            <a:ext cx="6999655" cy="8614961"/>
            <a:chOff x="0" y="0"/>
            <a:chExt cx="9332874" cy="11486614"/>
          </a:xfrm>
        </p:grpSpPr>
        <p:grpSp>
          <p:nvGrpSpPr>
            <p:cNvPr id="503" name="Google Shape;503;p24"/>
            <p:cNvGrpSpPr/>
            <p:nvPr/>
          </p:nvGrpSpPr>
          <p:grpSpPr>
            <a:xfrm>
              <a:off x="0" y="0"/>
              <a:ext cx="9332874" cy="11486614"/>
              <a:chOff x="0" y="0"/>
              <a:chExt cx="660400" cy="812800"/>
            </a:xfrm>
          </p:grpSpPr>
          <p:sp>
            <p:nvSpPr>
              <p:cNvPr id="504" name="Google Shape;504;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24"/>
            <p:cNvGrpSpPr/>
            <p:nvPr/>
          </p:nvGrpSpPr>
          <p:grpSpPr>
            <a:xfrm>
              <a:off x="545238" y="671062"/>
              <a:ext cx="8242398" cy="10144490"/>
              <a:chOff x="0" y="0"/>
              <a:chExt cx="660400" cy="812800"/>
            </a:xfrm>
          </p:grpSpPr>
          <p:sp>
            <p:nvSpPr>
              <p:cNvPr id="507" name="Google Shape;507;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4"/>
            <p:cNvGrpSpPr/>
            <p:nvPr/>
          </p:nvGrpSpPr>
          <p:grpSpPr>
            <a:xfrm>
              <a:off x="1083502" y="1333541"/>
              <a:ext cx="7165870" cy="8819533"/>
              <a:chOff x="0" y="0"/>
              <a:chExt cx="660400" cy="812800"/>
            </a:xfrm>
          </p:grpSpPr>
          <p:sp>
            <p:nvSpPr>
              <p:cNvPr id="510" name="Google Shape;510;p24"/>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4" name="Picture 3">
            <a:extLst>
              <a:ext uri="{FF2B5EF4-FFF2-40B4-BE49-F238E27FC236}">
                <a16:creationId xmlns:a16="http://schemas.microsoft.com/office/drawing/2014/main" id="{6D423DDE-53D2-BA02-2C60-22B2B0287D06}"/>
              </a:ext>
            </a:extLst>
          </p:cNvPr>
          <p:cNvPicPr>
            <a:picLocks noChangeAspect="1"/>
          </p:cNvPicPr>
          <p:nvPr/>
        </p:nvPicPr>
        <p:blipFill>
          <a:blip r:embed="rId3"/>
          <a:stretch>
            <a:fillRect/>
          </a:stretch>
        </p:blipFill>
        <p:spPr>
          <a:xfrm>
            <a:off x="3282448" y="3453153"/>
            <a:ext cx="11250291" cy="2098793"/>
          </a:xfrm>
          <a:prstGeom prst="rect">
            <a:avLst/>
          </a:prstGeom>
        </p:spPr>
      </p:pic>
      <p:sp>
        <p:nvSpPr>
          <p:cNvPr id="2" name="Google Shape;487;p24">
            <a:extLst>
              <a:ext uri="{FF2B5EF4-FFF2-40B4-BE49-F238E27FC236}">
                <a16:creationId xmlns:a16="http://schemas.microsoft.com/office/drawing/2014/main" id="{C1A2CA4C-195E-F8A1-5F4E-D08402A9C613}"/>
              </a:ext>
            </a:extLst>
          </p:cNvPr>
          <p:cNvSpPr txBox="1"/>
          <p:nvPr/>
        </p:nvSpPr>
        <p:spPr>
          <a:xfrm>
            <a:off x="1580302" y="5732571"/>
            <a:ext cx="15130408" cy="997196"/>
          </a:xfrm>
          <a:prstGeom prst="rect">
            <a:avLst/>
          </a:prstGeom>
          <a:noFill/>
          <a:ln>
            <a:noFill/>
          </a:ln>
        </p:spPr>
        <p:txBody>
          <a:bodyPr spcFirstLastPara="1" wrap="square" lIns="0" tIns="0" rIns="0" bIns="0" anchor="t" anchorCtr="0">
            <a:spAutoFit/>
          </a:bodyPr>
          <a:lstStyle/>
          <a:p>
            <a:pPr marL="0" marR="0" lvl="0" indent="0" algn="l" rtl="0">
              <a:lnSpc>
                <a:spcPct val="120026"/>
              </a:lnSpc>
              <a:spcBef>
                <a:spcPts val="0"/>
              </a:spcBef>
              <a:spcAft>
                <a:spcPts val="0"/>
              </a:spcAft>
              <a:buNone/>
            </a:pPr>
            <a:r>
              <a:rPr lang="en-US" sz="4000">
                <a:solidFill>
                  <a:srgbClr val="0B1320"/>
                </a:solidFill>
                <a:latin typeface="Roboto" panose="02000000000000000000" pitchFamily="2" charset="0"/>
                <a:ea typeface="Roboto" panose="02000000000000000000" pitchFamily="2" charset="0"/>
                <a:cs typeface="Roboto" panose="02000000000000000000" pitchFamily="2" charset="0"/>
              </a:rPr>
              <a:t>Và sửa lại data_preprocessor số lượng classes =7:</a:t>
            </a:r>
            <a:endParaRPr lang="en-US" sz="2800">
              <a:latin typeface="Roboto" panose="02000000000000000000" pitchFamily="2" charset="0"/>
              <a:ea typeface="Roboto" panose="02000000000000000000" pitchFamily="2" charset="0"/>
              <a:cs typeface="Roboto" panose="02000000000000000000" pitchFamily="2" charset="0"/>
            </a:endParaRPr>
          </a:p>
          <a:p>
            <a:pPr marL="0" marR="0" lvl="0" indent="0" algn="l" rtl="0">
              <a:lnSpc>
                <a:spcPct val="120026"/>
              </a:lnSpc>
              <a:spcBef>
                <a:spcPts val="0"/>
              </a:spcBef>
              <a:spcAft>
                <a:spcPts val="0"/>
              </a:spcAft>
              <a:buNone/>
            </a:pPr>
            <a:endParaRPr lang="en-US" b="1">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2FE11ECF-57AC-FB20-9430-3570622A6764}"/>
              </a:ext>
            </a:extLst>
          </p:cNvPr>
          <p:cNvPicPr>
            <a:picLocks noChangeAspect="1"/>
          </p:cNvPicPr>
          <p:nvPr/>
        </p:nvPicPr>
        <p:blipFill>
          <a:blip r:embed="rId4"/>
          <a:stretch>
            <a:fillRect/>
          </a:stretch>
        </p:blipFill>
        <p:spPr>
          <a:xfrm>
            <a:off x="3282448" y="6976716"/>
            <a:ext cx="9482269" cy="691950"/>
          </a:xfrm>
          <a:prstGeom prst="rect">
            <a:avLst/>
          </a:prstGeom>
        </p:spPr>
      </p:pic>
    </p:spTree>
    <p:extLst>
      <p:ext uri="{BB962C8B-B14F-4D97-AF65-F5344CB8AC3E}">
        <p14:creationId xmlns:p14="http://schemas.microsoft.com/office/powerpoint/2010/main" val="32009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822</Words>
  <Application>Microsoft Office PowerPoint</Application>
  <PresentationFormat>Custom</PresentationFormat>
  <Paragraphs>75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Tahoma</vt:lpstr>
      <vt:lpstr>Arial</vt:lpstr>
      <vt:lpstr>Playfair Display Black</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DANH</cp:lastModifiedBy>
  <cp:revision>5</cp:revision>
  <dcterms:modified xsi:type="dcterms:W3CDTF">2023-05-11T07:31:23Z</dcterms:modified>
</cp:coreProperties>
</file>