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9" r:id="rId4"/>
    <p:sldId id="258" r:id="rId5"/>
    <p:sldId id="336" r:id="rId6"/>
    <p:sldId id="300" r:id="rId7"/>
    <p:sldId id="295" r:id="rId8"/>
    <p:sldId id="337" r:id="rId9"/>
    <p:sldId id="338" r:id="rId10"/>
    <p:sldId id="339" r:id="rId11"/>
    <p:sldId id="340" r:id="rId12"/>
    <p:sldId id="342" r:id="rId13"/>
    <p:sldId id="341" r:id="rId14"/>
    <p:sldId id="343" r:id="rId15"/>
    <p:sldId id="344" r:id="rId16"/>
    <p:sldId id="345" r:id="rId17"/>
    <p:sldId id="294" r:id="rId18"/>
  </p:sldIdLst>
  <p:sldSz cx="9144000" cy="5143500" type="screen16x9"/>
  <p:notesSz cx="6858000" cy="9144000"/>
  <p:embeddedFontLst>
    <p:embeddedFont>
      <p:font typeface="Arial Rounded MT Bold" panose="020F0704030504030204" pitchFamily="34" charset="0"/>
      <p:regular r:id="rId20"/>
    </p:embeddedFont>
    <p:embeddedFont>
      <p:font typeface="Oswald" panose="00000500000000000000" pitchFamily="2" charset="0"/>
      <p:regular r:id="rId21"/>
      <p:bold r:id="rId22"/>
    </p:embeddedFont>
    <p:embeddedFont>
      <p:font typeface="Roboto Condensed"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FD3C7-CE4B-44E5-81D1-188CA70FA459}">
  <a:tblStyle styleId="{135FD3C7-CE4B-44E5-81D1-188CA70FA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503BCC-2913-4860-A807-0E72C149F1C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6" autoAdjust="0"/>
    <p:restoredTop sz="93274" autoAdjust="0"/>
  </p:normalViewPr>
  <p:slideViewPr>
    <p:cSldViewPr snapToGrid="0">
      <p:cViewPr varScale="1">
        <p:scale>
          <a:sx n="108" d="100"/>
          <a:sy n="108" d="100"/>
        </p:scale>
        <p:origin x="7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0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55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57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65a98d20e4_1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65a98d20e4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4"/>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2" name="Google Shape;72;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3" name="Google Shape;73;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4" name="Google Shape;74;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chemeClr val="accent1"/>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marL="914400" lvl="1"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marL="1371600" lvl="2"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marL="1828800" lvl="3"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marL="2286000" lvl="4"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marL="2743200" lvl="5"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marL="3200400" lvl="6"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marL="3657600" lvl="7"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marL="4114800" lvl="8"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4" name="TextBox 3">
            <a:extLst>
              <a:ext uri="{FF2B5EF4-FFF2-40B4-BE49-F238E27FC236}">
                <a16:creationId xmlns:a16="http://schemas.microsoft.com/office/drawing/2014/main" id="{2C254E81-806D-25CA-679F-2529D0F824A8}"/>
              </a:ext>
            </a:extLst>
          </p:cNvPr>
          <p:cNvSpPr txBox="1"/>
          <p:nvPr/>
        </p:nvSpPr>
        <p:spPr>
          <a:xfrm>
            <a:off x="0" y="696011"/>
            <a:ext cx="8868426" cy="661207"/>
          </a:xfrm>
          <a:prstGeom prst="rect">
            <a:avLst/>
          </a:prstGeom>
          <a:noFill/>
        </p:spPr>
        <p:txBody>
          <a:bodyPr wrap="square" rtlCol="0">
            <a:spAutoFit/>
          </a:bodyPr>
          <a:lstStyle/>
          <a:p>
            <a:pPr marL="252095" marR="252095" indent="457200" algn="ctr">
              <a:lnSpc>
                <a:spcPct val="150000"/>
              </a:lnSpc>
            </a:pPr>
            <a:r>
              <a:rPr lang="en-US" sz="28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 KẾ ỨNG DỤNG GAME CỜ CARO</a:t>
            </a:r>
            <a:endParaRPr lang="en-US" sz="2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7680FE-0BA8-77AB-87D3-BA57B4290B8A}"/>
              </a:ext>
            </a:extLst>
          </p:cNvPr>
          <p:cNvSpPr txBox="1"/>
          <p:nvPr/>
        </p:nvSpPr>
        <p:spPr>
          <a:xfrm>
            <a:off x="1499121" y="2397515"/>
            <a:ext cx="7369305" cy="1705595"/>
          </a:xfrm>
          <a:prstGeom prst="rect">
            <a:avLst/>
          </a:prstGeom>
          <a:noFill/>
        </p:spPr>
        <p:txBody>
          <a:bodyPr wrap="square" rtlCol="0">
            <a:spAutoFit/>
          </a:bodyPr>
          <a:lstStyle/>
          <a:p>
            <a:pPr marL="793750" algn="just"/>
            <a:r>
              <a:rPr lang="vi-VN" sz="1800" b="1" i="1" dirty="0">
                <a:effectLst/>
                <a:latin typeface="Times New Roman" panose="02020603050405020304" pitchFamily="18" charset="0"/>
                <a:ea typeface="Times New Roman" panose="02020603050405020304" pitchFamily="18" charset="0"/>
              </a:rPr>
              <a:t>Giảng</a:t>
            </a:r>
            <a:r>
              <a:rPr lang="vi-VN" sz="1800" b="1" i="1" spc="-5" dirty="0">
                <a:effectLst/>
                <a:latin typeface="Times New Roman" panose="02020603050405020304" pitchFamily="18" charset="0"/>
                <a:ea typeface="Times New Roman" panose="02020603050405020304" pitchFamily="18" charset="0"/>
              </a:rPr>
              <a:t> </a:t>
            </a:r>
            <a:r>
              <a:rPr lang="vi-VN" sz="1800" b="1" i="1" dirty="0">
                <a:effectLst/>
                <a:latin typeface="Times New Roman" panose="02020603050405020304" pitchFamily="18" charset="0"/>
                <a:ea typeface="Times New Roman" panose="02020603050405020304" pitchFamily="18" charset="0"/>
              </a:rPr>
              <a:t>viên</a:t>
            </a:r>
            <a:r>
              <a:rPr lang="vi-VN" sz="1800" b="1" i="1" spc="-10" dirty="0">
                <a:effectLst/>
                <a:latin typeface="Times New Roman" panose="02020603050405020304" pitchFamily="18" charset="0"/>
                <a:ea typeface="Times New Roman" panose="02020603050405020304" pitchFamily="18" charset="0"/>
              </a:rPr>
              <a:t> </a:t>
            </a:r>
            <a:r>
              <a:rPr lang="vi-VN" sz="1800" b="1" i="1" dirty="0">
                <a:effectLst/>
                <a:latin typeface="Times New Roman" panose="02020603050405020304" pitchFamily="18" charset="0"/>
                <a:ea typeface="Times New Roman" panose="02020603050405020304" pitchFamily="18" charset="0"/>
              </a:rPr>
              <a:t>hướng</a:t>
            </a:r>
            <a:r>
              <a:rPr lang="vi-VN" sz="1800" b="1" i="1" spc="-5" dirty="0">
                <a:effectLst/>
                <a:latin typeface="Times New Roman" panose="02020603050405020304" pitchFamily="18" charset="0"/>
                <a:ea typeface="Times New Roman" panose="02020603050405020304" pitchFamily="18" charset="0"/>
              </a:rPr>
              <a:t> </a:t>
            </a:r>
            <a:r>
              <a:rPr lang="vi-VN" sz="1800" b="1" i="1" dirty="0">
                <a:effectLst/>
                <a:latin typeface="Times New Roman" panose="02020603050405020304" pitchFamily="18" charset="0"/>
                <a:ea typeface="Times New Roman" panose="02020603050405020304" pitchFamily="18" charset="0"/>
              </a:rPr>
              <a:t>dẫn</a:t>
            </a:r>
            <a:r>
              <a:rPr lang="vi-VN" sz="1800" b="1" i="1">
                <a:effectLst/>
                <a:latin typeface="Times New Roman" panose="02020603050405020304" pitchFamily="18" charset="0"/>
                <a:ea typeface="Times New Roman" panose="02020603050405020304" pitchFamily="18" charset="0"/>
              </a:rPr>
              <a:t>:</a:t>
            </a:r>
            <a:r>
              <a:rPr lang="vi-VN" sz="1800" b="1" i="1" spc="-25">
                <a:effectLst/>
                <a:latin typeface="Times New Roman" panose="02020603050405020304" pitchFamily="18" charset="0"/>
                <a:ea typeface="Times New Roman" panose="02020603050405020304" pitchFamily="18" charset="0"/>
              </a:rPr>
              <a:t> </a:t>
            </a:r>
            <a:r>
              <a:rPr lang="en-US" sz="1800" b="1" i="1"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Nguyễn Hữu Trung</a:t>
            </a:r>
            <a:endParaRPr lang="en-US" sz="1800" dirty="0">
              <a:effectLst/>
              <a:latin typeface="Times New Roman" panose="02020603050405020304" pitchFamily="18" charset="0"/>
              <a:ea typeface="Times New Roman" panose="02020603050405020304" pitchFamily="18" charset="0"/>
            </a:endParaRPr>
          </a:p>
          <a:p>
            <a:pPr>
              <a:spcBef>
                <a:spcPts val="55"/>
              </a:spcBef>
            </a:pPr>
            <a:r>
              <a:rPr lang="vi-V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793750" algn="just"/>
            <a:r>
              <a:rPr lang="vi-VN" sz="1800" b="1" i="1" dirty="0">
                <a:effectLst/>
                <a:latin typeface="Times New Roman" panose="02020603050405020304" pitchFamily="18" charset="0"/>
                <a:ea typeface="Times New Roman" panose="02020603050405020304" pitchFamily="18" charset="0"/>
              </a:rPr>
              <a:t>Sinh viên</a:t>
            </a:r>
            <a:r>
              <a:rPr lang="vi-VN" sz="1800" b="1" i="1" spc="-5" dirty="0">
                <a:effectLst/>
                <a:latin typeface="Times New Roman" panose="02020603050405020304" pitchFamily="18" charset="0"/>
                <a:ea typeface="Times New Roman" panose="02020603050405020304" pitchFamily="18" charset="0"/>
              </a:rPr>
              <a:t> </a:t>
            </a:r>
            <a:r>
              <a:rPr lang="vi-VN" sz="1800" b="1" i="1" dirty="0">
                <a:effectLst/>
                <a:latin typeface="Times New Roman" panose="02020603050405020304" pitchFamily="18" charset="0"/>
                <a:ea typeface="Times New Roman" panose="02020603050405020304" pitchFamily="18" charset="0"/>
              </a:rPr>
              <a:t>thực</a:t>
            </a:r>
            <a:r>
              <a:rPr lang="vi-VN" sz="1800" b="1" i="1" spc="-10" dirty="0">
                <a:effectLst/>
                <a:latin typeface="Times New Roman" panose="02020603050405020304" pitchFamily="18" charset="0"/>
                <a:ea typeface="Times New Roman" panose="02020603050405020304" pitchFamily="18" charset="0"/>
              </a:rPr>
              <a:t> </a:t>
            </a:r>
            <a:r>
              <a:rPr lang="vi-VN" sz="1800" b="1" i="1" dirty="0">
                <a:effectLst/>
                <a:latin typeface="Times New Roman" panose="02020603050405020304" pitchFamily="18" charset="0"/>
                <a:ea typeface="Times New Roman" panose="02020603050405020304" pitchFamily="18" charset="0"/>
              </a:rPr>
              <a:t>hiện</a:t>
            </a:r>
            <a:r>
              <a:rPr lang="vi-VN" sz="1800" b="1" i="1">
                <a:effectLst/>
                <a:latin typeface="Times New Roman" panose="02020603050405020304" pitchFamily="18" charset="0"/>
                <a:ea typeface="Times New Roman" panose="02020603050405020304" pitchFamily="18" charset="0"/>
              </a:rPr>
              <a:t>:</a:t>
            </a:r>
            <a:r>
              <a:rPr lang="en-US" sz="1800" b="1" i="1">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Nguyễn </a:t>
            </a:r>
            <a:r>
              <a:rPr lang="en-US" sz="1800" err="1">
                <a:effectLst/>
                <a:latin typeface="Times New Roman" panose="02020603050405020304" pitchFamily="18" charset="0"/>
                <a:ea typeface="Times New Roman" panose="02020603050405020304" pitchFamily="18" charset="0"/>
              </a:rPr>
              <a:t>Trung</a:t>
            </a:r>
            <a:r>
              <a:rPr lang="en-US" sz="1800">
                <a:effectLst/>
                <a:latin typeface="Times New Roman" panose="02020603050405020304" pitchFamily="18" charset="0"/>
                <a:ea typeface="Times New Roman" panose="02020603050405020304" pitchFamily="18" charset="0"/>
              </a:rPr>
              <a:t> Hậu </a:t>
            </a:r>
          </a:p>
          <a:p>
            <a:pPr marL="793750" algn="just"/>
            <a:r>
              <a:rPr lang="en-US" sz="1800">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Lớp: 19DTHE3</a:t>
            </a:r>
          </a:p>
          <a:p>
            <a:pPr marL="793750" algn="just"/>
            <a:r>
              <a:rPr lang="en-US" sz="1800">
                <a:latin typeface="Times New Roman" panose="02020603050405020304" pitchFamily="18" charset="0"/>
                <a:ea typeface="Times New Roman" panose="02020603050405020304" pitchFamily="18" charset="0"/>
              </a:rPr>
              <a:t>				MSSV: 1911066072</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ED8DA13F-C8A5-47E6-B2A2-EEB8F0F00628}"/>
              </a:ext>
            </a:extLst>
          </p:cNvPr>
          <p:cNvSpPr txBox="1"/>
          <p:nvPr/>
        </p:nvSpPr>
        <p:spPr>
          <a:xfrm>
            <a:off x="2148212" y="104557"/>
            <a:ext cx="5287489" cy="458074"/>
          </a:xfrm>
          <a:prstGeom prst="rect">
            <a:avLst/>
          </a:prstGeom>
          <a:noFill/>
        </p:spPr>
        <p:txBody>
          <a:bodyPr wrap="square">
            <a:spAutoFit/>
          </a:bodyPr>
          <a:lstStyle/>
          <a:p>
            <a:pPr marL="252095" marR="252095" indent="457200" algn="ctr">
              <a:lnSpc>
                <a:spcPct val="150000"/>
              </a:lnSpc>
            </a:pPr>
            <a:r>
              <a:rPr lang="en-US" sz="18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BÁO CÁO ĐỒ ÁN CHUYÊN NGÀNH</a:t>
            </a:r>
            <a:endParaRPr lang="en-US"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B6C704-1EE2-AE0E-8F28-C5A8035435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Google Shape;175;p13">
            <a:extLst>
              <a:ext uri="{FF2B5EF4-FFF2-40B4-BE49-F238E27FC236}">
                <a16:creationId xmlns:a16="http://schemas.microsoft.com/office/drawing/2014/main" id="{7C4A4C2C-DC34-5400-7ADA-18B828393119}"/>
              </a:ext>
            </a:extLst>
          </p:cNvPr>
          <p:cNvSpPr txBox="1">
            <a:spLocks/>
          </p:cNvSpPr>
          <p:nvPr/>
        </p:nvSpPr>
        <p:spPr>
          <a:xfrm>
            <a:off x="2712215" y="909046"/>
            <a:ext cx="5257800" cy="144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indent="0" algn="ctr">
              <a:lnSpc>
                <a:spcPct val="150000"/>
              </a:lnSpc>
              <a:spcAft>
                <a:spcPts val="800"/>
              </a:spcAft>
              <a:buNone/>
            </a:pPr>
            <a:r>
              <a:rPr lang="en-US" sz="1800" b="1" dirty="0">
                <a:solidFill>
                  <a:schemeClr val="accent1">
                    <a:lumMod val="50000"/>
                  </a:schemeClr>
                </a:solidFill>
                <a:effectLst/>
                <a:latin typeface="Times New Roman" panose="02020603050405020304" pitchFamily="18" charset="0"/>
                <a:ea typeface="Calibri" panose="020F0502020204030204" pitchFamily="34" charset="0"/>
              </a:rPr>
              <a:t>CHƯƠNG IV</a:t>
            </a:r>
            <a:r>
              <a:rPr lang="en-US" sz="1800" b="1">
                <a:solidFill>
                  <a:schemeClr val="accent1">
                    <a:lumMod val="50000"/>
                  </a:schemeClr>
                </a:solidFill>
                <a:effectLst/>
                <a:latin typeface="Times New Roman" panose="02020603050405020304" pitchFamily="18" charset="0"/>
                <a:ea typeface="Calibri" panose="020F0502020204030204" pitchFamily="34" charset="0"/>
              </a:rPr>
              <a:t>: MỘT SỐ SOURCE CODE TIÊU BIỂU</a:t>
            </a:r>
            <a:endParaRPr lang="vi-VN" b="1" dirty="0">
              <a:solidFill>
                <a:schemeClr val="accent1">
                  <a:lumMod val="50000"/>
                </a:schemeClr>
              </a:solidFill>
            </a:endParaRPr>
          </a:p>
        </p:txBody>
      </p:sp>
    </p:spTree>
    <p:extLst>
      <p:ext uri="{BB962C8B-B14F-4D97-AF65-F5344CB8AC3E}">
        <p14:creationId xmlns:p14="http://schemas.microsoft.com/office/powerpoint/2010/main" val="287453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6883ED-368A-09BE-6E55-02A0126443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Google Shape;175;p13">
            <a:extLst>
              <a:ext uri="{FF2B5EF4-FFF2-40B4-BE49-F238E27FC236}">
                <a16:creationId xmlns:a16="http://schemas.microsoft.com/office/drawing/2014/main" id="{08E6B024-DFA0-8A66-BA3C-11C306A67F07}"/>
              </a:ext>
            </a:extLst>
          </p:cNvPr>
          <p:cNvSpPr txBox="1">
            <a:spLocks/>
          </p:cNvSpPr>
          <p:nvPr/>
        </p:nvSpPr>
        <p:spPr>
          <a:xfrm>
            <a:off x="3443735" y="2759724"/>
            <a:ext cx="5257800" cy="144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indent="0" algn="ctr">
              <a:lnSpc>
                <a:spcPct val="150000"/>
              </a:lnSpc>
              <a:spcAft>
                <a:spcPts val="800"/>
              </a:spcAft>
              <a:buNone/>
            </a:pPr>
            <a:r>
              <a:rPr lang="en-US" sz="1800" b="1" dirty="0">
                <a:solidFill>
                  <a:schemeClr val="accent1">
                    <a:lumMod val="50000"/>
                  </a:schemeClr>
                </a:solidFill>
                <a:effectLst/>
                <a:latin typeface="Times New Roman" panose="02020603050405020304" pitchFamily="18" charset="0"/>
                <a:ea typeface="Calibri" panose="020F0502020204030204" pitchFamily="34" charset="0"/>
              </a:rPr>
              <a:t>CHƯƠNG V</a:t>
            </a:r>
            <a:r>
              <a:rPr lang="en-US" sz="1800" b="1">
                <a:solidFill>
                  <a:schemeClr val="accent1">
                    <a:lumMod val="50000"/>
                  </a:schemeClr>
                </a:solidFill>
                <a:effectLst/>
                <a:latin typeface="Times New Roman" panose="02020603050405020304" pitchFamily="18" charset="0"/>
                <a:ea typeface="Calibri" panose="020F0502020204030204" pitchFamily="34" charset="0"/>
              </a:rPr>
              <a:t>: DEMO</a:t>
            </a:r>
            <a:endParaRPr lang="vi-VN" b="1" dirty="0">
              <a:solidFill>
                <a:schemeClr val="accent1">
                  <a:lumMod val="50000"/>
                </a:schemeClr>
              </a:solidFill>
            </a:endParaRPr>
          </a:p>
        </p:txBody>
      </p:sp>
    </p:spTree>
    <p:extLst>
      <p:ext uri="{BB962C8B-B14F-4D97-AF65-F5344CB8AC3E}">
        <p14:creationId xmlns:p14="http://schemas.microsoft.com/office/powerpoint/2010/main" val="78676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E3E8F9-03E0-E7B5-0DED-1AA5839C90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175;p13">
            <a:extLst>
              <a:ext uri="{FF2B5EF4-FFF2-40B4-BE49-F238E27FC236}">
                <a16:creationId xmlns:a16="http://schemas.microsoft.com/office/drawing/2014/main" id="{F439222D-FBF0-CE60-0332-B0AE2D8527F8}"/>
              </a:ext>
            </a:extLst>
          </p:cNvPr>
          <p:cNvSpPr txBox="1">
            <a:spLocks/>
          </p:cNvSpPr>
          <p:nvPr/>
        </p:nvSpPr>
        <p:spPr>
          <a:xfrm>
            <a:off x="3573334" y="3046456"/>
            <a:ext cx="5257800" cy="144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indent="0" algn="ctr">
              <a:lnSpc>
                <a:spcPct val="150000"/>
              </a:lnSpc>
              <a:spcAft>
                <a:spcPts val="800"/>
              </a:spcAft>
              <a:buNone/>
            </a:pPr>
            <a:r>
              <a:rPr lang="en-US" sz="1800" b="1">
                <a:solidFill>
                  <a:schemeClr val="accent1">
                    <a:lumMod val="50000"/>
                  </a:schemeClr>
                </a:solidFill>
                <a:effectLst/>
                <a:latin typeface="Times New Roman" panose="02020603050405020304" pitchFamily="18" charset="0"/>
                <a:ea typeface="Calibri" panose="020F0502020204030204" pitchFamily="34" charset="0"/>
              </a:rPr>
              <a:t>CHƯƠNG IV: KẾT LUẬN</a:t>
            </a:r>
            <a:endParaRPr lang="vi-VN" b="1" dirty="0">
              <a:solidFill>
                <a:schemeClr val="accent1">
                  <a:lumMod val="50000"/>
                </a:schemeClr>
              </a:solidFill>
            </a:endParaRPr>
          </a:p>
        </p:txBody>
      </p:sp>
    </p:spTree>
    <p:extLst>
      <p:ext uri="{BB962C8B-B14F-4D97-AF65-F5344CB8AC3E}">
        <p14:creationId xmlns:p14="http://schemas.microsoft.com/office/powerpoint/2010/main" val="135845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6E312-40E7-0938-5A3C-DCE5AA810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5">
            <a:extLst>
              <a:ext uri="{FF2B5EF4-FFF2-40B4-BE49-F238E27FC236}">
                <a16:creationId xmlns:a16="http://schemas.microsoft.com/office/drawing/2014/main" id="{ECE85DB4-B9DE-075C-4F80-B5AD7E77E6A2}"/>
              </a:ext>
            </a:extLst>
          </p:cNvPr>
          <p:cNvSpPr txBox="1">
            <a:spLocks/>
          </p:cNvSpPr>
          <p:nvPr/>
        </p:nvSpPr>
        <p:spPr>
          <a:xfrm>
            <a:off x="2419279" y="280882"/>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lgn="ctr">
              <a:lnSpc>
                <a:spcPct val="150000"/>
              </a:lnSpc>
              <a:spcAft>
                <a:spcPts val="800"/>
              </a:spcAft>
            </a:pPr>
            <a:r>
              <a:rPr lang="en-US" sz="1800" b="1">
                <a:solidFill>
                  <a:schemeClr val="accent1">
                    <a:lumMod val="50000"/>
                  </a:schemeClr>
                </a:solidFill>
                <a:effectLst/>
                <a:latin typeface="Times New Roman" panose="02020603050405020304" pitchFamily="18" charset="0"/>
                <a:ea typeface="Calibri" panose="020F0502020204030204" pitchFamily="34" charset="0"/>
              </a:rPr>
              <a:t>CHƯƠNG IV: KẾT LUẬN</a:t>
            </a:r>
            <a:endParaRPr lang="vi-VN" sz="1800" b="1" dirty="0">
              <a:solidFill>
                <a:schemeClr val="accent1">
                  <a:lumMod val="50000"/>
                </a:schemeClr>
              </a:solidFill>
            </a:endParaRPr>
          </a:p>
        </p:txBody>
      </p:sp>
      <p:sp>
        <p:nvSpPr>
          <p:cNvPr id="5" name="Google Shape;182;p14">
            <a:extLst>
              <a:ext uri="{FF2B5EF4-FFF2-40B4-BE49-F238E27FC236}">
                <a16:creationId xmlns:a16="http://schemas.microsoft.com/office/drawing/2014/main" id="{9BA06B2C-41A1-BEC4-DF3F-224CF9B6FD97}"/>
              </a:ext>
            </a:extLst>
          </p:cNvPr>
          <p:cNvSpPr txBox="1">
            <a:spLocks/>
          </p:cNvSpPr>
          <p:nvPr/>
        </p:nvSpPr>
        <p:spPr>
          <a:xfrm>
            <a:off x="723900" y="1008485"/>
            <a:ext cx="679450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Kết quả đạt được</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Xây dựng được một ứng dụng game sử dụng Visual Studio đơn giản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Có them nhiều kiến thức về mảng và AI</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Nén thành công file exe để dễ dàng chia sẻ</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Tăng hiệu quả làm việc cá nhân</a:t>
            </a: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Tree>
    <p:extLst>
      <p:ext uri="{BB962C8B-B14F-4D97-AF65-F5344CB8AC3E}">
        <p14:creationId xmlns:p14="http://schemas.microsoft.com/office/powerpoint/2010/main" val="367143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6E312-40E7-0938-5A3C-DCE5AA810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5">
            <a:extLst>
              <a:ext uri="{FF2B5EF4-FFF2-40B4-BE49-F238E27FC236}">
                <a16:creationId xmlns:a16="http://schemas.microsoft.com/office/drawing/2014/main" id="{ECE85DB4-B9DE-075C-4F80-B5AD7E77E6A2}"/>
              </a:ext>
            </a:extLst>
          </p:cNvPr>
          <p:cNvSpPr txBox="1">
            <a:spLocks/>
          </p:cNvSpPr>
          <p:nvPr/>
        </p:nvSpPr>
        <p:spPr>
          <a:xfrm>
            <a:off x="2419279" y="280882"/>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lgn="ctr">
              <a:lnSpc>
                <a:spcPct val="150000"/>
              </a:lnSpc>
              <a:spcAft>
                <a:spcPts val="800"/>
              </a:spcAft>
            </a:pPr>
            <a:r>
              <a:rPr lang="en-US" sz="1800" b="1">
                <a:solidFill>
                  <a:schemeClr val="accent1">
                    <a:lumMod val="50000"/>
                  </a:schemeClr>
                </a:solidFill>
                <a:effectLst/>
                <a:latin typeface="Times New Roman" panose="02020603050405020304" pitchFamily="18" charset="0"/>
                <a:ea typeface="Calibri" panose="020F0502020204030204" pitchFamily="34" charset="0"/>
              </a:rPr>
              <a:t>CHƯƠNG IV: KẾT LUẬN</a:t>
            </a:r>
            <a:endParaRPr lang="vi-VN" sz="1800" b="1" dirty="0">
              <a:solidFill>
                <a:schemeClr val="accent1">
                  <a:lumMod val="50000"/>
                </a:schemeClr>
              </a:solidFill>
            </a:endParaRPr>
          </a:p>
        </p:txBody>
      </p:sp>
      <p:sp>
        <p:nvSpPr>
          <p:cNvPr id="5" name="Google Shape;182;p14">
            <a:extLst>
              <a:ext uri="{FF2B5EF4-FFF2-40B4-BE49-F238E27FC236}">
                <a16:creationId xmlns:a16="http://schemas.microsoft.com/office/drawing/2014/main" id="{9BA06B2C-41A1-BEC4-DF3F-224CF9B6FD97}"/>
              </a:ext>
            </a:extLst>
          </p:cNvPr>
          <p:cNvSpPr txBox="1">
            <a:spLocks/>
          </p:cNvSpPr>
          <p:nvPr/>
        </p:nvSpPr>
        <p:spPr>
          <a:xfrm>
            <a:off x="723900" y="1008485"/>
            <a:ext cx="679450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Ưu điểm</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Game đầy đủ chức năng cần có</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Có thể đánh tốt với máy hoặc người chơi</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Tối ưu được khả năng tính toán của máy</a:t>
            </a: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Tree>
    <p:extLst>
      <p:ext uri="{BB962C8B-B14F-4D97-AF65-F5344CB8AC3E}">
        <p14:creationId xmlns:p14="http://schemas.microsoft.com/office/powerpoint/2010/main" val="200963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6E312-40E7-0938-5A3C-DCE5AA810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5">
            <a:extLst>
              <a:ext uri="{FF2B5EF4-FFF2-40B4-BE49-F238E27FC236}">
                <a16:creationId xmlns:a16="http://schemas.microsoft.com/office/drawing/2014/main" id="{ECE85DB4-B9DE-075C-4F80-B5AD7E77E6A2}"/>
              </a:ext>
            </a:extLst>
          </p:cNvPr>
          <p:cNvSpPr txBox="1">
            <a:spLocks/>
          </p:cNvSpPr>
          <p:nvPr/>
        </p:nvSpPr>
        <p:spPr>
          <a:xfrm>
            <a:off x="2419279" y="280882"/>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lgn="ctr">
              <a:lnSpc>
                <a:spcPct val="150000"/>
              </a:lnSpc>
              <a:spcAft>
                <a:spcPts val="800"/>
              </a:spcAft>
            </a:pPr>
            <a:r>
              <a:rPr lang="en-US" sz="1800" b="1">
                <a:solidFill>
                  <a:schemeClr val="accent1">
                    <a:lumMod val="50000"/>
                  </a:schemeClr>
                </a:solidFill>
                <a:effectLst/>
                <a:latin typeface="Times New Roman" panose="02020603050405020304" pitchFamily="18" charset="0"/>
                <a:ea typeface="Calibri" panose="020F0502020204030204" pitchFamily="34" charset="0"/>
              </a:rPr>
              <a:t>CHƯƠNG IV: KẾT LUẬN</a:t>
            </a:r>
            <a:endParaRPr lang="vi-VN" sz="1800" b="1" dirty="0">
              <a:solidFill>
                <a:schemeClr val="accent1">
                  <a:lumMod val="50000"/>
                </a:schemeClr>
              </a:solidFill>
            </a:endParaRPr>
          </a:p>
        </p:txBody>
      </p:sp>
      <p:sp>
        <p:nvSpPr>
          <p:cNvPr id="5" name="Google Shape;182;p14">
            <a:extLst>
              <a:ext uri="{FF2B5EF4-FFF2-40B4-BE49-F238E27FC236}">
                <a16:creationId xmlns:a16="http://schemas.microsoft.com/office/drawing/2014/main" id="{9BA06B2C-41A1-BEC4-DF3F-224CF9B6FD97}"/>
              </a:ext>
            </a:extLst>
          </p:cNvPr>
          <p:cNvSpPr txBox="1">
            <a:spLocks/>
          </p:cNvSpPr>
          <p:nvPr/>
        </p:nvSpPr>
        <p:spPr>
          <a:xfrm>
            <a:off x="723900" y="1008485"/>
            <a:ext cx="679450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Hạn chế</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Chỉ chơi được trên mạng LAN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Máy chưa đủ độ khó</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Máy không thể vừa chơi vừa học</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Game chưa tối ưu hoàn toàn, tốn tài nguyên</a:t>
            </a:r>
          </a:p>
          <a:p>
            <a:pPr marL="252095" marR="252095" indent="457200">
              <a:lnSpc>
                <a:spcPct val="150000"/>
              </a:lnSpc>
            </a:pP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Tree>
    <p:extLst>
      <p:ext uri="{BB962C8B-B14F-4D97-AF65-F5344CB8AC3E}">
        <p14:creationId xmlns:p14="http://schemas.microsoft.com/office/powerpoint/2010/main" val="270753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6E312-40E7-0938-5A3C-DCE5AA810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5">
            <a:extLst>
              <a:ext uri="{FF2B5EF4-FFF2-40B4-BE49-F238E27FC236}">
                <a16:creationId xmlns:a16="http://schemas.microsoft.com/office/drawing/2014/main" id="{ECE85DB4-B9DE-075C-4F80-B5AD7E77E6A2}"/>
              </a:ext>
            </a:extLst>
          </p:cNvPr>
          <p:cNvSpPr txBox="1">
            <a:spLocks/>
          </p:cNvSpPr>
          <p:nvPr/>
        </p:nvSpPr>
        <p:spPr>
          <a:xfrm>
            <a:off x="2419279" y="280882"/>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lgn="ctr">
              <a:lnSpc>
                <a:spcPct val="150000"/>
              </a:lnSpc>
              <a:spcAft>
                <a:spcPts val="800"/>
              </a:spcAft>
            </a:pPr>
            <a:r>
              <a:rPr lang="en-US" sz="1800" b="1">
                <a:solidFill>
                  <a:schemeClr val="accent1">
                    <a:lumMod val="50000"/>
                  </a:schemeClr>
                </a:solidFill>
                <a:effectLst/>
                <a:latin typeface="Times New Roman" panose="02020603050405020304" pitchFamily="18" charset="0"/>
                <a:ea typeface="Calibri" panose="020F0502020204030204" pitchFamily="34" charset="0"/>
              </a:rPr>
              <a:t>CHƯƠNG IV: KẾT LUẬN</a:t>
            </a:r>
            <a:endParaRPr lang="vi-VN" sz="1800" b="1" dirty="0">
              <a:solidFill>
                <a:schemeClr val="accent1">
                  <a:lumMod val="50000"/>
                </a:schemeClr>
              </a:solidFill>
            </a:endParaRPr>
          </a:p>
        </p:txBody>
      </p:sp>
      <p:sp>
        <p:nvSpPr>
          <p:cNvPr id="5" name="Google Shape;182;p14">
            <a:extLst>
              <a:ext uri="{FF2B5EF4-FFF2-40B4-BE49-F238E27FC236}">
                <a16:creationId xmlns:a16="http://schemas.microsoft.com/office/drawing/2014/main" id="{9BA06B2C-41A1-BEC4-DF3F-224CF9B6FD97}"/>
              </a:ext>
            </a:extLst>
          </p:cNvPr>
          <p:cNvSpPr txBox="1">
            <a:spLocks/>
          </p:cNvSpPr>
          <p:nvPr/>
        </p:nvSpPr>
        <p:spPr>
          <a:xfrm>
            <a:off x="723900" y="1008485"/>
            <a:ext cx="679450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Hướng phát triển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Cải thiện them về giao diện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Thiết kế cả ở tển mobile</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Thiết kế để có thể chơi trên Internet</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Tăng độ khó của máy</a:t>
            </a: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Tree>
    <p:extLst>
      <p:ext uri="{BB962C8B-B14F-4D97-AF65-F5344CB8AC3E}">
        <p14:creationId xmlns:p14="http://schemas.microsoft.com/office/powerpoint/2010/main" val="82995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39"/>
        <p:cNvGrpSpPr/>
        <p:nvPr/>
      </p:nvGrpSpPr>
      <p:grpSpPr>
        <a:xfrm>
          <a:off x="0" y="0"/>
          <a:ext cx="0" cy="0"/>
          <a:chOff x="0" y="0"/>
          <a:chExt cx="0" cy="0"/>
        </a:xfrm>
      </p:grpSpPr>
      <p:sp>
        <p:nvSpPr>
          <p:cNvPr id="1441" name="Google Shape;1441;p50"/>
          <p:cNvSpPr txBox="1"/>
          <p:nvPr/>
        </p:nvSpPr>
        <p:spPr>
          <a:xfrm>
            <a:off x="-440135" y="18412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4400" b="1" dirty="0">
                <a:solidFill>
                  <a:schemeClr val="bg1">
                    <a:lumMod val="95000"/>
                  </a:schemeClr>
                </a:solidFill>
                <a:latin typeface="Arial Rounded MT Bold" panose="020F0704030504030204" pitchFamily="34" charset="0"/>
                <a:ea typeface="Montserrat"/>
                <a:cs typeface="Montserrat"/>
                <a:sym typeface="Montserrat"/>
              </a:rPr>
              <a:t>Thanks you!</a:t>
            </a:r>
            <a:endParaRPr sz="4400" b="1" dirty="0">
              <a:solidFill>
                <a:schemeClr val="bg1">
                  <a:lumMod val="95000"/>
                </a:schemeClr>
              </a:solidFill>
              <a:latin typeface="Arial Rounded MT Bold" panose="020F0704030504030204" pitchFamily="34" charset="0"/>
              <a:ea typeface="Montserrat"/>
              <a:cs typeface="Montserrat"/>
              <a:sym typeface="Montserrat"/>
            </a:endParaRPr>
          </a:p>
        </p:txBody>
      </p:sp>
      <p:sp>
        <p:nvSpPr>
          <p:cNvPr id="1455" name="Google Shape;1455;p5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Google Shape;975;p47">
            <a:extLst>
              <a:ext uri="{FF2B5EF4-FFF2-40B4-BE49-F238E27FC236}">
                <a16:creationId xmlns:a16="http://schemas.microsoft.com/office/drawing/2014/main" id="{56991FF0-111F-302B-9DF5-173468010394}"/>
              </a:ext>
            </a:extLst>
          </p:cNvPr>
          <p:cNvSpPr/>
          <p:nvPr/>
        </p:nvSpPr>
        <p:spPr>
          <a:xfrm>
            <a:off x="7856428" y="393601"/>
            <a:ext cx="700356" cy="700356"/>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w="28575" cap="flat" cmpd="sng">
            <a:solidFill>
              <a:schemeClr val="accent5"/>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14;p18">
            <a:extLst>
              <a:ext uri="{FF2B5EF4-FFF2-40B4-BE49-F238E27FC236}">
                <a16:creationId xmlns:a16="http://schemas.microsoft.com/office/drawing/2014/main" id="{0152445F-5A5D-9450-140D-4BA6C24A556E}"/>
              </a:ext>
            </a:extLst>
          </p:cNvPr>
          <p:cNvSpPr/>
          <p:nvPr/>
        </p:nvSpPr>
        <p:spPr>
          <a:xfrm>
            <a:off x="6268529" y="611592"/>
            <a:ext cx="1208686" cy="120900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6;p18">
            <a:extLst>
              <a:ext uri="{FF2B5EF4-FFF2-40B4-BE49-F238E27FC236}">
                <a16:creationId xmlns:a16="http://schemas.microsoft.com/office/drawing/2014/main" id="{661FE08B-AA53-2A03-4856-EA9FF73C640B}"/>
              </a:ext>
            </a:extLst>
          </p:cNvPr>
          <p:cNvSpPr/>
          <p:nvPr/>
        </p:nvSpPr>
        <p:spPr>
          <a:xfrm rot="1057032">
            <a:off x="5590983" y="1949667"/>
            <a:ext cx="798554" cy="79861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0;p18">
            <a:extLst>
              <a:ext uri="{FF2B5EF4-FFF2-40B4-BE49-F238E27FC236}">
                <a16:creationId xmlns:a16="http://schemas.microsoft.com/office/drawing/2014/main" id="{48986A3D-3686-EDD9-BA45-E717DC34DA61}"/>
              </a:ext>
            </a:extLst>
          </p:cNvPr>
          <p:cNvSpPr/>
          <p:nvPr/>
        </p:nvSpPr>
        <p:spPr>
          <a:xfrm rot="2466689">
            <a:off x="5366766" y="1277893"/>
            <a:ext cx="455674"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0;p18">
            <a:extLst>
              <a:ext uri="{FF2B5EF4-FFF2-40B4-BE49-F238E27FC236}">
                <a16:creationId xmlns:a16="http://schemas.microsoft.com/office/drawing/2014/main" id="{046624AC-7943-0223-EDC5-918151A5E0BC}"/>
              </a:ext>
            </a:extLst>
          </p:cNvPr>
          <p:cNvSpPr/>
          <p:nvPr/>
        </p:nvSpPr>
        <p:spPr>
          <a:xfrm rot="2466689">
            <a:off x="6897259" y="2191231"/>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20;p18">
            <a:extLst>
              <a:ext uri="{FF2B5EF4-FFF2-40B4-BE49-F238E27FC236}">
                <a16:creationId xmlns:a16="http://schemas.microsoft.com/office/drawing/2014/main" id="{7EC67CCC-C5EE-7B22-6396-AFA265C4AE6A}"/>
              </a:ext>
            </a:extLst>
          </p:cNvPr>
          <p:cNvSpPr/>
          <p:nvPr/>
        </p:nvSpPr>
        <p:spPr>
          <a:xfrm rot="2466689">
            <a:off x="5264134" y="1663577"/>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0;p18">
            <a:extLst>
              <a:ext uri="{FF2B5EF4-FFF2-40B4-BE49-F238E27FC236}">
                <a16:creationId xmlns:a16="http://schemas.microsoft.com/office/drawing/2014/main" id="{5916FFE1-3728-24D3-1B84-D6BC966D02E9}"/>
              </a:ext>
            </a:extLst>
          </p:cNvPr>
          <p:cNvSpPr/>
          <p:nvPr/>
        </p:nvSpPr>
        <p:spPr>
          <a:xfrm rot="2466689">
            <a:off x="7200094" y="154566"/>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itle 2">
            <a:extLst>
              <a:ext uri="{FF2B5EF4-FFF2-40B4-BE49-F238E27FC236}">
                <a16:creationId xmlns:a16="http://schemas.microsoft.com/office/drawing/2014/main" id="{2B1AA080-9CEB-9F09-8A09-1590A548165F}"/>
              </a:ext>
            </a:extLst>
          </p:cNvPr>
          <p:cNvSpPr>
            <a:spLocks noGrp="1"/>
          </p:cNvSpPr>
          <p:nvPr>
            <p:ph type="body" idx="2"/>
          </p:nvPr>
        </p:nvSpPr>
        <p:spPr>
          <a:xfrm>
            <a:off x="110419" y="1050613"/>
            <a:ext cx="4246562" cy="1004675"/>
          </a:xfrm>
        </p:spPr>
        <p:txBody>
          <a:bodyPr/>
          <a:lstStyle/>
          <a:p>
            <a:r>
              <a:rPr lang="en-US" sz="1800" b="1" dirty="0">
                <a:solidFill>
                  <a:schemeClr val="accent1">
                    <a:lumMod val="50000"/>
                  </a:schemeClr>
                </a:solidFill>
                <a:effectLst/>
                <a:latin typeface="Times New Roman" panose="02020603050405020304" pitchFamily="18" charset="0"/>
                <a:ea typeface="DengXian Light" panose="020B0503020204020204" pitchFamily="2" charset="-122"/>
              </a:rPr>
              <a:t>CHƯƠNG I</a:t>
            </a:r>
            <a:r>
              <a:rPr lang="en-US" sz="1800" b="1">
                <a:solidFill>
                  <a:schemeClr val="accent1">
                    <a:lumMod val="50000"/>
                  </a:schemeClr>
                </a:solidFill>
                <a:effectLst/>
                <a:latin typeface="Times New Roman" panose="02020603050405020304" pitchFamily="18" charset="0"/>
                <a:ea typeface="DengXian Light" panose="020B0503020204020204" pitchFamily="2" charset="-122"/>
              </a:rPr>
              <a:t>: TỔNG QUAN</a:t>
            </a:r>
            <a:endParaRPr lang="en-US" sz="1800" b="1" dirty="0">
              <a:solidFill>
                <a:schemeClr val="accent1">
                  <a:lumMod val="50000"/>
                </a:schemeClr>
              </a:solidFill>
              <a:effectLst/>
              <a:latin typeface="Times New Roman" panose="02020603050405020304" pitchFamily="18" charset="0"/>
              <a:ea typeface="DengXian Light" panose="020B0503020204020204" pitchFamily="2" charset="-122"/>
            </a:endParaRPr>
          </a:p>
          <a:p>
            <a:endParaRPr lang="en-US" dirty="0"/>
          </a:p>
        </p:txBody>
      </p:sp>
      <p:sp>
        <p:nvSpPr>
          <p:cNvPr id="6" name="Text Placeholder 5">
            <a:extLst>
              <a:ext uri="{FF2B5EF4-FFF2-40B4-BE49-F238E27FC236}">
                <a16:creationId xmlns:a16="http://schemas.microsoft.com/office/drawing/2014/main" id="{C8C8DF82-0482-BC88-943B-98A3D8D4F4A1}"/>
              </a:ext>
            </a:extLst>
          </p:cNvPr>
          <p:cNvSpPr>
            <a:spLocks noGrp="1"/>
          </p:cNvSpPr>
          <p:nvPr>
            <p:ph type="body" idx="2"/>
          </p:nvPr>
        </p:nvSpPr>
        <p:spPr>
          <a:xfrm>
            <a:off x="110419" y="2258137"/>
            <a:ext cx="3711400" cy="1003175"/>
          </a:xfrm>
        </p:spPr>
        <p:txBody>
          <a:bodyPr/>
          <a:lstStyle/>
          <a:p>
            <a:r>
              <a:rPr lang="en-US" sz="1800" b="1" dirty="0">
                <a:solidFill>
                  <a:schemeClr val="accent1">
                    <a:lumMod val="50000"/>
                  </a:schemeClr>
                </a:solidFill>
                <a:effectLst/>
                <a:latin typeface="Times New Roman" panose="02020603050405020304" pitchFamily="18" charset="0"/>
                <a:ea typeface="Calibri" panose="020F0502020204030204" pitchFamily="34" charset="0"/>
              </a:rPr>
              <a:t>CHƯƠNG II</a:t>
            </a:r>
            <a:r>
              <a:rPr lang="en-US" sz="1800" b="1">
                <a:solidFill>
                  <a:schemeClr val="accent1">
                    <a:lumMod val="50000"/>
                  </a:schemeClr>
                </a:solidFill>
                <a:effectLst/>
                <a:latin typeface="Times New Roman" panose="02020603050405020304" pitchFamily="18" charset="0"/>
                <a:ea typeface="Calibri" panose="020F0502020204030204" pitchFamily="34" charset="0"/>
              </a:rPr>
              <a:t>: </a:t>
            </a:r>
            <a:r>
              <a:rPr lang="en-US" sz="1800" b="1">
                <a:solidFill>
                  <a:schemeClr val="accent1">
                    <a:lumMod val="50000"/>
                  </a:schemeClr>
                </a:solidFill>
                <a:effectLst/>
                <a:latin typeface="Times New Roman" panose="02020603050405020304" pitchFamily="18" charset="0"/>
                <a:ea typeface="Times New Roman" panose="02020603050405020304" pitchFamily="18" charset="0"/>
              </a:rPr>
              <a:t>CƠ SỞ LÝ THUYẾT</a:t>
            </a:r>
            <a:endParaRPr lang="en-US" sz="1800" b="1" dirty="0">
              <a:solidFill>
                <a:schemeClr val="accent1">
                  <a:lumMod val="50000"/>
                </a:schemeClr>
              </a:solidFill>
              <a:effectLst/>
              <a:latin typeface="Times New Roman" panose="02020603050405020304" pitchFamily="18" charset="0"/>
              <a:ea typeface="Calibri" panose="020F0502020204030204" pitchFamily="34" charset="0"/>
            </a:endParaRPr>
          </a:p>
          <a:p>
            <a:endParaRPr lang="en-US" b="1" dirty="0"/>
          </a:p>
        </p:txBody>
      </p:sp>
      <p:sp>
        <p:nvSpPr>
          <p:cNvPr id="7" name="Google Shape;175;p13">
            <a:extLst>
              <a:ext uri="{FF2B5EF4-FFF2-40B4-BE49-F238E27FC236}">
                <a16:creationId xmlns:a16="http://schemas.microsoft.com/office/drawing/2014/main" id="{8568E371-B5BB-3A5E-D483-ED04ABB93A96}"/>
              </a:ext>
            </a:extLst>
          </p:cNvPr>
          <p:cNvSpPr txBox="1">
            <a:spLocks/>
          </p:cNvSpPr>
          <p:nvPr/>
        </p:nvSpPr>
        <p:spPr>
          <a:xfrm>
            <a:off x="3443735" y="1422739"/>
            <a:ext cx="5257800" cy="144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indent="457200" algn="ctr">
              <a:lnSpc>
                <a:spcPct val="150000"/>
              </a:lnSpc>
              <a:spcAft>
                <a:spcPts val="800"/>
              </a:spcAft>
            </a:pPr>
            <a:r>
              <a:rPr lang="en-US" sz="1800" b="1" dirty="0">
                <a:solidFill>
                  <a:schemeClr val="accent1">
                    <a:lumMod val="50000"/>
                  </a:schemeClr>
                </a:solidFill>
                <a:effectLst/>
                <a:latin typeface="Times New Roman" panose="02020603050405020304" pitchFamily="18" charset="0"/>
                <a:ea typeface="Calibri" panose="020F0502020204030204" pitchFamily="34" charset="0"/>
              </a:rPr>
              <a:t>CHƯƠNG IV</a:t>
            </a:r>
            <a:r>
              <a:rPr lang="en-US" sz="1800" b="1">
                <a:solidFill>
                  <a:schemeClr val="accent1">
                    <a:lumMod val="50000"/>
                  </a:schemeClr>
                </a:solidFill>
                <a:effectLst/>
                <a:latin typeface="Times New Roman" panose="02020603050405020304" pitchFamily="18" charset="0"/>
                <a:ea typeface="Calibri" panose="020F0502020204030204" pitchFamily="34" charset="0"/>
              </a:rPr>
              <a:t>: MỘT SỐ SOURCE CODE TIÊU BIỂU</a:t>
            </a:r>
            <a:endParaRPr lang="vi-VN" b="1" dirty="0">
              <a:solidFill>
                <a:schemeClr val="accent1">
                  <a:lumMod val="50000"/>
                </a:schemeClr>
              </a:solidFill>
            </a:endParaRPr>
          </a:p>
        </p:txBody>
      </p:sp>
      <p:sp>
        <p:nvSpPr>
          <p:cNvPr id="11" name="Google Shape;175;p13">
            <a:extLst>
              <a:ext uri="{FF2B5EF4-FFF2-40B4-BE49-F238E27FC236}">
                <a16:creationId xmlns:a16="http://schemas.microsoft.com/office/drawing/2014/main" id="{2A2415C5-B392-A67F-2CCC-240BF3C3455B}"/>
              </a:ext>
            </a:extLst>
          </p:cNvPr>
          <p:cNvSpPr txBox="1">
            <a:spLocks/>
          </p:cNvSpPr>
          <p:nvPr/>
        </p:nvSpPr>
        <p:spPr>
          <a:xfrm>
            <a:off x="3443735" y="2759724"/>
            <a:ext cx="5257800" cy="144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indent="457200" algn="ctr">
              <a:lnSpc>
                <a:spcPct val="150000"/>
              </a:lnSpc>
              <a:spcAft>
                <a:spcPts val="800"/>
              </a:spcAft>
            </a:pPr>
            <a:r>
              <a:rPr lang="en-US" sz="1800" b="1" dirty="0">
                <a:solidFill>
                  <a:schemeClr val="accent1">
                    <a:lumMod val="50000"/>
                  </a:schemeClr>
                </a:solidFill>
                <a:effectLst/>
                <a:latin typeface="Times New Roman" panose="02020603050405020304" pitchFamily="18" charset="0"/>
                <a:ea typeface="Calibri" panose="020F0502020204030204" pitchFamily="34" charset="0"/>
              </a:rPr>
              <a:t>CHƯƠNG V</a:t>
            </a:r>
            <a:r>
              <a:rPr lang="en-US" sz="1800" b="1">
                <a:solidFill>
                  <a:schemeClr val="accent1">
                    <a:lumMod val="50000"/>
                  </a:schemeClr>
                </a:solidFill>
                <a:effectLst/>
                <a:latin typeface="Times New Roman" panose="02020603050405020304" pitchFamily="18" charset="0"/>
                <a:ea typeface="Calibri" panose="020F0502020204030204" pitchFamily="34" charset="0"/>
              </a:rPr>
              <a:t>: DEMO</a:t>
            </a:r>
            <a:endParaRPr lang="vi-VN" b="1" dirty="0">
              <a:solidFill>
                <a:schemeClr val="accent1">
                  <a:lumMod val="50000"/>
                </a:schemeClr>
              </a:solidFill>
            </a:endParaRPr>
          </a:p>
        </p:txBody>
      </p:sp>
      <p:sp>
        <p:nvSpPr>
          <p:cNvPr id="13" name="Text Placeholder 5">
            <a:extLst>
              <a:ext uri="{FF2B5EF4-FFF2-40B4-BE49-F238E27FC236}">
                <a16:creationId xmlns:a16="http://schemas.microsoft.com/office/drawing/2014/main" id="{DC469281-CB48-098D-4813-1D837E363590}"/>
              </a:ext>
            </a:extLst>
          </p:cNvPr>
          <p:cNvSpPr txBox="1">
            <a:spLocks/>
          </p:cNvSpPr>
          <p:nvPr/>
        </p:nvSpPr>
        <p:spPr>
          <a:xfrm>
            <a:off x="110419" y="3545325"/>
            <a:ext cx="3711400" cy="1003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r>
              <a:rPr lang="en-US" b="1" dirty="0">
                <a:solidFill>
                  <a:schemeClr val="accent1">
                    <a:lumMod val="50000"/>
                  </a:schemeClr>
                </a:solidFill>
                <a:latin typeface="Times New Roman" panose="02020603050405020304" pitchFamily="18" charset="0"/>
                <a:ea typeface="Calibri" panose="020F0502020204030204" pitchFamily="34" charset="0"/>
              </a:rPr>
              <a:t>CHƯƠNG III</a:t>
            </a:r>
            <a:r>
              <a:rPr lang="en-US" b="1">
                <a:solidFill>
                  <a:schemeClr val="accent1">
                    <a:lumMod val="50000"/>
                  </a:schemeClr>
                </a:solidFill>
                <a:latin typeface="Times New Roman" panose="02020603050405020304" pitchFamily="18" charset="0"/>
                <a:ea typeface="Calibri" panose="020F0502020204030204" pitchFamily="34" charset="0"/>
              </a:rPr>
              <a:t>: KẾT QUẢ THỰC NGHIỆM</a:t>
            </a:r>
            <a:endParaRPr lang="en-US" dirty="0">
              <a:solidFill>
                <a:schemeClr val="accent1">
                  <a:lumMod val="50000"/>
                </a:schemeClr>
              </a:solidFill>
              <a:latin typeface="Times New Roman" panose="02020603050405020304" pitchFamily="18" charset="0"/>
              <a:ea typeface="Calibri" panose="020F0502020204030204" pitchFamily="34" charset="0"/>
            </a:endParaRPr>
          </a:p>
          <a:p>
            <a:endParaRPr lang="en-US" b="1" dirty="0"/>
          </a:p>
        </p:txBody>
      </p:sp>
      <p:sp>
        <p:nvSpPr>
          <p:cNvPr id="2" name="Google Shape;175;p13">
            <a:extLst>
              <a:ext uri="{FF2B5EF4-FFF2-40B4-BE49-F238E27FC236}">
                <a16:creationId xmlns:a16="http://schemas.microsoft.com/office/drawing/2014/main" id="{F43FE9BB-3AB3-29AC-8838-E543236A7545}"/>
              </a:ext>
            </a:extLst>
          </p:cNvPr>
          <p:cNvSpPr txBox="1">
            <a:spLocks/>
          </p:cNvSpPr>
          <p:nvPr/>
        </p:nvSpPr>
        <p:spPr>
          <a:xfrm>
            <a:off x="3443735" y="3759519"/>
            <a:ext cx="5257800" cy="144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indent="457200" algn="ctr">
              <a:lnSpc>
                <a:spcPct val="150000"/>
              </a:lnSpc>
              <a:spcAft>
                <a:spcPts val="800"/>
              </a:spcAft>
            </a:pPr>
            <a:r>
              <a:rPr lang="en-US" sz="1800" b="1">
                <a:solidFill>
                  <a:schemeClr val="accent1">
                    <a:lumMod val="50000"/>
                  </a:schemeClr>
                </a:solidFill>
                <a:effectLst/>
                <a:latin typeface="Times New Roman" panose="02020603050405020304" pitchFamily="18" charset="0"/>
                <a:ea typeface="Calibri" panose="020F0502020204030204" pitchFamily="34" charset="0"/>
              </a:rPr>
              <a:t>CHƯƠNG IV: KẾT LUẬN</a:t>
            </a:r>
            <a:endParaRPr lang="vi-VN" b="1"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itle 2">
            <a:extLst>
              <a:ext uri="{FF2B5EF4-FFF2-40B4-BE49-F238E27FC236}">
                <a16:creationId xmlns:a16="http://schemas.microsoft.com/office/drawing/2014/main" id="{B3047EB4-243F-AEAF-5256-A036FD67969F}"/>
              </a:ext>
            </a:extLst>
          </p:cNvPr>
          <p:cNvSpPr>
            <a:spLocks noGrp="1"/>
          </p:cNvSpPr>
          <p:nvPr>
            <p:ph type="ctrTitle"/>
          </p:nvPr>
        </p:nvSpPr>
        <p:spPr>
          <a:xfrm>
            <a:off x="355862" y="1515965"/>
            <a:ext cx="6718300" cy="1160462"/>
          </a:xfrm>
        </p:spPr>
        <p:txBody>
          <a:bodyPr/>
          <a:lstStyle/>
          <a:p>
            <a:r>
              <a:rPr lang="en-US" sz="1800" b="1" dirty="0">
                <a:solidFill>
                  <a:schemeClr val="accent1">
                    <a:lumMod val="50000"/>
                  </a:schemeClr>
                </a:solidFill>
                <a:effectLst/>
                <a:latin typeface="Times New Roman" panose="02020603050405020304" pitchFamily="18" charset="0"/>
                <a:ea typeface="DengXian Light" panose="020B0503020204020204" pitchFamily="2" charset="-122"/>
              </a:rPr>
              <a:t>CHƯƠNG I</a:t>
            </a:r>
            <a:r>
              <a:rPr lang="en-US" sz="1800" b="1">
                <a:solidFill>
                  <a:schemeClr val="accent1">
                    <a:lumMod val="50000"/>
                  </a:schemeClr>
                </a:solidFill>
                <a:effectLst/>
                <a:latin typeface="Times New Roman" panose="02020603050405020304" pitchFamily="18" charset="0"/>
                <a:ea typeface="DengXian Light" panose="020B0503020204020204" pitchFamily="2" charset="-122"/>
              </a:rPr>
              <a:t>: </a:t>
            </a:r>
            <a:r>
              <a:rPr lang="en-US" sz="1800">
                <a:solidFill>
                  <a:schemeClr val="accent1">
                    <a:lumMod val="50000"/>
                  </a:schemeClr>
                </a:solidFill>
                <a:latin typeface="Times New Roman" panose="02020603050405020304" pitchFamily="18" charset="0"/>
                <a:ea typeface="DengXian Light" panose="020B0503020204020204" pitchFamily="2" charset="-122"/>
              </a:rPr>
              <a:t>TỔNG QUAN</a:t>
            </a:r>
            <a:endParaRPr lang="en-US" sz="1800" b="1" dirty="0">
              <a:solidFill>
                <a:schemeClr val="accent1">
                  <a:lumMod val="50000"/>
                </a:schemeClr>
              </a:solidFill>
              <a:effectLst/>
              <a:latin typeface="Times New Roman" panose="02020603050405020304" pitchFamily="18" charset="0"/>
              <a:ea typeface="DengXian Light" panose="020B0503020204020204" pitchFamily="2" charset="-122"/>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1625600" y="370945"/>
            <a:ext cx="7172484" cy="637540"/>
          </a:xfrm>
          <a:prstGeom prst="rect">
            <a:avLst/>
          </a:prstGeom>
        </p:spPr>
        <p:txBody>
          <a:bodyPr spcFirstLastPara="1" wrap="square" lIns="91425" tIns="91425" rIns="91425" bIns="91425" anchor="b" anchorCtr="0">
            <a:noAutofit/>
          </a:bodyPr>
          <a:lstStyle/>
          <a:p>
            <a:r>
              <a:rPr lang="en-US" sz="2400" b="1">
                <a:solidFill>
                  <a:schemeClr val="accent1">
                    <a:lumMod val="50000"/>
                  </a:schemeClr>
                </a:solidFill>
                <a:effectLst/>
                <a:latin typeface="Times New Roman" panose="02020603050405020304" pitchFamily="18" charset="0"/>
                <a:ea typeface="DengXian Light" panose="020B0503020204020204" pitchFamily="2" charset="-122"/>
              </a:rPr>
              <a:t>CHƯƠNG I: </a:t>
            </a:r>
            <a:r>
              <a:rPr lang="en-US" sz="2400">
                <a:solidFill>
                  <a:schemeClr val="accent1">
                    <a:lumMod val="50000"/>
                  </a:schemeClr>
                </a:solidFill>
                <a:latin typeface="Times New Roman" panose="02020603050405020304" pitchFamily="18" charset="0"/>
                <a:ea typeface="DengXian Light" panose="020B0503020204020204" pitchFamily="2" charset="-122"/>
              </a:rPr>
              <a:t>TỔNG QUAN</a:t>
            </a:r>
            <a:endParaRPr lang="en-US" sz="2400" b="1" dirty="0">
              <a:solidFill>
                <a:schemeClr val="accent1">
                  <a:lumMod val="50000"/>
                </a:schemeClr>
              </a:solidFill>
              <a:effectLst/>
              <a:latin typeface="Times New Roman" panose="02020603050405020304" pitchFamily="18" charset="0"/>
              <a:ea typeface="DengXian Light" panose="020B0503020204020204" pitchFamily="2" charset="-122"/>
            </a:endParaRPr>
          </a:p>
        </p:txBody>
      </p:sp>
      <p:sp>
        <p:nvSpPr>
          <p:cNvPr id="182" name="Google Shape;182;p14"/>
          <p:cNvSpPr txBox="1">
            <a:spLocks noGrp="1"/>
          </p:cNvSpPr>
          <p:nvPr>
            <p:ph type="subTitle" idx="4294967295"/>
          </p:nvPr>
        </p:nvSpPr>
        <p:spPr>
          <a:xfrm>
            <a:off x="723900" y="1008485"/>
            <a:ext cx="6794500" cy="1953300"/>
          </a:xfrm>
          <a:prstGeom prst="rect">
            <a:avLst/>
          </a:prstGeom>
        </p:spPr>
        <p:txBody>
          <a:bodyPr spcFirstLastPara="1" wrap="square" lIns="91425" tIns="91425" rIns="91425" bIns="91425" anchor="t" anchorCtr="0">
            <a:noAutofit/>
          </a:body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Đề tài</a:t>
            </a:r>
          </a:p>
          <a:p>
            <a:pPr marL="889000" lvl="1" indent="457200">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Game cờ Caro, là một game khá phổ biến đối với giới học sinh – sinh viên của Việt Nam. Chỉ với một tờ giấy trắng và 2 cây bút, người chơi có thể thỏa sức đấu đá nhau trong game này. Tuy đây chỉ là một game với luật chơi đơn giản, nhưng nó mang lại cho người chơi nhiều kiến thức bổ ích. Nó giúp cho họ phải động não suy nghĩ về những đối phương, tương lai cũng như kết quả của nước đi của mình.</a:t>
            </a:r>
          </a:p>
          <a:p>
            <a:pPr indent="0">
              <a:lnSpc>
                <a:spcPct val="150000"/>
              </a:lnSpc>
              <a:spcBef>
                <a:spcPts val="1000"/>
              </a:spcBef>
              <a:buNone/>
            </a:pP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1625600" y="370945"/>
            <a:ext cx="7172484" cy="637540"/>
          </a:xfrm>
          <a:prstGeom prst="rect">
            <a:avLst/>
          </a:prstGeom>
        </p:spPr>
        <p:txBody>
          <a:bodyPr spcFirstLastPara="1" wrap="square" lIns="91425" tIns="91425" rIns="91425" bIns="91425" anchor="b" anchorCtr="0">
            <a:noAutofit/>
          </a:bodyPr>
          <a:lstStyle/>
          <a:p>
            <a:r>
              <a:rPr lang="en-US" sz="2400" b="1">
                <a:solidFill>
                  <a:schemeClr val="accent1">
                    <a:lumMod val="50000"/>
                  </a:schemeClr>
                </a:solidFill>
                <a:effectLst/>
                <a:latin typeface="Times New Roman" panose="02020603050405020304" pitchFamily="18" charset="0"/>
                <a:ea typeface="DengXian Light" panose="020B0503020204020204" pitchFamily="2" charset="-122"/>
              </a:rPr>
              <a:t>CHƯƠNG I: </a:t>
            </a:r>
            <a:r>
              <a:rPr lang="en-US" sz="2400">
                <a:solidFill>
                  <a:schemeClr val="accent1">
                    <a:lumMod val="50000"/>
                  </a:schemeClr>
                </a:solidFill>
                <a:latin typeface="Times New Roman" panose="02020603050405020304" pitchFamily="18" charset="0"/>
                <a:ea typeface="DengXian Light" panose="020B0503020204020204" pitchFamily="2" charset="-122"/>
              </a:rPr>
              <a:t>TỔNG QUAN</a:t>
            </a:r>
            <a:endParaRPr lang="en-US" sz="2400" b="1" dirty="0">
              <a:solidFill>
                <a:schemeClr val="accent1">
                  <a:lumMod val="50000"/>
                </a:schemeClr>
              </a:solidFill>
              <a:effectLst/>
              <a:latin typeface="Times New Roman" panose="02020603050405020304" pitchFamily="18" charset="0"/>
              <a:ea typeface="DengXian Light" panose="020B0503020204020204" pitchFamily="2" charset="-122"/>
            </a:endParaRPr>
          </a:p>
        </p:txBody>
      </p:sp>
      <p:sp>
        <p:nvSpPr>
          <p:cNvPr id="182" name="Google Shape;182;p14"/>
          <p:cNvSpPr txBox="1">
            <a:spLocks noGrp="1"/>
          </p:cNvSpPr>
          <p:nvPr>
            <p:ph type="subTitle" idx="4294967295"/>
          </p:nvPr>
        </p:nvSpPr>
        <p:spPr>
          <a:xfrm>
            <a:off x="723900" y="1008485"/>
            <a:ext cx="6794500" cy="1953300"/>
          </a:xfrm>
          <a:prstGeom prst="rect">
            <a:avLst/>
          </a:prstGeom>
        </p:spPr>
        <p:txBody>
          <a:bodyPr spcFirstLastPara="1" wrap="square" lIns="91425" tIns="91425" rIns="91425" bIns="91425" anchor="t" anchorCtr="0">
            <a:noAutofit/>
          </a:body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Đề tài</a:t>
            </a:r>
          </a:p>
          <a:p>
            <a:pPr marL="252095" marR="252095" indent="457200">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Với việc tự học cũng như thông qua các trường lớp, em đã biết được nhiều ngôn ngữ lập trình khác nhau, biết được nhiều phương thức cũng như cách để có thể tạo ra được một ứng dụng máy tính.</a:t>
            </a:r>
          </a:p>
          <a:p>
            <a:pPr marL="252095" marR="252095" indent="457200">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Với những kiến thức mình đã có, em đã tạo ra một ‘Ứng dụng game đánh cờ Caro’ sử dụng trên máy tính để thỏa mãn nhu cầu của con người.</a:t>
            </a:r>
          </a:p>
          <a:p>
            <a:pPr indent="0">
              <a:lnSpc>
                <a:spcPct val="150000"/>
              </a:lnSpc>
              <a:spcBef>
                <a:spcPts val="1000"/>
              </a:spcBef>
              <a:buNone/>
            </a:pP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Tree>
    <p:extLst>
      <p:ext uri="{BB962C8B-B14F-4D97-AF65-F5344CB8AC3E}">
        <p14:creationId xmlns:p14="http://schemas.microsoft.com/office/powerpoint/2010/main" val="129537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 Placeholder 5">
            <a:extLst>
              <a:ext uri="{FF2B5EF4-FFF2-40B4-BE49-F238E27FC236}">
                <a16:creationId xmlns:a16="http://schemas.microsoft.com/office/drawing/2014/main" id="{C39C11F8-64AD-1DA7-2910-55847897592B}"/>
              </a:ext>
            </a:extLst>
          </p:cNvPr>
          <p:cNvSpPr txBox="1">
            <a:spLocks/>
          </p:cNvSpPr>
          <p:nvPr/>
        </p:nvSpPr>
        <p:spPr>
          <a:xfrm>
            <a:off x="270439" y="1160857"/>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chemeClr val="accent1">
                    <a:lumMod val="50000"/>
                  </a:schemeClr>
                </a:solidFill>
                <a:latin typeface="Times New Roman" panose="02020603050405020304" pitchFamily="18" charset="0"/>
                <a:ea typeface="Calibri" panose="020F0502020204030204" pitchFamily="34" charset="0"/>
              </a:rPr>
              <a:t>CHƯƠNG II: </a:t>
            </a:r>
            <a:r>
              <a:rPr lang="en-US" sz="1800" b="1">
                <a:solidFill>
                  <a:schemeClr val="accent1">
                    <a:lumMod val="50000"/>
                  </a:schemeClr>
                </a:solidFill>
                <a:latin typeface="Times New Roman" panose="02020603050405020304" pitchFamily="18" charset="0"/>
                <a:ea typeface="Times New Roman" panose="02020603050405020304" pitchFamily="18" charset="0"/>
              </a:rPr>
              <a:t>CƠ SỞ LÝ THUYẾT</a:t>
            </a:r>
            <a:endParaRPr lang="en-US" sz="1800" b="1">
              <a:solidFill>
                <a:schemeClr val="accent1">
                  <a:lumMod val="50000"/>
                </a:schemeClr>
              </a:solidFill>
              <a:latin typeface="Times New Roman" panose="02020603050405020304" pitchFamily="18" charset="0"/>
              <a:ea typeface="Calibri" panose="020F0502020204030204" pitchFamily="34" charset="0"/>
            </a:endParaRPr>
          </a:p>
          <a:p>
            <a:endParaRPr lang="en-US" b="1" dirty="0"/>
          </a:p>
        </p:txBody>
      </p:sp>
    </p:spTree>
    <p:extLst>
      <p:ext uri="{BB962C8B-B14F-4D97-AF65-F5344CB8AC3E}">
        <p14:creationId xmlns:p14="http://schemas.microsoft.com/office/powerpoint/2010/main" val="49462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6E312-40E7-0938-5A3C-DCE5AA810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 Placeholder 5">
            <a:extLst>
              <a:ext uri="{FF2B5EF4-FFF2-40B4-BE49-F238E27FC236}">
                <a16:creationId xmlns:a16="http://schemas.microsoft.com/office/drawing/2014/main" id="{ECE85DB4-B9DE-075C-4F80-B5AD7E77E6A2}"/>
              </a:ext>
            </a:extLst>
          </p:cNvPr>
          <p:cNvSpPr txBox="1">
            <a:spLocks/>
          </p:cNvSpPr>
          <p:nvPr/>
        </p:nvSpPr>
        <p:spPr>
          <a:xfrm>
            <a:off x="2419279" y="280882"/>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chemeClr val="accent1">
                    <a:lumMod val="50000"/>
                  </a:schemeClr>
                </a:solidFill>
                <a:latin typeface="Times New Roman" panose="02020603050405020304" pitchFamily="18" charset="0"/>
                <a:ea typeface="Calibri" panose="020F0502020204030204" pitchFamily="34" charset="0"/>
              </a:rPr>
              <a:t>CHƯƠNG II: </a:t>
            </a:r>
            <a:r>
              <a:rPr lang="en-US" sz="1800" b="1">
                <a:solidFill>
                  <a:schemeClr val="accent1">
                    <a:lumMod val="50000"/>
                  </a:schemeClr>
                </a:solidFill>
                <a:latin typeface="Times New Roman" panose="02020603050405020304" pitchFamily="18" charset="0"/>
                <a:ea typeface="Times New Roman" panose="02020603050405020304" pitchFamily="18" charset="0"/>
              </a:rPr>
              <a:t>CƠ SỞ LÝ THUYẾT</a:t>
            </a:r>
            <a:endParaRPr lang="en-US" sz="1800" b="1">
              <a:solidFill>
                <a:schemeClr val="accent1">
                  <a:lumMod val="50000"/>
                </a:schemeClr>
              </a:solidFill>
              <a:latin typeface="Times New Roman" panose="02020603050405020304" pitchFamily="18" charset="0"/>
              <a:ea typeface="Calibri" panose="020F0502020204030204" pitchFamily="34" charset="0"/>
            </a:endParaRPr>
          </a:p>
          <a:p>
            <a:endParaRPr lang="en-US" b="1" dirty="0"/>
          </a:p>
        </p:txBody>
      </p:sp>
      <p:sp>
        <p:nvSpPr>
          <p:cNvPr id="5" name="Google Shape;182;p14">
            <a:extLst>
              <a:ext uri="{FF2B5EF4-FFF2-40B4-BE49-F238E27FC236}">
                <a16:creationId xmlns:a16="http://schemas.microsoft.com/office/drawing/2014/main" id="{9BA06B2C-41A1-BEC4-DF3F-224CF9B6FD97}"/>
              </a:ext>
            </a:extLst>
          </p:cNvPr>
          <p:cNvSpPr txBox="1">
            <a:spLocks/>
          </p:cNvSpPr>
          <p:nvPr/>
        </p:nvSpPr>
        <p:spPr>
          <a:xfrm>
            <a:off x="723900" y="1008485"/>
            <a:ext cx="679450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Những công nghệ sử dụng trong đồ án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Phần mềm Visual Studio 2019</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Socket Client – Server</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Trí tuệ nhân tạo</a:t>
            </a:r>
          </a:p>
          <a:p>
            <a:pPr indent="0">
              <a:lnSpc>
                <a:spcPct val="150000"/>
              </a:lnSpc>
              <a:spcBef>
                <a:spcPts val="1000"/>
              </a:spcBef>
              <a:buFont typeface="Roboto Condensed"/>
              <a:buNone/>
            </a:pP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Tree>
    <p:extLst>
      <p:ext uri="{BB962C8B-B14F-4D97-AF65-F5344CB8AC3E}">
        <p14:creationId xmlns:p14="http://schemas.microsoft.com/office/powerpoint/2010/main" val="127218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Text Placeholder 5">
            <a:extLst>
              <a:ext uri="{FF2B5EF4-FFF2-40B4-BE49-F238E27FC236}">
                <a16:creationId xmlns:a16="http://schemas.microsoft.com/office/drawing/2014/main" id="{AC74B1B0-EA20-1234-7868-AB03C0836113}"/>
              </a:ext>
            </a:extLst>
          </p:cNvPr>
          <p:cNvSpPr txBox="1">
            <a:spLocks/>
          </p:cNvSpPr>
          <p:nvPr/>
        </p:nvSpPr>
        <p:spPr>
          <a:xfrm>
            <a:off x="110419" y="3545325"/>
            <a:ext cx="3711400" cy="1003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chemeClr val="accent3"/>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chemeClr val="dk2"/>
              </a:buClr>
              <a:buSzPts val="1800"/>
              <a:buFont typeface="Roboto Condensed"/>
              <a:buChar char="■"/>
              <a:defRPr sz="1800" b="0" i="0" u="none" strike="noStrike" cap="none">
                <a:solidFill>
                  <a:schemeClr val="dk2"/>
                </a:solidFill>
                <a:latin typeface="Roboto Condensed"/>
                <a:ea typeface="Roboto Condensed"/>
                <a:cs typeface="Roboto Condensed"/>
                <a:sym typeface="Roboto Condensed"/>
              </a:defRPr>
            </a:lvl9pPr>
          </a:lstStyle>
          <a:p>
            <a:pPr marL="114300" indent="0">
              <a:buNone/>
            </a:pPr>
            <a:r>
              <a:rPr lang="en-US" b="1" dirty="0">
                <a:solidFill>
                  <a:schemeClr val="accent1">
                    <a:lumMod val="50000"/>
                  </a:schemeClr>
                </a:solidFill>
                <a:latin typeface="Times New Roman" panose="02020603050405020304" pitchFamily="18" charset="0"/>
                <a:ea typeface="Calibri" panose="020F0502020204030204" pitchFamily="34" charset="0"/>
              </a:rPr>
              <a:t>CHƯƠNG III</a:t>
            </a:r>
            <a:r>
              <a:rPr lang="en-US" b="1">
                <a:solidFill>
                  <a:schemeClr val="accent1">
                    <a:lumMod val="50000"/>
                  </a:schemeClr>
                </a:solidFill>
                <a:latin typeface="Times New Roman" panose="02020603050405020304" pitchFamily="18" charset="0"/>
                <a:ea typeface="Calibri" panose="020F0502020204030204" pitchFamily="34" charset="0"/>
              </a:rPr>
              <a:t>: KẾT QUẢ THỰC NGHIỆM</a:t>
            </a:r>
            <a:endParaRPr lang="en-US" dirty="0">
              <a:solidFill>
                <a:schemeClr val="accent1">
                  <a:lumMod val="50000"/>
                </a:schemeClr>
              </a:solidFill>
              <a:latin typeface="Times New Roman" panose="02020603050405020304" pitchFamily="18" charset="0"/>
              <a:ea typeface="Calibri" panose="020F0502020204030204" pitchFamily="34" charset="0"/>
            </a:endParaRPr>
          </a:p>
          <a:p>
            <a:endParaRPr lang="en-US" b="1" dirty="0"/>
          </a:p>
        </p:txBody>
      </p:sp>
    </p:spTree>
    <p:extLst>
      <p:ext uri="{BB962C8B-B14F-4D97-AF65-F5344CB8AC3E}">
        <p14:creationId xmlns:p14="http://schemas.microsoft.com/office/powerpoint/2010/main" val="208228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6E312-40E7-0938-5A3C-DCE5AA810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5">
            <a:extLst>
              <a:ext uri="{FF2B5EF4-FFF2-40B4-BE49-F238E27FC236}">
                <a16:creationId xmlns:a16="http://schemas.microsoft.com/office/drawing/2014/main" id="{ECE85DB4-B9DE-075C-4F80-B5AD7E77E6A2}"/>
              </a:ext>
            </a:extLst>
          </p:cNvPr>
          <p:cNvSpPr txBox="1">
            <a:spLocks/>
          </p:cNvSpPr>
          <p:nvPr/>
        </p:nvSpPr>
        <p:spPr>
          <a:xfrm>
            <a:off x="2419279" y="280882"/>
            <a:ext cx="3711400" cy="1003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chemeClr val="accent1">
                    <a:lumMod val="50000"/>
                  </a:schemeClr>
                </a:solidFill>
                <a:latin typeface="Times New Roman" panose="02020603050405020304" pitchFamily="18" charset="0"/>
                <a:ea typeface="Calibri" panose="020F0502020204030204" pitchFamily="34" charset="0"/>
              </a:rPr>
              <a:t>CHƯƠNG III: KẾT QUẢ THỰC NGHIỆM</a:t>
            </a:r>
            <a:endParaRPr lang="en-US" sz="1800" dirty="0">
              <a:solidFill>
                <a:schemeClr val="accent1">
                  <a:lumMod val="50000"/>
                </a:schemeClr>
              </a:solidFill>
              <a:latin typeface="Times New Roman" panose="02020603050405020304" pitchFamily="18" charset="0"/>
              <a:ea typeface="Calibri" panose="020F0502020204030204" pitchFamily="34" charset="0"/>
            </a:endParaRPr>
          </a:p>
        </p:txBody>
      </p:sp>
      <p:sp>
        <p:nvSpPr>
          <p:cNvPr id="5" name="Google Shape;182;p14">
            <a:extLst>
              <a:ext uri="{FF2B5EF4-FFF2-40B4-BE49-F238E27FC236}">
                <a16:creationId xmlns:a16="http://schemas.microsoft.com/office/drawing/2014/main" id="{9BA06B2C-41A1-BEC4-DF3F-224CF9B6FD97}"/>
              </a:ext>
            </a:extLst>
          </p:cNvPr>
          <p:cNvSpPr txBox="1">
            <a:spLocks/>
          </p:cNvSpPr>
          <p:nvPr/>
        </p:nvSpPr>
        <p:spPr>
          <a:xfrm>
            <a:off x="723900" y="1008485"/>
            <a:ext cx="679450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431800" indent="457200">
              <a:lnSpc>
                <a:spcPct val="150000"/>
              </a:lnSpc>
            </a:pPr>
            <a:r>
              <a:rPr lang="en-US" b="1">
                <a:solidFill>
                  <a:schemeClr val="accent1">
                    <a:lumMod val="50000"/>
                  </a:schemeClr>
                </a:solidFill>
                <a:latin typeface="Times New Roman" panose="02020603050405020304" pitchFamily="18" charset="0"/>
                <a:ea typeface="DengXian Light" panose="020B0503020204020204" pitchFamily="2" charset="-122"/>
              </a:rPr>
              <a:t>Đồ án đã đạt được những chỉ tiêu và mục đích cơ bản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Game có 2 chế độ chơi là 1 người chơi và 2 người chơi</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Có thể chơi 2 người thông qua mạng LAN</a:t>
            </a:r>
          </a:p>
          <a:p>
            <a:pPr marL="252095" marR="252095" indent="457200">
              <a:lnSpc>
                <a:spcPct val="150000"/>
              </a:lnSpc>
            </a:pPr>
            <a:r>
              <a:rPr lang="en-US" sz="1800">
                <a:latin typeface="Times New Roman" panose="02020603050405020304" pitchFamily="18" charset="0"/>
                <a:ea typeface="Times New Roman" panose="02020603050405020304" pitchFamily="18" charset="0"/>
                <a:cs typeface="Times New Roman" panose="02020603050405020304" pitchFamily="18" charset="0"/>
              </a:rPr>
              <a:t>Có thể đánh với máy với thuật toán MiniMax</a:t>
            </a:r>
          </a:p>
          <a:p>
            <a:pPr indent="0">
              <a:lnSpc>
                <a:spcPct val="150000"/>
              </a:lnSpc>
              <a:spcBef>
                <a:spcPts val="1000"/>
              </a:spcBef>
              <a:buFont typeface="Roboto Condensed"/>
              <a:buNone/>
            </a:pPr>
            <a:endParaRPr lang="en-US" b="1">
              <a:solidFill>
                <a:schemeClr val="accent1">
                  <a:lumMod val="50000"/>
                </a:schemeClr>
              </a:solidFill>
              <a:latin typeface="Times New Roman" panose="02020603050405020304" pitchFamily="18" charset="0"/>
              <a:ea typeface="DengXian Light" panose="020B0503020204020204" pitchFamily="2" charset="-122"/>
            </a:endParaRPr>
          </a:p>
        </p:txBody>
      </p:sp>
    </p:spTree>
    <p:extLst>
      <p:ext uri="{BB962C8B-B14F-4D97-AF65-F5344CB8AC3E}">
        <p14:creationId xmlns:p14="http://schemas.microsoft.com/office/powerpoint/2010/main" val="3515960504"/>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557</Words>
  <Application>Microsoft Office PowerPoint</Application>
  <PresentationFormat>On-screen Show (16:9)</PresentationFormat>
  <Paragraphs>76</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 Condensed</vt:lpstr>
      <vt:lpstr>Oswald</vt:lpstr>
      <vt:lpstr>Arial Rounded MT Bold</vt:lpstr>
      <vt:lpstr>Times New Roman</vt:lpstr>
      <vt:lpstr>Wolsey template</vt:lpstr>
      <vt:lpstr>PowerPoint Presentation</vt:lpstr>
      <vt:lpstr>PowerPoint Presentation</vt:lpstr>
      <vt:lpstr>CHƯƠNG I: TỔNG QUAN </vt:lpstr>
      <vt:lpstr>CHƯƠNG I: TỔNG QUAN</vt:lpstr>
      <vt:lpstr>CHƯƠNG I: TỔNG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Shirwi</dc:creator>
  <cp:lastModifiedBy>Shirwi Eir</cp:lastModifiedBy>
  <cp:revision>6</cp:revision>
  <dcterms:modified xsi:type="dcterms:W3CDTF">2022-12-03T01:59:38Z</dcterms:modified>
</cp:coreProperties>
</file>