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</p:sldMasterIdLst>
  <p:notesMasterIdLst>
    <p:notesMasterId r:id="rId74"/>
  </p:notesMasterIdLst>
  <p:handoutMasterIdLst>
    <p:handoutMasterId r:id="rId75"/>
  </p:handoutMasterIdLst>
  <p:sldIdLst>
    <p:sldId id="319" r:id="rId3"/>
    <p:sldId id="320" r:id="rId4"/>
    <p:sldId id="469" r:id="rId5"/>
    <p:sldId id="387" r:id="rId6"/>
    <p:sldId id="470" r:id="rId7"/>
    <p:sldId id="389" r:id="rId8"/>
    <p:sldId id="471" r:id="rId9"/>
    <p:sldId id="391" r:id="rId10"/>
    <p:sldId id="392" r:id="rId11"/>
    <p:sldId id="455" r:id="rId12"/>
    <p:sldId id="472" r:id="rId13"/>
    <p:sldId id="396" r:id="rId14"/>
    <p:sldId id="397" r:id="rId15"/>
    <p:sldId id="398" r:id="rId16"/>
    <p:sldId id="456" r:id="rId17"/>
    <p:sldId id="473" r:id="rId18"/>
    <p:sldId id="474" r:id="rId19"/>
    <p:sldId id="399" r:id="rId20"/>
    <p:sldId id="400" r:id="rId21"/>
    <p:sldId id="402" r:id="rId22"/>
    <p:sldId id="475" r:id="rId23"/>
    <p:sldId id="405" r:id="rId24"/>
    <p:sldId id="476" r:id="rId25"/>
    <p:sldId id="406" r:id="rId26"/>
    <p:sldId id="407" r:id="rId27"/>
    <p:sldId id="408" r:id="rId28"/>
    <p:sldId id="477" r:id="rId29"/>
    <p:sldId id="409" r:id="rId30"/>
    <p:sldId id="410" r:id="rId31"/>
    <p:sldId id="457" r:id="rId32"/>
    <p:sldId id="478" r:id="rId33"/>
    <p:sldId id="479" r:id="rId34"/>
    <p:sldId id="458" r:id="rId35"/>
    <p:sldId id="413" r:id="rId36"/>
    <p:sldId id="480" r:id="rId37"/>
    <p:sldId id="416" r:id="rId38"/>
    <p:sldId id="417" r:id="rId39"/>
    <p:sldId id="418" r:id="rId40"/>
    <p:sldId id="419" r:id="rId41"/>
    <p:sldId id="420" r:id="rId42"/>
    <p:sldId id="422" r:id="rId43"/>
    <p:sldId id="423" r:id="rId44"/>
    <p:sldId id="425" r:id="rId45"/>
    <p:sldId id="424" r:id="rId46"/>
    <p:sldId id="460" r:id="rId47"/>
    <p:sldId id="481" r:id="rId48"/>
    <p:sldId id="428" r:id="rId49"/>
    <p:sldId id="429" r:id="rId50"/>
    <p:sldId id="482" r:id="rId51"/>
    <p:sldId id="430" r:id="rId52"/>
    <p:sldId id="431" r:id="rId53"/>
    <p:sldId id="483" r:id="rId54"/>
    <p:sldId id="434" r:id="rId55"/>
    <p:sldId id="435" r:id="rId56"/>
    <p:sldId id="484" r:id="rId57"/>
    <p:sldId id="439" r:id="rId58"/>
    <p:sldId id="440" r:id="rId59"/>
    <p:sldId id="442" r:id="rId60"/>
    <p:sldId id="443" r:id="rId61"/>
    <p:sldId id="485" r:id="rId62"/>
    <p:sldId id="486" r:id="rId63"/>
    <p:sldId id="451" r:id="rId64"/>
    <p:sldId id="487" r:id="rId65"/>
    <p:sldId id="488" r:id="rId66"/>
    <p:sldId id="489" r:id="rId67"/>
    <p:sldId id="447" r:id="rId68"/>
    <p:sldId id="462" r:id="rId69"/>
    <p:sldId id="450" r:id="rId70"/>
    <p:sldId id="453" r:id="rId71"/>
    <p:sldId id="490" r:id="rId72"/>
    <p:sldId id="38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>
        <p:scale>
          <a:sx n="77" d="100"/>
          <a:sy n="77" d="100"/>
        </p:scale>
        <p:origin x="-116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8091AA8-02C4-4520-8114-132AB6D6BC76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047A5DF-3048-4E98-B668-CB9125395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0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D84EB5C-399B-453B-B478-5DEEC7E567B6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2378166-982F-4543-BEA6-0984A7C5B4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95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1E8416-44F3-47C8-84BB-96AA448D350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6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1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8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97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5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64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4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7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94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21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5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88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97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75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1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80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0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0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83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1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41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10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22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2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38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8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48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7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93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04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01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07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63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45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1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211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894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4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96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798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7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135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410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6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41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320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48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01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553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037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621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075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567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261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7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11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540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4CB5-6288-4D66-B986-723CB2090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0F7B7-5219-4D0A-8C41-CCF7787380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F1559-EA5A-4786-907A-80A54A99B8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8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C598D-9FF8-4319-A6E8-0305C2C742F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4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2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63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8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90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19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42A5C-9B8C-461B-B543-D75E82883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93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4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2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0BF8-D9B2-4B4C-9CC2-64EC2340B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4C7A3-165E-49A2-BB36-B2C80256EE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7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87959-3A0F-4D74-9FE7-3684C2CD8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7991-0CFD-409A-95FF-F9E90813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0327B-4C14-4BBC-996D-C912D75335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3683-0CD8-4105-95A2-1EAC5AE8C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17EFD-60D9-4349-A8B5-E11DBBCAF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ED04323-5CE4-45B5-98E1-9299B625CC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8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Wireless Networking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Signal Propagation (cont’d</a:t>
            </a:r>
            <a:r>
              <a:rPr lang="en-US" sz="2800" dirty="0"/>
              <a:t>.)</a:t>
            </a:r>
            <a:br>
              <a:rPr lang="en-US" sz="2800" dirty="0"/>
            </a:br>
            <a:r>
              <a:rPr lang="en-US" sz="2800" dirty="0" err="1"/>
              <a:t>Tuyên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(</a:t>
            </a:r>
            <a:r>
              <a:rPr lang="en-US" sz="2800" dirty="0" err="1"/>
              <a:t>tiếp</a:t>
            </a:r>
            <a:r>
              <a:rPr lang="en-US" sz="2800" dirty="0"/>
              <a:t>)</a:t>
            </a:r>
            <a:endParaRPr lang="en-US" sz="2800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dirty="0" smtClean="0"/>
              <a:t>Multipath signals</a:t>
            </a:r>
          </a:p>
          <a:p>
            <a:pPr lvl="1" eaLnBrk="1" hangingPunct="1"/>
            <a:r>
              <a:rPr lang="en-US" sz="1600" dirty="0" smtClean="0"/>
              <a:t>Wireless signals follow different paths to destination</a:t>
            </a:r>
          </a:p>
          <a:p>
            <a:pPr lvl="1" eaLnBrk="1" hangingPunct="1"/>
            <a:r>
              <a:rPr lang="en-US" sz="1600" dirty="0" smtClean="0"/>
              <a:t>Caused by reflection, diffraction, scattering</a:t>
            </a:r>
          </a:p>
          <a:p>
            <a:pPr lvl="1" eaLnBrk="1" hangingPunct="1"/>
            <a:r>
              <a:rPr lang="en-US" sz="1600" dirty="0" smtClean="0"/>
              <a:t>Advantage</a:t>
            </a:r>
          </a:p>
          <a:p>
            <a:pPr lvl="2" eaLnBrk="1" hangingPunct="1"/>
            <a:r>
              <a:rPr lang="en-US" sz="1600" dirty="0" smtClean="0"/>
              <a:t>Better chance of reaching destination</a:t>
            </a:r>
          </a:p>
          <a:p>
            <a:pPr lvl="1" eaLnBrk="1" hangingPunct="1"/>
            <a:r>
              <a:rPr lang="en-US" sz="1600" dirty="0" smtClean="0"/>
              <a:t>Disadvantage</a:t>
            </a:r>
          </a:p>
          <a:p>
            <a:pPr lvl="2" eaLnBrk="1" hangingPunct="1"/>
            <a:r>
              <a:rPr lang="en-US" sz="1600" dirty="0" smtClean="0"/>
              <a:t>Signal </a:t>
            </a:r>
            <a:r>
              <a:rPr lang="en-US" sz="1600" dirty="0" smtClean="0"/>
              <a:t>delay</a:t>
            </a:r>
          </a:p>
          <a:p>
            <a:pPr lvl="2" eaLnBrk="1" hangingPunct="1"/>
            <a:r>
              <a:rPr lang="vi-VN" sz="1600" dirty="0"/>
              <a:t>Tín hiệu đa đường</a:t>
            </a:r>
          </a:p>
          <a:p>
            <a:pPr lvl="2" eaLnBrk="1" hangingPunct="1"/>
            <a:r>
              <a:rPr lang="vi-VN" sz="1600" dirty="0"/>
              <a:t>Các tín hiệu không dây đi theo các tuyến đường khác nhau đến đích</a:t>
            </a:r>
          </a:p>
          <a:p>
            <a:pPr lvl="2" eaLnBrk="1" hangingPunct="1"/>
            <a:r>
              <a:rPr lang="vi-VN" sz="1600" dirty="0"/>
              <a:t>Gây ra bởi sự phản xạ, nhiễu xạ, tán xạ</a:t>
            </a:r>
          </a:p>
          <a:p>
            <a:pPr lvl="2" eaLnBrk="1" hangingPunct="1"/>
            <a:r>
              <a:rPr lang="vi-VN" sz="1600" dirty="0"/>
              <a:t>Lợi thế</a:t>
            </a:r>
          </a:p>
          <a:p>
            <a:pPr lvl="2" eaLnBrk="1" hangingPunct="1"/>
            <a:r>
              <a:rPr lang="vi-VN" sz="1600" dirty="0"/>
              <a:t>Cơ hội tốt hơn để đến đích</a:t>
            </a:r>
          </a:p>
          <a:p>
            <a:pPr lvl="2" eaLnBrk="1" hangingPunct="1"/>
            <a:r>
              <a:rPr lang="vi-VN" sz="1600" dirty="0"/>
              <a:t>Bất lợi</a:t>
            </a:r>
          </a:p>
          <a:p>
            <a:pPr lvl="2" eaLnBrk="1" hangingPunct="1"/>
            <a:r>
              <a:rPr lang="vi-VN" sz="1600" dirty="0"/>
              <a:t>Tín hiệu chậm trễ</a:t>
            </a:r>
            <a:endParaRPr lang="en-US" sz="1600" dirty="0" smtClean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FF7ECE-2D7C-4F35-B11D-F92FF90B05B2}" type="slidenum">
              <a:rPr lang="en-US"/>
              <a:pPr eaLnBrk="1" hangingPunct="1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1092" y="5460563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8-3 Multipath signal propagation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7912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5" y="457200"/>
            <a:ext cx="6929438" cy="490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9445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Signal </a:t>
            </a:r>
            <a:r>
              <a:rPr lang="en-US" sz="2800" dirty="0"/>
              <a:t>Degradation</a:t>
            </a:r>
            <a:br>
              <a:rPr lang="en-US" sz="2800" dirty="0"/>
            </a:b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thoái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endParaRPr lang="en-US" sz="2800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Fading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Variation in signal strength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Electromagnetic energy scattered, reflected, diffracted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Signal weakens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Moving away from transmission antenna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Correcting signal attenuation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Amplify (analog), repeat (digital)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Significant 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No wireless conduit, </a:t>
            </a:r>
            <a:r>
              <a:rPr lang="en-US" sz="1400" dirty="0" smtClean="0"/>
              <a:t>shielding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Mờ dần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Sự thay đổi cường độ tín hiệu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Năng lượng điện phân tán, phản xạ, nhiễu xạ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Sự suy giảm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Suy yếu tín hiệu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Di chuyển khỏi ăng-ten truyền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Sửa suy giảm tín hiệu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Khuếch đại (tương tự), lặp lại (kỹ thuật số)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Tiếng ồn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Vấn đề đáng kể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/>
              <a:t>Không có ống dẫn không dây, che chắn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A3244-E9DB-4883-9C44-EFC66A2C50FB}" type="slidenum">
              <a:rPr lang="en-US"/>
              <a:pPr eaLnBrk="1" hangingPunct="1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921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Frequency </a:t>
            </a:r>
            <a:r>
              <a:rPr lang="en-US" sz="2800" dirty="0"/>
              <a:t>Ranges</a:t>
            </a:r>
            <a:br>
              <a:rPr lang="en-US" sz="2800" dirty="0"/>
            </a:br>
            <a:r>
              <a:rPr lang="en-US" sz="2800" dirty="0" err="1"/>
              <a:t>Dải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382000" cy="48768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2.4-GHz band (older)</a:t>
            </a:r>
          </a:p>
          <a:p>
            <a:pPr lvl="1" eaLnBrk="1" hangingPunct="1"/>
            <a:r>
              <a:rPr lang="en-US" sz="1600" dirty="0" smtClean="0"/>
              <a:t>Frequency range: 2.4–2.4835 GHz</a:t>
            </a:r>
          </a:p>
          <a:p>
            <a:pPr lvl="1" eaLnBrk="1" hangingPunct="1"/>
            <a:r>
              <a:rPr lang="en-US" sz="1600" dirty="0" smtClean="0"/>
              <a:t>11 unlicensed communications channels</a:t>
            </a:r>
          </a:p>
          <a:p>
            <a:pPr lvl="1" eaLnBrk="1" hangingPunct="1"/>
            <a:r>
              <a:rPr lang="en-US" sz="1600" dirty="0" smtClean="0"/>
              <a:t>Susceptible to interference</a:t>
            </a:r>
          </a:p>
          <a:p>
            <a:pPr eaLnBrk="1" hangingPunct="1"/>
            <a:r>
              <a:rPr lang="en-US" sz="1600" dirty="0" smtClean="0"/>
              <a:t>Unlicensed: no FCC registration required</a:t>
            </a:r>
          </a:p>
          <a:p>
            <a:pPr eaLnBrk="1" hangingPunct="1"/>
            <a:r>
              <a:rPr lang="en-US" sz="1600" dirty="0" smtClean="0"/>
              <a:t>5-GHz band (newer)</a:t>
            </a:r>
          </a:p>
          <a:p>
            <a:pPr lvl="1" eaLnBrk="1" hangingPunct="1"/>
            <a:r>
              <a:rPr lang="en-US" sz="1600" dirty="0" smtClean="0"/>
              <a:t>Frequency bands</a:t>
            </a:r>
          </a:p>
          <a:p>
            <a:pPr lvl="2" eaLnBrk="1" hangingPunct="1"/>
            <a:r>
              <a:rPr lang="en-US" sz="1600" dirty="0" smtClean="0"/>
              <a:t>5.1 GHz, 5.3 GHz, 5.4 GHz, 5.8 GHz</a:t>
            </a:r>
          </a:p>
          <a:p>
            <a:pPr lvl="1" eaLnBrk="1" hangingPunct="1"/>
            <a:r>
              <a:rPr lang="en-US" sz="1600" dirty="0" smtClean="0"/>
              <a:t>24 unlicensed bands, each 20 MHz wide</a:t>
            </a:r>
          </a:p>
          <a:p>
            <a:pPr lvl="1" eaLnBrk="1" hangingPunct="1"/>
            <a:r>
              <a:rPr lang="en-US" sz="1600" dirty="0" smtClean="0"/>
              <a:t>Used by weather, military radar </a:t>
            </a:r>
            <a:r>
              <a:rPr lang="en-US" sz="1600" dirty="0" smtClean="0"/>
              <a:t>communications</a:t>
            </a:r>
          </a:p>
          <a:p>
            <a:pPr lvl="1" eaLnBrk="1" hangingPunct="1"/>
            <a:r>
              <a:rPr lang="vi-VN" sz="1600" dirty="0"/>
              <a:t>Dải 2,4 GHz (cũ hơn)</a:t>
            </a:r>
          </a:p>
          <a:p>
            <a:pPr lvl="1" eaLnBrk="1" hangingPunct="1"/>
            <a:r>
              <a:rPr lang="vi-VN" sz="1600" dirty="0"/>
              <a:t>Dải tần số: 2.4-2.4835 GHz</a:t>
            </a:r>
          </a:p>
          <a:p>
            <a:pPr lvl="1" eaLnBrk="1" hangingPunct="1"/>
            <a:r>
              <a:rPr lang="vi-VN" sz="1600" dirty="0"/>
              <a:t>11 kênh truyền thông không có giấy phép</a:t>
            </a:r>
          </a:p>
          <a:p>
            <a:pPr lvl="1" eaLnBrk="1" hangingPunct="1"/>
            <a:r>
              <a:rPr lang="vi-VN" sz="1600" dirty="0"/>
              <a:t>Nhạy cảm với nhiễu</a:t>
            </a:r>
          </a:p>
          <a:p>
            <a:pPr lvl="1" eaLnBrk="1" hangingPunct="1"/>
            <a:r>
              <a:rPr lang="vi-VN" sz="1600" dirty="0"/>
              <a:t>Không có giấy phép: không yêu cầu đăng ký FCC</a:t>
            </a:r>
          </a:p>
          <a:p>
            <a:pPr lvl="1" eaLnBrk="1" hangingPunct="1"/>
            <a:r>
              <a:rPr lang="vi-VN" sz="1600" dirty="0"/>
              <a:t>Băng tần 5GHz (mới hơn)</a:t>
            </a:r>
          </a:p>
          <a:p>
            <a:pPr lvl="1" eaLnBrk="1" hangingPunct="1"/>
            <a:r>
              <a:rPr lang="vi-VN" sz="1600" dirty="0"/>
              <a:t>Dải tần</a:t>
            </a:r>
          </a:p>
          <a:p>
            <a:pPr lvl="1" eaLnBrk="1" hangingPunct="1"/>
            <a:r>
              <a:rPr lang="vi-VN" sz="1600" dirty="0"/>
              <a:t>5.1 GHz, 5.3 GHz, 5.4 GHz, 5.8 GHz</a:t>
            </a:r>
          </a:p>
          <a:p>
            <a:pPr lvl="1" eaLnBrk="1" hangingPunct="1"/>
            <a:r>
              <a:rPr lang="vi-VN" sz="1600" dirty="0"/>
              <a:t>24 dải không có giấy phép, mỗi dải rộng 20 MHz</a:t>
            </a:r>
          </a:p>
          <a:p>
            <a:pPr lvl="1" eaLnBrk="1" hangingPunct="1"/>
            <a:r>
              <a:rPr lang="vi-VN" sz="1600" dirty="0"/>
              <a:t>Được sử dụng bởi thời tiết, thông tin liên lạc radar quân sự</a:t>
            </a:r>
            <a:endParaRPr lang="en-US" sz="1600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321EC8-4FC6-4D50-B22F-23D26F63007C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762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Narrowband, Broadband, and </a:t>
            </a:r>
            <a:br>
              <a:rPr lang="en-US" sz="2000" dirty="0" smtClean="0"/>
            </a:br>
            <a:r>
              <a:rPr lang="en-US" sz="2000" dirty="0" smtClean="0"/>
              <a:t>Spread-Spectrum </a:t>
            </a:r>
            <a:r>
              <a:rPr lang="en-US" sz="2000" dirty="0" smtClean="0"/>
              <a:t>Signals</a:t>
            </a:r>
            <a:br>
              <a:rPr lang="en-US" sz="2000" dirty="0" smtClean="0"/>
            </a:br>
            <a:r>
              <a:rPr lang="vi-VN" sz="2000" dirty="0"/>
              <a:t>Dải băng rộng, băng thông rộng và các tín hiệu phổ lan rộng</a:t>
            </a:r>
            <a:endParaRPr lang="en-US" sz="2000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Narrowband</a:t>
            </a:r>
          </a:p>
          <a:p>
            <a:pPr lvl="1" eaLnBrk="1" hangingPunct="1"/>
            <a:r>
              <a:rPr lang="en-US" sz="1600" dirty="0" smtClean="0"/>
              <a:t>Transmitter concentrates signal energy at single frequency, very small frequency range</a:t>
            </a:r>
          </a:p>
          <a:p>
            <a:pPr eaLnBrk="1" hangingPunct="1"/>
            <a:r>
              <a:rPr lang="en-US" sz="1600" dirty="0" smtClean="0"/>
              <a:t>Broadband</a:t>
            </a:r>
          </a:p>
          <a:p>
            <a:pPr lvl="1" eaLnBrk="1" hangingPunct="1"/>
            <a:r>
              <a:rPr lang="en-US" sz="1600" dirty="0" smtClean="0"/>
              <a:t>Relatively wide wireless spectrum band</a:t>
            </a:r>
          </a:p>
          <a:p>
            <a:pPr lvl="1" eaLnBrk="1" hangingPunct="1"/>
            <a:r>
              <a:rPr lang="en-US" sz="1600" dirty="0" smtClean="0"/>
              <a:t>Higher throughputs than narrowband</a:t>
            </a:r>
          </a:p>
          <a:p>
            <a:pPr eaLnBrk="1" hangingPunct="1"/>
            <a:r>
              <a:rPr lang="en-US" sz="1600" dirty="0" smtClean="0"/>
              <a:t>Spread-spectrum</a:t>
            </a:r>
          </a:p>
          <a:p>
            <a:pPr lvl="1" eaLnBrk="1" hangingPunct="1"/>
            <a:r>
              <a:rPr lang="en-US" sz="1600" dirty="0" smtClean="0"/>
              <a:t>Multiple frequencies used to transmit signal</a:t>
            </a:r>
          </a:p>
          <a:p>
            <a:pPr lvl="1" eaLnBrk="1" hangingPunct="1"/>
            <a:r>
              <a:rPr lang="en-US" sz="1600" dirty="0" smtClean="0"/>
              <a:t>Offers </a:t>
            </a:r>
            <a:r>
              <a:rPr lang="en-US" sz="1600" dirty="0" smtClean="0"/>
              <a:t>security</a:t>
            </a:r>
          </a:p>
          <a:p>
            <a:pPr lvl="1" eaLnBrk="1" hangingPunct="1"/>
            <a:r>
              <a:rPr lang="vi-VN" sz="1600" dirty="0"/>
              <a:t>Thu hẹp</a:t>
            </a:r>
          </a:p>
          <a:p>
            <a:pPr lvl="1" eaLnBrk="1" hangingPunct="1"/>
            <a:r>
              <a:rPr lang="vi-VN" sz="1600" dirty="0"/>
              <a:t>Máy phát tập trung năng lượng tín hiệu ở tần số đơn, dải tần số rất nhỏ</a:t>
            </a:r>
          </a:p>
          <a:p>
            <a:pPr lvl="1" eaLnBrk="1" hangingPunct="1"/>
            <a:r>
              <a:rPr lang="vi-VN" sz="1600" dirty="0"/>
              <a:t>Băng thông rộng</a:t>
            </a:r>
          </a:p>
          <a:p>
            <a:pPr lvl="1" eaLnBrk="1" hangingPunct="1"/>
            <a:r>
              <a:rPr lang="vi-VN" sz="1600" dirty="0"/>
              <a:t>Dải phổ rộng không dây tương đối rộng</a:t>
            </a:r>
          </a:p>
          <a:p>
            <a:pPr lvl="1" eaLnBrk="1" hangingPunct="1"/>
            <a:r>
              <a:rPr lang="vi-VN" sz="1600" dirty="0"/>
              <a:t>Thông lượng cao hơn băng thông hẹp</a:t>
            </a:r>
          </a:p>
          <a:p>
            <a:pPr lvl="1" eaLnBrk="1" hangingPunct="1"/>
            <a:r>
              <a:rPr lang="vi-VN" sz="1600" dirty="0"/>
              <a:t>Trải phổ</a:t>
            </a:r>
          </a:p>
          <a:p>
            <a:pPr lvl="1" eaLnBrk="1" hangingPunct="1"/>
            <a:r>
              <a:rPr lang="vi-VN" sz="1600" dirty="0"/>
              <a:t>Nhiều tần số dùng để truyền tín hiệu</a:t>
            </a:r>
          </a:p>
          <a:p>
            <a:pPr lvl="1" eaLnBrk="1" hangingPunct="1"/>
            <a:r>
              <a:rPr lang="vi-VN" sz="1600" dirty="0"/>
              <a:t>Cung cấp bảo mật</a:t>
            </a:r>
            <a:endParaRPr lang="en-US" sz="1600" dirty="0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72891D-99B5-4E14-996A-AF1C10A2EED1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77200" cy="639762"/>
          </a:xfrm>
        </p:spPr>
        <p:txBody>
          <a:bodyPr/>
          <a:lstStyle/>
          <a:p>
            <a:pPr eaLnBrk="1" hangingPunct="1"/>
            <a:r>
              <a:rPr lang="en-US" sz="1800" dirty="0" smtClean="0"/>
              <a:t>Narrowband, Broadband, and </a:t>
            </a:r>
            <a:r>
              <a:rPr lang="en-US" sz="1800" dirty="0" smtClean="0"/>
              <a:t>Spread-Spectrum </a:t>
            </a:r>
            <a:r>
              <a:rPr lang="en-US" sz="1800" dirty="0" smtClean="0"/>
              <a:t>Signals (cont’d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vi-VN" sz="1800" dirty="0"/>
              <a:t>Tín hiệu băng rộng, băng thông rộng, và Spread-Spectrum (tiếp)</a:t>
            </a:r>
            <a:endParaRPr lang="en-US" sz="18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FHSS (frequency hopping spread spectrum)</a:t>
            </a:r>
          </a:p>
          <a:p>
            <a:pPr lvl="1" eaLnBrk="1" hangingPunct="1"/>
            <a:r>
              <a:rPr lang="en-US" sz="1600" dirty="0" smtClean="0"/>
              <a:t>Signal jumps between several different frequencies within band</a:t>
            </a:r>
          </a:p>
          <a:p>
            <a:pPr lvl="1" eaLnBrk="1" hangingPunct="1"/>
            <a:r>
              <a:rPr lang="en-US" sz="1600" dirty="0" smtClean="0"/>
              <a:t>Synchronization pattern known only to channel’s receiver, transmitter</a:t>
            </a:r>
          </a:p>
          <a:p>
            <a:pPr eaLnBrk="1" hangingPunct="1"/>
            <a:r>
              <a:rPr lang="en-US" sz="1600" dirty="0" smtClean="0"/>
              <a:t>DSSS (direct-sequence spread spectrum)</a:t>
            </a:r>
          </a:p>
          <a:p>
            <a:pPr lvl="1" eaLnBrk="1" hangingPunct="1"/>
            <a:r>
              <a:rPr lang="en-US" sz="1600" dirty="0" smtClean="0"/>
              <a:t>Signal’s bits distributed over entire frequency band at once</a:t>
            </a:r>
          </a:p>
          <a:p>
            <a:pPr lvl="1" eaLnBrk="1" hangingPunct="1"/>
            <a:r>
              <a:rPr lang="en-US" sz="1600" dirty="0" smtClean="0"/>
              <a:t>Each bit coded</a:t>
            </a:r>
          </a:p>
          <a:p>
            <a:pPr lvl="2" eaLnBrk="1" hangingPunct="1"/>
            <a:r>
              <a:rPr lang="en-US" sz="1600" dirty="0" smtClean="0"/>
              <a:t>Receiver reassembles original signal upon receiving </a:t>
            </a:r>
            <a:r>
              <a:rPr lang="en-US" sz="1600" dirty="0" smtClean="0"/>
              <a:t>bits</a:t>
            </a:r>
          </a:p>
          <a:p>
            <a:pPr lvl="2" eaLnBrk="1" hangingPunct="1"/>
            <a:r>
              <a:rPr lang="vi-VN" sz="1600" dirty="0"/>
              <a:t>FHSS (tần số lan truyền tần số)</a:t>
            </a:r>
          </a:p>
          <a:p>
            <a:pPr lvl="2" eaLnBrk="1" hangingPunct="1"/>
            <a:r>
              <a:rPr lang="vi-VN" sz="1600" dirty="0"/>
              <a:t>Tín hiệu nhảy giữa nhiều tần số khác nhau trong băng tần</a:t>
            </a:r>
          </a:p>
          <a:p>
            <a:pPr lvl="2" eaLnBrk="1" hangingPunct="1"/>
            <a:r>
              <a:rPr lang="vi-VN" sz="1600" dirty="0"/>
              <a:t>Mẫu đồng bộ hóa chỉ biết đối với máy thu, máy phát của kênh</a:t>
            </a:r>
          </a:p>
          <a:p>
            <a:pPr lvl="2" eaLnBrk="1" hangingPunct="1"/>
            <a:r>
              <a:rPr lang="vi-VN" sz="1600" dirty="0"/>
              <a:t>DSSS (dải phổ truyền trực tiếp)</a:t>
            </a:r>
          </a:p>
          <a:p>
            <a:pPr lvl="2" eaLnBrk="1" hangingPunct="1"/>
            <a:r>
              <a:rPr lang="vi-VN" sz="1600" dirty="0"/>
              <a:t>Các bit của tín hiệu phân phối trên toàn bộ dải tần số cùng một lúc</a:t>
            </a:r>
          </a:p>
          <a:p>
            <a:pPr lvl="2" eaLnBrk="1" hangingPunct="1"/>
            <a:r>
              <a:rPr lang="vi-VN" sz="1600" dirty="0"/>
              <a:t>Mỗi bit mã hoá</a:t>
            </a:r>
          </a:p>
          <a:p>
            <a:pPr lvl="2" eaLnBrk="1" hangingPunct="1"/>
            <a:r>
              <a:rPr lang="vi-VN" sz="1600" dirty="0"/>
              <a:t>Receiver lắp ráp tín hiệu ban đầu khi nhận các bit</a:t>
            </a:r>
          </a:p>
          <a:p>
            <a:pPr lvl="2" eaLnBrk="1" hangingPunct="1"/>
            <a:endParaRPr lang="en-US" sz="1600" dirty="0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F5E2FF-BAC6-485B-AD30-A9F81ECF3B75}" type="slidenum">
              <a:rPr lang="en-US"/>
              <a:pPr eaLnBrk="1" hangingPunct="1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716" y="5482227"/>
            <a:ext cx="519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8-4 FHSS (frequency hopping spread spectrum)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88716" y="57872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48" y="838200"/>
            <a:ext cx="4976813" cy="449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8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6632" y="5460563"/>
            <a:ext cx="4963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8-5 DSSS (direct sequence spread spectrum)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93248" y="57872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48" y="1094139"/>
            <a:ext cx="4595813" cy="433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5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8683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Fixed versus </a:t>
            </a:r>
            <a:r>
              <a:rPr lang="en-US" sz="2400" dirty="0" smtClean="0"/>
              <a:t>Mobile</a:t>
            </a:r>
            <a:br>
              <a:rPr lang="en-US" sz="2400" dirty="0" smtClean="0"/>
            </a:br>
            <a:r>
              <a:rPr lang="it-IT" sz="2400" dirty="0"/>
              <a:t>Cố định so với di động</a:t>
            </a:r>
            <a:endParaRPr lang="en-US" sz="24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Fixed communications wireless systems</a:t>
            </a:r>
          </a:p>
          <a:p>
            <a:pPr lvl="1" eaLnBrk="1" hangingPunct="1"/>
            <a:r>
              <a:rPr lang="en-US" sz="1600" dirty="0" smtClean="0"/>
              <a:t>Transmitter, receiver locations do not move</a:t>
            </a:r>
          </a:p>
          <a:p>
            <a:pPr lvl="1" eaLnBrk="1" hangingPunct="1"/>
            <a:r>
              <a:rPr lang="en-US" sz="1600" dirty="0" smtClean="0"/>
              <a:t>Transmitting antenna focuses energy directly toward receiving antenna</a:t>
            </a:r>
          </a:p>
          <a:p>
            <a:pPr lvl="2" eaLnBrk="1" hangingPunct="1"/>
            <a:r>
              <a:rPr lang="en-US" sz="1600" dirty="0" smtClean="0"/>
              <a:t>Point-to-point link results</a:t>
            </a:r>
          </a:p>
          <a:p>
            <a:pPr lvl="1" eaLnBrk="1" hangingPunct="1"/>
            <a:r>
              <a:rPr lang="en-US" sz="1600" dirty="0" smtClean="0"/>
              <a:t>Advantage</a:t>
            </a:r>
          </a:p>
          <a:p>
            <a:pPr lvl="2" eaLnBrk="1" hangingPunct="1"/>
            <a:r>
              <a:rPr lang="en-US" sz="1600" dirty="0" smtClean="0"/>
              <a:t>No wasted energy issuing signals</a:t>
            </a:r>
          </a:p>
          <a:p>
            <a:pPr lvl="2" eaLnBrk="1" hangingPunct="1"/>
            <a:r>
              <a:rPr lang="en-US" sz="1600" dirty="0" smtClean="0"/>
              <a:t>More energy used for signal itself</a:t>
            </a:r>
          </a:p>
          <a:p>
            <a:pPr eaLnBrk="1" hangingPunct="1"/>
            <a:r>
              <a:rPr lang="en-US" sz="1600" dirty="0" smtClean="0"/>
              <a:t>Mobile communications wireless systems</a:t>
            </a:r>
          </a:p>
          <a:p>
            <a:pPr lvl="1" eaLnBrk="1" hangingPunct="1"/>
            <a:r>
              <a:rPr lang="en-US" sz="1600" dirty="0" smtClean="0"/>
              <a:t>Receiver located anywhere within transmitter’s </a:t>
            </a:r>
            <a:r>
              <a:rPr lang="en-US" sz="1600" dirty="0" smtClean="0"/>
              <a:t>range</a:t>
            </a:r>
          </a:p>
          <a:p>
            <a:pPr lvl="1" eaLnBrk="1" hangingPunct="1"/>
            <a:r>
              <a:rPr lang="vi-VN" sz="1600" dirty="0"/>
              <a:t>Hệ thống không dây truyền thông cố định</a:t>
            </a:r>
          </a:p>
          <a:p>
            <a:pPr lvl="1" eaLnBrk="1" hangingPunct="1"/>
            <a:r>
              <a:rPr lang="vi-VN" sz="1600" dirty="0"/>
              <a:t>Máy phát, vị trí của máy thu không di chuyển</a:t>
            </a:r>
          </a:p>
          <a:p>
            <a:pPr lvl="1" eaLnBrk="1" hangingPunct="1"/>
            <a:r>
              <a:rPr lang="vi-VN" sz="1600" dirty="0"/>
              <a:t>Ăng-ten truyền trực tiếp tập trung năng lượng vào đầu nhận anten</a:t>
            </a:r>
          </a:p>
          <a:p>
            <a:pPr lvl="1" eaLnBrk="1" hangingPunct="1"/>
            <a:r>
              <a:rPr lang="vi-VN" sz="1600" dirty="0"/>
              <a:t>Kết quả liên kết điểm-điểm</a:t>
            </a:r>
          </a:p>
          <a:p>
            <a:pPr lvl="1" eaLnBrk="1" hangingPunct="1"/>
            <a:r>
              <a:rPr lang="vi-VN" sz="1600" dirty="0"/>
              <a:t>Lợi thế</a:t>
            </a:r>
          </a:p>
          <a:p>
            <a:pPr lvl="1" eaLnBrk="1" hangingPunct="1"/>
            <a:r>
              <a:rPr lang="vi-VN" sz="1600" dirty="0"/>
              <a:t>Không có tín hiệu phát thải năng lượng lãng phí</a:t>
            </a:r>
          </a:p>
          <a:p>
            <a:pPr lvl="1" eaLnBrk="1" hangingPunct="1"/>
            <a:r>
              <a:rPr lang="vi-VN" sz="1600" dirty="0"/>
              <a:t>Nhiều năng lượng được sử dụng cho chính tín hiệu</a:t>
            </a:r>
          </a:p>
          <a:p>
            <a:pPr lvl="1" eaLnBrk="1" hangingPunct="1"/>
            <a:r>
              <a:rPr lang="vi-VN" sz="1600" dirty="0"/>
              <a:t>Hệ thống không dây truyền thông di động</a:t>
            </a:r>
          </a:p>
          <a:p>
            <a:pPr lvl="1" eaLnBrk="1" hangingPunct="1"/>
            <a:r>
              <a:rPr lang="vi-VN" sz="1600" dirty="0"/>
              <a:t>Bộ thu nằm bất kỳ nơi nào trong dải của máy phát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9F7BF8-7D84-48F1-A97A-DCB42AFA4F7A}" type="slidenum">
              <a:rPr lang="en-US"/>
              <a:pPr eaLnBrk="1" hangingPunct="1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WLAN (Wireless LAN) </a:t>
            </a:r>
            <a:r>
              <a:rPr lang="en-US" sz="2000" dirty="0"/>
              <a:t>Architecture</a:t>
            </a:r>
            <a:br>
              <a:rPr lang="en-US" sz="2000" dirty="0"/>
            </a:b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WLAN (</a:t>
            </a:r>
            <a:r>
              <a:rPr lang="en-US" sz="2000" dirty="0" err="1"/>
              <a:t>Mạng</a:t>
            </a:r>
            <a:r>
              <a:rPr lang="en-US" sz="2000" dirty="0"/>
              <a:t> LAN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Ad hoc WLAN</a:t>
            </a:r>
          </a:p>
          <a:p>
            <a:pPr lvl="1" eaLnBrk="1" hangingPunct="1"/>
            <a:r>
              <a:rPr lang="en-US" sz="1600" dirty="0" smtClean="0"/>
              <a:t>Wireless nodes transmit directly to each other</a:t>
            </a:r>
          </a:p>
          <a:p>
            <a:pPr lvl="1" eaLnBrk="1" hangingPunct="1"/>
            <a:r>
              <a:rPr lang="en-US" sz="1600" dirty="0" smtClean="0"/>
              <a:t>Use wireless NICs </a:t>
            </a:r>
          </a:p>
          <a:p>
            <a:pPr lvl="2" eaLnBrk="1" hangingPunct="1"/>
            <a:r>
              <a:rPr lang="en-US" sz="1600" dirty="0" smtClean="0"/>
              <a:t>No intervening connectivity device</a:t>
            </a:r>
          </a:p>
          <a:p>
            <a:pPr lvl="1" eaLnBrk="1" hangingPunct="1"/>
            <a:r>
              <a:rPr lang="en-US" sz="1600" dirty="0" smtClean="0"/>
              <a:t>Poor performance</a:t>
            </a:r>
          </a:p>
          <a:p>
            <a:pPr lvl="2" eaLnBrk="1" hangingPunct="1"/>
            <a:r>
              <a:rPr lang="en-US" sz="1600" dirty="0" smtClean="0"/>
              <a:t>Many spread out users, obstacles block signals</a:t>
            </a:r>
          </a:p>
          <a:p>
            <a:pPr eaLnBrk="1" hangingPunct="1"/>
            <a:r>
              <a:rPr lang="en-US" sz="1600" dirty="0" smtClean="0"/>
              <a:t>Wireless access point (WAP)</a:t>
            </a:r>
          </a:p>
          <a:p>
            <a:pPr lvl="1" eaLnBrk="1" hangingPunct="1"/>
            <a:r>
              <a:rPr lang="en-US" sz="1600" dirty="0" smtClean="0"/>
              <a:t>Accepts wireless signals from multiple nodes</a:t>
            </a:r>
          </a:p>
          <a:p>
            <a:pPr lvl="2" eaLnBrk="1" hangingPunct="1"/>
            <a:r>
              <a:rPr lang="en-US" sz="1600" dirty="0" smtClean="0"/>
              <a:t>Retransmits signals to network</a:t>
            </a:r>
          </a:p>
          <a:p>
            <a:pPr lvl="1" eaLnBrk="1" hangingPunct="1"/>
            <a:r>
              <a:rPr lang="en-US" sz="1600" dirty="0" smtClean="0"/>
              <a:t>Base stations, wireless routers, wireless </a:t>
            </a:r>
            <a:r>
              <a:rPr lang="en-US" sz="1600" dirty="0" smtClean="0"/>
              <a:t>gateways</a:t>
            </a:r>
          </a:p>
          <a:p>
            <a:pPr lvl="1" eaLnBrk="1" hangingPunct="1"/>
            <a:r>
              <a:rPr lang="vi-VN" sz="1600" dirty="0"/>
              <a:t>Ad hoc WLAN</a:t>
            </a:r>
          </a:p>
          <a:p>
            <a:pPr lvl="1" eaLnBrk="1" hangingPunct="1"/>
            <a:r>
              <a:rPr lang="vi-VN" sz="1600" dirty="0"/>
              <a:t>Các nút không dây truyền trực tiếp với nhau</a:t>
            </a:r>
          </a:p>
          <a:p>
            <a:pPr lvl="1" eaLnBrk="1" hangingPunct="1"/>
            <a:r>
              <a:rPr lang="vi-VN" sz="1600" dirty="0"/>
              <a:t>Sử dụng NIC không dây</a:t>
            </a:r>
          </a:p>
          <a:p>
            <a:pPr lvl="1" eaLnBrk="1" hangingPunct="1"/>
            <a:r>
              <a:rPr lang="vi-VN" sz="1600" dirty="0"/>
              <a:t>Không có thiết bị kết nối can thiệp</a:t>
            </a:r>
          </a:p>
          <a:p>
            <a:pPr lvl="1" eaLnBrk="1" hangingPunct="1"/>
            <a:r>
              <a:rPr lang="vi-VN" sz="1600" dirty="0"/>
              <a:t>Hiệu suất kém</a:t>
            </a:r>
          </a:p>
          <a:p>
            <a:pPr lvl="1" eaLnBrk="1" hangingPunct="1"/>
            <a:r>
              <a:rPr lang="vi-VN" sz="1600" dirty="0"/>
              <a:t>Nhiều người lây lan ra, chướng ngại chặn tín hiệu</a:t>
            </a:r>
          </a:p>
          <a:p>
            <a:pPr lvl="1" eaLnBrk="1" hangingPunct="1"/>
            <a:r>
              <a:rPr lang="vi-VN" sz="1600" dirty="0"/>
              <a:t>Điểm truy cập không dây (WAP)</a:t>
            </a:r>
          </a:p>
          <a:p>
            <a:pPr lvl="1" eaLnBrk="1" hangingPunct="1"/>
            <a:r>
              <a:rPr lang="vi-VN" sz="1600" dirty="0"/>
              <a:t>Chấp nhận tín hiệu không dây từ nhiều nút</a:t>
            </a:r>
          </a:p>
          <a:p>
            <a:pPr lvl="1" eaLnBrk="1" hangingPunct="1"/>
            <a:r>
              <a:rPr lang="vi-VN" sz="1600" dirty="0"/>
              <a:t>Phát lại tín hiệu đến mạng</a:t>
            </a:r>
          </a:p>
          <a:p>
            <a:pPr lvl="1" eaLnBrk="1" hangingPunct="1"/>
            <a:r>
              <a:rPr lang="vi-VN" sz="1600" dirty="0"/>
              <a:t>Trạm cơ sở, bộ định tuyến không dây, cổng không dây</a:t>
            </a:r>
          </a:p>
          <a:p>
            <a:pPr lvl="1" eaLnBrk="1" hangingPunct="1"/>
            <a:endParaRPr lang="en-US" sz="1800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542B61-BCC1-4248-B4EE-030DDB54CBAB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  <a:br>
              <a:rPr lang="en-US" dirty="0"/>
            </a:b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 smtClean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how nodes exchange wireless signals</a:t>
            </a:r>
          </a:p>
          <a:p>
            <a:pPr eaLnBrk="1" hangingPunct="1"/>
            <a:r>
              <a:rPr lang="en-US" dirty="0" smtClean="0"/>
              <a:t>Identify potential obstacles to successful wireless transmission and their repercussions, such as interference and reflection</a:t>
            </a:r>
          </a:p>
          <a:p>
            <a:pPr eaLnBrk="1" hangingPunct="1"/>
            <a:r>
              <a:rPr lang="en-US" dirty="0" smtClean="0"/>
              <a:t>Understand WLAN (wireless LAN) </a:t>
            </a:r>
            <a:r>
              <a:rPr lang="en-US" dirty="0" smtClean="0"/>
              <a:t>architecture</a:t>
            </a:r>
          </a:p>
          <a:p>
            <a:pPr eaLnBrk="1" hangingPunct="1"/>
            <a:r>
              <a:rPr lang="vi-VN" dirty="0"/>
              <a:t>Giải thích cách các nút trao đổi tín hiệu không dây</a:t>
            </a:r>
          </a:p>
          <a:p>
            <a:pPr eaLnBrk="1" hangingPunct="1"/>
            <a:r>
              <a:rPr lang="vi-VN" dirty="0"/>
              <a:t>Xác định những trở ngại tiềm ẩn đối với truyền dẫn không dây thành công và những hậu quả của chúng, như nhiễu và phản xạ</a:t>
            </a:r>
          </a:p>
          <a:p>
            <a:pPr eaLnBrk="1" hangingPunct="1"/>
            <a:r>
              <a:rPr lang="vi-VN" dirty="0"/>
              <a:t>Hiểu kiến trúc WLAN (LAN không dây)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9AF4AA-D962-4855-96C3-6CC6EB40ED9E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944562"/>
          </a:xfrm>
        </p:spPr>
        <p:txBody>
          <a:bodyPr/>
          <a:lstStyle/>
          <a:p>
            <a:pPr eaLnBrk="1" hangingPunct="1"/>
            <a:r>
              <a:rPr lang="en-US" sz="1800" dirty="0" smtClean="0"/>
              <a:t>WLAN Architecture (cont’d</a:t>
            </a:r>
            <a:r>
              <a:rPr lang="en-US" sz="1800" dirty="0"/>
              <a:t>.)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WLAN (</a:t>
            </a:r>
            <a:r>
              <a:rPr lang="en-US" sz="1800" dirty="0" err="1"/>
              <a:t>tiếp</a:t>
            </a:r>
            <a:r>
              <a:rPr lang="en-US" sz="1800" dirty="0"/>
              <a:t>)</a:t>
            </a:r>
            <a:endParaRPr lang="en-US" sz="1800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Infrastructure WLAN</a:t>
            </a:r>
          </a:p>
          <a:p>
            <a:pPr lvl="1" eaLnBrk="1" hangingPunct="1"/>
            <a:r>
              <a:rPr lang="en-US" sz="1800" dirty="0" smtClean="0"/>
              <a:t>Stations communicate with access point</a:t>
            </a:r>
          </a:p>
          <a:p>
            <a:pPr lvl="2" eaLnBrk="1" hangingPunct="1"/>
            <a:r>
              <a:rPr lang="en-US" sz="1800" dirty="0" smtClean="0"/>
              <a:t>Not directly with each other</a:t>
            </a:r>
          </a:p>
          <a:p>
            <a:pPr lvl="1" eaLnBrk="1" hangingPunct="1"/>
            <a:r>
              <a:rPr lang="en-US" sz="1800" dirty="0" smtClean="0"/>
              <a:t>Access point requires sufficient power, strategic placement</a:t>
            </a:r>
          </a:p>
          <a:p>
            <a:pPr eaLnBrk="1" hangingPunct="1"/>
            <a:r>
              <a:rPr lang="en-US" sz="1800" dirty="0" smtClean="0"/>
              <a:t>WLAN may include several access points</a:t>
            </a:r>
          </a:p>
          <a:p>
            <a:pPr lvl="1" eaLnBrk="1" hangingPunct="1"/>
            <a:r>
              <a:rPr lang="en-US" sz="1800" dirty="0" smtClean="0"/>
              <a:t>Dependent upon number of stations</a:t>
            </a:r>
          </a:p>
          <a:p>
            <a:pPr lvl="1" eaLnBrk="1" hangingPunct="1"/>
            <a:r>
              <a:rPr lang="en-US" sz="1800" dirty="0" smtClean="0"/>
              <a:t>Maximum number varies: </a:t>
            </a:r>
            <a:r>
              <a:rPr lang="en-US" sz="1800" dirty="0" smtClean="0"/>
              <a:t>10-100</a:t>
            </a:r>
          </a:p>
          <a:p>
            <a:pPr eaLnBrk="1" hangingPunct="1"/>
            <a:r>
              <a:rPr lang="en-US" sz="1800" dirty="0"/>
              <a:t>Infrastructure WLAN</a:t>
            </a:r>
          </a:p>
          <a:p>
            <a:pPr lvl="1" eaLnBrk="1" hangingPunct="1"/>
            <a:r>
              <a:rPr lang="en-US" sz="1800" dirty="0"/>
              <a:t>Stations communicate with access point</a:t>
            </a:r>
          </a:p>
          <a:p>
            <a:pPr lvl="2" eaLnBrk="1" hangingPunct="1"/>
            <a:r>
              <a:rPr lang="en-US" sz="1800" dirty="0"/>
              <a:t>Not directly with each other</a:t>
            </a:r>
          </a:p>
          <a:p>
            <a:pPr lvl="1" eaLnBrk="1" hangingPunct="1"/>
            <a:r>
              <a:rPr lang="en-US" sz="1800" dirty="0"/>
              <a:t>Access point requires sufficient power, strategic placement</a:t>
            </a:r>
          </a:p>
          <a:p>
            <a:pPr eaLnBrk="1" hangingPunct="1"/>
            <a:r>
              <a:rPr lang="en-US" sz="1800" dirty="0"/>
              <a:t>WLAN may include several access points</a:t>
            </a:r>
          </a:p>
          <a:p>
            <a:pPr lvl="1" eaLnBrk="1" hangingPunct="1"/>
            <a:r>
              <a:rPr lang="en-US" sz="1800" dirty="0"/>
              <a:t>Dependent upon number of stations</a:t>
            </a:r>
          </a:p>
          <a:p>
            <a:pPr lvl="1" eaLnBrk="1" hangingPunct="1"/>
            <a:r>
              <a:rPr lang="en-US" sz="1800" dirty="0"/>
              <a:t>Maximum number varies: 10-100</a:t>
            </a:r>
          </a:p>
          <a:p>
            <a:pPr lvl="1" eaLnBrk="1" hangingPunct="1"/>
            <a:endParaRPr lang="en-US" sz="1800" dirty="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96F08-4058-435F-98F5-4A62608FFC8C}" type="slidenum">
              <a:rPr lang="en-US"/>
              <a:pPr eaLnBrk="1" hangingPunct="1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2795" y="5470352"/>
            <a:ext cx="3321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8-7 An infrastructure WLAN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21909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27" y="492826"/>
            <a:ext cx="4798751" cy="483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4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pPr eaLnBrk="1" hangingPunct="1"/>
            <a:r>
              <a:rPr lang="en-US" sz="2000" dirty="0"/>
              <a:t>WLAN Architecture (cont’d.)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WLAN (</a:t>
            </a:r>
            <a:r>
              <a:rPr lang="en-US" sz="2000" dirty="0" err="1"/>
              <a:t>tiếp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Mobile networking allows roaming wireless nodes</a:t>
            </a:r>
          </a:p>
          <a:p>
            <a:pPr lvl="1" eaLnBrk="1" hangingPunct="1"/>
            <a:r>
              <a:rPr lang="en-US" sz="1600" dirty="0" smtClean="0"/>
              <a:t>Range dependent upon wireless access method, equipment manufacturer, office environment</a:t>
            </a:r>
          </a:p>
          <a:p>
            <a:pPr lvl="2" eaLnBrk="1" hangingPunct="1"/>
            <a:r>
              <a:rPr lang="en-US" sz="1600" dirty="0" smtClean="0"/>
              <a:t>Access point range: 300 feet maximum</a:t>
            </a:r>
          </a:p>
          <a:p>
            <a:pPr eaLnBrk="1" hangingPunct="1"/>
            <a:r>
              <a:rPr lang="en-US" sz="1600" dirty="0" smtClean="0"/>
              <a:t>Can connect two separate LANs</a:t>
            </a:r>
          </a:p>
          <a:p>
            <a:pPr lvl="1" eaLnBrk="1" hangingPunct="1"/>
            <a:r>
              <a:rPr lang="en-US" sz="1600" dirty="0" smtClean="0"/>
              <a:t>Fixed link, directional antennas between two access points</a:t>
            </a:r>
          </a:p>
          <a:p>
            <a:pPr lvl="2" eaLnBrk="1" hangingPunct="1"/>
            <a:r>
              <a:rPr lang="en-US" sz="1600" dirty="0" smtClean="0"/>
              <a:t>Allows access points 1000 feet apart</a:t>
            </a:r>
          </a:p>
          <a:p>
            <a:pPr eaLnBrk="1" hangingPunct="1"/>
            <a:r>
              <a:rPr lang="en-US" sz="1600" dirty="0" smtClean="0"/>
              <a:t>Support for same protocols, operating systems as wired LANs</a:t>
            </a:r>
          </a:p>
          <a:p>
            <a:pPr lvl="1" eaLnBrk="1" hangingPunct="1"/>
            <a:r>
              <a:rPr lang="en-US" sz="1600" dirty="0" smtClean="0"/>
              <a:t>Ensures </a:t>
            </a:r>
            <a:r>
              <a:rPr lang="en-US" sz="1600" dirty="0" smtClean="0"/>
              <a:t>compatibility</a:t>
            </a:r>
          </a:p>
          <a:p>
            <a:pPr lvl="1" eaLnBrk="1" hangingPunct="1"/>
            <a:r>
              <a:rPr lang="vi-VN" sz="1600" dirty="0"/>
              <a:t>Mạng di động cho phép chuyển vùng các nút không dây</a:t>
            </a:r>
          </a:p>
          <a:p>
            <a:pPr lvl="1" eaLnBrk="1" hangingPunct="1"/>
            <a:r>
              <a:rPr lang="vi-VN" sz="1600" dirty="0"/>
              <a:t>Phạm vi phụ thuộc vào phương pháp truy cập không dây, nhà sản xuất thiết bị, môi trường văn phòng</a:t>
            </a:r>
          </a:p>
          <a:p>
            <a:pPr lvl="1" eaLnBrk="1" hangingPunct="1"/>
            <a:r>
              <a:rPr lang="vi-VN" sz="1600" dirty="0"/>
              <a:t>Phạm vi điểm truy cập: tối đa 300 bộ</a:t>
            </a:r>
          </a:p>
          <a:p>
            <a:pPr lvl="1" eaLnBrk="1" hangingPunct="1"/>
            <a:r>
              <a:rPr lang="vi-VN" sz="1600" dirty="0"/>
              <a:t>Có thể kết nối hai mạng LAN riêng biệt</a:t>
            </a:r>
          </a:p>
          <a:p>
            <a:pPr lvl="1" eaLnBrk="1" hangingPunct="1"/>
            <a:r>
              <a:rPr lang="vi-VN" sz="1600" dirty="0"/>
              <a:t>Cố định liên kết, ăng-ten định hướng giữa hai điểm truy cập</a:t>
            </a:r>
          </a:p>
          <a:p>
            <a:pPr lvl="1" eaLnBrk="1" hangingPunct="1"/>
            <a:r>
              <a:rPr lang="vi-VN" sz="1600" dirty="0"/>
              <a:t>Cho phép điểm truy cập cách nhau 1000 feet</a:t>
            </a:r>
          </a:p>
          <a:p>
            <a:pPr lvl="1" eaLnBrk="1" hangingPunct="1"/>
            <a:r>
              <a:rPr lang="vi-VN" sz="1600" dirty="0"/>
              <a:t>Hỗ trợ cho cùng một giao thức, hệ điều hành như mạng LA</a:t>
            </a:r>
            <a:r>
              <a:rPr lang="vi-VN" sz="1800" dirty="0"/>
              <a:t>N có dây</a:t>
            </a:r>
          </a:p>
          <a:p>
            <a:pPr lvl="1" eaLnBrk="1" hangingPunct="1"/>
            <a:r>
              <a:rPr lang="vi-VN" sz="1800" dirty="0"/>
              <a:t>Đảm bảo tính tương thích</a:t>
            </a:r>
          </a:p>
          <a:p>
            <a:pPr lvl="1" eaLnBrk="1" hangingPunct="1"/>
            <a:endParaRPr lang="en-US" sz="1800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9820FA-0A26-4E4A-A9AD-6C25B6CE8320}" type="slidenum">
              <a:rPr lang="en-US"/>
              <a:pPr eaLnBrk="1" hangingPunct="1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2795" y="5470352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8-8 Wireless LAN interconnection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21909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45563"/>
            <a:ext cx="6877050" cy="462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5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pPr eaLnBrk="1" hangingPunct="1"/>
            <a:r>
              <a:rPr lang="en-US" sz="1800" dirty="0" smtClean="0"/>
              <a:t>802.11 WLANs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Wireless technology standards</a:t>
            </a:r>
          </a:p>
          <a:p>
            <a:pPr lvl="1" eaLnBrk="1" hangingPunct="1"/>
            <a:r>
              <a:rPr lang="en-US" sz="1600" dirty="0" smtClean="0"/>
              <a:t>Describe unique functions</a:t>
            </a:r>
          </a:p>
          <a:p>
            <a:pPr lvl="2" eaLnBrk="1" hangingPunct="1"/>
            <a:r>
              <a:rPr lang="en-US" sz="1600" dirty="0" smtClean="0"/>
              <a:t>Physical and Data Link layers</a:t>
            </a:r>
          </a:p>
          <a:p>
            <a:pPr lvl="1" eaLnBrk="1" hangingPunct="1"/>
            <a:r>
              <a:rPr lang="en-US" sz="1600" dirty="0" smtClean="0"/>
              <a:t>Differences between standards</a:t>
            </a:r>
          </a:p>
          <a:p>
            <a:pPr lvl="2" eaLnBrk="1" hangingPunct="1"/>
            <a:r>
              <a:rPr lang="en-US" sz="1600" dirty="0" smtClean="0"/>
              <a:t>Specified signaling methods, geographic ranges, frequency usages</a:t>
            </a:r>
          </a:p>
          <a:p>
            <a:pPr lvl="1" eaLnBrk="1" hangingPunct="1"/>
            <a:r>
              <a:rPr lang="en-US" sz="1600" dirty="0" smtClean="0"/>
              <a:t>Most popular: developed by IEEE’s 802.11 committee</a:t>
            </a:r>
          </a:p>
          <a:p>
            <a:pPr eaLnBrk="1" hangingPunct="1"/>
            <a:r>
              <a:rPr lang="en-US" sz="1600" dirty="0" smtClean="0"/>
              <a:t>Notable Wi-Fi standards</a:t>
            </a:r>
          </a:p>
          <a:p>
            <a:pPr lvl="1" eaLnBrk="1" hangingPunct="1"/>
            <a:r>
              <a:rPr lang="en-US" sz="1600" dirty="0" smtClean="0"/>
              <a:t>802.11b, 802.11a, 802.11g, 802.11n</a:t>
            </a:r>
          </a:p>
          <a:p>
            <a:pPr lvl="1" eaLnBrk="1" hangingPunct="1"/>
            <a:r>
              <a:rPr lang="en-US" sz="1600" dirty="0" smtClean="0"/>
              <a:t>Share characteristics</a:t>
            </a:r>
          </a:p>
          <a:p>
            <a:pPr lvl="2" eaLnBrk="1" hangingPunct="1"/>
            <a:r>
              <a:rPr lang="en-US" sz="1600" dirty="0" smtClean="0"/>
              <a:t>Half-duplexing, access </a:t>
            </a:r>
            <a:r>
              <a:rPr lang="en-US" sz="1600" dirty="0" smtClean="0"/>
              <a:t>method</a:t>
            </a:r>
          </a:p>
          <a:p>
            <a:pPr lvl="2" eaLnBrk="1" hangingPunct="1"/>
            <a:r>
              <a:rPr lang="vi-VN" sz="1600" dirty="0"/>
              <a:t>Chuẩn công nghệ không dây</a:t>
            </a:r>
          </a:p>
          <a:p>
            <a:pPr lvl="2" eaLnBrk="1" hangingPunct="1"/>
            <a:r>
              <a:rPr lang="vi-VN" sz="1600" dirty="0"/>
              <a:t>Mô tả các chức năng độc đáo</a:t>
            </a:r>
          </a:p>
          <a:p>
            <a:pPr lvl="2" eaLnBrk="1" hangingPunct="1"/>
            <a:r>
              <a:rPr lang="vi-VN" sz="1600" dirty="0"/>
              <a:t>Các lớp Liên kết Vật lý và Dữ liệu</a:t>
            </a:r>
          </a:p>
          <a:p>
            <a:pPr lvl="2" eaLnBrk="1" hangingPunct="1"/>
            <a:r>
              <a:rPr lang="vi-VN" sz="1600" dirty="0"/>
              <a:t>Sự khác nhau giữa các tiêu chuẩn</a:t>
            </a:r>
          </a:p>
          <a:p>
            <a:pPr lvl="2" eaLnBrk="1" hangingPunct="1"/>
            <a:r>
              <a:rPr lang="vi-VN" sz="1600" dirty="0"/>
              <a:t>Phương pháp báo hiệu cụ thể, phạm vi địa lý, cách sử dụng tần số</a:t>
            </a:r>
          </a:p>
          <a:p>
            <a:pPr lvl="2" eaLnBrk="1" hangingPunct="1"/>
            <a:r>
              <a:rPr lang="vi-VN" sz="1600" dirty="0"/>
              <a:t>Phổ biến nhất: được phát triển bởi ủy ban 802.11 của IEEE</a:t>
            </a:r>
          </a:p>
          <a:p>
            <a:pPr lvl="2" eaLnBrk="1" hangingPunct="1"/>
            <a:r>
              <a:rPr lang="vi-VN" sz="1600" dirty="0"/>
              <a:t>Tiêu chuẩn Wi-Fi đáng chú ý</a:t>
            </a:r>
          </a:p>
          <a:p>
            <a:pPr lvl="2" eaLnBrk="1" hangingPunct="1"/>
            <a:r>
              <a:rPr lang="vi-VN" sz="1600" dirty="0"/>
              <a:t>802.11b, 802.11a, 802.11g, 802.11n</a:t>
            </a:r>
          </a:p>
          <a:p>
            <a:pPr lvl="2" eaLnBrk="1" hangingPunct="1"/>
            <a:r>
              <a:rPr lang="vi-VN" sz="1600" dirty="0"/>
              <a:t>Chia sẻ đặc điểm</a:t>
            </a:r>
          </a:p>
          <a:p>
            <a:pPr lvl="2" eaLnBrk="1" hangingPunct="1"/>
            <a:r>
              <a:rPr lang="vi-VN" sz="1600" dirty="0"/>
              <a:t>Half-duplexing, phương pháp truy cập</a:t>
            </a:r>
          </a:p>
          <a:p>
            <a:pPr lvl="2" eaLnBrk="1" hangingPunct="1"/>
            <a:endParaRPr lang="en-US" sz="1600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02F424-BECE-4499-BE91-C8F5516227AF}" type="slidenum">
              <a:rPr lang="en-US"/>
              <a:pPr eaLnBrk="1" hangingPunct="1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Access </a:t>
            </a:r>
            <a:r>
              <a:rPr lang="en-US" sz="2800" dirty="0" smtClean="0"/>
              <a:t>Method </a:t>
            </a:r>
            <a:r>
              <a:rPr lang="vi-VN" sz="2800" dirty="0"/>
              <a:t>Phương pháp truy cập</a:t>
            </a:r>
            <a:endParaRPr lang="en-US" sz="28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802.11 MAC services</a:t>
            </a:r>
          </a:p>
          <a:p>
            <a:pPr lvl="1" eaLnBrk="1" hangingPunct="1"/>
            <a:r>
              <a:rPr lang="en-US" sz="1600" dirty="0" smtClean="0"/>
              <a:t>Append 48-bit (6-byte) physical addresses to frame</a:t>
            </a:r>
          </a:p>
          <a:p>
            <a:pPr lvl="2" eaLnBrk="1" hangingPunct="1"/>
            <a:r>
              <a:rPr lang="en-US" sz="1600" dirty="0" smtClean="0"/>
              <a:t>Identifies source, destination</a:t>
            </a:r>
          </a:p>
          <a:p>
            <a:pPr eaLnBrk="1" hangingPunct="1"/>
            <a:r>
              <a:rPr lang="en-US" sz="1600" dirty="0" smtClean="0"/>
              <a:t>Same physical addressing scheme as 802.3</a:t>
            </a:r>
          </a:p>
          <a:p>
            <a:pPr lvl="1" eaLnBrk="1" hangingPunct="1"/>
            <a:r>
              <a:rPr lang="en-US" sz="1600" dirty="0" smtClean="0"/>
              <a:t>Allows easy combination</a:t>
            </a:r>
          </a:p>
          <a:p>
            <a:pPr eaLnBrk="1" hangingPunct="1"/>
            <a:r>
              <a:rPr lang="en-US" sz="1600" dirty="0" smtClean="0"/>
              <a:t>Wireless devices</a:t>
            </a:r>
          </a:p>
          <a:p>
            <a:pPr lvl="1" eaLnBrk="1" hangingPunct="1"/>
            <a:r>
              <a:rPr lang="en-US" sz="1600" dirty="0" smtClean="0"/>
              <a:t>Not designed to simultaneously transmit and receive</a:t>
            </a:r>
          </a:p>
          <a:p>
            <a:pPr lvl="1" eaLnBrk="1" hangingPunct="1"/>
            <a:r>
              <a:rPr lang="en-US" sz="1600" dirty="0" smtClean="0"/>
              <a:t>Cannot quickly detect collisions</a:t>
            </a:r>
          </a:p>
          <a:p>
            <a:pPr lvl="1" eaLnBrk="1" hangingPunct="1"/>
            <a:r>
              <a:rPr lang="en-US" sz="1600" dirty="0" smtClean="0"/>
              <a:t>Use different access </a:t>
            </a:r>
            <a:r>
              <a:rPr lang="en-US" sz="1600" dirty="0" smtClean="0"/>
              <a:t>method</a:t>
            </a:r>
          </a:p>
          <a:p>
            <a:pPr lvl="1" eaLnBrk="1" hangingPunct="1"/>
            <a:r>
              <a:rPr lang="vi-VN" sz="1600" dirty="0"/>
              <a:t>Dịch vụ MAC 802.11</a:t>
            </a:r>
          </a:p>
          <a:p>
            <a:pPr lvl="1" eaLnBrk="1" hangingPunct="1"/>
            <a:r>
              <a:rPr lang="vi-VN" sz="1600" dirty="0"/>
              <a:t>Nối thêm địa chỉ vật lý 48-bit (6 byte) vào khung</a:t>
            </a:r>
          </a:p>
          <a:p>
            <a:pPr lvl="1" eaLnBrk="1" hangingPunct="1"/>
            <a:r>
              <a:rPr lang="vi-VN" sz="1600" dirty="0"/>
              <a:t>Xác định nguồn, điểm đến</a:t>
            </a:r>
          </a:p>
          <a:p>
            <a:pPr lvl="1" eaLnBrk="1" hangingPunct="1"/>
            <a:r>
              <a:rPr lang="vi-VN" sz="1600" dirty="0"/>
              <a:t>Cùng một sơ đồ địa chỉ vật lý như 802.3</a:t>
            </a:r>
          </a:p>
          <a:p>
            <a:pPr lvl="1" eaLnBrk="1" hangingPunct="1"/>
            <a:r>
              <a:rPr lang="vi-VN" sz="1600" dirty="0"/>
              <a:t>Cho phép kết hợp dễ dàng</a:t>
            </a:r>
          </a:p>
          <a:p>
            <a:pPr lvl="1" eaLnBrk="1" hangingPunct="1"/>
            <a:r>
              <a:rPr lang="vi-VN" sz="1600" dirty="0"/>
              <a:t>Thiết bị không dây</a:t>
            </a:r>
          </a:p>
          <a:p>
            <a:pPr lvl="1" eaLnBrk="1" hangingPunct="1"/>
            <a:r>
              <a:rPr lang="vi-VN" sz="1600" dirty="0"/>
              <a:t>Không được thiết kế để truyền và nhận đồng thời</a:t>
            </a:r>
          </a:p>
          <a:p>
            <a:pPr lvl="1" eaLnBrk="1" hangingPunct="1"/>
            <a:r>
              <a:rPr lang="vi-VN" sz="1600" dirty="0"/>
              <a:t>Không thể nhanh chóng phát hiện va chạm</a:t>
            </a:r>
          </a:p>
          <a:p>
            <a:pPr lvl="1" eaLnBrk="1" hangingPunct="1"/>
            <a:r>
              <a:rPr lang="vi-VN" sz="1600" dirty="0"/>
              <a:t>Sử dụng phương pháp truy cập khác</a:t>
            </a:r>
            <a:endParaRPr lang="en-US" sz="1600" dirty="0" smtClean="0"/>
          </a:p>
          <a:p>
            <a:pPr lvl="1" eaLnBrk="1" hangingPunct="1"/>
            <a:endParaRPr lang="en-US" sz="1800" dirty="0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3D09CC-45E5-4ECF-99DC-5A6C0CE6FA54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8683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Access Method (cont’d.)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66119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CSMA/CA (Carrier Sense Multiple Access with Collision Avoidance)</a:t>
            </a:r>
          </a:p>
          <a:p>
            <a:pPr lvl="1" eaLnBrk="1" hangingPunct="1"/>
            <a:r>
              <a:rPr lang="en-US" sz="1600" dirty="0" smtClean="0"/>
              <a:t>Minimizes collision potential</a:t>
            </a:r>
          </a:p>
          <a:p>
            <a:pPr lvl="1" eaLnBrk="1" hangingPunct="1"/>
            <a:r>
              <a:rPr lang="en-US" sz="1600" dirty="0" smtClean="0"/>
              <a:t>Uses ACK packets to verify every transmission</a:t>
            </a:r>
          </a:p>
          <a:p>
            <a:pPr lvl="2" eaLnBrk="1" hangingPunct="1"/>
            <a:r>
              <a:rPr lang="en-US" sz="1600" dirty="0" smtClean="0"/>
              <a:t>Requires more overhead than 802.3</a:t>
            </a:r>
          </a:p>
          <a:p>
            <a:pPr lvl="2" eaLnBrk="1" hangingPunct="1"/>
            <a:r>
              <a:rPr lang="en-US" sz="1600" dirty="0" smtClean="0"/>
              <a:t>Real throughput less than theoretical maximum</a:t>
            </a:r>
          </a:p>
          <a:p>
            <a:pPr eaLnBrk="1" hangingPunct="1"/>
            <a:r>
              <a:rPr lang="en-US" sz="1600" dirty="0" smtClean="0"/>
              <a:t>RTS/CTS (Request to Send/Clear to Send) protocol</a:t>
            </a:r>
          </a:p>
          <a:p>
            <a:pPr lvl="1" eaLnBrk="1" hangingPunct="1"/>
            <a:r>
              <a:rPr lang="en-US" sz="1600" dirty="0" smtClean="0"/>
              <a:t>Optional</a:t>
            </a:r>
          </a:p>
          <a:p>
            <a:pPr lvl="1" eaLnBrk="1" hangingPunct="1"/>
            <a:r>
              <a:rPr lang="en-US" sz="1600" dirty="0" smtClean="0"/>
              <a:t>Ensures packets not inhibited by other transmissions</a:t>
            </a:r>
          </a:p>
          <a:p>
            <a:pPr lvl="1" eaLnBrk="1" hangingPunct="1"/>
            <a:r>
              <a:rPr lang="en-US" sz="1600" dirty="0" smtClean="0"/>
              <a:t>Efficient for large transmission packets</a:t>
            </a:r>
          </a:p>
          <a:p>
            <a:pPr lvl="1" eaLnBrk="1" hangingPunct="1"/>
            <a:r>
              <a:rPr lang="en-US" sz="1600" dirty="0" smtClean="0"/>
              <a:t>Further decreases overall 802.11 </a:t>
            </a:r>
            <a:r>
              <a:rPr lang="en-US" sz="1600" dirty="0" smtClean="0"/>
              <a:t>efficiency</a:t>
            </a:r>
          </a:p>
          <a:p>
            <a:pPr lvl="1" eaLnBrk="1" hangingPunct="1"/>
            <a:r>
              <a:rPr lang="vi-VN" sz="1600" dirty="0"/>
              <a:t>CSMA / CA (Người vận chuyển cảm nhận đa truy cập với Tránh sự va chạm)</a:t>
            </a:r>
          </a:p>
          <a:p>
            <a:pPr lvl="1" eaLnBrk="1" hangingPunct="1"/>
            <a:r>
              <a:rPr lang="vi-VN" sz="1600" dirty="0"/>
              <a:t>Giảm thiểu khả năng va chạm</a:t>
            </a:r>
          </a:p>
          <a:p>
            <a:pPr lvl="1" eaLnBrk="1" hangingPunct="1"/>
            <a:r>
              <a:rPr lang="vi-VN" sz="1600" dirty="0"/>
              <a:t>Sử dụng gói tin ACK để xác minh mọi lần truyền</a:t>
            </a:r>
          </a:p>
          <a:p>
            <a:pPr lvl="1" eaLnBrk="1" hangingPunct="1"/>
            <a:r>
              <a:rPr lang="vi-VN" sz="1600" dirty="0"/>
              <a:t>Cần nhiều chi phí hơn 802.3</a:t>
            </a:r>
          </a:p>
          <a:p>
            <a:pPr lvl="1" eaLnBrk="1" hangingPunct="1"/>
            <a:r>
              <a:rPr lang="vi-VN" sz="1600" dirty="0"/>
              <a:t>Thông lượng thực ít hơn lý thuyết tối đa</a:t>
            </a:r>
          </a:p>
          <a:p>
            <a:pPr lvl="1" eaLnBrk="1" hangingPunct="1"/>
            <a:r>
              <a:rPr lang="vi-VN" sz="1600" dirty="0"/>
              <a:t>Giao thức RTS / CTS (Yêu cầu Gửi / Xóa để Gửi)</a:t>
            </a:r>
          </a:p>
          <a:p>
            <a:pPr lvl="1" eaLnBrk="1" hangingPunct="1"/>
            <a:r>
              <a:rPr lang="vi-VN" sz="1600" dirty="0"/>
              <a:t>Không bắt buộc</a:t>
            </a:r>
          </a:p>
          <a:p>
            <a:pPr lvl="1" eaLnBrk="1" hangingPunct="1"/>
            <a:r>
              <a:rPr lang="vi-VN" sz="1600" dirty="0"/>
              <a:t>Đảm bảo các gói tin không bị ức chế bởi các truyền khác</a:t>
            </a:r>
          </a:p>
          <a:p>
            <a:pPr lvl="1" eaLnBrk="1" hangingPunct="1"/>
            <a:r>
              <a:rPr lang="vi-VN" sz="1600" dirty="0"/>
              <a:t>Hiệu quả cho các gói tin truyền lớn</a:t>
            </a:r>
          </a:p>
          <a:p>
            <a:pPr lvl="1" eaLnBrk="1" hangingPunct="1"/>
            <a:r>
              <a:rPr lang="vi-VN" sz="1600" dirty="0"/>
              <a:t>Giảm hiệu quả tổng thể 802.11</a:t>
            </a:r>
            <a:endParaRPr lang="en-US" sz="1600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CE785A-987A-4560-9E96-0813B6C25B3E}" type="slidenum">
              <a:rPr lang="en-US"/>
              <a:pPr eaLnBrk="1" hangingPunct="1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199" y="4876800"/>
            <a:ext cx="7208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8-9 CSMA/CA (Carrier Sense Multiple Access with Collision Avoidance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18199" y="521931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55579" cy="276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pPr eaLnBrk="1" hangingPunct="1"/>
            <a:r>
              <a:rPr lang="en-US" sz="2400" dirty="0"/>
              <a:t>Association </a:t>
            </a:r>
            <a:r>
              <a:rPr lang="en-US" sz="2400" dirty="0" err="1"/>
              <a:t>Hiệp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endParaRPr lang="en-US" sz="2400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Packet exchanged between computer and access point</a:t>
            </a:r>
          </a:p>
          <a:p>
            <a:pPr lvl="1" eaLnBrk="1" hangingPunct="1"/>
            <a:r>
              <a:rPr lang="en-US" sz="1600" dirty="0" smtClean="0"/>
              <a:t>Gain Internet access</a:t>
            </a:r>
          </a:p>
          <a:p>
            <a:pPr eaLnBrk="1" hangingPunct="1"/>
            <a:r>
              <a:rPr lang="en-US" sz="1600" dirty="0" smtClean="0"/>
              <a:t>Scanning</a:t>
            </a:r>
          </a:p>
          <a:p>
            <a:pPr lvl="1" eaLnBrk="1" hangingPunct="1"/>
            <a:r>
              <a:rPr lang="en-US" sz="1600" dirty="0" smtClean="0"/>
              <a:t>Surveys surroundings for access point</a:t>
            </a:r>
          </a:p>
          <a:p>
            <a:pPr lvl="1" eaLnBrk="1" hangingPunct="1"/>
            <a:r>
              <a:rPr lang="en-US" sz="1600" dirty="0" smtClean="0"/>
              <a:t>Active scanning transmits special frame</a:t>
            </a:r>
          </a:p>
          <a:p>
            <a:pPr lvl="2" eaLnBrk="1" hangingPunct="1"/>
            <a:r>
              <a:rPr lang="en-US" sz="1600" dirty="0" smtClean="0"/>
              <a:t>Probe</a:t>
            </a:r>
          </a:p>
          <a:p>
            <a:pPr lvl="1" eaLnBrk="1" hangingPunct="1"/>
            <a:r>
              <a:rPr lang="en-US" sz="1600" dirty="0" smtClean="0"/>
              <a:t>Passive scanning listens for special signal</a:t>
            </a:r>
          </a:p>
          <a:p>
            <a:pPr lvl="2" eaLnBrk="1" hangingPunct="1"/>
            <a:r>
              <a:rPr lang="en-US" sz="1600" dirty="0" smtClean="0"/>
              <a:t>Beacon </a:t>
            </a:r>
            <a:r>
              <a:rPr lang="en-US" sz="1600" dirty="0" smtClean="0"/>
              <a:t>fame</a:t>
            </a:r>
          </a:p>
          <a:p>
            <a:pPr lvl="2" eaLnBrk="1" hangingPunct="1"/>
            <a:r>
              <a:rPr lang="vi-VN" sz="1600" dirty="0"/>
              <a:t>Gói trao đổi giữa máy tính và điểm truy cập</a:t>
            </a:r>
          </a:p>
          <a:p>
            <a:pPr lvl="2" eaLnBrk="1" hangingPunct="1"/>
            <a:r>
              <a:rPr lang="vi-VN" sz="1600" dirty="0"/>
              <a:t>Truy cập Internet</a:t>
            </a:r>
          </a:p>
          <a:p>
            <a:pPr lvl="2" eaLnBrk="1" hangingPunct="1"/>
            <a:r>
              <a:rPr lang="vi-VN" sz="1600" dirty="0"/>
              <a:t>Quét</a:t>
            </a:r>
          </a:p>
          <a:p>
            <a:pPr lvl="2" eaLnBrk="1" hangingPunct="1"/>
            <a:r>
              <a:rPr lang="vi-VN" sz="1600" dirty="0"/>
              <a:t>Khảo sát môi trường xung quanh cho điểm truy cập</a:t>
            </a:r>
          </a:p>
          <a:p>
            <a:pPr lvl="2" eaLnBrk="1" hangingPunct="1"/>
            <a:r>
              <a:rPr lang="vi-VN" sz="1600" dirty="0"/>
              <a:t>Quét chủ động truyền khung đặc biệt</a:t>
            </a:r>
          </a:p>
          <a:p>
            <a:pPr lvl="2" eaLnBrk="1" hangingPunct="1"/>
            <a:r>
              <a:rPr lang="vi-VN" sz="1600" dirty="0"/>
              <a:t>Thăm dò</a:t>
            </a:r>
          </a:p>
          <a:p>
            <a:pPr lvl="2" eaLnBrk="1" hangingPunct="1"/>
            <a:r>
              <a:rPr lang="vi-VN" sz="1600" dirty="0"/>
              <a:t>Quét thụ động lắng nghe tín hiệu đặc biệt</a:t>
            </a:r>
          </a:p>
          <a:p>
            <a:pPr lvl="2" eaLnBrk="1" hangingPunct="1"/>
            <a:r>
              <a:rPr lang="vi-VN" sz="1600" dirty="0"/>
              <a:t>Beacon nổi tiếng</a:t>
            </a:r>
            <a:endParaRPr lang="en-US" sz="16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DA7FC-12C4-40E6-A6D4-5C312D0396AD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2951"/>
            <a:ext cx="7391400" cy="652849"/>
          </a:xfrm>
        </p:spPr>
        <p:txBody>
          <a:bodyPr/>
          <a:lstStyle/>
          <a:p>
            <a:pPr eaLnBrk="1" hangingPunct="1"/>
            <a:r>
              <a:rPr lang="en-US" sz="2000" dirty="0"/>
              <a:t>Association </a:t>
            </a:r>
            <a:r>
              <a:rPr lang="en-US" sz="2000" dirty="0" err="1"/>
              <a:t>Hiệp</a:t>
            </a:r>
            <a:r>
              <a:rPr lang="en-US" sz="2000" dirty="0"/>
              <a:t> </a:t>
            </a:r>
            <a:r>
              <a:rPr lang="en-US" sz="2000" dirty="0" err="1" smtClean="0"/>
              <a:t>hội</a:t>
            </a:r>
            <a:r>
              <a:rPr lang="en-US" sz="2000" dirty="0" smtClean="0"/>
              <a:t> </a:t>
            </a:r>
            <a:r>
              <a:rPr lang="en-US" sz="2000" dirty="0" err="1" smtClean="0"/>
              <a:t>tiep</a:t>
            </a:r>
            <a:endParaRPr lang="en-US" sz="2000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SSID (service set identifier)</a:t>
            </a:r>
          </a:p>
          <a:p>
            <a:pPr lvl="1" eaLnBrk="1" hangingPunct="1"/>
            <a:r>
              <a:rPr lang="en-US" sz="1600" dirty="0" smtClean="0"/>
              <a:t>Unique character string identifying access point</a:t>
            </a:r>
          </a:p>
          <a:p>
            <a:pPr lvl="2" eaLnBrk="1" hangingPunct="1"/>
            <a:r>
              <a:rPr lang="en-US" sz="1600" dirty="0" smtClean="0"/>
              <a:t>In beacon frame information</a:t>
            </a:r>
          </a:p>
          <a:p>
            <a:pPr lvl="1" eaLnBrk="1" hangingPunct="1"/>
            <a:r>
              <a:rPr lang="en-US" sz="1600" dirty="0" smtClean="0"/>
              <a:t>Configured in access point</a:t>
            </a:r>
          </a:p>
          <a:p>
            <a:pPr lvl="1" eaLnBrk="1" hangingPunct="1"/>
            <a:r>
              <a:rPr lang="en-US" sz="1600" dirty="0" smtClean="0"/>
              <a:t>Better security, easier network management</a:t>
            </a:r>
          </a:p>
          <a:p>
            <a:pPr eaLnBrk="1" hangingPunct="1"/>
            <a:r>
              <a:rPr lang="en-US" sz="1600" dirty="0" smtClean="0"/>
              <a:t>BSS (basic service set)</a:t>
            </a:r>
          </a:p>
          <a:p>
            <a:pPr lvl="1" eaLnBrk="1" hangingPunct="1"/>
            <a:r>
              <a:rPr lang="en-US" sz="1600" dirty="0" smtClean="0"/>
              <a:t>Station groups sharing access point </a:t>
            </a:r>
          </a:p>
          <a:p>
            <a:pPr lvl="1" eaLnBrk="1" hangingPunct="1"/>
            <a:r>
              <a:rPr lang="en-US" sz="1600" dirty="0" smtClean="0"/>
              <a:t>BSSID (basic service set identifier)</a:t>
            </a:r>
          </a:p>
          <a:p>
            <a:pPr lvl="2" eaLnBrk="1" hangingPunct="1"/>
            <a:r>
              <a:rPr lang="en-US" sz="1600" dirty="0" smtClean="0"/>
              <a:t>Station group identifier</a:t>
            </a:r>
          </a:p>
          <a:p>
            <a:pPr lvl="2" eaLnBrk="1" hangingPunct="1"/>
            <a:r>
              <a:rPr lang="vi-VN" sz="1600" dirty="0"/>
              <a:t>SSID (định danh bộ dịch vụ)</a:t>
            </a:r>
          </a:p>
          <a:p>
            <a:pPr lvl="2" eaLnBrk="1" hangingPunct="1"/>
            <a:r>
              <a:rPr lang="vi-VN" sz="1600" dirty="0"/>
              <a:t>Chuỗi ký tự duy nhất xác định điểm truy cập</a:t>
            </a:r>
          </a:p>
          <a:p>
            <a:pPr lvl="2" eaLnBrk="1" hangingPunct="1"/>
            <a:r>
              <a:rPr lang="vi-VN" sz="1600" dirty="0"/>
              <a:t>Trong thông tin khung cảnh báo</a:t>
            </a:r>
          </a:p>
          <a:p>
            <a:pPr lvl="2" eaLnBrk="1" hangingPunct="1"/>
            <a:r>
              <a:rPr lang="vi-VN" sz="1600" dirty="0"/>
              <a:t>Được cấu hình trong điểm truy cập</a:t>
            </a:r>
          </a:p>
          <a:p>
            <a:pPr lvl="2" eaLnBrk="1" hangingPunct="1"/>
            <a:r>
              <a:rPr lang="vi-VN" sz="1600" dirty="0"/>
              <a:t>An ninh tốt hơn, quản lý mạng dễ dàng hơn</a:t>
            </a:r>
          </a:p>
          <a:p>
            <a:pPr lvl="2" eaLnBrk="1" hangingPunct="1"/>
            <a:r>
              <a:rPr lang="vi-VN" sz="1600" dirty="0"/>
              <a:t>BSS (bộ dịch vụ cơ bản)</a:t>
            </a:r>
          </a:p>
          <a:p>
            <a:pPr lvl="2" eaLnBrk="1" hangingPunct="1"/>
            <a:r>
              <a:rPr lang="vi-VN" sz="1600" dirty="0"/>
              <a:t>Các nhóm trạm chia sẻ điểm truy cập</a:t>
            </a:r>
          </a:p>
          <a:p>
            <a:pPr lvl="2" eaLnBrk="1" hangingPunct="1"/>
            <a:r>
              <a:rPr lang="vi-VN" sz="1600" dirty="0"/>
              <a:t>BSSID (định danh bộ dịch vụ cơ bản)</a:t>
            </a:r>
          </a:p>
          <a:p>
            <a:pPr lvl="2" eaLnBrk="1" hangingPunct="1"/>
            <a:r>
              <a:rPr lang="vi-VN" sz="1600" dirty="0"/>
              <a:t>Định danh nhóm trạm</a:t>
            </a:r>
            <a:endParaRPr lang="en-US" sz="1600" dirty="0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95D19D-5382-4FCE-B551-DA1C17B0FD23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(cont’d</a:t>
            </a:r>
            <a:r>
              <a:rPr lang="en-US" dirty="0"/>
              <a:t>.)</a:t>
            </a:r>
            <a:br>
              <a:rPr lang="en-US" dirty="0"/>
            </a:b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Specify the characteristics of popular WLAN transmission methods, including 802.11 a/b/g/n</a:t>
            </a:r>
          </a:p>
          <a:p>
            <a:r>
              <a:rPr lang="en-US" sz="2000" dirty="0" smtClean="0"/>
              <a:t>Install and configure wireless access points and their clients </a:t>
            </a:r>
          </a:p>
          <a:p>
            <a:r>
              <a:rPr lang="en-US" sz="2000" dirty="0" smtClean="0"/>
              <a:t>Describe wireless WAN technologies, including 802.16 (WiMAX), HSPA+, LTE, and satellite </a:t>
            </a:r>
            <a:r>
              <a:rPr lang="en-US" sz="2000" dirty="0" smtClean="0"/>
              <a:t>communications</a:t>
            </a:r>
          </a:p>
          <a:p>
            <a:r>
              <a:rPr lang="vi-VN" sz="2000" dirty="0"/>
              <a:t>Chỉ định các đặc tính của các phương thức truyền dẫn WLAN phổ biến, bao gồm 802.11 a / b / g / n</a:t>
            </a:r>
          </a:p>
          <a:p>
            <a:r>
              <a:rPr lang="vi-VN" sz="2000" dirty="0"/>
              <a:t>Cài đặt và cấu hình các điểm truy cập không dây và các khách hàng của họ</a:t>
            </a:r>
          </a:p>
          <a:p>
            <a:r>
              <a:rPr lang="vi-VN" sz="2000" dirty="0"/>
              <a:t>Mô tả các công nghệ WAN không dây, bao gồm 802.16 (WiMAX), HSPA +, LTE và truyền thông vệ tinh</a:t>
            </a:r>
            <a:endParaRPr lang="en-US" sz="2000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</a:t>
            </a:r>
            <a:r>
              <a:rPr lang="en-US" dirty="0"/>
              <a:t>,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104935-ABDA-40F6-BBED-08381005FF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6397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Association </a:t>
            </a:r>
            <a:r>
              <a:rPr lang="en-US" sz="2400" dirty="0" err="1" smtClean="0"/>
              <a:t>Hiệp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tiep</a:t>
            </a:r>
            <a:endParaRPr lang="en-US" sz="24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ESS (extended service set)</a:t>
            </a:r>
          </a:p>
          <a:p>
            <a:pPr lvl="1" eaLnBrk="1" hangingPunct="1"/>
            <a:r>
              <a:rPr lang="en-US" sz="1600" dirty="0" smtClean="0"/>
              <a:t>Access point group connecting same LAN</a:t>
            </a:r>
          </a:p>
          <a:p>
            <a:pPr lvl="2" eaLnBrk="1" hangingPunct="1"/>
            <a:r>
              <a:rPr lang="en-US" sz="1600" dirty="0" smtClean="0"/>
              <a:t>Share ESSID (extended service set identifier)</a:t>
            </a:r>
          </a:p>
          <a:p>
            <a:pPr lvl="1" eaLnBrk="1" hangingPunct="1"/>
            <a:r>
              <a:rPr lang="en-US" sz="1600" dirty="0" smtClean="0"/>
              <a:t>Allows roaming</a:t>
            </a:r>
          </a:p>
          <a:p>
            <a:pPr lvl="2" eaLnBrk="1" hangingPunct="1"/>
            <a:r>
              <a:rPr lang="en-US" sz="1600" dirty="0" smtClean="0"/>
              <a:t>Station moving from one BSS to another without losing connectivity</a:t>
            </a:r>
          </a:p>
          <a:p>
            <a:pPr eaLnBrk="1" hangingPunct="1"/>
            <a:r>
              <a:rPr lang="en-US" sz="1600" dirty="0" smtClean="0"/>
              <a:t>Several access points detected</a:t>
            </a:r>
          </a:p>
          <a:p>
            <a:pPr lvl="1" eaLnBrk="1" hangingPunct="1"/>
            <a:r>
              <a:rPr lang="en-US" sz="1600" dirty="0" smtClean="0"/>
              <a:t>Select strongest signal, lowest error rate</a:t>
            </a:r>
          </a:p>
          <a:p>
            <a:pPr lvl="1" eaLnBrk="1" hangingPunct="1"/>
            <a:r>
              <a:rPr lang="en-US" sz="1600" dirty="0" smtClean="0"/>
              <a:t>Poses security risk</a:t>
            </a:r>
          </a:p>
          <a:p>
            <a:pPr lvl="2" eaLnBrk="1" hangingPunct="1"/>
            <a:r>
              <a:rPr lang="en-US" sz="1600" dirty="0" smtClean="0"/>
              <a:t>Powerful, rogue access </a:t>
            </a:r>
            <a:r>
              <a:rPr lang="en-US" sz="1600" dirty="0" smtClean="0"/>
              <a:t>point</a:t>
            </a:r>
          </a:p>
          <a:p>
            <a:pPr lvl="2" eaLnBrk="1" hangingPunct="1"/>
            <a:r>
              <a:rPr lang="vi-VN" sz="1600" dirty="0"/>
              <a:t>ESS (bộ dịch vụ mở rộng)</a:t>
            </a:r>
          </a:p>
          <a:p>
            <a:pPr lvl="2" eaLnBrk="1" hangingPunct="1"/>
            <a:r>
              <a:rPr lang="vi-VN" sz="1600" dirty="0"/>
              <a:t>Nhóm điểm truy cập kết nối cùng một mạng LAN</a:t>
            </a:r>
          </a:p>
          <a:p>
            <a:pPr lvl="2" eaLnBrk="1" hangingPunct="1"/>
            <a:r>
              <a:rPr lang="vi-VN" sz="1600" dirty="0"/>
              <a:t>Chia sẻ ESSID (định danh bộ dịch vụ mở rộng)</a:t>
            </a:r>
          </a:p>
          <a:p>
            <a:pPr lvl="2" eaLnBrk="1" hangingPunct="1"/>
            <a:r>
              <a:rPr lang="vi-VN" sz="1600" dirty="0"/>
              <a:t>Cho phép chuyển vùng</a:t>
            </a:r>
          </a:p>
          <a:p>
            <a:pPr lvl="2" eaLnBrk="1" hangingPunct="1"/>
            <a:r>
              <a:rPr lang="vi-VN" sz="1600" dirty="0"/>
              <a:t>Trạm chuyển từ một BSS sang một kênh khác mà không mất kết nối</a:t>
            </a:r>
          </a:p>
          <a:p>
            <a:pPr lvl="2" eaLnBrk="1" hangingPunct="1"/>
            <a:r>
              <a:rPr lang="vi-VN" sz="1600" dirty="0"/>
              <a:t>Đã phát hiện một số điểm truy cập</a:t>
            </a:r>
          </a:p>
          <a:p>
            <a:pPr lvl="2" eaLnBrk="1" hangingPunct="1"/>
            <a:r>
              <a:rPr lang="vi-VN" sz="1600" dirty="0"/>
              <a:t>Chọn tín hiệu mạnh nhất, tỷ lệ lỗi thấp nhất</a:t>
            </a:r>
          </a:p>
          <a:p>
            <a:pPr lvl="2" eaLnBrk="1" hangingPunct="1"/>
            <a:r>
              <a:rPr lang="vi-VN" sz="1600" dirty="0"/>
              <a:t>Nguy cơ bảo mật</a:t>
            </a:r>
          </a:p>
          <a:p>
            <a:pPr lvl="2" eaLnBrk="1" hangingPunct="1"/>
            <a:r>
              <a:rPr lang="vi-VN" sz="1600" dirty="0"/>
              <a:t>Mạnh mẽ, rogue điểm truy cập</a:t>
            </a:r>
            <a:endParaRPr lang="en-US" sz="1600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A2E55B-0A88-4951-B98C-15593611CF3E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0390" y="5320038"/>
            <a:ext cx="3831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8-10 A network with a single BSS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6388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9600"/>
            <a:ext cx="4670432" cy="462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5646609"/>
            <a:ext cx="541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8-11 A network with multiple BSSs forming an ESS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57351" y="5961445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334"/>
            <a:ext cx="5576992" cy="527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487362"/>
          </a:xfrm>
        </p:spPr>
        <p:txBody>
          <a:bodyPr/>
          <a:lstStyle/>
          <a:p>
            <a:pPr eaLnBrk="1" hangingPunct="1"/>
            <a:r>
              <a:rPr lang="en-US" sz="2000" dirty="0"/>
              <a:t>Association </a:t>
            </a:r>
            <a:r>
              <a:rPr lang="en-US" sz="2000" dirty="0" err="1"/>
              <a:t>Hiệp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tiep</a:t>
            </a:r>
            <a:endParaRPr lang="en-US" sz="20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ESS with several authorized access points</a:t>
            </a:r>
          </a:p>
          <a:p>
            <a:pPr lvl="1" eaLnBrk="1" hangingPunct="1"/>
            <a:r>
              <a:rPr lang="en-US" sz="1600" dirty="0" smtClean="0"/>
              <a:t>Must allow station association with any access point</a:t>
            </a:r>
          </a:p>
          <a:p>
            <a:pPr lvl="2" eaLnBrk="1" hangingPunct="1"/>
            <a:r>
              <a:rPr lang="en-US" sz="1600" dirty="0" smtClean="0"/>
              <a:t>While maintaining network connectivity</a:t>
            </a:r>
          </a:p>
          <a:p>
            <a:pPr eaLnBrk="1" hangingPunct="1"/>
            <a:r>
              <a:rPr lang="en-US" sz="1600" dirty="0" smtClean="0"/>
              <a:t>Reassociation</a:t>
            </a:r>
          </a:p>
          <a:p>
            <a:pPr lvl="1" eaLnBrk="1" hangingPunct="1"/>
            <a:r>
              <a:rPr lang="en-US" sz="1600" dirty="0" smtClean="0"/>
              <a:t>Mobile user moves from one access point’s range into another’s range</a:t>
            </a:r>
          </a:p>
          <a:p>
            <a:pPr lvl="1" eaLnBrk="1" hangingPunct="1"/>
            <a:r>
              <a:rPr lang="en-US" sz="1600" dirty="0" smtClean="0"/>
              <a:t>Occurs by simply moving; high error rate</a:t>
            </a:r>
          </a:p>
          <a:p>
            <a:pPr eaLnBrk="1" hangingPunct="1"/>
            <a:r>
              <a:rPr lang="en-US" sz="1600" dirty="0" smtClean="0"/>
              <a:t>Stations’ scanning feature</a:t>
            </a:r>
          </a:p>
          <a:p>
            <a:pPr lvl="1" eaLnBrk="1" hangingPunct="1"/>
            <a:r>
              <a:rPr lang="en-US" sz="1600" dirty="0" smtClean="0"/>
              <a:t>Used to automatically balance transmission loads</a:t>
            </a:r>
          </a:p>
          <a:p>
            <a:pPr lvl="2" eaLnBrk="1" hangingPunct="1"/>
            <a:r>
              <a:rPr lang="en-US" sz="1600" dirty="0" smtClean="0"/>
              <a:t>Between access </a:t>
            </a:r>
            <a:r>
              <a:rPr lang="en-US" sz="1600" dirty="0" smtClean="0"/>
              <a:t>points</a:t>
            </a:r>
          </a:p>
          <a:p>
            <a:pPr lvl="2" eaLnBrk="1" hangingPunct="1"/>
            <a:r>
              <a:rPr lang="vi-VN" sz="1600" dirty="0" smtClean="0"/>
              <a:t>ESS </a:t>
            </a:r>
            <a:r>
              <a:rPr lang="vi-VN" sz="1600" dirty="0"/>
              <a:t>với một số điểm truy cập được ủy quyền</a:t>
            </a:r>
          </a:p>
          <a:p>
            <a:pPr lvl="2" eaLnBrk="1" hangingPunct="1"/>
            <a:r>
              <a:rPr lang="vi-VN" sz="1600" dirty="0"/>
              <a:t>Phải cho phép liên kết trạm với bất kỳ điểm truy cập nào</a:t>
            </a:r>
          </a:p>
          <a:p>
            <a:pPr lvl="2" eaLnBrk="1" hangingPunct="1"/>
            <a:r>
              <a:rPr lang="vi-VN" sz="1600" dirty="0"/>
              <a:t>Mặc dù vẫn duy trì kết nối mạng</a:t>
            </a:r>
          </a:p>
          <a:p>
            <a:pPr lvl="2" eaLnBrk="1" hangingPunct="1"/>
            <a:r>
              <a:rPr lang="vi-VN" sz="1600" dirty="0"/>
              <a:t>Sắp xếp lại</a:t>
            </a:r>
          </a:p>
          <a:p>
            <a:pPr lvl="2" eaLnBrk="1" hangingPunct="1"/>
            <a:r>
              <a:rPr lang="vi-VN" sz="1600" dirty="0"/>
              <a:t>Người dùng di động di chuyển từ một phạm vi điểm truy cập vào phạm vi của một người khác</a:t>
            </a:r>
          </a:p>
          <a:p>
            <a:pPr lvl="2" eaLnBrk="1" hangingPunct="1"/>
            <a:r>
              <a:rPr lang="vi-VN" sz="1600" dirty="0"/>
              <a:t>Xảy ra bằng cách di chuyển đơn giản; Tỷ lệ lỗi cao</a:t>
            </a:r>
          </a:p>
          <a:p>
            <a:pPr lvl="2" eaLnBrk="1" hangingPunct="1"/>
            <a:r>
              <a:rPr lang="vi-VN" sz="1600" dirty="0"/>
              <a:t>Tính năng quét của các trạm</a:t>
            </a:r>
          </a:p>
          <a:p>
            <a:pPr lvl="2" eaLnBrk="1" hangingPunct="1"/>
            <a:r>
              <a:rPr lang="vi-VN" sz="1600" dirty="0"/>
              <a:t>Được sử dụng để cân bằng tải tự động</a:t>
            </a:r>
          </a:p>
          <a:p>
            <a:pPr lvl="2" eaLnBrk="1" hangingPunct="1"/>
            <a:r>
              <a:rPr lang="vi-VN" sz="1600" dirty="0"/>
              <a:t>Giữa các điểm truy cập</a:t>
            </a:r>
          </a:p>
          <a:p>
            <a:pPr lvl="2" eaLnBrk="1" hangingPunct="1"/>
            <a:endParaRPr lang="en-US" sz="1600" dirty="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3CF262-2741-407F-BB29-3C2B865D47D1}" type="slidenum">
              <a:rPr lang="en-US"/>
              <a:pPr eaLnBrk="1" hangingPunct="1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059"/>
            <a:ext cx="8229600" cy="1143000"/>
          </a:xfrm>
        </p:spPr>
        <p:txBody>
          <a:bodyPr/>
          <a:lstStyle/>
          <a:p>
            <a:pPr eaLnBrk="1" hangingPunct="1"/>
            <a:r>
              <a:rPr lang="en-US" sz="2000" dirty="0"/>
              <a:t>Frames </a:t>
            </a:r>
            <a:r>
              <a:rPr lang="en-US" sz="2000" dirty="0" err="1"/>
              <a:t>Khung</a:t>
            </a:r>
            <a:endParaRPr lang="en-US" sz="2000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802.11 networks overhead</a:t>
            </a:r>
          </a:p>
          <a:p>
            <a:pPr lvl="1" eaLnBrk="1" hangingPunct="1"/>
            <a:r>
              <a:rPr lang="en-US" sz="1600" dirty="0" smtClean="0"/>
              <a:t>ACKs, probes, and beacons</a:t>
            </a:r>
          </a:p>
          <a:p>
            <a:pPr eaLnBrk="1" hangingPunct="1"/>
            <a:r>
              <a:rPr lang="en-US" sz="1600" dirty="0" smtClean="0"/>
              <a:t>802.11 specifies MAC sublayer frame type</a:t>
            </a:r>
          </a:p>
          <a:p>
            <a:pPr eaLnBrk="1" hangingPunct="1"/>
            <a:r>
              <a:rPr lang="en-US" sz="1600" dirty="0" smtClean="0"/>
              <a:t>Multiple frame type groups</a:t>
            </a:r>
          </a:p>
          <a:p>
            <a:pPr lvl="1" eaLnBrk="1" hangingPunct="1"/>
            <a:r>
              <a:rPr lang="en-US" sz="1600" dirty="0" smtClean="0"/>
              <a:t>Control: medium access and </a:t>
            </a:r>
            <a:r>
              <a:rPr lang="en-US" sz="1600" dirty="0"/>
              <a:t>data </a:t>
            </a:r>
            <a:r>
              <a:rPr lang="en-US" sz="1600" dirty="0" smtClean="0"/>
              <a:t>delivery</a:t>
            </a:r>
          </a:p>
          <a:p>
            <a:pPr lvl="2" eaLnBrk="1" hangingPunct="1"/>
            <a:r>
              <a:rPr lang="en-US" sz="1600" dirty="0" smtClean="0"/>
              <a:t>ACK </a:t>
            </a:r>
            <a:r>
              <a:rPr lang="en-US" sz="1600" dirty="0"/>
              <a:t>and RTS/CTS </a:t>
            </a:r>
            <a:r>
              <a:rPr lang="en-US" sz="1600" dirty="0" smtClean="0"/>
              <a:t>frames</a:t>
            </a:r>
          </a:p>
          <a:p>
            <a:pPr lvl="1" eaLnBrk="1" hangingPunct="1"/>
            <a:r>
              <a:rPr lang="en-US" sz="1600" dirty="0" smtClean="0"/>
              <a:t>Management: association and reassociation</a:t>
            </a:r>
          </a:p>
          <a:p>
            <a:pPr lvl="1" eaLnBrk="1" hangingPunct="1"/>
            <a:r>
              <a:rPr lang="en-US" sz="1600" dirty="0" smtClean="0"/>
              <a:t>Data: carry data sent between </a:t>
            </a:r>
            <a:r>
              <a:rPr lang="en-US" sz="1600" dirty="0" smtClean="0"/>
              <a:t>stations</a:t>
            </a:r>
          </a:p>
          <a:p>
            <a:pPr lvl="1" eaLnBrk="1" hangingPunct="1"/>
            <a:r>
              <a:rPr lang="vi-VN" sz="1600" dirty="0"/>
              <a:t>802.11 mạng trên không</a:t>
            </a:r>
          </a:p>
          <a:p>
            <a:pPr lvl="1" eaLnBrk="1" hangingPunct="1"/>
            <a:r>
              <a:rPr lang="vi-VN" sz="1600" dirty="0"/>
              <a:t>ACK, đầu dò, và beacon</a:t>
            </a:r>
          </a:p>
          <a:p>
            <a:pPr lvl="1" eaLnBrk="1" hangingPunct="1"/>
            <a:r>
              <a:rPr lang="vi-VN" sz="1600" dirty="0"/>
              <a:t>802.11 xác định loại khung lớp con MAC sublayer</a:t>
            </a:r>
          </a:p>
          <a:p>
            <a:pPr lvl="1" eaLnBrk="1" hangingPunct="1"/>
            <a:r>
              <a:rPr lang="vi-VN" sz="1600" dirty="0"/>
              <a:t>Nhiều nhóm kiểu khung</a:t>
            </a:r>
          </a:p>
          <a:p>
            <a:pPr lvl="1" eaLnBrk="1" hangingPunct="1"/>
            <a:r>
              <a:rPr lang="vi-VN" sz="1600" dirty="0"/>
              <a:t>Kiểm soát: truy cập trung bình và phân phối dữ liệu</a:t>
            </a:r>
          </a:p>
          <a:p>
            <a:pPr lvl="1" eaLnBrk="1" hangingPunct="1"/>
            <a:r>
              <a:rPr lang="vi-VN" sz="1600" dirty="0"/>
              <a:t>Khung ACK và RTS / CTS</a:t>
            </a:r>
          </a:p>
          <a:p>
            <a:pPr lvl="1" eaLnBrk="1" hangingPunct="1"/>
            <a:r>
              <a:rPr lang="vi-VN" sz="1600" dirty="0"/>
              <a:t>Quản lý: hiệp hội và tái kết hợp</a:t>
            </a:r>
          </a:p>
          <a:p>
            <a:pPr lvl="1" eaLnBrk="1" hangingPunct="1"/>
            <a:r>
              <a:rPr lang="vi-VN" sz="1600" dirty="0"/>
              <a:t>Dữ liệu: mang dữ liệu được gửi giữa các trạm</a:t>
            </a:r>
            <a:endParaRPr lang="en-US" sz="1600" dirty="0" smtClean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9100EC-9ECA-44FA-982A-87CA7227B29D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153" y="5230239"/>
            <a:ext cx="7302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8-12 Basic 802.11 data frame compared with an 802.3 (Ethernet) frame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58883" y="553368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3" y="838200"/>
            <a:ext cx="7896225" cy="392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Frames (cont’d</a:t>
            </a:r>
            <a:r>
              <a:rPr lang="en-US" sz="2000" dirty="0" smtClean="0"/>
              <a:t>.</a:t>
            </a:r>
            <a:r>
              <a:rPr lang="en-US" dirty="0" smtClean="0"/>
              <a:t>)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tiep</a:t>
            </a:r>
            <a:endParaRPr lang="en-US" dirty="0" smtClean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802.11 data frame overhead</a:t>
            </a:r>
          </a:p>
          <a:p>
            <a:pPr lvl="1" eaLnBrk="1" hangingPunct="1"/>
            <a:r>
              <a:rPr lang="en-US" sz="1600" dirty="0" smtClean="0"/>
              <a:t>Four address fields</a:t>
            </a:r>
          </a:p>
          <a:p>
            <a:pPr lvl="2" eaLnBrk="1" hangingPunct="1"/>
            <a:r>
              <a:rPr lang="en-US" sz="1600" dirty="0" smtClean="0"/>
              <a:t>Source address, transmitter address, receiver address, and destination address</a:t>
            </a:r>
          </a:p>
          <a:p>
            <a:pPr lvl="1" eaLnBrk="1" hangingPunct="1"/>
            <a:r>
              <a:rPr lang="en-US" sz="1600" dirty="0" smtClean="0"/>
              <a:t>Sequence Control field</a:t>
            </a:r>
          </a:p>
          <a:p>
            <a:pPr lvl="2" eaLnBrk="1" hangingPunct="1"/>
            <a:r>
              <a:rPr lang="en-US" sz="1600" dirty="0" smtClean="0"/>
              <a:t>How large packet fragmented</a:t>
            </a:r>
          </a:p>
          <a:p>
            <a:pPr lvl="1" eaLnBrk="1" hangingPunct="1"/>
            <a:r>
              <a:rPr lang="en-US" sz="1600" dirty="0" smtClean="0"/>
              <a:t>Frame Control field</a:t>
            </a:r>
          </a:p>
          <a:p>
            <a:pPr eaLnBrk="1" hangingPunct="1"/>
            <a:r>
              <a:rPr lang="en-US" sz="1600" dirty="0" smtClean="0"/>
              <a:t>Wi-Fi share MAC sublayer characteristics</a:t>
            </a:r>
          </a:p>
          <a:p>
            <a:pPr eaLnBrk="1" hangingPunct="1"/>
            <a:r>
              <a:rPr lang="en-US" sz="1600" dirty="0" smtClean="0"/>
              <a:t>Wi-Fi differ in modulation methods, frequency usage, and </a:t>
            </a:r>
            <a:r>
              <a:rPr lang="en-US" sz="1600" dirty="0" smtClean="0"/>
              <a:t>range</a:t>
            </a:r>
          </a:p>
          <a:p>
            <a:pPr eaLnBrk="1" hangingPunct="1"/>
            <a:r>
              <a:rPr lang="vi-VN" sz="1600" dirty="0"/>
              <a:t>Khung dữ liệu 802.11 trên không</a:t>
            </a:r>
          </a:p>
          <a:p>
            <a:pPr eaLnBrk="1" hangingPunct="1"/>
            <a:r>
              <a:rPr lang="vi-VN" sz="1600" dirty="0"/>
              <a:t>Bốn trường địa chỉ</a:t>
            </a:r>
          </a:p>
          <a:p>
            <a:pPr eaLnBrk="1" hangingPunct="1"/>
            <a:r>
              <a:rPr lang="vi-VN" sz="1600" dirty="0"/>
              <a:t>Địa chỉ nguồn, địa chỉ máy phát, địa chỉ nhận và địa chỉ đích</a:t>
            </a:r>
          </a:p>
          <a:p>
            <a:pPr eaLnBrk="1" hangingPunct="1"/>
            <a:r>
              <a:rPr lang="vi-VN" sz="1600" dirty="0"/>
              <a:t>Trường điều khiển trình tự</a:t>
            </a:r>
          </a:p>
          <a:p>
            <a:pPr eaLnBrk="1" hangingPunct="1"/>
            <a:r>
              <a:rPr lang="vi-VN" sz="1600" dirty="0"/>
              <a:t>Làm thế nào gói lớn bị phân mảnh</a:t>
            </a:r>
          </a:p>
          <a:p>
            <a:pPr eaLnBrk="1" hangingPunct="1"/>
            <a:r>
              <a:rPr lang="vi-VN" sz="1600" dirty="0"/>
              <a:t>Trường Khung Kiểm soát</a:t>
            </a:r>
          </a:p>
          <a:p>
            <a:pPr eaLnBrk="1" hangingPunct="1"/>
            <a:r>
              <a:rPr lang="vi-VN" sz="1600" dirty="0"/>
              <a:t>Wi-Fi chia sẻ đặc tính lớp con lớp MAC</a:t>
            </a:r>
          </a:p>
          <a:p>
            <a:pPr eaLnBrk="1" hangingPunct="1"/>
            <a:r>
              <a:rPr lang="vi-VN" sz="1600" dirty="0"/>
              <a:t>Wi-Fi khác nhau về các phương pháp điều chế, tần suất sử dụng và phạm vi</a:t>
            </a:r>
          </a:p>
          <a:p>
            <a:pPr eaLnBrk="1" hangingPunct="1"/>
            <a:endParaRPr lang="en-US" sz="1600" dirty="0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F3A117-449C-4171-B511-0AE91C2B044C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802.11b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69556" y="759941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2.4-GHz band</a:t>
            </a:r>
          </a:p>
          <a:p>
            <a:pPr lvl="1" eaLnBrk="1" hangingPunct="1"/>
            <a:r>
              <a:rPr lang="en-US" sz="1600" dirty="0" smtClean="0"/>
              <a:t>Separated into 22-MHz channels</a:t>
            </a:r>
          </a:p>
          <a:p>
            <a:pPr eaLnBrk="1" hangingPunct="1"/>
            <a:r>
              <a:rPr lang="en-US" sz="1600" dirty="0" smtClean="0"/>
              <a:t>Throughput</a:t>
            </a:r>
          </a:p>
          <a:p>
            <a:pPr lvl="1" eaLnBrk="1" hangingPunct="1"/>
            <a:r>
              <a:rPr lang="en-US" sz="1600" dirty="0" smtClean="0"/>
              <a:t>11-Mbps theoretical</a:t>
            </a:r>
          </a:p>
          <a:p>
            <a:pPr lvl="1" eaLnBrk="1" hangingPunct="1"/>
            <a:r>
              <a:rPr lang="en-US" sz="1600" dirty="0" smtClean="0"/>
              <a:t>5-Mbps actual</a:t>
            </a:r>
          </a:p>
          <a:p>
            <a:pPr eaLnBrk="1" hangingPunct="1"/>
            <a:r>
              <a:rPr lang="en-US" sz="1600" dirty="0" smtClean="0"/>
              <a:t>100 meters node limit</a:t>
            </a:r>
          </a:p>
          <a:p>
            <a:pPr eaLnBrk="1" hangingPunct="1"/>
            <a:r>
              <a:rPr lang="en-US" sz="1600" dirty="0" smtClean="0"/>
              <a:t>Oldest, least expensive</a:t>
            </a:r>
          </a:p>
          <a:p>
            <a:pPr eaLnBrk="1" hangingPunct="1"/>
            <a:r>
              <a:rPr lang="en-US" sz="1600" dirty="0" smtClean="0"/>
              <a:t>Being replaced by </a:t>
            </a:r>
            <a:r>
              <a:rPr lang="en-US" sz="1600" dirty="0" smtClean="0"/>
              <a:t>802.11g</a:t>
            </a:r>
          </a:p>
          <a:p>
            <a:pPr eaLnBrk="1" hangingPunct="1"/>
            <a:r>
              <a:rPr lang="vi-VN" sz="1600" dirty="0"/>
              <a:t>Dải 2,4 GHz</a:t>
            </a:r>
          </a:p>
          <a:p>
            <a:pPr eaLnBrk="1" hangingPunct="1"/>
            <a:r>
              <a:rPr lang="vi-VN" sz="1600" dirty="0"/>
              <a:t>Tách thành kênh 22 MHz</a:t>
            </a:r>
          </a:p>
          <a:p>
            <a:pPr eaLnBrk="1" hangingPunct="1"/>
            <a:r>
              <a:rPr lang="vi-VN" sz="1600" dirty="0"/>
              <a:t>Thông lượng</a:t>
            </a:r>
          </a:p>
          <a:p>
            <a:pPr eaLnBrk="1" hangingPunct="1"/>
            <a:r>
              <a:rPr lang="vi-VN" sz="1600" dirty="0"/>
              <a:t>Lý thuyết 11-Mbps</a:t>
            </a:r>
          </a:p>
          <a:p>
            <a:pPr eaLnBrk="1" hangingPunct="1"/>
            <a:r>
              <a:rPr lang="vi-VN" sz="1600" dirty="0"/>
              <a:t>Tốc độ 5 Mb / giây</a:t>
            </a:r>
          </a:p>
          <a:p>
            <a:pPr eaLnBrk="1" hangingPunct="1"/>
            <a:r>
              <a:rPr lang="vi-VN" sz="1600" dirty="0"/>
              <a:t>Giới hạn nút 100 mét</a:t>
            </a:r>
          </a:p>
          <a:p>
            <a:pPr eaLnBrk="1" hangingPunct="1"/>
            <a:r>
              <a:rPr lang="vi-VN" sz="1600" dirty="0"/>
              <a:t>Cũ nhất, ít tốn kém nhất</a:t>
            </a:r>
          </a:p>
          <a:p>
            <a:pPr eaLnBrk="1" hangingPunct="1"/>
            <a:r>
              <a:rPr lang="vi-VN" sz="1600" dirty="0"/>
              <a:t>Được thay thế bằng 802.11g</a:t>
            </a:r>
            <a:endParaRPr lang="en-US" sz="1600" dirty="0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D8D4E7-28F4-4EB2-948F-7AFD41619493}" type="slidenum">
              <a:rPr lang="en-US"/>
              <a:pPr eaLnBrk="1" hangingPunct="1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Released after 802.11b</a:t>
            </a:r>
          </a:p>
          <a:p>
            <a:pPr eaLnBrk="1" hangingPunct="1"/>
            <a:r>
              <a:rPr lang="en-US" sz="1600" dirty="0" smtClean="0"/>
              <a:t>5-GHz band</a:t>
            </a:r>
          </a:p>
          <a:p>
            <a:pPr lvl="1" eaLnBrk="1" hangingPunct="1"/>
            <a:r>
              <a:rPr lang="en-US" sz="1600" dirty="0" smtClean="0"/>
              <a:t>Not congested like 2.4-GHz band</a:t>
            </a:r>
          </a:p>
          <a:p>
            <a:pPr lvl="2" eaLnBrk="1" hangingPunct="1"/>
            <a:r>
              <a:rPr lang="en-US" sz="1600" dirty="0" smtClean="0"/>
              <a:t>Lower interference, requires more transmit power</a:t>
            </a:r>
          </a:p>
          <a:p>
            <a:pPr eaLnBrk="1" hangingPunct="1"/>
            <a:r>
              <a:rPr lang="en-US" sz="1600" dirty="0" smtClean="0"/>
              <a:t>Throughput</a:t>
            </a:r>
          </a:p>
          <a:p>
            <a:pPr lvl="1" eaLnBrk="1" hangingPunct="1"/>
            <a:r>
              <a:rPr lang="en-US" sz="1600" dirty="0" smtClean="0"/>
              <a:t>54 Mbps theoretical</a:t>
            </a:r>
          </a:p>
          <a:p>
            <a:pPr lvl="1" eaLnBrk="1" hangingPunct="1"/>
            <a:r>
              <a:rPr lang="en-US" sz="1600" dirty="0" smtClean="0"/>
              <a:t>11 and 18 Mbps effective</a:t>
            </a:r>
          </a:p>
          <a:p>
            <a:pPr eaLnBrk="1" hangingPunct="1"/>
            <a:r>
              <a:rPr lang="en-US" sz="1600" dirty="0" smtClean="0"/>
              <a:t>20 meter node limit</a:t>
            </a:r>
          </a:p>
          <a:p>
            <a:pPr eaLnBrk="1" hangingPunct="1"/>
            <a:r>
              <a:rPr lang="en-US" sz="1600" dirty="0" smtClean="0"/>
              <a:t>Requires additional access points</a:t>
            </a:r>
          </a:p>
          <a:p>
            <a:pPr eaLnBrk="1" hangingPunct="1"/>
            <a:r>
              <a:rPr lang="en-US" sz="1600" dirty="0" smtClean="0"/>
              <a:t>Rarely </a:t>
            </a:r>
            <a:r>
              <a:rPr lang="en-US" sz="1600" dirty="0" smtClean="0"/>
              <a:t>preferred</a:t>
            </a:r>
          </a:p>
          <a:p>
            <a:pPr eaLnBrk="1" hangingPunct="1"/>
            <a:r>
              <a:rPr lang="vi-VN" sz="1600" dirty="0"/>
              <a:t>Được phát hành sau khi chuẩn 802.11b</a:t>
            </a:r>
          </a:p>
          <a:p>
            <a:pPr eaLnBrk="1" hangingPunct="1"/>
            <a:r>
              <a:rPr lang="vi-VN" sz="1600" dirty="0"/>
              <a:t>Băng tần 5GHz</a:t>
            </a:r>
          </a:p>
          <a:p>
            <a:pPr eaLnBrk="1" hangingPunct="1"/>
            <a:r>
              <a:rPr lang="vi-VN" sz="1600" dirty="0"/>
              <a:t>Không bị tắc nghẽn như băng tần 2,4 GHz</a:t>
            </a:r>
          </a:p>
          <a:p>
            <a:pPr eaLnBrk="1" hangingPunct="1"/>
            <a:r>
              <a:rPr lang="vi-VN" sz="1600" dirty="0"/>
              <a:t>Nhiễu thấp hơn, đòi hỏi nhiều công suất phát hơn</a:t>
            </a:r>
          </a:p>
          <a:p>
            <a:pPr eaLnBrk="1" hangingPunct="1"/>
            <a:r>
              <a:rPr lang="vi-VN" sz="1600" dirty="0"/>
              <a:t>Thông lượng</a:t>
            </a:r>
          </a:p>
          <a:p>
            <a:pPr eaLnBrk="1" hangingPunct="1"/>
            <a:r>
              <a:rPr lang="vi-VN" sz="1600" dirty="0"/>
              <a:t>54 Mbps lý thuyết</a:t>
            </a:r>
          </a:p>
          <a:p>
            <a:pPr eaLnBrk="1" hangingPunct="1"/>
            <a:r>
              <a:rPr lang="vi-VN" sz="1600" dirty="0"/>
              <a:t>Hiệu quả 11 và 18 Mbps</a:t>
            </a:r>
          </a:p>
          <a:p>
            <a:pPr eaLnBrk="1" hangingPunct="1"/>
            <a:r>
              <a:rPr lang="vi-VN" sz="1600" dirty="0"/>
              <a:t>Giới hạn nút 20m</a:t>
            </a:r>
          </a:p>
          <a:p>
            <a:pPr eaLnBrk="1" hangingPunct="1"/>
            <a:r>
              <a:rPr lang="vi-VN" sz="1600" dirty="0"/>
              <a:t>Yêu cầu điểm truy cập bổ sung</a:t>
            </a:r>
          </a:p>
          <a:p>
            <a:pPr eaLnBrk="1" hangingPunct="1"/>
            <a:r>
              <a:rPr lang="vi-VN" sz="1600" dirty="0"/>
              <a:t>Hiếm khi được ưa thích</a:t>
            </a:r>
          </a:p>
          <a:p>
            <a:pPr eaLnBrk="1" hangingPunct="1"/>
            <a:endParaRPr lang="en-US" sz="1600" dirty="0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8FB49C-7D2F-44C8-AB30-3BD08A731B68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715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Affordable as 802.11b</a:t>
            </a:r>
          </a:p>
          <a:p>
            <a:pPr eaLnBrk="1" hangingPunct="1"/>
            <a:r>
              <a:rPr lang="en-US" sz="1600" dirty="0" smtClean="0"/>
              <a:t>Throughput</a:t>
            </a:r>
          </a:p>
          <a:p>
            <a:pPr lvl="1" eaLnBrk="1" hangingPunct="1"/>
            <a:r>
              <a:rPr lang="en-US" sz="1600" dirty="0" smtClean="0"/>
              <a:t>54 Mbps theoretical</a:t>
            </a:r>
          </a:p>
          <a:p>
            <a:pPr lvl="1" eaLnBrk="1" hangingPunct="1"/>
            <a:r>
              <a:rPr lang="en-US" sz="1600" dirty="0" smtClean="0"/>
              <a:t>20 to 25 Mbps effective</a:t>
            </a:r>
          </a:p>
          <a:p>
            <a:pPr eaLnBrk="1" hangingPunct="1"/>
            <a:r>
              <a:rPr lang="en-US" sz="1600" dirty="0" smtClean="0"/>
              <a:t>100 meter node range</a:t>
            </a:r>
          </a:p>
          <a:p>
            <a:pPr eaLnBrk="1" hangingPunct="1"/>
            <a:r>
              <a:rPr lang="en-US" sz="1600" dirty="0" smtClean="0"/>
              <a:t>2.4-GHz frequency band</a:t>
            </a:r>
          </a:p>
          <a:p>
            <a:pPr lvl="1" eaLnBrk="1" hangingPunct="1"/>
            <a:r>
              <a:rPr lang="en-US" sz="1600" dirty="0" smtClean="0"/>
              <a:t>Compatible with 802.11b </a:t>
            </a:r>
            <a:r>
              <a:rPr lang="en-US" sz="1600" dirty="0" smtClean="0"/>
              <a:t>networks</a:t>
            </a:r>
          </a:p>
          <a:p>
            <a:pPr lvl="1" eaLnBrk="1" hangingPunct="1"/>
            <a:r>
              <a:rPr lang="vi-VN" sz="1600" dirty="0"/>
              <a:t>Giá cả phải chăng như 802.11b</a:t>
            </a:r>
          </a:p>
          <a:p>
            <a:pPr lvl="1" eaLnBrk="1" hangingPunct="1"/>
            <a:r>
              <a:rPr lang="vi-VN" sz="1600" dirty="0"/>
              <a:t>Thông lượng</a:t>
            </a:r>
          </a:p>
          <a:p>
            <a:pPr lvl="1" eaLnBrk="1" hangingPunct="1"/>
            <a:r>
              <a:rPr lang="vi-VN" sz="1600" dirty="0"/>
              <a:t>54 Mbps lý thuyết</a:t>
            </a:r>
          </a:p>
          <a:p>
            <a:pPr lvl="1" eaLnBrk="1" hangingPunct="1"/>
            <a:r>
              <a:rPr lang="vi-VN" sz="1600" dirty="0"/>
              <a:t>Hiệu quả từ 20 đến 25 Mbps</a:t>
            </a:r>
          </a:p>
          <a:p>
            <a:pPr lvl="1" eaLnBrk="1" hangingPunct="1"/>
            <a:r>
              <a:rPr lang="vi-VN" sz="1600" dirty="0"/>
              <a:t>Khoảng nút 100 mét</a:t>
            </a:r>
          </a:p>
          <a:p>
            <a:pPr lvl="1" eaLnBrk="1" hangingPunct="1"/>
            <a:r>
              <a:rPr lang="vi-VN" sz="1600" dirty="0"/>
              <a:t>Dải tần 2.4-GHz</a:t>
            </a:r>
          </a:p>
          <a:p>
            <a:pPr lvl="1" eaLnBrk="1" hangingPunct="1"/>
            <a:r>
              <a:rPr lang="vi-VN" sz="1600" dirty="0"/>
              <a:t>Tương thích với các mạng 802.11b</a:t>
            </a:r>
            <a:endParaRPr lang="en-US" sz="1600" dirty="0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F4E7E0-36D8-487D-BD92-3BE38B506C8C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The Wireless </a:t>
            </a:r>
            <a:r>
              <a:rPr lang="en-US" dirty="0" smtClean="0"/>
              <a:t>Spectrum</a:t>
            </a:r>
            <a:br>
              <a:rPr lang="en-US" dirty="0" smtClean="0"/>
            </a:br>
            <a:r>
              <a:rPr lang="vi-VN" sz="2400" dirty="0"/>
              <a:t>Dải phổ không dây</a:t>
            </a:r>
            <a:br>
              <a:rPr lang="vi-VN" sz="2400" dirty="0"/>
            </a:br>
            <a:endParaRPr lang="en-US" sz="24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Continuum of electromagnetic waves</a:t>
            </a:r>
          </a:p>
          <a:p>
            <a:pPr lvl="1" eaLnBrk="1" hangingPunct="1"/>
            <a:r>
              <a:rPr lang="en-US" sz="1600" dirty="0" smtClean="0"/>
              <a:t>Data, voice communication</a:t>
            </a:r>
          </a:p>
          <a:p>
            <a:pPr lvl="1" eaLnBrk="1" hangingPunct="1"/>
            <a:r>
              <a:rPr lang="en-US" sz="1600" dirty="0" smtClean="0"/>
              <a:t>Arranged by frequencies</a:t>
            </a:r>
          </a:p>
          <a:p>
            <a:pPr lvl="2" eaLnBrk="1" hangingPunct="1"/>
            <a:r>
              <a:rPr lang="en-US" sz="1600" dirty="0" smtClean="0"/>
              <a:t>Lowest to highest</a:t>
            </a:r>
          </a:p>
          <a:p>
            <a:pPr lvl="1" eaLnBrk="1" hangingPunct="1"/>
            <a:r>
              <a:rPr lang="en-US" sz="1600" dirty="0" smtClean="0"/>
              <a:t>Spans 9 KHz and 300 GHz</a:t>
            </a:r>
          </a:p>
          <a:p>
            <a:pPr eaLnBrk="1" hangingPunct="1"/>
            <a:r>
              <a:rPr lang="en-US" sz="1600" dirty="0" smtClean="0"/>
              <a:t>Wireless services associated with one area</a:t>
            </a:r>
          </a:p>
          <a:p>
            <a:pPr eaLnBrk="1" hangingPunct="1"/>
            <a:r>
              <a:rPr lang="en-US" sz="1600" dirty="0" smtClean="0"/>
              <a:t>FCC oversees United States frequencies</a:t>
            </a:r>
          </a:p>
          <a:p>
            <a:pPr eaLnBrk="1" hangingPunct="1"/>
            <a:r>
              <a:rPr lang="en-US" sz="1600" dirty="0" smtClean="0"/>
              <a:t>ITU oversees international frequencies</a:t>
            </a:r>
          </a:p>
          <a:p>
            <a:pPr lvl="1" eaLnBrk="1" hangingPunct="1"/>
            <a:r>
              <a:rPr lang="en-US" sz="1600" dirty="0" smtClean="0"/>
              <a:t>Air </a:t>
            </a:r>
            <a:r>
              <a:rPr lang="en-US" sz="1600" dirty="0" smtClean="0"/>
              <a:t>signals </a:t>
            </a:r>
            <a:r>
              <a:rPr lang="en-US" sz="1600" dirty="0" smtClean="0"/>
              <a:t>propagate across </a:t>
            </a:r>
            <a:r>
              <a:rPr lang="en-US" sz="1600" dirty="0" smtClean="0"/>
              <a:t>borders</a:t>
            </a:r>
          </a:p>
          <a:p>
            <a:pPr lvl="1" eaLnBrk="1" hangingPunct="1"/>
            <a:r>
              <a:rPr lang="vi-VN" sz="1600" dirty="0" smtClean="0"/>
              <a:t>Liên </a:t>
            </a:r>
            <a:r>
              <a:rPr lang="vi-VN" sz="1600" dirty="0"/>
              <a:t>tục của sóng điện từ</a:t>
            </a:r>
          </a:p>
          <a:p>
            <a:pPr lvl="1" eaLnBrk="1" hangingPunct="1"/>
            <a:r>
              <a:rPr lang="vi-VN" sz="1600" dirty="0"/>
              <a:t>Dữ liệu, truyền thông thoại</a:t>
            </a:r>
          </a:p>
          <a:p>
            <a:pPr lvl="1" eaLnBrk="1" hangingPunct="1"/>
            <a:r>
              <a:rPr lang="vi-VN" sz="1600" dirty="0"/>
              <a:t>Sắp xếp theo tần số</a:t>
            </a:r>
          </a:p>
          <a:p>
            <a:pPr lvl="1" eaLnBrk="1" hangingPunct="1"/>
            <a:r>
              <a:rPr lang="vi-VN" sz="1600" dirty="0"/>
              <a:t>Từ thấp đến cao</a:t>
            </a:r>
          </a:p>
          <a:p>
            <a:pPr lvl="1" eaLnBrk="1" hangingPunct="1"/>
            <a:r>
              <a:rPr lang="vi-VN" sz="1600" dirty="0"/>
              <a:t>Tốc độ 9 KHz và 300 GHz</a:t>
            </a:r>
          </a:p>
          <a:p>
            <a:pPr lvl="1" eaLnBrk="1" hangingPunct="1"/>
            <a:r>
              <a:rPr lang="vi-VN" sz="1600" dirty="0"/>
              <a:t>Các dịch vụ không dây kết hợp với một khu vực</a:t>
            </a:r>
          </a:p>
          <a:p>
            <a:pPr lvl="1" eaLnBrk="1" hangingPunct="1"/>
            <a:r>
              <a:rPr lang="vi-VN" sz="1600" dirty="0"/>
              <a:t>FCC giám sát các tần số ở Hoa Kỳ</a:t>
            </a:r>
          </a:p>
          <a:p>
            <a:pPr lvl="1" eaLnBrk="1" hangingPunct="1"/>
            <a:r>
              <a:rPr lang="vi-VN" sz="1600" dirty="0"/>
              <a:t>ITU giám sát các tần số quốc tế</a:t>
            </a:r>
          </a:p>
          <a:p>
            <a:pPr lvl="1" eaLnBrk="1" hangingPunct="1"/>
            <a:r>
              <a:rPr lang="vi-VN" sz="1600" dirty="0"/>
              <a:t>Các tín hiệu không khí truyền qua biên giới</a:t>
            </a:r>
          </a:p>
          <a:p>
            <a:pPr lvl="1" eaLnBrk="1" hangingPunct="1"/>
            <a:endParaRPr lang="en-US" sz="1400" dirty="0" smtClean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419FAD-F532-468B-ADD5-7D048C3D8B67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Standard ratified in 2009</a:t>
            </a:r>
          </a:p>
          <a:p>
            <a:pPr eaLnBrk="1" hangingPunct="1"/>
            <a:r>
              <a:rPr lang="en-US" sz="1600" dirty="0" smtClean="0"/>
              <a:t>Primary goal</a:t>
            </a:r>
          </a:p>
          <a:p>
            <a:pPr lvl="1" eaLnBrk="1" hangingPunct="1"/>
            <a:r>
              <a:rPr lang="en-US" sz="1600" dirty="0" smtClean="0"/>
              <a:t>Wireless standard providing much higher effective throughput</a:t>
            </a:r>
          </a:p>
          <a:p>
            <a:pPr eaLnBrk="1" hangingPunct="1"/>
            <a:r>
              <a:rPr lang="en-US" sz="1600" dirty="0" smtClean="0"/>
              <a:t>Maximum throughput: 600 Mbps</a:t>
            </a:r>
          </a:p>
          <a:p>
            <a:pPr lvl="1" eaLnBrk="1" hangingPunct="1"/>
            <a:r>
              <a:rPr lang="en-US" sz="1600" dirty="0" smtClean="0"/>
              <a:t>Threat to Fast Ethernet</a:t>
            </a:r>
          </a:p>
          <a:p>
            <a:pPr eaLnBrk="1" hangingPunct="1"/>
            <a:r>
              <a:rPr lang="en-US" sz="1600" dirty="0" smtClean="0"/>
              <a:t>Backward compatible with 802.11a, b, g </a:t>
            </a:r>
            <a:r>
              <a:rPr lang="en-US" sz="1600" dirty="0" smtClean="0"/>
              <a:t>standards</a:t>
            </a:r>
          </a:p>
          <a:p>
            <a:pPr eaLnBrk="1" hangingPunct="1"/>
            <a:r>
              <a:rPr lang="vi-VN" sz="1600" dirty="0"/>
              <a:t>Tiêu chuẩn được phê chuẩn trong năm 2009</a:t>
            </a:r>
          </a:p>
          <a:p>
            <a:pPr eaLnBrk="1" hangingPunct="1"/>
            <a:r>
              <a:rPr lang="vi-VN" sz="1600" dirty="0"/>
              <a:t>Mục tiêu chính</a:t>
            </a:r>
          </a:p>
          <a:p>
            <a:pPr eaLnBrk="1" hangingPunct="1"/>
            <a:r>
              <a:rPr lang="vi-VN" sz="1600" dirty="0"/>
              <a:t>Tiêu chuẩn không dây cung cấp hiệu suất cao hơn nhiều</a:t>
            </a:r>
          </a:p>
          <a:p>
            <a:pPr eaLnBrk="1" hangingPunct="1"/>
            <a:r>
              <a:rPr lang="vi-VN" sz="1600" dirty="0"/>
              <a:t>Lưu lượng tối đa: 600 Mbps</a:t>
            </a:r>
          </a:p>
          <a:p>
            <a:pPr eaLnBrk="1" hangingPunct="1"/>
            <a:r>
              <a:rPr lang="vi-VN" sz="1600" dirty="0"/>
              <a:t>Mối đe dọa đối với Fast Ethernet</a:t>
            </a:r>
          </a:p>
          <a:p>
            <a:pPr eaLnBrk="1" hangingPunct="1"/>
            <a:r>
              <a:rPr lang="vi-VN" sz="1600" dirty="0"/>
              <a:t>Tương thích ngược với chuẩn 802.11a, b, g</a:t>
            </a:r>
          </a:p>
          <a:p>
            <a:pPr eaLnBrk="1" hangingPunct="1"/>
            <a:endParaRPr lang="en-US" sz="1600" dirty="0" smtClean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7FD60B-9EE7-4078-AD61-98F6037702E7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53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802.11n (cont’d.)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97011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2.4-GHz or 5-GHz frequency range</a:t>
            </a:r>
          </a:p>
          <a:p>
            <a:pPr eaLnBrk="1" hangingPunct="1"/>
            <a:r>
              <a:rPr lang="en-US" sz="1600" dirty="0" smtClean="0"/>
              <a:t>Compared with 802.11a, 802.11g	</a:t>
            </a:r>
          </a:p>
          <a:p>
            <a:pPr lvl="1" eaLnBrk="1" hangingPunct="1"/>
            <a:r>
              <a:rPr lang="en-US" sz="1600" dirty="0" smtClean="0"/>
              <a:t>Same data modulation techniques</a:t>
            </a:r>
          </a:p>
          <a:p>
            <a:pPr eaLnBrk="1" hangingPunct="1"/>
            <a:r>
              <a:rPr lang="en-US" sz="1600" dirty="0" smtClean="0"/>
              <a:t>Compared with three 802.11 standards</a:t>
            </a:r>
          </a:p>
          <a:p>
            <a:pPr lvl="1" eaLnBrk="1" hangingPunct="1"/>
            <a:r>
              <a:rPr lang="en-US" sz="1600" dirty="0" smtClean="0"/>
              <a:t>Manages frames, channels, and encoding differently</a:t>
            </a:r>
          </a:p>
          <a:p>
            <a:pPr lvl="2" eaLnBrk="1" hangingPunct="1"/>
            <a:r>
              <a:rPr lang="en-US" sz="1600" dirty="0" smtClean="0"/>
              <a:t>Allows high </a:t>
            </a:r>
            <a:r>
              <a:rPr lang="en-US" sz="1600" dirty="0" smtClean="0"/>
              <a:t>throughput</a:t>
            </a:r>
          </a:p>
          <a:p>
            <a:pPr lvl="2" eaLnBrk="1" hangingPunct="1"/>
            <a:r>
              <a:rPr lang="vi-VN" sz="1600" dirty="0"/>
              <a:t>Dải tần 2.4-GHz hoặc 5-GHz</a:t>
            </a:r>
          </a:p>
          <a:p>
            <a:pPr lvl="2" eaLnBrk="1" hangingPunct="1"/>
            <a:r>
              <a:rPr lang="vi-VN" sz="1600" dirty="0"/>
              <a:t>So với 802.11a, 802.11g</a:t>
            </a:r>
          </a:p>
          <a:p>
            <a:pPr lvl="2" eaLnBrk="1" hangingPunct="1"/>
            <a:r>
              <a:rPr lang="vi-VN" sz="1600" dirty="0"/>
              <a:t>Kỹ thuật điều chế dữ liệu giống nhau</a:t>
            </a:r>
          </a:p>
          <a:p>
            <a:pPr lvl="2" eaLnBrk="1" hangingPunct="1"/>
            <a:r>
              <a:rPr lang="vi-VN" sz="1600" dirty="0"/>
              <a:t>So với ba chuẩn 802.11</a:t>
            </a:r>
          </a:p>
          <a:p>
            <a:pPr lvl="2" eaLnBrk="1" hangingPunct="1"/>
            <a:r>
              <a:rPr lang="vi-VN" sz="1600" dirty="0"/>
              <a:t>Quản lý khung, kênh và mã hóa khác nhau</a:t>
            </a:r>
          </a:p>
          <a:p>
            <a:pPr lvl="2" eaLnBrk="1" hangingPunct="1"/>
            <a:r>
              <a:rPr lang="vi-VN" sz="1600" dirty="0"/>
              <a:t>Cho phép thông lượng cao</a:t>
            </a:r>
          </a:p>
          <a:p>
            <a:pPr lvl="2" eaLnBrk="1" hangingPunct="1"/>
            <a:endParaRPr lang="en-US" sz="1600" dirty="0" smtClean="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8CA929-9439-428C-897D-41808006A74D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802.11n (cont’d.)</a:t>
            </a:r>
          </a:p>
        </p:txBody>
      </p:sp>
      <p:sp>
        <p:nvSpPr>
          <p:cNvPr id="43013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025434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MIMO (multiple input-multiple output)</a:t>
            </a:r>
          </a:p>
          <a:p>
            <a:pPr lvl="1" eaLnBrk="1" hangingPunct="1"/>
            <a:r>
              <a:rPr lang="en-US" sz="1600" dirty="0" smtClean="0"/>
              <a:t>Multiple access point antennas may issue signal to one or more receivers</a:t>
            </a:r>
          </a:p>
          <a:p>
            <a:pPr lvl="1" eaLnBrk="1" hangingPunct="1"/>
            <a:r>
              <a:rPr lang="en-US" sz="1600" dirty="0" smtClean="0"/>
              <a:t>Increases network’s throughput, access point’s </a:t>
            </a:r>
            <a:r>
              <a:rPr lang="en-US" sz="1600" dirty="0" smtClean="0"/>
              <a:t>range</a:t>
            </a:r>
          </a:p>
          <a:p>
            <a:pPr lvl="1" eaLnBrk="1" hangingPunct="1"/>
            <a:r>
              <a:rPr lang="vi-VN" sz="1600" dirty="0"/>
              <a:t>MIMO (nhiều đầu vào-nhiều đầu ra)</a:t>
            </a:r>
          </a:p>
          <a:p>
            <a:pPr lvl="1" eaLnBrk="1" hangingPunct="1"/>
            <a:r>
              <a:rPr lang="vi-VN" sz="1600" dirty="0"/>
              <a:t>Nhiều ăng-ten điểm truy cập có thể phát tín hiệu cho một hoặc nhiều máy thu</a:t>
            </a:r>
          </a:p>
          <a:p>
            <a:pPr lvl="1" eaLnBrk="1" hangingPunct="1"/>
            <a:r>
              <a:rPr lang="vi-VN" sz="1600" dirty="0"/>
              <a:t>Tăng thông lượng của mạng, phạm vi điểm truy cập</a:t>
            </a:r>
            <a:endParaRPr lang="en-US" sz="1600" dirty="0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F42D9A-FDCB-4A04-AB86-CE9CE08BC3DA}" type="slidenum">
              <a:rPr lang="en-US"/>
              <a:pPr eaLnBrk="1" hangingPunct="1"/>
              <a:t>42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66760"/>
            <a:ext cx="1988441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797" y="4658845"/>
            <a:ext cx="344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8-13 802.11n access point with three </a:t>
            </a:r>
            <a:r>
              <a:rPr lang="en-US" sz="1600" dirty="0"/>
              <a:t>antennas </a:t>
            </a:r>
            <a:r>
              <a:rPr lang="en-US" sz="1600" dirty="0" err="1"/>
              <a:t>Hình</a:t>
            </a:r>
            <a:r>
              <a:rPr lang="en-US" sz="1600" dirty="0"/>
              <a:t> 8-13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802.11n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ba</a:t>
            </a:r>
            <a:r>
              <a:rPr lang="en-US" sz="1600" dirty="0"/>
              <a:t> </a:t>
            </a:r>
            <a:r>
              <a:rPr lang="en-US" sz="1600" dirty="0" err="1"/>
              <a:t>anten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7836" y="5682285"/>
            <a:ext cx="312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Cisco Systems, Inc</a:t>
            </a:r>
            <a:r>
              <a:rPr lang="en-US" sz="1400" i="1" dirty="0" smtClean="0"/>
              <a:t>. </a:t>
            </a:r>
            <a:r>
              <a:rPr lang="vi-VN" sz="1400" i="1" dirty="0"/>
              <a:t>Được phép của Cisco Systems, Inc.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802.11n (cont’d.)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Channel bonding</a:t>
            </a:r>
          </a:p>
          <a:p>
            <a:pPr lvl="1" eaLnBrk="1" hangingPunct="1"/>
            <a:r>
              <a:rPr lang="en-US" sz="1600" dirty="0" smtClean="0"/>
              <a:t>Two adjacent 20-MHz channels bonded to make 40-MHz channel</a:t>
            </a:r>
          </a:p>
          <a:p>
            <a:pPr lvl="2" eaLnBrk="1" hangingPunct="1"/>
            <a:r>
              <a:rPr lang="en-US" sz="1600" dirty="0" smtClean="0"/>
              <a:t>Doubles the bandwidth available in single 20-MHz channel</a:t>
            </a:r>
          </a:p>
          <a:p>
            <a:pPr lvl="2" eaLnBrk="1" hangingPunct="1"/>
            <a:r>
              <a:rPr lang="en-US" sz="1600" dirty="0" smtClean="0"/>
              <a:t>Bandwidth reserved as buffers assigned to carry data</a:t>
            </a:r>
          </a:p>
          <a:p>
            <a:pPr eaLnBrk="1" hangingPunct="1"/>
            <a:r>
              <a:rPr lang="en-US" sz="1600" dirty="0" smtClean="0"/>
              <a:t>Higher modulation rates</a:t>
            </a:r>
          </a:p>
          <a:p>
            <a:pPr lvl="1" eaLnBrk="1" hangingPunct="1"/>
            <a:r>
              <a:rPr lang="en-US" sz="1600" dirty="0" smtClean="0"/>
              <a:t>Single channel subdivided into multiple, smaller channels</a:t>
            </a:r>
          </a:p>
          <a:p>
            <a:pPr lvl="2" eaLnBrk="1" hangingPunct="1"/>
            <a:r>
              <a:rPr lang="en-US" sz="1600" dirty="0" smtClean="0"/>
              <a:t>More efficient use of smaller channels</a:t>
            </a:r>
          </a:p>
          <a:p>
            <a:pPr lvl="2" eaLnBrk="1" hangingPunct="1"/>
            <a:r>
              <a:rPr lang="en-US" sz="1600" dirty="0" smtClean="0"/>
              <a:t>Different encoding </a:t>
            </a:r>
            <a:r>
              <a:rPr lang="en-US" sz="1600" dirty="0" smtClean="0"/>
              <a:t>methods</a:t>
            </a:r>
          </a:p>
          <a:p>
            <a:pPr lvl="2" eaLnBrk="1" hangingPunct="1"/>
            <a:r>
              <a:rPr lang="vi-VN" sz="1600" dirty="0"/>
              <a:t>Liên kết kênh</a:t>
            </a:r>
          </a:p>
          <a:p>
            <a:pPr lvl="2" eaLnBrk="1" hangingPunct="1"/>
            <a:r>
              <a:rPr lang="vi-VN" sz="1600" dirty="0"/>
              <a:t>Hai kênh lân cận 20 MHz liên kết để tạo ra kênh 40 MHz</a:t>
            </a:r>
          </a:p>
          <a:p>
            <a:pPr lvl="2" eaLnBrk="1" hangingPunct="1"/>
            <a:r>
              <a:rPr lang="vi-VN" sz="1600" dirty="0"/>
              <a:t>Tăng gấp đôi băng thông có sẵn trong kênh 20 MHz</a:t>
            </a:r>
          </a:p>
          <a:p>
            <a:pPr lvl="2" eaLnBrk="1" hangingPunct="1"/>
            <a:r>
              <a:rPr lang="vi-VN" sz="1600" dirty="0"/>
              <a:t>Băng thông được dành riêng làm bộ đệm được gán để mang dữ liệu</a:t>
            </a:r>
          </a:p>
          <a:p>
            <a:pPr lvl="2" eaLnBrk="1" hangingPunct="1"/>
            <a:r>
              <a:rPr lang="vi-VN" sz="1600" dirty="0"/>
              <a:t>Tỷ lệ điều chế cao hơn</a:t>
            </a:r>
          </a:p>
          <a:p>
            <a:pPr lvl="2" eaLnBrk="1" hangingPunct="1"/>
            <a:r>
              <a:rPr lang="vi-VN" sz="1600" dirty="0"/>
              <a:t>Kênh đơn được chia thành nhiều kênh nhỏ hơn</a:t>
            </a:r>
          </a:p>
          <a:p>
            <a:pPr lvl="2" eaLnBrk="1" hangingPunct="1"/>
            <a:r>
              <a:rPr lang="vi-VN" sz="1600" dirty="0"/>
              <a:t>Sử dụng hiệu quả hơn các kênh nhỏ hơn</a:t>
            </a:r>
          </a:p>
          <a:p>
            <a:pPr lvl="2" eaLnBrk="1" hangingPunct="1"/>
            <a:r>
              <a:rPr lang="vi-VN" sz="1600" dirty="0"/>
              <a:t>Các phương pháp mã hóa khác nhau</a:t>
            </a:r>
            <a:endParaRPr lang="en-US" sz="1600" dirty="0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91C9BB-1C83-470B-ABCD-1A94F7613131}" type="slidenum">
              <a:rPr lang="en-US"/>
              <a:pPr eaLnBrk="1" hangingPunct="1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7921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802.11n (cont’d.)</a:t>
            </a:r>
          </a:p>
        </p:txBody>
      </p:sp>
      <p:sp>
        <p:nvSpPr>
          <p:cNvPr id="45061" name="Rectangle 8"/>
          <p:cNvSpPr>
            <a:spLocks noGrp="1" noChangeArrowheads="1"/>
          </p:cNvSpPr>
          <p:nvPr>
            <p:ph idx="1"/>
          </p:nvPr>
        </p:nvSpPr>
        <p:spPr>
          <a:xfrm>
            <a:off x="457199" y="943667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Frame aggregation</a:t>
            </a:r>
          </a:p>
          <a:p>
            <a:pPr lvl="1" eaLnBrk="1" hangingPunct="1"/>
            <a:r>
              <a:rPr lang="en-US" sz="1600" dirty="0" smtClean="0"/>
              <a:t>Combine multiple frames into one larger frame</a:t>
            </a:r>
          </a:p>
          <a:p>
            <a:pPr lvl="1" eaLnBrk="1" hangingPunct="1"/>
            <a:r>
              <a:rPr lang="en-US" sz="1600" dirty="0" smtClean="0"/>
              <a:t>Advantage: reduces </a:t>
            </a:r>
            <a:r>
              <a:rPr lang="en-US" sz="1600" dirty="0" smtClean="0"/>
              <a:t>overhead</a:t>
            </a:r>
          </a:p>
          <a:p>
            <a:pPr lvl="1" eaLnBrk="1" hangingPunct="1"/>
            <a:r>
              <a:rPr lang="vi-VN" sz="1600" dirty="0"/>
              <a:t>Kết hợp khung</a:t>
            </a:r>
          </a:p>
          <a:p>
            <a:pPr lvl="1" eaLnBrk="1" hangingPunct="1"/>
            <a:r>
              <a:rPr lang="vi-VN" sz="1600" dirty="0"/>
              <a:t>Kết hợp nhiều khung thành một khung lớn hơn</a:t>
            </a:r>
          </a:p>
          <a:p>
            <a:pPr lvl="1" eaLnBrk="1" hangingPunct="1"/>
            <a:r>
              <a:rPr lang="vi-VN" sz="1600" dirty="0"/>
              <a:t>Thuận lợi: Giảm chi phí</a:t>
            </a:r>
            <a:endParaRPr lang="en-US" sz="1600" dirty="0" smtClean="0"/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394F65-A6F2-41A8-85C9-C16B58598279}" type="slidenum">
              <a:rPr lang="en-US"/>
              <a:pPr eaLnBrk="1" hangingPunct="1"/>
              <a:t>44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4038600"/>
            <a:ext cx="74199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0799" y="5131076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8-15 Aggregated 802.11n frame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5747" y="5482410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802.11n (cont’d.</a:t>
            </a:r>
            <a:r>
              <a:rPr lang="en-US" dirty="0" smtClean="0"/>
              <a:t>)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Maximum throughput dependencies</a:t>
            </a:r>
          </a:p>
          <a:p>
            <a:pPr lvl="1" eaLnBrk="1" hangingPunct="1"/>
            <a:r>
              <a:rPr lang="en-US" sz="1600" dirty="0" smtClean="0"/>
              <a:t>Number and type of strategies used</a:t>
            </a:r>
          </a:p>
          <a:p>
            <a:pPr lvl="1" eaLnBrk="1" hangingPunct="1"/>
            <a:r>
              <a:rPr lang="en-US" sz="1600" dirty="0" smtClean="0"/>
              <a:t>2.4-GHz or 5-GHz band</a:t>
            </a:r>
          </a:p>
          <a:p>
            <a:pPr lvl="1" eaLnBrk="1" hangingPunct="1"/>
            <a:r>
              <a:rPr lang="en-US" sz="1600" dirty="0" smtClean="0"/>
              <a:t>Actual throughput: 65 to 600 Mbps</a:t>
            </a:r>
          </a:p>
          <a:p>
            <a:pPr eaLnBrk="1" hangingPunct="1"/>
            <a:r>
              <a:rPr lang="en-US" sz="1600" dirty="0" smtClean="0"/>
              <a:t>Backward compatible</a:t>
            </a:r>
          </a:p>
          <a:p>
            <a:pPr lvl="1" eaLnBrk="1" hangingPunct="1"/>
            <a:r>
              <a:rPr lang="en-US" sz="1600" dirty="0" smtClean="0"/>
              <a:t>Not all 802.11n features work</a:t>
            </a:r>
          </a:p>
          <a:p>
            <a:pPr eaLnBrk="1" hangingPunct="1"/>
            <a:r>
              <a:rPr lang="en-US" sz="1600" dirty="0" smtClean="0"/>
              <a:t>Recommendation</a:t>
            </a:r>
          </a:p>
          <a:p>
            <a:pPr lvl="1" eaLnBrk="1" hangingPunct="1"/>
            <a:r>
              <a:rPr lang="en-US" sz="1600" dirty="0" smtClean="0"/>
              <a:t>Use 802.11n-compatible </a:t>
            </a:r>
            <a:r>
              <a:rPr lang="en-US" sz="1600" dirty="0" smtClean="0"/>
              <a:t>devices</a:t>
            </a:r>
          </a:p>
          <a:p>
            <a:pPr lvl="1" eaLnBrk="1" hangingPunct="1"/>
            <a:r>
              <a:rPr lang="vi-VN" sz="1600" dirty="0"/>
              <a:t>Tối đa phụ thuộc vào thông lượng</a:t>
            </a:r>
          </a:p>
          <a:p>
            <a:pPr lvl="1" eaLnBrk="1" hangingPunct="1"/>
            <a:r>
              <a:rPr lang="vi-VN" sz="1600" dirty="0"/>
              <a:t>Số lượng và loại chiến lược được sử dụng</a:t>
            </a:r>
          </a:p>
          <a:p>
            <a:pPr lvl="1" eaLnBrk="1" hangingPunct="1"/>
            <a:r>
              <a:rPr lang="vi-VN" sz="1600" dirty="0"/>
              <a:t>Băng tần 2.4GHz hoặc 5GHz</a:t>
            </a:r>
          </a:p>
          <a:p>
            <a:pPr lvl="1" eaLnBrk="1" hangingPunct="1"/>
            <a:r>
              <a:rPr lang="vi-VN" sz="1600" dirty="0"/>
              <a:t>Thông lượng thực tế: 65 đến 600 Mbps</a:t>
            </a:r>
          </a:p>
          <a:p>
            <a:pPr lvl="1" eaLnBrk="1" hangingPunct="1"/>
            <a:r>
              <a:rPr lang="vi-VN" sz="1600" dirty="0"/>
              <a:t>Tương thích ngược</a:t>
            </a:r>
          </a:p>
          <a:p>
            <a:pPr lvl="1" eaLnBrk="1" hangingPunct="1"/>
            <a:r>
              <a:rPr lang="vi-VN" sz="1600" dirty="0"/>
              <a:t>Không phải tất cả các tính năng 802.11n đều hoạt động</a:t>
            </a:r>
          </a:p>
          <a:p>
            <a:pPr lvl="1" eaLnBrk="1" hangingPunct="1"/>
            <a:r>
              <a:rPr lang="vi-VN" sz="1600" dirty="0"/>
              <a:t>sự giới thiệu</a:t>
            </a:r>
          </a:p>
          <a:p>
            <a:pPr lvl="1" eaLnBrk="1" hangingPunct="1"/>
            <a:r>
              <a:rPr lang="vi-VN" sz="1600" dirty="0"/>
              <a:t>Sử dụng thiết bị tương thích 802.11n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CF9846-00A9-4877-BB5A-1750C38F11B2}" type="slidenum">
              <a:rPr lang="en-US"/>
              <a:pPr eaLnBrk="1" hangingPunct="1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848600" cy="205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799" y="44958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Table 8-1 Wireless standards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95747" y="4818489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84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Implementing a </a:t>
            </a:r>
            <a:r>
              <a:rPr lang="en-US" sz="2400" dirty="0"/>
              <a:t>WLAN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WLAN</a:t>
            </a:r>
            <a:endParaRPr lang="en-US" sz="24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Designing a small WLAN</a:t>
            </a:r>
          </a:p>
          <a:p>
            <a:pPr lvl="1" eaLnBrk="1" hangingPunct="1"/>
            <a:r>
              <a:rPr lang="en-US" sz="1600" dirty="0" smtClean="0"/>
              <a:t>Home, small office</a:t>
            </a:r>
          </a:p>
          <a:p>
            <a:pPr eaLnBrk="1" hangingPunct="1"/>
            <a:r>
              <a:rPr lang="en-US" sz="1600" dirty="0" smtClean="0"/>
              <a:t>Formation of larger, enterprise-wide WANs</a:t>
            </a:r>
          </a:p>
          <a:p>
            <a:pPr eaLnBrk="1" hangingPunct="1"/>
            <a:r>
              <a:rPr lang="en-US" sz="1600" dirty="0" smtClean="0"/>
              <a:t>Installing and configuring access points and clients</a:t>
            </a:r>
          </a:p>
          <a:p>
            <a:pPr eaLnBrk="1" hangingPunct="1"/>
            <a:r>
              <a:rPr lang="en-US" sz="1600" dirty="0" smtClean="0"/>
              <a:t>Implementation pitfalls </a:t>
            </a:r>
            <a:endParaRPr lang="en-US" sz="1600" dirty="0" smtClean="0"/>
          </a:p>
          <a:p>
            <a:pPr eaLnBrk="1" hangingPunct="1"/>
            <a:r>
              <a:rPr lang="vi-VN" sz="1600" dirty="0"/>
              <a:t>Thiết kế mạng WLAN nhỏ</a:t>
            </a:r>
          </a:p>
          <a:p>
            <a:pPr eaLnBrk="1" hangingPunct="1"/>
            <a:r>
              <a:rPr lang="vi-VN" sz="1600" dirty="0"/>
              <a:t>Trang chủ, văn phòng nhỏ</a:t>
            </a:r>
          </a:p>
          <a:p>
            <a:pPr eaLnBrk="1" hangingPunct="1"/>
            <a:r>
              <a:rPr lang="vi-VN" sz="1600" dirty="0"/>
              <a:t>Hình thành mạng WAN lớn hơn và toàn doanh nghiệp</a:t>
            </a:r>
          </a:p>
          <a:p>
            <a:pPr eaLnBrk="1" hangingPunct="1"/>
            <a:r>
              <a:rPr lang="vi-VN" sz="1600" dirty="0"/>
              <a:t>Cài đặt và cấu hình điểm truy cập và máy khách</a:t>
            </a:r>
          </a:p>
          <a:p>
            <a:pPr eaLnBrk="1" hangingPunct="1"/>
            <a:r>
              <a:rPr lang="vi-VN" sz="1600" dirty="0"/>
              <a:t>Thực hiện các cạm bẫy</a:t>
            </a:r>
            <a:endParaRPr lang="en-US" sz="1600" dirty="0" smtClean="0"/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64D6B7-6F74-4BFE-9241-0FE9827D7FAB}" type="slidenum">
              <a:rPr lang="en-US"/>
              <a:pPr eaLnBrk="1" hangingPunct="1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Determining the </a:t>
            </a:r>
            <a:r>
              <a:rPr lang="en-US" sz="2400" dirty="0" smtClean="0"/>
              <a:t>Design </a:t>
            </a:r>
            <a:r>
              <a:rPr lang="vi-VN" sz="2400" dirty="0"/>
              <a:t>Xác định Thiết kế</a:t>
            </a:r>
            <a:endParaRPr lang="en-US" sz="2400" dirty="0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One access point</a:t>
            </a:r>
          </a:p>
          <a:p>
            <a:pPr lvl="1" eaLnBrk="1" hangingPunct="1"/>
            <a:r>
              <a:rPr lang="en-US" sz="1600" dirty="0" smtClean="0"/>
              <a:t>Combine with switching, routing functions</a:t>
            </a:r>
          </a:p>
          <a:p>
            <a:pPr lvl="1" eaLnBrk="1" hangingPunct="1"/>
            <a:r>
              <a:rPr lang="en-US" sz="1600" dirty="0" smtClean="0"/>
              <a:t>Connects wireless clients to LAN</a:t>
            </a:r>
          </a:p>
          <a:p>
            <a:pPr lvl="1" eaLnBrk="1" hangingPunct="1"/>
            <a:r>
              <a:rPr lang="en-US" sz="1600" dirty="0" smtClean="0"/>
              <a:t>Acts as Internet gateway</a:t>
            </a:r>
          </a:p>
          <a:p>
            <a:pPr eaLnBrk="1" hangingPunct="1"/>
            <a:r>
              <a:rPr lang="en-US" sz="1600" dirty="0" smtClean="0"/>
              <a:t>Access point WLAN placement considerations</a:t>
            </a:r>
          </a:p>
          <a:p>
            <a:pPr lvl="1" eaLnBrk="1" hangingPunct="1"/>
            <a:r>
              <a:rPr lang="en-US" sz="1600" dirty="0" smtClean="0"/>
              <a:t>Typical distances between access point and client</a:t>
            </a:r>
          </a:p>
          <a:p>
            <a:pPr lvl="1" eaLnBrk="1" hangingPunct="1"/>
            <a:r>
              <a:rPr lang="en-US" sz="1600" dirty="0" smtClean="0"/>
              <a:t>Obstacles</a:t>
            </a:r>
          </a:p>
          <a:p>
            <a:pPr lvl="2" eaLnBrk="1" hangingPunct="1"/>
            <a:r>
              <a:rPr lang="en-US" sz="1600" dirty="0" smtClean="0"/>
              <a:t>Type and number of, between access point and </a:t>
            </a:r>
            <a:r>
              <a:rPr lang="en-US" sz="1600" dirty="0" smtClean="0"/>
              <a:t>clients</a:t>
            </a:r>
          </a:p>
          <a:p>
            <a:pPr lvl="2" eaLnBrk="1" hangingPunct="1"/>
            <a:r>
              <a:rPr lang="vi-VN" sz="1600" dirty="0"/>
              <a:t>Một điểm truy cập</a:t>
            </a:r>
          </a:p>
          <a:p>
            <a:pPr lvl="2" eaLnBrk="1" hangingPunct="1"/>
            <a:r>
              <a:rPr lang="vi-VN" sz="1600" dirty="0"/>
              <a:t>Kết hợp với chức năng chuyển mạch, định tuyến</a:t>
            </a:r>
          </a:p>
          <a:p>
            <a:pPr lvl="2" eaLnBrk="1" hangingPunct="1"/>
            <a:r>
              <a:rPr lang="vi-VN" sz="1600" dirty="0"/>
              <a:t>Kết nối các máy khách không dây với LAN</a:t>
            </a:r>
          </a:p>
          <a:p>
            <a:pPr lvl="2" eaLnBrk="1" hangingPunct="1"/>
            <a:r>
              <a:rPr lang="vi-VN" sz="1600" dirty="0"/>
              <a:t>Hành vi như cổng Internet</a:t>
            </a:r>
          </a:p>
          <a:p>
            <a:pPr lvl="2" eaLnBrk="1" hangingPunct="1"/>
            <a:r>
              <a:rPr lang="vi-VN" sz="1600" dirty="0"/>
              <a:t>Các cân nhắc về vị trí WLAN điểm truy cập</a:t>
            </a:r>
          </a:p>
          <a:p>
            <a:pPr lvl="2" eaLnBrk="1" hangingPunct="1"/>
            <a:r>
              <a:rPr lang="vi-VN" sz="1600" dirty="0"/>
              <a:t>Khoảng cách điển hình giữa điểm truy cập và máy khách</a:t>
            </a:r>
          </a:p>
          <a:p>
            <a:pPr lvl="2" eaLnBrk="1" hangingPunct="1"/>
            <a:r>
              <a:rPr lang="vi-VN" sz="1600" dirty="0"/>
              <a:t>Trở ngại</a:t>
            </a:r>
          </a:p>
          <a:p>
            <a:pPr lvl="2" eaLnBrk="1" hangingPunct="1"/>
            <a:r>
              <a:rPr lang="vi-VN" sz="1600" dirty="0"/>
              <a:t>Loại và số, giữa điểm truy cập và khách hàng</a:t>
            </a:r>
            <a:endParaRPr lang="en-US" sz="1600" dirty="0" smtClean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996301-F556-471E-B7BB-A8CC1A1F43FB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1029" y="5638929"/>
            <a:ext cx="525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8-16 Home or small office WLAN arrangement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57764" y="5920523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"/>
            <a:ext cx="6401515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9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89379"/>
            <a:ext cx="7401439" cy="44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2594" y="5469523"/>
            <a:ext cx="32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 The wireless spectrum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80823" y="580807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74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Determining the Design (cont’d</a:t>
            </a:r>
            <a:r>
              <a:rPr lang="en-US" sz="2400" dirty="0" smtClean="0"/>
              <a:t>.) </a:t>
            </a:r>
            <a:r>
              <a:rPr lang="vi-VN" sz="2400" dirty="0"/>
              <a:t>Xác định thiết kế (tiếp)</a:t>
            </a:r>
            <a:endParaRPr lang="en-US" sz="2400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Larger WLANs</a:t>
            </a:r>
          </a:p>
          <a:p>
            <a:pPr lvl="1" eaLnBrk="1" hangingPunct="1"/>
            <a:r>
              <a:rPr lang="en-US" sz="1600" dirty="0" smtClean="0"/>
              <a:t>Systematic approach to access point placement</a:t>
            </a:r>
          </a:p>
          <a:p>
            <a:pPr eaLnBrk="1" hangingPunct="1"/>
            <a:r>
              <a:rPr lang="en-US" sz="1600" dirty="0" smtClean="0"/>
              <a:t>Site survey</a:t>
            </a:r>
          </a:p>
          <a:p>
            <a:pPr lvl="1" eaLnBrk="1" hangingPunct="1"/>
            <a:r>
              <a:rPr lang="en-US" sz="1600" dirty="0" smtClean="0"/>
              <a:t>Assesses client requirements, facility characteristics, coverage areas</a:t>
            </a:r>
          </a:p>
          <a:p>
            <a:pPr lvl="1" eaLnBrk="1" hangingPunct="1"/>
            <a:r>
              <a:rPr lang="en-US" sz="1600" dirty="0" smtClean="0"/>
              <a:t>Determines access point arrangement ensuring reliable wireless connectivity</a:t>
            </a:r>
          </a:p>
          <a:p>
            <a:pPr lvl="2" eaLnBrk="1" hangingPunct="1"/>
            <a:r>
              <a:rPr lang="en-US" sz="1600" dirty="0" smtClean="0"/>
              <a:t>Within given area</a:t>
            </a:r>
          </a:p>
          <a:p>
            <a:pPr lvl="1" eaLnBrk="1" hangingPunct="1"/>
            <a:r>
              <a:rPr lang="en-US" sz="1600" dirty="0" smtClean="0"/>
              <a:t>Proposes access point testing</a:t>
            </a:r>
          </a:p>
          <a:p>
            <a:pPr lvl="2" eaLnBrk="1" hangingPunct="1"/>
            <a:r>
              <a:rPr lang="en-US" sz="1600" dirty="0" smtClean="0"/>
              <a:t>Test wireless access from farthest </a:t>
            </a:r>
            <a:r>
              <a:rPr lang="en-US" sz="1600" dirty="0" smtClean="0"/>
              <a:t>corners</a:t>
            </a:r>
          </a:p>
          <a:p>
            <a:pPr lvl="2" eaLnBrk="1" hangingPunct="1"/>
            <a:r>
              <a:rPr lang="vi-VN" sz="1600" dirty="0"/>
              <a:t>WLAN lớn hơn</a:t>
            </a:r>
          </a:p>
          <a:p>
            <a:pPr lvl="2" eaLnBrk="1" hangingPunct="1"/>
            <a:r>
              <a:rPr lang="vi-VN" sz="1600" dirty="0"/>
              <a:t>Cách tiếp cận có hệ thống để đặt điểm truy cập</a:t>
            </a:r>
          </a:p>
          <a:p>
            <a:pPr lvl="2" eaLnBrk="1" hangingPunct="1"/>
            <a:r>
              <a:rPr lang="vi-VN" sz="1600" dirty="0"/>
              <a:t>Trang khảo sát</a:t>
            </a:r>
          </a:p>
          <a:p>
            <a:pPr lvl="2" eaLnBrk="1" hangingPunct="1"/>
            <a:r>
              <a:rPr lang="vi-VN" sz="1600" dirty="0"/>
              <a:t>Đánh giá các yêu cầu của khách hàng, đặc điểm cơ sở, vùng phủ sóng</a:t>
            </a:r>
          </a:p>
          <a:p>
            <a:pPr lvl="2" eaLnBrk="1" hangingPunct="1"/>
            <a:r>
              <a:rPr lang="vi-VN" sz="1600" dirty="0"/>
              <a:t>Xác định sự sắp xếp điểm truy cập đảm bảo kết nối không dây tin cậy</a:t>
            </a:r>
          </a:p>
          <a:p>
            <a:pPr lvl="2" eaLnBrk="1" hangingPunct="1"/>
            <a:r>
              <a:rPr lang="vi-VN" sz="1600" dirty="0"/>
              <a:t>Trong khu vực nhất định</a:t>
            </a:r>
          </a:p>
          <a:p>
            <a:pPr lvl="2" eaLnBrk="1" hangingPunct="1"/>
            <a:r>
              <a:rPr lang="vi-VN" sz="1600" dirty="0"/>
              <a:t>Đề xuất kiểm tra điểm truy cập</a:t>
            </a:r>
          </a:p>
          <a:p>
            <a:pPr lvl="2" eaLnBrk="1" hangingPunct="1"/>
            <a:r>
              <a:rPr lang="vi-VN" sz="1600" dirty="0"/>
              <a:t>Kiểm tra truy cập không dây từ góc xa nhất</a:t>
            </a:r>
            <a:endParaRPr lang="en-US" sz="1600" dirty="0" smtClean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738FD4-5E6E-4E5A-BBD6-B62F3884B627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664476"/>
          </a:xfrm>
        </p:spPr>
        <p:txBody>
          <a:bodyPr/>
          <a:lstStyle/>
          <a:p>
            <a:pPr eaLnBrk="1" hangingPunct="1"/>
            <a:r>
              <a:rPr lang="en-US" sz="2400" dirty="0"/>
              <a:t>Determining the Design (cont’d.) </a:t>
            </a:r>
            <a:r>
              <a:rPr lang="vi-VN" sz="2400" dirty="0"/>
              <a:t>Xác định thiết kế (tiếp)</a:t>
            </a:r>
            <a:endParaRPr lang="en-US" sz="2400" dirty="0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Install access points</a:t>
            </a:r>
          </a:p>
          <a:p>
            <a:pPr lvl="1" eaLnBrk="1" hangingPunct="1"/>
            <a:r>
              <a:rPr lang="en-US" sz="1600" dirty="0" smtClean="0"/>
              <a:t>Must belong to same ESS, share ESSID</a:t>
            </a:r>
          </a:p>
          <a:p>
            <a:pPr eaLnBrk="1" hangingPunct="1"/>
            <a:r>
              <a:rPr lang="en-US" sz="1600" dirty="0" smtClean="0"/>
              <a:t>Enterprise-wide WLAN design considerations</a:t>
            </a:r>
          </a:p>
          <a:p>
            <a:pPr lvl="1" eaLnBrk="1" hangingPunct="1"/>
            <a:r>
              <a:rPr lang="en-US" sz="1600" dirty="0" smtClean="0"/>
              <a:t>How wireless LAN portions will integrate with wired </a:t>
            </a:r>
            <a:r>
              <a:rPr lang="en-US" sz="1600" dirty="0" smtClean="0"/>
              <a:t>portions</a:t>
            </a:r>
          </a:p>
          <a:p>
            <a:pPr lvl="1" eaLnBrk="1" hangingPunct="1"/>
            <a:r>
              <a:rPr lang="vi-VN" sz="1600" dirty="0"/>
              <a:t>Cài đặt điểm truy cập</a:t>
            </a:r>
          </a:p>
          <a:p>
            <a:pPr lvl="1" eaLnBrk="1" hangingPunct="1"/>
            <a:r>
              <a:rPr lang="vi-VN" sz="1600" dirty="0"/>
              <a:t>Phải thuộc về cùng một ESS, chia sẻ ESSID</a:t>
            </a:r>
          </a:p>
          <a:p>
            <a:pPr lvl="1" eaLnBrk="1" hangingPunct="1"/>
            <a:r>
              <a:rPr lang="vi-VN" sz="1600" dirty="0"/>
              <a:t>Các cân nhắc về thiết kế WLAN dành cho toàn doanh nghiệp</a:t>
            </a:r>
          </a:p>
          <a:p>
            <a:pPr lvl="1" eaLnBrk="1" hangingPunct="1"/>
            <a:r>
              <a:rPr lang="vi-VN" sz="1600" dirty="0"/>
              <a:t>Làm thế nào các phần LAN không dây sẽ tích hợp với phần có dây</a:t>
            </a:r>
            <a:endParaRPr lang="en-US" sz="1600" dirty="0" smtClean="0"/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201545-46D0-482D-9282-1D325A62748C}" type="slidenum">
              <a:rPr lang="en-US"/>
              <a:pPr eaLnBrk="1" hangingPunct="1"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571415"/>
            <a:ext cx="342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8-17 Enterprise-wide WLAN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894151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6" y="490401"/>
            <a:ext cx="6648450" cy="512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0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Configuring Wireless Connectivity </a:t>
            </a:r>
            <a:r>
              <a:rPr lang="en-US" sz="2400" dirty="0"/>
              <a:t>Devices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endParaRPr lang="en-US" sz="2400" dirty="0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Access point CD-ROM or DVD</a:t>
            </a:r>
          </a:p>
          <a:p>
            <a:pPr lvl="1" eaLnBrk="1" hangingPunct="1"/>
            <a:r>
              <a:rPr lang="en-US" sz="1600" dirty="0" smtClean="0"/>
              <a:t>Guides through setup process</a:t>
            </a:r>
          </a:p>
          <a:p>
            <a:pPr eaLnBrk="1" hangingPunct="1"/>
            <a:r>
              <a:rPr lang="en-US" sz="1600" dirty="0" smtClean="0"/>
              <a:t>Variables set during installation</a:t>
            </a:r>
          </a:p>
          <a:p>
            <a:pPr lvl="1" eaLnBrk="1" hangingPunct="1"/>
            <a:r>
              <a:rPr lang="en-US" sz="1600" dirty="0" smtClean="0"/>
              <a:t>Administrator password</a:t>
            </a:r>
          </a:p>
          <a:p>
            <a:pPr lvl="1" eaLnBrk="1" hangingPunct="1"/>
            <a:r>
              <a:rPr lang="en-US" sz="1600" dirty="0" smtClean="0"/>
              <a:t>SSID</a:t>
            </a:r>
          </a:p>
          <a:p>
            <a:pPr lvl="1" eaLnBrk="1" hangingPunct="1"/>
            <a:r>
              <a:rPr lang="en-US" sz="1600" dirty="0" smtClean="0"/>
              <a:t>Whether or not DHCP is used</a:t>
            </a:r>
          </a:p>
          <a:p>
            <a:pPr lvl="1" eaLnBrk="1" hangingPunct="1"/>
            <a:r>
              <a:rPr lang="en-US" sz="1600" dirty="0" smtClean="0"/>
              <a:t>Whether or not the SSID is broadcast</a:t>
            </a:r>
          </a:p>
          <a:p>
            <a:pPr lvl="1" eaLnBrk="1" hangingPunct="1"/>
            <a:r>
              <a:rPr lang="en-US" sz="1600" dirty="0" smtClean="0"/>
              <a:t>Security </a:t>
            </a:r>
            <a:r>
              <a:rPr lang="en-US" sz="1600" dirty="0" smtClean="0"/>
              <a:t>options</a:t>
            </a:r>
          </a:p>
          <a:p>
            <a:pPr lvl="1" eaLnBrk="1" hangingPunct="1"/>
            <a:r>
              <a:rPr lang="vi-VN" sz="1600" dirty="0"/>
              <a:t>Điểm truy cập CD-ROM hoặc DVD</a:t>
            </a:r>
          </a:p>
          <a:p>
            <a:pPr lvl="1" eaLnBrk="1" hangingPunct="1"/>
            <a:r>
              <a:rPr lang="vi-VN" sz="1600" dirty="0"/>
              <a:t>Hướng dẫn thông qua quy trình thiết lập</a:t>
            </a:r>
          </a:p>
          <a:p>
            <a:pPr lvl="1" eaLnBrk="1" hangingPunct="1"/>
            <a:r>
              <a:rPr lang="vi-VN" sz="1600" dirty="0"/>
              <a:t>Các biến được đặt trong quá trình cài đặt</a:t>
            </a:r>
          </a:p>
          <a:p>
            <a:pPr lvl="1" eaLnBrk="1" hangingPunct="1"/>
            <a:r>
              <a:rPr lang="vi-VN" sz="1600" dirty="0"/>
              <a:t>Mật khẩu quản trị viên</a:t>
            </a:r>
          </a:p>
          <a:p>
            <a:pPr lvl="1" eaLnBrk="1" hangingPunct="1"/>
            <a:r>
              <a:rPr lang="vi-VN" sz="1600" dirty="0"/>
              <a:t>SSID</a:t>
            </a:r>
          </a:p>
          <a:p>
            <a:pPr lvl="1" eaLnBrk="1" hangingPunct="1"/>
            <a:r>
              <a:rPr lang="vi-VN" sz="1600" dirty="0"/>
              <a:t>Có hay không sử dụng DHCP</a:t>
            </a:r>
          </a:p>
          <a:p>
            <a:pPr lvl="1" eaLnBrk="1" hangingPunct="1"/>
            <a:r>
              <a:rPr lang="vi-VN" sz="1600" dirty="0"/>
              <a:t>Cho dù SSID có được phát sóng hay không</a:t>
            </a:r>
          </a:p>
          <a:p>
            <a:pPr lvl="1" eaLnBrk="1" hangingPunct="1"/>
            <a:r>
              <a:rPr lang="vi-VN" sz="1600" dirty="0"/>
              <a:t>Tùy chọn bảo mật</a:t>
            </a:r>
            <a:endParaRPr lang="en-US" sz="1600" dirty="0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56F426-9469-45EE-BFA7-5C9AA2D351C6}" type="slidenum">
              <a:rPr lang="en-US"/>
              <a:pPr eaLnBrk="1" hangingPunct="1"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Configuring Wireless </a:t>
            </a:r>
            <a:r>
              <a:rPr lang="en-US" sz="2400" dirty="0">
                <a:solidFill>
                  <a:schemeClr val="tx1"/>
                </a:solidFill>
              </a:rPr>
              <a:t>Clients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Cấu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dây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Configuration varies from one client type to another</a:t>
            </a:r>
          </a:p>
          <a:p>
            <a:pPr eaLnBrk="1" hangingPunct="1"/>
            <a:r>
              <a:rPr lang="en-US" sz="1800" dirty="0" smtClean="0"/>
              <a:t>Linux and UNIX clients wireless interface configuration</a:t>
            </a:r>
          </a:p>
          <a:p>
            <a:pPr lvl="1" eaLnBrk="1" hangingPunct="1"/>
            <a:r>
              <a:rPr lang="en-US" sz="1800" dirty="0" smtClean="0"/>
              <a:t>Use graphical interface</a:t>
            </a:r>
          </a:p>
          <a:p>
            <a:pPr lvl="1" eaLnBrk="1" hangingPunct="1"/>
            <a:r>
              <a:rPr lang="en-US" sz="1800" dirty="0" smtClean="0">
                <a:latin typeface="Courier New" pitchFamily="49" charset="0"/>
              </a:rPr>
              <a:t>iwconfig</a:t>
            </a:r>
            <a:r>
              <a:rPr lang="en-US" sz="1800" dirty="0" smtClean="0"/>
              <a:t> command-line function</a:t>
            </a:r>
          </a:p>
          <a:p>
            <a:pPr lvl="2" eaLnBrk="1" hangingPunct="1"/>
            <a:r>
              <a:rPr lang="en-US" sz="1800" dirty="0" smtClean="0"/>
              <a:t>View, set wireless interface </a:t>
            </a:r>
            <a:r>
              <a:rPr lang="en-US" sz="1800" dirty="0" smtClean="0"/>
              <a:t>parameters</a:t>
            </a:r>
          </a:p>
          <a:p>
            <a:pPr lvl="2" eaLnBrk="1" hangingPunct="1"/>
            <a:r>
              <a:rPr lang="vi-VN" sz="1800" dirty="0"/>
              <a:t>Cấu hình thay đổi từ một loại máy khách khác</a:t>
            </a:r>
          </a:p>
          <a:p>
            <a:pPr lvl="2" eaLnBrk="1" hangingPunct="1"/>
            <a:r>
              <a:rPr lang="vi-VN" sz="1800" dirty="0"/>
              <a:t>Linux và UNIX client cấu hình giao diện không dây</a:t>
            </a:r>
          </a:p>
          <a:p>
            <a:pPr lvl="2" eaLnBrk="1" hangingPunct="1"/>
            <a:r>
              <a:rPr lang="vi-VN" sz="1800" dirty="0"/>
              <a:t>Sử dụng giao diện đồ họa</a:t>
            </a:r>
          </a:p>
          <a:p>
            <a:pPr lvl="2" eaLnBrk="1" hangingPunct="1"/>
            <a:r>
              <a:rPr lang="vi-VN" sz="1800" dirty="0"/>
              <a:t>Chức năng dòng lệnh iwconfig</a:t>
            </a:r>
          </a:p>
          <a:p>
            <a:pPr lvl="2" eaLnBrk="1" hangingPunct="1"/>
            <a:r>
              <a:rPr lang="vi-VN" sz="1800" dirty="0"/>
              <a:t>Xem, thiết lập các tham số giao diện không dây</a:t>
            </a:r>
            <a:endParaRPr lang="en-US" sz="1800" dirty="0" smtClean="0"/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76123-CB2C-4E1D-96E8-2226EAE0AF88}" type="slidenum">
              <a:rPr lang="en-US"/>
              <a:pPr eaLnBrk="1" hangingPunct="1"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448550" cy="471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0" y="5612873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8-18 Output from iwconfig command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43463" y="5909969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588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Avoiding </a:t>
            </a:r>
            <a:r>
              <a:rPr lang="en-US" sz="2400" dirty="0"/>
              <a:t>Pitfalls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cạm</a:t>
            </a:r>
            <a:r>
              <a:rPr lang="en-US" sz="2400" dirty="0"/>
              <a:t> </a:t>
            </a:r>
            <a:r>
              <a:rPr lang="en-US" sz="2400" dirty="0" err="1"/>
              <a:t>bẫy</a:t>
            </a:r>
            <a:endParaRPr lang="en-US" sz="2400" dirty="0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Access point versus client configurations</a:t>
            </a:r>
          </a:p>
          <a:p>
            <a:pPr lvl="1" eaLnBrk="1" hangingPunct="1"/>
            <a:r>
              <a:rPr lang="en-US" sz="1600" dirty="0" smtClean="0"/>
              <a:t>SSID mismatch</a:t>
            </a:r>
          </a:p>
          <a:p>
            <a:pPr lvl="1" eaLnBrk="1" hangingPunct="1"/>
            <a:r>
              <a:rPr lang="en-US" sz="1600" dirty="0" smtClean="0"/>
              <a:t>Incorrect encryption</a:t>
            </a:r>
          </a:p>
          <a:p>
            <a:pPr lvl="1" eaLnBrk="1" hangingPunct="1"/>
            <a:r>
              <a:rPr lang="en-US" sz="1600" dirty="0" smtClean="0"/>
              <a:t>Incorrect channel, frequency</a:t>
            </a:r>
          </a:p>
          <a:p>
            <a:pPr lvl="1" eaLnBrk="1" hangingPunct="1"/>
            <a:r>
              <a:rPr lang="en-US" sz="1600" dirty="0" smtClean="0"/>
              <a:t>Standard mismatch (802.11 a/b/g/n)</a:t>
            </a:r>
          </a:p>
          <a:p>
            <a:pPr eaLnBrk="1" hangingPunct="1"/>
            <a:r>
              <a:rPr lang="en-US" sz="1600" dirty="0" smtClean="0"/>
              <a:t>Incorrect antenna placement</a:t>
            </a:r>
          </a:p>
          <a:p>
            <a:pPr lvl="1" eaLnBrk="1" hangingPunct="1"/>
            <a:r>
              <a:rPr lang="en-US" sz="1600" dirty="0" smtClean="0"/>
              <a:t>Verify client within 330 feet</a:t>
            </a:r>
          </a:p>
          <a:p>
            <a:pPr eaLnBrk="1" hangingPunct="1"/>
            <a:r>
              <a:rPr lang="en-US" sz="1600" dirty="0" smtClean="0"/>
              <a:t>Interference</a:t>
            </a:r>
          </a:p>
          <a:p>
            <a:pPr lvl="1" eaLnBrk="1" hangingPunct="1"/>
            <a:r>
              <a:rPr lang="en-US" sz="1600" dirty="0" smtClean="0"/>
              <a:t>Check for EMI </a:t>
            </a:r>
            <a:r>
              <a:rPr lang="en-US" sz="1600" dirty="0" smtClean="0"/>
              <a:t>sources</a:t>
            </a:r>
          </a:p>
          <a:p>
            <a:pPr lvl="1" eaLnBrk="1" hangingPunct="1"/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so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endParaRPr lang="en-US" sz="1600" dirty="0"/>
          </a:p>
          <a:p>
            <a:pPr lvl="1" eaLnBrk="1" hangingPunct="1"/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SSID</a:t>
            </a:r>
          </a:p>
          <a:p>
            <a:pPr lvl="1" eaLnBrk="1" hangingPunct="1"/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endParaRPr lang="en-US" sz="1600" dirty="0"/>
          </a:p>
          <a:p>
            <a:pPr lvl="1" eaLnBrk="1" hangingPunct="1"/>
            <a:r>
              <a:rPr lang="en-US" sz="1600" dirty="0" err="1"/>
              <a:t>Kênh</a:t>
            </a:r>
            <a:r>
              <a:rPr lang="en-US" sz="1600" dirty="0"/>
              <a:t>, </a:t>
            </a:r>
            <a:r>
              <a:rPr lang="en-US" sz="1600" dirty="0" err="1"/>
              <a:t>tần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endParaRPr lang="en-US" sz="1600" dirty="0"/>
          </a:p>
          <a:p>
            <a:pPr lvl="1" eaLnBrk="1" hangingPunct="1"/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 (802.11 a / b / g / n)</a:t>
            </a:r>
          </a:p>
          <a:p>
            <a:pPr lvl="1" eaLnBrk="1" hangingPunct="1"/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vị</a:t>
            </a:r>
            <a:r>
              <a:rPr lang="en-US" sz="1600" dirty="0"/>
              <a:t> </a:t>
            </a:r>
            <a:r>
              <a:rPr lang="en-US" sz="1600" dirty="0" err="1"/>
              <a:t>trí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endParaRPr lang="en-US" sz="1600" dirty="0"/>
          </a:p>
          <a:p>
            <a:pPr lvl="1" eaLnBrk="1" hangingPunct="1"/>
            <a:r>
              <a:rPr lang="en-US" sz="1600" dirty="0" err="1"/>
              <a:t>Xác</a:t>
            </a:r>
            <a:r>
              <a:rPr lang="en-US" sz="1600" dirty="0"/>
              <a:t> minh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vòng</a:t>
            </a:r>
            <a:r>
              <a:rPr lang="en-US" sz="1600" dirty="0"/>
              <a:t> 330 feet</a:t>
            </a:r>
          </a:p>
          <a:p>
            <a:pPr lvl="1" eaLnBrk="1" hangingPunct="1"/>
            <a:r>
              <a:rPr lang="en-US" sz="1600" dirty="0"/>
              <a:t>Can </a:t>
            </a:r>
            <a:r>
              <a:rPr lang="en-US" sz="1600" dirty="0" err="1"/>
              <a:t>thiệp</a:t>
            </a:r>
            <a:endParaRPr lang="en-US" sz="1600" dirty="0"/>
          </a:p>
          <a:p>
            <a:pPr lvl="1" eaLnBrk="1" hangingPunct="1"/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EMI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23E546-8A23-4FC0-9F75-AB29845EC220}" type="slidenum">
              <a:rPr lang="en-US"/>
              <a:pPr eaLnBrk="1" hangingPunct="1"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5635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Wireless </a:t>
            </a:r>
            <a:r>
              <a:rPr lang="en-US" sz="2400" dirty="0"/>
              <a:t>WANs WAN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endParaRPr lang="en-US" sz="2400" dirty="0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Wireless broadband</a:t>
            </a:r>
          </a:p>
          <a:p>
            <a:pPr lvl="1" eaLnBrk="1" hangingPunct="1"/>
            <a:r>
              <a:rPr lang="en-US" sz="1800" dirty="0" smtClean="0"/>
              <a:t>Latest wireless WAN technologies</a:t>
            </a:r>
          </a:p>
          <a:p>
            <a:pPr lvl="1" eaLnBrk="1" hangingPunct="1"/>
            <a:r>
              <a:rPr lang="en-US" sz="1800" dirty="0" smtClean="0"/>
              <a:t>Specifically designed for: </a:t>
            </a:r>
          </a:p>
          <a:p>
            <a:pPr lvl="2" eaLnBrk="1" hangingPunct="1"/>
            <a:r>
              <a:rPr lang="en-US" sz="1800" dirty="0" smtClean="0"/>
              <a:t>High-throughput; long-distance digital data </a:t>
            </a:r>
            <a:r>
              <a:rPr lang="en-US" sz="1800" dirty="0" smtClean="0"/>
              <a:t>exchange</a:t>
            </a:r>
          </a:p>
          <a:p>
            <a:pPr lvl="2" eaLnBrk="1" hangingPunct="1"/>
            <a:r>
              <a:rPr lang="vi-VN" sz="1800" dirty="0"/>
              <a:t>Băng thông rộng không dây</a:t>
            </a:r>
          </a:p>
          <a:p>
            <a:pPr lvl="2" eaLnBrk="1" hangingPunct="1"/>
            <a:r>
              <a:rPr lang="vi-VN" sz="1800" dirty="0"/>
              <a:t>Các công nghệ WAN không dây mới nhất</a:t>
            </a:r>
          </a:p>
          <a:p>
            <a:pPr lvl="2" eaLnBrk="1" hangingPunct="1"/>
            <a:r>
              <a:rPr lang="vi-VN" sz="1800" dirty="0"/>
              <a:t>Thiết kế đặc biệt cho:</a:t>
            </a:r>
          </a:p>
          <a:p>
            <a:pPr lvl="2" eaLnBrk="1" hangingPunct="1"/>
            <a:r>
              <a:rPr lang="vi-VN" sz="1800" dirty="0"/>
              <a:t>Thông lượng cao; Trao đổi dữ liệu đường dài</a:t>
            </a:r>
            <a:endParaRPr lang="en-US" sz="1800" dirty="0" smtClean="0"/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731C73-093F-40AB-A21F-F7EBB7728124}" type="slidenum">
              <a:rPr lang="en-US"/>
              <a:pPr eaLnBrk="1" hangingPunct="1"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802.16 (WiMAX)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WiMAX (Worldwide Interoperability for Microwave Access)</a:t>
            </a:r>
          </a:p>
          <a:p>
            <a:pPr lvl="1" eaLnBrk="1" hangingPunct="1"/>
            <a:r>
              <a:rPr lang="en-US" sz="1600" dirty="0" smtClean="0"/>
              <a:t>Most popular version: 802.16e (2005)</a:t>
            </a:r>
          </a:p>
          <a:p>
            <a:pPr lvl="1" eaLnBrk="1" hangingPunct="1"/>
            <a:r>
              <a:rPr lang="en-US" sz="1600" dirty="0" smtClean="0"/>
              <a:t>Improved WiMAX version: 802.16m (2011)</a:t>
            </a:r>
          </a:p>
          <a:p>
            <a:pPr lvl="1" eaLnBrk="1" hangingPunct="1"/>
            <a:r>
              <a:rPr lang="en-US" sz="1600" dirty="0" smtClean="0"/>
              <a:t>Functions in 2-11 or 11-66 GHz range</a:t>
            </a:r>
          </a:p>
          <a:p>
            <a:pPr lvl="1" eaLnBrk="1" hangingPunct="1"/>
            <a:r>
              <a:rPr lang="en-US" sz="1600" dirty="0" smtClean="0"/>
              <a:t>Licensed or nonlicensed frequencies</a:t>
            </a:r>
          </a:p>
          <a:p>
            <a:pPr eaLnBrk="1" hangingPunct="1"/>
            <a:r>
              <a:rPr lang="en-US" sz="1600" dirty="0" smtClean="0"/>
              <a:t>Ability to transmit and receive signals up to 30 miles</a:t>
            </a:r>
          </a:p>
          <a:p>
            <a:pPr lvl="1" eaLnBrk="1" hangingPunct="1"/>
            <a:r>
              <a:rPr lang="en-US" sz="1600" dirty="0" smtClean="0"/>
              <a:t>With fixed antennas</a:t>
            </a:r>
          </a:p>
          <a:p>
            <a:pPr lvl="1" eaLnBrk="1" hangingPunct="1"/>
            <a:r>
              <a:rPr lang="en-US" sz="1600" dirty="0" smtClean="0"/>
              <a:t>About 10 miles when antennas are </a:t>
            </a:r>
            <a:r>
              <a:rPr lang="en-US" sz="1600" dirty="0" smtClean="0"/>
              <a:t>mobile</a:t>
            </a:r>
          </a:p>
          <a:p>
            <a:pPr lvl="1" eaLnBrk="1" hangingPunct="1"/>
            <a:r>
              <a:rPr lang="vi-VN" sz="1600" dirty="0"/>
              <a:t>WiMAX (Khả năng Tương tác với Truy cập Lò vi sóng trên toàn thế giới)</a:t>
            </a:r>
          </a:p>
          <a:p>
            <a:pPr lvl="1" eaLnBrk="1" hangingPunct="1"/>
            <a:r>
              <a:rPr lang="vi-VN" sz="1600" dirty="0"/>
              <a:t>Phiên bản phổ biến nhất: 802.16e (2005)</a:t>
            </a:r>
          </a:p>
          <a:p>
            <a:pPr lvl="1" eaLnBrk="1" hangingPunct="1"/>
            <a:r>
              <a:rPr lang="vi-VN" sz="1600" dirty="0"/>
              <a:t>Phiên bản WiMAX được cải tiến: 802.16m (2011)</a:t>
            </a:r>
          </a:p>
          <a:p>
            <a:pPr lvl="1" eaLnBrk="1" hangingPunct="1"/>
            <a:r>
              <a:rPr lang="vi-VN" sz="1600" dirty="0"/>
              <a:t>Chức năng trong phạm vi 2-11 hoặc 11-66 GHz</a:t>
            </a:r>
          </a:p>
          <a:p>
            <a:pPr lvl="1" eaLnBrk="1" hangingPunct="1"/>
            <a:r>
              <a:rPr lang="vi-VN" sz="1600" dirty="0"/>
              <a:t>Tần số được cấp phép hoặc không cấp phép</a:t>
            </a:r>
          </a:p>
          <a:p>
            <a:pPr lvl="1" eaLnBrk="1" hangingPunct="1"/>
            <a:r>
              <a:rPr lang="vi-VN" sz="1600" dirty="0"/>
              <a:t>Khả năng truyền và nhận tín hiệu lên đến 30 dặm</a:t>
            </a:r>
          </a:p>
          <a:p>
            <a:pPr lvl="1" eaLnBrk="1" hangingPunct="1"/>
            <a:r>
              <a:rPr lang="vi-VN" sz="1600" dirty="0"/>
              <a:t>Với ăng ten cố định</a:t>
            </a:r>
          </a:p>
          <a:p>
            <a:pPr lvl="1" eaLnBrk="1" hangingPunct="1"/>
            <a:r>
              <a:rPr lang="vi-VN" sz="1600" dirty="0"/>
              <a:t>Khoảng 10 dặm khi ăng-ten điện thoại di động</a:t>
            </a:r>
            <a:endParaRPr lang="en-US" sz="1600" dirty="0" smtClean="0"/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B8DC82-9658-45A3-8C45-0F32BE42212A}" type="slidenum">
              <a:rPr lang="en-US"/>
              <a:pPr eaLnBrk="1" hangingPunct="1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5635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802.16 (WiMAX) (cont’d.)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802.16m </a:t>
            </a:r>
          </a:p>
          <a:p>
            <a:pPr lvl="1" eaLnBrk="1" hangingPunct="1"/>
            <a:r>
              <a:rPr lang="en-US" sz="1600" dirty="0"/>
              <a:t>P</a:t>
            </a:r>
            <a:r>
              <a:rPr lang="en-US" sz="1600" dirty="0" smtClean="0"/>
              <a:t>ositioned to compete favorably with cellular data services</a:t>
            </a:r>
          </a:p>
          <a:p>
            <a:pPr lvl="1" eaLnBrk="1" hangingPunct="1"/>
            <a:r>
              <a:rPr lang="en-US" sz="1600" dirty="0" smtClean="0"/>
              <a:t>Backwards compatible with 802.16e equipment</a:t>
            </a:r>
          </a:p>
          <a:p>
            <a:pPr eaLnBrk="1" hangingPunct="1"/>
            <a:r>
              <a:rPr lang="en-US" sz="1600" dirty="0" smtClean="0"/>
              <a:t>Maximum throughput </a:t>
            </a:r>
          </a:p>
          <a:p>
            <a:pPr lvl="1" eaLnBrk="1" hangingPunct="1"/>
            <a:r>
              <a:rPr lang="en-US" sz="1600" dirty="0" smtClean="0"/>
              <a:t>Downlink: 120Mbps</a:t>
            </a:r>
          </a:p>
          <a:p>
            <a:pPr lvl="1" eaLnBrk="1" hangingPunct="1"/>
            <a:r>
              <a:rPr lang="en-US" sz="1600" dirty="0" smtClean="0"/>
              <a:t>Uplink: 60Mbps</a:t>
            </a:r>
          </a:p>
          <a:p>
            <a:pPr lvl="1" eaLnBrk="1" hangingPunct="1"/>
            <a:r>
              <a:rPr lang="en-US" sz="1600" dirty="0" smtClean="0"/>
              <a:t>Future improvements could take to </a:t>
            </a:r>
            <a:r>
              <a:rPr lang="en-US" sz="1600" dirty="0" smtClean="0"/>
              <a:t>1Gbps</a:t>
            </a:r>
          </a:p>
          <a:p>
            <a:pPr lvl="1" eaLnBrk="1" hangingPunct="1"/>
            <a:r>
              <a:rPr lang="vi-VN" sz="1600" dirty="0"/>
              <a:t>802.16m</a:t>
            </a:r>
          </a:p>
          <a:p>
            <a:pPr lvl="1" eaLnBrk="1" hangingPunct="1"/>
            <a:r>
              <a:rPr lang="vi-VN" sz="1600" dirty="0"/>
              <a:t>Được định vị để cạnh tranh thuận lợi với các dịch vụ dữ liệu di động</a:t>
            </a:r>
          </a:p>
          <a:p>
            <a:pPr lvl="1" eaLnBrk="1" hangingPunct="1"/>
            <a:r>
              <a:rPr lang="vi-VN" sz="1600" dirty="0"/>
              <a:t>Tương thích ngược với thiết bị 802.16e</a:t>
            </a:r>
          </a:p>
          <a:p>
            <a:pPr lvl="1" eaLnBrk="1" hangingPunct="1"/>
            <a:r>
              <a:rPr lang="vi-VN" sz="1600" dirty="0"/>
              <a:t>Thông lượng tối đa</a:t>
            </a:r>
          </a:p>
          <a:p>
            <a:pPr lvl="1" eaLnBrk="1" hangingPunct="1"/>
            <a:r>
              <a:rPr lang="vi-VN" sz="1600" dirty="0"/>
              <a:t>Đường xuống: 120Mbps</a:t>
            </a:r>
          </a:p>
          <a:p>
            <a:pPr lvl="1" eaLnBrk="1" hangingPunct="1"/>
            <a:r>
              <a:rPr lang="vi-VN" sz="1600" dirty="0"/>
              <a:t>Uplink: 60Mbps</a:t>
            </a:r>
          </a:p>
          <a:p>
            <a:pPr lvl="1" eaLnBrk="1" hangingPunct="1"/>
            <a:r>
              <a:rPr lang="vi-VN" sz="1600" dirty="0"/>
              <a:t>Các cải tiến trong tương lai có thể lên đến 1Gbps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BDCC8-9155-44D8-8561-3210A2631DDE}" type="slidenum">
              <a:rPr lang="en-US"/>
              <a:pPr eaLnBrk="1" hangingPunct="1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Characteristics of Wireless Transmission</a:t>
            </a:r>
            <a:br>
              <a:rPr lang="en-US" sz="1800" dirty="0" smtClean="0"/>
            </a:br>
            <a:r>
              <a:rPr lang="vi-VN" sz="1800" dirty="0"/>
              <a:t>Đặc điểm của truyền không dây</a:t>
            </a:r>
            <a:endParaRPr lang="en-US" sz="18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z="1400" dirty="0" smtClean="0"/>
              <a:t>Similarities with wired</a:t>
            </a:r>
          </a:p>
          <a:p>
            <a:pPr lvl="1" eaLnBrk="1" hangingPunct="1"/>
            <a:r>
              <a:rPr lang="en-US" sz="1400" dirty="0" smtClean="0"/>
              <a:t>Signal </a:t>
            </a:r>
            <a:r>
              <a:rPr lang="en-US" sz="1400" dirty="0" smtClean="0"/>
              <a:t>origination</a:t>
            </a:r>
          </a:p>
          <a:p>
            <a:pPr lvl="2" eaLnBrk="1" hangingPunct="1"/>
            <a:r>
              <a:rPr lang="en-US" sz="1400" dirty="0" smtClean="0"/>
              <a:t>From electrical current, travel along conductor</a:t>
            </a:r>
          </a:p>
          <a:p>
            <a:pPr eaLnBrk="1" hangingPunct="1"/>
            <a:r>
              <a:rPr lang="en-US" sz="1400" dirty="0" smtClean="0"/>
              <a:t>Differences from wired</a:t>
            </a:r>
          </a:p>
          <a:p>
            <a:pPr lvl="1" eaLnBrk="1" hangingPunct="1"/>
            <a:r>
              <a:rPr lang="en-US" sz="1400" dirty="0" smtClean="0"/>
              <a:t>Signal transmission</a:t>
            </a:r>
          </a:p>
          <a:p>
            <a:pPr lvl="2" eaLnBrk="1" hangingPunct="1"/>
            <a:r>
              <a:rPr lang="en-US" sz="1400" dirty="0" smtClean="0"/>
              <a:t>No fixed path, guidance</a:t>
            </a:r>
          </a:p>
          <a:p>
            <a:pPr eaLnBrk="1" hangingPunct="1"/>
            <a:r>
              <a:rPr lang="en-US" sz="1400" dirty="0" smtClean="0"/>
              <a:t>Antenna</a:t>
            </a:r>
          </a:p>
          <a:p>
            <a:pPr lvl="1" eaLnBrk="1" hangingPunct="1"/>
            <a:r>
              <a:rPr lang="en-US" sz="1400" dirty="0" smtClean="0"/>
              <a:t>Layer 3 and higher protocols</a:t>
            </a:r>
          </a:p>
          <a:p>
            <a:pPr lvl="1" eaLnBrk="1" hangingPunct="1"/>
            <a:r>
              <a:rPr lang="en-US" sz="1400" dirty="0" smtClean="0"/>
              <a:t>Signal </a:t>
            </a:r>
            <a:r>
              <a:rPr lang="en-US" sz="1400" dirty="0" smtClean="0"/>
              <a:t>transmission and reception</a:t>
            </a:r>
          </a:p>
          <a:p>
            <a:pPr lvl="1" eaLnBrk="1" hangingPunct="1"/>
            <a:r>
              <a:rPr lang="en-US" sz="1400" dirty="0" smtClean="0"/>
              <a:t>Same frequency required on each </a:t>
            </a:r>
            <a:r>
              <a:rPr lang="en-US" sz="1400" dirty="0" smtClean="0"/>
              <a:t>antenna</a:t>
            </a:r>
          </a:p>
          <a:p>
            <a:pPr lvl="1" eaLnBrk="1" hangingPunct="1"/>
            <a:r>
              <a:rPr lang="vi-VN" sz="1400" dirty="0"/>
              <a:t>Tính tương đồng với dây</a:t>
            </a:r>
          </a:p>
          <a:p>
            <a:pPr lvl="1" eaLnBrk="1" hangingPunct="1"/>
            <a:r>
              <a:rPr lang="vi-VN" sz="1400" dirty="0"/>
              <a:t>Giao thức lớp 3 và cao hơn</a:t>
            </a:r>
          </a:p>
          <a:p>
            <a:pPr lvl="1" eaLnBrk="1" hangingPunct="1"/>
            <a:r>
              <a:rPr lang="vi-VN" sz="1400" dirty="0"/>
              <a:t>Truyền tín hiệu</a:t>
            </a:r>
          </a:p>
          <a:p>
            <a:pPr lvl="1" eaLnBrk="1" hangingPunct="1"/>
            <a:r>
              <a:rPr lang="vi-VN" sz="1400" dirty="0"/>
              <a:t>Từ dòng điện, đi dọc theo dây dẫn</a:t>
            </a:r>
          </a:p>
          <a:p>
            <a:pPr lvl="1" eaLnBrk="1" hangingPunct="1"/>
            <a:r>
              <a:rPr lang="vi-VN" sz="1400" dirty="0"/>
              <a:t>Sự khác biệt từ dây</a:t>
            </a:r>
          </a:p>
          <a:p>
            <a:pPr lvl="1" eaLnBrk="1" hangingPunct="1"/>
            <a:r>
              <a:rPr lang="vi-VN" sz="1400" dirty="0"/>
              <a:t>Truyền tín hiệu</a:t>
            </a:r>
          </a:p>
          <a:p>
            <a:pPr lvl="1" eaLnBrk="1" hangingPunct="1"/>
            <a:r>
              <a:rPr lang="vi-VN" sz="1400" dirty="0"/>
              <a:t>Không có đường dẫn cố định, hướng dẫn</a:t>
            </a:r>
          </a:p>
          <a:p>
            <a:pPr lvl="1" eaLnBrk="1" hangingPunct="1"/>
            <a:r>
              <a:rPr lang="vi-VN" sz="1400" dirty="0"/>
              <a:t>Ăng-ten</a:t>
            </a:r>
          </a:p>
          <a:p>
            <a:pPr lvl="1" eaLnBrk="1" hangingPunct="1"/>
            <a:r>
              <a:rPr lang="vi-VN" sz="1400" dirty="0"/>
              <a:t>Truyền và tiếp nhận tín hiệu</a:t>
            </a:r>
          </a:p>
          <a:p>
            <a:pPr lvl="1" eaLnBrk="1" hangingPunct="1"/>
            <a:r>
              <a:rPr lang="vi-VN" sz="1400" dirty="0"/>
              <a:t>Cùng tần số yêu cầu trên mỗi ăng-ten</a:t>
            </a:r>
          </a:p>
          <a:p>
            <a:pPr lvl="1" eaLnBrk="1" hangingPunct="1"/>
            <a:endParaRPr lang="en-US" sz="1400" dirty="0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1B8EC-3A52-4AC7-ACD3-7BF912E2949E}" type="slidenum">
              <a:rPr lang="en-US"/>
              <a:pPr eaLnBrk="1" hangingPunct="1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4350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8-19 WiMAX network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866245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09600"/>
            <a:ext cx="7791450" cy="485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87671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8-20 WiMAX residential antenna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0229" y="3234070"/>
            <a:ext cx="2764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Laird Technologies</a:t>
            </a:r>
            <a:endParaRPr lang="en-US" sz="1400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1897"/>
            <a:ext cx="337185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7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Cellular </a:t>
            </a:r>
            <a:r>
              <a:rPr lang="vi-VN" sz="2400" dirty="0"/>
              <a:t>Di động</a:t>
            </a:r>
            <a:endParaRPr lang="en-US" sz="2400" dirty="0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Initially designed for analog telephone service</a:t>
            </a:r>
          </a:p>
          <a:p>
            <a:pPr lvl="1" eaLnBrk="1" hangingPunct="1"/>
            <a:r>
              <a:rPr lang="en-US" sz="1600" dirty="0" smtClean="0"/>
              <a:t>Today deliver data and voice</a:t>
            </a:r>
          </a:p>
          <a:p>
            <a:pPr eaLnBrk="1" hangingPunct="1"/>
            <a:r>
              <a:rPr lang="en-US" sz="1600" dirty="0" smtClean="0"/>
              <a:t>Cellular technology generations</a:t>
            </a:r>
          </a:p>
          <a:p>
            <a:pPr lvl="1" eaLnBrk="1" hangingPunct="1"/>
            <a:r>
              <a:rPr lang="en-US" sz="1600" dirty="0" smtClean="0"/>
              <a:t>1G: analog</a:t>
            </a:r>
          </a:p>
          <a:p>
            <a:pPr lvl="1" eaLnBrk="1" hangingPunct="1"/>
            <a:r>
              <a:rPr lang="en-US" sz="1600" dirty="0" smtClean="0"/>
              <a:t>2G: digital transmission up to 240Kbps</a:t>
            </a:r>
          </a:p>
          <a:p>
            <a:pPr lvl="1" eaLnBrk="1" hangingPunct="1"/>
            <a:r>
              <a:rPr lang="en-US" sz="1600" dirty="0" smtClean="0"/>
              <a:t>3G: data rates up to 384Kbps</a:t>
            </a:r>
          </a:p>
          <a:p>
            <a:pPr lvl="2" eaLnBrk="1" hangingPunct="1"/>
            <a:r>
              <a:rPr lang="en-US" sz="1600" dirty="0" smtClean="0"/>
              <a:t>Data communications use packet switching</a:t>
            </a:r>
          </a:p>
          <a:p>
            <a:pPr lvl="1" eaLnBrk="1" hangingPunct="1"/>
            <a:r>
              <a:rPr lang="en-US" sz="1600" dirty="0" smtClean="0"/>
              <a:t>4G: all-IP, packet switched network for data and </a:t>
            </a:r>
            <a:r>
              <a:rPr lang="en-US" sz="1600" dirty="0" smtClean="0"/>
              <a:t>voice</a:t>
            </a:r>
          </a:p>
          <a:p>
            <a:pPr lvl="1" eaLnBrk="1" hangingPunct="1"/>
            <a:r>
              <a:rPr lang="vi-VN" sz="1600" dirty="0"/>
              <a:t>Ban đầu được thiết kế cho dịch vụ điện thoại analog</a:t>
            </a:r>
          </a:p>
          <a:p>
            <a:pPr lvl="1" eaLnBrk="1" hangingPunct="1"/>
            <a:r>
              <a:rPr lang="vi-VN" sz="1600" dirty="0"/>
              <a:t>Hôm nay cung cấp dữ liệu và giọng nói</a:t>
            </a:r>
          </a:p>
          <a:p>
            <a:pPr lvl="1" eaLnBrk="1" hangingPunct="1"/>
            <a:r>
              <a:rPr lang="vi-VN" sz="1600" dirty="0"/>
              <a:t>Các thế hệ công nghệ di động</a:t>
            </a:r>
          </a:p>
          <a:p>
            <a:pPr lvl="1" eaLnBrk="1" hangingPunct="1"/>
            <a:r>
              <a:rPr lang="vi-VN" sz="1600" dirty="0"/>
              <a:t>1G: analog</a:t>
            </a:r>
          </a:p>
          <a:p>
            <a:pPr lvl="1" eaLnBrk="1" hangingPunct="1"/>
            <a:r>
              <a:rPr lang="vi-VN" sz="1600" dirty="0"/>
              <a:t>2G: truyền kỹ thuật số lên đến 240Kbps</a:t>
            </a:r>
          </a:p>
          <a:p>
            <a:pPr lvl="1" eaLnBrk="1" hangingPunct="1"/>
            <a:r>
              <a:rPr lang="vi-VN" sz="1600" dirty="0"/>
              <a:t>3G: tốc độ dữ liệu lên đến 384Kbps</a:t>
            </a:r>
          </a:p>
          <a:p>
            <a:pPr lvl="1" eaLnBrk="1" hangingPunct="1"/>
            <a:r>
              <a:rPr lang="vi-VN" sz="1600" dirty="0"/>
              <a:t>Truyền dữ liệu sử dụng chuyển mạch gói</a:t>
            </a:r>
          </a:p>
          <a:p>
            <a:pPr lvl="1" eaLnBrk="1" hangingPunct="1"/>
            <a:r>
              <a:rPr lang="vi-VN" sz="1600" dirty="0"/>
              <a:t>4G: tất cả các IP, mạng chuyển mạch gói dữ liệu và thoại</a:t>
            </a:r>
            <a:endParaRPr lang="en-US" sz="16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75E31A-D712-4F90-B398-27E8A623B269}" type="slidenum">
              <a:rPr lang="en-US"/>
              <a:pPr eaLnBrk="1" hangingPunct="1"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Cellular (cont’d</a:t>
            </a:r>
            <a:r>
              <a:rPr lang="en-US" sz="2400" dirty="0" smtClean="0"/>
              <a:t>.) di dong </a:t>
            </a:r>
            <a:r>
              <a:rPr lang="en-US" sz="2400" dirty="0" err="1" smtClean="0"/>
              <a:t>tiep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endParaRPr lang="en-US" sz="2400" dirty="0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Network infrastructure</a:t>
            </a:r>
          </a:p>
          <a:p>
            <a:pPr lvl="1" eaLnBrk="1" hangingPunct="1"/>
            <a:r>
              <a:rPr lang="en-US" sz="1600" dirty="0" smtClean="0"/>
              <a:t>Cells served by antenna and base station</a:t>
            </a:r>
          </a:p>
          <a:p>
            <a:pPr lvl="1" eaLnBrk="1" hangingPunct="1"/>
            <a:r>
              <a:rPr lang="en-US" sz="1600" dirty="0" smtClean="0"/>
              <a:t>Controller assigns mobile clients frequencies</a:t>
            </a:r>
          </a:p>
          <a:p>
            <a:pPr eaLnBrk="1" hangingPunct="1"/>
            <a:r>
              <a:rPr lang="en-US" sz="1600" dirty="0" smtClean="0"/>
              <a:t>Cell size depends on:</a:t>
            </a:r>
          </a:p>
          <a:p>
            <a:pPr lvl="1" eaLnBrk="1" hangingPunct="1"/>
            <a:r>
              <a:rPr lang="en-US" sz="1600" dirty="0" smtClean="0"/>
              <a:t>Network’s access method</a:t>
            </a:r>
          </a:p>
          <a:p>
            <a:pPr lvl="1" eaLnBrk="1" hangingPunct="1"/>
            <a:r>
              <a:rPr lang="en-US" sz="1600" dirty="0" smtClean="0"/>
              <a:t>Region topology</a:t>
            </a:r>
          </a:p>
          <a:p>
            <a:pPr lvl="1" eaLnBrk="1" hangingPunct="1"/>
            <a:r>
              <a:rPr lang="en-US" sz="1600" dirty="0" smtClean="0"/>
              <a:t>Population</a:t>
            </a:r>
          </a:p>
          <a:p>
            <a:pPr lvl="1" eaLnBrk="1" hangingPunct="1"/>
            <a:r>
              <a:rPr lang="en-US" sz="1600" dirty="0" smtClean="0"/>
              <a:t>Amount of cellular </a:t>
            </a:r>
            <a:r>
              <a:rPr lang="en-US" sz="1600" dirty="0" smtClean="0"/>
              <a:t>traffic</a:t>
            </a:r>
          </a:p>
          <a:p>
            <a:pPr lvl="1" eaLnBrk="1" hangingPunct="1"/>
            <a:r>
              <a:rPr lang="vi-VN" sz="1600" dirty="0"/>
              <a:t>Cơ sở hạ tầng mạng</a:t>
            </a:r>
          </a:p>
          <a:p>
            <a:pPr lvl="1" eaLnBrk="1" hangingPunct="1"/>
            <a:r>
              <a:rPr lang="vi-VN" sz="1600" dirty="0"/>
              <a:t>Các tế bào được cung cấp bởi anten và trạm cơ sở</a:t>
            </a:r>
          </a:p>
          <a:p>
            <a:pPr lvl="1" eaLnBrk="1" hangingPunct="1"/>
            <a:r>
              <a:rPr lang="vi-VN" sz="1600" dirty="0"/>
              <a:t>Trình điều khiển gán tần số cho khách hàng di động</a:t>
            </a:r>
          </a:p>
          <a:p>
            <a:pPr lvl="1" eaLnBrk="1" hangingPunct="1"/>
            <a:r>
              <a:rPr lang="vi-VN" sz="1600" dirty="0"/>
              <a:t>Kích thước tế bào phụ thuộc vào:</a:t>
            </a:r>
          </a:p>
          <a:p>
            <a:pPr lvl="1" eaLnBrk="1" hangingPunct="1"/>
            <a:r>
              <a:rPr lang="vi-VN" sz="1600" dirty="0"/>
              <a:t>Phương pháp tiếp cận mạng</a:t>
            </a:r>
          </a:p>
          <a:p>
            <a:pPr lvl="1" eaLnBrk="1" hangingPunct="1"/>
            <a:r>
              <a:rPr lang="vi-VN" sz="1600" dirty="0"/>
              <a:t>Topo khu vực</a:t>
            </a:r>
          </a:p>
          <a:p>
            <a:pPr lvl="1" eaLnBrk="1" hangingPunct="1"/>
            <a:r>
              <a:rPr lang="vi-VN" sz="1600" dirty="0"/>
              <a:t>Dân số</a:t>
            </a:r>
          </a:p>
          <a:p>
            <a:pPr lvl="1" eaLnBrk="1" hangingPunct="1"/>
            <a:r>
              <a:rPr lang="vi-VN" sz="1600" dirty="0"/>
              <a:t>Số lượng lưu lượng di động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75E31A-D712-4F90-B398-27E8A623B269}" type="slidenum">
              <a:rPr lang="en-US"/>
              <a:pPr eaLnBrk="1" hangingPunct="1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10450" cy="470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5395417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8-22 Cellular network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733971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474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Cellular (cont’d</a:t>
            </a:r>
            <a:r>
              <a:rPr lang="en-US" sz="2400" dirty="0" smtClean="0"/>
              <a:t>.) di dong </a:t>
            </a:r>
            <a:r>
              <a:rPr lang="en-US" sz="2400" dirty="0" err="1" smtClean="0"/>
              <a:t>tiep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endParaRPr lang="en-US" sz="2400" dirty="0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229600" cy="46783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Basic infrastructure</a:t>
            </a:r>
          </a:p>
          <a:p>
            <a:pPr lvl="1" eaLnBrk="1" hangingPunct="1"/>
            <a:r>
              <a:rPr lang="en-US" sz="1600" dirty="0" smtClean="0"/>
              <a:t>HSPA+ (High Speed Packet Access Plus)</a:t>
            </a:r>
          </a:p>
          <a:p>
            <a:pPr lvl="2" eaLnBrk="1" hangingPunct="1"/>
            <a:r>
              <a:rPr lang="en-US" sz="1600" dirty="0" smtClean="0"/>
              <a:t>3G technology</a:t>
            </a:r>
          </a:p>
          <a:p>
            <a:pPr lvl="1" eaLnBrk="1" hangingPunct="1"/>
            <a:r>
              <a:rPr lang="en-US" sz="1600" dirty="0" smtClean="0"/>
              <a:t>LTE (Long Term Evolution)</a:t>
            </a:r>
          </a:p>
          <a:p>
            <a:pPr lvl="2" eaLnBrk="1" hangingPunct="1"/>
            <a:r>
              <a:rPr lang="en-US" sz="1600" dirty="0" smtClean="0"/>
              <a:t>4G </a:t>
            </a:r>
            <a:r>
              <a:rPr lang="en-US" sz="1600" dirty="0" smtClean="0"/>
              <a:t>technology</a:t>
            </a:r>
          </a:p>
          <a:p>
            <a:pPr lvl="2" eaLnBrk="1" hangingPunct="1"/>
            <a:r>
              <a:rPr lang="vi-VN" sz="1600" dirty="0"/>
              <a:t>Cơ sở hạ tầng cơ bản</a:t>
            </a:r>
          </a:p>
          <a:p>
            <a:pPr lvl="2" eaLnBrk="1" hangingPunct="1"/>
            <a:r>
              <a:rPr lang="vi-VN" sz="1600" dirty="0"/>
              <a:t>HSPA + (Gói Truy cập Gói Tốc độ Cao)</a:t>
            </a:r>
          </a:p>
          <a:p>
            <a:pPr lvl="2" eaLnBrk="1" hangingPunct="1"/>
            <a:r>
              <a:rPr lang="vi-VN" sz="1600" dirty="0"/>
              <a:t>Công nghệ 3G</a:t>
            </a:r>
          </a:p>
          <a:p>
            <a:pPr lvl="2" eaLnBrk="1" hangingPunct="1"/>
            <a:r>
              <a:rPr lang="vi-VN" sz="1600" dirty="0"/>
              <a:t>LTE (Sự phát triển dài hạn)</a:t>
            </a:r>
          </a:p>
          <a:p>
            <a:pPr lvl="2" eaLnBrk="1" hangingPunct="1"/>
            <a:r>
              <a:rPr lang="vi-VN" sz="1600" dirty="0"/>
              <a:t>Công nghệ 4G</a:t>
            </a:r>
          </a:p>
          <a:p>
            <a:pPr lvl="2" eaLnBrk="1" hangingPunct="1"/>
            <a:endParaRPr lang="en-US" sz="1600" dirty="0" smtClean="0"/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75E31A-D712-4F90-B398-27E8A623B269}" type="slidenum">
              <a:rPr lang="en-US"/>
              <a:pPr eaLnBrk="1" hangingPunct="1"/>
              <a:t>65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51593"/>
            <a:ext cx="7086600" cy="188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9800" y="5703193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Table 8-2 Characteristics of some wireless WAN services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937384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231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563562"/>
          </a:xfrm>
        </p:spPr>
        <p:txBody>
          <a:bodyPr/>
          <a:lstStyle/>
          <a:p>
            <a:pPr eaLnBrk="1" hangingPunct="1"/>
            <a:r>
              <a:rPr lang="en-US" sz="2400" dirty="0"/>
              <a:t>Satellite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tinh</a:t>
            </a:r>
            <a:endParaRPr lang="en-US" sz="2400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 smtClean="0"/>
              <a:t>Used to deliver: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Digital television and radio signals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Voice and video signals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Cellular and paging signals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Data services to mobile clients in remote locations</a:t>
            </a:r>
          </a:p>
          <a:p>
            <a:pPr eaLnBrk="1" hangingPunct="1">
              <a:defRPr/>
            </a:pPr>
            <a:r>
              <a:rPr lang="en-US" sz="1600" dirty="0" smtClean="0"/>
              <a:t>Most popular satellite orbit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Geosynchronous Earth orbit (GEO)</a:t>
            </a:r>
          </a:p>
          <a:p>
            <a:pPr lvl="2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Satellites orbit at same rate Earth </a:t>
            </a:r>
            <a:r>
              <a:rPr lang="en-US" sz="1600" dirty="0" smtClean="0">
                <a:ea typeface="+mn-ea"/>
                <a:cs typeface="+mn-cs"/>
              </a:rPr>
              <a:t>turns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Được sử dụng để phân phối: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Tín hiệu truyền hình kỹ thuật số và vô tuyến điện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Tín hiệu thoại và video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Tín hiệu tế bào và phân trang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Dịch vụ dữ liệu cho khách hàng di động ở các vị trí từ xa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Quỹ đạo vệ tinh phổ biến nhất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Quỹ đạo Trái đất Geosynchronous (GEO)</a:t>
            </a:r>
          </a:p>
          <a:p>
            <a:pPr lvl="2" eaLnBrk="1" hangingPunct="1">
              <a:defRPr/>
            </a:pPr>
            <a:r>
              <a:rPr lang="vi-VN" sz="1600" dirty="0">
                <a:ea typeface="+mn-ea"/>
                <a:cs typeface="+mn-cs"/>
              </a:rPr>
              <a:t>Vệ tinh quỹ đạo cùng tốc độ quay trái đất</a:t>
            </a:r>
            <a:endParaRPr lang="en-US" sz="1600" dirty="0" smtClean="0">
              <a:ea typeface="+mn-ea"/>
              <a:cs typeface="+mn-cs"/>
            </a:endParaRP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EC7D8C-1037-4AF7-99A1-2901849049FF}" type="slidenum">
              <a:rPr lang="en-US"/>
              <a:pPr eaLnBrk="1" hangingPunct="1"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Satellite (cont’d</a:t>
            </a:r>
            <a:r>
              <a:rPr lang="en-US" sz="2400" dirty="0" smtClean="0"/>
              <a:t>.)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tiep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endParaRPr lang="en-US" sz="2400" dirty="0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/>
              <a:t>Downlink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Satellite transponder transmits signal to Earth-based receiver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/>
              <a:t>Typical satellite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24 to 32 transponders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Unique downlink </a:t>
            </a:r>
            <a:r>
              <a:rPr lang="en-US" sz="1600" dirty="0" smtClean="0"/>
              <a:t>frequencies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vi-VN" sz="1600" dirty="0"/>
              <a:t>Đường xuống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vi-VN" sz="1600" dirty="0"/>
              <a:t>Transponder vệ tinh truyền tín hiệu tới máy thu trên mặt đất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vi-VN" sz="1600" dirty="0"/>
              <a:t>Vệ tinh điển hình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vi-VN" sz="1600" dirty="0"/>
              <a:t>24 đến 32 bộ thu tín hiệu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vi-VN" sz="1600" dirty="0"/>
              <a:t>Tần số đường xuống độc đáo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9063B2-00C5-4A89-A759-A6F1E9DA8F06}" type="slidenum">
              <a:rPr lang="en-US"/>
              <a:pPr eaLnBrk="1" hangingPunct="1"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sz="2400" dirty="0"/>
              <a:t>Satellite (cont’d</a:t>
            </a:r>
            <a:r>
              <a:rPr lang="en-US" sz="2400" dirty="0" smtClean="0"/>
              <a:t>.) </a:t>
            </a:r>
            <a:r>
              <a:rPr lang="en-US" sz="2400" dirty="0" err="1" smtClean="0"/>
              <a:t>vệ</a:t>
            </a:r>
            <a:r>
              <a:rPr lang="en-US" sz="2400" dirty="0" smtClean="0"/>
              <a:t> </a:t>
            </a:r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tiêps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endParaRPr lang="en-US" sz="2400" dirty="0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Satellite frequency bands</a:t>
            </a:r>
          </a:p>
          <a:p>
            <a:pPr lvl="1" eaLnBrk="1" hangingPunct="1"/>
            <a:r>
              <a:rPr lang="en-US" sz="1600" dirty="0" smtClean="0"/>
              <a:t>L-band—1.5–2.7 GHz</a:t>
            </a:r>
          </a:p>
          <a:p>
            <a:pPr lvl="1" eaLnBrk="1" hangingPunct="1"/>
            <a:r>
              <a:rPr lang="en-US" sz="1600" dirty="0" smtClean="0"/>
              <a:t>S-band—2.7–3.5 GHz</a:t>
            </a:r>
          </a:p>
          <a:p>
            <a:pPr lvl="1" eaLnBrk="1" hangingPunct="1"/>
            <a:r>
              <a:rPr lang="en-US" sz="1600" dirty="0" smtClean="0"/>
              <a:t>C-band—3.4–6.7 GHz</a:t>
            </a:r>
          </a:p>
          <a:p>
            <a:pPr lvl="1" eaLnBrk="1" hangingPunct="1"/>
            <a:r>
              <a:rPr lang="en-US" sz="1600" dirty="0" smtClean="0"/>
              <a:t>Ku-band—12–18 GHz</a:t>
            </a:r>
          </a:p>
          <a:p>
            <a:pPr lvl="1" eaLnBrk="1" hangingPunct="1"/>
            <a:r>
              <a:rPr lang="en-US" sz="1600" dirty="0" smtClean="0"/>
              <a:t>Ka-band—18–40 GHz</a:t>
            </a:r>
          </a:p>
          <a:p>
            <a:pPr eaLnBrk="1" hangingPunct="1"/>
            <a:r>
              <a:rPr lang="en-US" sz="1600" dirty="0" smtClean="0"/>
              <a:t>Within bands</a:t>
            </a:r>
          </a:p>
          <a:p>
            <a:pPr lvl="1" eaLnBrk="1" hangingPunct="1"/>
            <a:r>
              <a:rPr lang="en-US" sz="1600" dirty="0" smtClean="0"/>
              <a:t>Uplink, downlink transmissions </a:t>
            </a:r>
            <a:r>
              <a:rPr lang="en-US" sz="1600" dirty="0" smtClean="0"/>
              <a:t>differ</a:t>
            </a:r>
          </a:p>
          <a:p>
            <a:pPr lvl="1" eaLnBrk="1" hangingPunct="1"/>
            <a:r>
              <a:rPr lang="vi-VN" sz="1600" dirty="0"/>
              <a:t>Dải tần số vệ tinh</a:t>
            </a:r>
          </a:p>
          <a:p>
            <a:pPr lvl="1" eaLnBrk="1" hangingPunct="1"/>
            <a:r>
              <a:rPr lang="vi-VN" sz="1600" dirty="0"/>
              <a:t>Dải L-1,5-2,7 GHz</a:t>
            </a:r>
          </a:p>
          <a:p>
            <a:pPr lvl="1" eaLnBrk="1" hangingPunct="1"/>
            <a:r>
              <a:rPr lang="vi-VN" sz="1600" dirty="0"/>
              <a:t>Dải S-2.7-3.5 GHz</a:t>
            </a:r>
          </a:p>
          <a:p>
            <a:pPr lvl="1" eaLnBrk="1" hangingPunct="1"/>
            <a:r>
              <a:rPr lang="vi-VN" sz="1600" dirty="0"/>
              <a:t>C-band-3.4-6.7 GHz</a:t>
            </a:r>
          </a:p>
          <a:p>
            <a:pPr lvl="1" eaLnBrk="1" hangingPunct="1"/>
            <a:r>
              <a:rPr lang="vi-VN" sz="1600" dirty="0"/>
              <a:t>Băng tần Ku-12-18 GHz</a:t>
            </a:r>
          </a:p>
          <a:p>
            <a:pPr lvl="1" eaLnBrk="1" hangingPunct="1"/>
            <a:r>
              <a:rPr lang="vi-VN" sz="1600" dirty="0"/>
              <a:t>Dải Ka-18-40 GHz</a:t>
            </a:r>
          </a:p>
          <a:p>
            <a:pPr lvl="1" eaLnBrk="1" hangingPunct="1"/>
            <a:r>
              <a:rPr lang="vi-VN" sz="1600" dirty="0"/>
              <a:t>Trong dải</a:t>
            </a:r>
          </a:p>
          <a:p>
            <a:pPr lvl="1" eaLnBrk="1" hangingPunct="1"/>
            <a:r>
              <a:rPr lang="vi-VN" sz="1600" dirty="0"/>
              <a:t>Uplink, truyền dẫn đường xuống khác nhau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EC4987-58B2-4CDC-9BD8-577957821EEE}" type="slidenum">
              <a:rPr lang="en-US"/>
              <a:pPr eaLnBrk="1" hangingPunct="1"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639762"/>
          </a:xfrm>
        </p:spPr>
        <p:txBody>
          <a:bodyPr/>
          <a:lstStyle/>
          <a:p>
            <a:pPr eaLnBrk="1" hangingPunct="1"/>
            <a:r>
              <a:rPr lang="en-US" sz="2400" dirty="0"/>
              <a:t>Satellite (cont’d</a:t>
            </a:r>
            <a:r>
              <a:rPr lang="en-US" sz="2400" dirty="0" smtClean="0"/>
              <a:t>.) </a:t>
            </a:r>
            <a:r>
              <a:rPr lang="en-US" sz="2400" dirty="0" err="1" smtClean="0"/>
              <a:t>vệ</a:t>
            </a:r>
            <a:r>
              <a:rPr lang="en-US" sz="2400" dirty="0" smtClean="0"/>
              <a:t> </a:t>
            </a:r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endParaRPr lang="en-US" sz="2400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71848" y="883508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Satellite Internet services</a:t>
            </a:r>
          </a:p>
          <a:p>
            <a:pPr lvl="1" eaLnBrk="1" hangingPunct="1"/>
            <a:r>
              <a:rPr lang="en-US" sz="1600" dirty="0" smtClean="0"/>
              <a:t>Subscriber uses small satellite dish antenna, receiver</a:t>
            </a:r>
          </a:p>
          <a:p>
            <a:pPr lvl="1" eaLnBrk="1" hangingPunct="1"/>
            <a:r>
              <a:rPr lang="en-US" sz="1600" dirty="0" smtClean="0"/>
              <a:t>Exchanges signals with provider’s satellite network</a:t>
            </a:r>
            <a:endParaRPr lang="en-US" sz="1600" dirty="0"/>
          </a:p>
          <a:p>
            <a:pPr lvl="1" eaLnBrk="1" hangingPunct="1"/>
            <a:r>
              <a:rPr lang="en-US" sz="1600" dirty="0" smtClean="0"/>
              <a:t>Typically asymmetrical</a:t>
            </a:r>
          </a:p>
          <a:p>
            <a:pPr lvl="1" eaLnBrk="1" hangingPunct="1"/>
            <a:r>
              <a:rPr lang="en-US" sz="1600" dirty="0" smtClean="0"/>
              <a:t>Bandwidth shared among many subscribers</a:t>
            </a:r>
          </a:p>
          <a:p>
            <a:pPr lvl="1" eaLnBrk="1" hangingPunct="1"/>
            <a:r>
              <a:rPr lang="en-US" sz="1600" dirty="0" smtClean="0"/>
              <a:t>Throughput controlled by service provider</a:t>
            </a:r>
          </a:p>
          <a:p>
            <a:pPr lvl="1" eaLnBrk="1" hangingPunct="1"/>
            <a:r>
              <a:rPr lang="en-US" sz="1600" dirty="0" smtClean="0"/>
              <a:t>Slower, more latency than other wireless WAN </a:t>
            </a:r>
            <a:r>
              <a:rPr lang="en-US" sz="1600" dirty="0" smtClean="0"/>
              <a:t>options</a:t>
            </a:r>
          </a:p>
          <a:p>
            <a:pPr lvl="1" eaLnBrk="1" hangingPunct="1"/>
            <a:r>
              <a:rPr lang="vi-VN" sz="1600" dirty="0"/>
              <a:t>Truyền hình vệ tinh</a:t>
            </a:r>
          </a:p>
          <a:p>
            <a:pPr lvl="1" eaLnBrk="1" hangingPunct="1"/>
            <a:r>
              <a:rPr lang="vi-VN" sz="1600" dirty="0"/>
              <a:t>Thuê bao sử dụng ăng-ten, ăngten vệ tinh nhỏ</a:t>
            </a:r>
          </a:p>
          <a:p>
            <a:pPr lvl="1" eaLnBrk="1" hangingPunct="1"/>
            <a:r>
              <a:rPr lang="vi-VN" sz="1600" dirty="0"/>
              <a:t>Trao đổi tín hiệu với mạng vệ tinh của nhà cung cấp</a:t>
            </a:r>
          </a:p>
          <a:p>
            <a:pPr lvl="1" eaLnBrk="1" hangingPunct="1"/>
            <a:r>
              <a:rPr lang="vi-VN" sz="1600" dirty="0"/>
              <a:t>Thông thường không đối xứng</a:t>
            </a:r>
          </a:p>
          <a:p>
            <a:pPr lvl="1" eaLnBrk="1" hangingPunct="1"/>
            <a:r>
              <a:rPr lang="vi-VN" sz="1600" dirty="0"/>
              <a:t>Băng thông chia sẻ giữa nhiều thuê bao</a:t>
            </a:r>
          </a:p>
          <a:p>
            <a:pPr lvl="1" eaLnBrk="1" hangingPunct="1"/>
            <a:r>
              <a:rPr lang="vi-VN" sz="1600" dirty="0"/>
              <a:t>Thông lượng được kiểm soát bởi nhà cung cấp dịch vụ</a:t>
            </a:r>
          </a:p>
          <a:p>
            <a:pPr lvl="1" eaLnBrk="1" hangingPunct="1"/>
            <a:r>
              <a:rPr lang="vi-VN" sz="1600" dirty="0"/>
              <a:t>Chậm hơn, độ trễ khác so với các tùy chọn WAN không dây khác</a:t>
            </a:r>
            <a:endParaRPr lang="en-US" sz="1600" dirty="0" smtClean="0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9BDEA7-845A-4B44-8D90-0DC831785F50}" type="slidenum">
              <a:rPr lang="en-US"/>
              <a:pPr eaLnBrk="1" hangingPunct="1"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4876800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8-2 Wireless transmission and </a:t>
            </a:r>
            <a:r>
              <a:rPr lang="en-US" sz="1600" dirty="0" smtClean="0"/>
              <a:t>reception</a:t>
            </a:r>
          </a:p>
          <a:p>
            <a:r>
              <a:rPr lang="en-US" sz="1600" dirty="0" err="1"/>
              <a:t>Hình</a:t>
            </a:r>
            <a:r>
              <a:rPr lang="en-US" sz="1600" dirty="0"/>
              <a:t> 8-2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dây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13454" y="5715000"/>
            <a:ext cx="432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</a:t>
            </a:r>
            <a:r>
              <a:rPr lang="en-US" sz="1400" i="1" dirty="0" err="1" smtClean="0"/>
              <a:t>Cengage</a:t>
            </a:r>
            <a:r>
              <a:rPr lang="en-US" sz="1400" i="1" dirty="0" smtClean="0"/>
              <a:t> Learning</a:t>
            </a:r>
          </a:p>
          <a:p>
            <a:r>
              <a:rPr lang="en-US" sz="1400" i="1" dirty="0" err="1"/>
              <a:t>Khóa</a:t>
            </a:r>
            <a:r>
              <a:rPr lang="en-US" sz="1400" i="1" dirty="0"/>
              <a:t> </a:t>
            </a:r>
            <a:r>
              <a:rPr lang="en-US" sz="1400" i="1" dirty="0" err="1"/>
              <a:t>học</a:t>
            </a:r>
            <a:r>
              <a:rPr lang="en-US" sz="1400" i="1" dirty="0"/>
              <a:t> </a:t>
            </a:r>
            <a:r>
              <a:rPr lang="en-US" sz="1400" i="1" dirty="0" err="1"/>
              <a:t>lịch</a:t>
            </a:r>
            <a:r>
              <a:rPr lang="en-US" sz="1400" i="1" dirty="0"/>
              <a:t> </a:t>
            </a:r>
            <a:r>
              <a:rPr lang="en-US" sz="1400" i="1" dirty="0" err="1"/>
              <a:t>sự</a:t>
            </a:r>
            <a:r>
              <a:rPr lang="en-US" sz="1400" i="1" dirty="0"/>
              <a:t> </a:t>
            </a:r>
            <a:r>
              <a:rPr lang="en-US" sz="1400" i="1" dirty="0" err="1"/>
              <a:t>Khóa</a:t>
            </a:r>
            <a:r>
              <a:rPr lang="en-US" sz="1400" i="1" dirty="0"/>
              <a:t> </a:t>
            </a:r>
            <a:r>
              <a:rPr lang="en-US" sz="1400" i="1" dirty="0" err="1"/>
              <a:t>học</a:t>
            </a:r>
            <a:r>
              <a:rPr lang="en-US" sz="1400" i="1" dirty="0"/>
              <a:t> / </a:t>
            </a:r>
            <a:r>
              <a:rPr lang="en-US" sz="1400" i="1" dirty="0" err="1"/>
              <a:t>Cengage</a:t>
            </a:r>
            <a:r>
              <a:rPr lang="en-US" sz="1400" i="1" dirty="0"/>
              <a:t>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12664" cy="316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395417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8-23 Satellite communication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733971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62850" cy="380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6397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Summary </a:t>
            </a:r>
            <a:r>
              <a:rPr lang="vi-VN" sz="2400" dirty="0"/>
              <a:t>Tóm lược</a:t>
            </a:r>
            <a:endParaRPr lang="en-US" sz="2400" dirty="0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Wireless spectrum used for data and voice communications</a:t>
            </a:r>
          </a:p>
          <a:p>
            <a:pPr lvl="1" eaLnBrk="1" hangingPunct="1"/>
            <a:r>
              <a:rPr lang="en-US" sz="1600" dirty="0" smtClean="0"/>
              <a:t>Each type of service associated with specific frequency band</a:t>
            </a:r>
          </a:p>
          <a:p>
            <a:pPr eaLnBrk="1" hangingPunct="1"/>
            <a:r>
              <a:rPr lang="en-US" sz="1600" dirty="0" smtClean="0"/>
              <a:t>Wireless communication: fixed or mobile</a:t>
            </a:r>
          </a:p>
          <a:p>
            <a:pPr eaLnBrk="1" hangingPunct="1"/>
            <a:r>
              <a:rPr lang="en-US" sz="1600" dirty="0" smtClean="0"/>
              <a:t>Standards vary by frequency, signal method, and range</a:t>
            </a:r>
          </a:p>
          <a:p>
            <a:pPr lvl="1" eaLnBrk="1" hangingPunct="1"/>
            <a:r>
              <a:rPr lang="en-US" sz="1600" dirty="0" smtClean="0"/>
              <a:t>Notable wireless standards include 802.11 a/b/g/n</a:t>
            </a:r>
          </a:p>
          <a:p>
            <a:pPr eaLnBrk="1" hangingPunct="1"/>
            <a:r>
              <a:rPr lang="en-US" sz="1600" dirty="0" smtClean="0"/>
              <a:t>WiMAX 2: specified in IEEE’s 802.16m standard</a:t>
            </a:r>
          </a:p>
          <a:p>
            <a:pPr eaLnBrk="1" hangingPunct="1"/>
            <a:r>
              <a:rPr lang="en-US" sz="1600" dirty="0" smtClean="0"/>
              <a:t>Satellites can provide wireless data </a:t>
            </a:r>
            <a:r>
              <a:rPr lang="en-US" sz="1600" dirty="0" smtClean="0"/>
              <a:t>services</a:t>
            </a:r>
          </a:p>
          <a:p>
            <a:pPr eaLnBrk="1" hangingPunct="1"/>
            <a:r>
              <a:rPr lang="vi-VN" sz="1600" dirty="0"/>
              <a:t>Phổ không dây được sử dụng cho truyền dữ liệu và thoại</a:t>
            </a:r>
          </a:p>
          <a:p>
            <a:pPr eaLnBrk="1" hangingPunct="1"/>
            <a:r>
              <a:rPr lang="vi-VN" sz="1600" dirty="0"/>
              <a:t>Mỗi loại dịch vụ gắn với dải tần số cụ thể</a:t>
            </a:r>
          </a:p>
          <a:p>
            <a:pPr eaLnBrk="1" hangingPunct="1"/>
            <a:r>
              <a:rPr lang="vi-VN" sz="1600" dirty="0"/>
              <a:t>Truyền thông không dây: cố định hoặc di động</a:t>
            </a:r>
          </a:p>
          <a:p>
            <a:pPr eaLnBrk="1" hangingPunct="1"/>
            <a:r>
              <a:rPr lang="vi-VN" sz="1600" dirty="0"/>
              <a:t>Các tiêu chuẩn khác nhau theo tần số, phương pháp tín hiệu, và dải</a:t>
            </a:r>
          </a:p>
          <a:p>
            <a:pPr eaLnBrk="1" hangingPunct="1"/>
            <a:r>
              <a:rPr lang="vi-VN" sz="1600" dirty="0"/>
              <a:t>Các tiêu chuẩn không dây đáng chú ý bao gồm 802,11 a / b / g / n</a:t>
            </a:r>
          </a:p>
          <a:p>
            <a:pPr eaLnBrk="1" hangingPunct="1"/>
            <a:r>
              <a:rPr lang="vi-VN" sz="1600" dirty="0"/>
              <a:t>WiMAX 2: được chỉ định trong tiêu chuẩn 802.16m của IEEE</a:t>
            </a:r>
          </a:p>
          <a:p>
            <a:pPr eaLnBrk="1" hangingPunct="1"/>
            <a:r>
              <a:rPr lang="vi-VN" sz="1600"/>
              <a:t>Vệ tinh có thể cung cấp các dịch vụ dữ liệu không dây</a:t>
            </a:r>
            <a:endParaRPr lang="en-US" sz="1600" dirty="0" smtClean="0"/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B6F94E-62E8-4A7C-BB5A-0CE4AA9A5716}" type="slidenum">
              <a:rPr lang="en-US"/>
              <a:pPr eaLnBrk="1" hangingPunct="1"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Antennas</a:t>
            </a:r>
            <a:br>
              <a:rPr lang="en-US" dirty="0"/>
            </a:br>
            <a:r>
              <a:rPr lang="en-US" dirty="0" err="1"/>
              <a:t>Ăng</a:t>
            </a:r>
            <a:r>
              <a:rPr lang="en-US" dirty="0"/>
              <a:t> ten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sz="1400" dirty="0" smtClean="0"/>
              <a:t>Radiation pattern </a:t>
            </a:r>
          </a:p>
          <a:p>
            <a:pPr lvl="1" eaLnBrk="1" hangingPunct="1"/>
            <a:r>
              <a:rPr lang="en-US" sz="1400" dirty="0" smtClean="0"/>
              <a:t>Relative strength over three-dimensional area</a:t>
            </a:r>
          </a:p>
          <a:p>
            <a:pPr lvl="2" eaLnBrk="1" hangingPunct="1"/>
            <a:r>
              <a:rPr lang="en-US" sz="1400" dirty="0" smtClean="0"/>
              <a:t>Of all electromagnetic energy that antenna sends, receives</a:t>
            </a:r>
          </a:p>
          <a:p>
            <a:pPr eaLnBrk="1" hangingPunct="1"/>
            <a:r>
              <a:rPr lang="en-US" sz="1400" dirty="0" smtClean="0"/>
              <a:t>Directional antenna</a:t>
            </a:r>
          </a:p>
          <a:p>
            <a:pPr lvl="1" eaLnBrk="1" hangingPunct="1"/>
            <a:r>
              <a:rPr lang="en-US" sz="1400" dirty="0" smtClean="0"/>
              <a:t>Issues wireless signals along single direction</a:t>
            </a:r>
          </a:p>
          <a:p>
            <a:pPr eaLnBrk="1" hangingPunct="1"/>
            <a:r>
              <a:rPr lang="en-US" sz="1400" dirty="0" smtClean="0"/>
              <a:t>Omnidirectional antenna</a:t>
            </a:r>
          </a:p>
          <a:p>
            <a:pPr lvl="1" eaLnBrk="1" hangingPunct="1"/>
            <a:r>
              <a:rPr lang="en-US" sz="1400" dirty="0" smtClean="0"/>
              <a:t>Issues, receives wireless signals</a:t>
            </a:r>
          </a:p>
          <a:p>
            <a:pPr lvl="2" eaLnBrk="1" hangingPunct="1"/>
            <a:r>
              <a:rPr lang="en-US" sz="1400" dirty="0" smtClean="0"/>
              <a:t>Equal strength, clarity in all directions</a:t>
            </a:r>
          </a:p>
          <a:p>
            <a:pPr eaLnBrk="1" hangingPunct="1"/>
            <a:r>
              <a:rPr lang="en-US" sz="1400" dirty="0" smtClean="0"/>
              <a:t>Range</a:t>
            </a:r>
          </a:p>
          <a:p>
            <a:pPr lvl="1" eaLnBrk="1" hangingPunct="1"/>
            <a:r>
              <a:rPr lang="en-US" sz="1400" dirty="0" smtClean="0"/>
              <a:t>Reachable geographical </a:t>
            </a:r>
            <a:r>
              <a:rPr lang="en-US" sz="1400" dirty="0" smtClean="0"/>
              <a:t>area</a:t>
            </a:r>
          </a:p>
          <a:p>
            <a:pPr lvl="1" eaLnBrk="1" hangingPunct="1"/>
            <a:r>
              <a:rPr lang="vi-VN" sz="1400" dirty="0"/>
              <a:t>Mô hình bức xạ</a:t>
            </a:r>
          </a:p>
          <a:p>
            <a:pPr lvl="1" eaLnBrk="1" hangingPunct="1"/>
            <a:r>
              <a:rPr lang="vi-VN" sz="1400" dirty="0"/>
              <a:t>Sức mạnh tương đối so với vùng ba chiều</a:t>
            </a:r>
          </a:p>
          <a:p>
            <a:pPr lvl="1" eaLnBrk="1" hangingPunct="1"/>
            <a:r>
              <a:rPr lang="vi-VN" sz="1400" dirty="0"/>
              <a:t>Trong tất cả năng lượng điện từ mà ăng-ten gửi, nhận</a:t>
            </a:r>
          </a:p>
          <a:p>
            <a:pPr lvl="1" eaLnBrk="1" hangingPunct="1"/>
            <a:r>
              <a:rPr lang="vi-VN" sz="1400" dirty="0"/>
              <a:t>Ăng-ten hướng</a:t>
            </a:r>
          </a:p>
          <a:p>
            <a:pPr lvl="1" eaLnBrk="1" hangingPunct="1"/>
            <a:r>
              <a:rPr lang="vi-VN" sz="1400" dirty="0"/>
              <a:t>Phát hiện tín hiệu không dây theo cùng một hướng</a:t>
            </a:r>
          </a:p>
          <a:p>
            <a:pPr lvl="1" eaLnBrk="1" hangingPunct="1"/>
            <a:r>
              <a:rPr lang="vi-VN" sz="1400" dirty="0"/>
              <a:t>Ăng-ten đa hướng</a:t>
            </a:r>
          </a:p>
          <a:p>
            <a:pPr lvl="1" eaLnBrk="1" hangingPunct="1"/>
            <a:r>
              <a:rPr lang="vi-VN" sz="1400" dirty="0"/>
              <a:t>Các vấn đề, nhận tín hiệu không dây</a:t>
            </a:r>
          </a:p>
          <a:p>
            <a:pPr lvl="1" eaLnBrk="1" hangingPunct="1"/>
            <a:r>
              <a:rPr lang="vi-VN" sz="1400" dirty="0"/>
              <a:t>Sức mạnh bằng nhau, rõ ràng theo mọi hướng</a:t>
            </a:r>
          </a:p>
          <a:p>
            <a:pPr lvl="1" eaLnBrk="1" hangingPunct="1"/>
            <a:r>
              <a:rPr lang="vi-VN" sz="1400" dirty="0"/>
              <a:t>Phạm vi</a:t>
            </a:r>
          </a:p>
          <a:p>
            <a:pPr lvl="1" eaLnBrk="1" hangingPunct="1"/>
            <a:r>
              <a:rPr lang="vi-VN" sz="1400" dirty="0"/>
              <a:t>Khu vực địa lý có thể tiếp cận</a:t>
            </a:r>
            <a:endParaRPr lang="en-US" sz="1400" dirty="0" smtClean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9DE7AD-325D-41A8-B1BB-77933377FA9A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Signal </a:t>
            </a:r>
            <a:r>
              <a:rPr lang="en-US" sz="2800" dirty="0"/>
              <a:t>Propagation</a:t>
            </a:r>
            <a:br>
              <a:rPr lang="en-US" sz="2800" dirty="0"/>
            </a:br>
            <a:r>
              <a:rPr lang="en-US" sz="2800" dirty="0" err="1"/>
              <a:t>Tuyên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endParaRPr lang="en-US" sz="2800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z="1400" dirty="0" smtClean="0"/>
              <a:t>LOS (line-of-sight)</a:t>
            </a:r>
          </a:p>
          <a:p>
            <a:pPr lvl="1" eaLnBrk="1" hangingPunct="1"/>
            <a:r>
              <a:rPr lang="en-US" sz="1400" dirty="0" smtClean="0"/>
              <a:t>Signal travels in straight line</a:t>
            </a:r>
          </a:p>
          <a:p>
            <a:pPr lvl="2" eaLnBrk="1" hangingPunct="1"/>
            <a:r>
              <a:rPr lang="en-US" sz="1400" dirty="0"/>
              <a:t>D</a:t>
            </a:r>
            <a:r>
              <a:rPr lang="en-US" sz="1400" dirty="0" smtClean="0"/>
              <a:t>irectly from transmitter to receiver</a:t>
            </a:r>
          </a:p>
          <a:p>
            <a:pPr eaLnBrk="1" hangingPunct="1"/>
            <a:r>
              <a:rPr lang="en-US" sz="1400" dirty="0" smtClean="0"/>
              <a:t>Obstacles affect signal travel; signals may:</a:t>
            </a:r>
          </a:p>
          <a:p>
            <a:pPr lvl="1" eaLnBrk="1" hangingPunct="1"/>
            <a:r>
              <a:rPr lang="en-US" sz="1400" dirty="0" smtClean="0"/>
              <a:t>Pass through them</a:t>
            </a:r>
          </a:p>
          <a:p>
            <a:pPr lvl="1" eaLnBrk="1" hangingPunct="1"/>
            <a:r>
              <a:rPr lang="en-US" sz="1400" dirty="0" smtClean="0"/>
              <a:t>Be absorbed into them</a:t>
            </a:r>
          </a:p>
          <a:p>
            <a:pPr lvl="1" eaLnBrk="1" hangingPunct="1"/>
            <a:r>
              <a:rPr lang="en-US" sz="1400" dirty="0" smtClean="0"/>
              <a:t>Be subject to three phenomena</a:t>
            </a:r>
          </a:p>
          <a:p>
            <a:pPr lvl="2" eaLnBrk="1" hangingPunct="1"/>
            <a:r>
              <a:rPr lang="en-US" sz="1400" dirty="0" smtClean="0"/>
              <a:t>Reflection: bounce back to source</a:t>
            </a:r>
          </a:p>
          <a:p>
            <a:pPr lvl="2" eaLnBrk="1" hangingPunct="1"/>
            <a:r>
              <a:rPr lang="en-US" sz="1400" dirty="0" smtClean="0"/>
              <a:t>Diffraction: splits into secondary waves</a:t>
            </a:r>
          </a:p>
          <a:p>
            <a:pPr lvl="2" eaLnBrk="1" hangingPunct="1"/>
            <a:r>
              <a:rPr lang="en-US" sz="1400" dirty="0" smtClean="0"/>
              <a:t>Scattering: diffusion in multiple different </a:t>
            </a:r>
            <a:r>
              <a:rPr lang="en-US" sz="1400" dirty="0" smtClean="0"/>
              <a:t>directions</a:t>
            </a:r>
            <a:endParaRPr lang="en-US" sz="1400" dirty="0"/>
          </a:p>
          <a:p>
            <a:pPr lvl="2" eaLnBrk="1" hangingPunct="1"/>
            <a:r>
              <a:rPr lang="vi-VN" sz="1400" dirty="0"/>
              <a:t>LOS (line-of-sight)</a:t>
            </a:r>
          </a:p>
          <a:p>
            <a:pPr lvl="2" eaLnBrk="1" hangingPunct="1"/>
            <a:r>
              <a:rPr lang="vi-VN" sz="1400" dirty="0"/>
              <a:t>Tín hiệu đi theo đường thẳng</a:t>
            </a:r>
          </a:p>
          <a:p>
            <a:pPr lvl="2" eaLnBrk="1" hangingPunct="1"/>
            <a:r>
              <a:rPr lang="vi-VN" sz="1400" dirty="0"/>
              <a:t>Trực tiếp từ máy phát đến máy thu</a:t>
            </a:r>
          </a:p>
          <a:p>
            <a:pPr lvl="2" eaLnBrk="1" hangingPunct="1"/>
            <a:r>
              <a:rPr lang="vi-VN" sz="1400" dirty="0"/>
              <a:t>Các chướng ngại vật ảnh hưởng đến vận chuyển tín hiệu; Tín hiệu có thể:</a:t>
            </a:r>
          </a:p>
          <a:p>
            <a:pPr lvl="2" eaLnBrk="1" hangingPunct="1"/>
            <a:r>
              <a:rPr lang="vi-VN" sz="1400" dirty="0"/>
              <a:t>Đi qua chúng</a:t>
            </a:r>
          </a:p>
          <a:p>
            <a:pPr lvl="2" eaLnBrk="1" hangingPunct="1"/>
            <a:r>
              <a:rPr lang="vi-VN" sz="1400" dirty="0"/>
              <a:t>Được hấp thụ vào chúng</a:t>
            </a:r>
          </a:p>
          <a:p>
            <a:pPr lvl="2" eaLnBrk="1" hangingPunct="1"/>
            <a:r>
              <a:rPr lang="vi-VN" sz="1400" dirty="0"/>
              <a:t>Phải chịu ba hiện tượng</a:t>
            </a:r>
          </a:p>
          <a:p>
            <a:pPr lvl="2" eaLnBrk="1" hangingPunct="1"/>
            <a:r>
              <a:rPr lang="vi-VN" sz="1400" dirty="0"/>
              <a:t>Phản ánh: trả lại nguồn</a:t>
            </a:r>
          </a:p>
          <a:p>
            <a:pPr lvl="2" eaLnBrk="1" hangingPunct="1"/>
            <a:r>
              <a:rPr lang="vi-VN" sz="1400" dirty="0"/>
              <a:t>Sự khuếch tán: chia thành sóng thứ cấp</a:t>
            </a:r>
          </a:p>
          <a:p>
            <a:pPr lvl="2" eaLnBrk="1" hangingPunct="1"/>
            <a:r>
              <a:rPr lang="vi-VN" sz="1400" dirty="0"/>
              <a:t>Tán xạ: khuếch tán theo nhiều hướng khác nhau</a:t>
            </a:r>
            <a:endParaRPr lang="en-US" sz="14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63AA35-D2C7-4A22-8E80-024C9CED4CBF}" type="slidenum">
              <a:rPr lang="en-US"/>
              <a:pPr eaLnBrk="1" hangingPunct="1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5794</Words>
  <Application>Microsoft Office PowerPoint</Application>
  <PresentationFormat>On-screen Show (4:3)</PresentationFormat>
  <Paragraphs>1044</Paragraphs>
  <Slides>71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3_Default Design</vt:lpstr>
      <vt:lpstr>1_Default Design</vt:lpstr>
      <vt:lpstr>Network+ Guide to Networks 6th Edition</vt:lpstr>
      <vt:lpstr>Objectives Mục tiêu</vt:lpstr>
      <vt:lpstr>Objectives (cont’d.) Mục tiêu (tiếp)</vt:lpstr>
      <vt:lpstr>The Wireless Spectrum Dải phổ không dây </vt:lpstr>
      <vt:lpstr>PowerPoint Presentation</vt:lpstr>
      <vt:lpstr>Characteristics of Wireless Transmission Đặc điểm của truyền không dây</vt:lpstr>
      <vt:lpstr>PowerPoint Presentation</vt:lpstr>
      <vt:lpstr>Antennas Ăng ten</vt:lpstr>
      <vt:lpstr>Signal Propagation Tuyên truyền tín hiệu</vt:lpstr>
      <vt:lpstr>Signal Propagation (cont’d.) Tuyên truyền Tín hiệu (tiếp)</vt:lpstr>
      <vt:lpstr>PowerPoint Presentation</vt:lpstr>
      <vt:lpstr>Signal Degradation Suy thoái tín hiệu</vt:lpstr>
      <vt:lpstr>Frequency Ranges Dải tần số</vt:lpstr>
      <vt:lpstr>Narrowband, Broadband, and  Spread-Spectrum Signals Dải băng rộng, băng thông rộng và các tín hiệu phổ lan rộng</vt:lpstr>
      <vt:lpstr>Narrowband, Broadband, and Spread-Spectrum Signals (cont’d.) Tín hiệu băng rộng, băng thông rộng, và Spread-Spectrum (tiếp)</vt:lpstr>
      <vt:lpstr>PowerPoint Presentation</vt:lpstr>
      <vt:lpstr>PowerPoint Presentation</vt:lpstr>
      <vt:lpstr>Fixed versus Mobile Cố định so với di động</vt:lpstr>
      <vt:lpstr>WLAN (Wireless LAN) Architecture Kiến trúc WLAN (Mạng LAN không dây)</vt:lpstr>
      <vt:lpstr>WLAN Architecture (cont’d.) Kiến trúc mạng WLAN (tiếp)</vt:lpstr>
      <vt:lpstr>PowerPoint Presentation</vt:lpstr>
      <vt:lpstr>WLAN Architecture (cont’d.) Kiến trúc mạng WLAN (tiếp)</vt:lpstr>
      <vt:lpstr>PowerPoint Presentation</vt:lpstr>
      <vt:lpstr>802.11 WLANs</vt:lpstr>
      <vt:lpstr>Access Method Phương pháp truy cập</vt:lpstr>
      <vt:lpstr>Access Method (cont’d.)</vt:lpstr>
      <vt:lpstr>PowerPoint Presentation</vt:lpstr>
      <vt:lpstr>Association Hiệp hội</vt:lpstr>
      <vt:lpstr>Association Hiệp hội tiep</vt:lpstr>
      <vt:lpstr>Association Hiệp hội tiep</vt:lpstr>
      <vt:lpstr>PowerPoint Presentation</vt:lpstr>
      <vt:lpstr>PowerPoint Presentation</vt:lpstr>
      <vt:lpstr>Association Hiệp hội tiep</vt:lpstr>
      <vt:lpstr>Frames Khung</vt:lpstr>
      <vt:lpstr>PowerPoint Presentation</vt:lpstr>
      <vt:lpstr>Frames (cont’d.) khung tiep</vt:lpstr>
      <vt:lpstr>802.11b</vt:lpstr>
      <vt:lpstr>802.11a</vt:lpstr>
      <vt:lpstr>802.11g</vt:lpstr>
      <vt:lpstr>802.11n</vt:lpstr>
      <vt:lpstr>802.11n (cont’d.)</vt:lpstr>
      <vt:lpstr>802.11n (cont’d.)</vt:lpstr>
      <vt:lpstr>802.11n (cont’d.)</vt:lpstr>
      <vt:lpstr>802.11n (cont’d.)</vt:lpstr>
      <vt:lpstr>802.11n (cont’d.)</vt:lpstr>
      <vt:lpstr>PowerPoint Presentation</vt:lpstr>
      <vt:lpstr>Implementing a WLAN Thực hiện mạng WLAN</vt:lpstr>
      <vt:lpstr>Determining the Design Xác định Thiết kế</vt:lpstr>
      <vt:lpstr>PowerPoint Presentation</vt:lpstr>
      <vt:lpstr>Determining the Design (cont’d.) Xác định thiết kế (tiếp)</vt:lpstr>
      <vt:lpstr>Determining the Design (cont’d.) Xác định thiết kế (tiếp)</vt:lpstr>
      <vt:lpstr>PowerPoint Presentation</vt:lpstr>
      <vt:lpstr>Configuring Wireless Connectivity Devices  Cấu hình Thiết bị Kết nối Không dây</vt:lpstr>
      <vt:lpstr>Configuring Wireless Clients  Cấu hình máy khách Không dây</vt:lpstr>
      <vt:lpstr>PowerPoint Presentation</vt:lpstr>
      <vt:lpstr>Avoiding Pitfalls Tránh những cạm bẫy</vt:lpstr>
      <vt:lpstr>Wireless WANs WAN không dây</vt:lpstr>
      <vt:lpstr>802.16 (WiMAX)</vt:lpstr>
      <vt:lpstr>802.16 (WiMAX) (cont’d.)</vt:lpstr>
      <vt:lpstr>PowerPoint Presentation</vt:lpstr>
      <vt:lpstr>PowerPoint Presentation</vt:lpstr>
      <vt:lpstr>Cellular Di động</vt:lpstr>
      <vt:lpstr>Cellular (cont’d.) di dong tiep theo</vt:lpstr>
      <vt:lpstr>PowerPoint Presentation</vt:lpstr>
      <vt:lpstr>Cellular (cont’d.) di dong tiep theo</vt:lpstr>
      <vt:lpstr>Satellite Vệ tinh</vt:lpstr>
      <vt:lpstr>Satellite (cont’d.) ve tinh tiep theo</vt:lpstr>
      <vt:lpstr>Satellite (cont’d.) vệ tinh tiêps theo</vt:lpstr>
      <vt:lpstr>Satellite (cont’d.) vệ tinh tiếp theo</vt:lpstr>
      <vt:lpstr>PowerPoint Presentation</vt:lpstr>
      <vt:lpstr>Summary Tóm lược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>huyen</dc:creator>
  <cp:lastModifiedBy>huyen</cp:lastModifiedBy>
  <cp:revision>672</cp:revision>
  <dcterms:created xsi:type="dcterms:W3CDTF">2007-07-09T21:56:01Z</dcterms:created>
  <dcterms:modified xsi:type="dcterms:W3CDTF">2017-06-15T16:46:27Z</dcterms:modified>
</cp:coreProperties>
</file>