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088" r:id="rId2"/>
  </p:sldMasterIdLst>
  <p:notesMasterIdLst>
    <p:notesMasterId r:id="rId69"/>
  </p:notesMasterIdLst>
  <p:handoutMasterIdLst>
    <p:handoutMasterId r:id="rId70"/>
  </p:handoutMasterIdLst>
  <p:sldIdLst>
    <p:sldId id="319" r:id="rId3"/>
    <p:sldId id="320" r:id="rId4"/>
    <p:sldId id="387" r:id="rId5"/>
    <p:sldId id="388" r:id="rId6"/>
    <p:sldId id="395" r:id="rId7"/>
    <p:sldId id="476" r:id="rId8"/>
    <p:sldId id="454" r:id="rId9"/>
    <p:sldId id="389" r:id="rId10"/>
    <p:sldId id="399" r:id="rId11"/>
    <p:sldId id="400" r:id="rId12"/>
    <p:sldId id="455" r:id="rId13"/>
    <p:sldId id="391" r:id="rId14"/>
    <p:sldId id="392" r:id="rId15"/>
    <p:sldId id="458" r:id="rId16"/>
    <p:sldId id="393" r:id="rId17"/>
    <p:sldId id="477" r:id="rId18"/>
    <p:sldId id="478" r:id="rId19"/>
    <p:sldId id="405" r:id="rId20"/>
    <p:sldId id="406" r:id="rId21"/>
    <p:sldId id="461" r:id="rId22"/>
    <p:sldId id="460" r:id="rId23"/>
    <p:sldId id="407" r:id="rId24"/>
    <p:sldId id="408" r:id="rId25"/>
    <p:sldId id="479" r:id="rId26"/>
    <p:sldId id="480" r:id="rId27"/>
    <p:sldId id="462" r:id="rId28"/>
    <p:sldId id="481" r:id="rId29"/>
    <p:sldId id="409" r:id="rId30"/>
    <p:sldId id="482" r:id="rId31"/>
    <p:sldId id="411" r:id="rId32"/>
    <p:sldId id="412" r:id="rId33"/>
    <p:sldId id="414" r:id="rId34"/>
    <p:sldId id="483" r:id="rId35"/>
    <p:sldId id="465" r:id="rId36"/>
    <p:sldId id="416" r:id="rId37"/>
    <p:sldId id="417" r:id="rId38"/>
    <p:sldId id="430" r:id="rId39"/>
    <p:sldId id="432" r:id="rId40"/>
    <p:sldId id="484" r:id="rId41"/>
    <p:sldId id="466" r:id="rId42"/>
    <p:sldId id="485" r:id="rId43"/>
    <p:sldId id="468" r:id="rId44"/>
    <p:sldId id="469" r:id="rId45"/>
    <p:sldId id="433" r:id="rId46"/>
    <p:sldId id="486" r:id="rId47"/>
    <p:sldId id="470" r:id="rId48"/>
    <p:sldId id="487" r:id="rId49"/>
    <p:sldId id="436" r:id="rId50"/>
    <p:sldId id="438" r:id="rId51"/>
    <p:sldId id="419" r:id="rId52"/>
    <p:sldId id="439" r:id="rId53"/>
    <p:sldId id="440" r:id="rId54"/>
    <p:sldId id="472" r:id="rId55"/>
    <p:sldId id="441" r:id="rId56"/>
    <p:sldId id="473" r:id="rId57"/>
    <p:sldId id="474" r:id="rId58"/>
    <p:sldId id="475" r:id="rId59"/>
    <p:sldId id="444" r:id="rId60"/>
    <p:sldId id="488" r:id="rId61"/>
    <p:sldId id="445" r:id="rId62"/>
    <p:sldId id="446" r:id="rId63"/>
    <p:sldId id="447" r:id="rId64"/>
    <p:sldId id="448" r:id="rId65"/>
    <p:sldId id="450" r:id="rId66"/>
    <p:sldId id="464" r:id="rId67"/>
    <p:sldId id="386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0" autoAdjust="0"/>
  </p:normalViewPr>
  <p:slideViewPr>
    <p:cSldViewPr>
      <p:cViewPr>
        <p:scale>
          <a:sx n="77" d="100"/>
          <a:sy n="77" d="100"/>
        </p:scale>
        <p:origin x="-116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15DE277A-F0E5-4F39-9AFC-2DFBD3C03CC4}" type="datetimeFigureOut">
              <a:rPr lang="en-US"/>
              <a:pPr>
                <a:defRPr/>
              </a:pPr>
              <a:t>6/15/2017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788D058-9178-412D-91E3-CB652390B0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9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C52E25F-046D-453B-B965-F922622C7D85}" type="datetimeFigureOut">
              <a:rPr lang="en-US"/>
              <a:pPr>
                <a:defRPr/>
              </a:pPr>
              <a:t>6/15/2017</a:t>
            </a:fld>
            <a:endParaRPr lang="en-US" dirty="0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6C1E4A1-4E92-4A62-A216-77D2EEF5DB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83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737C7C-016B-4D26-AC7C-2C46D532A5B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71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98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08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9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02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8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86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94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32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15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96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72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57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89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9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29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3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41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03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7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25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83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34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796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27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038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032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10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162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314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44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953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936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399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95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28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326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874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556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10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721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7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540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861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043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67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529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765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15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840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702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212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0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538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325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656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53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071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915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534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76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17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19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7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6DA44-20EF-4923-BC2A-A04B54EFC4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8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6B761-D6A1-484E-8DB0-169BCFD627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68ADE-D823-46AB-A6C5-4C188E09D4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90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748A2-9D89-4943-A339-1FD9A7A2BDC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2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06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4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15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9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12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88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1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810C4-4A44-4C0B-92B1-3E4704395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57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67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25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94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8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E0A3-F01A-412F-9FFE-9146D30710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5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C0492-7898-49A1-ADB5-4264C6164A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4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D153A-166A-4237-BACF-EECA362D5A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4B467-FD72-45CA-BA8D-3141F2CA89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7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39E07-A72F-4249-AAE1-06C5A27516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6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FC161-6A97-4716-88A5-4C99D7993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7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CCC7F-62AF-41C6-AD9E-C4597211F9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7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2625C03-2AEB-4789-9CFA-ABC37DE5EA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10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5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r>
              <a:rPr lang="en-US" b="1" dirty="0" smtClean="0"/>
              <a:t>Edition</a:t>
            </a:r>
            <a:br>
              <a:rPr lang="en-US" b="1" dirty="0" smtClean="0"/>
            </a:br>
            <a:r>
              <a:rPr lang="en-US" b="1" dirty="0" err="1" smtClean="0"/>
              <a:t>Chương</a:t>
            </a:r>
            <a:r>
              <a:rPr lang="en-US" b="1" dirty="0" smtClean="0"/>
              <a:t> 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vi-VN" dirty="0">
                <a:solidFill>
                  <a:srgbClr val="FF0000"/>
                </a:solidFill>
              </a:rPr>
              <a:t>Topo Và tiêu chuẩn Ethernet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>
                <a:solidFill>
                  <a:schemeClr val="tx1"/>
                </a:solidFill>
              </a:rPr>
              <a:t>Chapter 5 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>
                <a:solidFill>
                  <a:schemeClr val="tx1"/>
                </a:solidFill>
              </a:rPr>
              <a:t>Topologies and Ethernet Standards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Star topology</a:t>
            </a:r>
          </a:p>
          <a:p>
            <a:pPr lvl="1" eaLnBrk="1" hangingPunct="1"/>
            <a:r>
              <a:rPr lang="en-US" dirty="0" smtClean="0"/>
              <a:t>Node connects through central </a:t>
            </a:r>
            <a:r>
              <a:rPr lang="en-US" dirty="0" err="1">
                <a:solidFill>
                  <a:srgbClr val="FF0000"/>
                </a:solidFill>
              </a:rPr>
              <a:t>device:Nút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nối</a:t>
            </a:r>
            <a:r>
              <a:rPr lang="en-US" dirty="0">
                <a:solidFill>
                  <a:srgbClr val="FF0000"/>
                </a:solidFill>
              </a:rPr>
              <a:t> qua </a:t>
            </a:r>
            <a:r>
              <a:rPr lang="en-US" dirty="0" err="1">
                <a:solidFill>
                  <a:srgbClr val="FF0000"/>
                </a:solidFill>
              </a:rPr>
              <a:t>thiết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tâm</a:t>
            </a:r>
            <a:endParaRPr lang="en-US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dirty="0" smtClean="0"/>
              <a:t>Router or </a:t>
            </a:r>
            <a:r>
              <a:rPr lang="en-US" dirty="0" err="1">
                <a:solidFill>
                  <a:srgbClr val="FF0000"/>
                </a:solidFill>
              </a:rPr>
              <a:t>switch:Router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tắc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Physical </a:t>
            </a:r>
            <a:r>
              <a:rPr lang="en-US" dirty="0" smtClean="0"/>
              <a:t>medium:</a:t>
            </a:r>
            <a:r>
              <a:rPr lang="vi-VN" dirty="0">
                <a:solidFill>
                  <a:srgbClr val="FF0000"/>
                </a:solidFill>
              </a:rPr>
              <a:t>Môi trường vật lý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Twisted pair or fiber-optic </a:t>
            </a:r>
            <a:r>
              <a:rPr lang="en-US" dirty="0" err="1">
                <a:solidFill>
                  <a:srgbClr val="FF0000"/>
                </a:solidFill>
              </a:rPr>
              <a:t>cabling:Cặp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xoắn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quang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Single cable connects only two </a:t>
            </a:r>
            <a:r>
              <a:rPr lang="en-US" dirty="0" smtClean="0"/>
              <a:t>devices:</a:t>
            </a:r>
            <a:r>
              <a:rPr lang="vi-VN" dirty="0">
                <a:solidFill>
                  <a:srgbClr val="FF0000"/>
                </a:solidFill>
              </a:rPr>
              <a:t>Cáp đơn kết nối chỉ có hai thiết bị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err="1"/>
              <a:t>Advantage:</a:t>
            </a:r>
            <a:r>
              <a:rPr lang="en-US" dirty="0" err="1">
                <a:solidFill>
                  <a:srgbClr val="FF0000"/>
                </a:solidFill>
              </a:rPr>
              <a:t>Lợi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Fault </a:t>
            </a:r>
            <a:r>
              <a:rPr lang="en-US" dirty="0" err="1">
                <a:solidFill>
                  <a:srgbClr val="FF0000"/>
                </a:solidFill>
              </a:rPr>
              <a:t>tolerant:Chịu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lỗi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err="1"/>
              <a:t>Flexible:</a:t>
            </a:r>
            <a:r>
              <a:rPr lang="en-US" dirty="0" err="1">
                <a:solidFill>
                  <a:srgbClr val="FF0000"/>
                </a:solidFill>
              </a:rPr>
              <a:t>Linh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hoạt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5225"/>
            <a:ext cx="5562600" cy="155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528404-8C9A-4489-865A-9CF04303A41E}" type="slidenum">
              <a:rPr lang="en-US">
                <a:solidFill>
                  <a:srgbClr val="000000"/>
                </a:solidFill>
              </a:rPr>
              <a:pPr eaLnBrk="1" hangingPunct="1"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(cont’d.)</a:t>
            </a:r>
            <a:endParaRPr lang="en-US" dirty="0"/>
          </a:p>
        </p:txBody>
      </p:sp>
      <p:sp>
        <p:nvSpPr>
          <p:cNvPr id="1331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Most popular fundamental </a:t>
            </a:r>
            <a:r>
              <a:rPr lang="en-US" dirty="0" smtClean="0"/>
              <a:t>layout:</a:t>
            </a:r>
            <a:r>
              <a:rPr lang="vi-VN" dirty="0">
                <a:solidFill>
                  <a:srgbClr val="FF0000"/>
                </a:solidFill>
              </a:rPr>
              <a:t>Bố cục cơ bản phổ biến nhất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Modern Ethernet networks based on star </a:t>
            </a:r>
            <a:r>
              <a:rPr lang="en-US" dirty="0" smtClean="0"/>
              <a:t>topology:</a:t>
            </a:r>
            <a:r>
              <a:rPr lang="vi-VN" dirty="0">
                <a:solidFill>
                  <a:srgbClr val="FF0000"/>
                </a:solidFill>
              </a:rPr>
              <a:t>Các mạng Ethernet hiện đại dựa trên topo sao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1024 addressable logical network nodes </a:t>
            </a:r>
            <a:r>
              <a:rPr lang="en-US" dirty="0" smtClean="0"/>
              <a:t>maximum:</a:t>
            </a:r>
            <a:r>
              <a:rPr lang="vi-VN" dirty="0">
                <a:solidFill>
                  <a:srgbClr val="FF0000"/>
                </a:solidFill>
              </a:rPr>
              <a:t>1024 nút mạng logic có thể định địa chỉ tối đa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CC6AD4-D801-4ADD-A729-9A14009B0AFC}" type="slidenum">
              <a:rPr lang="en-US">
                <a:solidFill>
                  <a:srgbClr val="000000"/>
                </a:solidFill>
              </a:rPr>
              <a:pPr eaLnBrk="1" hangingPunct="1"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7201" y="5088367"/>
            <a:ext cx="281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5-3 A star topology network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2" y="5666964"/>
            <a:ext cx="259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27190"/>
            <a:ext cx="3048000" cy="183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Hybrid </a:t>
            </a:r>
            <a:r>
              <a:rPr lang="en-US" dirty="0" smtClean="0"/>
              <a:t>Topologies</a:t>
            </a:r>
            <a:br>
              <a:rPr lang="en-US" dirty="0" smtClean="0"/>
            </a:b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Top</a:t>
            </a:r>
            <a:endParaRPr lang="en-US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Pure bus, ring, star topologies</a:t>
            </a:r>
          </a:p>
          <a:p>
            <a:pPr lvl="1" eaLnBrk="1" hangingPunct="1"/>
            <a:r>
              <a:rPr lang="en-US" dirty="0" smtClean="0"/>
              <a:t>Rarely exist because too </a:t>
            </a:r>
            <a:r>
              <a:rPr lang="en-US" dirty="0" err="1">
                <a:solidFill>
                  <a:srgbClr val="FF0000"/>
                </a:solidFill>
              </a:rPr>
              <a:t>restrictive:Hiếm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tồn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vì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chế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Hybrid </a:t>
            </a:r>
            <a:r>
              <a:rPr lang="en-US" dirty="0" err="1">
                <a:solidFill>
                  <a:srgbClr val="FF0000"/>
                </a:solidFill>
              </a:rPr>
              <a:t>topology:Hỗn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  Topology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More </a:t>
            </a:r>
            <a:r>
              <a:rPr lang="en-US" dirty="0" smtClean="0"/>
              <a:t>likely:</a:t>
            </a:r>
            <a:r>
              <a:rPr lang="vi-VN" dirty="0">
                <a:solidFill>
                  <a:srgbClr val="FF0000"/>
                </a:solidFill>
              </a:rPr>
              <a:t>Có nhiều khả năng hơn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Complex combination of pure </a:t>
            </a:r>
            <a:r>
              <a:rPr lang="en-US" dirty="0" err="1">
                <a:solidFill>
                  <a:srgbClr val="FF0000"/>
                </a:solidFill>
              </a:rPr>
              <a:t>topologies:Sự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topo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nhất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Several </a:t>
            </a:r>
            <a:r>
              <a:rPr lang="en-US" dirty="0" err="1">
                <a:solidFill>
                  <a:srgbClr val="FF0000"/>
                </a:solidFill>
              </a:rPr>
              <a:t>options:Vài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0821D0-B699-4733-92DB-DF419F210073}" type="slidenum">
              <a:rPr lang="en-US">
                <a:solidFill>
                  <a:srgbClr val="000000"/>
                </a:solidFill>
              </a:rPr>
              <a:pPr eaLnBrk="1" hangingPunct="1"/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Star-Wired </a:t>
            </a:r>
            <a:r>
              <a:rPr lang="en-US" dirty="0"/>
              <a:t>Ring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Vòng</a:t>
            </a:r>
            <a:r>
              <a:rPr lang="en-US" dirty="0">
                <a:solidFill>
                  <a:srgbClr val="FF0000"/>
                </a:solidFill>
              </a:rPr>
              <a:t> Star-Wired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Star-wired ring </a:t>
            </a:r>
            <a:r>
              <a:rPr lang="en-US" dirty="0" err="1"/>
              <a:t>topology: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sao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Star physical </a:t>
            </a:r>
            <a:r>
              <a:rPr lang="en-US" dirty="0" err="1">
                <a:solidFill>
                  <a:srgbClr val="FF0000"/>
                </a:solidFill>
              </a:rPr>
              <a:t>topology:Sao</a:t>
            </a:r>
            <a:r>
              <a:rPr lang="en-US" dirty="0">
                <a:solidFill>
                  <a:srgbClr val="FF0000"/>
                </a:solidFill>
              </a:rPr>
              <a:t> topology </a:t>
            </a:r>
            <a:r>
              <a:rPr lang="en-US" dirty="0" err="1">
                <a:solidFill>
                  <a:srgbClr val="FF0000"/>
                </a:solidFill>
              </a:rPr>
              <a:t>vật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Ring logical </a:t>
            </a:r>
            <a:r>
              <a:rPr lang="en-US" dirty="0" err="1" smtClean="0">
                <a:solidFill>
                  <a:srgbClr val="FF0000"/>
                </a:solidFill>
              </a:rPr>
              <a:t>topology:Vòng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tôplogy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hợp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err="1">
                <a:solidFill>
                  <a:srgbClr val="FF0000"/>
                </a:solidFill>
              </a:rPr>
              <a:t>Benefit:Lợi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ích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Star fault </a:t>
            </a:r>
            <a:r>
              <a:rPr lang="en-US" dirty="0" err="1">
                <a:solidFill>
                  <a:srgbClr val="FF0000"/>
                </a:solidFill>
              </a:rPr>
              <a:t>tolerance:Dung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lỗi</a:t>
            </a:r>
            <a:r>
              <a:rPr lang="en-US" dirty="0">
                <a:solidFill>
                  <a:srgbClr val="FF0000"/>
                </a:solidFill>
              </a:rPr>
              <a:t> Star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Network </a:t>
            </a:r>
            <a:r>
              <a:rPr lang="en-US" dirty="0" err="1">
                <a:solidFill>
                  <a:srgbClr val="FF0000"/>
                </a:solidFill>
              </a:rPr>
              <a:t>use:Sử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mạng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Token Ring </a:t>
            </a:r>
            <a:r>
              <a:rPr lang="en-US" dirty="0" err="1">
                <a:solidFill>
                  <a:srgbClr val="FF0000"/>
                </a:solidFill>
              </a:rPr>
              <a:t>networks:Mạng</a:t>
            </a:r>
            <a:r>
              <a:rPr lang="en-US" dirty="0">
                <a:solidFill>
                  <a:srgbClr val="FF0000"/>
                </a:solidFill>
              </a:rPr>
              <a:t> Token Ring</a:t>
            </a:r>
            <a:endParaRPr lang="en-US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dirty="0" smtClean="0"/>
              <a:t>IEEE 802.5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B19F82-811F-46AC-96FE-B2CBA3DA932C}" type="slidenum">
              <a:rPr lang="en-US">
                <a:solidFill>
                  <a:srgbClr val="000000"/>
                </a:solidFill>
              </a:rPr>
              <a:pPr eaLnBrk="1" hangingPunct="1"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Star-Wired Ring (cont’d.)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C6313D-56A2-4F6E-AF4E-1FF6E481237C}" type="slidenum">
              <a:rPr lang="en-US">
                <a:solidFill>
                  <a:srgbClr val="000000"/>
                </a:solidFill>
              </a:rPr>
              <a:pPr eaLnBrk="1" hangingPunct="1"/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52159" cy="33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590800" y="5325979"/>
            <a:ext cx="426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5-4 A star-wired ring topology network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5637310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Star-Wired Bus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 smtClean="0"/>
              <a:t>Star-wired bus topology</a:t>
            </a:r>
          </a:p>
          <a:p>
            <a:pPr lvl="1" eaLnBrk="1" hangingPunct="1"/>
            <a:r>
              <a:rPr lang="en-US" sz="2000" b="1" dirty="0" smtClean="0"/>
              <a:t>Workstation groups</a:t>
            </a:r>
          </a:p>
          <a:p>
            <a:pPr lvl="2" eaLnBrk="1" hangingPunct="1"/>
            <a:r>
              <a:rPr lang="en-US" sz="2000" b="1" dirty="0" smtClean="0"/>
              <a:t>Star-connected devices</a:t>
            </a:r>
          </a:p>
          <a:p>
            <a:pPr lvl="2" eaLnBrk="1" hangingPunct="1"/>
            <a:r>
              <a:rPr lang="en-US" sz="2000" b="1" dirty="0" smtClean="0"/>
              <a:t>Networked via single bus</a:t>
            </a:r>
          </a:p>
          <a:p>
            <a:pPr eaLnBrk="1" hangingPunct="1"/>
            <a:r>
              <a:rPr lang="en-US" sz="2000" b="1" dirty="0" smtClean="0"/>
              <a:t>Advantage</a:t>
            </a:r>
          </a:p>
          <a:p>
            <a:pPr lvl="1" eaLnBrk="1" hangingPunct="1"/>
            <a:r>
              <a:rPr lang="en-US" sz="2000" b="1" dirty="0" smtClean="0"/>
              <a:t>Cover longer distances</a:t>
            </a:r>
          </a:p>
          <a:p>
            <a:pPr lvl="1" eaLnBrk="1" hangingPunct="1"/>
            <a:r>
              <a:rPr lang="en-US" sz="2000" b="1" dirty="0" smtClean="0"/>
              <a:t>Easily interconnect, isolate different segments</a:t>
            </a:r>
          </a:p>
          <a:p>
            <a:pPr eaLnBrk="1" hangingPunct="1"/>
            <a:r>
              <a:rPr lang="en-US" sz="2000" b="1" dirty="0" smtClean="0"/>
              <a:t>Drawback</a:t>
            </a:r>
          </a:p>
          <a:p>
            <a:pPr lvl="1" eaLnBrk="1" hangingPunct="1"/>
            <a:r>
              <a:rPr lang="en-US" sz="2000" b="1" dirty="0" smtClean="0"/>
              <a:t>Cabling, connectivity device expense</a:t>
            </a:r>
          </a:p>
          <a:p>
            <a:pPr eaLnBrk="1" hangingPunct="1"/>
            <a:r>
              <a:rPr lang="en-US" sz="2000" b="1" dirty="0" smtClean="0"/>
              <a:t>Basis for modern Ethernet </a:t>
            </a:r>
            <a:r>
              <a:rPr lang="en-US" sz="2000" dirty="0" smtClean="0"/>
              <a:t>networks</a:t>
            </a:r>
          </a:p>
          <a:p>
            <a:pPr eaLnBrk="1" hangingPunct="1"/>
            <a:r>
              <a:rPr lang="vi-VN" sz="2000" dirty="0">
                <a:solidFill>
                  <a:srgbClr val="FF0000"/>
                </a:solidFill>
              </a:rPr>
              <a:t>Topology </a:t>
            </a:r>
            <a:r>
              <a:rPr lang="en-US" sz="2000" dirty="0" smtClean="0">
                <a:solidFill>
                  <a:srgbClr val="FF0000"/>
                </a:solidFill>
              </a:rPr>
              <a:t>BUS </a:t>
            </a:r>
            <a:r>
              <a:rPr lang="vi-VN" sz="2000" dirty="0" smtClean="0">
                <a:solidFill>
                  <a:srgbClr val="FF0000"/>
                </a:solidFill>
              </a:rPr>
              <a:t>có </a:t>
            </a:r>
            <a:r>
              <a:rPr lang="vi-VN" sz="2000" dirty="0">
                <a:solidFill>
                  <a:srgbClr val="FF0000"/>
                </a:solidFill>
              </a:rPr>
              <a:t>sao</a:t>
            </a:r>
          </a:p>
          <a:p>
            <a:pPr eaLnBrk="1" hangingPunct="1"/>
            <a:r>
              <a:rPr lang="vi-VN" sz="2000" dirty="0">
                <a:solidFill>
                  <a:srgbClr val="FF0000"/>
                </a:solidFill>
              </a:rPr>
              <a:t>Nhóm làm việc</a:t>
            </a:r>
          </a:p>
          <a:p>
            <a:pPr eaLnBrk="1" hangingPunct="1"/>
            <a:r>
              <a:rPr lang="vi-VN" sz="2000" dirty="0">
                <a:solidFill>
                  <a:srgbClr val="FF0000"/>
                </a:solidFill>
              </a:rPr>
              <a:t>Thiết bị có gắn sao</a:t>
            </a:r>
          </a:p>
          <a:p>
            <a:pPr eaLnBrk="1" hangingPunct="1"/>
            <a:r>
              <a:rPr lang="vi-VN" sz="2000" dirty="0">
                <a:solidFill>
                  <a:srgbClr val="FF0000"/>
                </a:solidFill>
              </a:rPr>
              <a:t>Được nối mạng qua bus đơn</a:t>
            </a:r>
          </a:p>
          <a:p>
            <a:pPr eaLnBrk="1" hangingPunct="1"/>
            <a:r>
              <a:rPr lang="vi-VN" sz="2000" dirty="0">
                <a:solidFill>
                  <a:srgbClr val="FF0000"/>
                </a:solidFill>
              </a:rPr>
              <a:t>Lợi thế</a:t>
            </a:r>
          </a:p>
          <a:p>
            <a:pPr eaLnBrk="1" hangingPunct="1"/>
            <a:r>
              <a:rPr lang="vi-VN" sz="2000" dirty="0">
                <a:solidFill>
                  <a:srgbClr val="FF0000"/>
                </a:solidFill>
              </a:rPr>
              <a:t>Che khoảng cách dài hơn</a:t>
            </a:r>
          </a:p>
          <a:p>
            <a:pPr eaLnBrk="1" hangingPunct="1"/>
            <a:r>
              <a:rPr lang="vi-VN" sz="2000" dirty="0">
                <a:solidFill>
                  <a:srgbClr val="FF0000"/>
                </a:solidFill>
              </a:rPr>
              <a:t>Dễ dàng kết nối, cô lập các phân đoạn khác nhau</a:t>
            </a:r>
          </a:p>
          <a:p>
            <a:pPr eaLnBrk="1" hangingPunct="1"/>
            <a:r>
              <a:rPr lang="vi-VN" sz="2000" dirty="0">
                <a:solidFill>
                  <a:srgbClr val="FF0000"/>
                </a:solidFill>
              </a:rPr>
              <a:t>Hạn chế</a:t>
            </a:r>
          </a:p>
          <a:p>
            <a:pPr eaLnBrk="1" hangingPunct="1"/>
            <a:r>
              <a:rPr lang="vi-VN" sz="2000" dirty="0">
                <a:solidFill>
                  <a:srgbClr val="FF0000"/>
                </a:solidFill>
              </a:rPr>
              <a:t>Cáp, chi phí thiết bị kết nối</a:t>
            </a:r>
          </a:p>
          <a:p>
            <a:pPr eaLnBrk="1" hangingPunct="1"/>
            <a:r>
              <a:rPr lang="vi-VN" sz="2000" dirty="0">
                <a:solidFill>
                  <a:srgbClr val="FF0000"/>
                </a:solidFill>
              </a:rPr>
              <a:t>Cơ sở cho mạng Ethernet hiện đại</a:t>
            </a:r>
          </a:p>
          <a:p>
            <a:pPr eaLnBrk="1" hangingPunct="1"/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F476DC-C7F5-4496-804E-FB44BCD43C5E}" type="slidenum">
              <a:rPr lang="en-US">
                <a:solidFill>
                  <a:srgbClr val="000000"/>
                </a:solidFill>
              </a:rPr>
              <a:pPr eaLnBrk="1" hangingPunct="1"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Star-Wired Bus (cont’d.)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C6313D-56A2-4F6E-AF4E-1FF6E481237C}" type="slidenum">
              <a:rPr lang="en-US">
                <a:solidFill>
                  <a:srgbClr val="000000"/>
                </a:solidFill>
              </a:rPr>
              <a:pPr eaLnBrk="1" hangingPunct="1"/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614863" y="5495256"/>
            <a:ext cx="426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5-5 A star-wired bus topology network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14863" y="5791198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4918"/>
            <a:ext cx="7467600" cy="435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5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Topologies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trúc</a:t>
            </a:r>
            <a:r>
              <a:rPr lang="en-US" dirty="0">
                <a:solidFill>
                  <a:srgbClr val="FF0000"/>
                </a:solidFill>
              </a:rPr>
              <a:t>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Refers to way data transmitted between nodes</a:t>
            </a:r>
          </a:p>
          <a:p>
            <a:pPr lvl="1"/>
            <a:r>
              <a:rPr lang="en-US" sz="1600" dirty="0" smtClean="0"/>
              <a:t>Rather than physical layout</a:t>
            </a:r>
          </a:p>
          <a:p>
            <a:r>
              <a:rPr lang="en-US" sz="1600" dirty="0" smtClean="0"/>
              <a:t>Does not necessarily match physical topology</a:t>
            </a:r>
          </a:p>
          <a:p>
            <a:r>
              <a:rPr lang="en-US" sz="1600" dirty="0" smtClean="0"/>
              <a:t>Most common: bus and ring</a:t>
            </a:r>
          </a:p>
          <a:p>
            <a:r>
              <a:rPr lang="en-US" sz="1600" dirty="0" smtClean="0"/>
              <a:t>Broadcast domain</a:t>
            </a:r>
          </a:p>
          <a:p>
            <a:pPr lvl="1"/>
            <a:r>
              <a:rPr lang="en-US" sz="1600" dirty="0" smtClean="0"/>
              <a:t>All nodes connected to single repeating device or switch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Đề cập đến cách dữ liệu truyền giữa các nút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Thay vì bố cục vật lý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Không nhất thiết phải khớp với topo vật lý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Phổ biến nhất: xe buýt và vành đai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Tên miền phát sóng</a:t>
            </a:r>
          </a:p>
          <a:p>
            <a:pPr lvl="1"/>
            <a:r>
              <a:rPr lang="vi-VN" sz="1600" dirty="0">
                <a:solidFill>
                  <a:srgbClr val="FF0000"/>
                </a:solidFill>
              </a:rPr>
              <a:t>Tất cả các nút kết nối với thiết bị lặp lại đơn hoặc công tắc</a:t>
            </a:r>
          </a:p>
          <a:p>
            <a:pPr lvl="1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Backbone </a:t>
            </a:r>
            <a:r>
              <a:rPr lang="en-US" dirty="0" smtClean="0"/>
              <a:t>Networks</a:t>
            </a:r>
            <a:br>
              <a:rPr lang="en-US" dirty="0" smtClean="0"/>
            </a:br>
            <a:r>
              <a:rPr lang="vi-VN" dirty="0">
                <a:solidFill>
                  <a:srgbClr val="FF0000"/>
                </a:solidFill>
              </a:rPr>
              <a:t>Mạng xương sống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1400" dirty="0" smtClean="0"/>
              <a:t>Cabling connecting hubs, switches, routers</a:t>
            </a:r>
          </a:p>
          <a:p>
            <a:pPr eaLnBrk="1" hangingPunct="1"/>
            <a:r>
              <a:rPr lang="en-US" sz="1400" dirty="0" smtClean="0"/>
              <a:t>More throughput</a:t>
            </a:r>
          </a:p>
          <a:p>
            <a:pPr eaLnBrk="1" hangingPunct="1"/>
            <a:r>
              <a:rPr lang="en-US" sz="1400" dirty="0" smtClean="0"/>
              <a:t>Large organizations</a:t>
            </a:r>
          </a:p>
          <a:p>
            <a:pPr lvl="1" eaLnBrk="1" hangingPunct="1"/>
            <a:r>
              <a:rPr lang="en-US" sz="1400" dirty="0" smtClean="0"/>
              <a:t>Fiber-optic backbone</a:t>
            </a:r>
          </a:p>
          <a:p>
            <a:pPr lvl="1" eaLnBrk="1" hangingPunct="1"/>
            <a:r>
              <a:rPr lang="en-US" sz="1400" dirty="0" smtClean="0"/>
              <a:t>Cat 5 or better for hubs, switches</a:t>
            </a:r>
          </a:p>
          <a:p>
            <a:pPr eaLnBrk="1" hangingPunct="1"/>
            <a:r>
              <a:rPr lang="en-US" sz="1400" dirty="0" smtClean="0"/>
              <a:t>Enterprise-wide network backbones </a:t>
            </a:r>
          </a:p>
          <a:p>
            <a:pPr lvl="1" eaLnBrk="1" hangingPunct="1"/>
            <a:r>
              <a:rPr lang="en-US" sz="1400" dirty="0" smtClean="0"/>
              <a:t>Complex, difficult to plan</a:t>
            </a:r>
          </a:p>
          <a:p>
            <a:pPr eaLnBrk="1" hangingPunct="1"/>
            <a:r>
              <a:rPr lang="en-US" sz="1400" dirty="0" smtClean="0"/>
              <a:t>Enterprise</a:t>
            </a:r>
          </a:p>
          <a:p>
            <a:pPr lvl="1" eaLnBrk="1" hangingPunct="1"/>
            <a:r>
              <a:rPr lang="en-US" sz="1400" dirty="0" smtClean="0"/>
              <a:t>Entire organization</a:t>
            </a:r>
          </a:p>
          <a:p>
            <a:pPr lvl="1" eaLnBrk="1" hangingPunct="1"/>
            <a:r>
              <a:rPr lang="en-US" sz="1400" dirty="0" smtClean="0"/>
              <a:t>Significant building block: </a:t>
            </a:r>
            <a:r>
              <a:rPr lang="en-US" sz="1400" dirty="0" smtClean="0"/>
              <a:t>backbone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Cáp kết nối các hub, switch, routers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Thông tin nhiều hơn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Các tổ chức lớn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Xương sống cáp quang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Cat 5 hoặc tốt hơn cho các hub, switch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Mạng xương sống toàn bộ doanh nghiệp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Phức tạp, khó hoạch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Doanh nghiệp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Toàn bộ tổ chức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Khối xây dựng quan trọng: xương sống</a:t>
            </a:r>
          </a:p>
          <a:p>
            <a:pPr lvl="1" eaLnBrk="1" hangingPunct="1"/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7E5E6E-8C8C-4BC0-BE97-B21552206E2D}" type="slidenum">
              <a:rPr lang="en-US">
                <a:solidFill>
                  <a:srgbClr val="000000"/>
                </a:solidFill>
              </a:rPr>
              <a:pPr eaLnBrk="1" hangingPunct="1"/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Serial </a:t>
            </a:r>
            <a:r>
              <a:rPr lang="en-US" dirty="0" smtClean="0"/>
              <a:t>Backbone</a:t>
            </a:r>
            <a:br>
              <a:rPr lang="en-US" dirty="0" smtClean="0"/>
            </a:br>
            <a:r>
              <a:rPr lang="vi-VN" dirty="0">
                <a:solidFill>
                  <a:srgbClr val="FF0000"/>
                </a:solidFill>
              </a:rPr>
              <a:t>Xương sống nối tiếp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400" dirty="0" smtClean="0"/>
              <a:t>Simplest backbone</a:t>
            </a:r>
          </a:p>
          <a:p>
            <a:pPr lvl="1" eaLnBrk="1" hangingPunct="1"/>
            <a:r>
              <a:rPr lang="en-US" sz="1400" dirty="0" smtClean="0"/>
              <a:t>Two or more devices</a:t>
            </a:r>
          </a:p>
          <a:p>
            <a:pPr lvl="1" eaLnBrk="1" hangingPunct="1"/>
            <a:r>
              <a:rPr lang="en-US" sz="1400" dirty="0" smtClean="0"/>
              <a:t>Connect using single medium in daisy-chain fashion</a:t>
            </a:r>
          </a:p>
          <a:p>
            <a:pPr eaLnBrk="1" hangingPunct="1"/>
            <a:r>
              <a:rPr lang="en-US" sz="1400" dirty="0" smtClean="0"/>
              <a:t>Daisy-chain</a:t>
            </a:r>
          </a:p>
          <a:p>
            <a:pPr lvl="1" eaLnBrk="1" hangingPunct="1"/>
            <a:r>
              <a:rPr lang="en-US" sz="1400" dirty="0" smtClean="0"/>
              <a:t>Linked series of devices</a:t>
            </a:r>
          </a:p>
          <a:p>
            <a:pPr eaLnBrk="1" hangingPunct="1"/>
            <a:r>
              <a:rPr lang="en-US" sz="1400" dirty="0" smtClean="0"/>
              <a:t>Benefit</a:t>
            </a:r>
          </a:p>
          <a:p>
            <a:pPr lvl="1" eaLnBrk="1" hangingPunct="1"/>
            <a:r>
              <a:rPr lang="en-US" sz="1400" dirty="0" smtClean="0"/>
              <a:t>Logical growth solution</a:t>
            </a:r>
          </a:p>
          <a:p>
            <a:pPr lvl="2" eaLnBrk="1" hangingPunct="1"/>
            <a:r>
              <a:rPr lang="en-US" sz="1400" dirty="0" smtClean="0"/>
              <a:t>Modular additions</a:t>
            </a:r>
          </a:p>
          <a:p>
            <a:pPr lvl="1" eaLnBrk="1" hangingPunct="1"/>
            <a:r>
              <a:rPr lang="en-US" sz="1400" dirty="0" smtClean="0"/>
              <a:t>Low-cost LAN infrastructure expansion</a:t>
            </a:r>
          </a:p>
          <a:p>
            <a:pPr lvl="2" eaLnBrk="1" hangingPunct="1"/>
            <a:r>
              <a:rPr lang="en-US" sz="1400" dirty="0" smtClean="0"/>
              <a:t>Easily attach </a:t>
            </a:r>
            <a:r>
              <a:rPr lang="en-US" sz="1400" dirty="0" err="1" smtClean="0"/>
              <a:t>switche</a:t>
            </a:r>
            <a:endParaRPr lang="en-US" sz="1400" dirty="0" smtClean="0"/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Xương sống đơn giản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Hai hoặc nhiều thiết bị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Kết nối bằng cách sử dụng phương tiện đơn trong chuỗi thời gian daisy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Chuỗi daisy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Chuỗi các thiết bị được liên kết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Lợi ích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Giải pháp tăng trưởng hợp lý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Bổ sung mô đun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Chi phí thấp mở rộng cơ sở hạ tầng mạng LAN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Dễ dàng gắn các thiết bị chuyển mạch</a:t>
            </a:r>
          </a:p>
          <a:p>
            <a:pPr lvl="2" eaLnBrk="1" hangingPunct="1"/>
            <a:endParaRPr lang="en-US" sz="1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0F06E5-A08C-401C-851C-837C1C479FC6}" type="slidenum">
              <a:rPr lang="en-US">
                <a:solidFill>
                  <a:srgbClr val="000000"/>
                </a:solidFill>
              </a:rPr>
              <a:pPr eaLnBrk="1" hangingPunct="1"/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Describe the basic and hybrid LAN topologies, and their uses, advantages, and disadvantages</a:t>
            </a:r>
          </a:p>
          <a:p>
            <a:pPr eaLnBrk="1" hangingPunct="1"/>
            <a:r>
              <a:rPr lang="en-US" dirty="0" smtClean="0"/>
              <a:t>Describe the backbone structures that form the foundation for most networks</a:t>
            </a:r>
          </a:p>
          <a:p>
            <a:pPr eaLnBrk="1" hangingPunct="1"/>
            <a:r>
              <a:rPr lang="en-US" dirty="0" smtClean="0"/>
              <a:t>Compare the different types of switching used in data transmission</a:t>
            </a:r>
          </a:p>
          <a:p>
            <a:pPr eaLnBrk="1" hangingPunct="1"/>
            <a:r>
              <a:rPr lang="en-US" dirty="0" smtClean="0"/>
              <a:t>Explain how nodes on Ethernet networks share a communications channel</a:t>
            </a:r>
          </a:p>
          <a:p>
            <a:pPr eaLnBrk="1" hangingPunct="1"/>
            <a:r>
              <a:rPr lang="en-US" dirty="0" smtClean="0"/>
              <a:t>Identify the characteristics of several Ethernet standards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E11F76-2EE7-4B2D-BC75-E69E1F009928}" type="slidenum">
              <a:rPr lang="en-US">
                <a:solidFill>
                  <a:srgbClr val="000000"/>
                </a:solidFill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</a:t>
            </a:r>
            <a:r>
              <a:rPr lang="en-US" dirty="0" smtClean="0"/>
              <a:t>Backbone (cont’d.)</a:t>
            </a:r>
            <a:endParaRPr lang="en-US" dirty="0"/>
          </a:p>
        </p:txBody>
      </p:sp>
      <p:sp>
        <p:nvSpPr>
          <p:cNvPr id="2355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Backbone components</a:t>
            </a:r>
          </a:p>
          <a:p>
            <a:pPr lvl="1" eaLnBrk="1" hangingPunct="1"/>
            <a:r>
              <a:rPr lang="en-US" dirty="0" smtClean="0"/>
              <a:t>Gateways, routers, </a:t>
            </a:r>
            <a:r>
              <a:rPr lang="en-US" dirty="0" smtClean="0"/>
              <a:t>switches</a:t>
            </a:r>
          </a:p>
          <a:p>
            <a:pPr lvl="1" eaLnBrk="1" hangingPunct="1"/>
            <a:r>
              <a:rPr lang="vi-VN" dirty="0">
                <a:solidFill>
                  <a:srgbClr val="FF0000"/>
                </a:solidFill>
              </a:rPr>
              <a:t>Các thành phần xương sống</a:t>
            </a:r>
          </a:p>
          <a:p>
            <a:pPr lvl="1" eaLnBrk="1" hangingPunct="1"/>
            <a:r>
              <a:rPr lang="vi-VN" dirty="0">
                <a:solidFill>
                  <a:srgbClr val="FF0000"/>
                </a:solidFill>
              </a:rPr>
              <a:t>Cổng, bộ định tuyến, công tắc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851F17-D97B-42BC-86D1-5B6075D4AB81}" type="slidenum">
              <a:rPr lang="en-US">
                <a:solidFill>
                  <a:srgbClr val="000000"/>
                </a:solidFill>
              </a:rPr>
              <a:pPr eaLnBrk="1" hangingPunct="1"/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3200400" y="5452644"/>
            <a:ext cx="27828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/>
              <a:t>Figure 5-6 A serial backbone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0400" y="5785110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277" y="3581400"/>
            <a:ext cx="4291710" cy="181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Serial Backbone (cont’d.)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400" dirty="0" smtClean="0"/>
              <a:t>Serial connection of repeating devices</a:t>
            </a:r>
          </a:p>
          <a:p>
            <a:pPr lvl="1" eaLnBrk="1" hangingPunct="1"/>
            <a:r>
              <a:rPr lang="en-US" sz="1400" dirty="0" smtClean="0"/>
              <a:t>Limited distance spanned between each</a:t>
            </a:r>
          </a:p>
          <a:p>
            <a:pPr eaLnBrk="1" hangingPunct="1"/>
            <a:r>
              <a:rPr lang="en-US" sz="1400" dirty="0" smtClean="0"/>
              <a:t>Standards </a:t>
            </a:r>
          </a:p>
          <a:p>
            <a:pPr lvl="1" eaLnBrk="1" hangingPunct="1"/>
            <a:r>
              <a:rPr lang="en-US" sz="1400" dirty="0" smtClean="0"/>
              <a:t>Define number of repeating devices allowed</a:t>
            </a:r>
          </a:p>
          <a:p>
            <a:pPr lvl="1" eaLnBrk="1" hangingPunct="1"/>
            <a:r>
              <a:rPr lang="en-US" sz="1400" dirty="0" smtClean="0"/>
              <a:t>Exceed standards</a:t>
            </a:r>
          </a:p>
          <a:p>
            <a:pPr lvl="2" eaLnBrk="1" hangingPunct="1"/>
            <a:r>
              <a:rPr lang="en-US" sz="1400" dirty="0" smtClean="0"/>
              <a:t>Intermittent, unpredictable data transmission errors</a:t>
            </a:r>
          </a:p>
          <a:p>
            <a:pPr eaLnBrk="1" hangingPunct="1"/>
            <a:r>
              <a:rPr lang="en-US" sz="1400" dirty="0" smtClean="0"/>
              <a:t>Not used in modern </a:t>
            </a:r>
            <a:r>
              <a:rPr lang="en-US" sz="1400" dirty="0" smtClean="0"/>
              <a:t>networks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Kết nối nối tiếp các thiết bị lặp lại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Khoảng cách giới hạn được kéo dài giữa mỗi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Tiêu chuẩn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Xác định số lượng thiết bị lặp lại cho phép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Exceed standards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Lỗi liên tục, không thể đoán trước được khi truyền tải dữ liệu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Không được sử dụng trong mạng hiện đại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79891B-490B-44DE-9941-F5115289E321}" type="slidenum">
              <a:rPr lang="en-US">
                <a:solidFill>
                  <a:srgbClr val="000000"/>
                </a:solidFill>
              </a:rPr>
              <a:pPr eaLnBrk="1" hangingPunct="1"/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Distributed </a:t>
            </a:r>
            <a:r>
              <a:rPr lang="en-US" dirty="0" smtClean="0"/>
              <a:t>Backbone</a:t>
            </a:r>
            <a:br>
              <a:rPr lang="en-US" dirty="0" smtClean="0"/>
            </a:br>
            <a:r>
              <a:rPr lang="vi-VN" dirty="0"/>
              <a:t>Xương sống được phân phối</a:t>
            </a:r>
            <a:endParaRPr 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400" dirty="0" smtClean="0"/>
              <a:t>Connectivity devices</a:t>
            </a:r>
          </a:p>
          <a:p>
            <a:pPr lvl="1" eaLnBrk="1" hangingPunct="1"/>
            <a:r>
              <a:rPr lang="en-US" sz="1400" dirty="0" smtClean="0"/>
              <a:t>Connected to hierarchy of central connectivity devices</a:t>
            </a:r>
          </a:p>
          <a:p>
            <a:pPr eaLnBrk="1" hangingPunct="1"/>
            <a:r>
              <a:rPr lang="en-US" sz="1400" dirty="0" smtClean="0"/>
              <a:t>Benefit</a:t>
            </a:r>
          </a:p>
          <a:p>
            <a:pPr lvl="1" eaLnBrk="1" hangingPunct="1"/>
            <a:r>
              <a:rPr lang="en-US" sz="1400" dirty="0" smtClean="0"/>
              <a:t>Simple expansion, limited capital outlay</a:t>
            </a:r>
          </a:p>
          <a:p>
            <a:pPr eaLnBrk="1" hangingPunct="1"/>
            <a:r>
              <a:rPr lang="en-US" sz="1400" dirty="0" smtClean="0"/>
              <a:t>More complicated distributed backbone</a:t>
            </a:r>
          </a:p>
          <a:p>
            <a:pPr lvl="1" eaLnBrk="1" hangingPunct="1"/>
            <a:r>
              <a:rPr lang="en-US" sz="1400" dirty="0" smtClean="0"/>
              <a:t>Connects multiple LANs, LAN segments using routers</a:t>
            </a:r>
          </a:p>
          <a:p>
            <a:pPr lvl="1" eaLnBrk="1" hangingPunct="1"/>
            <a:r>
              <a:rPr lang="en-US" sz="1400" dirty="0" smtClean="0">
                <a:solidFill>
                  <a:srgbClr val="FF0000"/>
                </a:solidFill>
              </a:rPr>
              <a:t>T</a:t>
            </a:r>
            <a:r>
              <a:rPr lang="vi-VN" sz="1400" dirty="0" smtClean="0">
                <a:solidFill>
                  <a:srgbClr val="FF0000"/>
                </a:solidFill>
              </a:rPr>
              <a:t>hiết bị kết nối</a:t>
            </a:r>
          </a:p>
          <a:p>
            <a:pPr lvl="1" eaLnBrk="1" hangingPunct="1"/>
            <a:r>
              <a:rPr lang="vi-VN" sz="1400" dirty="0" smtClean="0">
                <a:solidFill>
                  <a:srgbClr val="FF0000"/>
                </a:solidFill>
              </a:rPr>
              <a:t>Kết </a:t>
            </a:r>
            <a:r>
              <a:rPr lang="vi-VN" sz="1400" dirty="0">
                <a:solidFill>
                  <a:srgbClr val="FF0000"/>
                </a:solidFill>
              </a:rPr>
              <a:t>nối với các thiết bị kết nối trung tâm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Lợi ích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Đơn giản mở rộng, vốn đầu tư hạn chế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Xương sống phân tán phức tạp hơn</a:t>
            </a:r>
          </a:p>
          <a:p>
            <a:pPr lvl="1" eaLnBrk="1" hangingPunct="1"/>
            <a:r>
              <a:rPr lang="vi-VN" sz="1400" dirty="0" smtClean="0">
                <a:solidFill>
                  <a:srgbClr val="FF0000"/>
                </a:solidFill>
              </a:rPr>
              <a:t>Kết nối nhiều mạng LAN, các phân đoạn LAN sử dụng bộ định tuyến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D678EF-49D2-41FA-AB81-CF39AA10F0D7}" type="slidenum">
              <a:rPr lang="en-US">
                <a:solidFill>
                  <a:srgbClr val="000000"/>
                </a:solidFill>
              </a:rPr>
              <a:pPr eaLnBrk="1" hangingPunct="1"/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Distributed Backbone (cont’d.)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400" dirty="0" smtClean="0"/>
              <a:t>Additional benefits</a:t>
            </a:r>
          </a:p>
          <a:p>
            <a:pPr lvl="1" eaLnBrk="1" hangingPunct="1"/>
            <a:r>
              <a:rPr lang="en-US" sz="1400" dirty="0" smtClean="0"/>
              <a:t>Workgroup segregation</a:t>
            </a:r>
          </a:p>
          <a:p>
            <a:pPr lvl="1" eaLnBrk="1" hangingPunct="1"/>
            <a:r>
              <a:rPr lang="en-US" sz="1400" dirty="0" smtClean="0"/>
              <a:t>May include daisy-chain linked repeating devices</a:t>
            </a:r>
          </a:p>
          <a:p>
            <a:pPr lvl="2" eaLnBrk="1" hangingPunct="1"/>
            <a:r>
              <a:rPr lang="en-US" sz="1400" dirty="0" smtClean="0"/>
              <a:t>Consider length</a:t>
            </a:r>
          </a:p>
          <a:p>
            <a:pPr eaLnBrk="1" hangingPunct="1"/>
            <a:r>
              <a:rPr lang="en-US" sz="1400" dirty="0" smtClean="0"/>
              <a:t>Drawback</a:t>
            </a:r>
          </a:p>
          <a:p>
            <a:pPr lvl="1" eaLnBrk="1" hangingPunct="1"/>
            <a:r>
              <a:rPr lang="en-US" sz="1400" dirty="0" smtClean="0"/>
              <a:t>Potential for single failure points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Lợi ích kèm theo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Tách nhóm làm việc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Có thể bao gồm các thiết bị lặp đi lặp lại liên kết chuỗi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Xem xét chiều dài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Hạn chế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Tiềm năng cho các điểm thất bại duy nhất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E34800-5327-4EBF-BE83-F4A4CF25C9A0}" type="slidenum">
              <a:rPr lang="en-US">
                <a:solidFill>
                  <a:srgbClr val="000000"/>
                </a:solidFill>
              </a:rPr>
              <a:pPr eaLnBrk="1" hangingPunct="1"/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8621"/>
            <a:ext cx="817375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614863" y="5495256"/>
            <a:ext cx="426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5-7 A simple distributed backbone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638926" y="5785110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749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86000" y="5642975"/>
            <a:ext cx="56147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5-8 A distributed backbone connecting multiple LANs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5938998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3761"/>
            <a:ext cx="8458200" cy="487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0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Collapsed </a:t>
            </a:r>
            <a:r>
              <a:rPr lang="en-US" dirty="0" smtClean="0"/>
              <a:t>Backbone</a:t>
            </a:r>
            <a:br>
              <a:rPr lang="en-US" dirty="0" smtClean="0"/>
            </a:br>
            <a:r>
              <a:rPr lang="vi-VN" dirty="0">
                <a:solidFill>
                  <a:srgbClr val="FF0000"/>
                </a:solidFill>
              </a:rPr>
              <a:t>Xương sống sụp đổ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400" dirty="0" smtClean="0"/>
              <a:t>Uses router or switch</a:t>
            </a:r>
          </a:p>
          <a:p>
            <a:pPr lvl="1" eaLnBrk="1" hangingPunct="1"/>
            <a:r>
              <a:rPr lang="en-US" sz="1400" dirty="0" smtClean="0"/>
              <a:t>Single central connection point for multiple subnetworks</a:t>
            </a:r>
          </a:p>
          <a:p>
            <a:pPr eaLnBrk="1" hangingPunct="1"/>
            <a:r>
              <a:rPr lang="en-US" sz="1400" dirty="0" smtClean="0"/>
              <a:t>Highest layer</a:t>
            </a:r>
          </a:p>
          <a:p>
            <a:pPr lvl="1" eaLnBrk="1" hangingPunct="1"/>
            <a:r>
              <a:rPr lang="en-US" sz="1400" dirty="0" smtClean="0"/>
              <a:t>Single router or switch with multiprocessors</a:t>
            </a:r>
          </a:p>
          <a:p>
            <a:pPr eaLnBrk="1" hangingPunct="1"/>
            <a:r>
              <a:rPr lang="en-US" sz="1400" dirty="0" smtClean="0"/>
              <a:t>Central router failure risk</a:t>
            </a:r>
          </a:p>
          <a:p>
            <a:pPr eaLnBrk="1" hangingPunct="1"/>
            <a:r>
              <a:rPr lang="en-US" sz="1400" dirty="0" smtClean="0"/>
              <a:t>Routers may slow data transmission</a:t>
            </a:r>
          </a:p>
          <a:p>
            <a:pPr eaLnBrk="1" hangingPunct="1"/>
            <a:r>
              <a:rPr lang="en-US" sz="1400" dirty="0" smtClean="0"/>
              <a:t>Advantages</a:t>
            </a:r>
          </a:p>
          <a:p>
            <a:pPr lvl="1" eaLnBrk="1" hangingPunct="1"/>
            <a:r>
              <a:rPr lang="en-US" sz="1400" dirty="0" smtClean="0"/>
              <a:t>Interconnect different subnetwork types</a:t>
            </a:r>
          </a:p>
          <a:p>
            <a:pPr lvl="1" eaLnBrk="1" hangingPunct="1"/>
            <a:r>
              <a:rPr lang="en-US" sz="1400" dirty="0" smtClean="0"/>
              <a:t>Central </a:t>
            </a:r>
            <a:r>
              <a:rPr lang="en-US" sz="1400" dirty="0" smtClean="0"/>
              <a:t>management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Sử dụng bộ định tuyến hoặc bộ chuyển mạch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Điểm kết nối trung tâm đơn cho nhiều mạng con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Lớp cao nhất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Một router hoặc chuyển đổi với các bộ xử lý đa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Rủi ro của router trung tâm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Các bộ định tuyến có thể làm chậm truyền dữ liệu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Ưu điểm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Kết nối các loại mạng con khác nhau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Quản lý trung ương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2ADC5A-416D-4361-868E-DAE02D3FE407}" type="slidenum">
              <a:rPr lang="en-US">
                <a:solidFill>
                  <a:srgbClr val="000000"/>
                </a:solidFill>
              </a:rPr>
              <a:pPr eaLnBrk="1" hangingPunct="1"/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076074" y="5600444"/>
            <a:ext cx="3429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5-9 A collapsed backbone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76074" y="5938997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33" y="914400"/>
            <a:ext cx="7056367" cy="452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9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</a:t>
            </a:r>
            <a:r>
              <a:rPr lang="en-US" dirty="0" smtClean="0"/>
              <a:t>Backbone</a:t>
            </a:r>
            <a:br>
              <a:rPr lang="en-US" dirty="0" smtClean="0"/>
            </a:br>
            <a:r>
              <a:rPr lang="en-US" dirty="0" err="1" smtClean="0"/>
              <a:t>Sương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en-US" dirty="0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400" dirty="0" smtClean="0"/>
              <a:t>Most robust network backbone</a:t>
            </a:r>
          </a:p>
          <a:p>
            <a:pPr eaLnBrk="1" hangingPunct="1"/>
            <a:r>
              <a:rPr lang="en-US" sz="1400" dirty="0" smtClean="0"/>
              <a:t>More than one central router, switch</a:t>
            </a:r>
          </a:p>
          <a:p>
            <a:pPr lvl="1" eaLnBrk="1" hangingPunct="1"/>
            <a:r>
              <a:rPr lang="en-US" sz="1400" dirty="0" smtClean="0"/>
              <a:t>Connects to each network segment</a:t>
            </a:r>
          </a:p>
          <a:p>
            <a:pPr eaLnBrk="1" hangingPunct="1"/>
            <a:r>
              <a:rPr lang="en-US" sz="1400" dirty="0" smtClean="0"/>
              <a:t>Requires duplicate connections between connectivity devices</a:t>
            </a:r>
          </a:p>
          <a:p>
            <a:pPr eaLnBrk="1" hangingPunct="1"/>
            <a:r>
              <a:rPr lang="en-US" sz="1400" dirty="0" smtClean="0"/>
              <a:t>Advantage</a:t>
            </a:r>
          </a:p>
          <a:p>
            <a:pPr lvl="1" eaLnBrk="1" hangingPunct="1"/>
            <a:r>
              <a:rPr lang="en-US" sz="1400" dirty="0" smtClean="0"/>
              <a:t>Redundant links</a:t>
            </a:r>
          </a:p>
          <a:p>
            <a:pPr lvl="1" eaLnBrk="1" hangingPunct="1"/>
            <a:r>
              <a:rPr lang="en-US" sz="1400" dirty="0" smtClean="0"/>
              <a:t>Increased performance</a:t>
            </a:r>
          </a:p>
          <a:p>
            <a:pPr lvl="1" eaLnBrk="1" hangingPunct="1"/>
            <a:r>
              <a:rPr lang="en-US" sz="1400" dirty="0" smtClean="0"/>
              <a:t>Better fault </a:t>
            </a:r>
            <a:r>
              <a:rPr lang="en-US" sz="1400" dirty="0" smtClean="0"/>
              <a:t>tolerance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Hầu hết mạng xương sống mạnh mẽ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Nhiều router trung tâm, switch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Kết nối tới từng phân đoạn mạng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Yêu cầu trùng lặp các kết nối giữa các thiết bị kết nối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Lợi thế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Liên kết dự phòng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Tăng hiệu suất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Dung sai lỗi tốt hơn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016FA6-D611-45CC-A4C2-A9F25F09AF79}" type="slidenum">
              <a:rPr lang="en-US">
                <a:solidFill>
                  <a:srgbClr val="000000"/>
                </a:solidFill>
              </a:rPr>
              <a:pPr eaLnBrk="1" hangingPunct="1"/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064042" y="5431167"/>
            <a:ext cx="3429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5-10 A parallel backbone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64042" y="5741055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2660"/>
            <a:ext cx="7673139" cy="424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4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Simple Physical </a:t>
            </a:r>
            <a:r>
              <a:rPr lang="en-US" dirty="0" smtClean="0"/>
              <a:t>Topologies</a:t>
            </a:r>
            <a:br>
              <a:rPr lang="en-US" dirty="0" smtClean="0"/>
            </a:br>
            <a:r>
              <a:rPr lang="vi-VN" dirty="0"/>
              <a:t/>
            </a:r>
            <a:br>
              <a:rPr lang="vi-VN" dirty="0"/>
            </a:br>
            <a:r>
              <a:rPr lang="vi-VN" dirty="0">
                <a:solidFill>
                  <a:srgbClr val="FF0000"/>
                </a:solidFill>
              </a:rPr>
              <a:t>Các mô hình cấu trúc đơn </a:t>
            </a:r>
            <a:r>
              <a:rPr lang="vi-VN" dirty="0" smtClean="0">
                <a:solidFill>
                  <a:srgbClr val="FF0000"/>
                </a:solidFill>
              </a:rPr>
              <a:t>giản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Physical </a:t>
            </a:r>
            <a:r>
              <a:rPr lang="en-US" dirty="0" smtClean="0"/>
              <a:t>topology :</a:t>
            </a:r>
            <a:r>
              <a:rPr lang="vi-VN" dirty="0" smtClean="0"/>
              <a:t>Topology </a:t>
            </a:r>
            <a:r>
              <a:rPr lang="vi-VN" dirty="0"/>
              <a:t>vật lý</a:t>
            </a:r>
            <a:endParaRPr lang="en-US" dirty="0" smtClean="0"/>
          </a:p>
          <a:p>
            <a:pPr lvl="1" eaLnBrk="1" hangingPunct="1"/>
            <a:r>
              <a:rPr lang="en-US" dirty="0" smtClean="0"/>
              <a:t>Physical network nodes </a:t>
            </a:r>
            <a:r>
              <a:rPr lang="en-US" dirty="0" smtClean="0"/>
              <a:t>layout:</a:t>
            </a:r>
            <a:r>
              <a:rPr lang="vi-VN" dirty="0">
                <a:solidFill>
                  <a:srgbClr val="FF0000"/>
                </a:solidFill>
              </a:rPr>
              <a:t>Bố cục nút mạng vật lý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Depicts broad </a:t>
            </a:r>
            <a:r>
              <a:rPr lang="en-US" dirty="0" smtClean="0"/>
              <a:t>scope:</a:t>
            </a:r>
            <a:r>
              <a:rPr lang="vi-VN" dirty="0">
                <a:solidFill>
                  <a:srgbClr val="FF0000"/>
                </a:solidFill>
              </a:rPr>
              <a:t>Mô tả phạm vi rộng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Does not </a:t>
            </a:r>
            <a:r>
              <a:rPr lang="en-US" dirty="0" smtClean="0"/>
              <a:t>specify:</a:t>
            </a:r>
            <a:r>
              <a:rPr lang="vi-VN" dirty="0">
                <a:solidFill>
                  <a:srgbClr val="FF0000"/>
                </a:solidFill>
              </a:rPr>
              <a:t>Không chỉ định:</a:t>
            </a:r>
            <a:endParaRPr lang="en-US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dirty="0" smtClean="0"/>
              <a:t>Device </a:t>
            </a:r>
            <a:r>
              <a:rPr lang="en-US" dirty="0" smtClean="0"/>
              <a:t>types:</a:t>
            </a:r>
            <a:r>
              <a:rPr lang="vi-VN" dirty="0">
                <a:solidFill>
                  <a:srgbClr val="FF0000"/>
                </a:solidFill>
              </a:rPr>
              <a:t>Loại thiết bị</a:t>
            </a:r>
            <a:endParaRPr lang="en-US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dirty="0" smtClean="0"/>
              <a:t>Connectivity </a:t>
            </a:r>
            <a:r>
              <a:rPr lang="en-US" dirty="0" smtClean="0"/>
              <a:t>methods:</a:t>
            </a:r>
            <a:r>
              <a:rPr lang="vi-VN" dirty="0">
                <a:solidFill>
                  <a:srgbClr val="FF0000"/>
                </a:solidFill>
              </a:rPr>
              <a:t>Phương pháp kết nối</a:t>
            </a:r>
            <a:endParaRPr lang="en-US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dirty="0" smtClean="0"/>
              <a:t>Addressing </a:t>
            </a:r>
            <a:r>
              <a:rPr lang="en-US" dirty="0" smtClean="0"/>
              <a:t>schemes:</a:t>
            </a:r>
            <a:r>
              <a:rPr lang="vi-VN" dirty="0">
                <a:solidFill>
                  <a:srgbClr val="FF0000"/>
                </a:solidFill>
              </a:rPr>
              <a:t>Đề án </a:t>
            </a:r>
            <a:r>
              <a:rPr lang="vi-VN" dirty="0"/>
              <a:t/>
            </a:r>
            <a:br>
              <a:rPr lang="vi-VN" dirty="0"/>
            </a:br>
            <a:endParaRPr lang="en-US" dirty="0" smtClean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5847D3-7EDE-4DF9-9B21-F5CAD6DB9275}" type="slidenum">
              <a:rPr lang="en-US">
                <a:solidFill>
                  <a:srgbClr val="000000"/>
                </a:solidFill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Switching</a:t>
            </a:r>
            <a:br>
              <a:rPr lang="en-US" dirty="0" smtClean="0"/>
            </a:br>
            <a:r>
              <a:rPr lang="vi-VN" dirty="0"/>
              <a:t>Chuyển đổi</a:t>
            </a:r>
            <a:endParaRPr lang="en-US" dirty="0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400" dirty="0" smtClean="0"/>
              <a:t>Logical network topology component</a:t>
            </a:r>
          </a:p>
          <a:p>
            <a:pPr eaLnBrk="1" hangingPunct="1"/>
            <a:r>
              <a:rPr lang="en-US" sz="1400" dirty="0" smtClean="0"/>
              <a:t>Determines connection creation between nodes</a:t>
            </a:r>
          </a:p>
          <a:p>
            <a:pPr eaLnBrk="1" hangingPunct="1"/>
            <a:r>
              <a:rPr lang="en-US" sz="1400" dirty="0" smtClean="0"/>
              <a:t>Three methods</a:t>
            </a:r>
          </a:p>
          <a:p>
            <a:pPr lvl="1" eaLnBrk="1" hangingPunct="1"/>
            <a:r>
              <a:rPr lang="en-US" sz="1400" dirty="0" smtClean="0"/>
              <a:t>Circuit switching</a:t>
            </a:r>
          </a:p>
          <a:p>
            <a:pPr lvl="1" eaLnBrk="1" hangingPunct="1"/>
            <a:r>
              <a:rPr lang="en-US" sz="1400" dirty="0"/>
              <a:t>Packet switching</a:t>
            </a:r>
          </a:p>
          <a:p>
            <a:pPr lvl="1" eaLnBrk="1" hangingPunct="1"/>
            <a:r>
              <a:rPr lang="en-US" sz="1400" dirty="0" smtClean="0"/>
              <a:t>Multiprotocol label </a:t>
            </a:r>
            <a:r>
              <a:rPr lang="en-US" sz="1400" dirty="0" smtClean="0"/>
              <a:t>switching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Thành phần tôpô mạng hợp lý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Xác định kết nối tạo giữa các nút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Ba phương pháp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Chuyển mạch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Chuyển mạch gói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Chuyển đổi nhãn hiệu đa chuỗi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7FB85B-69AB-4E38-8BE2-51DE67930ED5}" type="slidenum">
              <a:rPr lang="en-US">
                <a:solidFill>
                  <a:srgbClr val="000000"/>
                </a:solidFill>
              </a:rPr>
              <a:pPr eaLnBrk="1" hangingPunct="1"/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Circuit </a:t>
            </a:r>
            <a:r>
              <a:rPr lang="en-US" dirty="0" smtClean="0"/>
              <a:t>Switching</a:t>
            </a:r>
            <a:br>
              <a:rPr lang="en-US" dirty="0" smtClean="0"/>
            </a:b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400" dirty="0" smtClean="0"/>
              <a:t>Connection established between two network nodes</a:t>
            </a:r>
          </a:p>
          <a:p>
            <a:pPr lvl="1" eaLnBrk="1" hangingPunct="1"/>
            <a:r>
              <a:rPr lang="en-US" sz="1400" dirty="0" smtClean="0"/>
              <a:t>Before transmitting data</a:t>
            </a:r>
          </a:p>
          <a:p>
            <a:pPr eaLnBrk="1" hangingPunct="1"/>
            <a:r>
              <a:rPr lang="en-US" sz="1400" dirty="0" smtClean="0"/>
              <a:t>Dedicated bandwidth</a:t>
            </a:r>
          </a:p>
          <a:p>
            <a:pPr eaLnBrk="1" hangingPunct="1"/>
            <a:r>
              <a:rPr lang="en-US" sz="1400" dirty="0" smtClean="0"/>
              <a:t>Data follows same initial path selected by switch</a:t>
            </a:r>
          </a:p>
          <a:p>
            <a:pPr eaLnBrk="1" hangingPunct="1"/>
            <a:r>
              <a:rPr lang="en-US" sz="1400" dirty="0" smtClean="0"/>
              <a:t>Monopolizes bandwidth while connected</a:t>
            </a:r>
          </a:p>
          <a:p>
            <a:pPr lvl="1" eaLnBrk="1" hangingPunct="1"/>
            <a:r>
              <a:rPr lang="en-US" sz="1400" dirty="0" smtClean="0"/>
              <a:t>Resource wasted</a:t>
            </a:r>
          </a:p>
          <a:p>
            <a:pPr eaLnBrk="1" hangingPunct="1"/>
            <a:r>
              <a:rPr lang="en-US" sz="1400" dirty="0" smtClean="0"/>
              <a:t>Uses</a:t>
            </a:r>
          </a:p>
          <a:p>
            <a:pPr lvl="1" eaLnBrk="1" hangingPunct="1"/>
            <a:r>
              <a:rPr lang="en-US" sz="1400" dirty="0" smtClean="0"/>
              <a:t>Live audio, videoconferencing</a:t>
            </a:r>
          </a:p>
          <a:p>
            <a:pPr lvl="1" eaLnBrk="1" hangingPunct="1"/>
            <a:r>
              <a:rPr lang="en-US" sz="1400" dirty="0" smtClean="0"/>
              <a:t>Traditional telephone </a:t>
            </a:r>
            <a:r>
              <a:rPr lang="en-US" sz="1400" dirty="0" smtClean="0"/>
              <a:t>calls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Kết nối được thiết lập giữa hai nút mạng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Trước khi truyền dữ liệu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Băng thông chuyên dụng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Dữ liệu theo cùng một đường dẫn ban đầu được chọn bởi công tắc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Độc quyền băng thông khi kết nối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Tài nguyên lãng phí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Sử dụng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Live audio, hội nghị truyền hình</a:t>
            </a:r>
          </a:p>
          <a:p>
            <a:pPr lvl="1" eaLnBrk="1" hangingPunct="1"/>
            <a:r>
              <a:rPr lang="vi-VN" sz="1400" dirty="0">
                <a:solidFill>
                  <a:srgbClr val="FF0000"/>
                </a:solidFill>
              </a:rPr>
              <a:t>Các cuộc gọi điện thoại truyền thống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3E7CC1-9F66-4E26-9E1E-FA9A24B97300}" type="slidenum">
              <a:rPr lang="en-US">
                <a:solidFill>
                  <a:srgbClr val="000000"/>
                </a:solidFill>
              </a:rPr>
              <a:pPr eaLnBrk="1" hangingPunct="1"/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Packet </a:t>
            </a:r>
            <a:r>
              <a:rPr lang="en-US" dirty="0"/>
              <a:t>Switching</a:t>
            </a:r>
            <a:br>
              <a:rPr lang="en-US" dirty="0"/>
            </a:b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400" dirty="0" smtClean="0"/>
              <a:t>Most popular</a:t>
            </a:r>
          </a:p>
          <a:p>
            <a:pPr eaLnBrk="1" hangingPunct="1"/>
            <a:r>
              <a:rPr lang="en-US" sz="1400" dirty="0" smtClean="0"/>
              <a:t>Breaks data into packets before transporting</a:t>
            </a:r>
          </a:p>
          <a:p>
            <a:pPr eaLnBrk="1" hangingPunct="1"/>
            <a:r>
              <a:rPr lang="en-US" sz="1400" dirty="0" smtClean="0"/>
              <a:t>Packets</a:t>
            </a:r>
          </a:p>
          <a:p>
            <a:pPr lvl="1" eaLnBrk="1" hangingPunct="1"/>
            <a:r>
              <a:rPr lang="en-US" sz="1400" dirty="0" smtClean="0"/>
              <a:t>Travel any network path to destination</a:t>
            </a:r>
          </a:p>
          <a:p>
            <a:pPr lvl="1" eaLnBrk="1" hangingPunct="1"/>
            <a:r>
              <a:rPr lang="en-US" sz="1400" dirty="0" smtClean="0"/>
              <a:t>Find fastest circuit available at any instant</a:t>
            </a:r>
          </a:p>
          <a:p>
            <a:pPr lvl="1" eaLnBrk="1" hangingPunct="1"/>
            <a:r>
              <a:rPr lang="en-US" sz="1400" dirty="0" smtClean="0"/>
              <a:t>Need not follow each other</a:t>
            </a:r>
          </a:p>
          <a:p>
            <a:pPr lvl="1" eaLnBrk="1" hangingPunct="1"/>
            <a:r>
              <a:rPr lang="en-US" sz="1400" dirty="0" smtClean="0"/>
              <a:t>Need not arrive in sequence</a:t>
            </a:r>
          </a:p>
          <a:p>
            <a:pPr lvl="1" eaLnBrk="1" hangingPunct="1"/>
            <a:r>
              <a:rPr lang="en-US" sz="1400" dirty="0" smtClean="0"/>
              <a:t>Reassembled at destination</a:t>
            </a:r>
          </a:p>
          <a:p>
            <a:pPr eaLnBrk="1" hangingPunct="1"/>
            <a:r>
              <a:rPr lang="en-US" sz="1400" dirty="0" smtClean="0"/>
              <a:t>Requires speedy connections for live audio, video </a:t>
            </a:r>
            <a:r>
              <a:rPr lang="en-US" sz="1400" dirty="0" smtClean="0"/>
              <a:t>transmission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Phổ biến nhất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Chia dữ liệu thành các gói dữ liệu trước khi vận chuyển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Gói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Du lịch bất kỳ đường dẫn mạng đến đích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Tìm mạch nhanh nhất có sẵn tại bất kỳ thời điểm nào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Không cần phải theo sát nhau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Không cần đến trình tự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Đã lắp ráp tại điểm đến</a:t>
            </a:r>
          </a:p>
          <a:p>
            <a:pPr eaLnBrk="1" hangingPunct="1"/>
            <a:r>
              <a:rPr lang="vi-VN" sz="1400" dirty="0"/>
              <a:t>Yêu cầu kết nối nhanh chóng cho âm thanh sống, truyền video</a:t>
            </a:r>
          </a:p>
          <a:p>
            <a:pPr eaLnBrk="1" hangingPunct="1"/>
            <a:endParaRPr lang="en-US" sz="1400" dirty="0" smtClean="0"/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E6FE63-EEF0-4EBB-9F76-8990D308D791}" type="slidenum">
              <a:rPr lang="en-US">
                <a:solidFill>
                  <a:srgbClr val="000000"/>
                </a:solidFill>
              </a:rPr>
              <a:pPr eaLnBrk="1" hangingPunct="1"/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MPLS (Multiprotocol Label Switching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vi-VN" dirty="0"/>
              <a:t>Chuyển đổi nhãn Đa </a:t>
            </a:r>
            <a:r>
              <a:rPr lang="vi-VN" dirty="0" smtClean="0"/>
              <a:t>luồng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Introduced by IETF in 1999</a:t>
            </a:r>
          </a:p>
          <a:p>
            <a:r>
              <a:rPr lang="en-US" sz="1400" dirty="0" smtClean="0"/>
              <a:t>Enables multiple types of Layer 3 protocols:</a:t>
            </a:r>
          </a:p>
          <a:p>
            <a:pPr lvl="1"/>
            <a:r>
              <a:rPr lang="en-US" sz="1400" dirty="0" smtClean="0"/>
              <a:t>To travel over any one of several Layer 2 protocols</a:t>
            </a:r>
          </a:p>
          <a:p>
            <a:r>
              <a:rPr lang="en-US" sz="1400" dirty="0" smtClean="0"/>
              <a:t>Most often supports IP</a:t>
            </a:r>
          </a:p>
          <a:p>
            <a:pPr eaLnBrk="1" hangingPunct="1"/>
            <a:r>
              <a:rPr lang="en-US" sz="1400" dirty="0"/>
              <a:t>Common use</a:t>
            </a:r>
          </a:p>
          <a:p>
            <a:pPr lvl="1" eaLnBrk="1" hangingPunct="1"/>
            <a:r>
              <a:rPr lang="en-US" sz="1400" dirty="0"/>
              <a:t>Layer 2 WAN </a:t>
            </a:r>
            <a:r>
              <a:rPr lang="en-US" sz="1400" dirty="0" smtClean="0"/>
              <a:t>protocols</a:t>
            </a:r>
          </a:p>
          <a:p>
            <a:r>
              <a:rPr lang="en-US" sz="1400" dirty="0" smtClean="0"/>
              <a:t>Offers </a:t>
            </a:r>
            <a:r>
              <a:rPr lang="en-US" sz="1400" dirty="0" smtClean="0"/>
              <a:t>potentially faster transmission than packet- or circuit-switched </a:t>
            </a:r>
            <a:r>
              <a:rPr lang="en-US" sz="1400" dirty="0" smtClean="0"/>
              <a:t>networks</a:t>
            </a:r>
          </a:p>
          <a:p>
            <a:r>
              <a:rPr lang="vi-VN" sz="1400" dirty="0">
                <a:solidFill>
                  <a:srgbClr val="FF0000"/>
                </a:solidFill>
              </a:rPr>
              <a:t>Được giới thiệu bởi IETF năm 1999</a:t>
            </a:r>
          </a:p>
          <a:p>
            <a:r>
              <a:rPr lang="vi-VN" sz="1400" dirty="0">
                <a:solidFill>
                  <a:srgbClr val="FF0000"/>
                </a:solidFill>
              </a:rPr>
              <a:t>Cho phép nhiều loại giao thức lớp 3:</a:t>
            </a:r>
          </a:p>
          <a:p>
            <a:r>
              <a:rPr lang="vi-VN" sz="1400" dirty="0">
                <a:solidFill>
                  <a:srgbClr val="FF0000"/>
                </a:solidFill>
              </a:rPr>
              <a:t>Di chuyển qua bất kỳ một trong nhiều giao thức lớp 2</a:t>
            </a:r>
          </a:p>
          <a:p>
            <a:r>
              <a:rPr lang="vi-VN" sz="1400" dirty="0">
                <a:solidFill>
                  <a:srgbClr val="FF0000"/>
                </a:solidFill>
              </a:rPr>
              <a:t>Hầu hết thường hỗ trợ IP</a:t>
            </a:r>
          </a:p>
          <a:p>
            <a:r>
              <a:rPr lang="vi-VN" sz="1400" dirty="0">
                <a:solidFill>
                  <a:srgbClr val="FF0000"/>
                </a:solidFill>
              </a:rPr>
              <a:t>Sử dụng chung</a:t>
            </a:r>
          </a:p>
          <a:p>
            <a:r>
              <a:rPr lang="vi-VN" sz="1400" dirty="0">
                <a:solidFill>
                  <a:srgbClr val="FF0000"/>
                </a:solidFill>
              </a:rPr>
              <a:t>Các giao thức WAN lớp 2</a:t>
            </a:r>
          </a:p>
          <a:p>
            <a:r>
              <a:rPr lang="vi-VN" sz="1400" dirty="0">
                <a:solidFill>
                  <a:srgbClr val="FF0000"/>
                </a:solidFill>
              </a:rPr>
              <a:t>Cung cấp khả năng truyền nhanh hơn các mạng chuyển mạch gói hoặc mạch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MPLS (cont’d.)</a:t>
            </a:r>
            <a:endParaRPr lang="en-US" dirty="0"/>
          </a:p>
        </p:txBody>
      </p:sp>
      <p:sp>
        <p:nvSpPr>
          <p:cNvPr id="3994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200" dirty="0" smtClean="0"/>
              <a:t>Advantages</a:t>
            </a:r>
          </a:p>
          <a:p>
            <a:pPr lvl="1" eaLnBrk="1" hangingPunct="1"/>
            <a:r>
              <a:rPr lang="en-US" sz="1200" dirty="0" smtClean="0"/>
              <a:t>Use packet-switched technologies over traditionally circuit switched networks</a:t>
            </a:r>
          </a:p>
          <a:p>
            <a:pPr lvl="1" eaLnBrk="1" hangingPunct="1"/>
            <a:r>
              <a:rPr lang="en-US" sz="1200" dirty="0" smtClean="0"/>
              <a:t>Create end-to-end paths</a:t>
            </a:r>
          </a:p>
          <a:p>
            <a:pPr lvl="1" eaLnBrk="1" hangingPunct="1"/>
            <a:r>
              <a:rPr lang="en-US" sz="1200" dirty="0" smtClean="0"/>
              <a:t>Addresses traditional packet switching limitations</a:t>
            </a:r>
          </a:p>
          <a:p>
            <a:pPr lvl="1" eaLnBrk="1" hangingPunct="1"/>
            <a:r>
              <a:rPr lang="en-US" sz="1200" dirty="0" smtClean="0"/>
              <a:t>Better QoS (quality of service</a:t>
            </a:r>
            <a:r>
              <a:rPr lang="en-US" sz="1200" dirty="0" smtClean="0"/>
              <a:t>)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Ưu điểm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Sử dụng các công nghệ chuyển mạch gói thông qua các mạng chuyển mạch truyền thống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Tạo đường dẫn đầu cuối đến đầu cuối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Địa chỉ các hạn chế truyền tải gói truyền thống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QoS tốt hơn (chất lượng dịch vụ)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CD263C-0735-4A78-93BF-493CF4A75272}" type="slidenum">
              <a:rPr lang="en-US">
                <a:solidFill>
                  <a:srgbClr val="000000"/>
                </a:solidFill>
              </a:rPr>
              <a:pPr eaLnBrk="1" hangingPunct="1"/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267200"/>
            <a:ext cx="7686675" cy="147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19400" y="5771725"/>
            <a:ext cx="3733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5-11 MPLS shim within a frame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831432" y="6012889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Ethernet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Most popular networking technology used on modern LANs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Benefits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Flexible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Can run on various network media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Excellent throughput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Reasonable cost 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All variations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Share common access method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CSMA/CD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Công nghệ mạng phổ biến nhất được sử dụng trên các mạng LAN hiện đại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Lợi ích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Linh hoạt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Có thể chạy trên các phương tiện truyền thông mạng khác nhau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Thông lượng tuyệt vời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Chi phí hợp lý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Tất cả biến thể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Chia sẻ phương pháp tiếp cận phổ biến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CSMA / CD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16468D-2F87-4AC4-9BF7-FF3D1B49FFCD}" type="slidenum">
              <a:rPr lang="en-US">
                <a:solidFill>
                  <a:srgbClr val="000000"/>
                </a:solidFill>
              </a:rPr>
              <a:pPr eaLnBrk="1" hangingPunct="1"/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CSMA/CD (Carrier Sense Multiple Access with Collision Detection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vi-VN" sz="3200" dirty="0">
                <a:solidFill>
                  <a:srgbClr val="FF0000"/>
                </a:solidFill>
              </a:rPr>
              <a:t>Carrier Sense đa truy cập với phát hiện va chạm)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200" dirty="0" smtClean="0"/>
              <a:t>Network access method</a:t>
            </a:r>
          </a:p>
          <a:p>
            <a:pPr lvl="1" eaLnBrk="1" hangingPunct="1"/>
            <a:r>
              <a:rPr lang="en-US" sz="1200" dirty="0" smtClean="0"/>
              <a:t>Controls how nodes access communications channel</a:t>
            </a:r>
          </a:p>
          <a:p>
            <a:pPr lvl="1" eaLnBrk="1" hangingPunct="1"/>
            <a:r>
              <a:rPr lang="en-US" sz="1200" dirty="0" smtClean="0"/>
              <a:t>Necessary to share finite bandwidth</a:t>
            </a:r>
          </a:p>
          <a:p>
            <a:pPr eaLnBrk="1" hangingPunct="1"/>
            <a:r>
              <a:rPr lang="en-US" sz="1200" dirty="0" smtClean="0"/>
              <a:t>Carrier sense</a:t>
            </a:r>
          </a:p>
          <a:p>
            <a:pPr lvl="1" eaLnBrk="1" hangingPunct="1"/>
            <a:r>
              <a:rPr lang="en-US" sz="1200" dirty="0" smtClean="0"/>
              <a:t>Ethernet NICs listen, wait until free channel detected</a:t>
            </a:r>
          </a:p>
          <a:p>
            <a:pPr eaLnBrk="1" hangingPunct="1"/>
            <a:r>
              <a:rPr lang="en-US" sz="1200" dirty="0" smtClean="0"/>
              <a:t>Multiple access</a:t>
            </a:r>
          </a:p>
          <a:p>
            <a:pPr lvl="1" eaLnBrk="1" hangingPunct="1"/>
            <a:r>
              <a:rPr lang="en-US" sz="1200" dirty="0" smtClean="0"/>
              <a:t>Ethernet </a:t>
            </a:r>
            <a:r>
              <a:rPr lang="en-US" sz="1200" dirty="0" smtClean="0"/>
              <a:t>no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Phương pháp truy cập mạng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Kiểm soát cách các nút truy cập kênh truyền thông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Cần chia sẻ băng thông hữu hạn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Ý nghĩa của nhà cung cấp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Ethernet NIC lắng nghe, đợi cho đến khi phát hiện kênh miễn phí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Truy cập nhiều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Nút Ethernet đồng thời theo dõi lưu lượng truy cập, phương tiện truy cập</a:t>
            </a:r>
            <a:r>
              <a:rPr lang="en-US" sz="1200" dirty="0" smtClean="0">
                <a:solidFill>
                  <a:srgbClr val="FF0000"/>
                </a:solidFill>
              </a:rPr>
              <a:t>des </a:t>
            </a:r>
            <a:r>
              <a:rPr lang="en-US" sz="1200" dirty="0" smtClean="0">
                <a:solidFill>
                  <a:srgbClr val="FF0000"/>
                </a:solidFill>
              </a:rPr>
              <a:t>simultaneously monitor traffic, access media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04071E-F969-43CC-9E90-CEC58606C54D}" type="slidenum">
              <a:rPr lang="en-US">
                <a:solidFill>
                  <a:srgbClr val="000000"/>
                </a:solidFill>
              </a:rPr>
              <a:pPr eaLnBrk="1" hangingPunct="1"/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CSMA/CD (cont’d.)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400" dirty="0" smtClean="0"/>
              <a:t>Collision</a:t>
            </a:r>
          </a:p>
          <a:p>
            <a:pPr lvl="1" eaLnBrk="1" hangingPunct="1"/>
            <a:r>
              <a:rPr lang="en-US" sz="1400" dirty="0" smtClean="0"/>
              <a:t>Two nodes simultaneously:</a:t>
            </a:r>
          </a:p>
          <a:p>
            <a:pPr lvl="2" eaLnBrk="1" hangingPunct="1"/>
            <a:r>
              <a:rPr lang="en-US" sz="1400" dirty="0" smtClean="0"/>
              <a:t>Check channel, determine it is free, begin transmission</a:t>
            </a:r>
          </a:p>
          <a:p>
            <a:pPr eaLnBrk="1" hangingPunct="1"/>
            <a:r>
              <a:rPr lang="en-US" sz="1400" dirty="0" smtClean="0"/>
              <a:t>Collision detection</a:t>
            </a:r>
          </a:p>
          <a:p>
            <a:pPr lvl="1" eaLnBrk="1" hangingPunct="1"/>
            <a:r>
              <a:rPr lang="en-US" sz="1400" dirty="0" smtClean="0"/>
              <a:t>Manner nodes respond to collision</a:t>
            </a:r>
          </a:p>
          <a:p>
            <a:pPr lvl="1" eaLnBrk="1" hangingPunct="1"/>
            <a:r>
              <a:rPr lang="en-US" sz="1400" dirty="0" smtClean="0"/>
              <a:t>Requires collision detection routine</a:t>
            </a:r>
          </a:p>
          <a:p>
            <a:pPr lvl="2" eaLnBrk="1" hangingPunct="1"/>
            <a:r>
              <a:rPr lang="en-US" sz="1400" dirty="0" smtClean="0"/>
              <a:t>Enacted if node detects collision</a:t>
            </a:r>
          </a:p>
          <a:p>
            <a:pPr lvl="1" eaLnBrk="1" hangingPunct="1"/>
            <a:r>
              <a:rPr lang="en-US" sz="1400" dirty="0" smtClean="0"/>
              <a:t>Jamming</a:t>
            </a:r>
          </a:p>
          <a:p>
            <a:pPr lvl="2" eaLnBrk="1" hangingPunct="1"/>
            <a:r>
              <a:rPr lang="en-US" sz="1400" dirty="0" smtClean="0">
                <a:solidFill>
                  <a:srgbClr val="FF0000"/>
                </a:solidFill>
              </a:rPr>
              <a:t>NIC issues 32-bit sequence</a:t>
            </a:r>
          </a:p>
          <a:p>
            <a:pPr lvl="2" eaLnBrk="1" hangingPunct="1"/>
            <a:r>
              <a:rPr lang="en-US" sz="1400" dirty="0" smtClean="0">
                <a:solidFill>
                  <a:srgbClr val="FF0000"/>
                </a:solidFill>
              </a:rPr>
              <a:t>Indicates previous message faulty 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Va chạm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Hai nút cùng một lúc: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Kiểm tra kênh, xác định nó là miễn phí, bắt đầu truyền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Phát hiện va chạm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Các nút theo phương pháp đáp ứng với va chạm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Yêu cầu thường trình phát hiện va chạm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Xoá nếu node phát hiện va chạm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Nham nhở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NIC trình bày chuỗi 32-bit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Cho biết tin nhắn trước bị lỗi</a:t>
            </a:r>
          </a:p>
          <a:p>
            <a:pPr lvl="2" eaLnBrk="1" hangingPunct="1"/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E39624-EB4D-4E4C-9201-FFDF739B7180}" type="slidenum">
              <a:rPr lang="en-US">
                <a:solidFill>
                  <a:srgbClr val="000000"/>
                </a:solidFill>
              </a:rPr>
              <a:pPr eaLnBrk="1" hangingPunct="1"/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CSMA/CD (cont’d.)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200" dirty="0" smtClean="0"/>
              <a:t>Heavily trafficked network segments</a:t>
            </a:r>
          </a:p>
          <a:p>
            <a:pPr lvl="1" eaLnBrk="1" hangingPunct="1"/>
            <a:r>
              <a:rPr lang="en-US" sz="1200" dirty="0" smtClean="0"/>
              <a:t>Collisions common</a:t>
            </a:r>
          </a:p>
          <a:p>
            <a:pPr eaLnBrk="1" hangingPunct="1"/>
            <a:r>
              <a:rPr lang="en-US" sz="1200" dirty="0" smtClean="0"/>
              <a:t>Segment growth</a:t>
            </a:r>
          </a:p>
          <a:p>
            <a:pPr lvl="1" eaLnBrk="1" hangingPunct="1"/>
            <a:r>
              <a:rPr lang="en-US" sz="1200" dirty="0" smtClean="0"/>
              <a:t>Performance suffers</a:t>
            </a:r>
          </a:p>
          <a:p>
            <a:pPr lvl="1" eaLnBrk="1" hangingPunct="1"/>
            <a:r>
              <a:rPr lang="en-US" sz="1200" dirty="0" smtClean="0"/>
              <a:t>“Critical mass” number dependencies</a:t>
            </a:r>
          </a:p>
          <a:p>
            <a:pPr lvl="2" eaLnBrk="1" hangingPunct="1"/>
            <a:r>
              <a:rPr lang="en-US" sz="1200" dirty="0" smtClean="0"/>
              <a:t>Data type and volume regularly transmitted</a:t>
            </a:r>
          </a:p>
          <a:p>
            <a:pPr eaLnBrk="1" hangingPunct="1"/>
            <a:r>
              <a:rPr lang="en-US" sz="1200" dirty="0" smtClean="0"/>
              <a:t>Collisions corrupt data, truncate data frames</a:t>
            </a:r>
          </a:p>
          <a:p>
            <a:pPr lvl="1" eaLnBrk="1" hangingPunct="1"/>
            <a:r>
              <a:rPr lang="en-US" sz="1200" dirty="0" smtClean="0"/>
              <a:t>Network must detect and </a:t>
            </a:r>
            <a:r>
              <a:rPr lang="en-US" sz="1200" dirty="0" smtClean="0"/>
              <a:t>compensate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Phân đoạn mạng được buôn bán nặng nề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Collisions common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Tăng trưởng theo phân khúc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Hiệu suất bị suffers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Số lượng phụ thuộc số lượng "Critical mass"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Loại dữ liệu và khối lượng truyền thường xuyên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Collisions dữ liệu bị hỏng, truncate khung dữ liệu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Mạng phải phát hiện và bồi thường</a:t>
            </a:r>
          </a:p>
          <a:p>
            <a:pPr lvl="1" eaLnBrk="1" hangingPunct="1"/>
            <a:endParaRPr lang="en-US" sz="1200" dirty="0" smtClean="0"/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465A46-5F9B-4F71-B3FB-8F96D5857DC2}" type="slidenum">
              <a:rPr lang="en-US">
                <a:solidFill>
                  <a:srgbClr val="000000"/>
                </a:solidFill>
              </a:rPr>
              <a:pPr eaLnBrk="1" hangingPunct="1"/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838200"/>
            <a:ext cx="724852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124200" y="5257800"/>
            <a:ext cx="3733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5-12 CSMA/CD process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100137" y="5596353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169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Bus topology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Single </a:t>
            </a:r>
            <a:r>
              <a:rPr lang="en-US" dirty="0" smtClean="0"/>
              <a:t>cable:</a:t>
            </a:r>
            <a:r>
              <a:rPr lang="vi-VN" dirty="0">
                <a:solidFill>
                  <a:srgbClr val="FF0000"/>
                </a:solidFill>
              </a:rPr>
              <a:t>Cáp đơn 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Connects all network </a:t>
            </a:r>
            <a:r>
              <a:rPr lang="en-US" dirty="0" smtClean="0"/>
              <a:t>nodes:</a:t>
            </a:r>
            <a:r>
              <a:rPr lang="vi-VN" dirty="0">
                <a:solidFill>
                  <a:srgbClr val="FF0000"/>
                </a:solidFill>
              </a:rPr>
              <a:t>Kết nối tất cả các nút mạng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 intervening connectivity </a:t>
            </a:r>
            <a:r>
              <a:rPr lang="en-US" dirty="0" smtClean="0"/>
              <a:t>devices:</a:t>
            </a:r>
            <a:r>
              <a:rPr lang="vi-VN" dirty="0">
                <a:solidFill>
                  <a:srgbClr val="FF0000"/>
                </a:solidFill>
              </a:rPr>
              <a:t>Không có thiết bị kết nối can thiệp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One shared communication </a:t>
            </a:r>
            <a:r>
              <a:rPr lang="en-US" dirty="0" smtClean="0"/>
              <a:t>channel:</a:t>
            </a:r>
            <a:r>
              <a:rPr lang="vi-VN" dirty="0">
                <a:solidFill>
                  <a:srgbClr val="FF0000"/>
                </a:solidFill>
              </a:rPr>
              <a:t>Một kênh truyền thông chia sẻ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Physical </a:t>
            </a:r>
            <a:r>
              <a:rPr lang="en-US" dirty="0" smtClean="0"/>
              <a:t>medium:</a:t>
            </a:r>
            <a:r>
              <a:rPr lang="vi-VN" dirty="0">
                <a:solidFill>
                  <a:srgbClr val="FF0000"/>
                </a:solidFill>
              </a:rPr>
              <a:t>Môi trường vật lý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Coaxial </a:t>
            </a:r>
            <a:r>
              <a:rPr lang="en-US" dirty="0" smtClean="0"/>
              <a:t>cable:</a:t>
            </a:r>
            <a:r>
              <a:rPr lang="vi-VN" dirty="0">
                <a:solidFill>
                  <a:srgbClr val="FF0000"/>
                </a:solidFill>
              </a:rPr>
              <a:t>Cáp đồng trục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Passive </a:t>
            </a:r>
            <a:r>
              <a:rPr lang="en-US" dirty="0" smtClean="0"/>
              <a:t>topology:</a:t>
            </a:r>
            <a:r>
              <a:rPr lang="vi-VN" dirty="0">
                <a:solidFill>
                  <a:srgbClr val="FF0000"/>
                </a:solidFill>
              </a:rPr>
              <a:t>Mô hình liên kết thụ động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Node listens for, accepts </a:t>
            </a:r>
            <a:r>
              <a:rPr lang="en-US" dirty="0" smtClean="0"/>
              <a:t>data:</a:t>
            </a:r>
            <a:r>
              <a:rPr lang="vi-VN" dirty="0">
                <a:solidFill>
                  <a:srgbClr val="FF0000"/>
                </a:solidFill>
              </a:rPr>
              <a:t>Nút nghe, chấp nhận dữ liệu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Uses broadcast to </a:t>
            </a:r>
            <a:r>
              <a:rPr lang="en-US" dirty="0" smtClean="0"/>
              <a:t>send:</a:t>
            </a:r>
            <a:r>
              <a:rPr lang="vi-VN" dirty="0">
                <a:solidFill>
                  <a:srgbClr val="FF0000"/>
                </a:solidFill>
              </a:rPr>
              <a:t>Sử dụng phát sóng để gửi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B0C795-603F-49B9-A393-97196D7CA44B}" type="slidenum">
              <a:rPr lang="en-US">
                <a:solidFill>
                  <a:srgbClr val="000000"/>
                </a:solidFill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CSMA/CD (cont’d.)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400" dirty="0" smtClean="0"/>
              <a:t>Collision domain</a:t>
            </a:r>
          </a:p>
          <a:p>
            <a:pPr lvl="1" eaLnBrk="1" hangingPunct="1"/>
            <a:r>
              <a:rPr lang="en-US" sz="1400" dirty="0" smtClean="0"/>
              <a:t>Portion of network where collisions occur</a:t>
            </a:r>
          </a:p>
          <a:p>
            <a:pPr eaLnBrk="1" hangingPunct="1"/>
            <a:r>
              <a:rPr lang="en-US" sz="1400" dirty="0" smtClean="0"/>
              <a:t>Ethernet network design</a:t>
            </a:r>
          </a:p>
          <a:p>
            <a:pPr lvl="1" eaLnBrk="1" hangingPunct="1"/>
            <a:r>
              <a:rPr lang="en-US" sz="1400" dirty="0" smtClean="0"/>
              <a:t>Repeaters repeat collisions</a:t>
            </a:r>
          </a:p>
          <a:p>
            <a:pPr lvl="2" eaLnBrk="1" hangingPunct="1"/>
            <a:r>
              <a:rPr lang="en-US" sz="1400" dirty="0" smtClean="0"/>
              <a:t>Result in larger collision domain</a:t>
            </a:r>
          </a:p>
          <a:p>
            <a:pPr lvl="1" eaLnBrk="1" hangingPunct="1"/>
            <a:r>
              <a:rPr lang="en-US" sz="1400" dirty="0" smtClean="0"/>
              <a:t>Switches and routers</a:t>
            </a:r>
          </a:p>
          <a:p>
            <a:pPr lvl="2" eaLnBrk="1" hangingPunct="1"/>
            <a:r>
              <a:rPr lang="en-US" sz="1400" dirty="0" smtClean="0"/>
              <a:t>Separate collision domains</a:t>
            </a:r>
          </a:p>
          <a:p>
            <a:pPr eaLnBrk="1" hangingPunct="1"/>
            <a:r>
              <a:rPr lang="en-US" sz="1400" dirty="0" smtClean="0"/>
              <a:t>Collision domains differ from broadcast </a:t>
            </a:r>
            <a:r>
              <a:rPr lang="en-US" sz="1400" dirty="0" smtClean="0"/>
              <a:t>domains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Miền va chạm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Phần mạng có va chạm xảy ra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Thiết kế mạng Ethernet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Lặp đi lặp lại va chạm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Kết quả trong miền va chạm lớn hơn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Công tắc và bộ định tuyến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Miền va chạm riêng biệt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Miền va chạm khác với tên miền phát sóng</a:t>
            </a:r>
          </a:p>
          <a:p>
            <a:pPr eaLnBrk="1" hangingPunct="1"/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BEF2A5-DA88-4241-A8C5-394C522A4FB7}" type="slidenum">
              <a:rPr lang="en-US">
                <a:solidFill>
                  <a:srgbClr val="000000"/>
                </a:solidFill>
              </a:rPr>
              <a:pPr eaLnBrk="1" hangingPunct="1"/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86000" y="5257800"/>
            <a:ext cx="533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5-13 Broadcast domains and collision domains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5585992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87" y="779871"/>
            <a:ext cx="7810500" cy="421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5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CSMA/CD (cont’d.)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Ethernet cabling distance limitations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Effected by collision domains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Data propagation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Data travel time too long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Cannot identify collisions accurately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100  or 1000 Mbps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Three segment maximum connected with two repeating devices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10 Mbps buses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Five segment maximum connected with four repeating </a:t>
            </a:r>
            <a:r>
              <a:rPr lang="en-US" sz="1200" dirty="0" smtClean="0"/>
              <a:t>devices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Ethernet cáp khoảng cách hạn chế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Ảnh hưởng bởi miền va chạm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Trễ truyền dữ liệu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Thời gian di chuyển dữ liệu quá dài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Không thể xác định được va chạm chính xác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100 hoặc 1000 Mbps mạng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Ba đoạn tối đa được kết nối với hai thiết bị lặp lại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Xe buýt 10 Mbps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Tối đa năm đoạn kết nối với bốn thiết bị lặp lại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89E8AD-44A1-4184-A905-7BB25B91915F}" type="slidenum">
              <a:rPr lang="en-US">
                <a:solidFill>
                  <a:srgbClr val="000000"/>
                </a:solidFill>
              </a:rPr>
              <a:pPr eaLnBrk="1" hangingPunct="1"/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Ethernet Standards for Copper </a:t>
            </a:r>
            <a:r>
              <a:rPr lang="en-US" dirty="0"/>
              <a:t>Cable</a:t>
            </a:r>
            <a:br>
              <a:rPr lang="en-US" dirty="0"/>
            </a:br>
            <a:r>
              <a:rPr lang="en-US" dirty="0" err="1"/>
              <a:t>Chuẩn</a:t>
            </a:r>
            <a:r>
              <a:rPr lang="en-US" dirty="0"/>
              <a:t> Ethernet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IEEE Physical layer standards</a:t>
            </a:r>
          </a:p>
          <a:p>
            <a:pPr lvl="1" eaLnBrk="1" hangingPunct="1"/>
            <a:r>
              <a:rPr lang="en-US" dirty="0" smtClean="0"/>
              <a:t>Specify how signals transmit to media</a:t>
            </a:r>
          </a:p>
          <a:p>
            <a:pPr lvl="1" eaLnBrk="1" hangingPunct="1"/>
            <a:r>
              <a:rPr lang="en-US" dirty="0" smtClean="0"/>
              <a:t>Differ significantly in signal encoding</a:t>
            </a:r>
          </a:p>
          <a:p>
            <a:pPr lvl="2" eaLnBrk="1" hangingPunct="1"/>
            <a:r>
              <a:rPr lang="en-US" dirty="0" smtClean="0"/>
              <a:t>Affect maximum throughput, segment length, wiring </a:t>
            </a:r>
            <a:r>
              <a:rPr lang="en-US" dirty="0" smtClean="0"/>
              <a:t>requirements</a:t>
            </a:r>
          </a:p>
          <a:p>
            <a:pPr lvl="2" eaLnBrk="1" hangingPunct="1"/>
            <a:r>
              <a:rPr lang="vi-VN" dirty="0">
                <a:solidFill>
                  <a:srgbClr val="FF0000"/>
                </a:solidFill>
              </a:rPr>
              <a:t>Tiêu chuẩn vật lý IEEE</a:t>
            </a:r>
          </a:p>
          <a:p>
            <a:pPr lvl="2" eaLnBrk="1" hangingPunct="1"/>
            <a:r>
              <a:rPr lang="vi-VN" dirty="0">
                <a:solidFill>
                  <a:srgbClr val="FF0000"/>
                </a:solidFill>
              </a:rPr>
              <a:t>Chỉ định cách tín hiệu truyền đến phương tiện</a:t>
            </a:r>
          </a:p>
          <a:p>
            <a:pPr lvl="2" eaLnBrk="1" hangingPunct="1"/>
            <a:r>
              <a:rPr lang="vi-VN" dirty="0">
                <a:solidFill>
                  <a:srgbClr val="FF0000"/>
                </a:solidFill>
              </a:rPr>
              <a:t>Khác biệt đáng kể trong mã hóa tín hiệu</a:t>
            </a:r>
          </a:p>
          <a:p>
            <a:pPr lvl="2" eaLnBrk="1" hangingPunct="1"/>
            <a:r>
              <a:rPr lang="vi-VN" dirty="0">
                <a:solidFill>
                  <a:srgbClr val="FF0000"/>
                </a:solidFill>
              </a:rPr>
              <a:t>Ảnh hưởng đến công suất tối đa, độ dài đoạn, yêu cầu về dây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58E25C-CF14-455B-A0D7-7CAECCF19A7A}" type="slidenum">
              <a:rPr lang="en-US">
                <a:solidFill>
                  <a:srgbClr val="000000"/>
                </a:solidFill>
              </a:rPr>
              <a:pPr eaLnBrk="1" hangingPunct="1"/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Standards for Copper Cable (cont’d.)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10Base-T</a:t>
            </a:r>
          </a:p>
          <a:p>
            <a:pPr lvl="1"/>
            <a:r>
              <a:rPr lang="en-US" dirty="0" smtClean="0"/>
              <a:t>10 represents maximum throughput: 10 Mbps</a:t>
            </a:r>
          </a:p>
          <a:p>
            <a:pPr lvl="1"/>
            <a:r>
              <a:rPr lang="en-US" dirty="0" smtClean="0"/>
              <a:t>Base indicates baseband transmission</a:t>
            </a:r>
          </a:p>
          <a:p>
            <a:pPr lvl="1"/>
            <a:r>
              <a:rPr lang="en-US" dirty="0" smtClean="0"/>
              <a:t>T stands for twisted pair</a:t>
            </a:r>
          </a:p>
          <a:p>
            <a:pPr lvl="1"/>
            <a:r>
              <a:rPr lang="en-US" dirty="0" smtClean="0"/>
              <a:t>Two pairs of wires: transmit and receive</a:t>
            </a:r>
          </a:p>
          <a:p>
            <a:pPr lvl="2"/>
            <a:r>
              <a:rPr lang="en-US" dirty="0" smtClean="0"/>
              <a:t>Full-duplex transmission</a:t>
            </a:r>
          </a:p>
          <a:p>
            <a:pPr lvl="1"/>
            <a:r>
              <a:rPr lang="en-US" dirty="0" smtClean="0"/>
              <a:t>Follows 5-4-3 rule of networking</a:t>
            </a:r>
          </a:p>
          <a:p>
            <a:pPr lvl="2"/>
            <a:r>
              <a:rPr lang="en-US" dirty="0" smtClean="0"/>
              <a:t>Five network segments</a:t>
            </a:r>
          </a:p>
          <a:p>
            <a:pPr lvl="2"/>
            <a:r>
              <a:rPr lang="en-US" dirty="0" smtClean="0"/>
              <a:t>Four repeating devices</a:t>
            </a:r>
          </a:p>
          <a:p>
            <a:pPr lvl="2"/>
            <a:r>
              <a:rPr lang="en-US" dirty="0" smtClean="0"/>
              <a:t>Three populated segments maximum</a:t>
            </a: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1EA6DA-F7BD-49C6-A825-6A9EBE855A08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33437" y="5261139"/>
            <a:ext cx="3124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5-14 A 10Base-T network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33437" y="5585991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7736"/>
            <a:ext cx="8210550" cy="405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Standards for Copper Cable (cont’d.)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/>
              <a:t>100Base-T (Fast Ethernet)</a:t>
            </a:r>
          </a:p>
          <a:p>
            <a:pPr lvl="1"/>
            <a:r>
              <a:rPr lang="en-US" sz="1200" dirty="0" smtClean="0"/>
              <a:t>IEEE 802.3u standard</a:t>
            </a:r>
          </a:p>
          <a:p>
            <a:pPr lvl="1"/>
            <a:r>
              <a:rPr lang="en-US" sz="1200" dirty="0" smtClean="0"/>
              <a:t>Similarities with 10Base-T</a:t>
            </a:r>
          </a:p>
          <a:p>
            <a:pPr lvl="2"/>
            <a:r>
              <a:rPr lang="en-US" sz="1200" dirty="0" smtClean="0"/>
              <a:t>Baseband transmission, star topology, RJ-45 connectors</a:t>
            </a:r>
          </a:p>
          <a:p>
            <a:pPr lvl="1"/>
            <a:r>
              <a:rPr lang="en-US" sz="1200" dirty="0" smtClean="0"/>
              <a:t>Supports three network segments maximum </a:t>
            </a:r>
          </a:p>
          <a:p>
            <a:pPr lvl="2"/>
            <a:r>
              <a:rPr lang="en-US" sz="1200" dirty="0" smtClean="0"/>
              <a:t>Connected with two repeating devices</a:t>
            </a:r>
          </a:p>
          <a:p>
            <a:pPr lvl="2"/>
            <a:r>
              <a:rPr lang="en-US" sz="1200" dirty="0" smtClean="0"/>
              <a:t>100 meter segment length limit between nodes</a:t>
            </a:r>
          </a:p>
          <a:p>
            <a:pPr lvl="1"/>
            <a:r>
              <a:rPr lang="en-US" sz="1200" dirty="0" smtClean="0"/>
              <a:t>100Base-TX</a:t>
            </a:r>
          </a:p>
          <a:p>
            <a:pPr lvl="2"/>
            <a:r>
              <a:rPr lang="en-US" sz="1200" dirty="0" smtClean="0"/>
              <a:t>100-Mbps throughput over twisted pair</a:t>
            </a:r>
          </a:p>
          <a:p>
            <a:pPr lvl="2"/>
            <a:r>
              <a:rPr lang="en-US" sz="1200" dirty="0" smtClean="0"/>
              <a:t>Full-duplex transmission: doubles effective </a:t>
            </a:r>
            <a:r>
              <a:rPr lang="en-US" sz="1200" dirty="0" smtClean="0"/>
              <a:t>bandwidth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100Base-T (Fast Ethernet)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Tiêu chuẩn IEEE 802.3u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Tương tự với 10Base-T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Truyền dẫn baseband, topology ngôi sao, đầu nối RJ-45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Hỗ trợ ba phân đoạn mạng tối đa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Kết nối với hai thiết bị lặp lại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Giới hạn chiều dài phân đoạn 100 m giữa các nút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100Base-TX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Tốc độ 100 Mbps trên cặp xoắn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Truyền dẫn song công: tăng gấp đôi hiệu quả băng thông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D58FEC-4873-4EF9-A8BB-D7107D983253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030704" y="5040198"/>
            <a:ext cx="3124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5-15 A 10Base-T network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14662" y="5370731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6" y="1371600"/>
            <a:ext cx="7629525" cy="326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4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Standards for Copper Cable (cont’d.)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/>
              <a:t>1000Base-T (Gigabit Ethernet)</a:t>
            </a:r>
          </a:p>
          <a:p>
            <a:pPr lvl="1"/>
            <a:r>
              <a:rPr lang="en-US" sz="1200" dirty="0" smtClean="0"/>
              <a:t>IEEE 802.3ab standard</a:t>
            </a:r>
          </a:p>
          <a:p>
            <a:pPr lvl="1"/>
            <a:r>
              <a:rPr lang="en-US" sz="1200" dirty="0" smtClean="0"/>
              <a:t>1000 represents 1000 Mbps</a:t>
            </a:r>
          </a:p>
          <a:p>
            <a:pPr lvl="1"/>
            <a:r>
              <a:rPr lang="en-US" sz="1200" dirty="0" smtClean="0"/>
              <a:t>Base indicates baseband transmission</a:t>
            </a:r>
          </a:p>
          <a:p>
            <a:pPr lvl="1"/>
            <a:r>
              <a:rPr lang="en-US" sz="1200" dirty="0" smtClean="0"/>
              <a:t>T indicates twisted pair wiring</a:t>
            </a:r>
          </a:p>
          <a:p>
            <a:pPr lvl="1"/>
            <a:r>
              <a:rPr lang="en-US" sz="1200" dirty="0" smtClean="0"/>
              <a:t>Four pairs of wires in Cat 5 or higher cable</a:t>
            </a:r>
          </a:p>
          <a:p>
            <a:pPr lvl="2"/>
            <a:r>
              <a:rPr lang="en-US" sz="1200" dirty="0" smtClean="0"/>
              <a:t>Transmit and receive signals</a:t>
            </a:r>
          </a:p>
          <a:p>
            <a:pPr lvl="1"/>
            <a:r>
              <a:rPr lang="en-US" sz="1200" dirty="0" smtClean="0"/>
              <a:t>Data encoding scheme: different from 100Base-T</a:t>
            </a:r>
          </a:p>
          <a:p>
            <a:pPr lvl="1"/>
            <a:r>
              <a:rPr lang="en-US" sz="1200" dirty="0" smtClean="0"/>
              <a:t>Standards can be combined</a:t>
            </a:r>
          </a:p>
          <a:p>
            <a:pPr lvl="1"/>
            <a:r>
              <a:rPr lang="en-US" sz="1200" dirty="0" smtClean="0"/>
              <a:t>Maximum segment length: 100 meters, one </a:t>
            </a:r>
            <a:r>
              <a:rPr lang="en-US" sz="1200" dirty="0" smtClean="0"/>
              <a:t>repeater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1000Base-T (Gigabit Ethernet)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Tiêu chuẩn IEEE 802.3ab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1000 đại diện cho 1000 Mbps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Base biểu thị truyền baseband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T cho biết dây xoắn đôi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Bốn cặp dây cáp Cat 5 hoặc cao hơn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Truyền và nhận tín hiệu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Sơ đồ mã hóa dữ liệu: khác với 100Base-T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Các tiêu chuẩn có thể được kết hợp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Độ dài đoạn tối đa: 100 mét, một bộ lặp</a:t>
            </a:r>
          </a:p>
          <a:p>
            <a:pPr lvl="1"/>
            <a:endParaRPr lang="en-US" sz="1200" dirty="0" smtClean="0"/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08581B-FC7D-4FED-B951-C53977492741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Standards for Copper Cable (cont’d.)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/>
              <a:t>10GBase-T</a:t>
            </a:r>
          </a:p>
          <a:p>
            <a:pPr lvl="1"/>
            <a:r>
              <a:rPr lang="en-US" sz="1200" dirty="0" smtClean="0"/>
              <a:t>IEEE 802.3an</a:t>
            </a:r>
          </a:p>
          <a:p>
            <a:pPr lvl="1"/>
            <a:r>
              <a:rPr lang="en-US" sz="1200" dirty="0" smtClean="0"/>
              <a:t>Pushing limits of twisted pair</a:t>
            </a:r>
          </a:p>
          <a:p>
            <a:pPr lvl="2"/>
            <a:r>
              <a:rPr lang="en-US" sz="1200" dirty="0" smtClean="0"/>
              <a:t>Requires Cat 6, 6a, or 7 cabling</a:t>
            </a:r>
          </a:p>
          <a:p>
            <a:pPr lvl="2"/>
            <a:r>
              <a:rPr lang="en-US" sz="1200" dirty="0" smtClean="0"/>
              <a:t>Maximum segment length: 100 meters</a:t>
            </a:r>
          </a:p>
          <a:p>
            <a:pPr lvl="1"/>
            <a:r>
              <a:rPr lang="en-US" sz="1200" dirty="0" smtClean="0"/>
              <a:t>Benefits</a:t>
            </a:r>
          </a:p>
          <a:p>
            <a:pPr lvl="2"/>
            <a:r>
              <a:rPr lang="en-US" sz="1200" dirty="0" smtClean="0"/>
              <a:t>Very fast data transmission</a:t>
            </a:r>
          </a:p>
          <a:p>
            <a:pPr lvl="2"/>
            <a:r>
              <a:rPr lang="en-US" sz="1200" dirty="0" smtClean="0"/>
              <a:t>Cheaper than fiber-optic</a:t>
            </a:r>
          </a:p>
          <a:p>
            <a:pPr lvl="1"/>
            <a:r>
              <a:rPr lang="en-US" sz="1200" dirty="0" smtClean="0"/>
              <a:t>Uses</a:t>
            </a:r>
          </a:p>
          <a:p>
            <a:pPr lvl="2"/>
            <a:r>
              <a:rPr lang="en-US" sz="1200" dirty="0" smtClean="0"/>
              <a:t>Connect network devices</a:t>
            </a:r>
          </a:p>
          <a:p>
            <a:pPr lvl="2"/>
            <a:r>
              <a:rPr lang="en-US" sz="1200" dirty="0" smtClean="0"/>
              <a:t>Connect servers, workstations to </a:t>
            </a:r>
            <a:r>
              <a:rPr lang="en-US" sz="1200" dirty="0" smtClean="0"/>
              <a:t>LAN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10GBase-T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IEEE 802.3an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Đẩy giới hạn của cặp xoắn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Yêu cầu hệ thống cáp Cat 6, 6a hoặc 7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Độ dài đoạn tối đa: 100 mét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Lợi ích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Truyền dữ liệu rất nhanh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Rẻ hơn cáp quang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Sử dụng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Kết nối thiết bị mạng</a:t>
            </a:r>
          </a:p>
          <a:p>
            <a:pPr lvl="2"/>
            <a:r>
              <a:rPr lang="vi-VN" sz="1200" dirty="0">
                <a:solidFill>
                  <a:srgbClr val="FF0000"/>
                </a:solidFill>
              </a:rPr>
              <a:t>Kết nối máy chủ, máy trạm vào mạng LAN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A473DF-A24A-4FD0-AD2A-CB74BE4AE5FA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 (cont’d.)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Terminators:</a:t>
            </a:r>
            <a:r>
              <a:rPr lang="vi-VN" dirty="0">
                <a:solidFill>
                  <a:srgbClr val="FF0000"/>
                </a:solidFill>
              </a:rPr>
              <a:t>Máy chấm dứt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50-ohm </a:t>
            </a:r>
            <a:r>
              <a:rPr lang="en-US" dirty="0" smtClean="0"/>
              <a:t>resistors:</a:t>
            </a:r>
            <a:r>
              <a:rPr lang="vi-VN" dirty="0">
                <a:solidFill>
                  <a:srgbClr val="FF0000"/>
                </a:solidFill>
              </a:rPr>
              <a:t>Điện trở 50 ohm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Stop signal at end of </a:t>
            </a:r>
            <a:r>
              <a:rPr lang="en-US" dirty="0" smtClean="0"/>
              <a:t>wire:</a:t>
            </a:r>
            <a:r>
              <a:rPr lang="vi-VN" dirty="0">
                <a:solidFill>
                  <a:srgbClr val="FF0000"/>
                </a:solidFill>
              </a:rPr>
              <a:t>Dừng tín hiệu ở đầu dây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Signal </a:t>
            </a:r>
            <a:r>
              <a:rPr lang="en-US" dirty="0" smtClean="0"/>
              <a:t>bounce:</a:t>
            </a:r>
            <a:r>
              <a:rPr lang="vi-VN" dirty="0">
                <a:solidFill>
                  <a:srgbClr val="FF0000"/>
                </a:solidFill>
              </a:rPr>
              <a:t>Tấn công tín hiệu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Signal travels endlessly between two network </a:t>
            </a:r>
            <a:r>
              <a:rPr lang="en-US" dirty="0" smtClean="0"/>
              <a:t>ends:</a:t>
            </a:r>
            <a:r>
              <a:rPr lang="vi-VN" dirty="0">
                <a:solidFill>
                  <a:srgbClr val="FF0000"/>
                </a:solidFill>
              </a:rPr>
              <a:t>Tín hiệu đi bất tận giữa hai đầu mạng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One end </a:t>
            </a:r>
            <a:r>
              <a:rPr lang="en-US" dirty="0" smtClean="0"/>
              <a:t>grounded:</a:t>
            </a:r>
            <a:r>
              <a:rPr lang="vi-VN" dirty="0">
                <a:solidFill>
                  <a:srgbClr val="FF0000"/>
                </a:solidFill>
              </a:rPr>
              <a:t>Một đầu kết nối </a:t>
            </a:r>
            <a:br>
              <a:rPr lang="vi-VN" dirty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Removes static </a:t>
            </a:r>
            <a:r>
              <a:rPr lang="en-US" dirty="0" smtClean="0"/>
              <a:t>electricity:</a:t>
            </a:r>
            <a:r>
              <a:rPr lang="vi-VN" dirty="0">
                <a:solidFill>
                  <a:srgbClr val="FF0000"/>
                </a:solidFill>
              </a:rPr>
              <a:t>Loại bỏ tĩnh điện</a:t>
            </a:r>
          </a:p>
          <a:p>
            <a:r>
              <a:rPr lang="vi-VN" dirty="0"/>
              <a:t/>
            </a:r>
            <a:br>
              <a:rPr lang="vi-VN" dirty="0"/>
            </a:br>
            <a:endParaRPr lang="en-US" dirty="0" smtClean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6D8F5D-D5C3-4863-B443-5A58AA5105FF}" type="slidenum">
              <a:rPr lang="en-US">
                <a:solidFill>
                  <a:srgbClr val="000000"/>
                </a:solidFill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Standards for Fiber-Optic Cable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/>
              <a:t>100Base-FX (Fast Ethernet)</a:t>
            </a:r>
          </a:p>
          <a:p>
            <a:pPr lvl="1"/>
            <a:r>
              <a:rPr lang="en-US" sz="1200" dirty="0" smtClean="0"/>
              <a:t>100-Mbps throughput, baseband, fiber-optic cabling</a:t>
            </a:r>
          </a:p>
          <a:p>
            <a:pPr lvl="2"/>
            <a:r>
              <a:rPr lang="en-US" sz="1200" dirty="0" smtClean="0"/>
              <a:t>Multimode fiber containing at least two strands</a:t>
            </a:r>
          </a:p>
          <a:p>
            <a:pPr lvl="1"/>
            <a:r>
              <a:rPr lang="en-US" sz="1200" dirty="0" smtClean="0"/>
              <a:t>Half-duplex mode</a:t>
            </a:r>
          </a:p>
          <a:p>
            <a:pPr lvl="2"/>
            <a:r>
              <a:rPr lang="en-US" sz="1200" dirty="0" smtClean="0"/>
              <a:t>One strand receives; one strand transmits</a:t>
            </a:r>
          </a:p>
          <a:p>
            <a:pPr lvl="2"/>
            <a:r>
              <a:rPr lang="en-US" sz="1200" dirty="0" smtClean="0"/>
              <a:t>412 meters segment length</a:t>
            </a:r>
          </a:p>
          <a:p>
            <a:pPr lvl="1"/>
            <a:r>
              <a:rPr lang="en-US" sz="1200" dirty="0" smtClean="0"/>
              <a:t>Full duplex-mode</a:t>
            </a:r>
          </a:p>
          <a:p>
            <a:pPr lvl="2"/>
            <a:r>
              <a:rPr lang="en-US" sz="1200" dirty="0" smtClean="0"/>
              <a:t>Both strands send and receive</a:t>
            </a:r>
          </a:p>
          <a:p>
            <a:pPr lvl="2"/>
            <a:r>
              <a:rPr lang="en-US" sz="1200" dirty="0" smtClean="0"/>
              <a:t>2000 meters segment length</a:t>
            </a:r>
          </a:p>
          <a:p>
            <a:pPr lvl="1"/>
            <a:r>
              <a:rPr lang="en-US" sz="1200" dirty="0" smtClean="0"/>
              <a:t>One repeater maximum</a:t>
            </a:r>
          </a:p>
          <a:p>
            <a:pPr lvl="1"/>
            <a:r>
              <a:rPr lang="en-US" sz="1200" dirty="0" smtClean="0"/>
              <a:t>IEEE 802.3u </a:t>
            </a:r>
            <a:r>
              <a:rPr lang="en-US" sz="1200" dirty="0" smtClean="0"/>
              <a:t>standard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100Base-FX (Fast Ethernet)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Tốc độ 100 Mbps, dải cơ sở, cáp quang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Sợi đa có chứa ít nhất hai sợi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Chế độ Half-Duplex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Một sợi dây nhận được; Một sợi truyền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Chiều dài phân đoạn 412 mét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Chế độ song công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Cả hai sợi gửi và nhận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Chiều dài đoạn 2000 mét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Một repeater tối đa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Tiêu chuẩn IEEE 802.3u</a:t>
            </a:r>
          </a:p>
          <a:p>
            <a:pPr lvl="1"/>
            <a:endParaRPr lang="en-US" sz="1200" dirty="0" smtClean="0"/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61E7CA-12D5-4118-ABE0-09560F23DFE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Ethernet Standards for Fiber-Optic Cable (cont’d.)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200" dirty="0" smtClean="0"/>
              <a:t>1000Base-LX (1-Gigabit Ethernet)</a:t>
            </a:r>
            <a:endParaRPr lang="en-US" sz="1200" b="1" dirty="0" smtClean="0"/>
          </a:p>
          <a:p>
            <a:pPr lvl="1" eaLnBrk="1" hangingPunct="1"/>
            <a:r>
              <a:rPr lang="en-US" sz="1200" dirty="0" smtClean="0"/>
              <a:t>IEEE 802.3z standard</a:t>
            </a:r>
          </a:p>
          <a:p>
            <a:pPr lvl="1" eaLnBrk="1" hangingPunct="1"/>
            <a:r>
              <a:rPr lang="en-US" sz="1200" dirty="0" smtClean="0"/>
              <a:t>1000: 1000-Mbps throughput</a:t>
            </a:r>
          </a:p>
          <a:p>
            <a:pPr lvl="1" eaLnBrk="1" hangingPunct="1"/>
            <a:r>
              <a:rPr lang="en-US" sz="1200" dirty="0" smtClean="0"/>
              <a:t>Base: baseband transmission</a:t>
            </a:r>
          </a:p>
          <a:p>
            <a:pPr lvl="1" eaLnBrk="1" hangingPunct="1"/>
            <a:r>
              <a:rPr lang="en-US" sz="1200" dirty="0" smtClean="0"/>
              <a:t>LX: reliance on 1300 nanometers wavelengths</a:t>
            </a:r>
          </a:p>
          <a:p>
            <a:pPr lvl="1" eaLnBrk="1" hangingPunct="1"/>
            <a:r>
              <a:rPr lang="en-US" sz="1200" dirty="0" smtClean="0"/>
              <a:t>Longer reach than any other 1-gigabit technology</a:t>
            </a:r>
          </a:p>
          <a:p>
            <a:pPr lvl="1" eaLnBrk="1" hangingPunct="1"/>
            <a:r>
              <a:rPr lang="en-US" sz="1200" dirty="0" smtClean="0"/>
              <a:t>Single-mode fiber: 5000 meters maximum segment</a:t>
            </a:r>
          </a:p>
          <a:p>
            <a:pPr lvl="1" eaLnBrk="1" hangingPunct="1"/>
            <a:r>
              <a:rPr lang="en-US" sz="1200" dirty="0" smtClean="0"/>
              <a:t>Multimode fiber: 550 meters maximum segment</a:t>
            </a:r>
          </a:p>
          <a:p>
            <a:pPr lvl="1" eaLnBrk="1" hangingPunct="1"/>
            <a:r>
              <a:rPr lang="en-US" sz="1200" dirty="0" smtClean="0"/>
              <a:t>One repeater between segments</a:t>
            </a:r>
          </a:p>
          <a:p>
            <a:pPr lvl="1" eaLnBrk="1" hangingPunct="1"/>
            <a:r>
              <a:rPr lang="en-US" sz="1200" dirty="0" smtClean="0"/>
              <a:t>Excellent choice for long </a:t>
            </a:r>
            <a:r>
              <a:rPr lang="en-US" sz="1200" dirty="0" smtClean="0"/>
              <a:t>backbones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1000Base-LX (1-Gigabit Ethernet)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Tiêu chuẩn IEEE 802.3z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Tốc độ 1000: 1000-Mbps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Cơ sở: truyền dẫn baseband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LX: sự phụ thuộc vào bước sóng 1300 nano mét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Dài hơn bất kỳ công nghệ 1-gigabit khác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Sợi đơn chế độ: phân đoạn tối đa 5000 mét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Sợi đa chiều: tối đa 550 mét phân đoạn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Một bộ lặp giữa các phân đoạn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Sự lựa chọn tuyệt vời cho xương sống dài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407700-3B10-459D-98B0-688412286597}" type="slidenum">
              <a:rPr lang="en-US">
                <a:solidFill>
                  <a:srgbClr val="000000"/>
                </a:solidFill>
              </a:rPr>
              <a:pPr eaLnBrk="1" hangingPunct="1"/>
              <a:t>51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Ethernet Standards for Fiber-Optic Cable (cont’d.)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1000Base-SX (1-Gigabit Ethernet)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Differences from 1000Base-LX</a:t>
            </a:r>
          </a:p>
          <a:p>
            <a:pPr lvl="2" eaLnBrk="1" hangingPunct="1"/>
            <a:r>
              <a:rPr lang="en-US" dirty="0" smtClean="0"/>
              <a:t>Multimode fiber-optic cable (installation less expensive)</a:t>
            </a:r>
          </a:p>
          <a:p>
            <a:pPr lvl="2" eaLnBrk="1" hangingPunct="1"/>
            <a:r>
              <a:rPr lang="en-US" dirty="0" smtClean="0"/>
              <a:t>Uses short wavelengths (850 nanometers)</a:t>
            </a:r>
          </a:p>
          <a:p>
            <a:pPr lvl="1" eaLnBrk="1" hangingPunct="1"/>
            <a:r>
              <a:rPr lang="en-US" dirty="0" smtClean="0"/>
              <a:t>Maximum segment length dependencies</a:t>
            </a:r>
          </a:p>
          <a:p>
            <a:pPr lvl="2" eaLnBrk="1" hangingPunct="1"/>
            <a:r>
              <a:rPr lang="en-US" dirty="0" smtClean="0"/>
              <a:t>Fiber diameter, modal bandwidth used to transmit signals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264A7-6939-4F76-B6F3-914978793E9C}" type="slidenum">
              <a:rPr lang="en-US">
                <a:solidFill>
                  <a:srgbClr val="000000"/>
                </a:solidFill>
              </a:rPr>
              <a:pPr eaLnBrk="1" hangingPunct="1"/>
              <a:t>52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Standards for Fiber-Optic Cable (cont’d.)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/>
              <a:t>1000Base-SX (cont’d.)</a:t>
            </a:r>
          </a:p>
          <a:p>
            <a:pPr lvl="1"/>
            <a:r>
              <a:rPr lang="en-US" sz="1200" dirty="0" smtClean="0"/>
              <a:t>Modal bandwidth measurement</a:t>
            </a:r>
          </a:p>
          <a:p>
            <a:pPr lvl="2"/>
            <a:r>
              <a:rPr lang="en-US" sz="1200" dirty="0" smtClean="0"/>
              <a:t>Highest frequency of multimode fiber signal (over specific distance)</a:t>
            </a:r>
          </a:p>
          <a:p>
            <a:pPr lvl="2"/>
            <a:r>
              <a:rPr lang="en-US" sz="1200" dirty="0" smtClean="0"/>
              <a:t>MHz-km</a:t>
            </a:r>
          </a:p>
          <a:p>
            <a:pPr lvl="2"/>
            <a:r>
              <a:rPr lang="en-US" sz="1200" dirty="0" smtClean="0"/>
              <a:t>Higher modal bandwidth, multimode fiber caries signal reliably longer</a:t>
            </a:r>
          </a:p>
          <a:p>
            <a:pPr lvl="1"/>
            <a:r>
              <a:rPr lang="en-US" sz="1200" dirty="0" smtClean="0"/>
              <a:t>50 micron fibers: 550 meter maximum length</a:t>
            </a:r>
          </a:p>
          <a:p>
            <a:pPr lvl="1"/>
            <a:r>
              <a:rPr lang="en-US" sz="1200" dirty="0" smtClean="0"/>
              <a:t>62.5 micron fibers: 275 meter maximum length</a:t>
            </a:r>
          </a:p>
          <a:p>
            <a:pPr lvl="1"/>
            <a:r>
              <a:rPr lang="en-US" sz="1200" dirty="0" smtClean="0"/>
              <a:t>One repeater between segments</a:t>
            </a:r>
          </a:p>
          <a:p>
            <a:pPr lvl="1"/>
            <a:r>
              <a:rPr lang="en-US" sz="1200" dirty="0" smtClean="0"/>
              <a:t>Best suited for shorter network </a:t>
            </a:r>
            <a:r>
              <a:rPr lang="en-US" sz="1200" dirty="0" smtClean="0"/>
              <a:t>runs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1000Base-SX (tiếp)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Đo băng thông modal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Tần số cao nhất của tín hiệu sợi đa cực (trong khoảng cách cụ thể)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MHz-km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Độ rộng băng tần modal cao hơn, tín hiệu sâu răng đa dạng tín hiệu đáng tin cậy hơn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50 micron sợi: 550 mét chiều dài tối đa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Sợi 62,5 micron: Chiều dài tối đa 275 mét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Một bộ lặp giữa các phân đoạn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Thích hợp nhất cho việc chạy mạng ngắn hơn</a:t>
            </a:r>
          </a:p>
          <a:p>
            <a:pPr lvl="1"/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F1EEA4-F667-458F-9E75-6B7FB8825174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10-Gigabit Fiber-Optic </a:t>
            </a:r>
            <a:r>
              <a:rPr lang="en-US" dirty="0"/>
              <a:t>Standards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Tiêu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chuẩn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quang</a:t>
            </a:r>
            <a:r>
              <a:rPr lang="en-US" dirty="0">
                <a:solidFill>
                  <a:srgbClr val="FF0000"/>
                </a:solidFill>
              </a:rPr>
              <a:t> 10 Gigabit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Extraordinary potential for fiber-optic cable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Pushing limits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802.3ae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Fiber-optic Ethernet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Transmitting data at 10 Gbps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Several variations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Common characteristics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Star topology, allow one repeater, full-duplex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Differences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Signal’s light wavelength; maximum allowable segment </a:t>
            </a:r>
            <a:r>
              <a:rPr lang="en-US" sz="1200" dirty="0" smtClean="0"/>
              <a:t>length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Tiềm năng bất thường cho cáp quang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Giới hạn đẩy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Tiêu chuẩn 802.3ae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Mạng cáp quang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Truyền dữ liệu ở tốc độ 10 Gbps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Một vài biến thể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Những đặc điểm chung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Star topology, cho phép một repeater, full-duplex mode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Sự khác biệt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Bước sóng ánh sáng của tín hiệu; Độ dài đoạn tối đa cho phép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C5EAC0-F5F7-40DE-8764-AF5E2B8C6AC9}" type="slidenum">
              <a:rPr lang="en-US">
                <a:solidFill>
                  <a:srgbClr val="000000"/>
                </a:solidFill>
              </a:rPr>
              <a:pPr eaLnBrk="1" hangingPunct="1"/>
              <a:t>54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10-Gigabit Fiber-Optic Standards (cont’d.)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200" dirty="0" smtClean="0"/>
              <a:t>10GBase-SR and 10GBase-SW</a:t>
            </a:r>
          </a:p>
          <a:p>
            <a:pPr lvl="1" eaLnBrk="1" hangingPunct="1"/>
            <a:r>
              <a:rPr lang="en-US" sz="1200" dirty="0" smtClean="0"/>
              <a:t>10G: 10 Gbps</a:t>
            </a:r>
          </a:p>
          <a:p>
            <a:pPr lvl="1" eaLnBrk="1" hangingPunct="1"/>
            <a:r>
              <a:rPr lang="en-US" sz="1200" dirty="0" smtClean="0"/>
              <a:t>Base: baseband transmission</a:t>
            </a:r>
          </a:p>
          <a:p>
            <a:pPr lvl="1" eaLnBrk="1" hangingPunct="1"/>
            <a:r>
              <a:rPr lang="en-US" sz="1200" dirty="0" smtClean="0"/>
              <a:t>S: short reach</a:t>
            </a:r>
          </a:p>
          <a:p>
            <a:pPr lvl="1" eaLnBrk="1" hangingPunct="1"/>
            <a:r>
              <a:rPr lang="en-US" sz="1200" dirty="0" smtClean="0"/>
              <a:t>Physical layer encoding</a:t>
            </a:r>
          </a:p>
          <a:p>
            <a:pPr lvl="2" eaLnBrk="1" hangingPunct="1"/>
            <a:r>
              <a:rPr lang="en-US" sz="1200" dirty="0" smtClean="0"/>
              <a:t>R works with LAN fiber connections</a:t>
            </a:r>
          </a:p>
          <a:p>
            <a:pPr lvl="2" eaLnBrk="1" hangingPunct="1"/>
            <a:r>
              <a:rPr lang="en-US" sz="1200" dirty="0" smtClean="0"/>
              <a:t>W works with SONET fiber connections</a:t>
            </a:r>
          </a:p>
          <a:p>
            <a:pPr lvl="1" eaLnBrk="1" hangingPunct="1"/>
            <a:r>
              <a:rPr lang="en-US" sz="1200" dirty="0" smtClean="0"/>
              <a:t>Multimode fiber: 850 nanometer signal transmission</a:t>
            </a:r>
          </a:p>
          <a:p>
            <a:pPr lvl="1" eaLnBrk="1" hangingPunct="1"/>
            <a:r>
              <a:rPr lang="en-US" sz="1200" dirty="0" smtClean="0"/>
              <a:t>Maximum segment length </a:t>
            </a:r>
          </a:p>
          <a:p>
            <a:pPr lvl="2" eaLnBrk="1" hangingPunct="1"/>
            <a:r>
              <a:rPr lang="en-US" sz="1200" dirty="0" smtClean="0"/>
              <a:t>Depends on fiber </a:t>
            </a:r>
            <a:r>
              <a:rPr lang="en-US" sz="1200" dirty="0" smtClean="0"/>
              <a:t>diameter</a:t>
            </a:r>
          </a:p>
          <a:p>
            <a:pPr lvl="2" eaLnBrk="1" hangingPunct="1"/>
            <a:r>
              <a:rPr lang="vi-VN" sz="1200" dirty="0">
                <a:solidFill>
                  <a:srgbClr val="FF0000"/>
                </a:solidFill>
              </a:rPr>
              <a:t>10GBase-SR và 10GBase-SW</a:t>
            </a:r>
          </a:p>
          <a:p>
            <a:pPr lvl="2" eaLnBrk="1" hangingPunct="1"/>
            <a:r>
              <a:rPr lang="vi-VN" sz="1200" dirty="0">
                <a:solidFill>
                  <a:srgbClr val="FF0000"/>
                </a:solidFill>
              </a:rPr>
              <a:t>10G: 10 Gbps</a:t>
            </a:r>
          </a:p>
          <a:p>
            <a:pPr lvl="2" eaLnBrk="1" hangingPunct="1"/>
            <a:r>
              <a:rPr lang="vi-VN" sz="1200" dirty="0">
                <a:solidFill>
                  <a:srgbClr val="FF0000"/>
                </a:solidFill>
              </a:rPr>
              <a:t>Cơ sở: truyền dẫn baseband</a:t>
            </a:r>
          </a:p>
          <a:p>
            <a:pPr lvl="2" eaLnBrk="1" hangingPunct="1"/>
            <a:r>
              <a:rPr lang="vi-VN" sz="1200" dirty="0">
                <a:solidFill>
                  <a:srgbClr val="FF0000"/>
                </a:solidFill>
              </a:rPr>
              <a:t>S: tầm ngắn</a:t>
            </a:r>
          </a:p>
          <a:p>
            <a:pPr lvl="2" eaLnBrk="1" hangingPunct="1"/>
            <a:r>
              <a:rPr lang="vi-VN" sz="1200" dirty="0">
                <a:solidFill>
                  <a:srgbClr val="FF0000"/>
                </a:solidFill>
              </a:rPr>
              <a:t>Mã hóa lớp vật lý</a:t>
            </a:r>
          </a:p>
          <a:p>
            <a:pPr lvl="2" eaLnBrk="1" hangingPunct="1"/>
            <a:r>
              <a:rPr lang="vi-VN" sz="1200" dirty="0">
                <a:solidFill>
                  <a:srgbClr val="FF0000"/>
                </a:solidFill>
              </a:rPr>
              <a:t>R hoạt động với các kết nối cáp LAN</a:t>
            </a:r>
          </a:p>
          <a:p>
            <a:pPr lvl="2" eaLnBrk="1" hangingPunct="1"/>
            <a:r>
              <a:rPr lang="vi-VN" sz="1200" dirty="0">
                <a:solidFill>
                  <a:srgbClr val="FF0000"/>
                </a:solidFill>
              </a:rPr>
              <a:t>W hoạt động với các kết nối sợi quang SONET</a:t>
            </a:r>
          </a:p>
          <a:p>
            <a:pPr lvl="2" eaLnBrk="1" hangingPunct="1"/>
            <a:r>
              <a:rPr lang="vi-VN" sz="1200" dirty="0">
                <a:solidFill>
                  <a:srgbClr val="FF0000"/>
                </a:solidFill>
              </a:rPr>
              <a:t>Sợi đa cực: truyền tín hiệu 850 nanomet</a:t>
            </a:r>
          </a:p>
          <a:p>
            <a:pPr lvl="2" eaLnBrk="1" hangingPunct="1"/>
            <a:r>
              <a:rPr lang="vi-VN" sz="1200" dirty="0">
                <a:solidFill>
                  <a:srgbClr val="FF0000"/>
                </a:solidFill>
              </a:rPr>
              <a:t>Độ dài đoạn tối đa</a:t>
            </a:r>
          </a:p>
          <a:p>
            <a:pPr lvl="2" eaLnBrk="1" hangingPunct="1"/>
            <a:r>
              <a:rPr lang="vi-VN" sz="1200" dirty="0">
                <a:solidFill>
                  <a:srgbClr val="FF0000"/>
                </a:solidFill>
              </a:rPr>
              <a:t>Phụ thuộc vào đường kính sợi</a:t>
            </a:r>
          </a:p>
          <a:p>
            <a:pPr lvl="2" eaLnBrk="1" hangingPunct="1"/>
            <a:endParaRPr lang="en-US" sz="1200" dirty="0" smtClean="0"/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FFE405-A76B-4223-8767-7043436C2D66}" type="slidenum">
              <a:rPr lang="en-US">
                <a:solidFill>
                  <a:srgbClr val="000000"/>
                </a:solidFill>
              </a:rPr>
              <a:pPr eaLnBrk="1" hangingPunct="1"/>
              <a:t>55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10-Gigabit Fiber-Optic Standards (cont’d.)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200" dirty="0" smtClean="0"/>
              <a:t>10GBase-LR and 10GBase-LW</a:t>
            </a:r>
          </a:p>
          <a:p>
            <a:pPr lvl="1" eaLnBrk="1" hangingPunct="1"/>
            <a:r>
              <a:rPr lang="en-US" sz="1200" dirty="0" smtClean="0"/>
              <a:t>10G: 10 Gbps</a:t>
            </a:r>
          </a:p>
          <a:p>
            <a:pPr lvl="1" eaLnBrk="1" hangingPunct="1"/>
            <a:r>
              <a:rPr lang="en-US" sz="1200" dirty="0" smtClean="0"/>
              <a:t>Base: baseband transmission</a:t>
            </a:r>
          </a:p>
          <a:p>
            <a:pPr lvl="1" eaLnBrk="1" hangingPunct="1"/>
            <a:r>
              <a:rPr lang="en-US" sz="1200" dirty="0" smtClean="0"/>
              <a:t>L: long reach</a:t>
            </a:r>
          </a:p>
          <a:p>
            <a:pPr lvl="1" eaLnBrk="1" hangingPunct="1"/>
            <a:r>
              <a:rPr lang="en-US" sz="1200" dirty="0" smtClean="0"/>
              <a:t>Single-mode fiber: 1310 nanometer signal transmission</a:t>
            </a:r>
          </a:p>
          <a:p>
            <a:pPr lvl="1" eaLnBrk="1" hangingPunct="1"/>
            <a:r>
              <a:rPr lang="en-US" sz="1200" dirty="0" smtClean="0"/>
              <a:t>Maximum segment length</a:t>
            </a:r>
          </a:p>
          <a:p>
            <a:pPr lvl="2" eaLnBrk="1" hangingPunct="1"/>
            <a:r>
              <a:rPr lang="en-US" sz="1200" dirty="0" smtClean="0"/>
              <a:t>10,000 meters</a:t>
            </a:r>
          </a:p>
          <a:p>
            <a:pPr lvl="1" eaLnBrk="1" hangingPunct="1"/>
            <a:r>
              <a:rPr lang="en-US" sz="1200" dirty="0" smtClean="0"/>
              <a:t>10GBase-LR: WAN or MAN</a:t>
            </a:r>
          </a:p>
          <a:p>
            <a:pPr lvl="1" eaLnBrk="1" hangingPunct="1"/>
            <a:r>
              <a:rPr lang="en-US" sz="1200" dirty="0" smtClean="0"/>
              <a:t>10GBase-LW: SONET WAN </a:t>
            </a:r>
            <a:r>
              <a:rPr lang="en-US" sz="1200" dirty="0" smtClean="0"/>
              <a:t>links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10GBase-LR và 10GBase-LW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10G: 10 Gbps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Cơ sở: truyền dẫn baseband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L: tầm xa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Sợi đơn chế độ: truyền tín hiệu 1310 nanomet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Độ dài đoạn tối đa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10.000 m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10GBase-LR: WAN hoặc MAN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10GBase-LW: liên kết SONET WAN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90FB32-2A4E-4D74-A4A5-64E0BCA6498F}" type="slidenum">
              <a:rPr lang="en-US">
                <a:solidFill>
                  <a:srgbClr val="000000"/>
                </a:solidFill>
              </a:rPr>
              <a:pPr eaLnBrk="1" hangingPunct="1"/>
              <a:t>56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10-Gigabit Fiber-Optic Standards (cont’d.)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100" dirty="0" smtClean="0"/>
              <a:t>10GBase-ER and 10GBase-EW</a:t>
            </a:r>
          </a:p>
          <a:p>
            <a:pPr lvl="1" eaLnBrk="1" hangingPunct="1"/>
            <a:r>
              <a:rPr lang="en-US" sz="1100" dirty="0" smtClean="0"/>
              <a:t>E: extended reach</a:t>
            </a:r>
          </a:p>
          <a:p>
            <a:pPr lvl="1" eaLnBrk="1" hangingPunct="1"/>
            <a:r>
              <a:rPr lang="en-US" sz="1100" dirty="0" smtClean="0"/>
              <a:t>Single-mode fiber</a:t>
            </a:r>
          </a:p>
          <a:p>
            <a:pPr lvl="2" eaLnBrk="1" hangingPunct="1"/>
            <a:r>
              <a:rPr lang="en-US" sz="1100" dirty="0" smtClean="0"/>
              <a:t>Transmit signals with 1550 nanometer wavelengths</a:t>
            </a:r>
          </a:p>
          <a:p>
            <a:pPr lvl="1" eaLnBrk="1" hangingPunct="1"/>
            <a:r>
              <a:rPr lang="en-US" sz="1100" dirty="0" smtClean="0"/>
              <a:t>Longest fiber-optic segment reach</a:t>
            </a:r>
          </a:p>
          <a:p>
            <a:pPr lvl="2" eaLnBrk="1" hangingPunct="1"/>
            <a:r>
              <a:rPr lang="en-US" sz="1100" dirty="0" smtClean="0"/>
              <a:t>40,000 meters (25 miles)</a:t>
            </a:r>
          </a:p>
          <a:p>
            <a:pPr lvl="1" eaLnBrk="1" hangingPunct="1"/>
            <a:r>
              <a:rPr lang="en-US" sz="1100" dirty="0" smtClean="0"/>
              <a:t>10GBase-EW</a:t>
            </a:r>
          </a:p>
          <a:p>
            <a:pPr lvl="2" eaLnBrk="1" hangingPunct="1"/>
            <a:r>
              <a:rPr lang="en-US" sz="1100" dirty="0" smtClean="0"/>
              <a:t>Encoding for SONET</a:t>
            </a:r>
          </a:p>
          <a:p>
            <a:pPr lvl="1" eaLnBrk="1" hangingPunct="1"/>
            <a:r>
              <a:rPr lang="en-US" sz="1100" dirty="0" smtClean="0"/>
              <a:t>Best suited for WAN use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10GBase-ER và 10GBase-EW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E: mở rộng tầm với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Sợi đơn mode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Truyền tín hiệu với bước sóng 1550 nano mét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Phân đoạn sợi quang dài nhất đạt được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40.000 mét (25 dặm)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10GBase-EW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Mã hóa cho SONET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Phù hợp nhất cho việc sử dụng WAN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824DFC-2E8E-41AB-B93A-18BC14C385E0}" type="slidenum">
              <a:rPr lang="en-US">
                <a:solidFill>
                  <a:srgbClr val="000000"/>
                </a:solidFill>
              </a:rPr>
              <a:pPr eaLnBrk="1" hangingPunct="1"/>
              <a:t>57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Summary of Common Ethernet Standards</a:t>
            </a: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69C858-DECD-4016-B6CB-88E66C03C1BD}" type="slidenum">
              <a:rPr lang="en-US">
                <a:solidFill>
                  <a:srgbClr val="000000"/>
                </a:solidFill>
              </a:rPr>
              <a:pPr eaLnBrk="1" hangingPunct="1"/>
              <a:t>58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28887" y="5728940"/>
            <a:ext cx="3795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Table 5-1 Common Ethernet standards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85669" y="5943600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42" y="1371600"/>
            <a:ext cx="7130058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6449"/>
            <a:ext cx="7960895" cy="36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33436" y="5524619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33436" y="5261139"/>
            <a:ext cx="46341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Figure 5-16 Multiple types of Ethernet on a WAN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16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6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590800" y="5029200"/>
            <a:ext cx="43738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5-1 A terminated bus topology network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53677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897928" cy="345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6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Ethernet </a:t>
            </a:r>
            <a:r>
              <a:rPr lang="en-US" dirty="0"/>
              <a:t>Frames</a:t>
            </a:r>
            <a:br>
              <a:rPr lang="en-US" dirty="0"/>
            </a:br>
            <a:r>
              <a:rPr lang="en-US" dirty="0" err="1"/>
              <a:t>Khung</a:t>
            </a:r>
            <a:r>
              <a:rPr lang="en-US" dirty="0"/>
              <a:t> Ethernet</a:t>
            </a:r>
            <a:endParaRPr lang="en-US" dirty="0" smtClean="0"/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Four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Ethernet_802.2 (Raw)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Ethernet_802.3 (Novell proprietary)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Ethernet_II (DIX)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Ethernet_SNAP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Frame types differ slightly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Coding and decoding packets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No relation to topology, cabling characteristics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 smtClean="0"/>
              <a:t>Framing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/>
              <a:t>Independent of higher-level </a:t>
            </a:r>
            <a:r>
              <a:rPr lang="en-US" sz="1200" dirty="0" smtClean="0"/>
              <a:t>layers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Bốn loại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Ethernet_802.2 (Nguyên)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Ethernet_802.3 (sở hữu của Novell)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Ethernet_II (DIX)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Ethernet_SNAP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Các kiểu khung khác nhau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Mã hóa và giải mã các gói dữ liệu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Không liên quan đến topo, đặc tính cáp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Khung hình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200" dirty="0">
                <a:solidFill>
                  <a:srgbClr val="FF0000"/>
                </a:solidFill>
              </a:rPr>
              <a:t>Không phụ thuộc vào lớp cấp cao hơn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412ECB-56CB-44A7-8C83-B479B8F06A80}" type="slidenum">
              <a:rPr lang="en-US">
                <a:solidFill>
                  <a:srgbClr val="000000"/>
                </a:solidFill>
              </a:rPr>
              <a:pPr eaLnBrk="1" hangingPunct="1"/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and Configuring </a:t>
            </a:r>
            <a:r>
              <a:rPr lang="en-US" dirty="0"/>
              <a:t>Frames</a:t>
            </a:r>
            <a:br>
              <a:rPr lang="en-US" dirty="0"/>
            </a:b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Khung</a:t>
            </a:r>
            <a:endParaRPr lang="en-US" dirty="0"/>
          </a:p>
        </p:txBody>
      </p:sp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/>
              <a:t>Ensure all devices use same, correct frame type</a:t>
            </a:r>
          </a:p>
          <a:p>
            <a:pPr lvl="1"/>
            <a:r>
              <a:rPr lang="en-US" sz="1200" dirty="0" smtClean="0"/>
              <a:t>Node communication</a:t>
            </a:r>
          </a:p>
          <a:p>
            <a:r>
              <a:rPr lang="en-US" sz="1200" dirty="0" err="1" smtClean="0"/>
              <a:t>Ethernet_II</a:t>
            </a:r>
            <a:r>
              <a:rPr lang="en-US" sz="1200" dirty="0" smtClean="0"/>
              <a:t> </a:t>
            </a:r>
            <a:r>
              <a:rPr lang="en-US" sz="1200" dirty="0" smtClean="0"/>
              <a:t>used today</a:t>
            </a:r>
          </a:p>
          <a:p>
            <a:r>
              <a:rPr lang="en-US" sz="1200" dirty="0" smtClean="0"/>
              <a:t>Frame type configuration</a:t>
            </a:r>
          </a:p>
          <a:p>
            <a:pPr lvl="1"/>
            <a:r>
              <a:rPr lang="en-US" sz="1200" dirty="0" smtClean="0"/>
              <a:t>Specified using NIC configuration software</a:t>
            </a:r>
          </a:p>
          <a:p>
            <a:pPr lvl="1"/>
            <a:r>
              <a:rPr lang="en-US" sz="1200" dirty="0" smtClean="0"/>
              <a:t>NIC autodetect</a:t>
            </a:r>
          </a:p>
          <a:p>
            <a:r>
              <a:rPr lang="en-US" sz="1200" dirty="0" smtClean="0"/>
              <a:t>Importance</a:t>
            </a:r>
          </a:p>
          <a:p>
            <a:pPr lvl="1"/>
            <a:r>
              <a:rPr lang="en-US" sz="1200" dirty="0" smtClean="0"/>
              <a:t>Know frame type for troubleshooting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Đảm bảo tất cả các thiết bị sử dụng cùng một kiểu khung chính xác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Node communication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Ethernet_II được sử dụng ngày nay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Cấu hình kiểu khung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Chỉ định sử dụng phần mềm cấu hình NIC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Tự động phát hiện NIC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Tầm quan trọng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Biết loại khung để khắc phục sự cố</a:t>
            </a:r>
          </a:p>
          <a:p>
            <a:pPr lvl="1"/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E5665C-3947-405F-B332-9DF9518450F1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</a:t>
            </a:r>
            <a:r>
              <a:rPr lang="en-US" dirty="0" smtClean="0"/>
              <a:t>Fields</a:t>
            </a:r>
            <a:br>
              <a:rPr lang="en-US" dirty="0" smtClean="0"/>
            </a:br>
            <a:r>
              <a:rPr lang="vi-VN" dirty="0"/>
              <a:t>Trường khung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/>
              <a:t>Common fields</a:t>
            </a:r>
          </a:p>
          <a:p>
            <a:pPr lvl="1"/>
            <a:r>
              <a:rPr lang="en-US" sz="1200" dirty="0" smtClean="0"/>
              <a:t>7-byte preamble, 1-byte start-of-frame delimiter</a:t>
            </a:r>
          </a:p>
          <a:p>
            <a:pPr lvl="1"/>
            <a:r>
              <a:rPr lang="en-US" sz="1200" dirty="0" smtClean="0"/>
              <a:t>SFD (start-of-frame delimiter) identifies where data field begins</a:t>
            </a:r>
          </a:p>
          <a:p>
            <a:pPr lvl="1"/>
            <a:r>
              <a:rPr lang="en-US" sz="1200" dirty="0" smtClean="0"/>
              <a:t>14-byte header</a:t>
            </a:r>
          </a:p>
          <a:p>
            <a:pPr lvl="1"/>
            <a:r>
              <a:rPr lang="en-US" sz="1200" dirty="0" smtClean="0"/>
              <a:t>4-byte FCS (frame check sequence)</a:t>
            </a:r>
          </a:p>
          <a:p>
            <a:pPr lvl="1"/>
            <a:r>
              <a:rPr lang="en-US" sz="1200" dirty="0" smtClean="0"/>
              <a:t>Frame size range: 64 to 1518 total bytes</a:t>
            </a:r>
          </a:p>
          <a:p>
            <a:r>
              <a:rPr lang="en-US" sz="1200" dirty="0" smtClean="0"/>
              <a:t>Larger frame sizes result in faster throughput</a:t>
            </a:r>
          </a:p>
          <a:p>
            <a:r>
              <a:rPr lang="en-US" sz="1200" dirty="0" smtClean="0"/>
              <a:t>Improve network performance</a:t>
            </a:r>
          </a:p>
          <a:p>
            <a:pPr lvl="1"/>
            <a:r>
              <a:rPr lang="en-US" sz="1200" dirty="0" smtClean="0"/>
              <a:t>Properly manage </a:t>
            </a:r>
            <a:r>
              <a:rPr lang="en-US" sz="1200" dirty="0" smtClean="0"/>
              <a:t>frames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Trường phổ biến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7-byte lời mở đầu, 1-byte start-of-frame delimiter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SFD (dấu tách phân cách bắt đầu-khung) xác định nơi bắt đầu trường dữ liệu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Tiêu đề 14 byte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4-byte FCS (kiểm tra khung hình)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Khung kích thước khung: 64 đến tổng số 1518 byte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Kích thước khung lớn hơn dẫn đến thông lượng nhanh hơn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Cải thiện hiệu suất mạng</a:t>
            </a:r>
          </a:p>
          <a:p>
            <a:pPr lvl="1"/>
            <a:r>
              <a:rPr lang="vi-VN" sz="1200" dirty="0">
                <a:solidFill>
                  <a:srgbClr val="FF0000"/>
                </a:solidFill>
              </a:rPr>
              <a:t>Quản lý đúng khung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49CC21-2171-4012-8460-784592392621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Ethernet_II (DIX)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200" dirty="0" smtClean="0"/>
              <a:t>Developed by DEC, Intel, Xerox (abbreviated DIX)</a:t>
            </a:r>
          </a:p>
          <a:p>
            <a:pPr lvl="1" eaLnBrk="1" hangingPunct="1"/>
            <a:r>
              <a:rPr lang="en-US" sz="1200" dirty="0" smtClean="0"/>
              <a:t>Before IEEE</a:t>
            </a:r>
          </a:p>
          <a:p>
            <a:pPr eaLnBrk="1" hangingPunct="1"/>
            <a:r>
              <a:rPr lang="en-US" sz="1200" dirty="0" smtClean="0"/>
              <a:t>Contains 2-byte type field</a:t>
            </a:r>
          </a:p>
          <a:p>
            <a:pPr lvl="1" eaLnBrk="1" hangingPunct="1"/>
            <a:r>
              <a:rPr lang="en-US" sz="1200" dirty="0" smtClean="0"/>
              <a:t>Identifies the Network layer protocol</a:t>
            </a:r>
          </a:p>
          <a:p>
            <a:pPr eaLnBrk="1" hangingPunct="1"/>
            <a:r>
              <a:rPr lang="en-US" sz="1200" dirty="0" smtClean="0"/>
              <a:t>Most commonly used on contemporary Ethernet </a:t>
            </a:r>
            <a:r>
              <a:rPr lang="en-US" sz="1200" dirty="0" smtClean="0"/>
              <a:t>networks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Được phát triển bởi DEC, Intel, Xerox (viết tắt là DIX)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Trước IEEE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Chứa trường loại 2 byte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Xác định giao thức lớp mạng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Thường được sử dụng trên các mạng Ethernet hiện đại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AC54D0-D600-48F2-8C45-A5C6E56D74A7}" type="slidenum">
              <a:rPr lang="en-US">
                <a:solidFill>
                  <a:srgbClr val="000000"/>
                </a:solidFill>
              </a:rPr>
              <a:pPr eaLnBrk="1" hangingPunct="1"/>
              <a:t>63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20357"/>
            <a:ext cx="6096000" cy="120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729162" y="5629481"/>
            <a:ext cx="46341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Figure 5-17 Ethernet II (DIX) frame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729162" y="5958128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PoE (Power over Ethernet)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200" dirty="0" smtClean="0"/>
              <a:t>IEEE 802.3af standard</a:t>
            </a:r>
          </a:p>
          <a:p>
            <a:pPr lvl="1" eaLnBrk="1" hangingPunct="1"/>
            <a:r>
              <a:rPr lang="en-US" sz="1200" dirty="0" smtClean="0"/>
              <a:t>Supplying electrical power over Ethernet connections</a:t>
            </a:r>
          </a:p>
          <a:p>
            <a:pPr eaLnBrk="1" hangingPunct="1"/>
            <a:r>
              <a:rPr lang="en-US" sz="1200" dirty="0" smtClean="0"/>
              <a:t>Two device types</a:t>
            </a:r>
          </a:p>
          <a:p>
            <a:pPr lvl="1" eaLnBrk="1" hangingPunct="1"/>
            <a:r>
              <a:rPr lang="en-US" sz="1200" dirty="0" smtClean="0"/>
              <a:t>PSE (power sourcing equipment)</a:t>
            </a:r>
          </a:p>
          <a:p>
            <a:pPr lvl="1" eaLnBrk="1" hangingPunct="1"/>
            <a:r>
              <a:rPr lang="en-US" sz="1200" dirty="0" smtClean="0"/>
              <a:t>PDs (powered devices)</a:t>
            </a:r>
          </a:p>
          <a:p>
            <a:pPr eaLnBrk="1" hangingPunct="1"/>
            <a:r>
              <a:rPr lang="en-US" sz="1200" dirty="0" smtClean="0"/>
              <a:t>Requires Cat 5 or better copper cable</a:t>
            </a:r>
          </a:p>
          <a:p>
            <a:pPr eaLnBrk="1" hangingPunct="1"/>
            <a:r>
              <a:rPr lang="en-US" sz="1200" dirty="0" smtClean="0"/>
              <a:t>Connectivity devices must support PoE</a:t>
            </a:r>
          </a:p>
          <a:p>
            <a:pPr eaLnBrk="1" hangingPunct="1"/>
            <a:r>
              <a:rPr lang="en-US" sz="1200" dirty="0" smtClean="0"/>
              <a:t>Compatible with current 802.3 </a:t>
            </a:r>
            <a:r>
              <a:rPr lang="en-US" sz="1200" dirty="0" smtClean="0"/>
              <a:t>installations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Tiêu chuẩn IEEE 802.3af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Cung cấp nguồn điện qua kết nối Ethernet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Hai loại thiết bị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PSE (thiết bị sourcing)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PDs (thiết bị được hỗ trợ)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Cần cáp đồng 5 hoặc cáp Cat 5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Thiết bị kết nối phải hỗ trợ PoE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Tương thích với các cài đặt 802.3 hiện tại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D8BDCB-567B-46AC-8B97-7BC250326237}" type="slidenum">
              <a:rPr lang="en-US">
                <a:solidFill>
                  <a:srgbClr val="000000"/>
                </a:solidFill>
              </a:rPr>
              <a:pPr eaLnBrk="1" hangingPunct="1"/>
              <a:t>64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PoE (cont’d.)</a:t>
            </a:r>
          </a:p>
        </p:txBody>
      </p:sp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C8109E-6F21-4390-A352-CAB80DF78493}" type="slidenum">
              <a:rPr lang="en-US">
                <a:solidFill>
                  <a:srgbClr val="000000"/>
                </a:solidFill>
              </a:rPr>
              <a:pPr eaLnBrk="1" hangingPunct="1"/>
              <a:t>65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81671"/>
            <a:ext cx="4751565" cy="142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154" y="2390067"/>
            <a:ext cx="3223554" cy="180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156582" y="4369605"/>
            <a:ext cx="3200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Figure 5-18 PoE capable switch</a:t>
            </a:r>
            <a:endParaRPr lang="en-US" sz="1600" dirty="0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177494" y="4402723"/>
            <a:ext cx="2543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Figure 5-19 PoE adapters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56582" y="4708159"/>
            <a:ext cx="280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D-Link North America</a:t>
            </a:r>
            <a:endParaRPr lang="en-US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56344" y="4708994"/>
            <a:ext cx="280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D-Link North America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200" dirty="0" smtClean="0"/>
              <a:t>Physical topology describes basic network physical layout</a:t>
            </a:r>
          </a:p>
          <a:p>
            <a:pPr lvl="1" eaLnBrk="1" hangingPunct="1"/>
            <a:r>
              <a:rPr lang="en-US" sz="1200" dirty="0" smtClean="0"/>
              <a:t>Examples: bus, ring, star, hybrid</a:t>
            </a:r>
          </a:p>
          <a:p>
            <a:pPr eaLnBrk="1" hangingPunct="1"/>
            <a:r>
              <a:rPr lang="en-US" sz="1200" dirty="0" smtClean="0"/>
              <a:t>Logical topology describes signal transmission</a:t>
            </a:r>
          </a:p>
          <a:p>
            <a:pPr eaLnBrk="1" hangingPunct="1"/>
            <a:r>
              <a:rPr lang="en-US" sz="1200" dirty="0" smtClean="0"/>
              <a:t>Network backbones</a:t>
            </a:r>
          </a:p>
          <a:p>
            <a:pPr lvl="1" eaLnBrk="1" hangingPunct="1"/>
            <a:r>
              <a:rPr lang="en-US" sz="1200" dirty="0" smtClean="0"/>
              <a:t>Serial, distributed, collapsed, parallel</a:t>
            </a:r>
          </a:p>
          <a:p>
            <a:pPr eaLnBrk="1" hangingPunct="1"/>
            <a:r>
              <a:rPr lang="en-US" sz="1200" dirty="0" smtClean="0"/>
              <a:t>Switching</a:t>
            </a:r>
          </a:p>
          <a:p>
            <a:pPr lvl="1" eaLnBrk="1" hangingPunct="1"/>
            <a:r>
              <a:rPr lang="en-US" sz="1200" dirty="0" smtClean="0"/>
              <a:t>Manages packet filtering, forwarding</a:t>
            </a:r>
          </a:p>
          <a:p>
            <a:pPr eaLnBrk="1" hangingPunct="1"/>
            <a:r>
              <a:rPr lang="en-US" sz="1200" dirty="0" smtClean="0"/>
              <a:t>Ethernet</a:t>
            </a:r>
          </a:p>
          <a:p>
            <a:pPr lvl="1" eaLnBrk="1" hangingPunct="1"/>
            <a:r>
              <a:rPr lang="en-US" sz="1200" dirty="0" smtClean="0"/>
              <a:t>Cabling specifications, data frames, </a:t>
            </a:r>
            <a:r>
              <a:rPr lang="en-US" sz="1200" dirty="0" err="1" smtClean="0"/>
              <a:t>PoE</a:t>
            </a:r>
            <a:endParaRPr lang="en-US" sz="1200" dirty="0" smtClean="0"/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Topo vật lý mô tả cách bố trí vật lý cơ bản của mạng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Ví dụ: </a:t>
            </a:r>
            <a:r>
              <a:rPr lang="en-US" sz="1200" dirty="0" smtClean="0">
                <a:solidFill>
                  <a:srgbClr val="FF0000"/>
                </a:solidFill>
              </a:rPr>
              <a:t>Bus</a:t>
            </a:r>
            <a:r>
              <a:rPr lang="vi-VN" sz="1200" dirty="0" smtClean="0">
                <a:solidFill>
                  <a:srgbClr val="FF0000"/>
                </a:solidFill>
              </a:rPr>
              <a:t>, </a:t>
            </a:r>
            <a:r>
              <a:rPr lang="en-US" sz="1200" dirty="0" smtClean="0">
                <a:solidFill>
                  <a:srgbClr val="FF0000"/>
                </a:solidFill>
              </a:rPr>
              <a:t>ring</a:t>
            </a:r>
            <a:r>
              <a:rPr lang="vi-VN" sz="1200" dirty="0" smtClean="0">
                <a:solidFill>
                  <a:srgbClr val="FF0000"/>
                </a:solidFill>
              </a:rPr>
              <a:t>, s</a:t>
            </a:r>
            <a:r>
              <a:rPr lang="en-US" sz="1200" dirty="0" smtClean="0">
                <a:solidFill>
                  <a:srgbClr val="FF0000"/>
                </a:solidFill>
              </a:rPr>
              <a:t>tar</a:t>
            </a:r>
            <a:r>
              <a:rPr lang="vi-VN" sz="1200" dirty="0" smtClean="0">
                <a:solidFill>
                  <a:srgbClr val="FF0000"/>
                </a:solidFill>
              </a:rPr>
              <a:t>, </a:t>
            </a:r>
            <a:r>
              <a:rPr lang="en-US" sz="1200" dirty="0" smtClean="0">
                <a:solidFill>
                  <a:srgbClr val="FF0000"/>
                </a:solidFill>
              </a:rPr>
              <a:t>hybrid</a:t>
            </a:r>
            <a:endParaRPr lang="vi-VN" sz="1200" dirty="0">
              <a:solidFill>
                <a:srgbClr val="FF0000"/>
              </a:solidFill>
            </a:endParaRP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Topology logic mô tả truyền dẫn tín hiệu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Xương sống mạng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Serial, phân phối, sụp đổ, song song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Chuyển đổi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Quản lý lọc gói, chuyển tiếp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Ethernet</a:t>
            </a:r>
          </a:p>
          <a:p>
            <a:pPr lvl="1" eaLnBrk="1" hangingPunct="1"/>
            <a:r>
              <a:rPr lang="vi-VN" sz="1200" dirty="0">
                <a:solidFill>
                  <a:srgbClr val="FF0000"/>
                </a:solidFill>
              </a:rPr>
              <a:t>Thông số kỹ thuật cáp, khung dữ liệu, PoE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716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E97DA7-539A-4D23-8C85-42CFFC37638E}" type="slidenum">
              <a:rPr lang="en-US">
                <a:solidFill>
                  <a:srgbClr val="000000"/>
                </a:solidFill>
              </a:rPr>
              <a:pPr eaLnBrk="1" hangingPunct="1"/>
              <a:t>66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 (cont’d.)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 topology </a:t>
            </a:r>
            <a:r>
              <a:rPr lang="en-US" dirty="0" smtClean="0"/>
              <a:t>advantage: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rgbClr val="FF0000"/>
                </a:solidFill>
              </a:rPr>
              <a:t>Ưu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điểm</a:t>
            </a:r>
            <a:r>
              <a:rPr lang="en-US" dirty="0" smtClean="0">
                <a:solidFill>
                  <a:srgbClr val="FF0000"/>
                </a:solidFill>
              </a:rPr>
              <a:t> Bus </a:t>
            </a:r>
            <a:r>
              <a:rPr lang="en-US" dirty="0">
                <a:solidFill>
                  <a:srgbClr val="FF0000"/>
                </a:solidFill>
              </a:rPr>
              <a:t>topology 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Relatively </a:t>
            </a:r>
            <a:r>
              <a:rPr lang="en-US" dirty="0" smtClean="0"/>
              <a:t>inexpensive:</a:t>
            </a:r>
            <a:r>
              <a:rPr lang="vi-VN" dirty="0">
                <a:solidFill>
                  <a:srgbClr val="FF0000"/>
                </a:solidFill>
              </a:rPr>
              <a:t>Tương đối rẻ tiền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Disadvantages:</a:t>
            </a:r>
            <a:r>
              <a:rPr lang="vi-VN" dirty="0">
                <a:solidFill>
                  <a:srgbClr val="FF0000"/>
                </a:solidFill>
              </a:rPr>
              <a:t>Nhược điểm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Does not scale </a:t>
            </a:r>
            <a:r>
              <a:rPr lang="en-US" dirty="0" smtClean="0"/>
              <a:t>well:</a:t>
            </a:r>
            <a:r>
              <a:rPr lang="vi-VN" dirty="0">
                <a:solidFill>
                  <a:srgbClr val="FF0000"/>
                </a:solidFill>
              </a:rPr>
              <a:t>Không quy mô tốt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Difficult to </a:t>
            </a:r>
            <a:r>
              <a:rPr lang="en-US" dirty="0" smtClean="0"/>
              <a:t>troubleshoot:</a:t>
            </a:r>
            <a:r>
              <a:rPr lang="vi-VN" dirty="0">
                <a:solidFill>
                  <a:srgbClr val="FF0000"/>
                </a:solidFill>
              </a:rPr>
              <a:t>Khó khăn để gỡ rối </a:t>
            </a:r>
            <a:br>
              <a:rPr lang="vi-VN" dirty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Not very fault </a:t>
            </a:r>
            <a:r>
              <a:rPr lang="en-US" dirty="0" smtClean="0"/>
              <a:t>tolerant:</a:t>
            </a:r>
            <a:r>
              <a:rPr lang="vi-VN" dirty="0">
                <a:solidFill>
                  <a:srgbClr val="FF0000"/>
                </a:solidFill>
              </a:rPr>
              <a:t>Không phải là rất khoan dung lỗi</a:t>
            </a:r>
          </a:p>
          <a:p>
            <a:r>
              <a:rPr lang="vi-VN" dirty="0"/>
              <a:t/>
            </a:r>
            <a:br>
              <a:rPr lang="vi-VN" dirty="0"/>
            </a:br>
            <a:endParaRPr lang="en-US" dirty="0" smtClean="0"/>
          </a:p>
          <a:p>
            <a:pPr lvl="2" eaLnBrk="1" hangingPunct="1"/>
            <a:endParaRPr lang="en-US" dirty="0" smtClean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5460FD-1C26-4AAB-9DA3-394C1F19B170}" type="slidenum">
              <a:rPr 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6019800"/>
          </a:xfrm>
        </p:spPr>
        <p:txBody>
          <a:bodyPr/>
          <a:lstStyle/>
          <a:p>
            <a:r>
              <a:rPr lang="en-US" dirty="0" smtClean="0"/>
              <a:t>Ring </a:t>
            </a:r>
            <a:r>
              <a:rPr lang="en-US" dirty="0" smtClean="0"/>
              <a:t>topology:</a:t>
            </a:r>
            <a:r>
              <a:rPr lang="vi-VN" dirty="0">
                <a:solidFill>
                  <a:srgbClr val="FF0000"/>
                </a:solidFill>
              </a:rPr>
              <a:t>Cơ cấu vòng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Node connects to nearest two </a:t>
            </a:r>
            <a:r>
              <a:rPr lang="en-US" dirty="0" smtClean="0"/>
              <a:t>nodes:</a:t>
            </a:r>
            <a:r>
              <a:rPr lang="vi-VN" dirty="0">
                <a:solidFill>
                  <a:srgbClr val="FF0000"/>
                </a:solidFill>
              </a:rPr>
              <a:t>Nút kết nối với gần hai nút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Circular </a:t>
            </a:r>
            <a:r>
              <a:rPr lang="en-US" dirty="0" smtClean="0"/>
              <a:t>network:</a:t>
            </a:r>
            <a:r>
              <a:rPr lang="vi-VN" dirty="0">
                <a:solidFill>
                  <a:srgbClr val="FF0000"/>
                </a:solidFill>
              </a:rPr>
              <a:t>Mạng lưới thông tư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Clockwise data </a:t>
            </a:r>
            <a:r>
              <a:rPr lang="en-US" dirty="0" smtClean="0"/>
              <a:t>transmission:</a:t>
            </a:r>
            <a:r>
              <a:rPr lang="vi-VN" dirty="0">
                <a:solidFill>
                  <a:srgbClr val="FF0000"/>
                </a:solidFill>
              </a:rPr>
              <a:t>Truyền dữ liệu theo chiều kim đồng hồ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One direction (unidirectional) around </a:t>
            </a:r>
            <a:r>
              <a:rPr lang="en-US" dirty="0" smtClean="0"/>
              <a:t>ring:</a:t>
            </a:r>
            <a:r>
              <a:rPr lang="vi-VN" dirty="0">
                <a:solidFill>
                  <a:srgbClr val="FF0000"/>
                </a:solidFill>
              </a:rPr>
              <a:t>Một hướng (vòng một chiều) quanh vòng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Active </a:t>
            </a:r>
            <a:r>
              <a:rPr lang="en-US" dirty="0" smtClean="0"/>
              <a:t>topology:</a:t>
            </a:r>
            <a:r>
              <a:rPr lang="vi-VN" dirty="0">
                <a:solidFill>
                  <a:srgbClr val="FF0000"/>
                </a:solidFill>
              </a:rPr>
              <a:t>Topology hoạt động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Workstation participates in data </a:t>
            </a:r>
            <a:r>
              <a:rPr lang="en-US" dirty="0" err="1" smtClean="0">
                <a:solidFill>
                  <a:srgbClr val="FF0000"/>
                </a:solidFill>
              </a:rPr>
              <a:t>delivery:</a:t>
            </a:r>
            <a:r>
              <a:rPr lang="en-US" dirty="0" err="1">
                <a:solidFill>
                  <a:srgbClr val="FF0000"/>
                </a:solidFill>
              </a:rPr>
              <a:t>Workstation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Data stops at </a:t>
            </a:r>
            <a:r>
              <a:rPr lang="en-US" dirty="0" smtClean="0"/>
              <a:t>destination:</a:t>
            </a:r>
            <a:r>
              <a:rPr lang="vi-VN" dirty="0">
                <a:solidFill>
                  <a:srgbClr val="FF0000"/>
                </a:solidFill>
              </a:rPr>
              <a:t>Dữ liệu dừng tại điểm đến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Physical </a:t>
            </a:r>
            <a:r>
              <a:rPr lang="en-US" dirty="0" smtClean="0"/>
              <a:t>medium:</a:t>
            </a:r>
            <a:r>
              <a:rPr lang="vi-VN" dirty="0">
                <a:solidFill>
                  <a:srgbClr val="FF0000"/>
                </a:solidFill>
              </a:rPr>
              <a:t>Môi trường vật lý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Twisted pair or fiber-optic </a:t>
            </a:r>
            <a:r>
              <a:rPr lang="en-US" dirty="0" smtClean="0"/>
              <a:t>cabling:</a:t>
            </a:r>
            <a:r>
              <a:rPr lang="vi-VN" dirty="0">
                <a:solidFill>
                  <a:srgbClr val="FF0000"/>
                </a:solidFill>
              </a:rPr>
              <a:t>Cặp xoắn hoặc cáp quang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80F260-D96C-4B2F-82F1-214D9098FB0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Drawbacks:</a:t>
            </a:r>
            <a:r>
              <a:rPr lang="vi-VN" dirty="0"/>
              <a:t/>
            </a:r>
            <a:br>
              <a:rPr lang="vi-VN" dirty="0"/>
            </a:br>
            <a:r>
              <a:rPr lang="vi-VN" sz="2400" dirty="0">
                <a:solidFill>
                  <a:srgbClr val="FF0000"/>
                </a:solidFill>
              </a:rPr>
              <a:t>Nhược điểm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Malfunctioning workstation can disable </a:t>
            </a:r>
            <a:r>
              <a:rPr lang="en-US" dirty="0" smtClean="0"/>
              <a:t>network:</a:t>
            </a:r>
            <a:r>
              <a:rPr lang="vi-VN" dirty="0">
                <a:solidFill>
                  <a:srgbClr val="FF0000"/>
                </a:solidFill>
              </a:rPr>
              <a:t>Máy trạm không hoạt động có thể vô hiệu hóa mạng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/>
              <a:t>Not </a:t>
            </a:r>
            <a:r>
              <a:rPr lang="en-US" dirty="0" smtClean="0"/>
              <a:t>very </a:t>
            </a:r>
            <a:r>
              <a:rPr lang="en-US" dirty="0" smtClean="0"/>
              <a:t>flexible or </a:t>
            </a:r>
            <a:r>
              <a:rPr lang="en-US" dirty="0" err="1">
                <a:solidFill>
                  <a:srgbClr val="FF0000"/>
                </a:solidFill>
              </a:rPr>
              <a:t>scalable:Không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mở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rộng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7201" y="4232748"/>
            <a:ext cx="281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5-2 A ring topology network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5169" y="4953000"/>
            <a:ext cx="260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3393</TotalTime>
  <Words>5065</Words>
  <Application>Microsoft Office PowerPoint</Application>
  <PresentationFormat>On-screen Show (4:3)</PresentationFormat>
  <Paragraphs>1004</Paragraphs>
  <Slides>66</Slides>
  <Notes>66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3_Default Design</vt:lpstr>
      <vt:lpstr>1_Default Design</vt:lpstr>
      <vt:lpstr>Network+ Guide to Networks 6th Edition Chương 5 Topo Và tiêu chuẩn Ethernet</vt:lpstr>
      <vt:lpstr>Objectives</vt:lpstr>
      <vt:lpstr>Simple Physical Topologies  Các mô hình cấu trúc đơn giản </vt:lpstr>
      <vt:lpstr>Bus</vt:lpstr>
      <vt:lpstr>Bus (cont’d.)</vt:lpstr>
      <vt:lpstr>PowerPoint Presentation</vt:lpstr>
      <vt:lpstr>Bus (cont’d.)</vt:lpstr>
      <vt:lpstr>Ring</vt:lpstr>
      <vt:lpstr>Ring</vt:lpstr>
      <vt:lpstr>Star</vt:lpstr>
      <vt:lpstr>Star (cont’d.)</vt:lpstr>
      <vt:lpstr>Hybrid Topologies Các loại Top</vt:lpstr>
      <vt:lpstr>Star-Wired Ring Vòng Star-Wired</vt:lpstr>
      <vt:lpstr>Star-Wired Ring (cont’d.)</vt:lpstr>
      <vt:lpstr>Star-Wired Bus</vt:lpstr>
      <vt:lpstr>Star-Wired Bus (cont’d.)</vt:lpstr>
      <vt:lpstr>Logical Topologies Các kiểu cấu trúc logic</vt:lpstr>
      <vt:lpstr>Backbone Networks Mạng xương sống</vt:lpstr>
      <vt:lpstr>Serial Backbone Xương sống nối tiếp</vt:lpstr>
      <vt:lpstr>Serial Backbone (cont’d.)</vt:lpstr>
      <vt:lpstr>Serial Backbone (cont’d.)</vt:lpstr>
      <vt:lpstr>Distributed Backbone Xương sống được phân phối</vt:lpstr>
      <vt:lpstr>Distributed Backbone (cont’d.)</vt:lpstr>
      <vt:lpstr>PowerPoint Presentation</vt:lpstr>
      <vt:lpstr>PowerPoint Presentation</vt:lpstr>
      <vt:lpstr>Collapsed Backbone Xương sống sụp đổ</vt:lpstr>
      <vt:lpstr>PowerPoint Presentation</vt:lpstr>
      <vt:lpstr>Parallel Backbone Sương sống song song</vt:lpstr>
      <vt:lpstr>PowerPoint Presentation</vt:lpstr>
      <vt:lpstr>Switching Chuyển đổi</vt:lpstr>
      <vt:lpstr>Circuit Switching Mạch chuyển đổi</vt:lpstr>
      <vt:lpstr>Packet Switching Chuyển mạch gói</vt:lpstr>
      <vt:lpstr>MPLS (Multiprotocol Label Switching) Chuyển đổi nhãn Đa luồng</vt:lpstr>
      <vt:lpstr>MPLS (cont’d.)</vt:lpstr>
      <vt:lpstr>Ethernet</vt:lpstr>
      <vt:lpstr>CSMA/CD (Carrier Sense Multiple Access with Collision Detection) Carrier Sense đa truy cập với phát hiện va chạm)</vt:lpstr>
      <vt:lpstr>CSMA/CD (cont’d.)</vt:lpstr>
      <vt:lpstr>CSMA/CD (cont’d.)</vt:lpstr>
      <vt:lpstr>PowerPoint Presentation</vt:lpstr>
      <vt:lpstr>CSMA/CD (cont’d.)</vt:lpstr>
      <vt:lpstr>PowerPoint Presentation</vt:lpstr>
      <vt:lpstr>CSMA/CD (cont’d.)</vt:lpstr>
      <vt:lpstr>Ethernet Standards for Copper Cable Chuẩn Ethernet cho cáp đồng</vt:lpstr>
      <vt:lpstr>Ethernet Standards for Copper Cable (cont’d.)</vt:lpstr>
      <vt:lpstr>PowerPoint Presentation</vt:lpstr>
      <vt:lpstr>Ethernet Standards for Copper Cable (cont’d.)</vt:lpstr>
      <vt:lpstr>PowerPoint Presentation</vt:lpstr>
      <vt:lpstr>Ethernet Standards for Copper Cable (cont’d.)</vt:lpstr>
      <vt:lpstr>Ethernet Standards for Copper Cable (cont’d.)</vt:lpstr>
      <vt:lpstr>Ethernet Standards for Fiber-Optic Cable</vt:lpstr>
      <vt:lpstr>Ethernet Standards for Fiber-Optic Cable (cont’d.)</vt:lpstr>
      <vt:lpstr>Ethernet Standards for Fiber-Optic Cable (cont’d.)</vt:lpstr>
      <vt:lpstr>Ethernet Standards for Fiber-Optic Cable (cont’d.)</vt:lpstr>
      <vt:lpstr>10-Gigabit Fiber-Optic Standards Tiêu chuẩn cáp quang 10 Gigabit</vt:lpstr>
      <vt:lpstr>10-Gigabit Fiber-Optic Standards (cont’d.)</vt:lpstr>
      <vt:lpstr>10-Gigabit Fiber-Optic Standards (cont’d.)</vt:lpstr>
      <vt:lpstr>10-Gigabit Fiber-Optic Standards (cont’d.)</vt:lpstr>
      <vt:lpstr>Summary of Common Ethernet Standards</vt:lpstr>
      <vt:lpstr>PowerPoint Presentation</vt:lpstr>
      <vt:lpstr>Ethernet Frames Khung Ethernet</vt:lpstr>
      <vt:lpstr>Using and Configuring Frames Sử dụng và Cấu hình Khung</vt:lpstr>
      <vt:lpstr>Frame Fields Trường khung</vt:lpstr>
      <vt:lpstr>Ethernet_II (DIX)</vt:lpstr>
      <vt:lpstr>PoE (Power over Ethernet)</vt:lpstr>
      <vt:lpstr>PoE (cont’d.)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/>
  <cp:lastModifiedBy>vn</cp:lastModifiedBy>
  <cp:revision>671</cp:revision>
  <dcterms:created xsi:type="dcterms:W3CDTF">2007-07-09T21:56:01Z</dcterms:created>
  <dcterms:modified xsi:type="dcterms:W3CDTF">2017-06-15T15:27:54Z</dcterms:modified>
</cp:coreProperties>
</file>