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1" r:id="rId1"/>
    <p:sldMasterId id="2147484104" r:id="rId2"/>
  </p:sldMasterIdLst>
  <p:notesMasterIdLst>
    <p:notesMasterId r:id="rId77"/>
  </p:notesMasterIdLst>
  <p:handoutMasterIdLst>
    <p:handoutMasterId r:id="rId78"/>
  </p:handoutMasterIdLst>
  <p:sldIdLst>
    <p:sldId id="319" r:id="rId3"/>
    <p:sldId id="320" r:id="rId4"/>
    <p:sldId id="368" r:id="rId5"/>
    <p:sldId id="370" r:id="rId6"/>
    <p:sldId id="459" r:id="rId7"/>
    <p:sldId id="460" r:id="rId8"/>
    <p:sldId id="461" r:id="rId9"/>
    <p:sldId id="402" r:id="rId10"/>
    <p:sldId id="462" r:id="rId11"/>
    <p:sldId id="405" r:id="rId12"/>
    <p:sldId id="406" r:id="rId13"/>
    <p:sldId id="403" r:id="rId14"/>
    <p:sldId id="407" r:id="rId15"/>
    <p:sldId id="409" r:id="rId16"/>
    <p:sldId id="463" r:id="rId17"/>
    <p:sldId id="371" r:id="rId18"/>
    <p:sldId id="464" r:id="rId19"/>
    <p:sldId id="465" r:id="rId20"/>
    <p:sldId id="369" r:id="rId21"/>
    <p:sldId id="466" r:id="rId22"/>
    <p:sldId id="467" r:id="rId23"/>
    <p:sldId id="468" r:id="rId24"/>
    <p:sldId id="469" r:id="rId25"/>
    <p:sldId id="470" r:id="rId26"/>
    <p:sldId id="373" r:id="rId27"/>
    <p:sldId id="471" r:id="rId28"/>
    <p:sldId id="372" r:id="rId29"/>
    <p:sldId id="472" r:id="rId30"/>
    <p:sldId id="374" r:id="rId31"/>
    <p:sldId id="375" r:id="rId32"/>
    <p:sldId id="473" r:id="rId33"/>
    <p:sldId id="377" r:id="rId34"/>
    <p:sldId id="474" r:id="rId35"/>
    <p:sldId id="378" r:id="rId36"/>
    <p:sldId id="376" r:id="rId37"/>
    <p:sldId id="379" r:id="rId38"/>
    <p:sldId id="381" r:id="rId39"/>
    <p:sldId id="382" r:id="rId40"/>
    <p:sldId id="380" r:id="rId41"/>
    <p:sldId id="422" r:id="rId42"/>
    <p:sldId id="423" r:id="rId43"/>
    <p:sldId id="475" r:id="rId44"/>
    <p:sldId id="385" r:id="rId45"/>
    <p:sldId id="425" r:id="rId46"/>
    <p:sldId id="426" r:id="rId47"/>
    <p:sldId id="476" r:id="rId48"/>
    <p:sldId id="384" r:id="rId49"/>
    <p:sldId id="428" r:id="rId50"/>
    <p:sldId id="429" r:id="rId51"/>
    <p:sldId id="430" r:id="rId52"/>
    <p:sldId id="387" r:id="rId53"/>
    <p:sldId id="388" r:id="rId54"/>
    <p:sldId id="433" r:id="rId55"/>
    <p:sldId id="477" r:id="rId56"/>
    <p:sldId id="389" r:id="rId57"/>
    <p:sldId id="478" r:id="rId58"/>
    <p:sldId id="436" r:id="rId59"/>
    <p:sldId id="437" r:id="rId60"/>
    <p:sldId id="391" r:id="rId61"/>
    <p:sldId id="439" r:id="rId62"/>
    <p:sldId id="440" r:id="rId63"/>
    <p:sldId id="479" r:id="rId64"/>
    <p:sldId id="392" r:id="rId65"/>
    <p:sldId id="393" r:id="rId66"/>
    <p:sldId id="480" r:id="rId67"/>
    <p:sldId id="481" r:id="rId68"/>
    <p:sldId id="482" r:id="rId69"/>
    <p:sldId id="483" r:id="rId70"/>
    <p:sldId id="447" r:id="rId71"/>
    <p:sldId id="456" r:id="rId72"/>
    <p:sldId id="397" r:id="rId73"/>
    <p:sldId id="386" r:id="rId74"/>
    <p:sldId id="457" r:id="rId75"/>
    <p:sldId id="484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692" autoAdjust="0"/>
  </p:normalViewPr>
  <p:slideViewPr>
    <p:cSldViewPr>
      <p:cViewPr varScale="1">
        <p:scale>
          <a:sx n="66" d="100"/>
          <a:sy n="66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esProps" Target="pres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4167009-A3B7-4A64-B4A3-F87F10F7CDC9}" type="datetimeFigureOut">
              <a:rPr lang="en-US"/>
              <a:pPr>
                <a:defRPr/>
              </a:pPr>
              <a:t>2/21/17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D1FB2F3-4D1A-4288-8F91-DED455878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3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1EADC9E-A798-455F-8919-BB74E8F8A2D1}" type="datetimeFigureOut">
              <a:rPr lang="en-US"/>
              <a:pPr>
                <a:defRPr/>
              </a:pPr>
              <a:t>2/21/17</a:t>
            </a:fld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BA9C3E6-CC18-429F-92D9-6E6ACF1FF9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477DEB-8B83-4547-B395-384B44CC6EFA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026437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0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1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5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9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9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5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1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2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90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79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53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34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2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4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4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9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01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4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08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6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6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39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33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3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7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21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13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2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7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7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86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7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68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97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68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2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1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7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71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89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45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44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8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16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89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41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255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76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66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09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432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680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53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065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07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0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51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3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401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9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41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98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60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1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D915-E864-4581-AF1A-1A8CFAFAF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2099-A4AB-403C-8557-E3C0B813B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6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3423C-B56B-4141-9425-727FBAF4F3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6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F523-FC59-410E-A493-35A287DB70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5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E183-DAD1-40F8-B54B-B2256BBB3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2D1C9-091F-4668-87AE-8ACBDCB08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6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76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E1C1-1937-46BC-B976-E49FFE042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6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23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02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58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00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3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782B-1136-4C95-ADF6-18BB27679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8788-8AEA-4DEC-86F5-BD2B8167A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A5153-EB6F-48A7-AC17-4EC75FDA9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5930-096D-44F8-813F-996DB44614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E54E-305E-4E88-A8E7-61C0F97E0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83BE1-1185-4CBD-A1B5-E67FC6F4E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AD30B-A2B0-4EDE-BEBF-2067D2192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FA3C1-3651-4366-AA51-190D263D3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17" r:id="rId13"/>
    <p:sldLayoutId id="214748411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3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Transmission Basics and Networking Media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 (cont’d.)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byte to decimal number</a:t>
            </a:r>
          </a:p>
          <a:p>
            <a:pPr lvl="1" eaLnBrk="1" hangingPunct="1"/>
            <a:r>
              <a:rPr lang="en-US" dirty="0" smtClean="0"/>
              <a:t>Determine value represented by each bit</a:t>
            </a:r>
          </a:p>
          <a:p>
            <a:pPr lvl="1" eaLnBrk="1" hangingPunct="1"/>
            <a:r>
              <a:rPr lang="en-US" dirty="0" smtClean="0"/>
              <a:t>Add values</a:t>
            </a:r>
          </a:p>
          <a:p>
            <a:pPr eaLnBrk="1" hangingPunct="1"/>
            <a:r>
              <a:rPr lang="en-US" dirty="0" smtClean="0"/>
              <a:t>Convert decimal number to a byte</a:t>
            </a:r>
          </a:p>
          <a:p>
            <a:pPr lvl="1" eaLnBrk="1" hangingPunct="1"/>
            <a:r>
              <a:rPr lang="en-US" dirty="0" smtClean="0"/>
              <a:t>Reverse the process</a:t>
            </a:r>
          </a:p>
          <a:p>
            <a:pPr eaLnBrk="1" hangingPunct="1"/>
            <a:r>
              <a:rPr lang="en-US" dirty="0" smtClean="0"/>
              <a:t>Convert between binary and decimal</a:t>
            </a:r>
          </a:p>
          <a:p>
            <a:pPr lvl="1" eaLnBrk="1" hangingPunct="1"/>
            <a:r>
              <a:rPr lang="en-US" dirty="0" smtClean="0"/>
              <a:t>By hand or calculator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475373-F0C3-45C2-9D83-5D48B8623D81}" type="slidenum">
              <a:rPr lang="en-US"/>
              <a:pPr eaLnBrk="1" hangingPunct="1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 (cont’d.)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signal benefit over analog signal</a:t>
            </a:r>
          </a:p>
          <a:p>
            <a:pPr lvl="1" eaLnBrk="1" hangingPunct="1"/>
            <a:r>
              <a:rPr lang="en-US" dirty="0" smtClean="0"/>
              <a:t>More reliable</a:t>
            </a:r>
          </a:p>
          <a:p>
            <a:pPr lvl="1" eaLnBrk="1" hangingPunct="1"/>
            <a:r>
              <a:rPr lang="en-US" dirty="0" smtClean="0"/>
              <a:t>Less severe noise interference</a:t>
            </a:r>
          </a:p>
          <a:p>
            <a:pPr eaLnBrk="1" hangingPunct="1"/>
            <a:r>
              <a:rPr lang="en-US" dirty="0" smtClean="0"/>
              <a:t>Digital signal drawback</a:t>
            </a:r>
          </a:p>
          <a:p>
            <a:pPr lvl="1" eaLnBrk="1" hangingPunct="1"/>
            <a:r>
              <a:rPr lang="en-US" dirty="0" smtClean="0"/>
              <a:t>Many pulses required to transmit same information</a:t>
            </a:r>
          </a:p>
          <a:p>
            <a:pPr eaLnBrk="1" hangingPunct="1"/>
            <a:r>
              <a:rPr lang="en-US" dirty="0" smtClean="0"/>
              <a:t>Overhead</a:t>
            </a:r>
          </a:p>
          <a:p>
            <a:pPr lvl="1" eaLnBrk="1" hangingPunct="1"/>
            <a:r>
              <a:rPr lang="en-US" dirty="0" smtClean="0"/>
              <a:t>Nondata information </a:t>
            </a:r>
          </a:p>
          <a:p>
            <a:pPr lvl="1" eaLnBrk="1" hangingPunct="1"/>
            <a:r>
              <a:rPr lang="en-US" dirty="0" smtClean="0"/>
              <a:t>Required for proper signal routing and interpretation</a:t>
            </a:r>
          </a:p>
          <a:p>
            <a:pPr lvl="1" eaLnBrk="1" hangingPunct="1"/>
            <a:r>
              <a:rPr lang="en-US" dirty="0" smtClean="0"/>
              <a:t>Example: network layer addressing information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0A08C9-E8C0-46B2-8D37-C8C97B3D390D}" type="slidenum">
              <a:rPr lang="en-US"/>
              <a:pPr eaLnBrk="1" hangingPunct="1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Modulation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relies on digital transmission</a:t>
            </a:r>
          </a:p>
          <a:p>
            <a:pPr eaLnBrk="1" hangingPunct="1"/>
            <a:r>
              <a:rPr lang="en-US" dirty="0" smtClean="0"/>
              <a:t>Network connection may handle only analog signals</a:t>
            </a:r>
          </a:p>
          <a:p>
            <a:pPr eaLnBrk="1" hangingPunct="1"/>
            <a:r>
              <a:rPr lang="en-US" dirty="0" smtClean="0"/>
              <a:t>Modem</a:t>
            </a:r>
          </a:p>
          <a:p>
            <a:pPr lvl="1" eaLnBrk="1" hangingPunct="1"/>
            <a:r>
              <a:rPr lang="en-US" dirty="0" smtClean="0"/>
              <a:t>Accomplishes translation</a:t>
            </a:r>
          </a:p>
          <a:p>
            <a:pPr lvl="1" eaLnBrk="1" hangingPunct="1"/>
            <a:r>
              <a:rPr lang="en-US" dirty="0" smtClean="0"/>
              <a:t>Modulator/demodulator</a:t>
            </a:r>
          </a:p>
          <a:p>
            <a:pPr eaLnBrk="1" hangingPunct="1"/>
            <a:r>
              <a:rPr lang="en-US" dirty="0" smtClean="0"/>
              <a:t>Data modulation</a:t>
            </a:r>
          </a:p>
          <a:p>
            <a:pPr lvl="1" eaLnBrk="1" hangingPunct="1"/>
            <a:r>
              <a:rPr lang="en-US" dirty="0" smtClean="0"/>
              <a:t>Technology modifying analog signals</a:t>
            </a:r>
          </a:p>
          <a:p>
            <a:pPr lvl="1" eaLnBrk="1" hangingPunct="1"/>
            <a:r>
              <a:rPr lang="en-US" dirty="0" smtClean="0"/>
              <a:t>Make data suitable for carrying over communication path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D8E772-6330-47AD-B95E-91671F5A25DF}" type="slidenum">
              <a:rPr lang="en-US"/>
              <a:pPr eaLnBrk="1" hangingPunct="1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Modulation (cont’d.)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Carrier wave</a:t>
            </a:r>
          </a:p>
          <a:p>
            <a:pPr lvl="1" eaLnBrk="1" hangingPunct="1"/>
            <a:r>
              <a:rPr lang="en-US" dirty="0" smtClean="0"/>
              <a:t>Combined with another analog signal</a:t>
            </a:r>
          </a:p>
          <a:p>
            <a:pPr lvl="1" eaLnBrk="1" hangingPunct="1"/>
            <a:r>
              <a:rPr lang="en-US" dirty="0" smtClean="0"/>
              <a:t>Produces unique signal</a:t>
            </a:r>
          </a:p>
          <a:p>
            <a:pPr lvl="2" eaLnBrk="1" hangingPunct="1"/>
            <a:r>
              <a:rPr lang="en-US" dirty="0" smtClean="0"/>
              <a:t>Transmitted from one node to another</a:t>
            </a:r>
          </a:p>
          <a:p>
            <a:pPr lvl="1" eaLnBrk="1" hangingPunct="1"/>
            <a:r>
              <a:rPr lang="en-US" dirty="0" smtClean="0"/>
              <a:t>Preset properties</a:t>
            </a:r>
          </a:p>
          <a:p>
            <a:pPr lvl="1" eaLnBrk="1" hangingPunct="1"/>
            <a:r>
              <a:rPr lang="en-US" dirty="0" smtClean="0"/>
              <a:t>Purpose: convey information</a:t>
            </a:r>
          </a:p>
          <a:p>
            <a:pPr eaLnBrk="1" hangingPunct="1"/>
            <a:r>
              <a:rPr lang="en-US" dirty="0" smtClean="0"/>
              <a:t>Information wave (data wave)</a:t>
            </a:r>
          </a:p>
          <a:p>
            <a:pPr lvl="1" eaLnBrk="1" hangingPunct="1"/>
            <a:r>
              <a:rPr lang="en-US" dirty="0" smtClean="0"/>
              <a:t>Added to carrier wave</a:t>
            </a:r>
          </a:p>
          <a:p>
            <a:pPr lvl="1" eaLnBrk="1" hangingPunct="1"/>
            <a:r>
              <a:rPr lang="en-US" dirty="0" smtClean="0"/>
              <a:t>Modifies one carrier wave property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69DF6A-8846-43F4-8123-E41F8EC4369C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Modulation (cont’d.)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Frequency modulation</a:t>
            </a:r>
          </a:p>
          <a:p>
            <a:pPr lvl="1" eaLnBrk="1" hangingPunct="1"/>
            <a:r>
              <a:rPr lang="en-US" dirty="0" smtClean="0"/>
              <a:t>Carrier frequency modified by application of data signal</a:t>
            </a:r>
          </a:p>
          <a:p>
            <a:pPr eaLnBrk="1" hangingPunct="1"/>
            <a:r>
              <a:rPr lang="en-US" dirty="0" smtClean="0"/>
              <a:t>Amplitude modulation</a:t>
            </a:r>
          </a:p>
          <a:p>
            <a:pPr lvl="1" eaLnBrk="1" hangingPunct="1"/>
            <a:r>
              <a:rPr lang="en-US" dirty="0" smtClean="0"/>
              <a:t>Carrier signal amplitude modified by application of data signal</a:t>
            </a:r>
          </a:p>
          <a:p>
            <a:pPr eaLnBrk="1" hangingPunct="1"/>
            <a:r>
              <a:rPr lang="en-US" dirty="0" smtClean="0"/>
              <a:t>Digital subscriber line (DSL)</a:t>
            </a:r>
          </a:p>
          <a:p>
            <a:pPr lvl="1" eaLnBrk="1" hangingPunct="1"/>
            <a:r>
              <a:rPr lang="en-US" dirty="0" smtClean="0"/>
              <a:t>Also makes use of modulation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6ACE36-E98B-428A-9781-3EC18C7A78E7}" type="slidenum">
              <a:rPr lang="en-US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25538" y="5524583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3-5 A carrier wave modified through frequency modulation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83641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0323"/>
            <a:ext cx="6359277" cy="50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3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Simplex, Half-Duplex, and Duplex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Simplex</a:t>
            </a:r>
          </a:p>
          <a:p>
            <a:pPr lvl="1" eaLnBrk="1" hangingPunct="1"/>
            <a:r>
              <a:rPr lang="en-US" dirty="0" smtClean="0"/>
              <a:t>Signals travel in one direction</a:t>
            </a:r>
          </a:p>
          <a:p>
            <a:pPr eaLnBrk="1" hangingPunct="1"/>
            <a:r>
              <a:rPr lang="en-US" dirty="0" smtClean="0"/>
              <a:t>Half-duplex transmission</a:t>
            </a:r>
          </a:p>
          <a:p>
            <a:pPr lvl="1" eaLnBrk="1" hangingPunct="1"/>
            <a:r>
              <a:rPr lang="en-US" dirty="0" smtClean="0"/>
              <a:t>Signals travel in both directions</a:t>
            </a:r>
          </a:p>
          <a:p>
            <a:pPr lvl="2" eaLnBrk="1" hangingPunct="1"/>
            <a:r>
              <a:rPr lang="en-US" dirty="0" smtClean="0"/>
              <a:t>One at a time</a:t>
            </a:r>
          </a:p>
          <a:p>
            <a:pPr lvl="1" eaLnBrk="1" hangingPunct="1"/>
            <a:r>
              <a:rPr lang="en-US" dirty="0" smtClean="0"/>
              <a:t>Shared communication channel</a:t>
            </a:r>
          </a:p>
          <a:p>
            <a:pPr eaLnBrk="1" hangingPunct="1"/>
            <a:r>
              <a:rPr lang="en-US" dirty="0" smtClean="0"/>
              <a:t>Full-duplex</a:t>
            </a:r>
          </a:p>
          <a:p>
            <a:pPr lvl="1" eaLnBrk="1" hangingPunct="1"/>
            <a:r>
              <a:rPr lang="en-US" dirty="0" smtClean="0"/>
              <a:t>Signals travel in both directions simultaneously</a:t>
            </a:r>
          </a:p>
          <a:p>
            <a:pPr lvl="1" eaLnBrk="1" hangingPunct="1"/>
            <a:r>
              <a:rPr lang="en-US" dirty="0" smtClean="0"/>
              <a:t>Used on data networks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BC0E9-7040-468E-B80B-95F879E27990}" type="slidenum">
              <a:rPr lang="en-US"/>
              <a:pPr eaLnBrk="1" hangingPunct="1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81200" y="4724400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3-6 Simplex, half-duplex, and full-duplex transmission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062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8551"/>
            <a:ext cx="7989660" cy="233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Simplex, Half-Duplex, and Duplex (cont’d.)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Channel</a:t>
            </a:r>
          </a:p>
          <a:p>
            <a:pPr lvl="1" eaLnBrk="1" hangingPunct="1"/>
            <a:r>
              <a:rPr lang="en-US" dirty="0"/>
              <a:t>Distinct communication path between nodes</a:t>
            </a:r>
          </a:p>
          <a:p>
            <a:pPr lvl="1" eaLnBrk="1" hangingPunct="1"/>
            <a:r>
              <a:rPr lang="en-US" dirty="0"/>
              <a:t>Separated physically or logically</a:t>
            </a:r>
          </a:p>
          <a:p>
            <a:pPr eaLnBrk="1" hangingPunct="1"/>
            <a:r>
              <a:rPr lang="en-US" dirty="0"/>
              <a:t>Full duplex advantage</a:t>
            </a:r>
          </a:p>
          <a:p>
            <a:pPr lvl="1" eaLnBrk="1" hangingPunct="1"/>
            <a:r>
              <a:rPr lang="en-US" dirty="0"/>
              <a:t>Increases </a:t>
            </a:r>
            <a:r>
              <a:rPr lang="en-US" dirty="0" smtClean="0"/>
              <a:t>speed of data travel</a:t>
            </a:r>
          </a:p>
          <a:p>
            <a:pPr eaLnBrk="1" hangingPunct="1"/>
            <a:r>
              <a:rPr lang="en-US" dirty="0" smtClean="0"/>
              <a:t>Some modems and NICs allow specifying half- or full-duplex communication</a:t>
            </a:r>
          </a:p>
          <a:p>
            <a:pPr lvl="1" eaLnBrk="1" hangingPunct="1"/>
            <a:r>
              <a:rPr lang="en-US" dirty="0" smtClean="0"/>
              <a:t>Modern NICs use full duplex by default</a:t>
            </a:r>
            <a:endParaRPr lang="en-US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BC0E9-7040-468E-B80B-95F879E27990}" type="slidenum">
              <a:rPr lang="en-US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Multiple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Travel simultaneously over one medium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Subchannels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Logical multiple smaller channels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Multiplexer (mux)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Combines many channel signals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Demultiplexer (demux)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Separates combined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Regenerates them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basic data transmission concepts, including full duplexing, attenuation, latency, and noise</a:t>
            </a:r>
          </a:p>
          <a:p>
            <a:pPr eaLnBrk="1" hangingPunct="1"/>
            <a:r>
              <a:rPr lang="en-US" dirty="0" smtClean="0"/>
              <a:t>Describe the physical characteristics of coaxial cable, STP, UTP, and fiber-optic media</a:t>
            </a:r>
          </a:p>
          <a:p>
            <a:pPr eaLnBrk="1" hangingPunct="1"/>
            <a:r>
              <a:rPr lang="en-US" dirty="0" smtClean="0"/>
              <a:t>Compare the benefits and limitations of different networking media</a:t>
            </a:r>
          </a:p>
          <a:p>
            <a:pPr eaLnBrk="1" hangingPunct="1"/>
            <a:r>
              <a:rPr lang="en-US" dirty="0" smtClean="0"/>
              <a:t>Explain the principles behind and uses for serial cables</a:t>
            </a:r>
          </a:p>
          <a:p>
            <a:pPr eaLnBrk="1" hangingPunct="1"/>
            <a:r>
              <a:rPr lang="en-US" dirty="0" smtClean="0"/>
              <a:t>Identify wiring standards and the best practices for cabling buildings and work areas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EB5C83-78CC-4F21-9DFB-54BB2475DD75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division </a:t>
            </a:r>
            <a:r>
              <a:rPr lang="en-US" dirty="0" smtClean="0"/>
              <a:t>multiplexing (TDM)</a:t>
            </a:r>
            <a:endParaRPr lang="en-US" dirty="0"/>
          </a:p>
          <a:p>
            <a:pPr lvl="1" eaLnBrk="1" hangingPunct="1"/>
            <a:r>
              <a:rPr lang="en-US" dirty="0"/>
              <a:t>Divides channel into multiple time intervals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20</a:t>
            </a:fld>
            <a:endParaRPr 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829550" cy="236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56896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5376446"/>
            <a:ext cx="378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3-7 Time division multiplexing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72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 multiplexing</a:t>
            </a:r>
            <a:endParaRPr lang="en-US" dirty="0"/>
          </a:p>
          <a:p>
            <a:pPr lvl="1" eaLnBrk="1" hangingPunct="1"/>
            <a:r>
              <a:rPr lang="en-US" dirty="0"/>
              <a:t>Transmitter assigns slots to nodes</a:t>
            </a:r>
          </a:p>
          <a:p>
            <a:pPr lvl="2" eaLnBrk="1" hangingPunct="1"/>
            <a:r>
              <a:rPr lang="en-US" dirty="0"/>
              <a:t>According to priority, need</a:t>
            </a:r>
          </a:p>
          <a:p>
            <a:pPr lvl="1" eaLnBrk="1" hangingPunct="1"/>
            <a:r>
              <a:rPr lang="en-US" dirty="0"/>
              <a:t>More efficient than TDM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556111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24100" y="5268071"/>
            <a:ext cx="3771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3-8 Statistical multiplexing</a:t>
            </a:r>
            <a:endParaRPr lang="en-US" sz="1600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28044"/>
            <a:ext cx="8305800" cy="134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3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Frequency division multiplexing (FDM)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Unique frequency band for each communications subchannel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Cellular </a:t>
            </a:r>
            <a:r>
              <a:rPr lang="en-US" dirty="0"/>
              <a:t>telephone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DSL Internet access</a:t>
            </a:r>
          </a:p>
          <a:p>
            <a:pPr eaLnBrk="1" hangingPunct="1"/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96362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52580" y="5629415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3-9 Frequency division multiplexing</a:t>
            </a:r>
            <a:endParaRPr lang="en-US" sz="160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7" y="3657600"/>
            <a:ext cx="6543675" cy="202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8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Wavelength division multiplexing (WDM)</a:t>
            </a:r>
          </a:p>
          <a:p>
            <a:pPr lvl="1" eaLnBrk="1" hangingPunct="1"/>
            <a:r>
              <a:rPr lang="en-US" dirty="0"/>
              <a:t>One fiber-optic connection</a:t>
            </a:r>
          </a:p>
          <a:p>
            <a:pPr lvl="1" eaLnBrk="1" hangingPunct="1"/>
            <a:r>
              <a:rPr lang="en-US" dirty="0"/>
              <a:t>Carries multiple light signals simultaneously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95217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52580" y="5615683"/>
            <a:ext cx="4481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3-10 Wavelength division multiplexing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7" y="3124200"/>
            <a:ext cx="5900735" cy="233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6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Dense wavelength division multiplexing (DWDM)</a:t>
            </a:r>
          </a:p>
          <a:p>
            <a:pPr lvl="1" eaLnBrk="1" hangingPunct="1"/>
            <a:r>
              <a:rPr lang="en-US" dirty="0"/>
              <a:t>Used on most modern fiber-optic networks</a:t>
            </a:r>
          </a:p>
          <a:p>
            <a:pPr lvl="1" eaLnBrk="1" hangingPunct="1"/>
            <a:r>
              <a:rPr lang="en-US" dirty="0"/>
              <a:t>Extraordinary capacity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 Between Nodes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Point-to-point transmission</a:t>
            </a:r>
          </a:p>
          <a:p>
            <a:pPr lvl="1" eaLnBrk="1" hangingPunct="1"/>
            <a:r>
              <a:rPr lang="en-US" dirty="0" smtClean="0"/>
              <a:t>One transmitter and one receiver</a:t>
            </a:r>
          </a:p>
          <a:p>
            <a:pPr eaLnBrk="1" hangingPunct="1"/>
            <a:r>
              <a:rPr lang="en-US" dirty="0" smtClean="0"/>
              <a:t>Point-to-multipoint transmission</a:t>
            </a:r>
          </a:p>
          <a:p>
            <a:pPr lvl="1" eaLnBrk="1" hangingPunct="1"/>
            <a:r>
              <a:rPr lang="en-US" dirty="0" smtClean="0"/>
              <a:t>One transmitter and multiple receivers</a:t>
            </a:r>
          </a:p>
          <a:p>
            <a:pPr eaLnBrk="1" hangingPunct="1"/>
            <a:r>
              <a:rPr lang="en-US" dirty="0" smtClean="0"/>
              <a:t>Broadcast transmission</a:t>
            </a:r>
          </a:p>
          <a:p>
            <a:pPr lvl="1" eaLnBrk="1" hangingPunct="1"/>
            <a:r>
              <a:rPr lang="en-US" dirty="0" smtClean="0"/>
              <a:t>One transmitter and multiple, undefined receivers</a:t>
            </a:r>
          </a:p>
          <a:p>
            <a:pPr lvl="1" eaLnBrk="1" hangingPunct="1"/>
            <a:r>
              <a:rPr lang="en-US" dirty="0" smtClean="0"/>
              <a:t>Used on wired and wireless networks</a:t>
            </a:r>
          </a:p>
          <a:p>
            <a:pPr lvl="1" eaLnBrk="1" hangingPunct="1"/>
            <a:r>
              <a:rPr lang="en-US" dirty="0" smtClean="0"/>
              <a:t>Simple and quick</a:t>
            </a:r>
          </a:p>
          <a:p>
            <a:pPr eaLnBrk="1" hangingPunct="1"/>
            <a:r>
              <a:rPr lang="en-US" dirty="0" smtClean="0"/>
              <a:t>Nonbroadcast</a:t>
            </a:r>
          </a:p>
          <a:p>
            <a:pPr lvl="1" eaLnBrk="1" hangingPunct="1"/>
            <a:r>
              <a:rPr lang="en-US" dirty="0" smtClean="0"/>
              <a:t>One transmitter and multiple, defined recipients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53CB06-C121-42A1-BA9C-3DFCDB987CC2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5200" y="559988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09800" y="5279412"/>
            <a:ext cx="5624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3-11 Point-to-point versus broadcast transmission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4" y="533400"/>
            <a:ext cx="7311402" cy="459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Throughput and Bandwidth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Throughput </a:t>
            </a:r>
          </a:p>
          <a:p>
            <a:pPr lvl="1" eaLnBrk="1" hangingPunct="1"/>
            <a:r>
              <a:rPr lang="en-US" dirty="0" smtClean="0"/>
              <a:t>Amount of data transmitted during given time period</a:t>
            </a:r>
          </a:p>
          <a:p>
            <a:pPr lvl="1" eaLnBrk="1" hangingPunct="1"/>
            <a:r>
              <a:rPr lang="en-US" dirty="0" smtClean="0"/>
              <a:t>Also called capacity or bandwidth</a:t>
            </a:r>
          </a:p>
          <a:p>
            <a:pPr lvl="1" eaLnBrk="1" hangingPunct="1"/>
            <a:r>
              <a:rPr lang="en-US" dirty="0" smtClean="0"/>
              <a:t>Expressed as bits transmitted per second</a:t>
            </a:r>
          </a:p>
          <a:p>
            <a:pPr eaLnBrk="1" hangingPunct="1"/>
            <a:r>
              <a:rPr lang="en-US" dirty="0" smtClean="0"/>
              <a:t>Bandwidth (strict definition)</a:t>
            </a:r>
          </a:p>
          <a:p>
            <a:pPr lvl="1" eaLnBrk="1" hangingPunct="1"/>
            <a:r>
              <a:rPr lang="en-US" dirty="0" smtClean="0"/>
              <a:t>Difference between highest and lowest frequencies medium can transmit</a:t>
            </a:r>
          </a:p>
          <a:p>
            <a:pPr lvl="1" eaLnBrk="1" hangingPunct="1"/>
            <a:r>
              <a:rPr lang="en-US" dirty="0" smtClean="0"/>
              <a:t>Range of frequencies</a:t>
            </a:r>
          </a:p>
          <a:p>
            <a:pPr lvl="1" eaLnBrk="1" hangingPunct="1"/>
            <a:r>
              <a:rPr lang="en-US" dirty="0" smtClean="0"/>
              <a:t>Measured in hertz (Hz)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B43174-EB22-462D-850B-86E2E952107A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3165" y="44533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67765" y="4114800"/>
            <a:ext cx="34275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3-1 Throughput measures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1050" cy="211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0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Baseband and Broadband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Baseband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Digital signals sent through direct current (DC) pulses applied to wire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exclusive use of wire’s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Transmit one signal (channel)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Ethernet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Broadband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Signals modulated as radio frequency (RF) analog waves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different frequency ranges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 not encode information as digital pulses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4FDB3A-0BF7-479A-9B34-99F5A018A285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Transmission Basics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Transmit</a:t>
            </a:r>
          </a:p>
          <a:p>
            <a:pPr lvl="1" eaLnBrk="1" hangingPunct="1"/>
            <a:r>
              <a:rPr lang="en-US" dirty="0" smtClean="0"/>
              <a:t>Issue signals along network medium</a:t>
            </a:r>
          </a:p>
          <a:p>
            <a:pPr eaLnBrk="1" hangingPunct="1"/>
            <a:r>
              <a:rPr lang="en-US" dirty="0" smtClean="0"/>
              <a:t>Transmission</a:t>
            </a:r>
          </a:p>
          <a:p>
            <a:pPr lvl="1" eaLnBrk="1" hangingPunct="1"/>
            <a:r>
              <a:rPr lang="en-US" dirty="0" smtClean="0"/>
              <a:t>Process of transmitting</a:t>
            </a:r>
          </a:p>
          <a:p>
            <a:pPr lvl="1" eaLnBrk="1" hangingPunct="1"/>
            <a:r>
              <a:rPr lang="en-US" dirty="0" smtClean="0"/>
              <a:t>Signal progress after transmitting</a:t>
            </a:r>
          </a:p>
          <a:p>
            <a:pPr eaLnBrk="1" hangingPunct="1"/>
            <a:r>
              <a:rPr lang="en-US" dirty="0" smtClean="0"/>
              <a:t>Transceiver</a:t>
            </a:r>
          </a:p>
          <a:p>
            <a:pPr lvl="1" eaLnBrk="1" hangingPunct="1"/>
            <a:r>
              <a:rPr lang="en-US" dirty="0" smtClean="0"/>
              <a:t>Transmits and receives signals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79C3A7-2CEB-4A57-898B-40C977CCF7F0}" type="slidenum">
              <a:rPr lang="en-US"/>
              <a:pPr eaLnBrk="1" hangingPunct="1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Transmission Flaws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Cross talk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Near end cross talk (NEXT) occurs near source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BEDEC1-C1CD-48EE-8701-F755C652E64D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578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40000" y="4961523"/>
            <a:ext cx="45316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3-12 Cross talk between wires in a cable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038975" cy="372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Transmission Flaws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Signal boosting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Analog signals pass through amplifier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Noise also amplified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Digital signals retransmitted in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Repeater: device regenerating digital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Amplifiers and repeaters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OSI model Physical layer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8B676E-4457-4D3B-8F7A-FB1F11BAC38E}" type="slidenum">
              <a:rPr lang="en-US"/>
              <a:pPr eaLnBrk="1" hangingPunct="1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9031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8800" y="5591175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3-14 A digital signal distorted by noise and then repeated</a:t>
            </a:r>
            <a:endParaRPr lang="en-US" sz="16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573213" y="2679063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3-13 An analog signal distorted by noise and then amplified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85913" y="304301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04800"/>
            <a:ext cx="5778500" cy="237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4" y="3413637"/>
            <a:ext cx="5175251" cy="21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2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 (cont’d.)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Delay between signal transmission and receipt</a:t>
            </a:r>
          </a:p>
          <a:p>
            <a:pPr lvl="1"/>
            <a:r>
              <a:rPr lang="en-US" dirty="0"/>
              <a:t>May cause network transmission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Latency causes</a:t>
            </a:r>
          </a:p>
          <a:p>
            <a:pPr lvl="1"/>
            <a:r>
              <a:rPr lang="en-US" dirty="0" smtClean="0"/>
              <a:t>Cable length</a:t>
            </a:r>
          </a:p>
          <a:p>
            <a:pPr lvl="1"/>
            <a:r>
              <a:rPr lang="en-US" dirty="0" smtClean="0"/>
              <a:t>Intervening connectivity device</a:t>
            </a:r>
          </a:p>
          <a:p>
            <a:r>
              <a:rPr lang="en-US" dirty="0" smtClean="0"/>
              <a:t>Round trip time (RTT)</a:t>
            </a:r>
          </a:p>
          <a:p>
            <a:pPr lvl="1"/>
            <a:r>
              <a:rPr lang="en-US" dirty="0" smtClean="0"/>
              <a:t>Time for packet to go from sender to receiver, then back from receiver to sender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42C7E1-64C6-4135-9A43-D8413016CF4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transmission media</a:t>
            </a:r>
          </a:p>
          <a:p>
            <a:pPr lvl="1"/>
            <a:r>
              <a:rPr lang="en-US" dirty="0" smtClean="0"/>
              <a:t>Match networking needs with media characteristics</a:t>
            </a:r>
          </a:p>
          <a:p>
            <a:r>
              <a:rPr lang="en-US" dirty="0" smtClean="0"/>
              <a:t>Physical media characteristics	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/>
              <a:t>Noise immunity</a:t>
            </a:r>
          </a:p>
          <a:p>
            <a:pPr lvl="1"/>
            <a:r>
              <a:rPr lang="en-US" dirty="0" smtClean="0"/>
              <a:t>Size and scalability</a:t>
            </a:r>
          </a:p>
          <a:p>
            <a:pPr lvl="1"/>
            <a:r>
              <a:rPr lang="en-US" dirty="0" smtClean="0"/>
              <a:t>Connectors and media converters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3D6E4C-DC64-4D8F-B4F0-899FB80FE420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Throughput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significant factor </a:t>
            </a:r>
            <a:r>
              <a:rPr lang="en-US" dirty="0"/>
              <a:t>in choosing transmission </a:t>
            </a:r>
            <a:r>
              <a:rPr lang="en-US" dirty="0" smtClean="0"/>
              <a:t>method</a:t>
            </a:r>
          </a:p>
          <a:p>
            <a:pPr eaLnBrk="1" hangingPunct="1"/>
            <a:r>
              <a:rPr lang="en-US" dirty="0" smtClean="0"/>
              <a:t>Causes of throughput limitations</a:t>
            </a:r>
          </a:p>
          <a:p>
            <a:pPr lvl="1" eaLnBrk="1" hangingPunct="1"/>
            <a:r>
              <a:rPr lang="en-US" dirty="0" smtClean="0"/>
              <a:t>Laws of physics</a:t>
            </a:r>
          </a:p>
          <a:p>
            <a:pPr lvl="1" eaLnBrk="1" hangingPunct="1"/>
            <a:r>
              <a:rPr lang="en-US" dirty="0" smtClean="0"/>
              <a:t>Signaling and multiplexing techniques</a:t>
            </a:r>
          </a:p>
          <a:p>
            <a:pPr lvl="1" eaLnBrk="1" hangingPunct="1"/>
            <a:r>
              <a:rPr lang="en-US" dirty="0" smtClean="0"/>
              <a:t>Noise</a:t>
            </a:r>
          </a:p>
          <a:p>
            <a:pPr lvl="1" eaLnBrk="1" hangingPunct="1"/>
            <a:r>
              <a:rPr lang="en-US" dirty="0" smtClean="0"/>
              <a:t>Devices connected to transmission medium</a:t>
            </a:r>
          </a:p>
          <a:p>
            <a:pPr eaLnBrk="1" hangingPunct="1"/>
            <a:r>
              <a:rPr lang="en-US" dirty="0" smtClean="0"/>
              <a:t>Fiber-optic cables allow faster throughput </a:t>
            </a:r>
          </a:p>
          <a:p>
            <a:pPr lvl="1" eaLnBrk="1" hangingPunct="1"/>
            <a:r>
              <a:rPr lang="en-US" dirty="0" smtClean="0"/>
              <a:t>Compared to copper or wireless connections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B95B52-EA3B-46FC-B73A-C14A76DFC143}" type="slidenum">
              <a:rPr lang="en-US"/>
              <a:pPr eaLnBrk="1" hangingPunct="1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 costs difficult to pinpoint</a:t>
            </a:r>
          </a:p>
          <a:p>
            <a:r>
              <a:rPr lang="en-US" dirty="0" smtClean="0"/>
              <a:t>Media cost dependencies</a:t>
            </a:r>
          </a:p>
          <a:p>
            <a:pPr lvl="1"/>
            <a:r>
              <a:rPr lang="en-US" dirty="0" smtClean="0"/>
              <a:t>Existing hardware, network size, labor costs</a:t>
            </a:r>
          </a:p>
          <a:p>
            <a:r>
              <a:rPr lang="en-US" dirty="0" smtClean="0"/>
              <a:t>Variables influencing final cost</a:t>
            </a:r>
          </a:p>
          <a:p>
            <a:pPr lvl="1"/>
            <a:r>
              <a:rPr lang="en-US" dirty="0" smtClean="0"/>
              <a:t>Installation cost</a:t>
            </a:r>
          </a:p>
          <a:p>
            <a:pPr lvl="1"/>
            <a:r>
              <a:rPr lang="en-US" dirty="0" smtClean="0"/>
              <a:t>New infrastructure cost versus reuse</a:t>
            </a:r>
          </a:p>
          <a:p>
            <a:pPr lvl="1"/>
            <a:r>
              <a:rPr lang="en-US" dirty="0" smtClean="0"/>
              <a:t>Maintenance and support costs</a:t>
            </a:r>
          </a:p>
          <a:p>
            <a:pPr lvl="1"/>
            <a:r>
              <a:rPr lang="en-US" dirty="0" smtClean="0"/>
              <a:t>Cost of lower transmission rate affecting productivity</a:t>
            </a:r>
          </a:p>
          <a:p>
            <a:pPr lvl="1"/>
            <a:r>
              <a:rPr lang="en-US" dirty="0" smtClean="0"/>
              <a:t>Cost of downtime</a:t>
            </a:r>
          </a:p>
          <a:p>
            <a:pPr lvl="1"/>
            <a:r>
              <a:rPr lang="en-US" dirty="0" smtClean="0"/>
              <a:t>Cost of obsolescence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CC52DA-2F44-4CE9-95B3-896FE4D9C54D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Noise Immunity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Noise distorts data signals</a:t>
            </a:r>
          </a:p>
          <a:p>
            <a:pPr lvl="1" eaLnBrk="1" hangingPunct="1"/>
            <a:r>
              <a:rPr lang="en-US" dirty="0" smtClean="0"/>
              <a:t>Distortion rate dependent upon transmission media</a:t>
            </a:r>
          </a:p>
          <a:p>
            <a:pPr eaLnBrk="1" hangingPunct="1"/>
            <a:r>
              <a:rPr lang="en-US" dirty="0" smtClean="0"/>
              <a:t>Fiber-optic: least susceptible to noise</a:t>
            </a:r>
          </a:p>
          <a:p>
            <a:pPr eaLnBrk="1" hangingPunct="1"/>
            <a:r>
              <a:rPr lang="en-US" dirty="0" smtClean="0"/>
              <a:t>Limit noise impact on network</a:t>
            </a:r>
          </a:p>
          <a:p>
            <a:pPr lvl="1" eaLnBrk="1" hangingPunct="1"/>
            <a:r>
              <a:rPr lang="en-US" dirty="0" smtClean="0"/>
              <a:t>Cable installation</a:t>
            </a:r>
          </a:p>
          <a:p>
            <a:pPr lvl="2" eaLnBrk="1" hangingPunct="1"/>
            <a:r>
              <a:rPr lang="en-US" dirty="0" smtClean="0"/>
              <a:t>Far away from powerful electromagnetic forces</a:t>
            </a:r>
          </a:p>
          <a:p>
            <a:pPr lvl="1" eaLnBrk="1" hangingPunct="1"/>
            <a:r>
              <a:rPr lang="en-US" dirty="0" smtClean="0"/>
              <a:t>Select media protecting signal from noise</a:t>
            </a:r>
          </a:p>
          <a:p>
            <a:pPr lvl="1" eaLnBrk="1" hangingPunct="1"/>
            <a:r>
              <a:rPr lang="en-US" dirty="0" smtClean="0"/>
              <a:t>Antinoise algorithms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50D036-9837-45D3-A617-96876D6403A4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and Scalability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specifications</a:t>
            </a:r>
          </a:p>
          <a:p>
            <a:pPr lvl="1" eaLnBrk="1" hangingPunct="1"/>
            <a:r>
              <a:rPr lang="en-US" dirty="0" smtClean="0"/>
              <a:t>Maximum nodes per segment</a:t>
            </a:r>
          </a:p>
          <a:p>
            <a:pPr lvl="1" eaLnBrk="1" hangingPunct="1"/>
            <a:r>
              <a:rPr lang="en-US" dirty="0" smtClean="0"/>
              <a:t>Maximum segment length</a:t>
            </a:r>
          </a:p>
          <a:p>
            <a:pPr lvl="1" eaLnBrk="1" hangingPunct="1"/>
            <a:r>
              <a:rPr lang="en-US" dirty="0" smtClean="0"/>
              <a:t>Maximum network length</a:t>
            </a:r>
          </a:p>
          <a:p>
            <a:pPr eaLnBrk="1" hangingPunct="1"/>
            <a:r>
              <a:rPr lang="en-US" dirty="0" smtClean="0"/>
              <a:t>Maximum nodes per segment dependency</a:t>
            </a:r>
          </a:p>
          <a:p>
            <a:pPr lvl="1" eaLnBrk="1" hangingPunct="1"/>
            <a:r>
              <a:rPr lang="en-US" dirty="0" smtClean="0"/>
              <a:t>Attenuation and latency</a:t>
            </a:r>
          </a:p>
          <a:p>
            <a:pPr eaLnBrk="1" hangingPunct="1"/>
            <a:r>
              <a:rPr lang="en-US" dirty="0" smtClean="0"/>
              <a:t>Maximum segment length dependency</a:t>
            </a:r>
          </a:p>
          <a:p>
            <a:pPr lvl="1" eaLnBrk="1" hangingPunct="1"/>
            <a:r>
              <a:rPr lang="en-US" dirty="0" smtClean="0"/>
              <a:t>Attenuation and latency plus segment type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CE7D9-8E5F-4CC4-B010-1BB2B43D5D84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Important data transmission characteristic</a:t>
            </a:r>
          </a:p>
          <a:p>
            <a:pPr lvl="1" eaLnBrk="1" hangingPunct="1"/>
            <a:r>
              <a:rPr lang="en-US" dirty="0" smtClean="0"/>
              <a:t>Signaling type: analog or digital</a:t>
            </a:r>
          </a:p>
          <a:p>
            <a:pPr eaLnBrk="1" hangingPunct="1"/>
            <a:r>
              <a:rPr lang="en-US" dirty="0" smtClean="0"/>
              <a:t>Volt</a:t>
            </a:r>
          </a:p>
          <a:p>
            <a:pPr lvl="1" eaLnBrk="1" hangingPunct="1"/>
            <a:r>
              <a:rPr lang="en-US" dirty="0" smtClean="0"/>
              <a:t>Electrical current pressure</a:t>
            </a:r>
          </a:p>
          <a:p>
            <a:pPr eaLnBrk="1" hangingPunct="1"/>
            <a:r>
              <a:rPr lang="en-US" dirty="0" smtClean="0"/>
              <a:t>Electrical signal strength</a:t>
            </a:r>
          </a:p>
          <a:p>
            <a:pPr lvl="1" eaLnBrk="1" hangingPunct="1"/>
            <a:r>
              <a:rPr lang="en-US" dirty="0" smtClean="0"/>
              <a:t>Directly proportional to voltage</a:t>
            </a:r>
          </a:p>
          <a:p>
            <a:pPr lvl="1" eaLnBrk="1" hangingPunct="1"/>
            <a:r>
              <a:rPr lang="en-US" dirty="0" smtClean="0"/>
              <a:t>Signal voltage</a:t>
            </a:r>
          </a:p>
          <a:p>
            <a:pPr eaLnBrk="1" hangingPunct="1"/>
            <a:r>
              <a:rPr lang="en-US" dirty="0" smtClean="0"/>
              <a:t>Signals</a:t>
            </a:r>
          </a:p>
          <a:p>
            <a:pPr lvl="1" eaLnBrk="1" hangingPunct="1"/>
            <a:r>
              <a:rPr lang="en-US" dirty="0" smtClean="0"/>
              <a:t>Current, light pulses, electromagnetic waves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98C20F-59B6-4B7F-BB66-71EC0098DABB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and Scalability (cont’d.)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Segment types</a:t>
            </a:r>
          </a:p>
          <a:p>
            <a:pPr lvl="1" eaLnBrk="1" hangingPunct="1"/>
            <a:r>
              <a:rPr lang="en-US" dirty="0" smtClean="0"/>
              <a:t>Populated: contains end nodes</a:t>
            </a:r>
          </a:p>
          <a:p>
            <a:pPr lvl="1" eaLnBrk="1" hangingPunct="1"/>
            <a:r>
              <a:rPr lang="en-US" dirty="0" smtClean="0"/>
              <a:t>Unpopulated: no end nodes</a:t>
            </a:r>
          </a:p>
          <a:p>
            <a:pPr lvl="2" eaLnBrk="1" hangingPunct="1"/>
            <a:r>
              <a:rPr lang="en-US" dirty="0" smtClean="0"/>
              <a:t>Also called link segment</a:t>
            </a:r>
          </a:p>
          <a:p>
            <a:pPr eaLnBrk="1" hangingPunct="1"/>
            <a:r>
              <a:rPr lang="en-US" dirty="0" smtClean="0"/>
              <a:t>Segment length limitation</a:t>
            </a:r>
          </a:p>
          <a:p>
            <a:pPr lvl="1" eaLnBrk="1" hangingPunct="1"/>
            <a:r>
              <a:rPr lang="en-US" dirty="0" smtClean="0"/>
              <a:t>After certain distance, signal loses strength</a:t>
            </a:r>
          </a:p>
          <a:p>
            <a:pPr lvl="2" eaLnBrk="1" hangingPunct="1"/>
            <a:r>
              <a:rPr lang="en-US" dirty="0" smtClean="0"/>
              <a:t>Cannot be accurately interpreted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E3788A-664D-417D-81C2-12F1B6F26787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Connectors and Media Converters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Connectors</a:t>
            </a:r>
          </a:p>
          <a:p>
            <a:pPr lvl="1" eaLnBrk="1" hangingPunct="1"/>
            <a:r>
              <a:rPr lang="en-US" dirty="0" smtClean="0"/>
              <a:t>Hardware connecting wire to network device</a:t>
            </a:r>
          </a:p>
          <a:p>
            <a:pPr lvl="1" eaLnBrk="1" hangingPunct="1"/>
            <a:r>
              <a:rPr lang="en-US" dirty="0" smtClean="0"/>
              <a:t>Specific to particular media type</a:t>
            </a:r>
          </a:p>
          <a:p>
            <a:pPr lvl="1" eaLnBrk="1" hangingPunct="1"/>
            <a:r>
              <a:rPr lang="en-US" dirty="0" smtClean="0"/>
              <a:t>Affect costs</a:t>
            </a:r>
          </a:p>
          <a:p>
            <a:pPr lvl="2" eaLnBrk="1" hangingPunct="1"/>
            <a:r>
              <a:rPr lang="en-US" dirty="0" smtClean="0"/>
              <a:t>Installing and maintaining network</a:t>
            </a:r>
          </a:p>
          <a:p>
            <a:pPr lvl="2" eaLnBrk="1" hangingPunct="1"/>
            <a:r>
              <a:rPr lang="en-US" dirty="0" smtClean="0"/>
              <a:t>Ease of adding new segments or nodes</a:t>
            </a:r>
          </a:p>
          <a:p>
            <a:pPr lvl="2" eaLnBrk="1" hangingPunct="1"/>
            <a:r>
              <a:rPr lang="en-US" dirty="0" smtClean="0"/>
              <a:t>Technical expertise required to maintain network</a:t>
            </a:r>
          </a:p>
          <a:p>
            <a:pPr eaLnBrk="1" hangingPunct="1"/>
            <a:r>
              <a:rPr lang="en-US" dirty="0" smtClean="0"/>
              <a:t>Media converter</a:t>
            </a:r>
          </a:p>
          <a:p>
            <a:pPr lvl="1" eaLnBrk="1" hangingPunct="1"/>
            <a:r>
              <a:rPr lang="en-US" dirty="0" smtClean="0"/>
              <a:t>Hardware enabling networks or segments running on different media to interconnect and exchange signals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E1B47C-A6CF-4DEA-BB41-2E8852C73229}" type="slidenum">
              <a:rPr lang="en-US"/>
              <a:pPr eaLnBrk="1" hangingPunct="1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599889"/>
            <a:ext cx="358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of Omnitron Systems Technology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39880" y="5279412"/>
            <a:ext cx="5624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3-15 Copper wire-to-fiber media converter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066800"/>
            <a:ext cx="22193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1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Coaxial Cable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Central metal core (often copper) surrounded by: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nsulator</a:t>
            </a:r>
          </a:p>
          <a:p>
            <a:pPr lvl="1" eaLnBrk="1" hangingPunct="1"/>
            <a:r>
              <a:rPr lang="en-US" dirty="0" smtClean="0"/>
              <a:t>Braided metal shielding (braiding or shield)</a:t>
            </a:r>
          </a:p>
          <a:p>
            <a:pPr lvl="1" eaLnBrk="1" hangingPunct="1"/>
            <a:r>
              <a:rPr lang="en-US" dirty="0" smtClean="0"/>
              <a:t>Outer cover (sheath or jacket)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C0EAC2-E41D-40FA-B47E-E661E445AE3A}" type="slidenum">
              <a:rPr lang="en-US"/>
              <a:pPr eaLnBrk="1" hangingPunct="1"/>
              <a:t>43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20" y="3581400"/>
            <a:ext cx="3698951" cy="262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9600" y="4327469"/>
            <a:ext cx="2576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3-16 Coaxial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" y="4666023"/>
            <a:ext cx="2551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Coaxial Cable (cont’d.)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noise resistance</a:t>
            </a:r>
          </a:p>
          <a:p>
            <a:r>
              <a:rPr lang="en-US" dirty="0" smtClean="0"/>
              <a:t>Advantage over twisted pair cabling</a:t>
            </a:r>
          </a:p>
          <a:p>
            <a:pPr lvl="1"/>
            <a:r>
              <a:rPr lang="en-US" dirty="0" smtClean="0"/>
              <a:t>Carry signals farther before amplifier required</a:t>
            </a:r>
          </a:p>
          <a:p>
            <a:r>
              <a:rPr lang="en-US" dirty="0" smtClean="0"/>
              <a:t>Disadvantage over twisted pair cabling</a:t>
            </a:r>
          </a:p>
          <a:p>
            <a:pPr lvl="1"/>
            <a:r>
              <a:rPr lang="en-US" dirty="0" smtClean="0"/>
              <a:t>More expensive</a:t>
            </a:r>
          </a:p>
          <a:p>
            <a:r>
              <a:rPr lang="en-US" dirty="0" smtClean="0"/>
              <a:t>Hundreds of specifications</a:t>
            </a:r>
          </a:p>
          <a:p>
            <a:pPr lvl="1"/>
            <a:r>
              <a:rPr lang="en-US" dirty="0" smtClean="0"/>
              <a:t>RG specification number</a:t>
            </a:r>
          </a:p>
          <a:p>
            <a:pPr lvl="1"/>
            <a:r>
              <a:rPr lang="en-US" dirty="0" smtClean="0"/>
              <a:t>Differences: shielding and conducting cores</a:t>
            </a:r>
          </a:p>
          <a:p>
            <a:pPr lvl="2"/>
            <a:r>
              <a:rPr lang="en-US" dirty="0" smtClean="0"/>
              <a:t>Transmission characteristics</a:t>
            </a:r>
          </a:p>
          <a:p>
            <a:pPr lvl="2"/>
            <a:endParaRPr lang="en-US" dirty="0" smtClean="0"/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6AF3B3-4338-4A83-9606-8C959472A42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182115" y="612616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dirty="0" smtClean="0"/>
              <a:t>RG: </a:t>
            </a:r>
            <a:r>
              <a:rPr lang="ja-JP" altLang="en-US" dirty="0" smtClean="0"/>
              <a:t>Radio </a:t>
            </a:r>
            <a:r>
              <a:rPr lang="ja-JP" altLang="en-US" dirty="0"/>
              <a:t>Guide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Coaxial Cable (cont’d.)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Conducting core</a:t>
            </a:r>
          </a:p>
          <a:p>
            <a:pPr lvl="1" eaLnBrk="1" hangingPunct="1"/>
            <a:r>
              <a:rPr lang="en-US" dirty="0" smtClean="0"/>
              <a:t>American Wire Gauge (AWG) size</a:t>
            </a:r>
          </a:p>
          <a:p>
            <a:pPr lvl="1" eaLnBrk="1" hangingPunct="1"/>
            <a:r>
              <a:rPr lang="en-US" dirty="0"/>
              <a:t>L</a:t>
            </a:r>
            <a:r>
              <a:rPr lang="en-US" dirty="0" smtClean="0"/>
              <a:t>arger AWG size, smaller wire diameter</a:t>
            </a:r>
          </a:p>
          <a:p>
            <a:pPr eaLnBrk="1" hangingPunct="1"/>
            <a:r>
              <a:rPr lang="en-US" dirty="0" smtClean="0"/>
              <a:t>Data networks usage</a:t>
            </a:r>
          </a:p>
          <a:p>
            <a:pPr lvl="1" eaLnBrk="1" hangingPunct="1"/>
            <a:r>
              <a:rPr lang="en-US" dirty="0" smtClean="0"/>
              <a:t>RG-6</a:t>
            </a:r>
          </a:p>
          <a:p>
            <a:pPr lvl="1" eaLnBrk="1" hangingPunct="1"/>
            <a:r>
              <a:rPr lang="en-US" dirty="0" smtClean="0"/>
              <a:t>RG-8</a:t>
            </a:r>
          </a:p>
          <a:p>
            <a:pPr lvl="1" eaLnBrk="1" hangingPunct="1"/>
            <a:r>
              <a:rPr lang="en-US" dirty="0" smtClean="0"/>
              <a:t>RG-58</a:t>
            </a:r>
          </a:p>
          <a:p>
            <a:pPr lvl="1" eaLnBrk="1" hangingPunct="1"/>
            <a:r>
              <a:rPr lang="en-US" dirty="0" smtClean="0"/>
              <a:t>RG-59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E04657-B495-4C80-8B30-5BDA08A6A354}" type="slidenum">
              <a:rPr lang="en-US"/>
              <a:pPr eaLnBrk="1" hangingPunct="1"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4971534"/>
            <a:ext cx="307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of MCM Electronics, Inc.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4648200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3-17 F-Type connector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9" y="1371600"/>
            <a:ext cx="4439956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43873" y="4961354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© Igor Smichkov/Shutterstock.com</a:t>
            </a:r>
            <a:endParaRPr lang="en-US" sz="1400" i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07253" y="4648200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3-18 BNC connector</a:t>
            </a:r>
            <a:endParaRPr 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02789"/>
            <a:ext cx="3032473" cy="384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5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Twisted Pair Cable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Color-coded insulated copper wire pairs</a:t>
            </a:r>
          </a:p>
          <a:p>
            <a:pPr lvl="1" eaLnBrk="1" hangingPunct="1"/>
            <a:r>
              <a:rPr lang="en-US" dirty="0" smtClean="0"/>
              <a:t>0.4 to 0.8 mm diameter</a:t>
            </a:r>
          </a:p>
          <a:p>
            <a:pPr lvl="1" eaLnBrk="1" hangingPunct="1"/>
            <a:r>
              <a:rPr lang="en-US" dirty="0" smtClean="0"/>
              <a:t>Encased in a plastic sheath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3037E0-9F9D-4098-898A-53C5417F2B0A}" type="slidenum">
              <a:rPr lang="en-US"/>
              <a:pPr eaLnBrk="1" hangingPunct="1"/>
              <a:t>47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38" y="3059716"/>
            <a:ext cx="2762986" cy="31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0400" y="4626385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31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3-19 Twisted pair cable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Twisted Pair Cable (cont’d.)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wire pair twists per foot</a:t>
            </a:r>
          </a:p>
          <a:p>
            <a:pPr lvl="1" eaLnBrk="1" hangingPunct="1"/>
            <a:r>
              <a:rPr lang="en-US" dirty="0" smtClean="0"/>
              <a:t>More resistance to cross talk</a:t>
            </a:r>
          </a:p>
          <a:p>
            <a:pPr lvl="1" eaLnBrk="1" hangingPunct="1"/>
            <a:r>
              <a:rPr lang="en-US" dirty="0" smtClean="0"/>
              <a:t>Higher-quality</a:t>
            </a:r>
          </a:p>
          <a:p>
            <a:pPr lvl="1" eaLnBrk="1" hangingPunct="1"/>
            <a:r>
              <a:rPr lang="en-US" dirty="0" smtClean="0"/>
              <a:t>More expensive</a:t>
            </a:r>
          </a:p>
          <a:p>
            <a:pPr eaLnBrk="1" hangingPunct="1"/>
            <a:r>
              <a:rPr lang="en-US" dirty="0" smtClean="0"/>
              <a:t>Twist ratio</a:t>
            </a:r>
          </a:p>
          <a:p>
            <a:pPr lvl="1" eaLnBrk="1" hangingPunct="1"/>
            <a:r>
              <a:rPr lang="en-US" dirty="0" smtClean="0"/>
              <a:t>Twists per meter or foot</a:t>
            </a:r>
          </a:p>
          <a:p>
            <a:pPr eaLnBrk="1" hangingPunct="1"/>
            <a:r>
              <a:rPr lang="en-US" dirty="0" smtClean="0"/>
              <a:t>High twist ratio</a:t>
            </a:r>
          </a:p>
          <a:p>
            <a:pPr lvl="1" eaLnBrk="1" hangingPunct="1"/>
            <a:r>
              <a:rPr lang="en-US" dirty="0" smtClean="0"/>
              <a:t>Greater attenuation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498C52-9C97-48B1-9859-FF3E64261670}" type="slidenum">
              <a:rPr lang="en-US"/>
              <a:pPr eaLnBrk="1" hangingPunct="1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Twisted Pair Cable (cont’d.)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Hundreds of different designs</a:t>
            </a:r>
          </a:p>
          <a:p>
            <a:pPr lvl="1" eaLnBrk="1" hangingPunct="1"/>
            <a:r>
              <a:rPr lang="en-US" dirty="0" smtClean="0"/>
              <a:t>Twist ratio, number of wire pairs, copper grade, shielding type, shielding materials</a:t>
            </a:r>
          </a:p>
          <a:p>
            <a:pPr lvl="1" eaLnBrk="1" hangingPunct="1"/>
            <a:r>
              <a:rPr lang="en-US" dirty="0" smtClean="0"/>
              <a:t>1 to 4200 wire pairs possible</a:t>
            </a:r>
          </a:p>
          <a:p>
            <a:pPr eaLnBrk="1" hangingPunct="1"/>
            <a:r>
              <a:rPr lang="en-US" dirty="0" smtClean="0"/>
              <a:t>Wiring standard specification</a:t>
            </a:r>
          </a:p>
          <a:p>
            <a:pPr lvl="1" eaLnBrk="1" hangingPunct="1"/>
            <a:r>
              <a:rPr lang="en-US" dirty="0" smtClean="0"/>
              <a:t>TIA/EIA 568</a:t>
            </a:r>
          </a:p>
          <a:p>
            <a:pPr eaLnBrk="1" hangingPunct="1"/>
            <a:r>
              <a:rPr lang="en-US" dirty="0" smtClean="0"/>
              <a:t>Most common twisted pair types</a:t>
            </a:r>
          </a:p>
          <a:p>
            <a:pPr lvl="1" eaLnBrk="1" hangingPunct="1"/>
            <a:r>
              <a:rPr lang="en-US" dirty="0" smtClean="0"/>
              <a:t>Category (cat) 3, 5, 5e, 6, 6a, 7</a:t>
            </a:r>
          </a:p>
          <a:p>
            <a:pPr lvl="1" eaLnBrk="1" hangingPunct="1"/>
            <a:r>
              <a:rPr lang="en-US" dirty="0" smtClean="0"/>
              <a:t>CAT 5 or higher used in modern LANs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6437B8-6B84-435A-BEAD-0056774CF4AE}" type="slidenum">
              <a:rPr lang="en-US"/>
              <a:pPr eaLnBrk="1" hangingPunct="1"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 (cont’d.)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Analog data signals</a:t>
            </a:r>
          </a:p>
          <a:p>
            <a:pPr lvl="1" eaLnBrk="1" hangingPunct="1"/>
            <a:r>
              <a:rPr lang="en-US" dirty="0"/>
              <a:t>Voltage varies continuously</a:t>
            </a:r>
          </a:p>
          <a:p>
            <a:pPr eaLnBrk="1" hangingPunct="1"/>
            <a:r>
              <a:rPr lang="en-US" dirty="0" smtClean="0"/>
              <a:t>Fundamental properties of analog signals</a:t>
            </a:r>
            <a:endParaRPr lang="en-US" dirty="0"/>
          </a:p>
          <a:p>
            <a:pPr lvl="1" eaLnBrk="1" hangingPunct="1"/>
            <a:r>
              <a:rPr lang="en-US" dirty="0" smtClean="0"/>
              <a:t>Amplitude</a:t>
            </a:r>
          </a:p>
          <a:p>
            <a:pPr lvl="2" eaLnBrk="1" hangingPunct="1"/>
            <a:r>
              <a:rPr lang="en-US" dirty="0" smtClean="0"/>
              <a:t>Measure of strength at given point in time</a:t>
            </a:r>
          </a:p>
          <a:p>
            <a:pPr lvl="1" eaLnBrk="1" hangingPunct="1"/>
            <a:r>
              <a:rPr lang="en-US" dirty="0" smtClean="0"/>
              <a:t>Frequency</a:t>
            </a:r>
          </a:p>
          <a:p>
            <a:pPr lvl="2" eaLnBrk="1" hangingPunct="1"/>
            <a:r>
              <a:rPr lang="en-US" dirty="0" smtClean="0"/>
              <a:t>Number of times amplitude cycles over fixed time</a:t>
            </a:r>
          </a:p>
          <a:p>
            <a:pPr lvl="1" eaLnBrk="1" hangingPunct="1"/>
            <a:r>
              <a:rPr lang="en-US" dirty="0" smtClean="0"/>
              <a:t>Wavelength</a:t>
            </a:r>
          </a:p>
          <a:p>
            <a:pPr lvl="2" eaLnBrk="1" hangingPunct="1"/>
            <a:r>
              <a:rPr lang="en-US" dirty="0" smtClean="0"/>
              <a:t>Distance between one peak and the next</a:t>
            </a:r>
          </a:p>
          <a:p>
            <a:pPr lvl="1" eaLnBrk="1" hangingPunct="1"/>
            <a:r>
              <a:rPr lang="en-US" dirty="0" smtClean="0"/>
              <a:t>Phase</a:t>
            </a:r>
          </a:p>
          <a:p>
            <a:pPr lvl="2" eaLnBrk="1" hangingPunct="1"/>
            <a:r>
              <a:rPr lang="en-US" dirty="0" smtClean="0"/>
              <a:t>Progress of wave over time compared to a fixed point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98C20F-59B6-4B7F-BB66-71EC0098DABB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Twisted Pair Cable (cont’d.)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Relatively inexpensive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1" eaLnBrk="1" hangingPunct="1"/>
            <a:r>
              <a:rPr lang="en-US" dirty="0" smtClean="0"/>
              <a:t>Easy installation</a:t>
            </a:r>
          </a:p>
          <a:p>
            <a:pPr lvl="1" eaLnBrk="1" hangingPunct="1"/>
            <a:r>
              <a:rPr lang="en-US" dirty="0" smtClean="0"/>
              <a:t>Spans significant distance before requiring repeater</a:t>
            </a:r>
          </a:p>
          <a:p>
            <a:pPr lvl="1" eaLnBrk="1" hangingPunct="1"/>
            <a:r>
              <a:rPr lang="en-US" dirty="0" smtClean="0"/>
              <a:t>Accommodates several different topologies</a:t>
            </a:r>
          </a:p>
          <a:p>
            <a:pPr eaLnBrk="1" hangingPunct="1"/>
            <a:r>
              <a:rPr lang="en-US" dirty="0" smtClean="0"/>
              <a:t>Two categories</a:t>
            </a:r>
          </a:p>
          <a:p>
            <a:pPr lvl="1" eaLnBrk="1" hangingPunct="1"/>
            <a:r>
              <a:rPr lang="en-US" dirty="0" smtClean="0"/>
              <a:t>Shielded twisted pair (STP)</a:t>
            </a:r>
          </a:p>
          <a:p>
            <a:pPr lvl="1" eaLnBrk="1" hangingPunct="1"/>
            <a:r>
              <a:rPr lang="en-US" dirty="0"/>
              <a:t>U</a:t>
            </a:r>
            <a:r>
              <a:rPr lang="en-US" dirty="0" smtClean="0"/>
              <a:t>nshielded twisted pair (UTP)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7892D2-6D4D-4603-B252-8693055C0F5C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STP (Shielded Twisted Pair)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Individually insulated</a:t>
            </a:r>
          </a:p>
          <a:p>
            <a:pPr eaLnBrk="1" hangingPunct="1"/>
            <a:r>
              <a:rPr lang="en-US" dirty="0" smtClean="0"/>
              <a:t>Surrounded by metallic substance shielding (foil)</a:t>
            </a:r>
          </a:p>
          <a:p>
            <a:pPr lvl="1" eaLnBrk="1" hangingPunct="1"/>
            <a:r>
              <a:rPr lang="en-US" dirty="0" smtClean="0"/>
              <a:t>Barrier to external electromagnetic forces</a:t>
            </a:r>
          </a:p>
          <a:p>
            <a:pPr lvl="1" eaLnBrk="1" hangingPunct="1"/>
            <a:r>
              <a:rPr lang="en-US" dirty="0" smtClean="0"/>
              <a:t>Contains electrical energy of signals inside</a:t>
            </a:r>
          </a:p>
          <a:p>
            <a:pPr lvl="1" eaLnBrk="1" hangingPunct="1"/>
            <a:r>
              <a:rPr lang="en-US" dirty="0" smtClean="0"/>
              <a:t>May be grounded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B3EE3B-B0F1-43A8-B781-E8BFC7902B6C}" type="slidenum">
              <a:rPr lang="en-US"/>
              <a:pPr eaLnBrk="1" hangingPunct="1"/>
              <a:t>51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199"/>
            <a:ext cx="5238750" cy="232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1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3-20 STP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400" y="4626385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UTP (Unshielded Twisted Pair)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or more insulated wire pairs</a:t>
            </a:r>
          </a:p>
          <a:p>
            <a:pPr lvl="1" eaLnBrk="1" hangingPunct="1"/>
            <a:r>
              <a:rPr lang="en-US" dirty="0" smtClean="0"/>
              <a:t>Encased in plastic sheath</a:t>
            </a:r>
          </a:p>
          <a:p>
            <a:pPr lvl="1" eaLnBrk="1" hangingPunct="1"/>
            <a:r>
              <a:rPr lang="en-US" dirty="0" smtClean="0"/>
              <a:t>No additional shielding</a:t>
            </a:r>
          </a:p>
          <a:p>
            <a:pPr lvl="2" eaLnBrk="1" hangingPunct="1"/>
            <a:r>
              <a:rPr lang="en-US" dirty="0" smtClean="0"/>
              <a:t>Less expensive, less noise resistance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A3625B-6F7B-43CC-99F9-C4F561959240}" type="slidenum">
              <a:rPr lang="en-US"/>
              <a:pPr eaLnBrk="1" hangingPunct="1"/>
              <a:t>52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617270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668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3-21 </a:t>
            </a:r>
            <a:r>
              <a:rPr lang="en-US" sz="1600" dirty="0"/>
              <a:t>U</a:t>
            </a:r>
            <a:r>
              <a:rPr lang="en-US" sz="1600" dirty="0" smtClean="0"/>
              <a:t>TP cable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32736"/>
            <a:ext cx="2351244" cy="271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STP and UTP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STP and UTP can transmit the same rates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STP and UTP vary</a:t>
            </a:r>
          </a:p>
          <a:p>
            <a:r>
              <a:rPr lang="en-US" dirty="0" smtClean="0"/>
              <a:t>Connector</a:t>
            </a:r>
          </a:p>
          <a:p>
            <a:pPr lvl="1"/>
            <a:r>
              <a:rPr lang="en-US" dirty="0" smtClean="0"/>
              <a:t>STP and UTP use Registered Jack 45</a:t>
            </a:r>
          </a:p>
          <a:p>
            <a:pPr lvl="1"/>
            <a:r>
              <a:rPr lang="en-US" dirty="0" smtClean="0"/>
              <a:t>Telephone connections use Registered Jack 11</a:t>
            </a:r>
          </a:p>
          <a:p>
            <a:pPr lvl="1"/>
            <a:endParaRPr lang="en-US" dirty="0" smtClean="0"/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410EBA-D433-4B56-942D-023616F2A805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Comparing STP and UTP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STP more noise resistant</a:t>
            </a:r>
          </a:p>
          <a:p>
            <a:pPr eaLnBrk="1" hangingPunct="1"/>
            <a:r>
              <a:rPr lang="en-US" dirty="0"/>
              <a:t>Size and scalability</a:t>
            </a:r>
          </a:p>
          <a:p>
            <a:pPr lvl="1" eaLnBrk="1" hangingPunct="1"/>
            <a:r>
              <a:rPr lang="en-US" dirty="0"/>
              <a:t>Maximum segment length for both: 100 </a:t>
            </a:r>
            <a:r>
              <a:rPr lang="en-US" dirty="0" smtClean="0"/>
              <a:t>meters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10EBA-D433-4B56-942D-023616F2A805}" type="slidenum">
              <a:rPr lang="en-US"/>
              <a:pPr eaLnBrk="1" hangingPunct="1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Terminating Twisted Pair Cable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Patch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Relatively short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Connectors at both ends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Proper cable termination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Basic requirement for two nodes to communicate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Poor terminations: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Lead to loss or noise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TIA/EIA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TIA/EIA 568A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TIA/EIA 568B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E90073-BB68-4DE7-BA12-9C7487D2DC5C}" type="slidenum">
              <a:rPr lang="en-US"/>
              <a:pPr eaLnBrk="1" hangingPunct="1"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10EBA-D433-4B56-942D-023616F2A805}" type="slidenum">
              <a:rPr lang="en-US"/>
              <a:pPr eaLnBrk="1" hangingPunct="1"/>
              <a:t>56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5706384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2000" y="5133011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3-24 TIA/EIA 568A standard terminations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8787"/>
            <a:ext cx="3810000" cy="428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14900" y="5717786"/>
            <a:ext cx="297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14900" y="5133010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3-25 TIA/EIA 568B standard terminations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92" y="609600"/>
            <a:ext cx="3984308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8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Twisted Pair </a:t>
            </a:r>
            <a:r>
              <a:rPr lang="en-US" dirty="0" smtClean="0"/>
              <a:t>Cable (cont’d.)</a:t>
            </a:r>
            <a:endParaRPr lang="en-US" dirty="0"/>
          </a:p>
        </p:txBody>
      </p:sp>
      <p:sp>
        <p:nvSpPr>
          <p:cNvPr id="61442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Straight-through cable</a:t>
            </a:r>
          </a:p>
          <a:p>
            <a:pPr lvl="1" eaLnBrk="1" hangingPunct="1"/>
            <a:r>
              <a:rPr lang="en-US" dirty="0" smtClean="0"/>
              <a:t>Terminate RJ-45 plugs at both ends identically</a:t>
            </a:r>
          </a:p>
          <a:p>
            <a:pPr eaLnBrk="1" hangingPunct="1"/>
            <a:r>
              <a:rPr lang="en-US" dirty="0" smtClean="0"/>
              <a:t>Crossover cable</a:t>
            </a:r>
          </a:p>
          <a:p>
            <a:pPr lvl="1" eaLnBrk="1" hangingPunct="1"/>
            <a:r>
              <a:rPr lang="en-US" dirty="0" smtClean="0"/>
              <a:t>Transmit and receive wires on one end reversed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215D47-E013-4A00-8A97-88C1ABFC45EE}" type="slidenum">
              <a:rPr lang="en-US"/>
              <a:pPr eaLnBrk="1" hangingPunct="1"/>
              <a:t>57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530600"/>
            <a:ext cx="5295900" cy="249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27050" y="4314809"/>
            <a:ext cx="3054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3-26 RJ-45 terminations on a crossover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050" y="4901890"/>
            <a:ext cx="274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Terminating Twisted Pair Cable (cont’d.)</a:t>
            </a:r>
          </a:p>
        </p:txBody>
      </p:sp>
      <p:sp>
        <p:nvSpPr>
          <p:cNvPr id="62469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Termination tools</a:t>
            </a:r>
          </a:p>
          <a:p>
            <a:pPr lvl="1" eaLnBrk="1" hangingPunct="1"/>
            <a:r>
              <a:rPr lang="en-US" dirty="0" smtClean="0"/>
              <a:t>Wire cutter</a:t>
            </a:r>
          </a:p>
          <a:p>
            <a:pPr lvl="1" eaLnBrk="1" hangingPunct="1"/>
            <a:r>
              <a:rPr lang="en-US" dirty="0" smtClean="0"/>
              <a:t>Wire stripper</a:t>
            </a:r>
          </a:p>
          <a:p>
            <a:pPr lvl="1" eaLnBrk="1" hangingPunct="1"/>
            <a:r>
              <a:rPr lang="en-US" dirty="0" smtClean="0"/>
              <a:t>Crimping tool</a:t>
            </a:r>
          </a:p>
          <a:p>
            <a:pPr eaLnBrk="1" hangingPunct="1"/>
            <a:r>
              <a:rPr lang="en-US" dirty="0"/>
              <a:t>After making </a:t>
            </a:r>
            <a:r>
              <a:rPr lang="en-US" dirty="0" smtClean="0"/>
              <a:t>cables:</a:t>
            </a:r>
            <a:endParaRPr lang="en-US" dirty="0"/>
          </a:p>
          <a:p>
            <a:pPr lvl="1" eaLnBrk="1" hangingPunct="1"/>
            <a:r>
              <a:rPr lang="en-US" dirty="0"/>
              <a:t>Verify data transmit and </a:t>
            </a:r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FF5C4-D52D-431D-938D-339B1A0E0E78}" type="slidenum">
              <a:rPr lang="en-US"/>
              <a:pPr eaLnBrk="1" hangingPunct="1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Fiber-Optic Cable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or more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Pulsing light sent from laser or light-emitting diode (LED)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fiber to bend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076F17-A4E8-4A2A-9093-A636E79BB3E1}" type="slidenum">
              <a:rPr lang="en-US"/>
              <a:pPr eaLnBrk="1" hangingPunct="1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 An example of an analog signal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8" y="560070"/>
            <a:ext cx="6776032" cy="477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7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Fiber-Optic Cable (cont’d.)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Plastic buffer outside cladding</a:t>
            </a:r>
          </a:p>
          <a:p>
            <a:pPr lvl="1" eaLnBrk="1" hangingPunct="1"/>
            <a:r>
              <a:rPr lang="en-US" dirty="0" smtClean="0"/>
              <a:t>Protects cladding and core</a:t>
            </a:r>
          </a:p>
          <a:p>
            <a:pPr lvl="1" eaLnBrk="1" hangingPunct="1"/>
            <a:r>
              <a:rPr lang="en-US" dirty="0" smtClean="0"/>
              <a:t>Opaque to absorb escaping light</a:t>
            </a:r>
          </a:p>
          <a:p>
            <a:pPr lvl="1" eaLnBrk="1" hangingPunct="1"/>
            <a:r>
              <a:rPr lang="en-US" dirty="0" smtClean="0"/>
              <a:t>Surrounded by Kevlar </a:t>
            </a:r>
            <a:r>
              <a:rPr lang="en-US" dirty="0"/>
              <a:t>(polymeric fiber) </a:t>
            </a:r>
            <a:r>
              <a:rPr lang="en-US" dirty="0" smtClean="0"/>
              <a:t>strands</a:t>
            </a:r>
          </a:p>
          <a:p>
            <a:pPr eaLnBrk="1" hangingPunct="1"/>
            <a:r>
              <a:rPr lang="en-US" dirty="0" smtClean="0"/>
              <a:t>Plastic sheath covers Kevlar strands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614452-BEC5-4573-8B5A-8C87A5066BA1}" type="slidenum">
              <a:rPr lang="en-US"/>
              <a:pPr eaLnBrk="1" hangingPunct="1"/>
              <a:t>60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962400"/>
            <a:ext cx="62484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57525" y="5648325"/>
            <a:ext cx="3054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3-30 A fiber-optic cable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57525" y="5892313"/>
            <a:ext cx="534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of Optical Cable Corporation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(cont’d.)</a:t>
            </a:r>
          </a:p>
        </p:txBody>
      </p:sp>
      <p:sp>
        <p:nvSpPr>
          <p:cNvPr id="6656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varieties</a:t>
            </a:r>
          </a:p>
          <a:p>
            <a:pPr lvl="1" eaLnBrk="1" hangingPunct="1"/>
            <a:r>
              <a:rPr lang="en-US" dirty="0" smtClean="0"/>
              <a:t>Based on intended use and manufacturer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FDBBF3-0B87-415B-8CCF-ECDAB9F73DDB}" type="slidenum">
              <a:rPr lang="en-US"/>
              <a:pPr eaLnBrk="1" hangingPunct="1"/>
              <a:t>61</a:t>
            </a:fld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3600" y="5105400"/>
            <a:ext cx="40417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3-31 Zipcord fiber-optic patch cable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120900" y="5443954"/>
            <a:ext cx="625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381875" cy="185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over copper cabling</a:t>
            </a:r>
          </a:p>
          <a:p>
            <a:pPr lvl="1"/>
            <a:r>
              <a:rPr lang="en-US" dirty="0" smtClean="0"/>
              <a:t>Extremely high throughput</a:t>
            </a:r>
          </a:p>
          <a:p>
            <a:pPr lvl="1"/>
            <a:r>
              <a:rPr lang="en-US" dirty="0" smtClean="0"/>
              <a:t>Very high noise resistance</a:t>
            </a:r>
          </a:p>
          <a:p>
            <a:pPr lvl="1"/>
            <a:r>
              <a:rPr lang="en-US" dirty="0" smtClean="0"/>
              <a:t>Excellent security</a:t>
            </a:r>
          </a:p>
          <a:p>
            <a:pPr lvl="1"/>
            <a:r>
              <a:rPr lang="en-US" dirty="0" smtClean="0"/>
              <a:t>Able to carry signals for longer distances</a:t>
            </a:r>
          </a:p>
          <a:p>
            <a:pPr lvl="1"/>
            <a:r>
              <a:rPr lang="en-US" dirty="0" smtClean="0"/>
              <a:t>Industry standard for high-speed networking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More expensive than twisted pair cable</a:t>
            </a:r>
          </a:p>
          <a:p>
            <a:pPr lvl="1"/>
            <a:r>
              <a:rPr lang="en-US" dirty="0" smtClean="0"/>
              <a:t>Requires special equipment to splice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SMF (Single-Mode Fiber)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Consists of narrow core (8-10 microns in diameter)</a:t>
            </a:r>
          </a:p>
          <a:p>
            <a:pPr lvl="1" eaLnBrk="1" hangingPunct="1"/>
            <a:r>
              <a:rPr lang="en-US" dirty="0" smtClean="0"/>
              <a:t>Laser-generated light travels over one path</a:t>
            </a:r>
          </a:p>
          <a:p>
            <a:pPr lvl="2" eaLnBrk="1" hangingPunct="1"/>
            <a:r>
              <a:rPr lang="en-US" dirty="0" smtClean="0"/>
              <a:t>Little reflection</a:t>
            </a:r>
          </a:p>
          <a:p>
            <a:pPr lvl="1" eaLnBrk="1" hangingPunct="1"/>
            <a:r>
              <a:rPr lang="en-US" dirty="0" smtClean="0"/>
              <a:t>Light does not disperse as signal travels</a:t>
            </a:r>
          </a:p>
          <a:p>
            <a:pPr eaLnBrk="1" hangingPunct="1"/>
            <a:r>
              <a:rPr lang="en-US" dirty="0" smtClean="0"/>
              <a:t>Can carry signals many miles:</a:t>
            </a:r>
          </a:p>
          <a:p>
            <a:pPr lvl="1" eaLnBrk="1" hangingPunct="1"/>
            <a:r>
              <a:rPr lang="en-US" dirty="0" smtClean="0"/>
              <a:t>Before repeating required</a:t>
            </a:r>
          </a:p>
          <a:p>
            <a:pPr eaLnBrk="1" hangingPunct="1"/>
            <a:r>
              <a:rPr lang="en-US" dirty="0" smtClean="0"/>
              <a:t>Rarely used for shorter connections</a:t>
            </a:r>
          </a:p>
          <a:p>
            <a:pPr lvl="1" eaLnBrk="1" hangingPunct="1"/>
            <a:r>
              <a:rPr lang="en-US" dirty="0" smtClean="0"/>
              <a:t>Due to cost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56A8B8-484B-45CF-AB21-85DA27EEE924}" type="slidenum">
              <a:rPr lang="en-US"/>
              <a:pPr eaLnBrk="1" hangingPunct="1"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MMF (Multimode Fiber)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Contains core with larger diameter than single-mode fiber</a:t>
            </a:r>
          </a:p>
          <a:p>
            <a:pPr lvl="1" eaLnBrk="1" hangingPunct="1"/>
            <a:r>
              <a:rPr lang="en-US" dirty="0" smtClean="0"/>
              <a:t>Common sizes: 50 or 62.5 microns</a:t>
            </a:r>
          </a:p>
          <a:p>
            <a:pPr eaLnBrk="1" hangingPunct="1"/>
            <a:r>
              <a:rPr lang="en-US" dirty="0" smtClean="0"/>
              <a:t>Laser or LED generated light pulses travel at different angles</a:t>
            </a:r>
          </a:p>
          <a:p>
            <a:pPr eaLnBrk="1" hangingPunct="1"/>
            <a:r>
              <a:rPr lang="en-US" dirty="0" smtClean="0"/>
              <a:t>Greater attenuation than single-mode fiber</a:t>
            </a:r>
          </a:p>
          <a:p>
            <a:pPr eaLnBrk="1" hangingPunct="1"/>
            <a:r>
              <a:rPr lang="en-US" dirty="0" smtClean="0"/>
              <a:t>Common uses</a:t>
            </a:r>
          </a:p>
          <a:p>
            <a:pPr lvl="1" eaLnBrk="1" hangingPunct="1"/>
            <a:r>
              <a:rPr lang="en-US" dirty="0" smtClean="0"/>
              <a:t>Cables connecting router to a switch</a:t>
            </a:r>
          </a:p>
          <a:p>
            <a:pPr lvl="1" eaLnBrk="1" hangingPunct="1"/>
            <a:r>
              <a:rPr lang="en-US" dirty="0" smtClean="0"/>
              <a:t>Cables connecting server on network backbone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A505FA-1A4F-466C-9A43-E846808CF3D2}" type="slidenum">
              <a:rPr lang="en-US"/>
              <a:pPr eaLnBrk="1" hangingPunct="1"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to connect multimode fiber networks to single-mode fiber networks</a:t>
            </a:r>
          </a:p>
          <a:p>
            <a:pPr lvl="1"/>
            <a:r>
              <a:rPr lang="en-US" dirty="0" smtClean="0"/>
              <a:t>Also fiber- and copper-based parts of a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21897"/>
            <a:ext cx="1984698" cy="340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4026" y="4038601"/>
            <a:ext cx="36607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3-38 Single-mode to multimode converter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1326" y="4623377"/>
            <a:ext cx="352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Omnitron Systems Technology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42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transmission style</a:t>
            </a:r>
          </a:p>
          <a:p>
            <a:pPr lvl="1"/>
            <a:r>
              <a:rPr lang="en-US" dirty="0" smtClean="0"/>
              <a:t>Pulses issued sequentially, not simultaneously</a:t>
            </a:r>
          </a:p>
          <a:p>
            <a:r>
              <a:rPr lang="en-US" dirty="0" smtClean="0"/>
              <a:t>Serial transmission method</a:t>
            </a:r>
          </a:p>
          <a:p>
            <a:pPr lvl="1"/>
            <a:r>
              <a:rPr lang="en-US" dirty="0" smtClean="0"/>
              <a:t>RS-232</a:t>
            </a:r>
          </a:p>
          <a:p>
            <a:pPr lvl="2"/>
            <a:r>
              <a:rPr lang="en-US" dirty="0" smtClean="0"/>
              <a:t>Uses DB-9, DB-25, and RJ-45 connectors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Cable plant</a:t>
            </a:r>
          </a:p>
          <a:p>
            <a:pPr lvl="1"/>
            <a:r>
              <a:rPr lang="en-US" dirty="0" smtClean="0"/>
              <a:t>Hardware that makes up the enterprise cabling system</a:t>
            </a:r>
          </a:p>
          <a:p>
            <a:r>
              <a:rPr lang="en-US" dirty="0" smtClean="0"/>
              <a:t>Cabling standard</a:t>
            </a:r>
          </a:p>
          <a:p>
            <a:pPr lvl="1"/>
            <a:r>
              <a:rPr lang="en-US" dirty="0" smtClean="0"/>
              <a:t>TIA/EIA’s joint 568 Commercial Building Wiring Standard</a:t>
            </a:r>
          </a:p>
          <a:p>
            <a:pPr lvl="2"/>
            <a:r>
              <a:rPr lang="en-US" dirty="0" smtClean="0"/>
              <a:t>Also known as structured cabling</a:t>
            </a:r>
          </a:p>
          <a:p>
            <a:pPr lvl="2"/>
            <a:r>
              <a:rPr lang="en-US" dirty="0" smtClean="0"/>
              <a:t>Based on hierarchical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534400" cy="416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33600" y="5528846"/>
            <a:ext cx="55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3-42 TIA/EIA structured cabling in an enterprise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120900" y="5867400"/>
            <a:ext cx="625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749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Structured Cabling (cont’d.)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Components</a:t>
            </a:r>
          </a:p>
          <a:p>
            <a:pPr lvl="1" eaLnBrk="1" hangingPunct="1"/>
            <a:r>
              <a:rPr lang="en-US" dirty="0" smtClean="0"/>
              <a:t>Entrance facilities</a:t>
            </a:r>
          </a:p>
          <a:p>
            <a:pPr lvl="1" eaLnBrk="1" hangingPunct="1"/>
            <a:r>
              <a:rPr lang="en-US" dirty="0" smtClean="0"/>
              <a:t>MDF (main distribution frame)</a:t>
            </a:r>
          </a:p>
          <a:p>
            <a:pPr lvl="1" eaLnBrk="1" hangingPunct="1"/>
            <a:r>
              <a:rPr lang="en-US" dirty="0" smtClean="0"/>
              <a:t>Cross-connect facilities</a:t>
            </a:r>
          </a:p>
          <a:p>
            <a:pPr lvl="1" eaLnBrk="1" hangingPunct="1"/>
            <a:r>
              <a:rPr lang="en-US" dirty="0" smtClean="0"/>
              <a:t>IDF (intermediate distribution frame)</a:t>
            </a:r>
          </a:p>
          <a:p>
            <a:pPr lvl="1" eaLnBrk="1" hangingPunct="1"/>
            <a:r>
              <a:rPr lang="en-US" dirty="0" smtClean="0"/>
              <a:t>Backbone wiring</a:t>
            </a:r>
          </a:p>
          <a:p>
            <a:pPr lvl="1" eaLnBrk="1" hangingPunct="1"/>
            <a:r>
              <a:rPr lang="en-US" dirty="0" smtClean="0"/>
              <a:t>Telecommunications closet</a:t>
            </a:r>
          </a:p>
          <a:p>
            <a:pPr lvl="1" eaLnBrk="1" hangingPunct="1"/>
            <a:r>
              <a:rPr lang="en-US" dirty="0" smtClean="0"/>
              <a:t>Horizontal wiring</a:t>
            </a:r>
          </a:p>
          <a:p>
            <a:pPr lvl="1" eaLnBrk="1" hangingPunct="1"/>
            <a:r>
              <a:rPr lang="en-US" dirty="0" smtClean="0"/>
              <a:t>Work area</a:t>
            </a:r>
          </a:p>
        </p:txBody>
      </p:sp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D96CB1-D458-44B8-915B-D46F18A77967}" type="slidenum">
              <a:rPr lang="en-US"/>
              <a:pPr eaLnBrk="1" hangingPunct="1"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 Waves with a 90 degree phase difference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05800" cy="451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3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Structured Cabling (cont’d.)</a:t>
            </a:r>
          </a:p>
        </p:txBody>
      </p:sp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1276BB-BCFF-4B43-9AD1-AB5FBAF1A6DC}" type="slidenum">
              <a:rPr lang="en-US"/>
              <a:pPr eaLnBrk="1" hangingPunct="1"/>
              <a:t>70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305800" cy="181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09800" y="4493676"/>
            <a:ext cx="502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3-2 TIA/EIA specifications for backbone cabling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4803153"/>
            <a:ext cx="488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Cable Installation and Management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correct cabling</a:t>
            </a:r>
          </a:p>
          <a:p>
            <a:pPr lvl="1"/>
            <a:r>
              <a:rPr lang="en-US" dirty="0" smtClean="0"/>
              <a:t>Follow manufacturers’ installation guidelines</a:t>
            </a:r>
          </a:p>
          <a:p>
            <a:pPr lvl="1"/>
            <a:r>
              <a:rPr lang="en-US" dirty="0" smtClean="0"/>
              <a:t>Follow TIA/EIA standards</a:t>
            </a:r>
          </a:p>
          <a:p>
            <a:r>
              <a:rPr lang="en-US" dirty="0" smtClean="0"/>
              <a:t>Network problems</a:t>
            </a:r>
          </a:p>
          <a:p>
            <a:pPr lvl="1"/>
            <a:r>
              <a:rPr lang="en-US" dirty="0" smtClean="0"/>
              <a:t>Often traced to poor cable installation techniques</a:t>
            </a:r>
          </a:p>
          <a:p>
            <a:r>
              <a:rPr lang="en-US" dirty="0" smtClean="0"/>
              <a:t>Installation tips to prevent Physical layer failures</a:t>
            </a:r>
          </a:p>
          <a:p>
            <a:pPr lvl="1"/>
            <a:r>
              <a:rPr lang="en-US" dirty="0" smtClean="0"/>
              <a:t>See Pages 121-122 in the text</a:t>
            </a:r>
          </a:p>
        </p:txBody>
      </p:sp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B2753D-ED8D-4B10-B3C8-251DEE3C2ACD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Information transmission methods</a:t>
            </a:r>
          </a:p>
          <a:p>
            <a:pPr lvl="1" eaLnBrk="1" hangingPunct="1"/>
            <a:r>
              <a:rPr lang="en-US" dirty="0" smtClean="0"/>
              <a:t>Analog</a:t>
            </a:r>
          </a:p>
          <a:p>
            <a:pPr lvl="1" eaLnBrk="1" hangingPunct="1"/>
            <a:r>
              <a:rPr lang="en-US" dirty="0" smtClean="0"/>
              <a:t>Digital</a:t>
            </a:r>
          </a:p>
          <a:p>
            <a:pPr eaLnBrk="1" hangingPunct="1"/>
            <a:r>
              <a:rPr lang="en-US" dirty="0" smtClean="0"/>
              <a:t>Multiplexing allows multiple signals to travel simultaneously over one medium</a:t>
            </a:r>
          </a:p>
          <a:p>
            <a:pPr eaLnBrk="1" hangingPunct="1"/>
            <a:r>
              <a:rPr lang="en-US" dirty="0" smtClean="0"/>
              <a:t>Full and half-duplex specifies whether signals can travel in both directions or one direction at a time</a:t>
            </a:r>
          </a:p>
          <a:p>
            <a:pPr eaLnBrk="1" hangingPunct="1"/>
            <a:r>
              <a:rPr lang="en-US" dirty="0" smtClean="0"/>
              <a:t>Noise distorts both analog and digital signals</a:t>
            </a:r>
          </a:p>
          <a:p>
            <a:pPr eaLnBrk="1" hangingPunct="1"/>
            <a:r>
              <a:rPr lang="en-US" dirty="0" smtClean="0"/>
              <a:t>Attenuation</a:t>
            </a:r>
          </a:p>
          <a:p>
            <a:pPr lvl="1" eaLnBrk="1" hangingPunct="1"/>
            <a:r>
              <a:rPr lang="en-US" dirty="0"/>
              <a:t>L</a:t>
            </a:r>
            <a:r>
              <a:rPr lang="en-US" dirty="0" smtClean="0"/>
              <a:t>oss of signal as it travels</a:t>
            </a:r>
          </a:p>
        </p:txBody>
      </p:sp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DC57F1-E2E7-4F7F-93F2-D2F7D370CAB3}" type="slidenum">
              <a:rPr lang="en-US"/>
              <a:pPr eaLnBrk="1" hangingPunct="1"/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(cont’d.)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Coaxial cable composed of core, insulator, shielding, sheath</a:t>
            </a:r>
          </a:p>
          <a:p>
            <a:r>
              <a:rPr lang="en-US" dirty="0" smtClean="0"/>
              <a:t>Types of twisted pair cable</a:t>
            </a:r>
          </a:p>
          <a:p>
            <a:pPr lvl="1"/>
            <a:r>
              <a:rPr lang="en-US" dirty="0" smtClean="0"/>
              <a:t>Shielded and unshielded</a:t>
            </a:r>
          </a:p>
          <a:p>
            <a:r>
              <a:rPr lang="en-US" dirty="0" smtClean="0"/>
              <a:t>Fiber-optic cable transmits data through light passing through the central fibers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40CE09-4980-4B5B-A3BF-8938F83073C6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(cont’d.)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Fiber-optic cable categories</a:t>
            </a:r>
          </a:p>
          <a:p>
            <a:pPr lvl="1"/>
            <a:r>
              <a:rPr lang="en-US" dirty="0" smtClean="0"/>
              <a:t>Single and multimode fiber</a:t>
            </a:r>
          </a:p>
          <a:p>
            <a:r>
              <a:rPr lang="en-US" dirty="0" smtClean="0"/>
              <a:t>Serial communication often used for short connections between devices</a:t>
            </a:r>
          </a:p>
          <a:p>
            <a:r>
              <a:rPr lang="en-US" dirty="0" smtClean="0"/>
              <a:t>Structured cabling standard provides wiring guidelines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40CE09-4980-4B5B-A3BF-8938F83073C6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 (cont’d.)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signal benefit over digital</a:t>
            </a:r>
          </a:p>
          <a:p>
            <a:pPr lvl="1" eaLnBrk="1" hangingPunct="1"/>
            <a:r>
              <a:rPr lang="en-US" dirty="0" smtClean="0"/>
              <a:t>More variable</a:t>
            </a:r>
          </a:p>
          <a:p>
            <a:pPr lvl="2" eaLnBrk="1" hangingPunct="1"/>
            <a:r>
              <a:rPr lang="en-US" dirty="0" smtClean="0"/>
              <a:t>Convey greater subtleties with less energy</a:t>
            </a:r>
          </a:p>
          <a:p>
            <a:pPr eaLnBrk="1" hangingPunct="1"/>
            <a:r>
              <a:rPr lang="en-US" dirty="0" smtClean="0"/>
              <a:t>Drawback of analog signals</a:t>
            </a:r>
          </a:p>
          <a:p>
            <a:pPr lvl="1" eaLnBrk="1" hangingPunct="1"/>
            <a:r>
              <a:rPr lang="en-US" dirty="0" smtClean="0"/>
              <a:t>Varied and imprecise voltage</a:t>
            </a:r>
          </a:p>
          <a:p>
            <a:pPr lvl="2" eaLnBrk="1" hangingPunct="1"/>
            <a:r>
              <a:rPr lang="en-US" dirty="0" smtClean="0"/>
              <a:t>Susceptible to transmission flaws </a:t>
            </a:r>
          </a:p>
          <a:p>
            <a:pPr eaLnBrk="1" hangingPunct="1"/>
            <a:r>
              <a:rPr lang="en-US" dirty="0" smtClean="0"/>
              <a:t>Digital signals</a:t>
            </a:r>
          </a:p>
          <a:p>
            <a:pPr lvl="1" eaLnBrk="1" hangingPunct="1"/>
            <a:r>
              <a:rPr lang="en-US" dirty="0" smtClean="0"/>
              <a:t>Pulses of voltages</a:t>
            </a:r>
          </a:p>
          <a:p>
            <a:pPr lvl="2" eaLnBrk="1" hangingPunct="1"/>
            <a:r>
              <a:rPr lang="en-US" dirty="0" smtClean="0"/>
              <a:t>Positive voltage represents a 1</a:t>
            </a:r>
          </a:p>
          <a:p>
            <a:pPr lvl="2" eaLnBrk="1" hangingPunct="1"/>
            <a:r>
              <a:rPr lang="en-US" dirty="0" smtClean="0"/>
              <a:t>Zero voltage represents a 0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E2B72F-F014-46E0-9F9F-394F83415DE2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438400" y="3031123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 An example of a digital signal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335991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29500" cy="264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43300" y="5652162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3-4 Components of a byte</a:t>
            </a:r>
            <a:endParaRPr lang="en-US" sz="1600" dirty="0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5476875" cy="14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12820" y="597508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17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14241</TotalTime>
  <Words>3169</Words>
  <Application>Microsoft Macintosh PowerPoint</Application>
  <PresentationFormat>画面に合わせる (4:3)</PresentationFormat>
  <Paragraphs>751</Paragraphs>
  <Slides>74</Slides>
  <Notes>74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74</vt:i4>
      </vt:variant>
    </vt:vector>
  </HeadingPairs>
  <TitlesOfParts>
    <vt:vector size="79" baseType="lpstr">
      <vt:lpstr>Calibri</vt:lpstr>
      <vt:lpstr>Arial</vt:lpstr>
      <vt:lpstr>Times New Roman</vt:lpstr>
      <vt:lpstr>4_Default Design</vt:lpstr>
      <vt:lpstr>1_Default Design</vt:lpstr>
      <vt:lpstr>Network+ Guide to Networks 6th Edition</vt:lpstr>
      <vt:lpstr>Objectives</vt:lpstr>
      <vt:lpstr>Transmission Basics</vt:lpstr>
      <vt:lpstr>Analog and Digital Signaling</vt:lpstr>
      <vt:lpstr>Analog and Digital Signaling (cont’d.)</vt:lpstr>
      <vt:lpstr>PowerPoint プレゼンテーション</vt:lpstr>
      <vt:lpstr>PowerPoint プレゼンテーション</vt:lpstr>
      <vt:lpstr>Analog and Digital Signaling (cont’d.)</vt:lpstr>
      <vt:lpstr>PowerPoint プレゼンテーション</vt:lpstr>
      <vt:lpstr>Analog and Digital Signaling (cont’d.)</vt:lpstr>
      <vt:lpstr>Analog and Digital Signaling (cont’d.)</vt:lpstr>
      <vt:lpstr>Data Modulation</vt:lpstr>
      <vt:lpstr>Data Modulation (cont’d.)</vt:lpstr>
      <vt:lpstr>Data Modulation (cont’d.)</vt:lpstr>
      <vt:lpstr>PowerPoint プレゼンテーション</vt:lpstr>
      <vt:lpstr>Simplex, Half-Duplex, and Duplex</vt:lpstr>
      <vt:lpstr>PowerPoint プレゼンテーション</vt:lpstr>
      <vt:lpstr>Simplex, Half-Duplex, and Duplex (cont’d.)</vt:lpstr>
      <vt:lpstr>Multiplexing</vt:lpstr>
      <vt:lpstr>Multiplexing (cont’d.)</vt:lpstr>
      <vt:lpstr>Multiplexing (cont’d.)</vt:lpstr>
      <vt:lpstr>Multiplexing (cont’d.)</vt:lpstr>
      <vt:lpstr>Multiplexing (cont’d.)</vt:lpstr>
      <vt:lpstr>Multiplexing (cont’d.)</vt:lpstr>
      <vt:lpstr>Relationships Between Nodes</vt:lpstr>
      <vt:lpstr>PowerPoint プレゼンテーション</vt:lpstr>
      <vt:lpstr>Throughput and Bandwidth</vt:lpstr>
      <vt:lpstr>PowerPoint プレゼンテーション</vt:lpstr>
      <vt:lpstr>Baseband and Broadband</vt:lpstr>
      <vt:lpstr>Transmission Flaws</vt:lpstr>
      <vt:lpstr>PowerPoint プレゼンテーション</vt:lpstr>
      <vt:lpstr>Transmission Flaws (cont’d.)</vt:lpstr>
      <vt:lpstr>PowerPoint プレゼンテーション</vt:lpstr>
      <vt:lpstr>Transmission Flaws (cont’d.)</vt:lpstr>
      <vt:lpstr>Common Media Characteristics</vt:lpstr>
      <vt:lpstr>Throughput</vt:lpstr>
      <vt:lpstr>Cost</vt:lpstr>
      <vt:lpstr>Noise Immunity</vt:lpstr>
      <vt:lpstr>Size and Scalability</vt:lpstr>
      <vt:lpstr>Size and Scalability (cont’d.)</vt:lpstr>
      <vt:lpstr>Connectors and Media Converters</vt:lpstr>
      <vt:lpstr>PowerPoint プレゼンテーション</vt:lpstr>
      <vt:lpstr>Coaxial Cable</vt:lpstr>
      <vt:lpstr>Coaxial Cable (cont’d.)</vt:lpstr>
      <vt:lpstr>Coaxial Cable (cont’d.)</vt:lpstr>
      <vt:lpstr>PowerPoint プレゼンテーション</vt:lpstr>
      <vt:lpstr>Twisted Pair Cable</vt:lpstr>
      <vt:lpstr>Twisted Pair Cable (cont’d.)</vt:lpstr>
      <vt:lpstr>Twisted Pair Cable (cont’d.)</vt:lpstr>
      <vt:lpstr>Twisted Pair Cable (cont’d.)</vt:lpstr>
      <vt:lpstr>STP (Shielded Twisted Pair)</vt:lpstr>
      <vt:lpstr>UTP (Unshielded Twisted Pair)</vt:lpstr>
      <vt:lpstr>Comparing STP and UTP</vt:lpstr>
      <vt:lpstr>Comparing STP and UTP (cont’d.)</vt:lpstr>
      <vt:lpstr>Terminating Twisted Pair Cable</vt:lpstr>
      <vt:lpstr>PowerPoint プレゼンテーション</vt:lpstr>
      <vt:lpstr>Terminating Twisted Pair Cable (cont’d.)</vt:lpstr>
      <vt:lpstr>Terminating Twisted Pair Cable (cont’d.)</vt:lpstr>
      <vt:lpstr>Fiber-Optic Cable</vt:lpstr>
      <vt:lpstr>Fiber-Optic Cable (cont’d.)</vt:lpstr>
      <vt:lpstr>Fiber-Optic Cable (cont’d.)</vt:lpstr>
      <vt:lpstr>Fiber-Optic Cable (cont’d.)</vt:lpstr>
      <vt:lpstr>SMF (Single-Mode Fiber)</vt:lpstr>
      <vt:lpstr>MMF (Multimode Fiber)</vt:lpstr>
      <vt:lpstr>Fiber-Optic Converters</vt:lpstr>
      <vt:lpstr>Serial Cables</vt:lpstr>
      <vt:lpstr>Structured Cabling</vt:lpstr>
      <vt:lpstr>PowerPoint プレゼンテーション</vt:lpstr>
      <vt:lpstr>Structured Cabling (cont’d.)</vt:lpstr>
      <vt:lpstr>Structured Cabling (cont’d.)</vt:lpstr>
      <vt:lpstr>Best Practices for Cable Installation and Management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Thanh Ta Minh</cp:lastModifiedBy>
  <cp:revision>582</cp:revision>
  <dcterms:created xsi:type="dcterms:W3CDTF">2007-07-09T21:56:01Z</dcterms:created>
  <dcterms:modified xsi:type="dcterms:W3CDTF">2017-02-27T16:59:13Z</dcterms:modified>
</cp:coreProperties>
</file>