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  <p:sldMasterId id="2147484088" r:id="rId2"/>
  </p:sldMasterIdLst>
  <p:notesMasterIdLst>
    <p:notesMasterId r:id="rId75"/>
  </p:notesMasterIdLst>
  <p:handoutMasterIdLst>
    <p:handoutMasterId r:id="rId76"/>
  </p:handoutMasterIdLst>
  <p:sldIdLst>
    <p:sldId id="319" r:id="rId3"/>
    <p:sldId id="320" r:id="rId4"/>
    <p:sldId id="387" r:id="rId5"/>
    <p:sldId id="478" r:id="rId6"/>
    <p:sldId id="388" r:id="rId7"/>
    <p:sldId id="479" r:id="rId8"/>
    <p:sldId id="389" r:id="rId9"/>
    <p:sldId id="480" r:id="rId10"/>
    <p:sldId id="390" r:id="rId11"/>
    <p:sldId id="481" r:id="rId12"/>
    <p:sldId id="391" r:id="rId13"/>
    <p:sldId id="482" r:id="rId14"/>
    <p:sldId id="392" r:id="rId15"/>
    <p:sldId id="483" r:id="rId16"/>
    <p:sldId id="393" r:id="rId17"/>
    <p:sldId id="484" r:id="rId18"/>
    <p:sldId id="400" r:id="rId19"/>
    <p:sldId id="401" r:id="rId20"/>
    <p:sldId id="403" r:id="rId21"/>
    <p:sldId id="485" r:id="rId22"/>
    <p:sldId id="486" r:id="rId23"/>
    <p:sldId id="487" r:id="rId24"/>
    <p:sldId id="488" r:id="rId25"/>
    <p:sldId id="404" r:id="rId26"/>
    <p:sldId id="405" r:id="rId27"/>
    <p:sldId id="451" r:id="rId28"/>
    <p:sldId id="452" r:id="rId29"/>
    <p:sldId id="489" r:id="rId30"/>
    <p:sldId id="453" r:id="rId31"/>
    <p:sldId id="407" r:id="rId32"/>
    <p:sldId id="408" r:id="rId33"/>
    <p:sldId id="409" r:id="rId34"/>
    <p:sldId id="490" r:id="rId35"/>
    <p:sldId id="491" r:id="rId36"/>
    <p:sldId id="411" r:id="rId37"/>
    <p:sldId id="454" r:id="rId38"/>
    <p:sldId id="412" r:id="rId39"/>
    <p:sldId id="455" r:id="rId40"/>
    <p:sldId id="414" r:id="rId41"/>
    <p:sldId id="415" r:id="rId42"/>
    <p:sldId id="492" r:id="rId43"/>
    <p:sldId id="493" r:id="rId44"/>
    <p:sldId id="417" r:id="rId45"/>
    <p:sldId id="457" r:id="rId46"/>
    <p:sldId id="494" r:id="rId47"/>
    <p:sldId id="421" r:id="rId48"/>
    <p:sldId id="418" r:id="rId49"/>
    <p:sldId id="495" r:id="rId50"/>
    <p:sldId id="423" r:id="rId51"/>
    <p:sldId id="424" r:id="rId52"/>
    <p:sldId id="425" r:id="rId53"/>
    <p:sldId id="427" r:id="rId54"/>
    <p:sldId id="429" r:id="rId55"/>
    <p:sldId id="458" r:id="rId56"/>
    <p:sldId id="496" r:id="rId57"/>
    <p:sldId id="459" r:id="rId58"/>
    <p:sldId id="431" r:id="rId59"/>
    <p:sldId id="433" r:id="rId60"/>
    <p:sldId id="460" r:id="rId61"/>
    <p:sldId id="497" r:id="rId62"/>
    <p:sldId id="498" r:id="rId63"/>
    <p:sldId id="435" r:id="rId64"/>
    <p:sldId id="436" r:id="rId65"/>
    <p:sldId id="437" r:id="rId66"/>
    <p:sldId id="438" r:id="rId67"/>
    <p:sldId id="499" r:id="rId68"/>
    <p:sldId id="439" r:id="rId69"/>
    <p:sldId id="500" r:id="rId70"/>
    <p:sldId id="445" r:id="rId71"/>
    <p:sldId id="440" r:id="rId72"/>
    <p:sldId id="447" r:id="rId73"/>
    <p:sldId id="386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 varScale="1">
        <p:scale>
          <a:sx n="66" d="100"/>
          <a:sy n="66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3EA0876-8D43-4465-8919-C3DD7BD6EF58}" type="datetimeFigureOut">
              <a:rPr lang="en-US"/>
              <a:pPr>
                <a:defRPr/>
              </a:pPr>
              <a:t>4/27/2012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B05CAFA7-F7B1-47BE-BDDE-30EC303C60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8FB59B2-C413-48DE-BEEE-5F9060986535}" type="datetimeFigureOut">
              <a:rPr lang="en-US"/>
              <a:pPr>
                <a:defRPr/>
              </a:pPr>
              <a:t>4/27/2012</a:t>
            </a:fld>
            <a:endParaRPr lang="en-US" dirty="0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D1B163-8717-4C3B-A336-4D2E8C812C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8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B2EAF3-836B-4708-ADAC-B266DB12CFB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6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6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42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83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07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50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94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8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01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16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93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8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4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7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80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63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14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14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6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20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87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739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6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9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38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98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24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2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40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24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391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90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5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090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83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08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367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56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5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62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507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424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915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009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00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533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051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98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317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793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49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208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284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577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951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08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960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779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87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7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076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311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08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6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2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1B163-8717-4C3B-A336-4D2E8C812CD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0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8F60C-BA98-4600-8B4A-5EF3559DA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2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CE478-0792-494A-8DC0-04D016058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5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25603-D3BD-4F41-B83E-EAD8E1F85F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3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A8162C-BD43-4A17-B1D4-0670D48D0B4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1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8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43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00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7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76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07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2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D8044-6285-4F0A-A77B-182E123DD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75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00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79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02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7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AB6E6-F3CA-45B7-90E2-B72C4EEA3C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6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6A0CD-A1CB-4634-89D5-73E99E8DCA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F055F-FFBA-4CC2-BAA9-418D82C45D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8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94D4C-22A0-40EF-A4AB-5CC221F269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5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258CF-AA26-44FD-B04A-5D25481F7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066DD-D193-4BEC-A3C9-6378906EAD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2F66F-E8E4-46AA-A5A1-6B4B0B20A4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79C678B-60CA-4B5D-9395-F734667756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1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7 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Wide Area Networks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6460" y="5296836"/>
            <a:ext cx="3049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7-3 A ring topology WAN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88751" y="563539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453482" cy="387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1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 topology WAN</a:t>
            </a:r>
          </a:p>
          <a:p>
            <a:pPr lvl="1" eaLnBrk="1" hangingPunct="1"/>
            <a:r>
              <a:rPr lang="en-US" dirty="0" smtClean="0"/>
              <a:t>Single site central connection point</a:t>
            </a:r>
          </a:p>
          <a:p>
            <a:pPr lvl="1" eaLnBrk="1" hangingPunct="1"/>
            <a:r>
              <a:rPr lang="en-US" dirty="0" smtClean="0"/>
              <a:t>Separate data routes between any two sites</a:t>
            </a:r>
          </a:p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Single connection failure affects one location</a:t>
            </a:r>
          </a:p>
          <a:p>
            <a:pPr lvl="1" eaLnBrk="1" hangingPunct="1"/>
            <a:r>
              <a:rPr lang="en-US" dirty="0" smtClean="0"/>
              <a:t>Shorter data paths between any two sites</a:t>
            </a:r>
          </a:p>
          <a:p>
            <a:pPr lvl="1" eaLnBrk="1" hangingPunct="1"/>
            <a:r>
              <a:rPr lang="en-US" dirty="0" smtClean="0"/>
              <a:t>Expansion: simple, less costly</a:t>
            </a:r>
          </a:p>
          <a:p>
            <a:pPr eaLnBrk="1" hangingPunct="1"/>
            <a:r>
              <a:rPr lang="en-US" dirty="0" smtClean="0"/>
              <a:t>Drawback</a:t>
            </a:r>
          </a:p>
          <a:p>
            <a:pPr lvl="1" eaLnBrk="1" hangingPunct="1"/>
            <a:r>
              <a:rPr lang="en-US" dirty="0" smtClean="0"/>
              <a:t>Central site failure can bring down entire WAN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A3BAD8-DCC3-42CD-83EC-BB556CA35666}" type="slidenum">
              <a:rPr lang="en-US"/>
              <a:pPr eaLnBrk="1" hangingPunct="1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6460" y="5466554"/>
            <a:ext cx="3050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7-4 A star topology WAN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76876" y="578927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70" y="558672"/>
            <a:ext cx="6318341" cy="475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Mesh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Mesh topology WAN</a:t>
            </a:r>
          </a:p>
          <a:p>
            <a:pPr lvl="1" eaLnBrk="1" hangingPunct="1"/>
            <a:r>
              <a:rPr lang="en-US" dirty="0" smtClean="0"/>
              <a:t>Incorporates many directly interconnected sites</a:t>
            </a:r>
          </a:p>
          <a:p>
            <a:pPr lvl="1" eaLnBrk="1" hangingPunct="1"/>
            <a:r>
              <a:rPr lang="en-US" dirty="0" smtClean="0"/>
              <a:t>Data travels directly from origin to destination</a:t>
            </a:r>
          </a:p>
          <a:p>
            <a:pPr lvl="1" eaLnBrk="1" hangingPunct="1"/>
            <a:r>
              <a:rPr lang="en-US" dirty="0" smtClean="0"/>
              <a:t>Routers can redirect data easily, quickly</a:t>
            </a:r>
          </a:p>
          <a:p>
            <a:pPr eaLnBrk="1" hangingPunct="1"/>
            <a:r>
              <a:rPr lang="en-US" dirty="0" smtClean="0"/>
              <a:t>Most fault-tolerant WAN type</a:t>
            </a:r>
          </a:p>
          <a:p>
            <a:pPr eaLnBrk="1" hangingPunct="1"/>
            <a:r>
              <a:rPr lang="en-US" dirty="0" smtClean="0"/>
              <a:t>Full-mesh WAN</a:t>
            </a:r>
          </a:p>
          <a:p>
            <a:pPr lvl="1" eaLnBrk="1" hangingPunct="1"/>
            <a:r>
              <a:rPr lang="en-US" dirty="0" smtClean="0"/>
              <a:t>Every WAN site directly connected to every other site</a:t>
            </a:r>
          </a:p>
          <a:p>
            <a:pPr lvl="1" eaLnBrk="1" hangingPunct="1"/>
            <a:r>
              <a:rPr lang="en-US" dirty="0" smtClean="0"/>
              <a:t>Drawback: cost</a:t>
            </a:r>
          </a:p>
          <a:p>
            <a:pPr eaLnBrk="1" hangingPunct="1"/>
            <a:r>
              <a:rPr lang="en-US" dirty="0" smtClean="0"/>
              <a:t>Partial-mesh WAN</a:t>
            </a:r>
          </a:p>
          <a:p>
            <a:pPr lvl="1" eaLnBrk="1" hangingPunct="1"/>
            <a:r>
              <a:rPr lang="en-US" dirty="0" smtClean="0"/>
              <a:t>Less costly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2FE3B7-ABB6-4196-9F0D-5F82B2D882F1}" type="slidenum">
              <a:rPr lang="en-US"/>
              <a:pPr eaLnBrk="1" hangingPunct="1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5643" y="5466554"/>
            <a:ext cx="4291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7-5 Full-mesh and partial-mesh WANs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02466" y="578735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80170"/>
            <a:ext cx="6984046" cy="457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9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Tiered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Tiered topology WAN</a:t>
            </a:r>
          </a:p>
          <a:p>
            <a:pPr lvl="1" eaLnBrk="1" hangingPunct="1"/>
            <a:r>
              <a:rPr lang="en-US" dirty="0" smtClean="0"/>
              <a:t>Sites connected in star or ring formations</a:t>
            </a:r>
          </a:p>
          <a:p>
            <a:pPr lvl="2" eaLnBrk="1" hangingPunct="1"/>
            <a:r>
              <a:rPr lang="en-US" dirty="0" smtClean="0"/>
              <a:t>Interconnected at different levels</a:t>
            </a:r>
          </a:p>
          <a:p>
            <a:pPr lvl="1" eaLnBrk="1" hangingPunct="1"/>
            <a:r>
              <a:rPr lang="en-US" dirty="0" smtClean="0"/>
              <a:t>Interconnection points organized into layers</a:t>
            </a:r>
          </a:p>
          <a:p>
            <a:pPr lvl="2" eaLnBrk="1" hangingPunct="1"/>
            <a:r>
              <a:rPr lang="en-US" dirty="0" smtClean="0"/>
              <a:t>Form hierarchical groupings</a:t>
            </a:r>
          </a:p>
          <a:p>
            <a:pPr eaLnBrk="1" hangingPunct="1"/>
            <a:r>
              <a:rPr lang="en-US" dirty="0" smtClean="0"/>
              <a:t>Flexibility</a:t>
            </a:r>
          </a:p>
          <a:p>
            <a:pPr lvl="1" eaLnBrk="1" hangingPunct="1"/>
            <a:r>
              <a:rPr lang="en-US" dirty="0" smtClean="0"/>
              <a:t>Allows many variations, practicality</a:t>
            </a:r>
          </a:p>
          <a:p>
            <a:pPr lvl="1" eaLnBrk="1" hangingPunct="1"/>
            <a:r>
              <a:rPr lang="en-US" dirty="0" smtClean="0"/>
              <a:t>Requires careful considerations</a:t>
            </a:r>
          </a:p>
          <a:p>
            <a:pPr lvl="2" eaLnBrk="1" hangingPunct="1"/>
            <a:r>
              <a:rPr lang="en-US" dirty="0" smtClean="0"/>
              <a:t>Geography, usage patterns, growth potential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C1E4D3-F618-4329-AD75-91C274CE3EFB}" type="slidenum">
              <a:rPr lang="en-US"/>
              <a:pPr eaLnBrk="1" hangingPunct="1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5643" y="5466554"/>
            <a:ext cx="332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7-6 A tiered topology WAN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02466" y="578735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1" y="990600"/>
            <a:ext cx="7858477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7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PSTN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PSTN (Public Switched Telephone Network)</a:t>
            </a:r>
          </a:p>
          <a:p>
            <a:pPr lvl="1" eaLnBrk="1" hangingPunct="1"/>
            <a:r>
              <a:rPr lang="en-US" dirty="0" smtClean="0"/>
              <a:t>Network of lines, carrier equipment providing telephone service</a:t>
            </a:r>
          </a:p>
          <a:p>
            <a:pPr lvl="1" eaLnBrk="1" hangingPunct="1"/>
            <a:r>
              <a:rPr lang="en-US" dirty="0" smtClean="0"/>
              <a:t>POTS (plain old telephone service)</a:t>
            </a:r>
          </a:p>
          <a:p>
            <a:pPr lvl="1" eaLnBrk="1" hangingPunct="1"/>
            <a:r>
              <a:rPr lang="en-US" dirty="0" smtClean="0"/>
              <a:t>Encompasses entire telephone system</a:t>
            </a:r>
          </a:p>
          <a:p>
            <a:pPr lvl="1" eaLnBrk="1" hangingPunct="1"/>
            <a:r>
              <a:rPr lang="en-US" dirty="0" smtClean="0"/>
              <a:t>Originally: analog traffic</a:t>
            </a:r>
          </a:p>
          <a:p>
            <a:pPr lvl="1" eaLnBrk="1" hangingPunct="1"/>
            <a:r>
              <a:rPr lang="en-US" dirty="0" smtClean="0"/>
              <a:t>Today: digital data, computer controlled switching</a:t>
            </a:r>
          </a:p>
          <a:p>
            <a:pPr eaLnBrk="1" hangingPunct="1"/>
            <a:r>
              <a:rPr lang="en-US" dirty="0" smtClean="0"/>
              <a:t>Dial-up connection</a:t>
            </a:r>
          </a:p>
          <a:p>
            <a:pPr lvl="1" eaLnBrk="1" hangingPunct="1"/>
            <a:r>
              <a:rPr lang="en-US" dirty="0" smtClean="0"/>
              <a:t>Modem connects computer to distant network </a:t>
            </a:r>
          </a:p>
          <a:p>
            <a:pPr lvl="2" eaLnBrk="1" hangingPunct="1"/>
            <a:r>
              <a:rPr lang="en-US" dirty="0" smtClean="0"/>
              <a:t>Uses PSTN line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956AEB-5877-43ED-9911-7298191FA084}" type="slidenum">
              <a:rPr lang="en-US"/>
              <a:pPr eaLnBrk="1" hangingPunct="1"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PSTN (cont’d.)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PSTN elements</a:t>
            </a:r>
          </a:p>
          <a:p>
            <a:pPr lvl="1" eaLnBrk="1" hangingPunct="1"/>
            <a:r>
              <a:rPr lang="en-US" dirty="0" smtClean="0"/>
              <a:t>Cannot handle digital transmission</a:t>
            </a:r>
          </a:p>
          <a:p>
            <a:pPr lvl="2" eaLnBrk="1" hangingPunct="1"/>
            <a:r>
              <a:rPr lang="en-US" dirty="0" smtClean="0"/>
              <a:t>Requires modem</a:t>
            </a:r>
          </a:p>
          <a:p>
            <a:pPr eaLnBrk="1" hangingPunct="1"/>
            <a:r>
              <a:rPr lang="en-US" dirty="0" smtClean="0"/>
              <a:t>Signal travels path between modems</a:t>
            </a:r>
          </a:p>
          <a:p>
            <a:pPr lvl="1" eaLnBrk="1" hangingPunct="1"/>
            <a:r>
              <a:rPr lang="en-US" dirty="0" smtClean="0"/>
              <a:t>Over carrier’s network</a:t>
            </a:r>
          </a:p>
          <a:p>
            <a:pPr lvl="2" eaLnBrk="1" hangingPunct="1"/>
            <a:r>
              <a:rPr lang="en-US" dirty="0" smtClean="0"/>
              <a:t>Includes CO (central office), remote switching facility</a:t>
            </a:r>
          </a:p>
          <a:p>
            <a:pPr lvl="2" eaLnBrk="1" hangingPunct="1"/>
            <a:r>
              <a:rPr lang="en-US" dirty="0" smtClean="0"/>
              <a:t>Signal converts back to digital pulses</a:t>
            </a:r>
          </a:p>
          <a:p>
            <a:pPr eaLnBrk="1" hangingPunct="1"/>
            <a:r>
              <a:rPr lang="en-US" dirty="0" smtClean="0"/>
              <a:t>CO (central office)</a:t>
            </a:r>
          </a:p>
          <a:p>
            <a:pPr lvl="1" eaLnBrk="1" hangingPunct="1"/>
            <a:r>
              <a:rPr lang="en-US" dirty="0" smtClean="0"/>
              <a:t>Where telephone company terminates lines</a:t>
            </a:r>
          </a:p>
          <a:p>
            <a:pPr lvl="1" eaLnBrk="1" hangingPunct="1"/>
            <a:r>
              <a:rPr lang="en-US" dirty="0" smtClean="0"/>
              <a:t>Switches calls between different locations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BBB397-86DB-4275-BD5F-D0C2DFC642FE}" type="slidenum">
              <a:rPr lang="en-US"/>
              <a:pPr eaLnBrk="1" hangingPunct="1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PSTN (cont’d.)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Local loop (last mile)</a:t>
            </a:r>
          </a:p>
          <a:p>
            <a:pPr lvl="1" eaLnBrk="1" hangingPunct="1"/>
            <a:r>
              <a:rPr lang="en-US" dirty="0" smtClean="0"/>
              <a:t>Portion connecting residence, business to nearest CO</a:t>
            </a:r>
          </a:p>
          <a:p>
            <a:pPr lvl="1" eaLnBrk="1" hangingPunct="1"/>
            <a:r>
              <a:rPr lang="en-US" dirty="0" smtClean="0"/>
              <a:t>May be digital or analog</a:t>
            </a:r>
          </a:p>
          <a:p>
            <a:pPr eaLnBrk="1" hangingPunct="1"/>
            <a:r>
              <a:rPr lang="en-US" dirty="0" smtClean="0"/>
              <a:t>Digital local loop</a:t>
            </a:r>
          </a:p>
          <a:p>
            <a:pPr lvl="1" eaLnBrk="1" hangingPunct="1"/>
            <a:r>
              <a:rPr lang="en-US" dirty="0" smtClean="0"/>
              <a:t>Fiber to the home (fiber to the premises)</a:t>
            </a:r>
          </a:p>
          <a:p>
            <a:pPr eaLnBrk="1" hangingPunct="1"/>
            <a:r>
              <a:rPr lang="en-US" dirty="0" smtClean="0"/>
              <a:t>Passive optical network (PON)</a:t>
            </a:r>
          </a:p>
          <a:p>
            <a:pPr lvl="1" eaLnBrk="1" hangingPunct="1"/>
            <a:r>
              <a:rPr lang="en-US" dirty="0" smtClean="0"/>
              <a:t>Carrier uses fiber-optic cabling to connect with multiple endpoints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41865D-8DCC-4154-B993-3CFD70D96DBA}" type="slidenum">
              <a:rPr lang="en-US"/>
              <a:pPr eaLnBrk="1" hangingPunct="1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a variety of uses for WANs</a:t>
            </a:r>
          </a:p>
          <a:p>
            <a:pPr eaLnBrk="1" hangingPunct="1"/>
            <a:r>
              <a:rPr lang="en-US" dirty="0" smtClean="0"/>
              <a:t>Explain different WAN topologies, including their advantages and disadvantages</a:t>
            </a:r>
          </a:p>
          <a:p>
            <a:pPr eaLnBrk="1" hangingPunct="1"/>
            <a:r>
              <a:rPr lang="en-US" dirty="0" smtClean="0"/>
              <a:t>Compare the characteristics of WAN technologies, including their switching type, throughput, media, security, and reliability</a:t>
            </a:r>
          </a:p>
          <a:p>
            <a:pPr eaLnBrk="1" hangingPunct="1"/>
            <a:r>
              <a:rPr lang="en-US" dirty="0" smtClean="0"/>
              <a:t>Describe several WAN transmission and connection methods, including PSTN, ISDN, T-carriers, DSL, broadband cable, broadband over powerline, ATM, and SONET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E25521-D68C-4600-9B6B-ECEE15A19EF0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977825"/>
            <a:ext cx="3109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7-7 A long-distance dial-up connection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5558091"/>
            <a:ext cx="290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00025"/>
            <a:ext cx="5629275" cy="65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5643" y="5466554"/>
            <a:ext cx="3969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7-8 Local loop portion of the PSTN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02466" y="578735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04294"/>
            <a:ext cx="6757987" cy="476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PSTN (cont’d.)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Optical line terminal</a:t>
            </a:r>
          </a:p>
          <a:p>
            <a:pPr lvl="1" eaLnBrk="1" hangingPunct="1"/>
            <a:r>
              <a:rPr lang="en-US" dirty="0" smtClean="0"/>
              <a:t>Single endpoint at carrier’s central office in a PON</a:t>
            </a:r>
          </a:p>
          <a:p>
            <a:pPr lvl="1" eaLnBrk="1" hangingPunct="1"/>
            <a:r>
              <a:rPr lang="en-US" dirty="0" smtClean="0"/>
              <a:t>Device with multiple optical ports</a:t>
            </a:r>
          </a:p>
          <a:p>
            <a:pPr eaLnBrk="1" hangingPunct="1"/>
            <a:r>
              <a:rPr lang="en-US" dirty="0" smtClean="0"/>
              <a:t>Optical network unit</a:t>
            </a:r>
          </a:p>
          <a:p>
            <a:pPr lvl="1" eaLnBrk="1" hangingPunct="1"/>
            <a:r>
              <a:rPr lang="en-US" dirty="0" smtClean="0"/>
              <a:t>Distributes signals to multiple endpoints using fiber-optic cable</a:t>
            </a:r>
          </a:p>
          <a:p>
            <a:pPr lvl="2" eaLnBrk="1" hangingPunct="1"/>
            <a:r>
              <a:rPr lang="en-US" dirty="0" smtClean="0"/>
              <a:t>Or copper or coax cable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41865D-8DCC-4154-B993-3CFD70D96DBA}" type="slidenum">
              <a:rPr lang="en-US"/>
              <a:pPr eaLnBrk="1" hangingPunct="1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455" y="5440827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7-9 Passive optical network (PON)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455" y="575969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703047" cy="461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1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X.25 and Frame Relay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X.25 ITU standard</a:t>
            </a:r>
          </a:p>
          <a:p>
            <a:pPr lvl="1" eaLnBrk="1" hangingPunct="1"/>
            <a:r>
              <a:rPr lang="en-US" dirty="0" smtClean="0"/>
              <a:t>Analog, packet-switching technology</a:t>
            </a:r>
          </a:p>
          <a:p>
            <a:pPr lvl="2" eaLnBrk="1" hangingPunct="1"/>
            <a:r>
              <a:rPr lang="en-US" dirty="0" smtClean="0"/>
              <a:t>Designed for long distance</a:t>
            </a:r>
          </a:p>
          <a:p>
            <a:pPr lvl="1" eaLnBrk="1" hangingPunct="1"/>
            <a:r>
              <a:rPr lang="en-US" dirty="0" smtClean="0"/>
              <a:t>Original standard: mid 1970s</a:t>
            </a:r>
          </a:p>
          <a:p>
            <a:pPr lvl="2" eaLnBrk="1" hangingPunct="1"/>
            <a:r>
              <a:rPr lang="en-US" dirty="0" smtClean="0"/>
              <a:t>Mainframe to remote computers: 64 Kbps throughput</a:t>
            </a:r>
          </a:p>
          <a:p>
            <a:pPr lvl="1" eaLnBrk="1" hangingPunct="1"/>
            <a:r>
              <a:rPr lang="en-US" dirty="0" smtClean="0"/>
              <a:t>Update: 1992</a:t>
            </a:r>
          </a:p>
          <a:p>
            <a:pPr lvl="2" eaLnBrk="1" hangingPunct="1"/>
            <a:r>
              <a:rPr lang="en-US" dirty="0" smtClean="0"/>
              <a:t>2.048 Mbps throughput</a:t>
            </a:r>
          </a:p>
          <a:p>
            <a:pPr lvl="2" eaLnBrk="1" hangingPunct="1"/>
            <a:r>
              <a:rPr lang="en-US" dirty="0" smtClean="0"/>
              <a:t>Client, servers over WANs</a:t>
            </a:r>
          </a:p>
          <a:p>
            <a:pPr lvl="1" eaLnBrk="1" hangingPunct="1"/>
            <a:r>
              <a:rPr lang="en-US" dirty="0" smtClean="0"/>
              <a:t>Verifies transmission at every node</a:t>
            </a:r>
          </a:p>
          <a:p>
            <a:pPr lvl="2" eaLnBrk="1" hangingPunct="1"/>
            <a:r>
              <a:rPr lang="en-US" dirty="0" smtClean="0"/>
              <a:t>Excellent flow control, ensures data reliability</a:t>
            </a:r>
          </a:p>
          <a:p>
            <a:pPr lvl="2" eaLnBrk="1" hangingPunct="1"/>
            <a:r>
              <a:rPr lang="en-US" dirty="0" smtClean="0"/>
              <a:t>Slow, unreliable for time-sensitive applications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9C3887-AAA9-44D8-9D66-6E4747CD2D84}" type="slidenum">
              <a:rPr lang="en-US"/>
              <a:pPr eaLnBrk="1" hangingPunct="1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X.25 and Frame Relay (cont’d.)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 relay</a:t>
            </a:r>
          </a:p>
          <a:p>
            <a:pPr lvl="1" eaLnBrk="1" hangingPunct="1"/>
            <a:r>
              <a:rPr lang="en-US" dirty="0" smtClean="0"/>
              <a:t>Updated X.25: digital, packet-switching</a:t>
            </a:r>
          </a:p>
          <a:p>
            <a:pPr lvl="1" eaLnBrk="1" hangingPunct="1"/>
            <a:r>
              <a:rPr lang="en-US" dirty="0" smtClean="0"/>
              <a:t>Protocols operate at Data Link layer</a:t>
            </a:r>
          </a:p>
          <a:p>
            <a:pPr lvl="2" eaLnBrk="1" hangingPunct="1"/>
            <a:r>
              <a:rPr lang="en-US" dirty="0" smtClean="0"/>
              <a:t>Supports multiple Network, Transport layer protocols</a:t>
            </a:r>
          </a:p>
          <a:p>
            <a:pPr eaLnBrk="1" hangingPunct="1"/>
            <a:r>
              <a:rPr lang="en-US" dirty="0" smtClean="0"/>
              <a:t>Both perform error checking</a:t>
            </a:r>
          </a:p>
          <a:p>
            <a:pPr lvl="1" eaLnBrk="1" hangingPunct="1"/>
            <a:r>
              <a:rPr lang="en-US" dirty="0" smtClean="0"/>
              <a:t>Frame relay: no reliable data delivery guarantee</a:t>
            </a:r>
          </a:p>
          <a:p>
            <a:pPr lvl="1" eaLnBrk="1" hangingPunct="1"/>
            <a:r>
              <a:rPr lang="en-US" dirty="0" smtClean="0"/>
              <a:t>X.25: errors fixed or retransmitted</a:t>
            </a:r>
          </a:p>
          <a:p>
            <a:pPr eaLnBrk="1" hangingPunct="1"/>
            <a:r>
              <a:rPr lang="en-US" dirty="0" smtClean="0"/>
              <a:t>Throughput</a:t>
            </a:r>
          </a:p>
          <a:p>
            <a:pPr lvl="1" eaLnBrk="1" hangingPunct="1"/>
            <a:r>
              <a:rPr lang="en-US" dirty="0" smtClean="0"/>
              <a:t>X.25: 64 Kbps to 45 Mbps</a:t>
            </a:r>
          </a:p>
          <a:p>
            <a:pPr lvl="1" eaLnBrk="1" hangingPunct="1"/>
            <a:r>
              <a:rPr lang="en-US" dirty="0" smtClean="0"/>
              <a:t>Frame relay: customer chooses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CB2D8E-6482-475D-BB9B-E72100CB211C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X.25 and Frame Relay (cont’d.)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Both use virtual circuits</a:t>
            </a:r>
          </a:p>
          <a:p>
            <a:pPr lvl="1" eaLnBrk="1" hangingPunct="1"/>
            <a:r>
              <a:rPr lang="en-US" dirty="0" smtClean="0"/>
              <a:t>Node connections with disparate physical links</a:t>
            </a:r>
          </a:p>
          <a:p>
            <a:pPr lvl="2" eaLnBrk="1" hangingPunct="1"/>
            <a:r>
              <a:rPr lang="en-US" dirty="0" smtClean="0"/>
              <a:t>Logically appear direct</a:t>
            </a:r>
          </a:p>
          <a:p>
            <a:pPr lvl="1" eaLnBrk="1" hangingPunct="1"/>
            <a:r>
              <a:rPr lang="en-US" dirty="0" smtClean="0"/>
              <a:t>Advantage: efficient bandwidth use</a:t>
            </a:r>
          </a:p>
          <a:p>
            <a:pPr eaLnBrk="1" hangingPunct="1"/>
            <a:r>
              <a:rPr lang="en-US" dirty="0" smtClean="0"/>
              <a:t>Both configurable as SVCs (switched virtual circuits)</a:t>
            </a:r>
          </a:p>
          <a:p>
            <a:pPr lvl="1" eaLnBrk="1" hangingPunct="1"/>
            <a:r>
              <a:rPr lang="en-US" dirty="0" smtClean="0"/>
              <a:t>Connection established for transmission, terminated when complete</a:t>
            </a:r>
          </a:p>
          <a:p>
            <a:pPr eaLnBrk="1" hangingPunct="1"/>
            <a:r>
              <a:rPr lang="en-US" dirty="0" smtClean="0"/>
              <a:t>Both configurable as PVCs (permanent virtual circuits)</a:t>
            </a:r>
          </a:p>
          <a:p>
            <a:pPr lvl="1" eaLnBrk="1" hangingPunct="1"/>
            <a:r>
              <a:rPr lang="en-US" dirty="0" smtClean="0"/>
              <a:t>Connection established before transmission, remains after transmission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BA561E-46E0-4C82-835E-CD5A029C5181}" type="slidenum">
              <a:rPr lang="en-US"/>
              <a:pPr eaLnBrk="1" hangingPunct="1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X.25 and Frame Relay (cont’d.)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PVCs</a:t>
            </a:r>
          </a:p>
          <a:p>
            <a:pPr lvl="1" eaLnBrk="1" hangingPunct="1"/>
            <a:r>
              <a:rPr lang="en-US" dirty="0" smtClean="0"/>
              <a:t>Not dedicated, individual links</a:t>
            </a:r>
          </a:p>
          <a:p>
            <a:pPr eaLnBrk="1" hangingPunct="1"/>
            <a:r>
              <a:rPr lang="en-US" dirty="0" smtClean="0"/>
              <a:t>X.25 or frame relay lease contract</a:t>
            </a:r>
          </a:p>
          <a:p>
            <a:pPr lvl="1" eaLnBrk="1" hangingPunct="1"/>
            <a:r>
              <a:rPr lang="en-US" dirty="0" smtClean="0"/>
              <a:t>Specify endpoints, bandwidth</a:t>
            </a:r>
          </a:p>
          <a:p>
            <a:pPr lvl="1" eaLnBrk="1" hangingPunct="1"/>
            <a:r>
              <a:rPr lang="en-US" dirty="0" smtClean="0"/>
              <a:t>CIR (committed information rate)</a:t>
            </a:r>
          </a:p>
          <a:p>
            <a:pPr lvl="2" eaLnBrk="1" hangingPunct="1"/>
            <a:r>
              <a:rPr lang="en-US" dirty="0" smtClean="0"/>
              <a:t>Minimum bandwidth guaranteed by carrier</a:t>
            </a:r>
          </a:p>
          <a:p>
            <a:pPr eaLnBrk="1" hangingPunct="1"/>
            <a:r>
              <a:rPr lang="en-US" dirty="0" smtClean="0"/>
              <a:t>PVC lease</a:t>
            </a:r>
          </a:p>
          <a:p>
            <a:pPr lvl="1" eaLnBrk="1" hangingPunct="1"/>
            <a:r>
              <a:rPr lang="en-US" dirty="0" smtClean="0"/>
              <a:t>Share bandwidth with other X.25, frame relay users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1AC7AC-55C9-4277-AE24-8AD515922629}" type="slidenum">
              <a:rPr lang="en-US"/>
              <a:pPr eaLnBrk="1" hangingPunct="1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383" y="5401251"/>
            <a:ext cx="3632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7-10 A WAN using frame relay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96414" y="5739805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72" y="762000"/>
            <a:ext cx="7839075" cy="432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X.25 and Frame Relay (cont’d.)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 relay lease advantage</a:t>
            </a:r>
          </a:p>
          <a:p>
            <a:pPr lvl="1" eaLnBrk="1" hangingPunct="1"/>
            <a:r>
              <a:rPr lang="en-US" dirty="0" smtClean="0"/>
              <a:t>Pay for bandwidth required</a:t>
            </a:r>
          </a:p>
          <a:p>
            <a:pPr lvl="1" eaLnBrk="1" hangingPunct="1"/>
            <a:r>
              <a:rPr lang="en-US" dirty="0" smtClean="0"/>
              <a:t>Less expensive technology</a:t>
            </a:r>
          </a:p>
          <a:p>
            <a:pPr lvl="1" eaLnBrk="1" hangingPunct="1"/>
            <a:r>
              <a:rPr lang="en-US" dirty="0" smtClean="0"/>
              <a:t>Long-established worldwide standard</a:t>
            </a:r>
          </a:p>
          <a:p>
            <a:pPr eaLnBrk="1" hangingPunct="1"/>
            <a:r>
              <a:rPr lang="en-US" dirty="0" smtClean="0"/>
              <a:t>Frame relay and X.25 disadvantage</a:t>
            </a:r>
          </a:p>
          <a:p>
            <a:pPr lvl="1" eaLnBrk="1" hangingPunct="1"/>
            <a:r>
              <a:rPr lang="en-US" dirty="0" smtClean="0"/>
              <a:t>Throughput variability on shared lines</a:t>
            </a:r>
          </a:p>
          <a:p>
            <a:pPr eaLnBrk="1" hangingPunct="1"/>
            <a:r>
              <a:rPr lang="en-US" dirty="0" smtClean="0"/>
              <a:t>Frame relay and X.25 easily upgrade to T-carrier dedicated lines</a:t>
            </a:r>
          </a:p>
          <a:p>
            <a:pPr lvl="1" eaLnBrk="1" hangingPunct="1"/>
            <a:r>
              <a:rPr lang="en-US" dirty="0" smtClean="0"/>
              <a:t>Same connectivity equipment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08483A-92D5-4925-A038-11A2DFCBE552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WAN Essentials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WAN</a:t>
            </a:r>
          </a:p>
          <a:p>
            <a:pPr lvl="1" eaLnBrk="1" hangingPunct="1"/>
            <a:r>
              <a:rPr lang="en-US" dirty="0" smtClean="0"/>
              <a:t>Network traversing some distance, connecting LANs</a:t>
            </a:r>
          </a:p>
          <a:p>
            <a:pPr lvl="1" eaLnBrk="1" hangingPunct="1"/>
            <a:r>
              <a:rPr lang="en-US" dirty="0" smtClean="0"/>
              <a:t>Transmission methods depend on business needs </a:t>
            </a:r>
          </a:p>
          <a:p>
            <a:pPr eaLnBrk="1" hangingPunct="1"/>
            <a:r>
              <a:rPr lang="en-US" dirty="0" smtClean="0"/>
              <a:t>WAN and LAN common properties</a:t>
            </a:r>
          </a:p>
          <a:p>
            <a:pPr lvl="1" eaLnBrk="1" hangingPunct="1"/>
            <a:r>
              <a:rPr lang="en-US" dirty="0" smtClean="0"/>
              <a:t>Client-host resource sharing</a:t>
            </a:r>
          </a:p>
          <a:p>
            <a:pPr lvl="1" eaLnBrk="1" hangingPunct="1"/>
            <a:r>
              <a:rPr lang="en-US" dirty="0" smtClean="0"/>
              <a:t>Layer 3 and higher protocols</a:t>
            </a:r>
          </a:p>
          <a:p>
            <a:pPr lvl="1" eaLnBrk="1" hangingPunct="1"/>
            <a:r>
              <a:rPr lang="en-US" dirty="0" smtClean="0"/>
              <a:t>Packet-switched digitized data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034FE4-8B92-4E14-BC29-0D992474ED17}" type="slidenum">
              <a:rPr lang="en-US"/>
              <a:pPr eaLnBrk="1" hangingPunct="1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ISDN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for transmitting digital data over PSTN</a:t>
            </a:r>
          </a:p>
          <a:p>
            <a:pPr eaLnBrk="1" hangingPunct="1"/>
            <a:r>
              <a:rPr lang="en-US" dirty="0" smtClean="0"/>
              <a:t>Gained popularity: 1990s</a:t>
            </a:r>
          </a:p>
          <a:p>
            <a:pPr lvl="1" eaLnBrk="1" hangingPunct="1"/>
            <a:r>
              <a:rPr lang="en-US" dirty="0" smtClean="0"/>
              <a:t>Connecting WAN locations</a:t>
            </a:r>
          </a:p>
          <a:p>
            <a:pPr lvl="2" eaLnBrk="1" hangingPunct="1"/>
            <a:r>
              <a:rPr lang="en-US" dirty="0" smtClean="0"/>
              <a:t>Exchanges data, voice signals</a:t>
            </a:r>
          </a:p>
          <a:p>
            <a:pPr eaLnBrk="1" hangingPunct="1"/>
            <a:r>
              <a:rPr lang="en-US" dirty="0" smtClean="0"/>
              <a:t>Protocols at Physical, Data Link, Transport layers</a:t>
            </a:r>
          </a:p>
          <a:p>
            <a:pPr lvl="1" eaLnBrk="1" hangingPunct="1"/>
            <a:r>
              <a:rPr lang="en-US" dirty="0" smtClean="0"/>
              <a:t>Signaling, framing, connection setup and termination, routing, flow control, error detection and correction</a:t>
            </a:r>
          </a:p>
          <a:p>
            <a:pPr eaLnBrk="1" hangingPunct="1"/>
            <a:r>
              <a:rPr lang="en-US" dirty="0" smtClean="0"/>
              <a:t>Relies on PSTN for transmission medium</a:t>
            </a:r>
          </a:p>
          <a:p>
            <a:pPr eaLnBrk="1" hangingPunct="1"/>
            <a:r>
              <a:rPr lang="en-US" dirty="0" smtClean="0"/>
              <a:t>Dial-up or dedicated connections</a:t>
            </a:r>
          </a:p>
          <a:p>
            <a:pPr lvl="1" eaLnBrk="1" hangingPunct="1"/>
            <a:r>
              <a:rPr lang="en-US" dirty="0" smtClean="0"/>
              <a:t>Dial-up relies exclusively on digital transmission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BA4D0-80DE-4C7B-8291-EC445599C74B}" type="slidenum">
              <a:rPr lang="en-US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ISDN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Capability: two voice calls, one data connection on a single line</a:t>
            </a:r>
          </a:p>
          <a:p>
            <a:pPr eaLnBrk="1" hangingPunct="1"/>
            <a:r>
              <a:rPr lang="en-US" dirty="0" smtClean="0"/>
              <a:t>Two channel types</a:t>
            </a:r>
          </a:p>
          <a:p>
            <a:pPr lvl="1" eaLnBrk="1" hangingPunct="1"/>
            <a:r>
              <a:rPr lang="en-US" dirty="0" smtClean="0"/>
              <a:t>B channel: “bearer”</a:t>
            </a:r>
          </a:p>
          <a:p>
            <a:pPr lvl="2" eaLnBrk="1" hangingPunct="1"/>
            <a:r>
              <a:rPr lang="en-US" dirty="0" smtClean="0"/>
              <a:t>Circuit switching for voice, video, audio: 64 Kbps</a:t>
            </a:r>
          </a:p>
          <a:p>
            <a:pPr lvl="1" eaLnBrk="1" hangingPunct="1"/>
            <a:r>
              <a:rPr lang="en-US" dirty="0" smtClean="0"/>
              <a:t>D channel: “data” </a:t>
            </a:r>
          </a:p>
          <a:p>
            <a:pPr lvl="2" eaLnBrk="1" hangingPunct="1"/>
            <a:r>
              <a:rPr lang="en-US" dirty="0" smtClean="0"/>
              <a:t>Packet-switching for call information: 16 or 64 Kbps</a:t>
            </a:r>
          </a:p>
          <a:p>
            <a:pPr eaLnBrk="1" hangingPunct="1"/>
            <a:r>
              <a:rPr lang="en-US" dirty="0" smtClean="0"/>
              <a:t>BRI (Basic Rate Interface) connection</a:t>
            </a:r>
          </a:p>
          <a:p>
            <a:pPr eaLnBrk="1" hangingPunct="1"/>
            <a:r>
              <a:rPr lang="en-US" dirty="0" smtClean="0"/>
              <a:t>PRI (Primary Rate Interface) connection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561E82-D236-49C4-B4AB-952B9D579747}" type="slidenum">
              <a:rPr lang="en-US"/>
              <a:pPr eaLnBrk="1" hangingPunct="1"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ISDN (cont’d.)</a:t>
            </a:r>
          </a:p>
        </p:txBody>
      </p:sp>
      <p:sp>
        <p:nvSpPr>
          <p:cNvPr id="3174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BRI: two B channels, one D channel (2B+D)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 channels treated as separate connections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Carry voice and data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Bonding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Two 64-Kbps B channels combined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Achieve 128 Kbps</a:t>
            </a:r>
          </a:p>
          <a:p>
            <a:pPr eaLnBrk="1" hangingPunct="1"/>
            <a:r>
              <a:rPr lang="en-US" dirty="0"/>
              <a:t>PRI: 23 B channels, one 64-Kbps D channel (23B+D)</a:t>
            </a:r>
          </a:p>
          <a:p>
            <a:pPr lvl="1" eaLnBrk="1" hangingPunct="1"/>
            <a:r>
              <a:rPr lang="en-US" dirty="0"/>
              <a:t>Separate B channels independently carry voice, data</a:t>
            </a:r>
          </a:p>
          <a:p>
            <a:pPr lvl="1" eaLnBrk="1" hangingPunct="1"/>
            <a:r>
              <a:rPr lang="en-US" dirty="0"/>
              <a:t>Maximum throughput: 1.544 Mbps</a:t>
            </a:r>
          </a:p>
          <a:p>
            <a:pPr eaLnBrk="1" hangingPunct="1"/>
            <a:r>
              <a:rPr lang="en-US" dirty="0"/>
              <a:t>PRI and BRI may interconnect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628DE8-05C2-4364-8DCE-E14A650959F4}" type="slidenum">
              <a:rPr lang="en-US"/>
              <a:pPr eaLnBrk="1" hangingPunct="1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722421"/>
            <a:ext cx="2152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7-11 A BRI link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44042" y="5060975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401050" cy="296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0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722421"/>
            <a:ext cx="2152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7-12 A PRI link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44042" y="5060975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957710" cy="299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7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T-Carriers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T1s, fractional T1s, T3s</a:t>
            </a:r>
          </a:p>
          <a:p>
            <a:pPr eaLnBrk="1" hangingPunct="1"/>
            <a:r>
              <a:rPr lang="en-US" dirty="0" smtClean="0"/>
              <a:t>Physical layer operation</a:t>
            </a:r>
          </a:p>
          <a:p>
            <a:pPr eaLnBrk="1" hangingPunct="1"/>
            <a:r>
              <a:rPr lang="en-US" dirty="0" smtClean="0"/>
              <a:t>Single channel divided into multiple channels</a:t>
            </a:r>
          </a:p>
          <a:p>
            <a:pPr lvl="1" eaLnBrk="1" hangingPunct="1"/>
            <a:r>
              <a:rPr lang="en-US" dirty="0" smtClean="0"/>
              <a:t>Uses TDM (time division multiplexing) over two wire pairs</a:t>
            </a:r>
          </a:p>
          <a:p>
            <a:pPr eaLnBrk="1" hangingPunct="1"/>
            <a:r>
              <a:rPr lang="en-US" dirty="0" smtClean="0"/>
              <a:t>Medium</a:t>
            </a:r>
          </a:p>
          <a:p>
            <a:pPr lvl="1" eaLnBrk="1" hangingPunct="1"/>
            <a:r>
              <a:rPr lang="en-US" dirty="0" smtClean="0"/>
              <a:t>Telephone wire, fiber-optic cable, wireless links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7AE16F-528C-4116-8702-81F2EB236533}" type="slidenum">
              <a:rPr lang="en-US"/>
              <a:pPr eaLnBrk="1" hangingPunct="1"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T-Carriers</a:t>
            </a:r>
          </a:p>
        </p:txBody>
      </p:sp>
      <p:sp>
        <p:nvSpPr>
          <p:cNvPr id="3482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Many available</a:t>
            </a:r>
          </a:p>
          <a:p>
            <a:pPr lvl="1" eaLnBrk="1" hangingPunct="1"/>
            <a:r>
              <a:rPr lang="en-US" dirty="0" smtClean="0"/>
              <a:t>Most common: T1 and T3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B6CD5E-C596-4D22-A1C2-B5FAAEF907C5}" type="slidenum">
              <a:rPr lang="en-US"/>
              <a:pPr eaLnBrk="1" hangingPunct="1"/>
              <a:t>36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924800" cy="246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48590" y="5415949"/>
            <a:ext cx="299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 7-1 Carrier specifications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48590" y="573759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T-Carriers (cont’d.)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T1: 24 voice or data channels</a:t>
            </a:r>
          </a:p>
          <a:p>
            <a:pPr lvl="1" eaLnBrk="1" hangingPunct="1"/>
            <a:r>
              <a:rPr lang="en-US" dirty="0" smtClean="0"/>
              <a:t>Maximum data throughput: 1.544 Mbps</a:t>
            </a:r>
          </a:p>
          <a:p>
            <a:pPr eaLnBrk="1" hangingPunct="1"/>
            <a:r>
              <a:rPr lang="en-US" dirty="0" smtClean="0"/>
              <a:t>T3: 672 voice or data channels</a:t>
            </a:r>
          </a:p>
          <a:p>
            <a:pPr lvl="1" eaLnBrk="1" hangingPunct="1"/>
            <a:r>
              <a:rPr lang="en-US" dirty="0" smtClean="0"/>
              <a:t>Maximum data throughput: 44.736 Mbps (45 Mbps)</a:t>
            </a:r>
          </a:p>
          <a:p>
            <a:pPr eaLnBrk="1" hangingPunct="1"/>
            <a:r>
              <a:rPr lang="en-US" dirty="0" smtClean="0"/>
              <a:t>T-carrier speed dependent on signal level</a:t>
            </a:r>
          </a:p>
          <a:p>
            <a:pPr lvl="1" eaLnBrk="1" hangingPunct="1"/>
            <a:r>
              <a:rPr lang="en-US" dirty="0" smtClean="0"/>
              <a:t>Physical layer electrical signaling characteristics</a:t>
            </a:r>
          </a:p>
          <a:p>
            <a:pPr lvl="1" eaLnBrk="1" hangingPunct="1"/>
            <a:r>
              <a:rPr lang="en-US" dirty="0" smtClean="0"/>
              <a:t>DS0 (digital signal, level 0)</a:t>
            </a:r>
          </a:p>
          <a:p>
            <a:pPr lvl="2" eaLnBrk="1" hangingPunct="1"/>
            <a:r>
              <a:rPr lang="en-US" dirty="0" smtClean="0"/>
              <a:t>One data, voice channel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474C26-1B1F-47A1-80CE-65C33DDB9773}" type="slidenum">
              <a:rPr lang="en-US"/>
              <a:pPr eaLnBrk="1" hangingPunct="1"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T-Carriers (cont’d.)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T1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Connects branch offices, connects to carrier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Connects telephone company COs, ISPs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T3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Data-intensive businesses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T3 provides 28 times more throughput (expensive)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Multiple T1’s may accommodate needs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TI costs vary by region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Fractional T1 lease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some T1 channels, charged accordingly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9F5969-3E5A-4D1D-9432-7F4E2F607A2A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T-Carrier Connectivity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T-carrier line requires connectivity hardware</a:t>
            </a:r>
          </a:p>
          <a:p>
            <a:pPr lvl="1" eaLnBrk="1" hangingPunct="1"/>
            <a:r>
              <a:rPr lang="en-US" dirty="0" smtClean="0"/>
              <a:t>Customer site, switching facility</a:t>
            </a:r>
          </a:p>
          <a:p>
            <a:pPr lvl="1" eaLnBrk="1" hangingPunct="1"/>
            <a:r>
              <a:rPr lang="en-US" dirty="0" smtClean="0"/>
              <a:t>Purchased or leased</a:t>
            </a:r>
          </a:p>
          <a:p>
            <a:pPr lvl="1" eaLnBrk="1" hangingPunct="1"/>
            <a:r>
              <a:rPr lang="en-US" dirty="0" smtClean="0"/>
              <a:t>Cannot be used with other WAN transmission methods</a:t>
            </a:r>
          </a:p>
          <a:p>
            <a:pPr eaLnBrk="1" hangingPunct="1"/>
            <a:r>
              <a:rPr lang="en-US" dirty="0" smtClean="0"/>
              <a:t>T-carrier line requires different media</a:t>
            </a:r>
          </a:p>
          <a:p>
            <a:pPr lvl="1" eaLnBrk="1" hangingPunct="1"/>
            <a:r>
              <a:rPr lang="en-US" dirty="0" smtClean="0"/>
              <a:t>Throughput dependent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0601C3-6F51-46F3-9D15-CCE14D6F33F9}" type="slidenum">
              <a:rPr lang="en-US"/>
              <a:pPr eaLnBrk="1" hangingPunct="1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WAN Essentials (cont’d.)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WAN and LAN differences</a:t>
            </a:r>
          </a:p>
          <a:p>
            <a:pPr lvl="1" eaLnBrk="1" hangingPunct="1"/>
            <a:r>
              <a:rPr lang="en-US" dirty="0" smtClean="0"/>
              <a:t>Layers 1 and 2 access methods, topologies, media</a:t>
            </a:r>
          </a:p>
          <a:p>
            <a:pPr lvl="1" eaLnBrk="1" hangingPunct="1"/>
            <a:r>
              <a:rPr lang="en-US" dirty="0" smtClean="0"/>
              <a:t>LAN wiring: privately owned</a:t>
            </a:r>
          </a:p>
          <a:p>
            <a:pPr lvl="1" eaLnBrk="1" hangingPunct="1"/>
            <a:r>
              <a:rPr lang="en-US" dirty="0" smtClean="0"/>
              <a:t>WAN wiring: public through NSPs (network service providers)</a:t>
            </a:r>
          </a:p>
          <a:p>
            <a:pPr lvl="2" eaLnBrk="1" hangingPunct="1"/>
            <a:r>
              <a:rPr lang="en-US" dirty="0" smtClean="0"/>
              <a:t>Examples: AT&amp;T, Verizon, Sprint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WAN site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Individual geographic </a:t>
            </a:r>
            <a:r>
              <a:rPr lang="en-US" dirty="0" smtClean="0"/>
              <a:t>locations connected by WAN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WAN 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WAN site to WAN site connection</a:t>
            </a:r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034FE4-8B92-4E14-BC29-0D992474ED17}" type="slidenum">
              <a:rPr lang="en-US"/>
              <a:pPr eaLnBrk="1" hangingPunct="1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T-Carrier Connectivity (cont’d.)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Wiring</a:t>
            </a:r>
          </a:p>
          <a:p>
            <a:pPr lvl="1" eaLnBrk="1" hangingPunct="1"/>
            <a:r>
              <a:rPr lang="en-US" dirty="0" smtClean="0"/>
              <a:t>Plain telephone wire</a:t>
            </a:r>
          </a:p>
          <a:p>
            <a:pPr lvl="2" eaLnBrk="1" hangingPunct="1"/>
            <a:r>
              <a:rPr lang="en-US" dirty="0" smtClean="0"/>
              <a:t>UTP or STP copper wiring</a:t>
            </a:r>
          </a:p>
          <a:p>
            <a:pPr lvl="2" eaLnBrk="1" hangingPunct="1"/>
            <a:r>
              <a:rPr lang="en-US" dirty="0" smtClean="0"/>
              <a:t>STP preferred for clean connection</a:t>
            </a:r>
          </a:p>
          <a:p>
            <a:pPr lvl="1" eaLnBrk="1" hangingPunct="1"/>
            <a:r>
              <a:rPr lang="en-US" dirty="0" smtClean="0"/>
              <a:t>Coaxial cable, microwave, fiber-optic cable</a:t>
            </a:r>
          </a:p>
          <a:p>
            <a:pPr lvl="1" eaLnBrk="1" hangingPunct="1"/>
            <a:r>
              <a:rPr lang="en-US" dirty="0" smtClean="0"/>
              <a:t>T1s using STP require repeater every 6000 feet</a:t>
            </a:r>
          </a:p>
          <a:p>
            <a:pPr lvl="1" eaLnBrk="1" hangingPunct="1"/>
            <a:r>
              <a:rPr lang="en-US" dirty="0" smtClean="0"/>
              <a:t>Multiple T1s or T3</a:t>
            </a:r>
          </a:p>
          <a:p>
            <a:pPr lvl="2" eaLnBrk="1" hangingPunct="1"/>
            <a:r>
              <a:rPr lang="en-US" dirty="0"/>
              <a:t>F</a:t>
            </a:r>
            <a:r>
              <a:rPr lang="en-US" dirty="0" smtClean="0"/>
              <a:t>iber-optic cabling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821D48-3C9E-4B3A-B4A4-CC17D83B522D}" type="slidenum">
              <a:rPr lang="en-US"/>
              <a:pPr eaLnBrk="1" hangingPunct="1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4718463"/>
            <a:ext cx="5198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7-13 T1 wire terminations in an RJ-48 connector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082140" y="504722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80" y="1414242"/>
            <a:ext cx="4233863" cy="328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9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718463"/>
            <a:ext cx="4194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7-14 T1 crossover cable terminations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04722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21" y="990600"/>
            <a:ext cx="6934200" cy="344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T-Carrier Connectivity (cont’d.)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CSU/DSU (Channel Service Unit/Data Service Unit)</a:t>
            </a:r>
          </a:p>
          <a:p>
            <a:pPr lvl="1" eaLnBrk="1" hangingPunct="1"/>
            <a:r>
              <a:rPr lang="en-US" dirty="0" smtClean="0"/>
              <a:t>Two separate devices</a:t>
            </a:r>
          </a:p>
          <a:p>
            <a:pPr lvl="1" eaLnBrk="1" hangingPunct="1"/>
            <a:r>
              <a:rPr lang="en-US" dirty="0" smtClean="0"/>
              <a:t>Combined into single stand-alone device</a:t>
            </a:r>
          </a:p>
          <a:p>
            <a:pPr lvl="2" eaLnBrk="1" hangingPunct="1"/>
            <a:r>
              <a:rPr lang="en-US" dirty="0" smtClean="0"/>
              <a:t>Interface card</a:t>
            </a:r>
          </a:p>
          <a:p>
            <a:pPr lvl="1" eaLnBrk="1" hangingPunct="1"/>
            <a:r>
              <a:rPr lang="en-US" dirty="0" smtClean="0"/>
              <a:t>T1 line connection point</a:t>
            </a:r>
          </a:p>
          <a:p>
            <a:pPr eaLnBrk="1" hangingPunct="1"/>
            <a:r>
              <a:rPr lang="en-US" dirty="0" smtClean="0"/>
              <a:t>CSU</a:t>
            </a:r>
          </a:p>
          <a:p>
            <a:pPr lvl="1" eaLnBrk="1" hangingPunct="1"/>
            <a:r>
              <a:rPr lang="en-US" dirty="0" smtClean="0"/>
              <a:t>Provides digital signal termination</a:t>
            </a:r>
          </a:p>
          <a:p>
            <a:pPr lvl="1" eaLnBrk="1" hangingPunct="1"/>
            <a:r>
              <a:rPr lang="en-US" dirty="0" smtClean="0"/>
              <a:t>Ensures connection integrity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06B8F3-D3E2-47D2-BCFA-BAC9A6EA245D}" type="slidenum">
              <a:rPr lang="en-US"/>
              <a:pPr eaLnBrk="1" hangingPunct="1"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T-Carrier Connectivity (cont’d.)</a:t>
            </a:r>
          </a:p>
        </p:txBody>
      </p:sp>
      <p:sp>
        <p:nvSpPr>
          <p:cNvPr id="4198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DSU</a:t>
            </a:r>
          </a:p>
          <a:p>
            <a:pPr lvl="1" eaLnBrk="1" hangingPunct="1"/>
            <a:r>
              <a:rPr lang="en-US" dirty="0" smtClean="0"/>
              <a:t>Converts T-carrier frames into frames LAN can interpret (and vice versa)</a:t>
            </a:r>
          </a:p>
          <a:p>
            <a:pPr lvl="1" eaLnBrk="1" hangingPunct="1"/>
            <a:r>
              <a:rPr lang="en-US" dirty="0" smtClean="0"/>
              <a:t>Connects T-carrier lines with terminating equipment</a:t>
            </a:r>
          </a:p>
          <a:p>
            <a:pPr lvl="1" eaLnBrk="1" hangingPunct="1"/>
            <a:r>
              <a:rPr lang="en-US" dirty="0" smtClean="0"/>
              <a:t>Incorporates multiplexer</a:t>
            </a:r>
          </a:p>
          <a:p>
            <a:pPr eaLnBrk="1" hangingPunct="1"/>
            <a:r>
              <a:rPr lang="en-US" dirty="0"/>
              <a:t>Smart </a:t>
            </a:r>
            <a:r>
              <a:rPr lang="en-US" dirty="0" smtClean="0"/>
              <a:t>jack</a:t>
            </a:r>
            <a:endParaRPr lang="en-US" dirty="0"/>
          </a:p>
          <a:p>
            <a:pPr lvl="1" eaLnBrk="1" hangingPunct="1"/>
            <a:r>
              <a:rPr lang="en-US" dirty="0"/>
              <a:t>Terminate T-carrier wire pairs</a:t>
            </a:r>
          </a:p>
          <a:p>
            <a:pPr lvl="2" eaLnBrk="1" hangingPunct="1"/>
            <a:r>
              <a:rPr lang="en-US" dirty="0"/>
              <a:t>Customer’s demarc (demarcation point)</a:t>
            </a:r>
          </a:p>
          <a:p>
            <a:pPr lvl="2" eaLnBrk="1" hangingPunct="1"/>
            <a:r>
              <a:rPr lang="en-US" dirty="0"/>
              <a:t>Inside or outside building</a:t>
            </a:r>
          </a:p>
          <a:p>
            <a:pPr lvl="1" eaLnBrk="1" hangingPunct="1"/>
            <a:r>
              <a:rPr lang="en-US" dirty="0"/>
              <a:t>Connection monitoring </a:t>
            </a:r>
            <a:r>
              <a:rPr lang="en-US" dirty="0" smtClean="0"/>
              <a:t>point</a:t>
            </a:r>
            <a:endParaRPr lang="en-US" sz="2200" dirty="0"/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350FA4-B67B-4657-8FDE-FA44FB465897}" type="slidenum">
              <a:rPr lang="en-US"/>
              <a:pPr eaLnBrk="1" hangingPunct="1"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379909"/>
            <a:ext cx="452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7-17 A point-to-point T-carrier connection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71846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905000"/>
            <a:ext cx="8095287" cy="167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T-Carrier Connectivity (cont’d.)</a:t>
            </a:r>
          </a:p>
        </p:txBody>
      </p:sp>
      <p:sp>
        <p:nvSpPr>
          <p:cNvPr id="4301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Incoming T-carrier line</a:t>
            </a:r>
          </a:p>
          <a:p>
            <a:pPr lvl="1" eaLnBrk="1" hangingPunct="1"/>
            <a:r>
              <a:rPr lang="en-US" dirty="0" smtClean="0"/>
              <a:t>Multiplexer separates combined channels</a:t>
            </a:r>
          </a:p>
          <a:p>
            <a:pPr eaLnBrk="1" hangingPunct="1"/>
            <a:r>
              <a:rPr lang="en-US" dirty="0" smtClean="0"/>
              <a:t>Outgoing T-carrier line</a:t>
            </a:r>
          </a:p>
          <a:p>
            <a:pPr lvl="1" eaLnBrk="1" hangingPunct="1"/>
            <a:r>
              <a:rPr lang="en-US" dirty="0" smtClean="0"/>
              <a:t>Multiplexer combines multiple LAN signals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Terminal </a:t>
            </a:r>
            <a:r>
              <a:rPr lang="en-US" dirty="0" smtClean="0"/>
              <a:t>equipment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Switches, </a:t>
            </a:r>
            <a:r>
              <a:rPr lang="en-US" dirty="0" smtClean="0"/>
              <a:t>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Best </a:t>
            </a:r>
            <a:r>
              <a:rPr lang="en-US" dirty="0"/>
              <a:t>option: router, Layer 3 or higher switch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Accepts incoming CSU/DSU signals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Translates Network layer protocols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Directs data to </a:t>
            </a:r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E9A4DC-69E7-4130-9C45-0CC244F70F3C}" type="slidenum">
              <a:rPr lang="en-US"/>
              <a:pPr eaLnBrk="1" hangingPunct="1"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T-Carrier Connectivity (cont’d.)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CSU/DSU may be integrated with router, 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Expansion card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Faster signal processing, better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Less expensive, lower maintenance solution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F5CB37-89DB-4703-BA9D-DEC29B0A5DBF}" type="slidenum">
              <a:rPr lang="en-US"/>
              <a:pPr eaLnBrk="1" hangingPunct="1"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452646"/>
            <a:ext cx="564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7-18 A T-carrier connecting to a LAN through a router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57912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57200"/>
            <a:ext cx="7739063" cy="483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8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DSL </a:t>
            </a:r>
            <a:r>
              <a:rPr lang="en-US" dirty="0" smtClean="0"/>
              <a:t>(Digital Subscriber Line)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Operates over PSTN</a:t>
            </a:r>
          </a:p>
          <a:p>
            <a:pPr eaLnBrk="1" hangingPunct="1"/>
            <a:r>
              <a:rPr lang="en-US" dirty="0" smtClean="0"/>
              <a:t>Directly competes with ISDN, T1 services</a:t>
            </a:r>
          </a:p>
          <a:p>
            <a:pPr eaLnBrk="1" hangingPunct="1"/>
            <a:r>
              <a:rPr lang="en-US" dirty="0" smtClean="0"/>
              <a:t>Requires repeaters for longer distances</a:t>
            </a:r>
          </a:p>
          <a:p>
            <a:pPr eaLnBrk="1" hangingPunct="1"/>
            <a:r>
              <a:rPr lang="en-US" dirty="0" smtClean="0"/>
              <a:t>Best suited for WAN local loop</a:t>
            </a:r>
          </a:p>
          <a:p>
            <a:pPr eaLnBrk="1" hangingPunct="1"/>
            <a:r>
              <a:rPr lang="en-US" dirty="0" smtClean="0"/>
              <a:t>Supports multiple data, voice channels</a:t>
            </a:r>
          </a:p>
          <a:p>
            <a:pPr lvl="1" eaLnBrk="1" hangingPunct="1"/>
            <a:r>
              <a:rPr lang="en-US" dirty="0" smtClean="0"/>
              <a:t>Over single line</a:t>
            </a:r>
          </a:p>
          <a:p>
            <a:pPr lvl="1" eaLnBrk="1" hangingPunct="1"/>
            <a:r>
              <a:rPr lang="en-US" dirty="0" smtClean="0"/>
              <a:t>Higher, inaudible telephone line frequencies</a:t>
            </a:r>
          </a:p>
          <a:p>
            <a:pPr eaLnBrk="1" hangingPunct="1"/>
            <a:r>
              <a:rPr lang="en-US" dirty="0" smtClean="0"/>
              <a:t>Uses advanced data modulation techniques</a:t>
            </a:r>
          </a:p>
          <a:p>
            <a:pPr lvl="1" eaLnBrk="1" hangingPunct="1"/>
            <a:r>
              <a:rPr lang="en-US" dirty="0" smtClean="0"/>
              <a:t>Data signal alters carrier signal properties</a:t>
            </a:r>
          </a:p>
          <a:p>
            <a:pPr lvl="1" eaLnBrk="1" hangingPunct="1"/>
            <a:r>
              <a:rPr lang="en-US" dirty="0" smtClean="0"/>
              <a:t>Amplitude or phase modulation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65F6F7-C6D6-4172-86B9-D90F4C847334}" type="slidenum">
              <a:rPr lang="en-US"/>
              <a:pPr eaLnBrk="1" hangingPunct="1"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WAN Topologies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Differences from LAN topologies</a:t>
            </a:r>
          </a:p>
          <a:p>
            <a:pPr lvl="1" eaLnBrk="1" hangingPunct="1"/>
            <a:r>
              <a:rPr lang="en-US" dirty="0" smtClean="0"/>
              <a:t>Distance covered, number of users, traffic</a:t>
            </a:r>
          </a:p>
          <a:p>
            <a:pPr lvl="1" eaLnBrk="1" hangingPunct="1"/>
            <a:r>
              <a:rPr lang="en-US" dirty="0" smtClean="0"/>
              <a:t>Connect sites via dedicated, high-speed links</a:t>
            </a:r>
          </a:p>
          <a:p>
            <a:pPr lvl="2" eaLnBrk="1" hangingPunct="1"/>
            <a:r>
              <a:rPr lang="en-US" dirty="0" smtClean="0"/>
              <a:t>Use different connectivity devices</a:t>
            </a:r>
          </a:p>
          <a:p>
            <a:pPr eaLnBrk="1" hangingPunct="1"/>
            <a:r>
              <a:rPr lang="en-US" dirty="0" smtClean="0"/>
              <a:t>WAN connections</a:t>
            </a:r>
          </a:p>
          <a:p>
            <a:pPr lvl="1" eaLnBrk="1" hangingPunct="1"/>
            <a:r>
              <a:rPr lang="en-US" dirty="0" smtClean="0"/>
              <a:t>Require Layer 3 devices</a:t>
            </a:r>
          </a:p>
          <a:p>
            <a:pPr lvl="2" eaLnBrk="1" hangingPunct="1"/>
            <a:r>
              <a:rPr lang="en-US" dirty="0" smtClean="0"/>
              <a:t>Routers</a:t>
            </a:r>
          </a:p>
          <a:p>
            <a:pPr lvl="1" eaLnBrk="1" hangingPunct="1"/>
            <a:r>
              <a:rPr lang="en-US" dirty="0" smtClean="0"/>
              <a:t>Cannot carry nonroutable protocols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0030EF-BFF2-4900-A766-FD49A6DE54BF}" type="slidenum">
              <a:rPr lang="en-US"/>
              <a:pPr eaLnBrk="1" hangingPunct="1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DSL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xDSL refers to all DSL varieties</a:t>
            </a:r>
          </a:p>
          <a:p>
            <a:pPr lvl="1" eaLnBrk="1" hangingPunct="1"/>
            <a:r>
              <a:rPr lang="en-US" dirty="0" smtClean="0"/>
              <a:t>ADSL, G.Lite, HDSL, SDSL, VDSL, SHDSL</a:t>
            </a:r>
          </a:p>
          <a:p>
            <a:pPr eaLnBrk="1" hangingPunct="1"/>
            <a:r>
              <a:rPr lang="en-US" dirty="0" smtClean="0"/>
              <a:t>Two DSL categories</a:t>
            </a:r>
          </a:p>
          <a:p>
            <a:pPr lvl="1" eaLnBrk="1" hangingPunct="1"/>
            <a:r>
              <a:rPr lang="en-US" dirty="0" smtClean="0"/>
              <a:t>Asymmetrical and symmetrical</a:t>
            </a:r>
          </a:p>
          <a:p>
            <a:pPr eaLnBrk="1" hangingPunct="1"/>
            <a:r>
              <a:rPr lang="en-US" dirty="0" smtClean="0"/>
              <a:t>Downstream</a:t>
            </a:r>
          </a:p>
          <a:p>
            <a:pPr lvl="1" eaLnBrk="1" hangingPunct="1"/>
            <a:r>
              <a:rPr lang="en-US" dirty="0" smtClean="0"/>
              <a:t>Data travels from carrier’s switching facility to customer</a:t>
            </a:r>
          </a:p>
          <a:p>
            <a:pPr eaLnBrk="1" hangingPunct="1"/>
            <a:r>
              <a:rPr lang="en-US" dirty="0" smtClean="0"/>
              <a:t>Upstream</a:t>
            </a:r>
          </a:p>
          <a:p>
            <a:pPr lvl="1" eaLnBrk="1" hangingPunct="1"/>
            <a:r>
              <a:rPr lang="en-US" dirty="0" smtClean="0"/>
              <a:t>Data travels from customer to carrier’s switching facility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96061B-4998-47D9-8756-49736F9307C0}" type="slidenum">
              <a:rPr lang="en-US"/>
              <a:pPr eaLnBrk="1" hangingPunct="1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DSL (cont’d.)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Downstream, upstream throughput rates may differ</a:t>
            </a:r>
          </a:p>
          <a:p>
            <a:pPr lvl="1" eaLnBrk="1" hangingPunct="1"/>
            <a:r>
              <a:rPr lang="en-US" dirty="0" smtClean="0"/>
              <a:t>Asymmetrical</a:t>
            </a:r>
          </a:p>
          <a:p>
            <a:pPr lvl="2" eaLnBrk="1" hangingPunct="1"/>
            <a:r>
              <a:rPr lang="en-US" dirty="0" smtClean="0"/>
              <a:t>More throughput in one direction</a:t>
            </a:r>
          </a:p>
          <a:p>
            <a:pPr lvl="2" eaLnBrk="1" hangingPunct="1"/>
            <a:r>
              <a:rPr lang="en-US" dirty="0" smtClean="0"/>
              <a:t>Downstream throughput higher than upstream throughput</a:t>
            </a:r>
          </a:p>
          <a:p>
            <a:pPr lvl="2" eaLnBrk="1" hangingPunct="1"/>
            <a:r>
              <a:rPr lang="en-US" dirty="0" smtClean="0"/>
              <a:t>Best use: video conferencing, web surfing</a:t>
            </a:r>
          </a:p>
          <a:p>
            <a:pPr lvl="1" eaLnBrk="1" hangingPunct="1"/>
            <a:r>
              <a:rPr lang="en-US" dirty="0" smtClean="0"/>
              <a:t>Symmetrical</a:t>
            </a:r>
          </a:p>
          <a:p>
            <a:pPr lvl="2" eaLnBrk="1" hangingPunct="1"/>
            <a:r>
              <a:rPr lang="en-US" dirty="0" smtClean="0"/>
              <a:t>Equal capacity for upstream, downstream data</a:t>
            </a:r>
          </a:p>
          <a:p>
            <a:pPr lvl="2" eaLnBrk="1" hangingPunct="1"/>
            <a:r>
              <a:rPr lang="en-US" dirty="0" smtClean="0"/>
              <a:t>Examples: HDSL, SDSL, SHDSL</a:t>
            </a:r>
          </a:p>
          <a:p>
            <a:pPr lvl="2" eaLnBrk="1" hangingPunct="1"/>
            <a:r>
              <a:rPr lang="en-US" dirty="0" smtClean="0"/>
              <a:t>Best use: uploading, downloading significant data amounts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196218-A21D-43FB-9C9F-E841903ACC02}" type="slidenum">
              <a:rPr lang="en-US"/>
              <a:pPr eaLnBrk="1" hangingPunct="1"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DSL (cont’d.)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DSL types vary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 modulation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Capacity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Distance limitations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PSTN use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113AFA-BE6B-49F6-AFB4-748D8556AAA3}" type="slidenum">
              <a:rPr lang="en-US"/>
              <a:pPr eaLnBrk="1" hangingPunct="1"/>
              <a:t>52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50800"/>
            <a:ext cx="7239000" cy="213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69410" y="5681181"/>
            <a:ext cx="341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 7-2 Comparison of DSL types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8029" y="594124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Connectivity</a:t>
            </a:r>
          </a:p>
        </p:txBody>
      </p:sp>
      <p:sp>
        <p:nvSpPr>
          <p:cNvPr id="5018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ADSL: common example on home computer</a:t>
            </a:r>
          </a:p>
          <a:p>
            <a:pPr lvl="1"/>
            <a:r>
              <a:rPr lang="en-US" dirty="0" smtClean="0"/>
              <a:t>Establish TCP connection</a:t>
            </a:r>
          </a:p>
          <a:p>
            <a:pPr lvl="1"/>
            <a:r>
              <a:rPr lang="en-US" dirty="0" smtClean="0"/>
              <a:t>Transmit through DSL modem</a:t>
            </a:r>
          </a:p>
          <a:p>
            <a:pPr lvl="2"/>
            <a:r>
              <a:rPr lang="en-US" dirty="0" smtClean="0"/>
              <a:t>Internal or external</a:t>
            </a:r>
          </a:p>
          <a:p>
            <a:pPr lvl="2"/>
            <a:r>
              <a:rPr lang="en-US" dirty="0" smtClean="0"/>
              <a:t>Splitter separates incoming voice, data signals</a:t>
            </a:r>
          </a:p>
          <a:p>
            <a:pPr lvl="2"/>
            <a:r>
              <a:rPr lang="en-US" dirty="0" smtClean="0"/>
              <a:t>May connect to switch or router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7B8365-DE8D-4558-AA6F-38A8E90FDA20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DSL Connectivity (cont’d.)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ADSL (cont’d.)</a:t>
            </a:r>
          </a:p>
          <a:p>
            <a:pPr lvl="1" eaLnBrk="1" hangingPunct="1"/>
            <a:r>
              <a:rPr lang="en-US" dirty="0" smtClean="0"/>
              <a:t>DSL modem forwards modulated signal to local loop</a:t>
            </a:r>
          </a:p>
          <a:p>
            <a:pPr lvl="2" eaLnBrk="1" hangingPunct="1"/>
            <a:r>
              <a:rPr lang="en-US" dirty="0" smtClean="0"/>
              <a:t>Signal continues over four-pair UTP wire</a:t>
            </a:r>
          </a:p>
          <a:p>
            <a:pPr lvl="2" eaLnBrk="1" hangingPunct="1"/>
            <a:r>
              <a:rPr lang="en-US" dirty="0" smtClean="0"/>
              <a:t>Distance less than 18,000 feet: signal combined with other modulated signals in telephone switch</a:t>
            </a:r>
          </a:p>
          <a:p>
            <a:pPr lvl="1" eaLnBrk="1" hangingPunct="1"/>
            <a:r>
              <a:rPr lang="en-US" dirty="0" smtClean="0"/>
              <a:t>Carrier’s remote switching facility</a:t>
            </a:r>
          </a:p>
          <a:p>
            <a:pPr lvl="2" eaLnBrk="1" hangingPunct="1"/>
            <a:r>
              <a:rPr lang="en-US" dirty="0" smtClean="0"/>
              <a:t>Splitter separates data signal from voice signals</a:t>
            </a:r>
          </a:p>
          <a:p>
            <a:pPr lvl="2" eaLnBrk="1" hangingPunct="1"/>
            <a:r>
              <a:rPr lang="en-US" dirty="0" smtClean="0"/>
              <a:t>Request sent to DSLAM (DSL access multiplexer)</a:t>
            </a:r>
          </a:p>
          <a:p>
            <a:pPr lvl="2" eaLnBrk="1" hangingPunct="1"/>
            <a:r>
              <a:rPr lang="en-US" dirty="0" smtClean="0"/>
              <a:t>Request issued from carrier’s network to Internet backbone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567203-636B-465B-B62A-956F3CD093D9}" type="slidenum">
              <a:rPr lang="en-US"/>
              <a:pPr eaLnBrk="1" hangingPunct="1"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89" y="5458477"/>
            <a:ext cx="290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7-20 A DSL connection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76352" y="57872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5072063" cy="493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5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DSL Connectivity (cont’d.)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DSL competition</a:t>
            </a:r>
          </a:p>
          <a:p>
            <a:pPr lvl="1" eaLnBrk="1" hangingPunct="1"/>
            <a:r>
              <a:rPr lang="en-US" dirty="0" smtClean="0"/>
              <a:t>T1, ISDN, broadband cable</a:t>
            </a:r>
          </a:p>
          <a:p>
            <a:pPr eaLnBrk="1" hangingPunct="1"/>
            <a:r>
              <a:rPr lang="en-US" dirty="0" smtClean="0"/>
              <a:t>DSL installation</a:t>
            </a:r>
          </a:p>
          <a:p>
            <a:pPr lvl="1" eaLnBrk="1" hangingPunct="1"/>
            <a:r>
              <a:rPr lang="en-US" dirty="0" smtClean="0"/>
              <a:t>Hardware, monthly access costs</a:t>
            </a:r>
          </a:p>
          <a:p>
            <a:pPr lvl="2" eaLnBrk="1" hangingPunct="1"/>
            <a:r>
              <a:rPr lang="en-US" dirty="0" smtClean="0"/>
              <a:t>Slightly less than ISDN; significantly less than T1s</a:t>
            </a:r>
          </a:p>
          <a:p>
            <a:pPr eaLnBrk="1" hangingPunct="1"/>
            <a:r>
              <a:rPr lang="en-US" dirty="0" smtClean="0"/>
              <a:t>DSL drawbacks</a:t>
            </a:r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hroughput lower than broadband cable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333566-DBB7-4604-A33D-429A1C7B33B4}" type="slidenum">
              <a:rPr lang="en-US"/>
              <a:pPr eaLnBrk="1" hangingPunct="1"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Broadband Cable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Cable companies connectivity option</a:t>
            </a:r>
          </a:p>
          <a:p>
            <a:pPr eaLnBrk="1" hangingPunct="1"/>
            <a:r>
              <a:rPr lang="en-US" dirty="0" smtClean="0"/>
              <a:t>Based on TV signals coaxial cable wiring</a:t>
            </a:r>
          </a:p>
          <a:p>
            <a:pPr lvl="1" eaLnBrk="1" hangingPunct="1"/>
            <a:r>
              <a:rPr lang="en-US" dirty="0" smtClean="0"/>
              <a:t>Theoretical transmission speeds</a:t>
            </a:r>
          </a:p>
          <a:p>
            <a:pPr lvl="2" eaLnBrk="1" hangingPunct="1"/>
            <a:r>
              <a:rPr lang="en-US" dirty="0" smtClean="0"/>
              <a:t>150 Mbps downstream; 10 Mbps upstream</a:t>
            </a:r>
          </a:p>
          <a:p>
            <a:pPr lvl="1" eaLnBrk="1" hangingPunct="1"/>
            <a:r>
              <a:rPr lang="en-US" dirty="0" smtClean="0"/>
              <a:t>Real transmission</a:t>
            </a:r>
          </a:p>
          <a:p>
            <a:pPr lvl="2" eaLnBrk="1" hangingPunct="1"/>
            <a:r>
              <a:rPr lang="en-US" dirty="0" smtClean="0"/>
              <a:t>10 Mbps downstream; 2 Mbps upstream</a:t>
            </a:r>
          </a:p>
          <a:p>
            <a:pPr lvl="2" eaLnBrk="1" hangingPunct="1"/>
            <a:r>
              <a:rPr lang="en-US" dirty="0" smtClean="0"/>
              <a:t>Transmission limited ( throttled)</a:t>
            </a:r>
          </a:p>
          <a:p>
            <a:pPr lvl="2" eaLnBrk="1" hangingPunct="1"/>
            <a:r>
              <a:rPr lang="en-US" dirty="0" smtClean="0"/>
              <a:t>Shared physical connections</a:t>
            </a:r>
          </a:p>
          <a:p>
            <a:pPr eaLnBrk="1" hangingPunct="1"/>
            <a:r>
              <a:rPr lang="en-US" dirty="0" smtClean="0"/>
              <a:t>Best uses</a:t>
            </a:r>
          </a:p>
          <a:p>
            <a:pPr lvl="1" eaLnBrk="1" hangingPunct="1"/>
            <a:r>
              <a:rPr lang="en-US" dirty="0" smtClean="0"/>
              <a:t>Web surfing</a:t>
            </a:r>
          </a:p>
          <a:p>
            <a:pPr lvl="1" eaLnBrk="1" hangingPunct="1"/>
            <a:r>
              <a:rPr lang="en-US" dirty="0" smtClean="0"/>
              <a:t>Network data download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A202DB-1885-4593-8885-0E8DD8DA6005}" type="slidenum">
              <a:rPr lang="en-US"/>
              <a:pPr eaLnBrk="1" hangingPunct="1"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Broadband Cable (cont’d.)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Cable modem</a:t>
            </a:r>
          </a:p>
          <a:p>
            <a:pPr lvl="1" eaLnBrk="1" hangingPunct="1"/>
            <a:r>
              <a:rPr lang="en-US" dirty="0" smtClean="0"/>
              <a:t>Modulates, demodulates transmission, reception signals via cable wiring</a:t>
            </a:r>
          </a:p>
          <a:p>
            <a:pPr lvl="1" eaLnBrk="1" hangingPunct="1"/>
            <a:r>
              <a:rPr lang="en-US" dirty="0" smtClean="0"/>
              <a:t>Operates at Physical and Data Link layer</a:t>
            </a:r>
          </a:p>
          <a:p>
            <a:pPr lvl="1" eaLnBrk="1" hangingPunct="1"/>
            <a:r>
              <a:rPr lang="en-US" dirty="0" smtClean="0"/>
              <a:t>May connect to connectivity device</a:t>
            </a:r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5B166A-35D6-4C68-9710-93A9E18F2D40}" type="slidenum">
              <a:rPr lang="en-US"/>
              <a:pPr eaLnBrk="1" hangingPunct="1"/>
              <a:t>58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89" y="3928489"/>
            <a:ext cx="3676650" cy="1809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26749" y="5769937"/>
            <a:ext cx="2693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7-21 A cable modem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26749" y="5959818"/>
            <a:ext cx="2793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Zoom </a:t>
            </a:r>
            <a:r>
              <a:rPr lang="en-US" sz="1400" i="1" dirty="0"/>
              <a:t>T</a:t>
            </a:r>
            <a:r>
              <a:rPr lang="en-US" sz="1400" i="1" dirty="0" smtClean="0"/>
              <a:t>elephonics, Inc.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Broadband Cable (cont’d.)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Infrastructure required</a:t>
            </a:r>
          </a:p>
          <a:p>
            <a:pPr lvl="1" eaLnBrk="1" hangingPunct="1"/>
            <a:r>
              <a:rPr lang="en-US" dirty="0" smtClean="0"/>
              <a:t>HFC (hybrid fiber-coax)</a:t>
            </a:r>
          </a:p>
          <a:p>
            <a:pPr lvl="2" eaLnBrk="1" hangingPunct="1"/>
            <a:r>
              <a:rPr lang="en-US" dirty="0" smtClean="0"/>
              <a:t>Expensive fiber-optic link supporting high frequencies</a:t>
            </a:r>
          </a:p>
          <a:p>
            <a:pPr lvl="2" eaLnBrk="1" hangingPunct="1"/>
            <a:r>
              <a:rPr lang="en-US" dirty="0" smtClean="0"/>
              <a:t>Connects cable company’s offices to node</a:t>
            </a:r>
          </a:p>
          <a:p>
            <a:pPr lvl="1" eaLnBrk="1" hangingPunct="1"/>
            <a:r>
              <a:rPr lang="en-US" dirty="0" smtClean="0"/>
              <a:t>Cable drop</a:t>
            </a:r>
          </a:p>
          <a:p>
            <a:pPr lvl="2" eaLnBrk="1" hangingPunct="1"/>
            <a:r>
              <a:rPr lang="en-US" dirty="0" smtClean="0"/>
              <a:t>Connects node to customer’s business or residence</a:t>
            </a:r>
          </a:p>
          <a:p>
            <a:pPr lvl="2" eaLnBrk="1" hangingPunct="1"/>
            <a:r>
              <a:rPr lang="en-US" dirty="0" smtClean="0"/>
              <a:t>Fiber-optic or coaxial cable</a:t>
            </a:r>
          </a:p>
          <a:p>
            <a:pPr lvl="2" eaLnBrk="1" hangingPunct="1"/>
            <a:r>
              <a:rPr lang="en-US" dirty="0" smtClean="0"/>
              <a:t>Connects to head end</a:t>
            </a:r>
          </a:p>
          <a:p>
            <a:pPr eaLnBrk="1" hangingPunct="1"/>
            <a:r>
              <a:rPr lang="en-US" dirty="0" smtClean="0"/>
              <a:t>Provides dedicated connection</a:t>
            </a:r>
          </a:p>
          <a:p>
            <a:pPr eaLnBrk="1" hangingPunct="1"/>
            <a:r>
              <a:rPr lang="en-US" dirty="0" smtClean="0"/>
              <a:t>Many subscribers share same local line, throughput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3DB7E6-C566-4C3E-A252-54AA5E562F63}" type="slidenum">
              <a:rPr lang="en-US"/>
              <a:pPr eaLnBrk="1" hangingPunct="1"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486650" cy="498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2804" y="5598624"/>
            <a:ext cx="493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7-1 Differences in LAN and WAN connectivity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12804" y="592926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06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89" y="5458477"/>
            <a:ext cx="30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7-22 Cable infrastructure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76352" y="57872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53" y="451540"/>
            <a:ext cx="6336309" cy="50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BPL (Broadband Over Powerline)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High-speed Internet access over the electrical grid</a:t>
            </a:r>
          </a:p>
          <a:p>
            <a:pPr lvl="1"/>
            <a:r>
              <a:rPr lang="en-US" dirty="0" smtClean="0"/>
              <a:t>Began around 2000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Potential for reaching remote users</a:t>
            </a:r>
          </a:p>
          <a:p>
            <a:r>
              <a:rPr lang="en-US" dirty="0" smtClean="0"/>
              <a:t>Roadblocks to development</a:t>
            </a:r>
          </a:p>
          <a:p>
            <a:pPr lvl="1"/>
            <a:r>
              <a:rPr lang="en-US" dirty="0" smtClean="0"/>
              <a:t>Opposition from telecommunications groups</a:t>
            </a:r>
          </a:p>
          <a:p>
            <a:pPr lvl="1"/>
            <a:r>
              <a:rPr lang="en-US" dirty="0" smtClean="0"/>
              <a:t>Costly infrastructure upgrades</a:t>
            </a:r>
          </a:p>
          <a:p>
            <a:pPr lvl="1"/>
            <a:r>
              <a:rPr lang="en-US" dirty="0" smtClean="0"/>
              <a:t>Signals subject to more noise than DSL, cable</a:t>
            </a:r>
          </a:p>
          <a:p>
            <a:pPr lvl="1"/>
            <a:r>
              <a:rPr lang="en-US" dirty="0" smtClean="0"/>
              <a:t>Signals interfere with amateur radio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ATM (Asynchronous Transfer Mode)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Functions in Data Link layer</a:t>
            </a:r>
          </a:p>
          <a:p>
            <a:pPr eaLnBrk="1" hangingPunct="1"/>
            <a:r>
              <a:rPr lang="en-US" dirty="0" smtClean="0"/>
              <a:t>Asynchronous communications method</a:t>
            </a:r>
          </a:p>
          <a:p>
            <a:pPr lvl="1" eaLnBrk="1" hangingPunct="1"/>
            <a:r>
              <a:rPr lang="en-US" dirty="0" smtClean="0"/>
              <a:t>Nodes do not conform to predetermined schemes</a:t>
            </a:r>
          </a:p>
          <a:p>
            <a:pPr lvl="2" eaLnBrk="1" hangingPunct="1"/>
            <a:r>
              <a:rPr lang="en-US" dirty="0" smtClean="0"/>
              <a:t>Specifying data transmissions timing</a:t>
            </a:r>
          </a:p>
          <a:p>
            <a:pPr lvl="1" eaLnBrk="1" hangingPunct="1"/>
            <a:r>
              <a:rPr lang="en-US" dirty="0" smtClean="0"/>
              <a:t>Each character transmitted</a:t>
            </a:r>
          </a:p>
          <a:p>
            <a:pPr lvl="2" eaLnBrk="1" hangingPunct="1"/>
            <a:r>
              <a:rPr lang="en-US" dirty="0" smtClean="0"/>
              <a:t>Start and stop bits</a:t>
            </a:r>
          </a:p>
          <a:p>
            <a:pPr eaLnBrk="1" hangingPunct="1"/>
            <a:r>
              <a:rPr lang="en-US" dirty="0" smtClean="0"/>
              <a:t>Specifies Data Link layer framing techniques</a:t>
            </a:r>
          </a:p>
          <a:p>
            <a:pPr eaLnBrk="1" hangingPunct="1"/>
            <a:r>
              <a:rPr lang="en-US" dirty="0" smtClean="0"/>
              <a:t>Fixed packet size</a:t>
            </a:r>
          </a:p>
          <a:p>
            <a:pPr lvl="1" eaLnBrk="1" hangingPunct="1"/>
            <a:r>
              <a:rPr lang="en-US" dirty="0" smtClean="0"/>
              <a:t>Packet (cell)</a:t>
            </a:r>
          </a:p>
          <a:p>
            <a:pPr lvl="2" eaLnBrk="1" hangingPunct="1"/>
            <a:r>
              <a:rPr lang="en-US" dirty="0" smtClean="0"/>
              <a:t>48 data bytes plus 5-byte header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8E5EF8-F9E6-40B0-A618-14A4C62D5241}" type="slidenum">
              <a:rPr lang="en-US"/>
              <a:pPr eaLnBrk="1" hangingPunct="1"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ATM (cont’d.)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Smaller packet size requires more overhead</a:t>
            </a:r>
          </a:p>
          <a:p>
            <a:pPr lvl="1" eaLnBrk="1" hangingPunct="1"/>
            <a:r>
              <a:rPr lang="en-US" dirty="0" smtClean="0"/>
              <a:t>Decrease potential throughput</a:t>
            </a:r>
          </a:p>
          <a:p>
            <a:pPr lvl="1" eaLnBrk="1" hangingPunct="1"/>
            <a:r>
              <a:rPr lang="en-US" dirty="0" smtClean="0"/>
              <a:t>Cell efficiency compensates for loss</a:t>
            </a:r>
          </a:p>
          <a:p>
            <a:pPr eaLnBrk="1" hangingPunct="1"/>
            <a:r>
              <a:rPr lang="en-US" dirty="0" smtClean="0"/>
              <a:t>ATM relies on virtual circuits</a:t>
            </a:r>
          </a:p>
          <a:p>
            <a:pPr lvl="1" eaLnBrk="1" hangingPunct="1"/>
            <a:r>
              <a:rPr lang="en-US" dirty="0" smtClean="0"/>
              <a:t>ATM considered packet-switching technology</a:t>
            </a:r>
          </a:p>
          <a:p>
            <a:pPr lvl="1" eaLnBrk="1" hangingPunct="1"/>
            <a:r>
              <a:rPr lang="en-US" dirty="0" smtClean="0"/>
              <a:t>Virtual circuits provide circuit switching advantage</a:t>
            </a:r>
          </a:p>
          <a:p>
            <a:pPr lvl="1" eaLnBrk="1" hangingPunct="1"/>
            <a:r>
              <a:rPr lang="en-US" dirty="0" smtClean="0"/>
              <a:t>Reliable connection</a:t>
            </a:r>
          </a:p>
          <a:p>
            <a:pPr eaLnBrk="1" hangingPunct="1"/>
            <a:r>
              <a:rPr lang="en-US" dirty="0" smtClean="0"/>
              <a:t>Allows specific QoS (quality of service) guarantee</a:t>
            </a:r>
          </a:p>
          <a:p>
            <a:pPr lvl="1" eaLnBrk="1" hangingPunct="1"/>
            <a:r>
              <a:rPr lang="en-US" dirty="0" smtClean="0"/>
              <a:t>Important for time-sensitive applications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91901D-3F85-4ACD-BA86-162A77A22D5D}" type="slidenum">
              <a:rPr lang="en-US"/>
              <a:pPr eaLnBrk="1" hangingPunct="1"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ATM (cont’d.)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Compatibility</a:t>
            </a:r>
          </a:p>
          <a:p>
            <a:pPr lvl="1" eaLnBrk="1" hangingPunct="1"/>
            <a:r>
              <a:rPr lang="en-US" dirty="0" smtClean="0"/>
              <a:t>Other leading network technologies</a:t>
            </a:r>
          </a:p>
          <a:p>
            <a:pPr lvl="1" eaLnBrk="1" hangingPunct="1"/>
            <a:r>
              <a:rPr lang="en-US" dirty="0" smtClean="0"/>
              <a:t>Cells support multiple higher-layer protocol</a:t>
            </a:r>
          </a:p>
          <a:p>
            <a:pPr lvl="1" eaLnBrk="1" hangingPunct="1"/>
            <a:r>
              <a:rPr lang="en-US" dirty="0" smtClean="0"/>
              <a:t>LANE (LAN Emulation)</a:t>
            </a:r>
          </a:p>
          <a:p>
            <a:pPr lvl="2" eaLnBrk="1" hangingPunct="1"/>
            <a:r>
              <a:rPr lang="en-US" dirty="0" smtClean="0"/>
              <a:t>Allows integration with Ethernet, token ring network</a:t>
            </a:r>
          </a:p>
          <a:p>
            <a:pPr lvl="2" eaLnBrk="1" hangingPunct="1"/>
            <a:r>
              <a:rPr lang="en-US" dirty="0" smtClean="0"/>
              <a:t>Encapsulates incoming Ethernet or token ring frames</a:t>
            </a:r>
          </a:p>
          <a:p>
            <a:pPr lvl="2" eaLnBrk="1" hangingPunct="1"/>
            <a:r>
              <a:rPr lang="en-US" dirty="0" smtClean="0"/>
              <a:t>Converts to ATM cells for transmission</a:t>
            </a:r>
          </a:p>
          <a:p>
            <a:pPr eaLnBrk="1" hangingPunct="1"/>
            <a:r>
              <a:rPr lang="en-US" dirty="0" smtClean="0"/>
              <a:t>Throughput: 25 Mbps to 622 Mbps</a:t>
            </a:r>
          </a:p>
          <a:p>
            <a:pPr eaLnBrk="1" hangingPunct="1"/>
            <a:r>
              <a:rPr lang="en-US" dirty="0" smtClean="0"/>
              <a:t>Cost: relatively expensive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CE4F87-79E7-4C6E-B4F1-9E54933C7628}" type="slidenum">
              <a:rPr lang="en-US"/>
              <a:pPr eaLnBrk="1" hangingPunct="1"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SONET (Synchronous Optical Network)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strengths</a:t>
            </a:r>
          </a:p>
          <a:p>
            <a:pPr lvl="1" eaLnBrk="1" hangingPunct="1"/>
            <a:r>
              <a:rPr lang="en-US" dirty="0" smtClean="0"/>
              <a:t>WAN technology integration</a:t>
            </a:r>
          </a:p>
          <a:p>
            <a:pPr lvl="1" eaLnBrk="1" hangingPunct="1"/>
            <a:r>
              <a:rPr lang="en-US" dirty="0" smtClean="0"/>
              <a:t>Fast data transfer rates</a:t>
            </a:r>
          </a:p>
          <a:p>
            <a:pPr lvl="1" eaLnBrk="1" hangingPunct="1"/>
            <a:r>
              <a:rPr lang="en-US" dirty="0" smtClean="0"/>
              <a:t>Simple link additions, removals</a:t>
            </a:r>
          </a:p>
          <a:p>
            <a:pPr lvl="1" eaLnBrk="1" hangingPunct="1"/>
            <a:r>
              <a:rPr lang="en-US" dirty="0" smtClean="0"/>
              <a:t>High degree of fault tolerance</a:t>
            </a:r>
          </a:p>
          <a:p>
            <a:pPr eaLnBrk="1" hangingPunct="1"/>
            <a:r>
              <a:rPr lang="en-US" dirty="0" smtClean="0"/>
              <a:t>Synchronous</a:t>
            </a:r>
          </a:p>
          <a:p>
            <a:pPr lvl="1" eaLnBrk="1" hangingPunct="1"/>
            <a:r>
              <a:rPr lang="en-US" dirty="0" smtClean="0"/>
              <a:t>Data transmitted and received by nodes must conform to timing scheme</a:t>
            </a:r>
          </a:p>
          <a:p>
            <a:pPr eaLnBrk="1" hangingPunct="1"/>
            <a:r>
              <a:rPr lang="en-US" dirty="0" smtClean="0"/>
              <a:t>Advantage</a:t>
            </a:r>
          </a:p>
          <a:p>
            <a:pPr lvl="1" eaLnBrk="1" hangingPunct="1"/>
            <a:r>
              <a:rPr lang="en-US" dirty="0" smtClean="0"/>
              <a:t>Interoperability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01666A-79F1-4746-B285-EB0C2033DFC7}" type="slidenum">
              <a:rPr lang="en-US"/>
              <a:pPr eaLnBrk="1" hangingPunct="1"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89" y="5458477"/>
            <a:ext cx="2562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7-23 A SONET ring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76352" y="57872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781800" cy="468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9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SONET (cont’d.)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 tolerance</a:t>
            </a:r>
          </a:p>
          <a:p>
            <a:pPr lvl="1" eaLnBrk="1" hangingPunct="1"/>
            <a:r>
              <a:rPr lang="en-US" dirty="0" smtClean="0"/>
              <a:t>Double-ring topology over fiber-optic cable</a:t>
            </a:r>
          </a:p>
          <a:p>
            <a:pPr eaLnBrk="1" hangingPunct="1"/>
            <a:r>
              <a:rPr lang="en-US" dirty="0" smtClean="0"/>
              <a:t>SONET ring</a:t>
            </a:r>
          </a:p>
          <a:p>
            <a:pPr lvl="1" eaLnBrk="1" hangingPunct="1"/>
            <a:r>
              <a:rPr lang="en-US" dirty="0" smtClean="0"/>
              <a:t>Begins, ends at telecommunications carrier’s facility</a:t>
            </a:r>
          </a:p>
          <a:p>
            <a:pPr lvl="1" eaLnBrk="1" hangingPunct="1"/>
            <a:r>
              <a:rPr lang="en-US" dirty="0" smtClean="0"/>
              <a:t>Connects organization’s multiple WAN sites in ring fashion</a:t>
            </a:r>
          </a:p>
          <a:p>
            <a:pPr lvl="1" eaLnBrk="1" hangingPunct="1"/>
            <a:r>
              <a:rPr lang="en-US" dirty="0" smtClean="0"/>
              <a:t>Connect with multiple carrier facilities</a:t>
            </a:r>
          </a:p>
          <a:p>
            <a:pPr lvl="2" eaLnBrk="1" hangingPunct="1"/>
            <a:r>
              <a:rPr lang="en-US" dirty="0" smtClean="0"/>
              <a:t>Additional fault tolerance</a:t>
            </a:r>
          </a:p>
          <a:p>
            <a:pPr lvl="1" eaLnBrk="1" hangingPunct="1"/>
            <a:r>
              <a:rPr lang="en-US" dirty="0" smtClean="0"/>
              <a:t>Terminates at multiplexer</a:t>
            </a:r>
          </a:p>
          <a:p>
            <a:pPr lvl="2" eaLnBrk="1" hangingPunct="1"/>
            <a:r>
              <a:rPr lang="en-US" dirty="0" smtClean="0"/>
              <a:t>Easy SONET ring connection additions, removals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1F1A71-8953-4196-BD9D-451D7924D84D}" type="slidenum">
              <a:rPr lang="en-US"/>
              <a:pPr eaLnBrk="1" hangingPunct="1"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89" y="5458477"/>
            <a:ext cx="3120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7-24 SONET connectivity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76352" y="57872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40471"/>
            <a:ext cx="5848350" cy="47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2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SONET (cont’d.)</a:t>
            </a:r>
          </a:p>
        </p:txBody>
      </p:sp>
      <p:sp>
        <p:nvSpPr>
          <p:cNvPr id="6554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rate indicated by OC (Optical Carrier) level</a:t>
            </a:r>
          </a:p>
        </p:txBody>
      </p:sp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2E79F4-EDE3-460D-B8B5-0F9370ACF05C}" type="slidenum">
              <a:rPr lang="en-US"/>
              <a:pPr eaLnBrk="1" hangingPunct="1"/>
              <a:t>69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61" y="2286000"/>
            <a:ext cx="3776663" cy="317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90889" y="5568775"/>
            <a:ext cx="273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 7-3 SONET OC levels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58539" y="589002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Bus topology WAN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Each site </a:t>
            </a:r>
            <a:r>
              <a:rPr lang="en-US" dirty="0"/>
              <a:t>connects </a:t>
            </a:r>
            <a:r>
              <a:rPr lang="en-US" dirty="0" smtClean="0"/>
              <a:t>serially to two sites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 site dependent on every other site to transmit and receive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Different locations connected to another through point-to-point links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Best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Organizations requiring small WAN, dedicated circuits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Drawback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 scalable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73E541-66E4-4159-825A-49EEC38996A3}" type="slidenum">
              <a:rPr lang="en-US"/>
              <a:pPr eaLnBrk="1" hangingPunct="1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SONET (cont’d.)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</a:t>
            </a:r>
          </a:p>
          <a:p>
            <a:pPr lvl="1" eaLnBrk="1" hangingPunct="1"/>
            <a:r>
              <a:rPr lang="en-US" dirty="0" smtClean="0"/>
              <a:t>Large companies</a:t>
            </a:r>
          </a:p>
          <a:p>
            <a:pPr lvl="1" eaLnBrk="1" hangingPunct="1"/>
            <a:r>
              <a:rPr lang="en-US" dirty="0" smtClean="0"/>
              <a:t>Long-distance companies</a:t>
            </a:r>
          </a:p>
          <a:p>
            <a:pPr lvl="2" eaLnBrk="1" hangingPunct="1"/>
            <a:r>
              <a:rPr lang="en-US" dirty="0" smtClean="0"/>
              <a:t>Linking metropolitan areas and countries</a:t>
            </a:r>
          </a:p>
          <a:p>
            <a:pPr lvl="1" eaLnBrk="1" hangingPunct="1"/>
            <a:r>
              <a:rPr lang="en-US" dirty="0" smtClean="0"/>
              <a:t>ISPs</a:t>
            </a:r>
          </a:p>
          <a:p>
            <a:pPr lvl="2" eaLnBrk="1" hangingPunct="1"/>
            <a:r>
              <a:rPr lang="en-US" dirty="0" smtClean="0"/>
              <a:t>Guarantying fast, reliable Internet access</a:t>
            </a:r>
          </a:p>
          <a:p>
            <a:pPr lvl="1" eaLnBrk="1" hangingPunct="1"/>
            <a:r>
              <a:rPr lang="en-US" dirty="0" smtClean="0"/>
              <a:t>Telephone companies</a:t>
            </a:r>
          </a:p>
          <a:p>
            <a:pPr lvl="2" eaLnBrk="1" hangingPunct="1"/>
            <a:r>
              <a:rPr lang="en-US" dirty="0" smtClean="0"/>
              <a:t>Connecting Cos</a:t>
            </a:r>
          </a:p>
          <a:p>
            <a:pPr eaLnBrk="1" hangingPunct="1"/>
            <a:r>
              <a:rPr lang="en-US" dirty="0" smtClean="0"/>
              <a:t>Best uses: audio, video, imaging data transmission</a:t>
            </a:r>
          </a:p>
          <a:p>
            <a:pPr eaLnBrk="1" hangingPunct="1"/>
            <a:r>
              <a:rPr lang="en-US" dirty="0" smtClean="0"/>
              <a:t>Expensive to implement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C2570A-D03B-4780-BD91-26D558BAC2F3}" type="slidenum">
              <a:rPr lang="en-US"/>
              <a:pPr eaLnBrk="1" hangingPunct="1"/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WAN Technologies Compared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3C59D6-1BA7-49BC-96C4-CBC198FBB62B}" type="slidenum">
              <a:rPr lang="en-US"/>
              <a:pPr eaLnBrk="1" hangingPunct="1"/>
              <a:t>71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627754"/>
            <a:ext cx="5262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 7-4 A comparison of WAN technology throughputs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98023" y="586809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20774"/>
            <a:ext cx="5955618" cy="440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WAN topologies: bus, ring, star, mesh, tiered</a:t>
            </a:r>
          </a:p>
          <a:p>
            <a:pPr eaLnBrk="1" hangingPunct="1"/>
            <a:r>
              <a:rPr lang="en-US" dirty="0" smtClean="0"/>
              <a:t>PSTN network provides telephone service</a:t>
            </a:r>
          </a:p>
          <a:p>
            <a:pPr eaLnBrk="1" hangingPunct="1"/>
            <a:r>
              <a:rPr lang="en-US" dirty="0" smtClean="0"/>
              <a:t>FTTP uses fiber-optic cable to complete carrier connection to subscriber</a:t>
            </a:r>
          </a:p>
          <a:p>
            <a:pPr eaLnBrk="1" hangingPunct="1"/>
            <a:r>
              <a:rPr lang="en-US" dirty="0" smtClean="0"/>
              <a:t>High speed digital data transmission</a:t>
            </a:r>
          </a:p>
          <a:p>
            <a:pPr lvl="1" eaLnBrk="1" hangingPunct="1"/>
            <a:r>
              <a:rPr lang="en-US" dirty="0" smtClean="0"/>
              <a:t>Physical layer: ISDN, T-carriers, DSL, SONET</a:t>
            </a:r>
          </a:p>
          <a:p>
            <a:pPr lvl="1" eaLnBrk="1" hangingPunct="1"/>
            <a:r>
              <a:rPr lang="en-US" dirty="0" smtClean="0"/>
              <a:t>Data Link layer: X.25, frame relay, ATM</a:t>
            </a:r>
          </a:p>
          <a:p>
            <a:pPr lvl="1" eaLnBrk="1" hangingPunct="1"/>
            <a:r>
              <a:rPr lang="en-US" dirty="0" smtClean="0"/>
              <a:t>Physical and Data link: broadband</a:t>
            </a:r>
          </a:p>
        </p:txBody>
      </p:sp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262272-7697-4EF9-B980-3FC00A279F14}" type="slidenum">
              <a:rPr lang="en-US"/>
              <a:pPr eaLnBrk="1" hangingPunct="1"/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5470319"/>
            <a:ext cx="3038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7-2 A bus topology WAN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77537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4" y="1219200"/>
            <a:ext cx="7381662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4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Ring topology WAN</a:t>
            </a:r>
          </a:p>
          <a:p>
            <a:pPr lvl="1" eaLnBrk="1" hangingPunct="1"/>
            <a:r>
              <a:rPr lang="en-US" dirty="0" smtClean="0"/>
              <a:t>Each site connected to two other sites</a:t>
            </a:r>
          </a:p>
          <a:p>
            <a:pPr lvl="1" eaLnBrk="1" hangingPunct="1"/>
            <a:r>
              <a:rPr lang="en-US" dirty="0" smtClean="0"/>
              <a:t>Forms ring pattern</a:t>
            </a:r>
          </a:p>
          <a:p>
            <a:pPr lvl="1" eaLnBrk="1" hangingPunct="1"/>
            <a:r>
              <a:rPr lang="en-US" dirty="0" smtClean="0"/>
              <a:t>Connects locations</a:t>
            </a:r>
          </a:p>
          <a:p>
            <a:pPr lvl="1" eaLnBrk="1" hangingPunct="1"/>
            <a:r>
              <a:rPr lang="en-US" dirty="0" smtClean="0"/>
              <a:t>Relies on redundant rings</a:t>
            </a:r>
          </a:p>
          <a:p>
            <a:pPr lvl="2" eaLnBrk="1" hangingPunct="1"/>
            <a:r>
              <a:rPr lang="en-US" dirty="0" smtClean="0"/>
              <a:t>Data rerouted upon site failure</a:t>
            </a:r>
          </a:p>
          <a:p>
            <a:pPr lvl="1" eaLnBrk="1" hangingPunct="1"/>
            <a:r>
              <a:rPr lang="en-US" dirty="0" smtClean="0"/>
              <a:t>Expansion</a:t>
            </a:r>
          </a:p>
          <a:p>
            <a:pPr lvl="2" eaLnBrk="1" hangingPunct="1"/>
            <a:r>
              <a:rPr lang="en-US" dirty="0" smtClean="0"/>
              <a:t>Difficult, expensive</a:t>
            </a:r>
          </a:p>
          <a:p>
            <a:pPr eaLnBrk="1" hangingPunct="1"/>
            <a:r>
              <a:rPr lang="en-US" dirty="0" smtClean="0"/>
              <a:t>Best use</a:t>
            </a:r>
          </a:p>
          <a:p>
            <a:pPr lvl="1" eaLnBrk="1" hangingPunct="1"/>
            <a:r>
              <a:rPr lang="en-US" dirty="0" smtClean="0"/>
              <a:t>Connecting </a:t>
            </a:r>
            <a:r>
              <a:rPr lang="en-US" dirty="0"/>
              <a:t>maximum five </a:t>
            </a:r>
            <a:r>
              <a:rPr lang="en-US" dirty="0" smtClean="0"/>
              <a:t>locations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6BA940-6699-4A6B-BFC7-BA29E4108170}" type="slidenum">
              <a:rPr lang="en-US"/>
              <a:pPr eaLnBrk="1" hangingPunct="1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3243</Words>
  <Application>Microsoft Office PowerPoint</Application>
  <PresentationFormat>On-screen Show (4:3)</PresentationFormat>
  <Paragraphs>717</Paragraphs>
  <Slides>72</Slides>
  <Notes>72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3_Default Design</vt:lpstr>
      <vt:lpstr>1_Default Design</vt:lpstr>
      <vt:lpstr>Network+ Guide to Networks 6th Edition</vt:lpstr>
      <vt:lpstr>Objectives</vt:lpstr>
      <vt:lpstr>WAN Essentials</vt:lpstr>
      <vt:lpstr>WAN Essentials (cont’d.)</vt:lpstr>
      <vt:lpstr>WAN Topologies</vt:lpstr>
      <vt:lpstr>PowerPoint Presentation</vt:lpstr>
      <vt:lpstr>Bus</vt:lpstr>
      <vt:lpstr>PowerPoint Presentation</vt:lpstr>
      <vt:lpstr>Ring</vt:lpstr>
      <vt:lpstr>PowerPoint Presentation</vt:lpstr>
      <vt:lpstr>Star</vt:lpstr>
      <vt:lpstr>PowerPoint Presentation</vt:lpstr>
      <vt:lpstr>Mesh</vt:lpstr>
      <vt:lpstr>PowerPoint Presentation</vt:lpstr>
      <vt:lpstr>Tiered</vt:lpstr>
      <vt:lpstr>PowerPoint Presentation</vt:lpstr>
      <vt:lpstr>PSTN</vt:lpstr>
      <vt:lpstr>PSTN (cont’d.)</vt:lpstr>
      <vt:lpstr>PSTN (cont’d.)</vt:lpstr>
      <vt:lpstr>PowerPoint Presentation</vt:lpstr>
      <vt:lpstr>PowerPoint Presentation</vt:lpstr>
      <vt:lpstr>PSTN (cont’d.)</vt:lpstr>
      <vt:lpstr>PowerPoint Presentation</vt:lpstr>
      <vt:lpstr>X.25 and Frame Relay</vt:lpstr>
      <vt:lpstr>X.25 and Frame Relay (cont’d.)</vt:lpstr>
      <vt:lpstr>X.25 and Frame Relay (cont’d.)</vt:lpstr>
      <vt:lpstr>X.25 and Frame Relay (cont’d.)</vt:lpstr>
      <vt:lpstr>PowerPoint Presentation</vt:lpstr>
      <vt:lpstr>X.25 and Frame Relay (cont’d.)</vt:lpstr>
      <vt:lpstr>ISDN</vt:lpstr>
      <vt:lpstr>ISDN (cont’d.)</vt:lpstr>
      <vt:lpstr>ISDN (cont’d.)</vt:lpstr>
      <vt:lpstr>PowerPoint Presentation</vt:lpstr>
      <vt:lpstr>PowerPoint Presentation</vt:lpstr>
      <vt:lpstr>T-Carriers</vt:lpstr>
      <vt:lpstr>Types of T-Carriers</vt:lpstr>
      <vt:lpstr>Types of T-Carriers (cont’d.)</vt:lpstr>
      <vt:lpstr>Types of T-Carriers (cont’d.)</vt:lpstr>
      <vt:lpstr>T-Carrier Connectivity</vt:lpstr>
      <vt:lpstr>T-Carrier Connectivity (cont’d.)</vt:lpstr>
      <vt:lpstr>PowerPoint Presentation</vt:lpstr>
      <vt:lpstr>PowerPoint Presentation</vt:lpstr>
      <vt:lpstr>T-Carrier Connectivity (cont’d.)</vt:lpstr>
      <vt:lpstr>T-Carrier Connectivity (cont’d.)</vt:lpstr>
      <vt:lpstr>PowerPoint Presentation</vt:lpstr>
      <vt:lpstr>T-Carrier Connectivity (cont’d.)</vt:lpstr>
      <vt:lpstr>T-Carrier Connectivity (cont’d.)</vt:lpstr>
      <vt:lpstr>PowerPoint Presentation</vt:lpstr>
      <vt:lpstr>DSL (Digital Subscriber Line)</vt:lpstr>
      <vt:lpstr>Types of DSL</vt:lpstr>
      <vt:lpstr>Types of DSL (cont’d.)</vt:lpstr>
      <vt:lpstr>Types of DSL (cont’d.)</vt:lpstr>
      <vt:lpstr>DSL Connectivity</vt:lpstr>
      <vt:lpstr>DSL Connectivity (cont’d.)</vt:lpstr>
      <vt:lpstr>PowerPoint Presentation</vt:lpstr>
      <vt:lpstr>DSL Connectivity (cont’d.)</vt:lpstr>
      <vt:lpstr>Broadband Cable</vt:lpstr>
      <vt:lpstr>Broadband Cable (cont’d.)</vt:lpstr>
      <vt:lpstr>Broadband Cable (cont’d.)</vt:lpstr>
      <vt:lpstr>PowerPoint Presentation</vt:lpstr>
      <vt:lpstr>BPL (Broadband Over Powerline)</vt:lpstr>
      <vt:lpstr>ATM (Asynchronous Transfer Mode)</vt:lpstr>
      <vt:lpstr>ATM (cont’d.)</vt:lpstr>
      <vt:lpstr>ATM (cont’d.)</vt:lpstr>
      <vt:lpstr>SONET (Synchronous Optical Network)</vt:lpstr>
      <vt:lpstr>PowerPoint Presentation</vt:lpstr>
      <vt:lpstr>SONET (cont’d.)</vt:lpstr>
      <vt:lpstr>PowerPoint Presentation</vt:lpstr>
      <vt:lpstr>SONET (cont’d.)</vt:lpstr>
      <vt:lpstr>SONET (cont’d.)</vt:lpstr>
      <vt:lpstr>WAN Technologies Compared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654</cp:revision>
  <dcterms:created xsi:type="dcterms:W3CDTF">2007-07-09T21:56:01Z</dcterms:created>
  <dcterms:modified xsi:type="dcterms:W3CDTF">2012-04-27T11:46:04Z</dcterms:modified>
</cp:coreProperties>
</file>