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  <p:sldMasterId id="2147484088" r:id="rId2"/>
  </p:sldMasterIdLst>
  <p:notesMasterIdLst>
    <p:notesMasterId r:id="rId74"/>
  </p:notesMasterIdLst>
  <p:handoutMasterIdLst>
    <p:handoutMasterId r:id="rId75"/>
  </p:handoutMasterIdLst>
  <p:sldIdLst>
    <p:sldId id="319" r:id="rId3"/>
    <p:sldId id="320" r:id="rId4"/>
    <p:sldId id="469" r:id="rId5"/>
    <p:sldId id="387" r:id="rId6"/>
    <p:sldId id="470" r:id="rId7"/>
    <p:sldId id="389" r:id="rId8"/>
    <p:sldId id="471" r:id="rId9"/>
    <p:sldId id="391" r:id="rId10"/>
    <p:sldId id="392" r:id="rId11"/>
    <p:sldId id="455" r:id="rId12"/>
    <p:sldId id="472" r:id="rId13"/>
    <p:sldId id="396" r:id="rId14"/>
    <p:sldId id="397" r:id="rId15"/>
    <p:sldId id="398" r:id="rId16"/>
    <p:sldId id="456" r:id="rId17"/>
    <p:sldId id="473" r:id="rId18"/>
    <p:sldId id="474" r:id="rId19"/>
    <p:sldId id="399" r:id="rId20"/>
    <p:sldId id="400" r:id="rId21"/>
    <p:sldId id="402" r:id="rId22"/>
    <p:sldId id="475" r:id="rId23"/>
    <p:sldId id="405" r:id="rId24"/>
    <p:sldId id="476" r:id="rId25"/>
    <p:sldId id="406" r:id="rId26"/>
    <p:sldId id="407" r:id="rId27"/>
    <p:sldId id="408" r:id="rId28"/>
    <p:sldId id="477" r:id="rId29"/>
    <p:sldId id="409" r:id="rId30"/>
    <p:sldId id="410" r:id="rId31"/>
    <p:sldId id="457" r:id="rId32"/>
    <p:sldId id="478" r:id="rId33"/>
    <p:sldId id="479" r:id="rId34"/>
    <p:sldId id="458" r:id="rId35"/>
    <p:sldId id="413" r:id="rId36"/>
    <p:sldId id="480" r:id="rId37"/>
    <p:sldId id="416" r:id="rId38"/>
    <p:sldId id="417" r:id="rId39"/>
    <p:sldId id="418" r:id="rId40"/>
    <p:sldId id="419" r:id="rId41"/>
    <p:sldId id="420" r:id="rId42"/>
    <p:sldId id="422" r:id="rId43"/>
    <p:sldId id="423" r:id="rId44"/>
    <p:sldId id="425" r:id="rId45"/>
    <p:sldId id="424" r:id="rId46"/>
    <p:sldId id="460" r:id="rId47"/>
    <p:sldId id="481" r:id="rId48"/>
    <p:sldId id="428" r:id="rId49"/>
    <p:sldId id="429" r:id="rId50"/>
    <p:sldId id="482" r:id="rId51"/>
    <p:sldId id="430" r:id="rId52"/>
    <p:sldId id="431" r:id="rId53"/>
    <p:sldId id="483" r:id="rId54"/>
    <p:sldId id="434" r:id="rId55"/>
    <p:sldId id="435" r:id="rId56"/>
    <p:sldId id="484" r:id="rId57"/>
    <p:sldId id="439" r:id="rId58"/>
    <p:sldId id="440" r:id="rId59"/>
    <p:sldId id="442" r:id="rId60"/>
    <p:sldId id="443" r:id="rId61"/>
    <p:sldId id="485" r:id="rId62"/>
    <p:sldId id="486" r:id="rId63"/>
    <p:sldId id="451" r:id="rId64"/>
    <p:sldId id="487" r:id="rId65"/>
    <p:sldId id="488" r:id="rId66"/>
    <p:sldId id="489" r:id="rId67"/>
    <p:sldId id="447" r:id="rId68"/>
    <p:sldId id="462" r:id="rId69"/>
    <p:sldId id="450" r:id="rId70"/>
    <p:sldId id="453" r:id="rId71"/>
    <p:sldId id="490" r:id="rId72"/>
    <p:sldId id="386" r:id="rId7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30" autoAdjust="0"/>
  </p:normalViewPr>
  <p:slideViewPr>
    <p:cSldViewPr>
      <p:cViewPr varScale="1">
        <p:scale>
          <a:sx n="66" d="100"/>
          <a:sy n="66" d="100"/>
        </p:scale>
        <p:origin x="-8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dirty="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58091AA8-02C4-4520-8114-132AB6D6BC76}" type="datetimeFigureOut">
              <a:rPr lang="en-US"/>
              <a:pPr>
                <a:defRPr/>
              </a:pPr>
              <a:t>4/27/2012</a:t>
            </a:fld>
            <a:endParaRPr lang="en-US" dirty="0"/>
          </a:p>
        </p:txBody>
      </p:sp>
      <p:sp>
        <p:nvSpPr>
          <p:cNvPr id="400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dirty="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0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A047A5DF-3048-4E98-B668-CB9125395F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5702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DD84EB5C-399B-453B-B478-5DEEC7E567B6}" type="datetimeFigureOut">
              <a:rPr lang="en-US"/>
              <a:pPr>
                <a:defRPr/>
              </a:pPr>
              <a:t>4/27/2012</a:t>
            </a:fld>
            <a:endParaRPr lang="en-US" dirty="0"/>
          </a:p>
        </p:txBody>
      </p:sp>
      <p:sp>
        <p:nvSpPr>
          <p:cNvPr id="829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B2378166-982F-4543-BEA6-0984A7C5B4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8959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51E8416-44F3-47C8-84BB-96AA448D350C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464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218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9544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980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3977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0519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6649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420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0405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072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1945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215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651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2884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0279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3974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2752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5118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7801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008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707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1838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4716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3410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104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6225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9220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7388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693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082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5480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249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774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30931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2040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90133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48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58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10761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16387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714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35454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59127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42115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38944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88456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3962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77985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20796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41357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44101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863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52419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93201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17489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50165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95536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60379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56212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0753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45670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62611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973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51113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25405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635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122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78166-982F-4543-BEA6-0984A7C5B4F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705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D4CB5-6288-4D66-B986-723CB2090A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73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00F7B7-5219-4D0A-8C41-CCF7787380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53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1F1559-EA5A-4786-907A-80A54A99B8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580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FC598D-9FF8-4319-A6E8-0305C2C742F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543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ADF5E9-5FE6-44E2-8069-AAFF88C4F44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223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459AD7-A5D3-4044-A21F-E9BACB4CDE0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268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C33C5D-A93A-44FE-849F-E9C4D4642E3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063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360962-DF21-49EF-9CC3-FAF4C4F0231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078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6D74B6-C13A-48BC-922E-84B272EF0E0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6905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A122DD-8648-4F1C-AB2F-1F352CDC908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7194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67590F-96FF-43E6-925F-D493421F5E0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739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042A5C-9B8C-461B-B543-D75E828830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8939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705608-330F-431B-A4F4-D983D44158F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3404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3A31AC-001D-4B6E-B695-4B16F56134E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6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95C63E-B42B-4D29-8D71-233405394D0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9425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657B7F-E290-425A-9A88-7D5D2A6E6A9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567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2D0BF8-D9B2-4B4C-9CC2-64EC2340B7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932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84C7A3-165E-49A2-BB36-B2C80256EE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870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87959-3A0F-4D74-9FE7-3684C2CD83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23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EF7991-0CFD-409A-95FF-F9E908135F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58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E0327B-4C14-4BBC-996D-C912D75335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412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053683-0CD8-4105-95A2-1EAC5AE8CB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144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417EFD-60D9-4349-A8B5-E11DBBCAF0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943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248400"/>
            <a:ext cx="54864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AED04323-5CE4-45B5-98E1-9299B625CC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  <p:sldLayoutId id="214748410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66EC800-BA44-4B0A-8078-57FE42CCC4A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79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9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9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pPr eaLnBrk="1" hangingPunct="1"/>
            <a:r>
              <a:rPr lang="en-US" b="1" dirty="0" smtClean="0"/>
              <a:t>Network+ Guide to Networks</a:t>
            </a:r>
            <a:br>
              <a:rPr lang="en-US" b="1" dirty="0" smtClean="0"/>
            </a:br>
            <a:r>
              <a:rPr lang="en-US" b="1" dirty="0" smtClean="0"/>
              <a:t>6</a:t>
            </a:r>
            <a:r>
              <a:rPr lang="en-US" b="1" baseline="30000" dirty="0" smtClean="0"/>
              <a:t>th</a:t>
            </a:r>
            <a:r>
              <a:rPr lang="en-US" b="1" dirty="0" smtClean="0"/>
              <a:t> Edition</a:t>
            </a:r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80772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400" i="1" dirty="0" smtClean="0"/>
              <a:t>Chapter 8</a:t>
            </a:r>
          </a:p>
          <a:p>
            <a:pPr eaLnBrk="1" hangingPunct="1">
              <a:lnSpc>
                <a:spcPct val="90000"/>
              </a:lnSpc>
            </a:pPr>
            <a:r>
              <a:rPr lang="en-US" sz="3400" i="1" dirty="0" smtClean="0"/>
              <a:t>Wireless Networking</a:t>
            </a:r>
          </a:p>
        </p:txBody>
      </p:sp>
      <p:pic>
        <p:nvPicPr>
          <p:cNvPr id="3076" name="Picture 3" descr="Cengage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67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Signal Propagation (cont’d.)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Multipath signals</a:t>
            </a:r>
          </a:p>
          <a:p>
            <a:pPr lvl="1" eaLnBrk="1" hangingPunct="1"/>
            <a:r>
              <a:rPr lang="en-US" dirty="0" smtClean="0"/>
              <a:t>Wireless signals follow different paths to destination</a:t>
            </a:r>
          </a:p>
          <a:p>
            <a:pPr lvl="1" eaLnBrk="1" hangingPunct="1"/>
            <a:r>
              <a:rPr lang="en-US" dirty="0" smtClean="0"/>
              <a:t>Caused by reflection, diffraction, scattering</a:t>
            </a:r>
          </a:p>
          <a:p>
            <a:pPr lvl="1" eaLnBrk="1" hangingPunct="1"/>
            <a:r>
              <a:rPr lang="en-US" dirty="0" smtClean="0"/>
              <a:t>Advantage</a:t>
            </a:r>
          </a:p>
          <a:p>
            <a:pPr lvl="2" eaLnBrk="1" hangingPunct="1"/>
            <a:r>
              <a:rPr lang="en-US" dirty="0" smtClean="0"/>
              <a:t>Better chance of reaching destination</a:t>
            </a:r>
          </a:p>
          <a:p>
            <a:pPr lvl="1" eaLnBrk="1" hangingPunct="1"/>
            <a:r>
              <a:rPr lang="en-US" dirty="0" smtClean="0"/>
              <a:t>Disadvantage</a:t>
            </a:r>
          </a:p>
          <a:p>
            <a:pPr lvl="2" eaLnBrk="1" hangingPunct="1"/>
            <a:r>
              <a:rPr lang="en-US" dirty="0" smtClean="0"/>
              <a:t>Signal delay</a:t>
            </a: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EFF7ECE-2D7C-4F35-B11D-F92FF90B05B2}" type="slidenum">
              <a:rPr lang="en-US"/>
              <a:pPr eaLnBrk="1" hangingPunct="1"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21092" y="5460563"/>
            <a:ext cx="3740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8-3 Multipath signal propagation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590800" y="5791200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665" y="457200"/>
            <a:ext cx="6929438" cy="4908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995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Signal Degradation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Fading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Variation in signal strength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Electromagnetic energy scattered, reflected, diffracted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Attenuation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Signal weakens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Moving away from transmission antenna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Correcting signal attenuation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Amplify (analog), repeat (digital)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Noise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Significant problem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No wireless conduit, shielding</a:t>
            </a:r>
          </a:p>
        </p:txBody>
      </p:sp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9FA3244-E9DB-4883-9C44-EFC66A2C50FB}" type="slidenum">
              <a:rPr lang="en-US"/>
              <a:pPr eaLnBrk="1" hangingPunct="1"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Frequency Ranges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2.4-GHz band (older)</a:t>
            </a:r>
          </a:p>
          <a:p>
            <a:pPr lvl="1" eaLnBrk="1" hangingPunct="1"/>
            <a:r>
              <a:rPr lang="en-US" dirty="0" smtClean="0"/>
              <a:t>Frequency range: 2.4–2.4835 GHz</a:t>
            </a:r>
          </a:p>
          <a:p>
            <a:pPr lvl="1" eaLnBrk="1" hangingPunct="1"/>
            <a:r>
              <a:rPr lang="en-US" dirty="0" smtClean="0"/>
              <a:t>11 unlicensed communications channels</a:t>
            </a:r>
          </a:p>
          <a:p>
            <a:pPr lvl="1" eaLnBrk="1" hangingPunct="1"/>
            <a:r>
              <a:rPr lang="en-US" dirty="0" smtClean="0"/>
              <a:t>Susceptible to interference</a:t>
            </a:r>
          </a:p>
          <a:p>
            <a:pPr eaLnBrk="1" hangingPunct="1"/>
            <a:r>
              <a:rPr lang="en-US" dirty="0" smtClean="0"/>
              <a:t>Unlicensed: no FCC registration required</a:t>
            </a:r>
          </a:p>
          <a:p>
            <a:pPr eaLnBrk="1" hangingPunct="1"/>
            <a:r>
              <a:rPr lang="en-US" dirty="0" smtClean="0"/>
              <a:t>5-GHz band (newer)</a:t>
            </a:r>
          </a:p>
          <a:p>
            <a:pPr lvl="1" eaLnBrk="1" hangingPunct="1"/>
            <a:r>
              <a:rPr lang="en-US" dirty="0" smtClean="0"/>
              <a:t>Frequency bands</a:t>
            </a:r>
          </a:p>
          <a:p>
            <a:pPr lvl="2" eaLnBrk="1" hangingPunct="1"/>
            <a:r>
              <a:rPr lang="en-US" dirty="0" smtClean="0"/>
              <a:t>5.1 GHz, 5.3 GHz, 5.4 GHz, 5.8 GHz</a:t>
            </a:r>
          </a:p>
          <a:p>
            <a:pPr lvl="1" eaLnBrk="1" hangingPunct="1"/>
            <a:r>
              <a:rPr lang="en-US" dirty="0" smtClean="0"/>
              <a:t>24 unlicensed bands, each 20 MHz wide</a:t>
            </a:r>
          </a:p>
          <a:p>
            <a:pPr lvl="1" eaLnBrk="1" hangingPunct="1"/>
            <a:r>
              <a:rPr lang="en-US" dirty="0" smtClean="0"/>
              <a:t>Used by weather, military radar communications</a:t>
            </a:r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0321EC8-4FC6-4D50-B22F-23D26F63007C}" type="slidenum">
              <a:rPr lang="en-US"/>
              <a:pPr eaLnBrk="1" hangingPunct="1"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Narrowband, Broadband, and </a:t>
            </a:r>
            <a:br>
              <a:rPr lang="en-US" dirty="0" smtClean="0"/>
            </a:br>
            <a:r>
              <a:rPr lang="en-US" dirty="0" smtClean="0"/>
              <a:t>Spread-Spectrum Signals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Narrowband</a:t>
            </a:r>
          </a:p>
          <a:p>
            <a:pPr lvl="1" eaLnBrk="1" hangingPunct="1"/>
            <a:r>
              <a:rPr lang="en-US" dirty="0" smtClean="0"/>
              <a:t>Transmitter concentrates signal energy at single frequency, very small frequency range</a:t>
            </a:r>
          </a:p>
          <a:p>
            <a:pPr eaLnBrk="1" hangingPunct="1"/>
            <a:r>
              <a:rPr lang="en-US" dirty="0" smtClean="0"/>
              <a:t>Broadband</a:t>
            </a:r>
          </a:p>
          <a:p>
            <a:pPr lvl="1" eaLnBrk="1" hangingPunct="1"/>
            <a:r>
              <a:rPr lang="en-US" dirty="0" smtClean="0"/>
              <a:t>Relatively wide wireless spectrum band</a:t>
            </a:r>
          </a:p>
          <a:p>
            <a:pPr lvl="1" eaLnBrk="1" hangingPunct="1"/>
            <a:r>
              <a:rPr lang="en-US" dirty="0" smtClean="0"/>
              <a:t>Higher throughputs than narrowband</a:t>
            </a:r>
          </a:p>
          <a:p>
            <a:pPr eaLnBrk="1" hangingPunct="1"/>
            <a:r>
              <a:rPr lang="en-US" dirty="0" smtClean="0"/>
              <a:t>Spread-spectrum</a:t>
            </a:r>
          </a:p>
          <a:p>
            <a:pPr lvl="1" eaLnBrk="1" hangingPunct="1"/>
            <a:r>
              <a:rPr lang="en-US" dirty="0" smtClean="0"/>
              <a:t>Multiple frequencies used to transmit signal</a:t>
            </a:r>
          </a:p>
          <a:p>
            <a:pPr lvl="1" eaLnBrk="1" hangingPunct="1"/>
            <a:r>
              <a:rPr lang="en-US" dirty="0" smtClean="0"/>
              <a:t>Offers security</a:t>
            </a:r>
          </a:p>
        </p:txBody>
      </p:sp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C72891D-99B5-4E14-996A-AF1C10A2EED1}" type="slidenum">
              <a:rPr lang="en-US"/>
              <a:pPr eaLnBrk="1" hangingPunct="1"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Narrowband, Broadband, and </a:t>
            </a:r>
            <a:br>
              <a:rPr lang="en-US" dirty="0" smtClean="0"/>
            </a:br>
            <a:r>
              <a:rPr lang="en-US" dirty="0" smtClean="0"/>
              <a:t>Spread-Spectrum Signals (cont’d.)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FHSS (frequency hopping spread spectrum)</a:t>
            </a:r>
          </a:p>
          <a:p>
            <a:pPr lvl="1" eaLnBrk="1" hangingPunct="1"/>
            <a:r>
              <a:rPr lang="en-US" dirty="0" smtClean="0"/>
              <a:t>Signal jumps between several different frequencies within band</a:t>
            </a:r>
          </a:p>
          <a:p>
            <a:pPr lvl="1" eaLnBrk="1" hangingPunct="1"/>
            <a:r>
              <a:rPr lang="en-US" dirty="0" smtClean="0"/>
              <a:t>Synchronization pattern known only to channel’s receiver, transmitter</a:t>
            </a:r>
          </a:p>
          <a:p>
            <a:pPr eaLnBrk="1" hangingPunct="1"/>
            <a:r>
              <a:rPr lang="en-US" dirty="0" smtClean="0"/>
              <a:t>DSSS (direct-sequence spread spectrum)</a:t>
            </a:r>
          </a:p>
          <a:p>
            <a:pPr lvl="1" eaLnBrk="1" hangingPunct="1"/>
            <a:r>
              <a:rPr lang="en-US" dirty="0" smtClean="0"/>
              <a:t>Signal’s bits distributed over entire frequency band at once</a:t>
            </a:r>
          </a:p>
          <a:p>
            <a:pPr lvl="1" eaLnBrk="1" hangingPunct="1"/>
            <a:r>
              <a:rPr lang="en-US" dirty="0" smtClean="0"/>
              <a:t>Each bit coded</a:t>
            </a:r>
          </a:p>
          <a:p>
            <a:pPr lvl="2" eaLnBrk="1" hangingPunct="1"/>
            <a:r>
              <a:rPr lang="en-US" dirty="0" smtClean="0"/>
              <a:t>Receiver reassembles original signal upon receiving bits</a:t>
            </a:r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FF5E2FF-BAC6-485B-AD30-A9F81ECF3B75}" type="slidenum">
              <a:rPr lang="en-US"/>
              <a:pPr eaLnBrk="1" hangingPunct="1"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88716" y="5482227"/>
            <a:ext cx="5190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8-4 FHSS (frequency hopping spread spectrum)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888716" y="5787242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748" y="838200"/>
            <a:ext cx="4976813" cy="4496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087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56632" y="5460563"/>
            <a:ext cx="4963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8-5 DSSS (direct sequence spread spectrum)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293248" y="5787242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248" y="1094139"/>
            <a:ext cx="4595813" cy="4334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250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Fixed versus Mobile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Fixed communications wireless systems</a:t>
            </a:r>
          </a:p>
          <a:p>
            <a:pPr lvl="1" eaLnBrk="1" hangingPunct="1"/>
            <a:r>
              <a:rPr lang="en-US" dirty="0" smtClean="0"/>
              <a:t>Transmitter, receiver locations do not move</a:t>
            </a:r>
          </a:p>
          <a:p>
            <a:pPr lvl="1" eaLnBrk="1" hangingPunct="1"/>
            <a:r>
              <a:rPr lang="en-US" dirty="0" smtClean="0"/>
              <a:t>Transmitting antenna focuses energy directly toward receiving antenna</a:t>
            </a:r>
          </a:p>
          <a:p>
            <a:pPr lvl="2" eaLnBrk="1" hangingPunct="1"/>
            <a:r>
              <a:rPr lang="en-US" dirty="0" smtClean="0"/>
              <a:t>Point-to-point link results</a:t>
            </a:r>
          </a:p>
          <a:p>
            <a:pPr lvl="1" eaLnBrk="1" hangingPunct="1"/>
            <a:r>
              <a:rPr lang="en-US" dirty="0" smtClean="0"/>
              <a:t>Advantage</a:t>
            </a:r>
          </a:p>
          <a:p>
            <a:pPr lvl="2" eaLnBrk="1" hangingPunct="1"/>
            <a:r>
              <a:rPr lang="en-US" dirty="0" smtClean="0"/>
              <a:t>No wasted energy issuing signals</a:t>
            </a:r>
          </a:p>
          <a:p>
            <a:pPr lvl="2" eaLnBrk="1" hangingPunct="1"/>
            <a:r>
              <a:rPr lang="en-US" dirty="0" smtClean="0"/>
              <a:t>More energy used for signal itself</a:t>
            </a:r>
          </a:p>
          <a:p>
            <a:pPr eaLnBrk="1" hangingPunct="1"/>
            <a:r>
              <a:rPr lang="en-US" dirty="0" smtClean="0"/>
              <a:t>Mobile communications wireless systems</a:t>
            </a:r>
          </a:p>
          <a:p>
            <a:pPr lvl="1" eaLnBrk="1" hangingPunct="1"/>
            <a:r>
              <a:rPr lang="en-US" dirty="0" smtClean="0"/>
              <a:t>Receiver located anywhere within transmitter’s range</a:t>
            </a:r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79F7BF8-7D84-48F1-A97A-DCB42AFA4F7A}" type="slidenum">
              <a:rPr lang="en-US"/>
              <a:pPr eaLnBrk="1" hangingPunct="1"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WLAN (Wireless LAN) Architecture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Ad hoc WLAN</a:t>
            </a:r>
          </a:p>
          <a:p>
            <a:pPr lvl="1" eaLnBrk="1" hangingPunct="1"/>
            <a:r>
              <a:rPr lang="en-US" dirty="0" smtClean="0"/>
              <a:t>Wireless nodes transmit directly to each other</a:t>
            </a:r>
          </a:p>
          <a:p>
            <a:pPr lvl="1" eaLnBrk="1" hangingPunct="1"/>
            <a:r>
              <a:rPr lang="en-US" dirty="0" smtClean="0"/>
              <a:t>Use wireless NICs </a:t>
            </a:r>
          </a:p>
          <a:p>
            <a:pPr lvl="2" eaLnBrk="1" hangingPunct="1"/>
            <a:r>
              <a:rPr lang="en-US" dirty="0" smtClean="0"/>
              <a:t>No intervening connectivity device</a:t>
            </a:r>
          </a:p>
          <a:p>
            <a:pPr lvl="1" eaLnBrk="1" hangingPunct="1"/>
            <a:r>
              <a:rPr lang="en-US" dirty="0" smtClean="0"/>
              <a:t>Poor performance</a:t>
            </a:r>
          </a:p>
          <a:p>
            <a:pPr lvl="2" eaLnBrk="1" hangingPunct="1"/>
            <a:r>
              <a:rPr lang="en-US" dirty="0" smtClean="0"/>
              <a:t>Many spread out users, obstacles block signals</a:t>
            </a:r>
          </a:p>
          <a:p>
            <a:pPr eaLnBrk="1" hangingPunct="1"/>
            <a:r>
              <a:rPr lang="en-US" dirty="0" smtClean="0"/>
              <a:t>Wireless access point (WAP)</a:t>
            </a:r>
          </a:p>
          <a:p>
            <a:pPr lvl="1" eaLnBrk="1" hangingPunct="1"/>
            <a:r>
              <a:rPr lang="en-US" dirty="0" smtClean="0"/>
              <a:t>Accepts wireless signals from multiple nodes</a:t>
            </a:r>
          </a:p>
          <a:p>
            <a:pPr lvl="2" eaLnBrk="1" hangingPunct="1"/>
            <a:r>
              <a:rPr lang="en-US" dirty="0" smtClean="0"/>
              <a:t>Retransmits signals to network</a:t>
            </a:r>
          </a:p>
          <a:p>
            <a:pPr lvl="1" eaLnBrk="1" hangingPunct="1"/>
            <a:r>
              <a:rPr lang="en-US" dirty="0" smtClean="0"/>
              <a:t>Base stations, wireless routers, wireless gateways</a:t>
            </a:r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4542B61-BCC1-4248-B4EE-030DDB54CBAB}" type="slidenum">
              <a:rPr lang="en-US"/>
              <a:pPr eaLnBrk="1" hangingPunct="1"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Objectives</a:t>
            </a:r>
          </a:p>
        </p:txBody>
      </p:sp>
      <p:sp>
        <p:nvSpPr>
          <p:cNvPr id="409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Explain how nodes exchange wireless signals</a:t>
            </a:r>
          </a:p>
          <a:p>
            <a:pPr eaLnBrk="1" hangingPunct="1"/>
            <a:r>
              <a:rPr lang="en-US" dirty="0" smtClean="0"/>
              <a:t>Identify potential obstacles to successful wireless transmission and their repercussions, such as interference and reflection</a:t>
            </a:r>
          </a:p>
          <a:p>
            <a:pPr eaLnBrk="1" hangingPunct="1"/>
            <a:r>
              <a:rPr lang="en-US" dirty="0" smtClean="0"/>
              <a:t>Understand WLAN (wireless LAN) architecture</a:t>
            </a:r>
          </a:p>
          <a:p>
            <a:pPr marL="0" indent="0" eaLnBrk="1" hangingPunct="1">
              <a:buNone/>
            </a:pPr>
            <a:endParaRPr lang="en-US" dirty="0" smtClean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A9AF4AA-D962-4855-96C3-6CC6EB40ED9E}" type="slidenum">
              <a:rPr lang="en-US"/>
              <a:pPr eaLnBrk="1" hangingPunct="1"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WLAN Architecture (cont’d.)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Infrastructure WLAN</a:t>
            </a:r>
          </a:p>
          <a:p>
            <a:pPr lvl="1" eaLnBrk="1" hangingPunct="1"/>
            <a:r>
              <a:rPr lang="en-US" dirty="0" smtClean="0"/>
              <a:t>Stations communicate with access point</a:t>
            </a:r>
          </a:p>
          <a:p>
            <a:pPr lvl="2" eaLnBrk="1" hangingPunct="1"/>
            <a:r>
              <a:rPr lang="en-US" dirty="0" smtClean="0"/>
              <a:t>Not directly with each other</a:t>
            </a:r>
          </a:p>
          <a:p>
            <a:pPr lvl="1" eaLnBrk="1" hangingPunct="1"/>
            <a:r>
              <a:rPr lang="en-US" dirty="0" smtClean="0"/>
              <a:t>Access point requires sufficient power, strategic placement</a:t>
            </a:r>
          </a:p>
          <a:p>
            <a:pPr eaLnBrk="1" hangingPunct="1"/>
            <a:r>
              <a:rPr lang="en-US" dirty="0" smtClean="0"/>
              <a:t>WLAN may include several access points</a:t>
            </a:r>
          </a:p>
          <a:p>
            <a:pPr lvl="1" eaLnBrk="1" hangingPunct="1"/>
            <a:r>
              <a:rPr lang="en-US" dirty="0" smtClean="0"/>
              <a:t>Dependent upon number of stations</a:t>
            </a:r>
          </a:p>
          <a:p>
            <a:pPr lvl="1" eaLnBrk="1" hangingPunct="1"/>
            <a:r>
              <a:rPr lang="en-US" dirty="0" smtClean="0"/>
              <a:t>Maximum number varies: 10-100</a:t>
            </a:r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4896F08-4058-435F-98F5-4A62608FFC8C}" type="slidenum">
              <a:rPr lang="en-US"/>
              <a:pPr eaLnBrk="1" hangingPunct="1"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32795" y="5470352"/>
            <a:ext cx="3321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8-7 An infrastructure WLAN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621909" y="5787241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227" y="492826"/>
            <a:ext cx="4798751" cy="4838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343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WLAN Architecture (cont’d.)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Mobile networking allows roaming wireless nodes</a:t>
            </a:r>
          </a:p>
          <a:p>
            <a:pPr lvl="1" eaLnBrk="1" hangingPunct="1"/>
            <a:r>
              <a:rPr lang="en-US" dirty="0" smtClean="0"/>
              <a:t>Range dependent upon wireless access method, equipment manufacturer, office environment</a:t>
            </a:r>
          </a:p>
          <a:p>
            <a:pPr lvl="2" eaLnBrk="1" hangingPunct="1"/>
            <a:r>
              <a:rPr lang="en-US" dirty="0" smtClean="0"/>
              <a:t>Access point range: 300 feet maximum</a:t>
            </a:r>
          </a:p>
          <a:p>
            <a:pPr eaLnBrk="1" hangingPunct="1"/>
            <a:r>
              <a:rPr lang="en-US" dirty="0" smtClean="0"/>
              <a:t>Can connect two separate LANs</a:t>
            </a:r>
          </a:p>
          <a:p>
            <a:pPr lvl="1" eaLnBrk="1" hangingPunct="1"/>
            <a:r>
              <a:rPr lang="en-US" dirty="0" smtClean="0"/>
              <a:t>Fixed link, directional antennas between two access points</a:t>
            </a:r>
          </a:p>
          <a:p>
            <a:pPr lvl="2" eaLnBrk="1" hangingPunct="1"/>
            <a:r>
              <a:rPr lang="en-US" dirty="0" smtClean="0"/>
              <a:t>Allows access points 1000 feet apart</a:t>
            </a:r>
          </a:p>
          <a:p>
            <a:pPr eaLnBrk="1" hangingPunct="1"/>
            <a:r>
              <a:rPr lang="en-US" dirty="0" smtClean="0"/>
              <a:t>Support for same protocols, operating systems as wired LANs</a:t>
            </a:r>
          </a:p>
          <a:p>
            <a:pPr lvl="1" eaLnBrk="1" hangingPunct="1"/>
            <a:r>
              <a:rPr lang="en-US" dirty="0" smtClean="0"/>
              <a:t>Ensures compatibility</a:t>
            </a:r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69820FA-0A26-4E4A-A9AD-6C25B6CE8320}" type="slidenum">
              <a:rPr lang="en-US"/>
              <a:pPr eaLnBrk="1" hangingPunct="1"/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32795" y="5470352"/>
            <a:ext cx="3865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8-8 Wireless LAN interconnection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621909" y="5787241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845563"/>
            <a:ext cx="6877050" cy="4624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956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802.11 WLANs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Wireless technology standards</a:t>
            </a:r>
          </a:p>
          <a:p>
            <a:pPr lvl="1" eaLnBrk="1" hangingPunct="1"/>
            <a:r>
              <a:rPr lang="en-US" dirty="0" smtClean="0"/>
              <a:t>Describe unique functions</a:t>
            </a:r>
          </a:p>
          <a:p>
            <a:pPr lvl="2" eaLnBrk="1" hangingPunct="1"/>
            <a:r>
              <a:rPr lang="en-US" dirty="0" smtClean="0"/>
              <a:t>Physical and Data Link layers</a:t>
            </a:r>
          </a:p>
          <a:p>
            <a:pPr lvl="1" eaLnBrk="1" hangingPunct="1"/>
            <a:r>
              <a:rPr lang="en-US" dirty="0" smtClean="0"/>
              <a:t>Differences between standards</a:t>
            </a:r>
          </a:p>
          <a:p>
            <a:pPr lvl="2" eaLnBrk="1" hangingPunct="1"/>
            <a:r>
              <a:rPr lang="en-US" dirty="0" smtClean="0"/>
              <a:t>Specified signaling methods, geographic ranges, frequency usages</a:t>
            </a:r>
          </a:p>
          <a:p>
            <a:pPr lvl="1" eaLnBrk="1" hangingPunct="1"/>
            <a:r>
              <a:rPr lang="en-US" dirty="0" smtClean="0"/>
              <a:t>Most popular: developed by IEEE’s 802.11 committee</a:t>
            </a:r>
          </a:p>
          <a:p>
            <a:pPr eaLnBrk="1" hangingPunct="1"/>
            <a:r>
              <a:rPr lang="en-US" dirty="0" smtClean="0"/>
              <a:t>Notable Wi-Fi standards</a:t>
            </a:r>
          </a:p>
          <a:p>
            <a:pPr lvl="1" eaLnBrk="1" hangingPunct="1"/>
            <a:r>
              <a:rPr lang="en-US" dirty="0" smtClean="0"/>
              <a:t>802.11b, 802.11a, 802.11g, 802.11n</a:t>
            </a:r>
          </a:p>
          <a:p>
            <a:pPr lvl="1" eaLnBrk="1" hangingPunct="1"/>
            <a:r>
              <a:rPr lang="en-US" dirty="0" smtClean="0"/>
              <a:t>Share characteristics</a:t>
            </a:r>
          </a:p>
          <a:p>
            <a:pPr lvl="2" eaLnBrk="1" hangingPunct="1"/>
            <a:r>
              <a:rPr lang="en-US" dirty="0" smtClean="0"/>
              <a:t>Half-duplexing, access method</a:t>
            </a:r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202F424-BECE-4499-BE91-C8F5516227AF}" type="slidenum">
              <a:rPr lang="en-US"/>
              <a:pPr eaLnBrk="1" hangingPunct="1"/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Access Method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802.11 MAC services</a:t>
            </a:r>
          </a:p>
          <a:p>
            <a:pPr lvl="1" eaLnBrk="1" hangingPunct="1"/>
            <a:r>
              <a:rPr lang="en-US" dirty="0" smtClean="0"/>
              <a:t>Append 48-bit (6-byte) physical addresses to frame</a:t>
            </a:r>
          </a:p>
          <a:p>
            <a:pPr lvl="2" eaLnBrk="1" hangingPunct="1"/>
            <a:r>
              <a:rPr lang="en-US" dirty="0" smtClean="0"/>
              <a:t>Identifies source, destination</a:t>
            </a:r>
          </a:p>
          <a:p>
            <a:pPr eaLnBrk="1" hangingPunct="1"/>
            <a:r>
              <a:rPr lang="en-US" dirty="0" smtClean="0"/>
              <a:t>Same physical addressing scheme as 802.3</a:t>
            </a:r>
          </a:p>
          <a:p>
            <a:pPr lvl="1" eaLnBrk="1" hangingPunct="1"/>
            <a:r>
              <a:rPr lang="en-US" dirty="0" smtClean="0"/>
              <a:t>Allows easy combination</a:t>
            </a:r>
          </a:p>
          <a:p>
            <a:pPr eaLnBrk="1" hangingPunct="1"/>
            <a:r>
              <a:rPr lang="en-US" dirty="0" smtClean="0"/>
              <a:t>Wireless devices</a:t>
            </a:r>
          </a:p>
          <a:p>
            <a:pPr lvl="1" eaLnBrk="1" hangingPunct="1"/>
            <a:r>
              <a:rPr lang="en-US" dirty="0" smtClean="0"/>
              <a:t>Not designed to simultaneously transmit and receive</a:t>
            </a:r>
          </a:p>
          <a:p>
            <a:pPr lvl="1" eaLnBrk="1" hangingPunct="1"/>
            <a:r>
              <a:rPr lang="en-US" dirty="0" smtClean="0"/>
              <a:t>Cannot quickly detect collisions</a:t>
            </a:r>
          </a:p>
          <a:p>
            <a:pPr lvl="1" eaLnBrk="1" hangingPunct="1"/>
            <a:r>
              <a:rPr lang="en-US" dirty="0" smtClean="0"/>
              <a:t>Use different access method</a:t>
            </a:r>
          </a:p>
        </p:txBody>
      </p:sp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93D09CC-45E5-4ECF-99DC-5A6C0CE6FA54}" type="slidenum">
              <a:rPr lang="en-US"/>
              <a:pPr eaLnBrk="1" hangingPunct="1"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Access Method (cont’d.)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CSMA/CA (Carrier Sense Multiple Access with Collision Avoidance)</a:t>
            </a:r>
          </a:p>
          <a:p>
            <a:pPr lvl="1" eaLnBrk="1" hangingPunct="1"/>
            <a:r>
              <a:rPr lang="en-US" dirty="0" smtClean="0"/>
              <a:t>Minimizes collision potential</a:t>
            </a:r>
          </a:p>
          <a:p>
            <a:pPr lvl="1" eaLnBrk="1" hangingPunct="1"/>
            <a:r>
              <a:rPr lang="en-US" dirty="0" smtClean="0"/>
              <a:t>Uses ACK packets to verify every transmission</a:t>
            </a:r>
          </a:p>
          <a:p>
            <a:pPr lvl="2" eaLnBrk="1" hangingPunct="1"/>
            <a:r>
              <a:rPr lang="en-US" dirty="0" smtClean="0"/>
              <a:t>Requires more overhead than 802.3</a:t>
            </a:r>
          </a:p>
          <a:p>
            <a:pPr lvl="2" eaLnBrk="1" hangingPunct="1"/>
            <a:r>
              <a:rPr lang="en-US" dirty="0" smtClean="0"/>
              <a:t>Real throughput less than theoretical maximum</a:t>
            </a:r>
          </a:p>
          <a:p>
            <a:pPr eaLnBrk="1" hangingPunct="1"/>
            <a:r>
              <a:rPr lang="en-US" dirty="0" smtClean="0"/>
              <a:t>RTS/CTS (Request to Send/Clear to Send) protocol</a:t>
            </a:r>
          </a:p>
          <a:p>
            <a:pPr lvl="1" eaLnBrk="1" hangingPunct="1"/>
            <a:r>
              <a:rPr lang="en-US" dirty="0" smtClean="0"/>
              <a:t>Optional</a:t>
            </a:r>
          </a:p>
          <a:p>
            <a:pPr lvl="1" eaLnBrk="1" hangingPunct="1"/>
            <a:r>
              <a:rPr lang="en-US" dirty="0" smtClean="0"/>
              <a:t>Ensures packets not inhibited by other transmissions</a:t>
            </a:r>
          </a:p>
          <a:p>
            <a:pPr lvl="1" eaLnBrk="1" hangingPunct="1"/>
            <a:r>
              <a:rPr lang="en-US" dirty="0" smtClean="0"/>
              <a:t>Efficient for large transmission packets</a:t>
            </a:r>
          </a:p>
          <a:p>
            <a:pPr lvl="1" eaLnBrk="1" hangingPunct="1"/>
            <a:r>
              <a:rPr lang="en-US" dirty="0" smtClean="0"/>
              <a:t>Further decreases overall 802.11 efficiency</a:t>
            </a:r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4CE785A-987A-4560-9E96-0813B6C25B3E}" type="slidenum">
              <a:rPr lang="en-US"/>
              <a:pPr eaLnBrk="1" hangingPunct="1"/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8199" y="4876800"/>
            <a:ext cx="7208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8-9 CSMA/CA (Carrier Sense Multiple Access with Collision Avoidance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018199" y="5219312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7755579" cy="276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507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Association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Packet exchanged between computer and access point</a:t>
            </a:r>
          </a:p>
          <a:p>
            <a:pPr lvl="1" eaLnBrk="1" hangingPunct="1"/>
            <a:r>
              <a:rPr lang="en-US" dirty="0" smtClean="0"/>
              <a:t>Gain Internet access</a:t>
            </a:r>
          </a:p>
          <a:p>
            <a:pPr eaLnBrk="1" hangingPunct="1"/>
            <a:r>
              <a:rPr lang="en-US" dirty="0" smtClean="0"/>
              <a:t>Scanning</a:t>
            </a:r>
          </a:p>
          <a:p>
            <a:pPr lvl="1" eaLnBrk="1" hangingPunct="1"/>
            <a:r>
              <a:rPr lang="en-US" dirty="0" smtClean="0"/>
              <a:t>Surveys surroundings for access point</a:t>
            </a:r>
          </a:p>
          <a:p>
            <a:pPr lvl="1" eaLnBrk="1" hangingPunct="1"/>
            <a:r>
              <a:rPr lang="en-US" dirty="0" smtClean="0"/>
              <a:t>Active scanning transmits special frame</a:t>
            </a:r>
          </a:p>
          <a:p>
            <a:pPr lvl="2" eaLnBrk="1" hangingPunct="1"/>
            <a:r>
              <a:rPr lang="en-US" dirty="0" smtClean="0"/>
              <a:t>Probe</a:t>
            </a:r>
          </a:p>
          <a:p>
            <a:pPr lvl="1" eaLnBrk="1" hangingPunct="1"/>
            <a:r>
              <a:rPr lang="en-US" dirty="0" smtClean="0"/>
              <a:t>Passive scanning listens for special signal</a:t>
            </a:r>
          </a:p>
          <a:p>
            <a:pPr lvl="2" eaLnBrk="1" hangingPunct="1"/>
            <a:r>
              <a:rPr lang="en-US" dirty="0" smtClean="0"/>
              <a:t>Beacon fame</a:t>
            </a:r>
          </a:p>
          <a:p>
            <a:pPr eaLnBrk="1" hangingPunct="1"/>
            <a:endParaRPr lang="en-US" dirty="0" smtClean="0"/>
          </a:p>
        </p:txBody>
      </p:sp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4CDA7FC-12C4-40E6-A6D4-5C312D0396AD}" type="slidenum">
              <a:rPr lang="en-US"/>
              <a:pPr eaLnBrk="1" hangingPunct="1"/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Association (cont’d.)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SSID (service set identifier)</a:t>
            </a:r>
          </a:p>
          <a:p>
            <a:pPr lvl="1" eaLnBrk="1" hangingPunct="1"/>
            <a:r>
              <a:rPr lang="en-US" dirty="0" smtClean="0"/>
              <a:t>Unique character string identifying access point</a:t>
            </a:r>
          </a:p>
          <a:p>
            <a:pPr lvl="2" eaLnBrk="1" hangingPunct="1"/>
            <a:r>
              <a:rPr lang="en-US" dirty="0" smtClean="0"/>
              <a:t>In beacon frame information</a:t>
            </a:r>
          </a:p>
          <a:p>
            <a:pPr lvl="1" eaLnBrk="1" hangingPunct="1"/>
            <a:r>
              <a:rPr lang="en-US" dirty="0" smtClean="0"/>
              <a:t>Configured in access point</a:t>
            </a:r>
          </a:p>
          <a:p>
            <a:pPr lvl="1" eaLnBrk="1" hangingPunct="1"/>
            <a:r>
              <a:rPr lang="en-US" dirty="0" smtClean="0"/>
              <a:t>Better security, easier network management</a:t>
            </a:r>
          </a:p>
          <a:p>
            <a:pPr eaLnBrk="1" hangingPunct="1"/>
            <a:r>
              <a:rPr lang="en-US" dirty="0" smtClean="0"/>
              <a:t>BSS (basic service set)</a:t>
            </a:r>
          </a:p>
          <a:p>
            <a:pPr lvl="1" eaLnBrk="1" hangingPunct="1"/>
            <a:r>
              <a:rPr lang="en-US" dirty="0" smtClean="0"/>
              <a:t>Station groups sharing access point </a:t>
            </a:r>
          </a:p>
          <a:p>
            <a:pPr lvl="1" eaLnBrk="1" hangingPunct="1"/>
            <a:r>
              <a:rPr lang="en-US" dirty="0" smtClean="0"/>
              <a:t>BSSID (basic service set identifier)</a:t>
            </a:r>
          </a:p>
          <a:p>
            <a:pPr lvl="2" eaLnBrk="1" hangingPunct="1"/>
            <a:r>
              <a:rPr lang="en-US" dirty="0" smtClean="0"/>
              <a:t>Station group identifier</a:t>
            </a: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795D19D-5382-4FCE-B551-DA1C17B0FD23}" type="slidenum">
              <a:rPr lang="en-US"/>
              <a:pPr eaLnBrk="1" hangingPunct="1"/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(cont’d.)</a:t>
            </a:r>
          </a:p>
        </p:txBody>
      </p:sp>
      <p:sp>
        <p:nvSpPr>
          <p:cNvPr id="512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Specify the characteristics of popular WLAN transmission methods, including 802.11 a/b/g/n</a:t>
            </a:r>
          </a:p>
          <a:p>
            <a:r>
              <a:rPr lang="en-US" dirty="0" smtClean="0"/>
              <a:t>Install and configure wireless access points and their clients </a:t>
            </a:r>
          </a:p>
          <a:p>
            <a:r>
              <a:rPr lang="en-US" dirty="0" smtClean="0"/>
              <a:t>Describe wireless WAN technologies, including 802.16 (WiMAX), HSPA+, LTE, and satellite communications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Network+ Guide to Networks</a:t>
            </a:r>
            <a:r>
              <a:rPr lang="en-US" dirty="0"/>
              <a:t>, </a:t>
            </a:r>
            <a:r>
              <a:rPr lang="en-US" dirty="0" smtClean="0"/>
              <a:t>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8104935-ABDA-40F6-BBED-08381005FFCD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Association (cont’d.)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ESS (extended service set)</a:t>
            </a:r>
          </a:p>
          <a:p>
            <a:pPr lvl="1" eaLnBrk="1" hangingPunct="1"/>
            <a:r>
              <a:rPr lang="en-US" dirty="0" smtClean="0"/>
              <a:t>Access point group connecting same LAN</a:t>
            </a:r>
          </a:p>
          <a:p>
            <a:pPr lvl="2" eaLnBrk="1" hangingPunct="1"/>
            <a:r>
              <a:rPr lang="en-US" dirty="0" smtClean="0"/>
              <a:t>Share ESSID (extended service set identifier)</a:t>
            </a:r>
          </a:p>
          <a:p>
            <a:pPr lvl="1" eaLnBrk="1" hangingPunct="1"/>
            <a:r>
              <a:rPr lang="en-US" dirty="0" smtClean="0"/>
              <a:t>Allows roaming</a:t>
            </a:r>
          </a:p>
          <a:p>
            <a:pPr lvl="2" eaLnBrk="1" hangingPunct="1"/>
            <a:r>
              <a:rPr lang="en-US" dirty="0" smtClean="0"/>
              <a:t>Station moving from one BSS to another without losing connectivity</a:t>
            </a:r>
          </a:p>
          <a:p>
            <a:pPr eaLnBrk="1" hangingPunct="1"/>
            <a:r>
              <a:rPr lang="en-US" dirty="0" smtClean="0"/>
              <a:t>Several access points detected</a:t>
            </a:r>
          </a:p>
          <a:p>
            <a:pPr lvl="1" eaLnBrk="1" hangingPunct="1"/>
            <a:r>
              <a:rPr lang="en-US" dirty="0" smtClean="0"/>
              <a:t>Select strongest signal, lowest error rate</a:t>
            </a:r>
          </a:p>
          <a:p>
            <a:pPr lvl="1" eaLnBrk="1" hangingPunct="1"/>
            <a:r>
              <a:rPr lang="en-US" dirty="0" smtClean="0"/>
              <a:t>Poses security risk</a:t>
            </a:r>
          </a:p>
          <a:p>
            <a:pPr lvl="2" eaLnBrk="1" hangingPunct="1"/>
            <a:r>
              <a:rPr lang="en-US" dirty="0" smtClean="0"/>
              <a:t>Powerful, rogue access point</a:t>
            </a:r>
          </a:p>
        </p:txBody>
      </p:sp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1A2E55B-0A88-4951-B98C-15593611CF3E}" type="slidenum">
              <a:rPr lang="en-US"/>
              <a:pPr eaLnBrk="1" hangingPunct="1"/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20390" y="5320038"/>
            <a:ext cx="38312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8-10 A network with a single BSS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819400" y="5638800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609600"/>
            <a:ext cx="4670432" cy="4626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83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33600" y="5646609"/>
            <a:ext cx="54125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8-11 A network with multiple BSSs forming an ESS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157351" y="5961445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36334"/>
            <a:ext cx="5576992" cy="5273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856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Association (cont’d.)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ESS with several authorized access points</a:t>
            </a:r>
          </a:p>
          <a:p>
            <a:pPr lvl="1" eaLnBrk="1" hangingPunct="1"/>
            <a:r>
              <a:rPr lang="en-US" dirty="0" smtClean="0"/>
              <a:t>Must allow station association with any access point</a:t>
            </a:r>
          </a:p>
          <a:p>
            <a:pPr lvl="2" eaLnBrk="1" hangingPunct="1"/>
            <a:r>
              <a:rPr lang="en-US" dirty="0" smtClean="0"/>
              <a:t>While maintaining network connectivity</a:t>
            </a:r>
          </a:p>
          <a:p>
            <a:pPr eaLnBrk="1" hangingPunct="1"/>
            <a:r>
              <a:rPr lang="en-US" dirty="0" smtClean="0"/>
              <a:t>Reassociation</a:t>
            </a:r>
          </a:p>
          <a:p>
            <a:pPr lvl="1" eaLnBrk="1" hangingPunct="1"/>
            <a:r>
              <a:rPr lang="en-US" dirty="0" smtClean="0"/>
              <a:t>Mobile user moves from one access point’s range into another’s range</a:t>
            </a:r>
          </a:p>
          <a:p>
            <a:pPr lvl="1" eaLnBrk="1" hangingPunct="1"/>
            <a:r>
              <a:rPr lang="en-US" dirty="0" smtClean="0"/>
              <a:t>Occurs by simply moving; high error rate</a:t>
            </a:r>
          </a:p>
          <a:p>
            <a:pPr eaLnBrk="1" hangingPunct="1"/>
            <a:r>
              <a:rPr lang="en-US" dirty="0" smtClean="0"/>
              <a:t>Stations’ scanning feature</a:t>
            </a:r>
          </a:p>
          <a:p>
            <a:pPr lvl="1" eaLnBrk="1" hangingPunct="1"/>
            <a:r>
              <a:rPr lang="en-US" dirty="0" smtClean="0"/>
              <a:t>Used to automatically balance transmission loads</a:t>
            </a:r>
          </a:p>
          <a:p>
            <a:pPr lvl="2" eaLnBrk="1" hangingPunct="1"/>
            <a:r>
              <a:rPr lang="en-US" dirty="0" smtClean="0"/>
              <a:t>Between access points</a:t>
            </a:r>
          </a:p>
        </p:txBody>
      </p:sp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33CF262-2741-407F-BB29-3C2B865D47D1}" type="slidenum">
              <a:rPr lang="en-US"/>
              <a:pPr eaLnBrk="1" hangingPunct="1"/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Frames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802.11 networks overhead</a:t>
            </a:r>
          </a:p>
          <a:p>
            <a:pPr lvl="1" eaLnBrk="1" hangingPunct="1"/>
            <a:r>
              <a:rPr lang="en-US" dirty="0" smtClean="0"/>
              <a:t>ACKs, probes, and beacons</a:t>
            </a:r>
          </a:p>
          <a:p>
            <a:pPr eaLnBrk="1" hangingPunct="1"/>
            <a:r>
              <a:rPr lang="en-US" dirty="0" smtClean="0"/>
              <a:t>802.11 specifies MAC sublayer frame type</a:t>
            </a:r>
          </a:p>
          <a:p>
            <a:pPr eaLnBrk="1" hangingPunct="1"/>
            <a:r>
              <a:rPr lang="en-US" dirty="0" smtClean="0"/>
              <a:t>Multiple frame type groups</a:t>
            </a:r>
          </a:p>
          <a:p>
            <a:pPr lvl="1" eaLnBrk="1" hangingPunct="1"/>
            <a:r>
              <a:rPr lang="en-US" dirty="0" smtClean="0"/>
              <a:t>Control: medium access and </a:t>
            </a:r>
            <a:r>
              <a:rPr lang="en-US" dirty="0"/>
              <a:t>data </a:t>
            </a:r>
            <a:r>
              <a:rPr lang="en-US" dirty="0" smtClean="0"/>
              <a:t>delivery</a:t>
            </a:r>
          </a:p>
          <a:p>
            <a:pPr lvl="2" eaLnBrk="1" hangingPunct="1"/>
            <a:r>
              <a:rPr lang="en-US" dirty="0" smtClean="0"/>
              <a:t>ACK </a:t>
            </a:r>
            <a:r>
              <a:rPr lang="en-US" dirty="0"/>
              <a:t>and RTS/CTS </a:t>
            </a:r>
            <a:r>
              <a:rPr lang="en-US" dirty="0" smtClean="0"/>
              <a:t>frames</a:t>
            </a:r>
          </a:p>
          <a:p>
            <a:pPr lvl="1" eaLnBrk="1" hangingPunct="1"/>
            <a:r>
              <a:rPr lang="en-US" dirty="0" smtClean="0"/>
              <a:t>Management: association and reassociation</a:t>
            </a:r>
          </a:p>
          <a:p>
            <a:pPr lvl="1" eaLnBrk="1" hangingPunct="1"/>
            <a:r>
              <a:rPr lang="en-US" dirty="0" smtClean="0"/>
              <a:t>Data: carry data sent between stations</a:t>
            </a:r>
          </a:p>
        </p:txBody>
      </p:sp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69100EC-9ECA-44FA-982A-87CA7227B29D}" type="slidenum">
              <a:rPr lang="en-US"/>
              <a:pPr eaLnBrk="1" hangingPunct="1"/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3153" y="5230239"/>
            <a:ext cx="7302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8-12 Basic 802.11 data frame compared with an 802.3 (Ethernet) frame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058883" y="5533689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43" y="838200"/>
            <a:ext cx="7896225" cy="3925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008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Frames (cont’d.)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802.11 data frame overhead</a:t>
            </a:r>
          </a:p>
          <a:p>
            <a:pPr lvl="1" eaLnBrk="1" hangingPunct="1"/>
            <a:r>
              <a:rPr lang="en-US" dirty="0" smtClean="0"/>
              <a:t>Four address fields</a:t>
            </a:r>
          </a:p>
          <a:p>
            <a:pPr lvl="2" eaLnBrk="1" hangingPunct="1"/>
            <a:r>
              <a:rPr lang="en-US" dirty="0" smtClean="0"/>
              <a:t>Source address, transmitter address, receiver address, and destination address</a:t>
            </a:r>
          </a:p>
          <a:p>
            <a:pPr lvl="1" eaLnBrk="1" hangingPunct="1"/>
            <a:r>
              <a:rPr lang="en-US" dirty="0" smtClean="0"/>
              <a:t>Sequence Control field</a:t>
            </a:r>
          </a:p>
          <a:p>
            <a:pPr lvl="2" eaLnBrk="1" hangingPunct="1"/>
            <a:r>
              <a:rPr lang="en-US" dirty="0" smtClean="0"/>
              <a:t>How large packet fragmented</a:t>
            </a:r>
          </a:p>
          <a:p>
            <a:pPr lvl="1" eaLnBrk="1" hangingPunct="1"/>
            <a:r>
              <a:rPr lang="en-US" dirty="0" smtClean="0"/>
              <a:t>Frame Control field</a:t>
            </a:r>
          </a:p>
          <a:p>
            <a:pPr eaLnBrk="1" hangingPunct="1"/>
            <a:r>
              <a:rPr lang="en-US" dirty="0" smtClean="0"/>
              <a:t>Wi-Fi share MAC sublayer characteristics</a:t>
            </a:r>
          </a:p>
          <a:p>
            <a:pPr eaLnBrk="1" hangingPunct="1"/>
            <a:r>
              <a:rPr lang="en-US" dirty="0" smtClean="0"/>
              <a:t>Wi-Fi differ in modulation methods, frequency usage, and range</a:t>
            </a:r>
          </a:p>
        </p:txBody>
      </p:sp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FF3A117-449C-4171-B511-0AE91C2B044C}" type="slidenum">
              <a:rPr lang="en-US"/>
              <a:pPr eaLnBrk="1" hangingPunct="1"/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802.11b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2.4-GHz band</a:t>
            </a:r>
          </a:p>
          <a:p>
            <a:pPr lvl="1" eaLnBrk="1" hangingPunct="1"/>
            <a:r>
              <a:rPr lang="en-US" dirty="0" smtClean="0"/>
              <a:t>Separated into 22-MHz channels</a:t>
            </a:r>
          </a:p>
          <a:p>
            <a:pPr eaLnBrk="1" hangingPunct="1"/>
            <a:r>
              <a:rPr lang="en-US" dirty="0" smtClean="0"/>
              <a:t>Throughput</a:t>
            </a:r>
          </a:p>
          <a:p>
            <a:pPr lvl="1" eaLnBrk="1" hangingPunct="1"/>
            <a:r>
              <a:rPr lang="en-US" dirty="0" smtClean="0"/>
              <a:t>11-Mbps theoretical</a:t>
            </a:r>
          </a:p>
          <a:p>
            <a:pPr lvl="1" eaLnBrk="1" hangingPunct="1"/>
            <a:r>
              <a:rPr lang="en-US" dirty="0" smtClean="0"/>
              <a:t>5-Mbps actual</a:t>
            </a:r>
          </a:p>
          <a:p>
            <a:pPr eaLnBrk="1" hangingPunct="1"/>
            <a:r>
              <a:rPr lang="en-US" dirty="0" smtClean="0"/>
              <a:t>100 meters node limit</a:t>
            </a:r>
          </a:p>
          <a:p>
            <a:pPr eaLnBrk="1" hangingPunct="1"/>
            <a:r>
              <a:rPr lang="en-US" dirty="0" smtClean="0"/>
              <a:t>Oldest, least expensive</a:t>
            </a:r>
          </a:p>
          <a:p>
            <a:pPr eaLnBrk="1" hangingPunct="1"/>
            <a:r>
              <a:rPr lang="en-US" dirty="0" smtClean="0"/>
              <a:t>Being replaced by 802.11g</a:t>
            </a:r>
          </a:p>
        </p:txBody>
      </p:sp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3D8D4E7-28F4-4EB2-948F-7AFD41619493}" type="slidenum">
              <a:rPr lang="en-US"/>
              <a:pPr eaLnBrk="1" hangingPunct="1"/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802.11a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Released after 802.11b</a:t>
            </a:r>
          </a:p>
          <a:p>
            <a:pPr eaLnBrk="1" hangingPunct="1"/>
            <a:r>
              <a:rPr lang="en-US" dirty="0" smtClean="0"/>
              <a:t>5-GHz band</a:t>
            </a:r>
          </a:p>
          <a:p>
            <a:pPr lvl="1" eaLnBrk="1" hangingPunct="1"/>
            <a:r>
              <a:rPr lang="en-US" dirty="0" smtClean="0"/>
              <a:t>Not congested like 2.4-GHz band</a:t>
            </a:r>
          </a:p>
          <a:p>
            <a:pPr lvl="2" eaLnBrk="1" hangingPunct="1"/>
            <a:r>
              <a:rPr lang="en-US" dirty="0" smtClean="0"/>
              <a:t>Lower interference, requires more transmit power</a:t>
            </a:r>
          </a:p>
          <a:p>
            <a:pPr eaLnBrk="1" hangingPunct="1"/>
            <a:r>
              <a:rPr lang="en-US" dirty="0" smtClean="0"/>
              <a:t>Throughput</a:t>
            </a:r>
          </a:p>
          <a:p>
            <a:pPr lvl="1" eaLnBrk="1" hangingPunct="1"/>
            <a:r>
              <a:rPr lang="en-US" dirty="0" smtClean="0"/>
              <a:t>54 Mbps theoretical</a:t>
            </a:r>
          </a:p>
          <a:p>
            <a:pPr lvl="1" eaLnBrk="1" hangingPunct="1"/>
            <a:r>
              <a:rPr lang="en-US" dirty="0" smtClean="0"/>
              <a:t>11 and 18 Mbps effective</a:t>
            </a:r>
          </a:p>
          <a:p>
            <a:pPr eaLnBrk="1" hangingPunct="1"/>
            <a:r>
              <a:rPr lang="en-US" dirty="0" smtClean="0"/>
              <a:t>20 meter node limit</a:t>
            </a:r>
          </a:p>
          <a:p>
            <a:pPr eaLnBrk="1" hangingPunct="1"/>
            <a:r>
              <a:rPr lang="en-US" dirty="0" smtClean="0"/>
              <a:t>Requires additional access points</a:t>
            </a:r>
          </a:p>
          <a:p>
            <a:pPr eaLnBrk="1" hangingPunct="1"/>
            <a:r>
              <a:rPr lang="en-US" dirty="0" smtClean="0"/>
              <a:t>Rarely preferred</a:t>
            </a:r>
          </a:p>
        </p:txBody>
      </p:sp>
      <p:sp>
        <p:nvSpPr>
          <p:cNvPr id="3891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F8FB49C-7D2F-44C8-AB30-3BD08A731B68}" type="slidenum">
              <a:rPr lang="en-US"/>
              <a:pPr eaLnBrk="1" hangingPunct="1"/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802.11g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Affordable as 802.11b</a:t>
            </a:r>
          </a:p>
          <a:p>
            <a:pPr eaLnBrk="1" hangingPunct="1"/>
            <a:r>
              <a:rPr lang="en-US" dirty="0" smtClean="0"/>
              <a:t>Throughput</a:t>
            </a:r>
          </a:p>
          <a:p>
            <a:pPr lvl="1" eaLnBrk="1" hangingPunct="1"/>
            <a:r>
              <a:rPr lang="en-US" dirty="0" smtClean="0"/>
              <a:t>54 Mbps theoretical</a:t>
            </a:r>
          </a:p>
          <a:p>
            <a:pPr lvl="1" eaLnBrk="1" hangingPunct="1"/>
            <a:r>
              <a:rPr lang="en-US" dirty="0" smtClean="0"/>
              <a:t>20 to 25 Mbps effective</a:t>
            </a:r>
          </a:p>
          <a:p>
            <a:pPr eaLnBrk="1" hangingPunct="1"/>
            <a:r>
              <a:rPr lang="en-US" dirty="0" smtClean="0"/>
              <a:t>100 meter node range</a:t>
            </a:r>
          </a:p>
          <a:p>
            <a:pPr eaLnBrk="1" hangingPunct="1"/>
            <a:r>
              <a:rPr lang="en-US" dirty="0" smtClean="0"/>
              <a:t>2.4-GHz frequency band</a:t>
            </a:r>
          </a:p>
          <a:p>
            <a:pPr lvl="1" eaLnBrk="1" hangingPunct="1"/>
            <a:r>
              <a:rPr lang="en-US" dirty="0" smtClean="0"/>
              <a:t>Compatible with 802.11b networks</a:t>
            </a:r>
          </a:p>
        </p:txBody>
      </p:sp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1F4E7E0-36D8-487D-BD92-3BE38B506C8C}" type="slidenum">
              <a:rPr lang="en-US"/>
              <a:pPr eaLnBrk="1" hangingPunct="1"/>
              <a:t>39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Wireless Spectrum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Continuum of electromagnetic waves</a:t>
            </a:r>
          </a:p>
          <a:p>
            <a:pPr lvl="1" eaLnBrk="1" hangingPunct="1"/>
            <a:r>
              <a:rPr lang="en-US" dirty="0" smtClean="0"/>
              <a:t>Data, voice communication</a:t>
            </a:r>
          </a:p>
          <a:p>
            <a:pPr lvl="1" eaLnBrk="1" hangingPunct="1"/>
            <a:r>
              <a:rPr lang="en-US" dirty="0" smtClean="0"/>
              <a:t>Arranged by frequencies</a:t>
            </a:r>
          </a:p>
          <a:p>
            <a:pPr lvl="2" eaLnBrk="1" hangingPunct="1"/>
            <a:r>
              <a:rPr lang="en-US" dirty="0" smtClean="0"/>
              <a:t>Lowest to highest</a:t>
            </a:r>
          </a:p>
          <a:p>
            <a:pPr lvl="1" eaLnBrk="1" hangingPunct="1"/>
            <a:r>
              <a:rPr lang="en-US" dirty="0" smtClean="0"/>
              <a:t>Spans 9 KHz and 300 GHz</a:t>
            </a:r>
          </a:p>
          <a:p>
            <a:pPr eaLnBrk="1" hangingPunct="1"/>
            <a:r>
              <a:rPr lang="en-US" dirty="0" smtClean="0"/>
              <a:t>Wireless services associated with one area</a:t>
            </a:r>
          </a:p>
          <a:p>
            <a:pPr eaLnBrk="1" hangingPunct="1"/>
            <a:r>
              <a:rPr lang="en-US" dirty="0" smtClean="0"/>
              <a:t>FCC oversees United States frequencies</a:t>
            </a:r>
          </a:p>
          <a:p>
            <a:pPr eaLnBrk="1" hangingPunct="1"/>
            <a:r>
              <a:rPr lang="en-US" dirty="0" smtClean="0"/>
              <a:t>ITU oversees international frequencies</a:t>
            </a:r>
          </a:p>
          <a:p>
            <a:pPr lvl="1" eaLnBrk="1" hangingPunct="1"/>
            <a:r>
              <a:rPr lang="en-US" dirty="0" smtClean="0"/>
              <a:t>Air signals propagate across borders</a:t>
            </a:r>
          </a:p>
        </p:txBody>
      </p:sp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D419FAD-F532-468B-ADD5-7D048C3D8B67}" type="slidenum">
              <a:rPr lang="en-US"/>
              <a:pPr eaLnBrk="1" hangingPunct="1"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802.11n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Standard ratified in 2009</a:t>
            </a:r>
          </a:p>
          <a:p>
            <a:pPr eaLnBrk="1" hangingPunct="1"/>
            <a:r>
              <a:rPr lang="en-US" dirty="0" smtClean="0"/>
              <a:t>Primary goal</a:t>
            </a:r>
          </a:p>
          <a:p>
            <a:pPr lvl="1" eaLnBrk="1" hangingPunct="1"/>
            <a:r>
              <a:rPr lang="en-US" dirty="0" smtClean="0"/>
              <a:t>Wireless standard providing much higher effective throughput</a:t>
            </a:r>
          </a:p>
          <a:p>
            <a:pPr eaLnBrk="1" hangingPunct="1"/>
            <a:r>
              <a:rPr lang="en-US" dirty="0" smtClean="0"/>
              <a:t>Maximum throughput: 600 Mbps</a:t>
            </a:r>
          </a:p>
          <a:p>
            <a:pPr lvl="1" eaLnBrk="1" hangingPunct="1"/>
            <a:r>
              <a:rPr lang="en-US" dirty="0" smtClean="0"/>
              <a:t>Threat to Fast Ethernet</a:t>
            </a:r>
          </a:p>
          <a:p>
            <a:pPr eaLnBrk="1" hangingPunct="1"/>
            <a:r>
              <a:rPr lang="en-US" dirty="0" smtClean="0"/>
              <a:t>Backward compatible with 802.11a, b, g standards</a:t>
            </a:r>
          </a:p>
        </p:txBody>
      </p:sp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A7FD60B-9EE7-4078-AD61-98F6037702E7}" type="slidenum">
              <a:rPr lang="en-US"/>
              <a:pPr eaLnBrk="1" hangingPunct="1"/>
              <a:t>40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802.11n (cont’d.)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2.4-GHz or 5-GHz frequency range</a:t>
            </a:r>
          </a:p>
          <a:p>
            <a:pPr eaLnBrk="1" hangingPunct="1"/>
            <a:r>
              <a:rPr lang="en-US" dirty="0" smtClean="0"/>
              <a:t>Compared with 802.11a, 802.11g	</a:t>
            </a:r>
          </a:p>
          <a:p>
            <a:pPr lvl="1" eaLnBrk="1" hangingPunct="1"/>
            <a:r>
              <a:rPr lang="en-US" dirty="0" smtClean="0"/>
              <a:t>Same data modulation techniques</a:t>
            </a:r>
          </a:p>
          <a:p>
            <a:pPr eaLnBrk="1" hangingPunct="1"/>
            <a:r>
              <a:rPr lang="en-US" dirty="0" smtClean="0"/>
              <a:t>Compared with three 802.11 standards</a:t>
            </a:r>
          </a:p>
          <a:p>
            <a:pPr lvl="1" eaLnBrk="1" hangingPunct="1"/>
            <a:r>
              <a:rPr lang="en-US" dirty="0" smtClean="0"/>
              <a:t>Manages frames, channels, and encoding differently</a:t>
            </a:r>
          </a:p>
          <a:p>
            <a:pPr lvl="2" eaLnBrk="1" hangingPunct="1"/>
            <a:r>
              <a:rPr lang="en-US" dirty="0" smtClean="0"/>
              <a:t>Allows high throughput</a:t>
            </a:r>
          </a:p>
        </p:txBody>
      </p:sp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08CA929-9439-428C-897D-41808006A74D}" type="slidenum">
              <a:rPr lang="en-US"/>
              <a:pPr eaLnBrk="1" hangingPunct="1"/>
              <a:t>41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802.11n (cont’d.)</a:t>
            </a:r>
          </a:p>
        </p:txBody>
      </p:sp>
      <p:sp>
        <p:nvSpPr>
          <p:cNvPr id="43013" name="Rectangle 1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MIMO (multiple input-multiple output)</a:t>
            </a:r>
          </a:p>
          <a:p>
            <a:pPr lvl="1" eaLnBrk="1" hangingPunct="1"/>
            <a:r>
              <a:rPr lang="en-US" dirty="0" smtClean="0"/>
              <a:t>Multiple access point antennas may issue signal to one or more receivers</a:t>
            </a:r>
          </a:p>
          <a:p>
            <a:pPr lvl="1" eaLnBrk="1" hangingPunct="1"/>
            <a:r>
              <a:rPr lang="en-US" dirty="0" smtClean="0"/>
              <a:t>Increases network’s throughput, access point’s range</a:t>
            </a:r>
          </a:p>
        </p:txBody>
      </p:sp>
      <p:sp>
        <p:nvSpPr>
          <p:cNvPr id="4301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4F42D9A-FDCB-4A04-AB86-CE9CE08BC3DA}" type="slidenum">
              <a:rPr lang="en-US"/>
              <a:pPr eaLnBrk="1" hangingPunct="1"/>
              <a:t>42</a:t>
            </a:fld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566760"/>
            <a:ext cx="1988441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71797" y="4665023"/>
            <a:ext cx="3447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Figure 8-13 802.11n access point with three antennas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940129" y="5249798"/>
            <a:ext cx="2525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Cisco Systems, Inc.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802.11n (cont’d.)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Channel bonding</a:t>
            </a:r>
          </a:p>
          <a:p>
            <a:pPr lvl="1" eaLnBrk="1" hangingPunct="1"/>
            <a:r>
              <a:rPr lang="en-US" dirty="0" smtClean="0"/>
              <a:t>Two adjacent 20-MHz channels bonded to make 40-MHz channel</a:t>
            </a:r>
          </a:p>
          <a:p>
            <a:pPr lvl="2" eaLnBrk="1" hangingPunct="1"/>
            <a:r>
              <a:rPr lang="en-US" dirty="0" smtClean="0"/>
              <a:t>Doubles the bandwidth available in single 20-MHz channel</a:t>
            </a:r>
          </a:p>
          <a:p>
            <a:pPr lvl="2" eaLnBrk="1" hangingPunct="1"/>
            <a:r>
              <a:rPr lang="en-US" dirty="0" smtClean="0"/>
              <a:t>Bandwidth reserved as buffers assigned to carry data</a:t>
            </a:r>
          </a:p>
          <a:p>
            <a:pPr eaLnBrk="1" hangingPunct="1"/>
            <a:r>
              <a:rPr lang="en-US" dirty="0" smtClean="0"/>
              <a:t>Higher modulation rates</a:t>
            </a:r>
          </a:p>
          <a:p>
            <a:pPr lvl="1" eaLnBrk="1" hangingPunct="1"/>
            <a:r>
              <a:rPr lang="en-US" dirty="0" smtClean="0"/>
              <a:t>Single channel subdivided into multiple, smaller channels</a:t>
            </a:r>
          </a:p>
          <a:p>
            <a:pPr lvl="2" eaLnBrk="1" hangingPunct="1"/>
            <a:r>
              <a:rPr lang="en-US" dirty="0" smtClean="0"/>
              <a:t>More efficient use of smaller channels</a:t>
            </a:r>
          </a:p>
          <a:p>
            <a:pPr lvl="2" eaLnBrk="1" hangingPunct="1"/>
            <a:r>
              <a:rPr lang="en-US" dirty="0" smtClean="0"/>
              <a:t>Different encoding methods</a:t>
            </a:r>
          </a:p>
        </p:txBody>
      </p:sp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D91C9BB-1C83-470B-ABCD-1A94F7613131}" type="slidenum">
              <a:rPr lang="en-US"/>
              <a:pPr eaLnBrk="1" hangingPunct="1"/>
              <a:t>43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802.11n (cont’d.)</a:t>
            </a:r>
          </a:p>
        </p:txBody>
      </p:sp>
      <p:sp>
        <p:nvSpPr>
          <p:cNvPr id="45061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Frame aggregation</a:t>
            </a:r>
          </a:p>
          <a:p>
            <a:pPr lvl="1" eaLnBrk="1" hangingPunct="1"/>
            <a:r>
              <a:rPr lang="en-US" dirty="0" smtClean="0"/>
              <a:t>Combine multiple frames into one larger frame</a:t>
            </a:r>
          </a:p>
          <a:p>
            <a:pPr lvl="1" eaLnBrk="1" hangingPunct="1"/>
            <a:r>
              <a:rPr lang="en-US" dirty="0" smtClean="0"/>
              <a:t>Advantage: reduces overhead</a:t>
            </a:r>
          </a:p>
        </p:txBody>
      </p:sp>
      <p:sp>
        <p:nvSpPr>
          <p:cNvPr id="4505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1394F65-A6F2-41A8-85C9-C16B58598279}" type="slidenum">
              <a:rPr lang="en-US"/>
              <a:pPr eaLnBrk="1" hangingPunct="1"/>
              <a:t>44</a:t>
            </a:fld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2" y="4038600"/>
            <a:ext cx="74199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90799" y="5131076"/>
            <a:ext cx="396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Figure 8-15 Aggregated 802.11n frame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595747" y="5482410"/>
            <a:ext cx="4057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802.11n (cont’d.)</a:t>
            </a:r>
          </a:p>
        </p:txBody>
      </p:sp>
      <p:sp>
        <p:nvSpPr>
          <p:cNvPr id="4608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Maximum throughput dependencies</a:t>
            </a:r>
          </a:p>
          <a:p>
            <a:pPr lvl="1" eaLnBrk="1" hangingPunct="1"/>
            <a:r>
              <a:rPr lang="en-US" dirty="0" smtClean="0"/>
              <a:t>Number and type of strategies used</a:t>
            </a:r>
          </a:p>
          <a:p>
            <a:pPr lvl="1" eaLnBrk="1" hangingPunct="1"/>
            <a:r>
              <a:rPr lang="en-US" dirty="0" smtClean="0"/>
              <a:t>2.4-GHz or 5-GHz band</a:t>
            </a:r>
          </a:p>
          <a:p>
            <a:pPr lvl="1" eaLnBrk="1" hangingPunct="1"/>
            <a:r>
              <a:rPr lang="en-US" dirty="0" smtClean="0"/>
              <a:t>Actual throughput: 65 to 600 Mbps</a:t>
            </a:r>
          </a:p>
          <a:p>
            <a:pPr eaLnBrk="1" hangingPunct="1"/>
            <a:r>
              <a:rPr lang="en-US" dirty="0" smtClean="0"/>
              <a:t>Backward compatible</a:t>
            </a:r>
          </a:p>
          <a:p>
            <a:pPr lvl="1" eaLnBrk="1" hangingPunct="1"/>
            <a:r>
              <a:rPr lang="en-US" dirty="0" smtClean="0"/>
              <a:t>Not all 802.11n features work</a:t>
            </a:r>
          </a:p>
          <a:p>
            <a:pPr eaLnBrk="1" hangingPunct="1"/>
            <a:r>
              <a:rPr lang="en-US" dirty="0" smtClean="0"/>
              <a:t>Recommendation</a:t>
            </a:r>
          </a:p>
          <a:p>
            <a:pPr lvl="1" eaLnBrk="1" hangingPunct="1"/>
            <a:r>
              <a:rPr lang="en-US" dirty="0" smtClean="0"/>
              <a:t>Use 802.11n-compatible devices</a:t>
            </a:r>
          </a:p>
        </p:txBody>
      </p:sp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9CF9846-00A9-4877-BB5A-1750C38F11B2}" type="slidenum">
              <a:rPr lang="en-US"/>
              <a:pPr eaLnBrk="1" hangingPunct="1"/>
              <a:t>45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33600"/>
            <a:ext cx="7848600" cy="2054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90799" y="4495800"/>
            <a:ext cx="396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Table 8-1 Wireless standards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595747" y="4818489"/>
            <a:ext cx="4057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98439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Implementing a WLAN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Designing a small WLAN</a:t>
            </a:r>
          </a:p>
          <a:p>
            <a:pPr lvl="1" eaLnBrk="1" hangingPunct="1"/>
            <a:r>
              <a:rPr lang="en-US" dirty="0" smtClean="0"/>
              <a:t>Home, small office</a:t>
            </a:r>
          </a:p>
          <a:p>
            <a:pPr eaLnBrk="1" hangingPunct="1"/>
            <a:r>
              <a:rPr lang="en-US" dirty="0" smtClean="0"/>
              <a:t>Formation of larger, enterprise-wide WANs</a:t>
            </a:r>
          </a:p>
          <a:p>
            <a:pPr eaLnBrk="1" hangingPunct="1"/>
            <a:r>
              <a:rPr lang="en-US" dirty="0" smtClean="0"/>
              <a:t>Installing and configuring access points and clients</a:t>
            </a:r>
          </a:p>
          <a:p>
            <a:pPr eaLnBrk="1" hangingPunct="1"/>
            <a:r>
              <a:rPr lang="en-US" dirty="0" smtClean="0"/>
              <a:t>Implementation pitfalls </a:t>
            </a:r>
          </a:p>
        </p:txBody>
      </p:sp>
      <p:sp>
        <p:nvSpPr>
          <p:cNvPr id="501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664D6B7-6F74-4BFE-9241-0FE9827D7FAB}" type="slidenum">
              <a:rPr lang="en-US"/>
              <a:pPr eaLnBrk="1" hangingPunct="1"/>
              <a:t>47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Determining the Design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One access point</a:t>
            </a:r>
          </a:p>
          <a:p>
            <a:pPr lvl="1" eaLnBrk="1" hangingPunct="1"/>
            <a:r>
              <a:rPr lang="en-US" dirty="0" smtClean="0"/>
              <a:t>Combine with switching, routing functions</a:t>
            </a:r>
          </a:p>
          <a:p>
            <a:pPr lvl="1" eaLnBrk="1" hangingPunct="1"/>
            <a:r>
              <a:rPr lang="en-US" dirty="0" smtClean="0"/>
              <a:t>Connects wireless clients to LAN</a:t>
            </a:r>
          </a:p>
          <a:p>
            <a:pPr lvl="1" eaLnBrk="1" hangingPunct="1"/>
            <a:r>
              <a:rPr lang="en-US" dirty="0" smtClean="0"/>
              <a:t>Acts as Internet gateway</a:t>
            </a:r>
          </a:p>
          <a:p>
            <a:pPr eaLnBrk="1" hangingPunct="1"/>
            <a:r>
              <a:rPr lang="en-US" dirty="0" smtClean="0"/>
              <a:t>Access point WLAN placement considerations</a:t>
            </a:r>
          </a:p>
          <a:p>
            <a:pPr lvl="1" eaLnBrk="1" hangingPunct="1"/>
            <a:r>
              <a:rPr lang="en-US" dirty="0" smtClean="0"/>
              <a:t>Typical distances between access point and client</a:t>
            </a:r>
          </a:p>
          <a:p>
            <a:pPr lvl="1" eaLnBrk="1" hangingPunct="1"/>
            <a:r>
              <a:rPr lang="en-US" dirty="0" smtClean="0"/>
              <a:t>Obstacles</a:t>
            </a:r>
          </a:p>
          <a:p>
            <a:pPr lvl="2" eaLnBrk="1" hangingPunct="1"/>
            <a:r>
              <a:rPr lang="en-US" dirty="0" smtClean="0"/>
              <a:t>Type and number of, between access point and clients</a:t>
            </a:r>
          </a:p>
        </p:txBody>
      </p:sp>
      <p:sp>
        <p:nvSpPr>
          <p:cNvPr id="512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12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3996301-F556-471E-B7BB-A8CC1A1F43FB}" type="slidenum">
              <a:rPr lang="en-US"/>
              <a:pPr eaLnBrk="1" hangingPunct="1"/>
              <a:t>48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61029" y="5638929"/>
            <a:ext cx="5257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Figure 8-16 Home or small office WLAN arrangement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657764" y="5920523"/>
            <a:ext cx="4057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60960"/>
            <a:ext cx="6401515" cy="557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695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789379"/>
            <a:ext cx="7401439" cy="449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02594" y="5469523"/>
            <a:ext cx="3225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8-1 The wireless spectrum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980823" y="5808077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407469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Determining the Design (cont’d.)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Larger WLANs</a:t>
            </a:r>
          </a:p>
          <a:p>
            <a:pPr lvl="1" eaLnBrk="1" hangingPunct="1"/>
            <a:r>
              <a:rPr lang="en-US" dirty="0" smtClean="0"/>
              <a:t>Systematic approach to access point placement</a:t>
            </a:r>
          </a:p>
          <a:p>
            <a:pPr eaLnBrk="1" hangingPunct="1"/>
            <a:r>
              <a:rPr lang="en-US" dirty="0" smtClean="0"/>
              <a:t>Site survey</a:t>
            </a:r>
          </a:p>
          <a:p>
            <a:pPr lvl="1" eaLnBrk="1" hangingPunct="1"/>
            <a:r>
              <a:rPr lang="en-US" dirty="0" smtClean="0"/>
              <a:t>Assesses client requirements, facility characteristics, coverage areas</a:t>
            </a:r>
          </a:p>
          <a:p>
            <a:pPr lvl="1" eaLnBrk="1" hangingPunct="1"/>
            <a:r>
              <a:rPr lang="en-US" dirty="0" smtClean="0"/>
              <a:t>Determines access point arrangement ensuring reliable wireless connectivity</a:t>
            </a:r>
          </a:p>
          <a:p>
            <a:pPr lvl="2" eaLnBrk="1" hangingPunct="1"/>
            <a:r>
              <a:rPr lang="en-US" dirty="0" smtClean="0"/>
              <a:t>Within given area</a:t>
            </a:r>
          </a:p>
          <a:p>
            <a:pPr lvl="1" eaLnBrk="1" hangingPunct="1"/>
            <a:r>
              <a:rPr lang="en-US" dirty="0" smtClean="0"/>
              <a:t>Proposes access point testing</a:t>
            </a:r>
          </a:p>
          <a:p>
            <a:pPr lvl="2" eaLnBrk="1" hangingPunct="1"/>
            <a:r>
              <a:rPr lang="en-US" dirty="0" smtClean="0"/>
              <a:t>Test wireless access from farthest corners</a:t>
            </a:r>
          </a:p>
        </p:txBody>
      </p:sp>
      <p:sp>
        <p:nvSpPr>
          <p:cNvPr id="532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32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A738FD4-5E6E-4E5A-BBD6-B62F3884B627}" type="slidenum">
              <a:rPr lang="en-US"/>
              <a:pPr eaLnBrk="1" hangingPunct="1"/>
              <a:t>50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Determining the Design (cont’d.)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Install access points</a:t>
            </a:r>
          </a:p>
          <a:p>
            <a:pPr lvl="1" eaLnBrk="1" hangingPunct="1"/>
            <a:r>
              <a:rPr lang="en-US" dirty="0" smtClean="0"/>
              <a:t>Must belong to same ESS, share ESSID</a:t>
            </a:r>
          </a:p>
          <a:p>
            <a:pPr eaLnBrk="1" hangingPunct="1"/>
            <a:r>
              <a:rPr lang="en-US" dirty="0" smtClean="0"/>
              <a:t>Enterprise-wide WLAN design considerations</a:t>
            </a:r>
          </a:p>
          <a:p>
            <a:pPr lvl="1" eaLnBrk="1" hangingPunct="1"/>
            <a:r>
              <a:rPr lang="en-US" dirty="0" smtClean="0"/>
              <a:t>How wireless LAN portions will integrate with wired portions</a:t>
            </a:r>
          </a:p>
        </p:txBody>
      </p:sp>
      <p:sp>
        <p:nvSpPr>
          <p:cNvPr id="542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42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2201545-46D0-482D-9282-1D325A62748C}" type="slidenum">
              <a:rPr lang="en-US"/>
              <a:pPr eaLnBrk="1" hangingPunct="1"/>
              <a:t>51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4600" y="5571415"/>
            <a:ext cx="3429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Figure 8-17 Enterprise-wide WLAN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514600" y="5894151"/>
            <a:ext cx="4057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6" y="490401"/>
            <a:ext cx="6648450" cy="5122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106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Configuring Wireless Connectivity Devices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Access point CD-ROM or DVD</a:t>
            </a:r>
          </a:p>
          <a:p>
            <a:pPr lvl="1" eaLnBrk="1" hangingPunct="1"/>
            <a:r>
              <a:rPr lang="en-US" dirty="0" smtClean="0"/>
              <a:t>Guides through setup process</a:t>
            </a:r>
          </a:p>
          <a:p>
            <a:pPr eaLnBrk="1" hangingPunct="1"/>
            <a:r>
              <a:rPr lang="en-US" dirty="0" smtClean="0"/>
              <a:t>Variables set during installation</a:t>
            </a:r>
          </a:p>
          <a:p>
            <a:pPr lvl="1" eaLnBrk="1" hangingPunct="1"/>
            <a:r>
              <a:rPr lang="en-US" dirty="0" smtClean="0"/>
              <a:t>Administrator password</a:t>
            </a:r>
          </a:p>
          <a:p>
            <a:pPr lvl="1" eaLnBrk="1" hangingPunct="1"/>
            <a:r>
              <a:rPr lang="en-US" dirty="0" smtClean="0"/>
              <a:t>SSID</a:t>
            </a:r>
          </a:p>
          <a:p>
            <a:pPr lvl="1" eaLnBrk="1" hangingPunct="1"/>
            <a:r>
              <a:rPr lang="en-US" dirty="0" smtClean="0"/>
              <a:t>Whether or not DHCP is used</a:t>
            </a:r>
          </a:p>
          <a:p>
            <a:pPr lvl="1" eaLnBrk="1" hangingPunct="1"/>
            <a:r>
              <a:rPr lang="en-US" dirty="0" smtClean="0"/>
              <a:t>Whether or not the SSID is broadcast</a:t>
            </a:r>
          </a:p>
          <a:p>
            <a:pPr lvl="1" eaLnBrk="1" hangingPunct="1"/>
            <a:r>
              <a:rPr lang="en-US" dirty="0" smtClean="0"/>
              <a:t>Security options</a:t>
            </a:r>
          </a:p>
        </p:txBody>
      </p:sp>
      <p:sp>
        <p:nvSpPr>
          <p:cNvPr id="563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63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F56F426-9469-45EE-BFA7-5C9AA2D351C6}" type="slidenum">
              <a:rPr lang="en-US"/>
              <a:pPr eaLnBrk="1" hangingPunct="1"/>
              <a:t>53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Configuring Wireless Clients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Configuration varies from one client type to another</a:t>
            </a:r>
          </a:p>
          <a:p>
            <a:pPr eaLnBrk="1" hangingPunct="1"/>
            <a:r>
              <a:rPr lang="en-US" dirty="0" smtClean="0"/>
              <a:t>Linux and UNIX clients wireless interface configuration</a:t>
            </a:r>
          </a:p>
          <a:p>
            <a:pPr lvl="1" eaLnBrk="1" hangingPunct="1"/>
            <a:r>
              <a:rPr lang="en-US" dirty="0" smtClean="0"/>
              <a:t>Use graphical interface</a:t>
            </a:r>
          </a:p>
          <a:p>
            <a:pPr lvl="1" eaLnBrk="1" hangingPunct="1"/>
            <a:r>
              <a:rPr lang="en-US" dirty="0" smtClean="0">
                <a:latin typeface="Courier New" pitchFamily="49" charset="0"/>
              </a:rPr>
              <a:t>iwconfig</a:t>
            </a:r>
            <a:r>
              <a:rPr lang="en-US" dirty="0" smtClean="0"/>
              <a:t> command-line function</a:t>
            </a:r>
          </a:p>
          <a:p>
            <a:pPr lvl="2" eaLnBrk="1" hangingPunct="1"/>
            <a:r>
              <a:rPr lang="en-US" dirty="0" smtClean="0"/>
              <a:t>View, set wireless interface parameters</a:t>
            </a:r>
          </a:p>
        </p:txBody>
      </p:sp>
      <p:sp>
        <p:nvSpPr>
          <p:cNvPr id="624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24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F776123-CB2C-4E1D-96E8-2226EAE0AF88}" type="slidenum">
              <a:rPr lang="en-US"/>
              <a:pPr eaLnBrk="1" hangingPunct="1"/>
              <a:t>54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09600"/>
            <a:ext cx="7448550" cy="4713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4600" y="5612873"/>
            <a:ext cx="411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Figure 8-18 Output from iwconfig command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543463" y="5909969"/>
            <a:ext cx="4057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35887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Avoiding Pitfalls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Access point versus client configurations</a:t>
            </a:r>
          </a:p>
          <a:p>
            <a:pPr lvl="1" eaLnBrk="1" hangingPunct="1"/>
            <a:r>
              <a:rPr lang="en-US" dirty="0" smtClean="0"/>
              <a:t>SSID mismatch</a:t>
            </a:r>
          </a:p>
          <a:p>
            <a:pPr lvl="1" eaLnBrk="1" hangingPunct="1"/>
            <a:r>
              <a:rPr lang="en-US" dirty="0" smtClean="0"/>
              <a:t>Incorrect encryption</a:t>
            </a:r>
          </a:p>
          <a:p>
            <a:pPr lvl="1" eaLnBrk="1" hangingPunct="1"/>
            <a:r>
              <a:rPr lang="en-US" dirty="0" smtClean="0"/>
              <a:t>Incorrect channel, frequency</a:t>
            </a:r>
          </a:p>
          <a:p>
            <a:pPr lvl="1" eaLnBrk="1" hangingPunct="1"/>
            <a:r>
              <a:rPr lang="en-US" dirty="0" smtClean="0"/>
              <a:t>Standard mismatch (802.11 a/b/g/n)</a:t>
            </a:r>
          </a:p>
          <a:p>
            <a:pPr eaLnBrk="1" hangingPunct="1"/>
            <a:r>
              <a:rPr lang="en-US" dirty="0" smtClean="0"/>
              <a:t>Incorrect antenna placement</a:t>
            </a:r>
          </a:p>
          <a:p>
            <a:pPr lvl="1" eaLnBrk="1" hangingPunct="1"/>
            <a:r>
              <a:rPr lang="en-US" dirty="0" smtClean="0"/>
              <a:t>Verify client within 330 feet</a:t>
            </a:r>
          </a:p>
          <a:p>
            <a:pPr eaLnBrk="1" hangingPunct="1"/>
            <a:r>
              <a:rPr lang="en-US" dirty="0" smtClean="0"/>
              <a:t>Interference</a:t>
            </a:r>
          </a:p>
          <a:p>
            <a:pPr lvl="1" eaLnBrk="1" hangingPunct="1"/>
            <a:r>
              <a:rPr lang="en-US" dirty="0" smtClean="0"/>
              <a:t>Check for EMI sources</a:t>
            </a:r>
          </a:p>
        </p:txBody>
      </p:sp>
      <p:sp>
        <p:nvSpPr>
          <p:cNvPr id="665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65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823E546-8A23-4FC0-9F75-AB29845EC220}" type="slidenum">
              <a:rPr lang="en-US"/>
              <a:pPr eaLnBrk="1" hangingPunct="1"/>
              <a:t>56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Wireless WANs</a:t>
            </a:r>
          </a:p>
        </p:txBody>
      </p:sp>
      <p:sp>
        <p:nvSpPr>
          <p:cNvPr id="6758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Wireless broadband</a:t>
            </a:r>
          </a:p>
          <a:p>
            <a:pPr lvl="1" eaLnBrk="1" hangingPunct="1"/>
            <a:r>
              <a:rPr lang="en-US" dirty="0" smtClean="0"/>
              <a:t>Latest wireless WAN technologies</a:t>
            </a:r>
          </a:p>
          <a:p>
            <a:pPr lvl="1" eaLnBrk="1" hangingPunct="1"/>
            <a:r>
              <a:rPr lang="en-US" dirty="0" smtClean="0"/>
              <a:t>Specifically designed for: </a:t>
            </a:r>
          </a:p>
          <a:p>
            <a:pPr lvl="2" eaLnBrk="1" hangingPunct="1"/>
            <a:r>
              <a:rPr lang="en-US" dirty="0" smtClean="0"/>
              <a:t>High-throughput; long-distance digital data exchange</a:t>
            </a:r>
          </a:p>
        </p:txBody>
      </p:sp>
      <p:sp>
        <p:nvSpPr>
          <p:cNvPr id="675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75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1731C73-093F-40AB-A21F-F7EBB7728124}" type="slidenum">
              <a:rPr lang="en-US"/>
              <a:pPr eaLnBrk="1" hangingPunct="1"/>
              <a:t>57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802.16 (WiMAX)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WiMAX (Worldwide Interoperability for Microwave Access)</a:t>
            </a:r>
          </a:p>
          <a:p>
            <a:pPr lvl="1" eaLnBrk="1" hangingPunct="1"/>
            <a:r>
              <a:rPr lang="en-US" dirty="0" smtClean="0"/>
              <a:t>Most popular version: 802.16e (2005)</a:t>
            </a:r>
          </a:p>
          <a:p>
            <a:pPr lvl="1" eaLnBrk="1" hangingPunct="1"/>
            <a:r>
              <a:rPr lang="en-US" dirty="0" smtClean="0"/>
              <a:t>Improved WiMAX version: 802.16m (2011)</a:t>
            </a:r>
          </a:p>
          <a:p>
            <a:pPr lvl="1" eaLnBrk="1" hangingPunct="1"/>
            <a:r>
              <a:rPr lang="en-US" dirty="0" smtClean="0"/>
              <a:t>Functions in 2-11 or 11-66 GHz range</a:t>
            </a:r>
          </a:p>
          <a:p>
            <a:pPr lvl="1" eaLnBrk="1" hangingPunct="1"/>
            <a:r>
              <a:rPr lang="en-US" dirty="0" smtClean="0"/>
              <a:t>Licensed or nonlicensed frequencies</a:t>
            </a:r>
          </a:p>
          <a:p>
            <a:pPr eaLnBrk="1" hangingPunct="1"/>
            <a:r>
              <a:rPr lang="en-US" dirty="0" smtClean="0"/>
              <a:t>Ability to transmit and receive signals up to 30 miles</a:t>
            </a:r>
          </a:p>
          <a:p>
            <a:pPr lvl="1" eaLnBrk="1" hangingPunct="1"/>
            <a:r>
              <a:rPr lang="en-US" dirty="0" smtClean="0"/>
              <a:t>With fixed antennas</a:t>
            </a:r>
          </a:p>
          <a:p>
            <a:pPr lvl="1" eaLnBrk="1" hangingPunct="1"/>
            <a:r>
              <a:rPr lang="en-US" dirty="0" smtClean="0"/>
              <a:t>About 10 miles when antennas are mobile</a:t>
            </a:r>
          </a:p>
        </p:txBody>
      </p:sp>
      <p:sp>
        <p:nvSpPr>
          <p:cNvPr id="6963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963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9B8DC82-9658-45A3-8C45-0F32BE42212A}" type="slidenum">
              <a:rPr lang="en-US"/>
              <a:pPr eaLnBrk="1" hangingPunct="1"/>
              <a:t>58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802.16 (WiMAX) (cont’d.)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802.16m </a:t>
            </a:r>
          </a:p>
          <a:p>
            <a:pPr lvl="1" eaLnBrk="1" hangingPunct="1"/>
            <a:r>
              <a:rPr lang="en-US" dirty="0"/>
              <a:t>P</a:t>
            </a:r>
            <a:r>
              <a:rPr lang="en-US" dirty="0" smtClean="0"/>
              <a:t>ositioned to compete favorably with cellular data services</a:t>
            </a:r>
          </a:p>
          <a:p>
            <a:pPr lvl="1" eaLnBrk="1" hangingPunct="1"/>
            <a:r>
              <a:rPr lang="en-US" dirty="0" smtClean="0"/>
              <a:t>Backwards compatible with 802.16e equipment</a:t>
            </a:r>
          </a:p>
          <a:p>
            <a:pPr eaLnBrk="1" hangingPunct="1"/>
            <a:r>
              <a:rPr lang="en-US" dirty="0" smtClean="0"/>
              <a:t>Maximum throughput </a:t>
            </a:r>
          </a:p>
          <a:p>
            <a:pPr lvl="1" eaLnBrk="1" hangingPunct="1"/>
            <a:r>
              <a:rPr lang="en-US" dirty="0" smtClean="0"/>
              <a:t>Downlink: 120Mbps</a:t>
            </a:r>
          </a:p>
          <a:p>
            <a:pPr lvl="1" eaLnBrk="1" hangingPunct="1"/>
            <a:r>
              <a:rPr lang="en-US" dirty="0" smtClean="0"/>
              <a:t>Uplink: 60Mbps</a:t>
            </a:r>
          </a:p>
          <a:p>
            <a:pPr lvl="1" eaLnBrk="1" hangingPunct="1"/>
            <a:r>
              <a:rPr lang="en-US" dirty="0" smtClean="0"/>
              <a:t>Future improvements could take to 1Gbps</a:t>
            </a:r>
          </a:p>
        </p:txBody>
      </p:sp>
      <p:sp>
        <p:nvSpPr>
          <p:cNvPr id="7066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 </a:t>
            </a:r>
            <a:r>
              <a:rPr lang="en-US" dirty="0" smtClean="0"/>
              <a:t>Edition</a:t>
            </a:r>
            <a:endParaRPr lang="en-US" dirty="0"/>
          </a:p>
        </p:txBody>
      </p:sp>
      <p:sp>
        <p:nvSpPr>
          <p:cNvPr id="7066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78BDCC8-9155-44D8-8561-3210A2631DDE}" type="slidenum">
              <a:rPr lang="en-US"/>
              <a:pPr eaLnBrk="1" hangingPunct="1"/>
              <a:t>59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Characteristics of Wireless Transmission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Similarities with wired</a:t>
            </a:r>
          </a:p>
          <a:p>
            <a:pPr lvl="1" eaLnBrk="1" hangingPunct="1"/>
            <a:r>
              <a:rPr lang="en-US" dirty="0" smtClean="0"/>
              <a:t>Layer 3 and higher protocols</a:t>
            </a:r>
          </a:p>
          <a:p>
            <a:pPr lvl="1" eaLnBrk="1" hangingPunct="1"/>
            <a:r>
              <a:rPr lang="en-US" dirty="0" smtClean="0"/>
              <a:t>Signal origination</a:t>
            </a:r>
          </a:p>
          <a:p>
            <a:pPr lvl="2" eaLnBrk="1" hangingPunct="1"/>
            <a:r>
              <a:rPr lang="en-US" dirty="0" smtClean="0"/>
              <a:t>From electrical current, travel along conductor</a:t>
            </a:r>
          </a:p>
          <a:p>
            <a:pPr eaLnBrk="1" hangingPunct="1"/>
            <a:r>
              <a:rPr lang="en-US" dirty="0" smtClean="0"/>
              <a:t>Differences from wired</a:t>
            </a:r>
          </a:p>
          <a:p>
            <a:pPr lvl="1" eaLnBrk="1" hangingPunct="1"/>
            <a:r>
              <a:rPr lang="en-US" dirty="0" smtClean="0"/>
              <a:t>Signal transmission</a:t>
            </a:r>
          </a:p>
          <a:p>
            <a:pPr lvl="2" eaLnBrk="1" hangingPunct="1"/>
            <a:r>
              <a:rPr lang="en-US" dirty="0" smtClean="0"/>
              <a:t>No fixed path, guidance</a:t>
            </a:r>
          </a:p>
          <a:p>
            <a:pPr eaLnBrk="1" hangingPunct="1"/>
            <a:r>
              <a:rPr lang="en-US" dirty="0" smtClean="0"/>
              <a:t>Antenna</a:t>
            </a:r>
          </a:p>
          <a:p>
            <a:pPr lvl="1" eaLnBrk="1" hangingPunct="1"/>
            <a:r>
              <a:rPr lang="en-US" dirty="0" smtClean="0"/>
              <a:t>Signal transmission and reception</a:t>
            </a:r>
          </a:p>
          <a:p>
            <a:pPr lvl="1" eaLnBrk="1" hangingPunct="1"/>
            <a:r>
              <a:rPr lang="en-US" dirty="0" smtClean="0"/>
              <a:t>Same frequency required on each antenna</a:t>
            </a:r>
          </a:p>
        </p:txBody>
      </p:sp>
      <p:sp>
        <p:nvSpPr>
          <p:cNvPr id="819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041B8EC-3A52-4AC7-ACD3-7BF912E2949E}" type="slidenum">
              <a:rPr lang="en-US"/>
              <a:pPr eaLnBrk="1" hangingPunct="1"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71800" y="5543509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Figure 8-19 WiMAX network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971800" y="5866245"/>
            <a:ext cx="4057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609600"/>
            <a:ext cx="7791450" cy="4855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85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2876713"/>
            <a:ext cx="373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Figure 8-20 WiMAX residential antenna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740229" y="3234070"/>
            <a:ext cx="2764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Courtesy of Laird Technologies</a:t>
            </a:r>
            <a:endParaRPr lang="en-US" sz="1400" i="1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601897"/>
            <a:ext cx="3371850" cy="557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575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Cellular</a:t>
            </a:r>
          </a:p>
        </p:txBody>
      </p:sp>
      <p:sp>
        <p:nvSpPr>
          <p:cNvPr id="737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Initially designed for analog telephone service</a:t>
            </a:r>
          </a:p>
          <a:p>
            <a:pPr lvl="1" eaLnBrk="1" hangingPunct="1"/>
            <a:r>
              <a:rPr lang="en-US" dirty="0" smtClean="0"/>
              <a:t>Today deliver data and voice</a:t>
            </a:r>
          </a:p>
          <a:p>
            <a:pPr eaLnBrk="1" hangingPunct="1"/>
            <a:r>
              <a:rPr lang="en-US" dirty="0" smtClean="0"/>
              <a:t>Cellular technology generations</a:t>
            </a:r>
          </a:p>
          <a:p>
            <a:pPr lvl="1" eaLnBrk="1" hangingPunct="1"/>
            <a:r>
              <a:rPr lang="en-US" dirty="0" smtClean="0"/>
              <a:t>1G: analog</a:t>
            </a:r>
          </a:p>
          <a:p>
            <a:pPr lvl="1" eaLnBrk="1" hangingPunct="1"/>
            <a:r>
              <a:rPr lang="en-US" dirty="0" smtClean="0"/>
              <a:t>2G: digital transmission up to 240Kbps</a:t>
            </a:r>
          </a:p>
          <a:p>
            <a:pPr lvl="1" eaLnBrk="1" hangingPunct="1"/>
            <a:r>
              <a:rPr lang="en-US" dirty="0" smtClean="0"/>
              <a:t>3G: data rates up to 384Kbps</a:t>
            </a:r>
          </a:p>
          <a:p>
            <a:pPr lvl="2" eaLnBrk="1" hangingPunct="1"/>
            <a:r>
              <a:rPr lang="en-US" dirty="0" smtClean="0"/>
              <a:t>Data communications use packet switching</a:t>
            </a:r>
          </a:p>
          <a:p>
            <a:pPr lvl="1" eaLnBrk="1" hangingPunct="1"/>
            <a:r>
              <a:rPr lang="en-US" dirty="0" smtClean="0"/>
              <a:t>4G: all-IP, packet switched network for data and voice</a:t>
            </a:r>
          </a:p>
          <a:p>
            <a:pPr lvl="1"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737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737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375E31A-D712-4F90-B398-27E8A623B269}" type="slidenum">
              <a:rPr lang="en-US"/>
              <a:pPr eaLnBrk="1" hangingPunct="1"/>
              <a:t>62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Cellular (cont’d.)</a:t>
            </a:r>
          </a:p>
        </p:txBody>
      </p:sp>
      <p:sp>
        <p:nvSpPr>
          <p:cNvPr id="737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Network infrastructure</a:t>
            </a:r>
          </a:p>
          <a:p>
            <a:pPr lvl="1" eaLnBrk="1" hangingPunct="1"/>
            <a:r>
              <a:rPr lang="en-US" dirty="0" smtClean="0"/>
              <a:t>Cells served by antenna and base station</a:t>
            </a:r>
          </a:p>
          <a:p>
            <a:pPr lvl="1" eaLnBrk="1" hangingPunct="1"/>
            <a:r>
              <a:rPr lang="en-US" dirty="0" smtClean="0"/>
              <a:t>Controller assigns mobile clients frequencies</a:t>
            </a:r>
          </a:p>
          <a:p>
            <a:pPr eaLnBrk="1" hangingPunct="1"/>
            <a:r>
              <a:rPr lang="en-US" dirty="0" smtClean="0"/>
              <a:t>Cell size depends on:</a:t>
            </a:r>
          </a:p>
          <a:p>
            <a:pPr lvl="1" eaLnBrk="1" hangingPunct="1"/>
            <a:r>
              <a:rPr lang="en-US" dirty="0" smtClean="0"/>
              <a:t>Network’s access method</a:t>
            </a:r>
          </a:p>
          <a:p>
            <a:pPr lvl="1" eaLnBrk="1" hangingPunct="1"/>
            <a:r>
              <a:rPr lang="en-US" dirty="0" smtClean="0"/>
              <a:t>Region topology</a:t>
            </a:r>
          </a:p>
          <a:p>
            <a:pPr lvl="1" eaLnBrk="1" hangingPunct="1"/>
            <a:r>
              <a:rPr lang="en-US" dirty="0" smtClean="0"/>
              <a:t>Population</a:t>
            </a:r>
          </a:p>
          <a:p>
            <a:pPr lvl="1" eaLnBrk="1" hangingPunct="1"/>
            <a:r>
              <a:rPr lang="en-US" dirty="0" smtClean="0"/>
              <a:t>Amount of cellular traffic</a:t>
            </a:r>
          </a:p>
        </p:txBody>
      </p:sp>
      <p:sp>
        <p:nvSpPr>
          <p:cNvPr id="737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737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375E31A-D712-4F90-B398-27E8A623B269}" type="slidenum">
              <a:rPr lang="en-US"/>
              <a:pPr eaLnBrk="1" hangingPunct="1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04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64</a:t>
            </a:fld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85800"/>
            <a:ext cx="7410450" cy="4709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95600" y="5395417"/>
            <a:ext cx="373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Figure 8-22 Cellular network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895600" y="5733971"/>
            <a:ext cx="434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404742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Cellular (cont’d.)</a:t>
            </a:r>
          </a:p>
        </p:txBody>
      </p:sp>
      <p:sp>
        <p:nvSpPr>
          <p:cNvPr id="737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Basic infrastructure</a:t>
            </a:r>
          </a:p>
          <a:p>
            <a:pPr lvl="1" eaLnBrk="1" hangingPunct="1"/>
            <a:r>
              <a:rPr lang="en-US" dirty="0" smtClean="0"/>
              <a:t>HSPA+ (High Speed Packet Access Plus)</a:t>
            </a:r>
          </a:p>
          <a:p>
            <a:pPr lvl="2" eaLnBrk="1" hangingPunct="1"/>
            <a:r>
              <a:rPr lang="en-US" dirty="0" smtClean="0"/>
              <a:t>3G technology</a:t>
            </a:r>
          </a:p>
          <a:p>
            <a:pPr lvl="1" eaLnBrk="1" hangingPunct="1"/>
            <a:r>
              <a:rPr lang="en-US" dirty="0" smtClean="0"/>
              <a:t>LTE (Long Term Evolution)</a:t>
            </a:r>
          </a:p>
          <a:p>
            <a:pPr lvl="2" eaLnBrk="1" hangingPunct="1"/>
            <a:r>
              <a:rPr lang="en-US" dirty="0" smtClean="0"/>
              <a:t>4G technology</a:t>
            </a:r>
          </a:p>
        </p:txBody>
      </p:sp>
      <p:sp>
        <p:nvSpPr>
          <p:cNvPr id="737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737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375E31A-D712-4F90-B398-27E8A623B269}" type="slidenum">
              <a:rPr lang="en-US"/>
              <a:pPr eaLnBrk="1" hangingPunct="1"/>
              <a:t>65</a:t>
            </a:fld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851593"/>
            <a:ext cx="7086600" cy="1882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09800" y="5703193"/>
            <a:ext cx="548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Table 8-2 Characteristics of some wireless WAN services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209800" y="5937384"/>
            <a:ext cx="434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22316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Satellite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Used to deliver: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Digital television and radio signals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Voice and video signals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Cellular and paging signals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Data services to mobile clients in remote locations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Most popular satellite orbit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Geosynchronous Earth orbit (GEO)</a:t>
            </a:r>
          </a:p>
          <a:p>
            <a:pPr lvl="2"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Satellites orbit at same rate Earth turns</a:t>
            </a:r>
          </a:p>
        </p:txBody>
      </p:sp>
      <p:sp>
        <p:nvSpPr>
          <p:cNvPr id="7475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7475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2EC7D8C-1037-4AF7-99A1-2901849049FF}" type="slidenum">
              <a:rPr lang="en-US"/>
              <a:pPr eaLnBrk="1" hangingPunct="1"/>
              <a:t>66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Satellite (cont’d.)</a:t>
            </a:r>
          </a:p>
        </p:txBody>
      </p:sp>
      <p:sp>
        <p:nvSpPr>
          <p:cNvPr id="505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Downlink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Satellite transponder transmits signal to Earth-based receiver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Typical satellite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24 to 32 transponders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Unique downlink frequencies</a:t>
            </a:r>
          </a:p>
        </p:txBody>
      </p:sp>
      <p:sp>
        <p:nvSpPr>
          <p:cNvPr id="757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757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39063B2-00C5-4A89-A759-A6F1E9DA8F06}" type="slidenum">
              <a:rPr lang="en-US"/>
              <a:pPr eaLnBrk="1" hangingPunct="1"/>
              <a:t>67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Satellite (cont’d.)</a:t>
            </a:r>
            <a:endParaRPr lang="en-US" dirty="0" smtClean="0"/>
          </a:p>
        </p:txBody>
      </p:sp>
      <p:sp>
        <p:nvSpPr>
          <p:cNvPr id="7885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Satellite frequency bands</a:t>
            </a:r>
          </a:p>
          <a:p>
            <a:pPr lvl="1" eaLnBrk="1" hangingPunct="1"/>
            <a:r>
              <a:rPr lang="en-US" dirty="0" smtClean="0"/>
              <a:t>L-band—1.5–2.7 GHz</a:t>
            </a:r>
          </a:p>
          <a:p>
            <a:pPr lvl="1" eaLnBrk="1" hangingPunct="1"/>
            <a:r>
              <a:rPr lang="en-US" dirty="0" smtClean="0"/>
              <a:t>S-band—2.7–3.5 GHz</a:t>
            </a:r>
          </a:p>
          <a:p>
            <a:pPr lvl="1" eaLnBrk="1" hangingPunct="1"/>
            <a:r>
              <a:rPr lang="en-US" dirty="0" smtClean="0"/>
              <a:t>C-band—3.4–6.7 GHz</a:t>
            </a:r>
          </a:p>
          <a:p>
            <a:pPr lvl="1" eaLnBrk="1" hangingPunct="1"/>
            <a:r>
              <a:rPr lang="en-US" dirty="0" smtClean="0"/>
              <a:t>Ku-band—12–18 GHz</a:t>
            </a:r>
          </a:p>
          <a:p>
            <a:pPr lvl="1" eaLnBrk="1" hangingPunct="1"/>
            <a:r>
              <a:rPr lang="en-US" dirty="0" smtClean="0"/>
              <a:t>Ka-band—18–40 GHz</a:t>
            </a:r>
          </a:p>
          <a:p>
            <a:pPr eaLnBrk="1" hangingPunct="1"/>
            <a:r>
              <a:rPr lang="en-US" dirty="0" smtClean="0"/>
              <a:t>Within bands</a:t>
            </a:r>
          </a:p>
          <a:p>
            <a:pPr lvl="1" eaLnBrk="1" hangingPunct="1"/>
            <a:r>
              <a:rPr lang="en-US" dirty="0" smtClean="0"/>
              <a:t>Uplink, downlink transmissions differ</a:t>
            </a:r>
          </a:p>
        </p:txBody>
      </p:sp>
      <p:sp>
        <p:nvSpPr>
          <p:cNvPr id="788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788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7EC4987-58B2-4CDC-9BD8-577957821EEE}" type="slidenum">
              <a:rPr lang="en-US"/>
              <a:pPr eaLnBrk="1" hangingPunct="1"/>
              <a:t>68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Satellite (cont’d.)</a:t>
            </a:r>
            <a:endParaRPr lang="en-US" dirty="0" smtClean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Satellite Internet services</a:t>
            </a:r>
          </a:p>
          <a:p>
            <a:pPr lvl="1" eaLnBrk="1" hangingPunct="1"/>
            <a:r>
              <a:rPr lang="en-US" dirty="0" smtClean="0"/>
              <a:t>Subscriber uses small satellite dish antenna, receiver</a:t>
            </a:r>
          </a:p>
          <a:p>
            <a:pPr lvl="1" eaLnBrk="1" hangingPunct="1"/>
            <a:r>
              <a:rPr lang="en-US" dirty="0" smtClean="0"/>
              <a:t>Exchanges signals with provider’s satellite network</a:t>
            </a:r>
            <a:endParaRPr lang="en-US" dirty="0"/>
          </a:p>
          <a:p>
            <a:pPr lvl="1" eaLnBrk="1" hangingPunct="1"/>
            <a:r>
              <a:rPr lang="en-US" dirty="0" smtClean="0"/>
              <a:t>Typically asymmetrical</a:t>
            </a:r>
          </a:p>
          <a:p>
            <a:pPr lvl="1" eaLnBrk="1" hangingPunct="1"/>
            <a:r>
              <a:rPr lang="en-US" dirty="0" smtClean="0"/>
              <a:t>Bandwidth shared among many subscribers</a:t>
            </a:r>
          </a:p>
          <a:p>
            <a:pPr lvl="1" eaLnBrk="1" hangingPunct="1"/>
            <a:r>
              <a:rPr lang="en-US" dirty="0" smtClean="0"/>
              <a:t>Throughput controlled by service provider</a:t>
            </a:r>
          </a:p>
          <a:p>
            <a:pPr lvl="1" eaLnBrk="1" hangingPunct="1"/>
            <a:r>
              <a:rPr lang="en-US" dirty="0" smtClean="0"/>
              <a:t>Slower, more latency than other wireless WAN options</a:t>
            </a:r>
          </a:p>
        </p:txBody>
      </p:sp>
      <p:sp>
        <p:nvSpPr>
          <p:cNvPr id="7987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7987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B9BDEA7-845A-4B44-8D90-0DC831785F50}" type="slidenum">
              <a:rPr lang="en-US"/>
              <a:pPr eaLnBrk="1" hangingPunct="1"/>
              <a:t>69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0800" y="4876800"/>
            <a:ext cx="44710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8-2 Wireless transmission and reception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590800" y="5240148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600"/>
            <a:ext cx="7812664" cy="3165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825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95600" y="5395417"/>
            <a:ext cx="373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Figure 8-23 Satellite communication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895600" y="5733971"/>
            <a:ext cx="434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9200"/>
            <a:ext cx="7562850" cy="380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73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819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Wireless spectrum used for data and voice communications</a:t>
            </a:r>
          </a:p>
          <a:p>
            <a:pPr lvl="1" eaLnBrk="1" hangingPunct="1"/>
            <a:r>
              <a:rPr lang="en-US" dirty="0" smtClean="0"/>
              <a:t>Each type of service associated with specific frequency band</a:t>
            </a:r>
          </a:p>
          <a:p>
            <a:pPr eaLnBrk="1" hangingPunct="1"/>
            <a:r>
              <a:rPr lang="en-US" dirty="0" smtClean="0"/>
              <a:t>Wireless communication: fixed or mobile</a:t>
            </a:r>
          </a:p>
          <a:p>
            <a:pPr eaLnBrk="1" hangingPunct="1"/>
            <a:r>
              <a:rPr lang="en-US" dirty="0" smtClean="0"/>
              <a:t>Standards vary by frequency, signal method, and range</a:t>
            </a:r>
          </a:p>
          <a:p>
            <a:pPr lvl="1" eaLnBrk="1" hangingPunct="1"/>
            <a:r>
              <a:rPr lang="en-US" dirty="0" smtClean="0"/>
              <a:t>Notable wireless standards include 802.11 a/b/g/n</a:t>
            </a:r>
          </a:p>
          <a:p>
            <a:pPr eaLnBrk="1" hangingPunct="1"/>
            <a:r>
              <a:rPr lang="en-US" dirty="0" smtClean="0"/>
              <a:t>WiMAX 2: specified in IEEE’s 802.16m standard</a:t>
            </a:r>
          </a:p>
          <a:p>
            <a:pPr eaLnBrk="1" hangingPunct="1"/>
            <a:r>
              <a:rPr lang="en-US" dirty="0" smtClean="0"/>
              <a:t>Satellites can provide wireless data services</a:t>
            </a:r>
          </a:p>
        </p:txBody>
      </p:sp>
      <p:sp>
        <p:nvSpPr>
          <p:cNvPr id="819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819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CB6F94E-62E8-4A7C-BB5A-0CE4AA9A5716}" type="slidenum">
              <a:rPr lang="en-US"/>
              <a:pPr eaLnBrk="1" hangingPunct="1"/>
              <a:t>71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Antennas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3820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Radiation pattern </a:t>
            </a:r>
          </a:p>
          <a:p>
            <a:pPr lvl="1" eaLnBrk="1" hangingPunct="1"/>
            <a:r>
              <a:rPr lang="en-US" dirty="0" smtClean="0"/>
              <a:t>Relative strength over three-dimensional area</a:t>
            </a:r>
          </a:p>
          <a:p>
            <a:pPr lvl="2" eaLnBrk="1" hangingPunct="1"/>
            <a:r>
              <a:rPr lang="en-US" dirty="0" smtClean="0"/>
              <a:t>Of all electromagnetic energy that antenna sends, receives</a:t>
            </a:r>
          </a:p>
          <a:p>
            <a:pPr eaLnBrk="1" hangingPunct="1"/>
            <a:r>
              <a:rPr lang="en-US" dirty="0" smtClean="0"/>
              <a:t>Directional antenna</a:t>
            </a:r>
          </a:p>
          <a:p>
            <a:pPr lvl="1" eaLnBrk="1" hangingPunct="1"/>
            <a:r>
              <a:rPr lang="en-US" dirty="0" smtClean="0"/>
              <a:t>Issues wireless signals along single direction</a:t>
            </a:r>
          </a:p>
          <a:p>
            <a:pPr eaLnBrk="1" hangingPunct="1"/>
            <a:r>
              <a:rPr lang="en-US" dirty="0" smtClean="0"/>
              <a:t>Omnidirectional antenna</a:t>
            </a:r>
          </a:p>
          <a:p>
            <a:pPr lvl="1" eaLnBrk="1" hangingPunct="1"/>
            <a:r>
              <a:rPr lang="en-US" dirty="0" smtClean="0"/>
              <a:t>Issues, receives wireless signals</a:t>
            </a:r>
          </a:p>
          <a:p>
            <a:pPr lvl="2" eaLnBrk="1" hangingPunct="1"/>
            <a:r>
              <a:rPr lang="en-US" dirty="0" smtClean="0"/>
              <a:t>Equal strength, clarity in all directions</a:t>
            </a:r>
          </a:p>
          <a:p>
            <a:pPr eaLnBrk="1" hangingPunct="1"/>
            <a:r>
              <a:rPr lang="en-US" dirty="0" smtClean="0"/>
              <a:t>Range</a:t>
            </a:r>
          </a:p>
          <a:p>
            <a:pPr lvl="1" eaLnBrk="1" hangingPunct="1"/>
            <a:r>
              <a:rPr lang="en-US" dirty="0" smtClean="0"/>
              <a:t>Reachable geographical area</a:t>
            </a:r>
          </a:p>
        </p:txBody>
      </p:sp>
      <p:sp>
        <p:nvSpPr>
          <p:cNvPr id="1024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102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89DE7AD-325D-41A8-B1BB-77933377FA9A}" type="slidenum">
              <a:rPr lang="en-US"/>
              <a:pPr eaLnBrk="1" hangingPunct="1"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Signal Propagation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LOS (line-of-sight)</a:t>
            </a:r>
          </a:p>
          <a:p>
            <a:pPr lvl="1" eaLnBrk="1" hangingPunct="1"/>
            <a:r>
              <a:rPr lang="en-US" dirty="0" smtClean="0"/>
              <a:t>Signal travels in straight line</a:t>
            </a:r>
          </a:p>
          <a:p>
            <a:pPr lvl="2" eaLnBrk="1" hangingPunct="1"/>
            <a:r>
              <a:rPr lang="en-US" dirty="0"/>
              <a:t>D</a:t>
            </a:r>
            <a:r>
              <a:rPr lang="en-US" dirty="0" smtClean="0"/>
              <a:t>irectly from transmitter to receiver</a:t>
            </a:r>
          </a:p>
          <a:p>
            <a:pPr eaLnBrk="1" hangingPunct="1"/>
            <a:r>
              <a:rPr lang="en-US" dirty="0" smtClean="0"/>
              <a:t>Obstacles affect signal travel; signals may:</a:t>
            </a:r>
          </a:p>
          <a:p>
            <a:pPr lvl="1" eaLnBrk="1" hangingPunct="1"/>
            <a:r>
              <a:rPr lang="en-US" dirty="0" smtClean="0"/>
              <a:t>Pass through them</a:t>
            </a:r>
          </a:p>
          <a:p>
            <a:pPr lvl="1" eaLnBrk="1" hangingPunct="1"/>
            <a:r>
              <a:rPr lang="en-US" dirty="0" smtClean="0"/>
              <a:t>Be absorbed into them</a:t>
            </a:r>
          </a:p>
          <a:p>
            <a:pPr lvl="1" eaLnBrk="1" hangingPunct="1"/>
            <a:r>
              <a:rPr lang="en-US" dirty="0" smtClean="0"/>
              <a:t>Be subject to three phenomena</a:t>
            </a:r>
          </a:p>
          <a:p>
            <a:pPr lvl="2" eaLnBrk="1" hangingPunct="1"/>
            <a:r>
              <a:rPr lang="en-US" dirty="0" smtClean="0"/>
              <a:t>Reflection: bounce back to source</a:t>
            </a:r>
          </a:p>
          <a:p>
            <a:pPr lvl="2" eaLnBrk="1" hangingPunct="1"/>
            <a:r>
              <a:rPr lang="en-US" dirty="0" smtClean="0"/>
              <a:t>Diffraction: splits into secondary waves</a:t>
            </a:r>
          </a:p>
          <a:p>
            <a:pPr lvl="2" eaLnBrk="1" hangingPunct="1"/>
            <a:r>
              <a:rPr lang="en-US" dirty="0" smtClean="0"/>
              <a:t>Scattering: diffusion in multiple different directions</a:t>
            </a:r>
          </a:p>
        </p:txBody>
      </p:sp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863AA35-D2C7-4A22-8E80-024C9CED4CBF}" type="slidenum">
              <a:rPr lang="en-US"/>
              <a:pPr eaLnBrk="1" hangingPunct="1"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3726</TotalTime>
  <Words>2977</Words>
  <Application>Microsoft Office PowerPoint</Application>
  <PresentationFormat>On-screen Show (4:3)</PresentationFormat>
  <Paragraphs>690</Paragraphs>
  <Slides>71</Slides>
  <Notes>71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71</vt:i4>
      </vt:variant>
    </vt:vector>
  </HeadingPairs>
  <TitlesOfParts>
    <vt:vector size="73" baseType="lpstr">
      <vt:lpstr>3_Default Design</vt:lpstr>
      <vt:lpstr>1_Default Design</vt:lpstr>
      <vt:lpstr>Network+ Guide to Networks 6th Edition</vt:lpstr>
      <vt:lpstr>Objectives</vt:lpstr>
      <vt:lpstr>Objectives (cont’d.)</vt:lpstr>
      <vt:lpstr>The Wireless Spectrum</vt:lpstr>
      <vt:lpstr>PowerPoint Presentation</vt:lpstr>
      <vt:lpstr>Characteristics of Wireless Transmission</vt:lpstr>
      <vt:lpstr>PowerPoint Presentation</vt:lpstr>
      <vt:lpstr>Antennas</vt:lpstr>
      <vt:lpstr>Signal Propagation</vt:lpstr>
      <vt:lpstr>Signal Propagation (cont’d.)</vt:lpstr>
      <vt:lpstr>PowerPoint Presentation</vt:lpstr>
      <vt:lpstr>Signal Degradation</vt:lpstr>
      <vt:lpstr>Frequency Ranges</vt:lpstr>
      <vt:lpstr>Narrowband, Broadband, and  Spread-Spectrum Signals</vt:lpstr>
      <vt:lpstr>Narrowband, Broadband, and  Spread-Spectrum Signals (cont’d.)</vt:lpstr>
      <vt:lpstr>PowerPoint Presentation</vt:lpstr>
      <vt:lpstr>PowerPoint Presentation</vt:lpstr>
      <vt:lpstr>Fixed versus Mobile</vt:lpstr>
      <vt:lpstr>WLAN (Wireless LAN) Architecture</vt:lpstr>
      <vt:lpstr>WLAN Architecture (cont’d.)</vt:lpstr>
      <vt:lpstr>PowerPoint Presentation</vt:lpstr>
      <vt:lpstr>WLAN Architecture (cont’d.)</vt:lpstr>
      <vt:lpstr>PowerPoint Presentation</vt:lpstr>
      <vt:lpstr>802.11 WLANs</vt:lpstr>
      <vt:lpstr>Access Method</vt:lpstr>
      <vt:lpstr>Access Method (cont’d.)</vt:lpstr>
      <vt:lpstr>PowerPoint Presentation</vt:lpstr>
      <vt:lpstr>Association</vt:lpstr>
      <vt:lpstr>Association (cont’d.)</vt:lpstr>
      <vt:lpstr>Association (cont’d.)</vt:lpstr>
      <vt:lpstr>PowerPoint Presentation</vt:lpstr>
      <vt:lpstr>PowerPoint Presentation</vt:lpstr>
      <vt:lpstr>Association (cont’d.)</vt:lpstr>
      <vt:lpstr>Frames</vt:lpstr>
      <vt:lpstr>PowerPoint Presentation</vt:lpstr>
      <vt:lpstr>Frames (cont’d.)</vt:lpstr>
      <vt:lpstr>802.11b</vt:lpstr>
      <vt:lpstr>802.11a</vt:lpstr>
      <vt:lpstr>802.11g</vt:lpstr>
      <vt:lpstr>802.11n</vt:lpstr>
      <vt:lpstr>802.11n (cont’d.)</vt:lpstr>
      <vt:lpstr>802.11n (cont’d.)</vt:lpstr>
      <vt:lpstr>802.11n (cont’d.)</vt:lpstr>
      <vt:lpstr>802.11n (cont’d.)</vt:lpstr>
      <vt:lpstr>802.11n (cont’d.)</vt:lpstr>
      <vt:lpstr>PowerPoint Presentation</vt:lpstr>
      <vt:lpstr>Implementing a WLAN</vt:lpstr>
      <vt:lpstr>Determining the Design</vt:lpstr>
      <vt:lpstr>PowerPoint Presentation</vt:lpstr>
      <vt:lpstr>Determining the Design (cont’d.)</vt:lpstr>
      <vt:lpstr>Determining the Design (cont’d.)</vt:lpstr>
      <vt:lpstr>PowerPoint Presentation</vt:lpstr>
      <vt:lpstr>Configuring Wireless Connectivity Devices</vt:lpstr>
      <vt:lpstr>Configuring Wireless Clients</vt:lpstr>
      <vt:lpstr>PowerPoint Presentation</vt:lpstr>
      <vt:lpstr>Avoiding Pitfalls</vt:lpstr>
      <vt:lpstr>Wireless WANs</vt:lpstr>
      <vt:lpstr>802.16 (WiMAX)</vt:lpstr>
      <vt:lpstr>802.16 (WiMAX) (cont’d.)</vt:lpstr>
      <vt:lpstr>PowerPoint Presentation</vt:lpstr>
      <vt:lpstr>PowerPoint Presentation</vt:lpstr>
      <vt:lpstr>Cellular</vt:lpstr>
      <vt:lpstr>Cellular (cont’d.)</vt:lpstr>
      <vt:lpstr>PowerPoint Presentation</vt:lpstr>
      <vt:lpstr>Cellular (cont’d.)</vt:lpstr>
      <vt:lpstr>Satellite</vt:lpstr>
      <vt:lpstr>Satellite (cont’d.)</vt:lpstr>
      <vt:lpstr>Satellite (cont’d.)</vt:lpstr>
      <vt:lpstr>Satellite (cont’d.)</vt:lpstr>
      <vt:lpstr>PowerPoint Presentation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Network+ Guide to Networks 6th Edition</dc:title>
  <dc:creator/>
  <cp:lastModifiedBy>Rita</cp:lastModifiedBy>
  <cp:revision>666</cp:revision>
  <dcterms:created xsi:type="dcterms:W3CDTF">2007-07-09T21:56:01Z</dcterms:created>
  <dcterms:modified xsi:type="dcterms:W3CDTF">2012-04-27T11:47:38Z</dcterms:modified>
</cp:coreProperties>
</file>