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4088" r:id="rId2"/>
  </p:sldMasterIdLst>
  <p:notesMasterIdLst>
    <p:notesMasterId r:id="rId92"/>
  </p:notesMasterIdLst>
  <p:handoutMasterIdLst>
    <p:handoutMasterId r:id="rId93"/>
  </p:handoutMasterIdLst>
  <p:sldIdLst>
    <p:sldId id="319" r:id="rId3"/>
    <p:sldId id="320" r:id="rId4"/>
    <p:sldId id="420" r:id="rId5"/>
    <p:sldId id="387" r:id="rId6"/>
    <p:sldId id="481" r:id="rId7"/>
    <p:sldId id="389" r:id="rId8"/>
    <p:sldId id="390" r:id="rId9"/>
    <p:sldId id="421" r:id="rId10"/>
    <p:sldId id="422" r:id="rId11"/>
    <p:sldId id="391" r:id="rId12"/>
    <p:sldId id="393" r:id="rId13"/>
    <p:sldId id="424" r:id="rId14"/>
    <p:sldId id="394" r:id="rId15"/>
    <p:sldId id="425" r:id="rId16"/>
    <p:sldId id="426" r:id="rId17"/>
    <p:sldId id="395" r:id="rId18"/>
    <p:sldId id="396" r:id="rId19"/>
    <p:sldId id="427" r:id="rId20"/>
    <p:sldId id="397" r:id="rId21"/>
    <p:sldId id="428" r:id="rId22"/>
    <p:sldId id="398" r:id="rId23"/>
    <p:sldId id="429" r:id="rId24"/>
    <p:sldId id="399" r:id="rId25"/>
    <p:sldId id="400" r:id="rId26"/>
    <p:sldId id="430" r:id="rId27"/>
    <p:sldId id="431" r:id="rId28"/>
    <p:sldId id="401" r:id="rId29"/>
    <p:sldId id="432" r:id="rId30"/>
    <p:sldId id="402" r:id="rId31"/>
    <p:sldId id="433" r:id="rId32"/>
    <p:sldId id="404" r:id="rId33"/>
    <p:sldId id="482" r:id="rId34"/>
    <p:sldId id="483" r:id="rId35"/>
    <p:sldId id="405" r:id="rId36"/>
    <p:sldId id="406" r:id="rId37"/>
    <p:sldId id="436" r:id="rId38"/>
    <p:sldId id="437" r:id="rId39"/>
    <p:sldId id="407" r:id="rId40"/>
    <p:sldId id="438" r:id="rId41"/>
    <p:sldId id="484" r:id="rId42"/>
    <p:sldId id="485" r:id="rId43"/>
    <p:sldId id="486" r:id="rId44"/>
    <p:sldId id="409" r:id="rId45"/>
    <p:sldId id="410" r:id="rId46"/>
    <p:sldId id="412" r:id="rId47"/>
    <p:sldId id="440" r:id="rId48"/>
    <p:sldId id="413" r:id="rId49"/>
    <p:sldId id="414" r:id="rId50"/>
    <p:sldId id="488" r:id="rId51"/>
    <p:sldId id="416" r:id="rId52"/>
    <p:sldId id="487" r:id="rId53"/>
    <p:sldId id="443" r:id="rId54"/>
    <p:sldId id="444" r:id="rId55"/>
    <p:sldId id="489" r:id="rId56"/>
    <p:sldId id="417" r:id="rId57"/>
    <p:sldId id="446" r:id="rId58"/>
    <p:sldId id="447" r:id="rId59"/>
    <p:sldId id="418" r:id="rId60"/>
    <p:sldId id="419" r:id="rId61"/>
    <p:sldId id="448" r:id="rId62"/>
    <p:sldId id="449" r:id="rId63"/>
    <p:sldId id="455" r:id="rId64"/>
    <p:sldId id="450" r:id="rId65"/>
    <p:sldId id="451" r:id="rId66"/>
    <p:sldId id="457" r:id="rId67"/>
    <p:sldId id="458" r:id="rId68"/>
    <p:sldId id="490" r:id="rId69"/>
    <p:sldId id="452" r:id="rId70"/>
    <p:sldId id="453" r:id="rId71"/>
    <p:sldId id="474" r:id="rId72"/>
    <p:sldId id="492" r:id="rId73"/>
    <p:sldId id="491" r:id="rId74"/>
    <p:sldId id="454" r:id="rId75"/>
    <p:sldId id="493" r:id="rId76"/>
    <p:sldId id="462" r:id="rId77"/>
    <p:sldId id="475" r:id="rId78"/>
    <p:sldId id="476" r:id="rId79"/>
    <p:sldId id="494" r:id="rId80"/>
    <p:sldId id="466" r:id="rId81"/>
    <p:sldId id="467" r:id="rId82"/>
    <p:sldId id="495" r:id="rId83"/>
    <p:sldId id="469" r:id="rId84"/>
    <p:sldId id="478" r:id="rId85"/>
    <p:sldId id="470" r:id="rId86"/>
    <p:sldId id="471" r:id="rId87"/>
    <p:sldId id="479" r:id="rId88"/>
    <p:sldId id="473" r:id="rId89"/>
    <p:sldId id="496" r:id="rId90"/>
    <p:sldId id="386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66" d="100"/>
          <a:sy n="66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6CD939E-19CA-433C-91EC-6F056D446AE7}" type="datetimeFigureOut">
              <a:rPr lang="en-US"/>
              <a:pPr>
                <a:defRPr/>
              </a:pPr>
              <a:t>5/10/2012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3FD3E83-455E-4401-B25F-70781EB88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1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81090CA-E177-426E-A490-5267F90BA63D}" type="datetimeFigureOut">
              <a:rPr lang="en-US"/>
              <a:pPr>
                <a:defRPr/>
              </a:pPr>
              <a:t>5/10/2012</a:t>
            </a:fld>
            <a:endParaRPr lang="en-US" dirty="0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FBB766-4483-42FA-9A45-9F52E83BF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999844-A9D3-47C3-8D81-2D0EAA647D4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2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7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7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4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0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33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8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7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7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8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40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67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3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6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27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8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4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28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05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0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2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7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26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73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5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9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61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7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2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8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1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62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09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2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64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7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539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9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028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49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15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43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7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16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7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40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774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350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02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8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668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090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64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489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79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8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121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7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086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79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106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7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01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89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863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583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420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38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7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876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813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423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2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2279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160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35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BB766-4483-42FA-9A45-9F52E83BF6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6CC4-AB54-4DCD-A519-9169B8BBAD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BD13F-0CAA-4E71-A4BF-F6E2E040B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C7CF-8AB7-4449-AF66-520416BD1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1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6173A-8D9D-4B8B-9CBB-8980B63827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6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6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6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02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87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3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9E8F-BC8F-4A3D-89E8-CB22361CAA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62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36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3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9C17D-5299-410B-9172-380752BE4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A18A-ECBB-4998-BFDA-F2661D278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41DD2-4F69-410F-8834-4217ECCCBE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50F08-2925-4471-8886-8DA54C167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FB265-3D6F-4C44-A7C2-E4F47C7B2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A1C1-56D6-426D-87B2-0C2BF52165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68FC-0F2C-41EF-A393-65C5977C50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3F7EDA-BB09-4A89-82AC-D5CD40A8C4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 Security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Protocols and Software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Includes Transport, Session, Presentation, and Application layers</a:t>
            </a:r>
          </a:p>
          <a:p>
            <a:pPr eaLnBrk="1" hangingPunct="1"/>
            <a:r>
              <a:rPr lang="en-US" dirty="0" smtClean="0"/>
              <a:t>Networking protocols and software risks</a:t>
            </a:r>
          </a:p>
          <a:p>
            <a:pPr lvl="1" eaLnBrk="1" hangingPunct="1"/>
            <a:r>
              <a:rPr lang="en-US" dirty="0" smtClean="0"/>
              <a:t>TCP/IP security flaws</a:t>
            </a:r>
          </a:p>
          <a:p>
            <a:pPr lvl="1" eaLnBrk="1" hangingPunct="1"/>
            <a:r>
              <a:rPr lang="en-US" dirty="0" smtClean="0"/>
              <a:t>Invalid trust relationships</a:t>
            </a:r>
          </a:p>
          <a:p>
            <a:pPr lvl="1" eaLnBrk="1" hangingPunct="1"/>
            <a:r>
              <a:rPr lang="en-US" dirty="0" smtClean="0"/>
              <a:t>NOS back doors, security flaws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NOS allows server operators to exit to command prompt</a:t>
            </a:r>
          </a:p>
          <a:p>
            <a:pPr lvl="1" eaLnBrk="1" hangingPunct="1"/>
            <a:r>
              <a:rPr lang="en-US" dirty="0" smtClean="0"/>
              <a:t>Administrators default security options</a:t>
            </a:r>
          </a:p>
          <a:p>
            <a:pPr lvl="1" eaLnBrk="1" hangingPunct="1"/>
            <a:r>
              <a:rPr lang="en-US" dirty="0" smtClean="0"/>
              <a:t>Intercepting transactions between applications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17AEB4-9FCE-45A7-A1A7-C5E6A838DDB4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Internet Access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security compromise</a:t>
            </a:r>
          </a:p>
          <a:p>
            <a:pPr lvl="1" eaLnBrk="1" hangingPunct="1"/>
            <a:r>
              <a:rPr lang="en-US" dirty="0" smtClean="0"/>
              <a:t>More often “from the inside”</a:t>
            </a:r>
          </a:p>
          <a:p>
            <a:pPr eaLnBrk="1" hangingPunct="1"/>
            <a:r>
              <a:rPr lang="en-US" dirty="0" smtClean="0"/>
              <a:t>Outside threats still very real</a:t>
            </a:r>
          </a:p>
          <a:p>
            <a:pPr lvl="1" eaLnBrk="1" hangingPunct="1"/>
            <a:r>
              <a:rPr lang="en-US" dirty="0" smtClean="0"/>
              <a:t>Web browsers permit scripts to access systems</a:t>
            </a:r>
          </a:p>
          <a:p>
            <a:pPr lvl="1" eaLnBrk="1" hangingPunct="1"/>
            <a:r>
              <a:rPr lang="en-US" dirty="0" smtClean="0"/>
              <a:t>Users provide information to sites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07AAAA-84CC-40B9-BDE8-25BFDA9C88D0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Internet Access (cont’d.)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Common Internet-related security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Improperly configured firewall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Outsiders obtain internal IP addresses: IP spoofing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Telnets or FTPs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Transmit user </a:t>
            </a:r>
            <a:r>
              <a:rPr lang="en-US" dirty="0" smtClean="0"/>
              <a:t>ID and </a:t>
            </a:r>
            <a:r>
              <a:rPr lang="en-US" dirty="0" smtClean="0"/>
              <a:t>password in plain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Newsgroups, mailing lists,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hackers user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Chat session flashing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Denial-of-service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Smurf attack: hacker issues flood of broadcast ping messages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426AB3-E034-4EA5-96E5-051B71F3D877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Effective Security Policy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Minimize break-in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Communicate with and manage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thoroughly planned security policy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Security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Identifies security goals, risks, authority levels, designated security coordinator, and team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Responsibilities of each employee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to address security breaches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included in policy: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Hardware, software, architecture, and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Configuration details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F0B3A4-6B31-4AB0-8F4A-DAC5C9FB762E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Policy Goals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authorized users have appropriate resource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unauthorized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Protect unauthorized sensitive data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Inside and outside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accidental hardware and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intentional hardware or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 secure 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Withstand, respond to, and recover from threat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Communicate employees’ responsibilities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3368A-6C79-4762-82FD-94F57414A8DB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Policy Goals (cont’d.)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Strategy</a:t>
            </a:r>
          </a:p>
          <a:p>
            <a:pPr lvl="1" eaLnBrk="1" hangingPunct="1"/>
            <a:r>
              <a:rPr lang="en-US" dirty="0" smtClean="0"/>
              <a:t>Form committee</a:t>
            </a:r>
          </a:p>
          <a:p>
            <a:pPr lvl="2" eaLnBrk="1" hangingPunct="1"/>
            <a:r>
              <a:rPr lang="en-US" dirty="0" smtClean="0"/>
              <a:t>Involve as many decision makers as possible</a:t>
            </a:r>
          </a:p>
          <a:p>
            <a:pPr lvl="2" eaLnBrk="1" hangingPunct="1"/>
            <a:r>
              <a:rPr lang="en-US" dirty="0" smtClean="0"/>
              <a:t>Assign security coordinator to drive policy creation</a:t>
            </a:r>
          </a:p>
          <a:p>
            <a:pPr lvl="1" eaLnBrk="1" hangingPunct="1"/>
            <a:r>
              <a:rPr lang="en-US" dirty="0" smtClean="0"/>
              <a:t>Understand risks</a:t>
            </a:r>
          </a:p>
          <a:p>
            <a:pPr lvl="2" eaLnBrk="1" hangingPunct="1"/>
            <a:r>
              <a:rPr lang="en-US" dirty="0" smtClean="0"/>
              <a:t>Conduct posture assessment</a:t>
            </a:r>
          </a:p>
          <a:p>
            <a:pPr lvl="2" eaLnBrk="1" hangingPunct="1"/>
            <a:r>
              <a:rPr lang="en-US" dirty="0" smtClean="0"/>
              <a:t>Rate severity and likelihood of each threat </a:t>
            </a:r>
          </a:p>
          <a:p>
            <a:pPr lvl="1" eaLnBrk="1" hangingPunct="1"/>
            <a:r>
              <a:rPr lang="en-US" dirty="0" smtClean="0"/>
              <a:t>Assign person responsible for addressing threats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AF6090-8664-4689-9FB8-07436B70753D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Policy Content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 policy content</a:t>
            </a:r>
          </a:p>
          <a:p>
            <a:pPr lvl="1" eaLnBrk="1" hangingPunct="1"/>
            <a:r>
              <a:rPr lang="en-US" dirty="0" smtClean="0"/>
              <a:t>Define policy subheadings</a:t>
            </a:r>
          </a:p>
          <a:p>
            <a:pPr eaLnBrk="1" hangingPunct="1"/>
            <a:r>
              <a:rPr lang="en-US" dirty="0" smtClean="0"/>
              <a:t>Explain to users:</a:t>
            </a:r>
          </a:p>
          <a:p>
            <a:pPr lvl="1" eaLnBrk="1" hangingPunct="1"/>
            <a:r>
              <a:rPr lang="en-US" dirty="0" smtClean="0"/>
              <a:t>What they can and cannot do</a:t>
            </a:r>
          </a:p>
          <a:p>
            <a:pPr lvl="1" eaLnBrk="1" hangingPunct="1"/>
            <a:r>
              <a:rPr lang="en-US" dirty="0" smtClean="0"/>
              <a:t>How measures protect network’s security</a:t>
            </a:r>
          </a:p>
          <a:p>
            <a:pPr eaLnBrk="1" hangingPunct="1"/>
            <a:r>
              <a:rPr lang="en-US" dirty="0" smtClean="0"/>
              <a:t>User communication</a:t>
            </a:r>
          </a:p>
          <a:p>
            <a:pPr lvl="1" eaLnBrk="1" hangingPunct="1"/>
            <a:r>
              <a:rPr lang="en-US" dirty="0" smtClean="0"/>
              <a:t>Security newsletter</a:t>
            </a:r>
          </a:p>
          <a:p>
            <a:pPr lvl="1" eaLnBrk="1" hangingPunct="1"/>
            <a:r>
              <a:rPr lang="en-US" dirty="0" smtClean="0"/>
              <a:t>User security policy section</a:t>
            </a:r>
          </a:p>
          <a:p>
            <a:pPr eaLnBrk="1" hangingPunct="1"/>
            <a:r>
              <a:rPr lang="en-US" dirty="0" smtClean="0"/>
              <a:t>Define what confidential means to the organization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B03CB-0D74-4951-A7CA-E96477751045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Response Policy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breach occurrence</a:t>
            </a:r>
          </a:p>
          <a:p>
            <a:pPr lvl="1" eaLnBrk="1" hangingPunct="1"/>
            <a:r>
              <a:rPr lang="en-US" dirty="0" smtClean="0"/>
              <a:t>Provide planned response</a:t>
            </a:r>
          </a:p>
          <a:p>
            <a:pPr eaLnBrk="1" hangingPunct="1"/>
            <a:r>
              <a:rPr lang="en-US" dirty="0" smtClean="0"/>
              <a:t>Identify response team members</a:t>
            </a:r>
          </a:p>
          <a:p>
            <a:pPr lvl="1" eaLnBrk="1" hangingPunct="1"/>
            <a:r>
              <a:rPr lang="en-US" dirty="0" smtClean="0"/>
              <a:t>Understand security policy, risks, </a:t>
            </a:r>
            <a:r>
              <a:rPr lang="en-US" dirty="0" smtClean="0"/>
              <a:t>and measures </a:t>
            </a:r>
            <a:r>
              <a:rPr lang="en-US" dirty="0" smtClean="0"/>
              <a:t>in place</a:t>
            </a:r>
          </a:p>
          <a:p>
            <a:pPr lvl="1" eaLnBrk="1" hangingPunct="1"/>
            <a:r>
              <a:rPr lang="en-US" dirty="0" smtClean="0"/>
              <a:t>Accept role with certain responsibilities</a:t>
            </a:r>
          </a:p>
          <a:p>
            <a:pPr lvl="1" eaLnBrk="1" hangingPunct="1"/>
            <a:r>
              <a:rPr lang="en-US" dirty="0" smtClean="0"/>
              <a:t>Regularly rehearse defense</a:t>
            </a:r>
          </a:p>
          <a:p>
            <a:pPr lvl="2" eaLnBrk="1" hangingPunct="1"/>
            <a:r>
              <a:rPr lang="en-US" dirty="0" smtClean="0"/>
              <a:t>Threat drill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897460-7177-41BB-8240-D87A8AAA6555}" type="slidenum">
              <a:rPr lang="en-US"/>
              <a:pPr eaLnBrk="1" hangingPunct="1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Response Policy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Suggested team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Dispatcher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Person on </a:t>
            </a:r>
            <a:r>
              <a:rPr lang="en-US" dirty="0" smtClean="0"/>
              <a:t>call; </a:t>
            </a:r>
            <a:r>
              <a:rPr lang="en-US" dirty="0" smtClean="0"/>
              <a:t>first </a:t>
            </a:r>
            <a:r>
              <a:rPr lang="en-US" dirty="0" smtClean="0"/>
              <a:t>to notice; </a:t>
            </a:r>
            <a:r>
              <a:rPr lang="en-US" dirty="0" smtClean="0"/>
              <a:t>alerted to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Coordinates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Technical support specialist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One focus: solve problem quickly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 relations specialist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Official spokesperson to public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After problem resolution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Review process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6C0F73-560A-4ABE-9383-CDAD1378ECFC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Security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Restrict physical access to network components</a:t>
            </a:r>
          </a:p>
          <a:p>
            <a:pPr lvl="1" eaLnBrk="1" hangingPunct="1"/>
            <a:r>
              <a:rPr lang="en-US" dirty="0" smtClean="0"/>
              <a:t>Lock computer rooms, telco rooms, wiring closets</a:t>
            </a:r>
            <a:r>
              <a:rPr lang="en-US" dirty="0" smtClean="0"/>
              <a:t>, and </a:t>
            </a:r>
            <a:r>
              <a:rPr lang="en-US" dirty="0" smtClean="0"/>
              <a:t>equipment cabinets</a:t>
            </a:r>
          </a:p>
          <a:p>
            <a:pPr eaLnBrk="1" hangingPunct="1"/>
            <a:r>
              <a:rPr lang="en-US" dirty="0" smtClean="0"/>
              <a:t>Locks can be physical or electronic</a:t>
            </a:r>
          </a:p>
          <a:p>
            <a:pPr lvl="1" eaLnBrk="1" hangingPunct="1"/>
            <a:r>
              <a:rPr lang="en-US" dirty="0" smtClean="0"/>
              <a:t>Electronic access badges</a:t>
            </a:r>
          </a:p>
          <a:p>
            <a:pPr lvl="1" eaLnBrk="1" hangingPunct="1"/>
            <a:r>
              <a:rPr lang="en-US" dirty="0" smtClean="0"/>
              <a:t>Locks requiring entrants to punch numeric code</a:t>
            </a:r>
          </a:p>
          <a:p>
            <a:pPr lvl="1" eaLnBrk="1" hangingPunct="1"/>
            <a:r>
              <a:rPr lang="en-US" dirty="0" smtClean="0"/>
              <a:t>Bio-recognition access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69C6B7-586A-465E-9164-3B2F85256722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security threats and vulnerabilities in LANs and WANs and design security policies that minimize risks</a:t>
            </a:r>
          </a:p>
          <a:p>
            <a:pPr eaLnBrk="1" hangingPunct="1"/>
            <a:r>
              <a:rPr lang="en-US" dirty="0" smtClean="0"/>
              <a:t>Explain security measures for network hardware and design, including firewalls, intrusion detection systems, and scanning tools</a:t>
            </a:r>
          </a:p>
          <a:p>
            <a:pPr eaLnBrk="1" hangingPunct="1"/>
            <a:r>
              <a:rPr lang="en-US" dirty="0" smtClean="0"/>
              <a:t>Understand methods of encryption, such as SSL and IPSec, that can secure data in storage and in transit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8212F7-9127-43A9-BE8E-BE423F4C6034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4B8327-2023-45E3-A61E-D8C678B9295B}" type="slidenum">
              <a:rPr lang="en-US"/>
              <a:pPr eaLnBrk="1" hangingPunct="1"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107124" cy="452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2501" y="5459215"/>
            <a:ext cx="403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11-1 Badge access security system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432501" y="579776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Security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barriers</a:t>
            </a:r>
          </a:p>
          <a:p>
            <a:pPr lvl="1" eaLnBrk="1" hangingPunct="1"/>
            <a:r>
              <a:rPr lang="en-US" dirty="0" smtClean="0"/>
              <a:t>Gates, fences, walls, </a:t>
            </a:r>
            <a:r>
              <a:rPr lang="en-US" dirty="0" smtClean="0"/>
              <a:t>and landscaping</a:t>
            </a:r>
            <a:endParaRPr lang="en-US" dirty="0" smtClean="0"/>
          </a:p>
          <a:p>
            <a:pPr eaLnBrk="1" hangingPunct="1"/>
            <a:r>
              <a:rPr lang="en-US" dirty="0" smtClean="0"/>
              <a:t>Closed-circuit TV systems monitor secured rooms</a:t>
            </a:r>
          </a:p>
          <a:p>
            <a:pPr eaLnBrk="1" hangingPunct="1"/>
            <a:r>
              <a:rPr lang="en-US" dirty="0" smtClean="0"/>
              <a:t>Surveillance cameras</a:t>
            </a:r>
          </a:p>
          <a:p>
            <a:pPr lvl="1" eaLnBrk="1" hangingPunct="1"/>
            <a:r>
              <a:rPr lang="en-US" dirty="0" smtClean="0"/>
              <a:t>Data centers, </a:t>
            </a:r>
            <a:r>
              <a:rPr lang="en-US" dirty="0"/>
              <a:t>t</a:t>
            </a:r>
            <a:r>
              <a:rPr lang="en-US" dirty="0" smtClean="0"/>
              <a:t>elco rooms, data storage areas, facility entrances</a:t>
            </a:r>
          </a:p>
          <a:p>
            <a:pPr lvl="1" eaLnBrk="1" hangingPunct="1"/>
            <a:r>
              <a:rPr lang="en-US" dirty="0" smtClean="0"/>
              <a:t>Central security office capabilities</a:t>
            </a:r>
          </a:p>
          <a:p>
            <a:pPr lvl="2" eaLnBrk="1" hangingPunct="1"/>
            <a:r>
              <a:rPr lang="en-US" dirty="0" smtClean="0"/>
              <a:t>Display several camera views at once</a:t>
            </a:r>
          </a:p>
          <a:p>
            <a:pPr lvl="2" eaLnBrk="1" hangingPunct="1"/>
            <a:r>
              <a:rPr lang="en-US" dirty="0" smtClean="0"/>
              <a:t>Switch from camera to camera</a:t>
            </a:r>
          </a:p>
          <a:p>
            <a:pPr lvl="1" eaLnBrk="1" hangingPunct="1"/>
            <a:r>
              <a:rPr lang="en-US" dirty="0" smtClean="0"/>
              <a:t>Video footage used in investigation and prosecution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0621C0-F949-47A6-B157-AB338C2E159A}" type="slidenum">
              <a:rPr lang="en-US"/>
              <a:pPr eaLnBrk="1" hangingPunct="1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Security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audit</a:t>
            </a:r>
          </a:p>
          <a:p>
            <a:pPr lvl="1" eaLnBrk="1" hangingPunct="1"/>
            <a:r>
              <a:rPr lang="en-US" dirty="0" smtClean="0"/>
              <a:t>Ask questions related to physical security checks</a:t>
            </a:r>
          </a:p>
          <a:p>
            <a:pPr eaLnBrk="1" hangingPunct="1"/>
            <a:r>
              <a:rPr lang="en-US" dirty="0" smtClean="0"/>
              <a:t>Consider losses from salvaged and discarded  computers</a:t>
            </a:r>
          </a:p>
          <a:p>
            <a:pPr lvl="1" eaLnBrk="1" hangingPunct="1"/>
            <a:r>
              <a:rPr lang="en-US" dirty="0" smtClean="0"/>
              <a:t>Hard disk information stolen</a:t>
            </a:r>
          </a:p>
          <a:p>
            <a:pPr lvl="1" eaLnBrk="1" hangingPunct="1"/>
            <a:r>
              <a:rPr lang="en-US" dirty="0" smtClean="0"/>
              <a:t>Solutions</a:t>
            </a:r>
          </a:p>
          <a:p>
            <a:pPr lvl="2" eaLnBrk="1" hangingPunct="1"/>
            <a:r>
              <a:rPr lang="en-US" dirty="0" smtClean="0"/>
              <a:t>Run specialized disk sanitizer program</a:t>
            </a:r>
          </a:p>
          <a:p>
            <a:pPr lvl="2" eaLnBrk="1" hangingPunct="1"/>
            <a:r>
              <a:rPr lang="en-US" dirty="0" smtClean="0"/>
              <a:t>Remove disk and use magnetic hard disk eraser</a:t>
            </a:r>
          </a:p>
          <a:p>
            <a:pPr lvl="2" eaLnBrk="1" hangingPunct="1"/>
            <a:r>
              <a:rPr lang="en-US" dirty="0" smtClean="0"/>
              <a:t>Pulverize or melt disk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29FFE9-C286-4154-8016-3C2FC181212D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in Network Design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Breaches may occur due to poor LAN or WAN design</a:t>
            </a:r>
          </a:p>
          <a:p>
            <a:pPr lvl="1" eaLnBrk="1" hangingPunct="1"/>
            <a:r>
              <a:rPr lang="en-US" dirty="0" smtClean="0"/>
              <a:t>Address though intelligent network design</a:t>
            </a:r>
          </a:p>
          <a:p>
            <a:pPr eaLnBrk="1" hangingPunct="1"/>
            <a:r>
              <a:rPr lang="en-US" dirty="0" smtClean="0"/>
              <a:t>Preventing external LAN security breaches</a:t>
            </a:r>
          </a:p>
          <a:p>
            <a:pPr lvl="1" eaLnBrk="1" hangingPunct="1"/>
            <a:r>
              <a:rPr lang="en-US" dirty="0" smtClean="0"/>
              <a:t>Restrict access at every point where LAN connects to rest of the world</a:t>
            </a:r>
          </a:p>
          <a:p>
            <a:pPr lvl="3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CB978-85EE-4437-A8BD-7AAE45DADBEA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Router Access Lists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 traffic through routers</a:t>
            </a:r>
          </a:p>
          <a:p>
            <a:pPr eaLnBrk="1" hangingPunct="1"/>
            <a:r>
              <a:rPr lang="en-US" dirty="0" smtClean="0"/>
              <a:t>Router’s main functions</a:t>
            </a:r>
          </a:p>
          <a:p>
            <a:pPr lvl="1" eaLnBrk="1" hangingPunct="1"/>
            <a:r>
              <a:rPr lang="en-US" dirty="0" smtClean="0"/>
              <a:t>Examine packets</a:t>
            </a:r>
          </a:p>
          <a:p>
            <a:pPr lvl="1" eaLnBrk="1" hangingPunct="1"/>
            <a:r>
              <a:rPr lang="en-US" dirty="0" smtClean="0"/>
              <a:t>Determine destination</a:t>
            </a:r>
          </a:p>
          <a:p>
            <a:pPr lvl="2" eaLnBrk="1" hangingPunct="1"/>
            <a:r>
              <a:rPr lang="en-US" dirty="0" smtClean="0"/>
              <a:t>Based on Network layer addressing information</a:t>
            </a:r>
          </a:p>
          <a:p>
            <a:pPr eaLnBrk="1" hangingPunct="1"/>
            <a:r>
              <a:rPr lang="en-US" dirty="0" smtClean="0"/>
              <a:t>ACL (access control list)</a:t>
            </a:r>
          </a:p>
          <a:p>
            <a:pPr lvl="1" eaLnBrk="1" hangingPunct="1"/>
            <a:r>
              <a:rPr lang="en-US" dirty="0" smtClean="0"/>
              <a:t>Also called access list</a:t>
            </a:r>
          </a:p>
          <a:p>
            <a:pPr lvl="1" eaLnBrk="1" hangingPunct="1"/>
            <a:r>
              <a:rPr lang="en-US" dirty="0" smtClean="0"/>
              <a:t>Routers can decline to forward certain packets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03C70F-CF9A-4E30-9DC6-D51263F63195}" type="slidenum">
              <a:rPr lang="en-US"/>
              <a:pPr eaLnBrk="1" hangingPunct="1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Router Access Lists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ACL variables used to permit or deny traffic</a:t>
            </a:r>
          </a:p>
          <a:p>
            <a:pPr lvl="1" eaLnBrk="1" hangingPunct="1"/>
            <a:r>
              <a:rPr lang="en-US" dirty="0" smtClean="0"/>
              <a:t>Network layer protocol (IP, ICMP)</a:t>
            </a:r>
          </a:p>
          <a:p>
            <a:pPr lvl="1" eaLnBrk="1" hangingPunct="1"/>
            <a:r>
              <a:rPr lang="en-US" dirty="0" smtClean="0"/>
              <a:t>Transport layer protocol (TCP, UDP)</a:t>
            </a:r>
          </a:p>
          <a:p>
            <a:pPr lvl="1" eaLnBrk="1" hangingPunct="1"/>
            <a:r>
              <a:rPr lang="en-US" dirty="0" smtClean="0"/>
              <a:t>Source IP address</a:t>
            </a:r>
          </a:p>
          <a:p>
            <a:pPr lvl="1" eaLnBrk="1" hangingPunct="1"/>
            <a:r>
              <a:rPr lang="en-US" dirty="0" smtClean="0"/>
              <a:t>Source netmask</a:t>
            </a:r>
          </a:p>
          <a:p>
            <a:pPr lvl="1" eaLnBrk="1" hangingPunct="1"/>
            <a:r>
              <a:rPr lang="en-US" dirty="0" smtClean="0"/>
              <a:t>Destination IP address</a:t>
            </a:r>
          </a:p>
          <a:p>
            <a:pPr lvl="1" eaLnBrk="1" hangingPunct="1"/>
            <a:r>
              <a:rPr lang="en-US" dirty="0" smtClean="0"/>
              <a:t>Destination netmask</a:t>
            </a:r>
          </a:p>
          <a:p>
            <a:pPr lvl="1" eaLnBrk="1" hangingPunct="1"/>
            <a:r>
              <a:rPr lang="en-US" dirty="0" smtClean="0"/>
              <a:t>TCP or UDP port number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097251-1317-4212-BA30-7319E5AE6567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Access Lists (cont’d.)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receives packet, examines packet</a:t>
            </a:r>
          </a:p>
          <a:p>
            <a:pPr lvl="1"/>
            <a:r>
              <a:rPr lang="en-US" dirty="0" smtClean="0"/>
              <a:t>Refers to ACL for permit, deny criteria</a:t>
            </a:r>
          </a:p>
          <a:p>
            <a:pPr lvl="1"/>
            <a:r>
              <a:rPr lang="en-US" dirty="0" smtClean="0"/>
              <a:t>Drops packet if deny characteristics match</a:t>
            </a:r>
          </a:p>
          <a:p>
            <a:pPr lvl="1"/>
            <a:r>
              <a:rPr lang="en-US" dirty="0" smtClean="0"/>
              <a:t>Forwards packet if permit characteristics match</a:t>
            </a:r>
          </a:p>
          <a:p>
            <a:r>
              <a:rPr lang="en-US" dirty="0" smtClean="0"/>
              <a:t>Access list statement examples</a:t>
            </a:r>
          </a:p>
          <a:p>
            <a:pPr lvl="1"/>
            <a:r>
              <a:rPr lang="en-US" dirty="0" smtClean="0"/>
              <a:t>Deny all traffic from source address with netmask 255.255.255.255</a:t>
            </a:r>
          </a:p>
          <a:p>
            <a:pPr lvl="1"/>
            <a:r>
              <a:rPr lang="en-US" dirty="0" smtClean="0"/>
              <a:t>Deny all traffic destined for TCP port 23</a:t>
            </a:r>
          </a:p>
          <a:p>
            <a:r>
              <a:rPr lang="en-US" dirty="0" smtClean="0"/>
              <a:t>Separate ACL’s for:</a:t>
            </a:r>
          </a:p>
          <a:p>
            <a:pPr lvl="1"/>
            <a:r>
              <a:rPr lang="en-US" dirty="0" smtClean="0"/>
              <a:t>Interfaces;  inbound and outbound traffic</a:t>
            </a:r>
            <a:endParaRPr lang="en-US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C97877-78EF-4203-BE10-817565D177C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Intrusion Detection and Prevention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Proactive security measure</a:t>
            </a:r>
          </a:p>
          <a:p>
            <a:pPr lvl="1" eaLnBrk="1" hangingPunct="1"/>
            <a:r>
              <a:rPr lang="en-US" dirty="0" smtClean="0"/>
              <a:t>Detecting suspicious network activity</a:t>
            </a:r>
          </a:p>
          <a:p>
            <a:pPr eaLnBrk="1" hangingPunct="1"/>
            <a:r>
              <a:rPr lang="en-US" dirty="0" smtClean="0"/>
              <a:t>IDS (intrusion detection system)</a:t>
            </a:r>
          </a:p>
          <a:p>
            <a:pPr lvl="1" eaLnBrk="1" hangingPunct="1"/>
            <a:r>
              <a:rPr lang="en-US" dirty="0" smtClean="0"/>
              <a:t>Software monitoring traffic</a:t>
            </a:r>
          </a:p>
          <a:p>
            <a:pPr lvl="2" eaLnBrk="1" hangingPunct="1"/>
            <a:r>
              <a:rPr lang="en-US" dirty="0" smtClean="0"/>
              <a:t>On dedicated IDS device</a:t>
            </a:r>
          </a:p>
          <a:p>
            <a:pPr lvl="2" eaLnBrk="1" hangingPunct="1"/>
            <a:r>
              <a:rPr lang="en-US" dirty="0" smtClean="0"/>
              <a:t>On another device performing other functions</a:t>
            </a:r>
          </a:p>
          <a:p>
            <a:pPr eaLnBrk="1" hangingPunct="1"/>
            <a:r>
              <a:rPr lang="en-US" dirty="0" smtClean="0"/>
              <a:t>Port mirroring</a:t>
            </a:r>
          </a:p>
          <a:p>
            <a:pPr lvl="1" eaLnBrk="1" hangingPunct="1"/>
            <a:r>
              <a:rPr lang="en-US" dirty="0" smtClean="0"/>
              <a:t>One port makes copy of traffic to second port for monitoring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B8E1C5-D2E3-4DFE-A536-57A648DFFCDF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Intrusion Detection and Prevention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IDS software detects </a:t>
            </a:r>
            <a:r>
              <a:rPr lang="en-US" dirty="0"/>
              <a:t>many suspicious traffic patterns</a:t>
            </a:r>
          </a:p>
          <a:p>
            <a:pPr lvl="1" eaLnBrk="1" hangingPunct="1"/>
            <a:r>
              <a:rPr lang="en-US" dirty="0" smtClean="0"/>
              <a:t>Examples: denial-of-service</a:t>
            </a:r>
            <a:r>
              <a:rPr lang="en-US" dirty="0"/>
              <a:t>, smurf attacks</a:t>
            </a:r>
          </a:p>
          <a:p>
            <a:pPr eaLnBrk="1" hangingPunct="1"/>
            <a:r>
              <a:rPr lang="en-US" dirty="0" smtClean="0"/>
              <a:t>DMZ (demilitarized zone)</a:t>
            </a:r>
          </a:p>
          <a:p>
            <a:pPr lvl="1" eaLnBrk="1" hangingPunct="1"/>
            <a:r>
              <a:rPr lang="en-US" dirty="0" smtClean="0"/>
              <a:t>Network’s protective perimeter</a:t>
            </a:r>
          </a:p>
          <a:p>
            <a:pPr lvl="1" eaLnBrk="1" hangingPunct="1"/>
            <a:r>
              <a:rPr lang="en-US" dirty="0" smtClean="0"/>
              <a:t>IDS sensors installed at network edges</a:t>
            </a:r>
          </a:p>
          <a:p>
            <a:pPr eaLnBrk="1" hangingPunct="1"/>
            <a:r>
              <a:rPr lang="en-US" dirty="0" smtClean="0"/>
              <a:t>IDS at DMZ drawback</a:t>
            </a:r>
          </a:p>
          <a:p>
            <a:pPr lvl="1" eaLnBrk="1" hangingPunct="1"/>
            <a:r>
              <a:rPr lang="en-US" dirty="0" smtClean="0"/>
              <a:t>Number of false positives logged</a:t>
            </a:r>
          </a:p>
          <a:p>
            <a:pPr eaLnBrk="1" hangingPunct="1"/>
            <a:r>
              <a:rPr lang="en-US" dirty="0" smtClean="0"/>
              <a:t>IDS can only detect and log suspicious activity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0D8AE8-FF13-4244-A36F-D663EE8CF203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Intrusion Detection and Prevention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IPS (intrusion-prevention system)</a:t>
            </a:r>
          </a:p>
          <a:p>
            <a:pPr lvl="1" eaLnBrk="1" hangingPunct="1"/>
            <a:r>
              <a:rPr lang="en-US" dirty="0" smtClean="0"/>
              <a:t>Reacts to suspicious activity when alerted</a:t>
            </a:r>
          </a:p>
          <a:p>
            <a:pPr lvl="1" eaLnBrk="1" hangingPunct="1"/>
            <a:r>
              <a:rPr lang="en-US" dirty="0" smtClean="0"/>
              <a:t>Detects threat and prevents traffic from flowing to network</a:t>
            </a:r>
          </a:p>
          <a:p>
            <a:pPr lvl="2" eaLnBrk="1" hangingPunct="1"/>
            <a:r>
              <a:rPr lang="en-US" dirty="0" smtClean="0"/>
              <a:t>Based on originating IP address</a:t>
            </a:r>
          </a:p>
          <a:p>
            <a:pPr eaLnBrk="1" hangingPunct="1"/>
            <a:r>
              <a:rPr lang="en-US" dirty="0" smtClean="0"/>
              <a:t>NIPS (network-based intrusion prevention)</a:t>
            </a:r>
          </a:p>
          <a:p>
            <a:pPr lvl="1" eaLnBrk="1" hangingPunct="1"/>
            <a:r>
              <a:rPr lang="en-US" dirty="0" smtClean="0"/>
              <a:t>Protects entire networks</a:t>
            </a:r>
          </a:p>
          <a:p>
            <a:pPr eaLnBrk="1" hangingPunct="1"/>
            <a:r>
              <a:rPr lang="en-US" dirty="0" smtClean="0"/>
              <a:t>HIPS (host-based intrusion prevention)</a:t>
            </a:r>
          </a:p>
          <a:p>
            <a:pPr lvl="1" eaLnBrk="1" hangingPunct="1"/>
            <a:r>
              <a:rPr lang="en-US" dirty="0" smtClean="0"/>
              <a:t>Protects certain hosts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B5872-299D-47A8-9F3B-FB210F45D943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how user authentication protocols, such as PKI, RADIUS, TACACS+, Kerberos, CHAP, MS-CHAP, and EAP function</a:t>
            </a:r>
          </a:p>
          <a:p>
            <a:pPr eaLnBrk="1" hangingPunct="1"/>
            <a:r>
              <a:rPr lang="en-US" dirty="0" smtClean="0"/>
              <a:t>Use network operating system techniques to provide basic security</a:t>
            </a:r>
          </a:p>
          <a:p>
            <a:pPr eaLnBrk="1" hangingPunct="1"/>
            <a:r>
              <a:rPr lang="en-US" dirty="0" smtClean="0"/>
              <a:t>Understand wireless security protocols, such as WEP, WPA, and 802.11i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DBBF6-DFD2-4E15-8D77-8590BCE2A42C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1447800"/>
            <a:ext cx="8229600" cy="300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0275" y="4800600"/>
            <a:ext cx="4778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11-2 Placement of an IDS/IPS on a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844" y="517283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device or computer installed with specialized software</a:t>
            </a:r>
          </a:p>
          <a:p>
            <a:pPr lvl="1" eaLnBrk="1" hangingPunct="1"/>
            <a:r>
              <a:rPr lang="en-US" dirty="0" smtClean="0"/>
              <a:t>Selectively </a:t>
            </a:r>
            <a:r>
              <a:rPr lang="en-US" dirty="0" smtClean="0"/>
              <a:t>filters and </a:t>
            </a:r>
            <a:r>
              <a:rPr lang="en-US" dirty="0" smtClean="0"/>
              <a:t>blocks traffic between networks</a:t>
            </a:r>
          </a:p>
          <a:p>
            <a:pPr lvl="1" eaLnBrk="1" hangingPunct="1"/>
            <a:r>
              <a:rPr lang="en-US" dirty="0" smtClean="0"/>
              <a:t>Involves </a:t>
            </a:r>
            <a:r>
              <a:rPr lang="en-US" dirty="0" smtClean="0"/>
              <a:t>hardware and </a:t>
            </a:r>
            <a:r>
              <a:rPr lang="en-US" dirty="0" smtClean="0"/>
              <a:t>software combination</a:t>
            </a:r>
          </a:p>
          <a:p>
            <a:pPr eaLnBrk="1" hangingPunct="1"/>
            <a:r>
              <a:rPr lang="en-US" dirty="0" smtClean="0"/>
              <a:t>Firewall location</a:t>
            </a:r>
          </a:p>
          <a:p>
            <a:pPr lvl="1" eaLnBrk="1" hangingPunct="1"/>
            <a:r>
              <a:rPr lang="en-US" dirty="0" smtClean="0"/>
              <a:t>Between two interconnected private networks</a:t>
            </a:r>
          </a:p>
          <a:p>
            <a:pPr lvl="1" eaLnBrk="1" hangingPunct="1"/>
            <a:r>
              <a:rPr lang="en-US" dirty="0" smtClean="0"/>
              <a:t>Between private network and public network (network-based firewall)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52411-A7DB-4BF1-B09A-37B6E1591509}" type="slidenum">
              <a:rPr lang="en-US"/>
              <a:pPr eaLnBrk="1" hangingPunct="1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816694"/>
            <a:ext cx="723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11-3 Placement of a firewall between a private network and the Internet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66446" y="514648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6" y="1524000"/>
            <a:ext cx="8162925" cy="28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0514" y="4782990"/>
            <a:ext cx="1979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11-4 Firewall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0861" y="5121544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of NETGEAR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94862"/>
            <a:ext cx="5915025" cy="251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Firewalls (cont’d.)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Packet-filtering firewall</a:t>
            </a:r>
          </a:p>
          <a:p>
            <a:pPr lvl="1" eaLnBrk="1" hangingPunct="1"/>
            <a:r>
              <a:rPr lang="en-US" dirty="0" smtClean="0"/>
              <a:t>Simplest firewall</a:t>
            </a:r>
          </a:p>
          <a:p>
            <a:pPr lvl="1" eaLnBrk="1" hangingPunct="1"/>
            <a:r>
              <a:rPr lang="en-US" dirty="0" smtClean="0"/>
              <a:t>Examines header of every entering packet</a:t>
            </a:r>
          </a:p>
          <a:p>
            <a:pPr lvl="1" eaLnBrk="1" hangingPunct="1"/>
            <a:r>
              <a:rPr lang="en-US" dirty="0" smtClean="0"/>
              <a:t>Can block traffic entering or exiting a LAN</a:t>
            </a:r>
          </a:p>
          <a:p>
            <a:pPr eaLnBrk="1" hangingPunct="1"/>
            <a:r>
              <a:rPr lang="en-US" dirty="0" smtClean="0"/>
              <a:t>Firewall default configuration</a:t>
            </a:r>
          </a:p>
          <a:p>
            <a:pPr lvl="1" eaLnBrk="1" hangingPunct="1"/>
            <a:r>
              <a:rPr lang="en-US" dirty="0" smtClean="0"/>
              <a:t>Blocks most common security threats</a:t>
            </a:r>
          </a:p>
          <a:p>
            <a:pPr lvl="1" eaLnBrk="1" hangingPunct="1"/>
            <a:r>
              <a:rPr lang="en-US" dirty="0" smtClean="0"/>
              <a:t>Preconfigured to </a:t>
            </a:r>
            <a:r>
              <a:rPr lang="en-US" dirty="0" smtClean="0"/>
              <a:t>accept and </a:t>
            </a:r>
            <a:r>
              <a:rPr lang="en-US" dirty="0" smtClean="0"/>
              <a:t>deny certain traffic types</a:t>
            </a:r>
          </a:p>
          <a:p>
            <a:pPr lvl="1" eaLnBrk="1" hangingPunct="1"/>
            <a:r>
              <a:rPr lang="en-US" dirty="0" smtClean="0"/>
              <a:t>Network administrators often customize settings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50CEE9-83E0-4A6A-B608-73A9939AED7A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Firewalls (cont’d.)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packet-filtering firewall criteria</a:t>
            </a:r>
          </a:p>
          <a:p>
            <a:pPr lvl="1" eaLnBrk="1" hangingPunct="1"/>
            <a:r>
              <a:rPr lang="en-US" dirty="0" smtClean="0"/>
              <a:t>Source, destination IP addresses</a:t>
            </a:r>
          </a:p>
          <a:p>
            <a:pPr lvl="1" eaLnBrk="1" hangingPunct="1"/>
            <a:r>
              <a:rPr lang="en-US" dirty="0" smtClean="0"/>
              <a:t>Source, destination ports</a:t>
            </a:r>
          </a:p>
          <a:p>
            <a:pPr lvl="1" eaLnBrk="1" hangingPunct="1"/>
            <a:r>
              <a:rPr lang="en-US" dirty="0" smtClean="0"/>
              <a:t>Flags set in the IP header</a:t>
            </a:r>
          </a:p>
          <a:p>
            <a:pPr lvl="1" eaLnBrk="1" hangingPunct="1"/>
            <a:r>
              <a:rPr lang="en-US" dirty="0" smtClean="0"/>
              <a:t>Transmissions using UDP or ICMP protocols</a:t>
            </a:r>
          </a:p>
          <a:p>
            <a:pPr lvl="1" eaLnBrk="1" hangingPunct="1"/>
            <a:r>
              <a:rPr lang="en-US" dirty="0" smtClean="0"/>
              <a:t>Packet’s status as first packet in new data stream, subsequent packet</a:t>
            </a:r>
          </a:p>
          <a:p>
            <a:pPr lvl="1" eaLnBrk="1" hangingPunct="1"/>
            <a:r>
              <a:rPr lang="en-US" dirty="0" smtClean="0"/>
              <a:t>Packet’s status as inbound to, outbound from private network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2D39F3-108B-43E7-A8AF-8D0EB5EF0EBF}" type="slidenum">
              <a:rPr lang="en-US"/>
              <a:pPr eaLnBrk="1" hangingPunct="1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Firewalls (cont’d.)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Port blocking</a:t>
            </a:r>
          </a:p>
          <a:p>
            <a:pPr lvl="1" eaLnBrk="1" hangingPunct="1"/>
            <a:r>
              <a:rPr lang="en-US" dirty="0" smtClean="0"/>
              <a:t>Prevents connection to and transmission completion through ports</a:t>
            </a:r>
          </a:p>
          <a:p>
            <a:pPr eaLnBrk="1" hangingPunct="1"/>
            <a:r>
              <a:rPr lang="en-US" dirty="0" smtClean="0"/>
              <a:t>Optional firewall functions</a:t>
            </a:r>
          </a:p>
          <a:p>
            <a:pPr lvl="1" eaLnBrk="1" hangingPunct="1"/>
            <a:r>
              <a:rPr lang="en-US" dirty="0" smtClean="0"/>
              <a:t>Encryption</a:t>
            </a:r>
          </a:p>
          <a:p>
            <a:pPr lvl="1" eaLnBrk="1" hangingPunct="1"/>
            <a:r>
              <a:rPr lang="en-US" dirty="0" smtClean="0"/>
              <a:t>User authentication</a:t>
            </a:r>
          </a:p>
          <a:p>
            <a:pPr lvl="1" eaLnBrk="1" hangingPunct="1"/>
            <a:r>
              <a:rPr lang="en-US" dirty="0" smtClean="0"/>
              <a:t>Central management</a:t>
            </a:r>
          </a:p>
          <a:p>
            <a:pPr lvl="1" eaLnBrk="1" hangingPunct="1"/>
            <a:r>
              <a:rPr lang="en-US" dirty="0" smtClean="0"/>
              <a:t>Easy rule establishment</a:t>
            </a:r>
          </a:p>
          <a:p>
            <a:pPr lvl="1" eaLnBrk="1" hangingPunct="1"/>
            <a:r>
              <a:rPr lang="en-US" dirty="0" smtClean="0"/>
              <a:t>Filtering based on data contained in packets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26EFA2-2ABB-4182-977A-425A9CFC0F4B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Firewalls (cont’d.)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Optional firewall </a:t>
            </a:r>
            <a:r>
              <a:rPr lang="en-US" dirty="0" smtClean="0"/>
              <a:t>functions (cont’d.)</a:t>
            </a:r>
          </a:p>
          <a:p>
            <a:pPr lvl="1" eaLnBrk="1" hangingPunct="1"/>
            <a:r>
              <a:rPr lang="en-US" dirty="0" smtClean="0"/>
              <a:t>Logging, auditing capabilities</a:t>
            </a:r>
          </a:p>
          <a:p>
            <a:pPr lvl="1" eaLnBrk="1" hangingPunct="1"/>
            <a:r>
              <a:rPr lang="en-US" dirty="0" smtClean="0"/>
              <a:t>Protect internal LAN’s address identity</a:t>
            </a:r>
          </a:p>
          <a:p>
            <a:pPr lvl="1" eaLnBrk="1" hangingPunct="1"/>
            <a:r>
              <a:rPr lang="en-US" dirty="0" smtClean="0"/>
              <a:t>Monitor data stream from end to end (stateful firewall)</a:t>
            </a:r>
          </a:p>
          <a:p>
            <a:pPr eaLnBrk="1" hangingPunct="1"/>
            <a:r>
              <a:rPr lang="en-US" dirty="0" smtClean="0"/>
              <a:t>Tailoring a firewall</a:t>
            </a:r>
          </a:p>
          <a:p>
            <a:pPr lvl="1" eaLnBrk="1" hangingPunct="1"/>
            <a:r>
              <a:rPr lang="en-US" dirty="0" smtClean="0"/>
              <a:t>Consider type of traffic to filter</a:t>
            </a:r>
          </a:p>
          <a:p>
            <a:pPr lvl="1" eaLnBrk="1" hangingPunct="1"/>
            <a:r>
              <a:rPr lang="en-US" dirty="0" smtClean="0"/>
              <a:t>Consider exceptions to rules</a:t>
            </a:r>
          </a:p>
          <a:p>
            <a:pPr eaLnBrk="1" hangingPunct="1"/>
            <a:r>
              <a:rPr lang="en-US" dirty="0" smtClean="0"/>
              <a:t>Packet-filtering firewalls</a:t>
            </a:r>
          </a:p>
          <a:p>
            <a:pPr lvl="1" eaLnBrk="1" hangingPunct="1"/>
            <a:r>
              <a:rPr lang="en-US" dirty="0" smtClean="0"/>
              <a:t>Cannot distinguish user trying to breach firewall from authorized user 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343B6F-F165-4E8C-8168-F7AF1384FEDC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 Servers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 service</a:t>
            </a:r>
          </a:p>
          <a:p>
            <a:pPr lvl="1" eaLnBrk="1" hangingPunct="1"/>
            <a:r>
              <a:rPr lang="en-US" dirty="0" smtClean="0"/>
              <a:t>Network host software application </a:t>
            </a:r>
          </a:p>
          <a:p>
            <a:pPr lvl="2" eaLnBrk="1" hangingPunct="1"/>
            <a:r>
              <a:rPr lang="en-US" dirty="0" smtClean="0"/>
              <a:t>Intermediary between </a:t>
            </a:r>
            <a:r>
              <a:rPr lang="en-US" dirty="0" smtClean="0"/>
              <a:t>external and </a:t>
            </a:r>
            <a:r>
              <a:rPr lang="en-US" dirty="0" smtClean="0"/>
              <a:t>internal networks</a:t>
            </a:r>
          </a:p>
          <a:p>
            <a:pPr lvl="2" eaLnBrk="1" hangingPunct="1"/>
            <a:r>
              <a:rPr lang="en-US" dirty="0" smtClean="0"/>
              <a:t>Screens all incoming and outgoing traffic</a:t>
            </a:r>
          </a:p>
          <a:p>
            <a:pPr eaLnBrk="1" hangingPunct="1"/>
            <a:r>
              <a:rPr lang="en-US" dirty="0" smtClean="0"/>
              <a:t>Proxy server</a:t>
            </a:r>
          </a:p>
          <a:p>
            <a:pPr lvl="1" eaLnBrk="1" hangingPunct="1"/>
            <a:r>
              <a:rPr lang="en-US" dirty="0" smtClean="0"/>
              <a:t>Network host running proxy service</a:t>
            </a:r>
          </a:p>
          <a:p>
            <a:pPr lvl="1" eaLnBrk="1" hangingPunct="1"/>
            <a:r>
              <a:rPr lang="en-US" dirty="0" smtClean="0"/>
              <a:t>Also called application layer gateway, application gateway, proxy</a:t>
            </a:r>
          </a:p>
          <a:p>
            <a:pPr lvl="1" eaLnBrk="1" hangingPunct="1"/>
            <a:r>
              <a:rPr lang="en-US" dirty="0" smtClean="0"/>
              <a:t>Manages security at Application layer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864983-33B5-4856-B42B-919179F48102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 Servers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Fundamental function</a:t>
            </a:r>
          </a:p>
          <a:p>
            <a:pPr lvl="1" eaLnBrk="1" hangingPunct="1"/>
            <a:r>
              <a:rPr lang="en-US" dirty="0" smtClean="0"/>
              <a:t>Prevent outside world from discovering internal network addresses</a:t>
            </a:r>
          </a:p>
          <a:p>
            <a:pPr eaLnBrk="1" hangingPunct="1"/>
            <a:r>
              <a:rPr lang="en-US" dirty="0" smtClean="0"/>
              <a:t>Improves performance for external users</a:t>
            </a:r>
          </a:p>
          <a:p>
            <a:pPr lvl="1" eaLnBrk="1" hangingPunct="1"/>
            <a:r>
              <a:rPr lang="en-US" dirty="0" smtClean="0"/>
              <a:t>File caching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9112FB-E6F3-44EB-A78F-F76E7DAA0528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Assessment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Examine network’s security risks</a:t>
            </a:r>
          </a:p>
          <a:p>
            <a:pPr lvl="1" eaLnBrk="1" hangingPunct="1"/>
            <a:r>
              <a:rPr lang="en-US" dirty="0" smtClean="0"/>
              <a:t>Consider effects</a:t>
            </a:r>
          </a:p>
          <a:p>
            <a:pPr eaLnBrk="1" hangingPunct="1"/>
            <a:r>
              <a:rPr lang="en-US" dirty="0" smtClean="0"/>
              <a:t>Different organization types</a:t>
            </a:r>
          </a:p>
          <a:p>
            <a:pPr lvl="1" eaLnBrk="1" hangingPunct="1"/>
            <a:r>
              <a:rPr lang="en-US" dirty="0" smtClean="0"/>
              <a:t>Different network security risk levels</a:t>
            </a:r>
          </a:p>
          <a:p>
            <a:pPr eaLnBrk="1" hangingPunct="1"/>
            <a:r>
              <a:rPr lang="en-US" dirty="0" smtClean="0"/>
              <a:t>Posture assessment</a:t>
            </a:r>
          </a:p>
          <a:p>
            <a:pPr lvl="1" eaLnBrk="1" hangingPunct="1"/>
            <a:r>
              <a:rPr lang="en-US" dirty="0" smtClean="0"/>
              <a:t>Thorough network examination </a:t>
            </a:r>
          </a:p>
          <a:p>
            <a:pPr lvl="1" eaLnBrk="1" hangingPunct="1"/>
            <a:r>
              <a:rPr lang="en-US" dirty="0" smtClean="0"/>
              <a:t>Determine possible compromise points</a:t>
            </a:r>
          </a:p>
          <a:p>
            <a:pPr lvl="1" eaLnBrk="1" hangingPunct="1"/>
            <a:r>
              <a:rPr lang="en-US" dirty="0" smtClean="0"/>
              <a:t>Performed in-house by IT staff</a:t>
            </a:r>
          </a:p>
          <a:p>
            <a:pPr lvl="1" eaLnBrk="1" hangingPunct="1"/>
            <a:r>
              <a:rPr lang="en-US" dirty="0" smtClean="0"/>
              <a:t>Performed by third party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E231B1-3BF3-4D7F-86EE-078FBE5BFA81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6710" y="4478140"/>
            <a:ext cx="4063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11-5 A proxy server used on a WAN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6710" y="480502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29849" cy="263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during posture assessment</a:t>
            </a:r>
          </a:p>
          <a:p>
            <a:pPr lvl="1"/>
            <a:r>
              <a:rPr lang="en-US" dirty="0" smtClean="0"/>
              <a:t>Duplicate hacker methods</a:t>
            </a:r>
          </a:p>
          <a:p>
            <a:r>
              <a:rPr lang="en-US" dirty="0" smtClean="0"/>
              <a:t>NMAP (Network Mapper)</a:t>
            </a:r>
          </a:p>
          <a:p>
            <a:pPr lvl="1"/>
            <a:r>
              <a:rPr lang="en-US" dirty="0" smtClean="0"/>
              <a:t>Designed to scan large networks</a:t>
            </a:r>
          </a:p>
          <a:p>
            <a:pPr lvl="1"/>
            <a:r>
              <a:rPr lang="en-US" dirty="0" smtClean="0"/>
              <a:t>Provides information about network and hosts</a:t>
            </a:r>
          </a:p>
          <a:p>
            <a:pPr lvl="1"/>
            <a:r>
              <a:rPr lang="en-US" dirty="0" smtClean="0"/>
              <a:t>Free to download</a:t>
            </a:r>
          </a:p>
          <a:p>
            <a:r>
              <a:rPr lang="en-US" dirty="0" smtClean="0"/>
              <a:t>Nessus</a:t>
            </a:r>
          </a:p>
          <a:p>
            <a:pPr lvl="1"/>
            <a:r>
              <a:rPr lang="en-US" dirty="0" smtClean="0"/>
              <a:t>Performs more sophisticated scans than NMAP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Honeypot</a:t>
            </a:r>
          </a:p>
          <a:p>
            <a:pPr lvl="1"/>
            <a:r>
              <a:rPr lang="en-US" dirty="0" smtClean="0"/>
              <a:t>Decoy system that is purposefully vulnerable</a:t>
            </a:r>
          </a:p>
          <a:p>
            <a:pPr lvl="1"/>
            <a:r>
              <a:rPr lang="en-US" dirty="0" smtClean="0"/>
              <a:t>Designed to fool hackers and gain information about their behavior</a:t>
            </a:r>
          </a:p>
          <a:p>
            <a:r>
              <a:rPr lang="en-US" dirty="0" smtClean="0"/>
              <a:t>Honeynet</a:t>
            </a:r>
          </a:p>
          <a:p>
            <a:pPr lvl="1"/>
            <a:r>
              <a:rPr lang="en-US" dirty="0" smtClean="0"/>
              <a:t>Network of honeypots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NOS (Network Operating System) Security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Restrict user authorization</a:t>
            </a:r>
          </a:p>
          <a:p>
            <a:pPr lvl="1" eaLnBrk="1" hangingPunct="1"/>
            <a:r>
              <a:rPr lang="en-US" dirty="0" smtClean="0"/>
              <a:t>Access to server files and directories</a:t>
            </a:r>
          </a:p>
          <a:p>
            <a:pPr lvl="1" eaLnBrk="1" hangingPunct="1"/>
            <a:r>
              <a:rPr lang="en-US" dirty="0" smtClean="0"/>
              <a:t>Public rights </a:t>
            </a:r>
          </a:p>
          <a:p>
            <a:pPr lvl="2" eaLnBrk="1" hangingPunct="1"/>
            <a:r>
              <a:rPr lang="en-US" dirty="0" smtClean="0"/>
              <a:t>Conferred to all users</a:t>
            </a:r>
          </a:p>
          <a:p>
            <a:pPr lvl="2" eaLnBrk="1" hangingPunct="1"/>
            <a:r>
              <a:rPr lang="en-US" dirty="0" smtClean="0"/>
              <a:t>Very limited</a:t>
            </a:r>
          </a:p>
          <a:p>
            <a:pPr lvl="1" eaLnBrk="1" hangingPunct="1"/>
            <a:r>
              <a:rPr lang="en-US" dirty="0" smtClean="0"/>
              <a:t>Group users according to security levels</a:t>
            </a:r>
          </a:p>
          <a:p>
            <a:pPr lvl="2" eaLnBrk="1" hangingPunct="1"/>
            <a:r>
              <a:rPr lang="en-US" dirty="0" smtClean="0"/>
              <a:t>Assign additional rights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9E682C-B365-4070-A15E-CA2F0380DE79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Logon Restrictions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restrictions to strengthen security</a:t>
            </a:r>
          </a:p>
          <a:p>
            <a:pPr lvl="1" eaLnBrk="1" hangingPunct="1"/>
            <a:r>
              <a:rPr lang="en-US" dirty="0" smtClean="0"/>
              <a:t>Time of day</a:t>
            </a:r>
          </a:p>
          <a:p>
            <a:pPr lvl="1" eaLnBrk="1" hangingPunct="1"/>
            <a:r>
              <a:rPr lang="en-US" dirty="0" smtClean="0"/>
              <a:t>Total time logged on</a:t>
            </a:r>
          </a:p>
          <a:p>
            <a:pPr lvl="1" eaLnBrk="1" hangingPunct="1"/>
            <a:r>
              <a:rPr lang="en-US" dirty="0" smtClean="0"/>
              <a:t>Source address</a:t>
            </a:r>
          </a:p>
          <a:p>
            <a:pPr lvl="1" eaLnBrk="1" hangingPunct="1"/>
            <a:r>
              <a:rPr lang="en-US" dirty="0" smtClean="0"/>
              <a:t>Unsuccessful logon attempts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2C79C7-F02E-40C4-82ED-37A802A56D49}" type="slidenum">
              <a:rPr lang="en-US"/>
              <a:pPr eaLnBrk="1" hangingPunct="1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Passwords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Choosing secure password</a:t>
            </a:r>
          </a:p>
          <a:p>
            <a:pPr lvl="1" eaLnBrk="1" hangingPunct="1"/>
            <a:r>
              <a:rPr lang="en-US" dirty="0" smtClean="0"/>
              <a:t>Guards against unauthorized access</a:t>
            </a:r>
          </a:p>
          <a:p>
            <a:pPr lvl="1" eaLnBrk="1" hangingPunct="1"/>
            <a:r>
              <a:rPr lang="en-US" dirty="0" smtClean="0"/>
              <a:t>Easy, inexpensive</a:t>
            </a:r>
          </a:p>
          <a:p>
            <a:pPr eaLnBrk="1" hangingPunct="1"/>
            <a:r>
              <a:rPr lang="en-US" dirty="0" smtClean="0"/>
              <a:t>Communicate password guidelines</a:t>
            </a:r>
          </a:p>
          <a:p>
            <a:pPr lvl="1" eaLnBrk="1" hangingPunct="1"/>
            <a:r>
              <a:rPr lang="en-US" dirty="0" smtClean="0"/>
              <a:t>Use security policy</a:t>
            </a:r>
          </a:p>
          <a:p>
            <a:pPr lvl="1" eaLnBrk="1" hangingPunct="1"/>
            <a:r>
              <a:rPr lang="en-US" dirty="0" smtClean="0"/>
              <a:t>Stress importance of company’s financial, personnel data security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091131-919D-4384-B2EF-50125CAC9829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Passwords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Tips</a:t>
            </a:r>
          </a:p>
          <a:p>
            <a:pPr lvl="1" eaLnBrk="1" hangingPunct="1"/>
            <a:r>
              <a:rPr lang="en-US" dirty="0" smtClean="0"/>
              <a:t>Change system default passwords</a:t>
            </a:r>
          </a:p>
          <a:p>
            <a:pPr lvl="1" eaLnBrk="1" hangingPunct="1"/>
            <a:r>
              <a:rPr lang="en-US" dirty="0" smtClean="0"/>
              <a:t>Do not use familiar information or dictionary words</a:t>
            </a:r>
          </a:p>
          <a:p>
            <a:pPr lvl="2" eaLnBrk="1" hangingPunct="1"/>
            <a:r>
              <a:rPr lang="en-US" dirty="0" smtClean="0"/>
              <a:t>Dictionary attack</a:t>
            </a:r>
          </a:p>
          <a:p>
            <a:pPr lvl="1" eaLnBrk="1" hangingPunct="1"/>
            <a:r>
              <a:rPr lang="en-US" dirty="0" smtClean="0"/>
              <a:t>Use long passwords</a:t>
            </a:r>
          </a:p>
          <a:p>
            <a:pPr lvl="2" eaLnBrk="1" hangingPunct="1"/>
            <a:r>
              <a:rPr lang="en-US" dirty="0" smtClean="0"/>
              <a:t>Letters, numbers, special characters</a:t>
            </a:r>
          </a:p>
          <a:p>
            <a:pPr lvl="1" eaLnBrk="1" hangingPunct="1"/>
            <a:r>
              <a:rPr lang="en-US" dirty="0" smtClean="0"/>
              <a:t>Do not write down or share</a:t>
            </a:r>
          </a:p>
          <a:p>
            <a:pPr lvl="1" eaLnBrk="1" hangingPunct="1"/>
            <a:r>
              <a:rPr lang="en-US" dirty="0" smtClean="0"/>
              <a:t>Change frequently</a:t>
            </a:r>
          </a:p>
          <a:p>
            <a:pPr lvl="1" eaLnBrk="1" hangingPunct="1"/>
            <a:r>
              <a:rPr lang="en-US" dirty="0" smtClean="0"/>
              <a:t>Do not reuse</a:t>
            </a:r>
          </a:p>
          <a:p>
            <a:pPr lvl="1" eaLnBrk="1" hangingPunct="1"/>
            <a:r>
              <a:rPr lang="en-US" dirty="0" smtClean="0"/>
              <a:t>Use different passwords for different applications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4533B0-1810-47C4-9855-14DC9642F371}" type="slidenum">
              <a:rPr lang="en-US"/>
              <a:pPr eaLnBrk="1" hangingPunct="1"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Encryption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of algorithm to scramble data</a:t>
            </a:r>
          </a:p>
          <a:p>
            <a:pPr lvl="1" eaLnBrk="1" hangingPunct="1"/>
            <a:r>
              <a:rPr lang="en-US" dirty="0" smtClean="0"/>
              <a:t>Format read by algorithm reversal (decryption)</a:t>
            </a:r>
          </a:p>
          <a:p>
            <a:pPr eaLnBrk="1" hangingPunct="1"/>
            <a:r>
              <a:rPr lang="en-US" dirty="0" smtClean="0"/>
              <a:t>Designed to keep information private</a:t>
            </a:r>
          </a:p>
          <a:p>
            <a:pPr eaLnBrk="1" hangingPunct="1"/>
            <a:r>
              <a:rPr lang="en-US" dirty="0" smtClean="0"/>
              <a:t>Many encryption forms exist</a:t>
            </a:r>
          </a:p>
          <a:p>
            <a:pPr eaLnBrk="1" hangingPunct="1"/>
            <a:r>
              <a:rPr lang="en-US" dirty="0" smtClean="0"/>
              <a:t>Provides assurances</a:t>
            </a:r>
          </a:p>
          <a:p>
            <a:pPr lvl="1" eaLnBrk="1" hangingPunct="1"/>
            <a:r>
              <a:rPr lang="en-US" dirty="0" smtClean="0"/>
              <a:t>Data not modified between being sent and received</a:t>
            </a:r>
          </a:p>
          <a:p>
            <a:pPr lvl="1" eaLnBrk="1" hangingPunct="1"/>
            <a:r>
              <a:rPr lang="en-US" dirty="0" smtClean="0"/>
              <a:t>Data can be viewed only by intended recipient</a:t>
            </a:r>
          </a:p>
          <a:p>
            <a:pPr lvl="1" eaLnBrk="1" hangingPunct="1"/>
            <a:r>
              <a:rPr lang="en-US" dirty="0" smtClean="0"/>
              <a:t>Data was not forged by an intruder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83E641-3A9C-4FEB-9CBE-0403058F1FFB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Random string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Woven into original data’s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Generates unique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Ciphertext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Scrambled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Brute force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Attempt to discover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Trying numerous possible character combinations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6306B7-90CA-4C07-93D8-D483D0BA3C39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5246052"/>
            <a:ext cx="407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11-6 Key encryption and decryption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55655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9" y="641086"/>
            <a:ext cx="7921252" cy="446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5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</a:t>
            </a:r>
          </a:p>
          <a:p>
            <a:pPr lvl="1"/>
            <a:r>
              <a:rPr lang="en-US" dirty="0" smtClean="0"/>
              <a:t>Individual who gains unauthorized access to systems</a:t>
            </a:r>
          </a:p>
          <a:p>
            <a:r>
              <a:rPr lang="en-US" dirty="0" smtClean="0"/>
              <a:t>Vulnerability</a:t>
            </a:r>
          </a:p>
          <a:p>
            <a:pPr lvl="1"/>
            <a:r>
              <a:rPr lang="en-US" dirty="0" smtClean="0"/>
              <a:t>Weakness of a system, process, or architecture</a:t>
            </a:r>
          </a:p>
          <a:p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Means of taking advantage of a vulnerability</a:t>
            </a:r>
          </a:p>
          <a:p>
            <a:r>
              <a:rPr lang="en-US" dirty="0" smtClean="0"/>
              <a:t>Zero-day exploit</a:t>
            </a:r>
          </a:p>
          <a:p>
            <a:pPr lvl="1"/>
            <a:r>
              <a:rPr lang="en-US" dirty="0" smtClean="0"/>
              <a:t>Taking advantage of undiscovered software vulnerability</a:t>
            </a:r>
          </a:p>
          <a:p>
            <a:pPr lvl="1"/>
            <a:r>
              <a:rPr lang="en-US" dirty="0" smtClean="0"/>
              <a:t>Most vulnerabilities are well known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Private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encrypted using single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Known only by sender and 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Symmetric 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key used during both encryption and decryption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 (Data Encryption Standard)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popular private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IBM developed (1970s)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56-bit key: secure at the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Triple 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Weaves 56-bit key three times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BBBB9D-B0CA-44A7-ADDF-56F4582E70B9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51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1891" y="5415329"/>
            <a:ext cx="329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11-7 Private </a:t>
            </a:r>
            <a:r>
              <a:rPr lang="en-US" sz="1600" dirty="0"/>
              <a:t>k</a:t>
            </a:r>
            <a:r>
              <a:rPr lang="en-US" sz="1600" dirty="0" smtClean="0"/>
              <a:t>ey encryption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571946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69" y="445508"/>
            <a:ext cx="5962701" cy="480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2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AES (Advanced Encryption Standard)</a:t>
            </a:r>
          </a:p>
          <a:p>
            <a:pPr lvl="1" eaLnBrk="1" hangingPunct="1"/>
            <a:r>
              <a:rPr lang="en-US" dirty="0" smtClean="0"/>
              <a:t>Weaves 128, 160, 192, 256 bit keys through data multiple times</a:t>
            </a:r>
          </a:p>
          <a:p>
            <a:pPr lvl="1" eaLnBrk="1" hangingPunct="1"/>
            <a:r>
              <a:rPr lang="en-US" dirty="0" smtClean="0"/>
              <a:t>Popular form uses Rijndael algorithm</a:t>
            </a:r>
          </a:p>
          <a:p>
            <a:pPr lvl="2" eaLnBrk="1" hangingPunct="1"/>
            <a:r>
              <a:rPr lang="en-US" dirty="0" smtClean="0"/>
              <a:t>More secure than DES</a:t>
            </a:r>
          </a:p>
          <a:p>
            <a:pPr lvl="2" eaLnBrk="1" hangingPunct="1"/>
            <a:r>
              <a:rPr lang="en-US" dirty="0" smtClean="0"/>
              <a:t>Much faster than Triple DES</a:t>
            </a:r>
          </a:p>
          <a:p>
            <a:pPr lvl="1" eaLnBrk="1" hangingPunct="1"/>
            <a:r>
              <a:rPr lang="en-US" dirty="0" smtClean="0"/>
              <a:t>Replaced DES in high security level situations</a:t>
            </a:r>
          </a:p>
          <a:p>
            <a:pPr eaLnBrk="1" hangingPunct="1"/>
            <a:r>
              <a:rPr lang="en-US" dirty="0" smtClean="0"/>
              <a:t>Private key encryption drawback</a:t>
            </a:r>
          </a:p>
          <a:p>
            <a:pPr lvl="1" eaLnBrk="1" hangingPunct="1"/>
            <a:r>
              <a:rPr lang="en-US" dirty="0" smtClean="0"/>
              <a:t>Sender must somehow share key with recipient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8CB8D3-7120-466E-9CF7-BAE0A9680070}" type="slidenum">
              <a:rPr lang="en-US"/>
              <a:pPr eaLnBrk="1" hangingPunct="1"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Public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encrypted using two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Private key: user knows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 key: anyone may request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Public key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Publicly accessible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Freely provides users’ public keys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 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Combination of public key and private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Asymmetric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two different keys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881FA8-4717-4EF7-A733-BD9D57B782E9}" type="slidenum">
              <a:rPr lang="en-US"/>
              <a:pPr eaLnBrk="1" hangingPunct="1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048000"/>
            <a:ext cx="321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11-8 Public </a:t>
            </a:r>
            <a:r>
              <a:rPr lang="en-US" sz="1600" dirty="0"/>
              <a:t>k</a:t>
            </a:r>
            <a:r>
              <a:rPr lang="en-US" sz="1600" dirty="0" smtClean="0"/>
              <a:t>ey encryption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2689" y="3408604"/>
            <a:ext cx="262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4904"/>
            <a:ext cx="427884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Diffie-Hellman (1975)</a:t>
            </a:r>
          </a:p>
          <a:p>
            <a:pPr lvl="1" eaLnBrk="1" hangingPunct="1"/>
            <a:r>
              <a:rPr lang="en-US" dirty="0" smtClean="0"/>
              <a:t>First public key algorithm</a:t>
            </a:r>
          </a:p>
          <a:p>
            <a:pPr eaLnBrk="1" hangingPunct="1"/>
            <a:r>
              <a:rPr lang="en-US" dirty="0" smtClean="0"/>
              <a:t>RSA</a:t>
            </a:r>
          </a:p>
          <a:p>
            <a:pPr lvl="1" eaLnBrk="1" hangingPunct="1"/>
            <a:r>
              <a:rPr lang="en-US" dirty="0" smtClean="0"/>
              <a:t>Most popular</a:t>
            </a:r>
          </a:p>
          <a:p>
            <a:pPr lvl="1" eaLnBrk="1" hangingPunct="1"/>
            <a:r>
              <a:rPr lang="en-US" dirty="0" smtClean="0"/>
              <a:t>Key creation</a:t>
            </a:r>
          </a:p>
          <a:p>
            <a:pPr lvl="2" eaLnBrk="1" hangingPunct="1"/>
            <a:r>
              <a:rPr lang="en-US" dirty="0" smtClean="0"/>
              <a:t>Choose two large prime numbers, multiplying together</a:t>
            </a:r>
          </a:p>
          <a:p>
            <a:pPr lvl="1" eaLnBrk="1" hangingPunct="1"/>
            <a:r>
              <a:rPr lang="en-US" dirty="0" smtClean="0"/>
              <a:t>May be used in conjunction with RC4</a:t>
            </a:r>
          </a:p>
          <a:p>
            <a:pPr lvl="2" eaLnBrk="1" hangingPunct="1"/>
            <a:r>
              <a:rPr lang="en-US" dirty="0" smtClean="0"/>
              <a:t>Weaves key with data multiple times, as computer issues data stream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A90E49-CD8B-49BB-9590-3EFA4D94A291}" type="slidenum">
              <a:rPr lang="en-US"/>
              <a:pPr eaLnBrk="1" hangingPunct="1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RC4</a:t>
            </a:r>
          </a:p>
          <a:p>
            <a:pPr lvl="1" eaLnBrk="1" hangingPunct="1"/>
            <a:r>
              <a:rPr lang="en-US" dirty="0" smtClean="0"/>
              <a:t>Key up to 2048 bits long</a:t>
            </a:r>
          </a:p>
          <a:p>
            <a:pPr lvl="1" eaLnBrk="1" hangingPunct="1"/>
            <a:r>
              <a:rPr lang="en-US" dirty="0" smtClean="0"/>
              <a:t>Highly </a:t>
            </a:r>
            <a:r>
              <a:rPr lang="en-US" dirty="0" smtClean="0"/>
              <a:t>secure and </a:t>
            </a:r>
            <a:r>
              <a:rPr lang="en-US" dirty="0" smtClean="0"/>
              <a:t>fast</a:t>
            </a:r>
          </a:p>
          <a:p>
            <a:pPr eaLnBrk="1" hangingPunct="1"/>
            <a:r>
              <a:rPr lang="en-US" dirty="0" smtClean="0"/>
              <a:t>Digital certificate</a:t>
            </a:r>
          </a:p>
          <a:p>
            <a:pPr lvl="1" eaLnBrk="1" hangingPunct="1"/>
            <a:r>
              <a:rPr lang="en-US" dirty="0" smtClean="0"/>
              <a:t>Password-protected, encrypted file</a:t>
            </a:r>
          </a:p>
          <a:p>
            <a:pPr lvl="1" eaLnBrk="1" hangingPunct="1"/>
            <a:r>
              <a:rPr lang="en-US" dirty="0" smtClean="0"/>
              <a:t>Holds identification information</a:t>
            </a:r>
          </a:p>
          <a:p>
            <a:pPr lvl="1" eaLnBrk="1" hangingPunct="1"/>
            <a:r>
              <a:rPr lang="en-US" dirty="0" smtClean="0"/>
              <a:t>Includes public key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9CA2B5-DF71-46EF-8633-DA81D3B72F88}" type="slidenum">
              <a:rPr lang="en-US"/>
              <a:pPr eaLnBrk="1" hangingPunct="1"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Encryption (cont’d.)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 (certificate authority)</a:t>
            </a:r>
          </a:p>
          <a:p>
            <a:pPr lvl="1" eaLnBrk="1" hangingPunct="1"/>
            <a:r>
              <a:rPr lang="en-US" dirty="0" smtClean="0"/>
              <a:t>Issues, maintains digital certificates</a:t>
            </a:r>
          </a:p>
          <a:p>
            <a:pPr lvl="1" eaLnBrk="1" hangingPunct="1"/>
            <a:r>
              <a:rPr lang="en-US" dirty="0" smtClean="0"/>
              <a:t>Example: Verisign</a:t>
            </a:r>
          </a:p>
          <a:p>
            <a:pPr eaLnBrk="1" hangingPunct="1"/>
            <a:r>
              <a:rPr lang="en-US" dirty="0" smtClean="0"/>
              <a:t>PKI (public key infrastructure)</a:t>
            </a:r>
          </a:p>
          <a:p>
            <a:pPr lvl="1" eaLnBrk="1" hangingPunct="1"/>
            <a:r>
              <a:rPr lang="en-US" dirty="0" smtClean="0"/>
              <a:t>Use of certificate authorities to associate public keys with certain users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C03C9-6B33-4EA5-AE8B-02C36E23700E}" type="slidenum">
              <a:rPr lang="en-US"/>
              <a:pPr eaLnBrk="1" hangingPunct="1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PGP (Pretty Good Privacy)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Secures e-mail transmissions</a:t>
            </a:r>
          </a:p>
          <a:p>
            <a:pPr eaLnBrk="1" hangingPunct="1"/>
            <a:r>
              <a:rPr lang="en-US" dirty="0" smtClean="0"/>
              <a:t>Developed by Phil Zimmerman (1990s)</a:t>
            </a:r>
          </a:p>
          <a:p>
            <a:pPr eaLnBrk="1" hangingPunct="1"/>
            <a:r>
              <a:rPr lang="en-US" dirty="0" smtClean="0"/>
              <a:t>Public key encryption system</a:t>
            </a:r>
          </a:p>
          <a:p>
            <a:pPr lvl="1" eaLnBrk="1" hangingPunct="1"/>
            <a:r>
              <a:rPr lang="en-US" dirty="0" smtClean="0"/>
              <a:t>Verifies e-mail sender authenticity</a:t>
            </a:r>
          </a:p>
          <a:p>
            <a:pPr lvl="1" eaLnBrk="1" hangingPunct="1"/>
            <a:r>
              <a:rPr lang="en-US" dirty="0" smtClean="0"/>
              <a:t>Encrypts e-mail data in transmission</a:t>
            </a:r>
          </a:p>
          <a:p>
            <a:pPr eaLnBrk="1" hangingPunct="1"/>
            <a:r>
              <a:rPr lang="en-US" dirty="0" smtClean="0"/>
              <a:t>Administered at MIT</a:t>
            </a:r>
          </a:p>
          <a:p>
            <a:pPr eaLnBrk="1" hangingPunct="1"/>
            <a:r>
              <a:rPr lang="en-US" dirty="0" smtClean="0"/>
              <a:t>Freely available </a:t>
            </a:r>
          </a:p>
          <a:p>
            <a:pPr lvl="1" eaLnBrk="1" hangingPunct="1"/>
            <a:r>
              <a:rPr lang="en-US" dirty="0" smtClean="0"/>
              <a:t>Open source and proprietary</a:t>
            </a:r>
          </a:p>
          <a:p>
            <a:pPr eaLnBrk="1" hangingPunct="1"/>
            <a:r>
              <a:rPr lang="en-US" dirty="0" smtClean="0"/>
              <a:t>Also used to encrypt storage device data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537D19-4870-4E91-98AB-E971ABEA179C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SSL (Secure Sockets Layer)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Encrypts TCP/IP transmissions</a:t>
            </a:r>
          </a:p>
          <a:p>
            <a:pPr lvl="1" eaLnBrk="1" hangingPunct="1"/>
            <a:r>
              <a:rPr lang="en-US" dirty="0" smtClean="0"/>
              <a:t>Web </a:t>
            </a:r>
            <a:r>
              <a:rPr lang="en-US" dirty="0" smtClean="0"/>
              <a:t>pages and </a:t>
            </a:r>
            <a:r>
              <a:rPr lang="en-US" dirty="0" smtClean="0"/>
              <a:t>Web form data</a:t>
            </a:r>
            <a:r>
              <a:rPr lang="en-US" dirty="0"/>
              <a:t> </a:t>
            </a:r>
            <a:r>
              <a:rPr lang="en-US" dirty="0" smtClean="0"/>
              <a:t>between client and server</a:t>
            </a:r>
          </a:p>
          <a:p>
            <a:pPr lvl="1" eaLnBrk="1" hangingPunct="1"/>
            <a:r>
              <a:rPr lang="en-US" dirty="0" smtClean="0"/>
              <a:t>Uses public key encryption technology</a:t>
            </a:r>
          </a:p>
          <a:p>
            <a:pPr eaLnBrk="1" hangingPunct="1"/>
            <a:r>
              <a:rPr lang="en-US" dirty="0" smtClean="0"/>
              <a:t>Web pages using HTTPS</a:t>
            </a:r>
          </a:p>
          <a:p>
            <a:pPr lvl="1" eaLnBrk="1" hangingPunct="1"/>
            <a:r>
              <a:rPr lang="en-US" dirty="0" smtClean="0"/>
              <a:t>HTTP over Secure Sockets Layer, HTTP Secure</a:t>
            </a:r>
          </a:p>
          <a:p>
            <a:pPr lvl="1" eaLnBrk="1" hangingPunct="1"/>
            <a:r>
              <a:rPr lang="en-US" dirty="0" smtClean="0"/>
              <a:t>Data transferred from server to client (vice versa) using SSL encryption</a:t>
            </a:r>
          </a:p>
          <a:p>
            <a:pPr eaLnBrk="1" hangingPunct="1"/>
            <a:r>
              <a:rPr lang="en-US" dirty="0" smtClean="0"/>
              <a:t>HTTPS uses TCP port 443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DFFCD-5441-484A-8644-251DC28EC6C7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People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Half of all security breaches</a:t>
            </a:r>
          </a:p>
          <a:p>
            <a:pPr lvl="1" eaLnBrk="1" hangingPunct="1"/>
            <a:r>
              <a:rPr lang="en-US" dirty="0" smtClean="0"/>
              <a:t>Human errors, ignorance, omissions</a:t>
            </a:r>
          </a:p>
          <a:p>
            <a:pPr eaLnBrk="1" hangingPunct="1"/>
            <a:r>
              <a:rPr lang="en-US" dirty="0" smtClean="0"/>
              <a:t>Social engineering</a:t>
            </a:r>
          </a:p>
          <a:p>
            <a:pPr lvl="1" eaLnBrk="1" hangingPunct="1"/>
            <a:r>
              <a:rPr lang="en-US" dirty="0" smtClean="0"/>
              <a:t>Strategy to gain password</a:t>
            </a:r>
          </a:p>
          <a:p>
            <a:pPr lvl="1" eaLnBrk="1" hangingPunct="1"/>
            <a:r>
              <a:rPr lang="en-US" dirty="0" smtClean="0"/>
              <a:t>Phishing</a:t>
            </a:r>
          </a:p>
          <a:p>
            <a:pPr lvl="2" eaLnBrk="1" hangingPunct="1"/>
            <a:r>
              <a:rPr lang="en-US" dirty="0" smtClean="0"/>
              <a:t>Glean access, authentication information</a:t>
            </a:r>
          </a:p>
          <a:p>
            <a:pPr lvl="2" eaLnBrk="1" hangingPunct="1"/>
            <a:r>
              <a:rPr lang="en-US" dirty="0" smtClean="0"/>
              <a:t>Pose as someone needing information</a:t>
            </a:r>
          </a:p>
          <a:p>
            <a:pPr eaLnBrk="1" hangingPunct="1"/>
            <a:r>
              <a:rPr lang="en-US" dirty="0" smtClean="0"/>
              <a:t>Many risks associated with people exist</a:t>
            </a:r>
          </a:p>
          <a:p>
            <a:pPr eaLnBrk="1" hangingPunct="1"/>
            <a:r>
              <a:rPr lang="en-US" dirty="0" smtClean="0"/>
              <a:t>Easiest way to circumvent network security</a:t>
            </a:r>
          </a:p>
          <a:p>
            <a:pPr lvl="1" eaLnBrk="1" hangingPunct="1"/>
            <a:r>
              <a:rPr lang="en-US" dirty="0" smtClean="0"/>
              <a:t>Take advantage of human error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15C996-80B2-4B63-B422-95C4152B420E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SSL (cont’d.)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SSL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Association between client and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Defined by agreement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Specific set of encryption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Created by SSL handshake 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Handshake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client and server to authenticate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Netscape originally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IETF attempted to standardize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TLS (Transport Layer Security) protocol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42CA91-7E28-49E5-8F6D-4BB42FBBA28C}" type="slidenum">
              <a:rPr lang="en-US"/>
              <a:pPr eaLnBrk="1" hangingPunct="1"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SSH (Secure Shell)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 of protocols</a:t>
            </a:r>
          </a:p>
          <a:p>
            <a:pPr eaLnBrk="1" hangingPunct="1"/>
            <a:r>
              <a:rPr lang="en-US" dirty="0" smtClean="0"/>
              <a:t>Provides Telnet capabilities with security</a:t>
            </a:r>
          </a:p>
          <a:p>
            <a:pPr eaLnBrk="1" hangingPunct="1"/>
            <a:r>
              <a:rPr lang="en-US" dirty="0" smtClean="0"/>
              <a:t>Guards against security threats</a:t>
            </a:r>
          </a:p>
          <a:p>
            <a:pPr lvl="1" eaLnBrk="1" hangingPunct="1"/>
            <a:r>
              <a:rPr lang="en-US" dirty="0" smtClean="0"/>
              <a:t>Unauthorized host access</a:t>
            </a:r>
          </a:p>
          <a:p>
            <a:pPr lvl="1" eaLnBrk="1" hangingPunct="1"/>
            <a:r>
              <a:rPr lang="en-US" dirty="0" smtClean="0"/>
              <a:t>IP spoofing</a:t>
            </a:r>
          </a:p>
          <a:p>
            <a:pPr lvl="1" eaLnBrk="1" hangingPunct="1"/>
            <a:r>
              <a:rPr lang="en-US" dirty="0" smtClean="0"/>
              <a:t>Interception of data in transit</a:t>
            </a:r>
          </a:p>
          <a:p>
            <a:pPr lvl="1" eaLnBrk="1" hangingPunct="1"/>
            <a:r>
              <a:rPr lang="en-US" dirty="0" smtClean="0"/>
              <a:t>DNS spoofing</a:t>
            </a:r>
          </a:p>
          <a:p>
            <a:pPr eaLnBrk="1" hangingPunct="1"/>
            <a:r>
              <a:rPr lang="en-US" dirty="0" smtClean="0"/>
              <a:t>Encryption algorithm (depends on version)</a:t>
            </a:r>
          </a:p>
          <a:p>
            <a:pPr lvl="1" eaLnBrk="1" hangingPunct="1"/>
            <a:r>
              <a:rPr lang="en-US" dirty="0" smtClean="0"/>
              <a:t>DES, Triple DES, RSA, Kerberos, others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2A48CA-FFBB-422F-A320-DF0CDAC6B934}" type="slidenum">
              <a:rPr lang="en-US"/>
              <a:pPr eaLnBrk="1" hangingPunct="1"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SSH (cont’d.)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Developed by SSH Communications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Version requires license fee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Open source versions available: OpenSSH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connection requires SSH running on both machines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Requires public and private key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Configuration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one of several encryption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 client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Perform port forwarding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1A8E0B-0B3A-4338-AA0C-4FABEB44EAC4}" type="slidenum">
              <a:rPr lang="en-US"/>
              <a:pPr eaLnBrk="1" hangingPunct="1"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SCP (Secure CoPy) and SFTP (Secure File Transfer Protocol)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SCP (Secure CoPy)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Extension to OpenSSH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copying of files from one host to another securely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Replaces insecure file copy protocols (FTP)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Included with UNIX, Linux, and Macintosh OS X operating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Windows operating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Some SSH programs include SCP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 freeware SCP application: WinSCP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7493FF-758D-44A1-BB70-4388422BB2BF}" type="slidenum">
              <a:rPr lang="en-US"/>
              <a:pPr eaLnBrk="1" hangingPunct="1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IPSec (Internet Protocol Security)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Defines encryption, authentication, key management for TCP/IP transmissions</a:t>
            </a:r>
          </a:p>
          <a:p>
            <a:pPr eaLnBrk="1" hangingPunct="1"/>
            <a:r>
              <a:rPr lang="en-US" dirty="0" smtClean="0"/>
              <a:t>Enhancement to IPv4</a:t>
            </a:r>
          </a:p>
          <a:p>
            <a:pPr eaLnBrk="1" hangingPunct="1"/>
            <a:r>
              <a:rPr lang="en-US" dirty="0" smtClean="0"/>
              <a:t>Native IPv6 standard</a:t>
            </a:r>
          </a:p>
          <a:p>
            <a:pPr eaLnBrk="1" hangingPunct="1"/>
            <a:r>
              <a:rPr lang="en-US" dirty="0" smtClean="0"/>
              <a:t>Difference from other methods</a:t>
            </a:r>
          </a:p>
          <a:p>
            <a:pPr lvl="1" eaLnBrk="1" hangingPunct="1"/>
            <a:r>
              <a:rPr lang="en-US" dirty="0" smtClean="0"/>
              <a:t>Encrypts data</a:t>
            </a:r>
          </a:p>
          <a:p>
            <a:pPr lvl="2" eaLnBrk="1" hangingPunct="1"/>
            <a:r>
              <a:rPr lang="en-US" dirty="0"/>
              <a:t>A</a:t>
            </a:r>
            <a:r>
              <a:rPr lang="en-US" dirty="0" smtClean="0"/>
              <a:t>dds security information to all IP packet headers</a:t>
            </a:r>
          </a:p>
          <a:p>
            <a:pPr lvl="1" eaLnBrk="1" hangingPunct="1"/>
            <a:r>
              <a:rPr lang="en-US" dirty="0" smtClean="0"/>
              <a:t>Transforms data packets</a:t>
            </a:r>
          </a:p>
          <a:p>
            <a:pPr lvl="1" eaLnBrk="1" hangingPunct="1"/>
            <a:r>
              <a:rPr lang="en-US" dirty="0" smtClean="0"/>
              <a:t>Operates at Network layer (Layer 3)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CC6573-7234-4499-92AE-BBD91D569A7A}" type="slidenum">
              <a:rPr lang="en-US"/>
              <a:pPr eaLnBrk="1" hangingPunct="1"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IPSec (cont’d.)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Two phase 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Key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Two nodes agree on common parameters for key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IKE (Internet Key Exchange)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AH (authentication header)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ESP (Encapsulating Security Payload)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Used with any TCP/IP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commonly runs on routers, connectivity devices in VPN context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2D2FB9-E164-4F06-84A5-BA9BE3B66434}" type="slidenum">
              <a:rPr lang="en-US"/>
              <a:pPr eaLnBrk="1" hangingPunct="1"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IPSec (cont’d.)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VPN concentrator</a:t>
            </a:r>
          </a:p>
          <a:p>
            <a:pPr lvl="1" eaLnBrk="1" hangingPunct="1"/>
            <a:r>
              <a:rPr lang="en-US" dirty="0" smtClean="0"/>
              <a:t>Specialized device </a:t>
            </a:r>
          </a:p>
          <a:p>
            <a:pPr lvl="1" eaLnBrk="1" hangingPunct="1"/>
            <a:r>
              <a:rPr lang="en-US" dirty="0" smtClean="0"/>
              <a:t>Positioned at private network edge </a:t>
            </a:r>
          </a:p>
          <a:p>
            <a:pPr lvl="1" eaLnBrk="1" hangingPunct="1"/>
            <a:r>
              <a:rPr lang="en-US" dirty="0" smtClean="0"/>
              <a:t>Establishes VPN connections</a:t>
            </a:r>
          </a:p>
          <a:p>
            <a:pPr lvl="1" eaLnBrk="1" hangingPunct="1"/>
            <a:r>
              <a:rPr lang="en-US" dirty="0" smtClean="0"/>
              <a:t>Authenticates VPN clients</a:t>
            </a:r>
          </a:p>
          <a:p>
            <a:pPr lvl="1" eaLnBrk="1" hangingPunct="1"/>
            <a:r>
              <a:rPr lang="en-US" dirty="0" smtClean="0"/>
              <a:t>Establish tunnels for VPN connections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8DBE70-4BEB-4823-AB1D-A49F0197B199}" type="slidenum">
              <a:rPr lang="en-US"/>
              <a:pPr eaLnBrk="1" hangingPunct="1"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67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5293" y="5006735"/>
            <a:ext cx="5305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11-9 Placement of a VPN concentrator on a WAN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06582" y="5345289"/>
            <a:ext cx="430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43900" cy="32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Authentication Protocols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Authentication</a:t>
            </a:r>
          </a:p>
          <a:p>
            <a:pPr lvl="1" eaLnBrk="1" hangingPunct="1"/>
            <a:r>
              <a:rPr lang="en-US" dirty="0" smtClean="0"/>
              <a:t>Process of verifying user’s credentials</a:t>
            </a:r>
          </a:p>
          <a:p>
            <a:pPr lvl="2" eaLnBrk="1" hangingPunct="1"/>
            <a:r>
              <a:rPr lang="en-US" dirty="0" smtClean="0"/>
              <a:t>Grant user access to secured resources</a:t>
            </a:r>
          </a:p>
          <a:p>
            <a:pPr eaLnBrk="1" hangingPunct="1"/>
            <a:r>
              <a:rPr lang="en-US" dirty="0" smtClean="0"/>
              <a:t>Authentication protocols</a:t>
            </a:r>
          </a:p>
          <a:p>
            <a:pPr lvl="1" eaLnBrk="1" hangingPunct="1"/>
            <a:r>
              <a:rPr lang="en-US" dirty="0" smtClean="0"/>
              <a:t>Rules computers follow to accomplish authentication</a:t>
            </a:r>
          </a:p>
          <a:p>
            <a:pPr eaLnBrk="1" hangingPunct="1"/>
            <a:r>
              <a:rPr lang="en-US" dirty="0" smtClean="0"/>
              <a:t>Several authentication protocol types</a:t>
            </a:r>
          </a:p>
          <a:p>
            <a:pPr lvl="1" eaLnBrk="1" hangingPunct="1"/>
            <a:r>
              <a:rPr lang="en-US" dirty="0" smtClean="0"/>
              <a:t>Vary by encryption scheme:</a:t>
            </a:r>
          </a:p>
          <a:p>
            <a:pPr lvl="2" eaLnBrk="1" hangingPunct="1"/>
            <a:r>
              <a:rPr lang="en-US" dirty="0" smtClean="0"/>
              <a:t>And steps taken to verify credentials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B03FC8-EAAE-4E05-88BC-59D9781BDE82}" type="slidenum">
              <a:rPr lang="en-US"/>
              <a:pPr eaLnBrk="1" hangingPunct="1"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service</a:t>
            </a:r>
          </a:p>
          <a:p>
            <a:pPr lvl="1"/>
            <a:r>
              <a:rPr lang="en-US" dirty="0" smtClean="0"/>
              <a:t>Often used to manage resource access</a:t>
            </a:r>
          </a:p>
          <a:p>
            <a:r>
              <a:rPr lang="en-US" dirty="0" smtClean="0"/>
              <a:t>AAA (authentication, authorization, and accounting)</a:t>
            </a:r>
          </a:p>
          <a:p>
            <a:pPr lvl="1"/>
            <a:r>
              <a:rPr lang="en-US" dirty="0" smtClean="0"/>
              <a:t>Category of protocols that provide service</a:t>
            </a:r>
          </a:p>
          <a:p>
            <a:pPr lvl="1"/>
            <a:r>
              <a:rPr lang="en-US" dirty="0" smtClean="0"/>
              <a:t>Establish client’s identity</a:t>
            </a:r>
          </a:p>
          <a:p>
            <a:pPr lvl="1"/>
            <a:r>
              <a:rPr lang="en-US" dirty="0" smtClean="0"/>
              <a:t>Examine credentials and allow or deny access</a:t>
            </a:r>
          </a:p>
          <a:p>
            <a:pPr lvl="1"/>
            <a:r>
              <a:rPr lang="en-US" dirty="0" smtClean="0"/>
              <a:t>Track client’s system or network usage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8F89BC-E246-4085-BB96-95A7E06F4BF2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Transmission and Hardware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Physical, Data Link, and Network layer security risks</a:t>
            </a:r>
          </a:p>
          <a:p>
            <a:pPr lvl="1" eaLnBrk="1" hangingPunct="1"/>
            <a:r>
              <a:rPr lang="en-US" dirty="0" smtClean="0"/>
              <a:t>Require more technical sophistication</a:t>
            </a:r>
          </a:p>
          <a:p>
            <a:pPr eaLnBrk="1" hangingPunct="1"/>
            <a:r>
              <a:rPr lang="en-US" dirty="0" smtClean="0"/>
              <a:t>Risks inherent in network hardware and design</a:t>
            </a:r>
          </a:p>
          <a:p>
            <a:pPr lvl="1" eaLnBrk="1" hangingPunct="1"/>
            <a:r>
              <a:rPr lang="en-US" dirty="0" smtClean="0"/>
              <a:t>Transmission interception</a:t>
            </a:r>
          </a:p>
          <a:p>
            <a:pPr lvl="2" eaLnBrk="1" hangingPunct="1"/>
            <a:r>
              <a:rPr lang="en-US" dirty="0" smtClean="0"/>
              <a:t>Man-in-the-middle attack</a:t>
            </a:r>
          </a:p>
          <a:p>
            <a:pPr lvl="1" eaLnBrk="1" hangingPunct="1"/>
            <a:r>
              <a:rPr lang="en-US" dirty="0" smtClean="0"/>
              <a:t>Eavesdropping</a:t>
            </a:r>
          </a:p>
          <a:p>
            <a:pPr lvl="2" eaLnBrk="1" hangingPunct="1"/>
            <a:r>
              <a:rPr lang="en-US" dirty="0" smtClean="0"/>
              <a:t>Networks connecting to Internet via leased public lines</a:t>
            </a:r>
          </a:p>
          <a:p>
            <a:pPr lvl="1" eaLnBrk="1" hangingPunct="1"/>
            <a:r>
              <a:rPr lang="en-US" dirty="0" smtClean="0"/>
              <a:t>Sniffing</a:t>
            </a:r>
          </a:p>
          <a:p>
            <a:pPr lvl="2" eaLnBrk="1" hangingPunct="1"/>
            <a:r>
              <a:rPr lang="en-US" dirty="0" smtClean="0"/>
              <a:t>Repeating devices broadcast traffic over entire segment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54E177-67D2-4257-9DA6-329ECE1D789C}" type="slidenum">
              <a:rPr lang="en-US"/>
              <a:pPr eaLnBrk="1" hangingPunct="1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RADIUS and TACACS+ (cont’d.)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RADIUS (Remote Authentication Dial-In User Service)</a:t>
            </a:r>
          </a:p>
          <a:p>
            <a:pPr lvl="1" eaLnBrk="1" hangingPunct="1"/>
            <a:r>
              <a:rPr lang="en-US" dirty="0" smtClean="0"/>
              <a:t>Defined by the IETF</a:t>
            </a:r>
          </a:p>
          <a:p>
            <a:pPr lvl="1" eaLnBrk="1" hangingPunct="1"/>
            <a:r>
              <a:rPr lang="en-US" dirty="0" smtClean="0"/>
              <a:t>Runs over UDP</a:t>
            </a:r>
          </a:p>
          <a:p>
            <a:pPr lvl="1" eaLnBrk="1" hangingPunct="1"/>
            <a:r>
              <a:rPr lang="en-US" dirty="0" smtClean="0"/>
              <a:t>Can operate as application on remote access server</a:t>
            </a:r>
          </a:p>
          <a:p>
            <a:pPr lvl="2" eaLnBrk="1" hangingPunct="1"/>
            <a:r>
              <a:rPr lang="en-US" dirty="0" smtClean="0"/>
              <a:t>Or on dedicated RADIUS server</a:t>
            </a:r>
          </a:p>
          <a:p>
            <a:pPr lvl="1" eaLnBrk="1" hangingPunct="1"/>
            <a:r>
              <a:rPr lang="en-US" dirty="0" smtClean="0"/>
              <a:t>Highly scalable</a:t>
            </a:r>
          </a:p>
          <a:p>
            <a:pPr lvl="1" eaLnBrk="1" hangingPunct="1"/>
            <a:r>
              <a:rPr lang="en-US" dirty="0" smtClean="0"/>
              <a:t>May be used to authenticate wireless connections</a:t>
            </a:r>
          </a:p>
          <a:p>
            <a:pPr lvl="1" eaLnBrk="1" hangingPunct="1"/>
            <a:r>
              <a:rPr lang="en-US" dirty="0" smtClean="0"/>
              <a:t>Can work in conjunction with other network servers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63A9D5-D940-4308-939D-7E1A5059D440}" type="slidenum">
              <a:rPr lang="en-US"/>
              <a:pPr eaLnBrk="1" hangingPunct="1"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71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1052" y="5294714"/>
            <a:ext cx="419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11-10 A RADIUS server on a network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53874" y="5613668"/>
            <a:ext cx="430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6" y="990600"/>
            <a:ext cx="7384963" cy="410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7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RADIUS and TACACS+ (cont’d.)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TACACS+ </a:t>
            </a:r>
            <a:r>
              <a:rPr lang="en-US" dirty="0"/>
              <a:t>(Terminal Access Controller Access Control </a:t>
            </a:r>
            <a:r>
              <a:rPr lang="en-US" dirty="0" smtClean="0"/>
              <a:t>System Plus)</a:t>
            </a:r>
            <a:endParaRPr lang="en-US" dirty="0"/>
          </a:p>
          <a:p>
            <a:pPr lvl="1" eaLnBrk="1" hangingPunct="1"/>
            <a:r>
              <a:rPr lang="en-US" dirty="0" smtClean="0"/>
              <a:t>Separate access, authentication, and auditing capabilities</a:t>
            </a:r>
          </a:p>
          <a:p>
            <a:pPr lvl="1" eaLnBrk="1" hangingPunct="1"/>
            <a:r>
              <a:rPr lang="en-US" dirty="0" smtClean="0"/>
              <a:t>Differences from RADIUS</a:t>
            </a:r>
          </a:p>
          <a:p>
            <a:pPr lvl="2" eaLnBrk="1" hangingPunct="1"/>
            <a:r>
              <a:rPr lang="en-US" dirty="0" smtClean="0"/>
              <a:t>Relies on TCP at the Network layer</a:t>
            </a:r>
          </a:p>
          <a:p>
            <a:pPr lvl="1" eaLnBrk="1" hangingPunct="1"/>
            <a:r>
              <a:rPr lang="en-US" dirty="0" smtClean="0"/>
              <a:t>Proprietary protocol developed by Cisco Systems, Inc.</a:t>
            </a:r>
          </a:p>
          <a:p>
            <a:pPr lvl="1" eaLnBrk="1" hangingPunct="1"/>
            <a:r>
              <a:rPr lang="en-US" dirty="0" smtClean="0"/>
              <a:t>Typically installed on a router</a:t>
            </a:r>
            <a:endParaRPr lang="en-US" dirty="0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63A9D5-D940-4308-939D-7E1A5059D440}" type="slidenum">
              <a:rPr lang="en-US"/>
              <a:pPr eaLnBrk="1" hangingPunct="1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PAP (Password Authentication Protocol)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PPP does not secure connections</a:t>
            </a:r>
          </a:p>
          <a:p>
            <a:pPr lvl="1" eaLnBrk="1" hangingPunct="1"/>
            <a:r>
              <a:rPr lang="en-US" dirty="0" smtClean="0"/>
              <a:t>Requires authentication protocols</a:t>
            </a:r>
          </a:p>
          <a:p>
            <a:pPr eaLnBrk="1" hangingPunct="1"/>
            <a:r>
              <a:rPr lang="en-US" dirty="0" smtClean="0"/>
              <a:t>PAP authentication protocol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lvl="1" eaLnBrk="1" hangingPunct="1"/>
            <a:r>
              <a:rPr lang="en-US" dirty="0" smtClean="0"/>
              <a:t>Uses two-step authentication process </a:t>
            </a:r>
          </a:p>
          <a:p>
            <a:pPr lvl="1" eaLnBrk="1" hangingPunct="1"/>
            <a:r>
              <a:rPr lang="en-US" dirty="0" smtClean="0"/>
              <a:t>Simple</a:t>
            </a:r>
          </a:p>
          <a:p>
            <a:pPr lvl="1" eaLnBrk="1" hangingPunct="1"/>
            <a:r>
              <a:rPr lang="en-US" dirty="0" smtClean="0"/>
              <a:t>Not secure</a:t>
            </a:r>
          </a:p>
          <a:p>
            <a:pPr lvl="2" eaLnBrk="1" hangingPunct="1"/>
            <a:r>
              <a:rPr lang="en-US" dirty="0" smtClean="0"/>
              <a:t>Sends client’s credentials in clear text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7DAF5F-FDEA-43CC-BE4A-6E1CA60807DB}" type="slidenum">
              <a:rPr lang="en-US"/>
              <a:pPr eaLnBrk="1" hangingPunct="1"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74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25010" y="5275114"/>
            <a:ext cx="469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11-11 Two step authentication used in PAP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41943" y="5594180"/>
            <a:ext cx="430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905000"/>
            <a:ext cx="83534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 and MS-CHAP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 (Challenge Handshake Authentication Protocol)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lvl="1" eaLnBrk="1" hangingPunct="1"/>
            <a:r>
              <a:rPr lang="en-US" dirty="0" smtClean="0"/>
              <a:t>Encrypts user names, passwords</a:t>
            </a:r>
          </a:p>
          <a:p>
            <a:pPr lvl="1" eaLnBrk="1" hangingPunct="1"/>
            <a:r>
              <a:rPr lang="en-US" dirty="0" smtClean="0"/>
              <a:t>Uses three-way handshake</a:t>
            </a:r>
          </a:p>
          <a:p>
            <a:pPr lvl="2" eaLnBrk="1" hangingPunct="1"/>
            <a:r>
              <a:rPr lang="en-US" dirty="0" smtClean="0"/>
              <a:t>Three steps to complete authentication process</a:t>
            </a:r>
          </a:p>
          <a:p>
            <a:pPr eaLnBrk="1" hangingPunct="1"/>
            <a:r>
              <a:rPr lang="en-US" dirty="0" smtClean="0"/>
              <a:t>Benefit over PAP</a:t>
            </a:r>
          </a:p>
          <a:p>
            <a:pPr lvl="1" eaLnBrk="1" hangingPunct="1"/>
            <a:r>
              <a:rPr lang="en-US" sz="2600" dirty="0" smtClean="0"/>
              <a:t>Password never transmitted alone</a:t>
            </a:r>
          </a:p>
          <a:p>
            <a:pPr lvl="1" eaLnBrk="1" hangingPunct="1"/>
            <a:r>
              <a:rPr lang="en-US" sz="2600" dirty="0" smtClean="0"/>
              <a:t>Password never transmitted in clear text</a:t>
            </a:r>
            <a:endParaRPr lang="en-US" dirty="0" smtClean="0"/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B70CAB-48B7-4C9B-9063-75E7C913FF7F}" type="slidenum">
              <a:rPr lang="en-US"/>
              <a:pPr eaLnBrk="1" hangingPunct="1"/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 and MS-CHAP (cont’d.)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MS-CHAP (Microsoft Challenge Authentication Protocol)</a:t>
            </a:r>
          </a:p>
          <a:p>
            <a:pPr lvl="1" eaLnBrk="1" hangingPunct="1"/>
            <a:r>
              <a:rPr lang="en-US" dirty="0" smtClean="0"/>
              <a:t>Used on Windows-based computers</a:t>
            </a:r>
          </a:p>
          <a:p>
            <a:pPr eaLnBrk="1" hangingPunct="1"/>
            <a:r>
              <a:rPr lang="en-US" dirty="0" smtClean="0"/>
              <a:t>CHAP, MS-CHAP vulnerability</a:t>
            </a:r>
          </a:p>
          <a:p>
            <a:pPr lvl="1" eaLnBrk="1" hangingPunct="1"/>
            <a:r>
              <a:rPr lang="en-US" dirty="0" smtClean="0"/>
              <a:t>Eavesdropping could capture character string encrypted with password, then decrypt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5ECEF-9C83-48D4-8F10-C7BE793AFC14}" type="slidenum">
              <a:rPr lang="en-US"/>
              <a:pPr eaLnBrk="1" hangingPunct="1"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 and MS-CHAP (cont’d.)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MS-CHAPv2 (Microsoft Challenge Authentication Protocol, version 2)</a:t>
            </a:r>
          </a:p>
          <a:p>
            <a:pPr lvl="1" eaLnBrk="1" hangingPunct="1"/>
            <a:r>
              <a:rPr lang="en-US" dirty="0" smtClean="0"/>
              <a:t>Uses stronger encryption</a:t>
            </a:r>
          </a:p>
          <a:p>
            <a:pPr lvl="1" eaLnBrk="1" hangingPunct="1"/>
            <a:r>
              <a:rPr lang="en-US" dirty="0" smtClean="0"/>
              <a:t>Does not use same encryption strings for transmission, reception</a:t>
            </a:r>
          </a:p>
          <a:p>
            <a:pPr lvl="1" eaLnBrk="1" hangingPunct="1"/>
            <a:r>
              <a:rPr lang="en-US" dirty="0" smtClean="0"/>
              <a:t>Requires mutual authentication</a:t>
            </a:r>
          </a:p>
          <a:p>
            <a:pPr lvl="2" eaLnBrk="1" hangingPunct="1"/>
            <a:r>
              <a:rPr lang="en-US" dirty="0" smtClean="0"/>
              <a:t>Both computers verify credentials of the other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F3D514-7ECD-4471-8080-A6C70FDAAE59}" type="slidenum">
              <a:rPr lang="en-US"/>
              <a:pPr eaLnBrk="1" hangingPunct="1"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78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25010" y="5275114"/>
            <a:ext cx="4756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11-12 Three-way handshake used in CHAP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41943" y="5594180"/>
            <a:ext cx="430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0" y="1676400"/>
            <a:ext cx="8086725" cy="301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EAP (Extensible Authentication Protocol)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authentication protocol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eaLnBrk="1" hangingPunct="1"/>
            <a:r>
              <a:rPr lang="en-US" dirty="0" smtClean="0"/>
              <a:t>Works with other </a:t>
            </a:r>
            <a:r>
              <a:rPr lang="en-US" dirty="0" smtClean="0"/>
              <a:t>encryption and </a:t>
            </a:r>
            <a:r>
              <a:rPr lang="en-US" dirty="0" smtClean="0"/>
              <a:t>authentication schemes</a:t>
            </a:r>
          </a:p>
          <a:p>
            <a:pPr lvl="1" eaLnBrk="1" hangingPunct="1"/>
            <a:r>
              <a:rPr lang="en-US" dirty="0" smtClean="0"/>
              <a:t>Verifies client, server credentials</a:t>
            </a:r>
          </a:p>
          <a:p>
            <a:pPr eaLnBrk="1" hangingPunct="1"/>
            <a:r>
              <a:rPr lang="en-US" dirty="0" smtClean="0"/>
              <a:t>Requires authenticator to initiate authentication process</a:t>
            </a:r>
          </a:p>
          <a:p>
            <a:pPr lvl="1" eaLnBrk="1" hangingPunct="1"/>
            <a:r>
              <a:rPr lang="en-US" dirty="0" smtClean="0"/>
              <a:t>Ask connected computer to verify itself</a:t>
            </a:r>
          </a:p>
          <a:p>
            <a:pPr eaLnBrk="1" hangingPunct="1"/>
            <a:r>
              <a:rPr lang="en-US" dirty="0" smtClean="0"/>
              <a:t>EAP’s advantages: flexibility, adaptability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8830E9-7A6A-4E0F-B7CC-C11453376EEB}" type="slidenum">
              <a:rPr lang="en-US"/>
              <a:pPr eaLnBrk="1" hangingPunct="1"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Transmission and Hardware (cont’d.)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inherent in network hardware and design (cont’d.)</a:t>
            </a:r>
          </a:p>
          <a:p>
            <a:pPr lvl="1" eaLnBrk="1" hangingPunct="1"/>
            <a:r>
              <a:rPr lang="en-US" dirty="0" smtClean="0"/>
              <a:t>Port access via port scanner</a:t>
            </a:r>
          </a:p>
          <a:p>
            <a:pPr lvl="2" eaLnBrk="1" hangingPunct="1"/>
            <a:r>
              <a:rPr lang="en-US" dirty="0" smtClean="0"/>
              <a:t>Unused switch, router, server ports not secured</a:t>
            </a:r>
          </a:p>
          <a:p>
            <a:pPr lvl="1" eaLnBrk="1" hangingPunct="1"/>
            <a:r>
              <a:rPr lang="en-US" dirty="0" smtClean="0"/>
              <a:t>Private address availability to outside</a:t>
            </a:r>
          </a:p>
          <a:p>
            <a:pPr lvl="2" eaLnBrk="1" hangingPunct="1"/>
            <a:r>
              <a:rPr lang="en-US" dirty="0" smtClean="0"/>
              <a:t>Routers not properly configured to mask internal subnets</a:t>
            </a:r>
          </a:p>
          <a:p>
            <a:pPr lvl="1" eaLnBrk="1" hangingPunct="1"/>
            <a:r>
              <a:rPr lang="en-US" dirty="0" smtClean="0"/>
              <a:t>Router attack</a:t>
            </a:r>
          </a:p>
          <a:p>
            <a:pPr lvl="2" eaLnBrk="1" hangingPunct="1"/>
            <a:r>
              <a:rPr lang="en-US" dirty="0" smtClean="0"/>
              <a:t>Routers not configured to drop suspicious packets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12793F-CDB0-4837-9F58-A76ED691E7AE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802.1x (EAPoL)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Codified by IEEE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Specifies use of one of many authentication methods plus 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Grant access to and dynamically generate and update authentication keys for transmissions to a particular port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Primarily used with wireless networks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Originally designed for wired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EAPoL (EAP over LAN)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Only defines process for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Commonly used with RADIUS authentication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A3D0E-5788-4657-B12C-265EEB7F59DE}" type="slidenum">
              <a:rPr lang="en-US"/>
              <a:pPr eaLnBrk="1" hangingPunct="1"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99286-CC3D-462C-97D4-8869275C01A2}" type="slidenum">
              <a:rPr lang="en-US"/>
              <a:pPr eaLnBrk="1" hangingPunct="1"/>
              <a:t>81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4936560"/>
            <a:ext cx="4114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11-13 802.1x authentication process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275114"/>
            <a:ext cx="430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3" y="1670913"/>
            <a:ext cx="8401050" cy="246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Kerberos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Cross-platform authentication protocol</a:t>
            </a:r>
          </a:p>
          <a:p>
            <a:pPr eaLnBrk="1" hangingPunct="1"/>
            <a:r>
              <a:rPr lang="en-US" dirty="0" smtClean="0"/>
              <a:t>Uses key encryption</a:t>
            </a:r>
          </a:p>
          <a:p>
            <a:pPr lvl="1" eaLnBrk="1" hangingPunct="1"/>
            <a:r>
              <a:rPr lang="en-US" dirty="0" smtClean="0"/>
              <a:t>Verifies client identity</a:t>
            </a:r>
          </a:p>
          <a:p>
            <a:pPr lvl="1" eaLnBrk="1" hangingPunct="1"/>
            <a:r>
              <a:rPr lang="en-US" dirty="0" smtClean="0"/>
              <a:t>Securely exchanges information after client logs on</a:t>
            </a:r>
          </a:p>
          <a:p>
            <a:pPr eaLnBrk="1" hangingPunct="1"/>
            <a:r>
              <a:rPr lang="en-US" dirty="0" smtClean="0"/>
              <a:t>Private key encryption service</a:t>
            </a:r>
          </a:p>
          <a:p>
            <a:pPr eaLnBrk="1" hangingPunct="1"/>
            <a:r>
              <a:rPr lang="en-US" dirty="0" smtClean="0"/>
              <a:t>Provides significant security advantages over simple NOS authentication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1902CB-8379-4063-98AE-B085676B883A}" type="slidenum">
              <a:rPr lang="en-US"/>
              <a:pPr eaLnBrk="1" hangingPunct="1"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Kerberos (cont’d.)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KDC (Key Distribution Center)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 (authentication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Principal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sign-on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 authentication to access multiple systems or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Two-factor 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token and password</a:t>
            </a:r>
          </a:p>
        </p:txBody>
      </p:sp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C07EE9-D5CC-4A3F-86A6-83D103BE0EEC}" type="slidenum">
              <a:rPr lang="en-US"/>
              <a:pPr eaLnBrk="1" hangingPunct="1"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Network Security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transmissions</a:t>
            </a:r>
          </a:p>
          <a:p>
            <a:pPr lvl="1" eaLnBrk="1" hangingPunct="1"/>
            <a:r>
              <a:rPr lang="en-US" dirty="0" smtClean="0"/>
              <a:t>Susceptible to eavesdropping</a:t>
            </a:r>
          </a:p>
          <a:p>
            <a:pPr eaLnBrk="1" hangingPunct="1"/>
            <a:r>
              <a:rPr lang="en-US" dirty="0" smtClean="0"/>
              <a:t>War driving</a:t>
            </a:r>
          </a:p>
          <a:p>
            <a:pPr lvl="1" eaLnBrk="1" hangingPunct="1"/>
            <a:r>
              <a:rPr lang="en-US" dirty="0" smtClean="0"/>
              <a:t>Effective for obtaining private information</a:t>
            </a:r>
          </a:p>
          <a:p>
            <a:pPr eaLnBrk="1" hangingPunct="1"/>
            <a:r>
              <a:rPr lang="en-US" dirty="0" smtClean="0"/>
              <a:t>War chalking</a:t>
            </a:r>
          </a:p>
          <a:p>
            <a:pPr lvl="1" eaLnBrk="1" hangingPunct="1"/>
            <a:r>
              <a:rPr lang="en-US" dirty="0" smtClean="0"/>
              <a:t>Marking symbols to publicize access point SSID, secured status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537F00-5682-4C15-BE3C-7665C9372C7E}" type="slidenum">
              <a:rPr lang="en-US"/>
              <a:pPr eaLnBrk="1" hangingPunct="1"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WEP (Wired Equivalent Privacy)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 standard security</a:t>
            </a:r>
          </a:p>
          <a:p>
            <a:pPr lvl="1" eaLnBrk="1" hangingPunct="1"/>
            <a:r>
              <a:rPr lang="en-US" dirty="0" smtClean="0"/>
              <a:t>None by default</a:t>
            </a:r>
          </a:p>
          <a:p>
            <a:pPr lvl="1" eaLnBrk="1" hangingPunct="1"/>
            <a:r>
              <a:rPr lang="en-US" dirty="0" smtClean="0"/>
              <a:t>Access points</a:t>
            </a:r>
          </a:p>
          <a:p>
            <a:pPr lvl="2" eaLnBrk="1" hangingPunct="1"/>
            <a:r>
              <a:rPr lang="en-US" dirty="0" smtClean="0"/>
              <a:t>No client authentication required prior to communication</a:t>
            </a:r>
          </a:p>
          <a:p>
            <a:pPr lvl="1" eaLnBrk="1" hangingPunct="1"/>
            <a:r>
              <a:rPr lang="en-US" dirty="0" smtClean="0"/>
              <a:t>SSID: only item required</a:t>
            </a:r>
          </a:p>
          <a:p>
            <a:pPr eaLnBrk="1" hangingPunct="1"/>
            <a:r>
              <a:rPr lang="en-US" dirty="0" smtClean="0"/>
              <a:t>WEP</a:t>
            </a:r>
          </a:p>
          <a:p>
            <a:pPr lvl="1" eaLnBrk="1" hangingPunct="1"/>
            <a:r>
              <a:rPr lang="en-US" dirty="0" smtClean="0"/>
              <a:t>Uses keys</a:t>
            </a:r>
          </a:p>
          <a:p>
            <a:pPr lvl="1" eaLnBrk="1" hangingPunct="1"/>
            <a:r>
              <a:rPr lang="en-US" dirty="0" smtClean="0"/>
              <a:t>Authenticates network clients</a:t>
            </a:r>
          </a:p>
          <a:p>
            <a:pPr lvl="1" eaLnBrk="1" hangingPunct="1"/>
            <a:r>
              <a:rPr lang="en-US" dirty="0" smtClean="0"/>
              <a:t>Encrypts data in transit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FD7A16-923F-4D8B-812C-7419D8D4936F}" type="slidenum">
              <a:rPr lang="en-US"/>
              <a:pPr eaLnBrk="1" hangingPunct="1"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WEP (cont’d.)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key</a:t>
            </a:r>
          </a:p>
          <a:p>
            <a:pPr lvl="1" eaLnBrk="1" hangingPunct="1"/>
            <a:r>
              <a:rPr lang="en-US" dirty="0" smtClean="0"/>
              <a:t>Character string required to associate with access point</a:t>
            </a:r>
          </a:p>
          <a:p>
            <a:pPr eaLnBrk="1" hangingPunct="1"/>
            <a:r>
              <a:rPr lang="en-US" dirty="0" smtClean="0"/>
              <a:t>WEP implementations</a:t>
            </a:r>
          </a:p>
          <a:p>
            <a:pPr lvl="1" eaLnBrk="1" hangingPunct="1"/>
            <a:r>
              <a:rPr lang="en-US" dirty="0" smtClean="0"/>
              <a:t>First: 64-bit keys</a:t>
            </a:r>
          </a:p>
          <a:p>
            <a:pPr lvl="1" eaLnBrk="1" hangingPunct="1"/>
            <a:r>
              <a:rPr lang="en-US" dirty="0" smtClean="0"/>
              <a:t>Current: 128-bit, 256-bit keys</a:t>
            </a:r>
          </a:p>
          <a:p>
            <a:pPr eaLnBrk="1" hangingPunct="1"/>
            <a:r>
              <a:rPr lang="en-US" dirty="0" smtClean="0"/>
              <a:t>WEP flaws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DC6A4F-0F35-4F1E-B90C-B13DE5C26911}" type="slidenum">
              <a:rPr lang="en-US"/>
              <a:pPr eaLnBrk="1" hangingPunct="1"/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IEEE 802.11i and WPA (Wi-Fi Protected Access)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802.11i uses 802.1x (EAPoL)</a:t>
            </a:r>
          </a:p>
          <a:p>
            <a:pPr lvl="1" eaLnBrk="1" hangingPunct="1"/>
            <a:r>
              <a:rPr lang="en-US" dirty="0" smtClean="0"/>
              <a:t>Authenticate devices</a:t>
            </a:r>
          </a:p>
          <a:p>
            <a:pPr lvl="1" eaLnBrk="1" hangingPunct="1"/>
            <a:r>
              <a:rPr lang="en-US" dirty="0" smtClean="0"/>
              <a:t>Dynamically assign every transmission its own key</a:t>
            </a:r>
          </a:p>
          <a:p>
            <a:pPr lvl="1" eaLnBrk="1" hangingPunct="1"/>
            <a:r>
              <a:rPr lang="en-US" dirty="0" smtClean="0"/>
              <a:t>Relies on TKIP</a:t>
            </a:r>
          </a:p>
          <a:p>
            <a:pPr lvl="2" eaLnBrk="1" hangingPunct="1"/>
            <a:r>
              <a:rPr lang="en-US" dirty="0" smtClean="0"/>
              <a:t>Encryption key generation, management scheme</a:t>
            </a:r>
          </a:p>
          <a:p>
            <a:pPr lvl="1" eaLnBrk="1" hangingPunct="1"/>
            <a:r>
              <a:rPr lang="en-US" dirty="0" smtClean="0"/>
              <a:t>Uses AES encryption</a:t>
            </a:r>
          </a:p>
          <a:p>
            <a:pPr eaLnBrk="1" hangingPunct="1"/>
            <a:r>
              <a:rPr lang="en-US" dirty="0" smtClean="0"/>
              <a:t>WPA (Wi-Fi Protected Access)</a:t>
            </a:r>
          </a:p>
          <a:p>
            <a:pPr lvl="1" eaLnBrk="1" hangingPunct="1"/>
            <a:r>
              <a:rPr lang="en-US" dirty="0" smtClean="0"/>
              <a:t>Subset of 802.11i</a:t>
            </a:r>
          </a:p>
          <a:p>
            <a:pPr lvl="1" eaLnBrk="1" hangingPunct="1"/>
            <a:r>
              <a:rPr lang="en-US" dirty="0" smtClean="0"/>
              <a:t>Same authentication as 802.11i</a:t>
            </a:r>
          </a:p>
          <a:p>
            <a:pPr lvl="1" eaLnBrk="1" hangingPunct="1"/>
            <a:r>
              <a:rPr lang="en-US" dirty="0" smtClean="0"/>
              <a:t>Uses RC4 encryption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3511DD-5A61-4D1D-B2F7-85142B15C235}" type="slidenum">
              <a:rPr lang="en-US"/>
              <a:pPr eaLnBrk="1" hangingPunct="1"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561"/>
            <a:ext cx="4953000" cy="603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43839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11-1 Notable encryption and authentication methods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45163"/>
            <a:ext cx="264664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Course Technology/Cengage 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5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Posture assessment used to evaluate security risks</a:t>
            </a:r>
          </a:p>
          <a:p>
            <a:pPr eaLnBrk="1" hangingPunct="1"/>
            <a:r>
              <a:rPr lang="en-US" dirty="0" smtClean="0"/>
              <a:t>Router’s access control list directs forwarding or dropping packets based on certain criteria</a:t>
            </a:r>
          </a:p>
          <a:p>
            <a:pPr eaLnBrk="1" hangingPunct="1"/>
            <a:r>
              <a:rPr lang="en-US" dirty="0" smtClean="0"/>
              <a:t>Intrusion detection and intrusion prevention systems used to monitor, alert, and respond to intrusions</a:t>
            </a:r>
          </a:p>
          <a:p>
            <a:pPr eaLnBrk="1" hangingPunct="1"/>
            <a:r>
              <a:rPr lang="en-US" dirty="0" smtClean="0"/>
              <a:t>Firewalls selectively filter or block traffic between networks</a:t>
            </a:r>
          </a:p>
          <a:p>
            <a:pPr eaLnBrk="1" hangingPunct="1"/>
            <a:r>
              <a:rPr lang="en-US" dirty="0" smtClean="0"/>
              <a:t>Various encryption algorithms exist</a:t>
            </a:r>
          </a:p>
          <a:p>
            <a:pPr eaLnBrk="1" hangingPunct="1"/>
            <a:r>
              <a:rPr lang="en-US" dirty="0" smtClean="0"/>
              <a:t>TKIP: a better wireless security solution than WEP</a:t>
            </a: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B12E03-16A9-4943-A8AD-92ACEC05AB23}" type="slidenum">
              <a:rPr lang="en-US"/>
              <a:pPr eaLnBrk="1" hangingPunct="1"/>
              <a:t>89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Associated with Transmission and Hardware (cont’d.)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Risks inherent in network hardware and design (cont’d.)</a:t>
            </a:r>
          </a:p>
          <a:p>
            <a:pPr lvl="1" eaLnBrk="1" hangingPunct="1"/>
            <a:r>
              <a:rPr lang="en-US" dirty="0" smtClean="0"/>
              <a:t>Access servers not secured, monitored</a:t>
            </a:r>
          </a:p>
          <a:p>
            <a:pPr lvl="1" eaLnBrk="1" hangingPunct="1"/>
            <a:r>
              <a:rPr lang="en-US" dirty="0" smtClean="0"/>
              <a:t>Computers hosting sensitive data:</a:t>
            </a:r>
          </a:p>
          <a:p>
            <a:pPr lvl="2" eaLnBrk="1" hangingPunct="1"/>
            <a:r>
              <a:rPr lang="en-US" dirty="0" smtClean="0"/>
              <a:t>May coexist on same subnet as public computers</a:t>
            </a:r>
          </a:p>
          <a:p>
            <a:pPr lvl="1" eaLnBrk="1" hangingPunct="1"/>
            <a:r>
              <a:rPr lang="en-US" dirty="0" smtClean="0"/>
              <a:t>Insecure passwords</a:t>
            </a:r>
          </a:p>
          <a:p>
            <a:pPr lvl="2" eaLnBrk="1" hangingPunct="1"/>
            <a:r>
              <a:rPr lang="en-US" dirty="0" smtClean="0"/>
              <a:t>Easily guessable or default values 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F770B-C2DA-4196-B17A-01A27FB3A622}" type="slidenum">
              <a:rPr lang="en-US"/>
              <a:pPr eaLnBrk="1" hangingPunct="1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4234</Words>
  <Application>Microsoft Office PowerPoint</Application>
  <PresentationFormat>On-screen Show (4:3)</PresentationFormat>
  <Paragraphs>933</Paragraphs>
  <Slides>89</Slides>
  <Notes>89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3_Default Design</vt:lpstr>
      <vt:lpstr>1_Default Design</vt:lpstr>
      <vt:lpstr>Network+ Guide to Networks 6th Edition</vt:lpstr>
      <vt:lpstr>Objectives</vt:lpstr>
      <vt:lpstr>Objectives (cont’d.)</vt:lpstr>
      <vt:lpstr>Security Assessment</vt:lpstr>
      <vt:lpstr>Security Risks</vt:lpstr>
      <vt:lpstr>Risks Associated with People</vt:lpstr>
      <vt:lpstr>Risks Associated with Transmission and Hardware</vt:lpstr>
      <vt:lpstr>Risks Associated with Transmission and Hardware (cont’d.)</vt:lpstr>
      <vt:lpstr>Risks Associated with Transmission and Hardware (cont’d.)</vt:lpstr>
      <vt:lpstr>Risks Associated with Protocols and Software</vt:lpstr>
      <vt:lpstr>Risks Associated with Internet Access</vt:lpstr>
      <vt:lpstr>Risks Associated with Internet Access (cont’d.)</vt:lpstr>
      <vt:lpstr>An Effective Security Policy</vt:lpstr>
      <vt:lpstr>Security Policy Goals</vt:lpstr>
      <vt:lpstr>Security Policy Goals (cont’d.)</vt:lpstr>
      <vt:lpstr>Security Policy Content</vt:lpstr>
      <vt:lpstr>Response Policy</vt:lpstr>
      <vt:lpstr>Response Policy (cont’d.)</vt:lpstr>
      <vt:lpstr>Physical Security</vt:lpstr>
      <vt:lpstr>PowerPoint Presentation</vt:lpstr>
      <vt:lpstr>Physical Security (cont’d.)</vt:lpstr>
      <vt:lpstr>Physical Security (cont’d.)</vt:lpstr>
      <vt:lpstr>Security in Network Design</vt:lpstr>
      <vt:lpstr>Router Access Lists</vt:lpstr>
      <vt:lpstr>Router Access Lists (cont’d.)</vt:lpstr>
      <vt:lpstr>Router Access Lists (cont’d.)</vt:lpstr>
      <vt:lpstr>Intrusion Detection and Prevention</vt:lpstr>
      <vt:lpstr>Intrusion Detection and Prevention (cont’d.)</vt:lpstr>
      <vt:lpstr>Intrusion Detection and Prevention (cont’d.)</vt:lpstr>
      <vt:lpstr>PowerPoint Presentation</vt:lpstr>
      <vt:lpstr>Firewalls</vt:lpstr>
      <vt:lpstr>PowerPoint Presentation</vt:lpstr>
      <vt:lpstr>PowerPoint Presentation</vt:lpstr>
      <vt:lpstr>Firewalls (cont’d.)</vt:lpstr>
      <vt:lpstr>Firewalls (cont’d.)</vt:lpstr>
      <vt:lpstr>Firewalls (cont’d.)</vt:lpstr>
      <vt:lpstr>Firewalls (cont’d.)</vt:lpstr>
      <vt:lpstr>Proxy Servers</vt:lpstr>
      <vt:lpstr>Proxy Servers (cont’d.)</vt:lpstr>
      <vt:lpstr>PowerPoint Presentation</vt:lpstr>
      <vt:lpstr>Scanning Tools</vt:lpstr>
      <vt:lpstr>Lures</vt:lpstr>
      <vt:lpstr>NOS (Network Operating System) Security</vt:lpstr>
      <vt:lpstr>Logon Restrictions</vt:lpstr>
      <vt:lpstr>Passwords</vt:lpstr>
      <vt:lpstr>Passwords (cont’d.)</vt:lpstr>
      <vt:lpstr>Encryption</vt:lpstr>
      <vt:lpstr>Key Encryption</vt:lpstr>
      <vt:lpstr>PowerPoint Presentation</vt:lpstr>
      <vt:lpstr>Key Encryption (cont’d.)</vt:lpstr>
      <vt:lpstr>PowerPoint Presentation</vt:lpstr>
      <vt:lpstr>Key Encryption (cont’d.)</vt:lpstr>
      <vt:lpstr>Key Encryption (cont’d.)</vt:lpstr>
      <vt:lpstr>PowerPoint Presentation</vt:lpstr>
      <vt:lpstr>Key Encryption (cont’d.)</vt:lpstr>
      <vt:lpstr>Key Encryption (cont’d.)</vt:lpstr>
      <vt:lpstr>Key Encryption (cont’d.)</vt:lpstr>
      <vt:lpstr>PGP (Pretty Good Privacy)</vt:lpstr>
      <vt:lpstr>SSL (Secure Sockets Layer)</vt:lpstr>
      <vt:lpstr>SSL (cont’d.)</vt:lpstr>
      <vt:lpstr>SSH (Secure Shell)</vt:lpstr>
      <vt:lpstr>SSH (cont’d.)</vt:lpstr>
      <vt:lpstr>SCP (Secure CoPy) and SFTP (Secure File Transfer Protocol)</vt:lpstr>
      <vt:lpstr>IPSec (Internet Protocol Security)</vt:lpstr>
      <vt:lpstr>IPSec (cont’d.)</vt:lpstr>
      <vt:lpstr>IPSec (cont’d.)</vt:lpstr>
      <vt:lpstr>PowerPoint Presentation</vt:lpstr>
      <vt:lpstr>Authentication Protocols</vt:lpstr>
      <vt:lpstr>RADIUS and TACACS+</vt:lpstr>
      <vt:lpstr>RADIUS and TACACS+ (cont’d.)</vt:lpstr>
      <vt:lpstr>PowerPoint Presentation</vt:lpstr>
      <vt:lpstr>RADIUS and TACACS+ (cont’d.)</vt:lpstr>
      <vt:lpstr>PAP (Password Authentication Protocol)</vt:lpstr>
      <vt:lpstr>PowerPoint Presentation</vt:lpstr>
      <vt:lpstr>CHAP and MS-CHAP</vt:lpstr>
      <vt:lpstr>CHAP and MS-CHAP (cont’d.)</vt:lpstr>
      <vt:lpstr>CHAP and MS-CHAP (cont’d.)</vt:lpstr>
      <vt:lpstr>PowerPoint Presentation</vt:lpstr>
      <vt:lpstr>EAP (Extensible Authentication Protocol)</vt:lpstr>
      <vt:lpstr>802.1x (EAPoL)</vt:lpstr>
      <vt:lpstr>PowerPoint Presentation</vt:lpstr>
      <vt:lpstr>Kerberos</vt:lpstr>
      <vt:lpstr>Kerberos (cont’d.)</vt:lpstr>
      <vt:lpstr>Wireless Network Security</vt:lpstr>
      <vt:lpstr>WEP (Wired Equivalent Privacy)</vt:lpstr>
      <vt:lpstr>WEP (cont’d.)</vt:lpstr>
      <vt:lpstr>IEEE 802.11i and WPA (Wi-Fi Protected Access)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600</cp:revision>
  <dcterms:created xsi:type="dcterms:W3CDTF">2007-07-09T21:56:01Z</dcterms:created>
  <dcterms:modified xsi:type="dcterms:W3CDTF">2012-05-10T07:50:13Z</dcterms:modified>
</cp:coreProperties>
</file>